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6028" r:id="rId3"/>
    <p:sldId id="261" r:id="rId4"/>
    <p:sldId id="6032" r:id="rId5"/>
    <p:sldId id="259" r:id="rId6"/>
    <p:sldId id="6033" r:id="rId7"/>
    <p:sldId id="6037" r:id="rId8"/>
    <p:sldId id="6034" r:id="rId9"/>
    <p:sldId id="6014" r:id="rId10"/>
    <p:sldId id="6027" r:id="rId11"/>
    <p:sldId id="6036" r:id="rId12"/>
    <p:sldId id="6035" r:id="rId13"/>
    <p:sldId id="6019" r:id="rId14"/>
    <p:sldId id="6020" r:id="rId15"/>
    <p:sldId id="6021" r:id="rId16"/>
    <p:sldId id="271" r:id="rId17"/>
    <p:sldId id="604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60033" autoAdjust="0"/>
  </p:normalViewPr>
  <p:slideViewPr>
    <p:cSldViewPr snapToGrid="0">
      <p:cViewPr varScale="1">
        <p:scale>
          <a:sx n="51" d="100"/>
          <a:sy n="51" d="100"/>
        </p:scale>
        <p:origin x="18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75641-B737-438F-8AF2-2729EE24332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34E791-8595-471D-AF21-954E9A071693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Pensioner</a:t>
          </a:r>
        </a:p>
      </dgm:t>
    </dgm:pt>
    <dgm:pt modelId="{6D4977B1-6A44-4A88-921D-70BD3590F4A3}" type="parTrans" cxnId="{18A269C3-9128-4F04-940D-59BF9AFF7603}">
      <dgm:prSet/>
      <dgm:spPr/>
      <dgm:t>
        <a:bodyPr/>
        <a:lstStyle/>
        <a:p>
          <a:endParaRPr lang="en-US"/>
        </a:p>
      </dgm:t>
    </dgm:pt>
    <dgm:pt modelId="{4296FB1C-D100-4A72-98DA-B38490016713}" type="sibTrans" cxnId="{18A269C3-9128-4F04-940D-59BF9AFF7603}">
      <dgm:prSet/>
      <dgm:spPr/>
      <dgm:t>
        <a:bodyPr/>
        <a:lstStyle/>
        <a:p>
          <a:endParaRPr lang="en-US"/>
        </a:p>
      </dgm:t>
    </dgm:pt>
    <dgm:pt modelId="{DBE38B01-501B-4B88-8BF6-FAC8B5138E11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sv-SE" noProof="0" dirty="0"/>
            <a:t>Omställning</a:t>
          </a:r>
        </a:p>
      </dgm:t>
    </dgm:pt>
    <dgm:pt modelId="{A62990E2-9A41-405F-98EB-E522B255C869}" type="parTrans" cxnId="{69C76795-9EF1-4444-9B56-943FFC842279}">
      <dgm:prSet/>
      <dgm:spPr/>
      <dgm:t>
        <a:bodyPr/>
        <a:lstStyle/>
        <a:p>
          <a:endParaRPr lang="en-US"/>
        </a:p>
      </dgm:t>
    </dgm:pt>
    <dgm:pt modelId="{4C1E153F-5163-49FE-9C64-33347DF392B3}" type="sibTrans" cxnId="{69C76795-9EF1-4444-9B56-943FFC842279}">
      <dgm:prSet/>
      <dgm:spPr/>
      <dgm:t>
        <a:bodyPr/>
        <a:lstStyle/>
        <a:p>
          <a:endParaRPr lang="en-US"/>
        </a:p>
      </dgm:t>
    </dgm:pt>
    <dgm:pt modelId="{250573BE-7758-48F0-B950-4C67609C087B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sv-SE" noProof="0" dirty="0"/>
            <a:t>Arbetsmiljö</a:t>
          </a:r>
        </a:p>
      </dgm:t>
    </dgm:pt>
    <dgm:pt modelId="{685D45DC-80D3-4E74-AC01-FB17EE17EBDB}" type="parTrans" cxnId="{183F8368-DBEB-4DE7-AEA5-A3B30395515C}">
      <dgm:prSet/>
      <dgm:spPr/>
      <dgm:t>
        <a:bodyPr/>
        <a:lstStyle/>
        <a:p>
          <a:endParaRPr lang="en-US"/>
        </a:p>
      </dgm:t>
    </dgm:pt>
    <dgm:pt modelId="{DEA43F99-B3B4-4206-AEF6-536C217D296B}" type="sibTrans" cxnId="{183F8368-DBEB-4DE7-AEA5-A3B30395515C}">
      <dgm:prSet/>
      <dgm:spPr/>
      <dgm:t>
        <a:bodyPr/>
        <a:lstStyle/>
        <a:p>
          <a:endParaRPr lang="en-US"/>
        </a:p>
      </dgm:t>
    </dgm:pt>
    <dgm:pt modelId="{614E2538-34CB-4846-901D-66704D91A68D}" type="pres">
      <dgm:prSet presAssocID="{48575641-B737-438F-8AF2-2729EE2433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C25554-C5C4-4835-8CC8-C12971BB700C}" type="pres">
      <dgm:prSet presAssocID="{7B34E791-8595-471D-AF21-954E9A071693}" presName="hierRoot1" presStyleCnt="0"/>
      <dgm:spPr/>
    </dgm:pt>
    <dgm:pt modelId="{557368FD-50E1-4D18-ABB0-7FF1914AC50D}" type="pres">
      <dgm:prSet presAssocID="{7B34E791-8595-471D-AF21-954E9A071693}" presName="composite" presStyleCnt="0"/>
      <dgm:spPr/>
    </dgm:pt>
    <dgm:pt modelId="{59FCB97E-F5C3-49E5-ABCE-250030D15355}" type="pres">
      <dgm:prSet presAssocID="{7B34E791-8595-471D-AF21-954E9A071693}" presName="background" presStyleLbl="node0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99E4F0FE-4F92-4575-975C-76385FA57033}" type="pres">
      <dgm:prSet presAssocID="{7B34E791-8595-471D-AF21-954E9A071693}" presName="text" presStyleLbl="fgAcc0" presStyleIdx="0" presStyleCnt="3">
        <dgm:presLayoutVars>
          <dgm:chPref val="3"/>
        </dgm:presLayoutVars>
      </dgm:prSet>
      <dgm:spPr/>
    </dgm:pt>
    <dgm:pt modelId="{6CB02553-40A0-416C-9B69-6FF646F0A696}" type="pres">
      <dgm:prSet presAssocID="{7B34E791-8595-471D-AF21-954E9A071693}" presName="hierChild2" presStyleCnt="0"/>
      <dgm:spPr/>
    </dgm:pt>
    <dgm:pt modelId="{856B2F6D-AA13-4566-B32B-C132E187809D}" type="pres">
      <dgm:prSet presAssocID="{DBE38B01-501B-4B88-8BF6-FAC8B5138E11}" presName="hierRoot1" presStyleCnt="0"/>
      <dgm:spPr/>
    </dgm:pt>
    <dgm:pt modelId="{04E76975-58F4-4C2D-B02C-CBABE1A01735}" type="pres">
      <dgm:prSet presAssocID="{DBE38B01-501B-4B88-8BF6-FAC8B5138E11}" presName="composite" presStyleCnt="0"/>
      <dgm:spPr/>
    </dgm:pt>
    <dgm:pt modelId="{FA6AC4ED-B815-44B1-8891-91E026010545}" type="pres">
      <dgm:prSet presAssocID="{DBE38B01-501B-4B88-8BF6-FAC8B5138E11}" presName="background" presStyleLbl="node0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F712E481-9D23-453B-9DCC-58902E63C745}" type="pres">
      <dgm:prSet presAssocID="{DBE38B01-501B-4B88-8BF6-FAC8B5138E11}" presName="text" presStyleLbl="fgAcc0" presStyleIdx="1" presStyleCnt="3">
        <dgm:presLayoutVars>
          <dgm:chPref val="3"/>
        </dgm:presLayoutVars>
      </dgm:prSet>
      <dgm:spPr/>
    </dgm:pt>
    <dgm:pt modelId="{8695090F-2344-40EC-847C-1C5AF6BFB23D}" type="pres">
      <dgm:prSet presAssocID="{DBE38B01-501B-4B88-8BF6-FAC8B5138E11}" presName="hierChild2" presStyleCnt="0"/>
      <dgm:spPr/>
    </dgm:pt>
    <dgm:pt modelId="{4E833D9F-1264-4AFA-8D55-EC0F00DA7F0F}" type="pres">
      <dgm:prSet presAssocID="{250573BE-7758-48F0-B950-4C67609C087B}" presName="hierRoot1" presStyleCnt="0"/>
      <dgm:spPr/>
    </dgm:pt>
    <dgm:pt modelId="{031FF09C-3F3C-4515-BFE9-4FF0ADB1720A}" type="pres">
      <dgm:prSet presAssocID="{250573BE-7758-48F0-B950-4C67609C087B}" presName="composite" presStyleCnt="0"/>
      <dgm:spPr/>
    </dgm:pt>
    <dgm:pt modelId="{A8AB2254-BEEF-4CF5-9FCE-FB68DE1C3334}" type="pres">
      <dgm:prSet presAssocID="{250573BE-7758-48F0-B950-4C67609C087B}" presName="background" presStyleLbl="node0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04163C7D-0786-4453-8AB5-A00150B972F8}" type="pres">
      <dgm:prSet presAssocID="{250573BE-7758-48F0-B950-4C67609C087B}" presName="text" presStyleLbl="fgAcc0" presStyleIdx="2" presStyleCnt="3" custLinFactNeighborX="0">
        <dgm:presLayoutVars>
          <dgm:chPref val="3"/>
        </dgm:presLayoutVars>
      </dgm:prSet>
      <dgm:spPr/>
    </dgm:pt>
    <dgm:pt modelId="{ED6ED487-AEF8-4724-B6C6-17A2BD6E22B9}" type="pres">
      <dgm:prSet presAssocID="{250573BE-7758-48F0-B950-4C67609C087B}" presName="hierChild2" presStyleCnt="0"/>
      <dgm:spPr/>
    </dgm:pt>
  </dgm:ptLst>
  <dgm:cxnLst>
    <dgm:cxn modelId="{9567A416-EE8A-4850-9FC3-121264596036}" type="presOf" srcId="{7B34E791-8595-471D-AF21-954E9A071693}" destId="{99E4F0FE-4F92-4575-975C-76385FA57033}" srcOrd="0" destOrd="0" presId="urn:microsoft.com/office/officeart/2005/8/layout/hierarchy1"/>
    <dgm:cxn modelId="{183F8368-DBEB-4DE7-AEA5-A3B30395515C}" srcId="{48575641-B737-438F-8AF2-2729EE243320}" destId="{250573BE-7758-48F0-B950-4C67609C087B}" srcOrd="2" destOrd="0" parTransId="{685D45DC-80D3-4E74-AC01-FB17EE17EBDB}" sibTransId="{DEA43F99-B3B4-4206-AEF6-536C217D296B}"/>
    <dgm:cxn modelId="{1E25DB49-273E-429A-8ECD-C3E6BEC72410}" type="presOf" srcId="{DBE38B01-501B-4B88-8BF6-FAC8B5138E11}" destId="{F712E481-9D23-453B-9DCC-58902E63C745}" srcOrd="0" destOrd="0" presId="urn:microsoft.com/office/officeart/2005/8/layout/hierarchy1"/>
    <dgm:cxn modelId="{D105E182-5FFB-4E2E-97D3-ACDEABD21342}" type="presOf" srcId="{250573BE-7758-48F0-B950-4C67609C087B}" destId="{04163C7D-0786-4453-8AB5-A00150B972F8}" srcOrd="0" destOrd="0" presId="urn:microsoft.com/office/officeart/2005/8/layout/hierarchy1"/>
    <dgm:cxn modelId="{BE4A8793-F7F3-4495-8F7E-4B474A741F57}" type="presOf" srcId="{48575641-B737-438F-8AF2-2729EE243320}" destId="{614E2538-34CB-4846-901D-66704D91A68D}" srcOrd="0" destOrd="0" presId="urn:microsoft.com/office/officeart/2005/8/layout/hierarchy1"/>
    <dgm:cxn modelId="{69C76795-9EF1-4444-9B56-943FFC842279}" srcId="{48575641-B737-438F-8AF2-2729EE243320}" destId="{DBE38B01-501B-4B88-8BF6-FAC8B5138E11}" srcOrd="1" destOrd="0" parTransId="{A62990E2-9A41-405F-98EB-E522B255C869}" sibTransId="{4C1E153F-5163-49FE-9C64-33347DF392B3}"/>
    <dgm:cxn modelId="{18A269C3-9128-4F04-940D-59BF9AFF7603}" srcId="{48575641-B737-438F-8AF2-2729EE243320}" destId="{7B34E791-8595-471D-AF21-954E9A071693}" srcOrd="0" destOrd="0" parTransId="{6D4977B1-6A44-4A88-921D-70BD3590F4A3}" sibTransId="{4296FB1C-D100-4A72-98DA-B38490016713}"/>
    <dgm:cxn modelId="{62EAC3F3-1594-4385-9F0E-82C3F6988A17}" type="presParOf" srcId="{614E2538-34CB-4846-901D-66704D91A68D}" destId="{4EC25554-C5C4-4835-8CC8-C12971BB700C}" srcOrd="0" destOrd="0" presId="urn:microsoft.com/office/officeart/2005/8/layout/hierarchy1"/>
    <dgm:cxn modelId="{FD312981-695A-44EB-9EDC-0001CBFF624E}" type="presParOf" srcId="{4EC25554-C5C4-4835-8CC8-C12971BB700C}" destId="{557368FD-50E1-4D18-ABB0-7FF1914AC50D}" srcOrd="0" destOrd="0" presId="urn:microsoft.com/office/officeart/2005/8/layout/hierarchy1"/>
    <dgm:cxn modelId="{76E790D0-7CAA-4167-89D1-BC96B615E086}" type="presParOf" srcId="{557368FD-50E1-4D18-ABB0-7FF1914AC50D}" destId="{59FCB97E-F5C3-49E5-ABCE-250030D15355}" srcOrd="0" destOrd="0" presId="urn:microsoft.com/office/officeart/2005/8/layout/hierarchy1"/>
    <dgm:cxn modelId="{FC57906F-9B6A-4D9A-B9BD-8190F7944E6A}" type="presParOf" srcId="{557368FD-50E1-4D18-ABB0-7FF1914AC50D}" destId="{99E4F0FE-4F92-4575-975C-76385FA57033}" srcOrd="1" destOrd="0" presId="urn:microsoft.com/office/officeart/2005/8/layout/hierarchy1"/>
    <dgm:cxn modelId="{DADFA19C-9078-42E8-9CC7-3326DB2BAF72}" type="presParOf" srcId="{4EC25554-C5C4-4835-8CC8-C12971BB700C}" destId="{6CB02553-40A0-416C-9B69-6FF646F0A696}" srcOrd="1" destOrd="0" presId="urn:microsoft.com/office/officeart/2005/8/layout/hierarchy1"/>
    <dgm:cxn modelId="{1964BF2D-0097-4735-A022-1061FEEEDAEA}" type="presParOf" srcId="{614E2538-34CB-4846-901D-66704D91A68D}" destId="{856B2F6D-AA13-4566-B32B-C132E187809D}" srcOrd="1" destOrd="0" presId="urn:microsoft.com/office/officeart/2005/8/layout/hierarchy1"/>
    <dgm:cxn modelId="{E800D6CE-C320-44A9-B55E-1BA9C4D5B0D8}" type="presParOf" srcId="{856B2F6D-AA13-4566-B32B-C132E187809D}" destId="{04E76975-58F4-4C2D-B02C-CBABE1A01735}" srcOrd="0" destOrd="0" presId="urn:microsoft.com/office/officeart/2005/8/layout/hierarchy1"/>
    <dgm:cxn modelId="{AF9960B7-E3B2-4059-ABAF-A149E0EC55D5}" type="presParOf" srcId="{04E76975-58F4-4C2D-B02C-CBABE1A01735}" destId="{FA6AC4ED-B815-44B1-8891-91E026010545}" srcOrd="0" destOrd="0" presId="urn:microsoft.com/office/officeart/2005/8/layout/hierarchy1"/>
    <dgm:cxn modelId="{899A1288-1D82-485B-944E-076228D5BD5C}" type="presParOf" srcId="{04E76975-58F4-4C2D-B02C-CBABE1A01735}" destId="{F712E481-9D23-453B-9DCC-58902E63C745}" srcOrd="1" destOrd="0" presId="urn:microsoft.com/office/officeart/2005/8/layout/hierarchy1"/>
    <dgm:cxn modelId="{8DB0E4E0-076D-4268-9C91-FC19F5117E62}" type="presParOf" srcId="{856B2F6D-AA13-4566-B32B-C132E187809D}" destId="{8695090F-2344-40EC-847C-1C5AF6BFB23D}" srcOrd="1" destOrd="0" presId="urn:microsoft.com/office/officeart/2005/8/layout/hierarchy1"/>
    <dgm:cxn modelId="{002E22D2-7BBB-4B60-9DFD-86FF5BC01574}" type="presParOf" srcId="{614E2538-34CB-4846-901D-66704D91A68D}" destId="{4E833D9F-1264-4AFA-8D55-EC0F00DA7F0F}" srcOrd="2" destOrd="0" presId="urn:microsoft.com/office/officeart/2005/8/layout/hierarchy1"/>
    <dgm:cxn modelId="{77CD8762-2708-4D90-9601-D647383D7F19}" type="presParOf" srcId="{4E833D9F-1264-4AFA-8D55-EC0F00DA7F0F}" destId="{031FF09C-3F3C-4515-BFE9-4FF0ADB1720A}" srcOrd="0" destOrd="0" presId="urn:microsoft.com/office/officeart/2005/8/layout/hierarchy1"/>
    <dgm:cxn modelId="{0344AC42-04A8-45EA-BB94-CFE5B6C8B50B}" type="presParOf" srcId="{031FF09C-3F3C-4515-BFE9-4FF0ADB1720A}" destId="{A8AB2254-BEEF-4CF5-9FCE-FB68DE1C3334}" srcOrd="0" destOrd="0" presId="urn:microsoft.com/office/officeart/2005/8/layout/hierarchy1"/>
    <dgm:cxn modelId="{B241F1A7-6962-443E-BA7A-12485435CC43}" type="presParOf" srcId="{031FF09C-3F3C-4515-BFE9-4FF0ADB1720A}" destId="{04163C7D-0786-4453-8AB5-A00150B972F8}" srcOrd="1" destOrd="0" presId="urn:microsoft.com/office/officeart/2005/8/layout/hierarchy1"/>
    <dgm:cxn modelId="{2AECCB36-7421-483E-AFF6-570AD67B64E9}" type="presParOf" srcId="{4E833D9F-1264-4AFA-8D55-EC0F00DA7F0F}" destId="{ED6ED487-AEF8-4724-B6C6-17A2BD6E22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B97E-F5C3-49E5-ABCE-250030D1535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4F0FE-4F92-4575-975C-76385FA57033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Pensioner</a:t>
          </a:r>
        </a:p>
      </dsp:txBody>
      <dsp:txXfrm>
        <a:off x="383617" y="1447754"/>
        <a:ext cx="2847502" cy="1768010"/>
      </dsp:txXfrm>
    </dsp:sp>
    <dsp:sp modelId="{FA6AC4ED-B815-44B1-8891-91E026010545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2E481-9D23-453B-9DCC-58902E63C74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noProof="0" dirty="0"/>
            <a:t>Omställning</a:t>
          </a:r>
        </a:p>
      </dsp:txBody>
      <dsp:txXfrm>
        <a:off x="3998355" y="1447754"/>
        <a:ext cx="2847502" cy="1768010"/>
      </dsp:txXfrm>
    </dsp:sp>
    <dsp:sp modelId="{A8AB2254-BEEF-4CF5-9FCE-FB68DE1C3334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3C7D-0786-4453-8AB5-A00150B972F8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noProof="0" dirty="0"/>
            <a:t>Arbetsmiljö</a:t>
          </a:r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57E43-54A1-4678-A8E6-4A5C0FEB4844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B4539-B28B-4AF2-BF6F-DCA29EE32EF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457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507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992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466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990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6008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5654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42520-5F03-4A17-9AD4-900C0C085430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785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0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7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4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27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332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370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605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60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6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B4539-B28B-4AF2-BF6F-DCA29EE32EF0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60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A1C78-2DB4-6E54-2ECC-185F742F4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6842BE-9380-5B8C-D62E-411DFFFE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24FA2F-0051-6D69-B1F6-71DF58EE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688CF5-080A-E349-4DD4-FF3E4DC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062032-02CE-F014-770A-E75269AE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905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706397-9A55-8CB1-2847-5285F72F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58362A-CA8C-4F66-95B0-025837B78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09350C-40A3-5E41-54F3-82C8EBFE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26FCD9-BCB7-C1C4-1234-CDDA6763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AC80C2-DE20-6955-330A-C823EC42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33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9806FA2-9FA9-2029-038E-8351AC681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6944C30-406C-BB29-4226-205C4EDF2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95010F-FB3A-6DBD-9BF8-5D4D77D8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680CA-387E-9A05-9825-69366FAD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C16809-A70D-2597-ABD5-7742C72F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5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0BB078-9785-41CC-B008-868C0053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0DBF66-8504-916C-214D-C6CE6F72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3CB285-3A8D-1446-F230-2BDC0161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50A73A-EB89-4468-03E5-26BAD22D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13A734-77C7-DD01-F51A-7C6498AF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925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72BB78-6033-90F6-B254-E09BFC29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0FA540-CA5D-1BB9-6C13-8974984DC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6D1878-7BBB-A3FC-8C59-47D0F1D8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47D529-BA7B-1A2A-7B89-60112789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B1B826-2795-BDC4-9B8C-C1B9C8D8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199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E8CFC4-B3BC-A683-9C30-FA58894D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6F2CFE-EB1F-A106-D72A-BA109F5CE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B6C551-F5E8-C2A5-6885-9C28F0A58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2D24DA-5D70-0D94-D7A7-98925AAD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04E2384-DE8F-E71C-2AF4-30E100D99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3044F4-1D04-703E-D16D-F345C96D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668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D6284C-020A-E5B2-9E8F-5A174CFF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D232BE-6114-FC88-4690-9907CFFBD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3FEFF7-940E-FB94-7312-114FE4DC5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9D0EF76-C1A9-1407-712A-8E450FB84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6496DFD-962D-C6E2-313D-672AD5BE8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375D3B1-E33E-0A3C-D89C-B76A4A33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BBB5874-6B36-2FB4-39B5-CCE75B92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2F9C2A4-C497-7313-87A1-6F18FFD4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2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8188D0-F20D-10E7-8485-85E4FD8C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6AD5DA2-8CAB-5ACD-3FD2-002E41AD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42FC61-7E12-A3EF-8752-F31D78D9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5738A9D-7B08-1E51-02A0-EDF9E399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12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AB5962C-10BB-8596-F886-973294D5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9AB7B36-8319-EC7F-9671-ED6FCA50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2A8662-8F0C-D0EB-8A03-AE1FF9CA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323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670DF-A527-87AE-174A-F0ED9D34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DF9CE6-7889-91A4-FECA-9ADC84B13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65BC56-79F6-ACC1-967D-AEA285B50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E15370-0327-D944-EF9B-81F031CD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6BAFFC6-505F-61CD-66D7-CFF53D17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04F90E4-82C2-DB7E-0615-7A68A18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598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3FDD38-7BEA-B262-1954-B1AAE69C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CE1FCBE-B41C-C964-33AC-8C3E5A172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4682C5-F353-42F0-EBB2-8A2CBF2E1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95B56A-4A5F-219E-1C0E-566396C3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639755-F934-4C4D-CA4A-003FF92B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8D6469-BDF4-A0D7-77FE-D16D895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009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BDE7884-9B84-1020-EFF6-364AA76F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5B8B9B-B7CB-612A-0527-6CEDDD877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65A593-5CAF-2D94-EE38-B544E22CD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38E16-1501-4A5C-9ACE-F202075DC943}" type="datetimeFigureOut">
              <a:rPr lang="sv-SE" smtClean="0"/>
              <a:t>2022-09-27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6A8859-0E99-28BA-9AE8-7B0536B67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3EF555-71D3-3112-F1D9-E3D9C2977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E2FB-C630-4C09-A6D8-93253FEDA45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274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-N9xmKm86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skr/arbetsgivarekollektivavtal/kollektivavtal/samverkansavtal.154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skr/arbetsgivarekollektivavtal/arbetsmiljo/friskarearbetsplatser.1229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51676F-DEC0-82FE-24E7-EB10EF9D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sv-SE" sz="7200" dirty="0"/>
              <a:t>Den svenska modellen för arbetsmiljöarbete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9876139-16C1-CC15-6838-0672E62D4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sv-SE" sz="2800" dirty="0"/>
              <a:t>Afa försäkrings Regionala dagar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8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158D8E-DFFF-4EC1-B288-2368C5AE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548640"/>
            <a:ext cx="3953022" cy="5431536"/>
          </a:xfrm>
        </p:spPr>
        <p:txBody>
          <a:bodyPr>
            <a:normAutofit/>
          </a:bodyPr>
          <a:lstStyle/>
          <a:p>
            <a:r>
              <a:rPr lang="sv-SE" sz="3800" dirty="0"/>
              <a:t>Partsgemensamma stöd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5CDE30-4CD4-4AB2-82FE-CD3FA81A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sv-SE" sz="3100" dirty="0">
                <a:latin typeface="+mj-lt"/>
              </a:rPr>
              <a:t>Suntarbetsliv</a:t>
            </a:r>
          </a:p>
          <a:p>
            <a:r>
              <a:rPr lang="sv-SE" sz="3100" dirty="0">
                <a:latin typeface="+mj-lt"/>
              </a:rPr>
              <a:t>Afa Försäkring </a:t>
            </a:r>
          </a:p>
          <a:p>
            <a:r>
              <a:rPr lang="sv-SE" sz="3100" dirty="0">
                <a:latin typeface="+mj-lt"/>
              </a:rPr>
              <a:t>Omställningsfonden</a:t>
            </a:r>
          </a:p>
          <a:p>
            <a:r>
              <a:rPr lang="sv-SE" sz="3100" dirty="0">
                <a:latin typeface="+mj-lt"/>
              </a:rPr>
              <a:t>Lokala parts- och samverkansorganisationen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18929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0C3EBD-CA44-2D1C-AEE2-D2EA6913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sv-SE" sz="4100" dirty="0"/>
              <a:t>Fler resurser för arbetet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C0B195-7153-C285-D313-0F06433AC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3100" dirty="0">
                <a:latin typeface="+mj-lt"/>
              </a:rPr>
              <a:t>- Kunskapsutveckling</a:t>
            </a:r>
          </a:p>
          <a:p>
            <a:pPr marL="0" indent="0">
              <a:buNone/>
            </a:pPr>
            <a:r>
              <a:rPr lang="sv-SE" sz="3100" dirty="0">
                <a:latin typeface="+mj-lt"/>
              </a:rPr>
              <a:t>- Erfarenheter</a:t>
            </a:r>
          </a:p>
          <a:p>
            <a:pPr marL="0" indent="0">
              <a:buNone/>
            </a:pPr>
            <a:r>
              <a:rPr lang="sv-SE" sz="3100" dirty="0">
                <a:latin typeface="+mj-lt"/>
              </a:rPr>
              <a:t>- Verktyg och stöd</a:t>
            </a:r>
          </a:p>
          <a:p>
            <a:pPr marL="0" indent="0">
              <a:buNone/>
            </a:pPr>
            <a:r>
              <a:rPr lang="sv-SE" sz="3100" dirty="0">
                <a:latin typeface="+mj-lt"/>
              </a:rPr>
              <a:t>… om arbetet med OSA &amp; vad som skapar friska, hållbara och attraktiva arbetsplatser</a:t>
            </a:r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04873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ED676-7490-45F2-AE70-E273E2CE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129"/>
            <a:ext cx="10698126" cy="832559"/>
          </a:xfrm>
        </p:spPr>
        <p:txBody>
          <a:bodyPr>
            <a:normAutofit fontScale="90000"/>
          </a:bodyPr>
          <a:lstStyle/>
          <a:p>
            <a:r>
              <a:rPr lang="sv-SE" dirty="0"/>
              <a:t>Faktorer för friska, hållbara och attraktiva arbetsplatser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053C39-6F3A-0EA7-1BA0-96A95DAB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Ledarskap – närvarande, tillitsfullt och engagerat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Delaktighet och inflytande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Kommunikation och återkoppling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Systematiskt arbetsmiljöarbete i vardagen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Tidiga insatsers och arbetsanpassning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Rättvis och transparent organisation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Kompetensutveckling hela arbetslivet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>
                <a:latin typeface="+mj-lt"/>
              </a:rPr>
              <a:t>Prioritering av arbetsuppgifter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442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3682B-D5A0-44AC-9D4D-C37C87A1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/>
              <a:t>Film - </a:t>
            </a:r>
            <a:r>
              <a:rPr lang="sv-SE" sz="4100" dirty="0"/>
              <a:t>Att</a:t>
            </a:r>
            <a:r>
              <a:rPr lang="en-US" sz="4100" dirty="0"/>
              <a:t> arbeta med friskfaktorer</a:t>
            </a:r>
            <a:br>
              <a:rPr lang="en-US" sz="3600" dirty="0"/>
            </a:br>
            <a:r>
              <a:rPr lang="en-US" sz="2000" dirty="0">
                <a:hlinkClick r:id="rId3"/>
              </a:rPr>
              <a:t>https://www.youtube.com/watch?v=4-N9xmKm868</a:t>
            </a:r>
            <a:endParaRPr lang="en-US" sz="36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085ED5-148C-4010-9B47-9EE7561DE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4" r="13890" b="-2"/>
          <a:stretch/>
        </p:blipFill>
        <p:spPr>
          <a:xfrm>
            <a:off x="437847" y="2642616"/>
            <a:ext cx="5378801" cy="3605784"/>
          </a:xfrm>
          <a:prstGeom prst="rect">
            <a:avLst/>
          </a:prstGeom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E52E9CB-3D14-42D7-A9C6-9DF32939F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798" r="17852" b="-2"/>
          <a:stretch/>
        </p:blipFill>
        <p:spPr>
          <a:xfrm>
            <a:off x="6372287" y="2642616"/>
            <a:ext cx="5378833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9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59EFDE-04C0-4D5B-A1CB-B46CEC3D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10" y="163654"/>
            <a:ext cx="10088646" cy="1719072"/>
          </a:xfrm>
        </p:spPr>
        <p:txBody>
          <a:bodyPr anchor="b">
            <a:normAutofit/>
          </a:bodyPr>
          <a:lstStyle/>
          <a:p>
            <a:r>
              <a:rPr lang="sv-SE" sz="4100" dirty="0"/>
              <a:t>Fokus på friskfaktorer </a:t>
            </a:r>
            <a:br>
              <a:rPr lang="sv-SE" sz="3000" dirty="0"/>
            </a:br>
            <a:endParaRPr lang="sv-SE" sz="3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734175-EB10-4FB0-9E90-03E482197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546252"/>
            <a:ext cx="6726467" cy="3805780"/>
          </a:xfrm>
        </p:spPr>
        <p:txBody>
          <a:bodyPr anchor="t">
            <a:normAutofit lnSpcReduction="10000"/>
          </a:bodyPr>
          <a:lstStyle/>
          <a:p>
            <a:r>
              <a:rPr lang="sv-SE" sz="3100" dirty="0">
                <a:latin typeface="+mj-lt"/>
              </a:rPr>
              <a:t>Digitala utbildningskonferenser, Suntarbetsliv</a:t>
            </a:r>
          </a:p>
          <a:p>
            <a:r>
              <a:rPr lang="sv-SE" sz="3100" dirty="0">
                <a:latin typeface="+mj-lt"/>
              </a:rPr>
              <a:t>Stöd för lokalt arbete med friskfaktorer, Suntarbetsliv </a:t>
            </a:r>
          </a:p>
          <a:p>
            <a:r>
              <a:rPr lang="sv-SE" sz="3100" dirty="0">
                <a:latin typeface="+mj-lt"/>
              </a:rPr>
              <a:t>FoU satsning för friskfaktorer, Afa Försäkring</a:t>
            </a:r>
          </a:p>
          <a:p>
            <a:r>
              <a:rPr lang="sv-SE" sz="3100" dirty="0">
                <a:latin typeface="+mj-lt"/>
              </a:rPr>
              <a:t>Regionala kunskapskonferenser, Afa Försäkrings Regionala dagar 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 4" descr="Person med idé kontur">
            <a:extLst>
              <a:ext uri="{FF2B5EF4-FFF2-40B4-BE49-F238E27FC236}">
                <a16:creationId xmlns:a16="http://schemas.microsoft.com/office/drawing/2014/main" id="{AA07111E-4C90-487F-AB68-CF8E0B622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1320" y="1219200"/>
            <a:ext cx="4809744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3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782A8C-AB7E-416D-BF8B-9455F3AA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10440338" cy="1481328"/>
          </a:xfrm>
        </p:spPr>
        <p:txBody>
          <a:bodyPr anchor="b">
            <a:normAutofit/>
          </a:bodyPr>
          <a:lstStyle/>
          <a:p>
            <a:r>
              <a:rPr lang="sv-SE" sz="4100" dirty="0"/>
              <a:t>Utveckling av samverkan, dialog och inflytande </a:t>
            </a:r>
            <a:br>
              <a:rPr lang="sv-SE" sz="3000" dirty="0"/>
            </a:br>
            <a:endParaRPr lang="sv-SE" sz="3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A2B291-2828-4683-B366-A5C879A9E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4" y="2121409"/>
            <a:ext cx="6782739" cy="4188714"/>
          </a:xfrm>
        </p:spPr>
        <p:txBody>
          <a:bodyPr anchor="t">
            <a:normAutofit/>
          </a:bodyPr>
          <a:lstStyle/>
          <a:p>
            <a:r>
              <a:rPr lang="sv-SE" sz="3100" dirty="0">
                <a:latin typeface="+mj-lt"/>
              </a:rPr>
              <a:t>Samverkansavtalet</a:t>
            </a:r>
          </a:p>
          <a:p>
            <a:r>
              <a:rPr lang="sv-SE" sz="3100" dirty="0">
                <a:latin typeface="+mj-lt"/>
              </a:rPr>
              <a:t>Mål: samverkansavtal och god samverkan i alla kommuner och regioner</a:t>
            </a:r>
          </a:p>
          <a:p>
            <a:r>
              <a:rPr lang="sv-SE" sz="3100" dirty="0">
                <a:latin typeface="+mj-lt"/>
              </a:rPr>
              <a:t>Stödteam för samverkan</a:t>
            </a:r>
          </a:p>
          <a:p>
            <a:r>
              <a:rPr lang="sv-SE" sz="3100" dirty="0">
                <a:latin typeface="+mj-lt"/>
              </a:rPr>
              <a:t>Vägledningar och verktyg för samverkansprocessen</a:t>
            </a:r>
          </a:p>
          <a:p>
            <a:r>
              <a:rPr lang="sv-SE" sz="3100" dirty="0">
                <a:latin typeface="+mj-lt"/>
              </a:rPr>
              <a:t>Webbsida om </a:t>
            </a:r>
            <a:r>
              <a:rPr lang="sv-SE" sz="3100" dirty="0">
                <a:latin typeface="+mj-lt"/>
                <a:hlinkClick r:id="rId3"/>
              </a:rPr>
              <a:t>samverkansarbete</a:t>
            </a:r>
            <a:endParaRPr lang="sv-SE" sz="3100" dirty="0">
              <a:latin typeface="+mj-lt"/>
            </a:endParaRPr>
          </a:p>
          <a:p>
            <a:endParaRPr lang="sv-SE" sz="2200" dirty="0"/>
          </a:p>
        </p:txBody>
      </p:sp>
      <p:pic>
        <p:nvPicPr>
          <p:cNvPr id="7" name="Bild 6" descr="Möte kontur">
            <a:extLst>
              <a:ext uri="{FF2B5EF4-FFF2-40B4-BE49-F238E27FC236}">
                <a16:creationId xmlns:a16="http://schemas.microsoft.com/office/drawing/2014/main" id="{E7796A82-386C-4295-B4D0-6C39268FC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889" y="1558925"/>
            <a:ext cx="4559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9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0AC222-EDEC-4D5E-B524-9371E982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 anchor="t">
            <a:normAutofit/>
          </a:bodyPr>
          <a:lstStyle/>
          <a:p>
            <a:r>
              <a:rPr lang="sv-SE" sz="4100" dirty="0"/>
              <a:t>Arbetet framåt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C4F0EB-7522-4EB9-9038-51E4F907D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9305" y="2105994"/>
            <a:ext cx="6696571" cy="39519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3100" dirty="0">
                <a:latin typeface="+mj-lt"/>
              </a:rPr>
              <a:t>Fokus på friskfaktorer för att nå friska, hållbara och attraktiva arbetsplatser</a:t>
            </a:r>
          </a:p>
          <a:p>
            <a:pPr>
              <a:lnSpc>
                <a:spcPct val="90000"/>
              </a:lnSpc>
            </a:pPr>
            <a:r>
              <a:rPr lang="sv-SE" sz="3100" dirty="0">
                <a:latin typeface="+mj-lt"/>
              </a:rPr>
              <a:t>Suntarbetslivs: </a:t>
            </a:r>
            <a:r>
              <a:rPr lang="sv-SE" sz="3100" b="1" dirty="0">
                <a:latin typeface="+mj-lt"/>
              </a:rPr>
              <a:t>Friskfaktorstarten</a:t>
            </a:r>
          </a:p>
          <a:p>
            <a:pPr>
              <a:lnSpc>
                <a:spcPct val="90000"/>
              </a:lnSpc>
            </a:pPr>
            <a:r>
              <a:rPr lang="sv-SE" sz="3100" dirty="0">
                <a:latin typeface="+mj-lt"/>
              </a:rPr>
              <a:t>För information: SKR:s webb </a:t>
            </a:r>
            <a:r>
              <a:rPr lang="sv-SE" sz="2400" dirty="0">
                <a:latin typeface="+mj-lt"/>
                <a:hlinkClick r:id="rId3"/>
              </a:rPr>
              <a:t>Avsiktsförklaring för friskare arbetsplatser</a:t>
            </a:r>
            <a:endParaRPr lang="sv-SE" sz="3100" dirty="0">
              <a:latin typeface="+mj-lt"/>
            </a:endParaRPr>
          </a:p>
        </p:txBody>
      </p:sp>
      <p:pic>
        <p:nvPicPr>
          <p:cNvPr id="7" name="Bild 6" descr="Framtid kontur">
            <a:extLst>
              <a:ext uri="{FF2B5EF4-FFF2-40B4-BE49-F238E27FC236}">
                <a16:creationId xmlns:a16="http://schemas.microsoft.com/office/drawing/2014/main" id="{0931DBFC-42A3-4DF0-B76F-014F74610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8458" y="2039319"/>
            <a:ext cx="3740400" cy="3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7FFDCC-3783-F0A0-E4BC-2A3169AB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31675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Tack för </a:t>
            </a:r>
            <a:r>
              <a:rPr lang="sv-SE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 ni lyssnade</a:t>
            </a:r>
            <a:r>
              <a:rPr lang="en-US" sz="9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379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60DDDD-0057-428E-BF93-3349484D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 </a:t>
            </a:r>
            <a:r>
              <a:rPr lang="sv-SE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svenska modellen för arbetsmiljöarbete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B1213AE-6410-495F-9C8E-AFF3BEC8A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4356" y="1558900"/>
            <a:ext cx="6408836" cy="358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C37BBB-C05D-801B-484E-EC276E7F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v-SE" sz="6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Vad betyder den svenska modellen för dig?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5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960DDDD-0057-428E-BF93-3349484D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811471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Kompetensförsörjning -Välfärdens stora utmaning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FD2CA02-0560-D458-85EC-149E627D3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122" y="2750573"/>
            <a:ext cx="5616677" cy="3426389"/>
          </a:xfrm>
        </p:spPr>
        <p:txBody>
          <a:bodyPr/>
          <a:lstStyle/>
          <a:p>
            <a:r>
              <a:rPr lang="sv-SE" sz="3100" dirty="0">
                <a:latin typeface="+mj-lt"/>
              </a:rPr>
              <a:t>Den demografiska utvecklingen</a:t>
            </a:r>
          </a:p>
          <a:p>
            <a:r>
              <a:rPr lang="sv-SE" sz="3100" dirty="0">
                <a:latin typeface="+mj-lt"/>
              </a:rPr>
              <a:t>Ökade behov</a:t>
            </a:r>
          </a:p>
          <a:p>
            <a:r>
              <a:rPr lang="sv-SE" sz="3100" dirty="0">
                <a:latin typeface="+mj-lt"/>
              </a:rPr>
              <a:t>Pensionsavgångar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272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13F4A3-1DF2-5E8D-8629-532C243D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sv-SE" sz="3600" dirty="0"/>
              <a:t>Partsöverenskommelse om</a:t>
            </a:r>
            <a:br>
              <a:rPr lang="sv-SE" sz="3600" dirty="0"/>
            </a:br>
            <a:r>
              <a:rPr lang="sv-SE" sz="3600" dirty="0"/>
              <a:t>Friska, hållbara och attraktiva arbetsplatser</a:t>
            </a:r>
          </a:p>
        </p:txBody>
      </p:sp>
      <p:graphicFrame>
        <p:nvGraphicFramePr>
          <p:cNvPr id="13" name="Platshållare för innehåll 2">
            <a:extLst>
              <a:ext uri="{FF2B5EF4-FFF2-40B4-BE49-F238E27FC236}">
                <a16:creationId xmlns:a16="http://schemas.microsoft.com/office/drawing/2014/main" id="{8BB70B01-73D4-92FC-FAE0-F91E0EAE6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0773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12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45F6FD-B8E7-E5C2-0E40-E2437C9E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dirty="0"/>
              <a:t>Arbetsmiljö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98C520-2C61-B8BC-8B88-641195E9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100" b="1" dirty="0">
                <a:latin typeface="+mj-lt"/>
              </a:rPr>
              <a:t>Sjukfrånvaro</a:t>
            </a:r>
            <a:r>
              <a:rPr lang="sv-SE" sz="3100" dirty="0">
                <a:latin typeface="+mj-lt"/>
              </a:rPr>
              <a:t> </a:t>
            </a:r>
          </a:p>
          <a:p>
            <a:pPr lvl="1"/>
            <a:r>
              <a:rPr lang="sv-SE" sz="3100" dirty="0">
                <a:latin typeface="+mj-lt"/>
              </a:rPr>
              <a:t>”Ohälsa och sjukfrånvaro innebär sänkt livskvalitet för personen och förlorad kvalitet och kompetens för verksamheten” </a:t>
            </a:r>
          </a:p>
          <a:p>
            <a:pPr lvl="1"/>
            <a:r>
              <a:rPr lang="sv-SE" sz="3100" dirty="0">
                <a:latin typeface="+mj-lt"/>
              </a:rPr>
              <a:t>Kvinnor har nästan dubbelt så hög sjukfrånvaro</a:t>
            </a:r>
          </a:p>
          <a:p>
            <a:pPr lvl="1"/>
            <a:r>
              <a:rPr lang="sv-SE" sz="3100" dirty="0">
                <a:latin typeface="+mj-lt"/>
              </a:rPr>
              <a:t>Både kort och lång frånvaro behöver ofta ersättas med en vikarie</a:t>
            </a:r>
          </a:p>
        </p:txBody>
      </p:sp>
    </p:spTree>
    <p:extLst>
      <p:ext uri="{BB962C8B-B14F-4D97-AF65-F5344CB8AC3E}">
        <p14:creationId xmlns:p14="http://schemas.microsoft.com/office/powerpoint/2010/main" val="224627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45F6FD-B8E7-E5C2-0E40-E2437C9E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dirty="0"/>
              <a:t>Arbetsmiljö forts.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98C520-2C61-B8BC-8B88-641195E9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125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100" b="1" dirty="0">
                <a:latin typeface="+mj-lt"/>
              </a:rPr>
              <a:t>Digitalisering</a:t>
            </a:r>
            <a:r>
              <a:rPr lang="sv-SE" sz="31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sv-SE" sz="3100" dirty="0">
                <a:latin typeface="+mj-lt"/>
              </a:rPr>
              <a:t>-Både möjligheter och utmaningar</a:t>
            </a:r>
          </a:p>
          <a:p>
            <a:pPr marL="457200" lvl="1" indent="0">
              <a:buNone/>
            </a:pPr>
            <a:endParaRPr lang="sv-SE" sz="3100" dirty="0">
              <a:latin typeface="+mj-lt"/>
            </a:endParaRPr>
          </a:p>
          <a:p>
            <a:pPr marL="0" indent="0">
              <a:buNone/>
            </a:pPr>
            <a:r>
              <a:rPr lang="sv-SE" sz="3100" b="1" dirty="0">
                <a:latin typeface="+mj-lt"/>
              </a:rPr>
              <a:t>Pandemin</a:t>
            </a:r>
            <a:r>
              <a:rPr lang="sv-SE" sz="31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sv-SE" sz="3100" dirty="0">
                <a:latin typeface="+mj-lt"/>
              </a:rPr>
              <a:t>-Kommer att påverka arbetsplatserna under lång tid</a:t>
            </a:r>
          </a:p>
        </p:txBody>
      </p:sp>
    </p:spTree>
    <p:extLst>
      <p:ext uri="{BB962C8B-B14F-4D97-AF65-F5344CB8AC3E}">
        <p14:creationId xmlns:p14="http://schemas.microsoft.com/office/powerpoint/2010/main" val="201408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65F296-955A-FD8C-9E3F-374A897FD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sv-SE" sz="6600" dirty="0"/>
              <a:t>Bikupa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02FFB2-E1B2-D5A0-1E24-F3D5D4007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Känner ni igen utmaningarna?</a:t>
            </a:r>
          </a:p>
        </p:txBody>
      </p:sp>
      <p:pic>
        <p:nvPicPr>
          <p:cNvPr id="5" name="Bild 4" descr="Bikupa kontur">
            <a:extLst>
              <a:ext uri="{FF2B5EF4-FFF2-40B4-BE49-F238E27FC236}">
                <a16:creationId xmlns:a16="http://schemas.microsoft.com/office/drawing/2014/main" id="{E02F3DD0-A6CB-68EB-7F81-CA9013907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6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550688F-B762-4FBE-AF6E-6FCFC723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000" dirty="0"/>
              <a:t>Avsiktsförklaring för friska arbetsplatser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07C32B-F454-4F39-B80D-C57EB8BF7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374559" cy="4119172"/>
          </a:xfrm>
        </p:spPr>
        <p:txBody>
          <a:bodyPr anchor="t">
            <a:noAutofit/>
          </a:bodyPr>
          <a:lstStyle/>
          <a:p>
            <a:r>
              <a:rPr lang="sv-SE" sz="3100" dirty="0">
                <a:latin typeface="+mj-lt"/>
              </a:rPr>
              <a:t>Utmaningarna måste hanteras - motverka negativa konsekvenser på arbetsmiljön</a:t>
            </a:r>
          </a:p>
          <a:p>
            <a:r>
              <a:rPr lang="sv-SE" sz="3100" dirty="0">
                <a:latin typeface="+mj-lt"/>
              </a:rPr>
              <a:t>Krav och risker - balanseras med resurser och ett bra arbetsmiljöarbete</a:t>
            </a:r>
          </a:p>
          <a:p>
            <a:r>
              <a:rPr lang="sv-SE" sz="3100" i="1" dirty="0">
                <a:latin typeface="+mj-lt"/>
              </a:rPr>
              <a:t>Målet</a:t>
            </a:r>
            <a:r>
              <a:rPr lang="sv-SE" sz="3100" dirty="0">
                <a:latin typeface="+mj-lt"/>
              </a:rPr>
              <a:t>: Rusta arbetsmiljöarbetet i sektorn med kunskap och stödstrukturer</a:t>
            </a:r>
          </a:p>
          <a:p>
            <a:r>
              <a:rPr lang="sv-SE" sz="3100" i="1" dirty="0">
                <a:latin typeface="+mj-lt"/>
              </a:rPr>
              <a:t>Syfte</a:t>
            </a:r>
            <a:r>
              <a:rPr lang="sv-SE" sz="3100" dirty="0">
                <a:latin typeface="+mj-lt"/>
              </a:rPr>
              <a:t>: Friska, hållbara och attraktiva arbetsplatser</a:t>
            </a:r>
          </a:p>
          <a:p>
            <a:r>
              <a:rPr lang="sv-SE" sz="3100" dirty="0">
                <a:latin typeface="+mj-lt"/>
              </a:rPr>
              <a:t>Staten har ansvar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E3C2BA-1406-46BF-9DAD-B1B2D3A59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" r="2969" b="-5"/>
          <a:stretch/>
        </p:blipFill>
        <p:spPr>
          <a:xfrm>
            <a:off x="8247888" y="2098194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360</Words>
  <Application>Microsoft Office PowerPoint</Application>
  <PresentationFormat>Bredbild</PresentationFormat>
  <Paragraphs>84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Den svenska modellen för arbetsmiljöarbete</vt:lpstr>
      <vt:lpstr>Den svenska modellen för arbetsmiljöarbete</vt:lpstr>
      <vt:lpstr>Vad betyder den svenska modellen för dig?</vt:lpstr>
      <vt:lpstr>Kompetensförsörjning -Välfärdens stora utmaning</vt:lpstr>
      <vt:lpstr>Partsöverenskommelse om Friska, hållbara och attraktiva arbetsplatser</vt:lpstr>
      <vt:lpstr>Arbetsmiljö</vt:lpstr>
      <vt:lpstr>Arbetsmiljö forts.</vt:lpstr>
      <vt:lpstr>Bikupa</vt:lpstr>
      <vt:lpstr>Avsiktsförklaring för friska arbetsplatser</vt:lpstr>
      <vt:lpstr>Partsgemensamma stöd</vt:lpstr>
      <vt:lpstr>Fler resurser för arbetet</vt:lpstr>
      <vt:lpstr>Faktorer för friska, hållbara och attraktiva arbetsplatser </vt:lpstr>
      <vt:lpstr>Film - Att arbeta med friskfaktorer https://www.youtube.com/watch?v=4-N9xmKm868</vt:lpstr>
      <vt:lpstr>Fokus på friskfaktorer  </vt:lpstr>
      <vt:lpstr>Utveckling av samverkan, dialog och inflytande  </vt:lpstr>
      <vt:lpstr>Arbetet framåt</vt:lpstr>
      <vt:lpstr>Tack för att ni lyssnade!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svenska modellen för arbetsmiljöarbete</dc:title>
  <dc:creator>Folkesson Kristina</dc:creator>
  <cp:lastModifiedBy>Winberg Per</cp:lastModifiedBy>
  <cp:revision>14</cp:revision>
  <dcterms:created xsi:type="dcterms:W3CDTF">2022-07-22T08:53:22Z</dcterms:created>
  <dcterms:modified xsi:type="dcterms:W3CDTF">2022-09-27T07:04:08Z</dcterms:modified>
</cp:coreProperties>
</file>