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54" r:id="rId2"/>
  </p:sldMasterIdLst>
  <p:notesMasterIdLst>
    <p:notesMasterId r:id="rId30"/>
  </p:notesMasterIdLst>
  <p:handoutMasterIdLst>
    <p:handoutMasterId r:id="rId31"/>
  </p:handoutMasterIdLst>
  <p:sldIdLst>
    <p:sldId id="375" r:id="rId3"/>
    <p:sldId id="434" r:id="rId4"/>
    <p:sldId id="435" r:id="rId5"/>
    <p:sldId id="437" r:id="rId6"/>
    <p:sldId id="436" r:id="rId7"/>
    <p:sldId id="438" r:id="rId8"/>
    <p:sldId id="439" r:id="rId9"/>
    <p:sldId id="440" r:id="rId10"/>
    <p:sldId id="441" r:id="rId11"/>
    <p:sldId id="442" r:id="rId12"/>
    <p:sldId id="446" r:id="rId13"/>
    <p:sldId id="459" r:id="rId14"/>
    <p:sldId id="445" r:id="rId15"/>
    <p:sldId id="443" r:id="rId16"/>
    <p:sldId id="444" r:id="rId17"/>
    <p:sldId id="447" r:id="rId18"/>
    <p:sldId id="448" r:id="rId19"/>
    <p:sldId id="456" r:id="rId20"/>
    <p:sldId id="449" r:id="rId21"/>
    <p:sldId id="450" r:id="rId22"/>
    <p:sldId id="452" r:id="rId23"/>
    <p:sldId id="451" r:id="rId24"/>
    <p:sldId id="453" r:id="rId25"/>
    <p:sldId id="454" r:id="rId26"/>
    <p:sldId id="455" r:id="rId27"/>
    <p:sldId id="457" r:id="rId28"/>
    <p:sldId id="458" r:id="rId29"/>
  </p:sldIdLst>
  <p:sldSz cx="9144000" cy="5143500" type="screen16x9"/>
  <p:notesSz cx="6794500" cy="9906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nus Sverke" initials="MSE" lastIdx="13" clrIdx="0"/>
  <p:cmAuthor id="1" name="Saskia Linton" initials="" lastIdx="1" clrIdx="1"/>
  <p:cmAuthor id="2" name="Magnus Sverke" initials="MS" lastIdx="1" clrIdx="2">
    <p:extLst>
      <p:ext uri="{19B8F6BF-5375-455C-9EA6-DF929625EA0E}">
        <p15:presenceInfo xmlns:p15="http://schemas.microsoft.com/office/powerpoint/2012/main" userId="Magnus Sverke" providerId="None"/>
      </p:ext>
    </p:extLst>
  </p:cmAuthor>
  <p:cmAuthor id="3" name="magnus.sverke" initials="m" lastIdx="1" clrIdx="3">
    <p:extLst>
      <p:ext uri="{19B8F6BF-5375-455C-9EA6-DF929625EA0E}">
        <p15:presenceInfo xmlns:p15="http://schemas.microsoft.com/office/powerpoint/2012/main" userId="S-1-5-21-3347102588-2348545548-3092217535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F"/>
    <a:srgbClr val="459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209" autoAdjust="0"/>
  </p:normalViewPr>
  <p:slideViewPr>
    <p:cSldViewPr>
      <p:cViewPr varScale="1">
        <p:scale>
          <a:sx n="103" d="100"/>
          <a:sy n="103" d="100"/>
        </p:scale>
        <p:origin x="802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80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0880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763EA9AB-CD97-4537-BDE2-81E26BF9EFC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272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984"/>
            <a:ext cx="5435600" cy="44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80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0880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6792324F-CD46-4450-8EA8-D781D3DFFE7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63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ＭＳ Ｐゴシック" pitchFamily="-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D4C11-DDBB-49E0-8BCE-B8EA0AAF5218}" type="slidenum">
              <a:rPr lang="sv-SE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sv-S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018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520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9589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6975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885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76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943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392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8161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204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7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254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115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6936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D4C11-DDBB-49E0-8BCE-B8EA0AAF5218}" type="slidenum">
              <a:rPr lang="sv-SE" smtClean="0">
                <a:ea typeface="ＭＳ Ｐゴシック" pitchFamily="34" charset="-128"/>
              </a:rPr>
              <a:pPr>
                <a:defRPr/>
              </a:pPr>
              <a:t>27</a:t>
            </a:fld>
            <a:endParaRPr lang="sv-S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14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42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35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6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933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24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52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324F-CD46-4450-8EA8-D781D3DFFE7A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82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_PPT_olivkvist"/>
          <p:cNvPicPr>
            <a:picLocks noChangeAspect="1" noChangeArrowheads="1"/>
          </p:cNvPicPr>
          <p:nvPr/>
        </p:nvPicPr>
        <p:blipFill>
          <a:blip r:embed="rId2"/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U_logo_32mm_300dpi_SVEN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1105" y="215504"/>
            <a:ext cx="864108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1826419"/>
            <a:ext cx="6632575" cy="1069181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2895600"/>
            <a:ext cx="6632575" cy="873919"/>
          </a:xfrm>
        </p:spPr>
        <p:txBody>
          <a:bodyPr/>
          <a:lstStyle>
            <a:lvl1pPr marL="0" indent="0">
              <a:lnSpc>
                <a:spcPts val="4200"/>
              </a:lnSpc>
              <a:buFontTx/>
              <a:buNone/>
              <a:defRPr sz="28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7594-9BA2-4ECE-B059-2BF9A8A939AC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6750" y="4613673"/>
            <a:ext cx="4492625" cy="22621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050D-F5A2-4298-BECA-3080735CDF4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D0D0-C6B9-45D5-89D1-8CD0FFEF9827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B6AAB-8200-47EE-B2B8-C4C57E83FBE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6" y="1457325"/>
            <a:ext cx="1711325" cy="3058716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457325"/>
            <a:ext cx="4984750" cy="305871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6CF7-6C0A-466A-B8CA-E6703AF20230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B7430-0C78-4A4D-8B2A-55C56E8B658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U_logo_32mm_300dpi_SVEN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7081" y="215504"/>
            <a:ext cx="864108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1826419"/>
            <a:ext cx="6632575" cy="1069181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2895600"/>
            <a:ext cx="6632575" cy="8739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720" y="4829573"/>
            <a:ext cx="4492625" cy="226219"/>
          </a:xfrm>
        </p:spPr>
        <p:txBody>
          <a:bodyPr/>
          <a:lstStyle>
            <a:lvl1pPr>
              <a:defRPr sz="1050"/>
            </a:lvl1pPr>
          </a:lstStyle>
          <a:p>
            <a:pPr algn="ctr">
              <a:defRPr/>
            </a:pPr>
            <a:r>
              <a:rPr lang="sv-SE" dirty="0"/>
              <a:t>magnus.sverke@psychology.su.se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8410" y="4829572"/>
            <a:ext cx="2133600" cy="226219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746290F-85A1-44DB-B236-D7FF3EABA44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2D6B-9DC0-4330-B813-7F8E13139BB4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A5E11-07B0-4BC1-89E9-EDF749B3423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393E-B274-4321-B7B4-552BB9418F55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DB4B-0763-44C4-A351-D57234A35EA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105025"/>
            <a:ext cx="3348038" cy="2411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4" y="2105025"/>
            <a:ext cx="3348037" cy="2411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F13C-5ACB-46D8-ACD2-2865029F984E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335D-27BD-4EE4-B776-80E545B36FD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D633-B9A4-4E57-87D9-AA4D9A1610CB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F28C-A62C-4767-BBBC-EC97C6DDFF0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3BD6-45F3-452E-ADCF-AF789FC22CC9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E7B5-AADD-4DFE-AC7E-31DE8B529A7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11800-D495-4F69-B761-4F4076CFA259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599D-DAB9-48E4-91FC-46D365269D2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3682-0FDD-4BA4-91D5-4861A4A91ABD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0274-372F-4A1D-86A7-71D037B17F4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53A6-A43A-47F9-852A-3DC06CE93C73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8C4B1-C2B5-406C-97D7-A09A37D8503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FF5E-1B50-471F-94B3-C170A5517105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02B4-DDB2-4006-B9C3-BDA7C7B89C1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2B25-3346-465B-AE62-315D2246E87C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9853-B4BA-46D0-8629-5223A8480D1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6" y="1457325"/>
            <a:ext cx="1711325" cy="3058716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457325"/>
            <a:ext cx="4984750" cy="305871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7D76-6C49-48A8-A103-D911B108BE3B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D955-8B7E-4F16-AB6D-5D65851BE77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AD84-05DA-4575-82EA-1A2F87F0CC2E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505-E989-4B3D-B51F-977A5844522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105025"/>
            <a:ext cx="3348038" cy="2411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4" y="2105025"/>
            <a:ext cx="3348037" cy="2411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53C8-8643-4A26-B6A3-15A4339FD9A0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13EF-7B71-4C03-8077-B72599A14DD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9348-4966-47EF-B3AE-9E0BD23F829A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76E8-49DE-49F1-950E-F6F795A2986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15D7-9AA0-46A4-8D1C-80C0FB029F2A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07C3-71A4-4AF0-A18A-AE358354DBC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B321-D2BC-46A8-A694-BBFEE4FEE454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BC81-A183-4674-B352-ED383D46F0C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1A343-1205-428F-8630-1C3586ED3A98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BE4E-D9B7-400B-967D-256EC2E0CD7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290E-286A-45DB-B381-8C5AF4F18F41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0CD2-DED9-4830-B195-5E5C706FA89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6" y="1457325"/>
            <a:ext cx="6848475" cy="5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6" y="2105025"/>
            <a:ext cx="6848475" cy="24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4613672"/>
            <a:ext cx="11223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07816C8F-5040-4C9F-A8E9-36CC8E72EBCB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4613673"/>
            <a:ext cx="4492625" cy="38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4613673"/>
            <a:ext cx="2133600" cy="22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080F4CBF-372D-4747-A88A-37DDA13819C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055" name="Picture 7" descr="SU_logo_32mm_300dpi_SVENS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1105" y="196708"/>
            <a:ext cx="864108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6" y="1457325"/>
            <a:ext cx="6848475" cy="5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6" y="2105025"/>
            <a:ext cx="6848475" cy="24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4613672"/>
            <a:ext cx="11223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EE1A4727-A750-4B92-9A39-81970D99D18B}" type="datetime1">
              <a:rPr lang="sv-SE" smtClean="0"/>
              <a:t>2022-09-27</a:t>
            </a:fld>
            <a:endParaRPr lang="sv-SE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4613673"/>
            <a:ext cx="4492625" cy="38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dirty="0"/>
              <a:t>Magnus Sverke &amp; Johnny Hellgren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4613673"/>
            <a:ext cx="2133600" cy="22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0B385DBD-19B1-4A62-A182-67ACAE9E5B3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3079" name="Picture 7" descr="SU_logo_32mm_300dpi_SVENS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39051" y="215504"/>
            <a:ext cx="1152525" cy="7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hd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-28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-28" charset="0"/>
          <a:ea typeface="ＭＳ Ｐゴシック" pitchFamily="-2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gnus.sverke@psychology.su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u.se/profiles/mse-1.18359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ctrTitle"/>
          </p:nvPr>
        </p:nvSpPr>
        <p:spPr>
          <a:xfrm>
            <a:off x="971600" y="699542"/>
            <a:ext cx="6632575" cy="2232248"/>
          </a:xfrm>
        </p:spPr>
        <p:txBody>
          <a:bodyPr/>
          <a:lstStyle/>
          <a:p>
            <a:pPr algn="ctr"/>
            <a:r>
              <a:rPr lang="sv-SE" sz="2800" b="1" dirty="0"/>
              <a:t>De regionala skyddsombudens roll i arbetsmiljöarbetet:</a:t>
            </a:r>
            <a:br>
              <a:rPr lang="sv-SE" sz="2800" b="1" dirty="0"/>
            </a:br>
            <a:r>
              <a:rPr lang="sv-SE" sz="2000" b="1" dirty="0"/>
              <a:t>Värdet av förebyggande arbete och allas rätt till en god arbetsmiljö</a:t>
            </a:r>
            <a:br>
              <a:rPr lang="sv-SE" sz="2000" b="1" dirty="0"/>
            </a:br>
            <a:br>
              <a:rPr lang="sv-SE" sz="1600" b="1" dirty="0"/>
            </a:br>
            <a:r>
              <a:rPr lang="sv-SE" sz="2000" dirty="0" err="1"/>
              <a:t>Afa</a:t>
            </a:r>
            <a:r>
              <a:rPr lang="sv-SE" sz="2000"/>
              <a:t> Försäkring</a:t>
            </a:r>
            <a:r>
              <a:rPr lang="sv-SE" sz="2000" dirty="0"/>
              <a:t>, Regional dag i Umeå 220928</a:t>
            </a:r>
            <a:endParaRPr lang="sv-SE" sz="3600" i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Underrubrik 2"/>
          <p:cNvSpPr txBox="1">
            <a:spLocks/>
          </p:cNvSpPr>
          <p:nvPr/>
        </p:nvSpPr>
        <p:spPr bwMode="auto">
          <a:xfrm>
            <a:off x="395536" y="3147814"/>
            <a:ext cx="828037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rgbClr val="002F5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ea typeface="ＭＳ Ｐゴシック" pitchFamily="34" charset="-128"/>
                <a:cs typeface="Times New Roman" pitchFamily="18" charset="0"/>
              </a:rPr>
              <a:t>Magnus Sverke</a:t>
            </a:r>
            <a:r>
              <a:rPr lang="sv-SE" sz="1600" dirty="0"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professor</a:t>
            </a:r>
            <a:r>
              <a:rPr lang="sv-SE" sz="1600" dirty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Föreståndare, Avdelningen för arbets- och organisationspsykologi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Psykologiska institutionen, Stockholms universitet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  <a:hlinkClick r:id="rId3"/>
              </a:rPr>
              <a:t>magnus.sverke@psychology.su.se</a:t>
            </a:r>
            <a:endParaRPr lang="sv-SE" sz="1800" dirty="0">
              <a:ea typeface="ＭＳ Ｐゴシック" pitchFamily="34" charset="-128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  <a:hlinkClick r:id="rId4"/>
              </a:rPr>
              <a:t>www.su.se/profiles/mse-1.183590</a:t>
            </a:r>
            <a:endParaRPr lang="sv-SE" sz="1800" dirty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1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Verksamheten levererar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10886"/>
            <a:ext cx="8280151" cy="3918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204 mnkr (2021), varav statligt anslag 110 mnkr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330 helårsarbetskrafter, cirka 1 700 personer (genomsnitt 2013–2021) </a:t>
            </a:r>
          </a:p>
          <a:p>
            <a:pPr lvl="1">
              <a:spcBef>
                <a:spcPts val="0"/>
              </a:spcBef>
            </a:pPr>
            <a:r>
              <a:rPr lang="sv-SE" dirty="0"/>
              <a:t>LO 240 årsarbetskrafter</a:t>
            </a:r>
          </a:p>
          <a:p>
            <a:pPr lvl="1">
              <a:spcBef>
                <a:spcPts val="0"/>
              </a:spcBef>
            </a:pPr>
            <a:r>
              <a:rPr lang="sv-SE" dirty="0"/>
              <a:t>TCO 53</a:t>
            </a:r>
          </a:p>
          <a:p>
            <a:pPr lvl="1">
              <a:spcBef>
                <a:spcPts val="0"/>
              </a:spcBef>
            </a:pPr>
            <a:r>
              <a:rPr lang="sv-SE" dirty="0"/>
              <a:t>Saco 8</a:t>
            </a:r>
          </a:p>
          <a:p>
            <a:pPr lvl="1">
              <a:spcBef>
                <a:spcPts val="0"/>
              </a:spcBef>
            </a:pPr>
            <a:r>
              <a:rPr lang="sv-SE" dirty="0"/>
              <a:t>Svenska Hamnarbetarförbundet &lt;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Kunskapskrav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Praktiskt stöd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43 000–61 000 arbetsplatsbesök årligen hos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400 000–700 000 arbetsställen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Rimlig kostnad per årsarbetskraft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Det finns stora samhällsekonomiska vinster med en god arbetsmiljö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10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</p:spTree>
    <p:extLst>
      <p:ext uri="{BB962C8B-B14F-4D97-AF65-F5344CB8AC3E}">
        <p14:creationId xmlns:p14="http://schemas.microsoft.com/office/powerpoint/2010/main" val="115174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5486"/>
            <a:ext cx="6848475" cy="596504"/>
          </a:xfrm>
        </p:spPr>
        <p:txBody>
          <a:bodyPr/>
          <a:lstStyle/>
          <a:p>
            <a:r>
              <a:rPr lang="sv-SE" dirty="0"/>
              <a:t>Exempel: Antal arbetsplatsbesök av regionala skyddsombud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11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03502D8-3BA6-4FA1-B28C-20CE7820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4866"/>
            <a:ext cx="9144000" cy="3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1470"/>
            <a:ext cx="6848475" cy="596504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sv-SE" sz="2400" dirty="0"/>
              <a:t>Centralorganisationernas andel av de statliga medlen samt deras andel  av det uppskattade antalet arbetsställen som RSO har tillträde till 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12</a:t>
            </a:fld>
            <a:endParaRPr lang="sv-SE" sz="800" dirty="0">
              <a:solidFill>
                <a:srgbClr val="00206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571CBC-62BF-4DBE-8A75-BF1D545F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68591"/>
            <a:ext cx="8608519" cy="37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9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”Leverans” till målgrupperna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10886"/>
            <a:ext cx="5112567" cy="1732872"/>
          </a:xfrm>
          <a:ln>
            <a:solidFill>
              <a:srgbClr val="002F5F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b="1" dirty="0"/>
              <a:t>Företräda</a:t>
            </a:r>
            <a:r>
              <a:rPr lang="sv-SE" dirty="0"/>
              <a:t>: Arbetstagarnas ombud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b="1" dirty="0"/>
              <a:t>Främja</a:t>
            </a:r>
            <a:r>
              <a:rPr lang="sv-SE" dirty="0"/>
              <a:t>: Verka för en tillfredsställande arbetsmiljö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b="1" dirty="0"/>
              <a:t>Skydda</a:t>
            </a:r>
            <a:r>
              <a:rPr lang="sv-SE" dirty="0"/>
              <a:t>: Vaka över skyddet mot olycksfall och ohälsa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13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06D7CE6-498D-4D7F-99E9-16966CB193E7}"/>
              </a:ext>
            </a:extLst>
          </p:cNvPr>
          <p:cNvSpPr txBox="1">
            <a:spLocks/>
          </p:cNvSpPr>
          <p:nvPr/>
        </p:nvSpPr>
        <p:spPr bwMode="auto">
          <a:xfrm>
            <a:off x="4051556" y="3074568"/>
            <a:ext cx="4847362" cy="1369390"/>
          </a:xfrm>
          <a:prstGeom prst="rect">
            <a:avLst/>
          </a:prstGeom>
          <a:noFill/>
          <a:ln w="9525">
            <a:solidFill>
              <a:srgbClr val="002F5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kern="0" dirty="0"/>
              <a:t>Målgrupper (små arbetsställen)</a:t>
            </a:r>
            <a:r>
              <a:rPr lang="sv-SE" kern="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kern="0" dirty="0"/>
              <a:t>Arbetstagare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kern="0" dirty="0"/>
              <a:t>Lokala skyddsombud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kern="0" dirty="0"/>
              <a:t>Arbetsgivare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4E56DB9-53FF-4BB0-9399-90CDC14B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57" y="1059582"/>
            <a:ext cx="2164821" cy="173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l: höger 3">
            <a:extLst>
              <a:ext uri="{FF2B5EF4-FFF2-40B4-BE49-F238E27FC236}">
                <a16:creationId xmlns:a16="http://schemas.microsoft.com/office/drawing/2014/main" id="{959A70CD-8AE2-45D4-A23A-691C2D4EF131}"/>
              </a:ext>
            </a:extLst>
          </p:cNvPr>
          <p:cNvSpPr/>
          <p:nvPr/>
        </p:nvSpPr>
        <p:spPr>
          <a:xfrm rot="2275029">
            <a:off x="3065246" y="2891107"/>
            <a:ext cx="864096" cy="504056"/>
          </a:xfrm>
          <a:prstGeom prst="rightArrow">
            <a:avLst/>
          </a:prstGeom>
          <a:solidFill>
            <a:srgbClr val="002F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97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Arbetsmiljöutmaningar kvarstår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9582"/>
            <a:ext cx="8280151" cy="3769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Svårt att rekrytera lokala skyddsombud inom vissa delar av arbetsmarknaden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En tredjedel av arbetstagarna arbetar vid små arbetsställen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Systematiskt arbetsmiljöarbete förekommer i lägre utsträckning vid små arbetsställen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Fortfarande brister i arbetsmiljön vid små arbetsställen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Lägre förekomst av företagshälsovård vid små arbetsställen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Sammanfattningsvis behöver arbetsmiljöarbete fortsatt bedrivas vid små arbetsställen</a:t>
            </a:r>
            <a:endParaRPr lang="sv-SE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Alltmer polariserad arbetsmarknad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Arbetsmiljön varierar mellan yrken och branscher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Ökad förekomst av ”alternativa anställningsformer”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14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</p:spTree>
    <p:extLst>
      <p:ext uri="{BB962C8B-B14F-4D97-AF65-F5344CB8AC3E}">
        <p14:creationId xmlns:p14="http://schemas.microsoft.com/office/powerpoint/2010/main" val="405748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219"/>
            <a:ext cx="6848475" cy="596504"/>
          </a:xfrm>
        </p:spPr>
        <p:txBody>
          <a:bodyPr/>
          <a:lstStyle/>
          <a:p>
            <a:r>
              <a:rPr lang="sv-SE" dirty="0"/>
              <a:t>Tillgång till företagshälsovård genom arbetet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15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C82BD38-3906-4197-8956-A2A0B248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598"/>
            <a:ext cx="9144000" cy="34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219"/>
            <a:ext cx="6848475" cy="596504"/>
          </a:xfrm>
        </p:spPr>
        <p:txBody>
          <a:bodyPr/>
          <a:lstStyle/>
          <a:p>
            <a:r>
              <a:rPr lang="sv-SE" dirty="0"/>
              <a:t>Systematiskt arbetsmiljöarbete på arbetsplatsen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16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9535E2-C496-4022-BF9E-C334859D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" y="1131590"/>
            <a:ext cx="9144000" cy="34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0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9866"/>
            <a:ext cx="6848475" cy="844705"/>
          </a:xfrm>
        </p:spPr>
        <p:txBody>
          <a:bodyPr/>
          <a:lstStyle/>
          <a:p>
            <a:r>
              <a:rPr lang="sv-SE" dirty="0"/>
              <a:t>Det finns inte längre några skäl att vänta med en utökad tillträdesrätt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94" y="1163073"/>
            <a:ext cx="8280151" cy="36975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De skäl som regeringen tidigare angav är fortfarande giltiga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Utvecklingen har fortsatt med en mer tudelad situation på arbetsmarknaden när det gäller arbetsmiljön - många har det mycket bra men en växande grupp får det samtidigt sämre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Fackliga organisationer tappar medlemmar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Ombud har en viktig roll i arbetsmiljöarbetet</a:t>
            </a:r>
            <a:endParaRPr lang="sv-SE" dirty="0">
              <a:latin typeface="+mn-lt"/>
            </a:endParaRP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17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6F7221-76FC-418C-85A6-67560B89B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1951" y="3713285"/>
            <a:ext cx="1714424" cy="12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7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219"/>
            <a:ext cx="6848475" cy="596504"/>
          </a:xfrm>
        </p:spPr>
        <p:txBody>
          <a:bodyPr/>
          <a:lstStyle/>
          <a:p>
            <a:r>
              <a:rPr lang="sv-SE" dirty="0"/>
              <a:t>Facklig anslutningsgrad 2010–2020 uppdelat på centralorganisationer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18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FEA6395-16F0-4498-B116-AC6EFD6F7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035"/>
            <a:ext cx="9144000" cy="34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7303232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400" dirty="0"/>
              <a:t>Uppdraget att undersöka om de regionala skyddsombuden kan ges bättre förutsättningar att utföra sitt uppdrag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19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C00A455-30F9-43FD-8EE3-3B36429277C6}"/>
              </a:ext>
            </a:extLst>
          </p:cNvPr>
          <p:cNvSpPr txBox="1"/>
          <p:nvPr/>
        </p:nvSpPr>
        <p:spPr>
          <a:xfrm>
            <a:off x="558070" y="1779662"/>
            <a:ext cx="768158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2F5F"/>
                </a:solidFill>
                <a:latin typeface="+mn-lt"/>
              </a:rPr>
              <a:t>Vårt förslag:</a:t>
            </a:r>
          </a:p>
          <a:p>
            <a:r>
              <a:rPr lang="sv-SE" sz="2400" dirty="0">
                <a:solidFill>
                  <a:srgbClr val="002F5F"/>
                </a:solidFill>
                <a:latin typeface="+mn-lt"/>
              </a:rPr>
              <a:t>Ett regionalt skyddsombud ska få utses även för ett arbetsställe som är eller brukar vara bundet av kollektivavtal.</a:t>
            </a:r>
          </a:p>
        </p:txBody>
      </p:sp>
    </p:spTree>
    <p:extLst>
      <p:ext uri="{BB962C8B-B14F-4D97-AF65-F5344CB8AC3E}">
        <p14:creationId xmlns:p14="http://schemas.microsoft.com/office/powerpoint/2010/main" val="294516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SOU 2022:47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</a:t>
            </a:fld>
            <a:endParaRPr lang="sv-SE" sz="800" dirty="0">
              <a:solidFill>
                <a:srgbClr val="00206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00" y="0"/>
            <a:ext cx="3502854" cy="51435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4305"/>
            <a:ext cx="1007463" cy="10074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1" y="3104396"/>
            <a:ext cx="1029860" cy="102986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16990"/>
            <a:ext cx="1022114" cy="10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310794" y="1232874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Magnus Sverke, 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särskild utredare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310793" y="2263789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Susanna Hammarberg, 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huvudsekreterare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331640" y="3271901"/>
            <a:ext cx="27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n-lt"/>
              </a:rPr>
              <a:t>Moa Thyni, 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utredningssekreterare</a:t>
            </a:r>
          </a:p>
        </p:txBody>
      </p:sp>
    </p:spTree>
    <p:extLst>
      <p:ext uri="{BB962C8B-B14F-4D97-AF65-F5344CB8AC3E}">
        <p14:creationId xmlns:p14="http://schemas.microsoft.com/office/powerpoint/2010/main" val="334943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179866"/>
            <a:ext cx="6480720" cy="844705"/>
          </a:xfrm>
        </p:spPr>
        <p:txBody>
          <a:bodyPr/>
          <a:lstStyle/>
          <a:p>
            <a:r>
              <a:rPr lang="sv-SE" dirty="0"/>
              <a:t>Förslag om utökad tillträdesrätt för RSO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53" y="1166600"/>
            <a:ext cx="8486494" cy="36975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Utökad tillträdesrätt för regionala skyddsombud enligt samma modell som förslaget i prop. 2019/20:135, dvs. även när arbetsgivare är eller brukar vara bunden av kollektivavtal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RSO central roll som ombud i arbetsmiljöarbetet vid små arbetsställen: Företräda arbetstagarna, verka för en tillfredsställande arbetsmiljö och vaka över skyddet mot ohälsa och olycksfall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Utvecklingen på arbetsmarknaden ökar behovet av RSO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Eventuella problem har inte kunnat kvantifieras – bör kunna lösas av parterna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Avtal om utökad tillträdesrätt inom byggsektorn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Förslag om RSO inom sjöfarten</a:t>
            </a:r>
            <a:endParaRPr lang="sv-SE" dirty="0">
              <a:latin typeface="+mn-lt"/>
            </a:endParaRP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20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</p:spTree>
    <p:extLst>
      <p:ext uri="{BB962C8B-B14F-4D97-AF65-F5344CB8AC3E}">
        <p14:creationId xmlns:p14="http://schemas.microsoft.com/office/powerpoint/2010/main" val="3772655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7303232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Gällande arbetslivskriminalitet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21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C00A455-30F9-43FD-8EE3-3B36429277C6}"/>
              </a:ext>
            </a:extLst>
          </p:cNvPr>
          <p:cNvSpPr txBox="1"/>
          <p:nvPr/>
        </p:nvSpPr>
        <p:spPr>
          <a:xfrm>
            <a:off x="558070" y="1779662"/>
            <a:ext cx="768158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2F5F"/>
                </a:solidFill>
                <a:latin typeface="+mn-lt"/>
              </a:rPr>
              <a:t>Vår bedömning:</a:t>
            </a:r>
          </a:p>
          <a:p>
            <a:r>
              <a:rPr lang="sv-SE" sz="2400" dirty="0">
                <a:solidFill>
                  <a:srgbClr val="002F5F"/>
                </a:solidFill>
                <a:latin typeface="+mn-lt"/>
              </a:rPr>
              <a:t>Regionala skyddsombud kan genom sitt nuvarande uppdrag motverka en del av arbetslivskriminaliteten.</a:t>
            </a:r>
          </a:p>
        </p:txBody>
      </p:sp>
    </p:spTree>
    <p:extLst>
      <p:ext uri="{BB962C8B-B14F-4D97-AF65-F5344CB8AC3E}">
        <p14:creationId xmlns:p14="http://schemas.microsoft.com/office/powerpoint/2010/main" val="33016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179866"/>
            <a:ext cx="6480720" cy="844705"/>
          </a:xfrm>
        </p:spPr>
        <p:txBody>
          <a:bodyPr/>
          <a:lstStyle/>
          <a:p>
            <a:r>
              <a:rPr lang="sv-SE" dirty="0"/>
              <a:t>Ett fungerande arbetsmiljöarbete motverkar a-</a:t>
            </a:r>
            <a:r>
              <a:rPr lang="sv-SE" dirty="0" err="1"/>
              <a:t>krim</a:t>
            </a:r>
            <a:r>
              <a:rPr lang="sv-SE" dirty="0"/>
              <a:t> 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53" y="1166600"/>
            <a:ext cx="8486494" cy="36975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Ett fungerande arbetsmiljöarbete är en viktig förebyggande faktor för att motverka arbetslivskriminalitet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Brister i arbetsmiljön kan utgöra arbetslivskriminalitet 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Regionala skyddsombud kan på så sätt genom sitt nuvarande uppdrag motverka en del av arbetslivskriminaliteten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Detta talar för en utökad tillträdesrätt för regionala skyddsombud i syfte att de ska få tillträde till fler arbetsställen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Regionala skyddsombud har goda branschkunskaper och kontakter med många arbetsställen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Detta bör beaktas vid utformningen av en myndighetsgemensam tipsfunktion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22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</p:spTree>
    <p:extLst>
      <p:ext uri="{BB962C8B-B14F-4D97-AF65-F5344CB8AC3E}">
        <p14:creationId xmlns:p14="http://schemas.microsoft.com/office/powerpoint/2010/main" val="260307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7303232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Verksamheten behöver utökas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23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C00A455-30F9-43FD-8EE3-3B36429277C6}"/>
              </a:ext>
            </a:extLst>
          </p:cNvPr>
          <p:cNvSpPr txBox="1"/>
          <p:nvPr/>
        </p:nvSpPr>
        <p:spPr>
          <a:xfrm>
            <a:off x="558070" y="1779662"/>
            <a:ext cx="768158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2F5F"/>
                </a:solidFill>
                <a:latin typeface="+mn-lt"/>
              </a:rPr>
              <a:t>Vårt förslag:</a:t>
            </a:r>
          </a:p>
          <a:p>
            <a:r>
              <a:rPr lang="sv-SE" sz="2400" dirty="0">
                <a:solidFill>
                  <a:srgbClr val="002F5F"/>
                </a:solidFill>
                <a:latin typeface="+mn-lt"/>
              </a:rPr>
              <a:t>Det statliga anslaget till regional skyddsombudsverksamhet bör höjas. Vi föreslår en succesiv höjning med 10 miljoner kronor årligen under 3 år (30 miljoner kronor).</a:t>
            </a:r>
          </a:p>
        </p:txBody>
      </p:sp>
    </p:spTree>
    <p:extLst>
      <p:ext uri="{BB962C8B-B14F-4D97-AF65-F5344CB8AC3E}">
        <p14:creationId xmlns:p14="http://schemas.microsoft.com/office/powerpoint/2010/main" val="402447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496" y="1131590"/>
            <a:ext cx="3312368" cy="273630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sv-SE" dirty="0"/>
              <a:t>Utökad tillträdesrätt innebär att fler arbetsställen kan omfattas av RSO-verksamhet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21F465-65F9-442F-8C9A-A16A9446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" y="339502"/>
            <a:ext cx="5604719" cy="4536504"/>
          </a:xfrm>
          <a:prstGeom prst="rect">
            <a:avLst/>
          </a:prstGeom>
        </p:spPr>
      </p:pic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F99A705A-D51E-44AB-A13D-885EC9AE9369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24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E7EF7538-41E5-4265-8F7F-340678648A2A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</p:spTree>
    <p:extLst>
      <p:ext uri="{BB962C8B-B14F-4D97-AF65-F5344CB8AC3E}">
        <p14:creationId xmlns:p14="http://schemas.microsoft.com/office/powerpoint/2010/main" val="358645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9866"/>
            <a:ext cx="7344815" cy="844705"/>
          </a:xfrm>
        </p:spPr>
        <p:txBody>
          <a:bodyPr/>
          <a:lstStyle/>
          <a:p>
            <a:r>
              <a:rPr lang="sv-SE" dirty="0"/>
              <a:t>Gällande kontakterna mellan förbunden/RSO och Arbetsmiljöverket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53" y="1166600"/>
            <a:ext cx="8486494" cy="17651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Arbetsmiljöverket behöver ta större ansvar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Redovisa hur de utvecklar och tillhandahåller info till små företag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Fortsätta utveckla informationsutbyte med branschaktörer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Modernisera redovisningen av RSO-verksamheten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25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0DBE67-CD94-4CCA-855E-59C2B628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043378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9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9866"/>
            <a:ext cx="7344815" cy="844705"/>
          </a:xfrm>
        </p:spPr>
        <p:txBody>
          <a:bodyPr/>
          <a:lstStyle/>
          <a:p>
            <a:r>
              <a:rPr lang="sv-SE" dirty="0"/>
              <a:t>Samverkan en förutsättning – </a:t>
            </a:r>
            <a:br>
              <a:rPr lang="sv-SE" dirty="0"/>
            </a:br>
            <a:r>
              <a:rPr lang="sv-SE" dirty="0"/>
              <a:t>och en delvis outnyttjad möjlighet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53" y="1166600"/>
            <a:ext cx="8486494" cy="15491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Givet att våra förslag genomförs, anser vi att det nuvarande regelverket ger goda förutsättningar att anpassa utformningen av den regionala skyddsombudsverksamheten efter de behov som är aktuella i respektive bransch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26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F214095-C818-448A-B2FC-AFEEBC42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15766"/>
            <a:ext cx="2376264" cy="190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43F760F-3880-4CF9-94A7-23528AF5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7736" y="2715766"/>
            <a:ext cx="2376264" cy="190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46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ctrTitle"/>
          </p:nvPr>
        </p:nvSpPr>
        <p:spPr>
          <a:xfrm>
            <a:off x="971600" y="699542"/>
            <a:ext cx="6632575" cy="1368152"/>
          </a:xfrm>
        </p:spPr>
        <p:txBody>
          <a:bodyPr/>
          <a:lstStyle/>
          <a:p>
            <a:pPr algn="ctr"/>
            <a:r>
              <a:rPr lang="sv-SE" sz="2800" b="1" dirty="0"/>
              <a:t>Tack för uppmärksamheten!</a:t>
            </a:r>
            <a:br>
              <a:rPr lang="sv-SE" sz="2800" b="1" dirty="0"/>
            </a:br>
            <a:r>
              <a:rPr lang="sv-SE" sz="2800" b="1" dirty="0"/>
              <a:t>Frågor?</a:t>
            </a:r>
            <a:endParaRPr lang="sv-SE" sz="3600" i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Underrubrik 2"/>
          <p:cNvSpPr txBox="1">
            <a:spLocks/>
          </p:cNvSpPr>
          <p:nvPr/>
        </p:nvSpPr>
        <p:spPr bwMode="auto">
          <a:xfrm>
            <a:off x="323528" y="2533866"/>
            <a:ext cx="8280374" cy="21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rgbClr val="002F5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itchFamily="-28" charset="0"/>
                <a:ea typeface="ＭＳ Ｐゴシック" pitchFamily="-28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ea typeface="ＭＳ Ｐゴシック" pitchFamily="34" charset="-128"/>
                <a:cs typeface="Times New Roman" pitchFamily="18" charset="0"/>
              </a:rPr>
              <a:t>Magnus Sverke, professor, särskild utredare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sv-SE" sz="1800" b="1" dirty="0">
              <a:ea typeface="ＭＳ Ｐゴシック" pitchFamily="34" charset="-128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Psykologiska institutionen, Stockholms universitet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magnus.sverke@psychology.su.se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08–16 14 19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070–635 19 61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sz="1800" dirty="0">
                <a:ea typeface="ＭＳ Ｐゴシック" pitchFamily="34" charset="-128"/>
                <a:cs typeface="Times New Roman" pitchFamily="18" charset="0"/>
              </a:rPr>
              <a:t>www.su.se/profiles/mse-1.183590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sv-SE" sz="1800" dirty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5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Uppdraget från regeringen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9582"/>
            <a:ext cx="8251825" cy="3679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sv-SE" dirty="0"/>
              <a:t>Analysera i vilken mån de regionala skyddsombudens verksamhet </a:t>
            </a:r>
            <a:r>
              <a:rPr lang="sv-SE" b="1" dirty="0"/>
              <a:t>uppnår syftet på ett ändamålsenligt sätt</a:t>
            </a:r>
            <a:r>
              <a:rPr lang="sv-SE" dirty="0"/>
              <a:t>. (totalt 4 frågeställningar)</a:t>
            </a:r>
          </a:p>
          <a:p>
            <a:pPr>
              <a:lnSpc>
                <a:spcPct val="110000"/>
              </a:lnSpc>
            </a:pPr>
            <a:r>
              <a:rPr lang="sv-SE" dirty="0"/>
              <a:t>Undersöka vilka </a:t>
            </a:r>
            <a:r>
              <a:rPr lang="sv-SE" b="1" dirty="0"/>
              <a:t>faktorer som påverkar</a:t>
            </a:r>
            <a:r>
              <a:rPr lang="sv-SE" dirty="0"/>
              <a:t> regionala skyddsombuds möjligheter att utföra sitt uppdrag och </a:t>
            </a:r>
            <a:r>
              <a:rPr lang="sv-SE" b="1" dirty="0"/>
              <a:t>lämna förslag på hur de regionala skyddsombuden kan ges bättre förutsättningar</a:t>
            </a:r>
            <a:r>
              <a:rPr lang="sv-SE" dirty="0"/>
              <a:t> för att utföra sitt uppdrag på ett ändamålsenligt sätt. (Totalt 8 frågeställningar)</a:t>
            </a:r>
          </a:p>
          <a:p>
            <a:pPr lvl="1">
              <a:lnSpc>
                <a:spcPct val="110000"/>
              </a:lnSpc>
            </a:pPr>
            <a:r>
              <a:rPr lang="sv-SE" sz="1800" dirty="0">
                <a:latin typeface="+mn-lt"/>
              </a:rPr>
              <a:t>Undersöka vilken roll regionala skyddsombud kan ha för att bidra till </a:t>
            </a:r>
            <a:br>
              <a:rPr lang="sv-SE" sz="1800" dirty="0">
                <a:latin typeface="+mn-lt"/>
              </a:rPr>
            </a:br>
            <a:r>
              <a:rPr lang="sv-SE" sz="1800" dirty="0">
                <a:latin typeface="+mn-lt"/>
              </a:rPr>
              <a:t>att </a:t>
            </a:r>
            <a:r>
              <a:rPr lang="sv-SE" sz="1800" b="1" dirty="0">
                <a:latin typeface="+mn-lt"/>
              </a:rPr>
              <a:t>motverka arbetslivskriminalitet och </a:t>
            </a:r>
            <a:br>
              <a:rPr lang="sv-SE" sz="1800" b="1" dirty="0">
                <a:latin typeface="+mn-lt"/>
              </a:rPr>
            </a:br>
            <a:r>
              <a:rPr lang="sv-SE" sz="1800" b="1" dirty="0">
                <a:latin typeface="+mn-lt"/>
              </a:rPr>
              <a:t>arbetskraftsexploatering</a:t>
            </a:r>
            <a:r>
              <a:rPr lang="sv-SE" sz="1800" dirty="0">
                <a:latin typeface="+mn-lt"/>
              </a:rPr>
              <a:t> och vid behov föreslå </a:t>
            </a:r>
            <a:br>
              <a:rPr lang="sv-SE" sz="1800" dirty="0">
                <a:latin typeface="+mn-lt"/>
              </a:rPr>
            </a:br>
            <a:r>
              <a:rPr lang="sv-SE" sz="1800" dirty="0">
                <a:latin typeface="+mn-lt"/>
              </a:rPr>
              <a:t>hur detta arbete kan underlättas.</a:t>
            </a:r>
          </a:p>
          <a:p>
            <a:pPr lvl="1">
              <a:lnSpc>
                <a:spcPct val="110000"/>
              </a:lnSpc>
            </a:pPr>
            <a:r>
              <a:rPr lang="sv-SE" sz="1800" dirty="0">
                <a:latin typeface="+mn-lt"/>
              </a:rPr>
              <a:t>Analysera hur </a:t>
            </a:r>
            <a:r>
              <a:rPr lang="sv-SE" sz="1800" b="1" dirty="0">
                <a:latin typeface="+mn-lt"/>
              </a:rPr>
              <a:t>kontakterna mellan regionala </a:t>
            </a:r>
            <a:br>
              <a:rPr lang="sv-SE" sz="1800" b="1" dirty="0">
                <a:latin typeface="+mn-lt"/>
              </a:rPr>
            </a:br>
            <a:r>
              <a:rPr lang="sv-SE" sz="1800" b="1" dirty="0">
                <a:latin typeface="+mn-lt"/>
              </a:rPr>
              <a:t>skyddsombud och Arbetsmiljöverket</a:t>
            </a:r>
            <a:r>
              <a:rPr lang="sv-SE" sz="1800" dirty="0">
                <a:latin typeface="+mn-lt"/>
              </a:rPr>
              <a:t> fungerar </a:t>
            </a:r>
            <a:br>
              <a:rPr lang="sv-SE" sz="1800" dirty="0">
                <a:latin typeface="+mn-lt"/>
              </a:rPr>
            </a:br>
            <a:r>
              <a:rPr lang="sv-SE" sz="1800" dirty="0">
                <a:latin typeface="+mn-lt"/>
              </a:rPr>
              <a:t>och vid behov föreslå hur de kan utvecklas.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3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A75CE0-7BA3-4A3C-92D3-6B12E477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96831">
            <a:off x="5407882" y="3634932"/>
            <a:ext cx="3960291" cy="4985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23818F-9302-417B-8716-21DF0483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12320">
            <a:off x="7104250" y="3998686"/>
            <a:ext cx="1454744" cy="6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Regionala skyddsombud (RSO)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10886"/>
            <a:ext cx="8280151" cy="38211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100" dirty="0"/>
              <a:t>Vi använder begreppet skyddsombud som samlingsbegrepp för skyddsombud och arbetsmiljöombud.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100" dirty="0"/>
              <a:t>RSO säkerställer skyddsorganisation vid arbetsställen där arbetsstyrkan varierar och det kan vara svårt att rekrytera lokala skyddsombud.</a:t>
            </a:r>
            <a:endParaRPr lang="sv-S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100" dirty="0"/>
              <a:t>Uppgifter och befogenheter är desamma som för vanliga skyddsombud men förutsättningarna skiljer sig åt: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900" dirty="0">
                <a:latin typeface="+mn-lt"/>
              </a:rPr>
              <a:t>RSO utses vid små arbetsställen </a:t>
            </a:r>
            <a:r>
              <a:rPr lang="sv-SE" sz="1900" dirty="0"/>
              <a:t>(under 50 anställda) </a:t>
            </a:r>
            <a:r>
              <a:rPr lang="sv-SE" sz="1900" dirty="0">
                <a:latin typeface="+mn-lt"/>
              </a:rPr>
              <a:t>utan skyddskommitté. De utses av fackliga organisationer som har medlem vid arbetsstället.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900" dirty="0">
                <a:latin typeface="+mn-lt"/>
              </a:rPr>
              <a:t>RSO är inte anställda på de arbetsställen där de verkar och har vanligtvis ansvar för flera arbetsställen.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900" dirty="0">
                <a:latin typeface="+mn-lt"/>
              </a:rPr>
              <a:t>Verksamheten finansieras av de fackliga förbunden </a:t>
            </a:r>
            <a:br>
              <a:rPr lang="sv-SE" sz="1900" dirty="0">
                <a:latin typeface="+mn-lt"/>
              </a:rPr>
            </a:br>
            <a:r>
              <a:rPr lang="sv-SE" sz="1900" dirty="0">
                <a:latin typeface="+mn-lt"/>
              </a:rPr>
              <a:t>och staten (inte av arbetsgivarna).</a:t>
            </a:r>
            <a:endParaRPr lang="sv-SE" dirty="0">
              <a:latin typeface="+mn-lt"/>
            </a:endParaRP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4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19C6E56-3611-4D37-B6B6-9F3FECE8C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83" y="3898966"/>
            <a:ext cx="1143570" cy="11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Bakgrund till uppdraget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9582"/>
            <a:ext cx="8280151" cy="35536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Två tidigare statliga utredningar under 2000-talet har föreslagit utökad tillträdesrätt: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SOU 2007:43, Bättre arbetsmiljöregler II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SOU 2017:24, Ett arbetsliv i förändring</a:t>
            </a:r>
            <a:endParaRPr lang="sv-SE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dirty="0"/>
              <a:t>Regeringen föreslog (prop. 2019/20:135), i linje med dessa, att RSO skulle få utses även vid arbetsställen där arbetsgivaren är eller brukar vara bunden av kollektivavtal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dirty="0"/>
              <a:t>Riksdagen avslog regeringens proposition.</a:t>
            </a:r>
          </a:p>
          <a:p>
            <a:pPr lvl="1">
              <a:spcBef>
                <a:spcPts val="0"/>
              </a:spcBef>
            </a:pPr>
            <a:r>
              <a:rPr lang="sv-SE" dirty="0"/>
              <a:t>Riksdagen riktade i stället ett tillkännagivande till regeringen om att tillsätta en utredning för att utvärdera effekten av de regionala skyddsombudens verksamhet (bet. 2019/20:AU13 punkt 2; rskr. 2019/20:305).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5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</p:spTree>
    <p:extLst>
      <p:ext uri="{BB962C8B-B14F-4D97-AF65-F5344CB8AC3E}">
        <p14:creationId xmlns:p14="http://schemas.microsoft.com/office/powerpoint/2010/main" val="327010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76178"/>
            <a:ext cx="6848475" cy="596504"/>
          </a:xfrm>
        </p:spPr>
        <p:txBody>
          <a:bodyPr/>
          <a:lstStyle/>
          <a:p>
            <a:r>
              <a:rPr lang="sv-SE" dirty="0"/>
              <a:t>Utgångspunkter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91782"/>
            <a:ext cx="8430605" cy="35536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I 2 kap. 1 § arbetsmiljölagen regleras arbetsmiljöns beskaffenhet:</a:t>
            </a:r>
          </a:p>
          <a:p>
            <a:pPr lvl="1">
              <a:spcBef>
                <a:spcPts val="0"/>
              </a:spcBef>
            </a:pPr>
            <a:r>
              <a:rPr lang="sv-SE" sz="1600" dirty="0">
                <a:latin typeface="+mn-lt"/>
              </a:rPr>
              <a:t>”Arbetsmiljön ska vara tillfredsställande med hänsyn till arbetets natur och den sociala och tekniska utvecklingen i samhället.”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Arbetsgivaren är ansvarig för arbetsmiljön men arbetsmiljöarbetet bygger på samverkan mellan arbetsgivare och arbetstagare, där skyddsombudet företräder arbetstagarna.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Alla vinner på en god arbetsmiljö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Individen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Organisationen</a:t>
            </a:r>
          </a:p>
          <a:p>
            <a:pPr lvl="1">
              <a:spcBef>
                <a:spcPts val="0"/>
              </a:spcBef>
            </a:pPr>
            <a:r>
              <a:rPr lang="sv-SE" sz="1800" dirty="0">
                <a:latin typeface="+mn-lt"/>
              </a:rPr>
              <a:t>Samhället</a:t>
            </a:r>
            <a:endParaRPr lang="sv-SE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6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8F434C3-1FAD-4FB6-A4B5-8A0CF4ED476F}"/>
              </a:ext>
            </a:extLst>
          </p:cNvPr>
          <p:cNvSpPr txBox="1"/>
          <p:nvPr/>
        </p:nvSpPr>
        <p:spPr>
          <a:xfrm>
            <a:off x="261204" y="4455534"/>
            <a:ext cx="4137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+mn-lt"/>
              </a:rPr>
              <a:t>Vilken roll fyller RSO i detta?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1E2E616-0807-4659-9E1F-82C4A0DF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7261"/>
            <a:ext cx="2262672" cy="13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3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4382"/>
            <a:ext cx="6848475" cy="596504"/>
          </a:xfrm>
        </p:spPr>
        <p:txBody>
          <a:bodyPr/>
          <a:lstStyle/>
          <a:p>
            <a:r>
              <a:rPr lang="sv-SE" dirty="0"/>
              <a:t>Kort om utredningsarbetet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69F8B2-ED37-4C20-9D5D-0C6504B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24" y="914178"/>
            <a:ext cx="8280151" cy="35536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Experter/sakkunniga (tillsatta av regeringen)</a:t>
            </a:r>
          </a:p>
          <a:p>
            <a:pPr lvl="1">
              <a:spcBef>
                <a:spcPts val="0"/>
              </a:spcBef>
            </a:pPr>
            <a:r>
              <a:rPr lang="sv-SE" dirty="0"/>
              <a:t>A-</a:t>
            </a:r>
            <a:r>
              <a:rPr lang="sv-SE" dirty="0" err="1"/>
              <a:t>dep</a:t>
            </a:r>
            <a:r>
              <a:rPr lang="sv-SE" dirty="0"/>
              <a:t>, Fi-</a:t>
            </a:r>
            <a:r>
              <a:rPr lang="sv-SE" dirty="0" err="1"/>
              <a:t>dep</a:t>
            </a:r>
            <a:r>
              <a:rPr lang="sv-SE" dirty="0"/>
              <a:t>, AV, </a:t>
            </a:r>
            <a:r>
              <a:rPr lang="sv-SE" dirty="0" err="1"/>
              <a:t>Mynak</a:t>
            </a:r>
            <a:endParaRPr lang="sv-S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Referensgrupp (där parterna fick utse sina representanter)</a:t>
            </a:r>
          </a:p>
          <a:p>
            <a:pPr lvl="1">
              <a:spcBef>
                <a:spcPts val="0"/>
              </a:spcBef>
            </a:pPr>
            <a:r>
              <a:rPr lang="sv-SE" dirty="0"/>
              <a:t>AGV, SKR, SN, LO, TCO, Saco + Företagarna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Anlitat externa experter för kvalitetssäkring av texter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Träffat parterna och Arbetsmiljöverket ett flertal tillfällen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Forskning, europeiska projekt, offentlig statistik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Egen bearbetning av statistik från SCB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Årlig redovisning av RSO-verksamheten från förbunden 2013-2021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Enkät till regionala skyddsombud respektive samordnare av RSO-verksamhet vid fackliga förbund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7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5C0160-997F-44EA-A9B3-EBEF7799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7" y="4276621"/>
            <a:ext cx="1920169" cy="83583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3DAAEB6-854F-4E47-9E4A-FEE7E9927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359112"/>
            <a:ext cx="1041276" cy="75334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71C432E-D001-437B-9960-ED724C722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25507">
            <a:off x="1806578" y="4350967"/>
            <a:ext cx="936104" cy="121170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E4B8F95-0E8C-413D-B108-B01E349D7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402" y="4300791"/>
            <a:ext cx="1161479" cy="8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6848475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Uppdraget att utvärdera om verksamheten uppnår syftet på ett ändamålsenligt sätt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8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C00A455-30F9-43FD-8EE3-3B36429277C6}"/>
              </a:ext>
            </a:extLst>
          </p:cNvPr>
          <p:cNvSpPr txBox="1"/>
          <p:nvPr/>
        </p:nvSpPr>
        <p:spPr>
          <a:xfrm>
            <a:off x="558070" y="1779662"/>
            <a:ext cx="76815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2F5F"/>
                </a:solidFill>
                <a:latin typeface="+mn-lt"/>
              </a:rPr>
              <a:t>Vår bedömning:</a:t>
            </a:r>
          </a:p>
          <a:p>
            <a:r>
              <a:rPr lang="sv-SE" sz="2400" dirty="0">
                <a:solidFill>
                  <a:srgbClr val="002F5F"/>
                </a:solidFill>
                <a:latin typeface="+mn-lt"/>
              </a:rPr>
              <a:t>Den samlade regionala skyddsombudsverksamheten, där den idag bedrivs, uppnår verksamhetens syfte på ett ändamålsenligt sätt. Verksamheten bidrar därmed till de övergripande samhällsmålen om en tillfredsställande arbetsmiljö.</a:t>
            </a:r>
          </a:p>
        </p:txBody>
      </p:sp>
    </p:spTree>
    <p:extLst>
      <p:ext uri="{BB962C8B-B14F-4D97-AF65-F5344CB8AC3E}">
        <p14:creationId xmlns:p14="http://schemas.microsoft.com/office/powerpoint/2010/main" val="365351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82097-D9BE-4697-AB7F-C714D73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70" y="164975"/>
            <a:ext cx="6848475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För att utvärdera verksamheten har vi använt en ”effektkedja”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509B8082-BA63-40B5-83BA-1B7264ABB7CB}"/>
              </a:ext>
            </a:extLst>
          </p:cNvPr>
          <p:cNvSpPr txBox="1">
            <a:spLocks/>
          </p:cNvSpPr>
          <p:nvPr/>
        </p:nvSpPr>
        <p:spPr>
          <a:xfrm>
            <a:off x="7698768" y="4864128"/>
            <a:ext cx="1200150" cy="15424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904A5E11-07B0-4BC1-89E9-EDF749B34237}" type="slidenum">
              <a:rPr lang="sv-SE" sz="800">
                <a:solidFill>
                  <a:srgbClr val="002060"/>
                </a:solidFill>
              </a:rPr>
              <a:pPr algn="r">
                <a:defRPr/>
              </a:pPr>
              <a:t>9</a:t>
            </a:fld>
            <a:endParaRPr lang="sv-SE" sz="800" dirty="0">
              <a:solidFill>
                <a:srgbClr val="002060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F8ECB99-E32E-4C87-A00A-4BD01C28C272}"/>
              </a:ext>
            </a:extLst>
          </p:cNvPr>
          <p:cNvSpPr txBox="1">
            <a:spLocks/>
          </p:cNvSpPr>
          <p:nvPr/>
        </p:nvSpPr>
        <p:spPr>
          <a:xfrm>
            <a:off x="2555777" y="4876007"/>
            <a:ext cx="3686175" cy="1616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sv-SE" altLang="sv-SE" sz="800" dirty="0">
                <a:solidFill>
                  <a:srgbClr val="002060"/>
                </a:solidFill>
                <a:latin typeface="Verdana" pitchFamily="34" charset="0"/>
              </a:rPr>
              <a:t>magnus.sverke@psychology.su.se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C703D8-EAFB-4232-BF5E-C0A9A14B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5" y="1563638"/>
            <a:ext cx="8575390" cy="4164274"/>
          </a:xfrm>
          <a:prstGeom prst="rect">
            <a:avLst/>
          </a:prstGeom>
        </p:spPr>
      </p:pic>
      <p:pic>
        <p:nvPicPr>
          <p:cNvPr id="13" name="Bild 12" descr="Spela upp kontur">
            <a:extLst>
              <a:ext uri="{FF2B5EF4-FFF2-40B4-BE49-F238E27FC236}">
                <a16:creationId xmlns:a16="http://schemas.microsoft.com/office/drawing/2014/main" id="{1484A7A6-610C-42D2-9182-0ABA37EE1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923928" y="1851670"/>
            <a:ext cx="1152128" cy="115212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4622F26-9C69-4B1F-BF85-7561991D6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505" y="1117845"/>
            <a:ext cx="3456384" cy="11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livkvist">
  <a:themeElements>
    <a:clrScheme name="Olivkv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ivkvi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livkv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d">
  <a:themeElements>
    <a:clrScheme name="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</TotalTime>
  <Words>1496</Words>
  <Application>Microsoft Office PowerPoint</Application>
  <PresentationFormat>Bildspel på skärmen (16:9)</PresentationFormat>
  <Paragraphs>203</Paragraphs>
  <Slides>27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Verdana</vt:lpstr>
      <vt:lpstr>Olivkvist</vt:lpstr>
      <vt:lpstr>Eld</vt:lpstr>
      <vt:lpstr>De regionala skyddsombudens roll i arbetsmiljöarbetet: Värdet av förebyggande arbete och allas rätt till en god arbetsmiljö  Afa Försäkring, Regional dag i Umeå 220928</vt:lpstr>
      <vt:lpstr>SOU 2022:47</vt:lpstr>
      <vt:lpstr>Uppdraget från regeringen</vt:lpstr>
      <vt:lpstr>Regionala skyddsombud (RSO)</vt:lpstr>
      <vt:lpstr>Bakgrund till uppdraget</vt:lpstr>
      <vt:lpstr>Utgångspunkter</vt:lpstr>
      <vt:lpstr>Kort om utredningsarbetet</vt:lpstr>
      <vt:lpstr>Uppdraget att utvärdera om verksamheten uppnår syftet på ett ändamålsenligt sätt</vt:lpstr>
      <vt:lpstr>För att utvärdera verksamheten har vi använt en ”effektkedja”</vt:lpstr>
      <vt:lpstr>Verksamheten levererar</vt:lpstr>
      <vt:lpstr>Exempel: Antal arbetsplatsbesök av regionala skyddsombud</vt:lpstr>
      <vt:lpstr>Centralorganisationernas andel av de statliga medlen samt deras andel  av det uppskattade antalet arbetsställen som RSO har tillträde till </vt:lpstr>
      <vt:lpstr>”Leverans” till målgrupperna</vt:lpstr>
      <vt:lpstr>Arbetsmiljöutmaningar kvarstår</vt:lpstr>
      <vt:lpstr>Tillgång till företagshälsovård genom arbetet</vt:lpstr>
      <vt:lpstr>Systematiskt arbetsmiljöarbete på arbetsplatsen</vt:lpstr>
      <vt:lpstr>Det finns inte längre några skäl att vänta med en utökad tillträdesrätt</vt:lpstr>
      <vt:lpstr>Facklig anslutningsgrad 2010–2020 uppdelat på centralorganisationer</vt:lpstr>
      <vt:lpstr>Uppdraget att undersöka om de regionala skyddsombuden kan ges bättre förutsättningar att utföra sitt uppdrag</vt:lpstr>
      <vt:lpstr>Förslag om utökad tillträdesrätt för RSO</vt:lpstr>
      <vt:lpstr>Gällande arbetslivskriminalitet</vt:lpstr>
      <vt:lpstr>Ett fungerande arbetsmiljöarbete motverkar a-krim </vt:lpstr>
      <vt:lpstr>Verksamheten behöver utökas</vt:lpstr>
      <vt:lpstr>Utökad tillträdesrätt innebär att fler arbetsställen kan omfattas av RSO-verksamhet</vt:lpstr>
      <vt:lpstr>Gällande kontakterna mellan förbunden/RSO och Arbetsmiljöverket</vt:lpstr>
      <vt:lpstr>Samverkan en förutsättning –  och en delvis outnyttjad möjlighet</vt:lpstr>
      <vt:lpstr>Tack för uppmärksamheten! Frågor?</vt:lpstr>
    </vt:vector>
  </TitlesOfParts>
  <Company>Spider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carina</dc:creator>
  <cp:lastModifiedBy>Winberg Per</cp:lastModifiedBy>
  <cp:revision>447</cp:revision>
  <cp:lastPrinted>2015-08-18T10:08:00Z</cp:lastPrinted>
  <dcterms:created xsi:type="dcterms:W3CDTF">2010-03-02T11:22:30Z</dcterms:created>
  <dcterms:modified xsi:type="dcterms:W3CDTF">2022-09-27T07:03:35Z</dcterms:modified>
</cp:coreProperties>
</file>