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8" r:id="rId5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28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BFA"/>
    <a:srgbClr val="F99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CB875-D393-4838-B7C3-E408618FF8EC}" v="27" dt="2023-01-24T13:16:53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82105" autoAdjust="0"/>
  </p:normalViewPr>
  <p:slideViewPr>
    <p:cSldViewPr snapToGrid="0">
      <p:cViewPr varScale="1">
        <p:scale>
          <a:sx n="117" d="100"/>
          <a:sy n="117" d="100"/>
        </p:scale>
        <p:origin x="24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3514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1E38BCEE-C1FA-5E40-FE91-A90A8E3E539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0" t="10999" r="20037" b="8449"/>
          <a:stretch/>
        </p:blipFill>
        <p:spPr>
          <a:xfrm>
            <a:off x="6960237" y="923951"/>
            <a:ext cx="4310731" cy="4904997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Utmattningssyndrom/</a:t>
            </a:r>
            <a:br>
              <a:rPr lang="sv-SE" dirty="0"/>
            </a:br>
            <a:r>
              <a:rPr lang="sv-SE" dirty="0"/>
              <a:t>depression</a:t>
            </a:r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3" y="1439001"/>
            <a:ext cx="4814229" cy="3241283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dirty="0"/>
              <a:t>Mellanstadieläraren Daniel drabbades av utmattningssyndrom/depression.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sv-SE" sz="17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Mellanstadielärare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38 år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36 000 kr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11 månader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Kostnader: </a:t>
            </a:r>
            <a:r>
              <a:rPr lang="sv-SE" sz="1700" dirty="0"/>
              <a:t>Läkarvård och mediciner </a:t>
            </a:r>
            <a:br>
              <a:rPr lang="sv-SE" sz="1700" dirty="0"/>
            </a:br>
            <a:r>
              <a:rPr lang="sv-SE" sz="1700" dirty="0"/>
              <a:t>på 1 200 kr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sjukskrivningen återgick han i arbete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9E73A74F-E4B9-654B-0842-CD2AF815EBE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15" name="Rektangel 14">
            <a:extLst>
              <a:ext uri="{FF2B5EF4-FFF2-40B4-BE49-F238E27FC236}">
                <a16:creationId xmlns:a16="http://schemas.microsoft.com/office/drawing/2014/main" id="{DEF6AA7E-B3D8-6B33-8B98-83C6BE4DDCB9}"/>
              </a:ext>
            </a:extLst>
          </p:cNvPr>
          <p:cNvSpPr/>
          <p:nvPr/>
        </p:nvSpPr>
        <p:spPr>
          <a:xfrm>
            <a:off x="0" y="5202619"/>
            <a:ext cx="6256421" cy="16553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C0F9F8CA-09D9-3F38-2226-FAF833CCC16E}"/>
              </a:ext>
            </a:extLst>
          </p:cNvPr>
          <p:cNvSpPr txBox="1">
            <a:spLocks/>
          </p:cNvSpPr>
          <p:nvPr/>
        </p:nvSpPr>
        <p:spPr>
          <a:xfrm>
            <a:off x="766764" y="5444356"/>
            <a:ext cx="4166807" cy="1146241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800" b="1" dirty="0">
                <a:solidFill>
                  <a:schemeClr val="accent4"/>
                </a:solidFill>
              </a:rPr>
              <a:t>Ersättning från Afa Försäkring, den </a:t>
            </a:r>
            <a:r>
              <a:rPr lang="sv-SE" sz="1800" b="1">
                <a:solidFill>
                  <a:schemeClr val="accent4"/>
                </a:solidFill>
              </a:rPr>
              <a:t>kollektivavtalade sjukförsäkringen </a:t>
            </a:r>
            <a:r>
              <a:rPr lang="sv-SE" sz="1800" b="1" dirty="0">
                <a:solidFill>
                  <a:schemeClr val="accent4"/>
                </a:solidFill>
              </a:rPr>
              <a:t>med ca 28 400 kr.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798F6E3B-20DD-6A6E-0335-7740B819C7BF}"/>
              </a:ext>
            </a:extLst>
          </p:cNvPr>
          <p:cNvGrpSpPr/>
          <p:nvPr/>
        </p:nvGrpSpPr>
        <p:grpSpPr>
          <a:xfrm>
            <a:off x="5012388" y="3304260"/>
            <a:ext cx="2680373" cy="2680373"/>
            <a:chOff x="5350981" y="3707078"/>
            <a:chExt cx="2025387" cy="2047088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CF0F9592-5049-D504-A0D9-3BFCA5270FB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350981" y="3707078"/>
              <a:ext cx="2025387" cy="2047088"/>
            </a:xfrm>
            <a:prstGeom prst="rect">
              <a:avLst/>
            </a:prstGeom>
          </p:spPr>
        </p:pic>
        <p:sp>
          <p:nvSpPr>
            <p:cNvPr id="19" name="textruta 18">
              <a:extLst>
                <a:ext uri="{FF2B5EF4-FFF2-40B4-BE49-F238E27FC236}">
                  <a16:creationId xmlns:a16="http://schemas.microsoft.com/office/drawing/2014/main" id="{57FEA90C-2EBE-B80E-519E-E4A0C9B14540}"/>
                </a:ext>
              </a:extLst>
            </p:cNvPr>
            <p:cNvSpPr txBox="1"/>
            <p:nvPr/>
          </p:nvSpPr>
          <p:spPr>
            <a:xfrm>
              <a:off x="5412850" y="3853784"/>
              <a:ext cx="1907923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Om Daniel inte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gör någon anmälan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till </a:t>
              </a:r>
              <a:r>
                <a:rPr lang="sv-SE" sz="17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Afa</a:t>
              </a: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Försäkring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får han ingen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ersättning.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1059</TotalTime>
  <Words>80</Words>
  <Application>Microsoft Office PowerPoint</Application>
  <PresentationFormat>Bredbild</PresentationFormat>
  <Paragraphs>12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Arial</vt:lpstr>
      <vt:lpstr>Afa Försäkring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55</cp:revision>
  <dcterms:created xsi:type="dcterms:W3CDTF">2023-01-13T13:00:20Z</dcterms:created>
  <dcterms:modified xsi:type="dcterms:W3CDTF">2024-01-10T12:50:45Z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