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8" r:id="rId6"/>
    <p:sldId id="332" r:id="rId7"/>
    <p:sldId id="330" r:id="rId8"/>
    <p:sldId id="331" r:id="rId9"/>
    <p:sldId id="323" r:id="rId10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8"/>
            <p14:sldId id="332"/>
            <p14:sldId id="330"/>
            <p14:sldId id="331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BFA"/>
    <a:srgbClr val="F99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830" autoAdjust="0"/>
  </p:normalViewPr>
  <p:slideViewPr>
    <p:cSldViewPr snapToGrid="0">
      <p:cViewPr varScale="1">
        <p:scale>
          <a:sx n="120" d="100"/>
          <a:sy n="120" d="100"/>
        </p:scale>
        <p:origin x="126" y="4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680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784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E03BB98-F852-F810-5B9C-BD4D65363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4E876C4E-4819-DB73-FEE8-FFDB8ABC19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0C447B-2778-01CA-327F-3502CF0958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513" y="890652"/>
            <a:ext cx="6372100" cy="637210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246D4FF4-AB79-FC76-9C16-C1C69DC8F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 err="1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7" name="Rubrik 5">
            <a:extLst>
              <a:ext uri="{FF2B5EF4-FFF2-40B4-BE49-F238E27FC236}">
                <a16:creationId xmlns:a16="http://schemas.microsoft.com/office/drawing/2014/main" id="{C0F45DA9-417D-4F25-9A40-A7A2A64A4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10225086" cy="634711"/>
          </a:xfrm>
        </p:spPr>
        <p:txBody>
          <a:bodyPr/>
          <a:lstStyle/>
          <a:p>
            <a:r>
              <a:rPr lang="sv-SE" dirty="0">
                <a:solidFill>
                  <a:srgbClr val="F99B8F"/>
                </a:solidFill>
              </a:rPr>
              <a:t>Information om en </a:t>
            </a:r>
            <a:r>
              <a:rPr lang="sv-SE" dirty="0"/>
              <a:t>anställningsförmån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>
                <a:solidFill>
                  <a:srgbClr val="F99B8F"/>
                </a:solidFill>
              </a:rPr>
              <a:t>som du kanske inte kände till</a:t>
            </a: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246BC84-A483-BBC2-D7C7-25B0C0140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/>
        </p:blipFill>
        <p:spPr>
          <a:xfrm>
            <a:off x="6725436" y="817460"/>
            <a:ext cx="5466564" cy="5562598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Bruten höft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Rektorn Camilla ramlade på väg till arbetet och bröt höger höft.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Rektor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37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53 000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360 dagar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1 800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</a:t>
            </a:r>
            <a:r>
              <a:rPr lang="sv-SE" sz="1700" dirty="0">
                <a:solidFill>
                  <a:srgbClr val="FF0000"/>
                </a:solidFill>
              </a:rPr>
              <a:t> </a:t>
            </a:r>
            <a:r>
              <a:rPr lang="sv-SE" sz="1700" dirty="0"/>
              <a:t>år bedöms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Camilla ha 10 % medicinsk invaliditet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Afa Försäkring enligt kollektivavtal cirka 292 000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Ersättning för: </a:t>
            </a:r>
            <a:b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inkomstförlust*</a:t>
            </a:r>
            <a:b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kostnader, sveda och värk, invaliditet**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latin typeface="Open Sans" panose="020B0606030504020204" pitchFamily="34" charset="0"/>
              </a:rPr>
              <a:t>*</a:t>
            </a: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   </a:t>
            </a:r>
            <a:r>
              <a:rPr lang="sv-SE" sz="1280" dirty="0">
                <a:solidFill>
                  <a:schemeClr val="bg1"/>
                </a:solidFill>
                <a:latin typeface="Open Sans" panose="020B0606030504020204" pitchFamily="34" charset="0"/>
              </a:rPr>
              <a:t>Sjukförsäkring för kommun- och regionanställda</a:t>
            </a:r>
            <a:b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** Arbetsskadeförsäkringen för kommun- och regionanställda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32194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Camilla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87548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7A65C85-F02F-A642-FD2D-B56E7C3C1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/>
        </p:blipFill>
        <p:spPr>
          <a:xfrm>
            <a:off x="6725436" y="817460"/>
            <a:ext cx="5466564" cy="5562598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Bruten höft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101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Rektorn Camilla ramlade på väg till arbetet och bröt höger höft.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Rektor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37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53 000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360 dagar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1 800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 bedöms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Camilla ha 10 % medicinsk invaliditet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Afa Försäkring enligt kollektivavtal cirka 292 000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Ersättning för: </a:t>
            </a:r>
            <a:b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inkomstförlust*</a:t>
            </a:r>
            <a:b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kostnader, sveda och värk, invaliditet**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latin typeface="Open Sans" panose="020B0606030504020204" pitchFamily="34" charset="0"/>
              </a:rPr>
              <a:t>*</a:t>
            </a: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   </a:t>
            </a:r>
            <a:r>
              <a:rPr lang="sv-SE" sz="1280" dirty="0">
                <a:solidFill>
                  <a:schemeClr val="bg1"/>
                </a:solidFill>
                <a:latin typeface="Open Sans" panose="020B0606030504020204" pitchFamily="34" charset="0"/>
              </a:rPr>
              <a:t>Sjukförsäkring för kommun- och regionanställda</a:t>
            </a:r>
            <a:b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** Arbetsskadeförsäkringen för kommun- och regionanställda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32194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Camilla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95C67945-0A63-5B6A-134B-1C65867EECF7}"/>
              </a:ext>
            </a:extLst>
          </p:cNvPr>
          <p:cNvSpPr/>
          <p:nvPr/>
        </p:nvSpPr>
        <p:spPr>
          <a:xfrm>
            <a:off x="0" y="0"/>
            <a:ext cx="12192000" cy="6888576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EF69B57-A37C-A6D7-49A6-13B32F96D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669" y="812319"/>
            <a:ext cx="5503501" cy="550350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2C4C3D91-063B-2535-AB99-14CEFED19C17}"/>
              </a:ext>
            </a:extLst>
          </p:cNvPr>
          <p:cNvSpPr txBox="1"/>
          <p:nvPr/>
        </p:nvSpPr>
        <p:spPr>
          <a:xfrm>
            <a:off x="4096908" y="2315330"/>
            <a:ext cx="4319025" cy="2490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3000" b="1" dirty="0">
                <a:solidFill>
                  <a:schemeClr val="accent1"/>
                </a:solidFill>
              </a:rPr>
              <a:t>Om Camilla inte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gör någon </a:t>
            </a:r>
            <a:r>
              <a:rPr lang="sv-SE" sz="3000" b="1" dirty="0">
                <a:solidFill>
                  <a:schemeClr val="bg1"/>
                </a:solidFill>
              </a:rPr>
              <a:t>anmälan</a:t>
            </a:r>
            <a:r>
              <a:rPr lang="sv-SE" sz="3000" b="1" dirty="0">
                <a:solidFill>
                  <a:schemeClr val="accent1"/>
                </a:solidFill>
              </a:rPr>
              <a:t>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till </a:t>
            </a:r>
            <a:r>
              <a:rPr lang="sv-SE" sz="3000" b="1" dirty="0" err="1">
                <a:solidFill>
                  <a:schemeClr val="accent1"/>
                </a:solidFill>
              </a:rPr>
              <a:t>Afa</a:t>
            </a:r>
            <a:r>
              <a:rPr lang="sv-SE" sz="3000" b="1" dirty="0">
                <a:solidFill>
                  <a:schemeClr val="accent1"/>
                </a:solidFill>
              </a:rPr>
              <a:t> Försäkring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får hon ingen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ersättning.</a:t>
            </a:r>
          </a:p>
        </p:txBody>
      </p:sp>
    </p:spTree>
    <p:extLst>
      <p:ext uri="{BB962C8B-B14F-4D97-AF65-F5344CB8AC3E}">
        <p14:creationId xmlns:p14="http://schemas.microsoft.com/office/powerpoint/2010/main" val="18882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859CF4-4C15-D4D4-3919-8AF5A7115D7E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AC4045AE-C0D0-3599-E2C6-3CA4154C85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13E24B-FA19-7E72-5759-69CF3630A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... sjukdom</a:t>
            </a:r>
          </a:p>
          <a:p>
            <a:pPr marL="0" indent="0">
              <a:buNone/>
            </a:pPr>
            <a:r>
              <a:rPr lang="sv-SE" dirty="0"/>
              <a:t>... arbetsskada</a:t>
            </a:r>
          </a:p>
          <a:p>
            <a:pPr marL="0" indent="0">
              <a:buNone/>
            </a:pPr>
            <a:r>
              <a:rPr lang="sv-SE" dirty="0"/>
              <a:t>... dödsfall</a:t>
            </a:r>
          </a:p>
          <a:p>
            <a:pPr marL="0" indent="0">
              <a:buNone/>
            </a:pPr>
            <a:r>
              <a:rPr lang="sv-SE" dirty="0"/>
              <a:t>... pension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8087E7-906F-CD47-85E2-30C179CF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3C17520-EA11-56CB-3E2F-90579898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Du är försäkrad via din </a:t>
            </a:r>
            <a:br>
              <a:rPr lang="sv-SE" dirty="0"/>
            </a:br>
            <a:r>
              <a:rPr lang="sv-SE" dirty="0"/>
              <a:t>anställning vid...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731A3C-1FD4-C6F5-6782-C785C8267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/>
        </p:blipFill>
        <p:spPr>
          <a:xfrm>
            <a:off x="6725436" y="817460"/>
            <a:ext cx="5466564" cy="556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601F2B1-1102-7E82-54CF-7F48192A83C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BABB505D-3482-5151-83FF-3C28CB0D73B9}"/>
              </a:ext>
            </a:extLst>
          </p:cNvPr>
          <p:cNvSpPr txBox="1"/>
          <p:nvPr/>
        </p:nvSpPr>
        <p:spPr>
          <a:xfrm>
            <a:off x="4328109" y="3903291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  <p:pic>
        <p:nvPicPr>
          <p:cNvPr id="10" name="Platshållare för bild 10">
            <a:extLst>
              <a:ext uri="{FF2B5EF4-FFF2-40B4-BE49-F238E27FC236}">
                <a16:creationId xmlns:a16="http://schemas.microsoft.com/office/drawing/2014/main" id="{8A06CF21-3539-5EF9-B623-6A18D6E458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-1401" r="35926" b="-1401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594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1057</TotalTime>
  <Words>310</Words>
  <Application>Microsoft Office PowerPoint</Application>
  <PresentationFormat>Bredbild</PresentationFormat>
  <Paragraphs>56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Open Sans</vt:lpstr>
      <vt:lpstr>Afa Försäkring</vt:lpstr>
      <vt:lpstr>Information om en anställningsförmån som du kanske inte kände till</vt:lpstr>
      <vt:lpstr>PowerPoint-presentation</vt:lpstr>
      <vt:lpstr>PowerPoint-presentation</vt:lpstr>
      <vt:lpstr>Du är försäkrad via din  anställning vid...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Lise Zarrabi</cp:lastModifiedBy>
  <cp:revision>50</cp:revision>
  <dcterms:created xsi:type="dcterms:W3CDTF">2023-01-13T13:00:20Z</dcterms:created>
  <dcterms:modified xsi:type="dcterms:W3CDTF">2024-01-10T12:46:41Z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