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pos="4876">
          <p15:clr>
            <a:srgbClr val="A4A3A4"/>
          </p15:clr>
        </p15:guide>
        <p15:guide id="5" pos="2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52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A86"/>
    <a:srgbClr val="32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0816" autoAdjust="0"/>
  </p:normalViewPr>
  <p:slideViewPr>
    <p:cSldViewPr>
      <p:cViewPr varScale="1">
        <p:scale>
          <a:sx n="116" d="100"/>
          <a:sy n="116" d="100"/>
        </p:scale>
        <p:origin x="2008" y="176"/>
      </p:cViewPr>
      <p:guideLst>
        <p:guide orient="horz" pos="1071"/>
        <p:guide orient="horz" pos="482"/>
        <p:guide orient="horz" pos="237"/>
        <p:guide pos="4876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52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556792" y="370384"/>
            <a:ext cx="165618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45024" y="370384"/>
            <a:ext cx="266429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8E0F-304E-4F07-9BB0-5E2AE8FD5F7A}" type="datetimeFigureOut">
              <a:rPr lang="sv-SE" smtClean="0"/>
              <a:t>2020-04-08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D9BD-0C0D-4B88-87FC-E7048E57842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" y="144959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83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052736" y="0"/>
            <a:ext cx="1919064" cy="323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23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9182-E888-4D48-A5FB-B76C12C60DE4}" type="datetimeFigureOut">
              <a:rPr lang="sv-SE" smtClean="0"/>
              <a:t>2020-04-08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3880-BC73-4D6C-9FFF-18958252395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4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462400"/>
            <a:ext cx="8229600" cy="810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42400"/>
            <a:ext cx="6400800" cy="1753200"/>
          </a:xfrm>
        </p:spPr>
        <p:txBody>
          <a:bodyPr/>
          <a:lstStyle>
            <a:lvl1pPr marL="0" indent="0" algn="ctr">
              <a:buNone/>
              <a:defRPr>
                <a:solidFill>
                  <a:srgbClr val="326295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38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361319"/>
            <a:ext cx="728345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58479" y="1595907"/>
            <a:ext cx="8208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sz="2000" dirty="0"/>
              <a:t>Nivå tre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366082"/>
            <a:ext cx="728345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8208000" cy="45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1963" y="361319"/>
            <a:ext cx="730800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 här</a:t>
            </a:r>
          </a:p>
        </p:txBody>
      </p:sp>
      <p:sp>
        <p:nvSpPr>
          <p:cNvPr id="6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4104456" cy="453600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572000" y="1584000"/>
            <a:ext cx="4104456" cy="4536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dirty="0" smtClean="0"/>
            </a:lvl1pPr>
            <a:lvl2pPr>
              <a:defRPr lang="sv-SE" sz="1800" dirty="0" smtClean="0"/>
            </a:lvl2pPr>
            <a:lvl3pPr>
              <a:defRPr lang="sv-SE" sz="1800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2756" y="363700"/>
            <a:ext cx="730800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851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09046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B9E3-2622-406E-9FB8-CCB09A8FF8CA}" type="datetime1">
              <a:rPr lang="sv-SE" smtClean="0"/>
              <a:t>2020-04-08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672" y="6525344"/>
            <a:ext cx="655272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44408" y="6525344"/>
            <a:ext cx="4423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rubrik 6"/>
          <p:cNvSpPr>
            <a:spLocks noGrp="1"/>
          </p:cNvSpPr>
          <p:nvPr>
            <p:ph type="title"/>
          </p:nvPr>
        </p:nvSpPr>
        <p:spPr>
          <a:xfrm>
            <a:off x="459582" y="366081"/>
            <a:ext cx="7308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457200" y="1599875"/>
            <a:ext cx="8208000" cy="453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66" r:id="rId3"/>
    <p:sldLayoutId id="2147483692" r:id="rId4"/>
    <p:sldLayoutId id="2147483660" r:id="rId5"/>
    <p:sldLayoutId id="2147483695" r:id="rId6"/>
    <p:sldLayoutId id="2147483694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064A86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6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6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faforsakring.s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6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39" y="815878"/>
            <a:ext cx="2717522" cy="25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67108" cy="11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50F9A86-6A7E-934F-931C-D05B5B95059C}"/>
              </a:ext>
            </a:extLst>
          </p:cNvPr>
          <p:cNvSpPr txBox="1">
            <a:spLocks/>
          </p:cNvSpPr>
          <p:nvPr/>
        </p:nvSpPr>
        <p:spPr>
          <a:xfrm>
            <a:off x="1371600" y="4556120"/>
            <a:ext cx="6400800" cy="175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None/>
              <a:defRPr sz="2000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5113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46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bg1"/>
                </a:solidFill>
              </a:rPr>
              <a:t>En anmälan vid sjukdom kan göra skillnad. </a:t>
            </a:r>
          </a:p>
          <a:p>
            <a:r>
              <a:rPr lang="sv-SE" sz="2400" b="1" dirty="0">
                <a:solidFill>
                  <a:schemeClr val="bg1"/>
                </a:solidFill>
              </a:rPr>
              <a:t>Se till att ingen missar ersättning!</a:t>
            </a:r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C246D433-D921-F04D-A3A8-D428300F7E68}"/>
              </a:ext>
            </a:extLst>
          </p:cNvPr>
          <p:cNvSpPr txBox="1">
            <a:spLocks/>
          </p:cNvSpPr>
          <p:nvPr/>
        </p:nvSpPr>
        <p:spPr>
          <a:xfrm>
            <a:off x="457200" y="3483096"/>
            <a:ext cx="8229600" cy="81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b="1" dirty="0">
                <a:solidFill>
                  <a:schemeClr val="bg1"/>
                </a:solidFill>
              </a:rPr>
              <a:t>Arbetsskada</a:t>
            </a:r>
          </a:p>
        </p:txBody>
      </p:sp>
    </p:spTree>
    <p:extLst>
      <p:ext uri="{BB962C8B-B14F-4D97-AF65-F5344CB8AC3E}">
        <p14:creationId xmlns:p14="http://schemas.microsoft.com/office/powerpoint/2010/main" val="275834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är en arbetsskada?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58479" y="1595907"/>
            <a:ext cx="7785929" cy="4536000"/>
          </a:xfrm>
        </p:spPr>
        <p:txBody>
          <a:bodyPr/>
          <a:lstStyle/>
          <a:p>
            <a:r>
              <a:rPr lang="sv-SE" b="1" dirty="0"/>
              <a:t>Olycksfall i arbetet: </a:t>
            </a:r>
            <a:r>
              <a:rPr lang="sv-SE" dirty="0"/>
              <a:t>Ovanlig och oförutsedd händelse med kortvarigt förlopp, till exempel när någon faller, skär sig eller klämmer sig.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Färdolycksfall: </a:t>
            </a:r>
            <a:r>
              <a:rPr lang="sv-SE" dirty="0"/>
              <a:t>Olycksfall vid direkt färd till eller från arbetet.</a:t>
            </a:r>
          </a:p>
          <a:p>
            <a:endParaRPr lang="sv-SE" dirty="0"/>
          </a:p>
          <a:p>
            <a:r>
              <a:rPr lang="sv-SE" b="1" dirty="0"/>
              <a:t>Arbetssjukdom: </a:t>
            </a:r>
            <a:r>
              <a:rPr lang="sv-SE" dirty="0"/>
              <a:t>Sjukdom p.g.a. skadliga faktorer i arbetet, till exempel farliga ämnen, ensidigt arbete, tungt arbete eller olämpliga arbetsställningar.</a:t>
            </a:r>
          </a:p>
          <a:p>
            <a:endParaRPr lang="sv-SE" dirty="0"/>
          </a:p>
          <a:p>
            <a:r>
              <a:rPr lang="sv-SE" b="1" dirty="0"/>
              <a:t>Smitta: </a:t>
            </a:r>
            <a:r>
              <a:rPr lang="sv-SE" dirty="0"/>
              <a:t>Smittsam sjukdom som man ådragit sig vid arbete i laboratorium eller sjukvårdsinrättning.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904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Anmälan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Arbetsgivaren ska enligt lag anmäla arbetsskada till Försäkringskassan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Den anställde anmäler själv till AFA Försäkring på </a:t>
            </a:r>
            <a:r>
              <a:rPr lang="sv-SE" u="sng" dirty="0">
                <a:hlinkClick r:id="rId2"/>
              </a:rPr>
              <a:t>www.afaforsakring.se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innehåll 6" descr="Skärmavbild 2018-04-12 kl. 13.00.59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b="2257"/>
          <a:stretch/>
        </p:blipFill>
        <p:spPr>
          <a:xfrm>
            <a:off x="5004048" y="1584000"/>
            <a:ext cx="2817629" cy="4725320"/>
          </a:xfrm>
        </p:spPr>
      </p:pic>
    </p:spTree>
    <p:extLst>
      <p:ext uri="{BB962C8B-B14F-4D97-AF65-F5344CB8AC3E}">
        <p14:creationId xmlns:p14="http://schemas.microsoft.com/office/powerpoint/2010/main" val="36300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När prövas en arbetsskada enligt lag?</a:t>
            </a:r>
            <a:br>
              <a:rPr lang="sv-SE" b="1" dirty="0"/>
            </a:br>
            <a:endParaRPr lang="sv-SE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467544" y="1584000"/>
            <a:ext cx="6696744" cy="4536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Försäkringskassan prövar en arbetsskada om de har något av följande att ersätta: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dirty="0"/>
              <a:t>Tandvårdskostnader</a:t>
            </a:r>
          </a:p>
          <a:p>
            <a:pPr lvl="0"/>
            <a:r>
              <a:rPr lang="sv-SE" dirty="0"/>
              <a:t>Särskilda hjälpmedel</a:t>
            </a:r>
          </a:p>
          <a:p>
            <a:pPr lvl="0"/>
            <a:r>
              <a:rPr lang="sv-SE" dirty="0"/>
              <a:t>Sjukvård vid arbetsskada utomlands</a:t>
            </a:r>
          </a:p>
          <a:p>
            <a:pPr lvl="0"/>
            <a:r>
              <a:rPr lang="sv-SE" dirty="0"/>
              <a:t>Livränta</a:t>
            </a:r>
          </a:p>
          <a:p>
            <a:pPr lvl="0"/>
            <a:r>
              <a:rPr lang="sv-SE" dirty="0"/>
              <a:t>Begravningshjälp</a:t>
            </a:r>
          </a:p>
          <a:p>
            <a:pPr lvl="0"/>
            <a:r>
              <a:rPr lang="sv-SE" dirty="0"/>
              <a:t>Efterlevandeersättning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344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När prövas en arbetsskada enligt avtal?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467544" y="1584000"/>
            <a:ext cx="6696744" cy="4536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AFA Försäkring kan pröva en arbetsskada oavsett om ersättning kan betalas ut eller inte vid: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dirty="0"/>
              <a:t>Olycksfall i arbetet</a:t>
            </a:r>
          </a:p>
          <a:p>
            <a:pPr lvl="0"/>
            <a:r>
              <a:rPr lang="sv-SE" dirty="0"/>
              <a:t>Färdolycksfall</a:t>
            </a:r>
          </a:p>
          <a:p>
            <a:pPr lvl="0"/>
            <a:r>
              <a:rPr lang="sv-SE" dirty="0"/>
              <a:t>Smitta (om besvär kvarstår efter 180 dagar)</a:t>
            </a:r>
          </a:p>
          <a:p>
            <a:pPr marL="0" lvl="0" indent="0">
              <a:buNone/>
            </a:pPr>
            <a:endParaRPr lang="sv-SE" dirty="0"/>
          </a:p>
          <a:p>
            <a:pPr lvl="0"/>
            <a:r>
              <a:rPr lang="sv-SE" dirty="0"/>
              <a:t>Arbetssjukdomar ska som regel först godkännas av Försäkringskassan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572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kan </a:t>
            </a:r>
            <a:r>
              <a:rPr lang="sv-SE" b="1"/>
              <a:t>AFA Försäkring ersätta?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sv-SE" dirty="0"/>
              <a:t>Kostnader</a:t>
            </a:r>
          </a:p>
          <a:p>
            <a:pPr lvl="0"/>
            <a:r>
              <a:rPr lang="sv-SE" dirty="0"/>
              <a:t>Inkomstförlust</a:t>
            </a:r>
          </a:p>
          <a:p>
            <a:pPr lvl="0"/>
            <a:r>
              <a:rPr lang="sv-SE" dirty="0"/>
              <a:t>Sveda och värk</a:t>
            </a:r>
          </a:p>
          <a:p>
            <a:pPr lvl="0"/>
            <a:r>
              <a:rPr lang="sv-SE" dirty="0"/>
              <a:t>Kvarstående funktionsnedsättning och ärr</a:t>
            </a:r>
          </a:p>
          <a:p>
            <a:pPr lvl="0"/>
            <a:r>
              <a:rPr lang="sv-SE" dirty="0"/>
              <a:t>Ersättning till efterlevande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 färdolycksfall ersätts inte inkomstförlust.</a:t>
            </a:r>
          </a:p>
        </p:txBody>
      </p:sp>
    </p:spTree>
    <p:extLst>
      <p:ext uri="{BB962C8B-B14F-4D97-AF65-F5344CB8AC3E}">
        <p14:creationId xmlns:p14="http://schemas.microsoft.com/office/powerpoint/2010/main" val="67642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kärmavbild 2018-04-12 kl. 13.2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696"/>
            <a:ext cx="1967536" cy="48768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67544" y="5517232"/>
            <a:ext cx="8208912" cy="648072"/>
          </a:xfrm>
          <a:prstGeom prst="rect">
            <a:avLst/>
          </a:prstGeom>
          <a:solidFill>
            <a:srgbClr val="064A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Bruten underarm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467544" y="1584000"/>
            <a:ext cx="5112568" cy="3861224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Sjuksköterskan </a:t>
            </a:r>
            <a:r>
              <a:rPr lang="sv-SE" sz="1800" dirty="0" err="1"/>
              <a:t>Krystyna</a:t>
            </a:r>
            <a:r>
              <a:rPr lang="sv-SE" sz="1800" dirty="0"/>
              <a:t> ramlade i en trappa på sjukhuset och bröt vänster underarm.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b="1" dirty="0"/>
              <a:t>Yrke: </a:t>
            </a:r>
            <a:r>
              <a:rPr lang="sv-SE" sz="1800" dirty="0"/>
              <a:t>Sjuksköterska</a:t>
            </a:r>
          </a:p>
          <a:p>
            <a:r>
              <a:rPr lang="sv-SE" sz="1800" b="1" dirty="0"/>
              <a:t>Ålder: </a:t>
            </a:r>
            <a:r>
              <a:rPr lang="sv-SE" sz="1800" dirty="0"/>
              <a:t>25 år</a:t>
            </a:r>
          </a:p>
          <a:p>
            <a:r>
              <a:rPr lang="sv-SE" sz="1800" b="1" dirty="0"/>
              <a:t>Månadslön: </a:t>
            </a:r>
            <a:r>
              <a:rPr lang="sv-SE" sz="1800" dirty="0"/>
              <a:t>25 000 kr</a:t>
            </a:r>
          </a:p>
          <a:p>
            <a:r>
              <a:rPr lang="sv-SE" sz="1800" b="1" dirty="0"/>
              <a:t>Sjukskrivning: </a:t>
            </a:r>
            <a:r>
              <a:rPr lang="sv-SE" sz="1800" dirty="0"/>
              <a:t>3 månader</a:t>
            </a:r>
          </a:p>
          <a:p>
            <a:r>
              <a:rPr lang="sv-SE" sz="1800" b="1" dirty="0"/>
              <a:t>Kostnader: </a:t>
            </a:r>
            <a:r>
              <a:rPr lang="sv-SE" sz="1800" dirty="0"/>
              <a:t>Läkarvård och mediciner </a:t>
            </a:r>
            <a:br>
              <a:rPr lang="sv-SE" sz="1800" dirty="0"/>
            </a:br>
            <a:r>
              <a:rPr lang="sv-SE" sz="1800" dirty="0"/>
              <a:t>på 1 200 kr</a:t>
            </a:r>
          </a:p>
          <a:p>
            <a:r>
              <a:rPr lang="sv-SE" sz="1800" b="1" dirty="0"/>
              <a:t>Efter sjukskrivning: </a:t>
            </a:r>
            <a:r>
              <a:rPr lang="sv-SE" sz="1800" dirty="0"/>
              <a:t>Efter cirka 1½ år bedöms </a:t>
            </a:r>
            <a:r>
              <a:rPr lang="sv-SE" sz="1800" dirty="0" err="1"/>
              <a:t>Krystyna</a:t>
            </a:r>
            <a:r>
              <a:rPr lang="sv-SE" sz="1800" dirty="0"/>
              <a:t> ha 5 % medicinsk invaliditet</a:t>
            </a:r>
          </a:p>
          <a:p>
            <a:endParaRPr lang="sv-SE" sz="1800" dirty="0"/>
          </a:p>
        </p:txBody>
      </p:sp>
      <p:sp>
        <p:nvSpPr>
          <p:cNvPr id="4" name="textruta 3"/>
          <p:cNvSpPr txBox="1"/>
          <p:nvPr/>
        </p:nvSpPr>
        <p:spPr>
          <a:xfrm>
            <a:off x="611560" y="56519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Ersättning från AFA Försäkring enligt kollektivavtal cirka 80 000 kr</a:t>
            </a:r>
          </a:p>
        </p:txBody>
      </p:sp>
      <p:pic>
        <p:nvPicPr>
          <p:cNvPr id="8" name="Bildobjekt 7" descr="Bubbla_ljus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2932825" cy="232763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830382" y="3941440"/>
            <a:ext cx="2627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700" b="1" dirty="0">
                <a:solidFill>
                  <a:srgbClr val="FFFFFF"/>
                </a:solidFill>
              </a:rPr>
              <a:t>Om </a:t>
            </a:r>
            <a:r>
              <a:rPr lang="sv-SE" sz="1700" b="1" dirty="0" err="1">
                <a:solidFill>
                  <a:srgbClr val="FFFFFF"/>
                </a:solidFill>
              </a:rPr>
              <a:t>Krystyna</a:t>
            </a:r>
            <a:r>
              <a:rPr lang="sv-SE" sz="1700" b="1" dirty="0">
                <a:solidFill>
                  <a:srgbClr val="FFFFFF"/>
                </a:solidFill>
              </a:rPr>
              <a:t> inte </a:t>
            </a:r>
            <a:br>
              <a:rPr lang="sv-SE" sz="1700" b="1" dirty="0">
                <a:solidFill>
                  <a:srgbClr val="FFFFFF"/>
                </a:solidFill>
              </a:rPr>
            </a:br>
            <a:r>
              <a:rPr lang="sv-SE" sz="1700" b="1" dirty="0">
                <a:solidFill>
                  <a:srgbClr val="FFFFFF"/>
                </a:solidFill>
              </a:rPr>
              <a:t>gör någon anmälan </a:t>
            </a:r>
            <a:br>
              <a:rPr lang="sv-SE" sz="1700" b="1" dirty="0">
                <a:solidFill>
                  <a:srgbClr val="FFFFFF"/>
                </a:solidFill>
              </a:rPr>
            </a:br>
            <a:r>
              <a:rPr lang="sv-SE" sz="1700" b="1" dirty="0">
                <a:solidFill>
                  <a:srgbClr val="FFFFFF"/>
                </a:solidFill>
              </a:rPr>
              <a:t>till AFA Försäkring får hon ingen ersättning.</a:t>
            </a:r>
          </a:p>
        </p:txBody>
      </p:sp>
    </p:spTree>
    <p:extLst>
      <p:ext uri="{BB962C8B-B14F-4D97-AF65-F5344CB8AC3E}">
        <p14:creationId xmlns:p14="http://schemas.microsoft.com/office/powerpoint/2010/main" val="41946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Vem vet mer?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Förnamn Efternamn</a:t>
            </a:r>
            <a:br>
              <a:rPr lang="sv-SE" dirty="0"/>
            </a:br>
            <a:r>
              <a:rPr lang="sv-SE" dirty="0"/>
              <a:t>Tel. xx-xxx xx xx</a:t>
            </a:r>
            <a:br>
              <a:rPr lang="sv-SE" dirty="0"/>
            </a:br>
            <a:r>
              <a:rPr lang="sv-SE" dirty="0"/>
              <a:t>E-post. </a:t>
            </a:r>
            <a:r>
              <a:rPr lang="sv-SE" dirty="0" err="1"/>
              <a:t>Förnamn.efternamn@domän.se</a:t>
            </a:r>
            <a:br>
              <a:rPr lang="sv-SE" dirty="0"/>
            </a:br>
            <a:endParaRPr lang="sv-SE" dirty="0"/>
          </a:p>
          <a:p>
            <a:r>
              <a:rPr lang="sv-SE" b="1" dirty="0"/>
              <a:t>AFA Försäkrings kundcenter</a:t>
            </a:r>
            <a:br>
              <a:rPr lang="sv-SE" dirty="0"/>
            </a:br>
            <a:r>
              <a:rPr lang="sv-SE" dirty="0"/>
              <a:t>Tel. 0771-88 00 99</a:t>
            </a:r>
            <a:br>
              <a:rPr lang="sv-SE" dirty="0"/>
            </a:br>
            <a:endParaRPr lang="sv-SE" dirty="0"/>
          </a:p>
          <a:p>
            <a:r>
              <a:rPr lang="sv-SE" b="1" dirty="0"/>
              <a:t>Gör din anmälan här:</a:t>
            </a:r>
            <a:br>
              <a:rPr lang="sv-SE" b="1" dirty="0"/>
            </a:br>
            <a:r>
              <a:rPr lang="sv-SE" dirty="0" err="1"/>
              <a:t>www.afaforsakring.se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</p:txBody>
      </p:sp>
      <p:pic>
        <p:nvPicPr>
          <p:cNvPr id="5" name="Bildobjekt 4" descr="Gruppbild_3lager.png">
            <a:extLst>
              <a:ext uri="{FF2B5EF4-FFF2-40B4-BE49-F238E27FC236}">
                <a16:creationId xmlns:a16="http://schemas.microsoft.com/office/drawing/2014/main" id="{63D8A940-0D39-FB4F-B77A-FFE88C8D8D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>
          <a:xfrm>
            <a:off x="4644008" y="2618358"/>
            <a:ext cx="4248472" cy="42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594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FA Försäkrin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26295"/>
      </a:accent1>
      <a:accent2>
        <a:srgbClr val="4F8BC0"/>
      </a:accent2>
      <a:accent3>
        <a:srgbClr val="EA8C1B"/>
      </a:accent3>
      <a:accent4>
        <a:srgbClr val="D73A36"/>
      </a:accent4>
      <a:accent5>
        <a:srgbClr val="A9C398"/>
      </a:accent5>
      <a:accent6>
        <a:srgbClr val="FFE39C"/>
      </a:accent6>
      <a:hlink>
        <a:srgbClr val="0000FF"/>
      </a:hlink>
      <a:folHlink>
        <a:srgbClr val="800080"/>
      </a:folHlink>
    </a:clrScheme>
    <a:fontScheme name="AFA Försäk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</TotalTime>
  <Words>348</Words>
  <Application>Microsoft Macintosh PowerPoint</Application>
  <PresentationFormat>Bildspel på skärmen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Blank</vt:lpstr>
      <vt:lpstr>PowerPoint-presentation</vt:lpstr>
      <vt:lpstr>Vad är en arbetsskada? </vt:lpstr>
      <vt:lpstr>Anmälan</vt:lpstr>
      <vt:lpstr>När prövas en arbetsskada enligt lag? </vt:lpstr>
      <vt:lpstr>När prövas en arbetsskada enligt avtal?</vt:lpstr>
      <vt:lpstr>Vad kan AFA Försäkring ersätta?</vt:lpstr>
      <vt:lpstr>Bruten underarm</vt:lpstr>
      <vt:lpstr>Vem vet mer?</vt:lpstr>
    </vt:vector>
  </TitlesOfParts>
  <Company>AFA Försäkring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Nyström</dc:creator>
  <cp:lastModifiedBy>Janna Pettersson</cp:lastModifiedBy>
  <cp:revision>25</cp:revision>
  <cp:lastPrinted>2012-05-14T05:23:46Z</cp:lastPrinted>
  <dcterms:created xsi:type="dcterms:W3CDTF">2018-04-11T11:17:16Z</dcterms:created>
  <dcterms:modified xsi:type="dcterms:W3CDTF">2020-04-08T11:05:08Z</dcterms:modified>
</cp:coreProperties>
</file>