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519" r:id="rId5"/>
    <p:sldId id="367" r:id="rId6"/>
    <p:sldId id="447" r:id="rId7"/>
    <p:sldId id="274" r:id="rId8"/>
    <p:sldId id="529" r:id="rId9"/>
    <p:sldId id="470" r:id="rId10"/>
    <p:sldId id="452" r:id="rId11"/>
    <p:sldId id="481" r:id="rId12"/>
    <p:sldId id="526" r:id="rId13"/>
    <p:sldId id="518" r:id="rId14"/>
    <p:sldId id="456" r:id="rId15"/>
    <p:sldId id="460" r:id="rId16"/>
    <p:sldId id="459" r:id="rId17"/>
    <p:sldId id="462" r:id="rId18"/>
    <p:sldId id="482" r:id="rId19"/>
    <p:sldId id="485" r:id="rId20"/>
    <p:sldId id="525" r:id="rId21"/>
    <p:sldId id="507" r:id="rId22"/>
    <p:sldId id="508" r:id="rId23"/>
    <p:sldId id="510" r:id="rId24"/>
    <p:sldId id="494" r:id="rId25"/>
    <p:sldId id="497" r:id="rId26"/>
    <p:sldId id="512" r:id="rId27"/>
    <p:sldId id="499" r:id="rId28"/>
    <p:sldId id="500" r:id="rId29"/>
    <p:sldId id="521" r:id="rId30"/>
    <p:sldId id="502" r:id="rId31"/>
    <p:sldId id="513" r:id="rId32"/>
    <p:sldId id="415" r:id="rId33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FF"/>
    <a:srgbClr val="FAB455"/>
    <a:srgbClr val="020678"/>
    <a:srgbClr val="02067D"/>
    <a:srgbClr val="B9F5E1"/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5969" autoAdjust="0"/>
  </p:normalViewPr>
  <p:slideViewPr>
    <p:cSldViewPr snapToGrid="0">
      <p:cViewPr varScale="1">
        <p:scale>
          <a:sx n="88" d="100"/>
          <a:sy n="88" d="100"/>
        </p:scale>
        <p:origin x="37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3C58-4F84-4584-971B-A4C68154DC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1FE14FF-80D7-4D56-863E-87E4D7C83B23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sv-SE" dirty="0"/>
        </a:p>
      </dgm:t>
    </dgm:pt>
    <dgm:pt modelId="{1A4D9A7A-28DF-482B-8518-CFA87A90B16B}" type="parTrans" cxnId="{3D459B91-838F-4279-BA3C-0B75AFCD29E7}">
      <dgm:prSet/>
      <dgm:spPr/>
      <dgm:t>
        <a:bodyPr/>
        <a:lstStyle/>
        <a:p>
          <a:endParaRPr lang="sv-SE"/>
        </a:p>
      </dgm:t>
    </dgm:pt>
    <dgm:pt modelId="{1E0C2995-A6F1-4D17-B7B5-1617E01F2FB9}" type="sibTrans" cxnId="{3D459B91-838F-4279-BA3C-0B75AFCD29E7}">
      <dgm:prSet/>
      <dgm:spPr>
        <a:solidFill>
          <a:srgbClr val="020678"/>
        </a:solidFill>
        <a:ln>
          <a:solidFill>
            <a:srgbClr val="020678"/>
          </a:solidFill>
        </a:ln>
      </dgm:spPr>
      <dgm:t>
        <a:bodyPr/>
        <a:lstStyle/>
        <a:p>
          <a:endParaRPr lang="sv-SE"/>
        </a:p>
      </dgm:t>
    </dgm:pt>
    <dgm:pt modelId="{08C9DDF4-391E-4536-9F30-D3DAFCAA8AA4}">
      <dgm:prSet phldrT="[Text]"/>
      <dgm:spPr>
        <a:solidFill>
          <a:schemeClr val="bg1"/>
        </a:solidFill>
      </dgm:spPr>
      <dgm:t>
        <a:bodyPr/>
        <a:lstStyle/>
        <a:p>
          <a:r>
            <a:rPr lang="sv-SE" dirty="0"/>
            <a:t> </a:t>
          </a:r>
        </a:p>
      </dgm:t>
    </dgm:pt>
    <dgm:pt modelId="{FA62AF33-AE64-4BC1-8398-6D49DDC3454D}" type="parTrans" cxnId="{5A1607A8-87CA-4F03-AF0D-DB046AD7A480}">
      <dgm:prSet/>
      <dgm:spPr/>
      <dgm:t>
        <a:bodyPr/>
        <a:lstStyle/>
        <a:p>
          <a:endParaRPr lang="sv-SE"/>
        </a:p>
      </dgm:t>
    </dgm:pt>
    <dgm:pt modelId="{E882A1B8-1EAF-421B-96F1-7B095A0A7826}" type="sibTrans" cxnId="{5A1607A8-87CA-4F03-AF0D-DB046AD7A480}">
      <dgm:prSet/>
      <dgm:spPr>
        <a:solidFill>
          <a:srgbClr val="7DCDFF"/>
        </a:solidFill>
        <a:ln>
          <a:solidFill>
            <a:srgbClr val="C8EBFA"/>
          </a:solidFill>
        </a:ln>
      </dgm:spPr>
      <dgm:t>
        <a:bodyPr/>
        <a:lstStyle/>
        <a:p>
          <a:endParaRPr lang="sv-SE"/>
        </a:p>
      </dgm:t>
    </dgm:pt>
    <dgm:pt modelId="{147C2901-D392-4698-AA21-3A2369F18845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/>
            <a:t> </a:t>
          </a:r>
        </a:p>
      </dgm:t>
    </dgm:pt>
    <dgm:pt modelId="{5CC799C7-E616-46E7-84DE-6711894CC53C}" type="parTrans" cxnId="{33C2B89D-E727-4A79-9C3D-7639230E3685}">
      <dgm:prSet/>
      <dgm:spPr/>
      <dgm:t>
        <a:bodyPr/>
        <a:lstStyle/>
        <a:p>
          <a:endParaRPr lang="sv-SE"/>
        </a:p>
      </dgm:t>
    </dgm:pt>
    <dgm:pt modelId="{37C4721D-1CE1-40BE-9D55-55FA341E070D}" type="sibTrans" cxnId="{33C2B89D-E727-4A79-9C3D-7639230E3685}">
      <dgm:prSet/>
      <dgm:spPr>
        <a:solidFill>
          <a:srgbClr val="003CD2"/>
        </a:solidFill>
        <a:ln>
          <a:solidFill>
            <a:srgbClr val="003CD2"/>
          </a:solidFill>
        </a:ln>
      </dgm:spPr>
      <dgm:t>
        <a:bodyPr/>
        <a:lstStyle/>
        <a:p>
          <a:endParaRPr lang="sv-SE"/>
        </a:p>
      </dgm:t>
    </dgm:pt>
    <dgm:pt modelId="{D3A4AC52-7608-4FE6-9B9E-9A3644712617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/>
            <a:t> </a:t>
          </a:r>
        </a:p>
      </dgm:t>
    </dgm:pt>
    <dgm:pt modelId="{0D946FC7-5349-44D9-AA8B-50C311D03B33}" type="sibTrans" cxnId="{EC49C3D2-4C2B-45F3-AE8F-FDF8AFE24C2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sv-SE"/>
        </a:p>
      </dgm:t>
    </dgm:pt>
    <dgm:pt modelId="{377B267D-9B2D-46D5-944C-3A0F4AC2B1CD}" type="parTrans" cxnId="{EC49C3D2-4C2B-45F3-AE8F-FDF8AFE24C27}">
      <dgm:prSet/>
      <dgm:spPr/>
      <dgm:t>
        <a:bodyPr/>
        <a:lstStyle/>
        <a:p>
          <a:endParaRPr lang="sv-SE"/>
        </a:p>
      </dgm:t>
    </dgm:pt>
    <dgm:pt modelId="{D4BC7BAF-4997-4751-A8EC-DE52F251216A}" type="pres">
      <dgm:prSet presAssocID="{FA283C58-4F84-4584-971B-A4C68154DCD3}" presName="cycle" presStyleCnt="0">
        <dgm:presLayoutVars>
          <dgm:dir/>
          <dgm:resizeHandles val="exact"/>
        </dgm:presLayoutVars>
      </dgm:prSet>
      <dgm:spPr/>
    </dgm:pt>
    <dgm:pt modelId="{369A19DA-4697-4B69-9F04-566FB1A4F905}" type="pres">
      <dgm:prSet presAssocID="{08C9DDF4-391E-4536-9F30-D3DAFCAA8AA4}" presName="dummy" presStyleCnt="0"/>
      <dgm:spPr/>
    </dgm:pt>
    <dgm:pt modelId="{F44EB08D-E1E6-4F9E-B454-50EC818A50E2}" type="pres">
      <dgm:prSet presAssocID="{08C9DDF4-391E-4536-9F30-D3DAFCAA8AA4}" presName="node" presStyleLbl="revTx" presStyleIdx="0" presStyleCnt="4" custFlipVert="1" custFlipHor="1" custScaleX="3701" custScaleY="19041">
        <dgm:presLayoutVars>
          <dgm:bulletEnabled val="1"/>
        </dgm:presLayoutVars>
      </dgm:prSet>
      <dgm:spPr/>
    </dgm:pt>
    <dgm:pt modelId="{458D11E8-A8A4-4D4C-BCB0-C50488BC030B}" type="pres">
      <dgm:prSet presAssocID="{E882A1B8-1EAF-421B-96F1-7B095A0A7826}" presName="sibTrans" presStyleLbl="node1" presStyleIdx="0" presStyleCnt="4" custAng="18647821"/>
      <dgm:spPr/>
    </dgm:pt>
    <dgm:pt modelId="{2711ADF3-BFF8-427E-993A-EF0264366A32}" type="pres">
      <dgm:prSet presAssocID="{147C2901-D392-4698-AA21-3A2369F18845}" presName="dummy" presStyleCnt="0"/>
      <dgm:spPr/>
    </dgm:pt>
    <dgm:pt modelId="{609C8394-E5D4-4EE9-AA73-244F84159F78}" type="pres">
      <dgm:prSet presAssocID="{147C2901-D392-4698-AA21-3A2369F18845}" presName="node" presStyleLbl="revTx" presStyleIdx="1" presStyleCnt="4" custFlipVert="0" custFlipHor="0" custScaleX="3701" custScaleY="7100">
        <dgm:presLayoutVars>
          <dgm:bulletEnabled val="1"/>
        </dgm:presLayoutVars>
      </dgm:prSet>
      <dgm:spPr/>
    </dgm:pt>
    <dgm:pt modelId="{064D7D78-0FEA-4C2D-B5B8-BC1F3D802A38}" type="pres">
      <dgm:prSet presAssocID="{37C4721D-1CE1-40BE-9D55-55FA341E070D}" presName="sibTrans" presStyleLbl="node1" presStyleIdx="1" presStyleCnt="4" custAng="18722702"/>
      <dgm:spPr/>
    </dgm:pt>
    <dgm:pt modelId="{EC3BFB0A-BED1-4584-9BBC-E4DEF1B1484A}" type="pres">
      <dgm:prSet presAssocID="{D3A4AC52-7608-4FE6-9B9E-9A3644712617}" presName="dummy" presStyleCnt="0"/>
      <dgm:spPr/>
    </dgm:pt>
    <dgm:pt modelId="{567F15E7-FDBF-4C6B-A58C-671DEE68C91A}" type="pres">
      <dgm:prSet presAssocID="{D3A4AC52-7608-4FE6-9B9E-9A3644712617}" presName="node" presStyleLbl="revTx" presStyleIdx="2" presStyleCnt="4" custFlipVert="1" custFlipHor="0" custScaleX="5739" custScaleY="3701">
        <dgm:presLayoutVars>
          <dgm:bulletEnabled val="1"/>
        </dgm:presLayoutVars>
      </dgm:prSet>
      <dgm:spPr/>
    </dgm:pt>
    <dgm:pt modelId="{2EC2E7A8-8059-4FDD-AA2D-4AC8F8B35290}" type="pres">
      <dgm:prSet presAssocID="{0D946FC7-5349-44D9-AA8B-50C311D03B33}" presName="sibTrans" presStyleLbl="node1" presStyleIdx="2" presStyleCnt="4" custAng="18746681"/>
      <dgm:spPr/>
    </dgm:pt>
    <dgm:pt modelId="{3E014870-E4D9-4D22-937C-DE6F97A755D4}" type="pres">
      <dgm:prSet presAssocID="{11FE14FF-80D7-4D56-863E-87E4D7C83B23}" presName="dummy" presStyleCnt="0"/>
      <dgm:spPr/>
    </dgm:pt>
    <dgm:pt modelId="{1B5B3746-842F-4FAE-B8FE-4A7281196BF1}" type="pres">
      <dgm:prSet presAssocID="{11FE14FF-80D7-4D56-863E-87E4D7C83B23}" presName="node" presStyleLbl="revTx" presStyleIdx="3" presStyleCnt="4" custFlipHor="1" custScaleX="13389" custScaleY="6020">
        <dgm:presLayoutVars>
          <dgm:bulletEnabled val="1"/>
        </dgm:presLayoutVars>
      </dgm:prSet>
      <dgm:spPr/>
    </dgm:pt>
    <dgm:pt modelId="{B3A20502-848F-48F6-AA8B-948C328ED159}" type="pres">
      <dgm:prSet presAssocID="{1E0C2995-A6F1-4D17-B7B5-1617E01F2FB9}" presName="sibTrans" presStyleLbl="node1" presStyleIdx="3" presStyleCnt="4" custAng="18625939" custScaleY="100002"/>
      <dgm:spPr/>
    </dgm:pt>
  </dgm:ptLst>
  <dgm:cxnLst>
    <dgm:cxn modelId="{7076515E-B48C-414A-BA89-5F9FD27A6DD5}" type="presOf" srcId="{D3A4AC52-7608-4FE6-9B9E-9A3644712617}" destId="{567F15E7-FDBF-4C6B-A58C-671DEE68C91A}" srcOrd="0" destOrd="0" presId="urn:microsoft.com/office/officeart/2005/8/layout/cycle1"/>
    <dgm:cxn modelId="{F6BABB85-6544-4650-8E78-79698C067A3F}" type="presOf" srcId="{08C9DDF4-391E-4536-9F30-D3DAFCAA8AA4}" destId="{F44EB08D-E1E6-4F9E-B454-50EC818A50E2}" srcOrd="0" destOrd="0" presId="urn:microsoft.com/office/officeart/2005/8/layout/cycle1"/>
    <dgm:cxn modelId="{24F2C685-56B6-44B3-A764-D74458FE02DF}" type="presOf" srcId="{0D946FC7-5349-44D9-AA8B-50C311D03B33}" destId="{2EC2E7A8-8059-4FDD-AA2D-4AC8F8B35290}" srcOrd="0" destOrd="0" presId="urn:microsoft.com/office/officeart/2005/8/layout/cycle1"/>
    <dgm:cxn modelId="{3D459B91-838F-4279-BA3C-0B75AFCD29E7}" srcId="{FA283C58-4F84-4584-971B-A4C68154DCD3}" destId="{11FE14FF-80D7-4D56-863E-87E4D7C83B23}" srcOrd="3" destOrd="0" parTransId="{1A4D9A7A-28DF-482B-8518-CFA87A90B16B}" sibTransId="{1E0C2995-A6F1-4D17-B7B5-1617E01F2FB9}"/>
    <dgm:cxn modelId="{B97A0A94-4999-4A25-8F97-A82BF4027732}" type="presOf" srcId="{1E0C2995-A6F1-4D17-B7B5-1617E01F2FB9}" destId="{B3A20502-848F-48F6-AA8B-948C328ED159}" srcOrd="0" destOrd="0" presId="urn:microsoft.com/office/officeart/2005/8/layout/cycle1"/>
    <dgm:cxn modelId="{33C2B89D-E727-4A79-9C3D-7639230E3685}" srcId="{FA283C58-4F84-4584-971B-A4C68154DCD3}" destId="{147C2901-D392-4698-AA21-3A2369F18845}" srcOrd="1" destOrd="0" parTransId="{5CC799C7-E616-46E7-84DE-6711894CC53C}" sibTransId="{37C4721D-1CE1-40BE-9D55-55FA341E070D}"/>
    <dgm:cxn modelId="{5A1607A8-87CA-4F03-AF0D-DB046AD7A480}" srcId="{FA283C58-4F84-4584-971B-A4C68154DCD3}" destId="{08C9DDF4-391E-4536-9F30-D3DAFCAA8AA4}" srcOrd="0" destOrd="0" parTransId="{FA62AF33-AE64-4BC1-8398-6D49DDC3454D}" sibTransId="{E882A1B8-1EAF-421B-96F1-7B095A0A7826}"/>
    <dgm:cxn modelId="{D77EBABE-87D0-4B8A-ADC2-A29E9173ED83}" type="presOf" srcId="{147C2901-D392-4698-AA21-3A2369F18845}" destId="{609C8394-E5D4-4EE9-AA73-244F84159F78}" srcOrd="0" destOrd="0" presId="urn:microsoft.com/office/officeart/2005/8/layout/cycle1"/>
    <dgm:cxn modelId="{EC49C3D2-4C2B-45F3-AE8F-FDF8AFE24C27}" srcId="{FA283C58-4F84-4584-971B-A4C68154DCD3}" destId="{D3A4AC52-7608-4FE6-9B9E-9A3644712617}" srcOrd="2" destOrd="0" parTransId="{377B267D-9B2D-46D5-944C-3A0F4AC2B1CD}" sibTransId="{0D946FC7-5349-44D9-AA8B-50C311D03B33}"/>
    <dgm:cxn modelId="{7C8D74DD-09B7-449D-B802-813896FCD7B1}" type="presOf" srcId="{E882A1B8-1EAF-421B-96F1-7B095A0A7826}" destId="{458D11E8-A8A4-4D4C-BCB0-C50488BC030B}" srcOrd="0" destOrd="0" presId="urn:microsoft.com/office/officeart/2005/8/layout/cycle1"/>
    <dgm:cxn modelId="{FE54AEED-0621-4946-A8B3-7E3128A6BC30}" type="presOf" srcId="{11FE14FF-80D7-4D56-863E-87E4D7C83B23}" destId="{1B5B3746-842F-4FAE-B8FE-4A7281196BF1}" srcOrd="0" destOrd="0" presId="urn:microsoft.com/office/officeart/2005/8/layout/cycle1"/>
    <dgm:cxn modelId="{0C5A1CEE-7348-4548-9282-9DB6F649B7B9}" type="presOf" srcId="{FA283C58-4F84-4584-971B-A4C68154DCD3}" destId="{D4BC7BAF-4997-4751-A8EC-DE52F251216A}" srcOrd="0" destOrd="0" presId="urn:microsoft.com/office/officeart/2005/8/layout/cycle1"/>
    <dgm:cxn modelId="{B55F7AEE-4C89-4953-A1F7-93C3510B14E7}" type="presOf" srcId="{37C4721D-1CE1-40BE-9D55-55FA341E070D}" destId="{064D7D78-0FEA-4C2D-B5B8-BC1F3D802A38}" srcOrd="0" destOrd="0" presId="urn:microsoft.com/office/officeart/2005/8/layout/cycle1"/>
    <dgm:cxn modelId="{7F94ACB1-883C-4C64-90BE-46E092E9B04C}" type="presParOf" srcId="{D4BC7BAF-4997-4751-A8EC-DE52F251216A}" destId="{369A19DA-4697-4B69-9F04-566FB1A4F905}" srcOrd="0" destOrd="0" presId="urn:microsoft.com/office/officeart/2005/8/layout/cycle1"/>
    <dgm:cxn modelId="{5376CF85-7C92-4D30-9A00-1C315BB60E51}" type="presParOf" srcId="{D4BC7BAF-4997-4751-A8EC-DE52F251216A}" destId="{F44EB08D-E1E6-4F9E-B454-50EC818A50E2}" srcOrd="1" destOrd="0" presId="urn:microsoft.com/office/officeart/2005/8/layout/cycle1"/>
    <dgm:cxn modelId="{3FE70B77-8DAF-4C9D-AB49-37B9E553D4AD}" type="presParOf" srcId="{D4BC7BAF-4997-4751-A8EC-DE52F251216A}" destId="{458D11E8-A8A4-4D4C-BCB0-C50488BC030B}" srcOrd="2" destOrd="0" presId="urn:microsoft.com/office/officeart/2005/8/layout/cycle1"/>
    <dgm:cxn modelId="{1BDFF238-50AD-4871-BE3D-0220C82792C9}" type="presParOf" srcId="{D4BC7BAF-4997-4751-A8EC-DE52F251216A}" destId="{2711ADF3-BFF8-427E-993A-EF0264366A32}" srcOrd="3" destOrd="0" presId="urn:microsoft.com/office/officeart/2005/8/layout/cycle1"/>
    <dgm:cxn modelId="{61CF5D69-7BAA-474B-9499-F5355F596C4A}" type="presParOf" srcId="{D4BC7BAF-4997-4751-A8EC-DE52F251216A}" destId="{609C8394-E5D4-4EE9-AA73-244F84159F78}" srcOrd="4" destOrd="0" presId="urn:microsoft.com/office/officeart/2005/8/layout/cycle1"/>
    <dgm:cxn modelId="{CD7257EA-0156-4727-9EEB-540994EFDFB3}" type="presParOf" srcId="{D4BC7BAF-4997-4751-A8EC-DE52F251216A}" destId="{064D7D78-0FEA-4C2D-B5B8-BC1F3D802A38}" srcOrd="5" destOrd="0" presId="urn:microsoft.com/office/officeart/2005/8/layout/cycle1"/>
    <dgm:cxn modelId="{7210F7F0-5752-4DB5-907B-D402BC376F4E}" type="presParOf" srcId="{D4BC7BAF-4997-4751-A8EC-DE52F251216A}" destId="{EC3BFB0A-BED1-4584-9BBC-E4DEF1B1484A}" srcOrd="6" destOrd="0" presId="urn:microsoft.com/office/officeart/2005/8/layout/cycle1"/>
    <dgm:cxn modelId="{5321F87B-3976-40A0-B745-10B382A12673}" type="presParOf" srcId="{D4BC7BAF-4997-4751-A8EC-DE52F251216A}" destId="{567F15E7-FDBF-4C6B-A58C-671DEE68C91A}" srcOrd="7" destOrd="0" presId="urn:microsoft.com/office/officeart/2005/8/layout/cycle1"/>
    <dgm:cxn modelId="{825E7C06-9208-4C36-9990-9100F4AC7D1D}" type="presParOf" srcId="{D4BC7BAF-4997-4751-A8EC-DE52F251216A}" destId="{2EC2E7A8-8059-4FDD-AA2D-4AC8F8B35290}" srcOrd="8" destOrd="0" presId="urn:microsoft.com/office/officeart/2005/8/layout/cycle1"/>
    <dgm:cxn modelId="{316F73AA-5A5D-4108-A418-EA815DFB8916}" type="presParOf" srcId="{D4BC7BAF-4997-4751-A8EC-DE52F251216A}" destId="{3E014870-E4D9-4D22-937C-DE6F97A755D4}" srcOrd="9" destOrd="0" presId="urn:microsoft.com/office/officeart/2005/8/layout/cycle1"/>
    <dgm:cxn modelId="{B58ADB05-BD38-46A4-AACF-FAF5940A1376}" type="presParOf" srcId="{D4BC7BAF-4997-4751-A8EC-DE52F251216A}" destId="{1B5B3746-842F-4FAE-B8FE-4A7281196BF1}" srcOrd="10" destOrd="0" presId="urn:microsoft.com/office/officeart/2005/8/layout/cycle1"/>
    <dgm:cxn modelId="{3861089B-32B7-463C-9C26-7ED79304E694}" type="presParOf" srcId="{D4BC7BAF-4997-4751-A8EC-DE52F251216A}" destId="{B3A20502-848F-48F6-AA8B-948C328ED159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B08D-E1E6-4F9E-B454-50EC818A50E2}">
      <dsp:nvSpPr>
        <dsp:cNvPr id="0" name=""/>
        <dsp:cNvSpPr/>
      </dsp:nvSpPr>
      <dsp:spPr>
        <a:xfrm flipH="1" flipV="1">
          <a:off x="4073770" y="577734"/>
          <a:ext cx="45717" cy="23520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 rot="10800000">
        <a:off x="4073770" y="577734"/>
        <a:ext cx="45717" cy="235208"/>
      </dsp:txXfrm>
    </dsp:sp>
    <dsp:sp modelId="{458D11E8-A8A4-4D4C-BCB0-C50488BC030B}">
      <dsp:nvSpPr>
        <dsp:cNvPr id="0" name=""/>
        <dsp:cNvSpPr/>
      </dsp:nvSpPr>
      <dsp:spPr>
        <a:xfrm rot="18647821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2158542"/>
            <a:gd name="adj4" fmla="val 18975780"/>
            <a:gd name="adj5" fmla="val 8057"/>
          </a:avLst>
        </a:prstGeom>
        <a:solidFill>
          <a:srgbClr val="7DCDFF"/>
        </a:solidFill>
        <a:ln w="12700" cap="flat" cmpd="sng" algn="ctr">
          <a:solidFill>
            <a:srgbClr val="C8EBF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C8394-E5D4-4EE9-AA73-244F84159F78}">
      <dsp:nvSpPr>
        <dsp:cNvPr id="0" name=""/>
        <dsp:cNvSpPr/>
      </dsp:nvSpPr>
      <dsp:spPr>
        <a:xfrm>
          <a:off x="4073770" y="2748744"/>
          <a:ext cx="45717" cy="87704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>
        <a:off x="4073770" y="2748744"/>
        <a:ext cx="45717" cy="87704"/>
      </dsp:txXfrm>
    </dsp:sp>
    <dsp:sp modelId="{064D7D78-0FEA-4C2D-B5B8-BC1F3D802A38}">
      <dsp:nvSpPr>
        <dsp:cNvPr id="0" name=""/>
        <dsp:cNvSpPr/>
      </dsp:nvSpPr>
      <dsp:spPr>
        <a:xfrm rot="18722702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7558542"/>
            <a:gd name="adj4" fmla="val 2774145"/>
            <a:gd name="adj5" fmla="val 8057"/>
          </a:avLst>
        </a:prstGeom>
        <a:solidFill>
          <a:srgbClr val="003CD2"/>
        </a:solidFill>
        <a:ln w="12700" cap="flat" cmpd="sng" algn="ctr">
          <a:solidFill>
            <a:srgbClr val="003CD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F15E7-FDBF-4C6B-A58C-671DEE68C91A}">
      <dsp:nvSpPr>
        <dsp:cNvPr id="0" name=""/>
        <dsp:cNvSpPr/>
      </dsp:nvSpPr>
      <dsp:spPr>
        <a:xfrm flipV="1">
          <a:off x="1963924" y="2769738"/>
          <a:ext cx="70892" cy="4571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 rot="10800000">
        <a:off x="1963924" y="2769738"/>
        <a:ext cx="70892" cy="45717"/>
      </dsp:txXfrm>
    </dsp:sp>
    <dsp:sp modelId="{2EC2E7A8-8059-4FDD-AA2D-4AC8F8B35290}">
      <dsp:nvSpPr>
        <dsp:cNvPr id="0" name=""/>
        <dsp:cNvSpPr/>
      </dsp:nvSpPr>
      <dsp:spPr>
        <a:xfrm rot="18746681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12914492"/>
            <a:gd name="adj4" fmla="val 8174145"/>
            <a:gd name="adj5" fmla="val 8057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B3746-842F-4FAE-B8FE-4A7281196BF1}">
      <dsp:nvSpPr>
        <dsp:cNvPr id="0" name=""/>
        <dsp:cNvSpPr/>
      </dsp:nvSpPr>
      <dsp:spPr>
        <a:xfrm flipH="1">
          <a:off x="1916675" y="658157"/>
          <a:ext cx="165390" cy="74363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/>
        </a:p>
      </dsp:txBody>
      <dsp:txXfrm>
        <a:off x="1916675" y="658157"/>
        <a:ext cx="165390" cy="74363"/>
      </dsp:txXfrm>
    </dsp:sp>
    <dsp:sp modelId="{B3A20502-848F-48F6-AA8B-948C328ED159}">
      <dsp:nvSpPr>
        <dsp:cNvPr id="0" name=""/>
        <dsp:cNvSpPr/>
      </dsp:nvSpPr>
      <dsp:spPr>
        <a:xfrm rot="18625939">
          <a:off x="1304063" y="-3"/>
          <a:ext cx="3487873" cy="3487943"/>
        </a:xfrm>
        <a:prstGeom prst="circularArrow">
          <a:avLst>
            <a:gd name="adj1" fmla="val 6906"/>
            <a:gd name="adj2" fmla="val 465678"/>
            <a:gd name="adj3" fmla="val 18360178"/>
            <a:gd name="adj4" fmla="val 13624163"/>
            <a:gd name="adj5" fmla="val 8057"/>
          </a:avLst>
        </a:prstGeom>
        <a:solidFill>
          <a:srgbClr val="020678"/>
        </a:solidFill>
        <a:ln w="12700" cap="flat" cmpd="sng" algn="ctr">
          <a:solidFill>
            <a:srgbClr val="0206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Valmöjligheter-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27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39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Flödes-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65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Skärmdump-slide</a:t>
            </a:r>
            <a:r>
              <a:rPr lang="sv-SE" dirty="0"/>
              <a:t>? Vit bakgrund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17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2023-09-20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2023-09-20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29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2023-09-20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2023-09-20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2023-09-20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2023-09-20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2023-09-20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2023-09-20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  <p:sldLayoutId id="2147483694" r:id="rId30"/>
    <p:sldLayoutId id="2147483695" r:id="rId31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25.svg"/><Relationship Id="rId17" Type="http://schemas.openxmlformats.org/officeDocument/2006/relationships/image" Target="../media/image79.png"/><Relationship Id="rId2" Type="http://schemas.openxmlformats.org/officeDocument/2006/relationships/image" Target="../media/image14.png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svg"/><Relationship Id="rId11" Type="http://schemas.openxmlformats.org/officeDocument/2006/relationships/image" Target="../media/image24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10" Type="http://schemas.openxmlformats.org/officeDocument/2006/relationships/image" Target="../media/image51.svg"/><Relationship Id="rId4" Type="http://schemas.openxmlformats.org/officeDocument/2006/relationships/image" Target="../media/image70.svg"/><Relationship Id="rId9" Type="http://schemas.openxmlformats.org/officeDocument/2006/relationships/image" Target="../media/image50.png"/><Relationship Id="rId14" Type="http://schemas.openxmlformats.org/officeDocument/2006/relationships/image" Target="../media/image7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a-systemet.infocaption.com/portal/startsida?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asupport@afaforsakring.se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s://www.iasystemet.se/kom-igang-med-ia-system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4.png"/><Relationship Id="rId21" Type="http://schemas.openxmlformats.org/officeDocument/2006/relationships/image" Target="../media/image41.sv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14.png"/><Relationship Id="rId25" Type="http://schemas.openxmlformats.org/officeDocument/2006/relationships/image" Target="../media/image4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sv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3.svg"/><Relationship Id="rId10" Type="http://schemas.openxmlformats.org/officeDocument/2006/relationships/image" Target="../media/image31.svg"/><Relationship Id="rId19" Type="http://schemas.openxmlformats.org/officeDocument/2006/relationships/image" Target="../media/image39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Relationship Id="rId22" Type="http://schemas.openxmlformats.org/officeDocument/2006/relationships/image" Target="../media/image42.png"/><Relationship Id="rId27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0A72D26-A0DD-4D38-BA2B-6C160F4A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925A2F8-1639-403F-8ACC-927A5038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Välkommen till presentation av</a:t>
            </a:r>
            <a:br>
              <a:rPr lang="sv-SE" dirty="0"/>
            </a:br>
            <a:r>
              <a:rPr lang="sv-SE" dirty="0"/>
              <a:t>IA-systemet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5706B1FA-5DFD-491B-BC10-B54AEAACB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För ett friskt och tryggt arbetsliv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F20D05-FA5A-4AE2-A888-FC7259754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5892800"/>
            <a:ext cx="623892" cy="62389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F95503E-DD9A-4CF8-99CD-5C887796EC7E}"/>
              </a:ext>
            </a:extLst>
          </p:cNvPr>
          <p:cNvSpPr/>
          <p:nvPr/>
        </p:nvSpPr>
        <p:spPr>
          <a:xfrm>
            <a:off x="4184073" y="6153010"/>
            <a:ext cx="3823854" cy="31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iasystemet.se</a:t>
            </a:r>
          </a:p>
        </p:txBody>
      </p:sp>
    </p:spTree>
    <p:extLst>
      <p:ext uri="{BB962C8B-B14F-4D97-AF65-F5344CB8AC3E}">
        <p14:creationId xmlns:p14="http://schemas.microsoft.com/office/powerpoint/2010/main" val="254292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648878-A59E-2BA7-5024-00CEA3AB57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64022" y="6296027"/>
            <a:ext cx="6663955" cy="54789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Tänk på att IA-systemet är ett verktyg som erbjuder stöd vid hanteringen. Det ersätter inte interna rutiner och ansvar enligt arbetsmiljölagstiftningen och Arbetsmiljöverkets föreskrift AFS 2015:4.</a:t>
            </a:r>
          </a:p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OSA - Organisatorisk och social arbetsmiljö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7F0FFEF-54AB-42B9-8E2D-B83C7129A754}"/>
              </a:ext>
            </a:extLst>
          </p:cNvPr>
          <p:cNvSpPr/>
          <p:nvPr/>
        </p:nvSpPr>
        <p:spPr>
          <a:xfrm>
            <a:off x="2119656" y="2983746"/>
            <a:ext cx="2556341" cy="914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Arbetstidens förläggning</a:t>
            </a:r>
          </a:p>
          <a:p>
            <a:pPr algn="ctr"/>
            <a:r>
              <a:rPr lang="sv-SE" sz="1400" dirty="0"/>
              <a:t>(hanteras i händelseflödet)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4FAE667-2B3F-4BFF-B14B-DC073CE73BE4}"/>
              </a:ext>
            </a:extLst>
          </p:cNvPr>
          <p:cNvSpPr/>
          <p:nvPr/>
        </p:nvSpPr>
        <p:spPr>
          <a:xfrm>
            <a:off x="4920675" y="2983746"/>
            <a:ext cx="2450897" cy="914290"/>
          </a:xfrm>
          <a:prstGeom prst="rect">
            <a:avLst/>
          </a:prstGeom>
          <a:solidFill>
            <a:srgbClr val="7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003CD2"/>
                </a:solidFill>
              </a:rPr>
              <a:t>Arbetsbelastning</a:t>
            </a:r>
          </a:p>
          <a:p>
            <a:pPr algn="ctr"/>
            <a:r>
              <a:rPr lang="sv-SE" sz="1400" dirty="0">
                <a:solidFill>
                  <a:srgbClr val="003CD2"/>
                </a:solidFill>
              </a:rPr>
              <a:t>(hanteras i händelseflödet)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8CD0C2-1908-4AC8-8911-45854316302C}"/>
              </a:ext>
            </a:extLst>
          </p:cNvPr>
          <p:cNvSpPr/>
          <p:nvPr/>
        </p:nvSpPr>
        <p:spPr>
          <a:xfrm>
            <a:off x="3958655" y="2089668"/>
            <a:ext cx="4274690" cy="547897"/>
          </a:xfrm>
          <a:prstGeom prst="rect">
            <a:avLst/>
          </a:prstGeom>
          <a:noFill/>
          <a:ln>
            <a:solidFill>
              <a:srgbClr val="020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020678"/>
                </a:solidFill>
              </a:rPr>
              <a:t>Arbetsmiljöverket har delat in OSA i tre delar: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7395C0C-47B3-46BB-AA46-591B5A096266}"/>
              </a:ext>
            </a:extLst>
          </p:cNvPr>
          <p:cNvSpPr/>
          <p:nvPr/>
        </p:nvSpPr>
        <p:spPr>
          <a:xfrm>
            <a:off x="7616250" y="2983746"/>
            <a:ext cx="2336598" cy="914290"/>
          </a:xfrm>
          <a:prstGeom prst="rect">
            <a:avLst/>
          </a:prstGeom>
          <a:solidFill>
            <a:srgbClr val="003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CDEFFB"/>
                </a:solidFill>
              </a:rPr>
              <a:t>Kränkningar/Diskriminering </a:t>
            </a:r>
          </a:p>
          <a:p>
            <a:pPr algn="ctr"/>
            <a:r>
              <a:rPr lang="sv-SE" sz="1400" dirty="0">
                <a:solidFill>
                  <a:srgbClr val="CDEFFB"/>
                </a:solidFill>
              </a:rPr>
              <a:t>(egen händelsetyp)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F16E705D-269B-4067-B6BB-CE7B29A4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" y="5892800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93B05E-222D-4CA7-8B5B-E4874BB446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2C43BB-921D-48B4-BA7A-B6CB35C694E3}"/>
              </a:ext>
            </a:extLst>
          </p:cNvPr>
          <p:cNvSpPr txBox="1">
            <a:spLocks/>
          </p:cNvSpPr>
          <p:nvPr/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8491E397-AA20-4002-A54E-EB3E773F1EBC}"/>
              </a:ext>
            </a:extLst>
          </p:cNvPr>
          <p:cNvSpPr txBox="1">
            <a:spLocks/>
          </p:cNvSpPr>
          <p:nvPr/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sv-SE"/>
            </a:defPPr>
            <a:lvl1pPr marL="0" algn="r" defTabSz="9143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sv-SE" smtClean="0">
                <a:solidFill>
                  <a:schemeClr val="accent1"/>
                </a:solidFill>
              </a:rPr>
              <a:pPr/>
              <a:t>11</a:t>
            </a:fld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C87C6CC1-333F-4631-91FD-198395E3B998}"/>
              </a:ext>
            </a:extLst>
          </p:cNvPr>
          <p:cNvSpPr txBox="1">
            <a:spLocks/>
          </p:cNvSpPr>
          <p:nvPr/>
        </p:nvSpPr>
        <p:spPr>
          <a:xfrm>
            <a:off x="764644" y="212009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charset="0"/>
              </a:rPr>
              <a:t>Processen för händelsehantering</a:t>
            </a:r>
            <a:endParaRPr lang="sv-SE" dirty="0"/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77986917-33F9-4D6A-A85B-724057852DCB}"/>
              </a:ext>
            </a:extLst>
          </p:cNvPr>
          <p:cNvGrpSpPr/>
          <p:nvPr/>
        </p:nvGrpSpPr>
        <p:grpSpPr>
          <a:xfrm>
            <a:off x="1941278" y="2288911"/>
            <a:ext cx="6702755" cy="2461878"/>
            <a:chOff x="284709" y="2404230"/>
            <a:chExt cx="6702755" cy="2461878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1699C6F9-7628-4A39-A63C-98B689073F8A}"/>
                </a:ext>
              </a:extLst>
            </p:cNvPr>
            <p:cNvSpPr txBox="1"/>
            <p:nvPr/>
          </p:nvSpPr>
          <p:spPr>
            <a:xfrm>
              <a:off x="284709" y="3747031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Något händer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DC55D6D4-C661-47E3-A0C6-2D240C01F28C}"/>
                </a:ext>
              </a:extLst>
            </p:cNvPr>
            <p:cNvGrpSpPr/>
            <p:nvPr/>
          </p:nvGrpSpPr>
          <p:grpSpPr>
            <a:xfrm>
              <a:off x="747642" y="2404230"/>
              <a:ext cx="6239822" cy="2461878"/>
              <a:chOff x="747642" y="2374283"/>
              <a:chExt cx="6239822" cy="2461878"/>
            </a:xfrm>
          </p:grpSpPr>
          <p:cxnSp>
            <p:nvCxnSpPr>
              <p:cNvPr id="24" name="Rak pilkoppling 23">
                <a:extLst>
                  <a:ext uri="{FF2B5EF4-FFF2-40B4-BE49-F238E27FC236}">
                    <a16:creationId xmlns:a16="http://schemas.microsoft.com/office/drawing/2014/main" id="{93AEDD77-8F36-477D-8CBF-FE703FC5E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642" y="3582956"/>
                <a:ext cx="6239822" cy="0"/>
              </a:xfrm>
              <a:prstGeom prst="straightConnector1">
                <a:avLst/>
              </a:prstGeom>
              <a:ln w="38100">
                <a:solidFill>
                  <a:srgbClr val="02067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k koppling 26">
                <a:extLst>
                  <a:ext uri="{FF2B5EF4-FFF2-40B4-BE49-F238E27FC236}">
                    <a16:creationId xmlns:a16="http://schemas.microsoft.com/office/drawing/2014/main" id="{A833E956-11F4-4EF9-9384-404BD7DABA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080" y="2374283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k koppling 28">
                <a:extLst>
                  <a:ext uri="{FF2B5EF4-FFF2-40B4-BE49-F238E27FC236}">
                    <a16:creationId xmlns:a16="http://schemas.microsoft.com/office/drawing/2014/main" id="{D029AA41-5FE3-451D-AE75-3B32ADC850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94855" y="2374283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koppling 29">
                <a:extLst>
                  <a:ext uri="{FF2B5EF4-FFF2-40B4-BE49-F238E27FC236}">
                    <a16:creationId xmlns:a16="http://schemas.microsoft.com/office/drawing/2014/main" id="{5B909560-FE6C-418B-B90C-72A4CEAFF9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2345" y="2374283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koppling 30">
                <a:extLst>
                  <a:ext uri="{FF2B5EF4-FFF2-40B4-BE49-F238E27FC236}">
                    <a16:creationId xmlns:a16="http://schemas.microsoft.com/office/drawing/2014/main" id="{B8E7367C-E0B6-46A7-9CCB-FF0075C041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72463" y="2374283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koppling 34">
                <a:extLst>
                  <a:ext uri="{FF2B5EF4-FFF2-40B4-BE49-F238E27FC236}">
                    <a16:creationId xmlns:a16="http://schemas.microsoft.com/office/drawing/2014/main" id="{779DC1F1-40FA-4739-88A2-71599FE1CF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388" y="3401008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k koppling 35">
                <a:extLst>
                  <a:ext uri="{FF2B5EF4-FFF2-40B4-BE49-F238E27FC236}">
                    <a16:creationId xmlns:a16="http://schemas.microsoft.com/office/drawing/2014/main" id="{5BEE1E62-5767-4021-9CB0-DCDBCBAA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163" y="3401008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k koppling 36">
                <a:extLst>
                  <a:ext uri="{FF2B5EF4-FFF2-40B4-BE49-F238E27FC236}">
                    <a16:creationId xmlns:a16="http://schemas.microsoft.com/office/drawing/2014/main" id="{8844DC5F-CC2C-4216-8DB2-DED2E20B1D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5653" y="3401008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koppling 37">
                <a:extLst>
                  <a:ext uri="{FF2B5EF4-FFF2-40B4-BE49-F238E27FC236}">
                    <a16:creationId xmlns:a16="http://schemas.microsoft.com/office/drawing/2014/main" id="{C49736B5-4B82-4599-9E5F-E914863133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5771" y="3401008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81AC2F15-10BA-4B7E-9496-A210BD577E8C}"/>
                  </a:ext>
                </a:extLst>
              </p:cNvPr>
              <p:cNvSpPr txBox="1"/>
              <p:nvPr/>
            </p:nvSpPr>
            <p:spPr>
              <a:xfrm>
                <a:off x="1119982" y="3125757"/>
                <a:ext cx="959870" cy="35844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sv-SE" sz="1000" b="1" dirty="0">
                    <a:solidFill>
                      <a:srgbClr val="020678"/>
                    </a:solidFill>
                  </a:rPr>
                  <a:t>Rapportera</a:t>
                </a:r>
                <a:endParaRPr lang="sv-SE" sz="900" b="1" dirty="0">
                  <a:solidFill>
                    <a:srgbClr val="020678"/>
                  </a:solidFill>
                </a:endParaRPr>
              </a:p>
            </p:txBody>
          </p:sp>
        </p:grp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88CF2F44-3507-49F3-AB9C-3B650DE60115}"/>
                </a:ext>
              </a:extLst>
            </p:cNvPr>
            <p:cNvSpPr txBox="1"/>
            <p:nvPr/>
          </p:nvSpPr>
          <p:spPr>
            <a:xfrm>
              <a:off x="2788094" y="3076319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Bekräfta &amp;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komplettera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9FD1E91A-C01E-4CA2-8592-EB164535CDDC}"/>
                </a:ext>
              </a:extLst>
            </p:cNvPr>
            <p:cNvSpPr txBox="1"/>
            <p:nvPr/>
          </p:nvSpPr>
          <p:spPr>
            <a:xfrm>
              <a:off x="3561973" y="3834164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Riskvärdera &amp;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utreda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E98AECC-CEBD-4E60-875A-73141F51C89C}"/>
                </a:ext>
              </a:extLst>
            </p:cNvPr>
            <p:cNvSpPr txBox="1"/>
            <p:nvPr/>
          </p:nvSpPr>
          <p:spPr>
            <a:xfrm>
              <a:off x="5179661" y="3856090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Riskvärdera &amp;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följa upp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D5B1BB8F-BE39-4C3E-8329-A94801ECA110}"/>
                </a:ext>
              </a:extLst>
            </p:cNvPr>
            <p:cNvSpPr txBox="1"/>
            <p:nvPr/>
          </p:nvSpPr>
          <p:spPr>
            <a:xfrm>
              <a:off x="4392025" y="3131150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Åtgärda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E761988F-6FE5-47A0-B887-A92928D1C767}"/>
                </a:ext>
              </a:extLst>
            </p:cNvPr>
            <p:cNvSpPr txBox="1"/>
            <p:nvPr/>
          </p:nvSpPr>
          <p:spPr>
            <a:xfrm>
              <a:off x="1915984" y="3826871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Mail till </a:t>
              </a:r>
              <a:br>
                <a:rPr lang="sv-SE" sz="1000" b="1" dirty="0">
                  <a:solidFill>
                    <a:srgbClr val="020678"/>
                  </a:solidFill>
                </a:rPr>
              </a:br>
              <a:r>
                <a:rPr lang="sv-SE" sz="1000" b="1" dirty="0">
                  <a:solidFill>
                    <a:srgbClr val="020678"/>
                  </a:solidFill>
                </a:rPr>
                <a:t>händelseansvarig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E341DEA1-8068-421F-8379-BC72B893AE43}"/>
                </a:ext>
              </a:extLst>
            </p:cNvPr>
            <p:cNvSpPr txBox="1"/>
            <p:nvPr/>
          </p:nvSpPr>
          <p:spPr>
            <a:xfrm>
              <a:off x="6027594" y="3135990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Klar</a:t>
              </a:r>
            </a:p>
          </p:txBody>
        </p:sp>
      </p:grp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6CDFBD1A-4343-431F-8E78-1AD52FAA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55" y="2960195"/>
            <a:ext cx="1079500" cy="1080000"/>
          </a:xfrm>
          <a:prstGeom prst="rect">
            <a:avLst/>
          </a:prstGeom>
        </p:spPr>
      </p:pic>
      <p:pic>
        <p:nvPicPr>
          <p:cNvPr id="60" name="Bildobjekt 59" descr="En bild som visar visitkort, kontorsmaterial, kuvert&#10;&#10;Automatiskt genererad beskrivning">
            <a:extLst>
              <a:ext uri="{FF2B5EF4-FFF2-40B4-BE49-F238E27FC236}">
                <a16:creationId xmlns:a16="http://schemas.microsoft.com/office/drawing/2014/main" id="{F1435919-FF5E-43CF-AFA3-1E132240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70" y="1166892"/>
            <a:ext cx="1079501" cy="1080000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18978D7F-3839-44C2-AAF3-3140EFFB7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1" y="1166071"/>
            <a:ext cx="1080000" cy="1080000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B2D9537-6050-49FE-B120-21E89CCEC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99" y="1202994"/>
            <a:ext cx="1079500" cy="1080000"/>
          </a:xfrm>
          <a:prstGeom prst="rect">
            <a:avLst/>
          </a:prstGeom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87CB873-21CC-4B55-886A-BBC0571AB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5" y="4827517"/>
            <a:ext cx="1079500" cy="1080000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8FA5F41-8ECC-4EFD-8E45-5267F3C8F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85" y="4675253"/>
            <a:ext cx="1079760" cy="1080000"/>
          </a:xfrm>
          <a:prstGeom prst="rect">
            <a:avLst/>
          </a:prstGeom>
        </p:spPr>
      </p:pic>
      <p:pic>
        <p:nvPicPr>
          <p:cNvPr id="72" name="Bildobjekt 71" descr="En bild som visar flygplan&#10;&#10;Automatiskt genererad beskrivning">
            <a:extLst>
              <a:ext uri="{FF2B5EF4-FFF2-40B4-BE49-F238E27FC236}">
                <a16:creationId xmlns:a16="http://schemas.microsoft.com/office/drawing/2014/main" id="{A1A86B78-39E4-4BAC-8CBA-BB23798B5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13" y="1239917"/>
            <a:ext cx="1006154" cy="1006154"/>
          </a:xfrm>
          <a:prstGeom prst="rect">
            <a:avLst/>
          </a:prstGeom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41157376-5731-4B02-9B14-8FB03DB39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05" y="4879953"/>
            <a:ext cx="855657" cy="856053"/>
          </a:xfrm>
          <a:prstGeom prst="rect">
            <a:avLst/>
          </a:prstGeom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D455F5F6-055B-4606-B615-3D98CD2EED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4957" y="4883585"/>
            <a:ext cx="935157" cy="935157"/>
          </a:xfrm>
          <a:prstGeom prst="rect">
            <a:avLst/>
          </a:prstGeom>
        </p:spPr>
      </p:pic>
      <p:pic>
        <p:nvPicPr>
          <p:cNvPr id="76" name="Bildobjekt 75" descr="En bild som visar leksak&#10;&#10;Automatiskt genererad beskrivning">
            <a:extLst>
              <a:ext uri="{FF2B5EF4-FFF2-40B4-BE49-F238E27FC236}">
                <a16:creationId xmlns:a16="http://schemas.microsoft.com/office/drawing/2014/main" id="{DEE89CBD-306B-4405-82E3-2E8D551F00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r="28320"/>
          <a:stretch/>
        </p:blipFill>
        <p:spPr>
          <a:xfrm>
            <a:off x="5856943" y="4675253"/>
            <a:ext cx="979287" cy="1080000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EF07DBA6-E375-431E-A763-7DF8849E3A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4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Startsidan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0ACA0AF4-E389-42A6-9A44-C9929CD0C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83" y="1006364"/>
            <a:ext cx="6644433" cy="565127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7E01843-55F9-4907-9AC6-51FAA87FDC9F}"/>
              </a:ext>
            </a:extLst>
          </p:cNvPr>
          <p:cNvSpPr/>
          <p:nvPr/>
        </p:nvSpPr>
        <p:spPr>
          <a:xfrm>
            <a:off x="503012" y="2187003"/>
            <a:ext cx="2025342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Hur fort tar vi hand om risker?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D238E60-3C5B-4EB5-B3C6-C22804E11A23}"/>
              </a:ext>
            </a:extLst>
          </p:cNvPr>
          <p:cNvSpPr/>
          <p:nvPr/>
        </p:nvSpPr>
        <p:spPr>
          <a:xfrm>
            <a:off x="387083" y="5511940"/>
            <a:ext cx="2141271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Vad ska jag göra?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571D757-6CF6-4984-B95E-4227D7E69DC2}"/>
              </a:ext>
            </a:extLst>
          </p:cNvPr>
          <p:cNvSpPr/>
          <p:nvPr/>
        </p:nvSpPr>
        <p:spPr>
          <a:xfrm>
            <a:off x="387083" y="3606877"/>
            <a:ext cx="22572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Hur mycket och vad rapporteras?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3D56157-3C4D-4B61-99FB-58BC37EFD2A0}"/>
              </a:ext>
            </a:extLst>
          </p:cNvPr>
          <p:cNvSpPr/>
          <p:nvPr/>
        </p:nvSpPr>
        <p:spPr>
          <a:xfrm>
            <a:off x="9640743" y="2187003"/>
            <a:ext cx="1444133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Minskar olyckorna?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60BFA2C-EE64-44F6-BADE-3F87E727A428}"/>
              </a:ext>
            </a:extLst>
          </p:cNvPr>
          <p:cNvSpPr/>
          <p:nvPr/>
        </p:nvSpPr>
        <p:spPr>
          <a:xfrm>
            <a:off x="9547716" y="3606877"/>
            <a:ext cx="1444133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Minskar riskerna?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460A7BA-7C03-43EE-926F-F18AB3168249}"/>
              </a:ext>
            </a:extLst>
          </p:cNvPr>
          <p:cNvCxnSpPr>
            <a:cxnSpLocks/>
          </p:cNvCxnSpPr>
          <p:nvPr/>
        </p:nvCxnSpPr>
        <p:spPr>
          <a:xfrm>
            <a:off x="2551257" y="3876877"/>
            <a:ext cx="44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47C1DB7F-0006-4F55-845B-3BB89C63C900}"/>
              </a:ext>
            </a:extLst>
          </p:cNvPr>
          <p:cNvCxnSpPr>
            <a:cxnSpLocks/>
          </p:cNvCxnSpPr>
          <p:nvPr/>
        </p:nvCxnSpPr>
        <p:spPr>
          <a:xfrm>
            <a:off x="2551256" y="2393544"/>
            <a:ext cx="44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D3FC054B-80CF-43AA-8404-4B6582328F78}"/>
              </a:ext>
            </a:extLst>
          </p:cNvPr>
          <p:cNvCxnSpPr>
            <a:cxnSpLocks/>
          </p:cNvCxnSpPr>
          <p:nvPr/>
        </p:nvCxnSpPr>
        <p:spPr>
          <a:xfrm>
            <a:off x="2537685" y="5780330"/>
            <a:ext cx="44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23E3114F-56FA-4E2A-81B7-A860B3FE7C4F}"/>
              </a:ext>
            </a:extLst>
          </p:cNvPr>
          <p:cNvCxnSpPr>
            <a:cxnSpLocks/>
          </p:cNvCxnSpPr>
          <p:nvPr/>
        </p:nvCxnSpPr>
        <p:spPr>
          <a:xfrm flipH="1">
            <a:off x="9189171" y="2393544"/>
            <a:ext cx="4394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6C157E74-6DAC-4F51-8244-4B1727E39381}"/>
              </a:ext>
            </a:extLst>
          </p:cNvPr>
          <p:cNvCxnSpPr>
            <a:cxnSpLocks/>
          </p:cNvCxnSpPr>
          <p:nvPr/>
        </p:nvCxnSpPr>
        <p:spPr>
          <a:xfrm flipH="1">
            <a:off x="9189171" y="3839786"/>
            <a:ext cx="4394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9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Rapportera via webbformulär</a:t>
            </a:r>
          </a:p>
        </p:txBody>
      </p:sp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39471AFF-CBC5-4196-8E57-9B652E657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/>
          <a:stretch/>
        </p:blipFill>
        <p:spPr>
          <a:xfrm>
            <a:off x="2085627" y="1044227"/>
            <a:ext cx="7539008" cy="566610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7E01843-55F9-4907-9AC6-51FAA87FDC9F}"/>
              </a:ext>
            </a:extLst>
          </p:cNvPr>
          <p:cNvSpPr/>
          <p:nvPr/>
        </p:nvSpPr>
        <p:spPr>
          <a:xfrm>
            <a:off x="8458461" y="2752346"/>
            <a:ext cx="2293677" cy="1890733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Medarbetarna rapporterar in via ett och samma rapporteringskonto och har </a:t>
            </a:r>
            <a:r>
              <a:rPr lang="sv-SE" b="1" u="sng" dirty="0">
                <a:solidFill>
                  <a:srgbClr val="050B7A"/>
                </a:solidFill>
              </a:rPr>
              <a:t>inget</a:t>
            </a:r>
            <a:r>
              <a:rPr lang="sv-SE" b="1" dirty="0">
                <a:solidFill>
                  <a:srgbClr val="050B7A"/>
                </a:solidFill>
              </a:rPr>
              <a:t> personligt </a:t>
            </a:r>
            <a:r>
              <a:rPr lang="sv-SE" b="1" dirty="0" err="1">
                <a:solidFill>
                  <a:srgbClr val="050B7A"/>
                </a:solidFill>
              </a:rPr>
              <a:t>inlogg</a:t>
            </a:r>
            <a:endParaRPr lang="sv-SE" b="1" dirty="0">
              <a:solidFill>
                <a:srgbClr val="050B7A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84AA531-6F21-4D10-AFBA-BD71E41A63AC}"/>
              </a:ext>
            </a:extLst>
          </p:cNvPr>
          <p:cNvSpPr/>
          <p:nvPr/>
        </p:nvSpPr>
        <p:spPr>
          <a:xfrm>
            <a:off x="2659224" y="1365413"/>
            <a:ext cx="662474" cy="3140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05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Enkelt att rapportera via </a:t>
            </a:r>
            <a:r>
              <a:rPr lang="sv-SE" dirty="0" err="1"/>
              <a:t>app</a:t>
            </a:r>
            <a:endParaRPr lang="sv-SE" dirty="0"/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9D5BF9CF-F6FB-43D3-B7F5-30B6B89ACA59}"/>
              </a:ext>
            </a:extLst>
          </p:cNvPr>
          <p:cNvSpPr txBox="1">
            <a:spLocks/>
          </p:cNvSpPr>
          <p:nvPr/>
        </p:nvSpPr>
        <p:spPr>
          <a:xfrm>
            <a:off x="766762" y="1592263"/>
            <a:ext cx="6118210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IOS &amp; Android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Går att använda </a:t>
            </a:r>
            <a:r>
              <a:rPr lang="sv-SE" dirty="0" err="1"/>
              <a:t>offline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 flesta händelsetyper kan rapporteras samt olika typer av checklistor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Använd </a:t>
            </a:r>
            <a:r>
              <a:rPr lang="sv-SE" dirty="0" err="1"/>
              <a:t>pushnotiser</a:t>
            </a:r>
            <a:r>
              <a:rPr lang="sv-SE" dirty="0"/>
              <a:t> för att nå ut med information 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941F3C81-42B4-4FAD-B363-4A4368ACB4B2}"/>
              </a:ext>
            </a:extLst>
          </p:cNvPr>
          <p:cNvGrpSpPr/>
          <p:nvPr/>
        </p:nvGrpSpPr>
        <p:grpSpPr>
          <a:xfrm>
            <a:off x="7288633" y="795716"/>
            <a:ext cx="2767962" cy="5500311"/>
            <a:chOff x="8131114" y="886997"/>
            <a:chExt cx="2767962" cy="5500311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DA8CDEA9-6A0E-49C5-95B6-18D4A6003310}"/>
                </a:ext>
              </a:extLst>
            </p:cNvPr>
            <p:cNvGrpSpPr/>
            <p:nvPr/>
          </p:nvGrpSpPr>
          <p:grpSpPr>
            <a:xfrm>
              <a:off x="8131114" y="886997"/>
              <a:ext cx="2767962" cy="5500311"/>
              <a:chOff x="8131114" y="886997"/>
              <a:chExt cx="2767962" cy="5500311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75A2AE1A-00F8-4774-8EEA-8AFE1D766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1114" y="886997"/>
                <a:ext cx="2767962" cy="5500311"/>
              </a:xfrm>
              <a:prstGeom prst="rect">
                <a:avLst/>
              </a:prstGeom>
            </p:spPr>
          </p:pic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EDED2DA8-7287-42FE-91B5-D84986D3CFEB}"/>
                  </a:ext>
                </a:extLst>
              </p:cNvPr>
              <p:cNvSpPr/>
              <p:nvPr/>
            </p:nvSpPr>
            <p:spPr>
              <a:xfrm>
                <a:off x="8404025" y="1634069"/>
                <a:ext cx="2219173" cy="4010833"/>
              </a:xfrm>
              <a:prstGeom prst="rect">
                <a:avLst/>
              </a:prstGeom>
              <a:solidFill>
                <a:srgbClr val="F3F3F8"/>
              </a:solidFill>
              <a:ln>
                <a:solidFill>
                  <a:srgbClr val="F3F3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F69100EC-76E6-4279-B40D-30FDBB92C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90"/>
            <a:stretch/>
          </p:blipFill>
          <p:spPr>
            <a:xfrm>
              <a:off x="8338882" y="1258611"/>
              <a:ext cx="2349457" cy="4891760"/>
            </a:xfrm>
            <a:prstGeom prst="rect">
              <a:avLst/>
            </a:prstGeom>
          </p:spPr>
        </p:pic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814DDED7-CAFB-4CC1-B65B-83662D3AC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03489" y="6044842"/>
              <a:ext cx="143838" cy="1776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0B73CE38-7071-422E-96E4-2C390AA5C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3506" y="6075664"/>
              <a:ext cx="95655" cy="951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50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Riskvärdera och utreda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55EE916-4EB1-4368-9F02-B91E6027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34" y="1094604"/>
            <a:ext cx="7081732" cy="5739332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FDE42B5E-59D6-4751-87FC-94F45C9A2A1C}"/>
              </a:ext>
            </a:extLst>
          </p:cNvPr>
          <p:cNvSpPr/>
          <p:nvPr/>
        </p:nvSpPr>
        <p:spPr>
          <a:xfrm>
            <a:off x="3592285" y="1402733"/>
            <a:ext cx="643813" cy="3140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8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Anmäl arbetsskada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1D8D2DE-F115-4322-BC13-34243DE23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/>
          <a:stretch/>
        </p:blipFill>
        <p:spPr>
          <a:xfrm>
            <a:off x="1654280" y="1216696"/>
            <a:ext cx="8883440" cy="564130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F5C3F85-3AF3-499F-96D9-BC2C9B6F8D48}"/>
              </a:ext>
            </a:extLst>
          </p:cNvPr>
          <p:cNvSpPr/>
          <p:nvPr/>
        </p:nvSpPr>
        <p:spPr>
          <a:xfrm>
            <a:off x="4935893" y="1604866"/>
            <a:ext cx="942392" cy="3638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21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Händelseansvarig bekräftar och kompletterar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E8E2C60-5000-44DE-8E90-B9173BB1D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4"/>
          <a:stretch/>
        </p:blipFill>
        <p:spPr>
          <a:xfrm>
            <a:off x="2667000" y="1112080"/>
            <a:ext cx="6858000" cy="562122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7E01843-55F9-4907-9AC6-51FAA87FDC9F}"/>
              </a:ext>
            </a:extLst>
          </p:cNvPr>
          <p:cNvSpPr/>
          <p:nvPr/>
        </p:nvSpPr>
        <p:spPr>
          <a:xfrm>
            <a:off x="8499103" y="2690239"/>
            <a:ext cx="2834852" cy="246491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Skicka digital anmälan till FK och TFA/TFA-KL/PSA direkt från IA. Viss information kopieras och fylls i automatiskt</a:t>
            </a:r>
          </a:p>
        </p:txBody>
      </p:sp>
    </p:spTree>
    <p:extLst>
      <p:ext uri="{BB962C8B-B14F-4D97-AF65-F5344CB8AC3E}">
        <p14:creationId xmlns:p14="http://schemas.microsoft.com/office/powerpoint/2010/main" val="146594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B0546B-A116-483E-A423-A90D7339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B91C4FF-3357-4396-A212-AA5ACA7DF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" y="5892800"/>
            <a:ext cx="623892" cy="623892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445F06E-A4B0-49F8-85F5-C5AB9858F9D1}"/>
              </a:ext>
            </a:extLst>
          </p:cNvPr>
          <p:cNvSpPr txBox="1">
            <a:spLocks/>
          </p:cNvSpPr>
          <p:nvPr/>
        </p:nvSpPr>
        <p:spPr>
          <a:xfrm>
            <a:off x="7636947" y="4298230"/>
            <a:ext cx="2052944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Handlingsplan &amp; rapporter</a:t>
            </a:r>
            <a:endParaRPr lang="sv-SE" sz="1400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28F2BFB-0476-4CEC-8F10-7C06B48B4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1" y="1884991"/>
            <a:ext cx="2054648" cy="20556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924DE3A-B6E3-4755-B186-0FA0F8966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0" y="1884991"/>
            <a:ext cx="2055600" cy="205655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812E6358-DA04-4C22-BF10-71FE799E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1" y="1884991"/>
            <a:ext cx="2055600" cy="2056551"/>
          </a:xfrm>
          <a:prstGeom prst="rect">
            <a:avLst/>
          </a:prstGeom>
        </p:spPr>
      </p:pic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87CA4C54-ADE2-4C58-A448-62B5D5035B56}"/>
              </a:ext>
            </a:extLst>
          </p:cNvPr>
          <p:cNvSpPr txBox="1">
            <a:spLocks/>
          </p:cNvSpPr>
          <p:nvPr/>
        </p:nvSpPr>
        <p:spPr>
          <a:xfrm>
            <a:off x="5238796" y="4298230"/>
            <a:ext cx="1714408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Riskhantering (checklistor) 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13817516-718C-475C-AEEA-6277DDE80E68}"/>
              </a:ext>
            </a:extLst>
          </p:cNvPr>
          <p:cNvSpPr txBox="1">
            <a:spLocks/>
          </p:cNvSpPr>
          <p:nvPr/>
        </p:nvSpPr>
        <p:spPr>
          <a:xfrm>
            <a:off x="2366455" y="4298230"/>
            <a:ext cx="2327860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Händelsehantering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24" name="Rubrik 3">
            <a:extLst>
              <a:ext uri="{FF2B5EF4-FFF2-40B4-BE49-F238E27FC236}">
                <a16:creationId xmlns:a16="http://schemas.microsoft.com/office/drawing/2014/main" id="{10AD92A3-B26B-4B8D-A1DF-1F1C2CB99CAE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IA-systemets olika delar</a:t>
            </a:r>
            <a:br>
              <a:rPr lang="sv-SE" sz="28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952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1ABCCB-31A9-428B-A2AF-5E5B35B7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A4E2880-6285-43AE-BEA3-73DBAF0AC787}"/>
              </a:ext>
            </a:extLst>
          </p:cNvPr>
          <p:cNvSpPr txBox="1"/>
          <p:nvPr/>
        </p:nvSpPr>
        <p:spPr>
          <a:xfrm>
            <a:off x="5177878" y="6204836"/>
            <a:ext cx="1163144" cy="253916"/>
          </a:xfrm>
          <a:prstGeom prst="rect">
            <a:avLst/>
          </a:prstGeom>
          <a:solidFill>
            <a:srgbClr val="B9F5E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rgbClr val="02067D"/>
                </a:solidFill>
              </a:rPr>
              <a:t>Med flera…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9D36259-2187-4347-A7CA-20899F684C33}"/>
              </a:ext>
            </a:extLst>
          </p:cNvPr>
          <p:cNvSpPr/>
          <p:nvPr/>
        </p:nvSpPr>
        <p:spPr>
          <a:xfrm>
            <a:off x="1956363" y="4699290"/>
            <a:ext cx="2052945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Revision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5FE1509-77AB-4BC7-9CE9-E20F3E40CEE0}"/>
              </a:ext>
            </a:extLst>
          </p:cNvPr>
          <p:cNvSpPr/>
          <p:nvPr/>
        </p:nvSpPr>
        <p:spPr>
          <a:xfrm>
            <a:off x="3966250" y="2567609"/>
            <a:ext cx="2193159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Brandskyddsrond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D3D832E-94E6-45D8-BFA5-C2B96856BD09}"/>
              </a:ext>
            </a:extLst>
          </p:cNvPr>
          <p:cNvSpPr/>
          <p:nvPr/>
        </p:nvSpPr>
        <p:spPr>
          <a:xfrm>
            <a:off x="1956363" y="2572198"/>
            <a:ext cx="2016553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err="1">
                <a:solidFill>
                  <a:srgbClr val="050B7A"/>
                </a:solidFill>
              </a:rPr>
              <a:t>Arbetsmiljörond</a:t>
            </a:r>
            <a:endParaRPr lang="sv-SE" b="1" dirty="0">
              <a:solidFill>
                <a:srgbClr val="050B7A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752B9F9-B85F-48E3-987A-AC76A799F6E2}"/>
              </a:ext>
            </a:extLst>
          </p:cNvPr>
          <p:cNvSpPr/>
          <p:nvPr/>
        </p:nvSpPr>
        <p:spPr>
          <a:xfrm>
            <a:off x="4334210" y="4699290"/>
            <a:ext cx="1454545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Riskanalys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3B7D77-C354-4DDB-923C-7269D32B0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EAC43FF-F07A-40F3-815B-C92C0E19BE70}"/>
              </a:ext>
            </a:extLst>
          </p:cNvPr>
          <p:cNvSpPr/>
          <p:nvPr/>
        </p:nvSpPr>
        <p:spPr>
          <a:xfrm>
            <a:off x="7982986" y="4739494"/>
            <a:ext cx="2052944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Skyddsrond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8AB16E8-73A8-4034-B7C0-12F8BA175E89}"/>
              </a:ext>
            </a:extLst>
          </p:cNvPr>
          <p:cNvSpPr/>
          <p:nvPr/>
        </p:nvSpPr>
        <p:spPr>
          <a:xfrm>
            <a:off x="6152743" y="2572198"/>
            <a:ext cx="2052000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Miljöbesiktning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F900058-C724-4155-ABF7-A725AA9C5EE2}"/>
              </a:ext>
            </a:extLst>
          </p:cNvPr>
          <p:cNvSpPr/>
          <p:nvPr/>
        </p:nvSpPr>
        <p:spPr>
          <a:xfrm>
            <a:off x="8219252" y="2704127"/>
            <a:ext cx="1580414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Personlig </a:t>
            </a:r>
          </a:p>
          <a:p>
            <a:pPr algn="ctr"/>
            <a:r>
              <a:rPr lang="sv-SE" b="1" dirty="0">
                <a:solidFill>
                  <a:srgbClr val="02067D"/>
                </a:solidFill>
              </a:rPr>
              <a:t>checklista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CA6B83D-1932-490B-BFAA-D125F42A3F5C}"/>
              </a:ext>
            </a:extLst>
          </p:cNvPr>
          <p:cNvSpPr/>
          <p:nvPr/>
        </p:nvSpPr>
        <p:spPr>
          <a:xfrm>
            <a:off x="6159409" y="4862959"/>
            <a:ext cx="2052944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err="1">
                <a:solidFill>
                  <a:srgbClr val="02067D"/>
                </a:solidFill>
              </a:rPr>
              <a:t>Skyddsgrupps</a:t>
            </a:r>
            <a:r>
              <a:rPr lang="sv-SE" b="1" dirty="0">
                <a:solidFill>
                  <a:srgbClr val="02067D"/>
                </a:solidFill>
              </a:rPr>
              <a:t>-möte</a:t>
            </a:r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DF6A48C3-5496-41B6-B3AB-0CBDE41A6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5822" y="3732360"/>
            <a:ext cx="1190625" cy="1190625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39F0CD09-6F37-4CF7-B24B-2CBCC423F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9326" y="1519695"/>
            <a:ext cx="1190625" cy="1190625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D8619646-F26E-42A1-93A7-BC86FE42C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0274" y="3660142"/>
            <a:ext cx="1190625" cy="1190625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2F568961-8597-4228-AB6E-A65BCFD6CB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4146" y="1449388"/>
            <a:ext cx="1190625" cy="1190625"/>
          </a:xfrm>
          <a:prstGeom prst="rect">
            <a:avLst/>
          </a:prstGeom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FA8440BD-8F0A-42D8-9BD2-CB3722F022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90685" y="1523111"/>
            <a:ext cx="1190625" cy="1190625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9378B86E-9A30-4BC3-89CF-124A4FC19B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66169" y="3818869"/>
            <a:ext cx="1190625" cy="1190625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4CE0F8BF-D6DA-44E3-9875-1095F1F87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14146" y="3653789"/>
            <a:ext cx="1190625" cy="1190625"/>
          </a:xfrm>
          <a:prstGeom prst="rect">
            <a:avLst/>
          </a:prstGeom>
        </p:spPr>
      </p:pic>
      <p:pic>
        <p:nvPicPr>
          <p:cNvPr id="23" name="Bild 22">
            <a:extLst>
              <a:ext uri="{FF2B5EF4-FFF2-40B4-BE49-F238E27FC236}">
                <a16:creationId xmlns:a16="http://schemas.microsoft.com/office/drawing/2014/main" id="{DA5EE7A2-5E4A-4246-B4A2-49309131C9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66169" y="1519694"/>
            <a:ext cx="1190625" cy="1190625"/>
          </a:xfrm>
          <a:prstGeom prst="rect">
            <a:avLst/>
          </a:prstGeom>
        </p:spPr>
      </p:pic>
      <p:sp>
        <p:nvSpPr>
          <p:cNvPr id="24" name="Rubrik 3">
            <a:extLst>
              <a:ext uri="{FF2B5EF4-FFF2-40B4-BE49-F238E27FC236}">
                <a16:creationId xmlns:a16="http://schemas.microsoft.com/office/drawing/2014/main" id="{23E536A6-CE58-4DC8-A10D-1001AFA55D6C}"/>
              </a:ext>
            </a:extLst>
          </p:cNvPr>
          <p:cNvSpPr txBox="1">
            <a:spLocks/>
          </p:cNvSpPr>
          <p:nvPr/>
        </p:nvSpPr>
        <p:spPr>
          <a:xfrm>
            <a:off x="766762" y="352008"/>
            <a:ext cx="9985375" cy="4688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Riskhanteringstyper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81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70292A4-6088-4422-8A77-9AB56250B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38986" y="2828953"/>
            <a:ext cx="5053014" cy="1200093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69DA05-4B66-9C9D-2618-DCCEB18F11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91849" y="6204746"/>
            <a:ext cx="684213" cy="182562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2</a:t>
            </a:r>
            <a:endParaRPr lang="sv-S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7A6E4B-A346-13B8-657B-9AE0BD90D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92438" y="410626"/>
            <a:ext cx="586800" cy="47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FECE642A-BD16-47CA-9B8F-82C9D3D74D50}"/>
              </a:ext>
            </a:extLst>
          </p:cNvPr>
          <p:cNvSpPr txBox="1">
            <a:spLocks/>
          </p:cNvSpPr>
          <p:nvPr/>
        </p:nvSpPr>
        <p:spPr>
          <a:xfrm>
            <a:off x="766762" y="1592263"/>
            <a:ext cx="6118210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 administrerar kollektivavtalad försäkring.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9 av 10 är försäkrade via jobbet.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 ägs av Svenskt Näringsliv, LO, PTK.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Vår största uppdragsgivare är kommuner och regioner.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95450FD-34AA-4B48-ABF9-A9C6DC03E272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6118209" cy="102790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v-SE" b="1" kern="1200" spc="-40" baseline="0">
                <a:latin typeface="+mj-lt"/>
                <a:ea typeface="+mj-ea"/>
                <a:cs typeface="+mj-cs"/>
              </a:rPr>
              <a:t>Afa Försäkring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81F857-3EBA-4603-A2C1-0116D511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5892800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8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07371F-7EF2-48C4-B384-DB2DB0DD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20</a:t>
            </a:fld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212F673-8371-4FBB-931F-1EF7F7AF469C}"/>
              </a:ext>
            </a:extLst>
          </p:cNvPr>
          <p:cNvGrpSpPr/>
          <p:nvPr/>
        </p:nvGrpSpPr>
        <p:grpSpPr>
          <a:xfrm>
            <a:off x="2782394" y="1564601"/>
            <a:ext cx="6627212" cy="4410019"/>
            <a:chOff x="1968951" y="1455579"/>
            <a:chExt cx="6627212" cy="4410019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5B0EF86-3C18-4388-934C-ABAD61055BAC}"/>
                </a:ext>
              </a:extLst>
            </p:cNvPr>
            <p:cNvSpPr txBox="1"/>
            <p:nvPr/>
          </p:nvSpPr>
          <p:spPr>
            <a:xfrm>
              <a:off x="1968951" y="3716661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Skapa en mall eller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en checklista </a:t>
              </a:r>
            </a:p>
          </p:txBody>
        </p:sp>
        <p:cxnSp>
          <p:nvCxnSpPr>
            <p:cNvPr id="7" name="Rak pilkoppling 6">
              <a:extLst>
                <a:ext uri="{FF2B5EF4-FFF2-40B4-BE49-F238E27FC236}">
                  <a16:creationId xmlns:a16="http://schemas.microsoft.com/office/drawing/2014/main" id="{ED669658-BC42-484B-90E8-013BE39CDDF7}"/>
                </a:ext>
              </a:extLst>
            </p:cNvPr>
            <p:cNvCxnSpPr>
              <a:cxnSpLocks/>
            </p:cNvCxnSpPr>
            <p:nvPr/>
          </p:nvCxnSpPr>
          <p:spPr>
            <a:xfrm>
              <a:off x="2404211" y="3497584"/>
              <a:ext cx="4706204" cy="0"/>
            </a:xfrm>
            <a:prstGeom prst="straightConnector1">
              <a:avLst/>
            </a:prstGeom>
            <a:ln w="38100">
              <a:solidFill>
                <a:srgbClr val="0206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D5E98F9E-1823-4014-A5F3-060ED983C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1649" y="2288911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>
              <a:extLst>
                <a:ext uri="{FF2B5EF4-FFF2-40B4-BE49-F238E27FC236}">
                  <a16:creationId xmlns:a16="http://schemas.microsoft.com/office/drawing/2014/main" id="{94E3EC49-061A-4399-8689-2456ABC94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1424" y="2288911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koppling 9">
              <a:extLst>
                <a:ext uri="{FF2B5EF4-FFF2-40B4-BE49-F238E27FC236}">
                  <a16:creationId xmlns:a16="http://schemas.microsoft.com/office/drawing/2014/main" id="{2732ACD3-0CB7-4764-A5B1-5B1FA301B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8914" y="2288911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13E95432-BE5A-4F36-B952-47B21D50B4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4957" y="3315636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>
              <a:extLst>
                <a:ext uri="{FF2B5EF4-FFF2-40B4-BE49-F238E27FC236}">
                  <a16:creationId xmlns:a16="http://schemas.microsoft.com/office/drawing/2014/main" id="{72BA05E3-C009-4869-8A37-8AC153151E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4732" y="3315636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CEFD96EB-DD46-4AEB-BDCA-5FBC37A4F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6793" y="3315636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FCDC733-B4BE-4343-A214-28FFC0385947}"/>
                </a:ext>
              </a:extLst>
            </p:cNvPr>
            <p:cNvSpPr txBox="1"/>
            <p:nvPr/>
          </p:nvSpPr>
          <p:spPr>
            <a:xfrm>
              <a:off x="4444663" y="2961000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Åtgärda de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upptäckta bristerna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066061E-F00A-40AC-9BF3-C204968C49DA}"/>
                </a:ext>
              </a:extLst>
            </p:cNvPr>
            <p:cNvSpPr txBox="1"/>
            <p:nvPr/>
          </p:nvSpPr>
          <p:spPr>
            <a:xfrm>
              <a:off x="5218542" y="3718845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Följ upp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07827E13-723D-4AD2-9249-8F917D868385}"/>
                </a:ext>
              </a:extLst>
            </p:cNvPr>
            <p:cNvSpPr txBox="1"/>
            <p:nvPr/>
          </p:nvSpPr>
          <p:spPr>
            <a:xfrm>
              <a:off x="3572553" y="3711552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Genomför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7CD5E24E-51F6-41F3-98D5-8642B78530C6}"/>
                </a:ext>
              </a:extLst>
            </p:cNvPr>
            <p:cNvSpPr txBox="1"/>
            <p:nvPr/>
          </p:nvSpPr>
          <p:spPr>
            <a:xfrm>
              <a:off x="6088616" y="3020671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Klar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520FE32-1870-4E92-B72C-02210ABD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663" y="2989994"/>
              <a:ext cx="1079500" cy="1080000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77547129-38C3-4AC3-B0F5-DDE5A0E9BD4B}"/>
                </a:ext>
              </a:extLst>
            </p:cNvPr>
            <p:cNvSpPr txBox="1"/>
            <p:nvPr/>
          </p:nvSpPr>
          <p:spPr>
            <a:xfrm>
              <a:off x="2774589" y="2892858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Planera när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 den ska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genomföras</a:t>
              </a:r>
            </a:p>
          </p:txBody>
        </p:sp>
        <p:sp>
          <p:nvSpPr>
            <p:cNvPr id="20" name="Platshållare för text 5">
              <a:extLst>
                <a:ext uri="{FF2B5EF4-FFF2-40B4-BE49-F238E27FC236}">
                  <a16:creationId xmlns:a16="http://schemas.microsoft.com/office/drawing/2014/main" id="{A49F6E5D-3010-4BF4-BBF9-85668840C91B}"/>
                </a:ext>
              </a:extLst>
            </p:cNvPr>
            <p:cNvSpPr txBox="1">
              <a:spLocks/>
            </p:cNvSpPr>
            <p:nvPr/>
          </p:nvSpPr>
          <p:spPr>
            <a:xfrm>
              <a:off x="2404211" y="1455579"/>
              <a:ext cx="1188158" cy="76174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18" rtl="0" eaLnBrk="1" latinLnBrk="0" hangingPunct="1">
                <a:lnSpc>
                  <a:spcPct val="90000"/>
                </a:lnSpc>
                <a:spcBef>
                  <a:spcPts val="1400"/>
                </a:spcBef>
                <a:spcAft>
                  <a:spcPts val="400"/>
                </a:spcAft>
                <a:buFont typeface="+mj-lt"/>
                <a:buNone/>
                <a:tabLst>
                  <a:tab pos="1862138" algn="l"/>
                  <a:tab pos="9982200" algn="r"/>
                </a:tabLst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862138" indent="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lang="sv-SE" sz="14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073275" indent="-211138" algn="l" defTabSz="914418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‒"/>
                <a:defRPr sz="1200" i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1400" dirty="0"/>
                <a:t>Eller välj bland de hundratals som finns i </a:t>
              </a:r>
              <a:br>
                <a:rPr lang="sv-SE" sz="1400" dirty="0"/>
              </a:br>
              <a:r>
                <a:rPr lang="sv-SE" sz="1400" dirty="0"/>
                <a:t>IA-systemet</a:t>
              </a:r>
            </a:p>
          </p:txBody>
        </p:sp>
        <p:sp>
          <p:nvSpPr>
            <p:cNvPr id="21" name="Platshållare för text 5">
              <a:extLst>
                <a:ext uri="{FF2B5EF4-FFF2-40B4-BE49-F238E27FC236}">
                  <a16:creationId xmlns:a16="http://schemas.microsoft.com/office/drawing/2014/main" id="{D14DD121-DBC1-40DF-85C5-216E0B9AC4A8}"/>
                </a:ext>
              </a:extLst>
            </p:cNvPr>
            <p:cNvSpPr txBox="1">
              <a:spLocks/>
            </p:cNvSpPr>
            <p:nvPr/>
          </p:nvSpPr>
          <p:spPr>
            <a:xfrm>
              <a:off x="4037900" y="1836449"/>
              <a:ext cx="1546343" cy="3849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T.ex. via läsplatta eller telefon </a:t>
              </a:r>
            </a:p>
          </p:txBody>
        </p:sp>
        <p:sp>
          <p:nvSpPr>
            <p:cNvPr id="22" name="Platshållare för text 5">
              <a:extLst>
                <a:ext uri="{FF2B5EF4-FFF2-40B4-BE49-F238E27FC236}">
                  <a16:creationId xmlns:a16="http://schemas.microsoft.com/office/drawing/2014/main" id="{3D6587B6-ADF7-49AD-94D0-E9D60D6FF724}"/>
                </a:ext>
              </a:extLst>
            </p:cNvPr>
            <p:cNvSpPr txBox="1">
              <a:spLocks/>
            </p:cNvSpPr>
            <p:nvPr/>
          </p:nvSpPr>
          <p:spPr>
            <a:xfrm>
              <a:off x="5688903" y="1827532"/>
              <a:ext cx="1411731" cy="3849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Har riskerna minskat?</a:t>
              </a:r>
            </a:p>
          </p:txBody>
        </p:sp>
        <p:sp>
          <p:nvSpPr>
            <p:cNvPr id="23" name="Platshållare för text 5">
              <a:extLst>
                <a:ext uri="{FF2B5EF4-FFF2-40B4-BE49-F238E27FC236}">
                  <a16:creationId xmlns:a16="http://schemas.microsoft.com/office/drawing/2014/main" id="{6D861493-43C8-4CDB-AED0-674612877C3A}"/>
                </a:ext>
              </a:extLst>
            </p:cNvPr>
            <p:cNvSpPr txBox="1">
              <a:spLocks/>
            </p:cNvSpPr>
            <p:nvPr/>
          </p:nvSpPr>
          <p:spPr>
            <a:xfrm>
              <a:off x="3216354" y="4829610"/>
              <a:ext cx="1637721" cy="10279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Kalenderbokningar går ut automatiskt</a:t>
              </a:r>
            </a:p>
          </p:txBody>
        </p:sp>
        <p:sp>
          <p:nvSpPr>
            <p:cNvPr id="24" name="Platshållare för text 5">
              <a:extLst>
                <a:ext uri="{FF2B5EF4-FFF2-40B4-BE49-F238E27FC236}">
                  <a16:creationId xmlns:a16="http://schemas.microsoft.com/office/drawing/2014/main" id="{415C92F5-1B42-42DE-B0A8-6E310D97936A}"/>
                </a:ext>
              </a:extLst>
            </p:cNvPr>
            <p:cNvSpPr txBox="1">
              <a:spLocks/>
            </p:cNvSpPr>
            <p:nvPr/>
          </p:nvSpPr>
          <p:spPr>
            <a:xfrm>
              <a:off x="4870043" y="4837690"/>
              <a:ext cx="1637721" cy="10279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Notiser till åtgärdsansvarig</a:t>
              </a:r>
            </a:p>
          </p:txBody>
        </p:sp>
        <p:sp>
          <p:nvSpPr>
            <p:cNvPr id="25" name="Platshållare för text 5">
              <a:extLst>
                <a:ext uri="{FF2B5EF4-FFF2-40B4-BE49-F238E27FC236}">
                  <a16:creationId xmlns:a16="http://schemas.microsoft.com/office/drawing/2014/main" id="{2BB157F6-8A06-4555-8244-7B845C508559}"/>
                </a:ext>
              </a:extLst>
            </p:cNvPr>
            <p:cNvSpPr txBox="1">
              <a:spLocks/>
            </p:cNvSpPr>
            <p:nvPr/>
          </p:nvSpPr>
          <p:spPr>
            <a:xfrm>
              <a:off x="6549414" y="4829610"/>
              <a:ext cx="1637721" cy="10279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Händelsen blir klarmarkerad i IA-systemet och markeras med en guldstjärna</a:t>
              </a:r>
            </a:p>
          </p:txBody>
        </p:sp>
      </p:grpSp>
      <p:sp>
        <p:nvSpPr>
          <p:cNvPr id="26" name="Rubrik 3">
            <a:extLst>
              <a:ext uri="{FF2B5EF4-FFF2-40B4-BE49-F238E27FC236}">
                <a16:creationId xmlns:a16="http://schemas.microsoft.com/office/drawing/2014/main" id="{5FDD963F-7523-44C1-83DF-41297A9361B5}"/>
              </a:ext>
            </a:extLst>
          </p:cNvPr>
          <p:cNvSpPr txBox="1">
            <a:spLocks/>
          </p:cNvSpPr>
          <p:nvPr/>
        </p:nvSpPr>
        <p:spPr>
          <a:xfrm>
            <a:off x="766762" y="352008"/>
            <a:ext cx="9985375" cy="4688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Processen för riskhantering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5B9B680B-306F-4666-A5E8-ED61AE2A8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8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Hämta en mall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6A4A11F-0193-483C-8259-022F8BC2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40" y="995748"/>
            <a:ext cx="8388720" cy="5862252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F5C3F85-3AF3-499F-96D9-BC2C9B6F8D48}"/>
              </a:ext>
            </a:extLst>
          </p:cNvPr>
          <p:cNvSpPr/>
          <p:nvPr/>
        </p:nvSpPr>
        <p:spPr>
          <a:xfrm>
            <a:off x="2220685" y="995748"/>
            <a:ext cx="942392" cy="363893"/>
          </a:xfrm>
          <a:prstGeom prst="rect">
            <a:avLst/>
          </a:prstGeom>
          <a:noFill/>
          <a:ln w="38100">
            <a:solidFill>
              <a:srgbClr val="B9F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75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Genomföra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741CEAE-6E63-4FD9-849E-3EAE73F10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4" y="1674763"/>
            <a:ext cx="6661804" cy="490869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7684459-979B-4497-9705-437BBB248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56" y="1791991"/>
            <a:ext cx="2504419" cy="4931542"/>
          </a:xfrm>
          <a:prstGeom prst="rect">
            <a:avLst/>
          </a:prstGeom>
        </p:spPr>
      </p:pic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381F43D-542C-497B-BC5C-FB2E0CCA6338}"/>
              </a:ext>
            </a:extLst>
          </p:cNvPr>
          <p:cNvCxnSpPr>
            <a:cxnSpLocks/>
          </p:cNvCxnSpPr>
          <p:nvPr/>
        </p:nvCxnSpPr>
        <p:spPr>
          <a:xfrm>
            <a:off x="4205883" y="2253630"/>
            <a:ext cx="1281116" cy="0"/>
          </a:xfrm>
          <a:prstGeom prst="line">
            <a:avLst/>
          </a:prstGeom>
          <a:ln w="76200">
            <a:solidFill>
              <a:srgbClr val="F6F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62591E0-C1C1-4600-9B49-3BA7F75CEE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13553"/>
          <a:stretch/>
        </p:blipFill>
        <p:spPr>
          <a:xfrm>
            <a:off x="8054983" y="2253631"/>
            <a:ext cx="2119336" cy="3880470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3B2F84DF-7CA6-4CD1-B85F-4023413C89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1028" r="761" b="717"/>
          <a:stretch/>
        </p:blipFill>
        <p:spPr>
          <a:xfrm>
            <a:off x="1472341" y="2173269"/>
            <a:ext cx="5467083" cy="41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9351CB-2905-46B9-A460-5F2396F9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23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C80AD09-A1EA-4BFF-8849-D1E7F2017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" y="5892800"/>
            <a:ext cx="623892" cy="623892"/>
          </a:xfrm>
          <a:prstGeom prst="rect">
            <a:avLst/>
          </a:prstGeom>
        </p:spPr>
      </p:pic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21A34428-8A40-4423-A205-6EA71647B2F8}"/>
              </a:ext>
            </a:extLst>
          </p:cNvPr>
          <p:cNvSpPr txBox="1">
            <a:spLocks/>
          </p:cNvSpPr>
          <p:nvPr/>
        </p:nvSpPr>
        <p:spPr>
          <a:xfrm>
            <a:off x="7636947" y="4298230"/>
            <a:ext cx="2052944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>
                <a:solidFill>
                  <a:srgbClr val="7DCDFF"/>
                </a:solidFill>
              </a:rPr>
              <a:t>Handlingsplan &amp; rapporter</a:t>
            </a:r>
            <a:endParaRPr lang="sv-SE" sz="1400" dirty="0">
              <a:solidFill>
                <a:srgbClr val="7DCDFF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>
                <a:solidFill>
                  <a:srgbClr val="7DCDFF"/>
                </a:solidFill>
              </a:rPr>
              <a:t> 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D4A721D-328C-41DB-9C35-F7358C13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1" y="1884991"/>
            <a:ext cx="2054648" cy="20556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4CFD3ADC-B7C8-4799-9F77-EB863FD1C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0" y="1884991"/>
            <a:ext cx="2055600" cy="205655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C51D01B4-1E68-46FE-B45F-833799874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1" y="1884991"/>
            <a:ext cx="2055600" cy="2056551"/>
          </a:xfrm>
          <a:prstGeom prst="rect">
            <a:avLst/>
          </a:prstGeom>
        </p:spPr>
      </p:pic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DA860863-03C5-48DF-83CA-5F14A5071D11}"/>
              </a:ext>
            </a:extLst>
          </p:cNvPr>
          <p:cNvSpPr txBox="1">
            <a:spLocks/>
          </p:cNvSpPr>
          <p:nvPr/>
        </p:nvSpPr>
        <p:spPr>
          <a:xfrm>
            <a:off x="5238796" y="4298230"/>
            <a:ext cx="1714408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>
                <a:solidFill>
                  <a:srgbClr val="7DCDFF"/>
                </a:solidFill>
              </a:rPr>
              <a:t>Riskhantering (checklistor) 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>
                <a:solidFill>
                  <a:srgbClr val="7DCDFF"/>
                </a:solidFill>
              </a:rPr>
              <a:t> 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D5CE93-25B2-470E-A178-3227D552D40C}"/>
              </a:ext>
            </a:extLst>
          </p:cNvPr>
          <p:cNvSpPr txBox="1">
            <a:spLocks/>
          </p:cNvSpPr>
          <p:nvPr/>
        </p:nvSpPr>
        <p:spPr>
          <a:xfrm>
            <a:off x="2366455" y="4298230"/>
            <a:ext cx="2327860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>
                <a:solidFill>
                  <a:srgbClr val="7DCDFF"/>
                </a:solidFill>
              </a:rPr>
              <a:t>Händelsehantering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>
                <a:solidFill>
                  <a:srgbClr val="7DCDFF"/>
                </a:solidFill>
              </a:rPr>
              <a:t> </a:t>
            </a:r>
          </a:p>
        </p:txBody>
      </p:sp>
      <p:sp>
        <p:nvSpPr>
          <p:cNvPr id="26" name="Rubrik 3">
            <a:extLst>
              <a:ext uri="{FF2B5EF4-FFF2-40B4-BE49-F238E27FC236}">
                <a16:creationId xmlns:a16="http://schemas.microsoft.com/office/drawing/2014/main" id="{FB2C2F0E-4431-4885-84B7-93C1CA6C59CC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solidFill>
                  <a:srgbClr val="7DCDFF"/>
                </a:solidFill>
              </a:rPr>
              <a:t>IA-systemets olika delar</a:t>
            </a:r>
            <a:br>
              <a:rPr lang="sv-SE" sz="2800" dirty="0">
                <a:solidFill>
                  <a:srgbClr val="7DCDFF"/>
                </a:solidFill>
              </a:rPr>
            </a:br>
            <a:endParaRPr lang="sv-SE" dirty="0">
              <a:solidFill>
                <a:srgbClr val="7DC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4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Handlingsplan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B8912DE-C13D-4C94-9CC0-3E723479B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/>
          <a:stretch/>
        </p:blipFill>
        <p:spPr>
          <a:xfrm>
            <a:off x="1003942" y="2023888"/>
            <a:ext cx="10184115" cy="44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09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Rapporter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1005215-314E-4B90-A7DB-9B968D275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r="5204" b="6837"/>
          <a:stretch/>
        </p:blipFill>
        <p:spPr>
          <a:xfrm>
            <a:off x="1197492" y="1170417"/>
            <a:ext cx="9797016" cy="52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Rapporter fördjupning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FC22DA1-AB86-4301-A803-B0DC779B0100}"/>
              </a:ext>
            </a:extLst>
          </p:cNvPr>
          <p:cNvGrpSpPr/>
          <p:nvPr/>
        </p:nvGrpSpPr>
        <p:grpSpPr>
          <a:xfrm>
            <a:off x="4160104" y="1059473"/>
            <a:ext cx="4608512" cy="5377046"/>
            <a:chOff x="2396634" y="1248912"/>
            <a:chExt cx="4608512" cy="5377046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30BE67C-317F-4749-90F8-570BBCFC8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34" y="1248912"/>
              <a:ext cx="4608512" cy="312098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1C06DEC-1CA8-4890-9952-607656E91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274" y="4369896"/>
              <a:ext cx="4600872" cy="2256062"/>
            </a:xfrm>
            <a:prstGeom prst="rect">
              <a:avLst/>
            </a:prstGeom>
          </p:spPr>
        </p:pic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562B9B1-D327-46DF-8954-A757ECF9D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1589" r="1164" b="753"/>
          <a:stretch/>
        </p:blipFill>
        <p:spPr>
          <a:xfrm>
            <a:off x="1682233" y="4507207"/>
            <a:ext cx="4464497" cy="2234773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1BFAD3F-748C-46E4-B69E-F1019DBDEB7D}"/>
              </a:ext>
            </a:extLst>
          </p:cNvPr>
          <p:cNvCxnSpPr>
            <a:cxnSpLocks/>
          </p:cNvCxnSpPr>
          <p:nvPr/>
        </p:nvCxnSpPr>
        <p:spPr>
          <a:xfrm flipH="1">
            <a:off x="3115270" y="2450686"/>
            <a:ext cx="1598425" cy="231994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4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Exempelrapport – Skadade kroppsdelar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DAA95728-A15E-4D24-B4C6-D4A7C4A1F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1701" r="2527" b="1701"/>
          <a:stretch/>
        </p:blipFill>
        <p:spPr>
          <a:xfrm>
            <a:off x="1272817" y="1197036"/>
            <a:ext cx="5715322" cy="5007710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CCA7D886-9290-4AB6-93D2-D2450C85F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501" r="3500" b="1501"/>
          <a:stretch/>
        </p:blipFill>
        <p:spPr>
          <a:xfrm>
            <a:off x="6504398" y="2626517"/>
            <a:ext cx="4487451" cy="3948115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7489570-5C74-4718-BD78-AE876418E638}"/>
              </a:ext>
            </a:extLst>
          </p:cNvPr>
          <p:cNvCxnSpPr>
            <a:cxnSpLocks/>
          </p:cNvCxnSpPr>
          <p:nvPr/>
        </p:nvCxnSpPr>
        <p:spPr>
          <a:xfrm>
            <a:off x="5543550" y="3569343"/>
            <a:ext cx="1181100" cy="6216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70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8AB6AE1-DA9C-41EB-9522-408EA4A9B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99" y="1449388"/>
            <a:ext cx="5275364" cy="4630200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Hjälpguider där du är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C29B075-0FCB-4CE2-83FC-85854ADA3460}"/>
              </a:ext>
            </a:extLst>
          </p:cNvPr>
          <p:cNvSpPr/>
          <p:nvPr/>
        </p:nvSpPr>
        <p:spPr>
          <a:xfrm>
            <a:off x="10727927" y="5671979"/>
            <a:ext cx="527844" cy="53276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07426623-83E7-4B5B-9297-A6C03B836B2C}"/>
              </a:ext>
            </a:extLst>
          </p:cNvPr>
          <p:cNvSpPr txBox="1">
            <a:spLocks/>
          </p:cNvSpPr>
          <p:nvPr/>
        </p:nvSpPr>
        <p:spPr>
          <a:xfrm>
            <a:off x="766762" y="1592263"/>
            <a:ext cx="6118210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Fri tillgång till stöd, tips och fördjupning i guideportalen som nås via glödlampan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Visar relevanta guider där du är i systemet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Support </a:t>
            </a:r>
            <a:r>
              <a:rPr lang="sv-SE" dirty="0">
                <a:solidFill>
                  <a:srgbClr val="020678"/>
                </a:solidFill>
              </a:rPr>
              <a:t>via</a:t>
            </a:r>
            <a:r>
              <a:rPr lang="sv-SE" dirty="0"/>
              <a:t> e-post för </a:t>
            </a:r>
            <a:r>
              <a:rPr lang="sv-SE" dirty="0">
                <a:solidFill>
                  <a:srgbClr val="020678"/>
                </a:solidFill>
              </a:rPr>
              <a:t>superanvändare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2220374-7DA5-414A-80B3-8A40449B552C}"/>
              </a:ext>
            </a:extLst>
          </p:cNvPr>
          <p:cNvSpPr/>
          <p:nvPr/>
        </p:nvSpPr>
        <p:spPr>
          <a:xfrm>
            <a:off x="5867299" y="1449388"/>
            <a:ext cx="4860628" cy="46302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386C7B-90A1-4371-A45B-0A719E665BDB}"/>
              </a:ext>
            </a:extLst>
          </p:cNvPr>
          <p:cNvSpPr/>
          <p:nvPr/>
        </p:nvSpPr>
        <p:spPr>
          <a:xfrm>
            <a:off x="10697569" y="1449387"/>
            <a:ext cx="527844" cy="422259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43E6EDD-4D05-4BCF-8B04-3A6CE4C238F9}"/>
              </a:ext>
            </a:extLst>
          </p:cNvPr>
          <p:cNvSpPr txBox="1"/>
          <p:nvPr/>
        </p:nvSpPr>
        <p:spPr>
          <a:xfrm>
            <a:off x="1863119" y="3786981"/>
            <a:ext cx="2907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u="sng" dirty="0">
                <a:solidFill>
                  <a:srgbClr val="0206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Länk till Guideportalen</a:t>
            </a:r>
            <a:endParaRPr lang="sv-SE" sz="2000" dirty="0">
              <a:solidFill>
                <a:srgbClr val="020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69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B35E46A-F10E-4078-B680-737AF3923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AF7786-AB26-4F6D-9B96-E1FD7E3D88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6012C9D0-48E1-4AC1-A501-B776DD3A09A4}"/>
              </a:ext>
            </a:extLst>
          </p:cNvPr>
          <p:cNvSpPr txBox="1">
            <a:spLocks/>
          </p:cNvSpPr>
          <p:nvPr/>
        </p:nvSpPr>
        <p:spPr>
          <a:xfrm>
            <a:off x="515938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3B767C-95B9-438B-80B4-B9927EAED64F}"/>
              </a:ext>
            </a:extLst>
          </p:cNvPr>
          <p:cNvSpPr txBox="1">
            <a:spLocks/>
          </p:cNvSpPr>
          <p:nvPr/>
        </p:nvSpPr>
        <p:spPr>
          <a:xfrm>
            <a:off x="766766" y="1744663"/>
            <a:ext cx="5786439" cy="2217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45720D8-BA8F-474D-9071-6D6226F4D135}"/>
              </a:ext>
            </a:extLst>
          </p:cNvPr>
          <p:cNvSpPr txBox="1">
            <a:spLocks/>
          </p:cNvSpPr>
          <p:nvPr/>
        </p:nvSpPr>
        <p:spPr>
          <a:xfrm>
            <a:off x="766766" y="399749"/>
            <a:ext cx="4564652" cy="6386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Nästa steg</a:t>
            </a:r>
            <a:endParaRPr lang="sv-SE" sz="3200" b="0" dirty="0"/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D8942E78-66D0-4B81-BE14-D0B5BA6BD5EB}"/>
              </a:ext>
            </a:extLst>
          </p:cNvPr>
          <p:cNvSpPr txBox="1">
            <a:spLocks/>
          </p:cNvSpPr>
          <p:nvPr/>
        </p:nvSpPr>
        <p:spPr>
          <a:xfrm>
            <a:off x="766766" y="1744662"/>
            <a:ext cx="5786439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Maila </a:t>
            </a: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iasupport@afaforsakring.se</a:t>
            </a:r>
            <a:r>
              <a:rPr lang="sv-SE" dirty="0"/>
              <a:t> för att få ett testkonto. Uppge ert organisationsnummer, antal anställda samt dina kontaktuppgifter</a:t>
            </a:r>
          </a:p>
          <a:p>
            <a:r>
              <a:rPr lang="sv-SE" dirty="0"/>
              <a:t>Konfigurera, testa och utvärdera IA-systemet</a:t>
            </a:r>
            <a:br>
              <a:rPr lang="sv-SE" dirty="0"/>
            </a:br>
            <a:r>
              <a:rPr lang="sv-S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https://www.iasystemet.se/kom-igang-med-ia-systemet</a:t>
            </a:r>
            <a:endParaRPr lang="sv-SE" dirty="0"/>
          </a:p>
          <a:p>
            <a:r>
              <a:rPr lang="sv-SE" dirty="0"/>
              <a:t>Fatta beslut och skicka in avtal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650FB7-F130-469A-8354-B41EB1D2E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91849" y="6204746"/>
            <a:ext cx="684213" cy="1825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648878-A59E-2BA7-5024-00CEA3AB5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92438" y="410626"/>
            <a:ext cx="586800" cy="4752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 anchor="t">
            <a:normAutofit/>
          </a:bodyPr>
          <a:lstStyle/>
          <a:p>
            <a:r>
              <a:rPr lang="sv-SE" dirty="0"/>
              <a:t>Vår verksamhet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5D3EE7D-3067-405A-8FAC-37F144C08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3813" y="1449388"/>
            <a:ext cx="4704374" cy="46879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3C88375-8002-4ED8-AC6F-690D404D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5892800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680EA99-963A-4A88-9A93-F90B9105D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4" y="3282"/>
            <a:ext cx="12180330" cy="68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AF7786-AB26-4F6D-9B96-E1FD7E3D88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8455" y="6155603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E42CA6F-69C1-4D49-8AB2-F9352387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3" y="433278"/>
            <a:ext cx="9985375" cy="1027907"/>
          </a:xfrm>
        </p:spPr>
        <p:txBody>
          <a:bodyPr/>
          <a:lstStyle/>
          <a:p>
            <a:r>
              <a:rPr lang="sv-SE" sz="2800" dirty="0"/>
              <a:t>Systemstödet IA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2CA7B5C5-89B1-45AA-A447-3ABCDB6CC46E}"/>
              </a:ext>
            </a:extLst>
          </p:cNvPr>
          <p:cNvSpPr txBox="1">
            <a:spLocks/>
          </p:cNvSpPr>
          <p:nvPr/>
        </p:nvSpPr>
        <p:spPr>
          <a:xfrm>
            <a:off x="3990353" y="3663896"/>
            <a:ext cx="2105647" cy="2674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Systematisk rapportering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För rapportering och uppföljning av händelser och risker på arbetsplatser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Kostnadsfritt för företag/organisationer </a:t>
            </a:r>
            <a:br>
              <a:rPr lang="sv-SE" sz="1400" dirty="0"/>
            </a:br>
            <a:r>
              <a:rPr lang="sv-SE" sz="1400" dirty="0"/>
              <a:t>som har våra arbetsskadeförsäkringar (TFA,TFA-KR eller PSA)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sz="1400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5CF3E036-2C56-4C9E-90BB-2C4AC4206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32" y="1328001"/>
            <a:ext cx="2052000" cy="20520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B478C2A7-31A9-41ED-9664-06A12416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79" y="1328001"/>
            <a:ext cx="2051050" cy="2052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270FA53-AE97-41C9-AEAF-564F49D6F7C3}"/>
              </a:ext>
            </a:extLst>
          </p:cNvPr>
          <p:cNvSpPr txBox="1">
            <a:spLocks/>
          </p:cNvSpPr>
          <p:nvPr/>
        </p:nvSpPr>
        <p:spPr>
          <a:xfrm>
            <a:off x="1770532" y="3663893"/>
            <a:ext cx="2219820" cy="2490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Webbaserat system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Funnits sedan 1997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 err="1"/>
              <a:t>Branschanpassat</a:t>
            </a:r>
            <a:endParaRPr lang="sv-SE" sz="1400" dirty="0"/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Kan användas internationellt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Över 1,3 miljoner arbetar </a:t>
            </a:r>
            <a:br>
              <a:rPr lang="sv-SE" sz="1400" dirty="0"/>
            </a:br>
            <a:r>
              <a:rPr lang="sv-SE" sz="1400" dirty="0"/>
              <a:t>på företag/organisationer som använder </a:t>
            </a:r>
            <a:br>
              <a:rPr lang="sv-SE" sz="1400" dirty="0"/>
            </a:br>
            <a:r>
              <a:rPr lang="sv-SE" sz="1400" dirty="0"/>
              <a:t>IA-systemet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sz="1400" dirty="0"/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b="1" dirty="0"/>
          </a:p>
        </p:txBody>
      </p:sp>
      <p:sp>
        <p:nvSpPr>
          <p:cNvPr id="26" name="Platshållare för text 5">
            <a:extLst>
              <a:ext uri="{FF2B5EF4-FFF2-40B4-BE49-F238E27FC236}">
                <a16:creationId xmlns:a16="http://schemas.microsoft.com/office/drawing/2014/main" id="{18A31DE9-6517-477C-92E0-37F893560D62}"/>
              </a:ext>
            </a:extLst>
          </p:cNvPr>
          <p:cNvSpPr txBox="1">
            <a:spLocks/>
          </p:cNvSpPr>
          <p:nvPr/>
        </p:nvSpPr>
        <p:spPr>
          <a:xfrm>
            <a:off x="6210179" y="3663894"/>
            <a:ext cx="2052944" cy="2490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Integrationer </a:t>
            </a:r>
            <a:br>
              <a:rPr lang="sv-SE" sz="1400" dirty="0"/>
            </a:br>
            <a:br>
              <a:rPr lang="sv-SE" sz="1400" dirty="0"/>
            </a:br>
            <a:br>
              <a:rPr lang="sv-SE" sz="1400" dirty="0"/>
            </a:br>
            <a:r>
              <a:rPr lang="sv-SE" sz="1400" dirty="0"/>
              <a:t>Kan integreras med andra system i er organisation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Organisationsstruktur och chefer kan automatiseras via importer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Data från systemet kan hämtas via exporter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Inloggning kan ske via </a:t>
            </a:r>
            <a:r>
              <a:rPr lang="sv-SE" sz="1400" dirty="0" err="1"/>
              <a:t>Single</a:t>
            </a:r>
            <a:r>
              <a:rPr lang="sv-SE" sz="1400" dirty="0"/>
              <a:t> </a:t>
            </a:r>
            <a:r>
              <a:rPr lang="sv-SE" sz="1400" dirty="0" err="1"/>
              <a:t>sign</a:t>
            </a:r>
            <a:r>
              <a:rPr lang="sv-SE" sz="1400" dirty="0"/>
              <a:t>-on (SSO)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sz="1400" dirty="0"/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b="1" dirty="0"/>
          </a:p>
        </p:txBody>
      </p:sp>
      <p:pic>
        <p:nvPicPr>
          <p:cNvPr id="29" name="Bildobjekt 28" descr="En bild som visar diagram&#10;&#10;Automatiskt genererad beskrivning">
            <a:extLst>
              <a:ext uri="{FF2B5EF4-FFF2-40B4-BE49-F238E27FC236}">
                <a16:creationId xmlns:a16="http://schemas.microsoft.com/office/drawing/2014/main" id="{4CCDB04B-12CE-4F08-9B9A-197F44BC5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53" y="1283606"/>
            <a:ext cx="2051051" cy="2052000"/>
          </a:xfrm>
          <a:prstGeom prst="rect">
            <a:avLst/>
          </a:prstGeom>
        </p:spPr>
      </p:pic>
      <p:sp>
        <p:nvSpPr>
          <p:cNvPr id="30" name="Platshållare för text 5">
            <a:extLst>
              <a:ext uri="{FF2B5EF4-FFF2-40B4-BE49-F238E27FC236}">
                <a16:creationId xmlns:a16="http://schemas.microsoft.com/office/drawing/2014/main" id="{2B50FBC7-785F-447B-B94B-EC557D0D5532}"/>
              </a:ext>
            </a:extLst>
          </p:cNvPr>
          <p:cNvSpPr txBox="1">
            <a:spLocks/>
          </p:cNvSpPr>
          <p:nvPr/>
        </p:nvSpPr>
        <p:spPr>
          <a:xfrm>
            <a:off x="8429999" y="3663896"/>
            <a:ext cx="2051051" cy="2674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GDPR</a:t>
            </a:r>
            <a:br>
              <a:rPr lang="sv-SE" b="1" dirty="0"/>
            </a:br>
            <a:endParaRPr lang="sv-SE" b="1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 err="1"/>
              <a:t>Afa</a:t>
            </a:r>
            <a:r>
              <a:rPr lang="sv-SE" sz="1400" dirty="0"/>
              <a:t> Försäkring är personuppgiftsbiträde i förhållande till användarorganisationen som är personuppgiftsansvarig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Drift och utveckling sköts av </a:t>
            </a:r>
            <a:r>
              <a:rPr lang="sv-SE" sz="1400" dirty="0" err="1"/>
              <a:t>Afa</a:t>
            </a:r>
            <a:r>
              <a:rPr lang="sv-SE" sz="1400" dirty="0"/>
              <a:t> Försäkring 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 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sz="1400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pic>
        <p:nvPicPr>
          <p:cNvPr id="5" name="Bildobjekt 4" descr="En bild som visar tillbehör&#10;&#10;Automatiskt genererad beskrivning">
            <a:extLst>
              <a:ext uri="{FF2B5EF4-FFF2-40B4-BE49-F238E27FC236}">
                <a16:creationId xmlns:a16="http://schemas.microsoft.com/office/drawing/2014/main" id="{8B8DCECD-730B-446E-B56B-A289076C2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99" y="1328001"/>
            <a:ext cx="2051051" cy="2052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3E570A8-D8D7-42BF-B457-BF685077D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52" y="1328001"/>
            <a:ext cx="2051051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648878-A59E-2BA7-5024-00CEA3AB57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053" y="6620571"/>
            <a:ext cx="6118211" cy="20507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* Arbetsmiljöverkets definition i AFS 2001:1</a:t>
            </a:r>
          </a:p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7442054" cy="1027907"/>
          </a:xfrm>
        </p:spPr>
        <p:txBody>
          <a:bodyPr anchor="t">
            <a:normAutofit/>
          </a:bodyPr>
          <a:lstStyle/>
          <a:p>
            <a:r>
              <a:rPr lang="sv-SE" dirty="0"/>
              <a:t>IA-systemet – Ett stöd i det systematiska arbetsmiljöarbetet (SAM-hjulet)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CBC96E-4DFA-4987-AFA7-94A19D89287E}"/>
              </a:ext>
            </a:extLst>
          </p:cNvPr>
          <p:cNvGraphicFramePr/>
          <p:nvPr/>
        </p:nvGraphicFramePr>
        <p:xfrm>
          <a:off x="3143672" y="2901887"/>
          <a:ext cx="6096000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A78E807D-ACB4-42E5-B3BB-4AB931AB7D00}"/>
              </a:ext>
            </a:extLst>
          </p:cNvPr>
          <p:cNvSpPr txBox="1"/>
          <p:nvPr/>
        </p:nvSpPr>
        <p:spPr>
          <a:xfrm>
            <a:off x="4601558" y="3600847"/>
            <a:ext cx="1140056" cy="307777"/>
          </a:xfrm>
          <a:prstGeom prst="rect">
            <a:avLst/>
          </a:prstGeom>
          <a:solidFill>
            <a:srgbClr val="020678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Kontrollera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59DEDDB-089C-41BD-AE84-AC8C48F2A949}"/>
              </a:ext>
            </a:extLst>
          </p:cNvPr>
          <p:cNvSpPr txBox="1"/>
          <p:nvPr/>
        </p:nvSpPr>
        <p:spPr>
          <a:xfrm>
            <a:off x="4741019" y="5489494"/>
            <a:ext cx="8611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3D6ADC"/>
                </a:solidFill>
              </a:rPr>
              <a:t>Åtgärda</a:t>
            </a:r>
            <a:endParaRPr lang="sv-SE" b="1" dirty="0">
              <a:solidFill>
                <a:srgbClr val="3D6ADC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2742FF-05B3-4887-8D46-D1B9BF71722B}"/>
              </a:ext>
            </a:extLst>
          </p:cNvPr>
          <p:cNvSpPr txBox="1"/>
          <p:nvPr/>
        </p:nvSpPr>
        <p:spPr>
          <a:xfrm>
            <a:off x="6746661" y="3600846"/>
            <a:ext cx="1109599" cy="307777"/>
          </a:xfrm>
          <a:prstGeom prst="rect">
            <a:avLst/>
          </a:prstGeom>
          <a:solidFill>
            <a:srgbClr val="7DCDFF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3CD2"/>
                </a:solidFill>
              </a:rPr>
              <a:t>Undersöka</a:t>
            </a:r>
            <a:endParaRPr lang="sv-SE" b="1" dirty="0">
              <a:solidFill>
                <a:srgbClr val="003CD2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AAEEF28-A2BC-4A62-A7F9-9E0191B55746}"/>
              </a:ext>
            </a:extLst>
          </p:cNvPr>
          <p:cNvSpPr txBox="1"/>
          <p:nvPr/>
        </p:nvSpPr>
        <p:spPr>
          <a:xfrm>
            <a:off x="6616819" y="5495129"/>
            <a:ext cx="1249060" cy="307777"/>
          </a:xfrm>
          <a:prstGeom prst="rect">
            <a:avLst/>
          </a:prstGeom>
          <a:solidFill>
            <a:srgbClr val="003CD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CDEFFB"/>
                </a:solidFill>
              </a:rPr>
              <a:t>Riskbedöma</a:t>
            </a:r>
            <a:endParaRPr lang="sv-SE" b="1" dirty="0">
              <a:solidFill>
                <a:srgbClr val="CDEFFB"/>
              </a:solidFill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CA4EB26-CC13-4CCD-8862-BDB4FD3C7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26" y="4333909"/>
            <a:ext cx="623892" cy="62389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7F0FFEF-54AB-42B9-8E2D-B83C7129A754}"/>
              </a:ext>
            </a:extLst>
          </p:cNvPr>
          <p:cNvSpPr/>
          <p:nvPr/>
        </p:nvSpPr>
        <p:spPr>
          <a:xfrm>
            <a:off x="2415709" y="2994333"/>
            <a:ext cx="2079568" cy="914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Kontrollera att åtgärderna fick effekt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4FAE667-2B3F-4BFF-B14B-DC073CE73BE4}"/>
              </a:ext>
            </a:extLst>
          </p:cNvPr>
          <p:cNvSpPr/>
          <p:nvPr/>
        </p:nvSpPr>
        <p:spPr>
          <a:xfrm>
            <a:off x="7988503" y="2994333"/>
            <a:ext cx="2079568" cy="914290"/>
          </a:xfrm>
          <a:prstGeom prst="rect">
            <a:avLst/>
          </a:prstGeom>
          <a:solidFill>
            <a:srgbClr val="7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003CD2"/>
                </a:solidFill>
              </a:rPr>
              <a:t>Kartlägg riskerna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8CD0C2-1908-4AC8-8911-45854316302C}"/>
              </a:ext>
            </a:extLst>
          </p:cNvPr>
          <p:cNvSpPr/>
          <p:nvPr/>
        </p:nvSpPr>
        <p:spPr>
          <a:xfrm>
            <a:off x="3278636" y="1773518"/>
            <a:ext cx="5634728" cy="850829"/>
          </a:xfrm>
          <a:prstGeom prst="rect">
            <a:avLst/>
          </a:prstGeom>
          <a:noFill/>
          <a:ln>
            <a:solidFill>
              <a:srgbClr val="020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020678"/>
                </a:solidFill>
              </a:rPr>
              <a:t>Systematiskt arbetsmiljöarbete är att ”undersöka, genomföra och följa upp verksamheten på ett sådant sätt att ohälsa och olycksfall i arbetet förebyggs och en tillfredsställande arbetsmiljö uppnås”*.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7395C0C-47B3-46BB-AA46-591B5A096266}"/>
              </a:ext>
            </a:extLst>
          </p:cNvPr>
          <p:cNvSpPr/>
          <p:nvPr/>
        </p:nvSpPr>
        <p:spPr>
          <a:xfrm>
            <a:off x="7988503" y="5495129"/>
            <a:ext cx="2079568" cy="914290"/>
          </a:xfrm>
          <a:prstGeom prst="rect">
            <a:avLst/>
          </a:prstGeom>
          <a:solidFill>
            <a:srgbClr val="003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CDEFFB"/>
                </a:solidFill>
              </a:rPr>
              <a:t>Bedöm och prioritera riskerna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40B9002-484F-4751-9AA3-AC3CF54941D6}"/>
              </a:ext>
            </a:extLst>
          </p:cNvPr>
          <p:cNvSpPr/>
          <p:nvPr/>
        </p:nvSpPr>
        <p:spPr>
          <a:xfrm>
            <a:off x="2508060" y="5493491"/>
            <a:ext cx="2079568" cy="9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D6ADC"/>
                </a:solidFill>
              </a:rPr>
              <a:t>Gör en handlingsplan för hur, när</a:t>
            </a:r>
            <a:br>
              <a:rPr lang="sv-SE" sz="1400" dirty="0">
                <a:solidFill>
                  <a:srgbClr val="3D6ADC"/>
                </a:solidFill>
              </a:rPr>
            </a:br>
            <a:r>
              <a:rPr lang="sv-SE" sz="1400" dirty="0">
                <a:solidFill>
                  <a:srgbClr val="3D6ADC"/>
                </a:solidFill>
              </a:rPr>
              <a:t>och av vem riskerna ska åtgärdas</a:t>
            </a:r>
          </a:p>
        </p:txBody>
      </p:sp>
    </p:spTree>
    <p:extLst>
      <p:ext uri="{BB962C8B-B14F-4D97-AF65-F5344CB8AC3E}">
        <p14:creationId xmlns:p14="http://schemas.microsoft.com/office/powerpoint/2010/main" val="304583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AF7786-AB26-4F6D-9B96-E1FD7E3D88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8AD715C-6390-44BF-8CE6-1B281B36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" y="5892800"/>
            <a:ext cx="623892" cy="623892"/>
          </a:xfrm>
          <a:prstGeom prst="rect">
            <a:avLst/>
          </a:prstGeom>
        </p:spPr>
      </p:pic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9DF63F66-0FD5-47ED-8330-ECBF4641F032}"/>
              </a:ext>
            </a:extLst>
          </p:cNvPr>
          <p:cNvSpPr txBox="1">
            <a:spLocks/>
          </p:cNvSpPr>
          <p:nvPr/>
        </p:nvSpPr>
        <p:spPr>
          <a:xfrm>
            <a:off x="7636947" y="4298230"/>
            <a:ext cx="2052944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Handlingsplan &amp; rapporter</a:t>
            </a:r>
            <a:endParaRPr lang="sv-SE" sz="1400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FAEE6D42-E2BC-491B-AE80-AC63E1175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1" y="1884991"/>
            <a:ext cx="2054648" cy="20556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548BC0E4-5904-4BF3-B882-726C140CB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0" y="1884991"/>
            <a:ext cx="2055600" cy="205655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ADD9376C-1C55-47FB-B405-71FE9BB93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1" y="1884991"/>
            <a:ext cx="2055600" cy="2056551"/>
          </a:xfrm>
          <a:prstGeom prst="rect">
            <a:avLst/>
          </a:prstGeom>
        </p:spPr>
      </p:pic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E0F22082-727E-4EB7-8CA0-F2A1FAD21EB9}"/>
              </a:ext>
            </a:extLst>
          </p:cNvPr>
          <p:cNvSpPr txBox="1">
            <a:spLocks/>
          </p:cNvSpPr>
          <p:nvPr/>
        </p:nvSpPr>
        <p:spPr>
          <a:xfrm>
            <a:off x="5238796" y="4298230"/>
            <a:ext cx="1714408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Riskhantering (checklistor) 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26" name="Platshållare för text 5">
            <a:extLst>
              <a:ext uri="{FF2B5EF4-FFF2-40B4-BE49-F238E27FC236}">
                <a16:creationId xmlns:a16="http://schemas.microsoft.com/office/drawing/2014/main" id="{F8CBA839-4E62-4CF6-A396-CB091B76F7CF}"/>
              </a:ext>
            </a:extLst>
          </p:cNvPr>
          <p:cNvSpPr txBox="1">
            <a:spLocks/>
          </p:cNvSpPr>
          <p:nvPr/>
        </p:nvSpPr>
        <p:spPr>
          <a:xfrm>
            <a:off x="2366455" y="4298230"/>
            <a:ext cx="2327860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Händelsehantering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27" name="Rubrik 3">
            <a:extLst>
              <a:ext uri="{FF2B5EF4-FFF2-40B4-BE49-F238E27FC236}">
                <a16:creationId xmlns:a16="http://schemas.microsoft.com/office/drawing/2014/main" id="{1B568018-44E4-4403-A42C-8EBCF6C10995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IA-systemets olika delar</a:t>
            </a:r>
            <a:br>
              <a:rPr lang="sv-SE" sz="28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829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E42CA6F-69C1-4D49-8AB2-F9352387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Händelser och avvikelser som kan rapporteras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1808F17-9EB1-486A-BDAC-E6974ECA8BF2}"/>
              </a:ext>
            </a:extLst>
          </p:cNvPr>
          <p:cNvSpPr/>
          <p:nvPr/>
        </p:nvSpPr>
        <p:spPr>
          <a:xfrm>
            <a:off x="582467" y="2650262"/>
            <a:ext cx="1405295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Olycksfall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56AE1E4-82B8-435D-803C-810325C60E1D}"/>
              </a:ext>
            </a:extLst>
          </p:cNvPr>
          <p:cNvSpPr/>
          <p:nvPr/>
        </p:nvSpPr>
        <p:spPr>
          <a:xfrm>
            <a:off x="2518800" y="2653393"/>
            <a:ext cx="1240439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Tillbud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290A829-0328-48A3-B60B-7A6F620F28D5}"/>
              </a:ext>
            </a:extLst>
          </p:cNvPr>
          <p:cNvSpPr/>
          <p:nvPr/>
        </p:nvSpPr>
        <p:spPr>
          <a:xfrm>
            <a:off x="7599235" y="5025632"/>
            <a:ext cx="2052945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Säkerhetsobservation (BBS)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9E2B4C39-DE63-493B-BF99-32EB6F589F00}"/>
              </a:ext>
            </a:extLst>
          </p:cNvPr>
          <p:cNvSpPr/>
          <p:nvPr/>
        </p:nvSpPr>
        <p:spPr>
          <a:xfrm>
            <a:off x="2614955" y="4874017"/>
            <a:ext cx="835473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Miljö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DFC640B-5F80-4BC1-B172-27312B5C7CBA}"/>
              </a:ext>
            </a:extLst>
          </p:cNvPr>
          <p:cNvSpPr/>
          <p:nvPr/>
        </p:nvSpPr>
        <p:spPr>
          <a:xfrm>
            <a:off x="9634645" y="2771208"/>
            <a:ext cx="2052944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Kränkningar/ Diskriminering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29BAD5D-ECA7-4E8D-B839-7D386F414838}"/>
              </a:ext>
            </a:extLst>
          </p:cNvPr>
          <p:cNvSpPr/>
          <p:nvPr/>
        </p:nvSpPr>
        <p:spPr>
          <a:xfrm>
            <a:off x="7811015" y="2641886"/>
            <a:ext cx="1876243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Arbetssjukdom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5A62690-4384-4B32-BB29-CFD2414635B6}"/>
              </a:ext>
            </a:extLst>
          </p:cNvPr>
          <p:cNvSpPr/>
          <p:nvPr/>
        </p:nvSpPr>
        <p:spPr>
          <a:xfrm>
            <a:off x="385164" y="5012441"/>
            <a:ext cx="2052945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Egendom &amp; Säkerhet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BDBA3B1-663A-495A-92C1-F030B366B864}"/>
              </a:ext>
            </a:extLst>
          </p:cNvPr>
          <p:cNvSpPr/>
          <p:nvPr/>
        </p:nvSpPr>
        <p:spPr>
          <a:xfrm>
            <a:off x="4347243" y="4873014"/>
            <a:ext cx="1080001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Kvalitet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E594E4D5-0DCD-4549-866C-E2EBB0454CEB}"/>
              </a:ext>
            </a:extLst>
          </p:cNvPr>
          <p:cNvSpPr txBox="1"/>
          <p:nvPr/>
        </p:nvSpPr>
        <p:spPr>
          <a:xfrm>
            <a:off x="4089991" y="6183601"/>
            <a:ext cx="4008296" cy="430887"/>
          </a:xfrm>
          <a:prstGeom prst="rect">
            <a:avLst/>
          </a:prstGeom>
          <a:solidFill>
            <a:srgbClr val="C8EBF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rgbClr val="02067D"/>
                </a:solidFill>
              </a:rPr>
              <a:t>För vissa branscher finns fler händelsetyper</a:t>
            </a:r>
          </a:p>
          <a:p>
            <a:pPr algn="ctr"/>
            <a:r>
              <a:rPr lang="sv-SE" sz="1050" dirty="0">
                <a:solidFill>
                  <a:srgbClr val="02067D"/>
                </a:solidFill>
              </a:rPr>
              <a:t>Börja med några händelsetyper och bygg på allt eftersom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9CF88512-27ED-4E88-ABB3-9A70FD0FF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154" y="3943502"/>
            <a:ext cx="1080000" cy="1080000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3FFF046B-05C2-4290-9E62-12C768915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9020" y="1640058"/>
            <a:ext cx="1080000" cy="1080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0145205A-BFBE-49F6-8DA4-A7A4ADF87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115" y="1640058"/>
            <a:ext cx="1080000" cy="1080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2956360-82FC-464F-9B96-C845BAF3B1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5265" y="3896221"/>
            <a:ext cx="1080000" cy="1080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BBC62D4C-ED51-4E01-B25C-C00470069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95378" y="3881881"/>
            <a:ext cx="1080000" cy="1080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6F4045F7-001B-4D7E-BDD2-AC91B4992C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5001" y="1628907"/>
            <a:ext cx="1080000" cy="1080000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0ECE6826-9FC1-4B30-814D-E3D997796F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61094" y="1785021"/>
            <a:ext cx="1080000" cy="10800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8D02B2C7-3778-4830-8126-BF2874C20B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51D22EAB-7B88-4EAD-A360-F58341068373}"/>
              </a:ext>
            </a:extLst>
          </p:cNvPr>
          <p:cNvSpPr/>
          <p:nvPr/>
        </p:nvSpPr>
        <p:spPr>
          <a:xfrm>
            <a:off x="3972049" y="2650262"/>
            <a:ext cx="2052000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Riskobservation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5ABFF92-5F4D-41A0-9514-A232F5E589CA}"/>
              </a:ext>
            </a:extLst>
          </p:cNvPr>
          <p:cNvSpPr/>
          <p:nvPr/>
        </p:nvSpPr>
        <p:spPr>
          <a:xfrm>
            <a:off x="9623875" y="4915340"/>
            <a:ext cx="2052944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Övrig avvikelse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67D624B-094B-429A-89E7-90C5DD9300CF}"/>
              </a:ext>
            </a:extLst>
          </p:cNvPr>
          <p:cNvSpPr/>
          <p:nvPr/>
        </p:nvSpPr>
        <p:spPr>
          <a:xfrm>
            <a:off x="5594115" y="5023592"/>
            <a:ext cx="2052944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Förbättrings-förslag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FE36297-2267-4314-899B-C46460900C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94139" y="4044836"/>
            <a:ext cx="1080000" cy="1080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82C695D-1969-4A82-A6EF-480BC7ABFE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10347" y="3888549"/>
            <a:ext cx="1080000" cy="1080000"/>
          </a:xfrm>
          <a:prstGeom prst="rect">
            <a:avLst/>
          </a:prstGeom>
        </p:spPr>
      </p:pic>
      <p:sp>
        <p:nvSpPr>
          <p:cNvPr id="39" name="Rektangel 38">
            <a:extLst>
              <a:ext uri="{FF2B5EF4-FFF2-40B4-BE49-F238E27FC236}">
                <a16:creationId xmlns:a16="http://schemas.microsoft.com/office/drawing/2014/main" id="{FDCEF3DD-CBCA-4BBC-B303-0E4576192EBF}"/>
              </a:ext>
            </a:extLst>
          </p:cNvPr>
          <p:cNvSpPr/>
          <p:nvPr/>
        </p:nvSpPr>
        <p:spPr>
          <a:xfrm>
            <a:off x="6083363" y="2639111"/>
            <a:ext cx="1727652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Färdolycksfall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55E34CA6-0A5D-4A8F-9843-6E0A0CC5F4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52925" y="1797734"/>
            <a:ext cx="1080000" cy="1080000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C2F99A97-5245-4703-A840-6108E2D2F0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07189" y="1695188"/>
            <a:ext cx="1080000" cy="1080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56E43EEA-7A92-4A74-97D0-A515AF578F3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352963" y="388698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E42CA6F-69C1-4D49-8AB2-F9352387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Ytterligare h</a:t>
            </a:r>
            <a:r>
              <a:rPr lang="sv-SE" sz="2800" dirty="0"/>
              <a:t>ändelser och avvikelser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1808F17-9EB1-486A-BDAC-E6974ECA8BF2}"/>
              </a:ext>
            </a:extLst>
          </p:cNvPr>
          <p:cNvSpPr/>
          <p:nvPr/>
        </p:nvSpPr>
        <p:spPr>
          <a:xfrm>
            <a:off x="2600249" y="2775984"/>
            <a:ext cx="1405295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Elev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56AE1E4-82B8-435D-803C-810325C60E1D}"/>
              </a:ext>
            </a:extLst>
          </p:cNvPr>
          <p:cNvSpPr/>
          <p:nvPr/>
        </p:nvSpPr>
        <p:spPr>
          <a:xfrm>
            <a:off x="4339009" y="2764833"/>
            <a:ext cx="1640574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Förskolebarn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E594E4D5-0DCD-4549-866C-E2EBB0454CEB}"/>
              </a:ext>
            </a:extLst>
          </p:cNvPr>
          <p:cNvSpPr txBox="1"/>
          <p:nvPr/>
        </p:nvSpPr>
        <p:spPr>
          <a:xfrm>
            <a:off x="4089991" y="6183601"/>
            <a:ext cx="4008296" cy="430887"/>
          </a:xfrm>
          <a:prstGeom prst="rect">
            <a:avLst/>
          </a:prstGeom>
          <a:solidFill>
            <a:srgbClr val="C8EBF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rgbClr val="02067D"/>
                </a:solidFill>
              </a:rPr>
              <a:t>För vissa branscher finns fler händelsetyper</a:t>
            </a:r>
          </a:p>
          <a:p>
            <a:pPr algn="ctr"/>
            <a:r>
              <a:rPr lang="sv-SE" sz="1050" dirty="0">
                <a:solidFill>
                  <a:srgbClr val="02067D"/>
                </a:solidFill>
              </a:rPr>
              <a:t>Börja med några händelsetyper och bygg på allt eftersom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8D02B2C7-3778-4830-8126-BF2874C20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51D22EAB-7B88-4EAD-A360-F58341068373}"/>
              </a:ext>
            </a:extLst>
          </p:cNvPr>
          <p:cNvSpPr/>
          <p:nvPr/>
        </p:nvSpPr>
        <p:spPr>
          <a:xfrm>
            <a:off x="5989831" y="2775984"/>
            <a:ext cx="2052000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Brukare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DCEF3DD-CBCA-4BBC-B303-0E4576192EBF}"/>
              </a:ext>
            </a:extLst>
          </p:cNvPr>
          <p:cNvSpPr/>
          <p:nvPr/>
        </p:nvSpPr>
        <p:spPr>
          <a:xfrm>
            <a:off x="7728253" y="2764833"/>
            <a:ext cx="1727652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Patient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427C23F-8005-4B1C-BC0E-BA34BFED8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1763" y="1820910"/>
            <a:ext cx="1080000" cy="1080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F98ABC06-638E-4215-9D55-57E1E645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2406" y="2373634"/>
            <a:ext cx="523251" cy="523251"/>
          </a:xfrm>
          <a:prstGeom prst="rect">
            <a:avLst/>
          </a:prstGeom>
        </p:spPr>
      </p:pic>
      <p:pic>
        <p:nvPicPr>
          <p:cNvPr id="33" name="Bild 32">
            <a:extLst>
              <a:ext uri="{FF2B5EF4-FFF2-40B4-BE49-F238E27FC236}">
                <a16:creationId xmlns:a16="http://schemas.microsoft.com/office/drawing/2014/main" id="{FD7CCAC3-1FE1-408F-BDAF-0D375F772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2271" y="2373634"/>
            <a:ext cx="523251" cy="523251"/>
          </a:xfrm>
          <a:prstGeom prst="rect">
            <a:avLst/>
          </a:prstGeom>
        </p:spPr>
      </p:pic>
      <p:pic>
        <p:nvPicPr>
          <p:cNvPr id="34" name="Bild 33">
            <a:extLst>
              <a:ext uri="{FF2B5EF4-FFF2-40B4-BE49-F238E27FC236}">
                <a16:creationId xmlns:a16="http://schemas.microsoft.com/office/drawing/2014/main" id="{35C43EF0-EFBE-4A66-B07E-1C4D231A5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0232" y="1874045"/>
            <a:ext cx="523251" cy="523251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BFC68D16-81C1-488C-A0AF-C614C7DD0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5831" y="1816885"/>
            <a:ext cx="1080000" cy="1080000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261C7178-4304-447C-B4BC-3E44E27FF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3651" y="181688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6983"/>
      </p:ext>
    </p:extLst>
  </p:cSld>
  <p:clrMapOvr>
    <a:masterClrMapping/>
  </p:clrMapOvr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.pptx" id="{1BD2BDD3-AB21-4D3E-9152-A89E68B14F9B}" vid="{CFBE7B77-13BC-49A7-BF7E-4FE5E2D6EA60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9653E3-1944-492C-8AD6-D9F58861F230}">
  <we:reference id="33491e4f-5d38-4c24-85cb-c5144f8a0d2f" version="1.0.0.0" store="\\p17dp01\deployment$\Sources\Microsoft\Office Add-In\TemplateExtender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2155</TotalTime>
  <Words>739</Words>
  <Application>Microsoft Office PowerPoint</Application>
  <PresentationFormat>Bredbild</PresentationFormat>
  <Paragraphs>203</Paragraphs>
  <Slides>29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1" baseType="lpstr">
      <vt:lpstr>Arial</vt:lpstr>
      <vt:lpstr>Afa Försäkring</vt:lpstr>
      <vt:lpstr>Välkommen till presentation av IA-systemet</vt:lpstr>
      <vt:lpstr>PowerPoint-presentation</vt:lpstr>
      <vt:lpstr>Vår verksamhet</vt:lpstr>
      <vt:lpstr>PowerPoint-presentation</vt:lpstr>
      <vt:lpstr>Systemstödet IA</vt:lpstr>
      <vt:lpstr>IA-systemet – Ett stöd i det systematiska arbetsmiljöarbetet (SAM-hjulet)</vt:lpstr>
      <vt:lpstr>PowerPoint-presentation</vt:lpstr>
      <vt:lpstr>Händelser och avvikelser som kan rapporteras</vt:lpstr>
      <vt:lpstr>Ytterligare händelser och avvikelser</vt:lpstr>
      <vt:lpstr>OSA - Organisatorisk och social arbetsmiljö </vt:lpstr>
      <vt:lpstr>PowerPoint-presentation</vt:lpstr>
      <vt:lpstr>Startsidan</vt:lpstr>
      <vt:lpstr>Rapportera via webbformulär</vt:lpstr>
      <vt:lpstr>Enkelt att rapportera via app</vt:lpstr>
      <vt:lpstr>Riskvärdera och utreda</vt:lpstr>
      <vt:lpstr>Anmäl arbetsskada</vt:lpstr>
      <vt:lpstr>Händelseansvarig bekräftar och kompletterar</vt:lpstr>
      <vt:lpstr>PowerPoint-presentation</vt:lpstr>
      <vt:lpstr>PowerPoint-presentation</vt:lpstr>
      <vt:lpstr>PowerPoint-presentation</vt:lpstr>
      <vt:lpstr>Hämta en mall</vt:lpstr>
      <vt:lpstr>Genomföra</vt:lpstr>
      <vt:lpstr>PowerPoint-presentation</vt:lpstr>
      <vt:lpstr>Handlingsplan</vt:lpstr>
      <vt:lpstr>Rapporter</vt:lpstr>
      <vt:lpstr>Rapporter fördjupning</vt:lpstr>
      <vt:lpstr>Exempelrapport – Skadade kroppsdelar</vt:lpstr>
      <vt:lpstr>Hjälpguider där du är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presentation av IA-systemet</dc:title>
  <dc:creator>Lina Alshammar</dc:creator>
  <cp:lastModifiedBy>Per Winberg</cp:lastModifiedBy>
  <cp:revision>35</cp:revision>
  <dcterms:created xsi:type="dcterms:W3CDTF">2023-02-28T13:53:08Z</dcterms:created>
  <dcterms:modified xsi:type="dcterms:W3CDTF">2023-09-20T08:31:29Z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