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19" r:id="rId5"/>
    <p:sldId id="320" r:id="rId6"/>
    <p:sldId id="321" r:id="rId7"/>
    <p:sldId id="328" r:id="rId8"/>
    <p:sldId id="325" r:id="rId9"/>
    <p:sldId id="323" r:id="rId10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>
            <p14:sldId id="319"/>
            <p14:sldId id="320"/>
            <p14:sldId id="321"/>
            <p14:sldId id="328"/>
            <p14:sldId id="325"/>
            <p14:sldId id="323"/>
          </p14:sldIdLst>
        </p14:section>
        <p14:section name="Exempelsidor" id="{B7755078-7B47-409F-83D8-E8599805967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BFA"/>
    <a:srgbClr val="F99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CB875-D393-4838-B7C3-E408618FF8EC}" v="27" dt="2023-01-24T13:16:53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84490" autoAdjust="0"/>
  </p:normalViewPr>
  <p:slideViewPr>
    <p:cSldViewPr snapToGrid="0">
      <p:cViewPr varScale="1">
        <p:scale>
          <a:sx n="62" d="100"/>
          <a:sy n="62" d="100"/>
        </p:scale>
        <p:origin x="852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2026-01-15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2026-01-15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351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170619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2026-01-15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2026-01-15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2026-01-15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2026-01-15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4E97DA13-966E-0E1D-B726-5734EC70F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88"/>
          <a:stretch/>
        </p:blipFill>
        <p:spPr>
          <a:xfrm>
            <a:off x="4764086" y="-1"/>
            <a:ext cx="6424614" cy="6345239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2026-01-15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färgad bakgr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2026-01-15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2026-01-15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2026-01-15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2026-01-15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/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/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000"/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000"/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3A5A50-F7F7-F33D-F10C-AFF8B90349D8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>
            <a:extLst>
              <a:ext uri="{FF2B5EF4-FFF2-40B4-BE49-F238E27FC236}">
                <a16:creationId xmlns:a16="http://schemas.microsoft.com/office/drawing/2014/main" id="{9538E1A7-4B76-BCBC-3EE8-2255F38B1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944"/>
          <a:stretch/>
        </p:blipFill>
        <p:spPr>
          <a:xfrm>
            <a:off x="6225157" y="0"/>
            <a:ext cx="5966841" cy="6858000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2026-01-15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2026-01-15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367032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2026-01-15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tan bild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2026-01-15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2026-01-15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2026-01-15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2026-01-15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204746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2026-01-15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204746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82" r:id="rId3"/>
    <p:sldLayoutId id="2147483683" r:id="rId4"/>
    <p:sldLayoutId id="2147483685" r:id="rId5"/>
    <p:sldLayoutId id="2147483693" r:id="rId6"/>
    <p:sldLayoutId id="2147483661" r:id="rId7"/>
    <p:sldLayoutId id="2147483687" r:id="rId8"/>
    <p:sldLayoutId id="2147483686" r:id="rId9"/>
    <p:sldLayoutId id="2147483662" r:id="rId10"/>
    <p:sldLayoutId id="2147483680" r:id="rId11"/>
    <p:sldLayoutId id="2147483681" r:id="rId12"/>
    <p:sldLayoutId id="2147483688" r:id="rId13"/>
    <p:sldLayoutId id="2147483668" r:id="rId14"/>
    <p:sldLayoutId id="2147483691" r:id="rId15"/>
    <p:sldLayoutId id="2147483664" r:id="rId16"/>
    <p:sldLayoutId id="2147483692" r:id="rId17"/>
    <p:sldLayoutId id="2147483665" r:id="rId18"/>
    <p:sldLayoutId id="2147483689" r:id="rId19"/>
    <p:sldLayoutId id="2147483674" r:id="rId20"/>
    <p:sldLayoutId id="2147483666" r:id="rId21"/>
    <p:sldLayoutId id="2147483667" r:id="rId22"/>
    <p:sldLayoutId id="2147483654" r:id="rId23"/>
    <p:sldLayoutId id="2147483684" r:id="rId24"/>
    <p:sldLayoutId id="2147483658" r:id="rId25"/>
    <p:sldLayoutId id="2147483677" r:id="rId26"/>
    <p:sldLayoutId id="2147483678" r:id="rId27"/>
    <p:sldLayoutId id="2147483671" r:id="rId28"/>
    <p:sldLayoutId id="2147483672" r:id="rId29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4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i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399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A558B65-096E-5E45-930C-2B8D8A2616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CA690013-042B-AC1B-BD0B-57C4C0F9F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634711"/>
          </a:xfrm>
        </p:spPr>
        <p:txBody>
          <a:bodyPr/>
          <a:lstStyle/>
          <a:p>
            <a:r>
              <a:rPr lang="sv-SE" dirty="0">
                <a:solidFill>
                  <a:schemeClr val="accent4"/>
                </a:solidFill>
              </a:rPr>
              <a:t>Sjukdom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515E603-49BB-C400-93CD-2F719FF7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64E1D-C002-D10F-6043-6ED93C27E4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ED4C14F-28CE-8D31-C836-3E1050878D7D}"/>
              </a:ext>
            </a:extLst>
          </p:cNvPr>
          <p:cNvSpPr txBox="1"/>
          <p:nvPr/>
        </p:nvSpPr>
        <p:spPr>
          <a:xfrm>
            <a:off x="766763" y="1532534"/>
            <a:ext cx="6524686" cy="98565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anmälan vid sjukdom kan göra skillnad. </a:t>
            </a:r>
          </a:p>
          <a:p>
            <a:r>
              <a:rPr lang="sv-S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till att ingen missar ersättning!</a:t>
            </a:r>
            <a:endParaRPr lang="sv-S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 descr="En bild som visar illustration&#10;&#10;Automatiskt genererad beskrivning med medelhög exakthet">
            <a:extLst>
              <a:ext uri="{FF2B5EF4-FFF2-40B4-BE49-F238E27FC236}">
                <a16:creationId xmlns:a16="http://schemas.microsoft.com/office/drawing/2014/main" id="{7AC18072-517A-39FA-C411-04398FABA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DA2D7CEC-63BA-4FCE-14E9-1ECF6C8EB6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z="1600" dirty="0" err="1">
                <a:solidFill>
                  <a:schemeClr val="bg1"/>
                </a:solidFill>
              </a:rPr>
              <a:t>afa.se</a:t>
            </a:r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clipart, tecknad serie, Animering, Tecknade serier&#10;&#10;Automatiskt genererad beskrivning">
            <a:extLst>
              <a:ext uri="{FF2B5EF4-FFF2-40B4-BE49-F238E27FC236}">
                <a16:creationId xmlns:a16="http://schemas.microsoft.com/office/drawing/2014/main" id="{D1841A88-8A63-41D4-DEF0-E062C3524E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" b="2185"/>
          <a:stretch/>
        </p:blipFill>
        <p:spPr>
          <a:xfrm>
            <a:off x="6095999" y="773762"/>
            <a:ext cx="6096001" cy="6084238"/>
          </a:xfrm>
          <a:noFill/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1375A5-EFD8-15D6-68F2-6AFD983BE5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Gäller oavsett diagnos – ingen hälsoprövning</a:t>
            </a:r>
          </a:p>
          <a:p>
            <a:r>
              <a:rPr lang="sv-SE" dirty="0"/>
              <a:t>Kvalifikationstid – 90 dagars anställning</a:t>
            </a:r>
          </a:p>
          <a:p>
            <a:r>
              <a:rPr lang="sv-SE" dirty="0"/>
              <a:t>Sjukskriven med rätt till sjukpenning</a:t>
            </a:r>
          </a:p>
          <a:p>
            <a:r>
              <a:rPr lang="sv-SE" dirty="0"/>
              <a:t>Försäkringsskydd upp till ca 2 år efter att anställningen upphört</a:t>
            </a:r>
          </a:p>
          <a:p>
            <a:r>
              <a:rPr lang="sv-SE" dirty="0"/>
              <a:t>Aldrig för sent att anmäla</a:t>
            </a:r>
          </a:p>
          <a:p>
            <a:r>
              <a:rPr lang="sv-SE" dirty="0"/>
              <a:t>Gäller till 67 år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09D5799-C117-71CA-D656-638BE39B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C2A8A58B-C040-D21D-377E-47CC4F88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400" b="0" dirty="0">
                <a:solidFill>
                  <a:schemeClr val="bg1"/>
                </a:solidFill>
              </a:rPr>
              <a:t>forts</a:t>
            </a:r>
            <a:br>
              <a:rPr lang="sv-SE" dirty="0"/>
            </a:br>
            <a:r>
              <a:rPr lang="sv-SE" dirty="0"/>
              <a:t>Sjukförsäkring enligt avtal</a:t>
            </a:r>
          </a:p>
        </p:txBody>
      </p:sp>
    </p:spTree>
    <p:extLst>
      <p:ext uri="{BB962C8B-B14F-4D97-AF65-F5344CB8AC3E}">
        <p14:creationId xmlns:p14="http://schemas.microsoft.com/office/powerpoint/2010/main" val="274375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A32D73D-6608-18DD-7AA8-A24862249D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Den anställda </a:t>
            </a:r>
            <a:r>
              <a:rPr lang="sv-SE" dirty="0"/>
              <a:t>anmäler själv på </a:t>
            </a:r>
            <a:r>
              <a:rPr lang="sv-SE" dirty="0" err="1"/>
              <a:t>afaforsakring.se</a:t>
            </a:r>
            <a:endParaRPr lang="sv-SE" dirty="0"/>
          </a:p>
          <a:p>
            <a:r>
              <a:rPr lang="sv-SE" dirty="0"/>
              <a:t>Ca 10% av lönen under långvarig sjukskrivning:</a:t>
            </a:r>
          </a:p>
          <a:p>
            <a:pPr lvl="1"/>
            <a:r>
              <a:rPr lang="sv-SE" dirty="0"/>
              <a:t>fr o m dag 91 för tillsvidareanställda</a:t>
            </a:r>
          </a:p>
          <a:p>
            <a:pPr lvl="1"/>
            <a:r>
              <a:rPr lang="sv-SE" dirty="0"/>
              <a:t>fr o m dag 15 för timavlönade (utan sjuklön enligt AB)                     </a:t>
            </a:r>
          </a:p>
          <a:p>
            <a:r>
              <a:rPr lang="sv-SE" dirty="0"/>
              <a:t>Ca 15% av lönen vid sjukersättning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482F39D-EB64-B293-9483-4EB4480F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3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E212B11-7E26-2165-972E-AB44D9A5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br>
              <a:rPr lang="sv-SE" sz="1400" b="0" dirty="0"/>
            </a:br>
            <a:r>
              <a:rPr lang="sv-SE" dirty="0"/>
              <a:t>Sjukförsäkring enligt avtal</a:t>
            </a:r>
          </a:p>
        </p:txBody>
      </p:sp>
      <p:pic>
        <p:nvPicPr>
          <p:cNvPr id="6" name="Platshållare för bild 6" descr="En bild som visar clipart, tecknad serie, Animering, Tecknade serier&#10;&#10;Automatiskt genererad beskrivning">
            <a:extLst>
              <a:ext uri="{FF2B5EF4-FFF2-40B4-BE49-F238E27FC236}">
                <a16:creationId xmlns:a16="http://schemas.microsoft.com/office/drawing/2014/main" id="{D0133B31-3341-5EC4-0607-1842C4296F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" b="2185"/>
          <a:stretch/>
        </p:blipFill>
        <p:spPr>
          <a:xfrm>
            <a:off x="6095999" y="773762"/>
            <a:ext cx="6096001" cy="6084238"/>
          </a:xfrm>
          <a:noFill/>
        </p:spPr>
      </p:pic>
    </p:spTree>
    <p:extLst>
      <p:ext uri="{BB962C8B-B14F-4D97-AF65-F5344CB8AC3E}">
        <p14:creationId xmlns:p14="http://schemas.microsoft.com/office/powerpoint/2010/main" val="322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A854C1-9CBE-4281-6C99-C71E0A73BE95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1E38BCEE-C1FA-5E40-FE91-A90A8E3E53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0" t="10999" r="20037" b="8449"/>
          <a:stretch/>
        </p:blipFill>
        <p:spPr>
          <a:xfrm>
            <a:off x="6960237" y="923951"/>
            <a:ext cx="4310731" cy="4904997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Utmattningssyndrom/</a:t>
            </a:r>
            <a:br>
              <a:rPr lang="sv-SE" dirty="0"/>
            </a:br>
            <a:r>
              <a:rPr lang="sv-SE" dirty="0"/>
              <a:t>depression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47C74DD-123D-8B5C-6893-0FFFF1161E9E}"/>
              </a:ext>
            </a:extLst>
          </p:cNvPr>
          <p:cNvSpPr txBox="1">
            <a:spLocks/>
          </p:cNvSpPr>
          <p:nvPr/>
        </p:nvSpPr>
        <p:spPr>
          <a:xfrm>
            <a:off x="766763" y="1439001"/>
            <a:ext cx="4814229" cy="3241283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dirty="0"/>
              <a:t>Mellanstadieläraren Daniel drabbades av utmattningssyndrom/depression.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sv-SE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Yrke: </a:t>
            </a:r>
            <a:r>
              <a:rPr lang="sv-SE" sz="1700" dirty="0"/>
              <a:t>Mellanstadielärare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Ålder: </a:t>
            </a:r>
            <a:r>
              <a:rPr lang="sv-SE" sz="1700" dirty="0"/>
              <a:t>38 år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Månadslön: </a:t>
            </a:r>
            <a:r>
              <a:rPr lang="sv-SE" sz="1700" dirty="0"/>
              <a:t>36 000 kr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Sjukskrivning: </a:t>
            </a:r>
            <a:r>
              <a:rPr lang="sv-SE" sz="1700" dirty="0"/>
              <a:t>11 månader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Kostnader: </a:t>
            </a:r>
            <a:r>
              <a:rPr lang="sv-SE" sz="1700" dirty="0"/>
              <a:t>Läkarvård och mediciner </a:t>
            </a:r>
            <a:br>
              <a:rPr lang="sv-SE" sz="1700" dirty="0"/>
            </a:br>
            <a:r>
              <a:rPr lang="sv-SE" sz="1700" dirty="0"/>
              <a:t>på 1 200 kr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Efter sjukskrivning: </a:t>
            </a:r>
            <a:r>
              <a:rPr lang="sv-SE" sz="1700" dirty="0"/>
              <a:t>Efter sjukskrivningen återgick han i arbete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9E73A74F-E4B9-654B-0842-CD2AF815EB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DEF6AA7E-B3D8-6B33-8B98-83C6BE4DDCB9}"/>
              </a:ext>
            </a:extLst>
          </p:cNvPr>
          <p:cNvSpPr/>
          <p:nvPr/>
        </p:nvSpPr>
        <p:spPr>
          <a:xfrm>
            <a:off x="0" y="5202619"/>
            <a:ext cx="6256421" cy="16553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C0F9F8CA-09D9-3F38-2226-FAF833CCC16E}"/>
              </a:ext>
            </a:extLst>
          </p:cNvPr>
          <p:cNvSpPr txBox="1">
            <a:spLocks/>
          </p:cNvSpPr>
          <p:nvPr/>
        </p:nvSpPr>
        <p:spPr>
          <a:xfrm>
            <a:off x="766764" y="5444356"/>
            <a:ext cx="4166807" cy="1146241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800" b="1" dirty="0">
                <a:solidFill>
                  <a:schemeClr val="accent4"/>
                </a:solidFill>
              </a:rPr>
              <a:t>Ersättning från Afa Försäkring, den </a:t>
            </a:r>
            <a:r>
              <a:rPr lang="sv-SE" sz="1800" b="1">
                <a:solidFill>
                  <a:schemeClr val="accent4"/>
                </a:solidFill>
              </a:rPr>
              <a:t>kollektivavtalade sjukförsäkringen </a:t>
            </a:r>
            <a:r>
              <a:rPr lang="sv-SE" sz="1800" b="1" dirty="0">
                <a:solidFill>
                  <a:schemeClr val="accent4"/>
                </a:solidFill>
              </a:rPr>
              <a:t>med ca 28 400 kr.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798F6E3B-20DD-6A6E-0335-7740B819C7BF}"/>
              </a:ext>
            </a:extLst>
          </p:cNvPr>
          <p:cNvGrpSpPr/>
          <p:nvPr/>
        </p:nvGrpSpPr>
        <p:grpSpPr>
          <a:xfrm>
            <a:off x="5012388" y="3304260"/>
            <a:ext cx="2680373" cy="2680373"/>
            <a:chOff x="5350981" y="3707078"/>
            <a:chExt cx="2025387" cy="2047088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CF0F9592-5049-D504-A0D9-3BFCA5270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350981" y="3707078"/>
              <a:ext cx="2025387" cy="2047088"/>
            </a:xfrm>
            <a:prstGeom prst="rect">
              <a:avLst/>
            </a:prstGeom>
          </p:spPr>
        </p:pic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57FEA90C-2EBE-B80E-519E-E4A0C9B14540}"/>
                </a:ext>
              </a:extLst>
            </p:cNvPr>
            <p:cNvSpPr txBox="1"/>
            <p:nvPr/>
          </p:nvSpPr>
          <p:spPr>
            <a:xfrm>
              <a:off x="5412850" y="3853784"/>
              <a:ext cx="1907923" cy="187630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 Daniel inte </a:t>
              </a:r>
              <a:b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gör någon anmälan </a:t>
              </a:r>
              <a:b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till </a:t>
              </a:r>
              <a:r>
                <a:rPr lang="sv-SE" sz="1700" b="1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Afa</a:t>
              </a:r>
              <a: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Försäkring </a:t>
              </a:r>
              <a:b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får han ingen </a:t>
              </a:r>
              <a:b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ersättning.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4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4B5D8F-75D7-B2D7-6D9A-BDA00B61F9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1540" y="1592263"/>
            <a:ext cx="5754354" cy="3268495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Förnamn Efternamn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xx-xxx xx xx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Mejl: </a:t>
            </a:r>
            <a:r>
              <a:rPr lang="sv-SE" dirty="0" err="1">
                <a:solidFill>
                  <a:schemeClr val="bg1"/>
                </a:solidFill>
              </a:rPr>
              <a:t>förnamn.efternamn@domän.se</a:t>
            </a:r>
            <a:endParaRPr lang="sv-SE" dirty="0">
              <a:solidFill>
                <a:schemeClr val="bg1"/>
              </a:solidFill>
            </a:endParaRPr>
          </a:p>
          <a:p>
            <a:br>
              <a:rPr lang="sv-SE" b="1" dirty="0">
                <a:solidFill>
                  <a:schemeClr val="bg1"/>
                </a:solidFill>
              </a:rPr>
            </a:br>
            <a:r>
              <a:rPr lang="sv-SE" b="1" dirty="0" err="1">
                <a:solidFill>
                  <a:schemeClr val="bg1"/>
                </a:solidFill>
              </a:rPr>
              <a:t>Afa</a:t>
            </a:r>
            <a:r>
              <a:rPr lang="sv-SE" b="1" dirty="0">
                <a:solidFill>
                  <a:schemeClr val="bg1"/>
                </a:solidFill>
              </a:rPr>
              <a:t> Försäkrings kundcenter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0771-88 00 99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16FA5D-8D4F-F32E-8F56-0B1C63C0143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F28687D-2A6A-73BC-88AE-3784669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541" y="421481"/>
            <a:ext cx="6109091" cy="1027907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Vem vet mer?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C37102-7FDB-5D5C-A3BE-EC94DCD2FE7D}"/>
              </a:ext>
            </a:extLst>
          </p:cNvPr>
          <p:cNvSpPr txBox="1">
            <a:spLocks/>
          </p:cNvSpPr>
          <p:nvPr/>
        </p:nvSpPr>
        <p:spPr>
          <a:xfrm>
            <a:off x="4111540" y="5687640"/>
            <a:ext cx="5754354" cy="29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862138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073275" indent="-211138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b="1" dirty="0">
              <a:solidFill>
                <a:srgbClr val="F99B8F"/>
              </a:solidFill>
            </a:endParaRP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F71A5BC1-F7D7-605C-9405-AC2B673E96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pic>
        <p:nvPicPr>
          <p:cNvPr id="2" name="Platshållare för bild 10">
            <a:extLst>
              <a:ext uri="{FF2B5EF4-FFF2-40B4-BE49-F238E27FC236}">
                <a16:creationId xmlns:a16="http://schemas.microsoft.com/office/drawing/2014/main" id="{6F56DD44-C111-3FB9-A8C3-BB11454E32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t="-19412" r="19594" b="-13985"/>
          <a:stretch/>
        </p:blipFill>
        <p:spPr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4"/>
          </a:solidFill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75E0560-D98A-9F96-C0AC-C8E751168373}"/>
              </a:ext>
            </a:extLst>
          </p:cNvPr>
          <p:cNvSpPr txBox="1"/>
          <p:nvPr/>
        </p:nvSpPr>
        <p:spPr>
          <a:xfrm>
            <a:off x="4111540" y="4182896"/>
            <a:ext cx="3847605" cy="1641474"/>
          </a:xfrm>
          <a:prstGeom prst="rect">
            <a:avLst/>
          </a:prstGeom>
          <a:noFill/>
          <a:ln w="22225" cap="rnd">
            <a:solidFill>
              <a:srgbClr val="F99B8F"/>
            </a:solidFill>
            <a:prstDash val="solid"/>
          </a:ln>
        </p:spPr>
        <p:txBody>
          <a:bodyPr wrap="none" lIns="251999" tIns="180000" rIns="180000" bIns="251999" rtlCol="0" anchor="ctr" anchorCtr="0"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Gör din anmälan på </a:t>
            </a:r>
            <a:br>
              <a:rPr lang="sv-SE" sz="2000" dirty="0">
                <a:solidFill>
                  <a:schemeClr val="bg1"/>
                </a:solidFill>
              </a:rPr>
            </a:br>
            <a:r>
              <a:rPr lang="sv-SE" sz="2000" b="1" dirty="0" err="1">
                <a:solidFill>
                  <a:schemeClr val="bg1"/>
                </a:solidFill>
              </a:rPr>
              <a:t>afaforsakring.se</a:t>
            </a:r>
            <a:endParaRPr lang="sv-SE" sz="2000" b="1" dirty="0">
              <a:solidFill>
                <a:schemeClr val="bg1"/>
              </a:solidFill>
            </a:endParaRPr>
          </a:p>
          <a:p>
            <a:endParaRPr lang="sv-SE" sz="2000" b="1" dirty="0">
              <a:solidFill>
                <a:schemeClr val="bg1"/>
              </a:solidFill>
            </a:endParaRPr>
          </a:p>
          <a:p>
            <a:r>
              <a:rPr lang="sv-SE" sz="2000" b="1" dirty="0">
                <a:solidFill>
                  <a:srgbClr val="F99B8F"/>
                </a:solidFill>
              </a:rPr>
              <a:t>Ingen ska missa ersättning!</a:t>
            </a:r>
          </a:p>
        </p:txBody>
      </p:sp>
    </p:spTree>
    <p:extLst>
      <p:ext uri="{BB962C8B-B14F-4D97-AF65-F5344CB8AC3E}">
        <p14:creationId xmlns:p14="http://schemas.microsoft.com/office/powerpoint/2010/main" val="15617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3318F1D-4941-B5E6-11CC-056C9D76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94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1"/>
        </a:solidFill>
      </a:spPr>
      <a:bodyPr wrap="square" lIns="0" tIns="0" rIns="0" bIns="0" rtlCol="0" anchor="ctr" anchorCtr="0">
        <a:noAutofit/>
      </a:bodyPr>
      <a:lstStyle>
        <a:defPPr algn="ctr">
          <a:defRPr sz="900"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Försäkring_ver6.potx" id="{300EE9FA-8155-445D-B30E-74E450A3FF21}" vid="{9523E240-7042-45B7-8EE7-9D16830BA79A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8" ma:contentTypeDescription="Skapa ett nytt dokument." ma:contentTypeScope="" ma:versionID="6d764eaf4d25be3ecfb19077317a676d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0baf940f24bde79dcb43cddcb6d4b150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231179-4540-4e85-b17d-263ab4a1732f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7532cd0-e888-47d6-8f58-db0210f25002"/>
    <ds:schemaRef ds:uri="http://schemas.openxmlformats.org/package/2006/metadata/core-properties"/>
    <ds:schemaRef ds:uri="http://www.w3.org/XML/1998/namespace"/>
    <ds:schemaRef ds:uri="10c3a147-0d64-46aa-a281-dc97358e837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B25B180-E786-4B5B-97A3-91935BAF5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AfaFörsäkring_ver6</Template>
  <TotalTime>933</TotalTime>
  <Words>237</Words>
  <Application>Microsoft Office PowerPoint</Application>
  <PresentationFormat>Bredbild</PresentationFormat>
  <Paragraphs>40</Paragraphs>
  <Slides>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8" baseType="lpstr">
      <vt:lpstr>Arial</vt:lpstr>
      <vt:lpstr>Afa Försäkring</vt:lpstr>
      <vt:lpstr>Sjukdom</vt:lpstr>
      <vt:lpstr>forts Sjukförsäkring enligt avtal</vt:lpstr>
      <vt:lpstr> Sjukförsäkring enligt avtal</vt:lpstr>
      <vt:lpstr>PowerPoint-presentation</vt:lpstr>
      <vt:lpstr>Vem vet mer?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Ljunggren</dc:creator>
  <cp:lastModifiedBy>Lise Zarrabi</cp:lastModifiedBy>
  <cp:revision>32</cp:revision>
  <dcterms:created xsi:type="dcterms:W3CDTF">2023-01-13T13:00:20Z</dcterms:created>
  <dcterms:modified xsi:type="dcterms:W3CDTF">2026-01-15T07:58:08Z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0x010100FCE2F5F4464B614EBB25F3696A084092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