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18" r:id="rId5"/>
  </p:sldMasterIdLst>
  <p:notesMasterIdLst>
    <p:notesMasterId r:id="rId12"/>
  </p:notesMasterIdLst>
  <p:sldIdLst>
    <p:sldId id="256" r:id="rId6"/>
    <p:sldId id="552" r:id="rId7"/>
    <p:sldId id="749" r:id="rId8"/>
    <p:sldId id="562" r:id="rId9"/>
    <p:sldId id="732" r:id="rId10"/>
    <p:sldId id="259" r:id="rId11"/>
  </p:sldIdLst>
  <p:sldSz cx="12192000" cy="6858000"/>
  <p:notesSz cx="7023100" cy="9309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7436" autoAdjust="0"/>
  </p:normalViewPr>
  <p:slideViewPr>
    <p:cSldViewPr snapToGrid="0">
      <p:cViewPr varScale="1">
        <p:scale>
          <a:sx n="120" d="100"/>
          <a:sy n="120" d="100"/>
        </p:scale>
        <p:origin x="144" y="162"/>
      </p:cViewPr>
      <p:guideLst/>
    </p:cSldViewPr>
  </p:slideViewPr>
  <p:outlineViewPr>
    <p:cViewPr>
      <p:scale>
        <a:sx n="33" d="100"/>
        <a:sy n="33" d="100"/>
      </p:scale>
      <p:origin x="0" y="-72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"/>
    </p:cViewPr>
  </p:sorterViewPr>
  <p:notesViewPr>
    <p:cSldViewPr snapToGrid="0">
      <p:cViewPr varScale="1">
        <p:scale>
          <a:sx n="121" d="100"/>
          <a:sy n="121" d="100"/>
        </p:scale>
        <p:origin x="75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F41155F3-B793-4260-97D9-3D60E0425137}" type="datetimeFigureOut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56494552-F5DF-4F92-8D0D-21A5BE4EC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4552-F5DF-4F92-8D0D-21A5BE4ECA1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59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Sammanfatta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26DF-B69B-4B63-B8C8-9AB98E8170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1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73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D01A-914C-4176-93FD-96CD4014E3FA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429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52D2F521-4B99-B592-3F3A-59C9A2800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437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4804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5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8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84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374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23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126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D1D6-3599-43EA-8B12-737B3175E54F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06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9059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00404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05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0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D5FFF-0982-4F60-B11A-5B95979346A7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49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11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31557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1616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8454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591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20453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730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23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F1D7-0842-401B-B3B9-D3D0BE42F9E7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2023-12-15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322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1950872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713095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3856349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1779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4B53-02C0-451B-B6F4-1C4534E8625F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D64E-9ACB-424D-BCAE-E1C1E3562A96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B193-77AA-443D-AA71-992342AB6449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65BD-764C-4DFD-BF7C-5E35A914F2DB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2023-12-15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9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0992289-B2FD-4049-824A-234411691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" y="6356350"/>
            <a:ext cx="965582" cy="4032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AE7FF09-5CCC-4FAB-8408-8005BA4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90861" y="6356350"/>
            <a:ext cx="965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D15158-3283-47A7-8A1B-F511AF8DBAA5}" type="datetime1">
              <a:rPr lang="sv-SE" smtClean="0"/>
              <a:t>2023-12-15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2023-12-15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>
          <p15:clr>
            <a:srgbClr val="FF0000"/>
          </p15:clr>
        </p15:guide>
        <p15:guide id="2" pos="1494">
          <p15:clr>
            <a:srgbClr val="FF0000"/>
          </p15:clr>
        </p15:guide>
        <p15:guide id="3" pos="1655">
          <p15:clr>
            <a:srgbClr val="FF0000"/>
          </p15:clr>
        </p15:guide>
        <p15:guide id="4" pos="2667">
          <p15:clr>
            <a:srgbClr val="FF0000"/>
          </p15:clr>
        </p15:guide>
        <p15:guide id="5" pos="2828">
          <p15:clr>
            <a:srgbClr val="FF0000"/>
          </p15:clr>
        </p15:guide>
        <p15:guide id="6" pos="3840">
          <p15:clr>
            <a:srgbClr val="FF0000"/>
          </p15:clr>
        </p15:guide>
        <p15:guide id="7" pos="4001">
          <p15:clr>
            <a:srgbClr val="FF0000"/>
          </p15:clr>
        </p15:guide>
        <p15:guide id="8" pos="5012">
          <p15:clr>
            <a:srgbClr val="FF0000"/>
          </p15:clr>
        </p15:guide>
        <p15:guide id="9" pos="5173">
          <p15:clr>
            <a:srgbClr val="FF0000"/>
          </p15:clr>
        </p15:guide>
        <p15:guide id="10" pos="6185">
          <p15:clr>
            <a:srgbClr val="FF0000"/>
          </p15:clr>
        </p15:guide>
        <p15:guide id="11" pos="6346">
          <p15:clr>
            <a:srgbClr val="FF0000"/>
          </p15:clr>
        </p15:guide>
        <p15:guide id="12" pos="7357">
          <p15:clr>
            <a:srgbClr val="FF0000"/>
          </p15:clr>
        </p15:guide>
        <p15:guide id="13" orient="horz" pos="483">
          <p15:clr>
            <a:srgbClr val="FF0000"/>
          </p15:clr>
        </p15:guide>
        <p15:guide id="14" orient="horz" pos="4147">
          <p15:clr>
            <a:srgbClr val="FF0000"/>
          </p15:clr>
        </p15:guide>
        <p15:guide id="15" pos="6935">
          <p15:clr>
            <a:srgbClr val="547EBF"/>
          </p15:clr>
        </p15:guide>
        <p15:guide id="16" pos="6773">
          <p15:clr>
            <a:srgbClr val="547EBF"/>
          </p15:clr>
        </p15:guide>
        <p15:guide id="17" orient="horz" pos="3768">
          <p15:clr>
            <a:srgbClr val="FF0000"/>
          </p15:clr>
        </p15:guide>
        <p15:guide id="18" orient="horz" pos="913">
          <p15:clr>
            <a:srgbClr val="FF0000"/>
          </p15:clr>
        </p15:guide>
        <p15:guide id="19" orient="horz" pos="1003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faforsakring.se/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11C6E4C-00B0-EDE4-7580-0B18C43B8C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E83873BB-6C24-8619-7E39-4CBA9E2D6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23" y="1257826"/>
            <a:ext cx="7189787" cy="2733675"/>
          </a:xfrm>
        </p:spPr>
        <p:txBody>
          <a:bodyPr/>
          <a:lstStyle/>
          <a:p>
            <a:r>
              <a:rPr lang="sv-SE" dirty="0"/>
              <a:t>Kollektivavtalade försäkringsförmåner </a:t>
            </a:r>
            <a:br>
              <a:rPr lang="sv-SE"/>
            </a:br>
            <a:r>
              <a:rPr lang="sv-SE"/>
              <a:t>via </a:t>
            </a:r>
            <a:r>
              <a:rPr lang="sv-SE" dirty="0"/>
              <a:t>din anställning</a:t>
            </a:r>
          </a:p>
        </p:txBody>
      </p:sp>
    </p:spTree>
    <p:extLst>
      <p:ext uri="{BB962C8B-B14F-4D97-AF65-F5344CB8AC3E}">
        <p14:creationId xmlns:p14="http://schemas.microsoft.com/office/powerpoint/2010/main" val="92229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F68A807-4370-478E-9635-45402230A6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Gäller oavsett diagnos</a:t>
            </a:r>
          </a:p>
          <a:p>
            <a:r>
              <a:rPr lang="sv-SE" dirty="0"/>
              <a:t>10% ersättning från sjukdag 15 eller 91</a:t>
            </a:r>
          </a:p>
          <a:p>
            <a:r>
              <a:rPr lang="sv-SE" dirty="0"/>
              <a:t>~ 15% ersättning vid sjukersättning </a:t>
            </a:r>
          </a:p>
          <a:p>
            <a:r>
              <a:rPr lang="sv-SE" dirty="0"/>
              <a:t>Efterskydd</a:t>
            </a:r>
          </a:p>
          <a:p>
            <a:r>
              <a:rPr lang="sv-SE" dirty="0"/>
              <a:t>Gäller som längst till 66 år</a:t>
            </a:r>
          </a:p>
          <a:p>
            <a:r>
              <a:rPr lang="sv-SE" dirty="0"/>
              <a:t>Det blir aldrig för sent att anmäla</a:t>
            </a:r>
          </a:p>
          <a:p>
            <a:endParaRPr lang="sv-SE" dirty="0"/>
          </a:p>
          <a:p>
            <a:r>
              <a:rPr lang="sv-SE" dirty="0"/>
              <a:t>Du anmäler själv till Afa Försäkring på </a:t>
            </a:r>
            <a:r>
              <a:rPr lang="sv-SE" dirty="0">
                <a:hlinkClick r:id="rId3"/>
              </a:rPr>
              <a:t>www.afaforsakring.se</a:t>
            </a:r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C02B422-ED09-4DE5-B5B6-2AD5961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sjukförsäkring (AGS-KL)</a:t>
            </a:r>
            <a:br>
              <a:rPr lang="sv-SE" dirty="0"/>
            </a:b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E59672-3095-4A74-8518-6C3918B8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26" y="2175337"/>
            <a:ext cx="4019339" cy="36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858352-C5B5-41FE-9BB1-6D2FC8BC2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A9B38F-2651-40DE-A072-DA83AFE1B04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CAA117-DD41-4B64-8754-940FD1F9F4F6}"/>
              </a:ext>
            </a:extLst>
          </p:cNvPr>
          <p:cNvSpPr txBox="1"/>
          <p:nvPr/>
        </p:nvSpPr>
        <p:spPr>
          <a:xfrm>
            <a:off x="766762" y="1468847"/>
            <a:ext cx="7361238" cy="40010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 defTabSz="914363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Gäller direkt från första arbetsdagen</a:t>
            </a:r>
          </a:p>
          <a:p>
            <a:pPr marL="342900" indent="-342900" defTabSz="914363">
              <a:buFont typeface="Arial" panose="020B0604020202020204" pitchFamily="34" charset="0"/>
              <a:buChar char="•"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Ingen åldersgräns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Gäller vid olycksfall i arbetet, färdolycksfall, smitta och arbetssjukdom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lämna ersättning för inkomstförlust, kostnader, sveda och värk</a:t>
            </a:r>
            <a:r>
              <a:rPr lang="sv-SE" sz="2000" dirty="0">
                <a:solidFill>
                  <a:srgbClr val="020678"/>
                </a:solidFill>
                <a:latin typeface="Arial"/>
              </a:rPr>
              <a:t> och </a:t>
            </a:r>
            <a:r>
              <a:rPr lang="sv-SE" sz="2000">
                <a:solidFill>
                  <a:srgbClr val="020678"/>
                </a:solidFill>
                <a:latin typeface="Arial"/>
              </a:rPr>
              <a:t>kvarstående besvär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Anmälan ska göras inom 10 år</a:t>
            </a: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Du anmäler själv till </a:t>
            </a:r>
            <a:r>
              <a:rPr lang="sv-SE" sz="2000" dirty="0" err="1">
                <a:solidFill>
                  <a:schemeClr val="accent1"/>
                </a:solidFill>
              </a:rPr>
              <a:t>Afa</a:t>
            </a:r>
            <a:r>
              <a:rPr lang="sv-SE" sz="2000" dirty="0">
                <a:solidFill>
                  <a:schemeClr val="accent1"/>
                </a:solidFill>
              </a:rPr>
              <a:t> Försäkring på </a:t>
            </a:r>
            <a:r>
              <a:rPr lang="sv-SE" sz="2000" dirty="0">
                <a:hlinkClick r:id="rId2"/>
              </a:rPr>
              <a:t>www.afaforsakring.se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ubrik 7">
            <a:extLst>
              <a:ext uri="{FF2B5EF4-FFF2-40B4-BE49-F238E27FC236}">
                <a16:creationId xmlns:a16="http://schemas.microsoft.com/office/drawing/2014/main" id="{58292097-2765-474F-A293-1516A8E4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9985375" cy="1027907"/>
          </a:xfrm>
        </p:spPr>
        <p:txBody>
          <a:bodyPr/>
          <a:lstStyle/>
          <a:p>
            <a:r>
              <a:rPr lang="sv-SE" dirty="0"/>
              <a:t>Översikt arbetsskadeförsäkring (TFA-KL)</a:t>
            </a:r>
            <a:br>
              <a:rPr lang="sv-SE" dirty="0"/>
            </a:b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88A771-9C00-451E-9EBB-25E959BC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16" y="1758462"/>
            <a:ext cx="3792011" cy="34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ADF2FC-A5FC-437E-BD8A-AE0C57B0F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580" y="1324409"/>
            <a:ext cx="9985376" cy="438943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KPA Pension administrerar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Från första anställningsdagen – längst till 67 år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Ersättning till efterlevande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Begravningshjälp, </a:t>
            </a:r>
            <a:r>
              <a:rPr lang="sv-SE" dirty="0" err="1"/>
              <a:t>barnbelopp</a:t>
            </a:r>
            <a:r>
              <a:rPr lang="sv-SE" dirty="0"/>
              <a:t>, grundbelopp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Förmånstagare enligt villkor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Anhöriga ansöker – Arbetsgivaren/KPA hjälper till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Efterskydd upp till två år efter avslutad anställning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6FE222C-27B3-4BCD-9EC6-50CA92B358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4A6F976-4E54-4E44-AC9C-52F0D234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försäkring vid dödsfall (TGL-KL)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2827FB-6778-4FB7-BB05-C766AB9D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32" y="1800225"/>
            <a:ext cx="3783330" cy="3783330"/>
          </a:xfrm>
          <a:prstGeom prst="rect">
            <a:avLst/>
          </a:prstGeom>
        </p:spPr>
      </p:pic>
      <p:pic>
        <p:nvPicPr>
          <p:cNvPr id="6" name="Picture 2" descr="http://www.kpa.se/Global/bildbank/m-logotyper/kpa-pension.jpg">
            <a:extLst>
              <a:ext uri="{FF2B5EF4-FFF2-40B4-BE49-F238E27FC236}">
                <a16:creationId xmlns:a16="http://schemas.microsoft.com/office/drawing/2014/main" id="{D86F3ED6-422F-476C-8708-0185A9E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60" y="326274"/>
            <a:ext cx="1499386" cy="6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C17ABF-7635-43A2-A378-63341FBE8CC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F02C86-9C7F-461C-BEE9-B0D89ECF4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2100263"/>
            <a:ext cx="9985376" cy="4389437"/>
          </a:xfrm>
        </p:spPr>
        <p:txBody>
          <a:bodyPr/>
          <a:lstStyle/>
          <a:p>
            <a:r>
              <a:rPr lang="sv-SE" dirty="0"/>
              <a:t>Kontakta mig, jag är försäkringsinformatör!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2000" dirty="0" err="1"/>
              <a:t>Afa</a:t>
            </a:r>
            <a:r>
              <a:rPr lang="sv-SE" sz="2000" dirty="0"/>
              <a:t> Försäkrings Kundcenter: 0771- 88 00 99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B6B46AF-7A14-47E5-A03B-97F11EB8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12790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03940A-F198-D288-FDF0-96B2E0D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717237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- Sobona.potx" id="{D072F530-BD13-47B8-BC51-9AD5BFE679EB}" vid="{D020A670-C945-438A-A209-B7B355847DF0}"/>
    </a:ext>
  </a:extLst>
</a:theme>
</file>

<file path=ppt/theme/theme2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" id="{6ABB0E64-4249-4F52-B1EB-59CB9FD8077D}" vid="{3CD6F669-CE39-4797-9791-F43EF4A0F9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B8323D-C087-4CF7-94EA-ACC968CA79DB}">
  <we:reference id="33491e4f-5d38-4c24-85cb-c5144f8a0d2f" version="1.0.0.0" store="\\p17dp01\deployment$\Sources\Microsoft\Office Add-In\TemplateExtender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BA1582E593841BBD1B0B2B78E6F5F" ma:contentTypeVersion="2" ma:contentTypeDescription="Skapa ett nytt dokument." ma:contentTypeScope="" ma:versionID="d4baa276416b3116939fc8e3b15157d2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b1dbe32e354da759c11f5f85ef55cf20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525036-3271-4740-8A75-C2B486C52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2A78B6-C235-4846-A22E-7D9F9710D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E9F51-B493-46BD-BA13-982F07238030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f9b82fd-bfdc-4181-a204-e623554e49e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 - Sobona</Template>
  <TotalTime>16493</TotalTime>
  <Words>183</Words>
  <Application>Microsoft Office PowerPoint</Application>
  <PresentationFormat>Bredbild</PresentationFormat>
  <Paragraphs>49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SKL PPT Vit</vt:lpstr>
      <vt:lpstr>Afa Försäkring</vt:lpstr>
      <vt:lpstr>Kollektivavtalade försäkringsförmåner  via din anställning</vt:lpstr>
      <vt:lpstr>Översikt sjukförsäkring (AGS-KL) </vt:lpstr>
      <vt:lpstr>Översikt arbetsskadeförsäkring (TFA-KL) </vt:lpstr>
      <vt:lpstr>Översikt försäkring vid dödsfall (TGL-KL)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Grundkurs pensioner</dc:title>
  <dc:creator>Gillhög Niklas</dc:creator>
  <cp:lastModifiedBy>Helena Danielsson</cp:lastModifiedBy>
  <cp:revision>88</cp:revision>
  <cp:lastPrinted>2023-08-10T07:12:20Z</cp:lastPrinted>
  <dcterms:created xsi:type="dcterms:W3CDTF">2023-02-20T12:38:29Z</dcterms:created>
  <dcterms:modified xsi:type="dcterms:W3CDTF">2023-12-15T14:52:29Z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