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61" r:id="rId5"/>
    <p:sldId id="3281" r:id="rId6"/>
    <p:sldId id="3258" r:id="rId7"/>
    <p:sldId id="3284" r:id="rId8"/>
    <p:sldId id="3225" r:id="rId9"/>
    <p:sldId id="3226" r:id="rId10"/>
    <p:sldId id="3223" r:id="rId11"/>
    <p:sldId id="3228" r:id="rId12"/>
    <p:sldId id="3231" r:id="rId13"/>
    <p:sldId id="3232" r:id="rId14"/>
    <p:sldId id="3234" r:id="rId15"/>
    <p:sldId id="3286" r:id="rId16"/>
    <p:sldId id="3241" r:id="rId17"/>
    <p:sldId id="3236" r:id="rId18"/>
    <p:sldId id="3244" r:id="rId19"/>
    <p:sldId id="3245" r:id="rId20"/>
    <p:sldId id="3246" r:id="rId21"/>
    <p:sldId id="3247" r:id="rId22"/>
    <p:sldId id="3248" r:id="rId23"/>
    <p:sldId id="3250" r:id="rId24"/>
    <p:sldId id="3251" r:id="rId25"/>
    <p:sldId id="3254" r:id="rId26"/>
    <p:sldId id="3253" r:id="rId27"/>
    <p:sldId id="3279" r:id="rId28"/>
    <p:sldId id="3261" r:id="rId29"/>
    <p:sldId id="3285" r:id="rId30"/>
    <p:sldId id="3272" r:id="rId31"/>
    <p:sldId id="3273" r:id="rId32"/>
    <p:sldId id="3274" r:id="rId33"/>
    <p:sldId id="3275" r:id="rId34"/>
    <p:sldId id="3276" r:id="rId35"/>
    <p:sldId id="3277" r:id="rId36"/>
    <p:sldId id="433" r:id="rId37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53" autoAdjust="0"/>
    <p:restoredTop sz="96487" autoAdjust="0"/>
  </p:normalViewPr>
  <p:slideViewPr>
    <p:cSldViewPr snapToGrid="0">
      <p:cViewPr varScale="1">
        <p:scale>
          <a:sx n="103" d="100"/>
          <a:sy n="103" d="100"/>
        </p:scale>
        <p:origin x="138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2026-04-10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40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40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26DF-B69B-4B63-B8C8-9AB98E8170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86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512459"/>
            <a:ext cx="10914062" cy="1303229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070747"/>
            <a:ext cx="7191378" cy="1303229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2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B7A0EC59-F611-44C8-A4E7-9427A9E89F09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för illustration,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D86DD2-90EE-4704-914F-3254735A700C}" type="datetime1">
              <a:rPr lang="sv-SE" smtClean="0"/>
              <a:pPr/>
              <a:t>2026-04-10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351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utfallande foto, rubrik up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tshållare för bild 25">
            <a:extLst>
              <a:ext uri="{FF2B5EF4-FFF2-40B4-BE49-F238E27FC236}">
                <a16:creationId xmlns:a16="http://schemas.microsoft.com/office/drawing/2014/main" id="{94043D4B-FE0E-78FB-43B9-E3A0CA230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BA1246-D123-4334-A99C-946C222913EF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4" name="Platshållare för text 8">
            <a:extLst>
              <a:ext uri="{FF2B5EF4-FFF2-40B4-BE49-F238E27FC236}">
                <a16:creationId xmlns:a16="http://schemas.microsoft.com/office/drawing/2014/main" id="{FB4CA2E1-F92D-8663-0D04-9A6A6EB02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8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utfallande foto, rubrik ne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tshållare för bild 25">
            <a:extLst>
              <a:ext uri="{FF2B5EF4-FFF2-40B4-BE49-F238E27FC236}">
                <a16:creationId xmlns:a16="http://schemas.microsoft.com/office/drawing/2014/main" id="{94043D4B-FE0E-78FB-43B9-E3A0CA230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635136"/>
            <a:ext cx="4325813" cy="3911459"/>
          </a:xfrm>
        </p:spPr>
        <p:txBody>
          <a:bodyPr anchor="b" anchorCtr="0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6858000"/>
            <a:ext cx="1620838" cy="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21BA1246-D123-4334-A99C-946C222913EF}" type="datetime1">
              <a:rPr lang="sv-SE" smtClean="0"/>
              <a:pPr/>
              <a:t>2026-04-10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sv-SE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4" name="Platshållare för text 8">
            <a:extLst>
              <a:ext uri="{FF2B5EF4-FFF2-40B4-BE49-F238E27FC236}">
                <a16:creationId xmlns:a16="http://schemas.microsoft.com/office/drawing/2014/main" id="{FB4CA2E1-F92D-8663-0D04-9A6A6EB02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783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foto i hjär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79BDCF-DAAF-4458-ACED-D290263B3782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7" name="Platshållare för bild 36">
            <a:extLst>
              <a:ext uri="{FF2B5EF4-FFF2-40B4-BE49-F238E27FC236}">
                <a16:creationId xmlns:a16="http://schemas.microsoft.com/office/drawing/2014/main" id="{9D9BF50E-273F-F760-998A-F4F1B1B417E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white">
          <a:xfrm>
            <a:off x="5974230" y="886129"/>
            <a:ext cx="5114225" cy="5155799"/>
          </a:xfrm>
          <a:custGeom>
            <a:avLst/>
            <a:gdLst>
              <a:gd name="connsiteX0" fmla="*/ 3570978 w 5272183"/>
              <a:gd name="connsiteY0" fmla="*/ 0 h 5272106"/>
              <a:gd name="connsiteX1" fmla="*/ 3571173 w 5272183"/>
              <a:gd name="connsiteY1" fmla="*/ 0 h 5272106"/>
              <a:gd name="connsiteX2" fmla="*/ 4773828 w 5272183"/>
              <a:gd name="connsiteY2" fmla="*/ 498118 h 5272106"/>
              <a:gd name="connsiteX3" fmla="*/ 4773745 w 5272183"/>
              <a:gd name="connsiteY3" fmla="*/ 498174 h 5272106"/>
              <a:gd name="connsiteX4" fmla="*/ 4774078 w 5272183"/>
              <a:gd name="connsiteY4" fmla="*/ 498479 h 5272106"/>
              <a:gd name="connsiteX5" fmla="*/ 5272183 w 5272183"/>
              <a:gd name="connsiteY5" fmla="*/ 1700934 h 5272106"/>
              <a:gd name="connsiteX6" fmla="*/ 5272183 w 5272183"/>
              <a:gd name="connsiteY6" fmla="*/ 1701184 h 5272106"/>
              <a:gd name="connsiteX7" fmla="*/ 5272128 w 5272183"/>
              <a:gd name="connsiteY7" fmla="*/ 1701461 h 5272106"/>
              <a:gd name="connsiteX8" fmla="*/ 5272128 w 5272183"/>
              <a:gd name="connsiteY8" fmla="*/ 5272106 h 5272106"/>
              <a:gd name="connsiteX9" fmla="*/ 1241908 w 5272183"/>
              <a:gd name="connsiteY9" fmla="*/ 5272106 h 5272106"/>
              <a:gd name="connsiteX10" fmla="*/ 453554 w 5272183"/>
              <a:gd name="connsiteY10" fmla="*/ 4816989 h 5272106"/>
              <a:gd name="connsiteX11" fmla="*/ 0 w 5272183"/>
              <a:gd name="connsiteY11" fmla="*/ 4031379 h 5272106"/>
              <a:gd name="connsiteX12" fmla="*/ 0 w 5272183"/>
              <a:gd name="connsiteY12" fmla="*/ 3114308 h 5272106"/>
              <a:gd name="connsiteX13" fmla="*/ 453554 w 5272183"/>
              <a:gd name="connsiteY13" fmla="*/ 2328740 h 5272106"/>
              <a:gd name="connsiteX14" fmla="*/ 1242326 w 5272183"/>
              <a:gd name="connsiteY14" fmla="*/ 1873323 h 5272106"/>
              <a:gd name="connsiteX15" fmla="*/ 1550397 w 5272183"/>
              <a:gd name="connsiteY15" fmla="*/ 1873323 h 5272106"/>
              <a:gd name="connsiteX16" fmla="*/ 1868305 w 5272183"/>
              <a:gd name="connsiteY16" fmla="*/ 1873323 h 5272106"/>
              <a:gd name="connsiteX17" fmla="*/ 1871520 w 5272183"/>
              <a:gd name="connsiteY17" fmla="*/ 1873463 h 5272106"/>
              <a:gd name="connsiteX18" fmla="*/ 1871520 w 5272183"/>
              <a:gd name="connsiteY18" fmla="*/ 1873074 h 5272106"/>
              <a:gd name="connsiteX19" fmla="*/ 3518849 w 5272183"/>
              <a:gd name="connsiteY19" fmla="*/ 3520381 h 5272106"/>
              <a:gd name="connsiteX20" fmla="*/ 1871604 w 5272183"/>
              <a:gd name="connsiteY20" fmla="*/ 1873074 h 5272106"/>
              <a:gd name="connsiteX21" fmla="*/ 1869940 w 5272183"/>
              <a:gd name="connsiteY21" fmla="*/ 1701072 h 5272106"/>
              <a:gd name="connsiteX22" fmla="*/ 2368130 w 5272183"/>
              <a:gd name="connsiteY22" fmla="*/ 498284 h 5272106"/>
              <a:gd name="connsiteX23" fmla="*/ 2368240 w 5272183"/>
              <a:gd name="connsiteY23" fmla="*/ 498174 h 5272106"/>
              <a:gd name="connsiteX24" fmla="*/ 3570978 w 5272183"/>
              <a:gd name="connsiteY24" fmla="*/ 0 h 527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72183" h="5272106">
                <a:moveTo>
                  <a:pt x="3570978" y="0"/>
                </a:moveTo>
                <a:lnTo>
                  <a:pt x="3571173" y="0"/>
                </a:lnTo>
                <a:cubicBezTo>
                  <a:pt x="4040816" y="55"/>
                  <a:pt x="4466007" y="190357"/>
                  <a:pt x="4773828" y="498118"/>
                </a:cubicBezTo>
                <a:lnTo>
                  <a:pt x="4773745" y="498174"/>
                </a:lnTo>
                <a:lnTo>
                  <a:pt x="4774078" y="498479"/>
                </a:lnTo>
                <a:cubicBezTo>
                  <a:pt x="5081760" y="806240"/>
                  <a:pt x="5272128" y="1231348"/>
                  <a:pt x="5272183" y="1700934"/>
                </a:cubicBezTo>
                <a:cubicBezTo>
                  <a:pt x="5272183" y="1701017"/>
                  <a:pt x="5272183" y="1701129"/>
                  <a:pt x="5272183" y="1701184"/>
                </a:cubicBezTo>
                <a:cubicBezTo>
                  <a:pt x="5272183" y="1701267"/>
                  <a:pt x="5272128" y="1701461"/>
                  <a:pt x="5272128" y="1701461"/>
                </a:cubicBezTo>
                <a:lnTo>
                  <a:pt x="5272128" y="5272106"/>
                </a:lnTo>
                <a:lnTo>
                  <a:pt x="1241908" y="5272106"/>
                </a:lnTo>
                <a:lnTo>
                  <a:pt x="453554" y="4816989"/>
                </a:lnTo>
                <a:lnTo>
                  <a:pt x="0" y="4031379"/>
                </a:lnTo>
                <a:lnTo>
                  <a:pt x="0" y="3114308"/>
                </a:lnTo>
                <a:lnTo>
                  <a:pt x="453554" y="2328740"/>
                </a:lnTo>
                <a:lnTo>
                  <a:pt x="1242326" y="1873323"/>
                </a:lnTo>
                <a:lnTo>
                  <a:pt x="1550397" y="1873323"/>
                </a:lnTo>
                <a:lnTo>
                  <a:pt x="1868305" y="1873323"/>
                </a:lnTo>
                <a:lnTo>
                  <a:pt x="1871520" y="1873463"/>
                </a:lnTo>
                <a:lnTo>
                  <a:pt x="1871520" y="1873074"/>
                </a:lnTo>
                <a:lnTo>
                  <a:pt x="3518849" y="3520381"/>
                </a:lnTo>
                <a:lnTo>
                  <a:pt x="1871604" y="1873074"/>
                </a:lnTo>
                <a:lnTo>
                  <a:pt x="1869940" y="1701072"/>
                </a:lnTo>
                <a:cubicBezTo>
                  <a:pt x="1869940" y="1231348"/>
                  <a:pt x="2060309" y="806101"/>
                  <a:pt x="2368130" y="498284"/>
                </a:cubicBezTo>
                <a:lnTo>
                  <a:pt x="2368240" y="498174"/>
                </a:lnTo>
                <a:cubicBezTo>
                  <a:pt x="2676062" y="190357"/>
                  <a:pt x="3101307" y="0"/>
                  <a:pt x="357097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r>
              <a:rPr lang="sv-SE" dirty="0"/>
              <a:t> </a:t>
            </a:r>
          </a:p>
        </p:txBody>
      </p:sp>
      <p:pic>
        <p:nvPicPr>
          <p:cNvPr id="3" name="Bild 7">
            <a:extLst>
              <a:ext uri="{FF2B5EF4-FFF2-40B4-BE49-F238E27FC236}">
                <a16:creationId xmlns:a16="http://schemas.microsoft.com/office/drawing/2014/main" id="{DF51B4B9-B6BD-70AA-4CAD-9DA9D13EB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4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2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396108"/>
            <a:ext cx="5955349" cy="1428003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19844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45131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D3F7C53D-64EA-4596-9DBC-0F56ADD3E667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pic>
        <p:nvPicPr>
          <p:cNvPr id="2" name="Bild 7">
            <a:extLst>
              <a:ext uri="{FF2B5EF4-FFF2-40B4-BE49-F238E27FC236}">
                <a16:creationId xmlns:a16="http://schemas.microsoft.com/office/drawing/2014/main" id="{59CE3BB1-A49F-AE39-8892-D4966D6F4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numrerad med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6118210" cy="90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449388"/>
            <a:ext cx="6118211" cy="4518023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8D404EF-65EA-42C1-9A8F-700B80FA0CD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rerad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6118210" cy="903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449387"/>
            <a:ext cx="6118211" cy="4518000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B70AF33-88E9-496B-8AB5-5987E7B58CB2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365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klockslag med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6118210" cy="903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2" y="1449388"/>
            <a:ext cx="6118211" cy="4518000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 dirty="0"/>
              <a:t>09.00–09.30 	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1AC3A36-D71D-48CD-9EF2-FA5769B27D98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6118210" cy="903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449388"/>
            <a:ext cx="6118211" cy="4518000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51D7565-1D3B-4367-A98A-3D0F785CDCF6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152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8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070746"/>
            <a:ext cx="7191377" cy="1303230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85BADC29-591E-DB93-D2EF-B689438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3A15634-029A-4C48-B315-0CB45FEF6568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1CC8CD3-45CF-20B6-5629-1948DDDF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7C16BE4-E240-2033-F900-1F62F67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33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stor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10" y="766764"/>
            <a:ext cx="9396580" cy="2138668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7000" spc="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593649"/>
            <a:ext cx="7191378" cy="716646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spc="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3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43D46DBF-C7E0-44E1-81B6-92045CC5F8D2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3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, klar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9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070746"/>
            <a:ext cx="7191377" cy="1303230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bg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85BADC29-591E-DB93-D2EF-B689438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834C6-C38B-422E-AC64-878BD7382672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1CC8CD3-45CF-20B6-5629-1948DDDF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7C16BE4-E240-2033-F900-1F62F67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39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, mörkgrön">
    <p:bg>
      <p:bgPr>
        <a:solidFill>
          <a:srgbClr val="005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9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070746"/>
            <a:ext cx="7191377" cy="1303230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85BADC29-591E-DB93-D2EF-B689438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76C3EBE-D66C-4C04-A7FB-1BBB632A6D99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1CC8CD3-45CF-20B6-5629-1948DDDF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7C16BE4-E240-2033-F900-1F62F67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06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, mellan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9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070746"/>
            <a:ext cx="7191377" cy="1303230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85BADC29-591E-DB93-D2EF-B689438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0E4338-B048-41D8-9FF5-6EDDDD160E37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1CC8CD3-45CF-20B6-5629-1948DDDF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7C16BE4-E240-2033-F900-1F62F67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063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, pastellgrö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9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070746"/>
            <a:ext cx="7191377" cy="1303230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85BADC29-591E-DB93-D2EF-B689438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6DD434-BC33-416A-99E3-E36B6DA67D8B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1CC8CD3-45CF-20B6-5629-1948DDDF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7C16BE4-E240-2033-F900-1F62F67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25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3E632-5021-85AE-5F27-855869C06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9985375" cy="9026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77974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08DF-A300-4B82-825D-1525CD979071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D14DC3-4EDD-6A46-1125-0A3201C3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77974"/>
            <a:ext cx="9974261" cy="4389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D370CA-4DBB-4C3A-8519-A67B6DB5626A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FD3F84-3605-2905-ED06-D2C8679E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77974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BC62-36E8-46E6-AA4F-2851DE17ABBE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9920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5329236" cy="903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77974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6799231" y="1630915"/>
            <a:ext cx="4289226" cy="4289709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2B1B-3DC8-43B8-843F-9E5843E3F54C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542412"/>
            <a:ext cx="6518275" cy="903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77974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179964C-7E05-44E1-83E7-CD0334CE4073}" type="datetime1">
              <a:rPr lang="sv-SE" smtClean="0"/>
              <a:pPr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, rubrik och text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542412"/>
            <a:ext cx="6518275" cy="90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77974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0865424-A6BB-4FAE-B754-164E1625684F}" type="datetime1">
              <a:rPr lang="sv-SE" smtClean="0"/>
              <a:pPr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ett ord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710" y="1089432"/>
            <a:ext cx="9396580" cy="2136461"/>
          </a:xfrm>
        </p:spPr>
        <p:txBody>
          <a:bodyPr anchor="b" anchorCtr="0"/>
          <a:lstStyle>
            <a:lvl1pPr algn="ctr">
              <a:defRPr sz="14000" spc="-600" baseline="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272323"/>
            <a:ext cx="7191378" cy="716646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 spc="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3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CB56FB84-C556-4B26-91A9-C309717EE68F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9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542412"/>
            <a:ext cx="6518274" cy="903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77974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B39B9971-33EA-496A-AD50-7BFE2835F2AD}" type="datetime1">
              <a:rPr lang="sv-SE" smtClean="0"/>
              <a:pPr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9985375" cy="902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77974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77974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F07-63CA-46A8-9288-8FBC781F9589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77974"/>
            <a:ext cx="5329236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77974"/>
            <a:ext cx="5326061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2EE083-8A67-4EC9-A0AA-8DB6C723BEA3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A7D800CA-F1F6-2CE2-8955-C0612780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9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,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77974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77974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A256-70A2-49EB-8424-2034D2362D41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77974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77974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E49-FD0A-49C6-B385-136584AB0AA4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51CB-3B90-4D71-AD7F-13123162B83F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Video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B78012-0FD6-4446-B45B-8B37CF07C752}" type="datetime1">
              <a:rPr lang="sv-SE" smtClean="0"/>
              <a:pPr/>
              <a:t>2026-04-10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sv-SE" dirty="0">
              <a:solidFill>
                <a:schemeClr val="accent1">
                  <a:alpha val="0"/>
                </a:scheme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54DDA6-E6C3-C6C0-F9EC-2D814CBB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-1249812"/>
            <a:ext cx="9985375" cy="902668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1E1DFF1-74B5-BC07-E472-4BC57038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4D12-DDC5-44BB-8155-ED96605AE8E3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536C146-C308-A1B6-42F9-55749CB6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F04279-1F43-D6CC-D2F0-33E01601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ext tre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B5F3EA6-A59D-EA79-489F-C10489E7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68A0-E5D5-412F-9B62-6201CA767AD2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ext trespalt utan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B5F3EA6-A59D-EA79-489F-C10489E7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0" indent="0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8438-25FF-424C-819A-058FA73AB49E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271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070747"/>
            <a:ext cx="7191378" cy="1303229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3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643980C1-B5D1-4CF2-8FE1-62AAE3DA7249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3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ext tvåspal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930BE-2A9D-5FE0-938B-C92B92BA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0363" indent="-180975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8163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9388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8525" indent="-180975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47E0-14D5-427B-B8DF-BF588BBEFEB7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C27B83B2-FB5C-4601-BDA8-98DFE2E33339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4358506" y="2024166"/>
            <a:ext cx="3474988" cy="28096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DB3548-7BBE-8FDF-7A6D-0DB77031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-1249812"/>
            <a:ext cx="9985375" cy="902668"/>
          </a:xfrm>
        </p:spPr>
        <p:txBody>
          <a:bodyPr anchor="b" anchorCtr="0"/>
          <a:lstStyle>
            <a:lvl1pPr>
              <a:defRPr lang="sv-SE" sz="2800" b="1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0DF95D90-805B-4526-99E9-BF3F600FAB76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27" y="2022248"/>
            <a:ext cx="3470146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318A1D-EDB6-053F-CC72-F3820437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-1249812"/>
            <a:ext cx="9985375" cy="902668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2026-04-10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358506" y="2022248"/>
            <a:ext cx="3474988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673372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stor,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10" y="766765"/>
            <a:ext cx="9396580" cy="2138667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7000" spc="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593649"/>
            <a:ext cx="7191377" cy="716646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spc="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3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9B031F7E-9B17-459E-8F42-094C15270A1E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0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ett ord,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710" y="1089432"/>
            <a:ext cx="9396580" cy="2136461"/>
          </a:xfrm>
        </p:spPr>
        <p:txBody>
          <a:bodyPr anchor="t" anchorCtr="0"/>
          <a:lstStyle>
            <a:lvl1pPr algn="ctr">
              <a:defRPr sz="14000" spc="-60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272323"/>
            <a:ext cx="7191378" cy="716646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 spc="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3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74CA427A-67C1-4F10-9AA6-BFB078805562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62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BA1246-D123-4334-A99C-946C222913EF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objekt 3">
            <a:extLst>
              <a:ext uri="{FF2B5EF4-FFF2-40B4-BE49-F238E27FC236}">
                <a16:creationId xmlns:a16="http://schemas.microsoft.com/office/drawing/2014/main" id="{BA4B5FBE-906B-93F2-517E-2BAF566F3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20277" y="-73152"/>
            <a:ext cx="6475241" cy="6876757"/>
          </a:xfrm>
          <a:prstGeom prst="rect">
            <a:avLst/>
          </a:prstGeom>
        </p:spPr>
      </p:pic>
      <p:pic>
        <p:nvPicPr>
          <p:cNvPr id="7" name="Bild 7">
            <a:extLst>
              <a:ext uri="{FF2B5EF4-FFF2-40B4-BE49-F238E27FC236}">
                <a16:creationId xmlns:a16="http://schemas.microsoft.com/office/drawing/2014/main" id="{67BA7BCA-98B2-8A5E-A6B9-8A5297C1C6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64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för illustration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86DD2-90EE-4704-914F-3254735A700C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 7">
            <a:extLst>
              <a:ext uri="{FF2B5EF4-FFF2-40B4-BE49-F238E27FC236}">
                <a16:creationId xmlns:a16="http://schemas.microsoft.com/office/drawing/2014/main" id="{DF51B4B9-B6BD-70AA-4CAD-9DA9D13EB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55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för illustration, klar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86DD2-90EE-4704-914F-3254735A700C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 7">
            <a:extLst>
              <a:ext uri="{FF2B5EF4-FFF2-40B4-BE49-F238E27FC236}">
                <a16:creationId xmlns:a16="http://schemas.microsoft.com/office/drawing/2014/main" id="{DF51B4B9-B6BD-70AA-4CAD-9DA9D13EB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8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9985375" cy="902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77974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8135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934D12-DDC5-44BB-8155-ED96605AE8E3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8135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8135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426" y="409576"/>
            <a:ext cx="5874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7" r:id="rId7"/>
    <p:sldLayoutId id="2147483716" r:id="rId8"/>
    <p:sldLayoutId id="2147483723" r:id="rId9"/>
    <p:sldLayoutId id="2147483724" r:id="rId10"/>
    <p:sldLayoutId id="2147483721" r:id="rId11"/>
    <p:sldLayoutId id="2147483722" r:id="rId12"/>
    <p:sldLayoutId id="2147483718" r:id="rId13"/>
    <p:sldLayoutId id="2147483685" r:id="rId14"/>
    <p:sldLayoutId id="2147483661" r:id="rId15"/>
    <p:sldLayoutId id="2147483708" r:id="rId16"/>
    <p:sldLayoutId id="2147483687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668" r:id="rId24"/>
    <p:sldLayoutId id="2147483691" r:id="rId25"/>
    <p:sldLayoutId id="2147483696" r:id="rId26"/>
    <p:sldLayoutId id="2147483664" r:id="rId27"/>
    <p:sldLayoutId id="2147483692" r:id="rId28"/>
    <p:sldLayoutId id="2147483665" r:id="rId29"/>
    <p:sldLayoutId id="2147483689" r:id="rId30"/>
    <p:sldLayoutId id="2147483674" r:id="rId31"/>
    <p:sldLayoutId id="2147483695" r:id="rId32"/>
    <p:sldLayoutId id="2147483666" r:id="rId33"/>
    <p:sldLayoutId id="2147483667" r:id="rId34"/>
    <p:sldLayoutId id="2147483654" r:id="rId35"/>
    <p:sldLayoutId id="2147483684" r:id="rId36"/>
    <p:sldLayoutId id="2147483658" r:id="rId37"/>
    <p:sldLayoutId id="2147483677" r:id="rId38"/>
    <p:sldLayoutId id="2147483715" r:id="rId39"/>
    <p:sldLayoutId id="2147483678" r:id="rId40"/>
    <p:sldLayoutId id="2147483671" r:id="rId41"/>
    <p:sldLayoutId id="2147483672" r:id="rId42"/>
    <p:sldLayoutId id="2147483694" r:id="rId43"/>
    <p:sldLayoutId id="2147483725" r:id="rId44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8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404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0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990" userDrawn="1">
          <p15:clr>
            <a:srgbClr val="FF0000"/>
          </p15:clr>
        </p15:guide>
        <p15:guide id="20" pos="698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8DACA8C-8049-4678-A226-6E6B27DE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71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9F1EA7-74BB-6736-5BD9-05C896697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1380F-977A-B966-13A9-AC8E63D47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6869713" cy="2733675"/>
          </a:xfrm>
        </p:spPr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Afa</a:t>
            </a:r>
            <a:r>
              <a:rPr lang="sv-SE" dirty="0"/>
              <a:t> Försäkring</a:t>
            </a:r>
          </a:p>
        </p:txBody>
      </p:sp>
      <p:sp>
        <p:nvSpPr>
          <p:cNvPr id="3" name="Platshållare för bildnummer 3">
            <a:extLst>
              <a:ext uri="{FF2B5EF4-FFF2-40B4-BE49-F238E27FC236}">
                <a16:creationId xmlns:a16="http://schemas.microsoft.com/office/drawing/2014/main" id="{11D8E199-8AC4-A526-AD8A-314B33AA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>
                <a:solidFill>
                  <a:schemeClr val="accent1"/>
                </a:solidFill>
              </a:rPr>
              <a:pPr/>
              <a:t>10</a:t>
            </a:fld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8ACDA-7E92-2C5C-897D-BB870475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FEADC2D-98E9-77DF-94A2-422C0519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D6D4737-31C1-FC1D-6DB0-ACEA504C4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7"/>
            <a:ext cx="5397816" cy="1611597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do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F2A7F5-A933-E66D-4477-9DA6078B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004" y="1421680"/>
            <a:ext cx="4687992" cy="4687992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A230A68E-3A91-E068-603F-A5ABA8D56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50085" y="1189526"/>
            <a:ext cx="5091830" cy="50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8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F8FB24-923A-CE51-8230-C2A658E75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A8A4894-7ADB-A2DC-1011-70C0596C5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7"/>
            <a:ext cx="3403455" cy="744147"/>
          </a:xfrm>
        </p:spPr>
        <p:txBody>
          <a:bodyPr/>
          <a:lstStyle/>
          <a:p>
            <a:r>
              <a:rPr lang="sv-SE" dirty="0"/>
              <a:t>Organisation</a:t>
            </a:r>
          </a:p>
        </p:txBody>
      </p:sp>
      <p:sp>
        <p:nvSpPr>
          <p:cNvPr id="43" name="Platshållare för bildnummer 3">
            <a:extLst>
              <a:ext uri="{FF2B5EF4-FFF2-40B4-BE49-F238E27FC236}">
                <a16:creationId xmlns:a16="http://schemas.microsoft.com/office/drawing/2014/main" id="{DB74DE14-430B-0215-7836-01EC66D5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2" name="Platshållare för bildnummer 3">
            <a:extLst>
              <a:ext uri="{FF2B5EF4-FFF2-40B4-BE49-F238E27FC236}">
                <a16:creationId xmlns:a16="http://schemas.microsoft.com/office/drawing/2014/main" id="{3FACD829-0749-290D-9EDE-7CC782056A9B}"/>
              </a:ext>
            </a:extLst>
          </p:cNvPr>
          <p:cNvSpPr txBox="1">
            <a:spLocks/>
          </p:cNvSpPr>
          <p:nvPr/>
        </p:nvSpPr>
        <p:spPr>
          <a:xfrm>
            <a:off x="10991849" y="628135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sv-SE"/>
            </a:defPPr>
            <a:lvl1pPr marL="0" algn="r" defTabSz="914363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86683-F536-42AB-ABBC-F4803DFE8DBC}" type="slidenum">
              <a:rPr lang="sv-SE" smtClean="0"/>
              <a:pPr/>
              <a:t>12</a:t>
            </a:fld>
            <a:endParaRPr lang="sv-SE" dirty="0"/>
          </a:p>
        </p:txBody>
      </p:sp>
      <p:grpSp>
        <p:nvGrpSpPr>
          <p:cNvPr id="100" name="Grupp 99">
            <a:extLst>
              <a:ext uri="{FF2B5EF4-FFF2-40B4-BE49-F238E27FC236}">
                <a16:creationId xmlns:a16="http://schemas.microsoft.com/office/drawing/2014/main" id="{17990B35-1E64-2C80-955F-901B340D7324}"/>
              </a:ext>
            </a:extLst>
          </p:cNvPr>
          <p:cNvGrpSpPr/>
          <p:nvPr/>
        </p:nvGrpSpPr>
        <p:grpSpPr>
          <a:xfrm>
            <a:off x="2981217" y="891447"/>
            <a:ext cx="8252653" cy="5558041"/>
            <a:chOff x="2981217" y="891447"/>
            <a:chExt cx="8252653" cy="5558041"/>
          </a:xfrm>
        </p:grpSpPr>
        <p:cxnSp>
          <p:nvCxnSpPr>
            <p:cNvPr id="101" name="Rak koppling 100">
              <a:extLst>
                <a:ext uri="{FF2B5EF4-FFF2-40B4-BE49-F238E27FC236}">
                  <a16:creationId xmlns:a16="http://schemas.microsoft.com/office/drawing/2014/main" id="{7ACAE767-A8EA-365D-629E-F927663C1D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5445" y="1291763"/>
              <a:ext cx="2250881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ak koppling 101">
              <a:extLst>
                <a:ext uri="{FF2B5EF4-FFF2-40B4-BE49-F238E27FC236}">
                  <a16:creationId xmlns:a16="http://schemas.microsoft.com/office/drawing/2014/main" id="{EE20B6DD-D13C-0219-A552-57AF7239B890}"/>
                </a:ext>
              </a:extLst>
            </p:cNvPr>
            <p:cNvCxnSpPr>
              <a:cxnSpLocks/>
            </p:cNvCxnSpPr>
            <p:nvPr/>
          </p:nvCxnSpPr>
          <p:spPr>
            <a:xfrm>
              <a:off x="9625922" y="5350517"/>
              <a:ext cx="0" cy="54875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ak koppling 102">
              <a:extLst>
                <a:ext uri="{FF2B5EF4-FFF2-40B4-BE49-F238E27FC236}">
                  <a16:creationId xmlns:a16="http://schemas.microsoft.com/office/drawing/2014/main" id="{4B82DC9A-65EC-5A98-4285-D8845A6B431F}"/>
                </a:ext>
              </a:extLst>
            </p:cNvPr>
            <p:cNvCxnSpPr>
              <a:cxnSpLocks/>
            </p:cNvCxnSpPr>
            <p:nvPr/>
          </p:nvCxnSpPr>
          <p:spPr>
            <a:xfrm>
              <a:off x="4128284" y="5350517"/>
              <a:ext cx="0" cy="54875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koppling 103">
              <a:extLst>
                <a:ext uri="{FF2B5EF4-FFF2-40B4-BE49-F238E27FC236}">
                  <a16:creationId xmlns:a16="http://schemas.microsoft.com/office/drawing/2014/main" id="{6965120C-7FA2-E524-836E-A66EC75576F8}"/>
                </a:ext>
              </a:extLst>
            </p:cNvPr>
            <p:cNvCxnSpPr>
              <a:cxnSpLocks/>
            </p:cNvCxnSpPr>
            <p:nvPr/>
          </p:nvCxnSpPr>
          <p:spPr>
            <a:xfrm>
              <a:off x="5517637" y="1618209"/>
              <a:ext cx="0" cy="374454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ak koppling 104">
              <a:extLst>
                <a:ext uri="{FF2B5EF4-FFF2-40B4-BE49-F238E27FC236}">
                  <a16:creationId xmlns:a16="http://schemas.microsoft.com/office/drawing/2014/main" id="{7276A9D3-2916-8C5F-B6A5-48092677E8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6038" y="2426922"/>
              <a:ext cx="703216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5D36B0DD-1701-C7A5-ED9D-3DE1AEA60E42}"/>
                </a:ext>
              </a:extLst>
            </p:cNvPr>
            <p:cNvSpPr/>
            <p:nvPr/>
          </p:nvSpPr>
          <p:spPr>
            <a:xfrm>
              <a:off x="8254196" y="893310"/>
              <a:ext cx="2408946" cy="11219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206B7C7E-90EF-CC86-61C0-16683C169D04}"/>
                </a:ext>
              </a:extLst>
            </p:cNvPr>
            <p:cNvSpPr txBox="1"/>
            <p:nvPr/>
          </p:nvSpPr>
          <p:spPr>
            <a:xfrm>
              <a:off x="8417194" y="1026931"/>
              <a:ext cx="2816676" cy="9476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Central </a:t>
              </a:r>
              <a:r>
                <a:rPr kumimoji="0" lang="sv-SE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functions</a:t>
              </a: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l" defTabSz="914363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Actuarial</a:t>
              </a:r>
              <a:r>
                <a:rPr kumimoji="0" lang="sv-S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function</a:t>
              </a:r>
              <a:br>
                <a:rPr kumimoji="0" lang="sv-S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l" defTabSz="914363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Risk </a:t>
              </a:r>
              <a:r>
                <a:rPr kumimoji="0" lang="sv-SE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control</a:t>
              </a:r>
              <a:br>
                <a:rPr kumimoji="0" lang="sv-S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l" defTabSz="914363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Regulatory</a:t>
              </a:r>
              <a:r>
                <a:rPr kumimoji="0" lang="sv-S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compliancy</a:t>
              </a:r>
              <a:br>
                <a:rPr kumimoji="0" lang="sv-S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sv-S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</a:p>
            <a:p>
              <a:pPr marL="171450" marR="0" lvl="0" indent="-171450" algn="l" defTabSz="914363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Internal</a:t>
              </a:r>
              <a:r>
                <a:rPr kumimoji="0" lang="sv-S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audit</a:t>
              </a:r>
              <a:br>
                <a:rPr kumimoji="0" lang="sv-S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8" name="Rak koppling 107">
              <a:extLst>
                <a:ext uri="{FF2B5EF4-FFF2-40B4-BE49-F238E27FC236}">
                  <a16:creationId xmlns:a16="http://schemas.microsoft.com/office/drawing/2014/main" id="{72BBAC05-188B-3C2B-56D8-98D694EDDC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28284" y="5350517"/>
              <a:ext cx="5497638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ak koppling 108">
              <a:extLst>
                <a:ext uri="{FF2B5EF4-FFF2-40B4-BE49-F238E27FC236}">
                  <a16:creationId xmlns:a16="http://schemas.microsoft.com/office/drawing/2014/main" id="{0730BD2F-4CD2-35FD-32DC-0839CD2ADE98}"/>
                </a:ext>
              </a:extLst>
            </p:cNvPr>
            <p:cNvCxnSpPr>
              <a:cxnSpLocks/>
            </p:cNvCxnSpPr>
            <p:nvPr/>
          </p:nvCxnSpPr>
          <p:spPr>
            <a:xfrm>
              <a:off x="6904903" y="5362751"/>
              <a:ext cx="0" cy="54875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ktangel 109">
              <a:extLst>
                <a:ext uri="{FF2B5EF4-FFF2-40B4-BE49-F238E27FC236}">
                  <a16:creationId xmlns:a16="http://schemas.microsoft.com/office/drawing/2014/main" id="{882978C9-AA98-23E0-F3A8-8E3818C8B32C}"/>
                </a:ext>
              </a:extLst>
            </p:cNvPr>
            <p:cNvSpPr/>
            <p:nvPr/>
          </p:nvSpPr>
          <p:spPr>
            <a:xfrm>
              <a:off x="4368469" y="891447"/>
              <a:ext cx="2298336" cy="8269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3CC3FDF1-2E10-9F95-BCA0-AD9F91E07804}"/>
                </a:ext>
              </a:extLst>
            </p:cNvPr>
            <p:cNvSpPr txBox="1"/>
            <p:nvPr/>
          </p:nvSpPr>
          <p:spPr>
            <a:xfrm>
              <a:off x="4368469" y="1085936"/>
              <a:ext cx="2298327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CEO</a:t>
              </a:r>
            </a:p>
          </p:txBody>
        </p:sp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B6D5234D-7D97-E031-862A-770A48AE97B9}"/>
                </a:ext>
              </a:extLst>
            </p:cNvPr>
            <p:cNvSpPr/>
            <p:nvPr/>
          </p:nvSpPr>
          <p:spPr>
            <a:xfrm>
              <a:off x="5755749" y="2015275"/>
              <a:ext cx="2298336" cy="8269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5A1D4BC1-ADC8-EFE6-A672-E7CE1BAFA9EE}"/>
                </a:ext>
              </a:extLst>
            </p:cNvPr>
            <p:cNvSpPr txBox="1"/>
            <p:nvPr/>
          </p:nvSpPr>
          <p:spPr>
            <a:xfrm>
              <a:off x="5755749" y="2209764"/>
              <a:ext cx="2298327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Finance</a:t>
              </a: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4" name="Rak koppling 113">
              <a:extLst>
                <a:ext uri="{FF2B5EF4-FFF2-40B4-BE49-F238E27FC236}">
                  <a16:creationId xmlns:a16="http://schemas.microsoft.com/office/drawing/2014/main" id="{087642EF-37B2-DECC-1F7F-7AC9F6F076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6039" y="4657931"/>
              <a:ext cx="703216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3C92E77B-D1FB-328C-3289-D1A9ED313D3A}"/>
                </a:ext>
              </a:extLst>
            </p:cNvPr>
            <p:cNvSpPr/>
            <p:nvPr/>
          </p:nvSpPr>
          <p:spPr>
            <a:xfrm>
              <a:off x="5755750" y="4246284"/>
              <a:ext cx="2298336" cy="8269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textruta 115">
              <a:extLst>
                <a:ext uri="{FF2B5EF4-FFF2-40B4-BE49-F238E27FC236}">
                  <a16:creationId xmlns:a16="http://schemas.microsoft.com/office/drawing/2014/main" id="{2E360814-4532-7C35-9C0D-D9315CA47144}"/>
                </a:ext>
              </a:extLst>
            </p:cNvPr>
            <p:cNvSpPr txBox="1"/>
            <p:nvPr/>
          </p:nvSpPr>
          <p:spPr>
            <a:xfrm>
              <a:off x="5755750" y="4440773"/>
              <a:ext cx="2298327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IT</a:t>
              </a:r>
            </a:p>
          </p:txBody>
        </p:sp>
        <p:cxnSp>
          <p:nvCxnSpPr>
            <p:cNvPr id="117" name="Rak koppling 116">
              <a:extLst>
                <a:ext uri="{FF2B5EF4-FFF2-40B4-BE49-F238E27FC236}">
                  <a16:creationId xmlns:a16="http://schemas.microsoft.com/office/drawing/2014/main" id="{534963B2-F84E-2F57-DBE1-EFF0D26A93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6029" y="3540618"/>
              <a:ext cx="703216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316CA589-40C2-5933-0F73-32CF10BB138D}"/>
                </a:ext>
              </a:extLst>
            </p:cNvPr>
            <p:cNvSpPr/>
            <p:nvPr/>
          </p:nvSpPr>
          <p:spPr>
            <a:xfrm>
              <a:off x="5755740" y="3128971"/>
              <a:ext cx="2298336" cy="8269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textruta 118">
              <a:extLst>
                <a:ext uri="{FF2B5EF4-FFF2-40B4-BE49-F238E27FC236}">
                  <a16:creationId xmlns:a16="http://schemas.microsoft.com/office/drawing/2014/main" id="{9BE292AC-F7CB-F023-CFD3-D775296B2435}"/>
                </a:ext>
              </a:extLst>
            </p:cNvPr>
            <p:cNvSpPr txBox="1"/>
            <p:nvPr/>
          </p:nvSpPr>
          <p:spPr>
            <a:xfrm>
              <a:off x="5755740" y="3323460"/>
              <a:ext cx="2298327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Legal </a:t>
              </a:r>
              <a:r>
                <a:rPr kumimoji="0" lang="sv-S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affairs</a:t>
              </a: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5D1D6259-72FE-7EF1-FC15-C10A57EDE4C4}"/>
                </a:ext>
              </a:extLst>
            </p:cNvPr>
            <p:cNvSpPr/>
            <p:nvPr/>
          </p:nvSpPr>
          <p:spPr>
            <a:xfrm>
              <a:off x="2994887" y="2015258"/>
              <a:ext cx="2298336" cy="8269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textruta 120">
              <a:extLst>
                <a:ext uri="{FF2B5EF4-FFF2-40B4-BE49-F238E27FC236}">
                  <a16:creationId xmlns:a16="http://schemas.microsoft.com/office/drawing/2014/main" id="{7DB4BA5B-0E34-FACB-CC44-5E95E79486DC}"/>
                </a:ext>
              </a:extLst>
            </p:cNvPr>
            <p:cNvSpPr txBox="1"/>
            <p:nvPr/>
          </p:nvSpPr>
          <p:spPr>
            <a:xfrm>
              <a:off x="2994887" y="2209747"/>
              <a:ext cx="2298327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Actuary</a:t>
              </a: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3A0D9162-BBFA-A0D8-AD82-CC10D7B77361}"/>
                </a:ext>
              </a:extLst>
            </p:cNvPr>
            <p:cNvSpPr/>
            <p:nvPr/>
          </p:nvSpPr>
          <p:spPr>
            <a:xfrm>
              <a:off x="2994888" y="4246267"/>
              <a:ext cx="2298336" cy="8269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textruta 122">
              <a:extLst>
                <a:ext uri="{FF2B5EF4-FFF2-40B4-BE49-F238E27FC236}">
                  <a16:creationId xmlns:a16="http://schemas.microsoft.com/office/drawing/2014/main" id="{A092A4D2-2782-8CF8-1DC3-D7884A6E4EE6}"/>
                </a:ext>
              </a:extLst>
            </p:cNvPr>
            <p:cNvSpPr txBox="1"/>
            <p:nvPr/>
          </p:nvSpPr>
          <p:spPr>
            <a:xfrm>
              <a:off x="2994888" y="4440756"/>
              <a:ext cx="2298327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Strategy</a:t>
              </a: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</a:t>
              </a:r>
              <a:b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sv-S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communication</a:t>
              </a: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84ACF41A-7F66-2F65-A668-BD5F0CF37148}"/>
                </a:ext>
              </a:extLst>
            </p:cNvPr>
            <p:cNvSpPr/>
            <p:nvPr/>
          </p:nvSpPr>
          <p:spPr>
            <a:xfrm>
              <a:off x="2994878" y="3128954"/>
              <a:ext cx="2298336" cy="8269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textruta 124">
              <a:extLst>
                <a:ext uri="{FF2B5EF4-FFF2-40B4-BE49-F238E27FC236}">
                  <a16:creationId xmlns:a16="http://schemas.microsoft.com/office/drawing/2014/main" id="{CE1C08BE-230C-3264-B0F4-FBE68C7E9639}"/>
                </a:ext>
              </a:extLst>
            </p:cNvPr>
            <p:cNvSpPr txBox="1"/>
            <p:nvPr/>
          </p:nvSpPr>
          <p:spPr>
            <a:xfrm>
              <a:off x="2994878" y="3323443"/>
              <a:ext cx="2298327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Human Resources</a:t>
              </a:r>
            </a:p>
          </p:txBody>
        </p:sp>
        <p:sp>
          <p:nvSpPr>
            <p:cNvPr id="126" name="Rektangel 125">
              <a:extLst>
                <a:ext uri="{FF2B5EF4-FFF2-40B4-BE49-F238E27FC236}">
                  <a16:creationId xmlns:a16="http://schemas.microsoft.com/office/drawing/2014/main" id="{2FA7667F-0AD4-1EC9-5C4F-251C159A8713}"/>
                </a:ext>
              </a:extLst>
            </p:cNvPr>
            <p:cNvSpPr/>
            <p:nvPr/>
          </p:nvSpPr>
          <p:spPr>
            <a:xfrm>
              <a:off x="2981217" y="5603850"/>
              <a:ext cx="2298336" cy="8269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textruta 126">
              <a:extLst>
                <a:ext uri="{FF2B5EF4-FFF2-40B4-BE49-F238E27FC236}">
                  <a16:creationId xmlns:a16="http://schemas.microsoft.com/office/drawing/2014/main" id="{66F9F8A5-9C1A-5236-FB8F-4E4BA98AB55C}"/>
                </a:ext>
              </a:extLst>
            </p:cNvPr>
            <p:cNvSpPr txBox="1"/>
            <p:nvPr/>
          </p:nvSpPr>
          <p:spPr>
            <a:xfrm>
              <a:off x="2981217" y="5798339"/>
              <a:ext cx="2298327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Claims</a:t>
              </a: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sv-S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adjustment</a:t>
              </a: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Rektangel 127">
              <a:extLst>
                <a:ext uri="{FF2B5EF4-FFF2-40B4-BE49-F238E27FC236}">
                  <a16:creationId xmlns:a16="http://schemas.microsoft.com/office/drawing/2014/main" id="{E7926576-BDAB-4D76-982E-372114A67A7E}"/>
                </a:ext>
              </a:extLst>
            </p:cNvPr>
            <p:cNvSpPr/>
            <p:nvPr/>
          </p:nvSpPr>
          <p:spPr>
            <a:xfrm>
              <a:off x="5756614" y="5603850"/>
              <a:ext cx="2298336" cy="8269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textruta 128">
              <a:extLst>
                <a:ext uri="{FF2B5EF4-FFF2-40B4-BE49-F238E27FC236}">
                  <a16:creationId xmlns:a16="http://schemas.microsoft.com/office/drawing/2014/main" id="{3D6538ED-F0B4-E0D8-43AC-B8E51C82BC18}"/>
                </a:ext>
              </a:extLst>
            </p:cNvPr>
            <p:cNvSpPr txBox="1"/>
            <p:nvPr/>
          </p:nvSpPr>
          <p:spPr>
            <a:xfrm>
              <a:off x="5756614" y="5798339"/>
              <a:ext cx="2298327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Asset management</a:t>
              </a: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78D7D9FB-0C7D-AA68-522E-F1E00D1B8A78}"/>
                </a:ext>
              </a:extLst>
            </p:cNvPr>
            <p:cNvSpPr/>
            <p:nvPr/>
          </p:nvSpPr>
          <p:spPr>
            <a:xfrm>
              <a:off x="8530254" y="5622575"/>
              <a:ext cx="2298336" cy="8269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textruta 130">
              <a:extLst>
                <a:ext uri="{FF2B5EF4-FFF2-40B4-BE49-F238E27FC236}">
                  <a16:creationId xmlns:a16="http://schemas.microsoft.com/office/drawing/2014/main" id="{E2732F8F-2D30-1F4C-4703-EDACFF54C2D5}"/>
                </a:ext>
              </a:extLst>
            </p:cNvPr>
            <p:cNvSpPr txBox="1"/>
            <p:nvPr/>
          </p:nvSpPr>
          <p:spPr>
            <a:xfrm>
              <a:off x="8530254" y="5817064"/>
              <a:ext cx="2298327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6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F8FB24-923A-CE51-8230-C2A658E75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A8A4894-7ADB-A2DC-1011-70C0596C5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7"/>
            <a:ext cx="3403455" cy="744147"/>
          </a:xfrm>
        </p:spPr>
        <p:txBody>
          <a:bodyPr/>
          <a:lstStyle/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owners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AAF40B0-900A-3945-3478-4118D6AD1E91}"/>
              </a:ext>
            </a:extLst>
          </p:cNvPr>
          <p:cNvSpPr/>
          <p:nvPr/>
        </p:nvSpPr>
        <p:spPr>
          <a:xfrm>
            <a:off x="766763" y="5329051"/>
            <a:ext cx="10884003" cy="678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Afa</a:t>
            </a:r>
            <a:r>
              <a:rPr kumimoji="0" lang="sv-SE" sz="2400" b="1" i="0" u="none" strike="noStrike" kern="1200" cap="none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Försäkring tjänstepensionsaktiebolag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23BF244-8388-3ECD-365B-D79B33F8F1BA}"/>
              </a:ext>
            </a:extLst>
          </p:cNvPr>
          <p:cNvSpPr/>
          <p:nvPr/>
        </p:nvSpPr>
        <p:spPr>
          <a:xfrm>
            <a:off x="791476" y="1902692"/>
            <a:ext cx="4805725" cy="28761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D17A246-7F29-8D99-C7EE-C96D8AB02B39}"/>
              </a:ext>
            </a:extLst>
          </p:cNvPr>
          <p:cNvSpPr/>
          <p:nvPr/>
        </p:nvSpPr>
        <p:spPr>
          <a:xfrm>
            <a:off x="5560528" y="1902692"/>
            <a:ext cx="4411492" cy="28761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1E602D9-0FFB-BE41-CD51-CAB19D8E0F7B}"/>
              </a:ext>
            </a:extLst>
          </p:cNvPr>
          <p:cNvSpPr/>
          <p:nvPr/>
        </p:nvSpPr>
        <p:spPr>
          <a:xfrm>
            <a:off x="9972020" y="1901087"/>
            <a:ext cx="1704041" cy="287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C8785E1-88A0-420C-CB45-C583A2592CDD}"/>
              </a:ext>
            </a:extLst>
          </p:cNvPr>
          <p:cNvSpPr txBox="1"/>
          <p:nvPr/>
        </p:nvSpPr>
        <p:spPr>
          <a:xfrm>
            <a:off x="791476" y="3856228"/>
            <a:ext cx="4769053" cy="23726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50 %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46B5AD5-A3D5-BD8E-B7EC-3A775FD85661}"/>
              </a:ext>
            </a:extLst>
          </p:cNvPr>
          <p:cNvSpPr txBox="1"/>
          <p:nvPr/>
        </p:nvSpPr>
        <p:spPr>
          <a:xfrm>
            <a:off x="5563905" y="3856227"/>
            <a:ext cx="4408115" cy="33544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46,43 %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6828CB1-0501-A072-8169-EA0623B707CD}"/>
              </a:ext>
            </a:extLst>
          </p:cNvPr>
          <p:cNvSpPr txBox="1"/>
          <p:nvPr/>
        </p:nvSpPr>
        <p:spPr>
          <a:xfrm>
            <a:off x="9972019" y="3856227"/>
            <a:ext cx="1704040" cy="24033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3,57 %</a:t>
            </a:r>
          </a:p>
        </p:txBody>
      </p: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C210EFC8-0716-3B7D-E93E-1D77C86B5924}"/>
              </a:ext>
            </a:extLst>
          </p:cNvPr>
          <p:cNvCxnSpPr/>
          <p:nvPr/>
        </p:nvCxnSpPr>
        <p:spPr>
          <a:xfrm>
            <a:off x="791476" y="5037334"/>
            <a:ext cx="0" cy="195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D6A356D4-B741-33CA-46B1-8B97E17267C6}"/>
              </a:ext>
            </a:extLst>
          </p:cNvPr>
          <p:cNvCxnSpPr/>
          <p:nvPr/>
        </p:nvCxnSpPr>
        <p:spPr>
          <a:xfrm>
            <a:off x="11676059" y="5037334"/>
            <a:ext cx="0" cy="195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560583F9-C6AE-0EB5-4F13-FD67A843A872}"/>
              </a:ext>
            </a:extLst>
          </p:cNvPr>
          <p:cNvCxnSpPr>
            <a:cxnSpLocks/>
          </p:cNvCxnSpPr>
          <p:nvPr/>
        </p:nvCxnSpPr>
        <p:spPr>
          <a:xfrm flipH="1">
            <a:off x="792054" y="5233248"/>
            <a:ext cx="10884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latshållare för bildnummer 3">
            <a:extLst>
              <a:ext uri="{FF2B5EF4-FFF2-40B4-BE49-F238E27FC236}">
                <a16:creationId xmlns:a16="http://schemas.microsoft.com/office/drawing/2014/main" id="{DB74DE14-430B-0215-7836-01EC66D5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13</a:t>
            </a:fld>
            <a:endParaRPr lang="sv-SE" dirty="0"/>
          </a:p>
        </p:txBody>
      </p: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5AEC915E-761C-5242-BAEF-FFEFC24E2027}"/>
              </a:ext>
            </a:extLst>
          </p:cNvPr>
          <p:cNvCxnSpPr/>
          <p:nvPr/>
        </p:nvCxnSpPr>
        <p:spPr>
          <a:xfrm>
            <a:off x="6201381" y="5233248"/>
            <a:ext cx="0" cy="195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2">
            <a:extLst>
              <a:ext uri="{FF2B5EF4-FFF2-40B4-BE49-F238E27FC236}">
                <a16:creationId xmlns:a16="http://schemas.microsoft.com/office/drawing/2014/main" id="{A2E0DD9A-4A93-6910-9167-ECA9B4320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1211" y="2292159"/>
            <a:ext cx="2838450" cy="1419225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11F7F756-F02D-65F5-89D4-E5B12C308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0793" y="1295935"/>
            <a:ext cx="2880433" cy="4076175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645DC1B2-CF05-68AC-F2B1-D2539F80A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0893" y="3370809"/>
            <a:ext cx="1386292" cy="2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9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3CB45-9FDD-DBED-4941-34E7831E1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10E077-7526-A995-4529-49C81D44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CD43F4A5-3F7F-479F-96ED-0F62506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7"/>
            <a:ext cx="9674192" cy="1611597"/>
          </a:xfrm>
        </p:spPr>
        <p:txBody>
          <a:bodyPr/>
          <a:lstStyle/>
          <a:p>
            <a:r>
              <a:rPr lang="sv-SE" dirty="0" err="1">
                <a:solidFill>
                  <a:srgbClr val="020678"/>
                </a:solidFill>
              </a:rPr>
              <a:t>Our</a:t>
            </a:r>
            <a:r>
              <a:rPr lang="sv-SE" dirty="0">
                <a:solidFill>
                  <a:srgbClr val="020678"/>
                </a:solidFill>
              </a:rPr>
              <a:t> business </a:t>
            </a:r>
            <a:r>
              <a:rPr lang="sv-SE" dirty="0" err="1">
                <a:solidFill>
                  <a:srgbClr val="020678"/>
                </a:solidFill>
              </a:rPr>
              <a:t>figures</a:t>
            </a:r>
            <a:r>
              <a:rPr lang="sv-SE" dirty="0">
                <a:solidFill>
                  <a:srgbClr val="020678"/>
                </a:solidFill>
              </a:rPr>
              <a:t>  </a:t>
            </a:r>
            <a:br>
              <a:rPr lang="sv-SE" dirty="0"/>
            </a:br>
            <a:r>
              <a:rPr lang="sv-SE" sz="1600" dirty="0"/>
              <a:t>2025</a:t>
            </a:r>
            <a:r>
              <a:rPr lang="sv-SE" sz="1600" dirty="0">
                <a:latin typeface="Roboto" panose="02000000000000000000" pitchFamily="2" charset="0"/>
              </a:rPr>
              <a:t>–</a:t>
            </a:r>
            <a:r>
              <a:rPr lang="sv-SE" sz="1600" dirty="0"/>
              <a:t>2026</a:t>
            </a:r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3EF9561C-A433-508E-C7AC-39169A0919E8}"/>
              </a:ext>
            </a:extLst>
          </p:cNvPr>
          <p:cNvSpPr txBox="1">
            <a:spLocks/>
          </p:cNvSpPr>
          <p:nvPr/>
        </p:nvSpPr>
        <p:spPr>
          <a:xfrm>
            <a:off x="698184" y="2182020"/>
            <a:ext cx="4887608" cy="29797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sv-SE" dirty="0"/>
              <a:t>5.4 million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insured</a:t>
            </a:r>
            <a:r>
              <a:rPr lang="sv-SE" dirty="0"/>
              <a:t>.</a:t>
            </a:r>
          </a:p>
          <a:p>
            <a:pPr>
              <a:spcBef>
                <a:spcPts val="1200"/>
              </a:spcBef>
            </a:pPr>
            <a:r>
              <a:rPr lang="sv-SE" dirty="0"/>
              <a:t>SEK 1.4 billion in premium </a:t>
            </a:r>
            <a:r>
              <a:rPr lang="sv-SE" dirty="0" err="1"/>
              <a:t>revenue</a:t>
            </a:r>
            <a:r>
              <a:rPr lang="sv-SE" dirty="0"/>
              <a:t>.</a:t>
            </a:r>
          </a:p>
          <a:p>
            <a:pPr>
              <a:spcBef>
                <a:spcPts val="1200"/>
              </a:spcBef>
            </a:pPr>
            <a:r>
              <a:rPr lang="sv-SE" dirty="0"/>
              <a:t>SEK 43 billion in premium </a:t>
            </a:r>
            <a:r>
              <a:rPr lang="sv-SE" dirty="0" err="1"/>
              <a:t>paid</a:t>
            </a:r>
            <a:r>
              <a:rPr lang="sv-SE" dirty="0"/>
              <a:t> back </a:t>
            </a:r>
            <a:br>
              <a:rPr lang="sv-SE" dirty="0"/>
            </a:br>
            <a:r>
              <a:rPr lang="sv-SE" dirty="0"/>
              <a:t>for 2004</a:t>
            </a:r>
            <a:r>
              <a:rPr lang="sv-SE" dirty="0">
                <a:latin typeface="Roboto" panose="02000000000000000000" pitchFamily="2" charset="0"/>
              </a:rPr>
              <a:t>–</a:t>
            </a:r>
            <a:r>
              <a:rPr lang="sv-SE" dirty="0"/>
              <a:t>2008.</a:t>
            </a:r>
          </a:p>
          <a:p>
            <a:pPr>
              <a:spcBef>
                <a:spcPts val="1200"/>
              </a:spcBef>
            </a:pPr>
            <a:r>
              <a:rPr lang="sv-SE" dirty="0"/>
              <a:t>SEK 9.7 billion in </a:t>
            </a:r>
            <a:r>
              <a:rPr lang="sv-SE" dirty="0" err="1"/>
              <a:t>compensation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paid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.</a:t>
            </a:r>
          </a:p>
          <a:p>
            <a:pPr>
              <a:spcBef>
                <a:spcPts val="1200"/>
              </a:spcBef>
            </a:pPr>
            <a:r>
              <a:rPr lang="sv-SE" dirty="0"/>
              <a:t>336 000 new </a:t>
            </a:r>
            <a:r>
              <a:rPr lang="sv-SE" dirty="0" err="1"/>
              <a:t>cases</a:t>
            </a:r>
            <a:r>
              <a:rPr lang="sv-SE" dirty="0"/>
              <a:t>. </a:t>
            </a:r>
          </a:p>
          <a:p>
            <a:r>
              <a:rPr lang="sv-SE" dirty="0"/>
              <a:t>17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million </a:t>
            </a:r>
            <a:r>
              <a:rPr lang="sv-SE" dirty="0" err="1"/>
              <a:t>cases</a:t>
            </a:r>
            <a:r>
              <a:rPr lang="sv-SE" dirty="0"/>
              <a:t> </a:t>
            </a:r>
            <a:r>
              <a:rPr lang="sv-SE" dirty="0" err="1"/>
              <a:t>since</a:t>
            </a:r>
            <a:r>
              <a:rPr lang="sv-SE" dirty="0"/>
              <a:t> </a:t>
            </a:r>
            <a:r>
              <a:rPr lang="sv-SE" dirty="0" err="1"/>
              <a:t>beginning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of</a:t>
            </a:r>
            <a:r>
              <a:rPr lang="sv-SE" dirty="0"/>
              <a:t> the 1970’s.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EDCEC00-D254-18AD-FE0C-EE3A1600579C}"/>
              </a:ext>
            </a:extLst>
          </p:cNvPr>
          <p:cNvSpPr txBox="1">
            <a:spLocks/>
          </p:cNvSpPr>
          <p:nvPr/>
        </p:nvSpPr>
        <p:spPr>
          <a:xfrm>
            <a:off x="5357692" y="2197895"/>
            <a:ext cx="6318369" cy="29797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SEK 207 billion in assets under management.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SEK 157 million in research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 err="1">
                <a:solidFill>
                  <a:srgbClr val="020678"/>
                </a:solidFill>
              </a:rPr>
              <a:t>funding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year</a:t>
            </a:r>
            <a:r>
              <a:rPr lang="sv-SE" dirty="0">
                <a:solidFill>
                  <a:srgbClr val="020678"/>
                </a:solidFill>
              </a:rPr>
              <a:t> 2025.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783 </a:t>
            </a:r>
            <a:r>
              <a:rPr lang="sv-SE" dirty="0" err="1">
                <a:solidFill>
                  <a:srgbClr val="020678"/>
                </a:solidFill>
              </a:rPr>
              <a:t>employees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279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91FF2-CCA5-0DBC-64CA-5DD8BFF21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8C188AF-1EAA-516B-406E-5646735E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71509F0-2FEB-78CF-D106-00378E8A2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customers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satisfied</a:t>
            </a:r>
            <a:r>
              <a:rPr lang="sv-SE" dirty="0"/>
              <a:t> 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4077D12-3DB0-7E5E-AF42-72F4509810F5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6272632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6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We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conduct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surveys</a:t>
            </a:r>
            <a:r>
              <a:rPr lang="sv-SE" dirty="0">
                <a:solidFill>
                  <a:srgbClr val="020678"/>
                </a:solidFill>
              </a:rPr>
              <a:t> on a </a:t>
            </a:r>
            <a:r>
              <a:rPr lang="sv-SE" dirty="0" err="1">
                <a:solidFill>
                  <a:srgbClr val="020678"/>
                </a:solidFill>
              </a:rPr>
              <a:t>regular</a:t>
            </a:r>
            <a:r>
              <a:rPr lang="sv-SE" dirty="0">
                <a:solidFill>
                  <a:srgbClr val="020678"/>
                </a:solidFill>
              </a:rPr>
              <a:t> basis.</a:t>
            </a:r>
          </a:p>
          <a:p>
            <a:pPr lvl="0">
              <a:lnSpc>
                <a:spcPct val="90000"/>
              </a:lnSpc>
              <a:spcBef>
                <a:spcPts val="16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We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measure</a:t>
            </a:r>
            <a:r>
              <a:rPr lang="sv-SE" dirty="0">
                <a:solidFill>
                  <a:srgbClr val="020678"/>
                </a:solidFill>
              </a:rPr>
              <a:t> the </a:t>
            </a:r>
            <a:r>
              <a:rPr lang="sv-SE" dirty="0" err="1">
                <a:solidFill>
                  <a:srgbClr val="020678"/>
                </a:solidFill>
              </a:rPr>
              <a:t>Customer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Satisfaction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>
                <a:solidFill>
                  <a:srgbClr val="020678"/>
                </a:solidFill>
              </a:rPr>
              <a:t>Index (CSI).</a:t>
            </a:r>
          </a:p>
          <a:p>
            <a:pPr lvl="0">
              <a:lnSpc>
                <a:spcPct val="90000"/>
              </a:lnSpc>
              <a:spcBef>
                <a:spcPts val="16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Our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customer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satisfaction</a:t>
            </a:r>
            <a:r>
              <a:rPr lang="sv-SE" dirty="0">
                <a:solidFill>
                  <a:srgbClr val="020678"/>
                </a:solidFill>
              </a:rPr>
              <a:t> is </a:t>
            </a:r>
            <a:r>
              <a:rPr lang="sv-SE" dirty="0" err="1">
                <a:solidFill>
                  <a:srgbClr val="020678"/>
                </a:solidFill>
              </a:rPr>
              <a:t>higher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 err="1">
                <a:solidFill>
                  <a:srgbClr val="020678"/>
                </a:solidFill>
              </a:rPr>
              <a:t>than</a:t>
            </a:r>
            <a:r>
              <a:rPr lang="sv-SE" dirty="0">
                <a:solidFill>
                  <a:srgbClr val="020678"/>
                </a:solidFill>
              </a:rPr>
              <a:t> the </a:t>
            </a:r>
            <a:r>
              <a:rPr lang="sv-SE" dirty="0" err="1">
                <a:solidFill>
                  <a:srgbClr val="020678"/>
                </a:solidFill>
              </a:rPr>
              <a:t>average</a:t>
            </a:r>
            <a:r>
              <a:rPr lang="sv-SE" dirty="0">
                <a:solidFill>
                  <a:srgbClr val="020678"/>
                </a:solidFill>
              </a:rPr>
              <a:t> for the </a:t>
            </a:r>
            <a:r>
              <a:rPr lang="sv-SE" dirty="0" err="1">
                <a:solidFill>
                  <a:srgbClr val="020678"/>
                </a:solidFill>
              </a:rPr>
              <a:t>industry</a:t>
            </a:r>
            <a:r>
              <a:rPr lang="sv-SE" dirty="0">
                <a:solidFill>
                  <a:srgbClr val="020678"/>
                </a:solidFill>
              </a:rPr>
              <a:t>. </a:t>
            </a:r>
          </a:p>
          <a:p>
            <a:pPr lvl="0">
              <a:lnSpc>
                <a:spcPct val="90000"/>
              </a:lnSpc>
              <a:spcBef>
                <a:spcPts val="16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One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success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factor</a:t>
            </a:r>
            <a:r>
              <a:rPr lang="sv-SE" dirty="0">
                <a:solidFill>
                  <a:srgbClr val="020678"/>
                </a:solidFill>
              </a:rPr>
              <a:t> is the </a:t>
            </a:r>
            <a:r>
              <a:rPr lang="sv-SE" dirty="0" err="1">
                <a:solidFill>
                  <a:srgbClr val="020678"/>
                </a:solidFill>
              </a:rPr>
              <a:t>good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>
                <a:solidFill>
                  <a:srgbClr val="020678"/>
                </a:solidFill>
              </a:rPr>
              <a:t>relationship </a:t>
            </a:r>
            <a:r>
              <a:rPr lang="sv-SE" dirty="0" err="1">
                <a:solidFill>
                  <a:srgbClr val="020678"/>
                </a:solidFill>
              </a:rPr>
              <a:t>between</a:t>
            </a:r>
            <a:r>
              <a:rPr lang="sv-SE" dirty="0">
                <a:solidFill>
                  <a:srgbClr val="020678"/>
                </a:solidFill>
              </a:rPr>
              <a:t> the </a:t>
            </a:r>
            <a:r>
              <a:rPr lang="sv-SE" dirty="0" err="1">
                <a:solidFill>
                  <a:srgbClr val="020678"/>
                </a:solidFill>
              </a:rPr>
              <a:t>customer</a:t>
            </a:r>
            <a:r>
              <a:rPr lang="sv-SE" dirty="0">
                <a:solidFill>
                  <a:srgbClr val="020678"/>
                </a:solidFill>
              </a:rPr>
              <a:t>,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>
                <a:solidFill>
                  <a:srgbClr val="020678"/>
                </a:solidFill>
              </a:rPr>
              <a:t>and the </a:t>
            </a:r>
            <a:r>
              <a:rPr lang="sv-SE" dirty="0" err="1">
                <a:solidFill>
                  <a:srgbClr val="020678"/>
                </a:solidFill>
              </a:rPr>
              <a:t>insurance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claims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handler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6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Customer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Satisfaction</a:t>
            </a:r>
            <a:r>
              <a:rPr lang="sv-SE" dirty="0">
                <a:solidFill>
                  <a:srgbClr val="020678"/>
                </a:solidFill>
              </a:rPr>
              <a:t> Index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>
                <a:solidFill>
                  <a:srgbClr val="020678"/>
                </a:solidFill>
              </a:rPr>
              <a:t>for 2025 = 76 </a:t>
            </a:r>
            <a:r>
              <a:rPr lang="sv-SE" dirty="0" err="1">
                <a:solidFill>
                  <a:srgbClr val="020678"/>
                </a:solidFill>
              </a:rPr>
              <a:t>of</a:t>
            </a:r>
            <a:r>
              <a:rPr lang="sv-SE" dirty="0">
                <a:solidFill>
                  <a:srgbClr val="020678"/>
                </a:solidFill>
              </a:rPr>
              <a:t> 100.</a:t>
            </a:r>
          </a:p>
        </p:txBody>
      </p:sp>
    </p:spTree>
    <p:extLst>
      <p:ext uri="{BB962C8B-B14F-4D97-AF65-F5344CB8AC3E}">
        <p14:creationId xmlns:p14="http://schemas.microsoft.com/office/powerpoint/2010/main" val="285946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58E3E-D82C-6373-E009-15E32D42D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277661-A368-DF67-038F-3EC3B1E93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4" y="396108"/>
            <a:ext cx="4695886" cy="2733675"/>
          </a:xfrm>
        </p:spPr>
        <p:txBody>
          <a:bodyPr/>
          <a:lstStyle/>
          <a:p>
            <a:r>
              <a:rPr lang="sv-SE" dirty="0"/>
              <a:t>A long-term </a:t>
            </a:r>
            <a:br>
              <a:rPr lang="sv-SE" dirty="0"/>
            </a:br>
            <a:r>
              <a:rPr lang="sv-SE" dirty="0"/>
              <a:t>and </a:t>
            </a:r>
            <a:r>
              <a:rPr lang="sv-SE" dirty="0" err="1"/>
              <a:t>sustainable</a:t>
            </a:r>
            <a:br>
              <a:rPr lang="sv-SE" dirty="0"/>
            </a:br>
            <a:r>
              <a:rPr lang="sv-SE" dirty="0"/>
              <a:t>business </a:t>
            </a:r>
            <a:r>
              <a:rPr lang="sv-SE" dirty="0" err="1"/>
              <a:t>model</a:t>
            </a:r>
            <a:endParaRPr lang="sv-SE" dirty="0"/>
          </a:p>
        </p:txBody>
      </p:sp>
      <p:sp>
        <p:nvSpPr>
          <p:cNvPr id="3" name="Platshållare för bildnummer 3">
            <a:extLst>
              <a:ext uri="{FF2B5EF4-FFF2-40B4-BE49-F238E27FC236}">
                <a16:creationId xmlns:a16="http://schemas.microsoft.com/office/drawing/2014/main" id="{11AACF85-3DD2-B708-4567-5076E56E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898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1E077-FFC9-3B00-DBAB-6EB93834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20B6AF4-7E0A-58AF-50B1-D897DE02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07B08F2-73D6-DF8F-DFD2-CEF9DBE57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sustainability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B6E41B3-35F1-1637-5C36-F4B622678F2C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6272632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Cost-effective</a:t>
            </a:r>
            <a:r>
              <a:rPr lang="sv-SE" dirty="0">
                <a:solidFill>
                  <a:srgbClr val="020678"/>
                </a:solidFill>
              </a:rPr>
              <a:t> operations.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Safe</a:t>
            </a:r>
            <a:r>
              <a:rPr lang="sv-SE" dirty="0">
                <a:solidFill>
                  <a:srgbClr val="020678"/>
                </a:solidFill>
              </a:rPr>
              <a:t> and </a:t>
            </a:r>
            <a:r>
              <a:rPr lang="sv-SE" dirty="0" err="1">
                <a:solidFill>
                  <a:srgbClr val="020678"/>
                </a:solidFill>
              </a:rPr>
              <a:t>stable</a:t>
            </a:r>
            <a:r>
              <a:rPr lang="sv-SE" dirty="0">
                <a:solidFill>
                  <a:srgbClr val="020678"/>
                </a:solidFill>
              </a:rPr>
              <a:t> asset management.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Managing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about</a:t>
            </a:r>
            <a:r>
              <a:rPr lang="sv-SE" dirty="0">
                <a:solidFill>
                  <a:srgbClr val="020678"/>
                </a:solidFill>
              </a:rPr>
              <a:t> 207 billion SEK.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Ethical</a:t>
            </a:r>
            <a:r>
              <a:rPr lang="sv-SE" dirty="0">
                <a:solidFill>
                  <a:srgbClr val="020678"/>
                </a:solidFill>
              </a:rPr>
              <a:t> and </a:t>
            </a:r>
            <a:r>
              <a:rPr lang="sv-SE" dirty="0" err="1">
                <a:solidFill>
                  <a:srgbClr val="020678"/>
                </a:solidFill>
              </a:rPr>
              <a:t>environmental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requirements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Long-term </a:t>
            </a:r>
            <a:r>
              <a:rPr lang="sv-SE" dirty="0" err="1">
                <a:solidFill>
                  <a:srgbClr val="020678"/>
                </a:solidFill>
              </a:rPr>
              <a:t>perspective</a:t>
            </a:r>
            <a:r>
              <a:rPr lang="sv-SE" dirty="0">
                <a:solidFill>
                  <a:srgbClr val="020678"/>
                </a:solidFill>
              </a:rPr>
              <a:t>, and </a:t>
            </a:r>
            <a:r>
              <a:rPr lang="sv-SE" dirty="0" err="1">
                <a:solidFill>
                  <a:srgbClr val="020678"/>
                </a:solidFill>
              </a:rPr>
              <a:t>good</a:t>
            </a:r>
            <a:r>
              <a:rPr lang="sv-SE" dirty="0">
                <a:solidFill>
                  <a:srgbClr val="020678"/>
                </a:solidFill>
              </a:rPr>
              <a:t>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 err="1">
                <a:solidFill>
                  <a:srgbClr val="020678"/>
                </a:solidFill>
              </a:rPr>
              <a:t>value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growth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Maximised </a:t>
            </a:r>
            <a:r>
              <a:rPr lang="sv-SE" dirty="0" err="1">
                <a:solidFill>
                  <a:srgbClr val="020678"/>
                </a:solidFill>
              </a:rPr>
              <a:t>return</a:t>
            </a:r>
            <a:r>
              <a:rPr lang="sv-SE" dirty="0">
                <a:solidFill>
                  <a:srgbClr val="020678"/>
                </a:solidFill>
              </a:rPr>
              <a:t> at a </a:t>
            </a:r>
            <a:r>
              <a:rPr lang="sv-SE" dirty="0" err="1">
                <a:solidFill>
                  <a:srgbClr val="020678"/>
                </a:solidFill>
              </a:rPr>
              <a:t>low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cost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No profit </a:t>
            </a:r>
            <a:r>
              <a:rPr lang="sv-SE" dirty="0" err="1">
                <a:solidFill>
                  <a:srgbClr val="020678"/>
                </a:solidFill>
              </a:rPr>
              <a:t>motive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201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67C5A-2923-38F7-AC01-80DB66FB1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E484036-A209-9E85-90D3-67674788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DBB05E8B-DE0F-735E-56DD-7FE13D57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sustainability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FD09A83-FB48-E07C-9AA3-4AE93C015998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6272632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Climate</a:t>
            </a:r>
            <a:r>
              <a:rPr lang="sv-SE" dirty="0">
                <a:solidFill>
                  <a:srgbClr val="020678"/>
                </a:solidFill>
              </a:rPr>
              <a:t>-smart </a:t>
            </a:r>
            <a:r>
              <a:rPr lang="sv-SE" dirty="0" err="1">
                <a:solidFill>
                  <a:srgbClr val="020678"/>
                </a:solidFill>
              </a:rPr>
              <a:t>energy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choices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Electricity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labeled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with</a:t>
            </a:r>
            <a:r>
              <a:rPr lang="sv-SE" dirty="0">
                <a:solidFill>
                  <a:srgbClr val="020678"/>
                </a:solidFill>
              </a:rPr>
              <a:t>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>
                <a:solidFill>
                  <a:srgbClr val="020678"/>
                </a:solidFill>
              </a:rPr>
              <a:t>”</a:t>
            </a:r>
            <a:r>
              <a:rPr lang="sv-SE" dirty="0" err="1">
                <a:solidFill>
                  <a:srgbClr val="020678"/>
                </a:solidFill>
              </a:rPr>
              <a:t>good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environmental</a:t>
            </a:r>
            <a:r>
              <a:rPr lang="sv-SE" dirty="0">
                <a:solidFill>
                  <a:srgbClr val="020678"/>
                </a:solidFill>
              </a:rPr>
              <a:t> choice”.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Electronic </a:t>
            </a:r>
            <a:r>
              <a:rPr lang="sv-SE" dirty="0" err="1">
                <a:solidFill>
                  <a:srgbClr val="020678"/>
                </a:solidFill>
              </a:rPr>
              <a:t>invoice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processing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Online </a:t>
            </a:r>
            <a:r>
              <a:rPr lang="sv-SE" dirty="0" err="1">
                <a:solidFill>
                  <a:srgbClr val="020678"/>
                </a:solidFill>
              </a:rPr>
              <a:t>insurance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claim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applications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Best </a:t>
            </a:r>
            <a:r>
              <a:rPr lang="sv-SE" dirty="0" err="1">
                <a:solidFill>
                  <a:srgbClr val="020678"/>
                </a:solidFill>
              </a:rPr>
              <a:t>environmental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choices</a:t>
            </a:r>
            <a:r>
              <a:rPr lang="sv-SE" dirty="0">
                <a:solidFill>
                  <a:srgbClr val="020678"/>
                </a:solidFill>
              </a:rPr>
              <a:t> for </a:t>
            </a:r>
            <a:r>
              <a:rPr lang="sv-SE" dirty="0" err="1">
                <a:solidFill>
                  <a:srgbClr val="020678"/>
                </a:solidFill>
              </a:rPr>
              <a:t>travel</a:t>
            </a:r>
            <a:r>
              <a:rPr lang="sv-SE" dirty="0">
                <a:solidFill>
                  <a:srgbClr val="020678"/>
                </a:solidFill>
              </a:rPr>
              <a:t>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>
                <a:solidFill>
                  <a:srgbClr val="020678"/>
                </a:solidFill>
              </a:rPr>
              <a:t>and transport.</a:t>
            </a:r>
          </a:p>
        </p:txBody>
      </p:sp>
    </p:spTree>
    <p:extLst>
      <p:ext uri="{BB962C8B-B14F-4D97-AF65-F5344CB8AC3E}">
        <p14:creationId xmlns:p14="http://schemas.microsoft.com/office/powerpoint/2010/main" val="409140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141EFE-3885-111C-2605-823C5D6E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DF7A3D-2E59-4B37-C064-0DCBD939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9FAEE056-C090-53D1-A063-8BF7709C3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r>
              <a:rPr lang="sv-SE" dirty="0"/>
              <a:t>Social </a:t>
            </a:r>
            <a:r>
              <a:rPr lang="sv-SE" dirty="0" err="1"/>
              <a:t>sustainability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1972794-3E5A-B829-A5EB-22DB3D196809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6272632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Safety</a:t>
            </a:r>
            <a:r>
              <a:rPr lang="sv-SE" dirty="0">
                <a:solidFill>
                  <a:srgbClr val="020678"/>
                </a:solidFill>
              </a:rPr>
              <a:t> at </a:t>
            </a:r>
            <a:r>
              <a:rPr lang="sv-SE" dirty="0" err="1">
                <a:solidFill>
                  <a:srgbClr val="020678"/>
                </a:solidFill>
              </a:rPr>
              <a:t>work</a:t>
            </a:r>
            <a:r>
              <a:rPr lang="sv-SE" dirty="0">
                <a:solidFill>
                  <a:srgbClr val="020678"/>
                </a:solidFill>
              </a:rPr>
              <a:t> for all Swedish </a:t>
            </a:r>
            <a:r>
              <a:rPr lang="sv-SE" dirty="0" err="1">
                <a:solidFill>
                  <a:srgbClr val="020678"/>
                </a:solidFill>
              </a:rPr>
              <a:t>employees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No </a:t>
            </a:r>
            <a:r>
              <a:rPr lang="sv-SE" dirty="0" err="1">
                <a:solidFill>
                  <a:srgbClr val="020678"/>
                </a:solidFill>
              </a:rPr>
              <a:t>one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shall</a:t>
            </a:r>
            <a:r>
              <a:rPr lang="sv-SE" dirty="0">
                <a:solidFill>
                  <a:srgbClr val="020678"/>
                </a:solidFill>
              </a:rPr>
              <a:t> miss the </a:t>
            </a:r>
            <a:r>
              <a:rPr lang="sv-SE" dirty="0" err="1">
                <a:solidFill>
                  <a:srgbClr val="020678"/>
                </a:solidFill>
              </a:rPr>
              <a:t>compensation</a:t>
            </a:r>
            <a:r>
              <a:rPr lang="sv-SE" dirty="0">
                <a:solidFill>
                  <a:srgbClr val="020678"/>
                </a:solidFill>
              </a:rPr>
              <a:t>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 err="1">
                <a:solidFill>
                  <a:srgbClr val="020678"/>
                </a:solidFill>
              </a:rPr>
              <a:t>they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are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entitled</a:t>
            </a:r>
            <a:r>
              <a:rPr lang="sv-SE" dirty="0">
                <a:solidFill>
                  <a:srgbClr val="020678"/>
                </a:solidFill>
              </a:rPr>
              <a:t> to.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9.7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020678"/>
                </a:solidFill>
              </a:rPr>
              <a:t>billion in </a:t>
            </a:r>
            <a:r>
              <a:rPr lang="sv-SE" dirty="0" err="1">
                <a:solidFill>
                  <a:srgbClr val="020678"/>
                </a:solidFill>
              </a:rPr>
              <a:t>insurance</a:t>
            </a:r>
            <a:r>
              <a:rPr lang="sv-SE" dirty="0">
                <a:solidFill>
                  <a:srgbClr val="020678"/>
                </a:solidFill>
              </a:rPr>
              <a:t>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 err="1">
                <a:solidFill>
                  <a:srgbClr val="020678"/>
                </a:solidFill>
              </a:rPr>
              <a:t>compensations</a:t>
            </a:r>
            <a:r>
              <a:rPr lang="sv-SE" dirty="0">
                <a:solidFill>
                  <a:srgbClr val="020678"/>
                </a:solidFill>
              </a:rPr>
              <a:t> in 2025.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Customer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satisfaction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Effortless</a:t>
            </a:r>
            <a:r>
              <a:rPr lang="sv-SE" dirty="0">
                <a:solidFill>
                  <a:srgbClr val="020678"/>
                </a:solidFill>
              </a:rPr>
              <a:t> for the </a:t>
            </a:r>
            <a:r>
              <a:rPr lang="sv-SE" dirty="0" err="1">
                <a:solidFill>
                  <a:srgbClr val="020678"/>
                </a:solidFill>
              </a:rPr>
              <a:t>customers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One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of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Sweden’s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biggest</a:t>
            </a:r>
            <a:r>
              <a:rPr lang="sv-SE" dirty="0">
                <a:solidFill>
                  <a:srgbClr val="020678"/>
                </a:solidFill>
              </a:rPr>
              <a:t> research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 err="1">
                <a:solidFill>
                  <a:srgbClr val="020678"/>
                </a:solidFill>
              </a:rPr>
              <a:t>financiers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within</a:t>
            </a:r>
            <a:r>
              <a:rPr lang="sv-SE" dirty="0">
                <a:solidFill>
                  <a:srgbClr val="020678"/>
                </a:solidFill>
              </a:rPr>
              <a:t> the </a:t>
            </a:r>
            <a:r>
              <a:rPr lang="sv-SE" dirty="0" err="1">
                <a:solidFill>
                  <a:srgbClr val="020678"/>
                </a:solidFill>
              </a:rPr>
              <a:t>work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environment</a:t>
            </a:r>
            <a:r>
              <a:rPr lang="sv-SE" dirty="0">
                <a:solidFill>
                  <a:srgbClr val="020678"/>
                </a:solidFill>
              </a:rPr>
              <a:t>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>
                <a:solidFill>
                  <a:srgbClr val="020678"/>
                </a:solidFill>
              </a:rPr>
              <a:t>area, </a:t>
            </a:r>
            <a:r>
              <a:rPr lang="sv-SE" dirty="0" err="1">
                <a:solidFill>
                  <a:srgbClr val="020678"/>
                </a:solidFill>
              </a:rPr>
              <a:t>with</a:t>
            </a:r>
            <a:r>
              <a:rPr lang="sv-SE" dirty="0">
                <a:solidFill>
                  <a:srgbClr val="020678"/>
                </a:solidFill>
              </a:rPr>
              <a:t> 157 million SEK in 2025.</a:t>
            </a:r>
            <a:endParaRPr lang="sv-SE" sz="1800" dirty="0">
              <a:solidFill>
                <a:srgbClr val="020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5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38B0B-9D10-B8A9-1D2C-C6FEFBD3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778BDB-EF78-6B64-83FF-15885134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D0E575-B075-BBAC-DB48-68852441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6764"/>
            <a:ext cx="12192000" cy="2138668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sv-SE" sz="7200" spc="-40" dirty="0">
                <a:solidFill>
                  <a:srgbClr val="7DCDFF"/>
                </a:solidFill>
              </a:rPr>
              <a:t>An </a:t>
            </a:r>
            <a:r>
              <a:rPr lang="sv-SE" sz="7200" spc="-40" dirty="0" err="1">
                <a:solidFill>
                  <a:srgbClr val="7DCDFF"/>
                </a:solidFill>
              </a:rPr>
              <a:t>insurance</a:t>
            </a:r>
            <a:r>
              <a:rPr lang="sv-SE" sz="7200" spc="-40" dirty="0">
                <a:solidFill>
                  <a:srgbClr val="7DCDFF"/>
                </a:solidFill>
              </a:rPr>
              <a:t> </a:t>
            </a:r>
            <a:r>
              <a:rPr lang="sv-SE" sz="7200" spc="-40" dirty="0" err="1">
                <a:solidFill>
                  <a:srgbClr val="7DCDFF"/>
                </a:solidFill>
              </a:rPr>
              <a:t>company</a:t>
            </a:r>
            <a:r>
              <a:rPr lang="sv-SE" sz="7200" spc="-40" dirty="0">
                <a:solidFill>
                  <a:srgbClr val="7DCDFF"/>
                </a:solidFill>
              </a:rPr>
              <a:t> </a:t>
            </a:r>
            <a:br>
              <a:rPr lang="sv-SE" sz="7200" spc="-40" dirty="0">
                <a:solidFill>
                  <a:srgbClr val="7DCDFF"/>
                </a:solidFill>
              </a:rPr>
            </a:br>
            <a:r>
              <a:rPr lang="sv-SE" sz="7200" spc="-40" dirty="0">
                <a:solidFill>
                  <a:srgbClr val="7DCDFF"/>
                </a:solidFill>
              </a:rPr>
              <a:t>for </a:t>
            </a:r>
            <a:r>
              <a:rPr lang="sv-SE" sz="7200" spc="-40" dirty="0" err="1">
                <a:solidFill>
                  <a:srgbClr val="7DCDFF"/>
                </a:solidFill>
              </a:rPr>
              <a:t>working</a:t>
            </a:r>
            <a:r>
              <a:rPr lang="sv-SE" sz="7200" spc="-40" dirty="0">
                <a:solidFill>
                  <a:srgbClr val="7DCDFF"/>
                </a:solidFill>
              </a:rPr>
              <a:t> </a:t>
            </a:r>
            <a:r>
              <a:rPr lang="sv-SE" sz="7200" spc="-40" dirty="0" err="1">
                <a:solidFill>
                  <a:srgbClr val="7DCDFF"/>
                </a:solidFill>
              </a:rPr>
              <a:t>life</a:t>
            </a:r>
            <a:endParaRPr lang="sv-SE" sz="7200" spc="-40" dirty="0">
              <a:solidFill>
                <a:srgbClr val="7DCDFF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BD85B965-9F51-DA66-DD3C-E9220B23519B}"/>
              </a:ext>
            </a:extLst>
          </p:cNvPr>
          <p:cNvGrpSpPr/>
          <p:nvPr/>
        </p:nvGrpSpPr>
        <p:grpSpPr>
          <a:xfrm>
            <a:off x="-426731" y="2134150"/>
            <a:ext cx="4012559" cy="6228263"/>
            <a:chOff x="6410226" y="3337620"/>
            <a:chExt cx="2681191" cy="4161725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8E89CF7B-E50A-78CC-BF4C-F9E379BDCA80}"/>
                </a:ext>
              </a:extLst>
            </p:cNvPr>
            <p:cNvSpPr/>
            <p:nvPr/>
          </p:nvSpPr>
          <p:spPr>
            <a:xfrm>
              <a:off x="6410226" y="5320313"/>
              <a:ext cx="2681191" cy="2179032"/>
            </a:xfrm>
            <a:custGeom>
              <a:avLst/>
              <a:gdLst>
                <a:gd name="connsiteX0" fmla="*/ 65473 w 2681191"/>
                <a:gd name="connsiteY0" fmla="*/ 904759 h 2179032"/>
                <a:gd name="connsiteX1" fmla="*/ 0 w 2681191"/>
                <a:gd name="connsiteY1" fmla="*/ 2179033 h 2179032"/>
                <a:gd name="connsiteX2" fmla="*/ 1192432 w 2681191"/>
                <a:gd name="connsiteY2" fmla="*/ 2168803 h 2179032"/>
                <a:gd name="connsiteX3" fmla="*/ 2034991 w 2681191"/>
                <a:gd name="connsiteY3" fmla="*/ 2157345 h 2179032"/>
                <a:gd name="connsiteX4" fmla="*/ 2625479 w 2681191"/>
                <a:gd name="connsiteY4" fmla="*/ 2157345 h 2179032"/>
                <a:gd name="connsiteX5" fmla="*/ 2680722 w 2681191"/>
                <a:gd name="connsiteY5" fmla="*/ 824554 h 2179032"/>
                <a:gd name="connsiteX6" fmla="*/ 2298521 w 2681191"/>
                <a:gd name="connsiteY6" fmla="*/ 292584 h 2179032"/>
                <a:gd name="connsiteX7" fmla="*/ 1849620 w 2681191"/>
                <a:gd name="connsiteY7" fmla="*/ 153453 h 2179032"/>
                <a:gd name="connsiteX8" fmla="*/ 1206755 w 2681191"/>
                <a:gd name="connsiteY8" fmla="*/ 0 h 2179032"/>
                <a:gd name="connsiteX9" fmla="*/ 437443 w 2681191"/>
                <a:gd name="connsiteY9" fmla="*/ 355602 h 2179032"/>
                <a:gd name="connsiteX10" fmla="*/ 65473 w 2681191"/>
                <a:gd name="connsiteY10" fmla="*/ 904759 h 217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1191" h="2179032">
                  <a:moveTo>
                    <a:pt x="65473" y="904759"/>
                  </a:moveTo>
                  <a:lnTo>
                    <a:pt x="0" y="2179033"/>
                  </a:lnTo>
                  <a:lnTo>
                    <a:pt x="1192432" y="2168803"/>
                  </a:lnTo>
                  <a:lnTo>
                    <a:pt x="2034991" y="2157345"/>
                  </a:lnTo>
                  <a:lnTo>
                    <a:pt x="2625479" y="2157345"/>
                  </a:lnTo>
                  <a:lnTo>
                    <a:pt x="2680722" y="824554"/>
                  </a:lnTo>
                  <a:cubicBezTo>
                    <a:pt x="2690952" y="580257"/>
                    <a:pt x="2532998" y="360921"/>
                    <a:pt x="2298521" y="292584"/>
                  </a:cubicBezTo>
                  <a:lnTo>
                    <a:pt x="1849620" y="153453"/>
                  </a:lnTo>
                  <a:lnTo>
                    <a:pt x="1206755" y="0"/>
                  </a:lnTo>
                  <a:lnTo>
                    <a:pt x="437443" y="355602"/>
                  </a:lnTo>
                  <a:cubicBezTo>
                    <a:pt x="220972" y="455039"/>
                    <a:pt x="77750" y="666600"/>
                    <a:pt x="65473" y="904759"/>
                  </a:cubicBezTo>
                  <a:close/>
                </a:path>
              </a:pathLst>
            </a:custGeom>
            <a:solidFill>
              <a:srgbClr val="37E164"/>
            </a:solidFill>
            <a:ln w="40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9D54BC27-0629-D682-D26B-2F11DCD1AC6E}"/>
                </a:ext>
              </a:extLst>
            </p:cNvPr>
            <p:cNvSpPr/>
            <p:nvPr/>
          </p:nvSpPr>
          <p:spPr>
            <a:xfrm>
              <a:off x="7046695" y="3337620"/>
              <a:ext cx="1641146" cy="2404176"/>
            </a:xfrm>
            <a:custGeom>
              <a:avLst/>
              <a:gdLst>
                <a:gd name="connsiteX0" fmla="*/ 1173458 w 1641146"/>
                <a:gd name="connsiteY0" fmla="*/ 1947501 h 2404176"/>
                <a:gd name="connsiteX1" fmla="*/ 958624 w 1641146"/>
                <a:gd name="connsiteY1" fmla="*/ 2404177 h 2404176"/>
                <a:gd name="connsiteX2" fmla="*/ 682408 w 1641146"/>
                <a:gd name="connsiteY2" fmla="*/ 2159061 h 2404176"/>
                <a:gd name="connsiteX3" fmla="*/ 487216 w 1641146"/>
                <a:gd name="connsiteY3" fmla="*/ 1758856 h 2404176"/>
                <a:gd name="connsiteX4" fmla="*/ 220003 w 1641146"/>
                <a:gd name="connsiteY4" fmla="*/ 295937 h 2404176"/>
                <a:gd name="connsiteX5" fmla="*/ 1276578 w 1641146"/>
                <a:gd name="connsiteY5" fmla="*/ 180131 h 2404176"/>
                <a:gd name="connsiteX6" fmla="*/ 1279852 w 1641146"/>
                <a:gd name="connsiteY6" fmla="*/ 1758856 h 24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146" h="2404176">
                  <a:moveTo>
                    <a:pt x="1173458" y="1947501"/>
                  </a:moveTo>
                  <a:lnTo>
                    <a:pt x="958624" y="2404177"/>
                  </a:lnTo>
                  <a:lnTo>
                    <a:pt x="682408" y="2159061"/>
                  </a:lnTo>
                  <a:cubicBezTo>
                    <a:pt x="682408" y="2159061"/>
                    <a:pt x="991361" y="1924994"/>
                    <a:pt x="487216" y="1758856"/>
                  </a:cubicBezTo>
                  <a:cubicBezTo>
                    <a:pt x="487216" y="1758856"/>
                    <a:pt x="-399947" y="1035376"/>
                    <a:pt x="220003" y="295937"/>
                  </a:cubicBezTo>
                  <a:cubicBezTo>
                    <a:pt x="680772" y="-254038"/>
                    <a:pt x="1194328" y="119569"/>
                    <a:pt x="1276578" y="180131"/>
                  </a:cubicBezTo>
                  <a:cubicBezTo>
                    <a:pt x="1408343" y="334812"/>
                    <a:pt x="2024611" y="857780"/>
                    <a:pt x="1279852" y="1758856"/>
                  </a:cubicBezTo>
                </a:path>
              </a:pathLst>
            </a:custGeom>
            <a:solidFill>
              <a:srgbClr val="290A05"/>
            </a:solidFill>
            <a:ln w="40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121C1CAD-580D-0A76-0473-21C955FED06C}"/>
                </a:ext>
              </a:extLst>
            </p:cNvPr>
            <p:cNvSpPr/>
            <p:nvPr/>
          </p:nvSpPr>
          <p:spPr>
            <a:xfrm>
              <a:off x="7518349" y="5106037"/>
              <a:ext cx="751305" cy="680922"/>
            </a:xfrm>
            <a:custGeom>
              <a:avLst/>
              <a:gdLst>
                <a:gd name="connsiteX0" fmla="*/ 130128 w 751305"/>
                <a:gd name="connsiteY0" fmla="*/ 0 h 680922"/>
                <a:gd name="connsiteX1" fmla="*/ 751306 w 751305"/>
                <a:gd name="connsiteY1" fmla="*/ 165729 h 680922"/>
                <a:gd name="connsiteX2" fmla="*/ 705884 w 751305"/>
                <a:gd name="connsiteY2" fmla="*/ 680922 h 680922"/>
                <a:gd name="connsiteX3" fmla="*/ 0 w 751305"/>
                <a:gd name="connsiteY3" fmla="*/ 569208 h 68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305" h="680922">
                  <a:moveTo>
                    <a:pt x="130128" y="0"/>
                  </a:moveTo>
                  <a:lnTo>
                    <a:pt x="751306" y="165729"/>
                  </a:lnTo>
                  <a:lnTo>
                    <a:pt x="705884" y="680922"/>
                  </a:lnTo>
                  <a:lnTo>
                    <a:pt x="0" y="569208"/>
                  </a:lnTo>
                  <a:close/>
                </a:path>
              </a:pathLst>
            </a:custGeom>
            <a:solidFill>
              <a:srgbClr val="37E164"/>
            </a:solidFill>
            <a:ln w="40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10" name="Bild 131">
              <a:extLst>
                <a:ext uri="{FF2B5EF4-FFF2-40B4-BE49-F238E27FC236}">
                  <a16:creationId xmlns:a16="http://schemas.microsoft.com/office/drawing/2014/main" id="{DF7601C3-B411-FF99-10B4-6F3579416A3F}"/>
                </a:ext>
              </a:extLst>
            </p:cNvPr>
            <p:cNvGrpSpPr/>
            <p:nvPr/>
          </p:nvGrpSpPr>
          <p:grpSpPr>
            <a:xfrm>
              <a:off x="7180762" y="3764095"/>
              <a:ext cx="1371667" cy="1757548"/>
              <a:chOff x="7180762" y="3764095"/>
              <a:chExt cx="1371667" cy="1757548"/>
            </a:xfrm>
          </p:grpSpPr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9A932AE8-2A11-ECDD-22A6-E677F46973A1}"/>
                  </a:ext>
                </a:extLst>
              </p:cNvPr>
              <p:cNvSpPr/>
              <p:nvPr/>
            </p:nvSpPr>
            <p:spPr>
              <a:xfrm>
                <a:off x="7258105" y="3764095"/>
                <a:ext cx="1294324" cy="1498524"/>
              </a:xfrm>
              <a:custGeom>
                <a:avLst/>
                <a:gdLst>
                  <a:gd name="connsiteX0" fmla="*/ 1028340 w 1294324"/>
                  <a:gd name="connsiteY0" fmla="*/ 1498520 h 1498524"/>
                  <a:gd name="connsiteX1" fmla="*/ 380563 w 1294324"/>
                  <a:gd name="connsiteY1" fmla="*/ 1420770 h 1498524"/>
                  <a:gd name="connsiteX2" fmla="*/ 0 w 1294324"/>
                  <a:gd name="connsiteY2" fmla="*/ 679285 h 1498524"/>
                  <a:gd name="connsiteX3" fmla="*/ 297903 w 1294324"/>
                  <a:gd name="connsiteY3" fmla="*/ 182098 h 1498524"/>
                  <a:gd name="connsiteX4" fmla="*/ 407162 w 1294324"/>
                  <a:gd name="connsiteY4" fmla="*/ 0 h 1498524"/>
                  <a:gd name="connsiteX5" fmla="*/ 473454 w 1294324"/>
                  <a:gd name="connsiteY5" fmla="*/ 378517 h 1498524"/>
                  <a:gd name="connsiteX6" fmla="*/ 718979 w 1294324"/>
                  <a:gd name="connsiteY6" fmla="*/ 293811 h 1498524"/>
                  <a:gd name="connsiteX7" fmla="*/ 962457 w 1294324"/>
                  <a:gd name="connsiteY7" fmla="*/ 378517 h 1498524"/>
                  <a:gd name="connsiteX8" fmla="*/ 1294325 w 1294324"/>
                  <a:gd name="connsiteY8" fmla="*/ 717751 h 1498524"/>
                  <a:gd name="connsiteX9" fmla="*/ 1028340 w 1294324"/>
                  <a:gd name="connsiteY9" fmla="*/ 1498520 h 1498524"/>
                  <a:gd name="connsiteX10" fmla="*/ 1028340 w 1294324"/>
                  <a:gd name="connsiteY10" fmla="*/ 1498520 h 149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4324" h="1498524">
                    <a:moveTo>
                      <a:pt x="1028340" y="1498520"/>
                    </a:moveTo>
                    <a:cubicBezTo>
                      <a:pt x="1028340" y="1498520"/>
                      <a:pt x="500871" y="1500566"/>
                      <a:pt x="380563" y="1420770"/>
                    </a:cubicBezTo>
                    <a:cubicBezTo>
                      <a:pt x="260256" y="1341384"/>
                      <a:pt x="75294" y="1146192"/>
                      <a:pt x="0" y="679285"/>
                    </a:cubicBezTo>
                    <a:lnTo>
                      <a:pt x="297903" y="182098"/>
                    </a:lnTo>
                    <a:lnTo>
                      <a:pt x="407162" y="0"/>
                    </a:lnTo>
                    <a:cubicBezTo>
                      <a:pt x="407162" y="0"/>
                      <a:pt x="508646" y="285218"/>
                      <a:pt x="473454" y="378517"/>
                    </a:cubicBezTo>
                    <a:cubicBezTo>
                      <a:pt x="463633" y="404707"/>
                      <a:pt x="692380" y="307315"/>
                      <a:pt x="718979" y="293811"/>
                    </a:cubicBezTo>
                    <a:cubicBezTo>
                      <a:pt x="824554" y="241023"/>
                      <a:pt x="898212" y="343735"/>
                      <a:pt x="962457" y="378517"/>
                    </a:cubicBezTo>
                    <a:cubicBezTo>
                      <a:pt x="1138826" y="473044"/>
                      <a:pt x="1294325" y="717751"/>
                      <a:pt x="1294325" y="717751"/>
                    </a:cubicBezTo>
                    <a:lnTo>
                      <a:pt x="1028340" y="1498520"/>
                    </a:lnTo>
                    <a:lnTo>
                      <a:pt x="1028340" y="1498520"/>
                    </a:lnTo>
                    <a:close/>
                  </a:path>
                </a:pathLst>
              </a:custGeom>
              <a:solidFill>
                <a:srgbClr val="6B544F"/>
              </a:solidFill>
              <a:ln w="4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1F3C32A5-CCFE-C656-A156-6E38DB4542FA}"/>
                  </a:ext>
                </a:extLst>
              </p:cNvPr>
              <p:cNvSpPr/>
              <p:nvPr/>
            </p:nvSpPr>
            <p:spPr>
              <a:xfrm>
                <a:off x="7180762" y="4134416"/>
                <a:ext cx="245526" cy="434591"/>
              </a:xfrm>
              <a:custGeom>
                <a:avLst/>
                <a:gdLst>
                  <a:gd name="connsiteX0" fmla="*/ 245527 w 245526"/>
                  <a:gd name="connsiteY0" fmla="*/ 99859 h 434591"/>
                  <a:gd name="connsiteX1" fmla="*/ 230386 w 245526"/>
                  <a:gd name="connsiteY1" fmla="*/ 66304 h 434591"/>
                  <a:gd name="connsiteX2" fmla="*/ 71613 w 245526"/>
                  <a:gd name="connsiteY2" fmla="*/ 15562 h 434591"/>
                  <a:gd name="connsiteX3" fmla="*/ 16779 w 245526"/>
                  <a:gd name="connsiteY3" fmla="*/ 103133 h 434591"/>
                  <a:gd name="connsiteX4" fmla="*/ 411 w 245526"/>
                  <a:gd name="connsiteY4" fmla="*/ 302008 h 434591"/>
                  <a:gd name="connsiteX5" fmla="*/ 9823 w 245526"/>
                  <a:gd name="connsiteY5" fmla="*/ 356842 h 434591"/>
                  <a:gd name="connsiteX6" fmla="*/ 14733 w 245526"/>
                  <a:gd name="connsiteY6" fmla="*/ 368300 h 434591"/>
                  <a:gd name="connsiteX7" fmla="*/ 116217 w 245526"/>
                  <a:gd name="connsiteY7" fmla="*/ 434591 h 434591"/>
                  <a:gd name="connsiteX8" fmla="*/ 141997 w 245526"/>
                  <a:gd name="connsiteY8" fmla="*/ 434591 h 434591"/>
                  <a:gd name="connsiteX9" fmla="*/ 245527 w 245526"/>
                  <a:gd name="connsiteY9" fmla="*/ 99859 h 434591"/>
                  <a:gd name="connsiteX10" fmla="*/ 245527 w 245526"/>
                  <a:gd name="connsiteY10" fmla="*/ 99859 h 43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526" h="434591">
                    <a:moveTo>
                      <a:pt x="245527" y="99859"/>
                    </a:moveTo>
                    <a:lnTo>
                      <a:pt x="230386" y="66304"/>
                    </a:lnTo>
                    <a:cubicBezTo>
                      <a:pt x="202969" y="5332"/>
                      <a:pt x="128902" y="-18402"/>
                      <a:pt x="71613" y="15562"/>
                    </a:cubicBezTo>
                    <a:cubicBezTo>
                      <a:pt x="40104" y="33977"/>
                      <a:pt x="19644" y="66713"/>
                      <a:pt x="16779" y="103133"/>
                    </a:cubicBezTo>
                    <a:lnTo>
                      <a:pt x="411" y="302008"/>
                    </a:lnTo>
                    <a:cubicBezTo>
                      <a:pt x="-1226" y="320831"/>
                      <a:pt x="2048" y="339655"/>
                      <a:pt x="9823" y="356842"/>
                    </a:cubicBezTo>
                    <a:lnTo>
                      <a:pt x="14733" y="368300"/>
                    </a:lnTo>
                    <a:cubicBezTo>
                      <a:pt x="32739" y="408402"/>
                      <a:pt x="72432" y="434182"/>
                      <a:pt x="116217" y="434591"/>
                    </a:cubicBezTo>
                    <a:lnTo>
                      <a:pt x="141997" y="434591"/>
                    </a:lnTo>
                    <a:lnTo>
                      <a:pt x="245527" y="99859"/>
                    </a:lnTo>
                    <a:lnTo>
                      <a:pt x="245527" y="99859"/>
                    </a:lnTo>
                    <a:close/>
                  </a:path>
                </a:pathLst>
              </a:custGeom>
              <a:solidFill>
                <a:srgbClr val="6B544F"/>
              </a:solidFill>
              <a:ln w="4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617A8AC7-D830-2EED-D083-3ED4F367D664}"/>
                  </a:ext>
                </a:extLst>
              </p:cNvPr>
              <p:cNvSpPr/>
              <p:nvPr/>
            </p:nvSpPr>
            <p:spPr>
              <a:xfrm>
                <a:off x="7690178" y="4344900"/>
                <a:ext cx="213369" cy="57236"/>
              </a:xfrm>
              <a:custGeom>
                <a:avLst/>
                <a:gdLst>
                  <a:gd name="connsiteX0" fmla="*/ 195651 w 213369"/>
                  <a:gd name="connsiteY0" fmla="*/ 57150 h 57236"/>
                  <a:gd name="connsiteX1" fmla="*/ 171099 w 213369"/>
                  <a:gd name="connsiteY1" fmla="*/ 55104 h 57236"/>
                  <a:gd name="connsiteX2" fmla="*/ 51610 w 213369"/>
                  <a:gd name="connsiteY2" fmla="*/ 54695 h 57236"/>
                  <a:gd name="connsiteX3" fmla="*/ 20101 w 213369"/>
                  <a:gd name="connsiteY3" fmla="*/ 57150 h 57236"/>
                  <a:gd name="connsiteX4" fmla="*/ 8643 w 213369"/>
                  <a:gd name="connsiteY4" fmla="*/ 28096 h 57236"/>
                  <a:gd name="connsiteX5" fmla="*/ 25830 w 213369"/>
                  <a:gd name="connsiteY5" fmla="*/ 19094 h 57236"/>
                  <a:gd name="connsiteX6" fmla="*/ 185830 w 213369"/>
                  <a:gd name="connsiteY6" fmla="*/ 21140 h 57236"/>
                  <a:gd name="connsiteX7" fmla="*/ 205882 w 213369"/>
                  <a:gd name="connsiteY7" fmla="*/ 32597 h 57236"/>
                  <a:gd name="connsiteX8" fmla="*/ 195651 w 213369"/>
                  <a:gd name="connsiteY8" fmla="*/ 57150 h 5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369" h="57236">
                    <a:moveTo>
                      <a:pt x="195651" y="57150"/>
                    </a:moveTo>
                    <a:lnTo>
                      <a:pt x="171099" y="55104"/>
                    </a:lnTo>
                    <a:cubicBezTo>
                      <a:pt x="131406" y="51830"/>
                      <a:pt x="91303" y="51421"/>
                      <a:pt x="51610" y="54695"/>
                    </a:cubicBezTo>
                    <a:lnTo>
                      <a:pt x="20101" y="57150"/>
                    </a:lnTo>
                    <a:cubicBezTo>
                      <a:pt x="868" y="58787"/>
                      <a:pt x="-7725" y="36690"/>
                      <a:pt x="8643" y="28096"/>
                    </a:cubicBezTo>
                    <a:lnTo>
                      <a:pt x="25830" y="19094"/>
                    </a:lnTo>
                    <a:cubicBezTo>
                      <a:pt x="74935" y="-7096"/>
                      <a:pt x="137544" y="-6277"/>
                      <a:pt x="185830" y="21140"/>
                    </a:cubicBezTo>
                    <a:lnTo>
                      <a:pt x="205882" y="32597"/>
                    </a:lnTo>
                    <a:cubicBezTo>
                      <a:pt x="220204" y="39963"/>
                      <a:pt x="212429" y="58378"/>
                      <a:pt x="195651" y="57150"/>
                    </a:cubicBezTo>
                  </a:path>
                </a:pathLst>
              </a:custGeom>
              <a:solidFill>
                <a:srgbClr val="290A05"/>
              </a:solidFill>
              <a:ln w="4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14FD8831-DFCB-4B66-A13E-A854F64B7A4B}"/>
                  </a:ext>
                </a:extLst>
              </p:cNvPr>
              <p:cNvSpPr/>
              <p:nvPr/>
            </p:nvSpPr>
            <p:spPr>
              <a:xfrm>
                <a:off x="8115097" y="4361538"/>
                <a:ext cx="211834" cy="66194"/>
              </a:xfrm>
              <a:custGeom>
                <a:avLst/>
                <a:gdLst>
                  <a:gd name="connsiteX0" fmla="*/ 192627 w 211834"/>
                  <a:gd name="connsiteY0" fmla="*/ 65883 h 66194"/>
                  <a:gd name="connsiteX1" fmla="*/ 168483 w 211834"/>
                  <a:gd name="connsiteY1" fmla="*/ 61791 h 66194"/>
                  <a:gd name="connsiteX2" fmla="*/ 49813 w 211834"/>
                  <a:gd name="connsiteY2" fmla="*/ 50742 h 66194"/>
                  <a:gd name="connsiteX3" fmla="*/ 18304 w 211834"/>
                  <a:gd name="connsiteY3" fmla="*/ 50333 h 66194"/>
                  <a:gd name="connsiteX4" fmla="*/ 10529 w 211834"/>
                  <a:gd name="connsiteY4" fmla="*/ 20461 h 66194"/>
                  <a:gd name="connsiteX5" fmla="*/ 28943 w 211834"/>
                  <a:gd name="connsiteY5" fmla="*/ 12686 h 66194"/>
                  <a:gd name="connsiteX6" fmla="*/ 187716 w 211834"/>
                  <a:gd name="connsiteY6" fmla="*/ 29054 h 66194"/>
                  <a:gd name="connsiteX7" fmla="*/ 206130 w 211834"/>
                  <a:gd name="connsiteY7" fmla="*/ 42149 h 66194"/>
                  <a:gd name="connsiteX8" fmla="*/ 192627 w 211834"/>
                  <a:gd name="connsiteY8" fmla="*/ 65883 h 6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834" h="66194">
                    <a:moveTo>
                      <a:pt x="192627" y="65883"/>
                    </a:moveTo>
                    <a:lnTo>
                      <a:pt x="168483" y="61791"/>
                    </a:lnTo>
                    <a:cubicBezTo>
                      <a:pt x="129199" y="54835"/>
                      <a:pt x="89506" y="51152"/>
                      <a:pt x="49813" y="50742"/>
                    </a:cubicBezTo>
                    <a:lnTo>
                      <a:pt x="18304" y="50333"/>
                    </a:lnTo>
                    <a:cubicBezTo>
                      <a:pt x="-1338" y="49924"/>
                      <a:pt x="-7067" y="27827"/>
                      <a:pt x="10529" y="20461"/>
                    </a:cubicBezTo>
                    <a:lnTo>
                      <a:pt x="28943" y="12686"/>
                    </a:lnTo>
                    <a:cubicBezTo>
                      <a:pt x="81322" y="-9002"/>
                      <a:pt x="143112" y="-2455"/>
                      <a:pt x="187716" y="29054"/>
                    </a:cubicBezTo>
                    <a:lnTo>
                      <a:pt x="206130" y="42149"/>
                    </a:lnTo>
                    <a:cubicBezTo>
                      <a:pt x="218816" y="51152"/>
                      <a:pt x="208586" y="68748"/>
                      <a:pt x="192627" y="65883"/>
                    </a:cubicBezTo>
                  </a:path>
                </a:pathLst>
              </a:custGeom>
              <a:solidFill>
                <a:srgbClr val="290A05"/>
              </a:solidFill>
              <a:ln w="4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A2CBD74F-C743-996B-87E3-35A51E8C80A9}"/>
                  </a:ext>
                </a:extLst>
              </p:cNvPr>
              <p:cNvSpPr/>
              <p:nvPr/>
            </p:nvSpPr>
            <p:spPr>
              <a:xfrm>
                <a:off x="7258105" y="4568598"/>
                <a:ext cx="1224759" cy="953045"/>
              </a:xfrm>
              <a:custGeom>
                <a:avLst/>
                <a:gdLst>
                  <a:gd name="connsiteX0" fmla="*/ 27008 w 1224759"/>
                  <a:gd name="connsiteY0" fmla="*/ 0 h 953045"/>
                  <a:gd name="connsiteX1" fmla="*/ 275806 w 1224759"/>
                  <a:gd name="connsiteY1" fmla="*/ 238977 h 953045"/>
                  <a:gd name="connsiteX2" fmla="*/ 545883 w 1224759"/>
                  <a:gd name="connsiteY2" fmla="*/ 335960 h 953045"/>
                  <a:gd name="connsiteX3" fmla="*/ 673556 w 1224759"/>
                  <a:gd name="connsiteY3" fmla="*/ 267213 h 953045"/>
                  <a:gd name="connsiteX4" fmla="*/ 746395 w 1224759"/>
                  <a:gd name="connsiteY4" fmla="*/ 335960 h 953045"/>
                  <a:gd name="connsiteX5" fmla="*/ 825782 w 1224759"/>
                  <a:gd name="connsiteY5" fmla="*/ 267213 h 953045"/>
                  <a:gd name="connsiteX6" fmla="*/ 887572 w 1224759"/>
                  <a:gd name="connsiteY6" fmla="*/ 335960 h 953045"/>
                  <a:gd name="connsiteX7" fmla="*/ 1224760 w 1224759"/>
                  <a:gd name="connsiteY7" fmla="*/ 212788 h 953045"/>
                  <a:gd name="connsiteX8" fmla="*/ 1224760 w 1224759"/>
                  <a:gd name="connsiteY8" fmla="*/ 335960 h 953045"/>
                  <a:gd name="connsiteX9" fmla="*/ 1090539 w 1224759"/>
                  <a:gd name="connsiteY9" fmla="*/ 652687 h 953045"/>
                  <a:gd name="connsiteX10" fmla="*/ 1002150 w 1224759"/>
                  <a:gd name="connsiteY10" fmla="*/ 900257 h 953045"/>
                  <a:gd name="connsiteX11" fmla="*/ 545883 w 1224759"/>
                  <a:gd name="connsiteY11" fmla="*/ 953045 h 953045"/>
                  <a:gd name="connsiteX12" fmla="*/ 275806 w 1224759"/>
                  <a:gd name="connsiteY12" fmla="*/ 794273 h 953045"/>
                  <a:gd name="connsiteX13" fmla="*/ 165729 w 1224759"/>
                  <a:gd name="connsiteY13" fmla="*/ 581894 h 953045"/>
                  <a:gd name="connsiteX14" fmla="*/ 0 w 1224759"/>
                  <a:gd name="connsiteY14" fmla="*/ 207878 h 95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24759" h="953045">
                    <a:moveTo>
                      <a:pt x="27008" y="0"/>
                    </a:moveTo>
                    <a:lnTo>
                      <a:pt x="275806" y="238977"/>
                    </a:lnTo>
                    <a:lnTo>
                      <a:pt x="545883" y="335960"/>
                    </a:lnTo>
                    <a:lnTo>
                      <a:pt x="673556" y="267213"/>
                    </a:lnTo>
                    <a:lnTo>
                      <a:pt x="746395" y="335960"/>
                    </a:lnTo>
                    <a:lnTo>
                      <a:pt x="825782" y="267213"/>
                    </a:lnTo>
                    <a:lnTo>
                      <a:pt x="887572" y="335960"/>
                    </a:lnTo>
                    <a:lnTo>
                      <a:pt x="1224760" y="212788"/>
                    </a:lnTo>
                    <a:lnTo>
                      <a:pt x="1224760" y="335960"/>
                    </a:lnTo>
                    <a:lnTo>
                      <a:pt x="1090539" y="652687"/>
                    </a:lnTo>
                    <a:lnTo>
                      <a:pt x="1002150" y="900257"/>
                    </a:lnTo>
                    <a:cubicBezTo>
                      <a:pt x="1002150" y="900257"/>
                      <a:pt x="572482" y="953045"/>
                      <a:pt x="545883" y="953045"/>
                    </a:cubicBezTo>
                    <a:cubicBezTo>
                      <a:pt x="519285" y="953045"/>
                      <a:pt x="275806" y="794273"/>
                      <a:pt x="275806" y="794273"/>
                    </a:cubicBezTo>
                    <a:lnTo>
                      <a:pt x="165729" y="581894"/>
                    </a:lnTo>
                    <a:lnTo>
                      <a:pt x="0" y="207878"/>
                    </a:lnTo>
                  </a:path>
                </a:pathLst>
              </a:custGeom>
              <a:solidFill>
                <a:srgbClr val="290A05"/>
              </a:solidFill>
              <a:ln w="4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pic>
        <p:nvPicPr>
          <p:cNvPr id="16" name="Bild 15">
            <a:extLst>
              <a:ext uri="{FF2B5EF4-FFF2-40B4-BE49-F238E27FC236}">
                <a16:creationId xmlns:a16="http://schemas.microsoft.com/office/drawing/2014/main" id="{E84D3911-A4D5-1668-852C-4544332EC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0042" y="1851596"/>
            <a:ext cx="4280700" cy="6613956"/>
          </a:xfrm>
          <a:prstGeom prst="rect">
            <a:avLst/>
          </a:prstGeom>
        </p:spPr>
      </p:pic>
      <p:sp>
        <p:nvSpPr>
          <p:cNvPr id="3" name="Platshållare för bildnummer 3">
            <a:extLst>
              <a:ext uri="{FF2B5EF4-FFF2-40B4-BE49-F238E27FC236}">
                <a16:creationId xmlns:a16="http://schemas.microsoft.com/office/drawing/2014/main" id="{F40B8C94-5103-1FD8-5BA2-CAA5CEAAB550}"/>
              </a:ext>
            </a:extLst>
          </p:cNvPr>
          <p:cNvSpPr txBox="1">
            <a:spLocks/>
          </p:cNvSpPr>
          <p:nvPr/>
        </p:nvSpPr>
        <p:spPr bwMode="black">
          <a:xfrm>
            <a:off x="10991849" y="628135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sv-SE"/>
            </a:defPPr>
            <a:lvl1pPr marL="0" algn="r" defTabSz="914363" rtl="0" eaLnBrk="1" latinLnBrk="0" hangingPunct="1">
              <a:defRPr sz="100" kern="1200">
                <a:solidFill>
                  <a:scrgbClr r="0" g="0" b="0">
                    <a:alpha val="0"/>
                  </a:scrgbClr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86683-F536-42AB-ABBC-F4803DFE8DBC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0507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2351B1-8F4C-B890-1E36-0577BBA4E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8672BC-B393-09B9-9CDA-B10CCA821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6346555" cy="2733675"/>
          </a:xfrm>
        </p:spPr>
        <p:txBody>
          <a:bodyPr/>
          <a:lstStyle/>
          <a:p>
            <a:r>
              <a:rPr lang="sv-SE" dirty="0" err="1"/>
              <a:t>Financial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performance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and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facts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Asset Management </a:t>
            </a:r>
            <a:br>
              <a:rPr lang="sv-SE" dirty="0"/>
            </a:br>
            <a:r>
              <a:rPr lang="sv-SE" dirty="0"/>
              <a:t>Division</a:t>
            </a:r>
          </a:p>
        </p:txBody>
      </p:sp>
      <p:sp>
        <p:nvSpPr>
          <p:cNvPr id="3" name="Platshållare för bildnummer 3">
            <a:extLst>
              <a:ext uri="{FF2B5EF4-FFF2-40B4-BE49-F238E27FC236}">
                <a16:creationId xmlns:a16="http://schemas.microsoft.com/office/drawing/2014/main" id="{A33F4049-1741-9506-FADE-02078FBB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93388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0274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696A1-5613-CA14-628F-5DDEE8067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8A2814-E0B1-DF33-7304-87EEAB6B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130C5F96-E54D-9064-B184-49EC61B19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7"/>
            <a:ext cx="6584532" cy="1611597"/>
          </a:xfrm>
        </p:spPr>
        <p:txBody>
          <a:bodyPr/>
          <a:lstStyle/>
          <a:p>
            <a:r>
              <a:rPr lang="sv-SE" spc="-40" dirty="0" err="1">
                <a:solidFill>
                  <a:srgbClr val="020678"/>
                </a:solidFill>
              </a:rPr>
              <a:t>Key</a:t>
            </a:r>
            <a:r>
              <a:rPr lang="sv-SE" spc="-40" dirty="0">
                <a:solidFill>
                  <a:srgbClr val="020678"/>
                </a:solidFill>
              </a:rPr>
              <a:t> </a:t>
            </a:r>
            <a:r>
              <a:rPr lang="sv-SE" spc="-40" dirty="0" err="1">
                <a:solidFill>
                  <a:srgbClr val="020678"/>
                </a:solidFill>
              </a:rPr>
              <a:t>financial</a:t>
            </a:r>
            <a:r>
              <a:rPr lang="sv-SE" spc="-40" dirty="0">
                <a:solidFill>
                  <a:srgbClr val="020678"/>
                </a:solidFill>
              </a:rPr>
              <a:t> </a:t>
            </a:r>
            <a:r>
              <a:rPr lang="sv-SE" spc="-40" dirty="0" err="1">
                <a:solidFill>
                  <a:srgbClr val="020678"/>
                </a:solidFill>
              </a:rPr>
              <a:t>facts</a:t>
            </a:r>
            <a:r>
              <a:rPr lang="sv-SE" spc="-40" dirty="0">
                <a:solidFill>
                  <a:srgbClr val="020678"/>
                </a:solidFill>
              </a:rPr>
              <a:t> in 2025</a:t>
            </a:r>
            <a:endParaRPr lang="sv-SE" sz="1600" dirty="0"/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10AFCB4C-B030-6A56-39C5-6E71DB48BFAD}"/>
              </a:ext>
            </a:extLst>
          </p:cNvPr>
          <p:cNvSpPr txBox="1">
            <a:spLocks/>
          </p:cNvSpPr>
          <p:nvPr/>
        </p:nvSpPr>
        <p:spPr>
          <a:xfrm>
            <a:off x="698184" y="2182020"/>
            <a:ext cx="4887608" cy="29797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SEK 207 billion in assets under management.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SEK 1.4 billion in premium </a:t>
            </a:r>
            <a:r>
              <a:rPr lang="sv-SE" dirty="0" err="1">
                <a:solidFill>
                  <a:srgbClr val="020678"/>
                </a:solidFill>
              </a:rPr>
              <a:t>income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SEK 9.7 billion in </a:t>
            </a:r>
            <a:r>
              <a:rPr lang="sv-SE" dirty="0" err="1">
                <a:solidFill>
                  <a:srgbClr val="020678"/>
                </a:solidFill>
              </a:rPr>
              <a:t>insurance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claims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paid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out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SEK 11.2 billion in total </a:t>
            </a:r>
            <a:r>
              <a:rPr lang="sv-SE" dirty="0" err="1">
                <a:solidFill>
                  <a:srgbClr val="020678"/>
                </a:solidFill>
              </a:rPr>
              <a:t>return</a:t>
            </a:r>
            <a:r>
              <a:rPr lang="sv-SE" dirty="0">
                <a:solidFill>
                  <a:srgbClr val="020678"/>
                </a:solidFill>
              </a:rPr>
              <a:t> on </a:t>
            </a:r>
            <a:r>
              <a:rPr lang="sv-SE" dirty="0" err="1">
                <a:solidFill>
                  <a:srgbClr val="020678"/>
                </a:solidFill>
              </a:rPr>
              <a:t>investments</a:t>
            </a:r>
            <a:r>
              <a:rPr lang="sv-SE" dirty="0">
                <a:solidFill>
                  <a:srgbClr val="020678"/>
                </a:solidFill>
              </a:rPr>
              <a:t> 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Average</a:t>
            </a:r>
            <a:r>
              <a:rPr lang="sv-SE" dirty="0">
                <a:solidFill>
                  <a:srgbClr val="020678"/>
                </a:solidFill>
              </a:rPr>
              <a:t> 7,7 % </a:t>
            </a:r>
            <a:r>
              <a:rPr lang="sv-SE" dirty="0" err="1">
                <a:solidFill>
                  <a:srgbClr val="020678"/>
                </a:solidFill>
              </a:rPr>
              <a:t>return</a:t>
            </a:r>
            <a:r>
              <a:rPr lang="sv-SE" dirty="0">
                <a:solidFill>
                  <a:srgbClr val="020678"/>
                </a:solidFill>
              </a:rPr>
              <a:t> per </a:t>
            </a:r>
            <a:r>
              <a:rPr lang="sv-SE" dirty="0" err="1">
                <a:solidFill>
                  <a:srgbClr val="020678"/>
                </a:solidFill>
              </a:rPr>
              <a:t>annum</a:t>
            </a:r>
            <a:r>
              <a:rPr lang="sv-SE" dirty="0">
                <a:solidFill>
                  <a:srgbClr val="020678"/>
                </a:solidFill>
              </a:rPr>
              <a:t> over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>
                <a:solidFill>
                  <a:srgbClr val="020678"/>
                </a:solidFill>
              </a:rPr>
              <a:t>10 </a:t>
            </a:r>
            <a:r>
              <a:rPr lang="sv-SE" dirty="0" err="1">
                <a:solidFill>
                  <a:srgbClr val="020678"/>
                </a:solidFill>
              </a:rPr>
              <a:t>years</a:t>
            </a:r>
            <a:r>
              <a:rPr lang="sv-SE" dirty="0">
                <a:solidFill>
                  <a:srgbClr val="020678"/>
                </a:solidFill>
              </a:rPr>
              <a:t>, 2013</a:t>
            </a:r>
            <a:r>
              <a:rPr lang="sv-SE" dirty="0">
                <a:latin typeface="Roboto" panose="02000000000000000000" pitchFamily="2" charset="0"/>
              </a:rPr>
              <a:t>–</a:t>
            </a:r>
            <a:r>
              <a:rPr lang="sv-SE" dirty="0">
                <a:solidFill>
                  <a:srgbClr val="020678"/>
                </a:solidFill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1378591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8B00A8-D1C7-7606-14A7-F95CE95A8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6B9CD1DF-4CB5-3FBB-9027-8F38595BC4EA}"/>
              </a:ext>
            </a:extLst>
          </p:cNvPr>
          <p:cNvSpPr/>
          <p:nvPr/>
        </p:nvSpPr>
        <p:spPr>
          <a:xfrm>
            <a:off x="7356301" y="2774390"/>
            <a:ext cx="2325757" cy="24223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 23">
            <a:extLst>
              <a:ext uri="{FF2B5EF4-FFF2-40B4-BE49-F238E27FC236}">
                <a16:creationId xmlns:a16="http://schemas.microsoft.com/office/drawing/2014/main" id="{9881F84D-CC2B-838C-7BD0-BA19B8E73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034" y="1776855"/>
            <a:ext cx="4146717" cy="4146717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9794925-A504-36B8-B832-47342D7A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7B42C310-1129-E28D-299C-162B8C60D8DF}"/>
              </a:ext>
            </a:extLst>
          </p:cNvPr>
          <p:cNvSpPr txBox="1">
            <a:spLocks/>
          </p:cNvSpPr>
          <p:nvPr/>
        </p:nvSpPr>
        <p:spPr>
          <a:xfrm>
            <a:off x="698184" y="2030822"/>
            <a:ext cx="5108118" cy="29797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28605" algn="l" defTabSz="9144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Owned by the Confederation of Swedish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Regulated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as an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occupational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pension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company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under IORP II.</a:t>
            </a:r>
          </a:p>
          <a:p>
            <a:pPr marL="216000" marR="0" lvl="0" indent="-228605" algn="l" defTabSz="9144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supervision of the Swedish FSA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Finansinspektionen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216000" marR="0" lvl="0" indent="-228605" algn="l" defTabSz="9144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SEK 207 billion in AUM.</a:t>
            </a:r>
          </a:p>
          <a:p>
            <a:pPr marL="216000" marR="0" lvl="0" indent="-228605" algn="l" defTabSz="9144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Five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major asset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16000" marR="0" lvl="0" indent="-228605" algn="l" defTabSz="9144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80 %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assets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managed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in-house.</a:t>
            </a:r>
          </a:p>
          <a:p>
            <a:pPr marL="216000" marR="0" lvl="0" indent="-228605" algn="l" defTabSz="914418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Enterprise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Svenskt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Näringsliv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 Swedish Trade Union Confederation (LO) and the Swedish Council for Negotiation and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Co-operation (PTK).</a:t>
            </a:r>
          </a:p>
          <a:p>
            <a:pPr marL="216000" marR="0" lvl="0" indent="-228605" algn="l" defTabSz="9144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BDDBA-1529-CD50-7403-0749F2F15AF2}"/>
              </a:ext>
            </a:extLst>
          </p:cNvPr>
          <p:cNvSpPr txBox="1">
            <a:spLocks/>
          </p:cNvSpPr>
          <p:nvPr/>
        </p:nvSpPr>
        <p:spPr>
          <a:xfrm>
            <a:off x="766762" y="396107"/>
            <a:ext cx="8834438" cy="1611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-4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Brief</a:t>
            </a:r>
            <a:r>
              <a:rPr kumimoji="0" lang="sv-SE" sz="4000" b="1" i="0" u="none" strike="noStrike" kern="1200" cap="none" spc="-4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sv-SE" sz="4000" b="1" i="0" u="none" strike="noStrike" kern="1200" cap="none" spc="-4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description</a:t>
            </a:r>
            <a:r>
              <a:rPr kumimoji="0" lang="sv-SE" sz="4000" b="1" i="0" u="none" strike="noStrike" kern="1200" cap="none" spc="-4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sv-SE" sz="4000" b="1" i="0" u="none" strike="noStrike" kern="1200" cap="none" spc="-4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sv-SE" sz="4000" b="1" i="0" u="none" strike="noStrike" kern="1200" cap="none" spc="-4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sv-SE" sz="4000" b="1" i="0" u="none" strike="noStrike" kern="1200" cap="none" spc="-4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Afa</a:t>
            </a:r>
            <a:r>
              <a:rPr kumimoji="0" lang="sv-SE" sz="4000" b="1" i="0" u="none" strike="noStrike" kern="1200" cap="none" spc="-4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Insurance and the asset management division</a:t>
            </a:r>
            <a:b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2025</a:t>
            </a: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6FCE9347-39B7-AA63-A6F2-A9874FCCAA0B}"/>
              </a:ext>
            </a:extLst>
          </p:cNvPr>
          <p:cNvSpPr txBox="1">
            <a:spLocks/>
          </p:cNvSpPr>
          <p:nvPr/>
        </p:nvSpPr>
        <p:spPr>
          <a:xfrm>
            <a:off x="766765" y="4753404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-4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413041DE-133D-BDDA-F8B4-5AFEB0D6190E}"/>
              </a:ext>
            </a:extLst>
          </p:cNvPr>
          <p:cNvSpPr txBox="1">
            <a:spLocks/>
          </p:cNvSpPr>
          <p:nvPr/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sv-SE"/>
            </a:defPPr>
            <a:lvl1pPr marL="0" algn="r" defTabSz="914363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C3840E5-AE79-8052-470A-F81F2D2E5416}"/>
              </a:ext>
            </a:extLst>
          </p:cNvPr>
          <p:cNvSpPr txBox="1">
            <a:spLocks/>
          </p:cNvSpPr>
          <p:nvPr/>
        </p:nvSpPr>
        <p:spPr>
          <a:xfrm>
            <a:off x="6497882" y="1856812"/>
            <a:ext cx="4086617" cy="412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18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Assets under management per asset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2025-12-31</a:t>
            </a:r>
          </a:p>
        </p:txBody>
      </p:sp>
      <p:sp>
        <p:nvSpPr>
          <p:cNvPr id="9" name="Platshållare för bildnummer 4">
            <a:extLst>
              <a:ext uri="{FF2B5EF4-FFF2-40B4-BE49-F238E27FC236}">
                <a16:creationId xmlns:a16="http://schemas.microsoft.com/office/drawing/2014/main" id="{7D8D4626-88C0-57B5-DD16-9B0146339C74}"/>
              </a:ext>
            </a:extLst>
          </p:cNvPr>
          <p:cNvSpPr txBox="1">
            <a:spLocks/>
          </p:cNvSpPr>
          <p:nvPr/>
        </p:nvSpPr>
        <p:spPr>
          <a:xfrm>
            <a:off x="9816186" y="2387424"/>
            <a:ext cx="1409879" cy="5797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investments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latshållare för bildnummer 4">
            <a:extLst>
              <a:ext uri="{FF2B5EF4-FFF2-40B4-BE49-F238E27FC236}">
                <a16:creationId xmlns:a16="http://schemas.microsoft.com/office/drawing/2014/main" id="{8320BBD5-6006-3738-01C9-730CCC12EE16}"/>
              </a:ext>
            </a:extLst>
          </p:cNvPr>
          <p:cNvSpPr txBox="1">
            <a:spLocks/>
          </p:cNvSpPr>
          <p:nvPr/>
        </p:nvSpPr>
        <p:spPr>
          <a:xfrm>
            <a:off x="6311034" y="2410714"/>
            <a:ext cx="1134903" cy="5797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Fixed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income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nominal</a:t>
            </a:r>
            <a:b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latshållare för bildnummer 4">
            <a:extLst>
              <a:ext uri="{FF2B5EF4-FFF2-40B4-BE49-F238E27FC236}">
                <a16:creationId xmlns:a16="http://schemas.microsoft.com/office/drawing/2014/main" id="{E7975C35-1A90-8779-06A1-099A8C46AFCD}"/>
              </a:ext>
            </a:extLst>
          </p:cNvPr>
          <p:cNvSpPr txBox="1">
            <a:spLocks/>
          </p:cNvSpPr>
          <p:nvPr/>
        </p:nvSpPr>
        <p:spPr>
          <a:xfrm>
            <a:off x="5671066" y="3858470"/>
            <a:ext cx="1409879" cy="5797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Fixed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income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(index </a:t>
            </a: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linked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bonds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b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bildnummer 4">
            <a:extLst>
              <a:ext uri="{FF2B5EF4-FFF2-40B4-BE49-F238E27FC236}">
                <a16:creationId xmlns:a16="http://schemas.microsoft.com/office/drawing/2014/main" id="{7027A247-94A3-02D5-8205-CB7BA5D197B8}"/>
              </a:ext>
            </a:extLst>
          </p:cNvPr>
          <p:cNvSpPr txBox="1">
            <a:spLocks/>
          </p:cNvSpPr>
          <p:nvPr/>
        </p:nvSpPr>
        <p:spPr>
          <a:xfrm>
            <a:off x="7356301" y="5716324"/>
            <a:ext cx="1409879" cy="5797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Equities</a:t>
            </a:r>
            <a:b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Platshållare för bildnummer 4">
            <a:extLst>
              <a:ext uri="{FF2B5EF4-FFF2-40B4-BE49-F238E27FC236}">
                <a16:creationId xmlns:a16="http://schemas.microsoft.com/office/drawing/2014/main" id="{089DCC5D-6F44-18F8-87DD-43AC0D5FC2E3}"/>
              </a:ext>
            </a:extLst>
          </p:cNvPr>
          <p:cNvSpPr txBox="1">
            <a:spLocks/>
          </p:cNvSpPr>
          <p:nvPr/>
        </p:nvSpPr>
        <p:spPr>
          <a:xfrm>
            <a:off x="10228403" y="4691404"/>
            <a:ext cx="1409879" cy="5797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 </a:t>
            </a: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estate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assets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D22E6F95-83EB-4064-A59B-42D50DD9F859}"/>
              </a:ext>
            </a:extLst>
          </p:cNvPr>
          <p:cNvGrpSpPr/>
          <p:nvPr/>
        </p:nvGrpSpPr>
        <p:grpSpPr>
          <a:xfrm>
            <a:off x="6913595" y="3041896"/>
            <a:ext cx="3154396" cy="2094102"/>
            <a:chOff x="9119204" y="2785222"/>
            <a:chExt cx="3857625" cy="2560954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FEECC188-F4A6-C09D-C470-2D7DE637DD16}"/>
                </a:ext>
              </a:extLst>
            </p:cNvPr>
            <p:cNvSpPr/>
            <p:nvPr/>
          </p:nvSpPr>
          <p:spPr>
            <a:xfrm>
              <a:off x="9887759" y="2785222"/>
              <a:ext cx="2325757" cy="2325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Platshållare för text 5">
              <a:extLst>
                <a:ext uri="{FF2B5EF4-FFF2-40B4-BE49-F238E27FC236}">
                  <a16:creationId xmlns:a16="http://schemas.microsoft.com/office/drawing/2014/main" id="{22373434-FE59-534A-8F5F-ABBBD8E037C5}"/>
                </a:ext>
              </a:extLst>
            </p:cNvPr>
            <p:cNvSpPr txBox="1">
              <a:spLocks/>
            </p:cNvSpPr>
            <p:nvPr/>
          </p:nvSpPr>
          <p:spPr>
            <a:xfrm>
              <a:off x="9119204" y="3971205"/>
              <a:ext cx="3857625" cy="137497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44595" indent="-457200" algn="l" defTabSz="914418" rtl="0" eaLnBrk="1" latinLnBrk="0" hangingPunct="1">
                <a:lnSpc>
                  <a:spcPct val="90000"/>
                </a:lnSpc>
                <a:spcBef>
                  <a:spcPts val="1400"/>
                </a:spcBef>
                <a:spcAft>
                  <a:spcPts val="400"/>
                </a:spcAft>
                <a:buFont typeface="+mj-lt"/>
                <a:buAutoNum type="arabicPeriod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lang="sv-SE" sz="1400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14375" indent="-228600" algn="l" defTabSz="914418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‒"/>
                <a:defRPr sz="1200" i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8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32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584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836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088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340000" indent="-228605" algn="l" defTabSz="914418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18" rtl="0" eaLnBrk="1" fontAlgn="auto" latinLnBrk="0" hangingPunct="1">
                <a:lnSpc>
                  <a:spcPts val="2100"/>
                </a:lnSpc>
                <a:spcBef>
                  <a:spcPts val="1400"/>
                </a:spcBef>
                <a:spcAft>
                  <a:spcPts val="4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sv-SE" sz="60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207</a:t>
              </a:r>
              <a:br>
                <a:rPr kumimoji="0" lang="sv-S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sv-S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billion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EF89068C-CFC8-A519-D696-FC35F21EB18D}"/>
                </a:ext>
              </a:extLst>
            </p:cNvPr>
            <p:cNvSpPr txBox="1"/>
            <p:nvPr/>
          </p:nvSpPr>
          <p:spPr>
            <a:xfrm>
              <a:off x="10132169" y="3156058"/>
              <a:ext cx="18475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67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537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CC498E-C0E1-3ECA-17A3-E87E94B31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8F8849-DC87-D693-E3FC-70D57E3B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9685F78-3F58-5168-8F9C-7E9D84D52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396107"/>
            <a:ext cx="6856347" cy="1611597"/>
          </a:xfrm>
        </p:spPr>
        <p:txBody>
          <a:bodyPr/>
          <a:lstStyle/>
          <a:p>
            <a:pPr lvl="0">
              <a:defRPr/>
            </a:pPr>
            <a:r>
              <a:rPr lang="sv-SE" spc="-40" dirty="0" err="1">
                <a:solidFill>
                  <a:srgbClr val="020678"/>
                </a:solidFill>
              </a:rPr>
              <a:t>Key</a:t>
            </a:r>
            <a:r>
              <a:rPr lang="sv-SE" spc="-40" dirty="0">
                <a:solidFill>
                  <a:srgbClr val="020678"/>
                </a:solidFill>
              </a:rPr>
              <a:t> </a:t>
            </a:r>
            <a:r>
              <a:rPr lang="sv-SE" spc="-40" dirty="0" err="1">
                <a:solidFill>
                  <a:srgbClr val="020678"/>
                </a:solidFill>
              </a:rPr>
              <a:t>operational</a:t>
            </a:r>
            <a:r>
              <a:rPr lang="sv-SE" spc="-40" dirty="0">
                <a:solidFill>
                  <a:srgbClr val="020678"/>
                </a:solidFill>
              </a:rPr>
              <a:t> </a:t>
            </a:r>
            <a:r>
              <a:rPr lang="sv-SE" spc="-40" dirty="0" err="1">
                <a:solidFill>
                  <a:srgbClr val="020678"/>
                </a:solidFill>
              </a:rPr>
              <a:t>figures</a:t>
            </a:r>
            <a:r>
              <a:rPr lang="sv-SE" spc="-40" dirty="0">
                <a:solidFill>
                  <a:srgbClr val="020678"/>
                </a:solidFill>
              </a:rPr>
              <a:t> in 2025</a:t>
            </a:r>
            <a:r>
              <a:rPr lang="sv-SE" b="0" dirty="0">
                <a:latin typeface="Roboto" panose="02000000000000000000" pitchFamily="2" charset="0"/>
              </a:rPr>
              <a:t>–</a:t>
            </a:r>
            <a:r>
              <a:rPr lang="sv-SE" spc="-40" dirty="0">
                <a:solidFill>
                  <a:srgbClr val="020678"/>
                </a:solidFill>
              </a:rPr>
              <a:t>2026 </a:t>
            </a:r>
            <a:br>
              <a:rPr lang="sv-SE" spc="-40" dirty="0">
                <a:solidFill>
                  <a:srgbClr val="020678"/>
                </a:solidFill>
              </a:rPr>
            </a:br>
            <a:endParaRPr lang="sv-SE" sz="3200" b="0" spc="-40" dirty="0">
              <a:solidFill>
                <a:srgbClr val="020678"/>
              </a:solidFill>
            </a:endParaRPr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A8495BCF-9F15-7733-B75D-C13F899A1319}"/>
              </a:ext>
            </a:extLst>
          </p:cNvPr>
          <p:cNvSpPr txBox="1">
            <a:spLocks/>
          </p:cNvSpPr>
          <p:nvPr/>
        </p:nvSpPr>
        <p:spPr>
          <a:xfrm>
            <a:off x="698183" y="2182020"/>
            <a:ext cx="5397817" cy="29797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sv-SE" dirty="0" err="1"/>
              <a:t>About</a:t>
            </a:r>
            <a:r>
              <a:rPr lang="sv-SE" dirty="0"/>
              <a:t> 5.4 million </a:t>
            </a: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covered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by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 </a:t>
            </a:r>
            <a:r>
              <a:rPr lang="sv-SE" dirty="0" err="1"/>
              <a:t>contracts</a:t>
            </a:r>
            <a:endParaRPr lang="sv-SE" dirty="0"/>
          </a:p>
          <a:p>
            <a:pPr>
              <a:spcBef>
                <a:spcPts val="1200"/>
              </a:spcBef>
            </a:pPr>
            <a:r>
              <a:rPr lang="sv-SE" dirty="0"/>
              <a:t>336 000 new </a:t>
            </a:r>
            <a:r>
              <a:rPr lang="sv-SE" dirty="0" err="1"/>
              <a:t>insurance</a:t>
            </a:r>
            <a:r>
              <a:rPr lang="sv-SE" dirty="0"/>
              <a:t> </a:t>
            </a:r>
            <a:r>
              <a:rPr lang="sv-SE" dirty="0" err="1"/>
              <a:t>claims</a:t>
            </a:r>
            <a:endParaRPr lang="sv-SE" dirty="0"/>
          </a:p>
          <a:p>
            <a:pPr>
              <a:spcBef>
                <a:spcPts val="1200"/>
              </a:spcBef>
            </a:pPr>
            <a:r>
              <a:rPr lang="sv-SE" dirty="0"/>
              <a:t>SEK 1.4 billion in premium </a:t>
            </a:r>
            <a:r>
              <a:rPr lang="sv-SE" dirty="0" err="1"/>
              <a:t>income</a:t>
            </a:r>
            <a:endParaRPr lang="sv-SE" dirty="0"/>
          </a:p>
          <a:p>
            <a:pPr>
              <a:spcBef>
                <a:spcPts val="1200"/>
              </a:spcBef>
            </a:pPr>
            <a:r>
              <a:rPr lang="sv-SE" dirty="0" err="1"/>
              <a:t>About</a:t>
            </a:r>
            <a:r>
              <a:rPr lang="sv-SE" dirty="0"/>
              <a:t> SEK 9.7 billion in </a:t>
            </a:r>
            <a:r>
              <a:rPr lang="sv-SE" dirty="0" err="1"/>
              <a:t>insurance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claims</a:t>
            </a:r>
            <a:r>
              <a:rPr lang="sv-SE" dirty="0"/>
              <a:t> </a:t>
            </a:r>
            <a:r>
              <a:rPr lang="sv-SE" dirty="0" err="1"/>
              <a:t>paid</a:t>
            </a:r>
            <a:r>
              <a:rPr lang="sv-SE" dirty="0"/>
              <a:t> </a:t>
            </a:r>
            <a:r>
              <a:rPr lang="sv-SE" dirty="0" err="1"/>
              <a:t>out</a:t>
            </a:r>
            <a:endParaRPr lang="sv-SE" dirty="0"/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B7DE8521-4ACE-6299-BC93-0ABDDEE055BA}"/>
              </a:ext>
            </a:extLst>
          </p:cNvPr>
          <p:cNvSpPr txBox="1">
            <a:spLocks/>
          </p:cNvSpPr>
          <p:nvPr/>
        </p:nvSpPr>
        <p:spPr>
          <a:xfrm>
            <a:off x="6421829" y="1693639"/>
            <a:ext cx="5397817" cy="29797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sv-SE" dirty="0"/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About</a:t>
            </a:r>
            <a:r>
              <a:rPr lang="sv-SE" dirty="0">
                <a:solidFill>
                  <a:srgbClr val="020678"/>
                </a:solidFill>
              </a:rPr>
              <a:t> 150 million in </a:t>
            </a:r>
            <a:r>
              <a:rPr lang="sv-SE" dirty="0" err="1">
                <a:solidFill>
                  <a:srgbClr val="020678"/>
                </a:solidFill>
              </a:rPr>
              <a:t>medical</a:t>
            </a:r>
            <a:r>
              <a:rPr lang="sv-SE" dirty="0">
                <a:solidFill>
                  <a:srgbClr val="020678"/>
                </a:solidFill>
              </a:rPr>
              <a:t>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>
                <a:solidFill>
                  <a:srgbClr val="020678"/>
                </a:solidFill>
              </a:rPr>
              <a:t>research grants per </a:t>
            </a:r>
            <a:r>
              <a:rPr lang="sv-SE" dirty="0" err="1">
                <a:solidFill>
                  <a:srgbClr val="020678"/>
                </a:solidFill>
              </a:rPr>
              <a:t>annum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783 </a:t>
            </a:r>
            <a:r>
              <a:rPr lang="sv-SE" dirty="0" err="1">
                <a:solidFill>
                  <a:srgbClr val="020678"/>
                </a:solidFill>
              </a:rPr>
              <a:t>employees</a:t>
            </a:r>
            <a:endParaRPr lang="sv-SE" dirty="0">
              <a:solidFill>
                <a:srgbClr val="020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79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75413-AD42-AC87-6E78-A1958D24A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1CD6B6-8753-C068-A257-168F25E3C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6346555" cy="2733675"/>
          </a:xfrm>
        </p:spPr>
        <p:txBody>
          <a:bodyPr/>
          <a:lstStyle/>
          <a:p>
            <a:r>
              <a:rPr lang="sv-SE" dirty="0"/>
              <a:t>Insurances</a:t>
            </a:r>
          </a:p>
        </p:txBody>
      </p:sp>
      <p:pic>
        <p:nvPicPr>
          <p:cNvPr id="63" name="Bild 62">
            <a:extLst>
              <a:ext uri="{FF2B5EF4-FFF2-40B4-BE49-F238E27FC236}">
                <a16:creationId xmlns:a16="http://schemas.microsoft.com/office/drawing/2014/main" id="{09AF31A9-CC89-5C83-D1C1-799491186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4181" y="1931918"/>
            <a:ext cx="2763708" cy="2763707"/>
          </a:xfrm>
          <a:prstGeom prst="rect">
            <a:avLst/>
          </a:prstGeom>
        </p:spPr>
      </p:pic>
      <p:grpSp>
        <p:nvGrpSpPr>
          <p:cNvPr id="97" name="Grupp 96">
            <a:extLst>
              <a:ext uri="{FF2B5EF4-FFF2-40B4-BE49-F238E27FC236}">
                <a16:creationId xmlns:a16="http://schemas.microsoft.com/office/drawing/2014/main" id="{B9173CE4-8790-6A5C-9E4D-2ECCDAC78CEA}"/>
              </a:ext>
            </a:extLst>
          </p:cNvPr>
          <p:cNvGrpSpPr/>
          <p:nvPr/>
        </p:nvGrpSpPr>
        <p:grpSpPr>
          <a:xfrm>
            <a:off x="5154318" y="-10129"/>
            <a:ext cx="1805181" cy="4349475"/>
            <a:chOff x="5130254" y="-10129"/>
            <a:chExt cx="1805181" cy="4349475"/>
          </a:xfrm>
        </p:grpSpPr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C6EBB6A5-80E1-5F0B-A4EB-2606E7AD5612}"/>
                </a:ext>
              </a:extLst>
            </p:cNvPr>
            <p:cNvSpPr/>
            <p:nvPr/>
          </p:nvSpPr>
          <p:spPr>
            <a:xfrm>
              <a:off x="5130254" y="1987449"/>
              <a:ext cx="1514075" cy="1152046"/>
            </a:xfrm>
            <a:custGeom>
              <a:avLst/>
              <a:gdLst>
                <a:gd name="connsiteX0" fmla="*/ 3978275 w 4140964"/>
                <a:gd name="connsiteY0" fmla="*/ 472394 h 3150824"/>
                <a:gd name="connsiteX1" fmla="*/ 616585 w 4140964"/>
                <a:gd name="connsiteY1" fmla="*/ 1859 h 3150824"/>
                <a:gd name="connsiteX2" fmla="*/ 401320 w 4140964"/>
                <a:gd name="connsiteY2" fmla="*/ 165054 h 3150824"/>
                <a:gd name="connsiteX3" fmla="*/ 0 w 4140964"/>
                <a:gd name="connsiteY3" fmla="*/ 3033984 h 3150824"/>
                <a:gd name="connsiteX4" fmla="*/ 210185 w 4140964"/>
                <a:gd name="connsiteY4" fmla="*/ 3145109 h 3150824"/>
                <a:gd name="connsiteX5" fmla="*/ 557530 w 4140964"/>
                <a:gd name="connsiteY5" fmla="*/ 2969214 h 3150824"/>
                <a:gd name="connsiteX6" fmla="*/ 877570 w 4140964"/>
                <a:gd name="connsiteY6" fmla="*/ 735284 h 3150824"/>
                <a:gd name="connsiteX7" fmla="*/ 3521710 w 4140964"/>
                <a:gd name="connsiteY7" fmla="*/ 1114379 h 3150824"/>
                <a:gd name="connsiteX8" fmla="*/ 3242310 w 4140964"/>
                <a:gd name="connsiteY8" fmla="*/ 3063830 h 3150824"/>
                <a:gd name="connsiteX9" fmla="*/ 3425825 w 4140964"/>
                <a:gd name="connsiteY9" fmla="*/ 3150825 h 3150824"/>
                <a:gd name="connsiteX10" fmla="*/ 3819525 w 4140964"/>
                <a:gd name="connsiteY10" fmla="*/ 2969850 h 3150824"/>
                <a:gd name="connsiteX11" fmla="*/ 4138295 w 4140964"/>
                <a:gd name="connsiteY11" fmla="*/ 688929 h 3150824"/>
                <a:gd name="connsiteX12" fmla="*/ 3978275 w 4140964"/>
                <a:gd name="connsiteY12" fmla="*/ 472394 h 31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0964" h="3150824">
                  <a:moveTo>
                    <a:pt x="3978275" y="472394"/>
                  </a:moveTo>
                  <a:lnTo>
                    <a:pt x="616585" y="1859"/>
                  </a:lnTo>
                  <a:cubicBezTo>
                    <a:pt x="512445" y="-12746"/>
                    <a:pt x="415925" y="60279"/>
                    <a:pt x="401320" y="165054"/>
                  </a:cubicBezTo>
                  <a:lnTo>
                    <a:pt x="0" y="3033984"/>
                  </a:lnTo>
                  <a:lnTo>
                    <a:pt x="210185" y="3145109"/>
                  </a:lnTo>
                  <a:lnTo>
                    <a:pt x="557530" y="2969214"/>
                  </a:lnTo>
                  <a:lnTo>
                    <a:pt x="877570" y="735284"/>
                  </a:lnTo>
                  <a:lnTo>
                    <a:pt x="3521710" y="1114379"/>
                  </a:lnTo>
                  <a:lnTo>
                    <a:pt x="3242310" y="3063830"/>
                  </a:lnTo>
                  <a:lnTo>
                    <a:pt x="3425825" y="3150825"/>
                  </a:lnTo>
                  <a:lnTo>
                    <a:pt x="3819525" y="2969850"/>
                  </a:lnTo>
                  <a:lnTo>
                    <a:pt x="4138295" y="688929"/>
                  </a:lnTo>
                  <a:cubicBezTo>
                    <a:pt x="4156075" y="584154"/>
                    <a:pt x="4083050" y="486364"/>
                    <a:pt x="3978275" y="472394"/>
                  </a:cubicBezTo>
                  <a:close/>
                </a:path>
              </a:pathLst>
            </a:custGeom>
            <a:solidFill>
              <a:srgbClr val="003CD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0F189278-5EFE-D291-543F-3D1357CB97AA}"/>
                </a:ext>
              </a:extLst>
            </p:cNvPr>
            <p:cNvSpPr/>
            <p:nvPr/>
          </p:nvSpPr>
          <p:spPr>
            <a:xfrm>
              <a:off x="5649402" y="3178966"/>
              <a:ext cx="988842" cy="436957"/>
            </a:xfrm>
            <a:custGeom>
              <a:avLst/>
              <a:gdLst>
                <a:gd name="connsiteX0" fmla="*/ 2704465 w 2704464"/>
                <a:gd name="connsiteY0" fmla="*/ 845820 h 1195069"/>
                <a:gd name="connsiteX1" fmla="*/ 2600325 w 2704464"/>
                <a:gd name="connsiteY1" fmla="*/ 53975 h 1195069"/>
                <a:gd name="connsiteX2" fmla="*/ 2282825 w 2704464"/>
                <a:gd name="connsiteY2" fmla="*/ 0 h 1195069"/>
                <a:gd name="connsiteX3" fmla="*/ 1844040 w 2704464"/>
                <a:gd name="connsiteY3" fmla="*/ 337185 h 1195069"/>
                <a:gd name="connsiteX4" fmla="*/ 1261110 w 2704464"/>
                <a:gd name="connsiteY4" fmla="*/ 286385 h 1195069"/>
                <a:gd name="connsiteX5" fmla="*/ 812165 w 2704464"/>
                <a:gd name="connsiteY5" fmla="*/ 678180 h 1195069"/>
                <a:gd name="connsiteX6" fmla="*/ 197485 w 2704464"/>
                <a:gd name="connsiteY6" fmla="*/ 590550 h 1195069"/>
                <a:gd name="connsiteX7" fmla="*/ 0 w 2704464"/>
                <a:gd name="connsiteY7" fmla="*/ 771525 h 1195069"/>
                <a:gd name="connsiteX8" fmla="*/ 55880 w 2704464"/>
                <a:gd name="connsiteY8" fmla="*/ 1195070 h 1195069"/>
                <a:gd name="connsiteX9" fmla="*/ 2704465 w 2704464"/>
                <a:gd name="connsiteY9" fmla="*/ 845820 h 11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4464" h="1195069">
                  <a:moveTo>
                    <a:pt x="2704465" y="845820"/>
                  </a:moveTo>
                  <a:lnTo>
                    <a:pt x="2600325" y="53975"/>
                  </a:lnTo>
                  <a:lnTo>
                    <a:pt x="2282825" y="0"/>
                  </a:lnTo>
                  <a:lnTo>
                    <a:pt x="1844040" y="337185"/>
                  </a:lnTo>
                  <a:lnTo>
                    <a:pt x="1261110" y="286385"/>
                  </a:lnTo>
                  <a:lnTo>
                    <a:pt x="812165" y="678180"/>
                  </a:lnTo>
                  <a:lnTo>
                    <a:pt x="197485" y="590550"/>
                  </a:lnTo>
                  <a:lnTo>
                    <a:pt x="0" y="771525"/>
                  </a:lnTo>
                  <a:lnTo>
                    <a:pt x="55880" y="1195070"/>
                  </a:lnTo>
                  <a:lnTo>
                    <a:pt x="2704465" y="84582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154F3426-A721-2047-1DFE-4922B83165AB}"/>
                </a:ext>
              </a:extLst>
            </p:cNvPr>
            <p:cNvSpPr/>
            <p:nvPr/>
          </p:nvSpPr>
          <p:spPr>
            <a:xfrm>
              <a:off x="5788244" y="1544438"/>
              <a:ext cx="473642" cy="474106"/>
            </a:xfrm>
            <a:custGeom>
              <a:avLst/>
              <a:gdLst>
                <a:gd name="connsiteX0" fmla="*/ 647700 w 1295400"/>
                <a:gd name="connsiteY0" fmla="*/ 96520 h 1296670"/>
                <a:gd name="connsiteX1" fmla="*/ 95885 w 1295400"/>
                <a:gd name="connsiteY1" fmla="*/ 648970 h 1296670"/>
                <a:gd name="connsiteX2" fmla="*/ 647700 w 1295400"/>
                <a:gd name="connsiteY2" fmla="*/ 1201420 h 1296670"/>
                <a:gd name="connsiteX3" fmla="*/ 1199515 w 1295400"/>
                <a:gd name="connsiteY3" fmla="*/ 648970 h 1296670"/>
                <a:gd name="connsiteX4" fmla="*/ 647700 w 1295400"/>
                <a:gd name="connsiteY4" fmla="*/ 96520 h 1296670"/>
                <a:gd name="connsiteX5" fmla="*/ 647700 w 1295400"/>
                <a:gd name="connsiteY5" fmla="*/ 1296670 h 1296670"/>
                <a:gd name="connsiteX6" fmla="*/ 0 w 1295400"/>
                <a:gd name="connsiteY6" fmla="*/ 648335 h 1296670"/>
                <a:gd name="connsiteX7" fmla="*/ 647700 w 1295400"/>
                <a:gd name="connsiteY7" fmla="*/ 0 h 1296670"/>
                <a:gd name="connsiteX8" fmla="*/ 1295400 w 1295400"/>
                <a:gd name="connsiteY8" fmla="*/ 648335 h 1296670"/>
                <a:gd name="connsiteX9" fmla="*/ 647700 w 1295400"/>
                <a:gd name="connsiteY9" fmla="*/ 1296670 h 129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400" h="1296670">
                  <a:moveTo>
                    <a:pt x="647700" y="96520"/>
                  </a:moveTo>
                  <a:cubicBezTo>
                    <a:pt x="344170" y="96520"/>
                    <a:pt x="95885" y="344170"/>
                    <a:pt x="95885" y="648970"/>
                  </a:cubicBezTo>
                  <a:cubicBezTo>
                    <a:pt x="95885" y="953770"/>
                    <a:pt x="343535" y="1201420"/>
                    <a:pt x="647700" y="1201420"/>
                  </a:cubicBezTo>
                  <a:cubicBezTo>
                    <a:pt x="951865" y="1201420"/>
                    <a:pt x="1199515" y="953770"/>
                    <a:pt x="1199515" y="648970"/>
                  </a:cubicBezTo>
                  <a:cubicBezTo>
                    <a:pt x="1199515" y="344170"/>
                    <a:pt x="951230" y="96520"/>
                    <a:pt x="647700" y="96520"/>
                  </a:cubicBezTo>
                  <a:close/>
                  <a:moveTo>
                    <a:pt x="647700" y="1296670"/>
                  </a:moveTo>
                  <a:cubicBezTo>
                    <a:pt x="290830" y="1296670"/>
                    <a:pt x="0" y="1005840"/>
                    <a:pt x="0" y="648335"/>
                  </a:cubicBezTo>
                  <a:cubicBezTo>
                    <a:pt x="0" y="290830"/>
                    <a:pt x="290830" y="0"/>
                    <a:pt x="647700" y="0"/>
                  </a:cubicBezTo>
                  <a:cubicBezTo>
                    <a:pt x="1004570" y="0"/>
                    <a:pt x="1295400" y="290195"/>
                    <a:pt x="1295400" y="648335"/>
                  </a:cubicBezTo>
                  <a:cubicBezTo>
                    <a:pt x="1295400" y="1006475"/>
                    <a:pt x="1004570" y="1296670"/>
                    <a:pt x="647700" y="1296670"/>
                  </a:cubicBezTo>
                  <a:close/>
                </a:path>
              </a:pathLst>
            </a:custGeom>
            <a:solidFill>
              <a:srgbClr val="003CD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5C30E0FA-8F71-2C37-368C-F32AEB8E513A}"/>
                </a:ext>
              </a:extLst>
            </p:cNvPr>
            <p:cNvSpPr/>
            <p:nvPr/>
          </p:nvSpPr>
          <p:spPr>
            <a:xfrm>
              <a:off x="5845545" y="1845828"/>
              <a:ext cx="287505" cy="346942"/>
            </a:xfrm>
            <a:custGeom>
              <a:avLst/>
              <a:gdLst>
                <a:gd name="connsiteX0" fmla="*/ 122619 w 786320"/>
                <a:gd name="connsiteY0" fmla="*/ 0 h 948880"/>
                <a:gd name="connsiteX1" fmla="*/ 0 w 786320"/>
                <a:gd name="connsiteY1" fmla="*/ 853503 h 948880"/>
                <a:gd name="connsiteX2" fmla="*/ 663702 w 786320"/>
                <a:gd name="connsiteY2" fmla="*/ 948881 h 948880"/>
                <a:gd name="connsiteX3" fmla="*/ 786320 w 786320"/>
                <a:gd name="connsiteY3" fmla="*/ 95377 h 948880"/>
                <a:gd name="connsiteX4" fmla="*/ 122619 w 786320"/>
                <a:gd name="connsiteY4" fmla="*/ 0 h 94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320" h="948880">
                  <a:moveTo>
                    <a:pt x="122619" y="0"/>
                  </a:moveTo>
                  <a:lnTo>
                    <a:pt x="0" y="853503"/>
                  </a:lnTo>
                  <a:lnTo>
                    <a:pt x="663702" y="948881"/>
                  </a:lnTo>
                  <a:lnTo>
                    <a:pt x="786320" y="95377"/>
                  </a:lnTo>
                  <a:lnTo>
                    <a:pt x="122619" y="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12F4F656-B934-A287-355F-297162AB3D5D}"/>
                </a:ext>
              </a:extLst>
            </p:cNvPr>
            <p:cNvSpPr/>
            <p:nvPr/>
          </p:nvSpPr>
          <p:spPr>
            <a:xfrm>
              <a:off x="5926157" y="-10129"/>
              <a:ext cx="410759" cy="1665547"/>
            </a:xfrm>
            <a:custGeom>
              <a:avLst/>
              <a:gdLst>
                <a:gd name="connsiteX0" fmla="*/ 51435 w 727710"/>
                <a:gd name="connsiteY0" fmla="*/ 0 h 598169"/>
                <a:gd name="connsiteX1" fmla="*/ 0 w 727710"/>
                <a:gd name="connsiteY1" fmla="*/ 503555 h 598169"/>
                <a:gd name="connsiteX2" fmla="*/ 663575 w 727710"/>
                <a:gd name="connsiteY2" fmla="*/ 598170 h 598169"/>
                <a:gd name="connsiteX3" fmla="*/ 727710 w 727710"/>
                <a:gd name="connsiteY3" fmla="*/ 0 h 598169"/>
                <a:gd name="connsiteX4" fmla="*/ 51435 w 727710"/>
                <a:gd name="connsiteY4" fmla="*/ 0 h 598169"/>
                <a:gd name="connsiteX0" fmla="*/ 51435 w 1123418"/>
                <a:gd name="connsiteY0" fmla="*/ 3949142 h 4547311"/>
                <a:gd name="connsiteX1" fmla="*/ 0 w 1123418"/>
                <a:gd name="connsiteY1" fmla="*/ 4452697 h 4547311"/>
                <a:gd name="connsiteX2" fmla="*/ 663575 w 1123418"/>
                <a:gd name="connsiteY2" fmla="*/ 4547312 h 4547311"/>
                <a:gd name="connsiteX3" fmla="*/ 1123418 w 1123418"/>
                <a:gd name="connsiteY3" fmla="*/ 0 h 4547311"/>
                <a:gd name="connsiteX4" fmla="*/ 51435 w 1123418"/>
                <a:gd name="connsiteY4" fmla="*/ 3949142 h 4547311"/>
                <a:gd name="connsiteX0" fmla="*/ 423397 w 1123418"/>
                <a:gd name="connsiteY0" fmla="*/ 0 h 4555229"/>
                <a:gd name="connsiteX1" fmla="*/ 0 w 1123418"/>
                <a:gd name="connsiteY1" fmla="*/ 4460615 h 4555229"/>
                <a:gd name="connsiteX2" fmla="*/ 663575 w 1123418"/>
                <a:gd name="connsiteY2" fmla="*/ 4555230 h 4555229"/>
                <a:gd name="connsiteX3" fmla="*/ 1123418 w 1123418"/>
                <a:gd name="connsiteY3" fmla="*/ 7918 h 4555229"/>
                <a:gd name="connsiteX4" fmla="*/ 423397 w 1123418"/>
                <a:gd name="connsiteY4" fmla="*/ 0 h 45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418" h="4555229">
                  <a:moveTo>
                    <a:pt x="423397" y="0"/>
                  </a:moveTo>
                  <a:lnTo>
                    <a:pt x="0" y="4460615"/>
                  </a:lnTo>
                  <a:lnTo>
                    <a:pt x="663575" y="4555230"/>
                  </a:lnTo>
                  <a:lnTo>
                    <a:pt x="1123418" y="7918"/>
                  </a:lnTo>
                  <a:lnTo>
                    <a:pt x="423397" y="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87BAAB46-FC7C-AB08-052E-75448CA0E435}"/>
                </a:ext>
              </a:extLst>
            </p:cNvPr>
            <p:cNvSpPr/>
            <p:nvPr/>
          </p:nvSpPr>
          <p:spPr>
            <a:xfrm>
              <a:off x="5334802" y="2256061"/>
              <a:ext cx="1084035" cy="883201"/>
            </a:xfrm>
            <a:custGeom>
              <a:avLst/>
              <a:gdLst>
                <a:gd name="connsiteX0" fmla="*/ 320675 w 2964814"/>
                <a:gd name="connsiteY0" fmla="*/ 0 h 2415539"/>
                <a:gd name="connsiteX1" fmla="*/ 0 w 2964814"/>
                <a:gd name="connsiteY1" fmla="*/ 2233930 h 2415539"/>
                <a:gd name="connsiteX2" fmla="*/ 142240 w 2964814"/>
                <a:gd name="connsiteY2" fmla="*/ 2160905 h 2415539"/>
                <a:gd name="connsiteX3" fmla="*/ 716280 w 2964814"/>
                <a:gd name="connsiteY3" fmla="*/ 2415540 h 2415539"/>
                <a:gd name="connsiteX4" fmla="*/ 1240790 w 2964814"/>
                <a:gd name="connsiteY4" fmla="*/ 2165350 h 2415539"/>
                <a:gd name="connsiteX5" fmla="*/ 1803400 w 2964814"/>
                <a:gd name="connsiteY5" fmla="*/ 2378075 h 2415539"/>
                <a:gd name="connsiteX6" fmla="*/ 2340610 w 2964814"/>
                <a:gd name="connsiteY6" fmla="*/ 2164715 h 2415539"/>
                <a:gd name="connsiteX7" fmla="*/ 2685415 w 2964814"/>
                <a:gd name="connsiteY7" fmla="*/ 2328545 h 2415539"/>
                <a:gd name="connsiteX8" fmla="*/ 2964815 w 2964814"/>
                <a:gd name="connsiteY8" fmla="*/ 379095 h 2415539"/>
                <a:gd name="connsiteX9" fmla="*/ 320675 w 2964814"/>
                <a:gd name="connsiteY9" fmla="*/ 0 h 24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4814" h="2415539">
                  <a:moveTo>
                    <a:pt x="320675" y="0"/>
                  </a:moveTo>
                  <a:lnTo>
                    <a:pt x="0" y="2233930"/>
                  </a:lnTo>
                  <a:lnTo>
                    <a:pt x="142240" y="2160905"/>
                  </a:lnTo>
                  <a:lnTo>
                    <a:pt x="716280" y="2415540"/>
                  </a:lnTo>
                  <a:lnTo>
                    <a:pt x="1240790" y="2165350"/>
                  </a:lnTo>
                  <a:lnTo>
                    <a:pt x="1803400" y="2378075"/>
                  </a:lnTo>
                  <a:lnTo>
                    <a:pt x="2340610" y="2164715"/>
                  </a:lnTo>
                  <a:lnTo>
                    <a:pt x="2685415" y="2328545"/>
                  </a:lnTo>
                  <a:lnTo>
                    <a:pt x="2964815" y="379095"/>
                  </a:lnTo>
                  <a:lnTo>
                    <a:pt x="320675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36CC2221-DCBC-F702-BA76-88B8B0E00430}"/>
                </a:ext>
              </a:extLst>
            </p:cNvPr>
            <p:cNvSpPr/>
            <p:nvPr/>
          </p:nvSpPr>
          <p:spPr>
            <a:xfrm>
              <a:off x="5462964" y="2902662"/>
              <a:ext cx="700943" cy="235904"/>
            </a:xfrm>
            <a:custGeom>
              <a:avLst/>
              <a:gdLst>
                <a:gd name="connsiteX0" fmla="*/ 890270 w 1917065"/>
                <a:gd name="connsiteY0" fmla="*/ 396909 h 645193"/>
                <a:gd name="connsiteX1" fmla="*/ 1453515 w 1917065"/>
                <a:gd name="connsiteY1" fmla="*/ 608999 h 645193"/>
                <a:gd name="connsiteX2" fmla="*/ 1917065 w 1917065"/>
                <a:gd name="connsiteY2" fmla="*/ 423579 h 645193"/>
                <a:gd name="connsiteX3" fmla="*/ 1073785 w 1917065"/>
                <a:gd name="connsiteY3" fmla="*/ 13369 h 645193"/>
                <a:gd name="connsiteX4" fmla="*/ 17145 w 1917065"/>
                <a:gd name="connsiteY4" fmla="*/ 365159 h 645193"/>
                <a:gd name="connsiteX5" fmla="*/ 0 w 1917065"/>
                <a:gd name="connsiteY5" fmla="*/ 483269 h 645193"/>
                <a:gd name="connsiteX6" fmla="*/ 365760 w 1917065"/>
                <a:gd name="connsiteY6" fmla="*/ 645194 h 645193"/>
                <a:gd name="connsiteX7" fmla="*/ 890270 w 1917065"/>
                <a:gd name="connsiteY7" fmla="*/ 396909 h 64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7065" h="645193">
                  <a:moveTo>
                    <a:pt x="890270" y="396909"/>
                  </a:moveTo>
                  <a:lnTo>
                    <a:pt x="1453515" y="608999"/>
                  </a:lnTo>
                  <a:lnTo>
                    <a:pt x="1917065" y="423579"/>
                  </a:lnTo>
                  <a:cubicBezTo>
                    <a:pt x="1747520" y="206409"/>
                    <a:pt x="1323340" y="48929"/>
                    <a:pt x="1073785" y="13369"/>
                  </a:cubicBezTo>
                  <a:cubicBezTo>
                    <a:pt x="744220" y="-34256"/>
                    <a:pt x="64135" y="36864"/>
                    <a:pt x="17145" y="365159"/>
                  </a:cubicBezTo>
                  <a:lnTo>
                    <a:pt x="0" y="483269"/>
                  </a:lnTo>
                  <a:lnTo>
                    <a:pt x="365760" y="645194"/>
                  </a:lnTo>
                  <a:lnTo>
                    <a:pt x="890270" y="396909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8D079F56-2AED-4EB6-9472-8B3691288321}"/>
                </a:ext>
              </a:extLst>
            </p:cNvPr>
            <p:cNvSpPr/>
            <p:nvPr/>
          </p:nvSpPr>
          <p:spPr>
            <a:xfrm>
              <a:off x="5456463" y="3132994"/>
              <a:ext cx="1451340" cy="811227"/>
            </a:xfrm>
            <a:custGeom>
              <a:avLst/>
              <a:gdLst>
                <a:gd name="connsiteX0" fmla="*/ 3668395 w 3969384"/>
                <a:gd name="connsiteY0" fmla="*/ 0 h 2218690"/>
                <a:gd name="connsiteX1" fmla="*/ 3401695 w 3969384"/>
                <a:gd name="connsiteY1" fmla="*/ 226695 h 2218690"/>
                <a:gd name="connsiteX2" fmla="*/ 3127375 w 3969384"/>
                <a:gd name="connsiteY2" fmla="*/ 180340 h 2218690"/>
                <a:gd name="connsiteX3" fmla="*/ 3232785 w 3969384"/>
                <a:gd name="connsiteY3" fmla="*/ 972820 h 2218690"/>
                <a:gd name="connsiteX4" fmla="*/ 584200 w 3969384"/>
                <a:gd name="connsiteY4" fmla="*/ 1322070 h 2218690"/>
                <a:gd name="connsiteX5" fmla="*/ 528320 w 3969384"/>
                <a:gd name="connsiteY5" fmla="*/ 897890 h 2218690"/>
                <a:gd name="connsiteX6" fmla="*/ 306070 w 3969384"/>
                <a:gd name="connsiteY6" fmla="*/ 1101090 h 2218690"/>
                <a:gd name="connsiteX7" fmla="*/ 0 w 3969384"/>
                <a:gd name="connsiteY7" fmla="*/ 1035685 h 2218690"/>
                <a:gd name="connsiteX8" fmla="*/ 160020 w 3969384"/>
                <a:gd name="connsiteY8" fmla="*/ 2218690 h 2218690"/>
                <a:gd name="connsiteX9" fmla="*/ 3969385 w 3969384"/>
                <a:gd name="connsiteY9" fmla="*/ 2218690 h 2218690"/>
                <a:gd name="connsiteX10" fmla="*/ 3668395 w 3969384"/>
                <a:gd name="connsiteY10" fmla="*/ 0 h 221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384" h="2218690">
                  <a:moveTo>
                    <a:pt x="3668395" y="0"/>
                  </a:moveTo>
                  <a:lnTo>
                    <a:pt x="3401695" y="226695"/>
                  </a:lnTo>
                  <a:lnTo>
                    <a:pt x="3127375" y="180340"/>
                  </a:lnTo>
                  <a:lnTo>
                    <a:pt x="3232785" y="972820"/>
                  </a:lnTo>
                  <a:lnTo>
                    <a:pt x="584200" y="1322070"/>
                  </a:lnTo>
                  <a:lnTo>
                    <a:pt x="528320" y="897890"/>
                  </a:lnTo>
                  <a:lnTo>
                    <a:pt x="306070" y="1101090"/>
                  </a:lnTo>
                  <a:lnTo>
                    <a:pt x="0" y="1035685"/>
                  </a:lnTo>
                  <a:lnTo>
                    <a:pt x="160020" y="2218690"/>
                  </a:lnTo>
                  <a:lnTo>
                    <a:pt x="3969385" y="2218690"/>
                  </a:lnTo>
                  <a:lnTo>
                    <a:pt x="3668395" y="0"/>
                  </a:lnTo>
                  <a:close/>
                </a:path>
              </a:pathLst>
            </a:custGeom>
            <a:solidFill>
              <a:srgbClr val="003CD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" name="Frihandsfigur: Form 92">
              <a:extLst>
                <a:ext uri="{FF2B5EF4-FFF2-40B4-BE49-F238E27FC236}">
                  <a16:creationId xmlns:a16="http://schemas.microsoft.com/office/drawing/2014/main" id="{F365206A-3E16-46A3-4DB0-904805855B7F}"/>
                </a:ext>
              </a:extLst>
            </p:cNvPr>
            <p:cNvSpPr/>
            <p:nvPr/>
          </p:nvSpPr>
          <p:spPr>
            <a:xfrm>
              <a:off x="5712279" y="2454819"/>
              <a:ext cx="363850" cy="364722"/>
            </a:xfrm>
            <a:custGeom>
              <a:avLst/>
              <a:gdLst>
                <a:gd name="connsiteX0" fmla="*/ 426836 w 995123"/>
                <a:gd name="connsiteY0" fmla="*/ 992467 h 997508"/>
                <a:gd name="connsiteX1" fmla="*/ 990081 w 995123"/>
                <a:gd name="connsiteY1" fmla="*/ 568922 h 997508"/>
                <a:gd name="connsiteX2" fmla="*/ 567806 w 995123"/>
                <a:gd name="connsiteY2" fmla="*/ 5042 h 997508"/>
                <a:gd name="connsiteX3" fmla="*/ 5196 w 995123"/>
                <a:gd name="connsiteY3" fmla="*/ 428587 h 997508"/>
                <a:gd name="connsiteX4" fmla="*/ 426836 w 995123"/>
                <a:gd name="connsiteY4" fmla="*/ 992467 h 99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123" h="997508">
                  <a:moveTo>
                    <a:pt x="426836" y="992467"/>
                  </a:moveTo>
                  <a:cubicBezTo>
                    <a:pt x="699251" y="1031202"/>
                    <a:pt x="950711" y="842607"/>
                    <a:pt x="990081" y="568922"/>
                  </a:cubicBezTo>
                  <a:cubicBezTo>
                    <a:pt x="1028816" y="295872"/>
                    <a:pt x="840221" y="43777"/>
                    <a:pt x="567806" y="5042"/>
                  </a:cubicBezTo>
                  <a:cubicBezTo>
                    <a:pt x="295391" y="-33693"/>
                    <a:pt x="43931" y="154902"/>
                    <a:pt x="5196" y="428587"/>
                  </a:cubicBezTo>
                  <a:cubicBezTo>
                    <a:pt x="-34174" y="700367"/>
                    <a:pt x="154421" y="953097"/>
                    <a:pt x="426836" y="992467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" name="Rektangel 23">
              <a:extLst>
                <a:ext uri="{FF2B5EF4-FFF2-40B4-BE49-F238E27FC236}">
                  <a16:creationId xmlns:a16="http://schemas.microsoft.com/office/drawing/2014/main" id="{F351250D-0511-7B9B-7262-CD7D5DA2A9ED}"/>
                </a:ext>
              </a:extLst>
            </p:cNvPr>
            <p:cNvSpPr/>
            <p:nvPr/>
          </p:nvSpPr>
          <p:spPr>
            <a:xfrm>
              <a:off x="5513712" y="3731741"/>
              <a:ext cx="1421723" cy="526696"/>
            </a:xfrm>
            <a:custGeom>
              <a:avLst/>
              <a:gdLst>
                <a:gd name="connsiteX0" fmla="*/ 0 w 2502568"/>
                <a:gd name="connsiteY0" fmla="*/ 0 h 1029903"/>
                <a:gd name="connsiteX1" fmla="*/ 2502568 w 2502568"/>
                <a:gd name="connsiteY1" fmla="*/ 0 h 1029903"/>
                <a:gd name="connsiteX2" fmla="*/ 2502568 w 2502568"/>
                <a:gd name="connsiteY2" fmla="*/ 1029903 h 1029903"/>
                <a:gd name="connsiteX3" fmla="*/ 0 w 2502568"/>
                <a:gd name="connsiteY3" fmla="*/ 1029903 h 1029903"/>
                <a:gd name="connsiteX4" fmla="*/ 0 w 2502568"/>
                <a:gd name="connsiteY4" fmla="*/ 0 h 1029903"/>
                <a:gd name="connsiteX0" fmla="*/ 0 w 2916455"/>
                <a:gd name="connsiteY0" fmla="*/ 0 h 1058779"/>
                <a:gd name="connsiteX1" fmla="*/ 2502568 w 2916455"/>
                <a:gd name="connsiteY1" fmla="*/ 0 h 1058779"/>
                <a:gd name="connsiteX2" fmla="*/ 2916455 w 2916455"/>
                <a:gd name="connsiteY2" fmla="*/ 1058779 h 1058779"/>
                <a:gd name="connsiteX3" fmla="*/ 0 w 2916455"/>
                <a:gd name="connsiteY3" fmla="*/ 1029903 h 1058779"/>
                <a:gd name="connsiteX4" fmla="*/ 0 w 2916455"/>
                <a:gd name="connsiteY4" fmla="*/ 0 h 1058779"/>
                <a:gd name="connsiteX0" fmla="*/ 0 w 2916455"/>
                <a:gd name="connsiteY0" fmla="*/ 308009 h 1366788"/>
                <a:gd name="connsiteX1" fmla="*/ 2733575 w 2916455"/>
                <a:gd name="connsiteY1" fmla="*/ 0 h 1366788"/>
                <a:gd name="connsiteX2" fmla="*/ 2916455 w 2916455"/>
                <a:gd name="connsiteY2" fmla="*/ 1366788 h 1366788"/>
                <a:gd name="connsiteX3" fmla="*/ 0 w 2916455"/>
                <a:gd name="connsiteY3" fmla="*/ 1337912 h 1366788"/>
                <a:gd name="connsiteX4" fmla="*/ 0 w 2916455"/>
                <a:gd name="connsiteY4" fmla="*/ 308009 h 1366788"/>
                <a:gd name="connsiteX0" fmla="*/ 0 w 2916455"/>
                <a:gd name="connsiteY0" fmla="*/ 308009 h 1443790"/>
                <a:gd name="connsiteX1" fmla="*/ 2733575 w 2916455"/>
                <a:gd name="connsiteY1" fmla="*/ 0 h 1443790"/>
                <a:gd name="connsiteX2" fmla="*/ 2916455 w 2916455"/>
                <a:gd name="connsiteY2" fmla="*/ 1366788 h 1443790"/>
                <a:gd name="connsiteX3" fmla="*/ 163629 w 2916455"/>
                <a:gd name="connsiteY3" fmla="*/ 1443790 h 1443790"/>
                <a:gd name="connsiteX4" fmla="*/ 0 w 2916455"/>
                <a:gd name="connsiteY4" fmla="*/ 308009 h 1443790"/>
                <a:gd name="connsiteX0" fmla="*/ 0 w 2935426"/>
                <a:gd name="connsiteY0" fmla="*/ 406704 h 1443790"/>
                <a:gd name="connsiteX1" fmla="*/ 2752546 w 2935426"/>
                <a:gd name="connsiteY1" fmla="*/ 0 h 1443790"/>
                <a:gd name="connsiteX2" fmla="*/ 2935426 w 2935426"/>
                <a:gd name="connsiteY2" fmla="*/ 1366788 h 1443790"/>
                <a:gd name="connsiteX3" fmla="*/ 182600 w 2935426"/>
                <a:gd name="connsiteY3" fmla="*/ 1443790 h 1443790"/>
                <a:gd name="connsiteX4" fmla="*/ 0 w 2935426"/>
                <a:gd name="connsiteY4" fmla="*/ 406704 h 1443790"/>
                <a:gd name="connsiteX0" fmla="*/ 0 w 2935426"/>
                <a:gd name="connsiteY0" fmla="*/ 406704 h 1433400"/>
                <a:gd name="connsiteX1" fmla="*/ 2752546 w 2935426"/>
                <a:gd name="connsiteY1" fmla="*/ 0 h 1433400"/>
                <a:gd name="connsiteX2" fmla="*/ 2935426 w 2935426"/>
                <a:gd name="connsiteY2" fmla="*/ 1366788 h 1433400"/>
                <a:gd name="connsiteX3" fmla="*/ 95333 w 2935426"/>
                <a:gd name="connsiteY3" fmla="*/ 1433400 h 1433400"/>
                <a:gd name="connsiteX4" fmla="*/ 0 w 2935426"/>
                <a:gd name="connsiteY4" fmla="*/ 406704 h 1433400"/>
                <a:gd name="connsiteX0" fmla="*/ 0 w 2935426"/>
                <a:gd name="connsiteY0" fmla="*/ 406704 h 1438594"/>
                <a:gd name="connsiteX1" fmla="*/ 2752546 w 2935426"/>
                <a:gd name="connsiteY1" fmla="*/ 0 h 1438594"/>
                <a:gd name="connsiteX2" fmla="*/ 2935426 w 2935426"/>
                <a:gd name="connsiteY2" fmla="*/ 1366788 h 1438594"/>
                <a:gd name="connsiteX3" fmla="*/ 68773 w 2935426"/>
                <a:gd name="connsiteY3" fmla="*/ 1438594 h 1438594"/>
                <a:gd name="connsiteX4" fmla="*/ 0 w 2935426"/>
                <a:gd name="connsiteY4" fmla="*/ 406704 h 1438594"/>
                <a:gd name="connsiteX0" fmla="*/ 0 w 2863336"/>
                <a:gd name="connsiteY0" fmla="*/ 406704 h 1438594"/>
                <a:gd name="connsiteX1" fmla="*/ 2752546 w 2863336"/>
                <a:gd name="connsiteY1" fmla="*/ 0 h 1438594"/>
                <a:gd name="connsiteX2" fmla="*/ 2863336 w 2863336"/>
                <a:gd name="connsiteY2" fmla="*/ 1065506 h 1438594"/>
                <a:gd name="connsiteX3" fmla="*/ 68773 w 2863336"/>
                <a:gd name="connsiteY3" fmla="*/ 1438594 h 1438594"/>
                <a:gd name="connsiteX4" fmla="*/ 0 w 2863336"/>
                <a:gd name="connsiteY4" fmla="*/ 406704 h 1438594"/>
                <a:gd name="connsiteX0" fmla="*/ 0 w 2863336"/>
                <a:gd name="connsiteY0" fmla="*/ 406704 h 1428204"/>
                <a:gd name="connsiteX1" fmla="*/ 2752546 w 2863336"/>
                <a:gd name="connsiteY1" fmla="*/ 0 h 1428204"/>
                <a:gd name="connsiteX2" fmla="*/ 2863336 w 2863336"/>
                <a:gd name="connsiteY2" fmla="*/ 1065506 h 1428204"/>
                <a:gd name="connsiteX3" fmla="*/ 91538 w 2863336"/>
                <a:gd name="connsiteY3" fmla="*/ 1428204 h 1428204"/>
                <a:gd name="connsiteX4" fmla="*/ 0 w 2863336"/>
                <a:gd name="connsiteY4" fmla="*/ 406704 h 1428204"/>
                <a:gd name="connsiteX0" fmla="*/ 0 w 2863336"/>
                <a:gd name="connsiteY0" fmla="*/ 557344 h 1578844"/>
                <a:gd name="connsiteX1" fmla="*/ 2725987 w 2863336"/>
                <a:gd name="connsiteY1" fmla="*/ 0 h 1578844"/>
                <a:gd name="connsiteX2" fmla="*/ 2863336 w 2863336"/>
                <a:gd name="connsiteY2" fmla="*/ 1216146 h 1578844"/>
                <a:gd name="connsiteX3" fmla="*/ 91538 w 2863336"/>
                <a:gd name="connsiteY3" fmla="*/ 1578844 h 1578844"/>
                <a:gd name="connsiteX4" fmla="*/ 0 w 2863336"/>
                <a:gd name="connsiteY4" fmla="*/ 557344 h 1578844"/>
                <a:gd name="connsiteX0" fmla="*/ 0 w 2844366"/>
                <a:gd name="connsiteY0" fmla="*/ 557344 h 1578844"/>
                <a:gd name="connsiteX1" fmla="*/ 2725987 w 2844366"/>
                <a:gd name="connsiteY1" fmla="*/ 0 h 1578844"/>
                <a:gd name="connsiteX2" fmla="*/ 2844366 w 2844366"/>
                <a:gd name="connsiteY2" fmla="*/ 1049921 h 1578844"/>
                <a:gd name="connsiteX3" fmla="*/ 91538 w 2844366"/>
                <a:gd name="connsiteY3" fmla="*/ 1578844 h 1578844"/>
                <a:gd name="connsiteX4" fmla="*/ 0 w 2844366"/>
                <a:gd name="connsiteY4" fmla="*/ 557344 h 157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4366" h="1578844">
                  <a:moveTo>
                    <a:pt x="0" y="557344"/>
                  </a:moveTo>
                  <a:lnTo>
                    <a:pt x="2725987" y="0"/>
                  </a:lnTo>
                  <a:lnTo>
                    <a:pt x="2844366" y="1049921"/>
                  </a:lnTo>
                  <a:lnTo>
                    <a:pt x="91538" y="1578844"/>
                  </a:lnTo>
                  <a:lnTo>
                    <a:pt x="0" y="5573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5" name="Frihandsfigur: Form 94">
              <a:extLst>
                <a:ext uri="{FF2B5EF4-FFF2-40B4-BE49-F238E27FC236}">
                  <a16:creationId xmlns:a16="http://schemas.microsoft.com/office/drawing/2014/main" id="{7B922250-D341-97FF-11EC-84CA8AA77098}"/>
                </a:ext>
              </a:extLst>
            </p:cNvPr>
            <p:cNvSpPr/>
            <p:nvPr/>
          </p:nvSpPr>
          <p:spPr>
            <a:xfrm rot="9821099">
              <a:off x="5525362" y="3762875"/>
              <a:ext cx="1409366" cy="576471"/>
            </a:xfrm>
            <a:custGeom>
              <a:avLst/>
              <a:gdLst>
                <a:gd name="connsiteX0" fmla="*/ 3978275 w 4140964"/>
                <a:gd name="connsiteY0" fmla="*/ 472394 h 3150824"/>
                <a:gd name="connsiteX1" fmla="*/ 616585 w 4140964"/>
                <a:gd name="connsiteY1" fmla="*/ 1859 h 3150824"/>
                <a:gd name="connsiteX2" fmla="*/ 401320 w 4140964"/>
                <a:gd name="connsiteY2" fmla="*/ 165054 h 3150824"/>
                <a:gd name="connsiteX3" fmla="*/ 0 w 4140964"/>
                <a:gd name="connsiteY3" fmla="*/ 3033984 h 3150824"/>
                <a:gd name="connsiteX4" fmla="*/ 210185 w 4140964"/>
                <a:gd name="connsiteY4" fmla="*/ 3145109 h 3150824"/>
                <a:gd name="connsiteX5" fmla="*/ 557530 w 4140964"/>
                <a:gd name="connsiteY5" fmla="*/ 2969214 h 3150824"/>
                <a:gd name="connsiteX6" fmla="*/ 877570 w 4140964"/>
                <a:gd name="connsiteY6" fmla="*/ 735284 h 3150824"/>
                <a:gd name="connsiteX7" fmla="*/ 3521710 w 4140964"/>
                <a:gd name="connsiteY7" fmla="*/ 1114379 h 3150824"/>
                <a:gd name="connsiteX8" fmla="*/ 3242310 w 4140964"/>
                <a:gd name="connsiteY8" fmla="*/ 3063830 h 3150824"/>
                <a:gd name="connsiteX9" fmla="*/ 3425825 w 4140964"/>
                <a:gd name="connsiteY9" fmla="*/ 3150825 h 3150824"/>
                <a:gd name="connsiteX10" fmla="*/ 3819525 w 4140964"/>
                <a:gd name="connsiteY10" fmla="*/ 2969850 h 3150824"/>
                <a:gd name="connsiteX11" fmla="*/ 4138295 w 4140964"/>
                <a:gd name="connsiteY11" fmla="*/ 688929 h 3150824"/>
                <a:gd name="connsiteX12" fmla="*/ 3978275 w 4140964"/>
                <a:gd name="connsiteY12" fmla="*/ 472394 h 3150824"/>
                <a:gd name="connsiteX0" fmla="*/ 3978275 w 4140964"/>
                <a:gd name="connsiteY0" fmla="*/ 472394 h 3145108"/>
                <a:gd name="connsiteX1" fmla="*/ 616585 w 4140964"/>
                <a:gd name="connsiteY1" fmla="*/ 1859 h 3145108"/>
                <a:gd name="connsiteX2" fmla="*/ 401320 w 4140964"/>
                <a:gd name="connsiteY2" fmla="*/ 165054 h 3145108"/>
                <a:gd name="connsiteX3" fmla="*/ 0 w 4140964"/>
                <a:gd name="connsiteY3" fmla="*/ 3033984 h 3145108"/>
                <a:gd name="connsiteX4" fmla="*/ 210185 w 4140964"/>
                <a:gd name="connsiteY4" fmla="*/ 3145109 h 3145108"/>
                <a:gd name="connsiteX5" fmla="*/ 557530 w 4140964"/>
                <a:gd name="connsiteY5" fmla="*/ 2969214 h 3145108"/>
                <a:gd name="connsiteX6" fmla="*/ 877570 w 4140964"/>
                <a:gd name="connsiteY6" fmla="*/ 735284 h 3145108"/>
                <a:gd name="connsiteX7" fmla="*/ 3521710 w 4140964"/>
                <a:gd name="connsiteY7" fmla="*/ 1114379 h 3145108"/>
                <a:gd name="connsiteX8" fmla="*/ 3242310 w 4140964"/>
                <a:gd name="connsiteY8" fmla="*/ 3063830 h 3145108"/>
                <a:gd name="connsiteX9" fmla="*/ 3550900 w 4140964"/>
                <a:gd name="connsiteY9" fmla="*/ 2280093 h 3145108"/>
                <a:gd name="connsiteX10" fmla="*/ 3819525 w 4140964"/>
                <a:gd name="connsiteY10" fmla="*/ 2969850 h 3145108"/>
                <a:gd name="connsiteX11" fmla="*/ 4138295 w 4140964"/>
                <a:gd name="connsiteY11" fmla="*/ 688929 h 3145108"/>
                <a:gd name="connsiteX12" fmla="*/ 3978275 w 4140964"/>
                <a:gd name="connsiteY12" fmla="*/ 472394 h 3145108"/>
                <a:gd name="connsiteX0" fmla="*/ 3978275 w 4140964"/>
                <a:gd name="connsiteY0" fmla="*/ 472394 h 3145109"/>
                <a:gd name="connsiteX1" fmla="*/ 616585 w 4140964"/>
                <a:gd name="connsiteY1" fmla="*/ 1859 h 3145109"/>
                <a:gd name="connsiteX2" fmla="*/ 401320 w 4140964"/>
                <a:gd name="connsiteY2" fmla="*/ 165054 h 3145109"/>
                <a:gd name="connsiteX3" fmla="*/ 0 w 4140964"/>
                <a:gd name="connsiteY3" fmla="*/ 3033984 h 3145109"/>
                <a:gd name="connsiteX4" fmla="*/ 210185 w 4140964"/>
                <a:gd name="connsiteY4" fmla="*/ 3145109 h 3145109"/>
                <a:gd name="connsiteX5" fmla="*/ 557530 w 4140964"/>
                <a:gd name="connsiteY5" fmla="*/ 2969214 h 3145109"/>
                <a:gd name="connsiteX6" fmla="*/ 877570 w 4140964"/>
                <a:gd name="connsiteY6" fmla="*/ 735284 h 3145109"/>
                <a:gd name="connsiteX7" fmla="*/ 3521710 w 4140964"/>
                <a:gd name="connsiteY7" fmla="*/ 1114379 h 3145109"/>
                <a:gd name="connsiteX8" fmla="*/ 3466724 w 4140964"/>
                <a:gd name="connsiteY8" fmla="*/ 1428215 h 3145109"/>
                <a:gd name="connsiteX9" fmla="*/ 3550900 w 4140964"/>
                <a:gd name="connsiteY9" fmla="*/ 2280093 h 3145109"/>
                <a:gd name="connsiteX10" fmla="*/ 3819525 w 4140964"/>
                <a:gd name="connsiteY10" fmla="*/ 2969850 h 3145109"/>
                <a:gd name="connsiteX11" fmla="*/ 4138295 w 4140964"/>
                <a:gd name="connsiteY11" fmla="*/ 688929 h 3145109"/>
                <a:gd name="connsiteX12" fmla="*/ 3978275 w 4140964"/>
                <a:gd name="connsiteY12" fmla="*/ 472394 h 3145109"/>
                <a:gd name="connsiteX0" fmla="*/ 3978275 w 4140964"/>
                <a:gd name="connsiteY0" fmla="*/ 472394 h 3145109"/>
                <a:gd name="connsiteX1" fmla="*/ 616585 w 4140964"/>
                <a:gd name="connsiteY1" fmla="*/ 1859 h 3145109"/>
                <a:gd name="connsiteX2" fmla="*/ 401320 w 4140964"/>
                <a:gd name="connsiteY2" fmla="*/ 165054 h 3145109"/>
                <a:gd name="connsiteX3" fmla="*/ 0 w 4140964"/>
                <a:gd name="connsiteY3" fmla="*/ 3033984 h 3145109"/>
                <a:gd name="connsiteX4" fmla="*/ 210185 w 4140964"/>
                <a:gd name="connsiteY4" fmla="*/ 3145109 h 3145109"/>
                <a:gd name="connsiteX5" fmla="*/ 557530 w 4140964"/>
                <a:gd name="connsiteY5" fmla="*/ 2969214 h 3145109"/>
                <a:gd name="connsiteX6" fmla="*/ 877570 w 4140964"/>
                <a:gd name="connsiteY6" fmla="*/ 735284 h 3145109"/>
                <a:gd name="connsiteX7" fmla="*/ 3521710 w 4140964"/>
                <a:gd name="connsiteY7" fmla="*/ 1114379 h 3145109"/>
                <a:gd name="connsiteX8" fmla="*/ 3466724 w 4140964"/>
                <a:gd name="connsiteY8" fmla="*/ 1428215 h 3145109"/>
                <a:gd name="connsiteX9" fmla="*/ 3550900 w 4140964"/>
                <a:gd name="connsiteY9" fmla="*/ 2280093 h 3145109"/>
                <a:gd name="connsiteX10" fmla="*/ 4012832 w 4140964"/>
                <a:gd name="connsiteY10" fmla="*/ 1576636 h 3145109"/>
                <a:gd name="connsiteX11" fmla="*/ 4138295 w 4140964"/>
                <a:gd name="connsiteY11" fmla="*/ 688929 h 3145109"/>
                <a:gd name="connsiteX12" fmla="*/ 3978275 w 4140964"/>
                <a:gd name="connsiteY12" fmla="*/ 472394 h 3145109"/>
                <a:gd name="connsiteX0" fmla="*/ 3978275 w 4140964"/>
                <a:gd name="connsiteY0" fmla="*/ 472394 h 3145109"/>
                <a:gd name="connsiteX1" fmla="*/ 616585 w 4140964"/>
                <a:gd name="connsiteY1" fmla="*/ 1859 h 3145109"/>
                <a:gd name="connsiteX2" fmla="*/ 401320 w 4140964"/>
                <a:gd name="connsiteY2" fmla="*/ 165054 h 3145109"/>
                <a:gd name="connsiteX3" fmla="*/ 0 w 4140964"/>
                <a:gd name="connsiteY3" fmla="*/ 3033984 h 3145109"/>
                <a:gd name="connsiteX4" fmla="*/ 210185 w 4140964"/>
                <a:gd name="connsiteY4" fmla="*/ 3145109 h 3145109"/>
                <a:gd name="connsiteX5" fmla="*/ 557530 w 4140964"/>
                <a:gd name="connsiteY5" fmla="*/ 2969214 h 3145109"/>
                <a:gd name="connsiteX6" fmla="*/ 877570 w 4140964"/>
                <a:gd name="connsiteY6" fmla="*/ 735284 h 3145109"/>
                <a:gd name="connsiteX7" fmla="*/ 3521710 w 4140964"/>
                <a:gd name="connsiteY7" fmla="*/ 1114379 h 3145109"/>
                <a:gd name="connsiteX8" fmla="*/ 3466724 w 4140964"/>
                <a:gd name="connsiteY8" fmla="*/ 1428215 h 3145109"/>
                <a:gd name="connsiteX9" fmla="*/ 3695137 w 4140964"/>
                <a:gd name="connsiteY9" fmla="*/ 1528510 h 3145109"/>
                <a:gd name="connsiteX10" fmla="*/ 4012832 w 4140964"/>
                <a:gd name="connsiteY10" fmla="*/ 1576636 h 3145109"/>
                <a:gd name="connsiteX11" fmla="*/ 4138295 w 4140964"/>
                <a:gd name="connsiteY11" fmla="*/ 688929 h 3145109"/>
                <a:gd name="connsiteX12" fmla="*/ 3978275 w 4140964"/>
                <a:gd name="connsiteY12" fmla="*/ 472394 h 3145109"/>
                <a:gd name="connsiteX0" fmla="*/ 3768091 w 3930780"/>
                <a:gd name="connsiteY0" fmla="*/ 472394 h 3145109"/>
                <a:gd name="connsiteX1" fmla="*/ 406401 w 3930780"/>
                <a:gd name="connsiteY1" fmla="*/ 1859 h 3145109"/>
                <a:gd name="connsiteX2" fmla="*/ 191136 w 3930780"/>
                <a:gd name="connsiteY2" fmla="*/ 165054 h 3145109"/>
                <a:gd name="connsiteX3" fmla="*/ 66035 w 3930780"/>
                <a:gd name="connsiteY3" fmla="*/ 1033830 h 3145109"/>
                <a:gd name="connsiteX4" fmla="*/ 1 w 3930780"/>
                <a:gd name="connsiteY4" fmla="*/ 3145109 h 3145109"/>
                <a:gd name="connsiteX5" fmla="*/ 347346 w 3930780"/>
                <a:gd name="connsiteY5" fmla="*/ 2969214 h 3145109"/>
                <a:gd name="connsiteX6" fmla="*/ 667386 w 3930780"/>
                <a:gd name="connsiteY6" fmla="*/ 735284 h 3145109"/>
                <a:gd name="connsiteX7" fmla="*/ 3311526 w 3930780"/>
                <a:gd name="connsiteY7" fmla="*/ 1114379 h 3145109"/>
                <a:gd name="connsiteX8" fmla="*/ 3256540 w 3930780"/>
                <a:gd name="connsiteY8" fmla="*/ 1428215 h 3145109"/>
                <a:gd name="connsiteX9" fmla="*/ 3484953 w 3930780"/>
                <a:gd name="connsiteY9" fmla="*/ 1528510 h 3145109"/>
                <a:gd name="connsiteX10" fmla="*/ 3802648 w 3930780"/>
                <a:gd name="connsiteY10" fmla="*/ 1576636 h 3145109"/>
                <a:gd name="connsiteX11" fmla="*/ 3928111 w 3930780"/>
                <a:gd name="connsiteY11" fmla="*/ 688929 h 3145109"/>
                <a:gd name="connsiteX12" fmla="*/ 3768091 w 3930780"/>
                <a:gd name="connsiteY12" fmla="*/ 472394 h 3145109"/>
                <a:gd name="connsiteX0" fmla="*/ 3702056 w 3864745"/>
                <a:gd name="connsiteY0" fmla="*/ 472394 h 2969214"/>
                <a:gd name="connsiteX1" fmla="*/ 340366 w 3864745"/>
                <a:gd name="connsiteY1" fmla="*/ 1859 h 2969214"/>
                <a:gd name="connsiteX2" fmla="*/ 125101 w 3864745"/>
                <a:gd name="connsiteY2" fmla="*/ 165054 h 2969214"/>
                <a:gd name="connsiteX3" fmla="*/ 0 w 3864745"/>
                <a:gd name="connsiteY3" fmla="*/ 1033830 h 2969214"/>
                <a:gd name="connsiteX4" fmla="*/ 206681 w 3864745"/>
                <a:gd name="connsiteY4" fmla="*/ 1089644 h 2969214"/>
                <a:gd name="connsiteX5" fmla="*/ 281311 w 3864745"/>
                <a:gd name="connsiteY5" fmla="*/ 2969214 h 2969214"/>
                <a:gd name="connsiteX6" fmla="*/ 601351 w 3864745"/>
                <a:gd name="connsiteY6" fmla="*/ 735284 h 2969214"/>
                <a:gd name="connsiteX7" fmla="*/ 3245491 w 3864745"/>
                <a:gd name="connsiteY7" fmla="*/ 1114379 h 2969214"/>
                <a:gd name="connsiteX8" fmla="*/ 3190505 w 3864745"/>
                <a:gd name="connsiteY8" fmla="*/ 1428215 h 2969214"/>
                <a:gd name="connsiteX9" fmla="*/ 3418918 w 3864745"/>
                <a:gd name="connsiteY9" fmla="*/ 1528510 h 2969214"/>
                <a:gd name="connsiteX10" fmla="*/ 3736613 w 3864745"/>
                <a:gd name="connsiteY10" fmla="*/ 1576636 h 2969214"/>
                <a:gd name="connsiteX11" fmla="*/ 3862076 w 3864745"/>
                <a:gd name="connsiteY11" fmla="*/ 688929 h 2969214"/>
                <a:gd name="connsiteX12" fmla="*/ 3702056 w 3864745"/>
                <a:gd name="connsiteY12" fmla="*/ 472394 h 2969214"/>
                <a:gd name="connsiteX0" fmla="*/ 3702056 w 3864745"/>
                <a:gd name="connsiteY0" fmla="*/ 472394 h 1576636"/>
                <a:gd name="connsiteX1" fmla="*/ 340366 w 3864745"/>
                <a:gd name="connsiteY1" fmla="*/ 1859 h 1576636"/>
                <a:gd name="connsiteX2" fmla="*/ 125101 w 3864745"/>
                <a:gd name="connsiteY2" fmla="*/ 165054 h 1576636"/>
                <a:gd name="connsiteX3" fmla="*/ 0 w 3864745"/>
                <a:gd name="connsiteY3" fmla="*/ 1033830 h 1576636"/>
                <a:gd name="connsiteX4" fmla="*/ 206681 w 3864745"/>
                <a:gd name="connsiteY4" fmla="*/ 1089644 h 1576636"/>
                <a:gd name="connsiteX5" fmla="*/ 570341 w 3864745"/>
                <a:gd name="connsiteY5" fmla="*/ 1076460 h 1576636"/>
                <a:gd name="connsiteX6" fmla="*/ 601351 w 3864745"/>
                <a:gd name="connsiteY6" fmla="*/ 735284 h 1576636"/>
                <a:gd name="connsiteX7" fmla="*/ 3245491 w 3864745"/>
                <a:gd name="connsiteY7" fmla="*/ 1114379 h 1576636"/>
                <a:gd name="connsiteX8" fmla="*/ 3190505 w 3864745"/>
                <a:gd name="connsiteY8" fmla="*/ 1428215 h 1576636"/>
                <a:gd name="connsiteX9" fmla="*/ 3418918 w 3864745"/>
                <a:gd name="connsiteY9" fmla="*/ 1528510 h 1576636"/>
                <a:gd name="connsiteX10" fmla="*/ 3736613 w 3864745"/>
                <a:gd name="connsiteY10" fmla="*/ 1576636 h 1576636"/>
                <a:gd name="connsiteX11" fmla="*/ 3862076 w 3864745"/>
                <a:gd name="connsiteY11" fmla="*/ 688929 h 1576636"/>
                <a:gd name="connsiteX12" fmla="*/ 3702056 w 3864745"/>
                <a:gd name="connsiteY12" fmla="*/ 472394 h 1576636"/>
                <a:gd name="connsiteX0" fmla="*/ 3671916 w 3834605"/>
                <a:gd name="connsiteY0" fmla="*/ 472394 h 1576636"/>
                <a:gd name="connsiteX1" fmla="*/ 310226 w 3834605"/>
                <a:gd name="connsiteY1" fmla="*/ 1859 h 1576636"/>
                <a:gd name="connsiteX2" fmla="*/ 94961 w 3834605"/>
                <a:gd name="connsiteY2" fmla="*/ 165054 h 1576636"/>
                <a:gd name="connsiteX3" fmla="*/ 0 w 3834605"/>
                <a:gd name="connsiteY3" fmla="*/ 1024283 h 1576636"/>
                <a:gd name="connsiteX4" fmla="*/ 176541 w 3834605"/>
                <a:gd name="connsiteY4" fmla="*/ 1089644 h 1576636"/>
                <a:gd name="connsiteX5" fmla="*/ 540201 w 3834605"/>
                <a:gd name="connsiteY5" fmla="*/ 1076460 h 1576636"/>
                <a:gd name="connsiteX6" fmla="*/ 571211 w 3834605"/>
                <a:gd name="connsiteY6" fmla="*/ 735284 h 1576636"/>
                <a:gd name="connsiteX7" fmla="*/ 3215351 w 3834605"/>
                <a:gd name="connsiteY7" fmla="*/ 1114379 h 1576636"/>
                <a:gd name="connsiteX8" fmla="*/ 3160365 w 3834605"/>
                <a:gd name="connsiteY8" fmla="*/ 1428215 h 1576636"/>
                <a:gd name="connsiteX9" fmla="*/ 3388778 w 3834605"/>
                <a:gd name="connsiteY9" fmla="*/ 1528510 h 1576636"/>
                <a:gd name="connsiteX10" fmla="*/ 3706473 w 3834605"/>
                <a:gd name="connsiteY10" fmla="*/ 1576636 h 1576636"/>
                <a:gd name="connsiteX11" fmla="*/ 3831936 w 3834605"/>
                <a:gd name="connsiteY11" fmla="*/ 688929 h 1576636"/>
                <a:gd name="connsiteX12" fmla="*/ 3671916 w 3834605"/>
                <a:gd name="connsiteY12" fmla="*/ 472394 h 157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4605" h="1576636">
                  <a:moveTo>
                    <a:pt x="3671916" y="472394"/>
                  </a:moveTo>
                  <a:lnTo>
                    <a:pt x="310226" y="1859"/>
                  </a:lnTo>
                  <a:cubicBezTo>
                    <a:pt x="206086" y="-12746"/>
                    <a:pt x="109566" y="60279"/>
                    <a:pt x="94961" y="165054"/>
                  </a:cubicBezTo>
                  <a:lnTo>
                    <a:pt x="0" y="1024283"/>
                  </a:lnTo>
                  <a:lnTo>
                    <a:pt x="176541" y="1089644"/>
                  </a:lnTo>
                  <a:lnTo>
                    <a:pt x="540201" y="1076460"/>
                  </a:lnTo>
                  <a:lnTo>
                    <a:pt x="571211" y="735284"/>
                  </a:lnTo>
                  <a:lnTo>
                    <a:pt x="3215351" y="1114379"/>
                  </a:lnTo>
                  <a:lnTo>
                    <a:pt x="3160365" y="1428215"/>
                  </a:lnTo>
                  <a:lnTo>
                    <a:pt x="3388778" y="1528510"/>
                  </a:lnTo>
                  <a:lnTo>
                    <a:pt x="3706473" y="1576636"/>
                  </a:lnTo>
                  <a:lnTo>
                    <a:pt x="3831936" y="688929"/>
                  </a:lnTo>
                  <a:cubicBezTo>
                    <a:pt x="3849716" y="584154"/>
                    <a:pt x="3776691" y="486364"/>
                    <a:pt x="3671916" y="472394"/>
                  </a:cubicBezTo>
                  <a:close/>
                </a:path>
              </a:pathLst>
            </a:custGeom>
            <a:solidFill>
              <a:srgbClr val="003CD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5" name="Grupp 64">
            <a:extLst>
              <a:ext uri="{FF2B5EF4-FFF2-40B4-BE49-F238E27FC236}">
                <a16:creationId xmlns:a16="http://schemas.microsoft.com/office/drawing/2014/main" id="{62223B8F-1C93-EA76-AE84-731C43DC9296}"/>
              </a:ext>
            </a:extLst>
          </p:cNvPr>
          <p:cNvGrpSpPr/>
          <p:nvPr/>
        </p:nvGrpSpPr>
        <p:grpSpPr>
          <a:xfrm>
            <a:off x="7188022" y="2349611"/>
            <a:ext cx="1805181" cy="2001309"/>
            <a:chOff x="5829068" y="3204457"/>
            <a:chExt cx="2936329" cy="3255353"/>
          </a:xfrm>
        </p:grpSpPr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707C000D-38B5-6E1C-9975-23604112923A}"/>
                </a:ext>
              </a:extLst>
            </p:cNvPr>
            <p:cNvSpPr/>
            <p:nvPr/>
          </p:nvSpPr>
          <p:spPr>
            <a:xfrm>
              <a:off x="5829068" y="5157669"/>
              <a:ext cx="2936329" cy="1302141"/>
            </a:xfrm>
            <a:custGeom>
              <a:avLst/>
              <a:gdLst>
                <a:gd name="connsiteX0" fmla="*/ 1468165 w 2936329"/>
                <a:gd name="connsiteY0" fmla="*/ 0 h 1302141"/>
                <a:gd name="connsiteX1" fmla="*/ 2936330 w 2936329"/>
                <a:gd name="connsiteY1" fmla="*/ 651071 h 1302141"/>
                <a:gd name="connsiteX2" fmla="*/ 1468165 w 2936329"/>
                <a:gd name="connsiteY2" fmla="*/ 1302142 h 1302141"/>
                <a:gd name="connsiteX3" fmla="*/ 0 w 2936329"/>
                <a:gd name="connsiteY3" fmla="*/ 651071 h 1302141"/>
                <a:gd name="connsiteX4" fmla="*/ 1468165 w 2936329"/>
                <a:gd name="connsiteY4" fmla="*/ 0 h 130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6329" h="1302141">
                  <a:moveTo>
                    <a:pt x="1468165" y="0"/>
                  </a:moveTo>
                  <a:cubicBezTo>
                    <a:pt x="2279155" y="0"/>
                    <a:pt x="2936330" y="291354"/>
                    <a:pt x="2936330" y="651071"/>
                  </a:cubicBezTo>
                  <a:cubicBezTo>
                    <a:pt x="2936330" y="1010788"/>
                    <a:pt x="2279155" y="1302142"/>
                    <a:pt x="1468165" y="1302142"/>
                  </a:cubicBezTo>
                  <a:cubicBezTo>
                    <a:pt x="657175" y="1302142"/>
                    <a:pt x="0" y="1010788"/>
                    <a:pt x="0" y="651071"/>
                  </a:cubicBezTo>
                  <a:cubicBezTo>
                    <a:pt x="0" y="291354"/>
                    <a:pt x="657175" y="0"/>
                    <a:pt x="1468165" y="0"/>
                  </a:cubicBezTo>
                  <a:close/>
                </a:path>
              </a:pathLst>
            </a:custGeom>
            <a:solidFill>
              <a:srgbClr val="003CD2"/>
            </a:solidFill>
            <a:ln w="4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67B6A808-184D-1A5B-8F19-0D1E08309C8D}"/>
                </a:ext>
              </a:extLst>
            </p:cNvPr>
            <p:cNvSpPr/>
            <p:nvPr/>
          </p:nvSpPr>
          <p:spPr>
            <a:xfrm>
              <a:off x="6523273" y="3322056"/>
              <a:ext cx="1547514" cy="2609166"/>
            </a:xfrm>
            <a:custGeom>
              <a:avLst/>
              <a:gdLst>
                <a:gd name="connsiteX0" fmla="*/ 306817 w 1547514"/>
                <a:gd name="connsiteY0" fmla="*/ 0 h 2609166"/>
                <a:gd name="connsiteX1" fmla="*/ 1241104 w 1547514"/>
                <a:gd name="connsiteY1" fmla="*/ 0 h 2609166"/>
                <a:gd name="connsiteX2" fmla="*/ 1547514 w 1547514"/>
                <a:gd name="connsiteY2" fmla="*/ 306817 h 2609166"/>
                <a:gd name="connsiteX3" fmla="*/ 1547514 w 1547514"/>
                <a:gd name="connsiteY3" fmla="*/ 2302350 h 2609166"/>
                <a:gd name="connsiteX4" fmla="*/ 1241104 w 1547514"/>
                <a:gd name="connsiteY4" fmla="*/ 2609167 h 2609166"/>
                <a:gd name="connsiteX5" fmla="*/ 306817 w 1547514"/>
                <a:gd name="connsiteY5" fmla="*/ 2609167 h 2609166"/>
                <a:gd name="connsiteX6" fmla="*/ 0 w 1547514"/>
                <a:gd name="connsiteY6" fmla="*/ 2302350 h 2609166"/>
                <a:gd name="connsiteX7" fmla="*/ 0 w 1547514"/>
                <a:gd name="connsiteY7" fmla="*/ 306817 h 2609166"/>
                <a:gd name="connsiteX8" fmla="*/ 306817 w 1547514"/>
                <a:gd name="connsiteY8" fmla="*/ 0 h 260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514" h="2609166">
                  <a:moveTo>
                    <a:pt x="306817" y="0"/>
                  </a:moveTo>
                  <a:lnTo>
                    <a:pt x="1241104" y="0"/>
                  </a:lnTo>
                  <a:cubicBezTo>
                    <a:pt x="1409975" y="0"/>
                    <a:pt x="1547514" y="137132"/>
                    <a:pt x="1547514" y="306817"/>
                  </a:cubicBezTo>
                  <a:lnTo>
                    <a:pt x="1547514" y="2302350"/>
                  </a:lnTo>
                  <a:cubicBezTo>
                    <a:pt x="1547514" y="2471221"/>
                    <a:pt x="1410383" y="2609167"/>
                    <a:pt x="1241104" y="2609167"/>
                  </a:cubicBezTo>
                  <a:lnTo>
                    <a:pt x="306817" y="2609167"/>
                  </a:lnTo>
                  <a:cubicBezTo>
                    <a:pt x="137946" y="2609167"/>
                    <a:pt x="0" y="2472035"/>
                    <a:pt x="0" y="2302350"/>
                  </a:cubicBezTo>
                  <a:lnTo>
                    <a:pt x="0" y="306817"/>
                  </a:lnTo>
                  <a:cubicBezTo>
                    <a:pt x="407" y="137132"/>
                    <a:pt x="137539" y="0"/>
                    <a:pt x="306817" y="0"/>
                  </a:cubicBezTo>
                  <a:close/>
                </a:path>
              </a:pathLst>
            </a:custGeom>
            <a:solidFill>
              <a:srgbClr val="FFFFFF"/>
            </a:solidFill>
            <a:ln w="4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AB2E845E-2519-B753-C505-29472790E5D5}"/>
                </a:ext>
              </a:extLst>
            </p:cNvPr>
            <p:cNvSpPr/>
            <p:nvPr/>
          </p:nvSpPr>
          <p:spPr>
            <a:xfrm>
              <a:off x="6523680" y="3204457"/>
              <a:ext cx="1547921" cy="573349"/>
            </a:xfrm>
            <a:custGeom>
              <a:avLst/>
              <a:gdLst>
                <a:gd name="connsiteX0" fmla="*/ 1547107 w 1547921"/>
                <a:gd name="connsiteY0" fmla="*/ 573349 h 573349"/>
                <a:gd name="connsiteX1" fmla="*/ 0 w 1547921"/>
                <a:gd name="connsiteY1" fmla="*/ 573349 h 573349"/>
                <a:gd name="connsiteX2" fmla="*/ 0 w 1547921"/>
                <a:gd name="connsiteY2" fmla="*/ 96847 h 573349"/>
                <a:gd name="connsiteX3" fmla="*/ 96847 w 1547921"/>
                <a:gd name="connsiteY3" fmla="*/ 0 h 573349"/>
                <a:gd name="connsiteX4" fmla="*/ 1451074 w 1547921"/>
                <a:gd name="connsiteY4" fmla="*/ 0 h 573349"/>
                <a:gd name="connsiteX5" fmla="*/ 1547921 w 1547921"/>
                <a:gd name="connsiteY5" fmla="*/ 96847 h 573349"/>
                <a:gd name="connsiteX6" fmla="*/ 1547107 w 1547921"/>
                <a:gd name="connsiteY6" fmla="*/ 573349 h 57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921" h="573349">
                  <a:moveTo>
                    <a:pt x="1547107" y="573349"/>
                  </a:moveTo>
                  <a:lnTo>
                    <a:pt x="0" y="573349"/>
                  </a:lnTo>
                  <a:lnTo>
                    <a:pt x="0" y="96847"/>
                  </a:lnTo>
                  <a:cubicBezTo>
                    <a:pt x="0" y="43947"/>
                    <a:pt x="43133" y="0"/>
                    <a:pt x="96847" y="0"/>
                  </a:cubicBezTo>
                  <a:lnTo>
                    <a:pt x="1451074" y="0"/>
                  </a:lnTo>
                  <a:cubicBezTo>
                    <a:pt x="1504381" y="0"/>
                    <a:pt x="1547921" y="43133"/>
                    <a:pt x="1547921" y="96847"/>
                  </a:cubicBezTo>
                  <a:lnTo>
                    <a:pt x="1547107" y="573349"/>
                  </a:lnTo>
                  <a:close/>
                </a:path>
              </a:pathLst>
            </a:custGeom>
            <a:solidFill>
              <a:schemeClr val="accent3"/>
            </a:solidFill>
            <a:ln w="4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6869107-DB38-9792-0DC9-9DF5EDF44E3C}"/>
                </a:ext>
              </a:extLst>
            </p:cNvPr>
            <p:cNvSpPr/>
            <p:nvPr/>
          </p:nvSpPr>
          <p:spPr>
            <a:xfrm>
              <a:off x="6643312" y="3322463"/>
              <a:ext cx="337744" cy="337743"/>
            </a:xfrm>
            <a:custGeom>
              <a:avLst/>
              <a:gdLst>
                <a:gd name="connsiteX0" fmla="*/ 168873 w 337744"/>
                <a:gd name="connsiteY0" fmla="*/ 337743 h 337743"/>
                <a:gd name="connsiteX1" fmla="*/ 337745 w 337744"/>
                <a:gd name="connsiteY1" fmla="*/ 168872 h 337743"/>
                <a:gd name="connsiteX2" fmla="*/ 168873 w 337744"/>
                <a:gd name="connsiteY2" fmla="*/ 0 h 337743"/>
                <a:gd name="connsiteX3" fmla="*/ 2 w 337744"/>
                <a:gd name="connsiteY3" fmla="*/ 168872 h 337743"/>
                <a:gd name="connsiteX4" fmla="*/ 168873 w 337744"/>
                <a:gd name="connsiteY4" fmla="*/ 337743 h 3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44" h="337743">
                  <a:moveTo>
                    <a:pt x="168873" y="337743"/>
                  </a:moveTo>
                  <a:cubicBezTo>
                    <a:pt x="262058" y="337743"/>
                    <a:pt x="337745" y="262056"/>
                    <a:pt x="337745" y="168872"/>
                  </a:cubicBezTo>
                  <a:cubicBezTo>
                    <a:pt x="337745" y="75687"/>
                    <a:pt x="262465" y="0"/>
                    <a:pt x="168873" y="0"/>
                  </a:cubicBezTo>
                  <a:cubicBezTo>
                    <a:pt x="75282" y="0"/>
                    <a:pt x="2" y="75687"/>
                    <a:pt x="2" y="168872"/>
                  </a:cubicBezTo>
                  <a:cubicBezTo>
                    <a:pt x="-405" y="262056"/>
                    <a:pt x="75282" y="337743"/>
                    <a:pt x="168873" y="337743"/>
                  </a:cubicBezTo>
                  <a:close/>
                </a:path>
              </a:pathLst>
            </a:custGeom>
            <a:solidFill>
              <a:srgbClr val="37E164"/>
            </a:solidFill>
            <a:ln w="4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" name="Frihandsfigur: Form 80">
              <a:extLst>
                <a:ext uri="{FF2B5EF4-FFF2-40B4-BE49-F238E27FC236}">
                  <a16:creationId xmlns:a16="http://schemas.microsoft.com/office/drawing/2014/main" id="{2B2E909E-4B94-DE7D-0947-E1CC1FF8147D}"/>
                </a:ext>
              </a:extLst>
            </p:cNvPr>
            <p:cNvSpPr/>
            <p:nvPr/>
          </p:nvSpPr>
          <p:spPr>
            <a:xfrm>
              <a:off x="7126732" y="3322463"/>
              <a:ext cx="337744" cy="337743"/>
            </a:xfrm>
            <a:custGeom>
              <a:avLst/>
              <a:gdLst>
                <a:gd name="connsiteX0" fmla="*/ 168873 w 337744"/>
                <a:gd name="connsiteY0" fmla="*/ 337743 h 337743"/>
                <a:gd name="connsiteX1" fmla="*/ 337745 w 337744"/>
                <a:gd name="connsiteY1" fmla="*/ 168872 h 337743"/>
                <a:gd name="connsiteX2" fmla="*/ 168873 w 337744"/>
                <a:gd name="connsiteY2" fmla="*/ 0 h 337743"/>
                <a:gd name="connsiteX3" fmla="*/ 2 w 337744"/>
                <a:gd name="connsiteY3" fmla="*/ 168872 h 337743"/>
                <a:gd name="connsiteX4" fmla="*/ 168873 w 337744"/>
                <a:gd name="connsiteY4" fmla="*/ 337743 h 3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44" h="337743">
                  <a:moveTo>
                    <a:pt x="168873" y="337743"/>
                  </a:moveTo>
                  <a:cubicBezTo>
                    <a:pt x="262058" y="337743"/>
                    <a:pt x="337745" y="262056"/>
                    <a:pt x="337745" y="168872"/>
                  </a:cubicBezTo>
                  <a:cubicBezTo>
                    <a:pt x="337745" y="75687"/>
                    <a:pt x="262058" y="0"/>
                    <a:pt x="168873" y="0"/>
                  </a:cubicBezTo>
                  <a:cubicBezTo>
                    <a:pt x="75689" y="0"/>
                    <a:pt x="2" y="75687"/>
                    <a:pt x="2" y="168872"/>
                  </a:cubicBezTo>
                  <a:cubicBezTo>
                    <a:pt x="-405" y="262056"/>
                    <a:pt x="75282" y="337743"/>
                    <a:pt x="168873" y="337743"/>
                  </a:cubicBezTo>
                  <a:close/>
                </a:path>
              </a:pathLst>
            </a:custGeom>
            <a:solidFill>
              <a:srgbClr val="37E164"/>
            </a:solidFill>
            <a:ln w="4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B08AF4C4-7F79-8EBE-98D6-957A953683CD}"/>
                </a:ext>
              </a:extLst>
            </p:cNvPr>
            <p:cNvSpPr/>
            <p:nvPr/>
          </p:nvSpPr>
          <p:spPr>
            <a:xfrm>
              <a:off x="7610154" y="3322463"/>
              <a:ext cx="337743" cy="337743"/>
            </a:xfrm>
            <a:custGeom>
              <a:avLst/>
              <a:gdLst>
                <a:gd name="connsiteX0" fmla="*/ 168872 w 337743"/>
                <a:gd name="connsiteY0" fmla="*/ 337743 h 337743"/>
                <a:gd name="connsiteX1" fmla="*/ 337743 w 337743"/>
                <a:gd name="connsiteY1" fmla="*/ 168872 h 337743"/>
                <a:gd name="connsiteX2" fmla="*/ 168872 w 337743"/>
                <a:gd name="connsiteY2" fmla="*/ 0 h 337743"/>
                <a:gd name="connsiteX3" fmla="*/ 0 w 337743"/>
                <a:gd name="connsiteY3" fmla="*/ 168872 h 337743"/>
                <a:gd name="connsiteX4" fmla="*/ 168872 w 337743"/>
                <a:gd name="connsiteY4" fmla="*/ 337743 h 3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43" h="337743">
                  <a:moveTo>
                    <a:pt x="168872" y="337743"/>
                  </a:moveTo>
                  <a:cubicBezTo>
                    <a:pt x="262056" y="337743"/>
                    <a:pt x="337743" y="262056"/>
                    <a:pt x="337743" y="168872"/>
                  </a:cubicBezTo>
                  <a:cubicBezTo>
                    <a:pt x="337743" y="75687"/>
                    <a:pt x="262056" y="0"/>
                    <a:pt x="168872" y="0"/>
                  </a:cubicBezTo>
                  <a:cubicBezTo>
                    <a:pt x="75687" y="0"/>
                    <a:pt x="0" y="75687"/>
                    <a:pt x="0" y="168872"/>
                  </a:cubicBezTo>
                  <a:cubicBezTo>
                    <a:pt x="0" y="262056"/>
                    <a:pt x="75687" y="337743"/>
                    <a:pt x="168872" y="337743"/>
                  </a:cubicBezTo>
                  <a:close/>
                </a:path>
              </a:pathLst>
            </a:custGeom>
            <a:solidFill>
              <a:srgbClr val="37E164"/>
            </a:solidFill>
            <a:ln w="4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E05ABCB6-2F8F-0600-A2E1-2BCA47964F9A}"/>
                </a:ext>
              </a:extLst>
            </p:cNvPr>
            <p:cNvSpPr/>
            <p:nvPr/>
          </p:nvSpPr>
          <p:spPr>
            <a:xfrm>
              <a:off x="7047385" y="4738949"/>
              <a:ext cx="499697" cy="1000207"/>
            </a:xfrm>
            <a:custGeom>
              <a:avLst/>
              <a:gdLst>
                <a:gd name="connsiteX0" fmla="*/ 249848 w 499697"/>
                <a:gd name="connsiteY0" fmla="*/ 0 h 1000207"/>
                <a:gd name="connsiteX1" fmla="*/ 0 w 499697"/>
                <a:gd name="connsiteY1" fmla="*/ 500104 h 1000207"/>
                <a:gd name="connsiteX2" fmla="*/ 249848 w 499697"/>
                <a:gd name="connsiteY2" fmla="*/ 1000208 h 1000207"/>
                <a:gd name="connsiteX3" fmla="*/ 499697 w 499697"/>
                <a:gd name="connsiteY3" fmla="*/ 500104 h 1000207"/>
                <a:gd name="connsiteX4" fmla="*/ 249848 w 499697"/>
                <a:gd name="connsiteY4" fmla="*/ 0 h 100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697" h="1000207">
                  <a:moveTo>
                    <a:pt x="249848" y="0"/>
                  </a:moveTo>
                  <a:cubicBezTo>
                    <a:pt x="249848" y="0"/>
                    <a:pt x="0" y="297458"/>
                    <a:pt x="0" y="500104"/>
                  </a:cubicBezTo>
                  <a:cubicBezTo>
                    <a:pt x="0" y="702750"/>
                    <a:pt x="249848" y="1000208"/>
                    <a:pt x="249848" y="1000208"/>
                  </a:cubicBezTo>
                  <a:cubicBezTo>
                    <a:pt x="249848" y="1000208"/>
                    <a:pt x="499697" y="702750"/>
                    <a:pt x="499697" y="500104"/>
                  </a:cubicBezTo>
                  <a:cubicBezTo>
                    <a:pt x="500104" y="297458"/>
                    <a:pt x="249848" y="0"/>
                    <a:pt x="249848" y="0"/>
                  </a:cubicBezTo>
                  <a:close/>
                </a:path>
              </a:pathLst>
            </a:custGeom>
            <a:solidFill>
              <a:srgbClr val="FAB455"/>
            </a:solidFill>
            <a:ln w="4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8A5FFC8E-642D-A280-07F4-9767C00A151D}"/>
              </a:ext>
            </a:extLst>
          </p:cNvPr>
          <p:cNvGrpSpPr/>
          <p:nvPr/>
        </p:nvGrpSpPr>
        <p:grpSpPr>
          <a:xfrm>
            <a:off x="9188950" y="2373966"/>
            <a:ext cx="1964304" cy="1964303"/>
            <a:chOff x="2205142" y="7141033"/>
            <a:chExt cx="3044953" cy="3111054"/>
          </a:xfrm>
        </p:grpSpPr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C437BA53-C81A-EFFD-395C-101734F0DAE8}"/>
                </a:ext>
              </a:extLst>
            </p:cNvPr>
            <p:cNvSpPr/>
            <p:nvPr/>
          </p:nvSpPr>
          <p:spPr>
            <a:xfrm>
              <a:off x="3982498" y="7141033"/>
              <a:ext cx="1267596" cy="1267596"/>
            </a:xfrm>
            <a:custGeom>
              <a:avLst/>
              <a:gdLst>
                <a:gd name="connsiteX0" fmla="*/ 0 w 1267596"/>
                <a:gd name="connsiteY0" fmla="*/ 0 h 1267596"/>
                <a:gd name="connsiteX1" fmla="*/ 0 w 1267596"/>
                <a:gd name="connsiteY1" fmla="*/ 1267596 h 1267596"/>
                <a:gd name="connsiteX2" fmla="*/ 1267596 w 1267596"/>
                <a:gd name="connsiteY2" fmla="*/ 1267596 h 1267596"/>
                <a:gd name="connsiteX3" fmla="*/ 0 w 1267596"/>
                <a:gd name="connsiteY3" fmla="*/ 0 h 126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596" h="1267596">
                  <a:moveTo>
                    <a:pt x="0" y="0"/>
                  </a:moveTo>
                  <a:lnTo>
                    <a:pt x="0" y="1267596"/>
                  </a:lnTo>
                  <a:lnTo>
                    <a:pt x="1267596" y="1267596"/>
                  </a:lnTo>
                  <a:cubicBezTo>
                    <a:pt x="1267596" y="567308"/>
                    <a:pt x="69990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3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400D53A2-A8A5-1287-9A22-685C3857DC6D}"/>
                </a:ext>
              </a:extLst>
            </p:cNvPr>
            <p:cNvSpPr/>
            <p:nvPr/>
          </p:nvSpPr>
          <p:spPr>
            <a:xfrm>
              <a:off x="2205142" y="8120504"/>
              <a:ext cx="3044953" cy="1545223"/>
            </a:xfrm>
            <a:custGeom>
              <a:avLst/>
              <a:gdLst>
                <a:gd name="connsiteX0" fmla="*/ 2595851 w 3044953"/>
                <a:gd name="connsiteY0" fmla="*/ 1545223 h 1545223"/>
                <a:gd name="connsiteX1" fmla="*/ 3044953 w 3044953"/>
                <a:gd name="connsiteY1" fmla="*/ 384556 h 1545223"/>
                <a:gd name="connsiteX2" fmla="*/ 711565 w 3044953"/>
                <a:gd name="connsiteY2" fmla="*/ 384556 h 1545223"/>
                <a:gd name="connsiteX3" fmla="*/ 559531 w 3044953"/>
                <a:gd name="connsiteY3" fmla="*/ 0 h 1545223"/>
                <a:gd name="connsiteX4" fmla="*/ 0 w 3044953"/>
                <a:gd name="connsiteY4" fmla="*/ 0 h 1545223"/>
                <a:gd name="connsiteX5" fmla="*/ 0 w 3044953"/>
                <a:gd name="connsiteY5" fmla="*/ 384556 h 1545223"/>
                <a:gd name="connsiteX6" fmla="*/ 355782 w 3044953"/>
                <a:gd name="connsiteY6" fmla="*/ 384556 h 1545223"/>
                <a:gd name="connsiteX7" fmla="*/ 886540 w 3044953"/>
                <a:gd name="connsiteY7" fmla="*/ 1545223 h 1545223"/>
                <a:gd name="connsiteX8" fmla="*/ 2595851 w 3044953"/>
                <a:gd name="connsiteY8" fmla="*/ 1545223 h 15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4953" h="1545223">
                  <a:moveTo>
                    <a:pt x="2595851" y="1545223"/>
                  </a:moveTo>
                  <a:lnTo>
                    <a:pt x="3044953" y="384556"/>
                  </a:lnTo>
                  <a:lnTo>
                    <a:pt x="711565" y="384556"/>
                  </a:lnTo>
                  <a:lnTo>
                    <a:pt x="559531" y="0"/>
                  </a:lnTo>
                  <a:lnTo>
                    <a:pt x="0" y="0"/>
                  </a:lnTo>
                  <a:lnTo>
                    <a:pt x="0" y="384556"/>
                  </a:lnTo>
                  <a:lnTo>
                    <a:pt x="355782" y="384556"/>
                  </a:lnTo>
                  <a:lnTo>
                    <a:pt x="886540" y="1545223"/>
                  </a:lnTo>
                  <a:lnTo>
                    <a:pt x="2595851" y="1545223"/>
                  </a:lnTo>
                  <a:close/>
                </a:path>
              </a:pathLst>
            </a:custGeom>
            <a:solidFill>
              <a:srgbClr val="003CD2"/>
            </a:solidFill>
            <a:ln w="3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5E68A1E2-8018-F19C-D0A8-93741EBB474C}"/>
                </a:ext>
              </a:extLst>
            </p:cNvPr>
            <p:cNvSpPr/>
            <p:nvPr/>
          </p:nvSpPr>
          <p:spPr>
            <a:xfrm>
              <a:off x="2658521" y="9283115"/>
              <a:ext cx="968972" cy="968972"/>
            </a:xfrm>
            <a:custGeom>
              <a:avLst/>
              <a:gdLst>
                <a:gd name="connsiteX0" fmla="*/ 484486 w 968972"/>
                <a:gd name="connsiteY0" fmla="*/ 968972 h 968972"/>
                <a:gd name="connsiteX1" fmla="*/ 968972 w 968972"/>
                <a:gd name="connsiteY1" fmla="*/ 484486 h 968972"/>
                <a:gd name="connsiteX2" fmla="*/ 484486 w 968972"/>
                <a:gd name="connsiteY2" fmla="*/ 0 h 968972"/>
                <a:gd name="connsiteX3" fmla="*/ 0 w 968972"/>
                <a:gd name="connsiteY3" fmla="*/ 484486 h 968972"/>
                <a:gd name="connsiteX4" fmla="*/ 484486 w 968972"/>
                <a:gd name="connsiteY4" fmla="*/ 968972 h 96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972" h="968972">
                  <a:moveTo>
                    <a:pt x="484486" y="968972"/>
                  </a:moveTo>
                  <a:cubicBezTo>
                    <a:pt x="752003" y="968972"/>
                    <a:pt x="968972" y="752003"/>
                    <a:pt x="968972" y="484486"/>
                  </a:cubicBezTo>
                  <a:cubicBezTo>
                    <a:pt x="968972" y="216969"/>
                    <a:pt x="752003" y="0"/>
                    <a:pt x="484486" y="0"/>
                  </a:cubicBezTo>
                  <a:cubicBezTo>
                    <a:pt x="216969" y="0"/>
                    <a:pt x="0" y="216969"/>
                    <a:pt x="0" y="484486"/>
                  </a:cubicBezTo>
                  <a:cubicBezTo>
                    <a:pt x="0" y="752003"/>
                    <a:pt x="217358" y="968972"/>
                    <a:pt x="484486" y="968972"/>
                  </a:cubicBezTo>
                  <a:close/>
                </a:path>
              </a:pathLst>
            </a:custGeom>
            <a:solidFill>
              <a:schemeClr val="accent4"/>
            </a:solidFill>
            <a:ln w="3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749250BE-E808-40E9-4849-2D9FDB5877E6}"/>
                </a:ext>
              </a:extLst>
            </p:cNvPr>
            <p:cNvSpPr/>
            <p:nvPr/>
          </p:nvSpPr>
          <p:spPr>
            <a:xfrm>
              <a:off x="2946258" y="9570852"/>
              <a:ext cx="393499" cy="393499"/>
            </a:xfrm>
            <a:custGeom>
              <a:avLst/>
              <a:gdLst>
                <a:gd name="connsiteX0" fmla="*/ 196750 w 393499"/>
                <a:gd name="connsiteY0" fmla="*/ 393499 h 393499"/>
                <a:gd name="connsiteX1" fmla="*/ 393499 w 393499"/>
                <a:gd name="connsiteY1" fmla="*/ 196750 h 393499"/>
                <a:gd name="connsiteX2" fmla="*/ 196750 w 393499"/>
                <a:gd name="connsiteY2" fmla="*/ 0 h 393499"/>
                <a:gd name="connsiteX3" fmla="*/ 0 w 393499"/>
                <a:gd name="connsiteY3" fmla="*/ 196750 h 393499"/>
                <a:gd name="connsiteX4" fmla="*/ 196750 w 393499"/>
                <a:gd name="connsiteY4" fmla="*/ 393499 h 39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99" h="393499">
                  <a:moveTo>
                    <a:pt x="196750" y="393499"/>
                  </a:moveTo>
                  <a:cubicBezTo>
                    <a:pt x="305623" y="393499"/>
                    <a:pt x="393499" y="305623"/>
                    <a:pt x="393499" y="196750"/>
                  </a:cubicBezTo>
                  <a:cubicBezTo>
                    <a:pt x="393499" y="87876"/>
                    <a:pt x="305623" y="0"/>
                    <a:pt x="196750" y="0"/>
                  </a:cubicBezTo>
                  <a:cubicBezTo>
                    <a:pt x="87876" y="0"/>
                    <a:pt x="0" y="87876"/>
                    <a:pt x="0" y="196750"/>
                  </a:cubicBezTo>
                  <a:cubicBezTo>
                    <a:pt x="0" y="305623"/>
                    <a:pt x="88265" y="393499"/>
                    <a:pt x="196750" y="393499"/>
                  </a:cubicBezTo>
                  <a:close/>
                </a:path>
              </a:pathLst>
            </a:custGeom>
            <a:solidFill>
              <a:schemeClr val="accent3"/>
            </a:solidFill>
            <a:ln w="3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E41BD7AC-A576-8403-C443-575AAC4B3005}"/>
                </a:ext>
              </a:extLst>
            </p:cNvPr>
            <p:cNvSpPr/>
            <p:nvPr/>
          </p:nvSpPr>
          <p:spPr>
            <a:xfrm>
              <a:off x="4157862" y="9283115"/>
              <a:ext cx="968972" cy="968972"/>
            </a:xfrm>
            <a:custGeom>
              <a:avLst/>
              <a:gdLst>
                <a:gd name="connsiteX0" fmla="*/ 484486 w 968972"/>
                <a:gd name="connsiteY0" fmla="*/ 968972 h 968972"/>
                <a:gd name="connsiteX1" fmla="*/ 968973 w 968972"/>
                <a:gd name="connsiteY1" fmla="*/ 484486 h 968972"/>
                <a:gd name="connsiteX2" fmla="*/ 484486 w 968972"/>
                <a:gd name="connsiteY2" fmla="*/ 0 h 968972"/>
                <a:gd name="connsiteX3" fmla="*/ 0 w 968972"/>
                <a:gd name="connsiteY3" fmla="*/ 484486 h 968972"/>
                <a:gd name="connsiteX4" fmla="*/ 484486 w 968972"/>
                <a:gd name="connsiteY4" fmla="*/ 968972 h 96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972" h="968972">
                  <a:moveTo>
                    <a:pt x="484486" y="968972"/>
                  </a:moveTo>
                  <a:cubicBezTo>
                    <a:pt x="752003" y="968972"/>
                    <a:pt x="968973" y="752003"/>
                    <a:pt x="968973" y="484486"/>
                  </a:cubicBezTo>
                  <a:cubicBezTo>
                    <a:pt x="968973" y="216969"/>
                    <a:pt x="752003" y="0"/>
                    <a:pt x="484486" y="0"/>
                  </a:cubicBezTo>
                  <a:cubicBezTo>
                    <a:pt x="216969" y="0"/>
                    <a:pt x="0" y="216969"/>
                    <a:pt x="0" y="484486"/>
                  </a:cubicBezTo>
                  <a:cubicBezTo>
                    <a:pt x="0" y="752003"/>
                    <a:pt x="217358" y="968972"/>
                    <a:pt x="484486" y="968972"/>
                  </a:cubicBezTo>
                  <a:close/>
                </a:path>
              </a:pathLst>
            </a:custGeom>
            <a:solidFill>
              <a:schemeClr val="accent4"/>
            </a:solidFill>
            <a:ln w="3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189FDB23-319D-4832-574F-A3AD8468127E}"/>
                </a:ext>
              </a:extLst>
            </p:cNvPr>
            <p:cNvSpPr/>
            <p:nvPr/>
          </p:nvSpPr>
          <p:spPr>
            <a:xfrm>
              <a:off x="4445599" y="9570852"/>
              <a:ext cx="393499" cy="393499"/>
            </a:xfrm>
            <a:custGeom>
              <a:avLst/>
              <a:gdLst>
                <a:gd name="connsiteX0" fmla="*/ 196750 w 393499"/>
                <a:gd name="connsiteY0" fmla="*/ 393499 h 393499"/>
                <a:gd name="connsiteX1" fmla="*/ 393499 w 393499"/>
                <a:gd name="connsiteY1" fmla="*/ 196750 h 393499"/>
                <a:gd name="connsiteX2" fmla="*/ 196750 w 393499"/>
                <a:gd name="connsiteY2" fmla="*/ 0 h 393499"/>
                <a:gd name="connsiteX3" fmla="*/ 0 w 393499"/>
                <a:gd name="connsiteY3" fmla="*/ 196750 h 393499"/>
                <a:gd name="connsiteX4" fmla="*/ 196750 w 393499"/>
                <a:gd name="connsiteY4" fmla="*/ 393499 h 39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99" h="393499">
                  <a:moveTo>
                    <a:pt x="196750" y="393499"/>
                  </a:moveTo>
                  <a:cubicBezTo>
                    <a:pt x="305623" y="393499"/>
                    <a:pt x="393499" y="305623"/>
                    <a:pt x="393499" y="196750"/>
                  </a:cubicBezTo>
                  <a:cubicBezTo>
                    <a:pt x="393499" y="87876"/>
                    <a:pt x="305623" y="0"/>
                    <a:pt x="196750" y="0"/>
                  </a:cubicBezTo>
                  <a:cubicBezTo>
                    <a:pt x="87876" y="0"/>
                    <a:pt x="0" y="87876"/>
                    <a:pt x="0" y="196750"/>
                  </a:cubicBezTo>
                  <a:cubicBezTo>
                    <a:pt x="0" y="305623"/>
                    <a:pt x="88265" y="393499"/>
                    <a:pt x="196750" y="393499"/>
                  </a:cubicBezTo>
                  <a:close/>
                </a:path>
              </a:pathLst>
            </a:custGeom>
            <a:solidFill>
              <a:schemeClr val="accent3"/>
            </a:solidFill>
            <a:ln w="3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6680859A-59A3-5AEB-F875-A94B42663315}"/>
              </a:ext>
            </a:extLst>
          </p:cNvPr>
          <p:cNvGrpSpPr/>
          <p:nvPr/>
        </p:nvGrpSpPr>
        <p:grpSpPr>
          <a:xfrm>
            <a:off x="793267" y="2362393"/>
            <a:ext cx="1964815" cy="1964303"/>
            <a:chOff x="6868264" y="7219305"/>
            <a:chExt cx="3264828" cy="3263980"/>
          </a:xfrm>
        </p:grpSpPr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9EBC5F45-D1C2-CB94-A4CD-C36D4A63D526}"/>
                </a:ext>
              </a:extLst>
            </p:cNvPr>
            <p:cNvSpPr/>
            <p:nvPr/>
          </p:nvSpPr>
          <p:spPr>
            <a:xfrm>
              <a:off x="7796832" y="7219305"/>
              <a:ext cx="1395396" cy="699182"/>
            </a:xfrm>
            <a:custGeom>
              <a:avLst/>
              <a:gdLst>
                <a:gd name="connsiteX0" fmla="*/ 1395396 w 1395396"/>
                <a:gd name="connsiteY0" fmla="*/ 699182 h 699182"/>
                <a:gd name="connsiteX1" fmla="*/ 1395396 w 1395396"/>
                <a:gd name="connsiteY1" fmla="*/ 232778 h 699182"/>
                <a:gd name="connsiteX2" fmla="*/ 1163042 w 1395396"/>
                <a:gd name="connsiteY2" fmla="*/ 0 h 699182"/>
                <a:gd name="connsiteX3" fmla="*/ 232354 w 1395396"/>
                <a:gd name="connsiteY3" fmla="*/ 0 h 699182"/>
                <a:gd name="connsiteX4" fmla="*/ 0 w 1395396"/>
                <a:gd name="connsiteY4" fmla="*/ 232778 h 699182"/>
                <a:gd name="connsiteX5" fmla="*/ 0 w 1395396"/>
                <a:gd name="connsiteY5" fmla="*/ 699182 h 699182"/>
                <a:gd name="connsiteX6" fmla="*/ 1395396 w 1395396"/>
                <a:gd name="connsiteY6" fmla="*/ 699182 h 699182"/>
                <a:gd name="connsiteX7" fmla="*/ 1091810 w 1395396"/>
                <a:gd name="connsiteY7" fmla="*/ 699182 h 699182"/>
                <a:gd name="connsiteX8" fmla="*/ 303163 w 1395396"/>
                <a:gd name="connsiteY8" fmla="*/ 699182 h 699182"/>
                <a:gd name="connsiteX9" fmla="*/ 303163 w 1395396"/>
                <a:gd name="connsiteY9" fmla="*/ 288746 h 699182"/>
                <a:gd name="connsiteX10" fmla="*/ 1090962 w 1395396"/>
                <a:gd name="connsiteY10" fmla="*/ 288746 h 699182"/>
                <a:gd name="connsiteX11" fmla="*/ 1091810 w 1395396"/>
                <a:gd name="connsiteY11" fmla="*/ 699182 h 69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5396" h="699182">
                  <a:moveTo>
                    <a:pt x="1395396" y="699182"/>
                  </a:moveTo>
                  <a:lnTo>
                    <a:pt x="1395396" y="232778"/>
                  </a:lnTo>
                  <a:cubicBezTo>
                    <a:pt x="1395396" y="104729"/>
                    <a:pt x="1291091" y="0"/>
                    <a:pt x="1163042" y="0"/>
                  </a:cubicBezTo>
                  <a:lnTo>
                    <a:pt x="232354" y="0"/>
                  </a:lnTo>
                  <a:cubicBezTo>
                    <a:pt x="104729" y="0"/>
                    <a:pt x="0" y="104729"/>
                    <a:pt x="0" y="232778"/>
                  </a:cubicBezTo>
                  <a:lnTo>
                    <a:pt x="0" y="699182"/>
                  </a:lnTo>
                  <a:lnTo>
                    <a:pt x="1395396" y="699182"/>
                  </a:lnTo>
                  <a:close/>
                  <a:moveTo>
                    <a:pt x="1091810" y="699182"/>
                  </a:moveTo>
                  <a:lnTo>
                    <a:pt x="303163" y="699182"/>
                  </a:lnTo>
                  <a:lnTo>
                    <a:pt x="303163" y="288746"/>
                  </a:lnTo>
                  <a:lnTo>
                    <a:pt x="1090962" y="288746"/>
                  </a:lnTo>
                  <a:lnTo>
                    <a:pt x="1091810" y="699182"/>
                  </a:lnTo>
                  <a:close/>
                </a:path>
              </a:pathLst>
            </a:custGeom>
            <a:solidFill>
              <a:schemeClr val="accent4"/>
            </a:solidFill>
            <a:ln w="4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DCFECC83-495F-6A30-7D33-4C62D45016F4}"/>
                </a:ext>
              </a:extLst>
            </p:cNvPr>
            <p:cNvSpPr/>
            <p:nvPr/>
          </p:nvSpPr>
          <p:spPr>
            <a:xfrm>
              <a:off x="6868264" y="7918487"/>
              <a:ext cx="3264828" cy="2564798"/>
            </a:xfrm>
            <a:custGeom>
              <a:avLst/>
              <a:gdLst>
                <a:gd name="connsiteX0" fmla="*/ 3031203 w 3264828"/>
                <a:gd name="connsiteY0" fmla="*/ 0 h 2564798"/>
                <a:gd name="connsiteX1" fmla="*/ 232778 w 3264828"/>
                <a:gd name="connsiteY1" fmla="*/ 0 h 2564798"/>
                <a:gd name="connsiteX2" fmla="*/ 0 w 3264828"/>
                <a:gd name="connsiteY2" fmla="*/ 232778 h 2564798"/>
                <a:gd name="connsiteX3" fmla="*/ 0 w 3264828"/>
                <a:gd name="connsiteY3" fmla="*/ 2564799 h 2564798"/>
                <a:gd name="connsiteX4" fmla="*/ 3264829 w 3264828"/>
                <a:gd name="connsiteY4" fmla="*/ 2564799 h 2564798"/>
                <a:gd name="connsiteX5" fmla="*/ 3264829 w 3264828"/>
                <a:gd name="connsiteY5" fmla="*/ 232778 h 2564798"/>
                <a:gd name="connsiteX6" fmla="*/ 3031203 w 3264828"/>
                <a:gd name="connsiteY6" fmla="*/ 0 h 256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828" h="2564798">
                  <a:moveTo>
                    <a:pt x="3031203" y="0"/>
                  </a:moveTo>
                  <a:lnTo>
                    <a:pt x="232778" y="0"/>
                  </a:lnTo>
                  <a:cubicBezTo>
                    <a:pt x="104729" y="0"/>
                    <a:pt x="0" y="104729"/>
                    <a:pt x="0" y="232778"/>
                  </a:cubicBezTo>
                  <a:lnTo>
                    <a:pt x="0" y="2564799"/>
                  </a:lnTo>
                  <a:lnTo>
                    <a:pt x="3264829" y="2564799"/>
                  </a:lnTo>
                  <a:lnTo>
                    <a:pt x="3264829" y="232778"/>
                  </a:lnTo>
                  <a:cubicBezTo>
                    <a:pt x="3264405" y="104729"/>
                    <a:pt x="3159676" y="0"/>
                    <a:pt x="3031203" y="0"/>
                  </a:cubicBezTo>
                  <a:close/>
                </a:path>
              </a:pathLst>
            </a:custGeom>
            <a:solidFill>
              <a:srgbClr val="003CD2"/>
            </a:solidFill>
            <a:ln w="4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FF69453C-B005-D35F-892A-DAEF9BC770E3}"/>
                </a:ext>
              </a:extLst>
            </p:cNvPr>
            <p:cNvSpPr/>
            <p:nvPr/>
          </p:nvSpPr>
          <p:spPr>
            <a:xfrm>
              <a:off x="7846441" y="8547285"/>
              <a:ext cx="1308051" cy="1307203"/>
            </a:xfrm>
            <a:custGeom>
              <a:avLst/>
              <a:gdLst>
                <a:gd name="connsiteX0" fmla="*/ 0 w 1308051"/>
                <a:gd name="connsiteY0" fmla="*/ 841647 h 1307203"/>
                <a:gd name="connsiteX1" fmla="*/ 0 w 1308051"/>
                <a:gd name="connsiteY1" fmla="*/ 465980 h 1307203"/>
                <a:gd name="connsiteX2" fmla="*/ 466828 w 1308051"/>
                <a:gd name="connsiteY2" fmla="*/ 465980 h 1307203"/>
                <a:gd name="connsiteX3" fmla="*/ 466828 w 1308051"/>
                <a:gd name="connsiteY3" fmla="*/ 0 h 1307203"/>
                <a:gd name="connsiteX4" fmla="*/ 841223 w 1308051"/>
                <a:gd name="connsiteY4" fmla="*/ 0 h 1307203"/>
                <a:gd name="connsiteX5" fmla="*/ 841223 w 1308051"/>
                <a:gd name="connsiteY5" fmla="*/ 465980 h 1307203"/>
                <a:gd name="connsiteX6" fmla="*/ 1308051 w 1308051"/>
                <a:gd name="connsiteY6" fmla="*/ 465980 h 1307203"/>
                <a:gd name="connsiteX7" fmla="*/ 1308051 w 1308051"/>
                <a:gd name="connsiteY7" fmla="*/ 841647 h 1307203"/>
                <a:gd name="connsiteX8" fmla="*/ 841223 w 1308051"/>
                <a:gd name="connsiteY8" fmla="*/ 841647 h 1307203"/>
                <a:gd name="connsiteX9" fmla="*/ 841223 w 1308051"/>
                <a:gd name="connsiteY9" fmla="*/ 1307203 h 1307203"/>
                <a:gd name="connsiteX10" fmla="*/ 466828 w 1308051"/>
                <a:gd name="connsiteY10" fmla="*/ 1307203 h 1307203"/>
                <a:gd name="connsiteX11" fmla="*/ 466828 w 1308051"/>
                <a:gd name="connsiteY11" fmla="*/ 841647 h 1307203"/>
                <a:gd name="connsiteX12" fmla="*/ 0 w 1308051"/>
                <a:gd name="connsiteY12" fmla="*/ 841647 h 130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8051" h="1307203">
                  <a:moveTo>
                    <a:pt x="0" y="841647"/>
                  </a:moveTo>
                  <a:lnTo>
                    <a:pt x="0" y="465980"/>
                  </a:lnTo>
                  <a:lnTo>
                    <a:pt x="466828" y="465980"/>
                  </a:lnTo>
                  <a:lnTo>
                    <a:pt x="466828" y="0"/>
                  </a:lnTo>
                  <a:lnTo>
                    <a:pt x="841223" y="0"/>
                  </a:lnTo>
                  <a:lnTo>
                    <a:pt x="841223" y="465980"/>
                  </a:lnTo>
                  <a:lnTo>
                    <a:pt x="1308051" y="465980"/>
                  </a:lnTo>
                  <a:lnTo>
                    <a:pt x="1308051" y="841647"/>
                  </a:lnTo>
                  <a:lnTo>
                    <a:pt x="841223" y="841647"/>
                  </a:lnTo>
                  <a:lnTo>
                    <a:pt x="841223" y="1307203"/>
                  </a:lnTo>
                  <a:lnTo>
                    <a:pt x="466828" y="1307203"/>
                  </a:lnTo>
                  <a:lnTo>
                    <a:pt x="466828" y="841647"/>
                  </a:lnTo>
                  <a:lnTo>
                    <a:pt x="0" y="841647"/>
                  </a:lnTo>
                  <a:close/>
                </a:path>
              </a:pathLst>
            </a:custGeom>
            <a:solidFill>
              <a:srgbClr val="F99B8F"/>
            </a:solidFill>
            <a:ln w="4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Platshållare för bildnummer 3">
            <a:extLst>
              <a:ext uri="{FF2B5EF4-FFF2-40B4-BE49-F238E27FC236}">
                <a16:creationId xmlns:a16="http://schemas.microsoft.com/office/drawing/2014/main" id="{479456FF-8406-1141-AB07-F8525FF0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9860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B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684FA-4CC3-9279-425E-FDE2E723C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70B36D-9418-9F6F-6A6A-E6D2F099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9AF829FB-DEA9-9FC5-AFCC-1537CB571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7"/>
            <a:ext cx="7866598" cy="1611597"/>
          </a:xfrm>
        </p:spPr>
        <p:txBody>
          <a:bodyPr/>
          <a:lstStyle/>
          <a:p>
            <a:r>
              <a:rPr lang="sv-SE"/>
              <a:t>Insurances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life</a:t>
            </a:r>
            <a:br>
              <a:rPr lang="sv-SE" dirty="0"/>
            </a:br>
            <a:endParaRPr lang="sv-SE" sz="4400" b="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842DD8-B780-DAAF-CFBF-65BD44CDC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1612" y="1769928"/>
            <a:ext cx="1659448" cy="165944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3952981-40FA-9246-F8F4-B589E5951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31435" y="1769928"/>
            <a:ext cx="1659448" cy="16594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5AC4A1A-6400-30DB-E04B-A29C53614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690901" y="1769552"/>
            <a:ext cx="1659448" cy="165944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BC689EE-65FB-6D56-8BAE-A2D6008446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51257" y="1769928"/>
            <a:ext cx="1659448" cy="165944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01C9060-D175-6E36-2DEA-9EB3096887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471079" y="1769224"/>
            <a:ext cx="1659448" cy="1659448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734239EA-D27C-306F-D916-AF55C0DF7C18}"/>
              </a:ext>
            </a:extLst>
          </p:cNvPr>
          <p:cNvSpPr txBox="1">
            <a:spLocks/>
          </p:cNvSpPr>
          <p:nvPr/>
        </p:nvSpPr>
        <p:spPr>
          <a:xfrm>
            <a:off x="813259" y="3784279"/>
            <a:ext cx="2052944" cy="395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 err="1">
                <a:solidFill>
                  <a:srgbClr val="020678"/>
                </a:solidFill>
              </a:rPr>
              <a:t>Illness</a:t>
            </a:r>
            <a:endParaRPr lang="sv-SE" b="1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5AFF2093-A57A-3A68-3098-D0C0CFB7C5F4}"/>
              </a:ext>
            </a:extLst>
          </p:cNvPr>
          <p:cNvSpPr txBox="1">
            <a:spLocks/>
          </p:cNvSpPr>
          <p:nvPr/>
        </p:nvSpPr>
        <p:spPr>
          <a:xfrm>
            <a:off x="3021944" y="3780166"/>
            <a:ext cx="2072167" cy="395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 err="1">
                <a:solidFill>
                  <a:srgbClr val="020678"/>
                </a:solidFill>
              </a:rPr>
              <a:t>Work</a:t>
            </a:r>
            <a:r>
              <a:rPr lang="sv-SE" b="1" dirty="0">
                <a:solidFill>
                  <a:srgbClr val="020678"/>
                </a:solidFill>
              </a:rPr>
              <a:t> </a:t>
            </a:r>
            <a:r>
              <a:rPr lang="sv-SE" b="1" dirty="0" err="1">
                <a:solidFill>
                  <a:srgbClr val="020678"/>
                </a:solidFill>
              </a:rPr>
              <a:t>injury</a:t>
            </a:r>
            <a:endParaRPr lang="sv-SE" b="1" dirty="0">
              <a:solidFill>
                <a:srgbClr val="020678"/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b="1" dirty="0"/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5EADFDED-E64A-558C-83C8-A42499157045}"/>
              </a:ext>
            </a:extLst>
          </p:cNvPr>
          <p:cNvSpPr txBox="1">
            <a:spLocks/>
          </p:cNvSpPr>
          <p:nvPr/>
        </p:nvSpPr>
        <p:spPr>
          <a:xfrm>
            <a:off x="5252903" y="3780165"/>
            <a:ext cx="2150430" cy="395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r>
              <a:rPr lang="sv-SE" b="1" dirty="0" err="1">
                <a:solidFill>
                  <a:srgbClr val="020678"/>
                </a:solidFill>
              </a:rPr>
              <a:t>Lay</a:t>
            </a:r>
            <a:r>
              <a:rPr lang="sv-SE" b="1" dirty="0">
                <a:solidFill>
                  <a:srgbClr val="020678"/>
                </a:solidFill>
              </a:rPr>
              <a:t>-off </a:t>
            </a:r>
            <a:r>
              <a:rPr lang="sv-SE" b="1" dirty="0" err="1">
                <a:solidFill>
                  <a:srgbClr val="020678"/>
                </a:solidFill>
              </a:rPr>
              <a:t>due</a:t>
            </a:r>
            <a:r>
              <a:rPr lang="sv-SE" b="1" dirty="0">
                <a:solidFill>
                  <a:srgbClr val="020678"/>
                </a:solidFill>
              </a:rPr>
              <a:t> </a:t>
            </a:r>
            <a:br>
              <a:rPr lang="sv-SE" b="1" dirty="0">
                <a:solidFill>
                  <a:srgbClr val="020678"/>
                </a:solidFill>
              </a:rPr>
            </a:br>
            <a:r>
              <a:rPr lang="sv-SE" b="1" dirty="0">
                <a:solidFill>
                  <a:srgbClr val="020678"/>
                </a:solidFill>
              </a:rPr>
              <a:t>lack </a:t>
            </a:r>
            <a:r>
              <a:rPr lang="sv-SE" b="1" dirty="0" err="1">
                <a:solidFill>
                  <a:srgbClr val="020678"/>
                </a:solidFill>
              </a:rPr>
              <a:t>of</a:t>
            </a:r>
            <a:r>
              <a:rPr lang="sv-SE" b="1" dirty="0">
                <a:solidFill>
                  <a:srgbClr val="020678"/>
                </a:solidFill>
              </a:rPr>
              <a:t> </a:t>
            </a:r>
            <a:r>
              <a:rPr lang="sv-SE" b="1" dirty="0" err="1">
                <a:solidFill>
                  <a:srgbClr val="020678"/>
                </a:solidFill>
              </a:rPr>
              <a:t>work</a:t>
            </a:r>
            <a:endParaRPr lang="sv-SE" b="1" dirty="0">
              <a:solidFill>
                <a:srgbClr val="020678"/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b="1" dirty="0"/>
          </a:p>
          <a:p>
            <a:pPr marL="0" indent="0">
              <a:spcBef>
                <a:spcPts val="1200"/>
              </a:spcBef>
              <a:buNone/>
              <a:tabLst>
                <a:tab pos="4124325" algn="l"/>
              </a:tabLst>
            </a:pPr>
            <a:r>
              <a:rPr lang="sv-SE" sz="1400" dirty="0"/>
              <a:t> 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4A3E7765-4D2C-5624-E016-965713BFA9FC}"/>
              </a:ext>
            </a:extLst>
          </p:cNvPr>
          <p:cNvSpPr txBox="1">
            <a:spLocks/>
          </p:cNvSpPr>
          <p:nvPr/>
        </p:nvSpPr>
        <p:spPr>
          <a:xfrm>
            <a:off x="7453502" y="3780163"/>
            <a:ext cx="2052944" cy="395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tabLst>
                <a:tab pos="3093244" algn="l"/>
              </a:tabLst>
            </a:pPr>
            <a:endParaRPr lang="sv-SE" b="1" dirty="0"/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A33E56B8-210F-1DCD-0CC2-68C297967199}"/>
              </a:ext>
            </a:extLst>
          </p:cNvPr>
          <p:cNvSpPr txBox="1">
            <a:spLocks/>
          </p:cNvSpPr>
          <p:nvPr/>
        </p:nvSpPr>
        <p:spPr>
          <a:xfrm>
            <a:off x="9692547" y="3780163"/>
            <a:ext cx="2052944" cy="395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00"/>
              </a:spcBef>
              <a:buNone/>
              <a:tabLst>
                <a:tab pos="3093244" algn="l"/>
              </a:tabLst>
              <a:defRPr/>
            </a:pPr>
            <a:r>
              <a:rPr lang="sv-SE" b="1" dirty="0" err="1">
                <a:solidFill>
                  <a:srgbClr val="020678"/>
                </a:solidFill>
              </a:rPr>
              <a:t>Parental</a:t>
            </a:r>
            <a:r>
              <a:rPr lang="sv-SE" b="1" dirty="0">
                <a:solidFill>
                  <a:srgbClr val="020678"/>
                </a:solidFill>
              </a:rPr>
              <a:t> </a:t>
            </a:r>
            <a:r>
              <a:rPr lang="sv-SE" b="1" dirty="0" err="1">
                <a:solidFill>
                  <a:srgbClr val="020678"/>
                </a:solidFill>
              </a:rPr>
              <a:t>leave</a:t>
            </a:r>
            <a:endParaRPr lang="sv-SE" b="1" dirty="0">
              <a:solidFill>
                <a:srgbClr val="020678"/>
              </a:solidFill>
            </a:endParaRP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81C5577D-E701-8CDB-FB3A-1C17AE8D4766}"/>
              </a:ext>
            </a:extLst>
          </p:cNvPr>
          <p:cNvSpPr txBox="1">
            <a:spLocks/>
          </p:cNvSpPr>
          <p:nvPr/>
        </p:nvSpPr>
        <p:spPr>
          <a:xfrm>
            <a:off x="813259" y="4216246"/>
            <a:ext cx="1657801" cy="3194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1300"/>
              </a:spcAft>
              <a:buNone/>
              <a:defRPr/>
            </a:pPr>
            <a: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Group sickness insurance (AGS/</a:t>
            </a:r>
            <a:b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AGS-KL)</a:t>
            </a: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Waiver of contribution insurance</a:t>
            </a: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Waiver of premium insurance</a:t>
            </a:r>
            <a:endParaRPr lang="sv-SE" sz="1300" dirty="0">
              <a:solidFill>
                <a:srgbClr val="020678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900"/>
              </a:spcBef>
              <a:buNone/>
              <a:tabLst>
                <a:tab pos="3093244" algn="l"/>
              </a:tabLst>
              <a:defRPr/>
            </a:pPr>
            <a:endParaRPr lang="sv-SE" sz="1300" dirty="0">
              <a:solidFill>
                <a:srgbClr val="020678"/>
              </a:solidFill>
            </a:endParaRP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167E492-67BA-1DAB-3FC9-CD199C4C67D6}"/>
              </a:ext>
            </a:extLst>
          </p:cNvPr>
          <p:cNvSpPr txBox="1">
            <a:spLocks/>
          </p:cNvSpPr>
          <p:nvPr/>
        </p:nvSpPr>
        <p:spPr>
          <a:xfrm>
            <a:off x="3021944" y="4212133"/>
            <a:ext cx="1668939" cy="2674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1300"/>
              </a:spcAft>
              <a:buNone/>
              <a:defRPr/>
            </a:pPr>
            <a: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Work injury insurance (TFA/TFA-KL)</a:t>
            </a: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Compensation for personal injury agreement (PSA)</a:t>
            </a: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Waiver of contribution insurance</a:t>
            </a: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Waiver of premium insurance</a:t>
            </a:r>
            <a:endParaRPr lang="sv-SE" sz="1300" dirty="0">
              <a:solidFill>
                <a:srgbClr val="020678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C24BCC1F-678E-6DDA-0696-F4053D783C62}"/>
              </a:ext>
            </a:extLst>
          </p:cNvPr>
          <p:cNvSpPr txBox="1">
            <a:spLocks/>
          </p:cNvSpPr>
          <p:nvPr/>
        </p:nvSpPr>
        <p:spPr>
          <a:xfrm>
            <a:off x="5252903" y="4502074"/>
            <a:ext cx="2150430" cy="2674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Aft>
                <a:spcPts val="1300"/>
              </a:spcAft>
              <a:buNone/>
              <a:defRPr/>
            </a:pPr>
            <a:r>
              <a:rPr lang="sv-SE" sz="1300" dirty="0" err="1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Severance</a:t>
            </a:r>
            <a: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300" dirty="0" err="1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payment</a:t>
            </a:r>
            <a: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sv-SE" sz="1300" dirty="0" err="1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insurance</a:t>
            </a:r>
            <a: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(AGB)</a:t>
            </a:r>
          </a:p>
          <a:p>
            <a:pPr marL="0" lvl="0" indent="0">
              <a:spcBef>
                <a:spcPts val="1200"/>
              </a:spcBef>
              <a:buNone/>
              <a:tabLst>
                <a:tab pos="4124325" algn="l"/>
              </a:tabLst>
              <a:defRPr/>
            </a:pPr>
            <a:r>
              <a:rPr lang="sv-SE" sz="1300" dirty="0">
                <a:solidFill>
                  <a:srgbClr val="020678"/>
                </a:solidFill>
              </a:rPr>
              <a:t> </a:t>
            </a:r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1FD37C59-329B-B3B4-FE9D-0F967ACA1FA0}"/>
              </a:ext>
            </a:extLst>
          </p:cNvPr>
          <p:cNvSpPr txBox="1">
            <a:spLocks/>
          </p:cNvSpPr>
          <p:nvPr/>
        </p:nvSpPr>
        <p:spPr>
          <a:xfrm>
            <a:off x="7453502" y="4527488"/>
            <a:ext cx="2052944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Aft>
                <a:spcPts val="1300"/>
              </a:spcAft>
              <a:buNone/>
              <a:defRPr/>
            </a:pPr>
            <a:endParaRPr lang="sv-SE" sz="1400" dirty="0">
              <a:solidFill>
                <a:srgbClr val="020678"/>
              </a:solidFill>
            </a:endParaRP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0614A6C4-CA74-4319-834E-D3C0D2B93467}"/>
              </a:ext>
            </a:extLst>
          </p:cNvPr>
          <p:cNvSpPr txBox="1">
            <a:spLocks/>
          </p:cNvSpPr>
          <p:nvPr/>
        </p:nvSpPr>
        <p:spPr>
          <a:xfrm>
            <a:off x="9692547" y="4212131"/>
            <a:ext cx="2052944" cy="1215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1300"/>
              </a:spcAft>
              <a:buNone/>
              <a:defRPr/>
            </a:pPr>
            <a:r>
              <a:rPr lang="sv-SE" sz="1300" dirty="0" err="1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Supplementary</a:t>
            </a:r>
            <a: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300" dirty="0" err="1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parental</a:t>
            </a:r>
            <a: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benefit </a:t>
            </a:r>
            <a:r>
              <a:rPr lang="sv-SE" sz="1300" dirty="0" err="1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insurance</a:t>
            </a: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Waiver of premium </a:t>
            </a:r>
            <a:b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insurance</a:t>
            </a:r>
            <a:endParaRPr lang="sv-SE" sz="1300" dirty="0">
              <a:solidFill>
                <a:srgbClr val="020678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tabLst>
                <a:tab pos="4124325" algn="l"/>
              </a:tabLst>
              <a:defRPr/>
            </a:pPr>
            <a:r>
              <a:rPr lang="sv-SE" sz="1300" dirty="0">
                <a:solidFill>
                  <a:srgbClr val="020678"/>
                </a:solidFill>
              </a:rPr>
              <a:t> </a:t>
            </a:r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F16E8D39-4224-EA05-C9C5-891891306134}"/>
              </a:ext>
            </a:extLst>
          </p:cNvPr>
          <p:cNvSpPr txBox="1">
            <a:spLocks/>
          </p:cNvSpPr>
          <p:nvPr/>
        </p:nvSpPr>
        <p:spPr>
          <a:xfrm>
            <a:off x="7471079" y="3779461"/>
            <a:ext cx="2150430" cy="395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00"/>
              </a:spcBef>
              <a:buNone/>
              <a:tabLst>
                <a:tab pos="3093244" algn="l"/>
              </a:tabLst>
              <a:defRPr/>
            </a:pPr>
            <a:r>
              <a:rPr lang="sv-SE" b="1" dirty="0">
                <a:solidFill>
                  <a:srgbClr val="020678"/>
                </a:solidFill>
              </a:rPr>
              <a:t>Death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46BFD96E-E5C9-BA1B-55EB-7FA8A955B74D}"/>
              </a:ext>
            </a:extLst>
          </p:cNvPr>
          <p:cNvSpPr txBox="1">
            <a:spLocks/>
          </p:cNvSpPr>
          <p:nvPr/>
        </p:nvSpPr>
        <p:spPr>
          <a:xfrm>
            <a:off x="7471079" y="4215047"/>
            <a:ext cx="2150430" cy="2674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Aft>
                <a:spcPts val="1300"/>
              </a:spcAft>
              <a:buNone/>
              <a:defRPr/>
            </a:pPr>
            <a: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Group </a:t>
            </a:r>
            <a:r>
              <a:rPr lang="sv-SE" sz="1300" dirty="0" err="1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life</a:t>
            </a:r>
            <a: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300" dirty="0" err="1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insurance</a:t>
            </a:r>
            <a: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sv-SE" sz="1300" dirty="0">
                <a:solidFill>
                  <a:srgbClr val="020678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(TGL)</a:t>
            </a:r>
          </a:p>
          <a:p>
            <a:pPr marL="0" lvl="0" indent="0">
              <a:spcBef>
                <a:spcPts val="1200"/>
              </a:spcBef>
              <a:buNone/>
              <a:tabLst>
                <a:tab pos="4124325" algn="l"/>
              </a:tabLst>
              <a:defRPr/>
            </a:pPr>
            <a:r>
              <a:rPr lang="sv-SE" sz="1300" dirty="0">
                <a:solidFill>
                  <a:srgbClr val="02067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584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65CBA5-7B70-FE91-0743-908F1A44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40522-C409-541F-EA4E-B6760BC62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6346555" cy="2733675"/>
          </a:xfrm>
        </p:spPr>
        <p:txBody>
          <a:bodyPr/>
          <a:lstStyle/>
          <a:p>
            <a:r>
              <a:rPr lang="sv-SE" dirty="0" err="1"/>
              <a:t>Preventive</a:t>
            </a:r>
            <a:r>
              <a:rPr lang="sv-SE" dirty="0"/>
              <a:t> actions</a:t>
            </a:r>
            <a:br>
              <a:rPr lang="sv-SE" dirty="0"/>
            </a:br>
            <a:r>
              <a:rPr lang="en-GB" spc="-40" dirty="0">
                <a:ln w="9525">
                  <a:noFill/>
                </a:ln>
              </a:rPr>
              <a:t>– to improve </a:t>
            </a:r>
            <a:br>
              <a:rPr lang="en-GB" spc="-40" dirty="0">
                <a:ln w="9525">
                  <a:noFill/>
                </a:ln>
              </a:rPr>
            </a:br>
            <a:r>
              <a:rPr lang="en-GB" spc="-40" dirty="0">
                <a:ln w="9525">
                  <a:noFill/>
                </a:ln>
              </a:rPr>
              <a:t>workplace health </a:t>
            </a:r>
            <a:br>
              <a:rPr lang="en-GB" spc="-40" dirty="0">
                <a:ln w="9525">
                  <a:noFill/>
                </a:ln>
              </a:rPr>
            </a:br>
            <a:r>
              <a:rPr lang="en-GB" spc="-40" dirty="0">
                <a:ln w="9525">
                  <a:noFill/>
                </a:ln>
              </a:rPr>
              <a:t>and safety</a:t>
            </a:r>
            <a:br>
              <a:rPr lang="en-GB" b="0" spc="-40" dirty="0">
                <a:ln w="9525">
                  <a:noFill/>
                </a:ln>
                <a:solidFill>
                  <a:schemeClr val="accent4"/>
                </a:solidFill>
              </a:rPr>
            </a:br>
            <a:endParaRPr lang="sv-SE" dirty="0"/>
          </a:p>
        </p:txBody>
      </p:sp>
      <p:sp>
        <p:nvSpPr>
          <p:cNvPr id="3" name="Platshållare för bildnummer 3">
            <a:extLst>
              <a:ext uri="{FF2B5EF4-FFF2-40B4-BE49-F238E27FC236}">
                <a16:creationId xmlns:a16="http://schemas.microsoft.com/office/drawing/2014/main" id="{5C6E00B0-4FA9-7BA7-55F6-2E0F427B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6106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DFAD10-62FA-CD80-ED85-9FECB6200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C86C94-4396-8164-BE21-8ED578DA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2D3F7A6-618A-8680-ECDD-E67093FFE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pPr lvl="0">
              <a:defRPr/>
            </a:pPr>
            <a:r>
              <a:rPr lang="en-GB" spc="-40" dirty="0">
                <a:solidFill>
                  <a:srgbClr val="020678"/>
                </a:solidFill>
              </a:rPr>
              <a:t>Unique claims database</a:t>
            </a:r>
            <a:endParaRPr lang="sv-SE" sz="3200" b="0" spc="-40" dirty="0">
              <a:solidFill>
                <a:srgbClr val="020678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EE4A863-B42E-5F83-DB1D-2326ABD0602F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4547584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17 million insurance claims in </a:t>
            </a:r>
            <a:br>
              <a:rPr lang="en-GB" dirty="0">
                <a:solidFill>
                  <a:srgbClr val="020678"/>
                </a:solidFill>
              </a:rPr>
            </a:br>
            <a:r>
              <a:rPr lang="en-GB" dirty="0">
                <a:solidFill>
                  <a:srgbClr val="020678"/>
                </a:solidFill>
              </a:rPr>
              <a:t>the claims database.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Statistical reports on occupation injuries and sick leave.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A decision-making basis for research projects and preventive initiatives.</a:t>
            </a:r>
          </a:p>
        </p:txBody>
      </p:sp>
    </p:spTree>
    <p:extLst>
      <p:ext uri="{BB962C8B-B14F-4D97-AF65-F5344CB8AC3E}">
        <p14:creationId xmlns:p14="http://schemas.microsoft.com/office/powerpoint/2010/main" val="798741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1D05E-FB8E-233A-E01E-9ADE5FF79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1458044-CEB3-3EAE-4020-2A34EBAFC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pPr lvl="0">
              <a:defRPr/>
            </a:pPr>
            <a:r>
              <a:rPr lang="en-GB" spc="-40" dirty="0">
                <a:solidFill>
                  <a:srgbClr val="020678"/>
                </a:solidFill>
              </a:rPr>
              <a:t>Research and development</a:t>
            </a:r>
            <a:endParaRPr lang="sv-SE" sz="4400" b="0" spc="-40" dirty="0">
              <a:solidFill>
                <a:srgbClr val="020678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4006AEB-B75F-6911-5F63-B84F204841E9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4896704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We provide financial support for research which aims to improve workplace health and safety.</a:t>
            </a:r>
            <a:endParaRPr lang="sv-SE" dirty="0">
              <a:solidFill>
                <a:srgbClr val="020678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SEK 157 million for research into occupational health and safety 2025.</a:t>
            </a:r>
            <a:endParaRPr lang="sv-SE" dirty="0">
              <a:solidFill>
                <a:srgbClr val="020678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Based on the statistics of injuries.</a:t>
            </a:r>
            <a:endParaRPr lang="sv-SE" dirty="0">
              <a:solidFill>
                <a:srgbClr val="020678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The R&amp;D projects are expected </a:t>
            </a:r>
            <a:br>
              <a:rPr lang="en-GB" dirty="0">
                <a:solidFill>
                  <a:srgbClr val="020678"/>
                </a:solidFill>
              </a:rPr>
            </a:br>
            <a:r>
              <a:rPr lang="en-GB" dirty="0">
                <a:solidFill>
                  <a:srgbClr val="020678"/>
                </a:solidFill>
              </a:rPr>
              <a:t>to improve workplace health </a:t>
            </a:r>
            <a:br>
              <a:rPr lang="en-GB" dirty="0">
                <a:solidFill>
                  <a:srgbClr val="020678"/>
                </a:solidFill>
              </a:rPr>
            </a:br>
            <a:r>
              <a:rPr lang="en-GB" dirty="0">
                <a:solidFill>
                  <a:srgbClr val="020678"/>
                </a:solidFill>
              </a:rPr>
              <a:t>and safety.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endParaRPr lang="sv-SE" dirty="0">
              <a:solidFill>
                <a:srgbClr val="020678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39F003-0FB3-256E-CCA2-5A74A83C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8158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76C265FC-7635-F521-C3E1-D2DCB47CB0C9}"/>
              </a:ext>
            </a:extLst>
          </p:cNvPr>
          <p:cNvSpPr/>
          <p:nvPr/>
        </p:nvSpPr>
        <p:spPr>
          <a:xfrm>
            <a:off x="6452639" y="1838710"/>
            <a:ext cx="335200" cy="1048448"/>
          </a:xfrm>
          <a:custGeom>
            <a:avLst/>
            <a:gdLst>
              <a:gd name="connsiteX0" fmla="*/ 288283 w 335200"/>
              <a:gd name="connsiteY0" fmla="*/ 1048448 h 1048448"/>
              <a:gd name="connsiteX1" fmla="*/ 185194 w 335200"/>
              <a:gd name="connsiteY1" fmla="*/ 882883 h 1048448"/>
              <a:gd name="connsiteX2" fmla="*/ 75801 w 335200"/>
              <a:gd name="connsiteY2" fmla="*/ 660985 h 1048448"/>
              <a:gd name="connsiteX3" fmla="*/ 16437 w 335200"/>
              <a:gd name="connsiteY3" fmla="*/ 492228 h 1048448"/>
              <a:gd name="connsiteX4" fmla="*/ 798 w 335200"/>
              <a:gd name="connsiteY4" fmla="*/ 210966 h 1048448"/>
              <a:gd name="connsiteX5" fmla="*/ 0 w 335200"/>
              <a:gd name="connsiteY5" fmla="*/ 0 h 1048448"/>
              <a:gd name="connsiteX6" fmla="*/ 119527 w 335200"/>
              <a:gd name="connsiteY6" fmla="*/ 445311 h 1048448"/>
              <a:gd name="connsiteX7" fmla="*/ 247670 w 335200"/>
              <a:gd name="connsiteY7" fmla="*/ 629707 h 1048448"/>
              <a:gd name="connsiteX8" fmla="*/ 253894 w 335200"/>
              <a:gd name="connsiteY8" fmla="*/ 717237 h 1048448"/>
              <a:gd name="connsiteX9" fmla="*/ 335200 w 335200"/>
              <a:gd name="connsiteY9" fmla="*/ 789129 h 1048448"/>
              <a:gd name="connsiteX10" fmla="*/ 313338 w 335200"/>
              <a:gd name="connsiteY10" fmla="*/ 939055 h 1048448"/>
              <a:gd name="connsiteX11" fmla="*/ 288283 w 335200"/>
              <a:gd name="connsiteY11" fmla="*/ 1048448 h 104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200" h="1048448">
                <a:moveTo>
                  <a:pt x="288283" y="1048448"/>
                </a:moveTo>
                <a:lnTo>
                  <a:pt x="185194" y="882883"/>
                </a:lnTo>
                <a:lnTo>
                  <a:pt x="75801" y="660985"/>
                </a:lnTo>
                <a:lnTo>
                  <a:pt x="16437" y="492228"/>
                </a:lnTo>
                <a:lnTo>
                  <a:pt x="798" y="210966"/>
                </a:lnTo>
                <a:lnTo>
                  <a:pt x="0" y="0"/>
                </a:lnTo>
                <a:lnTo>
                  <a:pt x="119527" y="445311"/>
                </a:lnTo>
                <a:lnTo>
                  <a:pt x="247670" y="629707"/>
                </a:lnTo>
                <a:lnTo>
                  <a:pt x="253894" y="717237"/>
                </a:lnTo>
                <a:lnTo>
                  <a:pt x="335200" y="789129"/>
                </a:lnTo>
                <a:lnTo>
                  <a:pt x="313338" y="939055"/>
                </a:lnTo>
                <a:lnTo>
                  <a:pt x="288283" y="1048448"/>
                </a:lnTo>
                <a:close/>
              </a:path>
            </a:pathLst>
          </a:custGeom>
          <a:solidFill>
            <a:srgbClr val="290A05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2EC1067E-B5CA-04EF-40A9-D0B48BD67799}"/>
              </a:ext>
            </a:extLst>
          </p:cNvPr>
          <p:cNvSpPr/>
          <p:nvPr/>
        </p:nvSpPr>
        <p:spPr>
          <a:xfrm>
            <a:off x="9509336" y="3049531"/>
            <a:ext cx="2911638" cy="530846"/>
          </a:xfrm>
          <a:custGeom>
            <a:avLst/>
            <a:gdLst>
              <a:gd name="connsiteX0" fmla="*/ 0 w 2911638"/>
              <a:gd name="connsiteY0" fmla="*/ 530847 h 530846"/>
              <a:gd name="connsiteX1" fmla="*/ 2911638 w 2911638"/>
              <a:gd name="connsiteY1" fmla="*/ 530847 h 530846"/>
              <a:gd name="connsiteX2" fmla="*/ 2911638 w 2911638"/>
              <a:gd name="connsiteY2" fmla="*/ 160938 h 530846"/>
              <a:gd name="connsiteX3" fmla="*/ 2911638 w 2911638"/>
              <a:gd name="connsiteY3" fmla="*/ 0 h 530846"/>
              <a:gd name="connsiteX4" fmla="*/ 0 w 2911638"/>
              <a:gd name="connsiteY4" fmla="*/ 0 h 530846"/>
              <a:gd name="connsiteX5" fmla="*/ 0 w 2911638"/>
              <a:gd name="connsiteY5" fmla="*/ 168119 h 530846"/>
              <a:gd name="connsiteX6" fmla="*/ 0 w 2911638"/>
              <a:gd name="connsiteY6" fmla="*/ 339908 h 530846"/>
              <a:gd name="connsiteX7" fmla="*/ 0 w 2911638"/>
              <a:gd name="connsiteY7" fmla="*/ 530847 h 53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1638" h="530846">
                <a:moveTo>
                  <a:pt x="0" y="530847"/>
                </a:moveTo>
                <a:lnTo>
                  <a:pt x="2911638" y="530847"/>
                </a:lnTo>
                <a:lnTo>
                  <a:pt x="2911638" y="160938"/>
                </a:lnTo>
                <a:lnTo>
                  <a:pt x="2911638" y="0"/>
                </a:lnTo>
                <a:lnTo>
                  <a:pt x="0" y="0"/>
                </a:lnTo>
                <a:lnTo>
                  <a:pt x="0" y="168119"/>
                </a:lnTo>
                <a:lnTo>
                  <a:pt x="0" y="339908"/>
                </a:lnTo>
                <a:lnTo>
                  <a:pt x="0" y="530847"/>
                </a:lnTo>
                <a:close/>
              </a:path>
            </a:pathLst>
          </a:custGeom>
          <a:solidFill>
            <a:srgbClr val="003DD1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1A986205-64BD-6254-30E0-021F26E7371B}"/>
              </a:ext>
            </a:extLst>
          </p:cNvPr>
          <p:cNvSpPr/>
          <p:nvPr/>
        </p:nvSpPr>
        <p:spPr>
          <a:xfrm>
            <a:off x="9442073" y="2765317"/>
            <a:ext cx="2885626" cy="284214"/>
          </a:xfrm>
          <a:custGeom>
            <a:avLst/>
            <a:gdLst>
              <a:gd name="connsiteX0" fmla="*/ 0 w 2885626"/>
              <a:gd name="connsiteY0" fmla="*/ 0 h 284214"/>
              <a:gd name="connsiteX1" fmla="*/ 2885627 w 2885626"/>
              <a:gd name="connsiteY1" fmla="*/ 0 h 284214"/>
              <a:gd name="connsiteX2" fmla="*/ 2885627 w 2885626"/>
              <a:gd name="connsiteY2" fmla="*/ 284214 h 284214"/>
              <a:gd name="connsiteX3" fmla="*/ 0 w 2885626"/>
              <a:gd name="connsiteY3" fmla="*/ 284214 h 28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5626" h="284214">
                <a:moveTo>
                  <a:pt x="0" y="0"/>
                </a:moveTo>
                <a:lnTo>
                  <a:pt x="2885627" y="0"/>
                </a:lnTo>
                <a:lnTo>
                  <a:pt x="2885627" y="284214"/>
                </a:lnTo>
                <a:lnTo>
                  <a:pt x="0" y="284214"/>
                </a:lnTo>
                <a:close/>
              </a:path>
            </a:pathLst>
          </a:custGeom>
          <a:solidFill>
            <a:srgbClr val="030578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DE7A62B1-46DE-9DDE-F7FA-4F66A1DDB4B5}"/>
              </a:ext>
            </a:extLst>
          </p:cNvPr>
          <p:cNvSpPr/>
          <p:nvPr/>
        </p:nvSpPr>
        <p:spPr>
          <a:xfrm>
            <a:off x="9714398" y="2516770"/>
            <a:ext cx="2885626" cy="248547"/>
          </a:xfrm>
          <a:custGeom>
            <a:avLst/>
            <a:gdLst>
              <a:gd name="connsiteX0" fmla="*/ 0 w 2885626"/>
              <a:gd name="connsiteY0" fmla="*/ 0 h 248547"/>
              <a:gd name="connsiteX1" fmla="*/ 2885627 w 2885626"/>
              <a:gd name="connsiteY1" fmla="*/ 0 h 248547"/>
              <a:gd name="connsiteX2" fmla="*/ 2885627 w 2885626"/>
              <a:gd name="connsiteY2" fmla="*/ 248548 h 248547"/>
              <a:gd name="connsiteX3" fmla="*/ 0 w 2885626"/>
              <a:gd name="connsiteY3" fmla="*/ 248548 h 24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5626" h="248547">
                <a:moveTo>
                  <a:pt x="0" y="0"/>
                </a:moveTo>
                <a:lnTo>
                  <a:pt x="2885627" y="0"/>
                </a:lnTo>
                <a:lnTo>
                  <a:pt x="2885627" y="248548"/>
                </a:lnTo>
                <a:lnTo>
                  <a:pt x="0" y="248548"/>
                </a:lnTo>
                <a:close/>
              </a:path>
            </a:pathLst>
          </a:custGeom>
          <a:solidFill>
            <a:srgbClr val="005440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1A1E506-059C-C503-2112-106E5BEDC204}"/>
              </a:ext>
            </a:extLst>
          </p:cNvPr>
          <p:cNvSpPr/>
          <p:nvPr/>
        </p:nvSpPr>
        <p:spPr>
          <a:xfrm>
            <a:off x="9953052" y="2335246"/>
            <a:ext cx="2271637" cy="181523"/>
          </a:xfrm>
          <a:custGeom>
            <a:avLst/>
            <a:gdLst>
              <a:gd name="connsiteX0" fmla="*/ 0 w 2271637"/>
              <a:gd name="connsiteY0" fmla="*/ 0 h 181523"/>
              <a:gd name="connsiteX1" fmla="*/ 2271638 w 2271637"/>
              <a:gd name="connsiteY1" fmla="*/ 0 h 181523"/>
              <a:gd name="connsiteX2" fmla="*/ 2271638 w 2271637"/>
              <a:gd name="connsiteY2" fmla="*/ 181524 h 181523"/>
              <a:gd name="connsiteX3" fmla="*/ 0 w 2271637"/>
              <a:gd name="connsiteY3" fmla="*/ 181524 h 18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637" h="181523">
                <a:moveTo>
                  <a:pt x="0" y="0"/>
                </a:moveTo>
                <a:lnTo>
                  <a:pt x="2271638" y="0"/>
                </a:lnTo>
                <a:lnTo>
                  <a:pt x="2271638" y="181524"/>
                </a:lnTo>
                <a:lnTo>
                  <a:pt x="0" y="181524"/>
                </a:lnTo>
                <a:close/>
              </a:path>
            </a:pathLst>
          </a:custGeom>
          <a:solidFill>
            <a:srgbClr val="37E164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557CD372-000E-420E-BEC6-E0D148F0FC1A}"/>
              </a:ext>
            </a:extLst>
          </p:cNvPr>
          <p:cNvSpPr/>
          <p:nvPr/>
        </p:nvSpPr>
        <p:spPr>
          <a:xfrm>
            <a:off x="9646097" y="3580378"/>
            <a:ext cx="2885626" cy="245435"/>
          </a:xfrm>
          <a:custGeom>
            <a:avLst/>
            <a:gdLst>
              <a:gd name="connsiteX0" fmla="*/ 0 w 2885626"/>
              <a:gd name="connsiteY0" fmla="*/ 0 h 245435"/>
              <a:gd name="connsiteX1" fmla="*/ 2885626 w 2885626"/>
              <a:gd name="connsiteY1" fmla="*/ 0 h 245435"/>
              <a:gd name="connsiteX2" fmla="*/ 2885626 w 2885626"/>
              <a:gd name="connsiteY2" fmla="*/ 245436 h 245435"/>
              <a:gd name="connsiteX3" fmla="*/ 0 w 2885626"/>
              <a:gd name="connsiteY3" fmla="*/ 245436 h 2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5626" h="245435">
                <a:moveTo>
                  <a:pt x="0" y="0"/>
                </a:moveTo>
                <a:lnTo>
                  <a:pt x="2885626" y="0"/>
                </a:lnTo>
                <a:lnTo>
                  <a:pt x="2885626" y="245436"/>
                </a:lnTo>
                <a:lnTo>
                  <a:pt x="0" y="245436"/>
                </a:lnTo>
                <a:close/>
              </a:path>
            </a:pathLst>
          </a:custGeom>
          <a:solidFill>
            <a:srgbClr val="030578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2856E171-4AC2-ECE6-1A57-A8A967390593}"/>
              </a:ext>
            </a:extLst>
          </p:cNvPr>
          <p:cNvSpPr/>
          <p:nvPr/>
        </p:nvSpPr>
        <p:spPr>
          <a:xfrm>
            <a:off x="10164656" y="3825016"/>
            <a:ext cx="2271637" cy="327221"/>
          </a:xfrm>
          <a:custGeom>
            <a:avLst/>
            <a:gdLst>
              <a:gd name="connsiteX0" fmla="*/ 0 w 2271637"/>
              <a:gd name="connsiteY0" fmla="*/ 0 h 327221"/>
              <a:gd name="connsiteX1" fmla="*/ 2271637 w 2271637"/>
              <a:gd name="connsiteY1" fmla="*/ 0 h 327221"/>
              <a:gd name="connsiteX2" fmla="*/ 2271637 w 2271637"/>
              <a:gd name="connsiteY2" fmla="*/ 327221 h 327221"/>
              <a:gd name="connsiteX3" fmla="*/ 0 w 2271637"/>
              <a:gd name="connsiteY3" fmla="*/ 327221 h 32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637" h="327221">
                <a:moveTo>
                  <a:pt x="0" y="0"/>
                </a:moveTo>
                <a:lnTo>
                  <a:pt x="2271637" y="0"/>
                </a:lnTo>
                <a:lnTo>
                  <a:pt x="2271637" y="327221"/>
                </a:lnTo>
                <a:lnTo>
                  <a:pt x="0" y="327221"/>
                </a:lnTo>
                <a:close/>
              </a:path>
            </a:pathLst>
          </a:custGeom>
          <a:solidFill>
            <a:srgbClr val="37E164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6C15F018-604F-2D8B-D1E8-5A779EEA2017}"/>
              </a:ext>
            </a:extLst>
          </p:cNvPr>
          <p:cNvSpPr/>
          <p:nvPr/>
        </p:nvSpPr>
        <p:spPr>
          <a:xfrm>
            <a:off x="9809428" y="4149843"/>
            <a:ext cx="2755727" cy="421772"/>
          </a:xfrm>
          <a:custGeom>
            <a:avLst/>
            <a:gdLst>
              <a:gd name="connsiteX0" fmla="*/ 0 w 2755727"/>
              <a:gd name="connsiteY0" fmla="*/ 0 h 421772"/>
              <a:gd name="connsiteX1" fmla="*/ 2755728 w 2755727"/>
              <a:gd name="connsiteY1" fmla="*/ 0 h 421772"/>
              <a:gd name="connsiteX2" fmla="*/ 2755728 w 2755727"/>
              <a:gd name="connsiteY2" fmla="*/ 421773 h 421772"/>
              <a:gd name="connsiteX3" fmla="*/ 0 w 2755727"/>
              <a:gd name="connsiteY3" fmla="*/ 421773 h 4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727" h="421772">
                <a:moveTo>
                  <a:pt x="0" y="0"/>
                </a:moveTo>
                <a:lnTo>
                  <a:pt x="2755728" y="0"/>
                </a:lnTo>
                <a:lnTo>
                  <a:pt x="2755728" y="421773"/>
                </a:lnTo>
                <a:lnTo>
                  <a:pt x="0" y="421773"/>
                </a:lnTo>
                <a:close/>
              </a:path>
            </a:pathLst>
          </a:custGeom>
          <a:solidFill>
            <a:srgbClr val="003DD1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2FF39334-BA5C-10CD-FE71-C3278F235C08}"/>
              </a:ext>
            </a:extLst>
          </p:cNvPr>
          <p:cNvSpPr/>
          <p:nvPr/>
        </p:nvSpPr>
        <p:spPr>
          <a:xfrm>
            <a:off x="5930106" y="2493950"/>
            <a:ext cx="2026346" cy="1555277"/>
          </a:xfrm>
          <a:custGeom>
            <a:avLst/>
            <a:gdLst>
              <a:gd name="connsiteX0" fmla="*/ 3415 w 2026346"/>
              <a:gd name="connsiteY0" fmla="*/ 693779 h 1555277"/>
              <a:gd name="connsiteX1" fmla="*/ 806029 w 2026346"/>
              <a:gd name="connsiteY1" fmla="*/ 480738 h 1555277"/>
              <a:gd name="connsiteX2" fmla="*/ 855659 w 2026346"/>
              <a:gd name="connsiteY2" fmla="*/ 0 h 1555277"/>
              <a:gd name="connsiteX3" fmla="*/ 1136282 w 2026346"/>
              <a:gd name="connsiteY3" fmla="*/ 526777 h 1555277"/>
              <a:gd name="connsiteX4" fmla="*/ 1437252 w 2026346"/>
              <a:gd name="connsiteY4" fmla="*/ 618776 h 1555277"/>
              <a:gd name="connsiteX5" fmla="*/ 1702157 w 2026346"/>
              <a:gd name="connsiteY5" fmla="*/ 501723 h 1555277"/>
              <a:gd name="connsiteX6" fmla="*/ 2026346 w 2026346"/>
              <a:gd name="connsiteY6" fmla="*/ 634016 h 1555277"/>
              <a:gd name="connsiteX7" fmla="*/ 1525022 w 2026346"/>
              <a:gd name="connsiteY7" fmla="*/ 1555278 h 1555277"/>
              <a:gd name="connsiteX8" fmla="*/ 743234 w 2026346"/>
              <a:gd name="connsiteY8" fmla="*/ 1555278 h 1555277"/>
              <a:gd name="connsiteX9" fmla="*/ 3336 w 2026346"/>
              <a:gd name="connsiteY9" fmla="*/ 693939 h 155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6346" h="1555277">
                <a:moveTo>
                  <a:pt x="3415" y="693779"/>
                </a:moveTo>
                <a:cubicBezTo>
                  <a:pt x="95334" y="568508"/>
                  <a:pt x="806029" y="480738"/>
                  <a:pt x="806029" y="480738"/>
                </a:cubicBezTo>
                <a:lnTo>
                  <a:pt x="855659" y="0"/>
                </a:lnTo>
                <a:lnTo>
                  <a:pt x="1136282" y="526777"/>
                </a:lnTo>
                <a:lnTo>
                  <a:pt x="1437252" y="618776"/>
                </a:lnTo>
                <a:lnTo>
                  <a:pt x="1702157" y="501723"/>
                </a:lnTo>
                <a:lnTo>
                  <a:pt x="2026346" y="634016"/>
                </a:lnTo>
                <a:lnTo>
                  <a:pt x="1525022" y="1555278"/>
                </a:lnTo>
                <a:lnTo>
                  <a:pt x="743234" y="1555278"/>
                </a:lnTo>
                <a:cubicBezTo>
                  <a:pt x="743234" y="1555278"/>
                  <a:pt x="-57864" y="777240"/>
                  <a:pt x="3336" y="693939"/>
                </a:cubicBezTo>
              </a:path>
            </a:pathLst>
          </a:custGeom>
          <a:solidFill>
            <a:srgbClr val="423633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0D412F1F-DA52-0A24-25D9-76BA4ADBE086}"/>
              </a:ext>
            </a:extLst>
          </p:cNvPr>
          <p:cNvSpPr/>
          <p:nvPr/>
        </p:nvSpPr>
        <p:spPr>
          <a:xfrm>
            <a:off x="4541415" y="4442116"/>
            <a:ext cx="2123705" cy="2408558"/>
          </a:xfrm>
          <a:custGeom>
            <a:avLst/>
            <a:gdLst>
              <a:gd name="connsiteX0" fmla="*/ 1270904 w 2123705"/>
              <a:gd name="connsiteY0" fmla="*/ 0 h 2408558"/>
              <a:gd name="connsiteX1" fmla="*/ 0 w 2123705"/>
              <a:gd name="connsiteY1" fmla="*/ 51306 h 2408558"/>
              <a:gd name="connsiteX2" fmla="*/ 209051 w 2123705"/>
              <a:gd name="connsiteY2" fmla="*/ 2408558 h 2408558"/>
              <a:gd name="connsiteX3" fmla="*/ 2123706 w 2123705"/>
              <a:gd name="connsiteY3" fmla="*/ 2408558 h 2408558"/>
              <a:gd name="connsiteX4" fmla="*/ 1270904 w 2123705"/>
              <a:gd name="connsiteY4" fmla="*/ 0 h 240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705" h="2408558">
                <a:moveTo>
                  <a:pt x="1270904" y="0"/>
                </a:moveTo>
                <a:lnTo>
                  <a:pt x="0" y="51306"/>
                </a:lnTo>
                <a:lnTo>
                  <a:pt x="209051" y="2408558"/>
                </a:lnTo>
                <a:lnTo>
                  <a:pt x="2123706" y="2408558"/>
                </a:lnTo>
                <a:lnTo>
                  <a:pt x="1270904" y="0"/>
                </a:lnTo>
                <a:close/>
              </a:path>
            </a:pathLst>
          </a:custGeom>
          <a:solidFill>
            <a:schemeClr val="accent6">
              <a:lumMod val="25000"/>
            </a:schemeClr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96EA5E1A-BF74-B799-C6CB-49FEAACCA66F}"/>
              </a:ext>
            </a:extLst>
          </p:cNvPr>
          <p:cNvSpPr/>
          <p:nvPr/>
        </p:nvSpPr>
        <p:spPr>
          <a:xfrm>
            <a:off x="5001248" y="3112475"/>
            <a:ext cx="3580365" cy="3662238"/>
          </a:xfrm>
          <a:custGeom>
            <a:avLst/>
            <a:gdLst>
              <a:gd name="connsiteX0" fmla="*/ 1078609 w 3580365"/>
              <a:gd name="connsiteY0" fmla="*/ 171 h 3662238"/>
              <a:gd name="connsiteX1" fmla="*/ 125431 w 3580365"/>
              <a:gd name="connsiteY1" fmla="*/ 2433225 h 3662238"/>
              <a:gd name="connsiteX2" fmla="*/ 0 w 3580365"/>
              <a:gd name="connsiteY2" fmla="*/ 2721668 h 3662238"/>
              <a:gd name="connsiteX3" fmla="*/ 0 w 3580365"/>
              <a:gd name="connsiteY3" fmla="*/ 3085353 h 3662238"/>
              <a:gd name="connsiteX4" fmla="*/ 100297 w 3580365"/>
              <a:gd name="connsiteY4" fmla="*/ 3361269 h 3662238"/>
              <a:gd name="connsiteX5" fmla="*/ 317646 w 3580365"/>
              <a:gd name="connsiteY5" fmla="*/ 3662239 h 3662238"/>
              <a:gd name="connsiteX6" fmla="*/ 2232301 w 3580365"/>
              <a:gd name="connsiteY6" fmla="*/ 2675629 h 3662238"/>
              <a:gd name="connsiteX7" fmla="*/ 3394451 w 3580365"/>
              <a:gd name="connsiteY7" fmla="*/ 1663964 h 3662238"/>
              <a:gd name="connsiteX8" fmla="*/ 3326230 w 3580365"/>
              <a:gd name="connsiteY8" fmla="*/ 158954 h 3662238"/>
              <a:gd name="connsiteX9" fmla="*/ 2892807 w 3580365"/>
              <a:gd name="connsiteY9" fmla="*/ 91 h 3662238"/>
              <a:gd name="connsiteX10" fmla="*/ 2575081 w 3580365"/>
              <a:gd name="connsiteY10" fmla="*/ 401438 h 3662238"/>
              <a:gd name="connsiteX11" fmla="*/ 2232301 w 3580365"/>
              <a:gd name="connsiteY11" fmla="*/ 702408 h 3662238"/>
              <a:gd name="connsiteX12" fmla="*/ 1830954 w 3580365"/>
              <a:gd name="connsiteY12" fmla="*/ 702408 h 3662238"/>
              <a:gd name="connsiteX13" fmla="*/ 1496552 w 3580365"/>
              <a:gd name="connsiteY13" fmla="*/ 476680 h 3662238"/>
              <a:gd name="connsiteX14" fmla="*/ 1078529 w 3580365"/>
              <a:gd name="connsiteY14" fmla="*/ 91 h 366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80365" h="3662238">
                <a:moveTo>
                  <a:pt x="1078609" y="171"/>
                </a:moveTo>
                <a:cubicBezTo>
                  <a:pt x="146336" y="263560"/>
                  <a:pt x="125431" y="2433225"/>
                  <a:pt x="125431" y="2433225"/>
                </a:cubicBezTo>
                <a:lnTo>
                  <a:pt x="0" y="2721668"/>
                </a:lnTo>
                <a:lnTo>
                  <a:pt x="0" y="3085353"/>
                </a:lnTo>
                <a:lnTo>
                  <a:pt x="100297" y="3361269"/>
                </a:lnTo>
                <a:lnTo>
                  <a:pt x="317646" y="3662239"/>
                </a:lnTo>
                <a:lnTo>
                  <a:pt x="2232301" y="2675629"/>
                </a:lnTo>
                <a:lnTo>
                  <a:pt x="3394451" y="1663964"/>
                </a:lnTo>
                <a:cubicBezTo>
                  <a:pt x="3394451" y="1663964"/>
                  <a:pt x="3855082" y="460004"/>
                  <a:pt x="3326230" y="158954"/>
                </a:cubicBezTo>
                <a:cubicBezTo>
                  <a:pt x="3030765" y="-9165"/>
                  <a:pt x="2892807" y="91"/>
                  <a:pt x="2892807" y="91"/>
                </a:cubicBezTo>
                <a:lnTo>
                  <a:pt x="2575081" y="401438"/>
                </a:lnTo>
                <a:lnTo>
                  <a:pt x="2232301" y="702408"/>
                </a:lnTo>
                <a:lnTo>
                  <a:pt x="1830954" y="702408"/>
                </a:lnTo>
                <a:lnTo>
                  <a:pt x="1496552" y="476680"/>
                </a:lnTo>
                <a:lnTo>
                  <a:pt x="1078529" y="91"/>
                </a:lnTo>
                <a:close/>
              </a:path>
            </a:pathLst>
          </a:custGeom>
          <a:solidFill>
            <a:srgbClr val="003DD1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C25B9A85-E58F-6E42-CAAB-C673A806458D}"/>
              </a:ext>
            </a:extLst>
          </p:cNvPr>
          <p:cNvSpPr/>
          <p:nvPr/>
        </p:nvSpPr>
        <p:spPr>
          <a:xfrm>
            <a:off x="766763" y="4571616"/>
            <a:ext cx="12193197" cy="3565840"/>
          </a:xfrm>
          <a:custGeom>
            <a:avLst/>
            <a:gdLst>
              <a:gd name="connsiteX0" fmla="*/ 9598966 w 12193197"/>
              <a:gd name="connsiteY0" fmla="*/ 0 h 3565840"/>
              <a:gd name="connsiteX1" fmla="*/ 3558660 w 12193197"/>
              <a:gd name="connsiteY1" fmla="*/ 1509797 h 3565840"/>
              <a:gd name="connsiteX2" fmla="*/ 0 w 12193197"/>
              <a:gd name="connsiteY2" fmla="*/ 2320789 h 3565840"/>
              <a:gd name="connsiteX3" fmla="*/ 12193197 w 12193197"/>
              <a:gd name="connsiteY3" fmla="*/ 3565841 h 3565840"/>
              <a:gd name="connsiteX4" fmla="*/ 12182266 w 12193197"/>
              <a:gd name="connsiteY4" fmla="*/ 0 h 3565840"/>
              <a:gd name="connsiteX5" fmla="*/ 9598966 w 12193197"/>
              <a:gd name="connsiteY5" fmla="*/ 0 h 35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197" h="3565840">
                <a:moveTo>
                  <a:pt x="9598966" y="0"/>
                </a:moveTo>
                <a:lnTo>
                  <a:pt x="3558660" y="1509797"/>
                </a:lnTo>
                <a:lnTo>
                  <a:pt x="0" y="2320789"/>
                </a:lnTo>
                <a:lnTo>
                  <a:pt x="12193197" y="3565841"/>
                </a:lnTo>
                <a:lnTo>
                  <a:pt x="12182266" y="0"/>
                </a:lnTo>
                <a:lnTo>
                  <a:pt x="9598966" y="0"/>
                </a:lnTo>
                <a:close/>
              </a:path>
            </a:pathLst>
          </a:custGeom>
          <a:solidFill>
            <a:srgbClr val="7DCCFF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813D0A04-B3D0-A505-CF65-EEC0B303770D}"/>
              </a:ext>
            </a:extLst>
          </p:cNvPr>
          <p:cNvSpPr/>
          <p:nvPr/>
        </p:nvSpPr>
        <p:spPr>
          <a:xfrm>
            <a:off x="6589799" y="5085787"/>
            <a:ext cx="1764249" cy="844503"/>
          </a:xfrm>
          <a:custGeom>
            <a:avLst/>
            <a:gdLst>
              <a:gd name="connsiteX0" fmla="*/ 0 w 1764249"/>
              <a:gd name="connsiteY0" fmla="*/ 326104 h 844503"/>
              <a:gd name="connsiteX1" fmla="*/ 1764250 w 1764249"/>
              <a:gd name="connsiteY1" fmla="*/ 0 h 844503"/>
              <a:gd name="connsiteX2" fmla="*/ 1764250 w 1764249"/>
              <a:gd name="connsiteY2" fmla="*/ 685641 h 844503"/>
              <a:gd name="connsiteX3" fmla="*/ 1137176 w 1764249"/>
              <a:gd name="connsiteY3" fmla="*/ 844503 h 844503"/>
              <a:gd name="connsiteX4" fmla="*/ 0 w 1764249"/>
              <a:gd name="connsiteY4" fmla="*/ 326104 h 84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249" h="844503">
                <a:moveTo>
                  <a:pt x="0" y="326104"/>
                </a:moveTo>
                <a:lnTo>
                  <a:pt x="1764250" y="0"/>
                </a:lnTo>
                <a:lnTo>
                  <a:pt x="1764250" y="685641"/>
                </a:lnTo>
                <a:lnTo>
                  <a:pt x="1137176" y="844503"/>
                </a:lnTo>
                <a:lnTo>
                  <a:pt x="0" y="326104"/>
                </a:lnTo>
                <a:close/>
              </a:path>
            </a:pathLst>
          </a:custGeom>
          <a:solidFill>
            <a:schemeClr val="bg1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CBA47183-D1CE-67C5-3E4A-11703CBAA036}"/>
              </a:ext>
            </a:extLst>
          </p:cNvPr>
          <p:cNvSpPr/>
          <p:nvPr/>
        </p:nvSpPr>
        <p:spPr>
          <a:xfrm>
            <a:off x="7726974" y="3212942"/>
            <a:ext cx="3430196" cy="2717347"/>
          </a:xfrm>
          <a:custGeom>
            <a:avLst/>
            <a:gdLst>
              <a:gd name="connsiteX0" fmla="*/ 3430197 w 3430196"/>
              <a:gd name="connsiteY0" fmla="*/ 0 h 2717347"/>
              <a:gd name="connsiteX1" fmla="*/ 444513 w 3430196"/>
              <a:gd name="connsiteY1" fmla="*/ 393846 h 2717347"/>
              <a:gd name="connsiteX2" fmla="*/ 0 w 3430196"/>
              <a:gd name="connsiteY2" fmla="*/ 2717348 h 2717347"/>
              <a:gd name="connsiteX3" fmla="*/ 2974273 w 3430196"/>
              <a:gd name="connsiteY3" fmla="*/ 2027957 h 2717347"/>
              <a:gd name="connsiteX4" fmla="*/ 3430197 w 3430196"/>
              <a:gd name="connsiteY4" fmla="*/ 0 h 271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196" h="2717347">
                <a:moveTo>
                  <a:pt x="3430197" y="0"/>
                </a:moveTo>
                <a:lnTo>
                  <a:pt x="444513" y="393846"/>
                </a:lnTo>
                <a:lnTo>
                  <a:pt x="0" y="2717348"/>
                </a:lnTo>
                <a:lnTo>
                  <a:pt x="2974273" y="2027957"/>
                </a:lnTo>
                <a:lnTo>
                  <a:pt x="3430197" y="0"/>
                </a:lnTo>
                <a:close/>
              </a:path>
            </a:pathLst>
          </a:custGeom>
          <a:solidFill>
            <a:schemeClr val="bg1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5AF8B57A-5738-4FB4-D2C8-9AB8BC51D4D8}"/>
              </a:ext>
            </a:extLst>
          </p:cNvPr>
          <p:cNvSpPr/>
          <p:nvPr/>
        </p:nvSpPr>
        <p:spPr>
          <a:xfrm>
            <a:off x="5389270" y="4844352"/>
            <a:ext cx="2399382" cy="1052426"/>
          </a:xfrm>
          <a:custGeom>
            <a:avLst/>
            <a:gdLst>
              <a:gd name="connsiteX0" fmla="*/ 702476 w 2399382"/>
              <a:gd name="connsiteY0" fmla="*/ 458865 h 1052426"/>
              <a:gd name="connsiteX1" fmla="*/ 505154 w 2399382"/>
              <a:gd name="connsiteY1" fmla="*/ 408676 h 1052426"/>
              <a:gd name="connsiteX2" fmla="*/ 134208 w 2399382"/>
              <a:gd name="connsiteY2" fmla="*/ 559161 h 1052426"/>
              <a:gd name="connsiteX3" fmla="*/ 0 w 2399382"/>
              <a:gd name="connsiteY3" fmla="*/ 743079 h 1052426"/>
              <a:gd name="connsiteX4" fmla="*/ 98701 w 2399382"/>
              <a:gd name="connsiteY4" fmla="*/ 855982 h 1052426"/>
              <a:gd name="connsiteX5" fmla="*/ 481456 w 2399382"/>
              <a:gd name="connsiteY5" fmla="*/ 1052427 h 1052426"/>
              <a:gd name="connsiteX6" fmla="*/ 1057704 w 2399382"/>
              <a:gd name="connsiteY6" fmla="*/ 960428 h 1052426"/>
              <a:gd name="connsiteX7" fmla="*/ 1428730 w 2399382"/>
              <a:gd name="connsiteY7" fmla="*/ 730472 h 1052426"/>
              <a:gd name="connsiteX8" fmla="*/ 1712864 w 2399382"/>
              <a:gd name="connsiteY8" fmla="*/ 625946 h 1052426"/>
              <a:gd name="connsiteX9" fmla="*/ 1941783 w 2399382"/>
              <a:gd name="connsiteY9" fmla="*/ 625946 h 1052426"/>
              <a:gd name="connsiteX10" fmla="*/ 2068092 w 2399382"/>
              <a:gd name="connsiteY10" fmla="*/ 408597 h 1052426"/>
              <a:gd name="connsiteX11" fmla="*/ 2194400 w 2399382"/>
              <a:gd name="connsiteY11" fmla="*/ 492217 h 1052426"/>
              <a:gd name="connsiteX12" fmla="*/ 2304751 w 2399382"/>
              <a:gd name="connsiteY12" fmla="*/ 656825 h 1052426"/>
              <a:gd name="connsiteX13" fmla="*/ 2360125 w 2399382"/>
              <a:gd name="connsiteY13" fmla="*/ 508893 h 1052426"/>
              <a:gd name="connsiteX14" fmla="*/ 2360125 w 2399382"/>
              <a:gd name="connsiteY14" fmla="*/ 434209 h 1052426"/>
              <a:gd name="connsiteX15" fmla="*/ 2312730 w 2399382"/>
              <a:gd name="connsiteY15" fmla="*/ 308220 h 1052426"/>
              <a:gd name="connsiteX16" fmla="*/ 2265334 w 2399382"/>
              <a:gd name="connsiteY16" fmla="*/ 232977 h 1052426"/>
              <a:gd name="connsiteX17" fmla="*/ 2289032 w 2399382"/>
              <a:gd name="connsiteY17" fmla="*/ 140979 h 1052426"/>
              <a:gd name="connsiteX18" fmla="*/ 2399382 w 2399382"/>
              <a:gd name="connsiteY18" fmla="*/ 128452 h 1052426"/>
              <a:gd name="connsiteX19" fmla="*/ 2307544 w 2399382"/>
              <a:gd name="connsiteY19" fmla="*/ 8287 h 1052426"/>
              <a:gd name="connsiteX20" fmla="*/ 2170623 w 2399382"/>
              <a:gd name="connsiteY20" fmla="*/ 40602 h 1052426"/>
              <a:gd name="connsiteX21" fmla="*/ 2075911 w 2399382"/>
              <a:gd name="connsiteY21" fmla="*/ 140899 h 1052426"/>
              <a:gd name="connsiteX22" fmla="*/ 1981200 w 2399382"/>
              <a:gd name="connsiteY22" fmla="*/ 132521 h 1052426"/>
              <a:gd name="connsiteX23" fmla="*/ 1862232 w 2399382"/>
              <a:gd name="connsiteY23" fmla="*/ 99009 h 1052426"/>
              <a:gd name="connsiteX24" fmla="*/ 1791777 w 2399382"/>
              <a:gd name="connsiteY24" fmla="*/ 132521 h 1052426"/>
              <a:gd name="connsiteX25" fmla="*/ 1697066 w 2399382"/>
              <a:gd name="connsiteY25" fmla="*/ 191008 h 1052426"/>
              <a:gd name="connsiteX26" fmla="*/ 1515542 w 2399382"/>
              <a:gd name="connsiteY26" fmla="*/ 383303 h 1052426"/>
              <a:gd name="connsiteX27" fmla="*/ 1412931 w 2399382"/>
              <a:gd name="connsiteY27" fmla="*/ 433491 h 1052426"/>
              <a:gd name="connsiteX28" fmla="*/ 1010388 w 2399382"/>
              <a:gd name="connsiteY28" fmla="*/ 510808 h 1052426"/>
              <a:gd name="connsiteX29" fmla="*/ 702556 w 2399382"/>
              <a:gd name="connsiteY29" fmla="*/ 458545 h 10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99382" h="1052426">
                <a:moveTo>
                  <a:pt x="702476" y="458865"/>
                </a:moveTo>
                <a:lnTo>
                  <a:pt x="505154" y="408676"/>
                </a:lnTo>
                <a:lnTo>
                  <a:pt x="134208" y="559161"/>
                </a:lnTo>
                <a:lnTo>
                  <a:pt x="0" y="743079"/>
                </a:lnTo>
                <a:lnTo>
                  <a:pt x="98701" y="855982"/>
                </a:lnTo>
                <a:lnTo>
                  <a:pt x="481456" y="1052427"/>
                </a:lnTo>
                <a:lnTo>
                  <a:pt x="1057704" y="960428"/>
                </a:lnTo>
                <a:lnTo>
                  <a:pt x="1428730" y="730472"/>
                </a:lnTo>
                <a:lnTo>
                  <a:pt x="1712864" y="625946"/>
                </a:lnTo>
                <a:lnTo>
                  <a:pt x="1941783" y="625946"/>
                </a:lnTo>
                <a:lnTo>
                  <a:pt x="2068092" y="408597"/>
                </a:lnTo>
                <a:lnTo>
                  <a:pt x="2194400" y="492217"/>
                </a:lnTo>
                <a:cubicBezTo>
                  <a:pt x="2194400" y="492217"/>
                  <a:pt x="2269085" y="687624"/>
                  <a:pt x="2304751" y="656825"/>
                </a:cubicBezTo>
                <a:cubicBezTo>
                  <a:pt x="2340417" y="625946"/>
                  <a:pt x="2360125" y="508893"/>
                  <a:pt x="2360125" y="508893"/>
                </a:cubicBezTo>
                <a:lnTo>
                  <a:pt x="2360125" y="434209"/>
                </a:lnTo>
                <a:lnTo>
                  <a:pt x="2312730" y="308220"/>
                </a:lnTo>
                <a:lnTo>
                  <a:pt x="2265334" y="232977"/>
                </a:lnTo>
                <a:lnTo>
                  <a:pt x="2289032" y="140979"/>
                </a:lnTo>
                <a:cubicBezTo>
                  <a:pt x="2289032" y="140979"/>
                  <a:pt x="2399382" y="203694"/>
                  <a:pt x="2399382" y="128452"/>
                </a:cubicBezTo>
                <a:cubicBezTo>
                  <a:pt x="2399382" y="53209"/>
                  <a:pt x="2385260" y="38687"/>
                  <a:pt x="2307544" y="8287"/>
                </a:cubicBezTo>
                <a:cubicBezTo>
                  <a:pt x="2229827" y="-22033"/>
                  <a:pt x="2170623" y="40602"/>
                  <a:pt x="2170623" y="40602"/>
                </a:cubicBezTo>
                <a:lnTo>
                  <a:pt x="2075911" y="140899"/>
                </a:lnTo>
                <a:lnTo>
                  <a:pt x="1981200" y="132521"/>
                </a:lnTo>
                <a:lnTo>
                  <a:pt x="1862232" y="99009"/>
                </a:lnTo>
                <a:lnTo>
                  <a:pt x="1791777" y="132521"/>
                </a:lnTo>
                <a:lnTo>
                  <a:pt x="1697066" y="191008"/>
                </a:lnTo>
                <a:lnTo>
                  <a:pt x="1515542" y="383303"/>
                </a:lnTo>
                <a:lnTo>
                  <a:pt x="1412931" y="433491"/>
                </a:lnTo>
                <a:lnTo>
                  <a:pt x="1010388" y="510808"/>
                </a:lnTo>
                <a:lnTo>
                  <a:pt x="702556" y="458545"/>
                </a:lnTo>
                <a:close/>
              </a:path>
            </a:pathLst>
          </a:custGeom>
          <a:solidFill>
            <a:srgbClr val="6B544F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AE1CA6AA-62F2-06DB-A886-68BA5C57EEDC}"/>
              </a:ext>
            </a:extLst>
          </p:cNvPr>
          <p:cNvSpPr/>
          <p:nvPr/>
        </p:nvSpPr>
        <p:spPr>
          <a:xfrm>
            <a:off x="5268786" y="5085787"/>
            <a:ext cx="1247844" cy="924373"/>
          </a:xfrm>
          <a:custGeom>
            <a:avLst/>
            <a:gdLst>
              <a:gd name="connsiteX0" fmla="*/ 1120420 w 1247844"/>
              <a:gd name="connsiteY0" fmla="*/ 269692 h 924373"/>
              <a:gd name="connsiteX1" fmla="*/ 1247845 w 1247844"/>
              <a:gd name="connsiteY1" fmla="*/ 690268 h 924373"/>
              <a:gd name="connsiteX2" fmla="*/ 620691 w 1247844"/>
              <a:gd name="connsiteY2" fmla="*/ 924374 h 924373"/>
              <a:gd name="connsiteX3" fmla="*/ 217429 w 1247844"/>
              <a:gd name="connsiteY3" fmla="*/ 844503 h 924373"/>
              <a:gd name="connsiteX4" fmla="*/ 50189 w 1247844"/>
              <a:gd name="connsiteY4" fmla="*/ 501723 h 924373"/>
              <a:gd name="connsiteX5" fmla="*/ 0 w 1247844"/>
              <a:gd name="connsiteY5" fmla="*/ 151921 h 924373"/>
              <a:gd name="connsiteX6" fmla="*/ 664735 w 1247844"/>
              <a:gd name="connsiteY6" fmla="*/ 0 h 924373"/>
              <a:gd name="connsiteX7" fmla="*/ 752505 w 1247844"/>
              <a:gd name="connsiteY7" fmla="*/ 183997 h 924373"/>
              <a:gd name="connsiteX8" fmla="*/ 1120420 w 1247844"/>
              <a:gd name="connsiteY8" fmla="*/ 269692 h 92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844" h="924373">
                <a:moveTo>
                  <a:pt x="1120420" y="269692"/>
                </a:moveTo>
                <a:lnTo>
                  <a:pt x="1247845" y="690268"/>
                </a:lnTo>
                <a:lnTo>
                  <a:pt x="620691" y="924374"/>
                </a:lnTo>
                <a:lnTo>
                  <a:pt x="217429" y="844503"/>
                </a:lnTo>
                <a:lnTo>
                  <a:pt x="50189" y="501723"/>
                </a:lnTo>
                <a:lnTo>
                  <a:pt x="0" y="151921"/>
                </a:lnTo>
                <a:lnTo>
                  <a:pt x="664735" y="0"/>
                </a:lnTo>
                <a:lnTo>
                  <a:pt x="752505" y="183997"/>
                </a:lnTo>
                <a:lnTo>
                  <a:pt x="1120420" y="269692"/>
                </a:lnTo>
                <a:close/>
              </a:path>
            </a:pathLst>
          </a:custGeom>
          <a:solidFill>
            <a:srgbClr val="030578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9A2756C8-9B21-49D6-B771-37D26A9BBD5D}"/>
              </a:ext>
            </a:extLst>
          </p:cNvPr>
          <p:cNvSpPr/>
          <p:nvPr/>
        </p:nvSpPr>
        <p:spPr>
          <a:xfrm>
            <a:off x="4755094" y="1442071"/>
            <a:ext cx="37501" cy="12207"/>
          </a:xfrm>
          <a:custGeom>
            <a:avLst/>
            <a:gdLst>
              <a:gd name="connsiteX0" fmla="*/ 37501 w 37501"/>
              <a:gd name="connsiteY0" fmla="*/ 12208 h 12207"/>
              <a:gd name="connsiteX1" fmla="*/ 37501 w 37501"/>
              <a:gd name="connsiteY1" fmla="*/ 12208 h 12207"/>
              <a:gd name="connsiteX2" fmla="*/ 0 w 37501"/>
              <a:gd name="connsiteY2" fmla="*/ 0 h 1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01" h="12207">
                <a:moveTo>
                  <a:pt x="37501" y="12208"/>
                </a:moveTo>
                <a:lnTo>
                  <a:pt x="37501" y="12208"/>
                </a:lnTo>
                <a:lnTo>
                  <a:pt x="0" y="0"/>
                </a:lnTo>
              </a:path>
            </a:pathLst>
          </a:custGeom>
          <a:solidFill>
            <a:srgbClr val="030578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53C49A7E-8CBB-530B-2985-62CE3189D2C5}"/>
              </a:ext>
            </a:extLst>
          </p:cNvPr>
          <p:cNvSpPr/>
          <p:nvPr/>
        </p:nvSpPr>
        <p:spPr>
          <a:xfrm>
            <a:off x="6248535" y="2318091"/>
            <a:ext cx="416586" cy="242403"/>
          </a:xfrm>
          <a:custGeom>
            <a:avLst/>
            <a:gdLst>
              <a:gd name="connsiteX0" fmla="*/ 0 w 416586"/>
              <a:gd name="connsiteY0" fmla="*/ 140751 h 242403"/>
              <a:gd name="connsiteX1" fmla="*/ 378766 w 416586"/>
              <a:gd name="connsiteY1" fmla="*/ 0 h 242403"/>
              <a:gd name="connsiteX2" fmla="*/ 381239 w 416586"/>
              <a:gd name="connsiteY2" fmla="*/ 53938 h 242403"/>
              <a:gd name="connsiteX3" fmla="*/ 416586 w 416586"/>
              <a:gd name="connsiteY3" fmla="*/ 101653 h 242403"/>
              <a:gd name="connsiteX4" fmla="*/ 37821 w 416586"/>
              <a:gd name="connsiteY4" fmla="*/ 242404 h 242403"/>
              <a:gd name="connsiteX5" fmla="*/ 0 w 416586"/>
              <a:gd name="connsiteY5" fmla="*/ 140671 h 24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86" h="242403">
                <a:moveTo>
                  <a:pt x="0" y="140751"/>
                </a:moveTo>
                <a:lnTo>
                  <a:pt x="378766" y="0"/>
                </a:lnTo>
                <a:cubicBezTo>
                  <a:pt x="378766" y="0"/>
                  <a:pt x="372223" y="17953"/>
                  <a:pt x="381239" y="53938"/>
                </a:cubicBezTo>
                <a:cubicBezTo>
                  <a:pt x="390176" y="89924"/>
                  <a:pt x="416586" y="101653"/>
                  <a:pt x="416586" y="101653"/>
                </a:cubicBezTo>
                <a:lnTo>
                  <a:pt x="37821" y="242404"/>
                </a:lnTo>
                <a:lnTo>
                  <a:pt x="0" y="140671"/>
                </a:lnTo>
                <a:close/>
              </a:path>
            </a:pathLst>
          </a:custGeom>
          <a:solidFill>
            <a:srgbClr val="FAB554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868CD6DD-A674-16BB-13C7-EF213B42F909}"/>
              </a:ext>
            </a:extLst>
          </p:cNvPr>
          <p:cNvSpPr/>
          <p:nvPr/>
        </p:nvSpPr>
        <p:spPr>
          <a:xfrm>
            <a:off x="6556446" y="1565826"/>
            <a:ext cx="1371201" cy="1743264"/>
          </a:xfrm>
          <a:custGeom>
            <a:avLst/>
            <a:gdLst>
              <a:gd name="connsiteX0" fmla="*/ 204823 w 1371201"/>
              <a:gd name="connsiteY0" fmla="*/ 1061853 h 1743264"/>
              <a:gd name="connsiteX1" fmla="*/ 281342 w 1371201"/>
              <a:gd name="connsiteY1" fmla="*/ 1299469 h 1743264"/>
              <a:gd name="connsiteX2" fmla="*/ 637607 w 1371201"/>
              <a:gd name="connsiteY2" fmla="*/ 1674485 h 1743264"/>
              <a:gd name="connsiteX3" fmla="*/ 950146 w 1371201"/>
              <a:gd name="connsiteY3" fmla="*/ 1743264 h 1743264"/>
              <a:gd name="connsiteX4" fmla="*/ 1137574 w 1371201"/>
              <a:gd name="connsiteY4" fmla="*/ 1555757 h 1743264"/>
              <a:gd name="connsiteX5" fmla="*/ 1262447 w 1371201"/>
              <a:gd name="connsiteY5" fmla="*/ 1354525 h 1743264"/>
              <a:gd name="connsiteX6" fmla="*/ 1371201 w 1371201"/>
              <a:gd name="connsiteY6" fmla="*/ 1061853 h 1743264"/>
              <a:gd name="connsiteX7" fmla="*/ 1329391 w 1371201"/>
              <a:gd name="connsiteY7" fmla="*/ 518399 h 1743264"/>
              <a:gd name="connsiteX8" fmla="*/ 1329391 w 1371201"/>
              <a:gd name="connsiteY8" fmla="*/ 242484 h 1743264"/>
              <a:gd name="connsiteX9" fmla="*/ 916874 w 1371201"/>
              <a:gd name="connsiteY9" fmla="*/ 0 h 1743264"/>
              <a:gd name="connsiteX10" fmla="*/ 660507 w 1371201"/>
              <a:gd name="connsiteY10" fmla="*/ 0 h 1743264"/>
              <a:gd name="connsiteX11" fmla="*/ 204823 w 1371201"/>
              <a:gd name="connsiteY11" fmla="*/ 234106 h 1743264"/>
              <a:gd name="connsiteX12" fmla="*/ 75242 w 1371201"/>
              <a:gd name="connsiteY12" fmla="*/ 610398 h 1743264"/>
              <a:gd name="connsiteX13" fmla="*/ 0 w 1371201"/>
              <a:gd name="connsiteY13" fmla="*/ 719073 h 1743264"/>
              <a:gd name="connsiteX14" fmla="*/ 58487 w 1371201"/>
              <a:gd name="connsiteY14" fmla="*/ 919746 h 1743264"/>
              <a:gd name="connsiteX15" fmla="*/ 125351 w 1371201"/>
              <a:gd name="connsiteY15" fmla="*/ 1053475 h 1743264"/>
              <a:gd name="connsiteX16" fmla="*/ 204823 w 1371201"/>
              <a:gd name="connsiteY16" fmla="*/ 1061853 h 174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1201" h="1743264">
                <a:moveTo>
                  <a:pt x="204823" y="1061853"/>
                </a:moveTo>
                <a:lnTo>
                  <a:pt x="281342" y="1299469"/>
                </a:lnTo>
                <a:lnTo>
                  <a:pt x="637607" y="1674485"/>
                </a:lnTo>
                <a:lnTo>
                  <a:pt x="950146" y="1743264"/>
                </a:lnTo>
                <a:lnTo>
                  <a:pt x="1137574" y="1555757"/>
                </a:lnTo>
                <a:lnTo>
                  <a:pt x="1262447" y="1354525"/>
                </a:lnTo>
                <a:lnTo>
                  <a:pt x="1371201" y="1061853"/>
                </a:lnTo>
                <a:lnTo>
                  <a:pt x="1329391" y="518399"/>
                </a:lnTo>
                <a:lnTo>
                  <a:pt x="1329391" y="242484"/>
                </a:lnTo>
                <a:lnTo>
                  <a:pt x="916874" y="0"/>
                </a:lnTo>
                <a:lnTo>
                  <a:pt x="660507" y="0"/>
                </a:lnTo>
                <a:lnTo>
                  <a:pt x="204823" y="234106"/>
                </a:lnTo>
                <a:lnTo>
                  <a:pt x="75242" y="610398"/>
                </a:lnTo>
                <a:lnTo>
                  <a:pt x="0" y="719073"/>
                </a:lnTo>
                <a:lnTo>
                  <a:pt x="58487" y="919746"/>
                </a:lnTo>
                <a:lnTo>
                  <a:pt x="125351" y="1053475"/>
                </a:lnTo>
                <a:lnTo>
                  <a:pt x="204823" y="1061853"/>
                </a:lnTo>
                <a:close/>
              </a:path>
            </a:pathLst>
          </a:custGeom>
          <a:solidFill>
            <a:srgbClr val="6B544F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28" name="Bildobjekt 6">
            <a:extLst>
              <a:ext uri="{FF2B5EF4-FFF2-40B4-BE49-F238E27FC236}">
                <a16:creationId xmlns:a16="http://schemas.microsoft.com/office/drawing/2014/main" id="{947AEABC-EC40-4A64-5937-B9461E371D63}"/>
              </a:ext>
            </a:extLst>
          </p:cNvPr>
          <p:cNvGrpSpPr/>
          <p:nvPr/>
        </p:nvGrpSpPr>
        <p:grpSpPr>
          <a:xfrm>
            <a:off x="7072532" y="2283303"/>
            <a:ext cx="893814" cy="476828"/>
            <a:chOff x="7776223" y="2283303"/>
            <a:chExt cx="893814" cy="476828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C5D742E-6C3D-69B5-63DC-DCA5FE3CCD4B}"/>
                </a:ext>
              </a:extLst>
            </p:cNvPr>
            <p:cNvSpPr/>
            <p:nvPr/>
          </p:nvSpPr>
          <p:spPr>
            <a:xfrm>
              <a:off x="8346006" y="2382065"/>
              <a:ext cx="206412" cy="98045"/>
            </a:xfrm>
            <a:custGeom>
              <a:avLst/>
              <a:gdLst>
                <a:gd name="connsiteX0" fmla="*/ 186792 w 206412"/>
                <a:gd name="connsiteY0" fmla="*/ 1455 h 98045"/>
                <a:gd name="connsiteX1" fmla="*/ 20348 w 206412"/>
                <a:gd name="connsiteY1" fmla="*/ 59462 h 98045"/>
                <a:gd name="connsiteX2" fmla="*/ 14284 w 206412"/>
                <a:gd name="connsiteY2" fmla="*/ 82602 h 98045"/>
                <a:gd name="connsiteX3" fmla="*/ 34711 w 206412"/>
                <a:gd name="connsiteY3" fmla="*/ 89783 h 98045"/>
                <a:gd name="connsiteX4" fmla="*/ 187909 w 206412"/>
                <a:gd name="connsiteY4" fmla="*/ 43903 h 98045"/>
                <a:gd name="connsiteX5" fmla="*/ 202431 w 206412"/>
                <a:gd name="connsiteY5" fmla="*/ 23956 h 98045"/>
                <a:gd name="connsiteX6" fmla="*/ 186792 w 206412"/>
                <a:gd name="connsiteY6" fmla="*/ 1455 h 9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412" h="98045">
                  <a:moveTo>
                    <a:pt x="186792" y="1455"/>
                  </a:moveTo>
                  <a:cubicBezTo>
                    <a:pt x="186792" y="1455"/>
                    <a:pt x="71893" y="13822"/>
                    <a:pt x="20348" y="59462"/>
                  </a:cubicBezTo>
                  <a:cubicBezTo>
                    <a:pt x="-6222" y="83001"/>
                    <a:pt x="-5185" y="75819"/>
                    <a:pt x="14284" y="82602"/>
                  </a:cubicBezTo>
                  <a:lnTo>
                    <a:pt x="34711" y="89783"/>
                  </a:lnTo>
                  <a:cubicBezTo>
                    <a:pt x="92798" y="110129"/>
                    <a:pt x="152721" y="92177"/>
                    <a:pt x="187909" y="43903"/>
                  </a:cubicBezTo>
                  <a:lnTo>
                    <a:pt x="202431" y="23956"/>
                  </a:lnTo>
                  <a:cubicBezTo>
                    <a:pt x="212484" y="10152"/>
                    <a:pt x="202112" y="-4769"/>
                    <a:pt x="186792" y="1455"/>
                  </a:cubicBezTo>
                </a:path>
              </a:pathLst>
            </a:custGeom>
            <a:solidFill>
              <a:srgbClr val="290A05"/>
            </a:solidFill>
            <a:ln w="79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BE875895-7606-7BDD-D925-F4A64F72F951}"/>
                </a:ext>
              </a:extLst>
            </p:cNvPr>
            <p:cNvSpPr/>
            <p:nvPr/>
          </p:nvSpPr>
          <p:spPr>
            <a:xfrm>
              <a:off x="7879365" y="2479076"/>
              <a:ext cx="215824" cy="77484"/>
            </a:xfrm>
            <a:custGeom>
              <a:avLst/>
              <a:gdLst>
                <a:gd name="connsiteX0" fmla="*/ 198706 w 215824"/>
                <a:gd name="connsiteY0" fmla="*/ 2187 h 77484"/>
                <a:gd name="connsiteX1" fmla="*/ 23725 w 215824"/>
                <a:gd name="connsiteY1" fmla="*/ 23571 h 77484"/>
                <a:gd name="connsiteX2" fmla="*/ 12874 w 215824"/>
                <a:gd name="connsiteY2" fmla="*/ 44955 h 77484"/>
                <a:gd name="connsiteX3" fmla="*/ 31306 w 215824"/>
                <a:gd name="connsiteY3" fmla="*/ 56285 h 77484"/>
                <a:gd name="connsiteX4" fmla="*/ 190807 w 215824"/>
                <a:gd name="connsiteY4" fmla="*/ 43998 h 77484"/>
                <a:gd name="connsiteX5" fmla="*/ 209239 w 215824"/>
                <a:gd name="connsiteY5" fmla="*/ 27641 h 77484"/>
                <a:gd name="connsiteX6" fmla="*/ 198706 w 215824"/>
                <a:gd name="connsiteY6" fmla="*/ 2347 h 7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824" h="77484">
                  <a:moveTo>
                    <a:pt x="198706" y="2187"/>
                  </a:moveTo>
                  <a:cubicBezTo>
                    <a:pt x="198706" y="2187"/>
                    <a:pt x="83807" y="-10100"/>
                    <a:pt x="23725" y="23571"/>
                  </a:cubicBezTo>
                  <a:cubicBezTo>
                    <a:pt x="-7153" y="40886"/>
                    <a:pt x="-4680" y="34104"/>
                    <a:pt x="12874" y="44955"/>
                  </a:cubicBezTo>
                  <a:lnTo>
                    <a:pt x="31306" y="56285"/>
                  </a:lnTo>
                  <a:cubicBezTo>
                    <a:pt x="83807" y="88521"/>
                    <a:pt x="146124" y="83654"/>
                    <a:pt x="190807" y="43998"/>
                  </a:cubicBezTo>
                  <a:lnTo>
                    <a:pt x="209239" y="27641"/>
                  </a:lnTo>
                  <a:cubicBezTo>
                    <a:pt x="222005" y="16310"/>
                    <a:pt x="214983" y="-525"/>
                    <a:pt x="198706" y="2347"/>
                  </a:cubicBezTo>
                </a:path>
              </a:pathLst>
            </a:custGeom>
            <a:solidFill>
              <a:srgbClr val="290A05"/>
            </a:solidFill>
            <a:ln w="79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97E10257-D8BF-84BD-854E-D54E0E71094A}"/>
                </a:ext>
              </a:extLst>
            </p:cNvPr>
            <p:cNvSpPr/>
            <p:nvPr/>
          </p:nvSpPr>
          <p:spPr>
            <a:xfrm>
              <a:off x="7776223" y="2283303"/>
              <a:ext cx="893814" cy="476828"/>
            </a:xfrm>
            <a:custGeom>
              <a:avLst/>
              <a:gdLst>
                <a:gd name="connsiteX0" fmla="*/ 524544 w 893814"/>
                <a:gd name="connsiteY0" fmla="*/ 185832 h 476828"/>
                <a:gd name="connsiteX1" fmla="*/ 709179 w 893814"/>
                <a:gd name="connsiteY1" fmla="*/ 371744 h 476828"/>
                <a:gd name="connsiteX2" fmla="*/ 893814 w 893814"/>
                <a:gd name="connsiteY2" fmla="*/ 185832 h 476828"/>
                <a:gd name="connsiteX3" fmla="*/ 709179 w 893814"/>
                <a:gd name="connsiteY3" fmla="*/ 0 h 476828"/>
                <a:gd name="connsiteX4" fmla="*/ 524544 w 893814"/>
                <a:gd name="connsiteY4" fmla="*/ 185832 h 476828"/>
                <a:gd name="connsiteX5" fmla="*/ 0 w 893814"/>
                <a:gd name="connsiteY5" fmla="*/ 283177 h 476828"/>
                <a:gd name="connsiteX6" fmla="*/ 192375 w 893814"/>
                <a:gd name="connsiteY6" fmla="*/ 476828 h 476828"/>
                <a:gd name="connsiteX7" fmla="*/ 384750 w 893814"/>
                <a:gd name="connsiteY7" fmla="*/ 283177 h 476828"/>
                <a:gd name="connsiteX8" fmla="*/ 192375 w 893814"/>
                <a:gd name="connsiteY8" fmla="*/ 89525 h 476828"/>
                <a:gd name="connsiteX9" fmla="*/ 0 w 893814"/>
                <a:gd name="connsiteY9" fmla="*/ 283177 h 4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3814" h="476828">
                  <a:moveTo>
                    <a:pt x="524544" y="185832"/>
                  </a:moveTo>
                  <a:cubicBezTo>
                    <a:pt x="524544" y="288443"/>
                    <a:pt x="607207" y="371744"/>
                    <a:pt x="709179" y="371744"/>
                  </a:cubicBezTo>
                  <a:cubicBezTo>
                    <a:pt x="811151" y="371744"/>
                    <a:pt x="893814" y="288523"/>
                    <a:pt x="893814" y="185832"/>
                  </a:cubicBezTo>
                  <a:cubicBezTo>
                    <a:pt x="893814" y="83142"/>
                    <a:pt x="811151" y="0"/>
                    <a:pt x="709179" y="0"/>
                  </a:cubicBezTo>
                  <a:cubicBezTo>
                    <a:pt x="607207" y="0"/>
                    <a:pt x="524544" y="83222"/>
                    <a:pt x="524544" y="185832"/>
                  </a:cubicBezTo>
                  <a:close/>
                  <a:moveTo>
                    <a:pt x="0" y="283177"/>
                  </a:moveTo>
                  <a:cubicBezTo>
                    <a:pt x="0" y="390096"/>
                    <a:pt x="86094" y="476828"/>
                    <a:pt x="192375" y="476828"/>
                  </a:cubicBezTo>
                  <a:cubicBezTo>
                    <a:pt x="298656" y="476828"/>
                    <a:pt x="384750" y="390096"/>
                    <a:pt x="384750" y="283177"/>
                  </a:cubicBezTo>
                  <a:cubicBezTo>
                    <a:pt x="384750" y="176257"/>
                    <a:pt x="298656" y="89525"/>
                    <a:pt x="192375" y="89525"/>
                  </a:cubicBezTo>
                  <a:cubicBezTo>
                    <a:pt x="86094" y="89525"/>
                    <a:pt x="0" y="176257"/>
                    <a:pt x="0" y="283177"/>
                  </a:cubicBezTo>
                  <a:close/>
                </a:path>
              </a:pathLst>
            </a:custGeom>
            <a:noFill/>
            <a:ln w="2521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CDEB2B7F-434D-C97F-CC50-DE8ED0045F34}"/>
              </a:ext>
            </a:extLst>
          </p:cNvPr>
          <p:cNvSpPr/>
          <p:nvPr/>
        </p:nvSpPr>
        <p:spPr>
          <a:xfrm>
            <a:off x="6754008" y="2350247"/>
            <a:ext cx="851525" cy="147612"/>
          </a:xfrm>
          <a:custGeom>
            <a:avLst/>
            <a:gdLst>
              <a:gd name="connsiteX0" fmla="*/ 0 w 851525"/>
              <a:gd name="connsiteY0" fmla="*/ 0 h 147612"/>
              <a:gd name="connsiteX1" fmla="*/ 335439 w 851525"/>
              <a:gd name="connsiteY1" fmla="*/ 147613 h 147612"/>
              <a:gd name="connsiteX2" fmla="*/ 851525 w 851525"/>
              <a:gd name="connsiteY2" fmla="*/ 79551 h 147612"/>
              <a:gd name="connsiteX3" fmla="*/ 673592 w 851525"/>
              <a:gd name="connsiteY3" fmla="*/ 114579 h 14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525" h="147612">
                <a:moveTo>
                  <a:pt x="0" y="0"/>
                </a:moveTo>
                <a:lnTo>
                  <a:pt x="335439" y="147613"/>
                </a:lnTo>
                <a:moveTo>
                  <a:pt x="851525" y="79551"/>
                </a:moveTo>
                <a:lnTo>
                  <a:pt x="673592" y="114579"/>
                </a:lnTo>
              </a:path>
            </a:pathLst>
          </a:custGeom>
          <a:noFill/>
          <a:ln w="3151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4B043634-6DA1-9F7F-169F-90A4F4ED74FD}"/>
              </a:ext>
            </a:extLst>
          </p:cNvPr>
          <p:cNvSpPr/>
          <p:nvPr/>
        </p:nvSpPr>
        <p:spPr>
          <a:xfrm>
            <a:off x="6452639" y="1285522"/>
            <a:ext cx="1437029" cy="1096482"/>
          </a:xfrm>
          <a:custGeom>
            <a:avLst/>
            <a:gdLst>
              <a:gd name="connsiteX0" fmla="*/ 521831 w 1437028"/>
              <a:gd name="connsiteY0" fmla="*/ 932433 h 1096482"/>
              <a:gd name="connsiteX1" fmla="*/ 420975 w 1437028"/>
              <a:gd name="connsiteY1" fmla="*/ 1096482 h 1096482"/>
              <a:gd name="connsiteX2" fmla="*/ 331291 w 1437028"/>
              <a:gd name="connsiteY2" fmla="*/ 1068715 h 1096482"/>
              <a:gd name="connsiteX3" fmla="*/ 245915 w 1437028"/>
              <a:gd name="connsiteY3" fmla="*/ 999297 h 1096482"/>
              <a:gd name="connsiteX4" fmla="*/ 103808 w 1437028"/>
              <a:gd name="connsiteY4" fmla="*/ 999297 h 1096482"/>
              <a:gd name="connsiteX5" fmla="*/ 0 w 1437028"/>
              <a:gd name="connsiteY5" fmla="*/ 553108 h 1096482"/>
              <a:gd name="connsiteX6" fmla="*/ 92557 w 1437028"/>
              <a:gd name="connsiteY6" fmla="*/ 280224 h 1096482"/>
              <a:gd name="connsiteX7" fmla="*/ 357063 w 1437028"/>
              <a:gd name="connsiteY7" fmla="*/ 55454 h 1096482"/>
              <a:gd name="connsiteX8" fmla="*/ 783304 w 1437028"/>
              <a:gd name="connsiteY8" fmla="*/ 0 h 1096482"/>
              <a:gd name="connsiteX9" fmla="*/ 1164623 w 1437028"/>
              <a:gd name="connsiteY9" fmla="*/ 87450 h 1096482"/>
              <a:gd name="connsiteX10" fmla="*/ 1437029 w 1437028"/>
              <a:gd name="connsiteY10" fmla="*/ 343498 h 1096482"/>
              <a:gd name="connsiteX11" fmla="*/ 1433198 w 1437028"/>
              <a:gd name="connsiteY11" fmla="*/ 798624 h 1096482"/>
              <a:gd name="connsiteX12" fmla="*/ 1366334 w 1437028"/>
              <a:gd name="connsiteY12" fmla="*/ 522708 h 1096482"/>
              <a:gd name="connsiteX13" fmla="*/ 1152336 w 1437028"/>
              <a:gd name="connsiteY13" fmla="*/ 598429 h 1096482"/>
              <a:gd name="connsiteX14" fmla="*/ 653166 w 1437028"/>
              <a:gd name="connsiteY14" fmla="*/ 477547 h 1096482"/>
              <a:gd name="connsiteX15" fmla="*/ 530288 w 1437028"/>
              <a:gd name="connsiteY15" fmla="*/ 723381 h 1096482"/>
              <a:gd name="connsiteX16" fmla="*/ 521910 w 1437028"/>
              <a:gd name="connsiteY16" fmla="*/ 932433 h 1096482"/>
              <a:gd name="connsiteX0" fmla="*/ 521831 w 1437029"/>
              <a:gd name="connsiteY0" fmla="*/ 932433 h 1096482"/>
              <a:gd name="connsiteX1" fmla="*/ 420975 w 1437029"/>
              <a:gd name="connsiteY1" fmla="*/ 1096482 h 1096482"/>
              <a:gd name="connsiteX2" fmla="*/ 331291 w 1437029"/>
              <a:gd name="connsiteY2" fmla="*/ 1068715 h 1096482"/>
              <a:gd name="connsiteX3" fmla="*/ 204005 w 1437029"/>
              <a:gd name="connsiteY3" fmla="*/ 888807 h 1096482"/>
              <a:gd name="connsiteX4" fmla="*/ 103808 w 1437029"/>
              <a:gd name="connsiteY4" fmla="*/ 999297 h 1096482"/>
              <a:gd name="connsiteX5" fmla="*/ 0 w 1437029"/>
              <a:gd name="connsiteY5" fmla="*/ 553108 h 1096482"/>
              <a:gd name="connsiteX6" fmla="*/ 92557 w 1437029"/>
              <a:gd name="connsiteY6" fmla="*/ 280224 h 1096482"/>
              <a:gd name="connsiteX7" fmla="*/ 357063 w 1437029"/>
              <a:gd name="connsiteY7" fmla="*/ 55454 h 1096482"/>
              <a:gd name="connsiteX8" fmla="*/ 783304 w 1437029"/>
              <a:gd name="connsiteY8" fmla="*/ 0 h 1096482"/>
              <a:gd name="connsiteX9" fmla="*/ 1164623 w 1437029"/>
              <a:gd name="connsiteY9" fmla="*/ 87450 h 1096482"/>
              <a:gd name="connsiteX10" fmla="*/ 1437029 w 1437029"/>
              <a:gd name="connsiteY10" fmla="*/ 343498 h 1096482"/>
              <a:gd name="connsiteX11" fmla="*/ 1433198 w 1437029"/>
              <a:gd name="connsiteY11" fmla="*/ 798624 h 1096482"/>
              <a:gd name="connsiteX12" fmla="*/ 1366334 w 1437029"/>
              <a:gd name="connsiteY12" fmla="*/ 522708 h 1096482"/>
              <a:gd name="connsiteX13" fmla="*/ 1152336 w 1437029"/>
              <a:gd name="connsiteY13" fmla="*/ 598429 h 1096482"/>
              <a:gd name="connsiteX14" fmla="*/ 653166 w 1437029"/>
              <a:gd name="connsiteY14" fmla="*/ 477547 h 1096482"/>
              <a:gd name="connsiteX15" fmla="*/ 530288 w 1437029"/>
              <a:gd name="connsiteY15" fmla="*/ 723381 h 1096482"/>
              <a:gd name="connsiteX16" fmla="*/ 521910 w 1437029"/>
              <a:gd name="connsiteY16" fmla="*/ 932433 h 1096482"/>
              <a:gd name="connsiteX17" fmla="*/ 521831 w 1437029"/>
              <a:gd name="connsiteY17" fmla="*/ 932433 h 109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7029" h="1096482">
                <a:moveTo>
                  <a:pt x="521831" y="932433"/>
                </a:moveTo>
                <a:lnTo>
                  <a:pt x="420975" y="1096482"/>
                </a:lnTo>
                <a:lnTo>
                  <a:pt x="331291" y="1068715"/>
                </a:lnTo>
                <a:lnTo>
                  <a:pt x="204005" y="888807"/>
                </a:lnTo>
                <a:lnTo>
                  <a:pt x="103808" y="999297"/>
                </a:lnTo>
                <a:lnTo>
                  <a:pt x="0" y="553108"/>
                </a:lnTo>
                <a:lnTo>
                  <a:pt x="92557" y="280224"/>
                </a:lnTo>
                <a:cubicBezTo>
                  <a:pt x="92557" y="280224"/>
                  <a:pt x="234505" y="165087"/>
                  <a:pt x="357063" y="55454"/>
                </a:cubicBezTo>
                <a:lnTo>
                  <a:pt x="783304" y="0"/>
                </a:lnTo>
                <a:lnTo>
                  <a:pt x="1164623" y="87450"/>
                </a:lnTo>
                <a:lnTo>
                  <a:pt x="1437029" y="343498"/>
                </a:lnTo>
                <a:lnTo>
                  <a:pt x="1433198" y="798624"/>
                </a:lnTo>
                <a:lnTo>
                  <a:pt x="1366334" y="522708"/>
                </a:lnTo>
                <a:lnTo>
                  <a:pt x="1152336" y="598429"/>
                </a:lnTo>
                <a:lnTo>
                  <a:pt x="653166" y="477547"/>
                </a:lnTo>
                <a:lnTo>
                  <a:pt x="530288" y="723381"/>
                </a:lnTo>
                <a:lnTo>
                  <a:pt x="521910" y="932433"/>
                </a:lnTo>
                <a:lnTo>
                  <a:pt x="521831" y="932433"/>
                </a:lnTo>
                <a:close/>
              </a:path>
            </a:pathLst>
          </a:custGeom>
          <a:solidFill>
            <a:srgbClr val="290A05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98060C23-AC51-5887-7096-AAAB24EA34FA}"/>
              </a:ext>
            </a:extLst>
          </p:cNvPr>
          <p:cNvSpPr/>
          <p:nvPr/>
        </p:nvSpPr>
        <p:spPr>
          <a:xfrm>
            <a:off x="7141152" y="2107604"/>
            <a:ext cx="142425" cy="99419"/>
          </a:xfrm>
          <a:custGeom>
            <a:avLst/>
            <a:gdLst>
              <a:gd name="connsiteX0" fmla="*/ 71173 w 142425"/>
              <a:gd name="connsiteY0" fmla="*/ 80 h 99419"/>
              <a:gd name="connsiteX1" fmla="*/ 142426 w 142425"/>
              <a:gd name="connsiteY1" fmla="*/ 0 h 99419"/>
              <a:gd name="connsiteX2" fmla="*/ 93275 w 142425"/>
              <a:gd name="connsiteY2" fmla="*/ 49710 h 99419"/>
              <a:gd name="connsiteX3" fmla="*/ 44044 w 142425"/>
              <a:gd name="connsiteY3" fmla="*/ 99419 h 99419"/>
              <a:gd name="connsiteX4" fmla="*/ 22022 w 142425"/>
              <a:gd name="connsiteY4" fmla="*/ 49789 h 99419"/>
              <a:gd name="connsiteX5" fmla="*/ 0 w 142425"/>
              <a:gd name="connsiteY5" fmla="*/ 239 h 99419"/>
              <a:gd name="connsiteX6" fmla="*/ 71173 w 142425"/>
              <a:gd name="connsiteY6" fmla="*/ 80 h 9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425" h="99419">
                <a:moveTo>
                  <a:pt x="71173" y="80"/>
                </a:moveTo>
                <a:lnTo>
                  <a:pt x="142426" y="0"/>
                </a:lnTo>
                <a:lnTo>
                  <a:pt x="93275" y="49710"/>
                </a:lnTo>
                <a:lnTo>
                  <a:pt x="44044" y="99419"/>
                </a:lnTo>
                <a:lnTo>
                  <a:pt x="22022" y="49789"/>
                </a:lnTo>
                <a:lnTo>
                  <a:pt x="0" y="239"/>
                </a:lnTo>
                <a:lnTo>
                  <a:pt x="71173" y="80"/>
                </a:lnTo>
                <a:close/>
              </a:path>
            </a:pathLst>
          </a:custGeom>
          <a:solidFill>
            <a:srgbClr val="FAD1CC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1F449E9B-F8A2-71F8-B2FF-928808EEF905}"/>
              </a:ext>
            </a:extLst>
          </p:cNvPr>
          <p:cNvSpPr/>
          <p:nvPr/>
        </p:nvSpPr>
        <p:spPr>
          <a:xfrm>
            <a:off x="7235943" y="2107604"/>
            <a:ext cx="47634" cy="33192"/>
          </a:xfrm>
          <a:custGeom>
            <a:avLst/>
            <a:gdLst>
              <a:gd name="connsiteX0" fmla="*/ 23777 w 47634"/>
              <a:gd name="connsiteY0" fmla="*/ 0 h 33192"/>
              <a:gd name="connsiteX1" fmla="*/ 47635 w 47634"/>
              <a:gd name="connsiteY1" fmla="*/ 0 h 33192"/>
              <a:gd name="connsiteX2" fmla="*/ 31198 w 47634"/>
              <a:gd name="connsiteY2" fmla="*/ 16596 h 33192"/>
              <a:gd name="connsiteX3" fmla="*/ 14761 w 47634"/>
              <a:gd name="connsiteY3" fmla="*/ 33193 h 33192"/>
              <a:gd name="connsiteX4" fmla="*/ 7341 w 47634"/>
              <a:gd name="connsiteY4" fmla="*/ 16676 h 33192"/>
              <a:gd name="connsiteX5" fmla="*/ 0 w 47634"/>
              <a:gd name="connsiteY5" fmla="*/ 80 h 33192"/>
              <a:gd name="connsiteX6" fmla="*/ 23777 w 47634"/>
              <a:gd name="connsiteY6" fmla="*/ 0 h 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34" h="33192">
                <a:moveTo>
                  <a:pt x="23777" y="0"/>
                </a:moveTo>
                <a:lnTo>
                  <a:pt x="47635" y="0"/>
                </a:lnTo>
                <a:lnTo>
                  <a:pt x="31198" y="16596"/>
                </a:lnTo>
                <a:lnTo>
                  <a:pt x="14761" y="33193"/>
                </a:lnTo>
                <a:lnTo>
                  <a:pt x="7341" y="16676"/>
                </a:lnTo>
                <a:lnTo>
                  <a:pt x="0" y="80"/>
                </a:lnTo>
                <a:lnTo>
                  <a:pt x="23777" y="0"/>
                </a:lnTo>
                <a:close/>
              </a:path>
            </a:pathLst>
          </a:custGeom>
          <a:solidFill>
            <a:srgbClr val="030578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8C612521-A947-4715-D03F-7A62EEAC3411}"/>
              </a:ext>
            </a:extLst>
          </p:cNvPr>
          <p:cNvSpPr/>
          <p:nvPr/>
        </p:nvSpPr>
        <p:spPr>
          <a:xfrm>
            <a:off x="6698553" y="2108082"/>
            <a:ext cx="485446" cy="264425"/>
          </a:xfrm>
          <a:custGeom>
            <a:avLst/>
            <a:gdLst>
              <a:gd name="connsiteX0" fmla="*/ 0 w 485446"/>
              <a:gd name="connsiteY0" fmla="*/ 176816 h 264425"/>
              <a:gd name="connsiteX1" fmla="*/ 444195 w 485446"/>
              <a:gd name="connsiteY1" fmla="*/ 0 h 264425"/>
              <a:gd name="connsiteX2" fmla="*/ 485446 w 485446"/>
              <a:gd name="connsiteY2" fmla="*/ 100377 h 264425"/>
              <a:gd name="connsiteX3" fmla="*/ 48912 w 485446"/>
              <a:gd name="connsiteY3" fmla="*/ 264426 h 264425"/>
              <a:gd name="connsiteX4" fmla="*/ 0 w 485446"/>
              <a:gd name="connsiteY4" fmla="*/ 176816 h 26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446" h="264425">
                <a:moveTo>
                  <a:pt x="0" y="176816"/>
                </a:moveTo>
                <a:lnTo>
                  <a:pt x="444195" y="0"/>
                </a:lnTo>
                <a:lnTo>
                  <a:pt x="485446" y="100377"/>
                </a:lnTo>
                <a:lnTo>
                  <a:pt x="48912" y="264426"/>
                </a:lnTo>
                <a:lnTo>
                  <a:pt x="0" y="176816"/>
                </a:lnTo>
                <a:close/>
              </a:path>
            </a:pathLst>
          </a:custGeom>
          <a:solidFill>
            <a:srgbClr val="FAB554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6012C9D0-48E1-4AC1-A501-B776DD3A09A4}"/>
              </a:ext>
            </a:extLst>
          </p:cNvPr>
          <p:cNvSpPr txBox="1">
            <a:spLocks/>
          </p:cNvSpPr>
          <p:nvPr/>
        </p:nvSpPr>
        <p:spPr>
          <a:xfrm>
            <a:off x="-14490980" y="4856163"/>
            <a:ext cx="7503176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40" name="Platshållare för bildnummer 3">
            <a:extLst>
              <a:ext uri="{FF2B5EF4-FFF2-40B4-BE49-F238E27FC236}">
                <a16:creationId xmlns:a16="http://schemas.microsoft.com/office/drawing/2014/main" id="{F1DF1878-0489-9752-9C00-C01AD2B93C4B}"/>
              </a:ext>
            </a:extLst>
          </p:cNvPr>
          <p:cNvSpPr txBox="1">
            <a:spLocks/>
          </p:cNvSpPr>
          <p:nvPr/>
        </p:nvSpPr>
        <p:spPr>
          <a:xfrm>
            <a:off x="10991849" y="628135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sv-SE"/>
            </a:defPPr>
            <a:lvl1pPr marL="0" algn="r" defTabSz="914363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086683-F536-42AB-ABBC-F4803DFE8DBC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0460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52CCA4-7BC0-E876-C6CA-0884F2054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A1A96BE7-E72C-400D-40A6-3A62DA26C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pPr lvl="0">
              <a:defRPr/>
            </a:pPr>
            <a:r>
              <a:rPr lang="en-GB" spc="-40" dirty="0">
                <a:solidFill>
                  <a:srgbClr val="020678"/>
                </a:solidFill>
              </a:rPr>
              <a:t>IA System support</a:t>
            </a:r>
            <a:endParaRPr lang="sv-SE" sz="4400" b="0" spc="-40" dirty="0">
              <a:solidFill>
                <a:srgbClr val="020678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43E0858-73BF-0752-FACA-3A293141A417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4896704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Web-based reporting tool. 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Supports systematic work environment management. 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For reporting and following up incidents and risks in workplaces.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More than 1.8 million people work at companies that use IA.</a:t>
            </a:r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9655F332-7728-7297-C3AB-751D5D69745D}"/>
              </a:ext>
            </a:extLst>
          </p:cNvPr>
          <p:cNvSpPr/>
          <p:nvPr/>
        </p:nvSpPr>
        <p:spPr>
          <a:xfrm>
            <a:off x="5458785" y="1442071"/>
            <a:ext cx="37501" cy="12207"/>
          </a:xfrm>
          <a:custGeom>
            <a:avLst/>
            <a:gdLst>
              <a:gd name="connsiteX0" fmla="*/ 37501 w 37501"/>
              <a:gd name="connsiteY0" fmla="*/ 12208 h 12207"/>
              <a:gd name="connsiteX1" fmla="*/ 37501 w 37501"/>
              <a:gd name="connsiteY1" fmla="*/ 12208 h 12207"/>
              <a:gd name="connsiteX2" fmla="*/ 0 w 37501"/>
              <a:gd name="connsiteY2" fmla="*/ 0 h 1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01" h="12207">
                <a:moveTo>
                  <a:pt x="37501" y="12208"/>
                </a:moveTo>
                <a:lnTo>
                  <a:pt x="37501" y="12208"/>
                </a:lnTo>
                <a:lnTo>
                  <a:pt x="0" y="0"/>
                </a:lnTo>
              </a:path>
            </a:pathLst>
          </a:custGeom>
          <a:solidFill>
            <a:srgbClr val="030578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C11330A0-0245-B596-64E6-9A07278B2946}"/>
              </a:ext>
            </a:extLst>
          </p:cNvPr>
          <p:cNvSpPr txBox="1">
            <a:spLocks/>
          </p:cNvSpPr>
          <p:nvPr/>
        </p:nvSpPr>
        <p:spPr>
          <a:xfrm>
            <a:off x="515938" y="4856163"/>
            <a:ext cx="7503176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2CA2D849-08AD-1CDE-1702-990DDE60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5063" y="-325464"/>
            <a:ext cx="12770603" cy="7183464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2E72F8-29C0-62CF-42FA-22330ED6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191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61170-E7A9-504B-1E34-CE9D298B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C5C84-DFDC-4770-05CA-6F6DD5E31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9"/>
            <a:ext cx="9921832" cy="580076"/>
          </a:xfrm>
        </p:spPr>
        <p:txBody>
          <a:bodyPr/>
          <a:lstStyle/>
          <a:p>
            <a:r>
              <a:rPr lang="sv-SE" dirty="0"/>
              <a:t>9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10 Swedish </a:t>
            </a:r>
            <a:br>
              <a:rPr lang="sv-SE" dirty="0"/>
            </a:br>
            <a:r>
              <a:rPr lang="sv-SE" dirty="0" err="1"/>
              <a:t>employees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covered</a:t>
            </a:r>
            <a:r>
              <a:rPr lang="sv-SE" dirty="0"/>
              <a:t> </a:t>
            </a:r>
          </a:p>
        </p:txBody>
      </p:sp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E54A2734-AE42-AD87-0D4A-F303E2566BDD}"/>
              </a:ext>
            </a:extLst>
          </p:cNvPr>
          <p:cNvSpPr txBox="1">
            <a:spLocks/>
          </p:cNvSpPr>
          <p:nvPr/>
        </p:nvSpPr>
        <p:spPr>
          <a:xfrm>
            <a:off x="698183" y="1931628"/>
            <a:ext cx="7185428" cy="29797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Private </a:t>
            </a:r>
            <a:r>
              <a:rPr lang="sv-SE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companies</a:t>
            </a:r>
            <a:r>
              <a:rPr lang="sv-SE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	   </a:t>
            </a:r>
            <a:r>
              <a:rPr lang="sv-SE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3 550 000</a:t>
            </a:r>
          </a:p>
          <a:p>
            <a:pPr marL="0" indent="0">
              <a:buNone/>
            </a:pPr>
            <a:r>
              <a:rPr lang="sv-SE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Municipalities</a:t>
            </a:r>
            <a:r>
              <a:rPr lang="sv-SE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br>
              <a:rPr lang="sv-SE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sv-SE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country </a:t>
            </a:r>
            <a:r>
              <a:rPr lang="sv-SE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councils</a:t>
            </a:r>
            <a:r>
              <a:rPr lang="sv-SE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		   </a:t>
            </a:r>
            <a:r>
              <a:rPr lang="sv-SE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1 500 000</a:t>
            </a:r>
          </a:p>
          <a:p>
            <a:pPr marL="0" indent="0">
              <a:buNone/>
            </a:pPr>
            <a:r>
              <a:rPr lang="sv-SE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Governmental</a:t>
            </a:r>
            <a:r>
              <a:rPr lang="sv-SE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organisations	      </a:t>
            </a:r>
            <a:r>
              <a:rPr lang="sv-SE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350 000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97A1ACEB-92BD-B23F-E560-17649DB2D3AE}"/>
              </a:ext>
            </a:extLst>
          </p:cNvPr>
          <p:cNvSpPr txBox="1">
            <a:spLocks/>
          </p:cNvSpPr>
          <p:nvPr/>
        </p:nvSpPr>
        <p:spPr>
          <a:xfrm>
            <a:off x="8370596" y="1366960"/>
            <a:ext cx="4967609" cy="15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9600" b="1" spc="-300" dirty="0">
                <a:solidFill>
                  <a:schemeClr val="bg1"/>
                </a:solidFill>
              </a:rPr>
              <a:t>5,4</a:t>
            </a:r>
            <a:r>
              <a:rPr lang="sv-SE" sz="4800" b="1" dirty="0">
                <a:solidFill>
                  <a:schemeClr val="bg1"/>
                </a:solidFill>
              </a:rPr>
              <a:t> </a:t>
            </a:r>
            <a:br>
              <a:rPr lang="sv-SE" sz="4800" b="1" dirty="0">
                <a:solidFill>
                  <a:schemeClr val="bg1"/>
                </a:solidFill>
              </a:rPr>
            </a:br>
            <a:r>
              <a:rPr lang="sv-SE" b="1" dirty="0">
                <a:solidFill>
                  <a:schemeClr val="bg1"/>
                </a:solidFill>
              </a:rPr>
              <a:t>million </a:t>
            </a:r>
            <a:r>
              <a:rPr lang="sv-SE" b="1" dirty="0" err="1">
                <a:solidFill>
                  <a:schemeClr val="bg1"/>
                </a:solidFill>
              </a:rPr>
              <a:t>employees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b="1" dirty="0" err="1">
                <a:solidFill>
                  <a:schemeClr val="bg1"/>
                </a:solidFill>
              </a:rPr>
              <a:t>are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 err="1">
                <a:solidFill>
                  <a:schemeClr val="bg1"/>
                </a:solidFill>
              </a:rPr>
              <a:t>covered</a:t>
            </a:r>
            <a:r>
              <a:rPr lang="sv-SE" b="1" dirty="0">
                <a:solidFill>
                  <a:schemeClr val="bg1"/>
                </a:solidFill>
              </a:rPr>
              <a:t> by </a:t>
            </a:r>
            <a:r>
              <a:rPr lang="sv-SE" b="1" dirty="0" err="1">
                <a:solidFill>
                  <a:schemeClr val="bg1"/>
                </a:solidFill>
              </a:rPr>
              <a:t>collectively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 err="1">
                <a:solidFill>
                  <a:schemeClr val="bg1"/>
                </a:solidFill>
              </a:rPr>
              <a:t>agreed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b="1" dirty="0" err="1">
                <a:solidFill>
                  <a:schemeClr val="bg1"/>
                </a:solidFill>
              </a:rPr>
              <a:t>insurance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b="1" dirty="0" err="1">
                <a:solidFill>
                  <a:schemeClr val="bg1"/>
                </a:solidFill>
              </a:rPr>
              <a:t>policies</a:t>
            </a:r>
            <a:endParaRPr lang="sv-SE" sz="2800" b="1" dirty="0">
              <a:solidFill>
                <a:schemeClr val="bg1"/>
              </a:solidFill>
            </a:endParaRPr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8B4E0FE7-E0BD-32AF-69BA-F550B4A1D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0240" y="1883215"/>
            <a:ext cx="618463" cy="2256300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61566176-C85E-37A0-2252-29BBD3C1D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2" y="2787587"/>
            <a:ext cx="8989888" cy="5056812"/>
          </a:xfrm>
          <a:prstGeom prst="rect">
            <a:avLst/>
          </a:prstGeom>
        </p:spPr>
      </p:pic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09B2769A-475A-EB93-1893-BF8F5549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4387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F2C915-30C0-D97A-8478-D70D6E225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C3C35817-6221-CB4C-E755-645CC4AC1DE3}"/>
              </a:ext>
            </a:extLst>
          </p:cNvPr>
          <p:cNvSpPr/>
          <p:nvPr/>
        </p:nvSpPr>
        <p:spPr>
          <a:xfrm>
            <a:off x="1" y="5277167"/>
            <a:ext cx="12192000" cy="1596266"/>
          </a:xfrm>
          <a:custGeom>
            <a:avLst/>
            <a:gdLst>
              <a:gd name="connsiteX0" fmla="*/ 0 w 12192000"/>
              <a:gd name="connsiteY0" fmla="*/ 0 h 1642260"/>
              <a:gd name="connsiteX1" fmla="*/ 12192000 w 12192000"/>
              <a:gd name="connsiteY1" fmla="*/ 0 h 1642260"/>
              <a:gd name="connsiteX2" fmla="*/ 12192000 w 12192000"/>
              <a:gd name="connsiteY2" fmla="*/ 1642261 h 1642260"/>
              <a:gd name="connsiteX3" fmla="*/ 0 w 12192000"/>
              <a:gd name="connsiteY3" fmla="*/ 1642261 h 16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42260">
                <a:moveTo>
                  <a:pt x="0" y="0"/>
                </a:moveTo>
                <a:lnTo>
                  <a:pt x="12192000" y="0"/>
                </a:lnTo>
                <a:lnTo>
                  <a:pt x="12192000" y="1642261"/>
                </a:lnTo>
                <a:lnTo>
                  <a:pt x="0" y="1642261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sv-SE" dirty="0"/>
              <a:t> 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E3A59B2-194B-B0E9-C0D8-175EF1053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pPr lvl="0">
              <a:defRPr/>
            </a:pPr>
            <a:r>
              <a:rPr lang="en-GB" spc="-40" dirty="0">
                <a:solidFill>
                  <a:srgbClr val="020678"/>
                </a:solidFill>
              </a:rPr>
              <a:t>Rehabilitation support</a:t>
            </a:r>
            <a:endParaRPr lang="sv-SE" sz="4400" b="0" spc="-40" dirty="0">
              <a:solidFill>
                <a:srgbClr val="FF0000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9AF0333-59AD-285F-0320-F6C968F1A703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4896704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Financial support to employers.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Preventive actions and support </a:t>
            </a:r>
            <a:br>
              <a:rPr lang="en-GB" dirty="0">
                <a:solidFill>
                  <a:srgbClr val="020678"/>
                </a:solidFill>
              </a:rPr>
            </a:br>
            <a:r>
              <a:rPr lang="en-GB" dirty="0">
                <a:solidFill>
                  <a:srgbClr val="020678"/>
                </a:solidFill>
              </a:rPr>
              <a:t>for returning to work.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For employees who have </a:t>
            </a:r>
            <a:br>
              <a:rPr lang="en-GB" dirty="0">
                <a:solidFill>
                  <a:srgbClr val="020678"/>
                </a:solidFill>
              </a:rPr>
            </a:br>
            <a:r>
              <a:rPr lang="en-GB" dirty="0">
                <a:solidFill>
                  <a:srgbClr val="020678"/>
                </a:solidFill>
              </a:rPr>
              <a:t>our health insurance.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Vocational rehabilitation.</a:t>
            </a:r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F01F8AAA-E7CA-79CE-6E4A-C4C81ED5EF8A}"/>
              </a:ext>
            </a:extLst>
          </p:cNvPr>
          <p:cNvSpPr/>
          <p:nvPr/>
        </p:nvSpPr>
        <p:spPr>
          <a:xfrm>
            <a:off x="5458785" y="1442071"/>
            <a:ext cx="37501" cy="12207"/>
          </a:xfrm>
          <a:custGeom>
            <a:avLst/>
            <a:gdLst>
              <a:gd name="connsiteX0" fmla="*/ 37501 w 37501"/>
              <a:gd name="connsiteY0" fmla="*/ 12208 h 12207"/>
              <a:gd name="connsiteX1" fmla="*/ 37501 w 37501"/>
              <a:gd name="connsiteY1" fmla="*/ 12208 h 12207"/>
              <a:gd name="connsiteX2" fmla="*/ 0 w 37501"/>
              <a:gd name="connsiteY2" fmla="*/ 0 h 1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01" h="12207">
                <a:moveTo>
                  <a:pt x="37501" y="12208"/>
                </a:moveTo>
                <a:lnTo>
                  <a:pt x="37501" y="12208"/>
                </a:lnTo>
                <a:lnTo>
                  <a:pt x="0" y="0"/>
                </a:lnTo>
              </a:path>
            </a:pathLst>
          </a:custGeom>
          <a:solidFill>
            <a:srgbClr val="030578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187A46F6-FE56-9EA3-89B8-67C25CEF5423}"/>
              </a:ext>
            </a:extLst>
          </p:cNvPr>
          <p:cNvSpPr txBox="1">
            <a:spLocks/>
          </p:cNvSpPr>
          <p:nvPr/>
        </p:nvSpPr>
        <p:spPr>
          <a:xfrm>
            <a:off x="515938" y="4856163"/>
            <a:ext cx="7503176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2D5B7482-161A-90D1-7C92-91E081C0A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21358" y="-2231509"/>
            <a:ext cx="7503175" cy="8527536"/>
          </a:xfrm>
          <a:prstGeom prst="rect">
            <a:avLst/>
          </a:prstGeom>
        </p:spPr>
      </p:pic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60C9A836-378B-482F-6CCF-086E161B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5841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EF98DC-8735-455B-0B80-9DDE301C2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929DE621-EE2D-A400-C6DB-F5034A128E95}"/>
              </a:ext>
            </a:extLst>
          </p:cNvPr>
          <p:cNvSpPr/>
          <p:nvPr/>
        </p:nvSpPr>
        <p:spPr>
          <a:xfrm>
            <a:off x="1" y="5699447"/>
            <a:ext cx="12192000" cy="1173986"/>
          </a:xfrm>
          <a:custGeom>
            <a:avLst/>
            <a:gdLst>
              <a:gd name="connsiteX0" fmla="*/ 0 w 12192000"/>
              <a:gd name="connsiteY0" fmla="*/ 0 h 1642260"/>
              <a:gd name="connsiteX1" fmla="*/ 12192000 w 12192000"/>
              <a:gd name="connsiteY1" fmla="*/ 0 h 1642260"/>
              <a:gd name="connsiteX2" fmla="*/ 12192000 w 12192000"/>
              <a:gd name="connsiteY2" fmla="*/ 1642261 h 1642260"/>
              <a:gd name="connsiteX3" fmla="*/ 0 w 12192000"/>
              <a:gd name="connsiteY3" fmla="*/ 1642261 h 16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42260">
                <a:moveTo>
                  <a:pt x="0" y="0"/>
                </a:moveTo>
                <a:lnTo>
                  <a:pt x="12192000" y="0"/>
                </a:lnTo>
                <a:lnTo>
                  <a:pt x="12192000" y="1642261"/>
                </a:lnTo>
                <a:lnTo>
                  <a:pt x="0" y="1642261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sv-SE" dirty="0"/>
              <a:t> 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461F6E5-C2EC-5FDF-BF7C-6391D5F38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pPr lvl="0">
              <a:defRPr/>
            </a:pPr>
            <a:r>
              <a:rPr lang="en-GB" spc="-40" dirty="0">
                <a:solidFill>
                  <a:srgbClr val="020678"/>
                </a:solidFill>
              </a:rPr>
              <a:t>Support for training in </a:t>
            </a:r>
            <a:br>
              <a:rPr lang="en-GB" spc="-40" dirty="0">
                <a:solidFill>
                  <a:srgbClr val="020678"/>
                </a:solidFill>
              </a:rPr>
            </a:br>
            <a:r>
              <a:rPr lang="en-GB" spc="-40" dirty="0">
                <a:solidFill>
                  <a:srgbClr val="020678"/>
                </a:solidFill>
              </a:rPr>
              <a:t>workplace health and safety</a:t>
            </a:r>
            <a:endParaRPr lang="sv-SE" sz="4400" b="0" spc="-40" dirty="0">
              <a:solidFill>
                <a:srgbClr val="020678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AAB4B9-2FAC-83A9-DC90-84C3E4B48730}"/>
              </a:ext>
            </a:extLst>
          </p:cNvPr>
          <p:cNvSpPr txBox="1">
            <a:spLocks/>
          </p:cNvSpPr>
          <p:nvPr/>
        </p:nvSpPr>
        <p:spPr>
          <a:xfrm>
            <a:off x="698184" y="2068384"/>
            <a:ext cx="4896704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Financial support to employers.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Promotes shared training among managers and health and safety representatives.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Improved dialogue and knowledge </a:t>
            </a:r>
            <a:br>
              <a:rPr lang="en-GB" dirty="0">
                <a:solidFill>
                  <a:srgbClr val="020678"/>
                </a:solidFill>
              </a:rPr>
            </a:br>
            <a:r>
              <a:rPr lang="en-GB" dirty="0">
                <a:solidFill>
                  <a:srgbClr val="020678"/>
                </a:solidFill>
              </a:rPr>
              <a:t>of health and safety activities in </a:t>
            </a:r>
            <a:br>
              <a:rPr lang="en-GB" dirty="0">
                <a:solidFill>
                  <a:srgbClr val="020678"/>
                </a:solidFill>
              </a:rPr>
            </a:br>
            <a:r>
              <a:rPr lang="en-GB" dirty="0">
                <a:solidFill>
                  <a:srgbClr val="020678"/>
                </a:solidFill>
              </a:rPr>
              <a:t>the workplace.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None/>
              <a:defRPr/>
            </a:pPr>
            <a:endParaRPr lang="sv-SE" dirty="0">
              <a:solidFill>
                <a:srgbClr val="020678"/>
              </a:solidFill>
            </a:endParaRPr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9679FBD6-B0BE-2F65-172F-7192F4949BF2}"/>
              </a:ext>
            </a:extLst>
          </p:cNvPr>
          <p:cNvSpPr/>
          <p:nvPr/>
        </p:nvSpPr>
        <p:spPr>
          <a:xfrm>
            <a:off x="5458785" y="1442071"/>
            <a:ext cx="37501" cy="12207"/>
          </a:xfrm>
          <a:custGeom>
            <a:avLst/>
            <a:gdLst>
              <a:gd name="connsiteX0" fmla="*/ 37501 w 37501"/>
              <a:gd name="connsiteY0" fmla="*/ 12208 h 12207"/>
              <a:gd name="connsiteX1" fmla="*/ 37501 w 37501"/>
              <a:gd name="connsiteY1" fmla="*/ 12208 h 12207"/>
              <a:gd name="connsiteX2" fmla="*/ 0 w 37501"/>
              <a:gd name="connsiteY2" fmla="*/ 0 h 1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01" h="12207">
                <a:moveTo>
                  <a:pt x="37501" y="12208"/>
                </a:moveTo>
                <a:lnTo>
                  <a:pt x="37501" y="12208"/>
                </a:lnTo>
                <a:lnTo>
                  <a:pt x="0" y="0"/>
                </a:lnTo>
              </a:path>
            </a:pathLst>
          </a:custGeom>
          <a:solidFill>
            <a:srgbClr val="030578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D2FF6EBB-5935-9A96-1EA1-54BAF8AEB46C}"/>
              </a:ext>
            </a:extLst>
          </p:cNvPr>
          <p:cNvSpPr txBox="1">
            <a:spLocks/>
          </p:cNvSpPr>
          <p:nvPr/>
        </p:nvSpPr>
        <p:spPr>
          <a:xfrm>
            <a:off x="515938" y="4856163"/>
            <a:ext cx="7503176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pic>
        <p:nvPicPr>
          <p:cNvPr id="7" name="Bildobjekt 11">
            <a:extLst>
              <a:ext uri="{FF2B5EF4-FFF2-40B4-BE49-F238E27FC236}">
                <a16:creationId xmlns:a16="http://schemas.microsoft.com/office/drawing/2014/main" id="{966CC77B-34D1-725F-7F0B-13819ABE3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34301" y="236511"/>
            <a:ext cx="12937538" cy="6466486"/>
          </a:xfrm>
          <a:prstGeom prst="rect">
            <a:avLst/>
          </a:prstGeom>
        </p:spPr>
      </p:pic>
      <p:sp>
        <p:nvSpPr>
          <p:cNvPr id="3" name="Platshållare för bildnummer 3">
            <a:extLst>
              <a:ext uri="{FF2B5EF4-FFF2-40B4-BE49-F238E27FC236}">
                <a16:creationId xmlns:a16="http://schemas.microsoft.com/office/drawing/2014/main" id="{2FB74FA4-869F-E703-D62C-2EBAF61F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49" y="64337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5508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4D26A-FCDB-1BF7-B2B0-3031DA23B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1DB0DAA-2AC8-5A24-67F5-DC9313A09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pPr lvl="0">
              <a:defRPr/>
            </a:pPr>
            <a:r>
              <a:rPr lang="en-GB" spc="-40" dirty="0">
                <a:solidFill>
                  <a:srgbClr val="020678"/>
                </a:solidFill>
              </a:rPr>
              <a:t>More preventive actions</a:t>
            </a:r>
            <a:endParaRPr lang="sv-SE" sz="4400" b="0" spc="-40" dirty="0">
              <a:solidFill>
                <a:srgbClr val="020678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E108F14-A7AC-BD94-6E94-E4A69AB3AA49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4896704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Workplace health and safety conference Gilla Jobbet. 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Supported the Construction safety training park – training facility for construction employees to practise </a:t>
            </a:r>
            <a:br>
              <a:rPr lang="en-GB" dirty="0">
                <a:solidFill>
                  <a:srgbClr val="020678"/>
                </a:solidFill>
              </a:rPr>
            </a:br>
            <a:r>
              <a:rPr lang="en-GB" dirty="0">
                <a:solidFill>
                  <a:srgbClr val="020678"/>
                </a:solidFill>
              </a:rPr>
              <a:t>safe working. </a:t>
            </a:r>
            <a:endParaRPr lang="sv-SE" dirty="0">
              <a:solidFill>
                <a:srgbClr val="02067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rgbClr val="020678"/>
                </a:solidFill>
              </a:rPr>
              <a:t>Previous collaborative initiative with </a:t>
            </a:r>
            <a:br>
              <a:rPr lang="en-GB" dirty="0">
                <a:solidFill>
                  <a:srgbClr val="020678"/>
                </a:solidFill>
              </a:rPr>
            </a:br>
            <a:r>
              <a:rPr lang="en-GB" dirty="0">
                <a:solidFill>
                  <a:srgbClr val="020678"/>
                </a:solidFill>
              </a:rPr>
              <a:t>the Swedish Judo Federation to </a:t>
            </a:r>
            <a:br>
              <a:rPr lang="en-GB" dirty="0">
                <a:solidFill>
                  <a:srgbClr val="020678"/>
                </a:solidFill>
              </a:rPr>
            </a:br>
            <a:r>
              <a:rPr lang="en-GB" dirty="0">
                <a:solidFill>
                  <a:srgbClr val="020678"/>
                </a:solidFill>
              </a:rPr>
              <a:t>prevent and reduce injuries from falls.</a:t>
            </a:r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59D9ED1B-3543-49B8-84C2-A0D1C570820B}"/>
              </a:ext>
            </a:extLst>
          </p:cNvPr>
          <p:cNvSpPr/>
          <p:nvPr/>
        </p:nvSpPr>
        <p:spPr>
          <a:xfrm>
            <a:off x="5458785" y="1442071"/>
            <a:ext cx="37501" cy="12207"/>
          </a:xfrm>
          <a:custGeom>
            <a:avLst/>
            <a:gdLst>
              <a:gd name="connsiteX0" fmla="*/ 37501 w 37501"/>
              <a:gd name="connsiteY0" fmla="*/ 12208 h 12207"/>
              <a:gd name="connsiteX1" fmla="*/ 37501 w 37501"/>
              <a:gd name="connsiteY1" fmla="*/ 12208 h 12207"/>
              <a:gd name="connsiteX2" fmla="*/ 0 w 37501"/>
              <a:gd name="connsiteY2" fmla="*/ 0 h 1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01" h="12207">
                <a:moveTo>
                  <a:pt x="37501" y="12208"/>
                </a:moveTo>
                <a:lnTo>
                  <a:pt x="37501" y="12208"/>
                </a:lnTo>
                <a:lnTo>
                  <a:pt x="0" y="0"/>
                </a:lnTo>
              </a:path>
            </a:pathLst>
          </a:custGeom>
          <a:solidFill>
            <a:srgbClr val="030578"/>
          </a:solidFill>
          <a:ln w="797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2BE44ADA-1347-903F-84C1-F7A23CE6EB24}"/>
              </a:ext>
            </a:extLst>
          </p:cNvPr>
          <p:cNvSpPr txBox="1">
            <a:spLocks/>
          </p:cNvSpPr>
          <p:nvPr/>
        </p:nvSpPr>
        <p:spPr>
          <a:xfrm>
            <a:off x="515938" y="4856163"/>
            <a:ext cx="7503176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3" name="Platshållare för bildnummer 3">
            <a:extLst>
              <a:ext uri="{FF2B5EF4-FFF2-40B4-BE49-F238E27FC236}">
                <a16:creationId xmlns:a16="http://schemas.microsoft.com/office/drawing/2014/main" id="{CB85630D-2AD3-1099-11C5-9F8A5524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81356"/>
            <a:ext cx="684213" cy="1825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5542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8DACA8C-8049-4678-A226-6E6B27DE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160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FAA20-C6AC-3D67-D785-B92D41993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4D69397-6434-67D9-4C04-9C4C46203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7944100" cy="2733675"/>
          </a:xfrm>
        </p:spPr>
        <p:txBody>
          <a:bodyPr/>
          <a:lstStyle/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history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3654AE8-E578-F26D-4EF6-5784E08C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023CF20-BD5D-1BCB-8E6A-6FB8613E1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DBCE2F3-F134-7856-80E1-0E176E65F510}"/>
              </a:ext>
            </a:extLst>
          </p:cNvPr>
          <p:cNvGrpSpPr/>
          <p:nvPr/>
        </p:nvGrpSpPr>
        <p:grpSpPr>
          <a:xfrm>
            <a:off x="7391375" y="2059289"/>
            <a:ext cx="3692604" cy="3764436"/>
            <a:chOff x="7391375" y="2059289"/>
            <a:chExt cx="3692604" cy="3764436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4AF27D10-9035-1C1E-8FA6-E00B6C504D27}"/>
                </a:ext>
              </a:extLst>
            </p:cNvPr>
            <p:cNvSpPr/>
            <p:nvPr/>
          </p:nvSpPr>
          <p:spPr>
            <a:xfrm>
              <a:off x="7722451" y="2059289"/>
              <a:ext cx="3361528" cy="3429040"/>
            </a:xfrm>
            <a:custGeom>
              <a:avLst/>
              <a:gdLst>
                <a:gd name="connsiteX0" fmla="*/ 2440673 w 3361528"/>
                <a:gd name="connsiteY0" fmla="*/ 0 h 3429040"/>
                <a:gd name="connsiteX1" fmla="*/ 3361529 w 3361528"/>
                <a:gd name="connsiteY1" fmla="*/ 925717 h 3429040"/>
                <a:gd name="connsiteX2" fmla="*/ 899792 w 3361528"/>
                <a:gd name="connsiteY2" fmla="*/ 3429040 h 3429040"/>
                <a:gd name="connsiteX3" fmla="*/ 0 w 3361528"/>
                <a:gd name="connsiteY3" fmla="*/ 2513045 h 342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1528" h="3429040">
                  <a:moveTo>
                    <a:pt x="2440673" y="0"/>
                  </a:moveTo>
                  <a:lnTo>
                    <a:pt x="3361529" y="925717"/>
                  </a:lnTo>
                  <a:lnTo>
                    <a:pt x="899792" y="3429040"/>
                  </a:lnTo>
                  <a:lnTo>
                    <a:pt x="0" y="2513045"/>
                  </a:lnTo>
                  <a:close/>
                </a:path>
              </a:pathLst>
            </a:custGeom>
            <a:solidFill>
              <a:srgbClr val="FAB455"/>
            </a:solidFill>
            <a:ln w="5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0CB7B59C-5628-65B8-2EA2-9727EAF1E5E3}"/>
                </a:ext>
              </a:extLst>
            </p:cNvPr>
            <p:cNvSpPr/>
            <p:nvPr/>
          </p:nvSpPr>
          <p:spPr>
            <a:xfrm>
              <a:off x="9795862" y="2059289"/>
              <a:ext cx="1288117" cy="1309181"/>
            </a:xfrm>
            <a:custGeom>
              <a:avLst/>
              <a:gdLst>
                <a:gd name="connsiteX0" fmla="*/ 0 w 1288117"/>
                <a:gd name="connsiteY0" fmla="*/ 378604 h 1309181"/>
                <a:gd name="connsiteX1" fmla="*/ 0 w 1288117"/>
                <a:gd name="connsiteY1" fmla="*/ 925717 h 1309181"/>
                <a:gd name="connsiteX2" fmla="*/ 376984 w 1288117"/>
                <a:gd name="connsiteY2" fmla="*/ 1309182 h 1309181"/>
                <a:gd name="connsiteX3" fmla="*/ 910594 w 1288117"/>
                <a:gd name="connsiteY3" fmla="*/ 1309182 h 1309181"/>
                <a:gd name="connsiteX4" fmla="*/ 1288118 w 1288117"/>
                <a:gd name="connsiteY4" fmla="*/ 925717 h 1309181"/>
                <a:gd name="connsiteX5" fmla="*/ 1288118 w 1288117"/>
                <a:gd name="connsiteY5" fmla="*/ 383465 h 1309181"/>
                <a:gd name="connsiteX6" fmla="*/ 910594 w 1288117"/>
                <a:gd name="connsiteY6" fmla="*/ 0 h 1309181"/>
                <a:gd name="connsiteX7" fmla="*/ 367262 w 1288117"/>
                <a:gd name="connsiteY7" fmla="*/ 0 h 130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8117" h="1309181">
                  <a:moveTo>
                    <a:pt x="0" y="378604"/>
                  </a:moveTo>
                  <a:lnTo>
                    <a:pt x="0" y="925717"/>
                  </a:lnTo>
                  <a:lnTo>
                    <a:pt x="376984" y="1309182"/>
                  </a:lnTo>
                  <a:lnTo>
                    <a:pt x="910594" y="1309182"/>
                  </a:lnTo>
                  <a:lnTo>
                    <a:pt x="1288118" y="925717"/>
                  </a:lnTo>
                  <a:lnTo>
                    <a:pt x="1288118" y="383465"/>
                  </a:lnTo>
                  <a:lnTo>
                    <a:pt x="910594" y="0"/>
                  </a:lnTo>
                  <a:lnTo>
                    <a:pt x="367262" y="0"/>
                  </a:lnTo>
                  <a:close/>
                </a:path>
              </a:pathLst>
            </a:custGeom>
            <a:solidFill>
              <a:schemeClr val="accent3"/>
            </a:solidFill>
            <a:ln w="5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8617394B-D307-E9BB-6EC1-B39717BA2B36}"/>
                </a:ext>
              </a:extLst>
            </p:cNvPr>
            <p:cNvSpPr/>
            <p:nvPr/>
          </p:nvSpPr>
          <p:spPr>
            <a:xfrm>
              <a:off x="10259800" y="2460576"/>
              <a:ext cx="433153" cy="439634"/>
            </a:xfrm>
            <a:custGeom>
              <a:avLst/>
              <a:gdLst>
                <a:gd name="connsiteX0" fmla="*/ 433153 w 433153"/>
                <a:gd name="connsiteY0" fmla="*/ 219817 h 439634"/>
                <a:gd name="connsiteX1" fmla="*/ 216577 w 433153"/>
                <a:gd name="connsiteY1" fmla="*/ 439634 h 439634"/>
                <a:gd name="connsiteX2" fmla="*/ 0 w 433153"/>
                <a:gd name="connsiteY2" fmla="*/ 219817 h 439634"/>
                <a:gd name="connsiteX3" fmla="*/ 216577 w 433153"/>
                <a:gd name="connsiteY3" fmla="*/ 0 h 439634"/>
                <a:gd name="connsiteX4" fmla="*/ 433153 w 433153"/>
                <a:gd name="connsiteY4" fmla="*/ 219817 h 4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53" h="439634">
                  <a:moveTo>
                    <a:pt x="433153" y="219817"/>
                  </a:moveTo>
                  <a:cubicBezTo>
                    <a:pt x="433153" y="341219"/>
                    <a:pt x="336189" y="439634"/>
                    <a:pt x="216577" y="439634"/>
                  </a:cubicBezTo>
                  <a:cubicBezTo>
                    <a:pt x="96965" y="439634"/>
                    <a:pt x="0" y="341219"/>
                    <a:pt x="0" y="219817"/>
                  </a:cubicBezTo>
                  <a:cubicBezTo>
                    <a:pt x="0" y="98415"/>
                    <a:pt x="96965" y="0"/>
                    <a:pt x="216577" y="0"/>
                  </a:cubicBezTo>
                  <a:cubicBezTo>
                    <a:pt x="336189" y="0"/>
                    <a:pt x="433153" y="98415"/>
                    <a:pt x="433153" y="219817"/>
                  </a:cubicBezTo>
                  <a:close/>
                </a:path>
              </a:pathLst>
            </a:custGeom>
            <a:solidFill>
              <a:srgbClr val="FAB455"/>
            </a:solidFill>
            <a:ln w="5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CDE57EF7-6203-F276-A72C-A75F3746701A}"/>
                </a:ext>
              </a:extLst>
            </p:cNvPr>
            <p:cNvSpPr/>
            <p:nvPr/>
          </p:nvSpPr>
          <p:spPr>
            <a:xfrm>
              <a:off x="7392995" y="4572334"/>
              <a:ext cx="1230868" cy="1251391"/>
            </a:xfrm>
            <a:custGeom>
              <a:avLst/>
              <a:gdLst>
                <a:gd name="connsiteX0" fmla="*/ 0 w 1230868"/>
                <a:gd name="connsiteY0" fmla="*/ 1251392 h 1251391"/>
                <a:gd name="connsiteX1" fmla="*/ 164728 w 1230868"/>
                <a:gd name="connsiteY1" fmla="*/ 625426 h 1251391"/>
                <a:gd name="connsiteX2" fmla="*/ 329456 w 1230868"/>
                <a:gd name="connsiteY2" fmla="*/ 0 h 1251391"/>
                <a:gd name="connsiteX3" fmla="*/ 780432 w 1230868"/>
                <a:gd name="connsiteY3" fmla="*/ 457997 h 1251391"/>
                <a:gd name="connsiteX4" fmla="*/ 1230868 w 1230868"/>
                <a:gd name="connsiteY4" fmla="*/ 915995 h 1251391"/>
                <a:gd name="connsiteX5" fmla="*/ 615164 w 1230868"/>
                <a:gd name="connsiteY5" fmla="*/ 1083964 h 125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0868" h="1251391">
                  <a:moveTo>
                    <a:pt x="0" y="1251392"/>
                  </a:moveTo>
                  <a:lnTo>
                    <a:pt x="164728" y="625426"/>
                  </a:lnTo>
                  <a:lnTo>
                    <a:pt x="329456" y="0"/>
                  </a:lnTo>
                  <a:lnTo>
                    <a:pt x="780432" y="457997"/>
                  </a:lnTo>
                  <a:lnTo>
                    <a:pt x="1230868" y="915995"/>
                  </a:lnTo>
                  <a:lnTo>
                    <a:pt x="615164" y="1083964"/>
                  </a:lnTo>
                  <a:close/>
                </a:path>
              </a:pathLst>
            </a:custGeom>
            <a:solidFill>
              <a:srgbClr val="F99B8F"/>
            </a:solidFill>
            <a:ln w="5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79A50111-E6B8-D810-53E7-34C441026D91}"/>
                </a:ext>
              </a:extLst>
            </p:cNvPr>
            <p:cNvSpPr/>
            <p:nvPr/>
          </p:nvSpPr>
          <p:spPr>
            <a:xfrm>
              <a:off x="7391375" y="5405155"/>
              <a:ext cx="411549" cy="418570"/>
            </a:xfrm>
            <a:custGeom>
              <a:avLst/>
              <a:gdLst>
                <a:gd name="connsiteX0" fmla="*/ 0 w 411549"/>
                <a:gd name="connsiteY0" fmla="*/ 418571 h 418570"/>
                <a:gd name="connsiteX1" fmla="*/ 55089 w 411549"/>
                <a:gd name="connsiteY1" fmla="*/ 209555 h 418570"/>
                <a:gd name="connsiteX2" fmla="*/ 110179 w 411549"/>
                <a:gd name="connsiteY2" fmla="*/ 0 h 418570"/>
                <a:gd name="connsiteX3" fmla="*/ 260864 w 411549"/>
                <a:gd name="connsiteY3" fmla="*/ 153386 h 418570"/>
                <a:gd name="connsiteX4" fmla="*/ 411550 w 411549"/>
                <a:gd name="connsiteY4" fmla="*/ 306232 h 418570"/>
                <a:gd name="connsiteX5" fmla="*/ 205775 w 411549"/>
                <a:gd name="connsiteY5" fmla="*/ 362401 h 41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549" h="418570">
                  <a:moveTo>
                    <a:pt x="0" y="418571"/>
                  </a:moveTo>
                  <a:lnTo>
                    <a:pt x="55089" y="209555"/>
                  </a:lnTo>
                  <a:lnTo>
                    <a:pt x="110179" y="0"/>
                  </a:lnTo>
                  <a:lnTo>
                    <a:pt x="260864" y="153386"/>
                  </a:lnTo>
                  <a:lnTo>
                    <a:pt x="411550" y="306232"/>
                  </a:lnTo>
                  <a:lnTo>
                    <a:pt x="205775" y="362401"/>
                  </a:lnTo>
                  <a:close/>
                </a:path>
              </a:pathLst>
            </a:custGeom>
            <a:solidFill>
              <a:schemeClr val="accent3"/>
            </a:solidFill>
            <a:ln w="5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16551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054B98C-5C42-43A2-B2A0-7990E944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868B95B-49D1-416C-37DC-5B3AD4501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9"/>
            <a:ext cx="6341608" cy="681578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historic</a:t>
            </a:r>
            <a:r>
              <a:rPr lang="sv-SE" dirty="0"/>
              <a:t> </a:t>
            </a:r>
            <a:r>
              <a:rPr lang="sv-SE" dirty="0" err="1"/>
              <a:t>agreement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8FDF5CB-0ACB-660E-4FEC-3661CC9AFB30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5573662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In 1938,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framework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the Saltsjöbaden </a:t>
            </a:r>
            <a:r>
              <a:rPr lang="sv-SE" dirty="0" err="1"/>
              <a:t>Agreement</a:t>
            </a:r>
            <a:r>
              <a:rPr lang="sv-SE" dirty="0"/>
              <a:t>,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signed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the </a:t>
            </a:r>
            <a:r>
              <a:rPr lang="sv-SE" dirty="0" err="1"/>
              <a:t>labour</a:t>
            </a:r>
            <a:r>
              <a:rPr lang="sv-SE" dirty="0"/>
              <a:t> market </a:t>
            </a:r>
            <a:r>
              <a:rPr lang="sv-SE" dirty="0" err="1"/>
              <a:t>parties</a:t>
            </a:r>
            <a:r>
              <a:rPr lang="sv-SE" dirty="0"/>
              <a:t>.</a:t>
            </a:r>
          </a:p>
          <a:p>
            <a:r>
              <a:rPr lang="sv-SE" dirty="0"/>
              <a:t>The Saltsjöbaden </a:t>
            </a:r>
            <a:r>
              <a:rPr lang="sv-SE" dirty="0" err="1"/>
              <a:t>Agreement</a:t>
            </a:r>
            <a:r>
              <a:rPr lang="sv-SE" dirty="0"/>
              <a:t> is the </a:t>
            </a:r>
            <a:r>
              <a:rPr lang="sv-SE" dirty="0" err="1"/>
              <a:t>foundation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.</a:t>
            </a:r>
          </a:p>
          <a:p>
            <a:r>
              <a:rPr lang="sv-SE" dirty="0"/>
              <a:t>It </a:t>
            </a:r>
            <a:r>
              <a:rPr lang="sv-SE" dirty="0" err="1"/>
              <a:t>regulates</a:t>
            </a:r>
            <a:r>
              <a:rPr lang="sv-SE" dirty="0"/>
              <a:t>, </a:t>
            </a:r>
            <a:r>
              <a:rPr lang="sv-SE" dirty="0" err="1"/>
              <a:t>among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things</a:t>
            </a:r>
            <a:r>
              <a:rPr lang="sv-SE" dirty="0"/>
              <a:t>, </a:t>
            </a:r>
            <a:r>
              <a:rPr lang="sv-SE" dirty="0" err="1"/>
              <a:t>negotiation</a:t>
            </a:r>
            <a:r>
              <a:rPr lang="sv-SE" dirty="0"/>
              <a:t> </a:t>
            </a:r>
            <a:r>
              <a:rPr lang="sv-SE" dirty="0" err="1"/>
              <a:t>procedures</a:t>
            </a:r>
            <a:r>
              <a:rPr lang="sv-SE" dirty="0"/>
              <a:t>, </a:t>
            </a:r>
            <a:r>
              <a:rPr lang="sv-SE" dirty="0" err="1"/>
              <a:t>dismissal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employees</a:t>
            </a:r>
            <a:r>
              <a:rPr lang="sv-SE" dirty="0"/>
              <a:t>, and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industrial</a:t>
            </a:r>
            <a:r>
              <a:rPr lang="sv-SE" dirty="0"/>
              <a:t> action.</a:t>
            </a:r>
          </a:p>
          <a:p>
            <a:r>
              <a:rPr lang="sv-SE" dirty="0"/>
              <a:t>25 </a:t>
            </a:r>
            <a:r>
              <a:rPr lang="sv-SE" dirty="0" err="1"/>
              <a:t>years</a:t>
            </a:r>
            <a:r>
              <a:rPr lang="sv-SE" dirty="0"/>
              <a:t> later, in 1963,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 policy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born</a:t>
            </a:r>
            <a:r>
              <a:rPr lang="sv-SE" dirty="0"/>
              <a:t>.</a:t>
            </a:r>
          </a:p>
        </p:txBody>
      </p:sp>
      <p:pic>
        <p:nvPicPr>
          <p:cNvPr id="7" name="Bildobjekt 6" descr="En bild som visar text, person, vägg, grupp&#10;&#10;Automatiskt genererad beskrivning">
            <a:extLst>
              <a:ext uri="{FF2B5EF4-FFF2-40B4-BE49-F238E27FC236}">
                <a16:creationId xmlns:a16="http://schemas.microsoft.com/office/drawing/2014/main" id="{8570EEBB-C46D-3BAB-0176-EC15BBFA2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367">
            <a:off x="6332807" y="2190692"/>
            <a:ext cx="5105426" cy="31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37B692-6C52-44E3-5090-C72875A19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A42AB6-3425-36EC-B2C3-F135013E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9F18178E-EEB6-A159-D959-18547827C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r>
              <a:rPr lang="sv-SE" dirty="0">
                <a:latin typeface="Arial" charset="0"/>
              </a:rPr>
              <a:t>A </a:t>
            </a:r>
            <a:r>
              <a:rPr lang="sv-SE" dirty="0" err="1">
                <a:latin typeface="Arial" charset="0"/>
              </a:rPr>
              <a:t>safety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net</a:t>
            </a:r>
            <a:r>
              <a:rPr lang="sv-SE" dirty="0">
                <a:latin typeface="Arial" charset="0"/>
              </a:rPr>
              <a:t> for </a:t>
            </a:r>
            <a:r>
              <a:rPr lang="sv-SE" dirty="0" err="1">
                <a:latin typeface="Arial" charset="0"/>
              </a:rPr>
              <a:t>widows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697030-DA84-C35B-2080-20C16DA6D24E}"/>
              </a:ext>
            </a:extLst>
          </p:cNvPr>
          <p:cNvSpPr txBox="1">
            <a:spLocks/>
          </p:cNvSpPr>
          <p:nvPr/>
        </p:nvSpPr>
        <p:spPr>
          <a:xfrm>
            <a:off x="698184" y="1580833"/>
            <a:ext cx="4970007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collectively</a:t>
            </a:r>
            <a:r>
              <a:rPr lang="sv-SE" dirty="0"/>
              <a:t> </a:t>
            </a:r>
            <a:r>
              <a:rPr lang="sv-SE" dirty="0" err="1"/>
              <a:t>agreed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 </a:t>
            </a:r>
            <a:r>
              <a:rPr lang="sv-SE" dirty="0" err="1"/>
              <a:t>came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force in </a:t>
            </a:r>
            <a:r>
              <a:rPr lang="sv-SE" dirty="0" err="1"/>
              <a:t>January</a:t>
            </a:r>
            <a:r>
              <a:rPr lang="sv-SE" dirty="0"/>
              <a:t> 1963.</a:t>
            </a:r>
          </a:p>
          <a:p>
            <a:r>
              <a:rPr lang="sv-SE" dirty="0"/>
              <a:t>The </a:t>
            </a:r>
            <a:r>
              <a:rPr lang="sv-SE" dirty="0" err="1"/>
              <a:t>labour</a:t>
            </a:r>
            <a:r>
              <a:rPr lang="sv-SE" dirty="0"/>
              <a:t> market </a:t>
            </a:r>
            <a:r>
              <a:rPr lang="sv-SE" dirty="0" err="1"/>
              <a:t>parties</a:t>
            </a:r>
            <a:r>
              <a:rPr lang="sv-SE" dirty="0"/>
              <a:t> </a:t>
            </a:r>
            <a:r>
              <a:rPr lang="sv-SE" dirty="0" err="1"/>
              <a:t>agreed</a:t>
            </a:r>
            <a:r>
              <a:rPr lang="sv-SE" dirty="0"/>
              <a:t> on </a:t>
            </a:r>
            <a:br>
              <a:rPr lang="sv-SE" dirty="0"/>
            </a:br>
            <a:r>
              <a:rPr lang="sv-SE" dirty="0"/>
              <a:t>a </a:t>
            </a:r>
            <a:r>
              <a:rPr lang="sv-SE" dirty="0" err="1"/>
              <a:t>life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 policy for a </a:t>
            </a:r>
            <a:r>
              <a:rPr lang="sv-SE" dirty="0" err="1"/>
              <a:t>vulnerable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>
                <a:latin typeface="Roboto" panose="02000000000000000000" pitchFamily="2" charset="0"/>
              </a:rPr>
              <a:t>–</a:t>
            </a:r>
            <a:r>
              <a:rPr lang="sv-SE" dirty="0"/>
              <a:t> the </a:t>
            </a:r>
            <a:r>
              <a:rPr lang="sv-SE" dirty="0" err="1"/>
              <a:t>widows</a:t>
            </a:r>
            <a:r>
              <a:rPr lang="sv-SE" dirty="0"/>
              <a:t>.</a:t>
            </a:r>
          </a:p>
          <a:p>
            <a:r>
              <a:rPr lang="sv-SE" dirty="0"/>
              <a:t>Arbetsmarknadens Försäkrings-</a:t>
            </a:r>
            <a:br>
              <a:rPr lang="sv-SE" dirty="0"/>
            </a:br>
            <a:r>
              <a:rPr lang="sv-SE" dirty="0"/>
              <a:t>aktiebolag, AFA,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founded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85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483FC31-22B7-4A8B-43EB-8C1EE26B1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396108"/>
            <a:ext cx="9328707" cy="2733675"/>
          </a:xfrm>
        </p:spPr>
        <p:txBody>
          <a:bodyPr/>
          <a:lstStyle/>
          <a:p>
            <a:pPr>
              <a:defRPr/>
            </a:pPr>
            <a:r>
              <a:rPr lang="sv-SE" spc="-40" dirty="0" err="1"/>
              <a:t>Collective</a:t>
            </a:r>
            <a:r>
              <a:rPr lang="sv-SE" spc="-40" dirty="0"/>
              <a:t> </a:t>
            </a:r>
            <a:r>
              <a:rPr lang="sv-SE" dirty="0" err="1"/>
              <a:t>a</a:t>
            </a:r>
            <a:r>
              <a:rPr lang="sv-SE" spc="-40" dirty="0" err="1"/>
              <a:t>greements</a:t>
            </a:r>
            <a:r>
              <a:rPr lang="sv-SE" spc="-40" dirty="0"/>
              <a:t>,</a:t>
            </a:r>
            <a:br>
              <a:rPr lang="sv-SE" spc="-40" dirty="0"/>
            </a:br>
            <a:r>
              <a:rPr lang="sv-SE" dirty="0"/>
              <a:t>the Swedish </a:t>
            </a:r>
            <a:r>
              <a:rPr lang="sv-SE" dirty="0" err="1"/>
              <a:t>model</a:t>
            </a:r>
            <a:r>
              <a:rPr lang="sv-SE" dirty="0"/>
              <a:t> – and the </a:t>
            </a:r>
            <a:r>
              <a:rPr lang="sv-SE" dirty="0" err="1"/>
              <a:t>advantages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collectively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agreed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 </a:t>
            </a:r>
            <a:r>
              <a:rPr lang="sv-SE" dirty="0" err="1"/>
              <a:t>policies</a:t>
            </a:r>
            <a:br>
              <a:rPr lang="en-US" dirty="0"/>
            </a:br>
            <a:endParaRPr lang="sv-SE" spc="-4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3A9589F-FE0F-D080-CBEC-8D9B0E7F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68DF3E-5673-A170-B04C-CB24F89770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09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3C19A-B521-F948-307A-2AF479652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D1F5527-98CB-4A17-2323-8A0A39AA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4A1DA14F-7A7A-24E5-D2D7-C6C04343D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8475208" cy="683687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is a </a:t>
            </a:r>
            <a:r>
              <a:rPr lang="sv-SE" dirty="0" err="1"/>
              <a:t>collective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agreement</a:t>
            </a:r>
            <a:r>
              <a:rPr lang="sv-SE" dirty="0"/>
              <a:t>?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76D9115-92E3-109B-80CC-E16D73F50B7D}"/>
              </a:ext>
            </a:extLst>
          </p:cNvPr>
          <p:cNvSpPr txBox="1">
            <a:spLocks/>
          </p:cNvSpPr>
          <p:nvPr/>
        </p:nvSpPr>
        <p:spPr>
          <a:xfrm>
            <a:off x="698184" y="2031795"/>
            <a:ext cx="4970007" cy="4389437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 </a:t>
            </a:r>
            <a:r>
              <a:rPr lang="sv-SE" dirty="0" err="1"/>
              <a:t>written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union associations and </a:t>
            </a:r>
            <a:r>
              <a:rPr lang="sv-SE" dirty="0" err="1"/>
              <a:t>employers</a:t>
            </a:r>
            <a:r>
              <a:rPr lang="sv-SE" dirty="0"/>
              <a:t>’ associations or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employers</a:t>
            </a:r>
            <a:r>
              <a:rPr lang="sv-SE" dirty="0"/>
              <a:t>.</a:t>
            </a:r>
          </a:p>
          <a:p>
            <a:r>
              <a:rPr lang="sv-SE" dirty="0"/>
              <a:t>An </a:t>
            </a:r>
            <a:r>
              <a:rPr lang="sv-SE" dirty="0" err="1"/>
              <a:t>agreement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regulates</a:t>
            </a:r>
            <a:r>
              <a:rPr lang="sv-SE" dirty="0"/>
              <a:t> </a:t>
            </a:r>
            <a:r>
              <a:rPr lang="sv-SE" dirty="0" err="1"/>
              <a:t>salaries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.</a:t>
            </a:r>
          </a:p>
          <a:p>
            <a:r>
              <a:rPr lang="sv-SE" dirty="0" err="1"/>
              <a:t>Agreements</a:t>
            </a:r>
            <a:r>
              <a:rPr lang="sv-SE" dirty="0"/>
              <a:t> </a:t>
            </a:r>
            <a:r>
              <a:rPr lang="sv-SE" dirty="0" err="1"/>
              <a:t>adapted</a:t>
            </a:r>
            <a:r>
              <a:rPr lang="sv-SE" dirty="0"/>
              <a:t> for </a:t>
            </a:r>
            <a:r>
              <a:rPr lang="sv-SE" dirty="0" err="1"/>
              <a:t>industry</a:t>
            </a:r>
            <a:r>
              <a:rPr lang="sv-SE" dirty="0"/>
              <a:t>, </a:t>
            </a:r>
            <a:r>
              <a:rPr lang="sv-SE" dirty="0" err="1"/>
              <a:t>company</a:t>
            </a:r>
            <a:r>
              <a:rPr lang="sv-SE" dirty="0"/>
              <a:t> or </a:t>
            </a:r>
            <a:r>
              <a:rPr lang="sv-SE" dirty="0" err="1"/>
              <a:t>workplace</a:t>
            </a:r>
            <a:r>
              <a:rPr lang="sv-SE" dirty="0"/>
              <a:t>.</a:t>
            </a:r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5488AC09-606A-8629-B539-F6B1460EB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89537" y="396108"/>
            <a:ext cx="6630384" cy="60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9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974FE-2844-EB63-1A16-0F2057FDF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858F4CB-E4E3-60C4-ECD6-C4255124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DB0E47B3-5394-78EA-2B20-2969DB6D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396107"/>
            <a:ext cx="6622579" cy="1611597"/>
          </a:xfrm>
        </p:spPr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make sure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safer</a:t>
            </a:r>
            <a:r>
              <a:rPr lang="sv-SE" dirty="0"/>
              <a:t> </a:t>
            </a:r>
            <a:r>
              <a:rPr lang="sv-SE" dirty="0" err="1"/>
              <a:t>everyday</a:t>
            </a:r>
            <a:r>
              <a:rPr lang="sv-SE" dirty="0"/>
              <a:t> </a:t>
            </a:r>
            <a:r>
              <a:rPr lang="sv-SE" dirty="0" err="1"/>
              <a:t>life</a:t>
            </a:r>
            <a:endParaRPr lang="sv-SE" dirty="0"/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28A2DAC4-F812-169D-7C44-EAEBF891C655}"/>
              </a:ext>
            </a:extLst>
          </p:cNvPr>
          <p:cNvSpPr txBox="1">
            <a:spLocks/>
          </p:cNvSpPr>
          <p:nvPr/>
        </p:nvSpPr>
        <p:spPr>
          <a:xfrm>
            <a:off x="698184" y="2031795"/>
            <a:ext cx="5653189" cy="3672515"/>
          </a:xfrm>
          <a:prstGeom prst="rect">
            <a:avLst/>
          </a:prstGeom>
        </p:spPr>
        <p:txBody>
          <a:bodyPr/>
          <a:lstStyle>
            <a:lvl1pPr marL="216000" indent="-228605" algn="l" defTabSz="91441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You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are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automatically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covered</a:t>
            </a:r>
            <a:r>
              <a:rPr lang="sv-SE" dirty="0">
                <a:solidFill>
                  <a:srgbClr val="020678"/>
                </a:solidFill>
              </a:rPr>
              <a:t> by </a:t>
            </a:r>
            <a:r>
              <a:rPr lang="sv-SE" dirty="0" err="1">
                <a:solidFill>
                  <a:srgbClr val="020678"/>
                </a:solidFill>
              </a:rPr>
              <a:t>virtue</a:t>
            </a:r>
            <a:r>
              <a:rPr lang="sv-SE" dirty="0">
                <a:solidFill>
                  <a:srgbClr val="020678"/>
                </a:solidFill>
              </a:rPr>
              <a:t>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 err="1">
                <a:solidFill>
                  <a:srgbClr val="020678"/>
                </a:solidFill>
              </a:rPr>
              <a:t>of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your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employment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sv-SE" dirty="0">
                <a:solidFill>
                  <a:srgbClr val="020678"/>
                </a:solidFill>
              </a:rPr>
              <a:t>The </a:t>
            </a:r>
            <a:r>
              <a:rPr lang="sv-SE" dirty="0" err="1">
                <a:solidFill>
                  <a:srgbClr val="020678"/>
                </a:solidFill>
              </a:rPr>
              <a:t>employer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pays</a:t>
            </a:r>
            <a:r>
              <a:rPr lang="sv-SE" dirty="0">
                <a:solidFill>
                  <a:srgbClr val="020678"/>
                </a:solidFill>
              </a:rPr>
              <a:t> the premium.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Everyone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who</a:t>
            </a:r>
            <a:r>
              <a:rPr lang="sv-SE" dirty="0">
                <a:solidFill>
                  <a:srgbClr val="020678"/>
                </a:solidFill>
              </a:rPr>
              <a:t> is </a:t>
            </a:r>
            <a:r>
              <a:rPr lang="sv-SE" dirty="0" err="1">
                <a:solidFill>
                  <a:srgbClr val="020678"/>
                </a:solidFill>
              </a:rPr>
              <a:t>entitled</a:t>
            </a:r>
            <a:r>
              <a:rPr lang="sv-SE" dirty="0">
                <a:solidFill>
                  <a:srgbClr val="020678"/>
                </a:solidFill>
              </a:rPr>
              <a:t> to </a:t>
            </a:r>
            <a:r>
              <a:rPr lang="sv-SE" dirty="0" err="1">
                <a:solidFill>
                  <a:srgbClr val="020678"/>
                </a:solidFill>
              </a:rPr>
              <a:t>compensation</a:t>
            </a:r>
            <a:r>
              <a:rPr lang="sv-SE" dirty="0">
                <a:solidFill>
                  <a:srgbClr val="020678"/>
                </a:solidFill>
              </a:rPr>
              <a:t> </a:t>
            </a:r>
            <a:br>
              <a:rPr lang="sv-SE" dirty="0">
                <a:solidFill>
                  <a:srgbClr val="020678"/>
                </a:solidFill>
              </a:rPr>
            </a:br>
            <a:r>
              <a:rPr lang="sv-SE" dirty="0" err="1">
                <a:solidFill>
                  <a:srgbClr val="020678"/>
                </a:solidFill>
              </a:rPr>
              <a:t>will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receive</a:t>
            </a:r>
            <a:r>
              <a:rPr lang="sv-SE" dirty="0">
                <a:solidFill>
                  <a:srgbClr val="020678"/>
                </a:solidFill>
              </a:rPr>
              <a:t> it.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We</a:t>
            </a:r>
            <a:r>
              <a:rPr lang="sv-SE" dirty="0">
                <a:solidFill>
                  <a:srgbClr val="020678"/>
                </a:solidFill>
              </a:rPr>
              <a:t> make the </a:t>
            </a:r>
            <a:r>
              <a:rPr lang="sv-SE" dirty="0" err="1">
                <a:solidFill>
                  <a:srgbClr val="020678"/>
                </a:solidFill>
              </a:rPr>
              <a:t>claims</a:t>
            </a:r>
            <a:r>
              <a:rPr lang="sv-SE" dirty="0">
                <a:solidFill>
                  <a:srgbClr val="020678"/>
                </a:solidFill>
              </a:rPr>
              <a:t> process </a:t>
            </a:r>
            <a:r>
              <a:rPr lang="sv-SE" dirty="0" err="1">
                <a:solidFill>
                  <a:srgbClr val="020678"/>
                </a:solidFill>
              </a:rPr>
              <a:t>easy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sv-SE" dirty="0" err="1">
                <a:solidFill>
                  <a:srgbClr val="020678"/>
                </a:solidFill>
              </a:rPr>
              <a:t>Our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claims</a:t>
            </a:r>
            <a:r>
              <a:rPr lang="sv-SE" dirty="0">
                <a:solidFill>
                  <a:srgbClr val="020678"/>
                </a:solidFill>
              </a:rPr>
              <a:t> </a:t>
            </a:r>
            <a:r>
              <a:rPr lang="sv-SE" dirty="0" err="1">
                <a:solidFill>
                  <a:srgbClr val="020678"/>
                </a:solidFill>
              </a:rPr>
              <a:t>adjustment</a:t>
            </a:r>
            <a:r>
              <a:rPr lang="sv-SE" dirty="0">
                <a:solidFill>
                  <a:srgbClr val="020678"/>
                </a:solidFill>
              </a:rPr>
              <a:t> is </a:t>
            </a:r>
            <a:r>
              <a:rPr lang="sv-SE" dirty="0" err="1">
                <a:solidFill>
                  <a:srgbClr val="020678"/>
                </a:solidFill>
              </a:rPr>
              <a:t>active</a:t>
            </a:r>
            <a:r>
              <a:rPr lang="sv-SE" dirty="0">
                <a:solidFill>
                  <a:srgbClr val="020678"/>
                </a:solidFill>
              </a:rPr>
              <a:t> and </a:t>
            </a:r>
            <a:r>
              <a:rPr lang="sv-SE" dirty="0" err="1">
                <a:solidFill>
                  <a:srgbClr val="020678"/>
                </a:solidFill>
              </a:rPr>
              <a:t>outreaching</a:t>
            </a:r>
            <a:r>
              <a:rPr lang="sv-SE" dirty="0">
                <a:solidFill>
                  <a:srgbClr val="02067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7285642"/>
      </p:ext>
    </p:extLst>
  </p:cSld>
  <p:clrMapOvr>
    <a:masterClrMapping/>
  </p:clrMapOvr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 Försäkring nov 25 ver7.potx" id="{829E655D-FE94-49E3-B036-CD198AA354AD}" vid="{200F5375-55FC-49AE-BE32-2E1DFEDFC0F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AC7CA65-115D-43E3-AFAD-26771A4FE0EA}">
  <we:reference id="33491e4f-5d38-4c24-85cb-c5144f8a0d2f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21" ma:contentTypeDescription="Skapa ett nytt dokument." ma:contentTypeScope="" ma:versionID="acf9436897d0e259b07a3c1ce9189fe1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a040883776ba170403953f7a5fb375f6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10c3a147-0d64-46aa-a281-dc97358e8373"/>
    <ds:schemaRef ds:uri="d7532cd0-e888-47d6-8f58-db0210f25002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90907A5-D84D-4242-B364-3F4CF76FC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4EE32995</Template>
  <TotalTime>3406</TotalTime>
  <Words>1231</Words>
  <Application>Microsoft Office PowerPoint</Application>
  <PresentationFormat>Bredbild</PresentationFormat>
  <Paragraphs>220</Paragraphs>
  <Slides>33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6" baseType="lpstr">
      <vt:lpstr>Arial</vt:lpstr>
      <vt:lpstr>Roboto</vt:lpstr>
      <vt:lpstr>Afa Försäkring</vt:lpstr>
      <vt:lpstr>PowerPoint-presentation</vt:lpstr>
      <vt:lpstr>An insurance company  for working life</vt:lpstr>
      <vt:lpstr>9 out of 10 Swedish  employees are covered </vt:lpstr>
      <vt:lpstr>Our history</vt:lpstr>
      <vt:lpstr>The historic agreement</vt:lpstr>
      <vt:lpstr>A safety net for widows</vt:lpstr>
      <vt:lpstr>Collective agreements, the Swedish model – and the advantages of collectively  agreed insurance policies </vt:lpstr>
      <vt:lpstr>What is a collective  agreement?</vt:lpstr>
      <vt:lpstr>We make sure people can  have a safer everyday life</vt:lpstr>
      <vt:lpstr>About Afa Försäkring</vt:lpstr>
      <vt:lpstr>What we do</vt:lpstr>
      <vt:lpstr>Organisation</vt:lpstr>
      <vt:lpstr>Our owners</vt:lpstr>
      <vt:lpstr>Our business figures   2025–2026</vt:lpstr>
      <vt:lpstr>Our customers are satisfied </vt:lpstr>
      <vt:lpstr>A long-term  and sustainable business model</vt:lpstr>
      <vt:lpstr>Financial sustainability</vt:lpstr>
      <vt:lpstr>Environmental sustainability</vt:lpstr>
      <vt:lpstr>Social sustainability</vt:lpstr>
      <vt:lpstr>Financial  performance  and key facts  Asset Management  Division</vt:lpstr>
      <vt:lpstr>Key financial facts in 2025</vt:lpstr>
      <vt:lpstr>PowerPoint-presentation</vt:lpstr>
      <vt:lpstr>Key operational figures in 2025–2026  </vt:lpstr>
      <vt:lpstr>Insurances</vt:lpstr>
      <vt:lpstr>Insurances during working life </vt:lpstr>
      <vt:lpstr>Preventive actions – to improve  workplace health  and safety </vt:lpstr>
      <vt:lpstr>Unique claims database</vt:lpstr>
      <vt:lpstr>Research and development</vt:lpstr>
      <vt:lpstr>IA System support</vt:lpstr>
      <vt:lpstr>Rehabilitation support</vt:lpstr>
      <vt:lpstr>Support for training in  workplace health and safety</vt:lpstr>
      <vt:lpstr>More preventive actions</vt:lpstr>
      <vt:lpstr>PowerPoint-presentation</vt:lpstr>
    </vt:vector>
  </TitlesOfParts>
  <Company>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Magdalena Taubert</dc:creator>
  <cp:lastModifiedBy>Erica Krantz</cp:lastModifiedBy>
  <cp:revision>23</cp:revision>
  <dcterms:created xsi:type="dcterms:W3CDTF">2025-12-04T11:41:16Z</dcterms:created>
  <dcterms:modified xsi:type="dcterms:W3CDTF">2026-04-10T11:40:50Z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