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27"/>
  </p:notesMasterIdLst>
  <p:sldIdLst>
    <p:sldId id="2076138148" r:id="rId5"/>
    <p:sldId id="670" r:id="rId6"/>
    <p:sldId id="2076138132" r:id="rId7"/>
    <p:sldId id="2076138134" r:id="rId8"/>
    <p:sldId id="649" r:id="rId9"/>
    <p:sldId id="650" r:id="rId10"/>
    <p:sldId id="2076138151" r:id="rId11"/>
    <p:sldId id="2076138137" r:id="rId12"/>
    <p:sldId id="2076138138" r:id="rId13"/>
    <p:sldId id="2076138139" r:id="rId14"/>
    <p:sldId id="350" r:id="rId15"/>
    <p:sldId id="636" r:id="rId16"/>
    <p:sldId id="2076138130" r:id="rId17"/>
    <p:sldId id="2076138129" r:id="rId18"/>
    <p:sldId id="2076138149" r:id="rId19"/>
    <p:sldId id="2076138135" r:id="rId20"/>
    <p:sldId id="399" r:id="rId21"/>
    <p:sldId id="2076138150" r:id="rId22"/>
    <p:sldId id="662" r:id="rId23"/>
    <p:sldId id="664" r:id="rId24"/>
    <p:sldId id="659" r:id="rId25"/>
    <p:sldId id="2076138147" r:id="rId2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Hedberg Jeanette" initials="HJ" lastIdx="24" clrIdx="0">
    <p:extLst>
      <p:ext uri="{19B8F6BF-5375-455C-9EA6-DF929625EA0E}">
        <p15:presenceInfo xmlns:p15="http://schemas.microsoft.com/office/powerpoint/2012/main" userId="S-1-5-21-1499430162-1245868380-186260367-44643" providerId="AD"/>
      </p:ext>
    </p:extLst>
  </p:cmAuthor>
  <p:cmAuthor id="2" name="Norlin Mistander Christina" initials="NMC" lastIdx="15" clrIdx="1">
    <p:extLst>
      <p:ext uri="{19B8F6BF-5375-455C-9EA6-DF929625EA0E}">
        <p15:presenceInfo xmlns:p15="http://schemas.microsoft.com/office/powerpoint/2012/main" userId="S-1-5-21-1499430162-1245868380-186260367-4566" providerId="AD"/>
      </p:ext>
    </p:extLst>
  </p:cmAuthor>
  <p:cmAuthor id="3" name="Caroline Olsson" initials="CO" lastIdx="3" clrIdx="2">
    <p:extLst>
      <p:ext uri="{19B8F6BF-5375-455C-9EA6-DF929625EA0E}">
        <p15:presenceInfo xmlns:p15="http://schemas.microsoft.com/office/powerpoint/2012/main" userId="695be5e21a27e787" providerId="Windows Live"/>
      </p:ext>
    </p:extLst>
  </p:cmAuthor>
  <p:cmAuthor id="4" name="Vattahäll Emelie" initials="VE" lastIdx="5" clrIdx="3">
    <p:extLst>
      <p:ext uri="{19B8F6BF-5375-455C-9EA6-DF929625EA0E}">
        <p15:presenceInfo xmlns:p15="http://schemas.microsoft.com/office/powerpoint/2012/main" userId="S-1-5-21-1499430162-1245868380-186260367-63082" providerId="AD"/>
      </p:ext>
    </p:extLst>
  </p:cmAuthor>
  <p:cmAuthor id="5" name="Granberg-Norberg Christin" initials="GC" lastIdx="1" clrIdx="4">
    <p:extLst>
      <p:ext uri="{19B8F6BF-5375-455C-9EA6-DF929625EA0E}">
        <p15:presenceInfo xmlns:p15="http://schemas.microsoft.com/office/powerpoint/2012/main" userId="S-1-5-21-1499430162-1245868380-186260367-2320" providerId="AD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%"/>
            </a:schemeClr>
          </a:solidFill>
        </a:fill>
      </a:tcStyle>
    </a:wholeTbl>
    <a:band1H>
      <a:tcStyle>
        <a:tcBdr/>
        <a:fill>
          <a:solidFill>
            <a:schemeClr val="accent6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9.958%" autoAdjust="0"/>
    <p:restoredTop sz="84.884%" autoAdjust="0"/>
  </p:normalViewPr>
  <p:slideViewPr>
    <p:cSldViewPr snapToGrid="0">
      <p:cViewPr varScale="1">
        <p:scale>
          <a:sx n="97" d="100"/>
          <a:sy n="97" d="100"/>
        </p:scale>
        <p:origin x="73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slide" Target="slides/slide22.xml"/><Relationship Id="rId3" Type="http://purl.oclc.org/ooxml/officeDocument/relationships/customXml" Target="../customXml/item3.xml"/><Relationship Id="rId21" Type="http://purl.oclc.org/ooxml/officeDocument/relationships/slide" Target="slides/slide17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slide" Target="slides/slide21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slide" Target="slides/slide16.xml"/><Relationship Id="rId29" Type="http://purl.oclc.org/ooxml/officeDocument/relationships/presProps" Target="presProps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slide" Target="slides/slide20.xml"/><Relationship Id="rId32" Type="http://purl.oclc.org/ooxml/officeDocument/relationships/tableStyles" Target="tableStyles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slide" Target="slides/slide19.xml"/><Relationship Id="rId28" Type="http://purl.oclc.org/ooxml/officeDocument/relationships/commentAuthors" Target="commentAuthors.xml"/><Relationship Id="rId10" Type="http://purl.oclc.org/ooxml/officeDocument/relationships/slide" Target="slides/slide6.xml"/><Relationship Id="rId19" Type="http://purl.oclc.org/ooxml/officeDocument/relationships/slide" Target="slides/slide15.xml"/><Relationship Id="rId31" Type="http://purl.oclc.org/ooxml/officeDocument/relationships/theme" Target="theme/theme1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slide" Target="slides/slide18.xml"/><Relationship Id="rId27" Type="http://purl.oclc.org/ooxml/officeDocument/relationships/notesMaster" Target="notesMasters/notesMaster1.xml"/><Relationship Id="rId30" Type="http://purl.oclc.org/ooxml/officeDocument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purl.oclc.org/ooxml/officeDocument/relationships/image" Target="../media/image22.svg"/><Relationship Id="rId3" Type="http://purl.oclc.org/ooxml/officeDocument/relationships/image" Target="../media/image17.png"/><Relationship Id="rId7" Type="http://purl.oclc.org/ooxml/officeDocument/relationships/image" Target="../media/image21.png"/><Relationship Id="rId2" Type="http://purl.oclc.org/ooxml/officeDocument/relationships/image" Target="../media/image16.svg"/><Relationship Id="rId1" Type="http://purl.oclc.org/ooxml/officeDocument/relationships/image" Target="../media/image15.png"/><Relationship Id="rId6" Type="http://purl.oclc.org/ooxml/officeDocument/relationships/image" Target="../media/image20.svg"/><Relationship Id="rId5" Type="http://purl.oclc.org/ooxml/officeDocument/relationships/image" Target="../media/image19.png"/><Relationship Id="rId4" Type="http://purl.oclc.org/ooxml/officeDocument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purl.oclc.org/ooxml/officeDocument/relationships/image" Target="../media/image22.svg"/><Relationship Id="rId3" Type="http://purl.oclc.org/ooxml/officeDocument/relationships/image" Target="../media/image17.png"/><Relationship Id="rId7" Type="http://purl.oclc.org/ooxml/officeDocument/relationships/image" Target="../media/image21.png"/><Relationship Id="rId2" Type="http://purl.oclc.org/ooxml/officeDocument/relationships/image" Target="../media/image16.svg"/><Relationship Id="rId1" Type="http://purl.oclc.org/ooxml/officeDocument/relationships/image" Target="../media/image15.png"/><Relationship Id="rId6" Type="http://purl.oclc.org/ooxml/officeDocument/relationships/image" Target="../media/image20.svg"/><Relationship Id="rId5" Type="http://purl.oclc.org/ooxml/officeDocument/relationships/image" Target="../media/image19.png"/><Relationship Id="rId4" Type="http://purl.oclc.org/ooxml/officeDocument/relationships/image" Target="../media/image18.svg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%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%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%"/>
        <a:alpha val="4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purl.oclc.org/ooxml/officeDocument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purl.oclc.org/ooxml/officeDocument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purl.oclc.org/ooxml/officeDocument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purl.oclc.org/ooxml/officeDocument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5183816" y="2006208"/>
        <a:ext cx="1472878" cy="865745"/>
      </dsp:txXfrm>
    </dsp:sp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purl.oclc.org/ooxml/officeDocument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purl.oclc.org/ooxml/officeDocument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purl.oclc.org/ooxml/officeDocument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purl.oclc.org/ooxml/officeDocument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drawing3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5183816" y="2006208"/>
        <a:ext cx="1472878" cy="865745"/>
      </dsp:txXfrm>
    </dsp:sp>
  </dsp:spTree>
</dsp:drawing>
</file>

<file path=ppt/diagrams/drawing4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5183816" y="2006208"/>
        <a:ext cx="1472878" cy="865745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purl.oclc.org/ooxml/officeDocument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purl.oclc.org/ooxml/officeDocument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purl.oclc.org/ooxml/officeDocument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purl.oclc.org/ooxml/officeDocument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purl.oclc.org/ooxml/officeDocument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purl.oclc.org/ooxml/officeDocument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purl.oclc.org/ooxml/officeDocument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%"/>
          </a:lnSpc>
        </a:lvl1pPr>
        <a:lvl2pPr>
          <a:lnSpc>
            <a:spcPct val="100%"/>
          </a:lnSpc>
        </a:lvl2pPr>
      </dgm1612:lstStyle>
    </a:ext>
  </dgm:extLst>
</dgm:layoutDef>
</file>

<file path=ppt/diagrams/layout3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3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4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DEAD-BF52-4AF2-9EAD-F5033A075FF3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60F3-5AA8-43EB-ABE4-8B29770934B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2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20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21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22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610708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05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733116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419830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%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A565-D0C0-4DA1-BB16-8947EE00CE0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873928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0419854"/>
      </p:ext>
    </p:extLst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3953588"/>
      </p:ext>
    </p:extLst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3671782"/>
      </p:ext>
    </p:extLst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938633"/>
      </p:ext>
    </p:extLst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705081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652998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031789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7198713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5322004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%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11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3157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0162653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618136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%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14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9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86350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701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615784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56251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372994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39738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03357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50889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97945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62068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6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E9736C6-7F07-414D-B42F-6F51142450DE}" type="datetimeFigureOut">
              <a:rPr lang="sv-SE" smtClean="0"/>
              <a:t>2023-04-12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5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purl.oclc.org/ooxml/officeDocument/relationships/image" Target="../media/image13.png"/><Relationship Id="rId3" Type="http://purl.oclc.org/ooxml/officeDocument/relationships/diagramData" Target="../diagrams/data1.xml"/><Relationship Id="rId7" Type="http://schemas.microsoft.com/office/2007/relationships/diagramDrawing" Target="../diagrams/drawing1.xml"/><Relationship Id="rId2" Type="http://purl.oclc.org/ooxml/officeDocument/relationships/notesSlide" Target="../notesSlides/notesSlide6.xml"/><Relationship Id="rId1" Type="http://purl.oclc.org/ooxml/officeDocument/relationships/slideLayout" Target="../slideLayouts/slideLayout6.xml"/><Relationship Id="rId6" Type="http://purl.oclc.org/ooxml/officeDocument/relationships/diagramColors" Target="../diagrams/colors1.xml"/><Relationship Id="rId5" Type="http://purl.oclc.org/ooxml/officeDocument/relationships/diagramQuickStyle" Target="../diagrams/quickStyle1.xml"/><Relationship Id="rId4" Type="http://purl.oclc.org/ooxml/officeDocument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purl.oclc.org/ooxml/officeDocument/relationships/image" Target="../media/image14.png"/><Relationship Id="rId7" Type="http://purl.oclc.org/ooxml/officeDocument/relationships/diagramColors" Target="../diagrams/colors2.xml"/><Relationship Id="rId2" Type="http://purl.oclc.org/ooxml/officeDocument/relationships/notesSlide" Target="../notesSlides/notesSlide7.xml"/><Relationship Id="rId1" Type="http://purl.oclc.org/ooxml/officeDocument/relationships/slideLayout" Target="../slideLayouts/slideLayout2.xml"/><Relationship Id="rId6" Type="http://purl.oclc.org/ooxml/officeDocument/relationships/diagramQuickStyle" Target="../diagrams/quickStyle2.xml"/><Relationship Id="rId5" Type="http://purl.oclc.org/ooxml/officeDocument/relationships/diagramLayout" Target="../diagrams/layout2.xml"/><Relationship Id="rId4" Type="http://purl.oclc.org/ooxml/officeDocument/relationships/diagramData" Target="../diagrams/data2.xml"/><Relationship Id="rId9" Type="http://purl.oclc.org/ooxml/officeDocument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24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2.xml"/><Relationship Id="rId5" Type="http://purl.oclc.org/ooxml/officeDocument/relationships/image" Target="../media/image26.png"/><Relationship Id="rId4" Type="http://purl.oclc.org/ooxml/officeDocument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purl.oclc.org/ooxml/officeDocument/relationships/image" Target="../media/image13.png"/><Relationship Id="rId3" Type="http://purl.oclc.org/ooxml/officeDocument/relationships/diagramData" Target="../diagrams/data3.xml"/><Relationship Id="rId7" Type="http://schemas.microsoft.com/office/2007/relationships/diagramDrawing" Target="../diagrams/drawing3.xml"/><Relationship Id="rId2" Type="http://purl.oclc.org/ooxml/officeDocument/relationships/notesSlide" Target="../notesSlides/notesSlide9.xml"/><Relationship Id="rId1" Type="http://purl.oclc.org/ooxml/officeDocument/relationships/slideLayout" Target="../slideLayouts/slideLayout6.xml"/><Relationship Id="rId6" Type="http://purl.oclc.org/ooxml/officeDocument/relationships/diagramColors" Target="../diagrams/colors3.xml"/><Relationship Id="rId5" Type="http://purl.oclc.org/ooxml/officeDocument/relationships/diagramQuickStyle" Target="../diagrams/quickStyle3.xml"/><Relationship Id="rId4" Type="http://purl.oclc.org/ooxml/officeDocument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purl.oclc.org/ooxml/officeDocument/relationships/image" Target="../media/image29.emf"/><Relationship Id="rId3" Type="http://purl.oclc.org/ooxml/officeDocument/relationships/hyperlink" Target="https://samverkstan.suntarbetsliv.se/" TargetMode="External"/><Relationship Id="rId7" Type="http://purl.oclc.org/ooxml/officeDocument/relationships/hyperlink" Target="https://www.suntarbetsliv.se/verktyg/osa-kompassen/?gclid=CjwKCAjwrdmhBhBBEiwA4Hx5gxRRrzXOWTRGZRBzkhsMAg_N-IDh-HCxRYgQaHqHfjls6_JQsyHn1hoCNowQAvD_BwE" TargetMode="External"/><Relationship Id="rId2" Type="http://purl.oclc.org/ooxml/officeDocument/relationships/notesSlide" Target="../notesSlides/notesSlide10.xml"/><Relationship Id="rId1" Type="http://purl.oclc.org/ooxml/officeDocument/relationships/slideLayout" Target="../slideLayouts/slideLayout2.xml"/><Relationship Id="rId6" Type="http://purl.oclc.org/ooxml/officeDocument/relationships/image" Target="../media/image28.png"/><Relationship Id="rId5" Type="http://purl.oclc.org/ooxml/officeDocument/relationships/hyperlink" Target="https://arbetsmiljoutbildning.suntarbetsliv.se/" TargetMode="External"/><Relationship Id="rId10" Type="http://purl.oclc.org/ooxml/officeDocument/relationships/hyperlink" Target="https://www.suntarbetsliv.se/verktyg/friskfaktorstarten/?gclid=EAIaIQobChMIs5vQ1_Kh_gIVTeqyCh3x2QKzEAAYASAAEgI7_vD_BwE" TargetMode="External"/><Relationship Id="rId4" Type="http://purl.oclc.org/ooxml/officeDocument/relationships/image" Target="../media/image27.jpeg"/><Relationship Id="rId9" Type="http://purl.oclc.org/ooxml/officeDocument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purl.oclc.org/ooxml/officeDocument/relationships/diagramLayout" Target="../diagrams/layout4.xml"/><Relationship Id="rId3" Type="http://purl.oclc.org/ooxml/officeDocument/relationships/image" Target="../media/image27.jpeg"/><Relationship Id="rId7" Type="http://purl.oclc.org/ooxml/officeDocument/relationships/diagramData" Target="../diagrams/data4.xml"/><Relationship Id="rId2" Type="http://purl.oclc.org/ooxml/officeDocument/relationships/notesSlide" Target="../notesSlides/notesSlide11.xml"/><Relationship Id="rId1" Type="http://purl.oclc.org/ooxml/officeDocument/relationships/slideLayout" Target="../slideLayouts/slideLayout2.xml"/><Relationship Id="rId6" Type="http://purl.oclc.org/ooxml/officeDocument/relationships/image" Target="../media/image30.png"/><Relationship Id="rId11" Type="http://schemas.microsoft.com/office/2007/relationships/diagramDrawing" Target="../diagrams/drawing4.xml"/><Relationship Id="rId5" Type="http://purl.oclc.org/ooxml/officeDocument/relationships/image" Target="../media/image29.emf"/><Relationship Id="rId10" Type="http://purl.oclc.org/ooxml/officeDocument/relationships/diagramColors" Target="../diagrams/colors4.xml"/><Relationship Id="rId4" Type="http://purl.oclc.org/ooxml/officeDocument/relationships/image" Target="../media/image28.png"/><Relationship Id="rId9" Type="http://purl.oclc.org/ooxml/officeDocument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31.png"/><Relationship Id="rId2" Type="http://purl.oclc.org/ooxml/officeDocument/relationships/notesSlide" Target="../notesSlides/notesSlide12.xml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notesSlide" Target="../notesSlides/notesSlide13.xml"/><Relationship Id="rId1" Type="http://purl.oclc.org/ooxml/officeDocument/relationships/slideLayout" Target="../slideLayouts/slideLayout2.xml"/><Relationship Id="rId4" Type="http://purl.oclc.org/ooxml/officeDocument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4.xml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32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2.xml"/><Relationship Id="rId4" Type="http://purl.oclc.org/ooxml/officeDocument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image" Target="../media/image34.png"/><Relationship Id="rId2" Type="http://purl.oclc.org/ooxml/officeDocument/relationships/notesSlide" Target="../notesSlides/notesSlide16.xml"/><Relationship Id="rId1" Type="http://purl.oclc.org/ooxml/officeDocument/relationships/slideLayout" Target="../slideLayouts/slideLayout2.xml"/><Relationship Id="rId5" Type="http://purl.oclc.org/ooxml/officeDocument/relationships/image" Target="../media/image36.png"/><Relationship Id="rId4" Type="http://purl.oclc.org/ooxml/officeDocument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3.jpeg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3.jpeg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4.jpeg"/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Relationship Id="rId5" Type="http://purl.oclc.org/ooxml/officeDocument/relationships/image" Target="../media/image6.jpeg"/><Relationship Id="rId4" Type="http://purl.oclc.org/ooxml/officeDocument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5.jpeg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Relationship Id="rId5" Type="http://purl.oclc.org/ooxml/officeDocument/relationships/image" Target="../media/image8.jpeg"/><Relationship Id="rId4" Type="http://purl.oclc.org/ooxml/officeDocument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0.svg"/><Relationship Id="rId2" Type="http://purl.oclc.org/ooxml/officeDocument/relationships/image" Target="../media/image9.pn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11.jpe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image" Target="../media/image11.jpe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1189210" y="954904"/>
            <a:ext cx="7404988" cy="3540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+mn-lt"/>
              </a:rPr>
              <a:t>Samverkan och friskfaktorer </a:t>
            </a: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+mn-lt"/>
              </a:rPr>
              <a:t>bidrar till en bättre arbetsmiljö</a:t>
            </a:r>
          </a:p>
          <a:p>
            <a:pPr>
              <a:spcAft>
                <a:spcPts val="600"/>
              </a:spcAft>
            </a:pPr>
            <a:br>
              <a:rPr lang="en-US" sz="4000" dirty="0"/>
            </a:br>
            <a:endParaRPr lang="en-US" sz="4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.891%" r="0.004%" b="0.004%"/>
          <a:stretch/>
        </p:blipFill>
        <p:spPr>
          <a:xfrm>
            <a:off x="8276697" y="498683"/>
            <a:ext cx="3055403" cy="27432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9" y="3664350"/>
            <a:ext cx="5657485" cy="31936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1568E51-3942-E3BD-2ED8-2233864C8DA0}"/>
              </a:ext>
            </a:extLst>
          </p:cNvPr>
          <p:cNvSpPr txBox="1"/>
          <p:nvPr/>
        </p:nvSpPr>
        <p:spPr>
          <a:xfrm>
            <a:off x="9011279" y="5989498"/>
            <a:ext cx="2071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Stödteam för samverkan</a:t>
            </a:r>
          </a:p>
          <a:p>
            <a:r>
              <a:rPr lang="sv-SE" sz="1200" dirty="0"/>
              <a:t>Christin Granberg, SKR och </a:t>
            </a:r>
          </a:p>
          <a:p>
            <a:r>
              <a:rPr lang="sv-SE" sz="1200" dirty="0"/>
              <a:t>Jessica Olsson, Sveriges Lärare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04608369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120AE1C6-FFBC-CFC9-824C-4F76AE632C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EC5910D3-CE7E-FD55-17ED-E37E51C8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b="1" dirty="0" err="1"/>
              <a:t>Mentifråga</a:t>
            </a:r>
            <a:endParaRPr lang="sv-SE" b="1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0B56A4B-ACC7-BB7E-56AA-6F2528EF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1374"/>
            <a:ext cx="3187700" cy="1841501"/>
          </a:xfrm>
        </p:spPr>
        <p:txBody>
          <a:bodyPr/>
          <a:lstStyle/>
          <a:p>
            <a:pPr marL="0" indent="0">
              <a:lnSpc>
                <a:spcPct val="100%"/>
              </a:lnSpc>
              <a:buNone/>
            </a:pPr>
            <a:r>
              <a:rPr lang="sv-SE" sz="2800" b="0" i="0" dirty="0">
                <a:solidFill>
                  <a:srgbClr val="252B36"/>
                </a:solidFill>
                <a:effectLst/>
                <a:latin typeface="Gilroy"/>
              </a:rPr>
              <a:t>Gå till </a:t>
            </a:r>
            <a:br>
              <a:rPr lang="sv-SE" sz="2800" b="0" i="0" dirty="0">
                <a:solidFill>
                  <a:srgbClr val="252B36"/>
                </a:solidFill>
                <a:effectLst/>
                <a:latin typeface="Gilroy"/>
              </a:rPr>
            </a:br>
            <a:r>
              <a:rPr lang="sv-SE" sz="2800" b="1" i="0" dirty="0">
                <a:solidFill>
                  <a:srgbClr val="252B36"/>
                </a:solidFill>
                <a:effectLst/>
                <a:latin typeface="Gilroy"/>
              </a:rPr>
              <a:t>www.menti.com</a:t>
            </a:r>
            <a:r>
              <a:rPr lang="sv-SE" sz="2800" b="0" i="0" dirty="0">
                <a:solidFill>
                  <a:srgbClr val="252B36"/>
                </a:solidFill>
                <a:effectLst/>
                <a:latin typeface="Gilroy"/>
              </a:rPr>
              <a:t> </a:t>
            </a:r>
            <a:endParaRPr lang="sv-SE" sz="2800" dirty="0"/>
          </a:p>
          <a:p>
            <a:pPr marL="0" indent="0">
              <a:lnSpc>
                <a:spcPct val="100%"/>
              </a:lnSpc>
              <a:buNone/>
            </a:pPr>
            <a:r>
              <a:rPr lang="sv-SE" sz="2800" dirty="0"/>
              <a:t>Ange koden: xxx </a:t>
            </a:r>
            <a:r>
              <a:rPr lang="sv-SE" sz="2800" dirty="0" err="1"/>
              <a:t>nnn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0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r>
              <a:rPr lang="sv-SE" b="1" dirty="0"/>
              <a:t>Struktur för samverkan</a:t>
            </a:r>
            <a:endParaRPr lang="sv-SE" altLang="sv-SE" b="1" dirty="0"/>
          </a:p>
        </p:txBody>
      </p:sp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900000" y="1012670"/>
            <a:ext cx="871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%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%"/>
              </a:spcBef>
              <a:spcAft>
                <a:spcPct val="0%"/>
              </a:spcAft>
              <a:buFontTx/>
              <a:buNone/>
            </a:pPr>
            <a:r>
              <a:rPr lang="sv-SE" altLang="sv-SE" sz="2400" dirty="0">
                <a:solidFill>
                  <a:srgbClr val="000000"/>
                </a:solidFill>
              </a:rPr>
              <a:t>Information och kommunikation mellan olika samverkansnivåer </a:t>
            </a:r>
            <a:r>
              <a:rPr lang="sv-SE" altLang="sv-SE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24229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cxnSp>
        <p:nvCxnSpPr>
          <p:cNvPr id="119813" name="Rak pil 2"/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Rak pil 9"/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llips 1"/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337" y="5851497"/>
            <a:ext cx="1402583" cy="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2768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purl.oclc.org/ooxml/drawingml/diagram">
            <dgm:relIds xmlns:dgm="http://purl.oclc.org/ooxml/drawingml/diagram" xmlns:r="http://purl.oclc.org/ooxml/officeDocument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27A907-E93F-4EB8-A89B-C62EDE697810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3959647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Samverkanskultur</a:t>
            </a:r>
            <a:endParaRPr lang="en-US" sz="4000" b="1" dirty="0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8EF7A87-383C-99E5-E391-E377E4A18C89}"/>
              </a:ext>
            </a:extLst>
          </p:cNvPr>
          <p:cNvCxnSpPr>
            <a:cxnSpLocks/>
          </p:cNvCxnSpPr>
          <p:nvPr/>
        </p:nvCxnSpPr>
        <p:spPr>
          <a:xfrm flipV="1">
            <a:off x="4411762" y="4752718"/>
            <a:ext cx="5321808" cy="1060704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8BD2D59-C21D-577F-786F-68703B663EA9}"/>
              </a:ext>
            </a:extLst>
          </p:cNvPr>
          <p:cNvCxnSpPr>
            <a:cxnSpLocks/>
          </p:cNvCxnSpPr>
          <p:nvPr/>
        </p:nvCxnSpPr>
        <p:spPr>
          <a:xfrm>
            <a:off x="4411762" y="2966590"/>
            <a:ext cx="4736592" cy="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1D0A885-24F3-6B2B-1272-20BC85C19A8D}"/>
              </a:ext>
            </a:extLst>
          </p:cNvPr>
          <p:cNvCxnSpPr>
            <a:cxnSpLocks/>
          </p:cNvCxnSpPr>
          <p:nvPr/>
        </p:nvCxnSpPr>
        <p:spPr>
          <a:xfrm>
            <a:off x="4411762" y="4941403"/>
            <a:ext cx="4590288" cy="36576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410D33F-9A1D-4A35-C584-B811C509B5BD}"/>
              </a:ext>
            </a:extLst>
          </p:cNvPr>
          <p:cNvCxnSpPr>
            <a:cxnSpLocks/>
          </p:cNvCxnSpPr>
          <p:nvPr/>
        </p:nvCxnSpPr>
        <p:spPr>
          <a:xfrm>
            <a:off x="4426857" y="3809263"/>
            <a:ext cx="4977529" cy="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7B9B790-8A53-BC83-221B-AFAF01F119AE}"/>
              </a:ext>
            </a:extLst>
          </p:cNvPr>
          <p:cNvCxnSpPr>
            <a:cxnSpLocks/>
          </p:cNvCxnSpPr>
          <p:nvPr/>
        </p:nvCxnSpPr>
        <p:spPr>
          <a:xfrm flipV="1">
            <a:off x="4426857" y="4013200"/>
            <a:ext cx="3413276" cy="157480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5CEAAE-7E65-EFB2-633F-1AED962772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10160"/>
            <a:ext cx="144145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E3896B5-55FD-3E7B-AB48-6631B307B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0.461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760B05A-CDA5-89A5-FDF9-9694F0D7C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" y="3870261"/>
            <a:ext cx="5612130" cy="283724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2AB85CC-DAB4-DE83-E588-28756CA63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58" y="83820"/>
            <a:ext cx="1350062" cy="13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0148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r>
              <a:rPr lang="sv-SE" b="1" dirty="0"/>
              <a:t>Struktur för samverkan</a:t>
            </a:r>
            <a:endParaRPr lang="sv-SE" altLang="sv-SE" b="1" dirty="0"/>
          </a:p>
        </p:txBody>
      </p:sp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900000" y="1012670"/>
            <a:ext cx="871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%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%"/>
              </a:spcBef>
              <a:spcAft>
                <a:spcPct val="0%"/>
              </a:spcAft>
              <a:buFontTx/>
              <a:buNone/>
            </a:pPr>
            <a:r>
              <a:rPr lang="sv-SE" altLang="sv-SE" sz="2400" dirty="0">
                <a:solidFill>
                  <a:srgbClr val="000000"/>
                </a:solidFill>
              </a:rPr>
              <a:t>Information och kommunikation mellan olika samverkansnivåer </a:t>
            </a:r>
            <a:r>
              <a:rPr lang="sv-SE" altLang="sv-SE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9567691"/>
              </p:ext>
            </p:extLst>
          </p:nvPr>
        </p:nvGraphicFramePr>
        <p:xfrm>
          <a:off x="1824229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cxnSp>
        <p:nvCxnSpPr>
          <p:cNvPr id="119813" name="Rak pil 2"/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Rak pil 9"/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llips 1"/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337" y="5851497"/>
            <a:ext cx="1402583" cy="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1277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BA30C651-B3C8-B7A1-9415-688580228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47962"/>
              </p:ext>
            </p:extLst>
          </p:nvPr>
        </p:nvGraphicFramePr>
        <p:xfrm>
          <a:off x="0" y="1237625"/>
          <a:ext cx="12104371" cy="53949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1121628462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3832438342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884253600"/>
                    </a:ext>
                  </a:extLst>
                </a:gridCol>
                <a:gridCol w="3188971">
                  <a:extLst>
                    <a:ext uri="{9D8B030D-6E8A-4147-A177-3AD203B41FA5}">
                      <a16:colId xmlns:a16="http://schemas.microsoft.com/office/drawing/2014/main" val="161051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</a:t>
                      </a: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OSA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Friskfaktorer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  <a:hlinkClick r:id="rId3"/>
                        </a:rPr>
                        <a:t>SAM-verkstan</a:t>
                      </a:r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79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3918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904D14B7-D25C-DA8B-88BC-2AC5D00A4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1" y="3669030"/>
            <a:ext cx="2512524" cy="25125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0EE8AB1-3B21-FA4D-556C-F5B7B9A7D545}"/>
              </a:ext>
            </a:extLst>
          </p:cNvPr>
          <p:cNvSpPr txBox="1"/>
          <p:nvPr/>
        </p:nvSpPr>
        <p:spPr>
          <a:xfrm>
            <a:off x="314510" y="2182505"/>
            <a:ext cx="2577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Systematiskt arbetsmiljöarbete. Metod för att ständigt förbättra.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Se Suntarbetslivs </a:t>
            </a:r>
            <a:r>
              <a:rPr lang="sv-SE" dirty="0">
                <a:solidFill>
                  <a:prstClr val="black"/>
                </a:solidFill>
                <a:latin typeface="Calibri"/>
                <a:hlinkClick r:id="rId5"/>
              </a:rPr>
              <a:t>arbetsmiljöutbildning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2A4DC9-F76A-A226-9014-D3AF38E0D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3798">
            <a:off x="3685292" y="3683567"/>
            <a:ext cx="1717241" cy="2416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%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D8680FC-44D6-147D-1901-F769AC594BF2}"/>
              </a:ext>
            </a:extLst>
          </p:cNvPr>
          <p:cNvSpPr txBox="1"/>
          <p:nvPr/>
        </p:nvSpPr>
        <p:spPr>
          <a:xfrm>
            <a:off x="2965405" y="2205250"/>
            <a:ext cx="3032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Organisatorisk och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social arbetsmiljö, AFS 2015:4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  <a:hlinkClick r:id="rId7"/>
              </a:rPr>
              <a:t>OSA-kompassen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  <a:hlinkClick r:id="rId7"/>
              </a:rPr>
              <a:t>Suntarbetsliv</a:t>
            </a:r>
            <a:endParaRPr lang="sv-SE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6AB082-3938-CF14-9C27-D1C8C5F08F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11" y="3469146"/>
            <a:ext cx="3141209" cy="314120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A08F3F9-C182-90C7-85F9-A8EC9B6E8C3A}"/>
              </a:ext>
            </a:extLst>
          </p:cNvPr>
          <p:cNvSpPr txBox="1"/>
          <p:nvPr/>
        </p:nvSpPr>
        <p:spPr>
          <a:xfrm>
            <a:off x="9127034" y="2135148"/>
            <a:ext cx="281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Chefens och skyddsombudens gemensamma verktyg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2B4B17-3AD8-CB53-2F7E-783DD38A5C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442" y="3574189"/>
            <a:ext cx="2660536" cy="266053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28D5A51-01A1-E701-31A1-CCF1B20B4B5F}"/>
              </a:ext>
            </a:extLst>
          </p:cNvPr>
          <p:cNvSpPr txBox="1"/>
          <p:nvPr/>
        </p:nvSpPr>
        <p:spPr>
          <a:xfrm>
            <a:off x="5946498" y="2227480"/>
            <a:ext cx="2815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Målbild för hur en organisation ser ut när den funkar väl</a:t>
            </a:r>
          </a:p>
          <a:p>
            <a:pPr algn="ctr">
              <a:defRPr/>
            </a:pPr>
            <a:r>
              <a:rPr lang="sv-SE" dirty="0">
                <a:solidFill>
                  <a:prstClr val="black"/>
                </a:solidFill>
                <a:latin typeface="Calibri"/>
                <a:hlinkClick r:id="rId10"/>
              </a:rPr>
              <a:t>Friskfaktorstarten Suntarbetsliv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55013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>
          <a:gsLst>
            <a:gs pos="55.5%">
              <a:srgbClr val="DAE9F6">
                <a:lumMod val="0%"/>
                <a:lumOff val="100%"/>
                <a:alpha val="36%"/>
              </a:srgbClr>
            </a:gs>
            <a:gs pos="37%">
              <a:schemeClr val="bg1"/>
            </a:gs>
            <a:gs pos="0%">
              <a:schemeClr val="accent1">
                <a:lumMod val="5%"/>
                <a:lumOff val="95%"/>
              </a:schemeClr>
            </a:gs>
            <a:gs pos="74%">
              <a:schemeClr val="bg1"/>
            </a:gs>
            <a:gs pos="83%">
              <a:schemeClr val="bg1"/>
            </a:gs>
            <a:gs pos="100%">
              <a:schemeClr val="bg1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BA30C651-B3C8-B7A1-9415-688580228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11097"/>
              </p:ext>
            </p:extLst>
          </p:nvPr>
        </p:nvGraphicFramePr>
        <p:xfrm>
          <a:off x="0" y="1237625"/>
          <a:ext cx="12104371" cy="53949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1121628462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3832438342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884253600"/>
                    </a:ext>
                  </a:extLst>
                </a:gridCol>
                <a:gridCol w="3188971">
                  <a:extLst>
                    <a:ext uri="{9D8B030D-6E8A-4147-A177-3AD203B41FA5}">
                      <a16:colId xmlns:a16="http://schemas.microsoft.com/office/drawing/2014/main" val="161051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</a:t>
                      </a: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OSA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Friskfaktorer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SAM-verkstan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79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3918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904D14B7-D25C-DA8B-88BC-2AC5D00A4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1" y="3314700"/>
            <a:ext cx="2512524" cy="25125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0EE8AB1-3B21-FA4D-556C-F5B7B9A7D545}"/>
              </a:ext>
            </a:extLst>
          </p:cNvPr>
          <p:cNvSpPr txBox="1"/>
          <p:nvPr/>
        </p:nvSpPr>
        <p:spPr>
          <a:xfrm>
            <a:off x="314510" y="2182505"/>
            <a:ext cx="257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Systematiskt arbetsmiljöarbete. Metod för att ständigt förbättra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2A4DC9-F76A-A226-9014-D3AF38E0D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3798">
            <a:off x="3679511" y="3463696"/>
            <a:ext cx="1717241" cy="2416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%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D8680FC-44D6-147D-1901-F769AC594BF2}"/>
              </a:ext>
            </a:extLst>
          </p:cNvPr>
          <p:cNvSpPr txBox="1"/>
          <p:nvPr/>
        </p:nvSpPr>
        <p:spPr>
          <a:xfrm>
            <a:off x="2976840" y="2273647"/>
            <a:ext cx="303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Organisatorisk och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social arbetsmiljö, AFS 2015:4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6AB082-3938-CF14-9C27-D1C8C5F08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11" y="3321093"/>
            <a:ext cx="3141209" cy="314120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A08F3F9-C182-90C7-85F9-A8EC9B6E8C3A}"/>
              </a:ext>
            </a:extLst>
          </p:cNvPr>
          <p:cNvSpPr txBox="1"/>
          <p:nvPr/>
        </p:nvSpPr>
        <p:spPr>
          <a:xfrm>
            <a:off x="9127034" y="2135148"/>
            <a:ext cx="2815233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Chefens och skyddsombudens gemensamma verktyg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2B4B17-3AD8-CB53-2F7E-783DD38A5C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442" y="3373888"/>
            <a:ext cx="2660536" cy="266053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28D5A51-01A1-E701-31A1-CCF1B20B4B5F}"/>
              </a:ext>
            </a:extLst>
          </p:cNvPr>
          <p:cNvSpPr txBox="1"/>
          <p:nvPr/>
        </p:nvSpPr>
        <p:spPr>
          <a:xfrm>
            <a:off x="5946498" y="2227480"/>
            <a:ext cx="281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Målbild för hur en organisation ser ut när den funkar väl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9F4E498-9271-7C4C-9A30-734B74AC5E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%">
                <a:schemeClr val="bg1">
                  <a:alpha val="23%"/>
                </a:schemeClr>
              </a:gs>
              <a:gs pos="100%">
                <a:schemeClr val="accent3">
                  <a:lumMod val="45%"/>
                  <a:lumOff val="55%"/>
                </a:schemeClr>
              </a:gs>
              <a:gs pos="100%">
                <a:schemeClr val="accent3">
                  <a:lumMod val="45%"/>
                  <a:lumOff val="55%"/>
                </a:schemeClr>
              </a:gs>
              <a:gs pos="100%">
                <a:schemeClr val="accent3">
                  <a:lumMod val="30%"/>
                  <a:lumOff val="70%"/>
                </a:schemeClr>
              </a:gs>
            </a:gsLst>
            <a:lin ang="4800000" scaled="0"/>
            <a:tileRect/>
          </a:gradFill>
          <a:effectLst>
            <a:glow rad="127000">
              <a:schemeClr val="bg1">
                <a:alpha val="35%"/>
              </a:schemeClr>
            </a:glow>
            <a:softEdge rad="31750"/>
          </a:effectLst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8CB83AB-DF1C-C5C0-EF9E-C3D150E45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971806"/>
              </p:ext>
            </p:extLst>
          </p:nvPr>
        </p:nvGraphicFramePr>
        <p:xfrm>
          <a:off x="1824229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7" r:lo="rId8" r:qs="rId9" r:cs="rId10"/>
          </a:graphicData>
        </a:graphic>
      </p:graphicFrame>
      <p:cxnSp>
        <p:nvCxnSpPr>
          <p:cNvPr id="15" name="Rak pil 2">
            <a:extLst>
              <a:ext uri="{FF2B5EF4-FFF2-40B4-BE49-F238E27FC236}">
                <a16:creationId xmlns:a16="http://schemas.microsoft.com/office/drawing/2014/main" id="{BE240371-190E-E4EA-6EB0-4F777FAC13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ak pil 9">
            <a:extLst>
              <a:ext uri="{FF2B5EF4-FFF2-40B4-BE49-F238E27FC236}">
                <a16:creationId xmlns:a16="http://schemas.microsoft.com/office/drawing/2014/main" id="{A3F9F494-146A-3B03-E8F1-F5A3217DBC4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C8B00500-F510-945B-EF7F-0983A18BBB17}"/>
              </a:ext>
            </a:extLst>
          </p:cNvPr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34C3A8AA-520A-CBD5-BD17-931DAF4954F1}"/>
              </a:ext>
            </a:extLst>
          </p:cNvPr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6E8C1456-3173-7323-2CA0-BF9158338C13}"/>
              </a:ext>
            </a:extLst>
          </p:cNvPr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FE64505-71E5-74C4-DBA6-7F5A3C5A8B89}"/>
              </a:ext>
            </a:extLst>
          </p:cNvPr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88C19DD8-C854-39CA-5B39-725338A04886}"/>
              </a:ext>
            </a:extLst>
          </p:cNvPr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2" name="Höger klammerparentes 21">
            <a:extLst>
              <a:ext uri="{FF2B5EF4-FFF2-40B4-BE49-F238E27FC236}">
                <a16:creationId xmlns:a16="http://schemas.microsoft.com/office/drawing/2014/main" id="{8BB4A3ED-33B8-3406-04B0-44D9660FE472}"/>
              </a:ext>
            </a:extLst>
          </p:cNvPr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klammerparentes 22">
            <a:extLst>
              <a:ext uri="{FF2B5EF4-FFF2-40B4-BE49-F238E27FC236}">
                <a16:creationId xmlns:a16="http://schemas.microsoft.com/office/drawing/2014/main" id="{B253E5AE-914F-7FC5-C420-A6D7340565FA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800788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0"/>
            <a:ext cx="1861457" cy="1828800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9873344" y="-1"/>
            <a:ext cx="511627" cy="6782115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807222C-32C1-40DB-9D45-06EC4D655C74}"/>
              </a:ext>
            </a:extLst>
          </p:cNvPr>
          <p:cNvSpPr txBox="1"/>
          <p:nvPr/>
        </p:nvSpPr>
        <p:spPr>
          <a:xfrm>
            <a:off x="0" y="75886"/>
            <a:ext cx="12192000" cy="7138953"/>
          </a:xfrm>
          <a:prstGeom prst="rect">
            <a:avLst/>
          </a:prstGeom>
          <a:solidFill>
            <a:srgbClr val="FFFEF9"/>
          </a:solidFill>
        </p:spPr>
        <p:txBody>
          <a:bodyPr wrap="square" rtlCol="0">
            <a:spAutoFit/>
          </a:bodyPr>
          <a:lstStyle/>
          <a:p>
            <a:endParaRPr lang="sv-SE"/>
          </a:p>
        </p:txBody>
      </p:sp>
      <p:pic>
        <p:nvPicPr>
          <p:cNvPr id="10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.094%"/>
          <a:stretch/>
        </p:blipFill>
        <p:spPr>
          <a:xfrm>
            <a:off x="1931694" y="127635"/>
            <a:ext cx="8328611" cy="67303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FDDD891-2046-A64B-CDAF-1092D6C063D3}"/>
              </a:ext>
            </a:extLst>
          </p:cNvPr>
          <p:cNvSpPr txBox="1">
            <a:spLocks/>
          </p:cNvSpPr>
          <p:nvPr/>
        </p:nvSpPr>
        <p:spPr>
          <a:xfrm>
            <a:off x="2786133" y="-75887"/>
            <a:ext cx="7474172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Möt kompetensutmaningen i samverkan</a:t>
            </a:r>
          </a:p>
        </p:txBody>
      </p:sp>
    </p:spTree>
    <p:extLst>
      <p:ext uri="{BB962C8B-B14F-4D97-AF65-F5344CB8AC3E}">
        <p14:creationId xmlns:p14="http://schemas.microsoft.com/office/powerpoint/2010/main" val="3575592400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DFF16A2D-11F1-5476-D6FD-30BB68A61AC5}"/>
              </a:ext>
            </a:extLst>
          </p:cNvPr>
          <p:cNvSpPr txBox="1">
            <a:spLocks/>
          </p:cNvSpPr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 du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något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exempel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på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när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samverkan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bidragit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till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bra </a:t>
            </a:r>
            <a:r>
              <a:rPr kumimoji="0" lang="en-US" altLang="sv-SE" sz="4100" b="1" i="0" u="none" strike="noStrike" kern="1200" cap="none" spc="0" normalizeH="0" baseline="0%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lösning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 1" descr="Bikupa kontur">
            <a:extLst>
              <a:ext uri="{FF2B5EF4-FFF2-40B4-BE49-F238E27FC236}">
                <a16:creationId xmlns:a16="http://schemas.microsoft.com/office/drawing/2014/main" id="{2E709159-45F0-C14D-181D-5FFCEE3B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1544" y="1267079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5301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5D1FB0C-D6E9-4964-70E4-7A2B1825F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8056" y="1916143"/>
            <a:ext cx="7455758" cy="2368070"/>
            <a:chOff x="-369" y="685"/>
            <a:chExt cx="5878" cy="296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CE85691-0AE8-3C3D-DC6D-87D6803D04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69" y="685"/>
              <a:ext cx="5878" cy="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3F7967-DAE8-1450-2789-8806AE2C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9" y="713"/>
              <a:ext cx="16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Kvalitén i förslaget 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709DD-71D6-67FF-CF40-6AD6557E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713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 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325FFA-8ED7-5E15-E753-5C21E91CF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713"/>
              <a:ext cx="9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Acceptans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DA9D02-0BAB-9060-8D80-DB6EF74A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71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 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E5C08A-AAE3-5B44-14F2-2FB1244AB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713"/>
              <a:ext cx="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Bestående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5BFE60-E804-1304-8758-CD579616D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003"/>
              <a:ext cx="6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resultat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6F869-1A6B-7DE7-42AD-E8E499BA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5CED3-6203-07C1-98D9-372AE2378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7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955B11-294F-B3FF-F92C-4D16407D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C01631-30ED-F1CE-931B-3C5A1F98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712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0C45FB-72F9-037C-0CA2-E379954D6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7792892-CA07-51D1-F6CE-2EC27B269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C802F7CC-6B8C-0670-D115-3BF7814E5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5C1A20A-4481-9F3B-F51E-FFE2CECF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A3A59EC-EF49-ACD5-A133-C5413B04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064816D-7BA9-CF58-B521-BCF4DCE56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CEE027F-676C-D51E-A5A2-79D2D9BB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12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23F5B22-2DBF-E213-8BC6-DCAB5E585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AA69499C-1F35-F064-15BC-E1217468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3129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32EE741-F9B2-33D3-9C0A-69C3E256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129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FF76C7AB-A64D-7A0B-6081-CDA66B3D589C}"/>
              </a:ext>
            </a:extLst>
          </p:cNvPr>
          <p:cNvCxnSpPr>
            <a:cxnSpLocks/>
          </p:cNvCxnSpPr>
          <p:nvPr/>
        </p:nvCxnSpPr>
        <p:spPr>
          <a:xfrm>
            <a:off x="2108056" y="2590631"/>
            <a:ext cx="7694312" cy="0"/>
          </a:xfrm>
          <a:prstGeom prst="line">
            <a:avLst/>
          </a:prstGeom>
          <a:ln w="28575">
            <a:solidFill>
              <a:schemeClr val="accent6">
                <a:lumMod val="75%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ubrik 1">
            <a:extLst>
              <a:ext uri="{FF2B5EF4-FFF2-40B4-BE49-F238E27FC236}">
                <a16:creationId xmlns:a16="http://schemas.microsoft.com/office/drawing/2014/main" id="{E4762166-518B-96F8-9644-C02AEA47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27" y="275456"/>
            <a:ext cx="7474172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Avslutningsvis</a:t>
            </a:r>
          </a:p>
        </p:txBody>
      </p:sp>
    </p:spTree>
    <p:extLst>
      <p:ext uri="{BB962C8B-B14F-4D97-AF65-F5344CB8AC3E}">
        <p14:creationId xmlns:p14="http://schemas.microsoft.com/office/powerpoint/2010/main" val="3937531816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A941B8C-483A-4034-49A8-81AE536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54684"/>
            <a:ext cx="6849365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Välfärdens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arbetsmiljöråds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stödteam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för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B0F9F5-C23B-E184-1CA7-487A9FB34DD4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481736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%"/>
              </a:lnSpc>
              <a:buNone/>
            </a:pPr>
            <a:r>
              <a:rPr lang="en-US" sz="2200" dirty="0"/>
              <a:t>För </a:t>
            </a:r>
            <a:r>
              <a:rPr lang="en-US" sz="2200" dirty="0" err="1"/>
              <a:t>stöd</a:t>
            </a:r>
            <a:r>
              <a:rPr lang="en-US" sz="2200" dirty="0"/>
              <a:t>, </a:t>
            </a:r>
            <a:r>
              <a:rPr lang="en-US" sz="2200" dirty="0" err="1"/>
              <a:t>utveckling</a:t>
            </a:r>
            <a:r>
              <a:rPr lang="en-US" sz="2200" dirty="0"/>
              <a:t> och </a:t>
            </a:r>
            <a:r>
              <a:rPr lang="en-US" sz="2200" dirty="0" err="1"/>
              <a:t>rådgivning</a:t>
            </a:r>
            <a:r>
              <a:rPr lang="en-US" sz="2200" dirty="0"/>
              <a:t> </a:t>
            </a:r>
            <a:r>
              <a:rPr lang="en-US" sz="2200" dirty="0" err="1"/>
              <a:t>när</a:t>
            </a:r>
            <a:r>
              <a:rPr lang="en-US" sz="2200" dirty="0"/>
              <a:t>          </a:t>
            </a:r>
            <a:r>
              <a:rPr lang="en-US" sz="2200" dirty="0" err="1"/>
              <a:t>lokala</a:t>
            </a:r>
            <a:r>
              <a:rPr lang="en-US" sz="2200" dirty="0"/>
              <a:t> </a:t>
            </a:r>
            <a:r>
              <a:rPr lang="en-US" sz="2200" dirty="0" err="1"/>
              <a:t>parter</a:t>
            </a:r>
            <a:r>
              <a:rPr lang="en-US" sz="2200" dirty="0"/>
              <a:t> </a:t>
            </a:r>
            <a:r>
              <a:rPr lang="en-US" sz="2200" dirty="0" err="1"/>
              <a:t>vill</a:t>
            </a:r>
            <a:r>
              <a:rPr lang="en-US" sz="2200" dirty="0"/>
              <a:t> </a:t>
            </a:r>
            <a:r>
              <a:rPr lang="en-US" sz="2200" dirty="0" err="1"/>
              <a:t>utveckla</a:t>
            </a:r>
            <a:r>
              <a:rPr lang="en-US" sz="2200" dirty="0"/>
              <a:t> sin </a:t>
            </a:r>
            <a:r>
              <a:rPr lang="en-US" sz="2200" dirty="0" err="1"/>
              <a:t>samverkansprocess</a:t>
            </a:r>
            <a:r>
              <a:rPr lang="en-US" sz="2200" dirty="0"/>
              <a:t> och </a:t>
            </a:r>
            <a:r>
              <a:rPr lang="en-US" sz="2200" dirty="0" err="1"/>
              <a:t>samverkansorganisation</a:t>
            </a:r>
            <a:r>
              <a:rPr lang="en-US" sz="2200" dirty="0"/>
              <a:t>,</a:t>
            </a:r>
          </a:p>
          <a:p>
            <a:pPr>
              <a:lnSpc>
                <a:spcPct val="100%"/>
              </a:lnSpc>
            </a:pPr>
            <a:r>
              <a:rPr lang="en-US" sz="2200" dirty="0"/>
              <a:t>ska </a:t>
            </a:r>
            <a:r>
              <a:rPr lang="en-US" sz="2200" dirty="0" err="1"/>
              <a:t>skriva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helt</a:t>
            </a:r>
            <a:r>
              <a:rPr lang="en-US" sz="2200" dirty="0"/>
              <a:t> </a:t>
            </a:r>
            <a:r>
              <a:rPr lang="en-US" sz="2200" dirty="0" err="1"/>
              <a:t>nytt</a:t>
            </a:r>
            <a:r>
              <a:rPr lang="en-US" sz="2200" dirty="0"/>
              <a:t> </a:t>
            </a:r>
            <a:r>
              <a:rPr lang="en-US" sz="2200" dirty="0" err="1"/>
              <a:t>samverkansavtal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revidera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befintligt</a:t>
            </a:r>
            <a:r>
              <a:rPr lang="en-US" sz="2200" dirty="0"/>
              <a:t>,</a:t>
            </a:r>
          </a:p>
          <a:p>
            <a:pPr>
              <a:lnSpc>
                <a:spcPct val="100%"/>
              </a:lnSpc>
            </a:pP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ansträngd</a:t>
            </a:r>
            <a:r>
              <a:rPr lang="en-US" sz="2200" dirty="0"/>
              <a:t> relation.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53D060-BF2A-9BE2-BF22-52DF9043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9" y="2915739"/>
            <a:ext cx="5657485" cy="31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1383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5D1FB0C-D6E9-4964-70E4-7A2B1825F7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8056" y="1916143"/>
            <a:ext cx="7455758" cy="2368070"/>
            <a:chOff x="-369" y="685"/>
            <a:chExt cx="5878" cy="296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CE85691-0AE8-3C3D-DC6D-87D6803D04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69" y="685"/>
              <a:ext cx="5878" cy="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3F7967-DAE8-1450-2789-8806AE2C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9" y="713"/>
              <a:ext cx="16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Kvalitén i förslaget 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709DD-71D6-67FF-CF40-6AD6557E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713"/>
              <a:ext cx="1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 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325FFA-8ED7-5E15-E753-5C21E91CF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713"/>
              <a:ext cx="9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Acceptans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DA9D02-0BAB-9060-8D80-DB6EF74A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71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 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E5C08A-AAE3-5B44-14F2-2FB1244AB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713"/>
              <a:ext cx="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Bestående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5BFE60-E804-1304-8758-CD579616D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003"/>
              <a:ext cx="6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resultat</a:t>
              </a: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6F869-1A6B-7DE7-42AD-E8E499BA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5CED3-6203-07C1-98D9-372AE2378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71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955B11-294F-B3FF-F92C-4D16407D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C01631-30ED-F1CE-931B-3C5A1F98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712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0C45FB-72F9-037C-0CA2-E379954D6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12"/>
              <a:ext cx="1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7792892-CA07-51D1-F6CE-2EC27B269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C802F7CC-6B8C-0670-D115-3BF7814E5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5C1A20A-4481-9F3B-F51E-FFE2CECF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A3A59EC-EF49-ACD5-A133-C5413B042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" y="2421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endParaRPr kumimoji="0" lang="sv-SE" altLang="sv-SE" sz="1200" b="0" i="0" u="none" strike="noStrike" cap="none" normalizeH="0" baseline="0%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064816D-7BA9-CF58-B521-BCF4DCE56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CEE027F-676C-D51E-A5A2-79D2D9BB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3129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23F5B22-2DBF-E213-8BC6-DCAB5E585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31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AA69499C-1F35-F064-15BC-E1217468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3129"/>
              <a:ext cx="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=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32EE741-F9B2-33D3-9C0A-69C3E256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129"/>
              <a:ext cx="3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2400" b="0" i="0" u="none" strike="noStrike" cap="none" normalizeH="0" baseline="0%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sv-SE" altLang="sv-SE" sz="1200" b="0" i="0" u="none" strike="noStrike" cap="none" normalizeH="0" baseline="0%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FF76C7AB-A64D-7A0B-6081-CDA66B3D589C}"/>
              </a:ext>
            </a:extLst>
          </p:cNvPr>
          <p:cNvCxnSpPr>
            <a:cxnSpLocks/>
          </p:cNvCxnSpPr>
          <p:nvPr/>
        </p:nvCxnSpPr>
        <p:spPr>
          <a:xfrm>
            <a:off x="2108056" y="2590631"/>
            <a:ext cx="7694312" cy="0"/>
          </a:xfrm>
          <a:prstGeom prst="line">
            <a:avLst/>
          </a:prstGeom>
          <a:ln w="28575">
            <a:solidFill>
              <a:schemeClr val="accent6">
                <a:lumMod val="75%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ubrik 1">
            <a:extLst>
              <a:ext uri="{FF2B5EF4-FFF2-40B4-BE49-F238E27FC236}">
                <a16:creationId xmlns:a16="http://schemas.microsoft.com/office/drawing/2014/main" id="{E4762166-518B-96F8-9644-C02AEA47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18" y="275456"/>
            <a:ext cx="7474172" cy="1325563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Avslutningsvis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AC068B9-E4A0-E2AB-0E68-1E8CB2787D0E}"/>
              </a:ext>
            </a:extLst>
          </p:cNvPr>
          <p:cNvSpPr/>
          <p:nvPr/>
        </p:nvSpPr>
        <p:spPr>
          <a:xfrm>
            <a:off x="987055" y="1573147"/>
            <a:ext cx="10217889" cy="4592548"/>
          </a:xfrm>
          <a:prstGeom prst="rect">
            <a:avLst/>
          </a:prstGeom>
          <a:solidFill>
            <a:schemeClr val="bg1">
              <a:alpha val="76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23DDF3-6A9A-3AEF-7EE3-5A9496B7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3" y="2863297"/>
            <a:ext cx="6389287" cy="3591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4E0C6B94-62C9-BFCF-A895-6CEBFE6E2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976" y="1675174"/>
            <a:ext cx="7041857" cy="40098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%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20793841"/>
      </p:ext>
    </p:extLst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8E26F0-973D-D65D-D7EC-3D690DC67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55" y="4631862"/>
            <a:ext cx="1964055" cy="196405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B9AAF83-0281-8A68-A94D-EE9C49A65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20" y="464706"/>
            <a:ext cx="6570697" cy="3547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591538-A186-4105-8B50-87FCE74D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5" y="2046682"/>
            <a:ext cx="5582125" cy="4125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6746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1189210" y="954904"/>
            <a:ext cx="7404988" cy="3540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Samverkan och friskfaktorer </a:t>
            </a: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bidrar till en bättre arbetsmiljö</a:t>
            </a:r>
          </a:p>
          <a:p>
            <a:pPr>
              <a:spcAft>
                <a:spcPts val="600"/>
              </a:spcAft>
            </a:pPr>
            <a:br>
              <a:rPr lang="en-US" sz="4000" dirty="0"/>
            </a:br>
            <a:endParaRPr lang="en-US" sz="4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.891%" r="0.004%" b="0.004%"/>
          <a:stretch/>
        </p:blipFill>
        <p:spPr>
          <a:xfrm>
            <a:off x="8276697" y="498683"/>
            <a:ext cx="3055403" cy="27432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9" y="3664350"/>
            <a:ext cx="5657485" cy="31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5370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28C8A1A1-86A7-6E90-54BD-F9C32EB1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5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B1370ADD-3FC7-D8E2-4EAE-452A89E06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-81857" y="35983"/>
            <a:ext cx="12677425" cy="682201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796299F-9236-F436-24EB-6A6267DB3775}"/>
              </a:ext>
            </a:extLst>
          </p:cNvPr>
          <p:cNvSpPr txBox="1">
            <a:spLocks/>
          </p:cNvSpPr>
          <p:nvPr/>
        </p:nvSpPr>
        <p:spPr>
          <a:xfrm>
            <a:off x="3812047" y="861291"/>
            <a:ext cx="7474172" cy="131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Hur kan samverkan och friskfaktorer ge bättre arbetsmiljö?</a:t>
            </a:r>
            <a:br>
              <a:rPr lang="sv-SE" sz="4000" b="1" dirty="0"/>
            </a:br>
            <a:br>
              <a:rPr lang="sv-SE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3519726534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28C8A1A1-86A7-6E90-54BD-F9C32EB1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5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B1370ADD-3FC7-D8E2-4EAE-452A89E06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2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-81857" y="35983"/>
            <a:ext cx="12677425" cy="6822017"/>
          </a:xfrm>
          <a:prstGeom prst="rect">
            <a:avLst/>
          </a:prstGeom>
          <a:effectLst>
            <a:glow rad="127000">
              <a:schemeClr val="accent3">
                <a:lumMod val="40%"/>
                <a:lumOff val="60%"/>
                <a:alpha val="95%"/>
              </a:schemeClr>
            </a:glow>
            <a:outerShdw dist="50800" dir="5400000" sx="42%" sy="42%" algn="ctr" rotWithShape="0">
              <a:srgbClr val="000000"/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A4157D2-9D78-A62D-47C8-CE00216DC352}"/>
              </a:ext>
            </a:extLst>
          </p:cNvPr>
          <p:cNvSpPr txBox="1">
            <a:spLocks/>
          </p:cNvSpPr>
          <p:nvPr/>
        </p:nvSpPr>
        <p:spPr>
          <a:xfrm>
            <a:off x="3812047" y="861291"/>
            <a:ext cx="7474172" cy="131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Hur kan samverkan och friskfaktorer ge bättre arbetsmiljö?</a:t>
            </a:r>
            <a:br>
              <a:rPr lang="sv-SE" sz="4000" b="1" dirty="0"/>
            </a:br>
            <a:br>
              <a:rPr lang="sv-SE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b="1" dirty="0"/>
          </a:p>
        </p:txBody>
      </p:sp>
      <p:sp>
        <p:nvSpPr>
          <p:cNvPr id="14" name="Pratbubbla: oval 13">
            <a:extLst>
              <a:ext uri="{FF2B5EF4-FFF2-40B4-BE49-F238E27FC236}">
                <a16:creationId xmlns:a16="http://schemas.microsoft.com/office/drawing/2014/main" id="{AD22883F-099A-57A2-F0AE-3AB0F393C790}"/>
              </a:ext>
            </a:extLst>
          </p:cNvPr>
          <p:cNvSpPr/>
          <p:nvPr/>
        </p:nvSpPr>
        <p:spPr>
          <a:xfrm>
            <a:off x="603943" y="3938117"/>
            <a:ext cx="5189220" cy="2526030"/>
          </a:xfrm>
          <a:prstGeom prst="wedgeEllipseCallout">
            <a:avLst>
              <a:gd name="adj1" fmla="val 11062"/>
              <a:gd name="adj2" fmla="val -683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ratbubbla: oval 14">
            <a:extLst>
              <a:ext uri="{FF2B5EF4-FFF2-40B4-BE49-F238E27FC236}">
                <a16:creationId xmlns:a16="http://schemas.microsoft.com/office/drawing/2014/main" id="{FCCFDD5E-499F-F343-4CBC-5EBAFC95890E}"/>
              </a:ext>
            </a:extLst>
          </p:cNvPr>
          <p:cNvSpPr/>
          <p:nvPr/>
        </p:nvSpPr>
        <p:spPr>
          <a:xfrm>
            <a:off x="4095466" y="1819514"/>
            <a:ext cx="4499893" cy="2118603"/>
          </a:xfrm>
          <a:prstGeom prst="wedgeEllipseCallout">
            <a:avLst>
              <a:gd name="adj1" fmla="val 43774"/>
              <a:gd name="adj2" fmla="val -321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ratbubbla: oval 15">
            <a:extLst>
              <a:ext uri="{FF2B5EF4-FFF2-40B4-BE49-F238E27FC236}">
                <a16:creationId xmlns:a16="http://schemas.microsoft.com/office/drawing/2014/main" id="{E103BDAB-FD07-F9AD-B831-0D4D8C81C676}"/>
              </a:ext>
            </a:extLst>
          </p:cNvPr>
          <p:cNvSpPr/>
          <p:nvPr/>
        </p:nvSpPr>
        <p:spPr>
          <a:xfrm>
            <a:off x="6412243" y="4519100"/>
            <a:ext cx="4869180" cy="2417075"/>
          </a:xfrm>
          <a:prstGeom prst="wedgeEllipseCallout">
            <a:avLst>
              <a:gd name="adj1" fmla="val 6374"/>
              <a:gd name="adj2" fmla="val -73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6DA0A34-4CC9-FDA1-45EA-613AB6B88CCA}"/>
              </a:ext>
            </a:extLst>
          </p:cNvPr>
          <p:cNvSpPr txBox="1"/>
          <p:nvPr/>
        </p:nvSpPr>
        <p:spPr>
          <a:xfrm>
            <a:off x="4323678" y="2442931"/>
            <a:ext cx="463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Samverkan i vardagen bygger på delaktighet och inflytande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B9D180F-05CB-7CDF-19E9-9AF16D5C1221}"/>
              </a:ext>
            </a:extLst>
          </p:cNvPr>
          <p:cNvSpPr txBox="1"/>
          <p:nvPr/>
        </p:nvSpPr>
        <p:spPr>
          <a:xfrm>
            <a:off x="1497499" y="4487558"/>
            <a:ext cx="362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latin typeface="+mj-lt"/>
              </a:defRPr>
            </a:lvl1pPr>
          </a:lstStyle>
          <a:p>
            <a:r>
              <a:rPr lang="sv-SE" sz="2400" dirty="0"/>
              <a:t>Att ha ett samverkansavtal är inte desamma som att samverkan fungerar.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F6016CF-41DE-DF12-D850-8EE90698CF44}"/>
              </a:ext>
            </a:extLst>
          </p:cNvPr>
          <p:cNvSpPr txBox="1"/>
          <p:nvPr/>
        </p:nvSpPr>
        <p:spPr>
          <a:xfrm>
            <a:off x="7151372" y="4758142"/>
            <a:ext cx="3629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latin typeface="+mj-lt"/>
              </a:defRPr>
            </a:lvl1pPr>
          </a:lstStyle>
          <a:p>
            <a:r>
              <a:rPr lang="sv-SE" sz="2400" dirty="0"/>
              <a:t>Att samverka är att vilja och tro att när alla bidrar blir det bättre för både verksamhet och i min arbetsmiljö. </a:t>
            </a:r>
          </a:p>
        </p:txBody>
      </p:sp>
    </p:spTree>
    <p:extLst>
      <p:ext uri="{BB962C8B-B14F-4D97-AF65-F5344CB8AC3E}">
        <p14:creationId xmlns:p14="http://schemas.microsoft.com/office/powerpoint/2010/main" val="36136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5CD4747C-95A9-46AF-90BA-998D439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3" y="2649119"/>
            <a:ext cx="1381874" cy="1162761"/>
          </a:xfrm>
          <a:prstGeom prst="rect">
            <a:avLst/>
          </a:prstGeom>
        </p:spPr>
      </p:pic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A0BCA96E-5FF9-45F7-A9CC-955D1971B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694590"/>
            <a:ext cx="2140173" cy="117314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8D2F3A9-53F8-4AA1-9931-02AC7E7F9EE3}"/>
              </a:ext>
            </a:extLst>
          </p:cNvPr>
          <p:cNvSpPr/>
          <p:nvPr/>
        </p:nvSpPr>
        <p:spPr>
          <a:xfrm>
            <a:off x="979034" y="3747191"/>
            <a:ext cx="4685137" cy="1403481"/>
          </a:xfrm>
          <a:prstGeom prst="rightArrow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Arbetsgivaren driver processen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05B4AEA-D733-4A1F-AFF6-A462E5571E50}"/>
              </a:ext>
            </a:extLst>
          </p:cNvPr>
          <p:cNvSpPr txBox="1"/>
          <p:nvPr/>
        </p:nvSpPr>
        <p:spPr>
          <a:xfrm>
            <a:off x="5866306" y="4077607"/>
            <a:ext cx="36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Förhandlar med </a:t>
            </a:r>
          </a:p>
          <a:p>
            <a:r>
              <a:rPr lang="sv-SE" sz="2400" dirty="0"/>
              <a:t>arbetstagarorganisationen</a:t>
            </a:r>
          </a:p>
        </p:txBody>
      </p:sp>
      <p:sp>
        <p:nvSpPr>
          <p:cNvPr id="16" name="Tankebubbla: moln 15">
            <a:extLst>
              <a:ext uri="{FF2B5EF4-FFF2-40B4-BE49-F238E27FC236}">
                <a16:creationId xmlns:a16="http://schemas.microsoft.com/office/drawing/2014/main" id="{9078F1C1-4F11-4871-B3EF-422E25A6E768}"/>
              </a:ext>
            </a:extLst>
          </p:cNvPr>
          <p:cNvSpPr/>
          <p:nvPr/>
        </p:nvSpPr>
        <p:spPr>
          <a:xfrm>
            <a:off x="7232367" y="1133072"/>
            <a:ext cx="3156233" cy="1216581"/>
          </a:xfrm>
          <a:prstGeom prst="cloudCallout">
            <a:avLst>
              <a:gd name="adj1" fmla="val -13352"/>
              <a:gd name="adj2" fmla="val 7468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 verkar inte ha beaktat att…</a:t>
            </a:r>
          </a:p>
        </p:txBody>
      </p:sp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7C04CC8-504B-4400-9998-22F2DECCB659}"/>
              </a:ext>
            </a:extLst>
          </p:cNvPr>
          <p:cNvSpPr/>
          <p:nvPr/>
        </p:nvSpPr>
        <p:spPr>
          <a:xfrm>
            <a:off x="4051301" y="961414"/>
            <a:ext cx="2767184" cy="1403481"/>
          </a:xfrm>
          <a:prstGeom prst="cloudCallout">
            <a:avLst>
              <a:gd name="adj1" fmla="val 27163"/>
              <a:gd name="adj2" fmla="val 7601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- </a:t>
            </a:r>
            <a:r>
              <a:rPr lang="sv-SE" altLang="sv-SE" sz="1600" dirty="0" err="1">
                <a:solidFill>
                  <a:schemeClr val="tx1"/>
                </a:solidFill>
              </a:rPr>
              <a:t>Hmm</a:t>
            </a:r>
            <a:r>
              <a:rPr lang="sv-SE" altLang="sv-SE" sz="1600" dirty="0">
                <a:solidFill>
                  <a:schemeClr val="tx1"/>
                </a:solidFill>
              </a:rPr>
              <a:t>…det här var inte riktigt vad vi tänkt oss.</a:t>
            </a:r>
          </a:p>
        </p:txBody>
      </p:sp>
      <p:sp>
        <p:nvSpPr>
          <p:cNvPr id="18" name="Tankebubbla: moln 17">
            <a:extLst>
              <a:ext uri="{FF2B5EF4-FFF2-40B4-BE49-F238E27FC236}">
                <a16:creationId xmlns:a16="http://schemas.microsoft.com/office/drawing/2014/main" id="{1C497F68-07C6-41AE-87DB-CB45E7843527}"/>
              </a:ext>
            </a:extLst>
          </p:cNvPr>
          <p:cNvSpPr/>
          <p:nvPr/>
        </p:nvSpPr>
        <p:spPr>
          <a:xfrm>
            <a:off x="979034" y="1370720"/>
            <a:ext cx="2862085" cy="1162761"/>
          </a:xfrm>
          <a:prstGeom prst="cloudCallout">
            <a:avLst>
              <a:gd name="adj1" fmla="val -15618"/>
              <a:gd name="adj2" fmla="val 67660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Det här är problemet jag måste lösa.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EA44075-F5EB-4E69-B1C9-32371A97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22" y="5121141"/>
            <a:ext cx="1703213" cy="12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ankebubbla: moln 19">
            <a:extLst>
              <a:ext uri="{FF2B5EF4-FFF2-40B4-BE49-F238E27FC236}">
                <a16:creationId xmlns:a16="http://schemas.microsoft.com/office/drawing/2014/main" id="{9B070598-58AD-499E-9FB9-F842A258AC59}"/>
              </a:ext>
            </a:extLst>
          </p:cNvPr>
          <p:cNvSpPr/>
          <p:nvPr/>
        </p:nvSpPr>
        <p:spPr>
          <a:xfrm>
            <a:off x="5321300" y="5281419"/>
            <a:ext cx="3139276" cy="1216581"/>
          </a:xfrm>
          <a:prstGeom prst="cloudCallout">
            <a:avLst>
              <a:gd name="adj1" fmla="val 68747"/>
              <a:gd name="adj2" fmla="val -5721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Jag förstår inte riktigt vad beslutet innebär på min arbetsplats…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725243F5-C391-4261-A915-3213E70DF9E8}"/>
              </a:ext>
            </a:extLst>
          </p:cNvPr>
          <p:cNvSpPr/>
          <p:nvPr/>
        </p:nvSpPr>
        <p:spPr>
          <a:xfrm>
            <a:off x="9541143" y="3747191"/>
            <a:ext cx="1404792" cy="1124726"/>
          </a:xfrm>
          <a:prstGeom prst="ellipse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8FE05FC7-76F6-41B7-B2AE-ECA1325686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Förhandling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53483991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10816954-E5B2-41CF-AD23-0ACADC4DD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1" y="1673842"/>
            <a:ext cx="1908312" cy="104604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4988A7-BB41-40DE-B1B7-445ECD57E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2" y="4800262"/>
            <a:ext cx="3273387" cy="184128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AFC883E-4ADD-4F3A-A184-BB8A2DDF8DBD}"/>
              </a:ext>
            </a:extLst>
          </p:cNvPr>
          <p:cNvSpPr txBox="1"/>
          <p:nvPr/>
        </p:nvSpPr>
        <p:spPr>
          <a:xfrm>
            <a:off x="4494862" y="2511629"/>
            <a:ext cx="129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Samverkansgrupp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5E8A98B1-FAEF-4E00-9221-90E43C2C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15" y="1610633"/>
            <a:ext cx="2075702" cy="942353"/>
          </a:xfrm>
          <a:prstGeom prst="wedgeRoundRectCallout">
            <a:avLst>
              <a:gd name="adj1" fmla="val 69540"/>
              <a:gd name="adj2" fmla="val 3056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vill vi ta upp, vad är bra? Hur får vi det att fungera.. 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8E644FD-11B2-47B9-A677-55AC4C39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54" y="890961"/>
            <a:ext cx="1726915" cy="651326"/>
          </a:xfrm>
          <a:prstGeom prst="wedgeRoundRectCallout">
            <a:avLst>
              <a:gd name="adj1" fmla="val -67161"/>
              <a:gd name="adj2" fmla="val 54479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är kärnan i problemet?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128E3DD-DE9D-4848-8A69-E1ADD3207F11}"/>
              </a:ext>
            </a:extLst>
          </p:cNvPr>
          <p:cNvSpPr/>
          <p:nvPr/>
        </p:nvSpPr>
        <p:spPr>
          <a:xfrm>
            <a:off x="8864902" y="3744314"/>
            <a:ext cx="1650698" cy="1208685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E621BD0-D1A3-48AB-959E-85EE7EC1C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42" y="561946"/>
            <a:ext cx="3784548" cy="3126162"/>
          </a:xfrm>
          <a:prstGeom prst="rect">
            <a:avLst/>
          </a:prstGeom>
        </p:spPr>
      </p:pic>
      <p:sp>
        <p:nvSpPr>
          <p:cNvPr id="5" name="Pil: vänsterböjd 4">
            <a:extLst>
              <a:ext uri="{FF2B5EF4-FFF2-40B4-BE49-F238E27FC236}">
                <a16:creationId xmlns:a16="http://schemas.microsoft.com/office/drawing/2014/main" id="{EC72E44A-9728-4C20-A6F4-2030EB227ED3}"/>
              </a:ext>
            </a:extLst>
          </p:cNvPr>
          <p:cNvSpPr/>
          <p:nvPr/>
        </p:nvSpPr>
        <p:spPr>
          <a:xfrm rot="10800000">
            <a:off x="1753116" y="2871218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Pil: vänsterböjd 26">
            <a:extLst>
              <a:ext uri="{FF2B5EF4-FFF2-40B4-BE49-F238E27FC236}">
                <a16:creationId xmlns:a16="http://schemas.microsoft.com/office/drawing/2014/main" id="{EDEB7C15-3E25-4B13-BE9C-6CBCB23630BF}"/>
              </a:ext>
            </a:extLst>
          </p:cNvPr>
          <p:cNvSpPr/>
          <p:nvPr/>
        </p:nvSpPr>
        <p:spPr>
          <a:xfrm>
            <a:off x="5696633" y="2867901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3DFE459-C51B-44FF-BE8A-8EA6383A7C88}"/>
              </a:ext>
            </a:extLst>
          </p:cNvPr>
          <p:cNvSpPr/>
          <p:nvPr/>
        </p:nvSpPr>
        <p:spPr>
          <a:xfrm>
            <a:off x="7088078" y="3999904"/>
            <a:ext cx="1360083" cy="646246"/>
          </a:xfrm>
          <a:prstGeom prst="righ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CC70C57-AB95-4317-AC8E-5D21AD684342}"/>
              </a:ext>
            </a:extLst>
          </p:cNvPr>
          <p:cNvSpPr/>
          <p:nvPr/>
        </p:nvSpPr>
        <p:spPr>
          <a:xfrm>
            <a:off x="2687817" y="3316832"/>
            <a:ext cx="3273387" cy="1189144"/>
          </a:xfrm>
          <a:prstGeom prst="ellipse">
            <a:avLst/>
          </a:prstGeom>
          <a:solidFill>
            <a:schemeClr val="bg2"/>
          </a:solidFill>
          <a:ln>
            <a:solidFill>
              <a:srgbClr val="7BA373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samverka- bättre för både verksamhet och min arbetsmiljö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D64EB5A6-CA8A-49CF-8717-3BC3102C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204" y="5637776"/>
            <a:ext cx="2903698" cy="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Arbetsplatsträff, APT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Dialog medarbetare och chef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 – medarbetarsamtal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943B7A8-ABBD-48FE-1764-D494062A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444" y="2167355"/>
            <a:ext cx="1658452" cy="772803"/>
          </a:xfrm>
          <a:prstGeom prst="wedgeRoundRectCallout">
            <a:avLst>
              <a:gd name="adj1" fmla="val -60167"/>
              <a:gd name="adj2" fmla="val -33494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Skulle vi kunna väga in att …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57285C36-F867-C5AB-397F-64032BFCEB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Samverkan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828180441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4853988" y="320041"/>
            <a:ext cx="7017972" cy="3892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förhandlingskultur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000" b="1" dirty="0"/>
          </a:p>
          <a:p>
            <a:pPr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hos er?</a:t>
            </a:r>
          </a:p>
        </p:txBody>
      </p:sp>
      <p:pic>
        <p:nvPicPr>
          <p:cNvPr id="2" name="Bild 1" descr="Bikupa kontur">
            <a:extLst>
              <a:ext uri="{FF2B5EF4-FFF2-40B4-BE49-F238E27FC236}">
                <a16:creationId xmlns:a16="http://schemas.microsoft.com/office/drawing/2014/main" id="{05D0E33E-E231-A0FD-E5D5-250528C84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497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DE2D491B-5F59-129C-9123-61ACD862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2E5697-6954-F191-EE72-D48A6122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Men vad är då samverkan?</a:t>
            </a:r>
          </a:p>
        </p:txBody>
      </p:sp>
    </p:spTree>
    <p:extLst>
      <p:ext uri="{BB962C8B-B14F-4D97-AF65-F5344CB8AC3E}">
        <p14:creationId xmlns:p14="http://schemas.microsoft.com/office/powerpoint/2010/main" val="42081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DE2D491B-5F59-129C-9123-61ACD862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2E5697-6954-F191-EE72-D48A6122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Men vad är då samverkan?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9810B21-290A-9113-12C3-49553557FDA5}"/>
              </a:ext>
            </a:extLst>
          </p:cNvPr>
          <p:cNvGrpSpPr/>
          <p:nvPr/>
        </p:nvGrpSpPr>
        <p:grpSpPr>
          <a:xfrm>
            <a:off x="739134" y="1917530"/>
            <a:ext cx="2605042" cy="4825031"/>
            <a:chOff x="650169" y="1916092"/>
            <a:chExt cx="2605042" cy="4825031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D8E3CE7-53F6-2C9B-E6A0-07B53020E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0.7%" b="3.393%"/>
            <a:stretch/>
          </p:blipFill>
          <p:spPr>
            <a:xfrm>
              <a:off x="1073203" y="1916092"/>
              <a:ext cx="2182008" cy="27373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%"/>
                </a:srgbClr>
              </a:outerShdw>
            </a:effectLst>
          </p:spPr>
        </p:pic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4E4868BF-9078-1D91-F515-046B2D1D4953}"/>
                </a:ext>
              </a:extLst>
            </p:cNvPr>
            <p:cNvSpPr/>
            <p:nvPr/>
          </p:nvSpPr>
          <p:spPr>
            <a:xfrm>
              <a:off x="650169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MBL</a:t>
              </a:r>
            </a:p>
          </p:txBody>
        </p:sp>
        <p:sp>
          <p:nvSpPr>
            <p:cNvPr id="7" name="Pil: uppåt 6">
              <a:extLst>
                <a:ext uri="{FF2B5EF4-FFF2-40B4-BE49-F238E27FC236}">
                  <a16:creationId xmlns:a16="http://schemas.microsoft.com/office/drawing/2014/main" id="{376A7696-BE79-EC8D-6BD1-51AEC06D77B7}"/>
                </a:ext>
              </a:extLst>
            </p:cNvPr>
            <p:cNvSpPr/>
            <p:nvPr/>
          </p:nvSpPr>
          <p:spPr>
            <a:xfrm>
              <a:off x="1682762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AML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C23FFB91-FD11-E2C3-6F2E-50DAACEFD702}"/>
                </a:ext>
              </a:extLst>
            </p:cNvPr>
            <p:cNvSpPr txBox="1"/>
            <p:nvPr/>
          </p:nvSpPr>
          <p:spPr>
            <a:xfrm>
              <a:off x="1196364" y="5540794"/>
              <a:ext cx="848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00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§</a:t>
              </a:r>
              <a:endParaRPr lang="sv-SE" sz="7200" dirty="0">
                <a:solidFill>
                  <a:schemeClr val="tx1">
                    <a:lumMod val="85%"/>
                    <a:lumOff val="15%"/>
                  </a:schemeClr>
                </a:solidFill>
              </a:endParaRPr>
            </a:p>
          </p:txBody>
        </p:sp>
      </p:grpSp>
      <p:sp>
        <p:nvSpPr>
          <p:cNvPr id="9" name="Pil: uppåt 8">
            <a:extLst>
              <a:ext uri="{FF2B5EF4-FFF2-40B4-BE49-F238E27FC236}">
                <a16:creationId xmlns:a16="http://schemas.microsoft.com/office/drawing/2014/main" id="{597F333A-C84F-446B-2378-CF161072BBDB}"/>
              </a:ext>
            </a:extLst>
          </p:cNvPr>
          <p:cNvSpPr/>
          <p:nvPr/>
        </p:nvSpPr>
        <p:spPr>
          <a:xfrm>
            <a:off x="2828992" y="4787900"/>
            <a:ext cx="968308" cy="186293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just"/>
            <a:r>
              <a:rPr lang="sv-SE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 FML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D20F684-E06D-A5A4-E3CF-A40E83C45E04}"/>
              </a:ext>
            </a:extLst>
          </p:cNvPr>
          <p:cNvSpPr txBox="1"/>
          <p:nvPr/>
        </p:nvSpPr>
        <p:spPr>
          <a:xfrm>
            <a:off x="2379995" y="5542232"/>
            <a:ext cx="84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§</a:t>
            </a:r>
            <a:endParaRPr lang="sv-SE" sz="7200" dirty="0">
              <a:solidFill>
                <a:schemeClr val="tx1">
                  <a:lumMod val="85%"/>
                  <a:lumOff val="15%"/>
                </a:schemeClr>
              </a:solidFill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4CD37852-ADF1-52A9-3A85-B557CD6B98D0}"/>
              </a:ext>
            </a:extLst>
          </p:cNvPr>
          <p:cNvSpPr/>
          <p:nvPr/>
        </p:nvSpPr>
        <p:spPr>
          <a:xfrm>
            <a:off x="3940165" y="4740406"/>
            <a:ext cx="7781935" cy="2308094"/>
          </a:xfrm>
          <a:prstGeom prst="rightArrow">
            <a:avLst>
              <a:gd name="adj1" fmla="val 50000"/>
              <a:gd name="adj2" fmla="val 56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pc="300" dirty="0">
                <a:solidFill>
                  <a:schemeClr val="tx1">
                    <a:lumMod val="85%"/>
                    <a:lumOff val="15%"/>
                  </a:schemeClr>
                </a:solidFill>
              </a:rPr>
              <a:t>Dialog från idé till beslut</a:t>
            </a:r>
          </a:p>
        </p:txBody>
      </p:sp>
    </p:spTree>
    <p:extLst>
      <p:ext uri="{BB962C8B-B14F-4D97-AF65-F5344CB8AC3E}">
        <p14:creationId xmlns:p14="http://schemas.microsoft.com/office/powerpoint/2010/main" val="35063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1551543DB3FA47B7DB2D7F90BA707C" ma:contentTypeVersion="17" ma:contentTypeDescription="Skapa ett nytt dokument." ma:contentTypeScope="" ma:versionID="4109dfb8805ba370b8442939da634fcd">
  <xsd:schema xmlns:xsd="http://www.w3.org/2001/XMLSchema" xmlns:xs="http://www.w3.org/2001/XMLSchema" xmlns:p="http://schemas.microsoft.com/office/2006/metadata/properties" xmlns:ns2="1a6e3fa1-c333-471c-82e6-93548a95aedd" xmlns:ns3="6395175a-83d6-4cca-8e00-0d2518442864" targetNamespace="http://schemas.microsoft.com/office/2006/metadata/properties" ma:root="true" ma:fieldsID="b81136560279e6a54745a3a95bcaecb4" ns2:_="" ns3:_="">
    <xsd:import namespace="1a6e3fa1-c333-471c-82e6-93548a95aedd"/>
    <xsd:import namespace="6395175a-83d6-4cca-8e00-0d251844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t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e3fa1-c333-471c-82e6-93548a95a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t" ma:index="20" nillable="true" ma:displayName="dt" ma:format="DateTime" ma:internalName="dt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15259a32-73be-4f75-b0c8-8cd467600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5175a-83d6-4cca-8e00-0d251844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0afb843-5cf9-4927-ab6f-d94dd58f7248}" ma:internalName="TaxCatchAll" ma:showField="CatchAllData" ma:web="6395175a-83d6-4cca-8e00-0d251844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t xmlns="1a6e3fa1-c333-471c-82e6-93548a95aedd" xsi:nil="true"/>
    <TaxCatchAll xmlns="6395175a-83d6-4cca-8e00-0d2518442864" xsi:nil="true"/>
    <lcf76f155ced4ddcb4097134ff3c332f xmlns="1a6e3fa1-c333-471c-82e6-93548a95ae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purl.oclc.org/ooxml/officeDocument/customXml" ds:itemID="{DD57C49F-28C0-46BC-A8D1-B2D2012922B6}">
  <ds:schemaRefs>
    <ds:schemaRef ds:uri="http://schemas.microsoft.com/sharepoint/v3/contenttype/forms"/>
  </ds:schemaRefs>
</ds:datastoreItem>
</file>

<file path=customXml/itemProps2.xml><?xml version="1.0" encoding="utf-8"?>
<ds:datastoreItem xmlns:ds="http://purl.oclc.org/ooxml/officeDocument/customXml" ds:itemID="{414DE7D1-8993-4F4F-8738-32B391CD7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e3fa1-c333-471c-82e6-93548a95aedd"/>
    <ds:schemaRef ds:uri="6395175a-83d6-4cca-8e00-0d2518442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purl.oclc.org/ooxml/officeDocument/customXml" ds:itemID="{8651DDE1-F395-49CD-9C25-7DF1AA1B0EA3}">
  <ds:schemaRefs>
    <ds:schemaRef ds:uri="http://schemas.microsoft.com/office/2006/metadata/properties"/>
    <ds:schemaRef ds:uri="http://schemas.microsoft.com/office/infopath/2007/PartnerControls"/>
    <ds:schemaRef ds:uri="1a6e3fa1-c333-471c-82e6-93548a95aedd"/>
    <ds:schemaRef ds:uri="6395175a-83d6-4cca-8e00-0d2518442864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/>
  <TotalTime>16132</TotalTime>
  <Words>571</Words>
  <Application>Microsoft Office PowerPoint</Application>
  <PresentationFormat>Bredbild</PresentationFormat>
  <Paragraphs>196</Paragraphs>
  <Slides>22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Gilroy</vt:lpstr>
      <vt:lpstr>Office-tema</vt:lpstr>
      <vt:lpstr>PowerPoint-presentation</vt:lpstr>
      <vt:lpstr>Välfärdens arbetsmiljöråds  stödteam för samverkan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Men vad är då samverkan?</vt:lpstr>
      <vt:lpstr>Men vad är då samverkan?</vt:lpstr>
      <vt:lpstr>Mentifråga</vt:lpstr>
      <vt:lpstr>Struktur för samverkan</vt:lpstr>
      <vt:lpstr>PowerPoint-presentation</vt:lpstr>
      <vt:lpstr>PowerPoint-presentation</vt:lpstr>
      <vt:lpstr>Struktur för samverkan</vt:lpstr>
      <vt:lpstr>PowerPoint-presentation</vt:lpstr>
      <vt:lpstr>PowerPoint-presentation</vt:lpstr>
      <vt:lpstr>PowerPoint-presentation</vt:lpstr>
      <vt:lpstr>PowerPoint-presentation</vt:lpstr>
      <vt:lpstr>Avslutningsvis</vt:lpstr>
      <vt:lpstr>Avslutningsvis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Avtal om samverkan och arbetsmiljö</dc:title>
  <dc:creator>Hedberg Jeanette</dc:creator>
  <cp:lastModifiedBy>Per Winberg</cp:lastModifiedBy>
  <cp:revision>918</cp:revision>
  <cp:lastPrinted>2018-02-28T13:24:39Z</cp:lastPrinted>
  <dcterms:created xsi:type="dcterms:W3CDTF">2018-02-05T08:25:41Z</dcterms:created>
  <dcterms:modified xsi:type="dcterms:W3CDTF">2023-04-12T10:03:45Z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0x010100BB1551543DB3FA47B7DB2D7F90BA707C</vt:lpwstr>
  </property>
</Properties>
</file>