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1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2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13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790" r:id="rId2"/>
    <p:sldMasterId id="2147483648" r:id="rId3"/>
    <p:sldMasterId id="2147483667" r:id="rId4"/>
    <p:sldMasterId id="2147483679" r:id="rId5"/>
    <p:sldMasterId id="2147483691" r:id="rId6"/>
    <p:sldMasterId id="2147483703" r:id="rId7"/>
    <p:sldMasterId id="2147483715" r:id="rId8"/>
    <p:sldMasterId id="2147483727" r:id="rId9"/>
    <p:sldMasterId id="2147483823" r:id="rId10"/>
    <p:sldMasterId id="2147483739" r:id="rId11"/>
    <p:sldMasterId id="2147483838" r:id="rId12"/>
    <p:sldMasterId id="2147483650" r:id="rId13"/>
    <p:sldMasterId id="2147483866" r:id="rId14"/>
  </p:sldMasterIdLst>
  <p:notesMasterIdLst>
    <p:notesMasterId r:id="rId29"/>
  </p:notesMasterIdLst>
  <p:sldIdLst>
    <p:sldId id="261" r:id="rId15"/>
    <p:sldId id="272" r:id="rId16"/>
    <p:sldId id="380" r:id="rId17"/>
    <p:sldId id="381" r:id="rId18"/>
    <p:sldId id="293" r:id="rId19"/>
    <p:sldId id="377" r:id="rId20"/>
    <p:sldId id="382" r:id="rId21"/>
    <p:sldId id="290" r:id="rId22"/>
    <p:sldId id="287" r:id="rId23"/>
    <p:sldId id="291" r:id="rId24"/>
    <p:sldId id="387" r:id="rId25"/>
    <p:sldId id="388" r:id="rId26"/>
    <p:sldId id="292" r:id="rId27"/>
    <p:sldId id="280" r:id="rId2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1F"/>
    <a:srgbClr val="F7A600"/>
    <a:srgbClr val="D2A400"/>
    <a:srgbClr val="143A84"/>
    <a:srgbClr val="C15217"/>
    <a:srgbClr val="498B33"/>
    <a:srgbClr val="009BAC"/>
    <a:srgbClr val="005056"/>
    <a:srgbClr val="216093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62" autoAdjust="0"/>
    <p:restoredTop sz="78664" autoAdjust="0"/>
  </p:normalViewPr>
  <p:slideViewPr>
    <p:cSldViewPr snapToGrid="0">
      <p:cViewPr varScale="1">
        <p:scale>
          <a:sx n="68" d="100"/>
          <a:sy n="68" d="100"/>
        </p:scale>
        <p:origin x="576" y="38"/>
      </p:cViewPr>
      <p:guideLst>
        <p:guide orient="horz" pos="2160"/>
        <p:guide pos="384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B44F3-9353-44B3-9E7B-07D0DAEE6F0F}" type="datetimeFigureOut">
              <a:rPr lang="sv-SE" smtClean="0"/>
              <a:t>2023-09-14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496FF-A237-4D93-844E-A369012663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36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653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142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295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153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3685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505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789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260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767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6258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973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3786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043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CC07617C-6E4C-4091-B9B9-BA2719B9DD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7985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29381B5-2B94-491A-9107-4FC06EEFAF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1060400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B135435-6558-4532-9377-9AE3B249F7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82735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23608119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86908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8387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49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423712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530459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D62AB923-9220-4F94-98E5-C6E50F1B08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BC9917E3-3BD7-4F01-9D78-A386937E3B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399620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20E15EDC-ABEF-4FD3-B364-CB6A56E3FE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53041C05-3F13-4328-8AFC-9212B447BF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693762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3999D275-1E52-4168-B9F7-C367067194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240CF6CC-DD2F-4285-B5E3-1D7104CAED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993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33173939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ED97EB6-C29A-44B3-B688-CEBCCC5C6F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8D1E6E70-FB38-4FCC-84B6-2FFEDC42CB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8662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5129341-ADA1-4780-9152-F9F55ACA38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055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44D747A6-D1FA-44CA-B0CB-D6EE4FED09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34032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11898CD-BC9D-4AA0-960A-5A54ED8085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9388764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D1A72061-9848-470E-9BCD-11694598CB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715443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9120366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6696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9088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83575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099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25162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D62AB923-9220-4F94-98E5-C6E50F1B08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BC9917E3-3BD7-4F01-9D78-A386937E3B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618339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20E15EDC-ABEF-4FD3-B364-CB6A56E3FE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53041C05-3F13-4328-8AFC-9212B447BF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019733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3999D275-1E52-4168-B9F7-C367067194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240CF6CC-DD2F-4285-B5E3-1D7104CAED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506252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ED97EB6-C29A-44B3-B688-CEBCCC5C6F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8D1E6E70-FB38-4FCC-84B6-2FFEDC42CB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2588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5129341-ADA1-4780-9152-F9F55ACA38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61810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44D747A6-D1FA-44CA-B0CB-D6EE4FED09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15853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11898CD-BC9D-4AA0-960A-5A54ED8085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33890260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D1A72061-9848-470E-9BCD-11694598CB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096248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404769862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954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1865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7368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C152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11225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126216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3DD510D-9931-48D2-91A2-796AF3D94D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D292896C-AE8B-4462-98EE-FA962E630E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639483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E231ADE-911E-4BE0-B58E-06767AD8E5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46D46E5D-E956-44A5-8059-114E49DDB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551353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E622B7E9-F913-41D7-93BA-733DA6D59D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5097BD96-42D4-4C7F-9E8D-46A935B604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405759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8C2BB142-B081-45CD-8311-13981C8AB6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8EBC203-D89B-46AD-A9B8-077753E55C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3313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21B75158-5480-4881-92AB-3D8774841E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63336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63310D26-4865-4821-93F6-D9F1624049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8478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8A39238C-623D-4B4B-A6C4-BC0DA0CBC7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512930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655979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60CC71E3-8B18-4CB9-A4DB-A141E491CC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41515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65495130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20656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4871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001342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430988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3DD510D-9931-48D2-91A2-796AF3D94D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D292896C-AE8B-4462-98EE-FA962E630E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9681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E231ADE-911E-4BE0-B58E-06767AD8E5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46D46E5D-E956-44A5-8059-114E49DDB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457382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E622B7E9-F913-41D7-93BA-733DA6D59D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5097BD96-42D4-4C7F-9E8D-46A935B604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975539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8C2BB142-B081-45CD-8311-13981C8AB6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8EBC203-D89B-46AD-A9B8-077753E55C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7404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240968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21B75158-5480-4881-92AB-3D8774841E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3750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63310D26-4865-4821-93F6-D9F1624049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305719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8A39238C-623D-4B4B-A6C4-BC0DA0CBC7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83100816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60CC71E3-8B18-4CB9-A4DB-A141E491CC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05363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326203125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47999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5087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–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">
            <a:extLst>
              <a:ext uri="{FF2B5EF4-FFF2-40B4-BE49-F238E27FC236}">
                <a16:creationId xmlns:a16="http://schemas.microsoft.com/office/drawing/2014/main" id="{1DE4A82C-57E4-4A47-BA62-0B99EF7A1A6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4525590"/>
          </a:xfrm>
        </p:spPr>
        <p:txBody>
          <a:bodyPr/>
          <a:lstStyle>
            <a:lvl1pPr algn="ctr">
              <a:defRPr/>
            </a:lvl1pPr>
          </a:lstStyle>
          <a:p>
            <a:endParaRPr lang="sv-SE" dirty="0"/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A7BCA99B-8126-4CCA-897D-F9A06E6AA1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8858" y="6134208"/>
            <a:ext cx="3107518" cy="273264"/>
          </a:xfr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plats, datum här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3E924DD4-D7AD-41A8-81A1-B6A5163E20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28858" y="5863324"/>
            <a:ext cx="3107518" cy="273264"/>
          </a:xfrm>
        </p:spPr>
        <p:txBody>
          <a:bodyPr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4" name="Platshållare för text 1">
            <a:extLst>
              <a:ext uri="{FF2B5EF4-FFF2-40B4-BE49-F238E27FC236}">
                <a16:creationId xmlns:a16="http://schemas.microsoft.com/office/drawing/2014/main" id="{BBA3C844-6202-4374-AE7C-46D03C9A88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624" y="5848539"/>
            <a:ext cx="7973234" cy="561314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Klicka för att lägga till eventuell underrubrik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BE989CF-B1E5-477E-936C-C9D2A2FB5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5624" y="4525590"/>
            <a:ext cx="11080752" cy="1320567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PRESENTATIONENS NAMN här (max två rader)</a:t>
            </a:r>
          </a:p>
        </p:txBody>
      </p:sp>
    </p:spTree>
    <p:extLst>
      <p:ext uri="{BB962C8B-B14F-4D97-AF65-F5344CB8AC3E}">
        <p14:creationId xmlns:p14="http://schemas.microsoft.com/office/powerpoint/2010/main" val="328185445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–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A7BCA99B-8126-4CCA-897D-F9A06E6AA1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8858" y="6134208"/>
            <a:ext cx="3107518" cy="273264"/>
          </a:xfrm>
        </p:spPr>
        <p:txBody>
          <a:bodyPr/>
          <a:lstStyle>
            <a:lvl1pPr algn="r"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sv-SE" dirty="0"/>
              <a:t>Skriv plats, datum här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3E924DD4-D7AD-41A8-81A1-B6A5163E20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28858" y="5863324"/>
            <a:ext cx="3107518" cy="273264"/>
          </a:xfrm>
        </p:spPr>
        <p:txBody>
          <a:bodyPr/>
          <a:lstStyle>
            <a:lvl1pPr algn="r">
              <a:defRPr sz="1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4" name="Platshållare för text 1">
            <a:extLst>
              <a:ext uri="{FF2B5EF4-FFF2-40B4-BE49-F238E27FC236}">
                <a16:creationId xmlns:a16="http://schemas.microsoft.com/office/drawing/2014/main" id="{BBA3C844-6202-4374-AE7C-46D03C9A88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623" y="1880634"/>
            <a:ext cx="9606429" cy="561314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Klicka för att lägga till eventuell underrubrik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BE989CF-B1E5-477E-936C-C9D2A2FB5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5624" y="557685"/>
            <a:ext cx="9606429" cy="1320567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PRESENTATIONENS NAMN här (max två rader)</a:t>
            </a:r>
          </a:p>
        </p:txBody>
      </p:sp>
    </p:spTree>
    <p:extLst>
      <p:ext uri="{BB962C8B-B14F-4D97-AF65-F5344CB8AC3E}">
        <p14:creationId xmlns:p14="http://schemas.microsoft.com/office/powerpoint/2010/main" val="2246741966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1445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2133F689-AB47-45F6-9E15-CF64B5D822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9819A0CB-CB44-4EB8-9362-5D9C99A07F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052443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752613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58792B10-D958-4090-A6C5-9C73903B3D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480D7CC3-71C7-4596-80D1-C220BFFC28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894313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3542CA39-B78E-44CA-A668-D40EA1CE0D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CA1CAB03-F5E5-4554-BA84-DE0684F18F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880331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F965C4B-17ED-48F9-9082-BF3C795CB4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4A7A19FA-F19D-4047-9B6F-5575A686C7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191245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D32A390B-1480-41F0-A283-CD36C48FF6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B4F2299-227B-4188-81A0-3BC4D1B5AE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8740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D3E51066-A67D-45CD-9945-FF84F53A92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28915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D0612DA-01A3-4E41-8D7E-4A05F8C374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43899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9AE5D31-0EC9-401E-8DDE-548109BBBC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9628718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75219F2A-6AFC-49F0-94C8-D19C26A7F0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07458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654985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4FF4DD7F-BF0C-4B68-BEA7-33FD02E9A3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B01FB443-4082-4940-B428-28E6F94269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535800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08747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86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4B5E6A21-2BE4-46FF-94EF-7627512667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5D51736B-7CD7-499B-8281-BAC475D386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247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8496BE73-9501-4A7D-B914-AC69DDC982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4572BC97-D13D-4319-87A7-63796BB759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8802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5517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2906D99-7731-4745-A503-2FFB76536F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98244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2D973F5A-CEF2-4FB8-9103-398553AC4A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70331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9EC4B7C3-401F-4E35-ABA1-541A3C9490C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8783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83095590-54BF-42F7-A371-66B37D2DC1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473507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9457953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776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33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509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0602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5125F68F-D0E2-453F-A1B6-4011CC5EA1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0030596B-A693-4BC5-81E0-3698C33E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867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B63CA499-7034-4A17-BDEA-646057B6FA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4A3D267D-0EA5-42C1-800F-558559B6D2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828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CA0F6C18-34E9-40AF-9D65-2598FB691A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74E8263C-649E-4A0D-8772-C13427A814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39611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F841546E-61BB-46C4-8AEA-C2931F5ED4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DD63AACF-A6BB-40C0-A13B-8599FEB065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0928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B50FB17-CC09-47E3-B938-1FEF753F59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61427D9D-D04A-41EC-B521-2C3AEED9AB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5875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A2757811-98A0-4DB1-8A7B-8AEDD30324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16409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761E58F-40E9-431E-B33A-441E856B0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28735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D2452D2D-68F2-44B6-8AAE-788D338952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6642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E8757447-2F12-4C1A-A62C-0138B39177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5683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2067951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1689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7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5C2B54A5-394F-4A75-B964-7774D951D7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0" name="Platshållare för text 1">
            <a:extLst>
              <a:ext uri="{FF2B5EF4-FFF2-40B4-BE49-F238E27FC236}">
                <a16:creationId xmlns:a16="http://schemas.microsoft.com/office/drawing/2014/main" id="{23DC8273-F8CC-43AB-A70C-1CCB893174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1639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63269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08934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34BFB2C9-1348-478C-9731-0D6852DFB6E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A77A726E-318F-43BA-91EE-3FB84D49D8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9258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B13C9558-3BF1-4B41-A4FA-600DEF697E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D24EBD32-93C3-4727-8673-81899FC254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3817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2A278E2-5E6D-43EC-9527-987D978EC21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BD8EDA51-9969-4FA7-A938-A349F260CB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0666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FFD58495-FC86-45D4-A689-0FB2F2AF44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84D548C8-C7A2-4EC4-9DAA-E0CEEFB438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0484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95ED56A-A87E-4B14-B2B8-FC208BBCE3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317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3060B646-8527-4D79-BEA5-A647E1708D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0937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6" name="Platshållare för text">
            <a:extLst>
              <a:ext uri="{FF2B5EF4-FFF2-40B4-BE49-F238E27FC236}">
                <a16:creationId xmlns:a16="http://schemas.microsoft.com/office/drawing/2014/main" id="{74D32398-75B5-4182-9822-E6D3A8D0AF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3123132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02FC62F-6FC6-4B0C-9E96-2960440A99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25696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D0C5DFE-BBC1-458C-AFB1-B65C928FA1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F1908712-B1BB-4823-9DD8-50CEFC0D6C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66302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3120415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353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928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17181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15507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58792B10-D958-4090-A6C5-9C73903B3D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480D7CC3-71C7-4596-80D1-C220BFFC28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51637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3542CA39-B78E-44CA-A668-D40EA1CE0D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CA1CAB03-F5E5-4554-BA84-DE0684F18F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43872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F965C4B-17ED-48F9-9082-BF3C795CB4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4A7A19FA-F19D-4047-9B6F-5575A686C7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7502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D32A390B-1480-41F0-A283-CD36C48FF6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B4F2299-227B-4188-81A0-3BC4D1B5AE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7448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D3E51066-A67D-45CD-9945-FF84F53A92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2521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E976B036-D78A-49D4-B1B5-73C919C07A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DDC0F85A-A3CC-44B4-B746-6854AF1389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5252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D0612DA-01A3-4E41-8D7E-4A05F8C374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510555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9AE5D31-0EC9-401E-8DDE-548109BBBC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89782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75219F2A-6AFC-49F0-94C8-D19C26A7F0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1720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1745663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38346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138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21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26355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30630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3891A14F-5EA3-4A28-97BE-2AF25E0E63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B10D4210-DE40-4299-AC9D-152604BF71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53229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C6328FC1-7494-423A-AF36-3A1199F818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290D1BD4-0D81-47D7-9197-81D634E604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341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">
            <a:extLst>
              <a:ext uri="{FF2B5EF4-FFF2-40B4-BE49-F238E27FC236}">
                <a16:creationId xmlns:a16="http://schemas.microsoft.com/office/drawing/2014/main" id="{AE8EBC5F-235F-4F23-BE16-053058FA8B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642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0839E0B0-CF77-47C3-B5B1-D80E3D9E46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40E44C4B-3A96-4F6B-83D9-8810E807C9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54060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FDBA834-FE9E-4763-9449-5BEFC23B72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33B98ECA-DD7D-4624-9E54-5D17FCE770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0948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804B056-C414-49DF-AC99-09A50D53C5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8494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6868FCD0-93E6-4C48-87C9-FFAAEB5EE8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207464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417F4696-30CC-4D7D-B4EA-01787E4B86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15582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8D50BD24-C9B8-48DC-B5F5-B18B6D9321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50724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32181741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275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8258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5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380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B50C2CC3-818E-4EFA-B382-C22828B1F4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055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463696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209E78C2-12B3-47E9-A96C-D4D36E402A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F93D3D6F-7FB6-424C-B8B4-75C62D4300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377967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DDC9C10-1CD9-488D-9321-DE7EF85832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E2F5B535-8799-43C1-9925-F12724E1F8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38501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FD48B2E9-D946-4AA7-A80A-A509361AF2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936AB5C2-694E-4C07-9CE4-749122503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66267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BFF9CBEF-E730-43E5-92D3-11D5F13F9B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BF382ACE-B5CF-490F-BE88-97E5F0BF95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0209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338ABF96-ABA1-4C4D-A8E6-FED04AC85D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1800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EE91C6B3-3071-46EE-B861-01BE443D47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058725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4FA2E4DE-DC9D-4CD5-B635-53B7E7CE60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327134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90FE6429-4028-4DF7-873D-A69783B490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597610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86250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825660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47483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4316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9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32539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20703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EE92F1FA-5443-42D0-8BDD-09A57FF38F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D5F8A92E-1CE9-4107-AD49-7C6C399064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45876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9FAF4EAB-A7AE-4B0F-84F1-FBB10B3AFC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16BC135F-BD70-4EF1-80D5-2EB21A1F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86945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8BAFC303-7425-41BF-AA39-076C2ED23B0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C24EAB64-9D09-4C6B-ADC7-514A387463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281362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B1031214-745C-4E4F-A0F3-B09C445C28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4C16EC55-EF0E-4401-A059-8DAEA4195B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5193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9E5CBB14-5E5B-4CEF-A1F7-47026C8474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0714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BC30DCCB-B8D5-42AA-A265-1BEC9CEAB3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29611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6.xml"/><Relationship Id="rId13" Type="http://schemas.openxmlformats.org/officeDocument/2006/relationships/slideLayout" Target="../slideLayouts/slideLayout171.xml"/><Relationship Id="rId3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5.xml"/><Relationship Id="rId12" Type="http://schemas.openxmlformats.org/officeDocument/2006/relationships/slideLayout" Target="../slideLayouts/slideLayout170.xml"/><Relationship Id="rId2" Type="http://schemas.openxmlformats.org/officeDocument/2006/relationships/slideLayout" Target="../slideLayouts/slideLayout160.xml"/><Relationship Id="rId1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4.xml"/><Relationship Id="rId11" Type="http://schemas.openxmlformats.org/officeDocument/2006/relationships/slideLayout" Target="../slideLayouts/slideLayout169.xml"/><Relationship Id="rId5" Type="http://schemas.openxmlformats.org/officeDocument/2006/relationships/slideLayout" Target="../slideLayouts/slideLayout163.xml"/><Relationship Id="rId10" Type="http://schemas.openxmlformats.org/officeDocument/2006/relationships/slideLayout" Target="../slideLayouts/slideLayout168.xml"/><Relationship Id="rId4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7.xml"/><Relationship Id="rId14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Färgklickar">
            <a:extLst>
              <a:ext uri="{FF2B5EF4-FFF2-40B4-BE49-F238E27FC236}">
                <a16:creationId xmlns:a16="http://schemas.microsoft.com/office/drawing/2014/main" id="{50C9B520-7E3C-468F-8715-1989F71928C7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D8908877-85D1-438F-B19D-402EB2BAC79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687DBAA9-73ED-4B0B-A700-44445D6B846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E040F8B1-2D01-4CF0-8D6D-7505D004123F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329AF907-BB86-4F66-A1A2-AF3F357DF977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00DD3DC9-C33B-4E39-8D1D-1FFEDC7CFB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18482501-D46D-4A4E-937E-A90B1714B55F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890907D8-609D-4B2D-944F-7767726D84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1E595685-D852-4FA3-8EB8-EA2429DBE201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6A63A728-8366-409B-8DB5-A9547B07B454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7442721D-0EDC-47DE-B89C-B9A850542526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4BCD8E5A-F7CE-4620-936E-5FF2B8B4093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1E8124F3-244D-44DA-B1B1-A8F7FE8B769D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FB330CEB-2276-4C8A-89F6-7CAB288255F7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7C3A10D8-0A1B-4E68-A75F-E4A1EE86123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334775EE-C186-404A-A08A-924A096AFCC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4" name="Profilgul">
              <a:extLst>
                <a:ext uri="{FF2B5EF4-FFF2-40B4-BE49-F238E27FC236}">
                  <a16:creationId xmlns:a16="http://schemas.microsoft.com/office/drawing/2014/main" id="{67DFE9F3-8688-4AC3-8F65-16046C153AE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Profilblå">
              <a:extLst>
                <a:ext uri="{FF2B5EF4-FFF2-40B4-BE49-F238E27FC236}">
                  <a16:creationId xmlns:a16="http://schemas.microsoft.com/office/drawing/2014/main" id="{BEF6C90F-EBD6-4D09-9F4D-E6E190373F1E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862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DE8221E6-45F0-44D9-93EC-9B766E210BF0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A1E1FE22-F55A-4D2D-BDAD-EFAC7B97DD97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F68C4D59-7B11-4304-B156-1E2324849BF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C9CBAFDF-415E-4C01-97AE-5FB4DDC860CA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28999940-3507-4014-817F-F4AF36DD13F2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62BB6122-6C44-422A-BF7E-35D0A0FC84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7B4CF00A-CF83-456B-88CF-DDB6A59DA1B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7535A76-015A-4069-B5BA-A7D6CE0279F1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0C06D40E-BAC0-40A0-9EEF-89CD7351C417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581FA22D-05C2-4B72-9B9E-294246BFA7B9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C339DB85-942D-45E0-AE47-EAA97A40945C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C2468C52-F3A5-4715-8314-EDFB7254786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1D72F6D2-A9D8-4D63-B787-3B4536DC3E5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1F7E4EC9-23B0-4485-AD6D-7E83E102EEA0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C5A76E53-11A6-4BCF-B525-EE11C652C174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D6FD6B05-2BE9-4B16-97AC-F6AE65563853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D11E5302-14AC-4820-B7CF-833D2EDF9591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E3D1B80-9501-41CE-90DD-F36E9B91C510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03783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1BE30947-E94E-4BA5-A0A7-4A6B9BBAD73A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67DF2EBE-613D-412F-8353-433939EADC2E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9C9035A9-CAE8-4392-B37B-4891AC17FAAD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BDA05213-2490-43C2-8C27-D3D828CCC465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BC51FDC6-7A04-4DEC-9BA8-3AE6B525B646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CC82939F-33F6-4762-971F-F9CAD6FE4022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5B92552-9163-457A-9BE4-98450140E675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9CB6711-F8C8-4E69-8979-0EB743E995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CE8955DF-7164-434B-8E56-2CD35B6F80DE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9E9859A9-0716-421B-BD82-CD3DA5C6AA2B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6453CBE1-B2C7-46B0-8E87-0EC9A2EC78B0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3C36C3E-FE30-4434-9F5C-CADB4E238988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A09A3053-0863-42C8-A295-77F1706999E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75B1C109-C22F-4B57-8AC3-CF483975C2E2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6331D2D2-8AAD-4CFA-945B-114AA4B2124C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4920F1B5-13C6-46AE-9F9B-42FFDC3852B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91D2859A-6F82-4263-9541-1C5A7252CF9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F4A4999B-BF32-462C-AA08-B6F4B750E34F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67108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41" r:id="rId2"/>
    <p:sldLayoutId id="2147483773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812" r:id="rId9"/>
    <p:sldLayoutId id="2147483775" r:id="rId10"/>
    <p:sldLayoutId id="2147483758" r:id="rId11"/>
    <p:sldLayoutId id="2147483749" r:id="rId12"/>
    <p:sldLayoutId id="214748375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1BE30947-E94E-4BA5-A0A7-4A6B9BBAD73A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67DF2EBE-613D-412F-8353-433939EADC2E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9C9035A9-CAE8-4392-B37B-4891AC17FAAD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BDA05213-2490-43C2-8C27-D3D828CCC465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BC51FDC6-7A04-4DEC-9BA8-3AE6B525B646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CC82939F-33F6-4762-971F-F9CAD6FE4022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5B92552-9163-457A-9BE4-98450140E675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9CB6711-F8C8-4E69-8979-0EB743E995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CE8955DF-7164-434B-8E56-2CD35B6F80DE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9E9859A9-0716-421B-BD82-CD3DA5C6AA2B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6453CBE1-B2C7-46B0-8E87-0EC9A2EC78B0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3C36C3E-FE30-4434-9F5C-CADB4E238988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A09A3053-0863-42C8-A295-77F1706999E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75B1C109-C22F-4B57-8AC3-CF483975C2E2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6331D2D2-8AAD-4CFA-945B-114AA4B2124C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4920F1B5-13C6-46AE-9F9B-42FFDC3852B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91D2859A-6F82-4263-9541-1C5A7252CF9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F4A4999B-BF32-462C-AA08-B6F4B750E34F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788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Färgklickar">
            <a:extLst>
              <a:ext uri="{FF2B5EF4-FFF2-40B4-BE49-F238E27FC236}">
                <a16:creationId xmlns:a16="http://schemas.microsoft.com/office/drawing/2014/main" id="{A874096E-6623-4885-950D-86F13BDC3054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Orange 3">
              <a:extLst>
                <a:ext uri="{FF2B5EF4-FFF2-40B4-BE49-F238E27FC236}">
                  <a16:creationId xmlns:a16="http://schemas.microsoft.com/office/drawing/2014/main" id="{6D860D8C-F749-4210-969A-56B74C2B0FE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Orange 2">
              <a:extLst>
                <a:ext uri="{FF2B5EF4-FFF2-40B4-BE49-F238E27FC236}">
                  <a16:creationId xmlns:a16="http://schemas.microsoft.com/office/drawing/2014/main" id="{03289728-1CAE-43EE-A213-EF29F9DC494B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1">
              <a:extLst>
                <a:ext uri="{FF2B5EF4-FFF2-40B4-BE49-F238E27FC236}">
                  <a16:creationId xmlns:a16="http://schemas.microsoft.com/office/drawing/2014/main" id="{E7974F97-B34B-4C0D-8683-C8C24DD3BECB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Grön 3">
              <a:extLst>
                <a:ext uri="{FF2B5EF4-FFF2-40B4-BE49-F238E27FC236}">
                  <a16:creationId xmlns:a16="http://schemas.microsoft.com/office/drawing/2014/main" id="{B070EA3F-E815-47F2-A61B-5C2B5D3F2473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Grön 2">
              <a:extLst>
                <a:ext uri="{FF2B5EF4-FFF2-40B4-BE49-F238E27FC236}">
                  <a16:creationId xmlns:a16="http://schemas.microsoft.com/office/drawing/2014/main" id="{309075C5-9975-445F-9843-1FFF1FA977D0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1">
              <a:extLst>
                <a:ext uri="{FF2B5EF4-FFF2-40B4-BE49-F238E27FC236}">
                  <a16:creationId xmlns:a16="http://schemas.microsoft.com/office/drawing/2014/main" id="{CCFDC078-89A9-40E1-85BD-C351A022CDD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0" name="Turkos 3">
              <a:extLst>
                <a:ext uri="{FF2B5EF4-FFF2-40B4-BE49-F238E27FC236}">
                  <a16:creationId xmlns:a16="http://schemas.microsoft.com/office/drawing/2014/main" id="{385C0A1A-8233-4A3D-8FD5-A6D32B9AF840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Turkos 2">
              <a:extLst>
                <a:ext uri="{FF2B5EF4-FFF2-40B4-BE49-F238E27FC236}">
                  <a16:creationId xmlns:a16="http://schemas.microsoft.com/office/drawing/2014/main" id="{F3017F8D-B0C3-4284-BAE4-99DDCE7C4738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1">
              <a:extLst>
                <a:ext uri="{FF2B5EF4-FFF2-40B4-BE49-F238E27FC236}">
                  <a16:creationId xmlns:a16="http://schemas.microsoft.com/office/drawing/2014/main" id="{A78EA415-4B0C-4B64-A8CC-3C61D9EDC82E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Blå 3">
              <a:extLst>
                <a:ext uri="{FF2B5EF4-FFF2-40B4-BE49-F238E27FC236}">
                  <a16:creationId xmlns:a16="http://schemas.microsoft.com/office/drawing/2014/main" id="{5DF630EA-1B89-4E39-9487-9BF8AAFDD0DF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4" name="Blå 2">
              <a:extLst>
                <a:ext uri="{FF2B5EF4-FFF2-40B4-BE49-F238E27FC236}">
                  <a16:creationId xmlns:a16="http://schemas.microsoft.com/office/drawing/2014/main" id="{BABFF9F7-D3E2-47A9-B11A-65243B4AD4EC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1">
              <a:extLst>
                <a:ext uri="{FF2B5EF4-FFF2-40B4-BE49-F238E27FC236}">
                  <a16:creationId xmlns:a16="http://schemas.microsoft.com/office/drawing/2014/main" id="{35507D64-1ECC-4B88-B949-384B7CAAA40C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Grå 3">
              <a:extLst>
                <a:ext uri="{FF2B5EF4-FFF2-40B4-BE49-F238E27FC236}">
                  <a16:creationId xmlns:a16="http://schemas.microsoft.com/office/drawing/2014/main" id="{36A16F97-1BFC-4D2B-A951-7596966A67D4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Grå 2">
              <a:extLst>
                <a:ext uri="{FF2B5EF4-FFF2-40B4-BE49-F238E27FC236}">
                  <a16:creationId xmlns:a16="http://schemas.microsoft.com/office/drawing/2014/main" id="{E593E0C9-64DA-4D9B-98B1-97AA3018AC35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1">
              <a:extLst>
                <a:ext uri="{FF2B5EF4-FFF2-40B4-BE49-F238E27FC236}">
                  <a16:creationId xmlns:a16="http://schemas.microsoft.com/office/drawing/2014/main" id="{0E626CC1-4164-40A1-B24C-267576270169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Profilgul">
              <a:extLst>
                <a:ext uri="{FF2B5EF4-FFF2-40B4-BE49-F238E27FC236}">
                  <a16:creationId xmlns:a16="http://schemas.microsoft.com/office/drawing/2014/main" id="{3D0033EE-2562-471F-A78E-359EDA23373B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Profilblå">
              <a:extLst>
                <a:ext uri="{FF2B5EF4-FFF2-40B4-BE49-F238E27FC236}">
                  <a16:creationId xmlns:a16="http://schemas.microsoft.com/office/drawing/2014/main" id="{C9C947C8-F816-4701-97DF-F7E22646E4EA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829" y="2178845"/>
            <a:ext cx="10082809" cy="41981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" name="Platshållare för 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0" y="481015"/>
            <a:ext cx="10082809" cy="13477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83748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 cap="all" baseline="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0A01B360-4BDE-413C-9DB9-295DC2EA2EF7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7D5E2EBB-75C5-43E4-9510-F18B5C8AA56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651BC061-1253-4BF5-87FD-26F33B35C31E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7DEDC4A2-7A63-49A7-AEA1-8B1991A33DE0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E08EC6B2-E567-414C-B055-1B5A3F93F189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A3AE52EC-686D-4883-9B51-613E36186AA7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02D92A5-1939-4C4F-9C0F-055422A7E4C1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6BF93996-1896-48AC-B1DD-DD9B24886B67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E0BB0C4-9D00-4F7F-96DB-CA40D86C0D9F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19089FF2-7BE2-4AEE-AE5F-62A846F7F40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88AEF3B6-129C-429A-9B63-B96B9EC4E8DD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6362428-E396-42A5-AF1B-31C859729F29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37E3043E-5362-4BBF-8C78-BD569E8CED22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E4526FF8-6AA1-46BF-84B4-D3E4A2BC9EE4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3DC07800-6CFA-4126-8118-E70F669C396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11BC0A26-51F5-463F-A768-8DD909B18165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7DABBFFB-483A-4979-90E4-C060F8CEA888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4CC8657-AEFF-4511-92A0-9B565D86C675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656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5212C011-8295-4C22-8B94-15828EF67464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BA0C3F0C-217D-4CE0-8C82-F468BAC0D55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FE53A9E2-DEE5-4C44-8729-DEA5494B1EC5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939CEB09-0D73-40E1-909B-34EFEA7E734A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72F5C684-6C9D-4ECA-9A74-95A9993E2411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43624340-4490-4F5C-897F-6A3CC0A6A3AF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B7134CBB-4024-41C0-95B1-9CA023DB5EC2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9C537897-10CF-49C2-8E2E-7B58B07830F2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D27A387-0320-4B6F-B2BF-ECEC10C78FE0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89A31B73-A56A-4614-914E-38538CCB745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58981061-92A3-449E-8D69-A5E15E934554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8194A539-1438-49ED-B0C3-615671936506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638A956F-BEC8-4748-A607-4FE653D9D83F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5DDB46E8-DE22-42BA-B4CC-5E737A4E7776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20E54151-1F64-435E-A3A0-D68C03A78688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8604CA82-A594-4C67-964F-B75E760C6FB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B3939910-E761-4731-8CF6-25EE649F3C2A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C76F5ABB-7ED7-4046-A8A1-E01890DBE7F3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9093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804" r:id="rId9"/>
    <p:sldLayoutId id="2147483800" r:id="rId10"/>
    <p:sldLayoutId id="2147483801" r:id="rId11"/>
    <p:sldLayoutId id="2147483802" r:id="rId12"/>
    <p:sldLayoutId id="214748380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302905A8-6283-4EDD-8B42-3C114C04E599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350C6A69-AADE-4B83-9F2D-C7EF7C98381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B1A6C718-49F8-4FD3-B36D-8F5B285A4BE2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92EA5078-7B7B-4B26-8B76-17967DD1529D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FB7EB46B-52D8-4A50-8F90-80E6402F0C3A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9BE874B9-CB72-4C40-98EB-E38AE402194F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093D423-0DBC-4857-9F57-4B6BDBF633CB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EE6796D2-BB1A-465A-A0AF-B51F8B791F07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BC2CEF29-54DA-4B02-956F-13CCCFBCAD0D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FAE863B3-51A6-454E-AD9D-2A76C346A1BF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4C5B41AD-9B86-4374-B915-8D45F11517F1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3D1881E-4972-4340-B1B6-4F9B3DE3F15D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0AADDE26-82AA-4155-9B37-9AE7F84A27D0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EFAA72A7-64D9-45CF-B753-EF3A4489C0E3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7E8E3A6A-EB3A-4A0C-98A5-0F4B1C885819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17029692-DE54-435D-8666-2D0E8FBEF339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40E89A98-613F-43ED-B523-1DE111906D7D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89AAB989-34F1-476F-A50C-502E0C9DA5C1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58425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4" r:id="rId2"/>
    <p:sldLayoutId id="2147483765" r:id="rId3"/>
    <p:sldLayoutId id="2147483659" r:id="rId4"/>
    <p:sldLayoutId id="2147483658" r:id="rId5"/>
    <p:sldLayoutId id="2147483661" r:id="rId6"/>
    <p:sldLayoutId id="2147483656" r:id="rId7"/>
    <p:sldLayoutId id="2147483657" r:id="rId8"/>
    <p:sldLayoutId id="2147483805" r:id="rId9"/>
    <p:sldLayoutId id="2147483766" r:id="rId10"/>
    <p:sldLayoutId id="2147483751" r:id="rId11"/>
    <p:sldLayoutId id="2147483662" r:id="rId12"/>
    <p:sldLayoutId id="214748366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10D0AAD6-8EF4-417C-B374-160516415EC8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792DE1E1-52BF-4795-8B43-51C0A70A72B3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A1A21CBB-563D-4481-BEF7-13C064DDD7D5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49525349-28B2-44FE-AA77-1ACF96878D25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A9BC0D44-39A3-4DF6-9C99-9C4A63CF3F06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20833D6D-D32E-4C4E-96B0-D3A0790AC5A2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4C8E31F1-A0C0-40FA-AC3B-3AA14BB03EE6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A0995AB9-6657-41D0-A738-BB2562B09B8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CC12A610-ADF0-43D8-B76A-2BA9DED7CE60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2396DCD6-4DE8-4A4A-BDEC-9E90842D06E2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113E6C38-F5CD-4480-A142-EBD4D85E9705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8B69EEC2-3E4F-4B99-A934-C27581E73BDC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76187B08-7245-4520-AD3D-828ED47C8081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A427F433-AA7F-4496-B577-26FDA6B3BD4C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795EF479-DC7F-4762-9739-DBE13F8E4343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DD86AA05-3569-4070-8BA8-709036F29838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1796BBA1-11F1-4AA8-90A4-512EE6A79C46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9D215191-B5F4-4C63-B915-1814D2900432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4373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669" r:id="rId2"/>
    <p:sldLayoutId id="2147483767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806" r:id="rId9"/>
    <p:sldLayoutId id="2147483675" r:id="rId10"/>
    <p:sldLayoutId id="2147483752" r:id="rId11"/>
    <p:sldLayoutId id="2147483677" r:id="rId12"/>
    <p:sldLayoutId id="214748367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0A01B360-4BDE-413C-9DB9-295DC2EA2EF7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7D5E2EBB-75C5-43E4-9510-F18B5C8AA56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651BC061-1253-4BF5-87FD-26F33B35C31E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7DEDC4A2-7A63-49A7-AEA1-8B1991A33DE0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E08EC6B2-E567-414C-B055-1B5A3F93F189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A3AE52EC-686D-4883-9B51-613E36186AA7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02D92A5-1939-4C4F-9C0F-055422A7E4C1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6BF93996-1896-48AC-B1DD-DD9B24886B67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E0BB0C4-9D00-4F7F-96DB-CA40D86C0D9F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19089FF2-7BE2-4AEE-AE5F-62A846F7F40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88AEF3B6-129C-429A-9B63-B96B9EC4E8DD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6362428-E396-42A5-AF1B-31C859729F29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37E3043E-5362-4BBF-8C78-BD569E8CED22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E4526FF8-6AA1-46BF-84B4-D3E4A2BC9EE4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3DC07800-6CFA-4126-8118-E70F669C396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11BC0A26-51F5-463F-A768-8DD909B18165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7DABBFFB-483A-4979-90E4-C060F8CEA888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4CC8657-AEFF-4511-92A0-9B565D86C675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1016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768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807" r:id="rId9"/>
    <p:sldLayoutId id="2147483687" r:id="rId10"/>
    <p:sldLayoutId id="2147483753" r:id="rId11"/>
    <p:sldLayoutId id="2147483689" r:id="rId12"/>
    <p:sldLayoutId id="214748369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840EFA07-2F76-4FD5-9BFB-7DC8F748BB1E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E1350377-3E91-4FFF-B2A3-8B9C7684347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655B8321-93E4-4403-A06E-C06F18DE39B9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386D77B8-C91F-4271-9641-E5B6064BEDE1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561A9E8E-689D-445C-BBB7-88A3FB904AC5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178C93D3-EABD-4BCB-840A-A147FFE77BC9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A2327AB8-3B1C-48D7-9ACC-1339F0265284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0DBF3D0E-F922-4BC7-8AC2-C915B6F234A3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96F2C60A-FB93-4EE8-8495-7958B0C468F9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D8DA5B93-B184-48B4-8350-847882FC729A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94FEE681-799D-47C0-A2E8-9A5793581E0E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87CEB7B-197E-450A-9E68-4FF9761CEF3C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C70ACB99-0D6B-4F0C-8DB1-73BBDFC17D00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1323214D-F6E5-4746-BCC3-D6E517CE13B8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663C1115-A423-4B9F-A6AA-12F9D007F4D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60B44726-BA57-4EDD-8E2C-A8BFB357174A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A77F8965-E831-4DF4-86FE-A132DBCC47DD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9D422995-3062-48D7-93D1-2660F1F9C088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1555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693" r:id="rId2"/>
    <p:sldLayoutId id="2147483769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808" r:id="rId9"/>
    <p:sldLayoutId id="2147483699" r:id="rId10"/>
    <p:sldLayoutId id="2147483754" r:id="rId11"/>
    <p:sldLayoutId id="2147483701" r:id="rId12"/>
    <p:sldLayoutId id="214748370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9B868548-ED65-4BDE-AA66-6AE32AFFCA4C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07D98AA8-ECEB-4334-AFA2-2F0663B9594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D3D11297-E22B-4FA2-9441-C3F4BCB4D9C2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E2BCBBFB-9BE7-4454-9C6C-43F41C416190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86253516-F953-4598-912A-3FC64AAD9A2E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F8CBCC63-8195-449F-80D0-AC0D449F44B9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2EE501A9-D1EF-41DD-BAC8-6F200555F983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904EED7F-A3C1-4AEA-96E5-368AAF3C1922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B59A0B7D-62E6-4EBC-A8C0-F640E89B5D18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27CE4CBF-1AE8-4113-A2B2-64F735E12E2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8D8CEEF0-B4C7-43D5-AEAF-C8C5063167E0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A38EFAA-E429-48F8-BF9E-AA30B5E7D279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88BEE9C5-2D5E-4AC8-A49C-1C7174D94CFE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98E681F4-9409-40D4-9560-81AFE1301F96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C70CE6C0-5ECE-4657-A4AB-A3B2D18BB1D1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A42A06F6-4C98-4AB9-8312-E14AA5907123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DC75D7F3-7E17-450D-8345-843A9DB3A4DD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95E3742F-F119-4A7A-A30B-FA331826E838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82385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05" r:id="rId2"/>
    <p:sldLayoutId id="2147483770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809" r:id="rId9"/>
    <p:sldLayoutId id="2147483711" r:id="rId10"/>
    <p:sldLayoutId id="2147483755" r:id="rId11"/>
    <p:sldLayoutId id="2147483713" r:id="rId12"/>
    <p:sldLayoutId id="214748371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3F72C6C0-78BB-448C-9540-26A8973CDDD8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23DCD607-2531-47C2-A757-7A997D19F13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177BF500-51E8-4EE1-BF1A-345EFB3C1833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80F67348-396B-4C86-8DBE-F0B480F98207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D1AD689F-056A-4203-89F1-4339ED7A09C9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1EE00B95-AE1D-49FC-9001-04CB96A9FEF9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4893BC1-EB28-4755-AE0B-AC861758B68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2611C76-3453-45C0-A430-8121DD0061BA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FE570DF-6AB9-4CDD-9326-E52FBFDF9D2F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CAC969B3-53C3-4368-BE08-F44D10A617C2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ACFA76A9-0F7C-4608-8D59-20B715958D4C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F6757970-3B13-4B7D-A824-E5BF4C52082E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3725B777-20F8-4CBA-AF5A-31CFBAEA9430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75F6AAC4-DA4C-4692-B94E-A8EDCE0EF39B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2C12C599-3E46-425B-ABBA-5240FBC223A2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6601FBD6-0734-4F06-808C-2CE0FD1BE272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9012E114-36FC-4A10-B6BD-82264235D388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C688AF64-4365-4BAE-BB3A-0893BE19CFCF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4859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17" r:id="rId2"/>
    <p:sldLayoutId id="2147483771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810" r:id="rId9"/>
    <p:sldLayoutId id="2147483723" r:id="rId10"/>
    <p:sldLayoutId id="2147483756" r:id="rId11"/>
    <p:sldLayoutId id="2147483725" r:id="rId12"/>
    <p:sldLayoutId id="214748372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DE8221E6-45F0-44D9-93EC-9B766E210BF0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A1E1FE22-F55A-4D2D-BDAD-EFAC7B97DD97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F68C4D59-7B11-4304-B156-1E2324849BF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C9CBAFDF-415E-4C01-97AE-5FB4DDC860CA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28999940-3507-4014-817F-F4AF36DD13F2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62BB6122-6C44-422A-BF7E-35D0A0FC84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7B4CF00A-CF83-456B-88CF-DDB6A59DA1B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7535A76-015A-4069-B5BA-A7D6CE0279F1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0C06D40E-BAC0-40A0-9EEF-89CD7351C417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581FA22D-05C2-4B72-9B9E-294246BFA7B9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C339DB85-942D-45E0-AE47-EAA97A40945C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C2468C52-F3A5-4715-8314-EDFB7254786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1D72F6D2-A9D8-4D63-B787-3B4536DC3E5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1F7E4EC9-23B0-4485-AD6D-7E83E102EEA0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C5A76E53-11A6-4BCF-B525-EE11C652C174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D6FD6B05-2BE9-4B16-97AC-F6AE65563853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D11E5302-14AC-4820-B7CF-833D2EDF9591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E3D1B80-9501-41CE-90DD-F36E9B91C510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0061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29" r:id="rId2"/>
    <p:sldLayoutId id="2147483772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811" r:id="rId9"/>
    <p:sldLayoutId id="2147483774" r:id="rId10"/>
    <p:sldLayoutId id="2147483757" r:id="rId11"/>
    <p:sldLayoutId id="2147483737" r:id="rId12"/>
    <p:sldLayoutId id="214748373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8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enny.lindahl@ostersund.se" TargetMode="External"/><Relationship Id="rId2" Type="http://schemas.openxmlformats.org/officeDocument/2006/relationships/hyperlink" Target="mailto:Gerd.eriksson@ostersund.se" TargetMode="External"/><Relationship Id="rId1" Type="http://schemas.openxmlformats.org/officeDocument/2006/relationships/slideLayout" Target="../slideLayouts/slideLayout54.xml"/><Relationship Id="rId4" Type="http://schemas.openxmlformats.org/officeDocument/2006/relationships/hyperlink" Target="mailto:Anna.itzigehl@ostersund.s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kgrund">
            <a:extLst>
              <a:ext uri="{FF2B5EF4-FFF2-40B4-BE49-F238E27FC236}">
                <a16:creationId xmlns:a16="http://schemas.microsoft.com/office/drawing/2014/main" id="{FB994BED-FBE0-4D8F-8B86-59E4B1A31FF3}"/>
              </a:ext>
            </a:extLst>
          </p:cNvPr>
          <p:cNvSpPr/>
          <p:nvPr/>
        </p:nvSpPr>
        <p:spPr>
          <a:xfrm>
            <a:off x="-24000" y="42145"/>
            <a:ext cx="12191999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pic>
        <p:nvPicPr>
          <p:cNvPr id="7" name="Silhuetten">
            <a:extLst>
              <a:ext uri="{FF2B5EF4-FFF2-40B4-BE49-F238E27FC236}">
                <a16:creationId xmlns:a16="http://schemas.microsoft.com/office/drawing/2014/main" id="{0D257ABE-08B3-4E9E-8A88-38AC24630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4000" y="4893363"/>
            <a:ext cx="12240000" cy="1964637"/>
          </a:xfrm>
          <a:prstGeom prst="rect">
            <a:avLst/>
          </a:prstGeo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269284-CFE7-42E2-9CF5-1946F4A31A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82715" y="5863324"/>
            <a:ext cx="4753662" cy="290341"/>
          </a:xfrm>
        </p:spPr>
        <p:txBody>
          <a:bodyPr/>
          <a:lstStyle/>
          <a:p>
            <a:r>
              <a:rPr lang="sv-SE" dirty="0"/>
              <a:t>Anna Itzigehl, Jenny Lindahl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2BE4FB-881A-4972-9AA8-399379B098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623" y="2619022"/>
            <a:ext cx="9606429" cy="809978"/>
          </a:xfrm>
        </p:spPr>
        <p:txBody>
          <a:bodyPr/>
          <a:lstStyle/>
          <a:p>
            <a:r>
              <a:rPr lang="sv-SE" dirty="0"/>
              <a:t>Olika vägar att arbeta med kompetensutmaningen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592FE88-99D5-41AD-9119-5D8089F7C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24" y="557685"/>
            <a:ext cx="10326040" cy="1635071"/>
          </a:xfrm>
        </p:spPr>
        <p:txBody>
          <a:bodyPr/>
          <a:lstStyle/>
          <a:p>
            <a:r>
              <a:rPr lang="sv-SE" dirty="0"/>
              <a:t>Kompetensförsörjning genom inkludering och </a:t>
            </a:r>
            <a:r>
              <a:rPr lang="sv-SE" sz="4800" dirty="0"/>
              <a:t>språkutveckling</a:t>
            </a:r>
          </a:p>
        </p:txBody>
      </p:sp>
      <p:grpSp>
        <p:nvGrpSpPr>
          <p:cNvPr id="18" name="Kommunlogotyp">
            <a:extLst>
              <a:ext uri="{FF2B5EF4-FFF2-40B4-BE49-F238E27FC236}">
                <a16:creationId xmlns:a16="http://schemas.microsoft.com/office/drawing/2014/main" id="{22380620-4420-484B-9D9A-98DDCD5AF37C}"/>
              </a:ext>
            </a:extLst>
          </p:cNvPr>
          <p:cNvGrpSpPr/>
          <p:nvPr/>
        </p:nvGrpSpPr>
        <p:grpSpPr>
          <a:xfrm>
            <a:off x="10717683" y="0"/>
            <a:ext cx="1115274" cy="163507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9" name="Platta">
              <a:extLst>
                <a:ext uri="{FF2B5EF4-FFF2-40B4-BE49-F238E27FC236}">
                  <a16:creationId xmlns:a16="http://schemas.microsoft.com/office/drawing/2014/main" id="{2C10CC64-489E-49AF-A3FC-E438CCC752A1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20" name="Kommunvapen">
              <a:extLst>
                <a:ext uri="{FF2B5EF4-FFF2-40B4-BE49-F238E27FC236}">
                  <a16:creationId xmlns:a16="http://schemas.microsoft.com/office/drawing/2014/main" id="{09F75980-EE45-418E-9B66-3B333E2E3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314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7B5327-E241-4794-8068-F8119E424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Språkutveckling är allas ansvar…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2400" b="0" dirty="0"/>
              <a:t>Språk sker i interaktion människor emellan.</a:t>
            </a:r>
            <a:br>
              <a:rPr lang="sv-SE" sz="2400" b="0" dirty="0"/>
            </a:br>
            <a:r>
              <a:rPr lang="sv-SE" sz="2400" b="0" dirty="0"/>
              <a:t>Störst effekt när man stärker situationerna där interaktion äger rum.</a:t>
            </a:r>
          </a:p>
        </p:txBody>
      </p:sp>
    </p:spTree>
    <p:extLst>
      <p:ext uri="{BB962C8B-B14F-4D97-AF65-F5344CB8AC3E}">
        <p14:creationId xmlns:p14="http://schemas.microsoft.com/office/powerpoint/2010/main" val="2547981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2400" dirty="0"/>
              <a:t>Arbeta med missförståndsprevention</a:t>
            </a:r>
            <a:br>
              <a:rPr lang="sv-SE" sz="2400" dirty="0"/>
            </a:br>
            <a:endParaRPr lang="sv-SE" sz="2400" dirty="0"/>
          </a:p>
          <a:p>
            <a:r>
              <a:rPr lang="sv-SE" sz="2400" dirty="0"/>
              <a:t>Utgå från att ingenting är självklart</a:t>
            </a:r>
            <a:br>
              <a:rPr lang="sv-SE" sz="2400" dirty="0"/>
            </a:br>
            <a:endParaRPr lang="sv-SE" sz="2400" dirty="0"/>
          </a:p>
          <a:p>
            <a:r>
              <a:rPr lang="sv-SE" sz="2400" dirty="0"/>
              <a:t>”Liten tuva stjälper ofta stort lass”</a:t>
            </a:r>
            <a:br>
              <a:rPr lang="sv-SE" sz="2400" dirty="0"/>
            </a:br>
            <a:endParaRPr lang="sv-SE" sz="2400" dirty="0"/>
          </a:p>
          <a:p>
            <a:r>
              <a:rPr lang="sv-SE" sz="2400" dirty="0"/>
              <a:t>Använd mycket foton och bilder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805FE5-EEF1-C185-2DDB-52A72C2ED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behöver vi tänka på 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779214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B7EE243-DCD7-9D45-8161-D9FE60E79D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30410" y="2252663"/>
            <a:ext cx="4891087" cy="3298825"/>
          </a:xfrm>
        </p:spPr>
        <p:txBody>
          <a:bodyPr/>
          <a:lstStyle/>
          <a:p>
            <a:r>
              <a:rPr lang="sv-SE" sz="2400" dirty="0"/>
              <a:t>arbetsmarknads-anställda</a:t>
            </a:r>
          </a:p>
          <a:p>
            <a:r>
              <a:rPr lang="sv-SE" sz="2400" dirty="0"/>
              <a:t>lokalvårdare</a:t>
            </a:r>
          </a:p>
          <a:p>
            <a:r>
              <a:rPr lang="sv-SE" sz="2400" dirty="0"/>
              <a:t>vaktmästare</a:t>
            </a:r>
          </a:p>
          <a:p>
            <a:r>
              <a:rPr lang="sv-SE" sz="2400" dirty="0"/>
              <a:t>och framför allt….MEDBORGARNA</a:t>
            </a:r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F0E869-C3D3-9F66-1F33-537CE44FB7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871" y="2252663"/>
            <a:ext cx="4891087" cy="3298825"/>
          </a:xfrm>
        </p:spPr>
        <p:txBody>
          <a:bodyPr/>
          <a:lstStyle/>
          <a:p>
            <a:r>
              <a:rPr lang="sv-SE" sz="2400" dirty="0"/>
              <a:t>ordinarie personal</a:t>
            </a:r>
          </a:p>
          <a:p>
            <a:r>
              <a:rPr lang="sv-SE" sz="2400" dirty="0"/>
              <a:t>vikarier</a:t>
            </a:r>
          </a:p>
          <a:p>
            <a:r>
              <a:rPr lang="sv-SE" sz="2400" dirty="0"/>
              <a:t>vårdutbildnings-praktikanter</a:t>
            </a:r>
          </a:p>
          <a:p>
            <a:r>
              <a:rPr lang="sv-SE" sz="2400" dirty="0"/>
              <a:t>prao-elever</a:t>
            </a:r>
          </a:p>
          <a:p>
            <a:r>
              <a:rPr lang="sv-SE" sz="2400" dirty="0"/>
              <a:t>ferie-anställda</a:t>
            </a:r>
          </a:p>
          <a:p>
            <a:endParaRPr lang="sv-SE" sz="240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F7A47441-A499-C936-2638-1573FD8B5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Använd alla tillgängliga resurser för språklig interaktion</a:t>
            </a:r>
          </a:p>
        </p:txBody>
      </p:sp>
    </p:spTree>
    <p:extLst>
      <p:ext uri="{BB962C8B-B14F-4D97-AF65-F5344CB8AC3E}">
        <p14:creationId xmlns:p14="http://schemas.microsoft.com/office/powerpoint/2010/main" val="1401507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7840040-3B20-437F-A84D-2622EEC1A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149" y="167507"/>
            <a:ext cx="9553479" cy="1105338"/>
          </a:xfrm>
        </p:spPr>
        <p:txBody>
          <a:bodyPr/>
          <a:lstStyle/>
          <a:p>
            <a:r>
              <a:rPr lang="sv-SE" sz="4400" dirty="0"/>
              <a:t>Intresserad av mer?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DADCAB0D-CD2B-4EB6-B970-0BDAEF5C573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967364" y="2361579"/>
            <a:ext cx="4891087" cy="3298825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spcBef>
                <a:spcPts val="600"/>
              </a:spcBef>
              <a:buNone/>
            </a:pPr>
            <a:r>
              <a:rPr lang="sv-SE" sz="2400" dirty="0">
                <a:solidFill>
                  <a:schemeClr val="bg1"/>
                </a:solidFill>
              </a:rPr>
              <a:t>Enhetschef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v-SE" sz="2400" dirty="0">
                <a:solidFill>
                  <a:schemeClr val="bg1"/>
                </a:solidFill>
                <a:hlinkClick r:id="rId2"/>
              </a:rPr>
              <a:t>Gerd.eriksson@ostersund.se</a:t>
            </a:r>
            <a:endParaRPr lang="sv-SE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54C082-BC44-4EEA-9215-01081DBE288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82726" y="1704441"/>
            <a:ext cx="4635055" cy="312202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sv-SE" sz="2400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v-SE" sz="2400" dirty="0">
                <a:solidFill>
                  <a:schemeClr val="bg1"/>
                </a:solidFill>
              </a:rPr>
              <a:t>Inkluderingssamordnare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v-SE" sz="2400" dirty="0">
                <a:solidFill>
                  <a:schemeClr val="bg1"/>
                </a:solidFill>
                <a:hlinkClick r:id="rId3"/>
              </a:rPr>
              <a:t>Jenny.lindahl@ostersund.se</a:t>
            </a:r>
            <a:endParaRPr lang="sv-SE" sz="2400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sv-SE" sz="2400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v-SE" sz="2400" dirty="0">
                <a:solidFill>
                  <a:schemeClr val="bg1"/>
                </a:solidFill>
              </a:rPr>
              <a:t>Språkutvecklingsstrateg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v-SE" sz="2400" dirty="0">
                <a:solidFill>
                  <a:schemeClr val="bg1"/>
                </a:solidFill>
                <a:hlinkClick r:id="rId4"/>
              </a:rPr>
              <a:t>Anna.itzigehl@ostersund.se</a:t>
            </a:r>
            <a:endParaRPr lang="sv-SE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5978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1D7B1F2-2DBF-4C1F-BBEF-2E89D5DA4B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66768" y="2557849"/>
            <a:ext cx="6651882" cy="1186248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Anna Itzigehl</a:t>
            </a:r>
          </a:p>
          <a:p>
            <a:r>
              <a:rPr lang="sv-SE" dirty="0"/>
              <a:t>Jenny Lindahl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EF97B502-78E7-4B71-8F3B-9DAC9BC1F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Tack för att ni valde att ta del av vårt arbete</a:t>
            </a:r>
          </a:p>
        </p:txBody>
      </p:sp>
    </p:spTree>
    <p:extLst>
      <p:ext uri="{BB962C8B-B14F-4D97-AF65-F5344CB8AC3E}">
        <p14:creationId xmlns:p14="http://schemas.microsoft.com/office/powerpoint/2010/main" val="13936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4"/>
          </p:nvPr>
        </p:nvSpPr>
        <p:spPr>
          <a:xfrm>
            <a:off x="560388" y="1185062"/>
            <a:ext cx="9110306" cy="351861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v-SE" sz="2400" dirty="0"/>
              <a:t>Knappt 65 000 invånare</a:t>
            </a:r>
            <a:br>
              <a:rPr lang="sv-SE" sz="2400" dirty="0"/>
            </a:br>
            <a:r>
              <a:rPr lang="sv-SE" sz="2400" dirty="0"/>
              <a:t>Social- och arbetsmarknadsförvaltning</a:t>
            </a:r>
            <a:br>
              <a:rPr lang="sv-SE" sz="2400" dirty="0"/>
            </a:br>
            <a:r>
              <a:rPr lang="sv-SE" sz="2400" dirty="0"/>
              <a:t>Vård-och omsorgsförvaltning - Enheten för personal och kompetens</a:t>
            </a:r>
            <a:br>
              <a:rPr lang="sv-SE" sz="2400" dirty="0"/>
            </a:br>
            <a:r>
              <a:rPr lang="sv-SE" sz="2400" dirty="0"/>
              <a:t>15 kommunala särskilda boenden</a:t>
            </a:r>
            <a:br>
              <a:rPr lang="sv-SE" sz="2400" dirty="0"/>
            </a:br>
            <a:r>
              <a:rPr lang="sv-SE" sz="2400" dirty="0"/>
              <a:t>12 hemtjänstgrupper</a:t>
            </a:r>
            <a:br>
              <a:rPr lang="sv-SE" sz="2400" dirty="0"/>
            </a:br>
            <a:r>
              <a:rPr lang="sv-SE" sz="2400" dirty="0"/>
              <a:t>C:a 90 LSS /SOL-bostäder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2F511B4-00A7-42B3-907E-E9BBE750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68251"/>
            <a:ext cx="9948499" cy="1053388"/>
          </a:xfrm>
        </p:spPr>
        <p:txBody>
          <a:bodyPr anchor="t"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sv-SE" sz="4400" dirty="0"/>
              <a:t>Östersund</a:t>
            </a:r>
            <a:endParaRPr lang="sv-SE" sz="4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732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699597" y="1779587"/>
            <a:ext cx="4891087" cy="3298825"/>
          </a:xfrm>
        </p:spPr>
        <p:txBody>
          <a:bodyPr/>
          <a:lstStyle/>
          <a:p>
            <a:endParaRPr lang="sv-SE" dirty="0"/>
          </a:p>
          <a:p>
            <a:r>
              <a:rPr lang="sv-SE" sz="2400" dirty="0"/>
              <a:t>Permanent metod</a:t>
            </a:r>
          </a:p>
          <a:p>
            <a:r>
              <a:rPr lang="sv-SE" sz="2400" dirty="0"/>
              <a:t>Framtida medarbetare</a:t>
            </a:r>
          </a:p>
          <a:p>
            <a:r>
              <a:rPr lang="sv-SE" sz="2400" dirty="0"/>
              <a:t>Kombinera arbete med studier</a:t>
            </a:r>
          </a:p>
          <a:p>
            <a:r>
              <a:rPr lang="sv-SE" sz="2400" dirty="0"/>
              <a:t>Utbildade inkluderingshandledare och språkombud.</a:t>
            </a:r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Bredda kompetensbasen</a:t>
            </a:r>
            <a:br>
              <a:rPr lang="sv-SE" dirty="0"/>
            </a:br>
            <a:r>
              <a:rPr lang="sv-SE" sz="2600" dirty="0"/>
              <a:t>KIVO- kvalitetssäkrad inkludering i verksamhet och organisation.</a:t>
            </a:r>
          </a:p>
        </p:txBody>
      </p:sp>
    </p:spTree>
    <p:extLst>
      <p:ext uri="{BB962C8B-B14F-4D97-AF65-F5344CB8AC3E}">
        <p14:creationId xmlns:p14="http://schemas.microsoft.com/office/powerpoint/2010/main" val="230216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5"/>
          </p:nvPr>
        </p:nvSpPr>
        <p:spPr>
          <a:xfrm>
            <a:off x="4413675" y="1728380"/>
            <a:ext cx="4891087" cy="3298825"/>
          </a:xfrm>
        </p:spPr>
        <p:txBody>
          <a:bodyPr/>
          <a:lstStyle/>
          <a:p>
            <a:r>
              <a:rPr lang="sv-SE" sz="2400" dirty="0"/>
              <a:t>Kontakt med skolan</a:t>
            </a:r>
          </a:p>
          <a:p>
            <a:r>
              <a:rPr lang="sv-SE" sz="2400" dirty="0"/>
              <a:t>Stöd för enheten och deltagare</a:t>
            </a:r>
          </a:p>
          <a:p>
            <a:r>
              <a:rPr lang="sv-SE" sz="2400" dirty="0"/>
              <a:t>Interna utbildningar</a:t>
            </a:r>
          </a:p>
          <a:p>
            <a:r>
              <a:rPr lang="sv-SE" sz="2400" dirty="0"/>
              <a:t>Framtidsplanering</a:t>
            </a:r>
          </a:p>
          <a:p>
            <a:r>
              <a:rPr lang="sv-SE" sz="2400" dirty="0"/>
              <a:t>Avslut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559871" y="1779587"/>
            <a:ext cx="4891087" cy="3298825"/>
          </a:xfrm>
        </p:spPr>
        <p:txBody>
          <a:bodyPr/>
          <a:lstStyle/>
          <a:p>
            <a:r>
              <a:rPr lang="sv-SE" sz="2400" dirty="0"/>
              <a:t>Intresseanmälan</a:t>
            </a:r>
          </a:p>
          <a:p>
            <a:r>
              <a:rPr lang="sv-SE" sz="2400" dirty="0"/>
              <a:t>Intervju</a:t>
            </a:r>
          </a:p>
          <a:p>
            <a:r>
              <a:rPr lang="sv-SE" sz="2400" dirty="0"/>
              <a:t>Matchning</a:t>
            </a:r>
          </a:p>
          <a:p>
            <a:r>
              <a:rPr lang="sv-SE" sz="2400" dirty="0"/>
              <a:t>Utvecklingsplan</a:t>
            </a:r>
          </a:p>
          <a:p>
            <a:r>
              <a:rPr lang="sv-SE" sz="2400" dirty="0"/>
              <a:t>Anställning</a:t>
            </a:r>
          </a:p>
          <a:p>
            <a:r>
              <a:rPr lang="sv-SE" sz="2400" dirty="0"/>
              <a:t>Uppföljning</a:t>
            </a:r>
          </a:p>
          <a:p>
            <a:endParaRPr lang="sv-SE" sz="2400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Vi stöttar hela vägen</a:t>
            </a:r>
          </a:p>
        </p:txBody>
      </p:sp>
    </p:spTree>
    <p:extLst>
      <p:ext uri="{BB962C8B-B14F-4D97-AF65-F5344CB8AC3E}">
        <p14:creationId xmlns:p14="http://schemas.microsoft.com/office/powerpoint/2010/main" val="421264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5"/>
          </p:nvPr>
        </p:nvSpPr>
        <p:spPr>
          <a:xfrm>
            <a:off x="559871" y="1460992"/>
            <a:ext cx="4882638" cy="32988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sv-SE" sz="2400" dirty="0"/>
              <a:t>Framgångsfaktorer</a:t>
            </a:r>
            <a:br>
              <a:rPr lang="sv-SE" sz="2400" dirty="0"/>
            </a:br>
            <a:endParaRPr lang="sv-SE" sz="2400" dirty="0"/>
          </a:p>
          <a:p>
            <a:pPr>
              <a:spcBef>
                <a:spcPts val="600"/>
              </a:spcBef>
              <a:defRPr/>
            </a:pPr>
            <a:r>
              <a:rPr lang="sv-SE" sz="2400" dirty="0"/>
              <a:t>Långsiktighet</a:t>
            </a:r>
          </a:p>
          <a:p>
            <a:pPr>
              <a:spcBef>
                <a:spcPts val="600"/>
              </a:spcBef>
              <a:defRPr/>
            </a:pPr>
            <a:r>
              <a:rPr lang="sv-SE" sz="2400" dirty="0"/>
              <a:t>Anställd samordnare hos AG</a:t>
            </a:r>
          </a:p>
          <a:p>
            <a:pPr>
              <a:spcBef>
                <a:spcPts val="600"/>
              </a:spcBef>
              <a:defRPr/>
            </a:pPr>
            <a:r>
              <a:rPr lang="sv-SE" sz="2400" dirty="0"/>
              <a:t>Matchning – rätt person på rätt plats</a:t>
            </a:r>
          </a:p>
          <a:p>
            <a:pPr>
              <a:spcBef>
                <a:spcPts val="600"/>
              </a:spcBef>
              <a:defRPr/>
            </a:pPr>
            <a:r>
              <a:rPr lang="sv-SE" sz="2400" dirty="0"/>
              <a:t>Språkombud/inkluderingshandledare</a:t>
            </a:r>
          </a:p>
          <a:p>
            <a:pPr>
              <a:spcBef>
                <a:spcPts val="600"/>
              </a:spcBef>
              <a:defRPr/>
            </a:pPr>
            <a:r>
              <a:rPr lang="sv-SE" sz="2400" dirty="0"/>
              <a:t>Inkluderande enheter</a:t>
            </a:r>
          </a:p>
          <a:p>
            <a:pPr>
              <a:spcBef>
                <a:spcPts val="600"/>
              </a:spcBef>
              <a:defRPr/>
            </a:pPr>
            <a:r>
              <a:rPr lang="sv-SE" sz="2400" dirty="0"/>
              <a:t>Individuella planer</a:t>
            </a:r>
          </a:p>
          <a:p>
            <a:pPr>
              <a:spcBef>
                <a:spcPts val="600"/>
              </a:spcBef>
              <a:defRPr/>
            </a:pPr>
            <a:r>
              <a:rPr lang="sv-SE" sz="2400" dirty="0"/>
              <a:t>Kontinuerlig uppföljning</a:t>
            </a:r>
          </a:p>
          <a:p>
            <a:pPr marL="0" indent="0">
              <a:buNone/>
              <a:defRPr/>
            </a:pPr>
            <a:endParaRPr lang="sv-SE" sz="1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6322204" y="1439046"/>
            <a:ext cx="4891087" cy="3298825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sv-SE" sz="2400" dirty="0"/>
              <a:t>Resultat</a:t>
            </a:r>
            <a:br>
              <a:rPr lang="sv-SE" sz="2400" dirty="0"/>
            </a:br>
            <a:endParaRPr lang="sv-SE" sz="2400" dirty="0"/>
          </a:p>
          <a:p>
            <a:pPr>
              <a:spcBef>
                <a:spcPts val="600"/>
              </a:spcBef>
            </a:pPr>
            <a:r>
              <a:rPr lang="sv-SE" sz="2400" dirty="0"/>
              <a:t>Förberedda vikarier</a:t>
            </a:r>
          </a:p>
          <a:p>
            <a:pPr>
              <a:spcBef>
                <a:spcPts val="600"/>
              </a:spcBef>
            </a:pPr>
            <a:r>
              <a:rPr lang="sv-SE" sz="2400" dirty="0"/>
              <a:t>Större rekryteringsunderlag</a:t>
            </a:r>
          </a:p>
          <a:p>
            <a:pPr>
              <a:spcBef>
                <a:spcPts val="600"/>
              </a:spcBef>
            </a:pPr>
            <a:r>
              <a:rPr lang="sv-SE" sz="2400" dirty="0"/>
              <a:t>Öppnare enheter</a:t>
            </a:r>
          </a:p>
          <a:p>
            <a:pPr>
              <a:spcBef>
                <a:spcPts val="600"/>
              </a:spcBef>
            </a:pPr>
            <a:r>
              <a:rPr lang="sv-SE" sz="2400" dirty="0"/>
              <a:t>Individer som klarar egenförsörjning</a:t>
            </a:r>
          </a:p>
          <a:p>
            <a:pPr marL="0" indent="0">
              <a:buNone/>
            </a:pPr>
            <a:endParaRPr lang="sv-SE" sz="2000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Bredda kompetensbasen	</a:t>
            </a:r>
          </a:p>
        </p:txBody>
      </p:sp>
    </p:spTree>
    <p:extLst>
      <p:ext uri="{BB962C8B-B14F-4D97-AF65-F5344CB8AC3E}">
        <p14:creationId xmlns:p14="http://schemas.microsoft.com/office/powerpoint/2010/main" val="12932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5"/>
          </p:nvPr>
        </p:nvSpPr>
        <p:spPr>
          <a:xfrm>
            <a:off x="6030798" y="1316736"/>
            <a:ext cx="5636946" cy="3261018"/>
          </a:xfrm>
        </p:spPr>
        <p:txBody>
          <a:bodyPr/>
          <a:lstStyle/>
          <a:p>
            <a:pPr marL="0" indent="0">
              <a:buNone/>
            </a:pPr>
            <a:r>
              <a:rPr lang="sv-SE" sz="2400" b="1" dirty="0"/>
              <a:t>Från 2019: 45 personer som avslutat KIVO</a:t>
            </a:r>
          </a:p>
          <a:p>
            <a:r>
              <a:rPr lang="sv-SE" sz="2400" dirty="0"/>
              <a:t>65,5 % jobb i förvaltningen</a:t>
            </a:r>
          </a:p>
          <a:p>
            <a:r>
              <a:rPr lang="sv-SE" sz="2400" dirty="0"/>
              <a:t>4 % åter arbetsförmedlingen</a:t>
            </a:r>
          </a:p>
          <a:p>
            <a:r>
              <a:rPr lang="sv-SE" sz="2400" dirty="0"/>
              <a:t>6,5 % föräldraledig</a:t>
            </a:r>
          </a:p>
          <a:p>
            <a:r>
              <a:rPr lang="sv-SE" sz="2400" dirty="0"/>
              <a:t>4,5 % flyttat från länet</a:t>
            </a:r>
          </a:p>
          <a:p>
            <a:r>
              <a:rPr lang="sv-SE" sz="2400" dirty="0"/>
              <a:t>11 % studier</a:t>
            </a:r>
          </a:p>
          <a:p>
            <a:r>
              <a:rPr lang="sv-SE" sz="2400" dirty="0"/>
              <a:t>6,5 % avslutades i förtid</a:t>
            </a:r>
          </a:p>
          <a:p>
            <a:r>
              <a:rPr lang="sv-SE" sz="2400" dirty="0"/>
              <a:t>2 % bytt yrke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lnSpc>
                <a:spcPct val="50000"/>
              </a:lnSpc>
              <a:buNone/>
            </a:pPr>
            <a:r>
              <a:rPr lang="sv-SE" sz="2400" b="1" dirty="0"/>
              <a:t>Totalt 107 personer som avslutat KIVO</a:t>
            </a:r>
          </a:p>
          <a:p>
            <a:r>
              <a:rPr lang="sv-SE" sz="2400" dirty="0"/>
              <a:t>58 % jobb i förvaltningen   </a:t>
            </a:r>
          </a:p>
          <a:p>
            <a:r>
              <a:rPr lang="sv-SE" sz="2400" dirty="0"/>
              <a:t>12 % åter arbetsförmedlingen</a:t>
            </a:r>
          </a:p>
          <a:p>
            <a:r>
              <a:rPr lang="sv-SE" sz="2400" dirty="0"/>
              <a:t>8,5  % Föräldraledig</a:t>
            </a:r>
          </a:p>
          <a:p>
            <a:r>
              <a:rPr lang="sv-SE" sz="2400" dirty="0"/>
              <a:t>4,5  % flyttat från länet</a:t>
            </a:r>
          </a:p>
          <a:p>
            <a:r>
              <a:rPr lang="sv-SE" sz="2400" dirty="0"/>
              <a:t>4,5  % studier</a:t>
            </a:r>
          </a:p>
          <a:p>
            <a:r>
              <a:rPr lang="sv-SE" sz="2400" dirty="0"/>
              <a:t>4  % avslutades i förtid</a:t>
            </a:r>
          </a:p>
          <a:p>
            <a:r>
              <a:rPr lang="sv-SE" sz="2400" dirty="0"/>
              <a:t>3  % bytt yrke</a:t>
            </a:r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Statistik</a:t>
            </a:r>
          </a:p>
        </p:txBody>
      </p:sp>
    </p:spTree>
    <p:extLst>
      <p:ext uri="{BB962C8B-B14F-4D97-AF65-F5344CB8AC3E}">
        <p14:creationId xmlns:p14="http://schemas.microsoft.com/office/powerpoint/2010/main" val="105869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560388" y="1653234"/>
            <a:ext cx="9683363" cy="2708701"/>
          </a:xfrm>
        </p:spPr>
        <p:txBody>
          <a:bodyPr/>
          <a:lstStyle/>
          <a:p>
            <a:r>
              <a:rPr lang="sv-SE" sz="2400" dirty="0"/>
              <a:t>Ursprungligen projektform</a:t>
            </a:r>
          </a:p>
          <a:p>
            <a:r>
              <a:rPr lang="sv-SE" sz="2400" dirty="0"/>
              <a:t>Arbetsdelning</a:t>
            </a:r>
          </a:p>
          <a:p>
            <a:r>
              <a:rPr lang="sv-SE" sz="2400" dirty="0"/>
              <a:t>Tillsvidareanställda på alla SÄBO</a:t>
            </a:r>
          </a:p>
          <a:p>
            <a:r>
              <a:rPr lang="sv-SE" sz="2400" dirty="0"/>
              <a:t>Utvärderingar mycket positiv, men pekar även på utmaningar som </a:t>
            </a:r>
            <a:br>
              <a:rPr lang="sv-SE" sz="2400" dirty="0"/>
            </a:br>
            <a:r>
              <a:rPr lang="sv-SE" sz="2400" dirty="0"/>
              <a:t>behöver lösas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Service-assistenter</a:t>
            </a:r>
          </a:p>
        </p:txBody>
      </p:sp>
    </p:spTree>
    <p:extLst>
      <p:ext uri="{BB962C8B-B14F-4D97-AF65-F5344CB8AC3E}">
        <p14:creationId xmlns:p14="http://schemas.microsoft.com/office/powerpoint/2010/main" val="111116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3E54F2-7FE6-4730-B4A4-26675630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1698171"/>
            <a:ext cx="6507135" cy="2676185"/>
          </a:xfrm>
        </p:spPr>
        <p:txBody>
          <a:bodyPr/>
          <a:lstStyle/>
          <a:p>
            <a:br>
              <a:rPr lang="sv-SE" sz="4400" dirty="0"/>
            </a:br>
            <a:r>
              <a:rPr lang="sv-SE" sz="4400" dirty="0"/>
              <a:t>Hur arbetar ni/eller </a:t>
            </a:r>
            <a:br>
              <a:rPr lang="sv-SE" sz="4400" dirty="0"/>
            </a:br>
            <a:r>
              <a:rPr lang="sv-SE" sz="4400" dirty="0"/>
              <a:t>hur skulle ni vilja </a:t>
            </a:r>
            <a:br>
              <a:rPr lang="sv-SE" sz="4400" dirty="0"/>
            </a:br>
            <a:r>
              <a:rPr lang="sv-SE" sz="4400" dirty="0"/>
              <a:t>arbeta med att få arbetsplatser att stötta </a:t>
            </a:r>
            <a:br>
              <a:rPr lang="sv-SE" sz="4400" dirty="0"/>
            </a:br>
            <a:r>
              <a:rPr lang="sv-SE" sz="4400" dirty="0"/>
              <a:t>morgondagens kollegor?</a:t>
            </a:r>
          </a:p>
        </p:txBody>
      </p:sp>
    </p:spTree>
    <p:extLst>
      <p:ext uri="{BB962C8B-B14F-4D97-AF65-F5344CB8AC3E}">
        <p14:creationId xmlns:p14="http://schemas.microsoft.com/office/powerpoint/2010/main" val="1232246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3717BEA4-C15C-4405-A1A4-3474FA39959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30410" y="1779586"/>
            <a:ext cx="4891087" cy="3298825"/>
          </a:xfrm>
        </p:spPr>
        <p:txBody>
          <a:bodyPr/>
          <a:lstStyle/>
          <a:p>
            <a:r>
              <a:rPr lang="sv-SE" sz="2400" dirty="0"/>
              <a:t>Stödstrukturer inom verksamheten</a:t>
            </a:r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Arbetsplatsnära stöd</a:t>
            </a:r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91C173-F0B9-4783-BD7A-4DA29F0895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871" y="1779587"/>
            <a:ext cx="4891087" cy="3298825"/>
          </a:xfrm>
        </p:spPr>
        <p:txBody>
          <a:bodyPr/>
          <a:lstStyle/>
          <a:p>
            <a:r>
              <a:rPr lang="sv-SE" sz="2400" dirty="0"/>
              <a:t>Språkutvecklingsstrateg</a:t>
            </a:r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Strategisk och NÄRA operativt arbete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9EA6499-BBC5-4574-8E3C-DEBAAE73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Språk- utmaning och möjlighet</a:t>
            </a:r>
          </a:p>
        </p:txBody>
      </p:sp>
    </p:spTree>
    <p:extLst>
      <p:ext uri="{BB962C8B-B14F-4D97-AF65-F5344CB8AC3E}">
        <p14:creationId xmlns:p14="http://schemas.microsoft.com/office/powerpoint/2010/main" val="487214810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bl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E6780DC3-EB94-4106-987C-79B3B915B228}"/>
    </a:ext>
  </a:extLst>
</a:theme>
</file>

<file path=ppt/theme/theme10.xml><?xml version="1.0" encoding="utf-8"?>
<a:theme xmlns:a="http://schemas.openxmlformats.org/drawingml/2006/main" name="Grön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4EAD3B6D-DBE2-41B7-AE70-3CDCCAAC4AFB}"/>
    </a:ext>
  </a:extLst>
</a:theme>
</file>

<file path=ppt/theme/theme11.xml><?xml version="1.0" encoding="utf-8"?>
<a:theme xmlns:a="http://schemas.openxmlformats.org/drawingml/2006/main" name="Orange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025DF7EE-BDFB-410C-9107-71AA4954782C}"/>
    </a:ext>
  </a:extLst>
</a:theme>
</file>

<file path=ppt/theme/theme12.xml><?xml version="1.0" encoding="utf-8"?>
<a:theme xmlns:a="http://schemas.openxmlformats.org/drawingml/2006/main" name="Orange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E9DB3795-13BC-4C3E-A003-C1D1D3438A0C}"/>
    </a:ext>
  </a:extLst>
</a:theme>
</file>

<file path=ppt/theme/theme13.xml><?xml version="1.0" encoding="utf-8"?>
<a:theme xmlns:a="http://schemas.openxmlformats.org/drawingml/2006/main" name="Startsidor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A90160D5-5EBE-4B20-B3CE-85DCB5F3E756}"/>
    </a:ext>
  </a:extLst>
</a:theme>
</file>

<file path=ppt/theme/theme14.xml><?xml version="1.0" encoding="utf-8"?>
<a:theme xmlns:a="http://schemas.openxmlformats.org/drawingml/2006/main" name="1_Bl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BC355405-6823-40A2-97BF-01162264CA21}"/>
    </a:ext>
  </a:extLst>
</a:theme>
</file>

<file path=ppt/theme/theme1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filgul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5AFC3631-6612-4877-A8C5-29D142306563}"/>
    </a:ext>
  </a:extLst>
</a:theme>
</file>

<file path=ppt/theme/theme3.xml><?xml version="1.0" encoding="utf-8"?>
<a:theme xmlns:a="http://schemas.openxmlformats.org/drawingml/2006/main" name="Gr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109DA3D9-71DE-40AA-85D5-B886EEE8E816}"/>
    </a:ext>
  </a:extLst>
</a:theme>
</file>

<file path=ppt/theme/theme4.xml><?xml version="1.0" encoding="utf-8"?>
<a:theme xmlns:a="http://schemas.openxmlformats.org/drawingml/2006/main" name="Gr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4302F40C-E478-42D0-B941-F731A7C3EF44}"/>
    </a:ext>
  </a:extLst>
</a:theme>
</file>

<file path=ppt/theme/theme5.xml><?xml version="1.0" encoding="utf-8"?>
<a:theme xmlns:a="http://schemas.openxmlformats.org/drawingml/2006/main" name="Bl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BC355405-6823-40A2-97BF-01162264CA21}"/>
    </a:ext>
  </a:extLst>
</a:theme>
</file>

<file path=ppt/theme/theme6.xml><?xml version="1.0" encoding="utf-8"?>
<a:theme xmlns:a="http://schemas.openxmlformats.org/drawingml/2006/main" name="Bl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B54662EE-7CA5-4A58-8594-31A2F2D23838}"/>
    </a:ext>
  </a:extLst>
</a:theme>
</file>

<file path=ppt/theme/theme7.xml><?xml version="1.0" encoding="utf-8"?>
<a:theme xmlns:a="http://schemas.openxmlformats.org/drawingml/2006/main" name="Turkos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CDB34CD4-8E90-4D6C-ADAD-6FDA7BD308EB}"/>
    </a:ext>
  </a:extLst>
</a:theme>
</file>

<file path=ppt/theme/theme8.xml><?xml version="1.0" encoding="utf-8"?>
<a:theme xmlns:a="http://schemas.openxmlformats.org/drawingml/2006/main" name="Turkos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1EFD197E-BBF4-42A9-A2AB-C5A16A8F8A35}"/>
    </a:ext>
  </a:extLst>
</a:theme>
</file>

<file path=ppt/theme/theme9.xml><?xml version="1.0" encoding="utf-8"?>
<a:theme xmlns:a="http://schemas.openxmlformats.org/drawingml/2006/main" name="Grön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5EEF881D-B55F-4F2C-B5EF-24BD177B1C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Presentation_utan_animeringar (1)</Template>
  <TotalTime>4472</TotalTime>
  <Words>400</Words>
  <Application>Microsoft Office PowerPoint</Application>
  <PresentationFormat>Bredbild</PresentationFormat>
  <Paragraphs>117</Paragraphs>
  <Slides>14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14</vt:i4>
      </vt:variant>
      <vt:variant>
        <vt:lpstr>Bildrubriker</vt:lpstr>
      </vt:variant>
      <vt:variant>
        <vt:i4>14</vt:i4>
      </vt:variant>
    </vt:vector>
  </HeadingPairs>
  <TitlesOfParts>
    <vt:vector size="30" baseType="lpstr">
      <vt:lpstr>Arial</vt:lpstr>
      <vt:lpstr>Calibri</vt:lpstr>
      <vt:lpstr>Profilblå</vt:lpstr>
      <vt:lpstr>Profilgul</vt:lpstr>
      <vt:lpstr>Grå mörk</vt:lpstr>
      <vt:lpstr>Grå</vt:lpstr>
      <vt:lpstr>Blå mörk</vt:lpstr>
      <vt:lpstr>Blå</vt:lpstr>
      <vt:lpstr>Turkos mörk</vt:lpstr>
      <vt:lpstr>Turkos</vt:lpstr>
      <vt:lpstr>Grön mörk</vt:lpstr>
      <vt:lpstr>Grön</vt:lpstr>
      <vt:lpstr>Orange mörk</vt:lpstr>
      <vt:lpstr>Orange</vt:lpstr>
      <vt:lpstr>Startsidor</vt:lpstr>
      <vt:lpstr>1_Blå mörk</vt:lpstr>
      <vt:lpstr>Kompetensförsörjning genom inkludering och språkutveckling</vt:lpstr>
      <vt:lpstr>Östersund</vt:lpstr>
      <vt:lpstr>Bredda kompetensbasen KIVO- kvalitetssäkrad inkludering i verksamhet och organisation.</vt:lpstr>
      <vt:lpstr>Vi stöttar hela vägen</vt:lpstr>
      <vt:lpstr>Bredda kompetensbasen </vt:lpstr>
      <vt:lpstr>Statistik</vt:lpstr>
      <vt:lpstr>Service-assistenter</vt:lpstr>
      <vt:lpstr> Hur arbetar ni/eller  hur skulle ni vilja  arbeta med att få arbetsplatser att stötta  morgondagens kollegor?</vt:lpstr>
      <vt:lpstr>Språk- utmaning och möjlighet</vt:lpstr>
      <vt:lpstr>Språkutveckling är allas ansvar…   Språk sker i interaktion människor emellan. Störst effekt när man stärker situationerna där interaktion äger rum.</vt:lpstr>
      <vt:lpstr>Vad behöver vi tänka på </vt:lpstr>
      <vt:lpstr>Använd alla tillgängliga resurser för språklig interaktion</vt:lpstr>
      <vt:lpstr>Intresserad av mer?</vt:lpstr>
      <vt:lpstr>Tack för att ni valde att ta del av vårt arbete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Gerd Eriksson</dc:creator>
  <cp:lastModifiedBy>Per Winberg</cp:lastModifiedBy>
  <cp:revision>55</cp:revision>
  <dcterms:created xsi:type="dcterms:W3CDTF">2022-10-06T07:03:30Z</dcterms:created>
  <dcterms:modified xsi:type="dcterms:W3CDTF">2023-09-14T09:16:11Z</dcterms:modified>
</cp:coreProperties>
</file>