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8" r:id="rId5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28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B8F"/>
    <a:srgbClr val="C8E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54" autoAdjust="0"/>
    <p:restoredTop sz="94830" autoAdjust="0"/>
  </p:normalViewPr>
  <p:slideViewPr>
    <p:cSldViewPr snapToGrid="0">
      <p:cViewPr varScale="1">
        <p:scale>
          <a:sx n="115" d="100"/>
          <a:sy n="115" d="100"/>
        </p:scale>
        <p:origin x="138" y="5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5A95E67-ECA2-FEEE-F61B-1E68CB558A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7" b="1217"/>
          <a:stretch/>
        </p:blipFill>
        <p:spPr>
          <a:xfrm>
            <a:off x="6561260" y="1063580"/>
            <a:ext cx="5519178" cy="5384844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Hjärtinfarkt</a:t>
            </a:r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Bertil som arbetar på personalavdelningen 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i en mindre kommun kunde inte ­fortsätta­ ­arbeta på grund av en hjärtinfarkt med ­komplikationer.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lang="sv-SE" sz="1700" dirty="0"/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Arbetar på personalavdelning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56 år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35 000 kr när han sjukskrevs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360 dagar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 års </a:t>
            </a:r>
            <a:br>
              <a:rPr lang="sv-SE" sz="1700" dirty="0"/>
            </a:br>
            <a:r>
              <a:rPr lang="sv-SE" sz="1700" dirty="0"/>
              <a:t>sjukskrivning fick Bertil sjukersättning från Försäkringskassan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C02898E0-5471-98F1-5A56-5ABE2FA6A597}"/>
              </a:ext>
            </a:extLst>
          </p:cNvPr>
          <p:cNvSpPr txBox="1"/>
          <p:nvPr/>
        </p:nvSpPr>
        <p:spPr>
          <a:xfrm>
            <a:off x="3810000" y="38100"/>
            <a:ext cx="0" cy="0"/>
          </a:xfrm>
          <a:prstGeom prst="rect">
            <a:avLst/>
          </a:prstGeom>
          <a:solidFill>
            <a:schemeClr val="accent1"/>
          </a:solidFill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endParaRPr lang="sv-SE" sz="900" b="1" dirty="0">
              <a:solidFill>
                <a:schemeClr val="bg1"/>
              </a:solidFill>
            </a:endParaRPr>
          </a:p>
        </p:txBody>
      </p:sp>
      <p:pic>
        <p:nvPicPr>
          <p:cNvPr id="13" name="Bild 12">
            <a:extLst>
              <a:ext uri="{FF2B5EF4-FFF2-40B4-BE49-F238E27FC236}">
                <a16:creationId xmlns:a16="http://schemas.microsoft.com/office/drawing/2014/main" id="{908C8C60-8309-426C-B84F-535157C002F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59642025-5444-81A9-A608-53B4562DDBF5}"/>
              </a:ext>
            </a:extLst>
          </p:cNvPr>
          <p:cNvSpPr/>
          <p:nvPr/>
        </p:nvSpPr>
        <p:spPr>
          <a:xfrm>
            <a:off x="0" y="5202619"/>
            <a:ext cx="6256421" cy="16553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A3F7A782-1418-6A8F-449A-17A0A19549FB}"/>
              </a:ext>
            </a:extLst>
          </p:cNvPr>
          <p:cNvSpPr txBox="1">
            <a:spLocks/>
          </p:cNvSpPr>
          <p:nvPr/>
        </p:nvSpPr>
        <p:spPr>
          <a:xfrm>
            <a:off x="766764" y="5444356"/>
            <a:ext cx="4166807" cy="1146241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800" b="1" dirty="0">
                <a:solidFill>
                  <a:schemeClr val="accent4"/>
                </a:solidFill>
              </a:rPr>
              <a:t>Ersättning från Afa Försäkring, den kollektivavtalade sjukförsäkringen med ca 480 000 kr.</a:t>
            </a:r>
          </a:p>
        </p:txBody>
      </p:sp>
      <p:grpSp>
        <p:nvGrpSpPr>
          <p:cNvPr id="18" name="Grupp 17">
            <a:extLst>
              <a:ext uri="{FF2B5EF4-FFF2-40B4-BE49-F238E27FC236}">
                <a16:creationId xmlns:a16="http://schemas.microsoft.com/office/drawing/2014/main" id="{536FEAB7-4435-CE40-85F9-5E799DC7C267}"/>
              </a:ext>
            </a:extLst>
          </p:cNvPr>
          <p:cNvGrpSpPr/>
          <p:nvPr/>
        </p:nvGrpSpPr>
        <p:grpSpPr>
          <a:xfrm>
            <a:off x="5059695" y="3287392"/>
            <a:ext cx="2680373" cy="2680373"/>
            <a:chOff x="5428101" y="3689969"/>
            <a:chExt cx="2025387" cy="2047088"/>
          </a:xfrm>
        </p:grpSpPr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8E8EA211-2F87-0880-3DFB-3766BBEB9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428101" y="3689969"/>
              <a:ext cx="2025387" cy="2047088"/>
            </a:xfrm>
            <a:prstGeom prst="rect">
              <a:avLst/>
            </a:prstGeom>
          </p:spPr>
        </p:pic>
        <p:sp>
          <p:nvSpPr>
            <p:cNvPr id="20" name="textruta 19">
              <a:extLst>
                <a:ext uri="{FF2B5EF4-FFF2-40B4-BE49-F238E27FC236}">
                  <a16:creationId xmlns:a16="http://schemas.microsoft.com/office/drawing/2014/main" id="{56F1DDB9-41A3-A8F1-781E-594E76FCCD0C}"/>
                </a:ext>
              </a:extLst>
            </p:cNvPr>
            <p:cNvSpPr txBox="1"/>
            <p:nvPr/>
          </p:nvSpPr>
          <p:spPr>
            <a:xfrm>
              <a:off x="5489970" y="3836675"/>
              <a:ext cx="1907923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Om Bertil inte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gör någon anmälan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till </a:t>
              </a:r>
              <a:r>
                <a:rPr lang="sv-SE" sz="17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Afa</a:t>
              </a: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Försäkring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får han ingen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ersättning.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1067</TotalTime>
  <Words>93</Words>
  <Application>Microsoft Office PowerPoint</Application>
  <PresentationFormat>Bredbild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Afa Försäkring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51</cp:revision>
  <dcterms:created xsi:type="dcterms:W3CDTF">2023-01-13T13:00:20Z</dcterms:created>
  <dcterms:modified xsi:type="dcterms:W3CDTF">2024-01-10T12:22:27Z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