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756" r:id="rId2"/>
    <p:sldId id="535" r:id="rId3"/>
    <p:sldId id="551" r:id="rId4"/>
    <p:sldId id="552" r:id="rId5"/>
    <p:sldId id="1758" r:id="rId6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8E"/>
    <a:srgbClr val="006666"/>
    <a:srgbClr val="8D617B"/>
    <a:srgbClr val="214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43" autoAdjust="0"/>
    <p:restoredTop sz="64135" autoAdjust="0"/>
  </p:normalViewPr>
  <p:slideViewPr>
    <p:cSldViewPr>
      <p:cViewPr varScale="1">
        <p:scale>
          <a:sx n="78" d="100"/>
          <a:sy n="78" d="100"/>
        </p:scale>
        <p:origin x="28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6D325795-CF15-4ABB-9D83-F519360FA0E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134AC5AC-DE77-4469-9C7A-C348397D3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1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47D61F6A-373D-47E4-AA3A-D136089058E8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F1EB4B90-A989-4314-96C9-79E2271172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229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sv-SE" dirty="0"/>
            </a:br>
            <a:br>
              <a:rPr lang="sv-SE" baseline="0" dirty="0"/>
            </a:br>
            <a:br>
              <a:rPr lang="sv-SE" baseline="0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B4B90-A989-4314-96C9-79E22711725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074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sv-SE" dirty="0"/>
              <a:t>Veta: </a:t>
            </a:r>
            <a:br>
              <a:rPr lang="sv-SE" dirty="0"/>
            </a:br>
            <a:r>
              <a:rPr lang="sv-SE" dirty="0"/>
              <a:t>För att ta oss vidare behöver vi…</a:t>
            </a:r>
            <a:br>
              <a:rPr lang="sv-SE" dirty="0"/>
            </a:br>
            <a:br>
              <a:rPr lang="sv-SE" dirty="0"/>
            </a:br>
            <a:r>
              <a:rPr lang="sv-SE" dirty="0"/>
              <a:t>”Tydliga, lyhörda, fokus på mål.”</a:t>
            </a:r>
            <a:br>
              <a:rPr lang="sv-SE" dirty="0"/>
            </a:br>
            <a:r>
              <a:rPr lang="sv-SE" dirty="0"/>
              <a:t>AI-</a:t>
            </a:r>
            <a:r>
              <a:rPr lang="sv-SE" dirty="0" err="1"/>
              <a:t>chatGPT</a:t>
            </a:r>
            <a:br>
              <a:rPr lang="sv-SE" dirty="0"/>
            </a:br>
            <a:r>
              <a:rPr lang="sv-SE" dirty="0"/>
              <a:t>Covid/omställning</a:t>
            </a:r>
            <a:br>
              <a:rPr lang="sv-SE" dirty="0"/>
            </a:br>
            <a:r>
              <a:rPr lang="sv-SE" dirty="0"/>
              <a:t>Organisatoriska förändringar – nya system</a:t>
            </a:r>
            <a:br>
              <a:rPr lang="sv-SE" dirty="0"/>
            </a:br>
            <a:r>
              <a:rPr lang="sv-SE" dirty="0"/>
              <a:t>Personalförändringar</a:t>
            </a:r>
            <a:br>
              <a:rPr lang="sv-SE" dirty="0"/>
            </a:br>
            <a:r>
              <a:rPr lang="sv-SE" dirty="0"/>
              <a:t>Släcker bränder/leder</a:t>
            </a:r>
            <a:br>
              <a:rPr lang="sv-SE" dirty="0"/>
            </a:br>
            <a:r>
              <a:rPr lang="sv-SE" dirty="0"/>
              <a:t>Skala bort?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”Stockholm”</a:t>
            </a:r>
            <a:br>
              <a:rPr lang="sv-SE" dirty="0"/>
            </a:br>
            <a:br>
              <a:rPr lang="sv-SE" dirty="0"/>
            </a:br>
            <a:r>
              <a:rPr lang="sv-SE" dirty="0"/>
              <a:t>ENERGIKOSTNAD!!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519F9-00CE-4D47-9E6F-31499CE1A49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1052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Google: Vågar i framgångsrika grupper erkänna svagheter</a:t>
            </a:r>
            <a:br>
              <a:rPr lang="sv-SE" dirty="0"/>
            </a:br>
            <a:br>
              <a:rPr lang="sv-SE" dirty="0"/>
            </a:br>
            <a:r>
              <a:rPr lang="sv-SE" dirty="0"/>
              <a:t>PSYKOLOGISK TRYGGHET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B4B90-A989-4314-96C9-79E2271172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9688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Vilken känsla ligger bakom?</a:t>
            </a:r>
          </a:p>
          <a:p>
            <a:r>
              <a:rPr lang="sv-SE" baseline="0" dirty="0"/>
              <a:t>Vilka behov är inte tillgodosedda?</a:t>
            </a:r>
            <a:br>
              <a:rPr lang="sv-SE" baseline="0" dirty="0"/>
            </a:br>
            <a:br>
              <a:rPr lang="sv-SE" baseline="0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B4B90-A989-4314-96C9-79E22711725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835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sv-SE" dirty="0"/>
            </a:br>
            <a:br>
              <a:rPr lang="sv-SE" baseline="0" dirty="0"/>
            </a:br>
            <a:br>
              <a:rPr lang="sv-SE" baseline="0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B4B90-A989-4314-96C9-79E22711725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385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797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87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768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4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11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520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442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15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443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76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43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F5B7A-B8CE-48B3-90D6-8635C81D4E67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2FBA-63ED-4883-BB0D-271B3C122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912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C9FD3995-25CF-82C9-8BCB-69A325AAE01C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>
              <a:highlight>
                <a:srgbClr val="000000"/>
              </a:highlight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75D7FE0F-36C1-4270-B309-F6E0F4F04970}"/>
              </a:ext>
            </a:extLst>
          </p:cNvPr>
          <p:cNvSpPr txBox="1"/>
          <p:nvPr/>
        </p:nvSpPr>
        <p:spPr>
          <a:xfrm>
            <a:off x="222028" y="6089713"/>
            <a:ext cx="3923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Camilla Saarinen</a:t>
            </a:r>
            <a:br>
              <a:rPr lang="sv-SE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1200" i="1" dirty="0">
                <a:solidFill>
                  <a:schemeClr val="bg1">
                    <a:lumMod val="50000"/>
                  </a:schemeClr>
                </a:solidFill>
              </a:rPr>
              <a:t>Organisationsutveckling genom personlig utveckling</a:t>
            </a:r>
            <a:endParaRPr lang="sv-SE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8FC107B-C172-47B4-BF0E-CFDF4994C531}"/>
              </a:ext>
            </a:extLst>
          </p:cNvPr>
          <p:cNvSpPr/>
          <p:nvPr/>
        </p:nvSpPr>
        <p:spPr>
          <a:xfrm>
            <a:off x="1331640" y="1340768"/>
            <a:ext cx="615668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6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Inre välmående i en kaotisk värld</a:t>
            </a:r>
            <a:br>
              <a:rPr lang="sv-SE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br>
              <a:rPr lang="sv-SE" sz="6600" b="1" dirty="0">
                <a:solidFill>
                  <a:schemeClr val="bg1"/>
                </a:solidFill>
              </a:rPr>
            </a:br>
            <a:r>
              <a:rPr lang="sv-SE" sz="4000" i="1" dirty="0">
                <a:solidFill>
                  <a:schemeClr val="bg1"/>
                </a:solidFill>
              </a:rPr>
              <a:t>Camilla Saarinen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76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CE4DFD8E-E3BD-BF59-FD37-703FF4409556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>
              <a:highlight>
                <a:srgbClr val="000000"/>
              </a:highlight>
            </a:endParaRPr>
          </a:p>
        </p:txBody>
      </p:sp>
      <p:grpSp>
        <p:nvGrpSpPr>
          <p:cNvPr id="17" name="Grupp 16"/>
          <p:cNvGrpSpPr/>
          <p:nvPr/>
        </p:nvGrpSpPr>
        <p:grpSpPr>
          <a:xfrm>
            <a:off x="2878250" y="2194836"/>
            <a:ext cx="2664296" cy="4086587"/>
            <a:chOff x="3131840" y="1844824"/>
            <a:chExt cx="2448272" cy="3798927"/>
          </a:xfrm>
          <a:noFill/>
        </p:grpSpPr>
        <p:sp>
          <p:nvSpPr>
            <p:cNvPr id="5" name="Ellips 4"/>
            <p:cNvSpPr/>
            <p:nvPr/>
          </p:nvSpPr>
          <p:spPr>
            <a:xfrm>
              <a:off x="3131840" y="1844824"/>
              <a:ext cx="2448272" cy="2448272"/>
            </a:xfrm>
            <a:prstGeom prst="ellips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Ellips 5"/>
            <p:cNvSpPr/>
            <p:nvPr/>
          </p:nvSpPr>
          <p:spPr>
            <a:xfrm>
              <a:off x="3851920" y="4509120"/>
              <a:ext cx="1008112" cy="1008112"/>
            </a:xfrm>
            <a:prstGeom prst="ellips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8" name="Rak 7"/>
            <p:cNvCxnSpPr>
              <a:stCxn id="5" idx="4"/>
              <a:endCxn id="6" idx="0"/>
            </p:cNvCxnSpPr>
            <p:nvPr/>
          </p:nvCxnSpPr>
          <p:spPr>
            <a:xfrm>
              <a:off x="4355976" y="4293096"/>
              <a:ext cx="0" cy="216024"/>
            </a:xfrm>
            <a:prstGeom prst="lin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ak 8"/>
            <p:cNvCxnSpPr/>
            <p:nvPr/>
          </p:nvCxnSpPr>
          <p:spPr>
            <a:xfrm flipH="1">
              <a:off x="3959932" y="5427727"/>
              <a:ext cx="108012" cy="216024"/>
            </a:xfrm>
            <a:prstGeom prst="lin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ak 9"/>
            <p:cNvCxnSpPr/>
            <p:nvPr/>
          </p:nvCxnSpPr>
          <p:spPr>
            <a:xfrm>
              <a:off x="4666929" y="5427727"/>
              <a:ext cx="77890" cy="216024"/>
            </a:xfrm>
            <a:prstGeom prst="lin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Rak 10"/>
            <p:cNvCxnSpPr/>
            <p:nvPr/>
          </p:nvCxnSpPr>
          <p:spPr>
            <a:xfrm>
              <a:off x="3743908" y="4705908"/>
              <a:ext cx="216024" cy="0"/>
            </a:xfrm>
            <a:prstGeom prst="lin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Rak 11"/>
            <p:cNvCxnSpPr/>
            <p:nvPr/>
          </p:nvCxnSpPr>
          <p:spPr>
            <a:xfrm flipH="1">
              <a:off x="4738666" y="4705908"/>
              <a:ext cx="254496" cy="0"/>
            </a:xfrm>
            <a:prstGeom prst="line">
              <a:avLst/>
            </a:prstGeom>
            <a:grpFill/>
            <a:ln>
              <a:solidFill>
                <a:schemeClr val="bg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" name="Rak 18"/>
          <p:cNvCxnSpPr>
            <a:stCxn id="5" idx="2"/>
            <a:endCxn id="5" idx="6"/>
          </p:cNvCxnSpPr>
          <p:nvPr/>
        </p:nvCxnSpPr>
        <p:spPr>
          <a:xfrm>
            <a:off x="2878250" y="3511666"/>
            <a:ext cx="266429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ruta 19"/>
          <p:cNvSpPr txBox="1"/>
          <p:nvPr/>
        </p:nvSpPr>
        <p:spPr>
          <a:xfrm>
            <a:off x="3282468" y="249634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Medvetna sinnet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3306255" y="3588595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Undermedvetna sinnet</a:t>
            </a:r>
          </a:p>
        </p:txBody>
      </p:sp>
      <p:pic>
        <p:nvPicPr>
          <p:cNvPr id="24" name="Bildobjekt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7" t="-817" r="21497" b="6363"/>
          <a:stretch/>
        </p:blipFill>
        <p:spPr>
          <a:xfrm rot="5400000">
            <a:off x="4035646" y="2891502"/>
            <a:ext cx="397881" cy="818269"/>
          </a:xfrm>
          <a:prstGeom prst="rect">
            <a:avLst/>
          </a:prstGeom>
        </p:spPr>
      </p:pic>
      <p:sp>
        <p:nvSpPr>
          <p:cNvPr id="28" name="textruta 27"/>
          <p:cNvSpPr txBox="1"/>
          <p:nvPr/>
        </p:nvSpPr>
        <p:spPr>
          <a:xfrm>
            <a:off x="1879963" y="3927814"/>
            <a:ext cx="139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</a:rPr>
              <a:t>STYR VÅRT    BETEENDE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3531005" y="5397517"/>
            <a:ext cx="138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Kroppen</a:t>
            </a:r>
          </a:p>
        </p:txBody>
      </p:sp>
      <p:grpSp>
        <p:nvGrpSpPr>
          <p:cNvPr id="34" name="Grupp 33"/>
          <p:cNvGrpSpPr/>
          <p:nvPr/>
        </p:nvGrpSpPr>
        <p:grpSpPr>
          <a:xfrm>
            <a:off x="4826918" y="5312476"/>
            <a:ext cx="2800876" cy="861774"/>
            <a:chOff x="4939476" y="4760224"/>
            <a:chExt cx="2800876" cy="861774"/>
          </a:xfrm>
        </p:grpSpPr>
        <p:sp>
          <p:nvSpPr>
            <p:cNvPr id="31" name="textruta 30"/>
            <p:cNvSpPr txBox="1"/>
            <p:nvPr/>
          </p:nvSpPr>
          <p:spPr>
            <a:xfrm>
              <a:off x="6703746" y="4760224"/>
              <a:ext cx="1036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>
                  <a:solidFill>
                    <a:schemeClr val="bg1">
                      <a:lumMod val="95000"/>
                    </a:schemeClr>
                  </a:solidFill>
                </a:rPr>
                <a:t>RESULTAT</a:t>
              </a:r>
              <a:br>
                <a:rPr lang="sv-SE" sz="1400" dirty="0"/>
              </a:br>
              <a:br>
                <a:rPr lang="sv-SE" dirty="0"/>
              </a:br>
              <a:endParaRPr lang="sv-SE" dirty="0"/>
            </a:p>
          </p:txBody>
        </p:sp>
        <p:cxnSp>
          <p:nvCxnSpPr>
            <p:cNvPr id="33" name="Rak pil 32"/>
            <p:cNvCxnSpPr/>
            <p:nvPr/>
          </p:nvCxnSpPr>
          <p:spPr>
            <a:xfrm>
              <a:off x="4939476" y="4965056"/>
              <a:ext cx="1569303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Grupp 112"/>
          <p:cNvGrpSpPr/>
          <p:nvPr/>
        </p:nvGrpSpPr>
        <p:grpSpPr>
          <a:xfrm>
            <a:off x="3347473" y="1839616"/>
            <a:ext cx="1682655" cy="498552"/>
            <a:chOff x="3512778" y="1236913"/>
            <a:chExt cx="1682655" cy="498552"/>
          </a:xfrm>
        </p:grpSpPr>
        <p:grpSp>
          <p:nvGrpSpPr>
            <p:cNvPr id="96" name="Grupp 95"/>
            <p:cNvGrpSpPr/>
            <p:nvPr/>
          </p:nvGrpSpPr>
          <p:grpSpPr>
            <a:xfrm>
              <a:off x="3512778" y="1432757"/>
              <a:ext cx="232564" cy="302708"/>
              <a:chOff x="3534114" y="1432757"/>
              <a:chExt cx="232564" cy="302708"/>
            </a:xfrm>
          </p:grpSpPr>
          <p:cxnSp>
            <p:nvCxnSpPr>
              <p:cNvPr id="69" name="Rak 68"/>
              <p:cNvCxnSpPr/>
              <p:nvPr/>
            </p:nvCxnSpPr>
            <p:spPr>
              <a:xfrm>
                <a:off x="3576771" y="1484784"/>
                <a:ext cx="189907" cy="250681"/>
              </a:xfrm>
              <a:prstGeom prst="line">
                <a:avLst/>
              </a:prstGeom>
              <a:ln>
                <a:solidFill>
                  <a:schemeClr val="bg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Ellips 93"/>
              <p:cNvSpPr/>
              <p:nvPr/>
            </p:nvSpPr>
            <p:spPr>
              <a:xfrm>
                <a:off x="3534114" y="1432757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01" name="Grupp 100"/>
            <p:cNvGrpSpPr/>
            <p:nvPr/>
          </p:nvGrpSpPr>
          <p:grpSpPr>
            <a:xfrm rot="2191786">
              <a:off x="4233821" y="1236913"/>
              <a:ext cx="232564" cy="302708"/>
              <a:chOff x="3534114" y="1432757"/>
              <a:chExt cx="232564" cy="302708"/>
            </a:xfrm>
          </p:grpSpPr>
          <p:cxnSp>
            <p:nvCxnSpPr>
              <p:cNvPr id="102" name="Rak 101"/>
              <p:cNvCxnSpPr/>
              <p:nvPr/>
            </p:nvCxnSpPr>
            <p:spPr>
              <a:xfrm>
                <a:off x="3576771" y="1484784"/>
                <a:ext cx="189907" cy="250681"/>
              </a:xfrm>
              <a:prstGeom prst="line">
                <a:avLst/>
              </a:prstGeom>
              <a:ln>
                <a:solidFill>
                  <a:schemeClr val="bg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3" name="Ellips 102"/>
              <p:cNvSpPr/>
              <p:nvPr/>
            </p:nvSpPr>
            <p:spPr>
              <a:xfrm>
                <a:off x="3534114" y="1432757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04" name="Grupp 103"/>
            <p:cNvGrpSpPr/>
            <p:nvPr/>
          </p:nvGrpSpPr>
          <p:grpSpPr>
            <a:xfrm rot="923544">
              <a:off x="3835968" y="1304261"/>
              <a:ext cx="232564" cy="302708"/>
              <a:chOff x="3534114" y="1432757"/>
              <a:chExt cx="232564" cy="302708"/>
            </a:xfrm>
          </p:grpSpPr>
          <p:cxnSp>
            <p:nvCxnSpPr>
              <p:cNvPr id="105" name="Rak 104"/>
              <p:cNvCxnSpPr/>
              <p:nvPr/>
            </p:nvCxnSpPr>
            <p:spPr>
              <a:xfrm>
                <a:off x="3576771" y="1484784"/>
                <a:ext cx="189907" cy="250681"/>
              </a:xfrm>
              <a:prstGeom prst="line">
                <a:avLst/>
              </a:prstGeom>
              <a:ln>
                <a:solidFill>
                  <a:schemeClr val="bg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6" name="Ellips 105"/>
              <p:cNvSpPr/>
              <p:nvPr/>
            </p:nvSpPr>
            <p:spPr>
              <a:xfrm>
                <a:off x="3534114" y="1432757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07" name="Grupp 106"/>
            <p:cNvGrpSpPr/>
            <p:nvPr/>
          </p:nvGrpSpPr>
          <p:grpSpPr>
            <a:xfrm rot="3055610">
              <a:off x="4607426" y="1271240"/>
              <a:ext cx="232564" cy="302708"/>
              <a:chOff x="3534114" y="1432757"/>
              <a:chExt cx="232564" cy="302708"/>
            </a:xfrm>
          </p:grpSpPr>
          <p:cxnSp>
            <p:nvCxnSpPr>
              <p:cNvPr id="108" name="Rak 107"/>
              <p:cNvCxnSpPr/>
              <p:nvPr/>
            </p:nvCxnSpPr>
            <p:spPr>
              <a:xfrm>
                <a:off x="3576771" y="1484784"/>
                <a:ext cx="189907" cy="250681"/>
              </a:xfrm>
              <a:prstGeom prst="line">
                <a:avLst/>
              </a:prstGeom>
              <a:ln>
                <a:solidFill>
                  <a:schemeClr val="bg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9" name="Ellips 108"/>
              <p:cNvSpPr/>
              <p:nvPr/>
            </p:nvSpPr>
            <p:spPr>
              <a:xfrm>
                <a:off x="3534114" y="1432757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10" name="Grupp 109"/>
            <p:cNvGrpSpPr/>
            <p:nvPr/>
          </p:nvGrpSpPr>
          <p:grpSpPr>
            <a:xfrm rot="3751068">
              <a:off x="4927797" y="1361960"/>
              <a:ext cx="232564" cy="302708"/>
              <a:chOff x="3534114" y="1432757"/>
              <a:chExt cx="232564" cy="302708"/>
            </a:xfrm>
          </p:grpSpPr>
          <p:cxnSp>
            <p:nvCxnSpPr>
              <p:cNvPr id="111" name="Rak 110"/>
              <p:cNvCxnSpPr/>
              <p:nvPr/>
            </p:nvCxnSpPr>
            <p:spPr>
              <a:xfrm>
                <a:off x="3576771" y="1484784"/>
                <a:ext cx="189907" cy="250681"/>
              </a:xfrm>
              <a:prstGeom prst="line">
                <a:avLst/>
              </a:prstGeom>
              <a:ln>
                <a:solidFill>
                  <a:schemeClr val="bg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2" name="Ellips 111"/>
              <p:cNvSpPr/>
              <p:nvPr/>
            </p:nvSpPr>
            <p:spPr>
              <a:xfrm>
                <a:off x="3534114" y="1432757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sp>
        <p:nvSpPr>
          <p:cNvPr id="114" name="textruta 113"/>
          <p:cNvSpPr txBox="1"/>
          <p:nvPr/>
        </p:nvSpPr>
        <p:spPr>
          <a:xfrm>
            <a:off x="3010412" y="1749940"/>
            <a:ext cx="868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>
                    <a:lumMod val="95000"/>
                  </a:schemeClr>
                </a:solidFill>
              </a:rPr>
              <a:t>Syn</a:t>
            </a:r>
            <a:br>
              <a:rPr lang="sv-SE" sz="1400" dirty="0"/>
            </a:br>
            <a:br>
              <a:rPr lang="sv-SE" dirty="0"/>
            </a:br>
            <a:endParaRPr lang="sv-SE" dirty="0"/>
          </a:p>
        </p:txBody>
      </p:sp>
      <p:sp>
        <p:nvSpPr>
          <p:cNvPr id="115" name="textruta 114"/>
          <p:cNvSpPr txBox="1"/>
          <p:nvPr/>
        </p:nvSpPr>
        <p:spPr>
          <a:xfrm>
            <a:off x="3352765" y="1590225"/>
            <a:ext cx="868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>
                    <a:lumMod val="95000"/>
                  </a:schemeClr>
                </a:solidFill>
              </a:rPr>
              <a:t>Hörsel</a:t>
            </a:r>
            <a:br>
              <a:rPr lang="sv-SE" sz="1400" dirty="0"/>
            </a:br>
            <a:br>
              <a:rPr lang="sv-SE" dirty="0"/>
            </a:br>
            <a:endParaRPr lang="sv-SE" dirty="0"/>
          </a:p>
        </p:txBody>
      </p:sp>
      <p:sp>
        <p:nvSpPr>
          <p:cNvPr id="116" name="textruta 115"/>
          <p:cNvSpPr txBox="1"/>
          <p:nvPr/>
        </p:nvSpPr>
        <p:spPr>
          <a:xfrm>
            <a:off x="3940264" y="1518381"/>
            <a:ext cx="868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>
                    <a:lumMod val="95000"/>
                  </a:schemeClr>
                </a:solidFill>
              </a:rPr>
              <a:t>Känsel</a:t>
            </a:r>
            <a:br>
              <a:rPr lang="sv-SE" sz="1400" dirty="0"/>
            </a:br>
            <a:br>
              <a:rPr lang="sv-SE" dirty="0"/>
            </a:br>
            <a:endParaRPr lang="sv-SE" dirty="0"/>
          </a:p>
        </p:txBody>
      </p:sp>
      <p:sp>
        <p:nvSpPr>
          <p:cNvPr id="117" name="textruta 116"/>
          <p:cNvSpPr txBox="1"/>
          <p:nvPr/>
        </p:nvSpPr>
        <p:spPr>
          <a:xfrm>
            <a:off x="4554842" y="1585745"/>
            <a:ext cx="86857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>
                    <a:lumMod val="95000"/>
                  </a:schemeClr>
                </a:solidFill>
              </a:rPr>
              <a:t>Lukt</a:t>
            </a:r>
            <a:br>
              <a:rPr lang="sv-SE" sz="1400" dirty="0"/>
            </a:br>
            <a:br>
              <a:rPr lang="sv-SE" dirty="0"/>
            </a:br>
            <a:endParaRPr lang="sv-SE" dirty="0"/>
          </a:p>
        </p:txBody>
      </p:sp>
      <p:sp>
        <p:nvSpPr>
          <p:cNvPr id="118" name="textruta 117"/>
          <p:cNvSpPr txBox="1"/>
          <p:nvPr/>
        </p:nvSpPr>
        <p:spPr>
          <a:xfrm>
            <a:off x="4940074" y="1758848"/>
            <a:ext cx="868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>
                    <a:lumMod val="95000"/>
                  </a:schemeClr>
                </a:solidFill>
              </a:rPr>
              <a:t>Smak</a:t>
            </a:r>
            <a:br>
              <a:rPr lang="sv-SE" sz="1400" dirty="0">
                <a:solidFill>
                  <a:schemeClr val="bg1">
                    <a:lumMod val="95000"/>
                  </a:schemeClr>
                </a:solidFill>
              </a:rPr>
            </a:br>
            <a:br>
              <a:rPr lang="sv-SE" dirty="0">
                <a:solidFill>
                  <a:schemeClr val="bg1">
                    <a:lumMod val="95000"/>
                  </a:schemeClr>
                </a:solidFill>
              </a:rPr>
            </a:br>
            <a:endParaRPr lang="sv-SE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42" name="Grupp 141"/>
          <p:cNvGrpSpPr/>
          <p:nvPr/>
        </p:nvGrpSpPr>
        <p:grpSpPr>
          <a:xfrm>
            <a:off x="2298199" y="1104833"/>
            <a:ext cx="1376294" cy="2171385"/>
            <a:chOff x="2479539" y="469980"/>
            <a:chExt cx="1375466" cy="2280741"/>
          </a:xfrm>
        </p:grpSpPr>
        <p:sp>
          <p:nvSpPr>
            <p:cNvPr id="122" name="Frihandsfigur 121"/>
            <p:cNvSpPr/>
            <p:nvPr/>
          </p:nvSpPr>
          <p:spPr>
            <a:xfrm>
              <a:off x="2479539" y="504883"/>
              <a:ext cx="1375466" cy="2245838"/>
            </a:xfrm>
            <a:custGeom>
              <a:avLst/>
              <a:gdLst>
                <a:gd name="connsiteX0" fmla="*/ 0 w 1375466"/>
                <a:gd name="connsiteY0" fmla="*/ 0 h 2245838"/>
                <a:gd name="connsiteX1" fmla="*/ 622689 w 1375466"/>
                <a:gd name="connsiteY1" fmla="*/ 577811 h 2245838"/>
                <a:gd name="connsiteX2" fmla="*/ 1093914 w 1375466"/>
                <a:gd name="connsiteY2" fmla="*/ 790984 h 2245838"/>
                <a:gd name="connsiteX3" fmla="*/ 1194890 w 1375466"/>
                <a:gd name="connsiteY3" fmla="*/ 953669 h 2245838"/>
                <a:gd name="connsiteX4" fmla="*/ 1155622 w 1375466"/>
                <a:gd name="connsiteY4" fmla="*/ 1105134 h 2245838"/>
                <a:gd name="connsiteX5" fmla="*/ 953668 w 1375466"/>
                <a:gd name="connsiteY5" fmla="*/ 1587578 h 2245838"/>
                <a:gd name="connsiteX6" fmla="*/ 953668 w 1375466"/>
                <a:gd name="connsiteY6" fmla="*/ 1907338 h 2245838"/>
                <a:gd name="connsiteX7" fmla="*/ 1077084 w 1375466"/>
                <a:gd name="connsiteY7" fmla="*/ 2081242 h 2245838"/>
                <a:gd name="connsiteX8" fmla="*/ 1245379 w 1375466"/>
                <a:gd name="connsiteY8" fmla="*/ 2103681 h 2245838"/>
                <a:gd name="connsiteX9" fmla="*/ 1295867 w 1375466"/>
                <a:gd name="connsiteY9" fmla="*/ 1985875 h 2245838"/>
                <a:gd name="connsiteX10" fmla="*/ 1166841 w 1375466"/>
                <a:gd name="connsiteY10" fmla="*/ 1896118 h 2245838"/>
                <a:gd name="connsiteX11" fmla="*/ 1093914 w 1375466"/>
                <a:gd name="connsiteY11" fmla="*/ 2025144 h 2245838"/>
                <a:gd name="connsiteX12" fmla="*/ 1256598 w 1375466"/>
                <a:gd name="connsiteY12" fmla="*/ 2159780 h 2245838"/>
                <a:gd name="connsiteX13" fmla="*/ 1351965 w 1375466"/>
                <a:gd name="connsiteY13" fmla="*/ 2154170 h 2245838"/>
                <a:gd name="connsiteX14" fmla="*/ 1363185 w 1375466"/>
                <a:gd name="connsiteY14" fmla="*/ 1985875 h 2245838"/>
                <a:gd name="connsiteX15" fmla="*/ 1200500 w 1375466"/>
                <a:gd name="connsiteY15" fmla="*/ 2013924 h 2245838"/>
                <a:gd name="connsiteX16" fmla="*/ 1144402 w 1375466"/>
                <a:gd name="connsiteY16" fmla="*/ 2176609 h 2245838"/>
                <a:gd name="connsiteX17" fmla="*/ 981717 w 1375466"/>
                <a:gd name="connsiteY17" fmla="*/ 2243927 h 2245838"/>
                <a:gd name="connsiteX18" fmla="*/ 863911 w 1375466"/>
                <a:gd name="connsiteY18" fmla="*/ 2109291 h 2245838"/>
                <a:gd name="connsiteX19" fmla="*/ 936839 w 1375466"/>
                <a:gd name="connsiteY19" fmla="*/ 1946607 h 2245838"/>
                <a:gd name="connsiteX20" fmla="*/ 1082694 w 1375466"/>
                <a:gd name="connsiteY20" fmla="*/ 1924167 h 2245838"/>
                <a:gd name="connsiteX21" fmla="*/ 1105133 w 1375466"/>
                <a:gd name="connsiteY21" fmla="*/ 2120511 h 2245838"/>
                <a:gd name="connsiteX22" fmla="*/ 914400 w 1375466"/>
                <a:gd name="connsiteY22" fmla="*/ 2137340 h 2245838"/>
                <a:gd name="connsiteX23" fmla="*/ 897570 w 1375466"/>
                <a:gd name="connsiteY23" fmla="*/ 1963436 h 2245838"/>
                <a:gd name="connsiteX24" fmla="*/ 796594 w 1375466"/>
                <a:gd name="connsiteY24" fmla="*/ 1795142 h 2245838"/>
                <a:gd name="connsiteX25" fmla="*/ 504883 w 1375466"/>
                <a:gd name="connsiteY25" fmla="*/ 1643677 h 2245838"/>
                <a:gd name="connsiteX26" fmla="*/ 39268 w 1375466"/>
                <a:gd name="connsiteY26" fmla="*/ 1469772 h 2245838"/>
                <a:gd name="connsiteX27" fmla="*/ 39268 w 1375466"/>
                <a:gd name="connsiteY27" fmla="*/ 1469772 h 224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75466" h="2245838">
                  <a:moveTo>
                    <a:pt x="0" y="0"/>
                  </a:moveTo>
                  <a:cubicBezTo>
                    <a:pt x="220185" y="222990"/>
                    <a:pt x="440370" y="445980"/>
                    <a:pt x="622689" y="577811"/>
                  </a:cubicBezTo>
                  <a:cubicBezTo>
                    <a:pt x="805008" y="709642"/>
                    <a:pt x="998547" y="728341"/>
                    <a:pt x="1093914" y="790984"/>
                  </a:cubicBezTo>
                  <a:cubicBezTo>
                    <a:pt x="1189281" y="853627"/>
                    <a:pt x="1184605" y="901311"/>
                    <a:pt x="1194890" y="953669"/>
                  </a:cubicBezTo>
                  <a:cubicBezTo>
                    <a:pt x="1205175" y="1006027"/>
                    <a:pt x="1195826" y="999483"/>
                    <a:pt x="1155622" y="1105134"/>
                  </a:cubicBezTo>
                  <a:cubicBezTo>
                    <a:pt x="1115418" y="1210785"/>
                    <a:pt x="987327" y="1453877"/>
                    <a:pt x="953668" y="1587578"/>
                  </a:cubicBezTo>
                  <a:cubicBezTo>
                    <a:pt x="920009" y="1721279"/>
                    <a:pt x="933099" y="1825061"/>
                    <a:pt x="953668" y="1907338"/>
                  </a:cubicBezTo>
                  <a:cubicBezTo>
                    <a:pt x="974237" y="1989615"/>
                    <a:pt x="1028465" y="2048518"/>
                    <a:pt x="1077084" y="2081242"/>
                  </a:cubicBezTo>
                  <a:cubicBezTo>
                    <a:pt x="1125703" y="2113966"/>
                    <a:pt x="1208915" y="2119576"/>
                    <a:pt x="1245379" y="2103681"/>
                  </a:cubicBezTo>
                  <a:cubicBezTo>
                    <a:pt x="1281843" y="2087787"/>
                    <a:pt x="1308957" y="2020469"/>
                    <a:pt x="1295867" y="1985875"/>
                  </a:cubicBezTo>
                  <a:cubicBezTo>
                    <a:pt x="1282777" y="1951281"/>
                    <a:pt x="1200500" y="1889573"/>
                    <a:pt x="1166841" y="1896118"/>
                  </a:cubicBezTo>
                  <a:cubicBezTo>
                    <a:pt x="1133182" y="1902663"/>
                    <a:pt x="1078955" y="1981200"/>
                    <a:pt x="1093914" y="2025144"/>
                  </a:cubicBezTo>
                  <a:cubicBezTo>
                    <a:pt x="1108874" y="2069088"/>
                    <a:pt x="1213590" y="2138276"/>
                    <a:pt x="1256598" y="2159780"/>
                  </a:cubicBezTo>
                  <a:cubicBezTo>
                    <a:pt x="1299607" y="2181284"/>
                    <a:pt x="1334200" y="2183154"/>
                    <a:pt x="1351965" y="2154170"/>
                  </a:cubicBezTo>
                  <a:cubicBezTo>
                    <a:pt x="1369730" y="2125186"/>
                    <a:pt x="1388429" y="2009249"/>
                    <a:pt x="1363185" y="1985875"/>
                  </a:cubicBezTo>
                  <a:cubicBezTo>
                    <a:pt x="1337941" y="1962501"/>
                    <a:pt x="1236964" y="1982135"/>
                    <a:pt x="1200500" y="2013924"/>
                  </a:cubicBezTo>
                  <a:cubicBezTo>
                    <a:pt x="1164036" y="2045713"/>
                    <a:pt x="1180866" y="2138275"/>
                    <a:pt x="1144402" y="2176609"/>
                  </a:cubicBezTo>
                  <a:cubicBezTo>
                    <a:pt x="1107938" y="2214943"/>
                    <a:pt x="1028466" y="2255147"/>
                    <a:pt x="981717" y="2243927"/>
                  </a:cubicBezTo>
                  <a:cubicBezTo>
                    <a:pt x="934969" y="2232707"/>
                    <a:pt x="871391" y="2158844"/>
                    <a:pt x="863911" y="2109291"/>
                  </a:cubicBezTo>
                  <a:cubicBezTo>
                    <a:pt x="856431" y="2059738"/>
                    <a:pt x="900375" y="1977461"/>
                    <a:pt x="936839" y="1946607"/>
                  </a:cubicBezTo>
                  <a:cubicBezTo>
                    <a:pt x="973303" y="1915753"/>
                    <a:pt x="1054645" y="1895183"/>
                    <a:pt x="1082694" y="1924167"/>
                  </a:cubicBezTo>
                  <a:cubicBezTo>
                    <a:pt x="1110743" y="1953151"/>
                    <a:pt x="1133182" y="2084982"/>
                    <a:pt x="1105133" y="2120511"/>
                  </a:cubicBezTo>
                  <a:cubicBezTo>
                    <a:pt x="1077084" y="2156040"/>
                    <a:pt x="948994" y="2163519"/>
                    <a:pt x="914400" y="2137340"/>
                  </a:cubicBezTo>
                  <a:cubicBezTo>
                    <a:pt x="879806" y="2111161"/>
                    <a:pt x="917204" y="2020469"/>
                    <a:pt x="897570" y="1963436"/>
                  </a:cubicBezTo>
                  <a:cubicBezTo>
                    <a:pt x="877936" y="1906403"/>
                    <a:pt x="862042" y="1848435"/>
                    <a:pt x="796594" y="1795142"/>
                  </a:cubicBezTo>
                  <a:cubicBezTo>
                    <a:pt x="731146" y="1741849"/>
                    <a:pt x="631104" y="1697905"/>
                    <a:pt x="504883" y="1643677"/>
                  </a:cubicBezTo>
                  <a:cubicBezTo>
                    <a:pt x="378662" y="1589449"/>
                    <a:pt x="39268" y="1469772"/>
                    <a:pt x="39268" y="1469772"/>
                  </a:cubicBezTo>
                  <a:lnTo>
                    <a:pt x="39268" y="1469772"/>
                  </a:lnTo>
                </a:path>
              </a:pathLst>
            </a:cu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24" name="Rak pil 123"/>
            <p:cNvCxnSpPr/>
            <p:nvPr/>
          </p:nvCxnSpPr>
          <p:spPr>
            <a:xfrm>
              <a:off x="2549936" y="469980"/>
              <a:ext cx="158240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5" name="Rak pil 124"/>
            <p:cNvCxnSpPr/>
            <p:nvPr/>
          </p:nvCxnSpPr>
          <p:spPr>
            <a:xfrm flipH="1" flipV="1">
              <a:off x="2549937" y="1902620"/>
              <a:ext cx="187752" cy="725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43" name="Grupp 142"/>
          <p:cNvGrpSpPr/>
          <p:nvPr/>
        </p:nvGrpSpPr>
        <p:grpSpPr>
          <a:xfrm>
            <a:off x="3144398" y="1071847"/>
            <a:ext cx="1069711" cy="1133366"/>
            <a:chOff x="3403842" y="469980"/>
            <a:chExt cx="1069711" cy="1133366"/>
          </a:xfrm>
        </p:grpSpPr>
        <p:sp>
          <p:nvSpPr>
            <p:cNvPr id="127" name="Frihandsfigur 126"/>
            <p:cNvSpPr/>
            <p:nvPr/>
          </p:nvSpPr>
          <p:spPr>
            <a:xfrm>
              <a:off x="3403842" y="485880"/>
              <a:ext cx="961815" cy="1117466"/>
            </a:xfrm>
            <a:custGeom>
              <a:avLst/>
              <a:gdLst>
                <a:gd name="connsiteX0" fmla="*/ 0 w 961815"/>
                <a:gd name="connsiteY0" fmla="*/ 0 h 1117466"/>
                <a:gd name="connsiteX1" fmla="*/ 325369 w 961815"/>
                <a:gd name="connsiteY1" fmla="*/ 499274 h 1117466"/>
                <a:gd name="connsiteX2" fmla="*/ 566591 w 961815"/>
                <a:gd name="connsiteY2" fmla="*/ 701227 h 1117466"/>
                <a:gd name="connsiteX3" fmla="*/ 521713 w 961815"/>
                <a:gd name="connsiteY3" fmla="*/ 920010 h 1117466"/>
                <a:gd name="connsiteX4" fmla="*/ 460005 w 961815"/>
                <a:gd name="connsiteY4" fmla="*/ 1004157 h 1117466"/>
                <a:gd name="connsiteX5" fmla="*/ 510493 w 961815"/>
                <a:gd name="connsiteY5" fmla="*/ 1065865 h 1117466"/>
                <a:gd name="connsiteX6" fmla="*/ 639519 w 961815"/>
                <a:gd name="connsiteY6" fmla="*/ 1032207 h 1117466"/>
                <a:gd name="connsiteX7" fmla="*/ 706837 w 961815"/>
                <a:gd name="connsiteY7" fmla="*/ 1071475 h 1117466"/>
                <a:gd name="connsiteX8" fmla="*/ 925619 w 961815"/>
                <a:gd name="connsiteY8" fmla="*/ 297321 h 1117466"/>
                <a:gd name="connsiteX9" fmla="*/ 959278 w 961815"/>
                <a:gd name="connsiteY9" fmla="*/ 173905 h 111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1815" h="1117466">
                  <a:moveTo>
                    <a:pt x="0" y="0"/>
                  </a:moveTo>
                  <a:cubicBezTo>
                    <a:pt x="115468" y="191201"/>
                    <a:pt x="230937" y="382403"/>
                    <a:pt x="325369" y="499274"/>
                  </a:cubicBezTo>
                  <a:cubicBezTo>
                    <a:pt x="419801" y="616145"/>
                    <a:pt x="533867" y="631104"/>
                    <a:pt x="566591" y="701227"/>
                  </a:cubicBezTo>
                  <a:cubicBezTo>
                    <a:pt x="599315" y="771350"/>
                    <a:pt x="539477" y="869522"/>
                    <a:pt x="521713" y="920010"/>
                  </a:cubicBezTo>
                  <a:cubicBezTo>
                    <a:pt x="503949" y="970498"/>
                    <a:pt x="461875" y="979848"/>
                    <a:pt x="460005" y="1004157"/>
                  </a:cubicBezTo>
                  <a:cubicBezTo>
                    <a:pt x="458135" y="1028466"/>
                    <a:pt x="480574" y="1061190"/>
                    <a:pt x="510493" y="1065865"/>
                  </a:cubicBezTo>
                  <a:cubicBezTo>
                    <a:pt x="540412" y="1070540"/>
                    <a:pt x="606795" y="1031272"/>
                    <a:pt x="639519" y="1032207"/>
                  </a:cubicBezTo>
                  <a:cubicBezTo>
                    <a:pt x="672243" y="1033142"/>
                    <a:pt x="659154" y="1193956"/>
                    <a:pt x="706837" y="1071475"/>
                  </a:cubicBezTo>
                  <a:cubicBezTo>
                    <a:pt x="754520" y="948994"/>
                    <a:pt x="883545" y="446916"/>
                    <a:pt x="925619" y="297321"/>
                  </a:cubicBezTo>
                  <a:cubicBezTo>
                    <a:pt x="967693" y="147726"/>
                    <a:pt x="963485" y="160815"/>
                    <a:pt x="959278" y="173905"/>
                  </a:cubicBezTo>
                </a:path>
              </a:pathLst>
            </a:cu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129" name="Rak pil 128"/>
            <p:cNvCxnSpPr/>
            <p:nvPr/>
          </p:nvCxnSpPr>
          <p:spPr>
            <a:xfrm>
              <a:off x="3488395" y="469980"/>
              <a:ext cx="135408" cy="2022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0" name="Rak pil 129"/>
            <p:cNvCxnSpPr/>
            <p:nvPr/>
          </p:nvCxnSpPr>
          <p:spPr>
            <a:xfrm flipV="1">
              <a:off x="4405275" y="672275"/>
              <a:ext cx="68278" cy="2288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44" name="Grupp 143"/>
          <p:cNvGrpSpPr/>
          <p:nvPr/>
        </p:nvGrpSpPr>
        <p:grpSpPr>
          <a:xfrm>
            <a:off x="3592281" y="1186956"/>
            <a:ext cx="4087780" cy="4726205"/>
            <a:chOff x="3741770" y="857250"/>
            <a:chExt cx="4087780" cy="4338827"/>
          </a:xfrm>
        </p:grpSpPr>
        <p:sp>
          <p:nvSpPr>
            <p:cNvPr id="138" name="Frihandsfigur 137"/>
            <p:cNvSpPr/>
            <p:nvPr/>
          </p:nvSpPr>
          <p:spPr>
            <a:xfrm>
              <a:off x="3741770" y="857250"/>
              <a:ext cx="4087780" cy="4338827"/>
            </a:xfrm>
            <a:custGeom>
              <a:avLst/>
              <a:gdLst>
                <a:gd name="connsiteX0" fmla="*/ 2725705 w 4087780"/>
                <a:gd name="connsiteY0" fmla="*/ 0 h 4338827"/>
                <a:gd name="connsiteX1" fmla="*/ 1858930 w 4087780"/>
                <a:gd name="connsiteY1" fmla="*/ 38100 h 4338827"/>
                <a:gd name="connsiteX2" fmla="*/ 1449355 w 4087780"/>
                <a:gd name="connsiteY2" fmla="*/ 228600 h 4338827"/>
                <a:gd name="connsiteX3" fmla="*/ 1316005 w 4087780"/>
                <a:gd name="connsiteY3" fmla="*/ 428625 h 4338827"/>
                <a:gd name="connsiteX4" fmla="*/ 1296955 w 4087780"/>
                <a:gd name="connsiteY4" fmla="*/ 638175 h 4338827"/>
                <a:gd name="connsiteX5" fmla="*/ 1335055 w 4087780"/>
                <a:gd name="connsiteY5" fmla="*/ 742950 h 4338827"/>
                <a:gd name="connsiteX6" fmla="*/ 1382680 w 4087780"/>
                <a:gd name="connsiteY6" fmla="*/ 819150 h 4338827"/>
                <a:gd name="connsiteX7" fmla="*/ 1525555 w 4087780"/>
                <a:gd name="connsiteY7" fmla="*/ 1123950 h 4338827"/>
                <a:gd name="connsiteX8" fmla="*/ 1649380 w 4087780"/>
                <a:gd name="connsiteY8" fmla="*/ 1790700 h 4338827"/>
                <a:gd name="connsiteX9" fmla="*/ 1535080 w 4087780"/>
                <a:gd name="connsiteY9" fmla="*/ 2419350 h 4338827"/>
                <a:gd name="connsiteX10" fmla="*/ 1220755 w 4087780"/>
                <a:gd name="connsiteY10" fmla="*/ 2838450 h 4338827"/>
                <a:gd name="connsiteX11" fmla="*/ 1125505 w 4087780"/>
                <a:gd name="connsiteY11" fmla="*/ 2895600 h 4338827"/>
                <a:gd name="connsiteX12" fmla="*/ 1049305 w 4087780"/>
                <a:gd name="connsiteY12" fmla="*/ 2790825 h 4338827"/>
                <a:gd name="connsiteX13" fmla="*/ 1077880 w 4087780"/>
                <a:gd name="connsiteY13" fmla="*/ 2676525 h 4338827"/>
                <a:gd name="connsiteX14" fmla="*/ 1258855 w 4087780"/>
                <a:gd name="connsiteY14" fmla="*/ 2667000 h 4338827"/>
                <a:gd name="connsiteX15" fmla="*/ 1335055 w 4087780"/>
                <a:gd name="connsiteY15" fmla="*/ 2828925 h 4338827"/>
                <a:gd name="connsiteX16" fmla="*/ 1373155 w 4087780"/>
                <a:gd name="connsiteY16" fmla="*/ 2914650 h 4338827"/>
                <a:gd name="connsiteX17" fmla="*/ 1449355 w 4087780"/>
                <a:gd name="connsiteY17" fmla="*/ 2971800 h 4338827"/>
                <a:gd name="connsiteX18" fmla="*/ 1582705 w 4087780"/>
                <a:gd name="connsiteY18" fmla="*/ 2933700 h 4338827"/>
                <a:gd name="connsiteX19" fmla="*/ 1592230 w 4087780"/>
                <a:gd name="connsiteY19" fmla="*/ 2724150 h 4338827"/>
                <a:gd name="connsiteX20" fmla="*/ 1468405 w 4087780"/>
                <a:gd name="connsiteY20" fmla="*/ 2724150 h 4338827"/>
                <a:gd name="connsiteX21" fmla="*/ 1363630 w 4087780"/>
                <a:gd name="connsiteY21" fmla="*/ 2886075 h 4338827"/>
                <a:gd name="connsiteX22" fmla="*/ 1268380 w 4087780"/>
                <a:gd name="connsiteY22" fmla="*/ 3114675 h 4338827"/>
                <a:gd name="connsiteX23" fmla="*/ 1096930 w 4087780"/>
                <a:gd name="connsiteY23" fmla="*/ 3219450 h 4338827"/>
                <a:gd name="connsiteX24" fmla="*/ 925480 w 4087780"/>
                <a:gd name="connsiteY24" fmla="*/ 3162300 h 4338827"/>
                <a:gd name="connsiteX25" fmla="*/ 877855 w 4087780"/>
                <a:gd name="connsiteY25" fmla="*/ 3048000 h 4338827"/>
                <a:gd name="connsiteX26" fmla="*/ 896905 w 4087780"/>
                <a:gd name="connsiteY26" fmla="*/ 2914650 h 4338827"/>
                <a:gd name="connsiteX27" fmla="*/ 1030255 w 4087780"/>
                <a:gd name="connsiteY27" fmla="*/ 2857500 h 4338827"/>
                <a:gd name="connsiteX28" fmla="*/ 1154080 w 4087780"/>
                <a:gd name="connsiteY28" fmla="*/ 3000375 h 4338827"/>
                <a:gd name="connsiteX29" fmla="*/ 1068355 w 4087780"/>
                <a:gd name="connsiteY29" fmla="*/ 3124200 h 4338827"/>
                <a:gd name="connsiteX30" fmla="*/ 992155 w 4087780"/>
                <a:gd name="connsiteY30" fmla="*/ 3009900 h 4338827"/>
                <a:gd name="connsiteX31" fmla="*/ 1096930 w 4087780"/>
                <a:gd name="connsiteY31" fmla="*/ 2790825 h 4338827"/>
                <a:gd name="connsiteX32" fmla="*/ 1296955 w 4087780"/>
                <a:gd name="connsiteY32" fmla="*/ 2600325 h 4338827"/>
                <a:gd name="connsiteX33" fmla="*/ 1697005 w 4087780"/>
                <a:gd name="connsiteY33" fmla="*/ 2590800 h 4338827"/>
                <a:gd name="connsiteX34" fmla="*/ 1668430 w 4087780"/>
                <a:gd name="connsiteY34" fmla="*/ 2381250 h 4338827"/>
                <a:gd name="connsiteX35" fmla="*/ 1477930 w 4087780"/>
                <a:gd name="connsiteY35" fmla="*/ 2419350 h 4338827"/>
                <a:gd name="connsiteX36" fmla="*/ 1335055 w 4087780"/>
                <a:gd name="connsiteY36" fmla="*/ 2619375 h 4338827"/>
                <a:gd name="connsiteX37" fmla="*/ 1277905 w 4087780"/>
                <a:gd name="connsiteY37" fmla="*/ 2933700 h 4338827"/>
                <a:gd name="connsiteX38" fmla="*/ 963580 w 4087780"/>
                <a:gd name="connsiteY38" fmla="*/ 3152775 h 4338827"/>
                <a:gd name="connsiteX39" fmla="*/ 649255 w 4087780"/>
                <a:gd name="connsiteY39" fmla="*/ 3143250 h 4338827"/>
                <a:gd name="connsiteX40" fmla="*/ 620680 w 4087780"/>
                <a:gd name="connsiteY40" fmla="*/ 2943225 h 4338827"/>
                <a:gd name="connsiteX41" fmla="*/ 915955 w 4087780"/>
                <a:gd name="connsiteY41" fmla="*/ 2828925 h 4338827"/>
                <a:gd name="connsiteX42" fmla="*/ 896905 w 4087780"/>
                <a:gd name="connsiteY42" fmla="*/ 3219450 h 4338827"/>
                <a:gd name="connsiteX43" fmla="*/ 525430 w 4087780"/>
                <a:gd name="connsiteY43" fmla="*/ 3228975 h 4338827"/>
                <a:gd name="connsiteX44" fmla="*/ 496855 w 4087780"/>
                <a:gd name="connsiteY44" fmla="*/ 3019425 h 4338827"/>
                <a:gd name="connsiteX45" fmla="*/ 411130 w 4087780"/>
                <a:gd name="connsiteY45" fmla="*/ 2781300 h 4338827"/>
                <a:gd name="connsiteX46" fmla="*/ 239680 w 4087780"/>
                <a:gd name="connsiteY46" fmla="*/ 2933700 h 4338827"/>
                <a:gd name="connsiteX47" fmla="*/ 439705 w 4087780"/>
                <a:gd name="connsiteY47" fmla="*/ 3162300 h 4338827"/>
                <a:gd name="connsiteX48" fmla="*/ 563530 w 4087780"/>
                <a:gd name="connsiteY48" fmla="*/ 2857500 h 4338827"/>
                <a:gd name="connsiteX49" fmla="*/ 430180 w 4087780"/>
                <a:gd name="connsiteY49" fmla="*/ 2781300 h 4338827"/>
                <a:gd name="connsiteX50" fmla="*/ 363505 w 4087780"/>
                <a:gd name="connsiteY50" fmla="*/ 3114675 h 4338827"/>
                <a:gd name="connsiteX51" fmla="*/ 87280 w 4087780"/>
                <a:gd name="connsiteY51" fmla="*/ 3152775 h 4338827"/>
                <a:gd name="connsiteX52" fmla="*/ 1555 w 4087780"/>
                <a:gd name="connsiteY52" fmla="*/ 2895600 h 4338827"/>
                <a:gd name="connsiteX53" fmla="*/ 144430 w 4087780"/>
                <a:gd name="connsiteY53" fmla="*/ 2790825 h 4338827"/>
                <a:gd name="connsiteX54" fmla="*/ 211105 w 4087780"/>
                <a:gd name="connsiteY54" fmla="*/ 3019425 h 4338827"/>
                <a:gd name="connsiteX55" fmla="*/ 468280 w 4087780"/>
                <a:gd name="connsiteY55" fmla="*/ 2876550 h 4338827"/>
                <a:gd name="connsiteX56" fmla="*/ 696880 w 4087780"/>
                <a:gd name="connsiteY56" fmla="*/ 3086100 h 4338827"/>
                <a:gd name="connsiteX57" fmla="*/ 725455 w 4087780"/>
                <a:gd name="connsiteY57" fmla="*/ 4048125 h 4338827"/>
                <a:gd name="connsiteX58" fmla="*/ 3659155 w 4087780"/>
                <a:gd name="connsiteY58" fmla="*/ 4181475 h 4338827"/>
                <a:gd name="connsiteX59" fmla="*/ 3782980 w 4087780"/>
                <a:gd name="connsiteY59" fmla="*/ 3876675 h 4338827"/>
                <a:gd name="connsiteX60" fmla="*/ 3325780 w 4087780"/>
                <a:gd name="connsiteY60" fmla="*/ 3800475 h 4338827"/>
                <a:gd name="connsiteX61" fmla="*/ 3040030 w 4087780"/>
                <a:gd name="connsiteY61" fmla="*/ 3914775 h 4338827"/>
                <a:gd name="connsiteX62" fmla="*/ 2992405 w 4087780"/>
                <a:gd name="connsiteY62" fmla="*/ 4162425 h 4338827"/>
                <a:gd name="connsiteX63" fmla="*/ 3306730 w 4087780"/>
                <a:gd name="connsiteY63" fmla="*/ 4324350 h 4338827"/>
                <a:gd name="connsiteX64" fmla="*/ 3754405 w 4087780"/>
                <a:gd name="connsiteY64" fmla="*/ 4314825 h 4338827"/>
                <a:gd name="connsiteX65" fmla="*/ 3992530 w 4087780"/>
                <a:gd name="connsiteY65" fmla="*/ 4181475 h 4338827"/>
                <a:gd name="connsiteX66" fmla="*/ 4087780 w 4087780"/>
                <a:gd name="connsiteY66" fmla="*/ 3933825 h 4338827"/>
                <a:gd name="connsiteX67" fmla="*/ 4087780 w 4087780"/>
                <a:gd name="connsiteY67" fmla="*/ 3933825 h 4338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4087780" h="4338827">
                  <a:moveTo>
                    <a:pt x="2725705" y="0"/>
                  </a:moveTo>
                  <a:cubicBezTo>
                    <a:pt x="2398680" y="0"/>
                    <a:pt x="2071655" y="0"/>
                    <a:pt x="1858930" y="38100"/>
                  </a:cubicBezTo>
                  <a:cubicBezTo>
                    <a:pt x="1646205" y="76200"/>
                    <a:pt x="1539842" y="163513"/>
                    <a:pt x="1449355" y="228600"/>
                  </a:cubicBezTo>
                  <a:cubicBezTo>
                    <a:pt x="1358868" y="293687"/>
                    <a:pt x="1341405" y="360363"/>
                    <a:pt x="1316005" y="428625"/>
                  </a:cubicBezTo>
                  <a:cubicBezTo>
                    <a:pt x="1290605" y="496888"/>
                    <a:pt x="1293780" y="585788"/>
                    <a:pt x="1296955" y="638175"/>
                  </a:cubicBezTo>
                  <a:cubicBezTo>
                    <a:pt x="1300130" y="690562"/>
                    <a:pt x="1320768" y="712788"/>
                    <a:pt x="1335055" y="742950"/>
                  </a:cubicBezTo>
                  <a:cubicBezTo>
                    <a:pt x="1349342" y="773112"/>
                    <a:pt x="1350930" y="755650"/>
                    <a:pt x="1382680" y="819150"/>
                  </a:cubicBezTo>
                  <a:cubicBezTo>
                    <a:pt x="1414430" y="882650"/>
                    <a:pt x="1481105" y="962025"/>
                    <a:pt x="1525555" y="1123950"/>
                  </a:cubicBezTo>
                  <a:cubicBezTo>
                    <a:pt x="1570005" y="1285875"/>
                    <a:pt x="1647793" y="1574800"/>
                    <a:pt x="1649380" y="1790700"/>
                  </a:cubicBezTo>
                  <a:cubicBezTo>
                    <a:pt x="1650967" y="2006600"/>
                    <a:pt x="1606517" y="2244725"/>
                    <a:pt x="1535080" y="2419350"/>
                  </a:cubicBezTo>
                  <a:cubicBezTo>
                    <a:pt x="1463643" y="2593975"/>
                    <a:pt x="1289017" y="2759075"/>
                    <a:pt x="1220755" y="2838450"/>
                  </a:cubicBezTo>
                  <a:cubicBezTo>
                    <a:pt x="1152493" y="2917825"/>
                    <a:pt x="1154080" y="2903538"/>
                    <a:pt x="1125505" y="2895600"/>
                  </a:cubicBezTo>
                  <a:cubicBezTo>
                    <a:pt x="1096930" y="2887662"/>
                    <a:pt x="1057242" y="2827337"/>
                    <a:pt x="1049305" y="2790825"/>
                  </a:cubicBezTo>
                  <a:cubicBezTo>
                    <a:pt x="1041368" y="2754313"/>
                    <a:pt x="1042955" y="2697163"/>
                    <a:pt x="1077880" y="2676525"/>
                  </a:cubicBezTo>
                  <a:cubicBezTo>
                    <a:pt x="1112805" y="2655887"/>
                    <a:pt x="1215993" y="2641600"/>
                    <a:pt x="1258855" y="2667000"/>
                  </a:cubicBezTo>
                  <a:cubicBezTo>
                    <a:pt x="1301717" y="2692400"/>
                    <a:pt x="1316005" y="2787650"/>
                    <a:pt x="1335055" y="2828925"/>
                  </a:cubicBezTo>
                  <a:cubicBezTo>
                    <a:pt x="1354105" y="2870200"/>
                    <a:pt x="1354105" y="2890838"/>
                    <a:pt x="1373155" y="2914650"/>
                  </a:cubicBezTo>
                  <a:cubicBezTo>
                    <a:pt x="1392205" y="2938462"/>
                    <a:pt x="1414430" y="2968625"/>
                    <a:pt x="1449355" y="2971800"/>
                  </a:cubicBezTo>
                  <a:cubicBezTo>
                    <a:pt x="1484280" y="2974975"/>
                    <a:pt x="1558893" y="2974975"/>
                    <a:pt x="1582705" y="2933700"/>
                  </a:cubicBezTo>
                  <a:cubicBezTo>
                    <a:pt x="1606517" y="2892425"/>
                    <a:pt x="1611280" y="2759075"/>
                    <a:pt x="1592230" y="2724150"/>
                  </a:cubicBezTo>
                  <a:cubicBezTo>
                    <a:pt x="1573180" y="2689225"/>
                    <a:pt x="1506505" y="2697163"/>
                    <a:pt x="1468405" y="2724150"/>
                  </a:cubicBezTo>
                  <a:cubicBezTo>
                    <a:pt x="1430305" y="2751137"/>
                    <a:pt x="1396968" y="2820987"/>
                    <a:pt x="1363630" y="2886075"/>
                  </a:cubicBezTo>
                  <a:cubicBezTo>
                    <a:pt x="1330292" y="2951163"/>
                    <a:pt x="1312830" y="3059113"/>
                    <a:pt x="1268380" y="3114675"/>
                  </a:cubicBezTo>
                  <a:cubicBezTo>
                    <a:pt x="1223930" y="3170237"/>
                    <a:pt x="1154080" y="3211513"/>
                    <a:pt x="1096930" y="3219450"/>
                  </a:cubicBezTo>
                  <a:cubicBezTo>
                    <a:pt x="1039780" y="3227387"/>
                    <a:pt x="961992" y="3190875"/>
                    <a:pt x="925480" y="3162300"/>
                  </a:cubicBezTo>
                  <a:cubicBezTo>
                    <a:pt x="888968" y="3133725"/>
                    <a:pt x="882617" y="3089275"/>
                    <a:pt x="877855" y="3048000"/>
                  </a:cubicBezTo>
                  <a:cubicBezTo>
                    <a:pt x="873093" y="3006725"/>
                    <a:pt x="871505" y="2946400"/>
                    <a:pt x="896905" y="2914650"/>
                  </a:cubicBezTo>
                  <a:cubicBezTo>
                    <a:pt x="922305" y="2882900"/>
                    <a:pt x="987393" y="2843213"/>
                    <a:pt x="1030255" y="2857500"/>
                  </a:cubicBezTo>
                  <a:cubicBezTo>
                    <a:pt x="1073117" y="2871787"/>
                    <a:pt x="1147730" y="2955925"/>
                    <a:pt x="1154080" y="3000375"/>
                  </a:cubicBezTo>
                  <a:cubicBezTo>
                    <a:pt x="1160430" y="3044825"/>
                    <a:pt x="1095342" y="3122613"/>
                    <a:pt x="1068355" y="3124200"/>
                  </a:cubicBezTo>
                  <a:cubicBezTo>
                    <a:pt x="1041368" y="3125787"/>
                    <a:pt x="987392" y="3065463"/>
                    <a:pt x="992155" y="3009900"/>
                  </a:cubicBezTo>
                  <a:cubicBezTo>
                    <a:pt x="996917" y="2954338"/>
                    <a:pt x="1046130" y="2859088"/>
                    <a:pt x="1096930" y="2790825"/>
                  </a:cubicBezTo>
                  <a:cubicBezTo>
                    <a:pt x="1147730" y="2722563"/>
                    <a:pt x="1196943" y="2633662"/>
                    <a:pt x="1296955" y="2600325"/>
                  </a:cubicBezTo>
                  <a:cubicBezTo>
                    <a:pt x="1396967" y="2566988"/>
                    <a:pt x="1635093" y="2627312"/>
                    <a:pt x="1697005" y="2590800"/>
                  </a:cubicBezTo>
                  <a:cubicBezTo>
                    <a:pt x="1758917" y="2554288"/>
                    <a:pt x="1704942" y="2409825"/>
                    <a:pt x="1668430" y="2381250"/>
                  </a:cubicBezTo>
                  <a:cubicBezTo>
                    <a:pt x="1631918" y="2352675"/>
                    <a:pt x="1533492" y="2379663"/>
                    <a:pt x="1477930" y="2419350"/>
                  </a:cubicBezTo>
                  <a:cubicBezTo>
                    <a:pt x="1422368" y="2459037"/>
                    <a:pt x="1368392" y="2533650"/>
                    <a:pt x="1335055" y="2619375"/>
                  </a:cubicBezTo>
                  <a:cubicBezTo>
                    <a:pt x="1301717" y="2705100"/>
                    <a:pt x="1339817" y="2844800"/>
                    <a:pt x="1277905" y="2933700"/>
                  </a:cubicBezTo>
                  <a:cubicBezTo>
                    <a:pt x="1215993" y="3022600"/>
                    <a:pt x="1068355" y="3117850"/>
                    <a:pt x="963580" y="3152775"/>
                  </a:cubicBezTo>
                  <a:cubicBezTo>
                    <a:pt x="858805" y="3187700"/>
                    <a:pt x="706405" y="3178175"/>
                    <a:pt x="649255" y="3143250"/>
                  </a:cubicBezTo>
                  <a:cubicBezTo>
                    <a:pt x="592105" y="3108325"/>
                    <a:pt x="576230" y="2995612"/>
                    <a:pt x="620680" y="2943225"/>
                  </a:cubicBezTo>
                  <a:cubicBezTo>
                    <a:pt x="665130" y="2890838"/>
                    <a:pt x="869918" y="2782888"/>
                    <a:pt x="915955" y="2828925"/>
                  </a:cubicBezTo>
                  <a:cubicBezTo>
                    <a:pt x="961992" y="2874962"/>
                    <a:pt x="961992" y="3152775"/>
                    <a:pt x="896905" y="3219450"/>
                  </a:cubicBezTo>
                  <a:cubicBezTo>
                    <a:pt x="831818" y="3286125"/>
                    <a:pt x="592105" y="3262313"/>
                    <a:pt x="525430" y="3228975"/>
                  </a:cubicBezTo>
                  <a:cubicBezTo>
                    <a:pt x="458755" y="3195638"/>
                    <a:pt x="515905" y="3094037"/>
                    <a:pt x="496855" y="3019425"/>
                  </a:cubicBezTo>
                  <a:cubicBezTo>
                    <a:pt x="477805" y="2944813"/>
                    <a:pt x="453992" y="2795587"/>
                    <a:pt x="411130" y="2781300"/>
                  </a:cubicBezTo>
                  <a:cubicBezTo>
                    <a:pt x="368268" y="2767013"/>
                    <a:pt x="234918" y="2870200"/>
                    <a:pt x="239680" y="2933700"/>
                  </a:cubicBezTo>
                  <a:cubicBezTo>
                    <a:pt x="244442" y="2997200"/>
                    <a:pt x="385730" y="3175000"/>
                    <a:pt x="439705" y="3162300"/>
                  </a:cubicBezTo>
                  <a:cubicBezTo>
                    <a:pt x="493680" y="3149600"/>
                    <a:pt x="565117" y="2921000"/>
                    <a:pt x="563530" y="2857500"/>
                  </a:cubicBezTo>
                  <a:cubicBezTo>
                    <a:pt x="561943" y="2794000"/>
                    <a:pt x="463517" y="2738438"/>
                    <a:pt x="430180" y="2781300"/>
                  </a:cubicBezTo>
                  <a:cubicBezTo>
                    <a:pt x="396843" y="2824162"/>
                    <a:pt x="420655" y="3052763"/>
                    <a:pt x="363505" y="3114675"/>
                  </a:cubicBezTo>
                  <a:cubicBezTo>
                    <a:pt x="306355" y="3176587"/>
                    <a:pt x="147605" y="3189287"/>
                    <a:pt x="87280" y="3152775"/>
                  </a:cubicBezTo>
                  <a:cubicBezTo>
                    <a:pt x="26955" y="3116263"/>
                    <a:pt x="-7970" y="2955925"/>
                    <a:pt x="1555" y="2895600"/>
                  </a:cubicBezTo>
                  <a:cubicBezTo>
                    <a:pt x="11080" y="2835275"/>
                    <a:pt x="109505" y="2770187"/>
                    <a:pt x="144430" y="2790825"/>
                  </a:cubicBezTo>
                  <a:cubicBezTo>
                    <a:pt x="179355" y="2811463"/>
                    <a:pt x="157130" y="3005138"/>
                    <a:pt x="211105" y="3019425"/>
                  </a:cubicBezTo>
                  <a:cubicBezTo>
                    <a:pt x="265080" y="3033713"/>
                    <a:pt x="387317" y="2865438"/>
                    <a:pt x="468280" y="2876550"/>
                  </a:cubicBezTo>
                  <a:cubicBezTo>
                    <a:pt x="549242" y="2887663"/>
                    <a:pt x="654017" y="2890838"/>
                    <a:pt x="696880" y="3086100"/>
                  </a:cubicBezTo>
                  <a:cubicBezTo>
                    <a:pt x="739742" y="3281363"/>
                    <a:pt x="231743" y="3865563"/>
                    <a:pt x="725455" y="4048125"/>
                  </a:cubicBezTo>
                  <a:cubicBezTo>
                    <a:pt x="1219167" y="4230687"/>
                    <a:pt x="3149568" y="4210050"/>
                    <a:pt x="3659155" y="4181475"/>
                  </a:cubicBezTo>
                  <a:cubicBezTo>
                    <a:pt x="4168742" y="4152900"/>
                    <a:pt x="3838542" y="3940175"/>
                    <a:pt x="3782980" y="3876675"/>
                  </a:cubicBezTo>
                  <a:cubicBezTo>
                    <a:pt x="3727418" y="3813175"/>
                    <a:pt x="3449605" y="3794125"/>
                    <a:pt x="3325780" y="3800475"/>
                  </a:cubicBezTo>
                  <a:cubicBezTo>
                    <a:pt x="3201955" y="3806825"/>
                    <a:pt x="3095593" y="3854450"/>
                    <a:pt x="3040030" y="3914775"/>
                  </a:cubicBezTo>
                  <a:cubicBezTo>
                    <a:pt x="2984467" y="3975100"/>
                    <a:pt x="2947955" y="4094162"/>
                    <a:pt x="2992405" y="4162425"/>
                  </a:cubicBezTo>
                  <a:cubicBezTo>
                    <a:pt x="3036855" y="4230688"/>
                    <a:pt x="3179730" y="4298950"/>
                    <a:pt x="3306730" y="4324350"/>
                  </a:cubicBezTo>
                  <a:cubicBezTo>
                    <a:pt x="3433730" y="4349750"/>
                    <a:pt x="3640105" y="4338637"/>
                    <a:pt x="3754405" y="4314825"/>
                  </a:cubicBezTo>
                  <a:cubicBezTo>
                    <a:pt x="3868705" y="4291013"/>
                    <a:pt x="3936968" y="4244975"/>
                    <a:pt x="3992530" y="4181475"/>
                  </a:cubicBezTo>
                  <a:cubicBezTo>
                    <a:pt x="4048092" y="4117975"/>
                    <a:pt x="4087780" y="3933825"/>
                    <a:pt x="4087780" y="3933825"/>
                  </a:cubicBezTo>
                  <a:lnTo>
                    <a:pt x="4087780" y="3933825"/>
                  </a:lnTo>
                </a:path>
              </a:pathLst>
            </a:cu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39" name="Rak pil 138"/>
            <p:cNvCxnSpPr/>
            <p:nvPr/>
          </p:nvCxnSpPr>
          <p:spPr>
            <a:xfrm flipH="1">
              <a:off x="5988873" y="999012"/>
              <a:ext cx="4312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2" name="textruta 51">
            <a:extLst>
              <a:ext uri="{FF2B5EF4-FFF2-40B4-BE49-F238E27FC236}">
                <a16:creationId xmlns:a16="http://schemas.microsoft.com/office/drawing/2014/main" id="{B479E614-0219-49E2-83C6-F7E7E4111799}"/>
              </a:ext>
            </a:extLst>
          </p:cNvPr>
          <p:cNvSpPr txBox="1"/>
          <p:nvPr/>
        </p:nvSpPr>
        <p:spPr>
          <a:xfrm>
            <a:off x="5195868" y="2348090"/>
            <a:ext cx="15841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- Tänkande</a:t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     - Skolade</a:t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        - Lärda</a:t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         - Kunskap</a:t>
            </a:r>
            <a:br>
              <a:rPr lang="sv-SE" dirty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449EB752-E721-48B7-B1BC-35A586730178}"/>
              </a:ext>
            </a:extLst>
          </p:cNvPr>
          <p:cNvSpPr txBox="1"/>
          <p:nvPr/>
        </p:nvSpPr>
        <p:spPr>
          <a:xfrm>
            <a:off x="5157866" y="3535270"/>
            <a:ext cx="18579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          - Känslor</a:t>
            </a:r>
          </a:p>
          <a:p>
            <a:r>
              <a:rPr lang="sv-SE" sz="1400" dirty="0">
                <a:solidFill>
                  <a:schemeClr val="bg1"/>
                </a:solidFill>
              </a:rPr>
              <a:t>         - Självbild</a:t>
            </a:r>
          </a:p>
          <a:p>
            <a:r>
              <a:rPr lang="sv-SE" sz="1400" dirty="0">
                <a:solidFill>
                  <a:schemeClr val="bg1"/>
                </a:solidFill>
              </a:rPr>
              <a:t>        - Sanningar</a:t>
            </a:r>
          </a:p>
          <a:p>
            <a:r>
              <a:rPr lang="sv-SE" sz="1400" dirty="0">
                <a:solidFill>
                  <a:schemeClr val="bg1"/>
                </a:solidFill>
              </a:rPr>
              <a:t>      - Minnen</a:t>
            </a:r>
          </a:p>
          <a:p>
            <a:r>
              <a:rPr lang="sv-SE" sz="1400" dirty="0">
                <a:solidFill>
                  <a:schemeClr val="bg1"/>
                </a:solidFill>
              </a:rPr>
              <a:t>   - Vanor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B23CDD1-C76F-43F1-95B8-FE9D4BEB3F37}"/>
              </a:ext>
            </a:extLst>
          </p:cNvPr>
          <p:cNvSpPr txBox="1"/>
          <p:nvPr/>
        </p:nvSpPr>
        <p:spPr>
          <a:xfrm>
            <a:off x="222028" y="6089713"/>
            <a:ext cx="3923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Camilla Saarinen</a:t>
            </a:r>
            <a:br>
              <a:rPr lang="sv-SE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sv-SE" sz="1200" i="1" dirty="0">
                <a:solidFill>
                  <a:schemeClr val="bg1">
                    <a:lumMod val="65000"/>
                  </a:schemeClr>
                </a:solidFill>
              </a:rPr>
              <a:t>Organisationsutveckling genom personlig utveckling</a:t>
            </a:r>
            <a:endParaRPr lang="sv-SE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7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8" grpId="0"/>
      <p:bldP spid="29" grpId="0"/>
      <p:bldP spid="114" grpId="0"/>
      <p:bldP spid="115" grpId="0"/>
      <p:bldP spid="116" grpId="0"/>
      <p:bldP spid="117" grpId="0" animBg="1"/>
      <p:bldP spid="118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E30845F9-3143-AB2D-5CFF-8E305ACD9D61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>
              <a:highlight>
                <a:srgbClr val="000000"/>
              </a:highlight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5FC100-39BC-452F-8B02-E1D37F29CA63}"/>
              </a:ext>
            </a:extLst>
          </p:cNvPr>
          <p:cNvSpPr/>
          <p:nvPr/>
        </p:nvSpPr>
        <p:spPr>
          <a:xfrm>
            <a:off x="2525312" y="2016906"/>
            <a:ext cx="38560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4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Känna 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sz="6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kontroll</a:t>
            </a:r>
          </a:p>
          <a:p>
            <a:endParaRPr lang="sv-SE" sz="2400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8FC107B-C172-47B4-BF0E-CFDF4994C531}"/>
              </a:ext>
            </a:extLst>
          </p:cNvPr>
          <p:cNvSpPr/>
          <p:nvPr/>
        </p:nvSpPr>
        <p:spPr>
          <a:xfrm>
            <a:off x="2395753" y="836712"/>
            <a:ext cx="4248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Känna</a:t>
            </a:r>
          </a:p>
          <a:p>
            <a:pPr algn="ctr"/>
            <a:r>
              <a:rPr lang="sv-SE" sz="6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samhörighet</a:t>
            </a:r>
          </a:p>
          <a:p>
            <a:endParaRPr lang="sv-S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B90E8DB-3174-4E37-80B7-EBD767784EB6}"/>
              </a:ext>
            </a:extLst>
          </p:cNvPr>
          <p:cNvSpPr/>
          <p:nvPr/>
        </p:nvSpPr>
        <p:spPr>
          <a:xfrm>
            <a:off x="2171725" y="3789040"/>
            <a:ext cx="46965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400" dirty="0">
              <a:solidFill>
                <a:schemeClr val="bg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Känna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sz="6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uppskattning</a:t>
            </a:r>
          </a:p>
          <a:p>
            <a:endParaRPr lang="sv-SE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75D7FE0F-36C1-4270-B309-F6E0F4F04970}"/>
              </a:ext>
            </a:extLst>
          </p:cNvPr>
          <p:cNvSpPr txBox="1"/>
          <p:nvPr/>
        </p:nvSpPr>
        <p:spPr>
          <a:xfrm>
            <a:off x="222028" y="6089713"/>
            <a:ext cx="3923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Camilla Saarinen</a:t>
            </a:r>
            <a:br>
              <a:rPr lang="sv-SE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1200" i="1" dirty="0">
                <a:solidFill>
                  <a:schemeClr val="bg1">
                    <a:lumMod val="50000"/>
                  </a:schemeClr>
                </a:solidFill>
              </a:rPr>
              <a:t>Organisationsutveckling genom personlig utveckling</a:t>
            </a:r>
            <a:endParaRPr lang="sv-SE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33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D66146C6-8648-2C54-3A1B-FD35D13F6D01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>
              <a:highlight>
                <a:srgbClr val="000000"/>
              </a:highlight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8FC107B-C172-47B4-BF0E-CFDF4994C531}"/>
              </a:ext>
            </a:extLst>
          </p:cNvPr>
          <p:cNvSpPr/>
          <p:nvPr/>
        </p:nvSpPr>
        <p:spPr>
          <a:xfrm>
            <a:off x="1619672" y="1340768"/>
            <a:ext cx="558062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400" dirty="0"/>
          </a:p>
          <a:p>
            <a:pPr algn="ctr"/>
            <a:r>
              <a:rPr lang="sv-SE" sz="4800" b="1" dirty="0">
                <a:solidFill>
                  <a:schemeClr val="bg1">
                    <a:lumMod val="95000"/>
                  </a:schemeClr>
                </a:solidFill>
              </a:rPr>
              <a:t>1. </a:t>
            </a:r>
            <a:r>
              <a:rPr lang="sv-SE" sz="11500" b="1" dirty="0">
                <a:solidFill>
                  <a:schemeClr val="bg1">
                    <a:lumMod val="95000"/>
                  </a:schemeClr>
                </a:solidFill>
              </a:rPr>
              <a:t>3</a:t>
            </a:r>
            <a:r>
              <a:rPr lang="sv-SE" sz="4800" b="1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sv-SE" sz="19900" b="1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sv-SE" sz="21600" dirty="0">
              <a:solidFill>
                <a:schemeClr val="bg1">
                  <a:lumMod val="95000"/>
                </a:schemeClr>
              </a:solidFill>
            </a:endParaRPr>
          </a:p>
          <a:p>
            <a:endParaRPr lang="sv-SE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75D7FE0F-36C1-4270-B309-F6E0F4F04970}"/>
              </a:ext>
            </a:extLst>
          </p:cNvPr>
          <p:cNvSpPr txBox="1"/>
          <p:nvPr/>
        </p:nvSpPr>
        <p:spPr>
          <a:xfrm>
            <a:off x="222028" y="6089713"/>
            <a:ext cx="3923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Camilla Saarinen</a:t>
            </a:r>
            <a:br>
              <a:rPr lang="sv-SE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1200" i="1" dirty="0">
                <a:solidFill>
                  <a:schemeClr val="bg1">
                    <a:lumMod val="50000"/>
                  </a:schemeClr>
                </a:solidFill>
              </a:rPr>
              <a:t>Organisationsutveckling genom personlig utveckling</a:t>
            </a:r>
            <a:endParaRPr lang="sv-SE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0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4061442D-D20E-495A-2110-9831BFD4C32C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sv-SE" dirty="0">
              <a:highlight>
                <a:srgbClr val="000000"/>
              </a:highlight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75D7FE0F-36C1-4270-B309-F6E0F4F04970}"/>
              </a:ext>
            </a:extLst>
          </p:cNvPr>
          <p:cNvSpPr txBox="1"/>
          <p:nvPr/>
        </p:nvSpPr>
        <p:spPr>
          <a:xfrm>
            <a:off x="222028" y="6089713"/>
            <a:ext cx="3923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Camilla Saarinen</a:t>
            </a:r>
            <a:br>
              <a:rPr lang="sv-SE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1200" i="1" dirty="0">
                <a:solidFill>
                  <a:schemeClr val="bg1">
                    <a:lumMod val="50000"/>
                  </a:schemeClr>
                </a:solidFill>
              </a:rPr>
              <a:t>Organisationsutveckling genom personlig utveckling</a:t>
            </a:r>
            <a:endParaRPr lang="sv-SE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095B2F1D-FFBD-A3FF-DE34-6E45F9AB1DC3}"/>
              </a:ext>
            </a:extLst>
          </p:cNvPr>
          <p:cNvSpPr/>
          <p:nvPr/>
        </p:nvSpPr>
        <p:spPr>
          <a:xfrm>
            <a:off x="1943708" y="1628800"/>
            <a:ext cx="5256584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15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TACK!</a:t>
            </a:r>
            <a:br>
              <a:rPr lang="sv-SE" sz="6000" b="1" dirty="0">
                <a:solidFill>
                  <a:schemeClr val="bg1"/>
                </a:solidFill>
              </a:rPr>
            </a:br>
            <a:br>
              <a:rPr lang="sv-SE" sz="6000" b="1" dirty="0">
                <a:solidFill>
                  <a:schemeClr val="bg1"/>
                </a:solidFill>
              </a:rPr>
            </a:br>
            <a:r>
              <a:rPr lang="sv-SE" sz="4000" i="1" dirty="0">
                <a:solidFill>
                  <a:schemeClr val="bg1"/>
                </a:solidFill>
              </a:rPr>
              <a:t>Camilla Saarinen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93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TM03457515[[fn=Vy]]</Template>
  <TotalTime>86066</TotalTime>
  <Words>222</Words>
  <Application>Microsoft Office PowerPoint</Application>
  <PresentationFormat>Bildspel på skärmen (4:3)</PresentationFormat>
  <Paragraphs>42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funkar du?</dc:title>
  <dc:creator>Quentia AB</dc:creator>
  <cp:lastModifiedBy>Per Winberg</cp:lastModifiedBy>
  <cp:revision>679</cp:revision>
  <cp:lastPrinted>2019-12-12T07:47:55Z</cp:lastPrinted>
  <dcterms:created xsi:type="dcterms:W3CDTF">2014-05-23T11:01:31Z</dcterms:created>
  <dcterms:modified xsi:type="dcterms:W3CDTF">2024-03-11T12:22:27Z</dcterms:modified>
</cp:coreProperties>
</file>