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3"/>
  </p:notesMasterIdLst>
  <p:handoutMasterIdLst>
    <p:handoutMasterId r:id="rId64"/>
  </p:handoutMasterIdLst>
  <p:sldIdLst>
    <p:sldId id="568" r:id="rId5"/>
    <p:sldId id="586" r:id="rId6"/>
    <p:sldId id="752" r:id="rId7"/>
    <p:sldId id="260" r:id="rId8"/>
    <p:sldId id="769" r:id="rId9"/>
    <p:sldId id="770" r:id="rId10"/>
    <p:sldId id="269" r:id="rId11"/>
    <p:sldId id="267" r:id="rId12"/>
    <p:sldId id="754" r:id="rId13"/>
    <p:sldId id="580" r:id="rId14"/>
    <p:sldId id="766" r:id="rId15"/>
    <p:sldId id="767" r:id="rId16"/>
    <p:sldId id="768" r:id="rId17"/>
    <p:sldId id="760" r:id="rId18"/>
    <p:sldId id="552" r:id="rId19"/>
    <p:sldId id="256" r:id="rId20"/>
    <p:sldId id="713" r:id="rId21"/>
    <p:sldId id="265" r:id="rId22"/>
    <p:sldId id="556" r:id="rId23"/>
    <p:sldId id="715" r:id="rId24"/>
    <p:sldId id="730" r:id="rId25"/>
    <p:sldId id="731" r:id="rId26"/>
    <p:sldId id="738" r:id="rId27"/>
    <p:sldId id="771" r:id="rId28"/>
    <p:sldId id="581" r:id="rId29"/>
    <p:sldId id="584" r:id="rId30"/>
    <p:sldId id="751" r:id="rId31"/>
    <p:sldId id="742" r:id="rId32"/>
    <p:sldId id="743" r:id="rId33"/>
    <p:sldId id="727" r:id="rId34"/>
    <p:sldId id="733" r:id="rId35"/>
    <p:sldId id="772" r:id="rId36"/>
    <p:sldId id="773" r:id="rId37"/>
    <p:sldId id="774" r:id="rId38"/>
    <p:sldId id="717" r:id="rId39"/>
    <p:sldId id="579" r:id="rId40"/>
    <p:sldId id="452" r:id="rId41"/>
    <p:sldId id="481" r:id="rId42"/>
    <p:sldId id="456" r:id="rId43"/>
    <p:sldId id="726" r:id="rId44"/>
    <p:sldId id="719" r:id="rId45"/>
    <p:sldId id="720" r:id="rId46"/>
    <p:sldId id="721" r:id="rId47"/>
    <p:sldId id="722" r:id="rId48"/>
    <p:sldId id="732" r:id="rId49"/>
    <p:sldId id="723" r:id="rId50"/>
    <p:sldId id="258" r:id="rId51"/>
    <p:sldId id="264" r:id="rId52"/>
    <p:sldId id="316" r:id="rId53"/>
    <p:sldId id="755" r:id="rId54"/>
    <p:sldId id="756" r:id="rId55"/>
    <p:sldId id="761" r:id="rId56"/>
    <p:sldId id="762" r:id="rId57"/>
    <p:sldId id="763" r:id="rId58"/>
    <p:sldId id="749" r:id="rId59"/>
    <p:sldId id="562" r:id="rId60"/>
    <p:sldId id="764" r:id="rId61"/>
    <p:sldId id="765" r:id="rId62"/>
  </p:sldIdLst>
  <p:sldSz cx="12192000" cy="6858000"/>
  <p:notesSz cx="6797675" cy="9926638"/>
  <p:defaultTextStyle>
    <a:defPPr>
      <a:defRPr lang="sv-S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449FD-E416-7775-7A4D-DEE812E8B889}" name="Annelie Lindvall" initials="AL" userId="S::Annelie.Lindvall@afaforsakring.se::f22dc1bc-0d84-4608-b7a7-9c063e787c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BFA"/>
    <a:srgbClr val="F99B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6FEE6-05C4-40A0-8E9E-D008966DD919}" v="1" dt="2024-04-22T08:01:47.17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49" autoAdjust="0"/>
    <p:restoredTop sz="87449" autoAdjust="0"/>
  </p:normalViewPr>
  <p:slideViewPr>
    <p:cSldViewPr snapToGrid="0">
      <p:cViewPr varScale="1">
        <p:scale>
          <a:sx n="68" d="100"/>
          <a:sy n="68" d="100"/>
        </p:scale>
        <p:origin x="1428"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9" d="100"/>
          <a:sy n="69" d="100"/>
        </p:scale>
        <p:origin x="301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Blad1!$B$1</c:f>
              <c:strCache>
                <c:ptCount val="1"/>
                <c:pt idx="0">
                  <c:v>aldrig hört talas om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2013</c:v>
                </c:pt>
                <c:pt idx="1">
                  <c:v>2014</c:v>
                </c:pt>
                <c:pt idx="2">
                  <c:v>2016</c:v>
                </c:pt>
                <c:pt idx="3">
                  <c:v>2017</c:v>
                </c:pt>
                <c:pt idx="4">
                  <c:v>2018</c:v>
                </c:pt>
                <c:pt idx="5">
                  <c:v>2019</c:v>
                </c:pt>
                <c:pt idx="6">
                  <c:v>2020</c:v>
                </c:pt>
                <c:pt idx="7">
                  <c:v>2021</c:v>
                </c:pt>
                <c:pt idx="8">
                  <c:v>2022</c:v>
                </c:pt>
                <c:pt idx="9">
                  <c:v>2023</c:v>
                </c:pt>
              </c:numCache>
            </c:numRef>
          </c:cat>
          <c:val>
            <c:numRef>
              <c:f>Blad1!$B$2:$B$11</c:f>
              <c:numCache>
                <c:formatCode>0%</c:formatCode>
                <c:ptCount val="10"/>
                <c:pt idx="0">
                  <c:v>0.21</c:v>
                </c:pt>
                <c:pt idx="1">
                  <c:v>0.22</c:v>
                </c:pt>
                <c:pt idx="2">
                  <c:v>0.25</c:v>
                </c:pt>
                <c:pt idx="3">
                  <c:v>0.25</c:v>
                </c:pt>
                <c:pt idx="4">
                  <c:v>0.14000000000000001</c:v>
                </c:pt>
                <c:pt idx="5">
                  <c:v>0.14000000000000001</c:v>
                </c:pt>
                <c:pt idx="6">
                  <c:v>0.15</c:v>
                </c:pt>
                <c:pt idx="7">
                  <c:v>0.1</c:v>
                </c:pt>
                <c:pt idx="8">
                  <c:v>0.09</c:v>
                </c:pt>
                <c:pt idx="9">
                  <c:v>0.09</c:v>
                </c:pt>
              </c:numCache>
            </c:numRef>
          </c:val>
          <c:extLst>
            <c:ext xmlns:c16="http://schemas.microsoft.com/office/drawing/2014/chart" uri="{C3380CC4-5D6E-409C-BE32-E72D297353CC}">
              <c16:uniqueId val="{00000000-6CEB-42F9-B7DD-A99C313567AB}"/>
            </c:ext>
          </c:extLst>
        </c:ser>
        <c:ser>
          <c:idx val="1"/>
          <c:order val="1"/>
          <c:tx>
            <c:strRef>
              <c:f>Blad1!$C$1</c:f>
              <c:strCache>
                <c:ptCount val="1"/>
                <c:pt idx="0">
                  <c:v>känner knappt till något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2013</c:v>
                </c:pt>
                <c:pt idx="1">
                  <c:v>2014</c:v>
                </c:pt>
                <c:pt idx="2">
                  <c:v>2016</c:v>
                </c:pt>
                <c:pt idx="3">
                  <c:v>2017</c:v>
                </c:pt>
                <c:pt idx="4">
                  <c:v>2018</c:v>
                </c:pt>
                <c:pt idx="5">
                  <c:v>2019</c:v>
                </c:pt>
                <c:pt idx="6">
                  <c:v>2020</c:v>
                </c:pt>
                <c:pt idx="7">
                  <c:v>2021</c:v>
                </c:pt>
                <c:pt idx="8">
                  <c:v>2022</c:v>
                </c:pt>
                <c:pt idx="9">
                  <c:v>2023</c:v>
                </c:pt>
              </c:numCache>
            </c:numRef>
          </c:cat>
          <c:val>
            <c:numRef>
              <c:f>Blad1!$C$2:$C$11</c:f>
              <c:numCache>
                <c:formatCode>0%</c:formatCode>
                <c:ptCount val="10"/>
                <c:pt idx="0">
                  <c:v>0.31</c:v>
                </c:pt>
                <c:pt idx="1">
                  <c:v>0.32</c:v>
                </c:pt>
                <c:pt idx="2">
                  <c:v>0.31</c:v>
                </c:pt>
                <c:pt idx="3">
                  <c:v>0.31</c:v>
                </c:pt>
                <c:pt idx="4">
                  <c:v>0.24</c:v>
                </c:pt>
                <c:pt idx="5">
                  <c:v>0.25</c:v>
                </c:pt>
                <c:pt idx="6">
                  <c:v>0.25</c:v>
                </c:pt>
                <c:pt idx="7">
                  <c:v>0.25</c:v>
                </c:pt>
                <c:pt idx="8">
                  <c:v>0.23</c:v>
                </c:pt>
                <c:pt idx="9">
                  <c:v>0.24</c:v>
                </c:pt>
              </c:numCache>
            </c:numRef>
          </c:val>
          <c:extLst>
            <c:ext xmlns:c16="http://schemas.microsoft.com/office/drawing/2014/chart" uri="{C3380CC4-5D6E-409C-BE32-E72D297353CC}">
              <c16:uniqueId val="{00000001-6CEB-42F9-B7DD-A99C313567AB}"/>
            </c:ext>
          </c:extLst>
        </c:ser>
        <c:ser>
          <c:idx val="2"/>
          <c:order val="2"/>
          <c:tx>
            <c:strRef>
              <c:f>Blad1!$D$1</c:f>
              <c:strCache>
                <c:ptCount val="1"/>
                <c:pt idx="0">
                  <c:v>känner till lite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2013</c:v>
                </c:pt>
                <c:pt idx="1">
                  <c:v>2014</c:v>
                </c:pt>
                <c:pt idx="2">
                  <c:v>2016</c:v>
                </c:pt>
                <c:pt idx="3">
                  <c:v>2017</c:v>
                </c:pt>
                <c:pt idx="4">
                  <c:v>2018</c:v>
                </c:pt>
                <c:pt idx="5">
                  <c:v>2019</c:v>
                </c:pt>
                <c:pt idx="6">
                  <c:v>2020</c:v>
                </c:pt>
                <c:pt idx="7">
                  <c:v>2021</c:v>
                </c:pt>
                <c:pt idx="8">
                  <c:v>2022</c:v>
                </c:pt>
                <c:pt idx="9">
                  <c:v>2023</c:v>
                </c:pt>
              </c:numCache>
            </c:numRef>
          </c:cat>
          <c:val>
            <c:numRef>
              <c:f>Blad1!$D$2:$D$11</c:f>
              <c:numCache>
                <c:formatCode>0%</c:formatCode>
                <c:ptCount val="10"/>
                <c:pt idx="0">
                  <c:v>0.33</c:v>
                </c:pt>
                <c:pt idx="1">
                  <c:v>0.3</c:v>
                </c:pt>
                <c:pt idx="2">
                  <c:v>0.28000000000000003</c:v>
                </c:pt>
                <c:pt idx="3">
                  <c:v>0.28999999999999998</c:v>
                </c:pt>
                <c:pt idx="4">
                  <c:v>0.37</c:v>
                </c:pt>
                <c:pt idx="5">
                  <c:v>0.32</c:v>
                </c:pt>
                <c:pt idx="6">
                  <c:v>0.34</c:v>
                </c:pt>
                <c:pt idx="7">
                  <c:v>0.38</c:v>
                </c:pt>
                <c:pt idx="8">
                  <c:v>0.35</c:v>
                </c:pt>
                <c:pt idx="9">
                  <c:v>0.34</c:v>
                </c:pt>
              </c:numCache>
            </c:numRef>
          </c:val>
          <c:extLst>
            <c:ext xmlns:c16="http://schemas.microsoft.com/office/drawing/2014/chart" uri="{C3380CC4-5D6E-409C-BE32-E72D297353CC}">
              <c16:uniqueId val="{00000002-6CEB-42F9-B7DD-A99C313567AB}"/>
            </c:ext>
          </c:extLst>
        </c:ser>
        <c:ser>
          <c:idx val="3"/>
          <c:order val="3"/>
          <c:tx>
            <c:strRef>
              <c:f>Blad1!$E$1</c:f>
              <c:strCache>
                <c:ptCount val="1"/>
                <c:pt idx="0">
                  <c:v>känner till ganska bra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2013</c:v>
                </c:pt>
                <c:pt idx="1">
                  <c:v>2014</c:v>
                </c:pt>
                <c:pt idx="2">
                  <c:v>2016</c:v>
                </c:pt>
                <c:pt idx="3">
                  <c:v>2017</c:v>
                </c:pt>
                <c:pt idx="4">
                  <c:v>2018</c:v>
                </c:pt>
                <c:pt idx="5">
                  <c:v>2019</c:v>
                </c:pt>
                <c:pt idx="6">
                  <c:v>2020</c:v>
                </c:pt>
                <c:pt idx="7">
                  <c:v>2021</c:v>
                </c:pt>
                <c:pt idx="8">
                  <c:v>2022</c:v>
                </c:pt>
                <c:pt idx="9">
                  <c:v>2023</c:v>
                </c:pt>
              </c:numCache>
            </c:numRef>
          </c:cat>
          <c:val>
            <c:numRef>
              <c:f>Blad1!$E$2:$E$11</c:f>
              <c:numCache>
                <c:formatCode>0%</c:formatCode>
                <c:ptCount val="10"/>
                <c:pt idx="0">
                  <c:v>0.12</c:v>
                </c:pt>
                <c:pt idx="1">
                  <c:v>0.11</c:v>
                </c:pt>
                <c:pt idx="2">
                  <c:v>0.12</c:v>
                </c:pt>
                <c:pt idx="3">
                  <c:v>0.12</c:v>
                </c:pt>
                <c:pt idx="4">
                  <c:v>0.19</c:v>
                </c:pt>
                <c:pt idx="5">
                  <c:v>0.21</c:v>
                </c:pt>
                <c:pt idx="6">
                  <c:v>0.2</c:v>
                </c:pt>
                <c:pt idx="7">
                  <c:v>0.21</c:v>
                </c:pt>
                <c:pt idx="8">
                  <c:v>0.24</c:v>
                </c:pt>
                <c:pt idx="9">
                  <c:v>0.25</c:v>
                </c:pt>
              </c:numCache>
            </c:numRef>
          </c:val>
          <c:extLst>
            <c:ext xmlns:c16="http://schemas.microsoft.com/office/drawing/2014/chart" uri="{C3380CC4-5D6E-409C-BE32-E72D297353CC}">
              <c16:uniqueId val="{00000004-6CEB-42F9-B7DD-A99C313567AB}"/>
            </c:ext>
          </c:extLst>
        </c:ser>
        <c:ser>
          <c:idx val="4"/>
          <c:order val="4"/>
          <c:tx>
            <c:strRef>
              <c:f>Blad1!$F$1</c:f>
              <c:strCache>
                <c:ptCount val="1"/>
                <c:pt idx="0">
                  <c:v>känner till mycket bra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2013</c:v>
                </c:pt>
                <c:pt idx="1">
                  <c:v>2014</c:v>
                </c:pt>
                <c:pt idx="2">
                  <c:v>2016</c:v>
                </c:pt>
                <c:pt idx="3">
                  <c:v>2017</c:v>
                </c:pt>
                <c:pt idx="4">
                  <c:v>2018</c:v>
                </c:pt>
                <c:pt idx="5">
                  <c:v>2019</c:v>
                </c:pt>
                <c:pt idx="6">
                  <c:v>2020</c:v>
                </c:pt>
                <c:pt idx="7">
                  <c:v>2021</c:v>
                </c:pt>
                <c:pt idx="8">
                  <c:v>2022</c:v>
                </c:pt>
                <c:pt idx="9">
                  <c:v>2023</c:v>
                </c:pt>
              </c:numCache>
            </c:numRef>
          </c:cat>
          <c:val>
            <c:numRef>
              <c:f>Blad1!$F$2:$F$11</c:f>
              <c:numCache>
                <c:formatCode>0%</c:formatCode>
                <c:ptCount val="10"/>
                <c:pt idx="0">
                  <c:v>0.03</c:v>
                </c:pt>
                <c:pt idx="1">
                  <c:v>0.05</c:v>
                </c:pt>
                <c:pt idx="2">
                  <c:v>0.04</c:v>
                </c:pt>
                <c:pt idx="3">
                  <c:v>0.03</c:v>
                </c:pt>
                <c:pt idx="4">
                  <c:v>7.0000000000000007E-2</c:v>
                </c:pt>
                <c:pt idx="5">
                  <c:v>0.08</c:v>
                </c:pt>
                <c:pt idx="6">
                  <c:v>0.06</c:v>
                </c:pt>
                <c:pt idx="7">
                  <c:v>0.06</c:v>
                </c:pt>
                <c:pt idx="8">
                  <c:v>0.09</c:v>
                </c:pt>
                <c:pt idx="9">
                  <c:v>0.08</c:v>
                </c:pt>
              </c:numCache>
            </c:numRef>
          </c:val>
          <c:extLst>
            <c:ext xmlns:c16="http://schemas.microsoft.com/office/drawing/2014/chart" uri="{C3380CC4-5D6E-409C-BE32-E72D297353CC}">
              <c16:uniqueId val="{00000005-6CEB-42F9-B7DD-A99C313567AB}"/>
            </c:ext>
          </c:extLst>
        </c:ser>
        <c:dLbls>
          <c:showLegendKey val="0"/>
          <c:showVal val="0"/>
          <c:showCatName val="0"/>
          <c:showSerName val="0"/>
          <c:showPercent val="0"/>
          <c:showBubbleSize val="0"/>
        </c:dLbls>
        <c:gapWidth val="75"/>
        <c:overlap val="100"/>
        <c:axId val="760447648"/>
        <c:axId val="760448632"/>
      </c:barChart>
      <c:catAx>
        <c:axId val="76044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crossAx val="760448632"/>
        <c:crosses val="autoZero"/>
        <c:auto val="1"/>
        <c:lblAlgn val="ctr"/>
        <c:lblOffset val="100"/>
        <c:noMultiLvlLbl val="0"/>
      </c:catAx>
      <c:valAx>
        <c:axId val="760448632"/>
        <c:scaling>
          <c:orientation val="minMax"/>
        </c:scaling>
        <c:delete val="1"/>
        <c:axPos val="l"/>
        <c:numFmt formatCode="0%" sourceLinked="1"/>
        <c:majorTickMark val="none"/>
        <c:minorTickMark val="none"/>
        <c:tickLblPos val="nextTo"/>
        <c:crossAx val="76044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Blad1!$B$1</c:f>
              <c:strCache>
                <c:ptCount val="1"/>
                <c:pt idx="0">
                  <c:v>aldrig hört talas om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KR-sektorn</c:v>
                </c:pt>
                <c:pt idx="1">
                  <c:v>Övriga</c:v>
                </c:pt>
              </c:strCache>
            </c:strRef>
          </c:cat>
          <c:val>
            <c:numRef>
              <c:f>Blad1!$B$2:$B$3</c:f>
              <c:numCache>
                <c:formatCode>0%</c:formatCode>
                <c:ptCount val="2"/>
                <c:pt idx="0">
                  <c:v>7.0000000000000007E-2</c:v>
                </c:pt>
                <c:pt idx="1">
                  <c:v>0.1</c:v>
                </c:pt>
              </c:numCache>
            </c:numRef>
          </c:val>
          <c:extLst>
            <c:ext xmlns:c16="http://schemas.microsoft.com/office/drawing/2014/chart" uri="{C3380CC4-5D6E-409C-BE32-E72D297353CC}">
              <c16:uniqueId val="{00000000-6CEB-42F9-B7DD-A99C313567AB}"/>
            </c:ext>
          </c:extLst>
        </c:ser>
        <c:ser>
          <c:idx val="1"/>
          <c:order val="1"/>
          <c:tx>
            <c:strRef>
              <c:f>Blad1!$C$1</c:f>
              <c:strCache>
                <c:ptCount val="1"/>
                <c:pt idx="0">
                  <c:v>känner knappt till något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KR-sektorn</c:v>
                </c:pt>
                <c:pt idx="1">
                  <c:v>Övriga</c:v>
                </c:pt>
              </c:strCache>
            </c:strRef>
          </c:cat>
          <c:val>
            <c:numRef>
              <c:f>Blad1!$C$2:$C$3</c:f>
              <c:numCache>
                <c:formatCode>0%</c:formatCode>
                <c:ptCount val="2"/>
                <c:pt idx="0">
                  <c:v>0.2</c:v>
                </c:pt>
                <c:pt idx="1">
                  <c:v>0.25</c:v>
                </c:pt>
              </c:numCache>
            </c:numRef>
          </c:val>
          <c:extLst>
            <c:ext xmlns:c16="http://schemas.microsoft.com/office/drawing/2014/chart" uri="{C3380CC4-5D6E-409C-BE32-E72D297353CC}">
              <c16:uniqueId val="{00000001-6CEB-42F9-B7DD-A99C313567AB}"/>
            </c:ext>
          </c:extLst>
        </c:ser>
        <c:ser>
          <c:idx val="2"/>
          <c:order val="2"/>
          <c:tx>
            <c:strRef>
              <c:f>Blad1!$D$1</c:f>
              <c:strCache>
                <c:ptCount val="1"/>
                <c:pt idx="0">
                  <c:v>känner till lite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KR-sektorn</c:v>
                </c:pt>
                <c:pt idx="1">
                  <c:v>Övriga</c:v>
                </c:pt>
              </c:strCache>
            </c:strRef>
          </c:cat>
          <c:val>
            <c:numRef>
              <c:f>Blad1!$D$2:$D$3</c:f>
              <c:numCache>
                <c:formatCode>0%</c:formatCode>
                <c:ptCount val="2"/>
                <c:pt idx="0">
                  <c:v>0.39</c:v>
                </c:pt>
                <c:pt idx="1">
                  <c:v>0.32</c:v>
                </c:pt>
              </c:numCache>
            </c:numRef>
          </c:val>
          <c:extLst>
            <c:ext xmlns:c16="http://schemas.microsoft.com/office/drawing/2014/chart" uri="{C3380CC4-5D6E-409C-BE32-E72D297353CC}">
              <c16:uniqueId val="{00000002-6CEB-42F9-B7DD-A99C313567AB}"/>
            </c:ext>
          </c:extLst>
        </c:ser>
        <c:ser>
          <c:idx val="3"/>
          <c:order val="3"/>
          <c:tx>
            <c:strRef>
              <c:f>Blad1!$E$1</c:f>
              <c:strCache>
                <c:ptCount val="1"/>
                <c:pt idx="0">
                  <c:v>känner till ganska bra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KR-sektorn</c:v>
                </c:pt>
                <c:pt idx="1">
                  <c:v>Övriga</c:v>
                </c:pt>
              </c:strCache>
            </c:strRef>
          </c:cat>
          <c:val>
            <c:numRef>
              <c:f>Blad1!$E$2:$E$3</c:f>
              <c:numCache>
                <c:formatCode>0%</c:formatCode>
                <c:ptCount val="2"/>
                <c:pt idx="0">
                  <c:v>0.27</c:v>
                </c:pt>
                <c:pt idx="1">
                  <c:v>0.25</c:v>
                </c:pt>
              </c:numCache>
            </c:numRef>
          </c:val>
          <c:extLst>
            <c:ext xmlns:c16="http://schemas.microsoft.com/office/drawing/2014/chart" uri="{C3380CC4-5D6E-409C-BE32-E72D297353CC}">
              <c16:uniqueId val="{00000004-6CEB-42F9-B7DD-A99C313567AB}"/>
            </c:ext>
          </c:extLst>
        </c:ser>
        <c:ser>
          <c:idx val="4"/>
          <c:order val="4"/>
          <c:tx>
            <c:strRef>
              <c:f>Blad1!$F$1</c:f>
              <c:strCache>
                <c:ptCount val="1"/>
                <c:pt idx="0">
                  <c:v>känner till mycket bra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KR-sektorn</c:v>
                </c:pt>
                <c:pt idx="1">
                  <c:v>Övriga</c:v>
                </c:pt>
              </c:strCache>
            </c:strRef>
          </c:cat>
          <c:val>
            <c:numRef>
              <c:f>Blad1!$F$2:$F$3</c:f>
              <c:numCache>
                <c:formatCode>0%</c:formatCode>
                <c:ptCount val="2"/>
                <c:pt idx="0">
                  <c:v>7.0000000000000007E-2</c:v>
                </c:pt>
                <c:pt idx="1">
                  <c:v>0.08</c:v>
                </c:pt>
              </c:numCache>
            </c:numRef>
          </c:val>
          <c:extLst>
            <c:ext xmlns:c16="http://schemas.microsoft.com/office/drawing/2014/chart" uri="{C3380CC4-5D6E-409C-BE32-E72D297353CC}">
              <c16:uniqueId val="{00000005-6CEB-42F9-B7DD-A99C313567AB}"/>
            </c:ext>
          </c:extLst>
        </c:ser>
        <c:dLbls>
          <c:showLegendKey val="0"/>
          <c:showVal val="0"/>
          <c:showCatName val="0"/>
          <c:showSerName val="0"/>
          <c:showPercent val="0"/>
          <c:showBubbleSize val="0"/>
        </c:dLbls>
        <c:gapWidth val="150"/>
        <c:overlap val="100"/>
        <c:axId val="760447648"/>
        <c:axId val="760448632"/>
      </c:barChart>
      <c:catAx>
        <c:axId val="76044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v-SE"/>
          </a:p>
        </c:txPr>
        <c:crossAx val="760448632"/>
        <c:crosses val="autoZero"/>
        <c:auto val="1"/>
        <c:lblAlgn val="ctr"/>
        <c:lblOffset val="100"/>
        <c:noMultiLvlLbl val="0"/>
      </c:catAx>
      <c:valAx>
        <c:axId val="760448632"/>
        <c:scaling>
          <c:orientation val="minMax"/>
        </c:scaling>
        <c:delete val="1"/>
        <c:axPos val="l"/>
        <c:numFmt formatCode="0%" sourceLinked="1"/>
        <c:majorTickMark val="none"/>
        <c:minorTickMark val="none"/>
        <c:tickLblPos val="nextTo"/>
        <c:crossAx val="76044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Blad1!$B$1</c:f>
              <c:strCache>
                <c:ptCount val="1"/>
                <c:pt idx="0">
                  <c:v>Ansökt</c:v>
                </c:pt>
              </c:strCache>
            </c:strRef>
          </c:tx>
          <c:spPr>
            <a:solidFill>
              <a:schemeClr val="accent1"/>
            </a:solidFill>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B2-4FF0-9F0E-7260E7DB87A4}"/>
                </c:ext>
              </c:extLst>
            </c:dLbl>
            <c:spPr>
              <a:noFill/>
              <a:ln>
                <a:noFill/>
              </a:ln>
              <a:effectLst/>
            </c:spPr>
            <c:txPr>
              <a:bodyPr wrap="square" lIns="38100" tIns="19050" rIns="38100" bIns="19050" anchor="ctr">
                <a:spAutoFit/>
              </a:bodyPr>
              <a:lstStyle/>
              <a:p>
                <a:pPr>
                  <a:defRPr sz="1000"/>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Blad1!$A$2:$A$7</c:f>
              <c:numCache>
                <c:formatCode>General</c:formatCode>
                <c:ptCount val="6"/>
                <c:pt idx="0">
                  <c:v>2018</c:v>
                </c:pt>
                <c:pt idx="1">
                  <c:v>2019</c:v>
                </c:pt>
                <c:pt idx="2">
                  <c:v>2020</c:v>
                </c:pt>
                <c:pt idx="3">
                  <c:v>2021</c:v>
                </c:pt>
                <c:pt idx="4">
                  <c:v>2022</c:v>
                </c:pt>
                <c:pt idx="5">
                  <c:v>2023</c:v>
                </c:pt>
              </c:numCache>
            </c:numRef>
          </c:cat>
          <c:val>
            <c:numRef>
              <c:f>Blad1!$B$2:$B$7</c:f>
              <c:numCache>
                <c:formatCode>General</c:formatCode>
                <c:ptCount val="6"/>
                <c:pt idx="0">
                  <c:v>1685</c:v>
                </c:pt>
                <c:pt idx="1">
                  <c:v>1887</c:v>
                </c:pt>
                <c:pt idx="2">
                  <c:v>1300</c:v>
                </c:pt>
                <c:pt idx="3">
                  <c:v>869</c:v>
                </c:pt>
                <c:pt idx="4">
                  <c:v>800</c:v>
                </c:pt>
                <c:pt idx="5">
                  <c:v>1079</c:v>
                </c:pt>
              </c:numCache>
            </c:numRef>
          </c:val>
          <c:extLst>
            <c:ext xmlns:c16="http://schemas.microsoft.com/office/drawing/2014/chart" uri="{C3380CC4-5D6E-409C-BE32-E72D297353CC}">
              <c16:uniqueId val="{00000001-7370-418D-AA4F-257579C822E0}"/>
            </c:ext>
          </c:extLst>
        </c:ser>
        <c:dLbls>
          <c:showLegendKey val="0"/>
          <c:showVal val="0"/>
          <c:showCatName val="0"/>
          <c:showSerName val="0"/>
          <c:showPercent val="0"/>
          <c:showBubbleSize val="0"/>
        </c:dLbls>
        <c:gapWidth val="150"/>
        <c:axId val="105869696"/>
        <c:axId val="105871232"/>
      </c:barChart>
      <c:catAx>
        <c:axId val="105869696"/>
        <c:scaling>
          <c:orientation val="minMax"/>
        </c:scaling>
        <c:delete val="0"/>
        <c:axPos val="b"/>
        <c:numFmt formatCode="General" sourceLinked="1"/>
        <c:majorTickMark val="out"/>
        <c:minorTickMark val="none"/>
        <c:tickLblPos val="nextTo"/>
        <c:txPr>
          <a:bodyPr/>
          <a:lstStyle/>
          <a:p>
            <a:pPr>
              <a:defRPr sz="1000"/>
            </a:pPr>
            <a:endParaRPr lang="sv-SE"/>
          </a:p>
        </c:txPr>
        <c:crossAx val="105871232"/>
        <c:crosses val="autoZero"/>
        <c:auto val="1"/>
        <c:lblAlgn val="ctr"/>
        <c:lblOffset val="100"/>
        <c:noMultiLvlLbl val="0"/>
      </c:catAx>
      <c:valAx>
        <c:axId val="105871232"/>
        <c:scaling>
          <c:orientation val="minMax"/>
        </c:scaling>
        <c:delete val="0"/>
        <c:axPos val="l"/>
        <c:majorGridlines/>
        <c:numFmt formatCode="General" sourceLinked="1"/>
        <c:majorTickMark val="out"/>
        <c:minorTickMark val="none"/>
        <c:tickLblPos val="nextTo"/>
        <c:txPr>
          <a:bodyPr/>
          <a:lstStyle/>
          <a:p>
            <a:pPr>
              <a:defRPr sz="1000"/>
            </a:pPr>
            <a:endParaRPr lang="sv-SE"/>
          </a:p>
        </c:txPr>
        <c:crossAx val="10586969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Antal</c:v>
                </c:pt>
              </c:strCache>
            </c:strRef>
          </c:tx>
          <c:explosion val="1"/>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D4-4C28-B57F-96464045B6CF}"/>
              </c:ext>
            </c:extLst>
          </c:dPt>
          <c:dPt>
            <c:idx val="1"/>
            <c:bubble3D val="0"/>
            <c:spPr>
              <a:solidFill>
                <a:schemeClr val="accent1">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D4-4C28-B57F-96464045B6CF}"/>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extLst>
                <c:ext xmlns:c16="http://schemas.microsoft.com/office/drawing/2014/chart" uri="{C3380CC4-5D6E-409C-BE32-E72D297353CC}">
                  <c16:uniqueId val="{00000001-69D4-4C28-B57F-96464045B6CF}"/>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v-SE"/>
                </a:p>
              </c:txPr>
              <c:showLegendKey val="0"/>
              <c:showVal val="0"/>
              <c:showCatName val="0"/>
              <c:showSerName val="0"/>
              <c:showPercent val="1"/>
              <c:showBubbleSize val="0"/>
              <c:extLst>
                <c:ext xmlns:c16="http://schemas.microsoft.com/office/drawing/2014/chart" uri="{C3380CC4-5D6E-409C-BE32-E72D297353CC}">
                  <c16:uniqueId val="{00000003-69D4-4C28-B57F-96464045B6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0"/>
            <c:showCatName val="0"/>
            <c:showSerName val="0"/>
            <c:showPercent val="1"/>
            <c:showBubbleSize val="0"/>
            <c:showLeaderLines val="0"/>
            <c:extLst>
              <c:ext xmlns:c15="http://schemas.microsoft.com/office/drawing/2012/chart" uri="{CE6537A1-D6FC-4f65-9D91-7224C49458BB}"/>
            </c:extLst>
          </c:dLbls>
          <c:cat>
            <c:strRef>
              <c:f>Blad1!$A$2:$A$3</c:f>
              <c:strCache>
                <c:ptCount val="2"/>
                <c:pt idx="0">
                  <c:v>Tidig insats, förebygga sjukfrånvaro</c:v>
                </c:pt>
                <c:pt idx="1">
                  <c:v>Stöd för återgång i arbete </c:v>
                </c:pt>
              </c:strCache>
            </c:strRef>
          </c:cat>
          <c:val>
            <c:numRef>
              <c:f>Blad1!$B$2:$B$3</c:f>
              <c:numCache>
                <c:formatCode>General</c:formatCode>
                <c:ptCount val="2"/>
                <c:pt idx="0">
                  <c:v>740</c:v>
                </c:pt>
                <c:pt idx="1">
                  <c:v>167</c:v>
                </c:pt>
              </c:numCache>
            </c:numRef>
          </c:val>
          <c:extLst>
            <c:ext xmlns:c16="http://schemas.microsoft.com/office/drawing/2014/chart" uri="{C3380CC4-5D6E-409C-BE32-E72D297353CC}">
              <c16:uniqueId val="{00000006-69D4-4C28-B57F-96464045B6CF}"/>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89</c:v>
                </c:pt>
              </c:strCache>
            </c:strRef>
          </c:tx>
          <c:spPr>
            <a:solidFill>
              <a:schemeClr val="accent1"/>
            </a:solidFill>
            <a:ln>
              <a:noFill/>
            </a:ln>
            <a:effectLst/>
          </c:spPr>
          <c:invertIfNegative val="0"/>
          <c:cat>
            <c:strRef>
              <c:f>Blad1!$A$2:$A$5</c:f>
              <c:strCache>
                <c:ptCount val="4"/>
                <c:pt idx="0">
                  <c:v>Kommun</c:v>
                </c:pt>
                <c:pt idx="1">
                  <c:v>Region</c:v>
                </c:pt>
                <c:pt idx="2">
                  <c:v>Kommunala företag</c:v>
                </c:pt>
                <c:pt idx="3">
                  <c:v>Svenska kyrkan</c:v>
                </c:pt>
              </c:strCache>
            </c:strRef>
          </c:cat>
          <c:val>
            <c:numRef>
              <c:f>Blad1!$B$2:$B$5</c:f>
            </c:numRef>
          </c:val>
          <c:extLst>
            <c:ext xmlns:c16="http://schemas.microsoft.com/office/drawing/2014/chart" uri="{C3380CC4-5D6E-409C-BE32-E72D297353CC}">
              <c16:uniqueId val="{00000000-CD91-4087-857F-17B3670EE68E}"/>
            </c:ext>
          </c:extLst>
        </c:ser>
        <c:ser>
          <c:idx val="1"/>
          <c:order val="1"/>
          <c:tx>
            <c:strRef>
              <c:f>Blad1!$C$1</c:f>
              <c:strCache>
                <c:ptCount val="1"/>
                <c:pt idx="0">
                  <c:v>2019</c:v>
                </c:pt>
              </c:strCache>
            </c:strRef>
          </c:tx>
          <c:spPr>
            <a:solidFill>
              <a:schemeClr val="accent2"/>
            </a:solidFill>
            <a:ln>
              <a:noFill/>
            </a:ln>
            <a:effectLst/>
          </c:spPr>
          <c:invertIfNegative val="0"/>
          <c:cat>
            <c:strRef>
              <c:f>Blad1!$A$2:$A$5</c:f>
              <c:strCache>
                <c:ptCount val="4"/>
                <c:pt idx="0">
                  <c:v>Kommun</c:v>
                </c:pt>
                <c:pt idx="1">
                  <c:v>Region</c:v>
                </c:pt>
                <c:pt idx="2">
                  <c:v>Kommunala företag</c:v>
                </c:pt>
                <c:pt idx="3">
                  <c:v>Svenska kyrkan</c:v>
                </c:pt>
              </c:strCache>
            </c:strRef>
          </c:cat>
          <c:val>
            <c:numRef>
              <c:f>Blad1!$C$2:$C$5</c:f>
              <c:numCache>
                <c:formatCode>General</c:formatCode>
                <c:ptCount val="4"/>
                <c:pt idx="0">
                  <c:v>120</c:v>
                </c:pt>
                <c:pt idx="1">
                  <c:v>16</c:v>
                </c:pt>
                <c:pt idx="2">
                  <c:v>26</c:v>
                </c:pt>
                <c:pt idx="3">
                  <c:v>15</c:v>
                </c:pt>
              </c:numCache>
            </c:numRef>
          </c:val>
          <c:extLst>
            <c:ext xmlns:c16="http://schemas.microsoft.com/office/drawing/2014/chart" uri="{C3380CC4-5D6E-409C-BE32-E72D297353CC}">
              <c16:uniqueId val="{00000001-CD91-4087-857F-17B3670EE68E}"/>
            </c:ext>
          </c:extLst>
        </c:ser>
        <c:ser>
          <c:idx val="2"/>
          <c:order val="2"/>
          <c:tx>
            <c:strRef>
              <c:f>Blad1!$D$1</c:f>
              <c:strCache>
                <c:ptCount val="1"/>
                <c:pt idx="0">
                  <c:v>2020</c:v>
                </c:pt>
              </c:strCache>
            </c:strRef>
          </c:tx>
          <c:spPr>
            <a:solidFill>
              <a:schemeClr val="accent3"/>
            </a:solidFill>
            <a:ln>
              <a:noFill/>
            </a:ln>
            <a:effectLst/>
          </c:spPr>
          <c:invertIfNegative val="0"/>
          <c:cat>
            <c:strRef>
              <c:f>Blad1!$A$2:$A$5</c:f>
              <c:strCache>
                <c:ptCount val="4"/>
                <c:pt idx="0">
                  <c:v>Kommun</c:v>
                </c:pt>
                <c:pt idx="1">
                  <c:v>Region</c:v>
                </c:pt>
                <c:pt idx="2">
                  <c:v>Kommunala företag</c:v>
                </c:pt>
                <c:pt idx="3">
                  <c:v>Svenska kyrkan</c:v>
                </c:pt>
              </c:strCache>
            </c:strRef>
          </c:cat>
          <c:val>
            <c:numRef>
              <c:f>Blad1!$D$2:$D$5</c:f>
              <c:numCache>
                <c:formatCode>General</c:formatCode>
                <c:ptCount val="4"/>
                <c:pt idx="0">
                  <c:v>111</c:v>
                </c:pt>
                <c:pt idx="1">
                  <c:v>14</c:v>
                </c:pt>
                <c:pt idx="2">
                  <c:v>25</c:v>
                </c:pt>
                <c:pt idx="3">
                  <c:v>15</c:v>
                </c:pt>
              </c:numCache>
            </c:numRef>
          </c:val>
          <c:extLst>
            <c:ext xmlns:c16="http://schemas.microsoft.com/office/drawing/2014/chart" uri="{C3380CC4-5D6E-409C-BE32-E72D297353CC}">
              <c16:uniqueId val="{00000002-CD91-4087-857F-17B3670EE68E}"/>
            </c:ext>
          </c:extLst>
        </c:ser>
        <c:ser>
          <c:idx val="3"/>
          <c:order val="3"/>
          <c:tx>
            <c:strRef>
              <c:f>Blad1!$E$1</c:f>
              <c:strCache>
                <c:ptCount val="1"/>
                <c:pt idx="0">
                  <c:v>2021</c:v>
                </c:pt>
              </c:strCache>
            </c:strRef>
          </c:tx>
          <c:spPr>
            <a:solidFill>
              <a:schemeClr val="accent4"/>
            </a:solidFill>
            <a:ln>
              <a:noFill/>
            </a:ln>
            <a:effectLst/>
          </c:spPr>
          <c:invertIfNegative val="0"/>
          <c:cat>
            <c:strRef>
              <c:f>Blad1!$A$2:$A$5</c:f>
              <c:strCache>
                <c:ptCount val="4"/>
                <c:pt idx="0">
                  <c:v>Kommun</c:v>
                </c:pt>
                <c:pt idx="1">
                  <c:v>Region</c:v>
                </c:pt>
                <c:pt idx="2">
                  <c:v>Kommunala företag</c:v>
                </c:pt>
                <c:pt idx="3">
                  <c:v>Svenska kyrkan</c:v>
                </c:pt>
              </c:strCache>
            </c:strRef>
          </c:cat>
          <c:val>
            <c:numRef>
              <c:f>Blad1!$E$2:$E$5</c:f>
              <c:numCache>
                <c:formatCode>General</c:formatCode>
                <c:ptCount val="4"/>
                <c:pt idx="0">
                  <c:v>96</c:v>
                </c:pt>
                <c:pt idx="1">
                  <c:v>13</c:v>
                </c:pt>
                <c:pt idx="2">
                  <c:v>15</c:v>
                </c:pt>
                <c:pt idx="3">
                  <c:v>9</c:v>
                </c:pt>
              </c:numCache>
            </c:numRef>
          </c:val>
          <c:extLst>
            <c:ext xmlns:c16="http://schemas.microsoft.com/office/drawing/2014/chart" uri="{C3380CC4-5D6E-409C-BE32-E72D297353CC}">
              <c16:uniqueId val="{00000004-CD91-4087-857F-17B3670EE68E}"/>
            </c:ext>
          </c:extLst>
        </c:ser>
        <c:ser>
          <c:idx val="4"/>
          <c:order val="4"/>
          <c:tx>
            <c:strRef>
              <c:f>Blad1!$F$1</c:f>
              <c:strCache>
                <c:ptCount val="1"/>
                <c:pt idx="0">
                  <c:v>2022</c:v>
                </c:pt>
              </c:strCache>
            </c:strRef>
          </c:tx>
          <c:spPr>
            <a:solidFill>
              <a:schemeClr val="accent5"/>
            </a:solidFill>
            <a:ln>
              <a:noFill/>
            </a:ln>
            <a:effectLst/>
          </c:spPr>
          <c:invertIfNegative val="0"/>
          <c:cat>
            <c:strRef>
              <c:f>Blad1!$A$2:$A$5</c:f>
              <c:strCache>
                <c:ptCount val="4"/>
                <c:pt idx="0">
                  <c:v>Kommun</c:v>
                </c:pt>
                <c:pt idx="1">
                  <c:v>Region</c:v>
                </c:pt>
                <c:pt idx="2">
                  <c:v>Kommunala företag</c:v>
                </c:pt>
                <c:pt idx="3">
                  <c:v>Svenska kyrkan</c:v>
                </c:pt>
              </c:strCache>
            </c:strRef>
          </c:cat>
          <c:val>
            <c:numRef>
              <c:f>Blad1!$F$2:$F$5</c:f>
              <c:numCache>
                <c:formatCode>General</c:formatCode>
                <c:ptCount val="4"/>
                <c:pt idx="0">
                  <c:v>101</c:v>
                </c:pt>
                <c:pt idx="1">
                  <c:v>13</c:v>
                </c:pt>
                <c:pt idx="2">
                  <c:v>13</c:v>
                </c:pt>
                <c:pt idx="3">
                  <c:v>15</c:v>
                </c:pt>
              </c:numCache>
            </c:numRef>
          </c:val>
          <c:extLst>
            <c:ext xmlns:c16="http://schemas.microsoft.com/office/drawing/2014/chart" uri="{C3380CC4-5D6E-409C-BE32-E72D297353CC}">
              <c16:uniqueId val="{00000005-CD91-4087-857F-17B3670EE68E}"/>
            </c:ext>
          </c:extLst>
        </c:ser>
        <c:ser>
          <c:idx val="5"/>
          <c:order val="5"/>
          <c:tx>
            <c:strRef>
              <c:f>Blad1!$G$1</c:f>
              <c:strCache>
                <c:ptCount val="1"/>
                <c:pt idx="0">
                  <c:v>2023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Kommun</c:v>
                </c:pt>
                <c:pt idx="1">
                  <c:v>Region</c:v>
                </c:pt>
                <c:pt idx="2">
                  <c:v>Kommunala företag</c:v>
                </c:pt>
                <c:pt idx="3">
                  <c:v>Svenska kyrkan</c:v>
                </c:pt>
              </c:strCache>
            </c:strRef>
          </c:cat>
          <c:val>
            <c:numRef>
              <c:f>Blad1!$G$2:$G$5</c:f>
              <c:numCache>
                <c:formatCode>General</c:formatCode>
                <c:ptCount val="4"/>
                <c:pt idx="0">
                  <c:v>89</c:v>
                </c:pt>
                <c:pt idx="1">
                  <c:v>14</c:v>
                </c:pt>
                <c:pt idx="2">
                  <c:v>15</c:v>
                </c:pt>
                <c:pt idx="3">
                  <c:v>12</c:v>
                </c:pt>
              </c:numCache>
            </c:numRef>
          </c:val>
          <c:extLst>
            <c:ext xmlns:c16="http://schemas.microsoft.com/office/drawing/2014/chart" uri="{C3380CC4-5D6E-409C-BE32-E72D297353CC}">
              <c16:uniqueId val="{00000000-AF19-4547-BDBF-C0481665C7BA}"/>
            </c:ext>
          </c:extLst>
        </c:ser>
        <c:dLbls>
          <c:showLegendKey val="0"/>
          <c:showVal val="0"/>
          <c:showCatName val="0"/>
          <c:showSerName val="0"/>
          <c:showPercent val="0"/>
          <c:showBubbleSize val="0"/>
        </c:dLbls>
        <c:gapWidth val="219"/>
        <c:overlap val="-27"/>
        <c:axId val="376925136"/>
        <c:axId val="376924152"/>
      </c:barChart>
      <c:catAx>
        <c:axId val="37692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376924152"/>
        <c:crosses val="autoZero"/>
        <c:auto val="1"/>
        <c:lblAlgn val="ctr"/>
        <c:lblOffset val="100"/>
        <c:noMultiLvlLbl val="0"/>
      </c:catAx>
      <c:valAx>
        <c:axId val="376924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37692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73BB778-63EF-129B-D7D0-7C708E3602B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D40F185-B448-CA82-E9B8-8170094B2BD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A758232-DD02-4D0F-BFB2-B2046F6C877E}" type="datetimeFigureOut">
              <a:rPr lang="sv-SE" smtClean="0"/>
              <a:t>2024-04-22</a:t>
            </a:fld>
            <a:endParaRPr lang="sv-SE"/>
          </a:p>
        </p:txBody>
      </p:sp>
      <p:sp>
        <p:nvSpPr>
          <p:cNvPr id="4" name="Platshållare för sidfot 3">
            <a:extLst>
              <a:ext uri="{FF2B5EF4-FFF2-40B4-BE49-F238E27FC236}">
                <a16:creationId xmlns:a16="http://schemas.microsoft.com/office/drawing/2014/main" id="{18BFED50-F070-21E9-CEDA-EBB90AFDED7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8C0340B-AF1B-2264-D1CC-82F0EA74C38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BF703F4-FEA0-4573-B3D4-3BA378DB2F9E}" type="slidenum">
              <a:rPr lang="sv-SE" smtClean="0"/>
              <a:t>‹#›</a:t>
            </a:fld>
            <a:endParaRPr lang="sv-SE"/>
          </a:p>
        </p:txBody>
      </p:sp>
    </p:spTree>
    <p:extLst>
      <p:ext uri="{BB962C8B-B14F-4D97-AF65-F5344CB8AC3E}">
        <p14:creationId xmlns:p14="http://schemas.microsoft.com/office/powerpoint/2010/main" val="316950396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F2B8FBE-0B4D-4C62-8E63-9018F04AD5B8}" type="datetimeFigureOut">
              <a:rPr lang="sv-SE" smtClean="0"/>
              <a:t>2024-04-22</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00926DF-B69B-4B63-B8C8-9AB98E817094}" type="slidenum">
              <a:rPr lang="sv-SE" smtClean="0"/>
              <a:t>‹#›</a:t>
            </a:fld>
            <a:endParaRPr lang="sv-SE"/>
          </a:p>
        </p:txBody>
      </p:sp>
    </p:spTree>
    <p:extLst>
      <p:ext uri="{BB962C8B-B14F-4D97-AF65-F5344CB8AC3E}">
        <p14:creationId xmlns:p14="http://schemas.microsoft.com/office/powerpoint/2010/main" val="238538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4</a:t>
            </a:fld>
            <a:endParaRPr lang="sv-SE"/>
          </a:p>
        </p:txBody>
      </p:sp>
    </p:spTree>
    <p:extLst>
      <p:ext uri="{BB962C8B-B14F-4D97-AF65-F5344CB8AC3E}">
        <p14:creationId xmlns:p14="http://schemas.microsoft.com/office/powerpoint/2010/main" val="3580263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lgn="l">
              <a:buFontTx/>
              <a:buChar char="-"/>
            </a:pPr>
            <a:r>
              <a:rPr lang="sv-SE" dirty="0">
                <a:solidFill>
                  <a:schemeClr val="tx1"/>
                </a:solidFill>
              </a:rPr>
              <a:t>Man omfattas från första anställningsdagen oavsett ålder </a:t>
            </a:r>
          </a:p>
          <a:p>
            <a:pPr marL="342900" indent="-342900" algn="l">
              <a:buFontTx/>
              <a:buChar char="-"/>
            </a:pPr>
            <a:r>
              <a:rPr lang="sv-SE" dirty="0">
                <a:solidFill>
                  <a:schemeClr val="tx1"/>
                </a:solidFill>
              </a:rPr>
              <a:t>Arbetsskadetyper: olycksfall i arbete, färdolycksfall, arbetssjukdom och smitta.</a:t>
            </a:r>
          </a:p>
          <a:p>
            <a:pPr marL="342900" indent="-342900" algn="l">
              <a:buFontTx/>
              <a:buChar char="-"/>
            </a:pPr>
            <a:r>
              <a:rPr lang="sv-SE" dirty="0">
                <a:solidFill>
                  <a:schemeClr val="tx1"/>
                </a:solidFill>
              </a:rPr>
              <a:t>Ersättningar: inkomstförlust, kostnader, sveda och värk samt lyte och men. Ideella ersättningar vid hög invaliditet.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sv-SE" dirty="0">
                <a:solidFill>
                  <a:schemeClr val="tx1"/>
                </a:solidFill>
              </a:rPr>
              <a:t>En skadeanmälan om personskada ska göras inom 10 år (ersättning för inkomstförlust och kostnader lämnas högst 6 år tillbaka i tiden från att anmälan kommit in)</a:t>
            </a:r>
          </a:p>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19</a:t>
            </a:fld>
            <a:endParaRPr lang="sv-SE"/>
          </a:p>
        </p:txBody>
      </p:sp>
    </p:spTree>
    <p:extLst>
      <p:ext uri="{BB962C8B-B14F-4D97-AF65-F5344CB8AC3E}">
        <p14:creationId xmlns:p14="http://schemas.microsoft.com/office/powerpoint/2010/main" val="313085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charset="0"/>
              </a:defRPr>
            </a:lvl1pPr>
            <a:lvl2pPr marL="742950" indent="-285750" eaLnBrk="0" hangingPunct="0">
              <a:defRPr sz="2600" b="1">
                <a:solidFill>
                  <a:schemeClr val="tx1"/>
                </a:solidFill>
                <a:latin typeface="Arial" charset="0"/>
              </a:defRPr>
            </a:lvl2pPr>
            <a:lvl3pPr marL="1143000" indent="-228600" eaLnBrk="0" hangingPunct="0">
              <a:defRPr sz="2600" b="1">
                <a:solidFill>
                  <a:schemeClr val="tx1"/>
                </a:solidFill>
                <a:latin typeface="Arial" charset="0"/>
              </a:defRPr>
            </a:lvl3pPr>
            <a:lvl4pPr marL="1600200" indent="-228600" eaLnBrk="0" hangingPunct="0">
              <a:defRPr sz="2600" b="1">
                <a:solidFill>
                  <a:schemeClr val="tx1"/>
                </a:solidFill>
                <a:latin typeface="Arial" charset="0"/>
              </a:defRPr>
            </a:lvl4pPr>
            <a:lvl5pPr marL="2057400" indent="-228600" eaLnBrk="0" hangingPunct="0">
              <a:defRPr sz="2600" b="1">
                <a:solidFill>
                  <a:schemeClr val="tx1"/>
                </a:solidFill>
                <a:latin typeface="Arial" charset="0"/>
              </a:defRPr>
            </a:lvl5pPr>
            <a:lvl6pPr marL="2514600" indent="-228600" eaLnBrk="0" fontAlgn="base" hangingPunct="0">
              <a:spcBef>
                <a:spcPct val="0"/>
              </a:spcBef>
              <a:spcAft>
                <a:spcPct val="0"/>
              </a:spcAft>
              <a:defRPr sz="2600" b="1">
                <a:solidFill>
                  <a:schemeClr val="tx1"/>
                </a:solidFill>
                <a:latin typeface="Arial" charset="0"/>
              </a:defRPr>
            </a:lvl6pPr>
            <a:lvl7pPr marL="2971800" indent="-228600" eaLnBrk="0" fontAlgn="base" hangingPunct="0">
              <a:spcBef>
                <a:spcPct val="0"/>
              </a:spcBef>
              <a:spcAft>
                <a:spcPct val="0"/>
              </a:spcAft>
              <a:defRPr sz="2600" b="1">
                <a:solidFill>
                  <a:schemeClr val="tx1"/>
                </a:solidFill>
                <a:latin typeface="Arial" charset="0"/>
              </a:defRPr>
            </a:lvl7pPr>
            <a:lvl8pPr marL="3429000" indent="-228600" eaLnBrk="0" fontAlgn="base" hangingPunct="0">
              <a:spcBef>
                <a:spcPct val="0"/>
              </a:spcBef>
              <a:spcAft>
                <a:spcPct val="0"/>
              </a:spcAft>
              <a:defRPr sz="2600" b="1">
                <a:solidFill>
                  <a:schemeClr val="tx1"/>
                </a:solidFill>
                <a:latin typeface="Arial" charset="0"/>
              </a:defRPr>
            </a:lvl8pPr>
            <a:lvl9pPr marL="3886200" indent="-228600" eaLnBrk="0" fontAlgn="base" hangingPunct="0">
              <a:spcBef>
                <a:spcPct val="0"/>
              </a:spcBef>
              <a:spcAft>
                <a:spcPct val="0"/>
              </a:spcAft>
              <a:defRPr sz="2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1FAFAF-4B23-4F96-B3EA-714A457C154D}" type="slidenum">
              <a:rPr kumimoji="0" 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723" name="Rectangle 2"/>
          <p:cNvSpPr>
            <a:spLocks noGrp="1" noRot="1" noChangeAspect="1" noChangeArrowheads="1" noTextEdit="1"/>
          </p:cNvSpPr>
          <p:nvPr>
            <p:ph type="sldImg"/>
          </p:nvPr>
        </p:nvSpPr>
        <p:spPr>
          <a:xfrm>
            <a:off x="106363" y="752475"/>
            <a:ext cx="6591300" cy="3708400"/>
          </a:xfrm>
          <a:ln/>
        </p:spPr>
      </p:sp>
      <p:sp>
        <p:nvSpPr>
          <p:cNvPr id="30724" name="Rectangle 3"/>
          <p:cNvSpPr>
            <a:spLocks noGrp="1" noChangeArrowheads="1"/>
          </p:cNvSpPr>
          <p:nvPr>
            <p:ph type="body" idx="1"/>
          </p:nvPr>
        </p:nvSpPr>
        <p:spPr>
          <a:xfrm>
            <a:off x="906888" y="4714203"/>
            <a:ext cx="4982314" cy="44666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lstStyle/>
          <a:p>
            <a:pPr eaLnBrk="1" hangingPunct="1"/>
            <a:endParaRPr lang="sv-SE" dirty="0"/>
          </a:p>
        </p:txBody>
      </p:sp>
    </p:spTree>
    <p:extLst>
      <p:ext uri="{BB962C8B-B14F-4D97-AF65-F5344CB8AC3E}">
        <p14:creationId xmlns:p14="http://schemas.microsoft.com/office/powerpoint/2010/main" val="384812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charset="0"/>
              </a:defRPr>
            </a:lvl1pPr>
            <a:lvl2pPr marL="742950" indent="-285750" eaLnBrk="0" hangingPunct="0">
              <a:defRPr sz="2600" b="1">
                <a:solidFill>
                  <a:schemeClr val="tx1"/>
                </a:solidFill>
                <a:latin typeface="Arial" charset="0"/>
              </a:defRPr>
            </a:lvl2pPr>
            <a:lvl3pPr marL="1143000" indent="-228600" eaLnBrk="0" hangingPunct="0">
              <a:defRPr sz="2600" b="1">
                <a:solidFill>
                  <a:schemeClr val="tx1"/>
                </a:solidFill>
                <a:latin typeface="Arial" charset="0"/>
              </a:defRPr>
            </a:lvl3pPr>
            <a:lvl4pPr marL="1600200" indent="-228600" eaLnBrk="0" hangingPunct="0">
              <a:defRPr sz="2600" b="1">
                <a:solidFill>
                  <a:schemeClr val="tx1"/>
                </a:solidFill>
                <a:latin typeface="Arial" charset="0"/>
              </a:defRPr>
            </a:lvl4pPr>
            <a:lvl5pPr marL="2057400" indent="-228600" eaLnBrk="0" hangingPunct="0">
              <a:defRPr sz="2600" b="1">
                <a:solidFill>
                  <a:schemeClr val="tx1"/>
                </a:solidFill>
                <a:latin typeface="Arial" charset="0"/>
              </a:defRPr>
            </a:lvl5pPr>
            <a:lvl6pPr marL="2514600" indent="-228600" eaLnBrk="0" fontAlgn="base" hangingPunct="0">
              <a:spcBef>
                <a:spcPct val="0"/>
              </a:spcBef>
              <a:spcAft>
                <a:spcPct val="0"/>
              </a:spcAft>
              <a:defRPr sz="2600" b="1">
                <a:solidFill>
                  <a:schemeClr val="tx1"/>
                </a:solidFill>
                <a:latin typeface="Arial" charset="0"/>
              </a:defRPr>
            </a:lvl6pPr>
            <a:lvl7pPr marL="2971800" indent="-228600" eaLnBrk="0" fontAlgn="base" hangingPunct="0">
              <a:spcBef>
                <a:spcPct val="0"/>
              </a:spcBef>
              <a:spcAft>
                <a:spcPct val="0"/>
              </a:spcAft>
              <a:defRPr sz="2600" b="1">
                <a:solidFill>
                  <a:schemeClr val="tx1"/>
                </a:solidFill>
                <a:latin typeface="Arial" charset="0"/>
              </a:defRPr>
            </a:lvl7pPr>
            <a:lvl8pPr marL="3429000" indent="-228600" eaLnBrk="0" fontAlgn="base" hangingPunct="0">
              <a:spcBef>
                <a:spcPct val="0"/>
              </a:spcBef>
              <a:spcAft>
                <a:spcPct val="0"/>
              </a:spcAft>
              <a:defRPr sz="2600" b="1">
                <a:solidFill>
                  <a:schemeClr val="tx1"/>
                </a:solidFill>
                <a:latin typeface="Arial" charset="0"/>
              </a:defRPr>
            </a:lvl8pPr>
            <a:lvl9pPr marL="3886200" indent="-228600" eaLnBrk="0" fontAlgn="base" hangingPunct="0">
              <a:spcBef>
                <a:spcPct val="0"/>
              </a:spcBef>
              <a:spcAft>
                <a:spcPct val="0"/>
              </a:spcAft>
              <a:defRPr sz="2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1FAFAF-4B23-4F96-B3EA-714A457C154D}" type="slidenum">
              <a:rPr kumimoji="0" 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723" name="Rectangle 2"/>
          <p:cNvSpPr>
            <a:spLocks noGrp="1" noRot="1" noChangeAspect="1" noChangeArrowheads="1" noTextEdit="1"/>
          </p:cNvSpPr>
          <p:nvPr>
            <p:ph type="sldImg"/>
          </p:nvPr>
        </p:nvSpPr>
        <p:spPr>
          <a:xfrm>
            <a:off x="106363" y="752475"/>
            <a:ext cx="6591300" cy="3708400"/>
          </a:xfrm>
          <a:ln/>
        </p:spPr>
      </p:sp>
      <p:sp>
        <p:nvSpPr>
          <p:cNvPr id="30724" name="Rectangle 3"/>
          <p:cNvSpPr>
            <a:spLocks noGrp="1" noChangeArrowheads="1"/>
          </p:cNvSpPr>
          <p:nvPr>
            <p:ph type="body" idx="1"/>
          </p:nvPr>
        </p:nvSpPr>
        <p:spPr>
          <a:xfrm>
            <a:off x="906888" y="4714203"/>
            <a:ext cx="4982314" cy="44666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eaLnBrk="1" hangingPunct="1"/>
            <a:endParaRPr lang="sv-SE" dirty="0"/>
          </a:p>
        </p:txBody>
      </p:sp>
    </p:spTree>
    <p:extLst>
      <p:ext uri="{BB962C8B-B14F-4D97-AF65-F5344CB8AC3E}">
        <p14:creationId xmlns:p14="http://schemas.microsoft.com/office/powerpoint/2010/main" val="2800569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charset="0"/>
              </a:defRPr>
            </a:lvl1pPr>
            <a:lvl2pPr marL="742950" indent="-285750" eaLnBrk="0" hangingPunct="0">
              <a:defRPr sz="2600" b="1">
                <a:solidFill>
                  <a:schemeClr val="tx1"/>
                </a:solidFill>
                <a:latin typeface="Arial" charset="0"/>
              </a:defRPr>
            </a:lvl2pPr>
            <a:lvl3pPr marL="1143000" indent="-228600" eaLnBrk="0" hangingPunct="0">
              <a:defRPr sz="2600" b="1">
                <a:solidFill>
                  <a:schemeClr val="tx1"/>
                </a:solidFill>
                <a:latin typeface="Arial" charset="0"/>
              </a:defRPr>
            </a:lvl3pPr>
            <a:lvl4pPr marL="1600200" indent="-228600" eaLnBrk="0" hangingPunct="0">
              <a:defRPr sz="2600" b="1">
                <a:solidFill>
                  <a:schemeClr val="tx1"/>
                </a:solidFill>
                <a:latin typeface="Arial" charset="0"/>
              </a:defRPr>
            </a:lvl4pPr>
            <a:lvl5pPr marL="2057400" indent="-228600" eaLnBrk="0" hangingPunct="0">
              <a:defRPr sz="2600" b="1">
                <a:solidFill>
                  <a:schemeClr val="tx1"/>
                </a:solidFill>
                <a:latin typeface="Arial" charset="0"/>
              </a:defRPr>
            </a:lvl5pPr>
            <a:lvl6pPr marL="2514600" indent="-228600" eaLnBrk="0" fontAlgn="base" hangingPunct="0">
              <a:spcBef>
                <a:spcPct val="0"/>
              </a:spcBef>
              <a:spcAft>
                <a:spcPct val="0"/>
              </a:spcAft>
              <a:defRPr sz="2600" b="1">
                <a:solidFill>
                  <a:schemeClr val="tx1"/>
                </a:solidFill>
                <a:latin typeface="Arial" charset="0"/>
              </a:defRPr>
            </a:lvl6pPr>
            <a:lvl7pPr marL="2971800" indent="-228600" eaLnBrk="0" fontAlgn="base" hangingPunct="0">
              <a:spcBef>
                <a:spcPct val="0"/>
              </a:spcBef>
              <a:spcAft>
                <a:spcPct val="0"/>
              </a:spcAft>
              <a:defRPr sz="2600" b="1">
                <a:solidFill>
                  <a:schemeClr val="tx1"/>
                </a:solidFill>
                <a:latin typeface="Arial" charset="0"/>
              </a:defRPr>
            </a:lvl7pPr>
            <a:lvl8pPr marL="3429000" indent="-228600" eaLnBrk="0" fontAlgn="base" hangingPunct="0">
              <a:spcBef>
                <a:spcPct val="0"/>
              </a:spcBef>
              <a:spcAft>
                <a:spcPct val="0"/>
              </a:spcAft>
              <a:defRPr sz="2600" b="1">
                <a:solidFill>
                  <a:schemeClr val="tx1"/>
                </a:solidFill>
                <a:latin typeface="Arial" charset="0"/>
              </a:defRPr>
            </a:lvl8pPr>
            <a:lvl9pPr marL="3886200" indent="-228600" eaLnBrk="0" fontAlgn="base" hangingPunct="0">
              <a:spcBef>
                <a:spcPct val="0"/>
              </a:spcBef>
              <a:spcAft>
                <a:spcPct val="0"/>
              </a:spcAft>
              <a:defRPr sz="2600" b="1">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21FAFAF-4B23-4F96-B3EA-714A457C154D}" type="slidenum">
              <a:rPr kumimoji="0" 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723" name="Rectangle 2"/>
          <p:cNvSpPr>
            <a:spLocks noGrp="1" noRot="1" noChangeAspect="1" noChangeArrowheads="1" noTextEdit="1"/>
          </p:cNvSpPr>
          <p:nvPr>
            <p:ph type="sldImg"/>
          </p:nvPr>
        </p:nvSpPr>
        <p:spPr>
          <a:xfrm>
            <a:off x="106363" y="752475"/>
            <a:ext cx="6591300" cy="3708400"/>
          </a:xfrm>
          <a:ln/>
        </p:spPr>
      </p:sp>
      <p:sp>
        <p:nvSpPr>
          <p:cNvPr id="30724" name="Rectangle 3"/>
          <p:cNvSpPr>
            <a:spLocks noGrp="1" noChangeArrowheads="1"/>
          </p:cNvSpPr>
          <p:nvPr>
            <p:ph type="body" idx="1"/>
          </p:nvPr>
        </p:nvSpPr>
        <p:spPr>
          <a:xfrm>
            <a:off x="906888" y="4714203"/>
            <a:ext cx="4982314" cy="44666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eaLnBrk="1" hangingPunct="1"/>
            <a:endParaRPr lang="sv-SE" dirty="0"/>
          </a:p>
        </p:txBody>
      </p:sp>
    </p:spTree>
    <p:extLst>
      <p:ext uri="{BB962C8B-B14F-4D97-AF65-F5344CB8AC3E}">
        <p14:creationId xmlns:p14="http://schemas.microsoft.com/office/powerpoint/2010/main" val="3080586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berättar kort om systemets olika delar</a:t>
            </a:r>
          </a:p>
        </p:txBody>
      </p:sp>
      <p:sp>
        <p:nvSpPr>
          <p:cNvPr id="4" name="Platshållare för bildnummer 3"/>
          <p:cNvSpPr>
            <a:spLocks noGrp="1"/>
          </p:cNvSpPr>
          <p:nvPr>
            <p:ph type="sldNum" sz="quarter" idx="5"/>
          </p:nvPr>
        </p:nvSpPr>
        <p:spPr/>
        <p:txBody>
          <a:bodyPr/>
          <a:lstStyle/>
          <a:p>
            <a:fld id="{400926DF-B69B-4B63-B8C8-9AB98E817094}" type="slidenum">
              <a:rPr lang="sv-SE" smtClean="0"/>
              <a:t>37</a:t>
            </a:fld>
            <a:endParaRPr lang="sv-SE"/>
          </a:p>
        </p:txBody>
      </p:sp>
    </p:spTree>
    <p:extLst>
      <p:ext uri="{BB962C8B-B14F-4D97-AF65-F5344CB8AC3E}">
        <p14:creationId xmlns:p14="http://schemas.microsoft.com/office/powerpoint/2010/main" val="2899545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Och att man inte bara kan anmäla olycksfall</a:t>
            </a:r>
          </a:p>
          <a:p>
            <a:r>
              <a:rPr lang="sv-SE" dirty="0"/>
              <a:t>Anmäl för att förebygga att något händer!</a:t>
            </a:r>
          </a:p>
        </p:txBody>
      </p:sp>
      <p:sp>
        <p:nvSpPr>
          <p:cNvPr id="4" name="Platshållare för bildnummer 3"/>
          <p:cNvSpPr>
            <a:spLocks noGrp="1"/>
          </p:cNvSpPr>
          <p:nvPr>
            <p:ph type="sldNum" sz="quarter" idx="5"/>
          </p:nvPr>
        </p:nvSpPr>
        <p:spPr/>
        <p:txBody>
          <a:bodyPr/>
          <a:lstStyle/>
          <a:p>
            <a:fld id="{400926DF-B69B-4B63-B8C8-9AB98E817094}" type="slidenum">
              <a:rPr lang="sv-SE" smtClean="0"/>
              <a:t>38</a:t>
            </a:fld>
            <a:endParaRPr lang="sv-SE"/>
          </a:p>
        </p:txBody>
      </p:sp>
    </p:spTree>
    <p:extLst>
      <p:ext uri="{BB962C8B-B14F-4D97-AF65-F5344CB8AC3E}">
        <p14:creationId xmlns:p14="http://schemas.microsoft.com/office/powerpoint/2010/main" val="1907277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Flödes-</a:t>
            </a:r>
            <a:r>
              <a:rPr lang="sv-SE" dirty="0" err="1"/>
              <a:t>slide</a:t>
            </a:r>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39</a:t>
            </a:fld>
            <a:endParaRPr lang="sv-SE"/>
          </a:p>
        </p:txBody>
      </p:sp>
    </p:spTree>
    <p:extLst>
      <p:ext uri="{BB962C8B-B14F-4D97-AF65-F5344CB8AC3E}">
        <p14:creationId xmlns:p14="http://schemas.microsoft.com/office/powerpoint/2010/main" val="660654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000"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47</a:t>
            </a:fld>
            <a:endParaRPr lang="sv-SE"/>
          </a:p>
        </p:txBody>
      </p:sp>
    </p:spTree>
    <p:extLst>
      <p:ext uri="{BB962C8B-B14F-4D97-AF65-F5344CB8AC3E}">
        <p14:creationId xmlns:p14="http://schemas.microsoft.com/office/powerpoint/2010/main" val="1274635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48</a:t>
            </a:fld>
            <a:endParaRPr lang="sv-SE"/>
          </a:p>
        </p:txBody>
      </p:sp>
    </p:spTree>
    <p:extLst>
      <p:ext uri="{BB962C8B-B14F-4D97-AF65-F5344CB8AC3E}">
        <p14:creationId xmlns:p14="http://schemas.microsoft.com/office/powerpoint/2010/main" val="2343755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5"/>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400926DF-B69B-4B63-B8C8-9AB98E8170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1792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5</a:t>
            </a:fld>
            <a:endParaRPr lang="sv-SE"/>
          </a:p>
        </p:txBody>
      </p:sp>
    </p:spTree>
    <p:extLst>
      <p:ext uri="{BB962C8B-B14F-4D97-AF65-F5344CB8AC3E}">
        <p14:creationId xmlns:p14="http://schemas.microsoft.com/office/powerpoint/2010/main" val="913425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494552-F5DF-4F92-8D0D-21A5BE4ECA12}" type="slidenum">
              <a:rPr lang="sv-SE" smtClean="0"/>
              <a:t>53</a:t>
            </a:fld>
            <a:endParaRPr lang="sv-SE"/>
          </a:p>
        </p:txBody>
      </p:sp>
    </p:spTree>
    <p:extLst>
      <p:ext uri="{BB962C8B-B14F-4D97-AF65-F5344CB8AC3E}">
        <p14:creationId xmlns:p14="http://schemas.microsoft.com/office/powerpoint/2010/main" val="2604593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Sammanfatta</a:t>
            </a:r>
          </a:p>
        </p:txBody>
      </p:sp>
      <p:sp>
        <p:nvSpPr>
          <p:cNvPr id="4" name="Platshållare för bildnummer 3"/>
          <p:cNvSpPr>
            <a:spLocks noGrp="1"/>
          </p:cNvSpPr>
          <p:nvPr>
            <p:ph type="sldNum" sz="quarter" idx="5"/>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400926DF-B69B-4B63-B8C8-9AB98E81709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33715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56</a:t>
            </a:fld>
            <a:endParaRPr lang="sv-SE"/>
          </a:p>
        </p:txBody>
      </p:sp>
    </p:spTree>
    <p:extLst>
      <p:ext uri="{BB962C8B-B14F-4D97-AF65-F5344CB8AC3E}">
        <p14:creationId xmlns:p14="http://schemas.microsoft.com/office/powerpoint/2010/main" val="381873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6</a:t>
            </a:fld>
            <a:endParaRPr lang="sv-SE"/>
          </a:p>
        </p:txBody>
      </p:sp>
    </p:spTree>
    <p:extLst>
      <p:ext uri="{BB962C8B-B14F-4D97-AF65-F5344CB8AC3E}">
        <p14:creationId xmlns:p14="http://schemas.microsoft.com/office/powerpoint/2010/main" val="116307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7</a:t>
            </a:fld>
            <a:endParaRPr lang="sv-SE"/>
          </a:p>
        </p:txBody>
      </p:sp>
    </p:spTree>
    <p:extLst>
      <p:ext uri="{BB962C8B-B14F-4D97-AF65-F5344CB8AC3E}">
        <p14:creationId xmlns:p14="http://schemas.microsoft.com/office/powerpoint/2010/main" val="176044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11</a:t>
            </a:fld>
            <a:endParaRPr lang="sv-SE"/>
          </a:p>
        </p:txBody>
      </p:sp>
    </p:spTree>
    <p:extLst>
      <p:ext uri="{BB962C8B-B14F-4D97-AF65-F5344CB8AC3E}">
        <p14:creationId xmlns:p14="http://schemas.microsoft.com/office/powerpoint/2010/main" val="383454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12</a:t>
            </a:fld>
            <a:endParaRPr lang="sv-SE"/>
          </a:p>
        </p:txBody>
      </p:sp>
    </p:spTree>
    <p:extLst>
      <p:ext uri="{BB962C8B-B14F-4D97-AF65-F5344CB8AC3E}">
        <p14:creationId xmlns:p14="http://schemas.microsoft.com/office/powerpoint/2010/main" val="221138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13</a:t>
            </a:fld>
            <a:endParaRPr lang="sv-SE"/>
          </a:p>
        </p:txBody>
      </p:sp>
    </p:spTree>
    <p:extLst>
      <p:ext uri="{BB962C8B-B14F-4D97-AF65-F5344CB8AC3E}">
        <p14:creationId xmlns:p14="http://schemas.microsoft.com/office/powerpoint/2010/main" val="2955116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dirty="0"/>
              <a:t>Varifrån</a:t>
            </a:r>
            <a:r>
              <a:rPr lang="sv-SE" baseline="0" dirty="0"/>
              <a:t> får en sjukskriven ersättning, hur mycket och hur länge?</a:t>
            </a:r>
          </a:p>
          <a:p>
            <a:pPr eaLnBrk="1" hangingPunct="1"/>
            <a:endParaRPr lang="sv-SE" baseline="0" dirty="0"/>
          </a:p>
          <a:p>
            <a:pPr eaLnBrk="1" hangingPunct="1"/>
            <a:r>
              <a:rPr lang="sv-SE" baseline="0" dirty="0"/>
              <a:t>2023: 1 </a:t>
            </a:r>
            <a:r>
              <a:rPr lang="sv-SE" baseline="0" dirty="0" err="1"/>
              <a:t>pbb</a:t>
            </a:r>
            <a:r>
              <a:rPr lang="sv-SE" baseline="0" dirty="0"/>
              <a:t>= 52 500 kr</a:t>
            </a:r>
          </a:p>
          <a:p>
            <a:pPr eaLnBrk="1" hangingPunct="1"/>
            <a:r>
              <a:rPr lang="sv-SE" baseline="0" dirty="0"/>
              <a:t>10 </a:t>
            </a:r>
            <a:r>
              <a:rPr lang="sv-SE" baseline="0" dirty="0" err="1"/>
              <a:t>pbb</a:t>
            </a:r>
            <a:r>
              <a:rPr lang="sv-SE" baseline="0" dirty="0"/>
              <a:t>: 525 000 kr/år = ca 43 750 kr/mån</a:t>
            </a:r>
          </a:p>
          <a:p>
            <a:pPr eaLnBrk="1" hangingPunct="1"/>
            <a:r>
              <a:rPr lang="sv-SE" baseline="0" dirty="0"/>
              <a:t>7,5 </a:t>
            </a:r>
            <a:r>
              <a:rPr lang="sv-SE" baseline="0" dirty="0" err="1"/>
              <a:t>pbb</a:t>
            </a:r>
            <a:r>
              <a:rPr lang="sv-SE" baseline="0" dirty="0"/>
              <a:t> = 393 750 kr/år = 32 812kr/mån</a:t>
            </a:r>
          </a:p>
          <a:p>
            <a:endParaRPr lang="sv-SE" dirty="0"/>
          </a:p>
        </p:txBody>
      </p:sp>
      <p:sp>
        <p:nvSpPr>
          <p:cNvPr id="4" name="Platshållare för bildnummer 3"/>
          <p:cNvSpPr>
            <a:spLocks noGrp="1"/>
          </p:cNvSpPr>
          <p:nvPr>
            <p:ph type="sldNum" sz="quarter" idx="5"/>
          </p:nvPr>
        </p:nvSpPr>
        <p:spPr/>
        <p:txBody>
          <a:bodyPr/>
          <a:lstStyle/>
          <a:p>
            <a:fld id="{15613880-BC73-4D6C-9FFF-189582523954}" type="slidenum">
              <a:rPr lang="sv-SE" smtClean="0"/>
              <a:t>14</a:t>
            </a:fld>
            <a:endParaRPr lang="sv-SE"/>
          </a:p>
        </p:txBody>
      </p:sp>
    </p:spTree>
    <p:extLst>
      <p:ext uri="{BB962C8B-B14F-4D97-AF65-F5344CB8AC3E}">
        <p14:creationId xmlns:p14="http://schemas.microsoft.com/office/powerpoint/2010/main" val="5906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0926DF-B69B-4B63-B8C8-9AB98E817094}" type="slidenum">
              <a:rPr lang="sv-SE" smtClean="0"/>
              <a:t>15</a:t>
            </a:fld>
            <a:endParaRPr lang="sv-SE"/>
          </a:p>
        </p:txBody>
      </p:sp>
    </p:spTree>
    <p:extLst>
      <p:ext uri="{BB962C8B-B14F-4D97-AF65-F5344CB8AC3E}">
        <p14:creationId xmlns:p14="http://schemas.microsoft.com/office/powerpoint/2010/main" val="1633715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logo">
    <p:bg>
      <p:bgPr>
        <a:solidFill>
          <a:schemeClr val="accent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bwMode="black">
          <a:xfrm>
            <a:off x="766763" y="7189480"/>
            <a:ext cx="1620837" cy="182562"/>
          </a:xfrm>
        </p:spPr>
        <p:txBody>
          <a:bodyPr/>
          <a:lstStyle>
            <a:lvl1pPr>
              <a:defRPr>
                <a:noFill/>
              </a:defRPr>
            </a:lvl1pPr>
          </a:lstStyle>
          <a:p>
            <a:fld id="{C633F31E-0BEB-41FF-81BF-CDD98A886A00}" type="datetime1">
              <a:rPr lang="sv-SE" smtClean="0"/>
              <a:pPr/>
              <a:t>2024-04-22</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bwMode="black">
          <a:xfrm>
            <a:off x="4164013" y="7189480"/>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bwMode="black">
          <a:xfrm>
            <a:off x="10991849" y="7189480"/>
            <a:ext cx="684213" cy="182562"/>
          </a:xfrm>
        </p:spPr>
        <p:txBody>
          <a:bodyPr/>
          <a:lstStyle>
            <a:lvl1pPr>
              <a:defRPr>
                <a:noFill/>
              </a:defRPr>
            </a:lvl1pPr>
          </a:lstStyle>
          <a:p>
            <a:fld id="{AE086683-F536-42AB-ABBC-F4803DFE8DBC}" type="slidenum">
              <a:rPr lang="sv-SE" smtClean="0"/>
              <a:pPr/>
              <a:t>‹#›</a:t>
            </a:fld>
            <a:endParaRPr lang="sv-SE" dirty="0"/>
          </a:p>
        </p:txBody>
      </p:sp>
      <p:sp>
        <p:nvSpPr>
          <p:cNvPr id="2" name="textruta 1">
            <a:extLst>
              <a:ext uri="{FF2B5EF4-FFF2-40B4-BE49-F238E27FC236}">
                <a16:creationId xmlns:a16="http://schemas.microsoft.com/office/drawing/2014/main" id="{4E9BA3DE-0BED-E237-500C-B89CBBC48E2F}"/>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dirty="0">
                <a:solidFill>
                  <a:schemeClr val="bg1"/>
                </a:solidFill>
              </a:rPr>
              <a:t>afaforsakring.se</a:t>
            </a:r>
          </a:p>
        </p:txBody>
      </p:sp>
      <p:sp>
        <p:nvSpPr>
          <p:cNvPr id="3" name="Rubrik 2">
            <a:extLst>
              <a:ext uri="{FF2B5EF4-FFF2-40B4-BE49-F238E27FC236}">
                <a16:creationId xmlns:a16="http://schemas.microsoft.com/office/drawing/2014/main" id="{27E0C336-5910-7C3B-5617-98502EE773F5}"/>
              </a:ext>
            </a:extLst>
          </p:cNvPr>
          <p:cNvSpPr>
            <a:spLocks noGrp="1"/>
          </p:cNvSpPr>
          <p:nvPr>
            <p:ph type="title"/>
          </p:nvPr>
        </p:nvSpPr>
        <p:spPr>
          <a:xfrm>
            <a:off x="765176" y="1773015"/>
            <a:ext cx="10914062" cy="1231249"/>
          </a:xfrm>
        </p:spPr>
        <p:txBody>
          <a:bodyPr anchor="b"/>
          <a:lstStyle>
            <a:lvl1pPr algn="ctr">
              <a:defRPr sz="4000">
                <a:solidFill>
                  <a:schemeClr val="accent4"/>
                </a:solidFill>
              </a:defRPr>
            </a:lvl1pPr>
          </a:lstStyle>
          <a:p>
            <a:r>
              <a:rPr lang="sv-SE"/>
              <a:t>Klicka här för att ändra mall för rubrikformat</a:t>
            </a:r>
            <a:endParaRPr lang="en-US" dirty="0"/>
          </a:p>
        </p:txBody>
      </p:sp>
      <p:sp>
        <p:nvSpPr>
          <p:cNvPr id="4" name="Underrubrik 2">
            <a:extLst>
              <a:ext uri="{FF2B5EF4-FFF2-40B4-BE49-F238E27FC236}">
                <a16:creationId xmlns:a16="http://schemas.microsoft.com/office/drawing/2014/main" id="{24FDB6FF-1A2A-ABEA-C7B3-D852C9B91CA3}"/>
              </a:ext>
            </a:extLst>
          </p:cNvPr>
          <p:cNvSpPr>
            <a:spLocks noGrp="1"/>
          </p:cNvSpPr>
          <p:nvPr>
            <p:ph type="subTitle" idx="1" hasCustomPrompt="1"/>
          </p:nvPr>
        </p:nvSpPr>
        <p:spPr>
          <a:xfrm>
            <a:off x="2627311" y="3170619"/>
            <a:ext cx="7191378" cy="1303229"/>
          </a:xfrm>
        </p:spPr>
        <p:txBody>
          <a:bodyPr tIns="0"/>
          <a:lstStyle>
            <a:lvl1pPr marL="0" indent="0" algn="ctr">
              <a:spcBef>
                <a:spcPts val="0"/>
              </a:spcBef>
              <a:spcAft>
                <a:spcPts val="800"/>
              </a:spcAft>
              <a:buNone/>
              <a:defRPr sz="2000" spc="-40" baseline="0">
                <a:solidFill>
                  <a:schemeClr val="accent4"/>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pic>
        <p:nvPicPr>
          <p:cNvPr id="8" name="Bild 7">
            <a:extLst>
              <a:ext uri="{FF2B5EF4-FFF2-40B4-BE49-F238E27FC236}">
                <a16:creationId xmlns:a16="http://schemas.microsoft.com/office/drawing/2014/main" id="{24994CC6-2C00-2650-684F-3FAF7A4C2F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Tree>
    <p:extLst>
      <p:ext uri="{BB962C8B-B14F-4D97-AF65-F5344CB8AC3E}">
        <p14:creationId xmlns:p14="http://schemas.microsoft.com/office/powerpoint/2010/main" val="224055122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Kapitelsida blå/ljusblå">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4"/>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4"/>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4"/>
                </a:solidFill>
              </a:defRPr>
            </a:lvl1pPr>
          </a:lstStyle>
          <a:p>
            <a:fld id="{9CFFAC00-D657-414C-A285-3F284B62D928}" type="datetime1">
              <a:rPr lang="sv-SE" smtClean="0"/>
              <a:pPr/>
              <a:t>2024-04-22</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4"/>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4"/>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C6460CE4-C22D-1422-456A-AF99997DB2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Tree>
    <p:extLst>
      <p:ext uri="{BB962C8B-B14F-4D97-AF65-F5344CB8AC3E}">
        <p14:creationId xmlns:p14="http://schemas.microsoft.com/office/powerpoint/2010/main" val="3441960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Kapitelsida grön/ljusgrön">
    <p:bg>
      <p:bgPr>
        <a:solidFill>
          <a:schemeClr val="accent6">
            <a:lumMod val="2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2"/>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2"/>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2"/>
                </a:solidFill>
              </a:defRPr>
            </a:lvl1pPr>
          </a:lstStyle>
          <a:p>
            <a:fld id="{9CFFAC00-D657-414C-A285-3F284B62D928}" type="datetime1">
              <a:rPr lang="sv-SE" smtClean="0"/>
              <a:pPr/>
              <a:t>2024-04-22</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2"/>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2"/>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A49E0E03-D11B-A3CC-AE3C-5577209CAD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Tree>
    <p:extLst>
      <p:ext uri="{BB962C8B-B14F-4D97-AF65-F5344CB8AC3E}">
        <p14:creationId xmlns:p14="http://schemas.microsoft.com/office/powerpoint/2010/main" val="1760616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sida orange/mörkblå">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9CFFAC00-D657-414C-A285-3F284B62D928}" type="datetime1">
              <a:rPr lang="sv-SE" smtClean="0"/>
              <a:pPr/>
              <a:t>2024-04-22</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1657037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sida pastellgrön/mörkblå">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chemeClr val="accent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chemeClr val="accent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9CFFAC00-D657-414C-A285-3F284B62D928}" type="datetime1">
              <a:rPr lang="sv-SE" smtClean="0"/>
              <a:pPr/>
              <a:t>2024-04-22</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940446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997426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13FB127A-C00B-4433-B211-8DF365FA098E}" type="datetime1">
              <a:rPr lang="sv-SE" smtClean="0"/>
              <a:t>2024-04-22</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4" name="Rubrik 3">
            <a:extLst>
              <a:ext uri="{FF2B5EF4-FFF2-40B4-BE49-F238E27FC236}">
                <a16:creationId xmlns:a16="http://schemas.microsoft.com/office/drawing/2014/main" id="{23CD3355-A67A-0D3F-A8A6-97D1B1360B2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99605971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innehåll - blå">
    <p:bg>
      <p:bgPr>
        <a:solidFill>
          <a:schemeClr val="accent1"/>
        </a:solidFill>
        <a:effectLst/>
      </p:bgPr>
    </p:bg>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9974261" cy="43894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tx1"/>
                </a:solidFill>
              </a:defRPr>
            </a:lvl1pPr>
          </a:lstStyle>
          <a:p>
            <a:fld id="{13FB127A-C00B-4433-B211-8DF365FA098E}" type="datetime1">
              <a:rPr lang="sv-SE" smtClean="0"/>
              <a:pPr/>
              <a:t>2024-04-22</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tx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3" name="Rubrik 2">
            <a:extLst>
              <a:ext uri="{FF2B5EF4-FFF2-40B4-BE49-F238E27FC236}">
                <a16:creationId xmlns:a16="http://schemas.microsoft.com/office/drawing/2014/main" id="{3BA2D214-CE83-EB07-1B90-F85035A381C2}"/>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pic>
        <p:nvPicPr>
          <p:cNvPr id="4" name="Bild 3">
            <a:extLst>
              <a:ext uri="{FF2B5EF4-FFF2-40B4-BE49-F238E27FC236}">
                <a16:creationId xmlns:a16="http://schemas.microsoft.com/office/drawing/2014/main" id="{E2A050FB-8272-C8ED-D8EE-A08A30318B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Tree>
    <p:extLst>
      <p:ext uri="{BB962C8B-B14F-4D97-AF65-F5344CB8AC3E}">
        <p14:creationId xmlns:p14="http://schemas.microsoft.com/office/powerpoint/2010/main" val="38198797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och liten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3827E8E1-C8D9-4B0C-9F54-7001360B6DB0}"/>
              </a:ext>
            </a:extLst>
          </p:cNvPr>
          <p:cNvSpPr>
            <a:spLocks noGrp="1"/>
          </p:cNvSpPr>
          <p:nvPr>
            <p:ph type="pic" idx="1"/>
          </p:nvPr>
        </p:nvSpPr>
        <p:spPr bwMode="white">
          <a:xfrm>
            <a:off x="7140575" y="1445700"/>
            <a:ext cx="4535488" cy="4536000"/>
          </a:xfrm>
          <a:solidFill>
            <a:schemeClr val="accent1"/>
          </a:solidFill>
        </p:spPr>
        <p:txBody>
          <a:bodyPr lIns="72000" rIns="72000" bIns="72000"/>
          <a:lstStyle>
            <a:lvl1pPr marL="0" indent="0" algn="l">
              <a:buNone/>
              <a:defRPr sz="1600">
                <a:solidFill>
                  <a:schemeClr val="bg1"/>
                </a:solidFill>
              </a:defRPr>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sv-SE"/>
              <a:t>Klicka på ikonen för att lägga till en bild</a:t>
            </a:r>
            <a:endParaRPr lang="sv-SE" dirty="0"/>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766764"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03042517-BC0B-4AC7-A934-52627FEACC20}" type="datetime1">
              <a:rPr lang="sv-SE" smtClean="0"/>
              <a:t>2024-04-22</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Rubrik 7">
            <a:extLst>
              <a:ext uri="{FF2B5EF4-FFF2-40B4-BE49-F238E27FC236}">
                <a16:creationId xmlns:a16="http://schemas.microsoft.com/office/drawing/2014/main" id="{4F3D66F7-89AD-0245-8F95-E13D9448DFFA}"/>
              </a:ext>
            </a:extLst>
          </p:cNvPr>
          <p:cNvSpPr>
            <a:spLocks noGrp="1"/>
          </p:cNvSpPr>
          <p:nvPr>
            <p:ph type="title"/>
          </p:nvPr>
        </p:nvSpPr>
        <p:spPr>
          <a:xfrm>
            <a:off x="766764" y="421481"/>
            <a:ext cx="5329236"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009586227"/>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 bild, rubrik och text">
    <p:bg>
      <p:bgRef idx="1001">
        <a:schemeClr val="bg1"/>
      </p:bgRef>
    </p:bg>
    <p:spTree>
      <p:nvGrpSpPr>
        <p:cNvPr id="1" name=""/>
        <p:cNvGrpSpPr/>
        <p:nvPr/>
      </p:nvGrpSpPr>
      <p:grpSpPr>
        <a:xfrm>
          <a:off x="0" y="0"/>
          <a:ext cx="0" cy="0"/>
          <a:chOff x="0" y="0"/>
          <a:chExt cx="0" cy="0"/>
        </a:xfrm>
      </p:grpSpPr>
      <p:sp>
        <p:nvSpPr>
          <p:cNvPr id="3" name="Platshållare för bild 31">
            <a:extLst>
              <a:ext uri="{FF2B5EF4-FFF2-40B4-BE49-F238E27FC236}">
                <a16:creationId xmlns:a16="http://schemas.microsoft.com/office/drawing/2014/main" id="{A9B6F1B5-B26B-D8CC-F78B-D9F06129B8C7}"/>
              </a:ext>
            </a:extLst>
          </p:cNvPr>
          <p:cNvSpPr>
            <a:spLocks noGrp="1"/>
          </p:cNvSpPr>
          <p:nvPr>
            <p:ph type="pic" sz="quarter" idx="20" hasCustomPrompt="1"/>
          </p:nvPr>
        </p:nvSpPr>
        <p:spPr bwMode="white">
          <a:xfrm>
            <a:off x="0" y="0"/>
            <a:ext cx="3430800" cy="6858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solidFill>
            <a:schemeClr val="accent1">
              <a:lumMod val="75000"/>
            </a:schemeClr>
          </a:solidFill>
        </p:spPr>
        <p:txBody>
          <a:bodyPr wrap="square">
            <a:noAutofit/>
          </a:bodyPr>
          <a:lstStyle>
            <a:lvl1pPr marL="0" indent="0">
              <a:buNone/>
              <a:defRPr/>
            </a:lvl1pPr>
          </a:lstStyle>
          <a:p>
            <a:r>
              <a:rPr lang="sv-SE" dirty="0"/>
              <a:t> </a:t>
            </a:r>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3"/>
            <a:ext cx="6518275" cy="438943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bg1"/>
                </a:solidFill>
              </a:defRPr>
            </a:lvl1pPr>
          </a:lstStyle>
          <a:p>
            <a:fld id="{374705B4-90E7-4910-82C1-55986812B731}" type="datetime1">
              <a:rPr lang="sv-SE" smtClean="0"/>
              <a:pPr/>
              <a:t>2024-04-22</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dirty="0"/>
          </a:p>
        </p:txBody>
      </p:sp>
      <p:sp>
        <p:nvSpPr>
          <p:cNvPr id="4" name="Rubrik 3">
            <a:extLst>
              <a:ext uri="{FF2B5EF4-FFF2-40B4-BE49-F238E27FC236}">
                <a16:creationId xmlns:a16="http://schemas.microsoft.com/office/drawing/2014/main" id="{E95533C6-24A6-363D-EF63-F143B7D64B0D}"/>
              </a:ext>
            </a:extLst>
          </p:cNvPr>
          <p:cNvSpPr>
            <a:spLocks noGrp="1"/>
          </p:cNvSpPr>
          <p:nvPr>
            <p:ph type="title"/>
          </p:nvPr>
        </p:nvSpPr>
        <p:spPr>
          <a:xfrm>
            <a:off x="4233863" y="421481"/>
            <a:ext cx="6518275"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441093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15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or bild, rubrik och text - blå">
    <p:bg>
      <p:bgPr>
        <a:solidFill>
          <a:schemeClr val="accent1"/>
        </a:solidFill>
        <a:effectLst/>
      </p:bgPr>
    </p:bg>
    <p:spTree>
      <p:nvGrpSpPr>
        <p:cNvPr id="1" name=""/>
        <p:cNvGrpSpPr/>
        <p:nvPr/>
      </p:nvGrpSpPr>
      <p:grpSpPr>
        <a:xfrm>
          <a:off x="0" y="0"/>
          <a:ext cx="0" cy="0"/>
          <a:chOff x="0" y="0"/>
          <a:chExt cx="0" cy="0"/>
        </a:xfrm>
      </p:grpSpPr>
      <p:sp>
        <p:nvSpPr>
          <p:cNvPr id="3" name="Platshållare för bild 31">
            <a:extLst>
              <a:ext uri="{FF2B5EF4-FFF2-40B4-BE49-F238E27FC236}">
                <a16:creationId xmlns:a16="http://schemas.microsoft.com/office/drawing/2014/main" id="{A9B6F1B5-B26B-D8CC-F78B-D9F06129B8C7}"/>
              </a:ext>
            </a:extLst>
          </p:cNvPr>
          <p:cNvSpPr>
            <a:spLocks noGrp="1"/>
          </p:cNvSpPr>
          <p:nvPr>
            <p:ph type="pic" sz="quarter" idx="20" hasCustomPrompt="1"/>
          </p:nvPr>
        </p:nvSpPr>
        <p:spPr bwMode="white">
          <a:xfrm>
            <a:off x="0" y="0"/>
            <a:ext cx="3430800" cy="6858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solidFill>
            <a:schemeClr val="accent1">
              <a:lumMod val="75000"/>
            </a:schemeClr>
          </a:solidFill>
        </p:spPr>
        <p:txBody>
          <a:bodyPr wrap="square">
            <a:noAutofit/>
          </a:bodyPr>
          <a:lstStyle>
            <a:lvl1pPr marL="0" indent="0">
              <a:buNone/>
              <a:defRPr/>
            </a:lvl1pPr>
          </a:lstStyle>
          <a:p>
            <a:r>
              <a:rPr lang="sv-SE" dirty="0"/>
              <a:t> </a:t>
            </a:r>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3"/>
            <a:ext cx="6518275" cy="43894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lvl1pPr>
              <a:defRPr>
                <a:solidFill>
                  <a:schemeClr val="bg1"/>
                </a:solidFill>
              </a:defRPr>
            </a:lvl1pPr>
          </a:lstStyle>
          <a:p>
            <a:fld id="{374705B4-90E7-4910-82C1-55986812B731}" type="datetime1">
              <a:rPr lang="sv-SE" smtClean="0"/>
              <a:pPr/>
              <a:t>2024-04-22</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10" name="Bild 9">
            <a:extLst>
              <a:ext uri="{FF2B5EF4-FFF2-40B4-BE49-F238E27FC236}">
                <a16:creationId xmlns:a16="http://schemas.microsoft.com/office/drawing/2014/main" id="{D27FA539-C728-CB74-F7D1-75BE5658B2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
        <p:nvSpPr>
          <p:cNvPr id="4" name="Rubrik 3">
            <a:extLst>
              <a:ext uri="{FF2B5EF4-FFF2-40B4-BE49-F238E27FC236}">
                <a16:creationId xmlns:a16="http://schemas.microsoft.com/office/drawing/2014/main" id="{25DD3566-E75B-C382-4F09-93194FDA1BDB}"/>
              </a:ext>
            </a:extLst>
          </p:cNvPr>
          <p:cNvSpPr>
            <a:spLocks noGrp="1"/>
          </p:cNvSpPr>
          <p:nvPr>
            <p:ph type="title"/>
          </p:nvPr>
        </p:nvSpPr>
        <p:spPr>
          <a:xfrm>
            <a:off x="4233863" y="421481"/>
            <a:ext cx="6518275" cy="1027907"/>
          </a:xfrm>
        </p:spPr>
        <p:txBody>
          <a:bodyPr/>
          <a:lstStyle>
            <a:lvl1pPr>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545805645"/>
      </p:ext>
    </p:extLst>
  </p:cSld>
  <p:clrMapOvr>
    <a:masterClrMapping/>
  </p:clrMapOvr>
  <p:extLst>
    <p:ext uri="{DCECCB84-F9BA-43D5-87BE-67443E8EF086}">
      <p15:sldGuideLst xmlns:p15="http://schemas.microsoft.com/office/powerpoint/2012/main">
        <p15:guide id="1" pos="215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illustration, rubrik och text">
    <p:spTree>
      <p:nvGrpSpPr>
        <p:cNvPr id="1" name=""/>
        <p:cNvGrpSpPr/>
        <p:nvPr/>
      </p:nvGrpSpPr>
      <p:grpSpPr>
        <a:xfrm>
          <a:off x="0" y="0"/>
          <a:ext cx="0" cy="0"/>
          <a:chOff x="0" y="0"/>
          <a:chExt cx="0" cy="0"/>
        </a:xfrm>
      </p:grpSpPr>
      <p:sp>
        <p:nvSpPr>
          <p:cNvPr id="8" name="Rektangel 29">
            <a:extLst>
              <a:ext uri="{FF2B5EF4-FFF2-40B4-BE49-F238E27FC236}">
                <a16:creationId xmlns:a16="http://schemas.microsoft.com/office/drawing/2014/main" id="{BDAB7B25-0411-E43F-B023-1530CF72A503}"/>
              </a:ext>
            </a:extLst>
          </p:cNvPr>
          <p:cNvSpPr>
            <a:spLocks/>
          </p:cNvSpPr>
          <p:nvPr userDrawn="1"/>
        </p:nvSpPr>
        <p:spPr>
          <a:xfrm>
            <a:off x="0" y="0"/>
            <a:ext cx="3430800" cy="3429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latshållare för text 8">
            <a:extLst>
              <a:ext uri="{FF2B5EF4-FFF2-40B4-BE49-F238E27FC236}">
                <a16:creationId xmlns:a16="http://schemas.microsoft.com/office/drawing/2014/main" id="{1CACAE1D-640A-4A18-C71A-2F297E1DC654}"/>
              </a:ext>
            </a:extLst>
          </p:cNvPr>
          <p:cNvSpPr>
            <a:spLocks noGrp="1"/>
          </p:cNvSpPr>
          <p:nvPr>
            <p:ph type="body" sz="quarter" idx="13"/>
          </p:nvPr>
        </p:nvSpPr>
        <p:spPr>
          <a:xfrm>
            <a:off x="4233863" y="1592262"/>
            <a:ext cx="6518274" cy="43894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374705B4-90E7-4910-82C1-55986812B731}" type="datetime1">
              <a:rPr lang="sv-SE" smtClean="0"/>
              <a:t>2024-04-22</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2" name="Rektangel 29">
            <a:extLst>
              <a:ext uri="{FF2B5EF4-FFF2-40B4-BE49-F238E27FC236}">
                <a16:creationId xmlns:a16="http://schemas.microsoft.com/office/drawing/2014/main" id="{2C1E924A-96B2-07D4-21CB-9C46A7BBC95F}"/>
              </a:ext>
            </a:extLst>
          </p:cNvPr>
          <p:cNvSpPr>
            <a:spLocks/>
          </p:cNvSpPr>
          <p:nvPr userDrawn="1"/>
        </p:nvSpPr>
        <p:spPr>
          <a:xfrm>
            <a:off x="0" y="3429000"/>
            <a:ext cx="34308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bild 31">
            <a:extLst>
              <a:ext uri="{FF2B5EF4-FFF2-40B4-BE49-F238E27FC236}">
                <a16:creationId xmlns:a16="http://schemas.microsoft.com/office/drawing/2014/main" id="{578414FF-064B-1BDA-4F92-00D77E2DBA3C}"/>
              </a:ext>
            </a:extLst>
          </p:cNvPr>
          <p:cNvSpPr>
            <a:spLocks noGrp="1"/>
          </p:cNvSpPr>
          <p:nvPr>
            <p:ph type="pic" sz="quarter" idx="20" hasCustomPrompt="1"/>
          </p:nvPr>
        </p:nvSpPr>
        <p:spPr bwMode="white">
          <a:xfrm>
            <a:off x="0" y="0"/>
            <a:ext cx="3430800" cy="3429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dirty="0"/>
              <a:t> </a:t>
            </a:r>
          </a:p>
        </p:txBody>
      </p:sp>
      <p:sp>
        <p:nvSpPr>
          <p:cNvPr id="10" name="Platshållare för bild 31">
            <a:extLst>
              <a:ext uri="{FF2B5EF4-FFF2-40B4-BE49-F238E27FC236}">
                <a16:creationId xmlns:a16="http://schemas.microsoft.com/office/drawing/2014/main" id="{A0E9F2D6-C6BD-F023-783F-32678464D9F4}"/>
              </a:ext>
            </a:extLst>
          </p:cNvPr>
          <p:cNvSpPr>
            <a:spLocks noGrp="1"/>
          </p:cNvSpPr>
          <p:nvPr>
            <p:ph type="pic" sz="quarter" idx="21" hasCustomPrompt="1"/>
          </p:nvPr>
        </p:nvSpPr>
        <p:spPr bwMode="white">
          <a:xfrm>
            <a:off x="406613" y="3835400"/>
            <a:ext cx="2617574" cy="26162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dirty="0"/>
              <a:t> </a:t>
            </a:r>
          </a:p>
        </p:txBody>
      </p:sp>
      <p:sp>
        <p:nvSpPr>
          <p:cNvPr id="4" name="Rubrik 3">
            <a:extLst>
              <a:ext uri="{FF2B5EF4-FFF2-40B4-BE49-F238E27FC236}">
                <a16:creationId xmlns:a16="http://schemas.microsoft.com/office/drawing/2014/main" id="{EFF0018D-E079-CC69-AD98-C7A32ACD7144}"/>
              </a:ext>
            </a:extLst>
          </p:cNvPr>
          <p:cNvSpPr>
            <a:spLocks noGrp="1"/>
          </p:cNvSpPr>
          <p:nvPr>
            <p:ph type="title"/>
          </p:nvPr>
        </p:nvSpPr>
        <p:spPr>
          <a:xfrm>
            <a:off x="4233863" y="421481"/>
            <a:ext cx="6518274"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69835361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A">
    <p:bg>
      <p:bgPr>
        <a:solidFill>
          <a:schemeClr val="accent1"/>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4E97DA13-966E-0E1D-B726-5734EC70FC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3288"/>
          <a:stretch/>
        </p:blipFill>
        <p:spPr>
          <a:xfrm>
            <a:off x="4764086" y="-1"/>
            <a:ext cx="6424614" cy="6345239"/>
          </a:xfrm>
          <a:prstGeom prst="rect">
            <a:avLst/>
          </a:prstGeom>
        </p:spPr>
      </p:pic>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2" y="1"/>
            <a:ext cx="12191998" cy="6856412"/>
          </a:xfrm>
          <a:prstGeom prst="rect">
            <a:avLst/>
          </a:prstGeom>
          <a:noFill/>
        </p:spPr>
        <p:txBody>
          <a:bodyPr wrap="square" lIns="72000">
            <a:noAutofit/>
          </a:bodyPr>
          <a:lstStyle>
            <a:lvl1pPr marL="0" indent="0">
              <a:buNone/>
              <a:defRPr>
                <a:solidFill>
                  <a:schemeClr val="bg1"/>
                </a:solidFill>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bg1"/>
                </a:solidFill>
              </a:defRPr>
            </a:lvl1pPr>
          </a:lstStyle>
          <a:p>
            <a:fld id="{8709175A-E702-464D-A1BA-C581451EA51F}" type="datetime1">
              <a:rPr lang="sv-SE" smtClean="0"/>
              <a:t>2024-04-22</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bg1"/>
                </a:solidFill>
              </a:defRPr>
            </a:lvl1pPr>
          </a:lstStyle>
          <a:p>
            <a:pPr lvl="0"/>
            <a:r>
              <a:rPr lang="sv-SE" dirty="0"/>
              <a:t>Namn </a:t>
            </a:r>
            <a:r>
              <a:rPr lang="sv-SE" dirty="0" err="1"/>
              <a:t>Namnsson</a:t>
            </a:r>
            <a:endParaRPr lang="sv-SE" dirty="0"/>
          </a:p>
        </p:txBody>
      </p:sp>
      <p:sp>
        <p:nvSpPr>
          <p:cNvPr id="7" name="Platshållare för text 8">
            <a:extLst>
              <a:ext uri="{FF2B5EF4-FFF2-40B4-BE49-F238E27FC236}">
                <a16:creationId xmlns:a16="http://schemas.microsoft.com/office/drawing/2014/main" id="{2767CD11-18E5-76CA-444D-475FA87E8D9E}"/>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sv-SE" dirty="0"/>
              <a:t> </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06405893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DDE288C6-E810-CDCC-7962-BCA360D2D445}"/>
              </a:ext>
            </a:extLst>
          </p:cNvPr>
          <p:cNvSpPr>
            <a:spLocks noGrp="1"/>
          </p:cNvSpPr>
          <p:nvPr>
            <p:ph sz="quarter" idx="14"/>
          </p:nvPr>
        </p:nvSpPr>
        <p:spPr>
          <a:xfrm>
            <a:off x="766764"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11">
            <a:extLst>
              <a:ext uri="{FF2B5EF4-FFF2-40B4-BE49-F238E27FC236}">
                <a16:creationId xmlns:a16="http://schemas.microsoft.com/office/drawing/2014/main" id="{36347AF7-F849-B56A-BB54-4143F34CDF49}"/>
              </a:ext>
            </a:extLst>
          </p:cNvPr>
          <p:cNvSpPr>
            <a:spLocks noGrp="1"/>
          </p:cNvSpPr>
          <p:nvPr>
            <p:ph sz="quarter" idx="15"/>
          </p:nvPr>
        </p:nvSpPr>
        <p:spPr>
          <a:xfrm>
            <a:off x="6351587" y="1592263"/>
            <a:ext cx="532765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2EF98540-8E64-44FF-B391-72A8E63C1ABD}" type="datetime1">
              <a:rPr lang="sv-SE" smtClean="0"/>
              <a:t>2024-04-22</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2" name="Rubrik 1">
            <a:extLst>
              <a:ext uri="{FF2B5EF4-FFF2-40B4-BE49-F238E27FC236}">
                <a16:creationId xmlns:a16="http://schemas.microsoft.com/office/drawing/2014/main" id="{7CF0CEF5-44E1-F1EE-35FE-DC2C7303E8FF}"/>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4670194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med färgad bakgrund">
    <p:bg>
      <p:bgPr>
        <a:solidFill>
          <a:schemeClr val="accent6"/>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766762" y="1592263"/>
            <a:ext cx="5329236"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351587" y="1592263"/>
            <a:ext cx="5326061"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16E2EBED-85AA-4BD9-B035-B03FED668B08}" type="datetime1">
              <a:rPr lang="sv-SE" smtClean="0"/>
              <a:t>2024-04-22</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2" name="Rubrik 1">
            <a:extLst>
              <a:ext uri="{FF2B5EF4-FFF2-40B4-BE49-F238E27FC236}">
                <a16:creationId xmlns:a16="http://schemas.microsoft.com/office/drawing/2014/main" id="{693F2F0E-09F5-46DE-1985-3415DACDBF3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48628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två tredje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p:txBody>
          <a:bodyPr/>
          <a:lstStyle/>
          <a:p>
            <a:fld id="{28154861-EFA1-4706-98AD-CF289C0BC4C5}" type="datetime1">
              <a:rPr lang="sv-SE" smtClean="0"/>
              <a:t>2024-04-22</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D2B23ABD-D656-0703-9C6A-BF26E58A8D1D}"/>
              </a:ext>
            </a:extLst>
          </p:cNvPr>
          <p:cNvSpPr>
            <a:spLocks noGrp="1"/>
          </p:cNvSpPr>
          <p:nvPr>
            <p:ph sz="quarter" idx="15"/>
          </p:nvPr>
        </p:nvSpPr>
        <p:spPr>
          <a:xfrm>
            <a:off x="766762" y="1592263"/>
            <a:ext cx="7189787"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3">
            <a:extLst>
              <a:ext uri="{FF2B5EF4-FFF2-40B4-BE49-F238E27FC236}">
                <a16:creationId xmlns:a16="http://schemas.microsoft.com/office/drawing/2014/main" id="{331265EC-5986-545E-9DF6-0AE38E242E0C}"/>
              </a:ext>
            </a:extLst>
          </p:cNvPr>
          <p:cNvSpPr>
            <a:spLocks noGrp="1"/>
          </p:cNvSpPr>
          <p:nvPr>
            <p:ph sz="quarter" idx="16"/>
          </p:nvPr>
        </p:nvSpPr>
        <p:spPr>
          <a:xfrm>
            <a:off x="8212138" y="1592263"/>
            <a:ext cx="3463924"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a:extLst>
              <a:ext uri="{FF2B5EF4-FFF2-40B4-BE49-F238E27FC236}">
                <a16:creationId xmlns:a16="http://schemas.microsoft.com/office/drawing/2014/main" id="{46875125-F7CD-50A8-0056-4C5502214C85}"/>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3313931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2024-04-22</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6" name="Rubrik 5">
            <a:extLst>
              <a:ext uri="{FF2B5EF4-FFF2-40B4-BE49-F238E27FC236}">
                <a16:creationId xmlns:a16="http://schemas.microsoft.com/office/drawing/2014/main" id="{5995E2B0-4DE1-9968-85B4-99A527DDDD58}"/>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93212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2024-04-22</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media 6">
            <a:extLst>
              <a:ext uri="{FF2B5EF4-FFF2-40B4-BE49-F238E27FC236}">
                <a16:creationId xmlns:a16="http://schemas.microsoft.com/office/drawing/2014/main" id="{CAF7F186-2BF3-14E8-5135-C028CA48993E}"/>
              </a:ext>
            </a:extLst>
          </p:cNvPr>
          <p:cNvSpPr>
            <a:spLocks noGrp="1"/>
          </p:cNvSpPr>
          <p:nvPr>
            <p:ph type="media" sz="quarter" idx="13" hasCustomPrompt="1"/>
          </p:nvPr>
        </p:nvSpPr>
        <p:spPr>
          <a:xfrm>
            <a:off x="0" y="0"/>
            <a:ext cx="12192000" cy="6858000"/>
          </a:xfrm>
          <a:solidFill>
            <a:schemeClr val="tx1"/>
          </a:solidFill>
        </p:spPr>
        <p:txBody>
          <a:bodyPr tIns="360000"/>
          <a:lstStyle>
            <a:lvl1pPr marL="0" indent="0" algn="ctr">
              <a:buNone/>
              <a:defRPr>
                <a:solidFill>
                  <a:schemeClr val="tx2"/>
                </a:solidFill>
              </a:defRPr>
            </a:lvl1pPr>
          </a:lstStyle>
          <a:p>
            <a:r>
              <a:rPr lang="en-US" dirty="0"/>
              <a:t>Video</a:t>
            </a:r>
          </a:p>
        </p:txBody>
      </p:sp>
    </p:spTree>
    <p:extLst>
      <p:ext uri="{BB962C8B-B14F-4D97-AF65-F5344CB8AC3E}">
        <p14:creationId xmlns:p14="http://schemas.microsoft.com/office/powerpoint/2010/main" val="2158576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407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kumentation - tre spalter">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2024-04-22</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680DAC92-6C30-4C2A-4257-EF14F81D77AB}"/>
              </a:ext>
            </a:extLst>
          </p:cNvPr>
          <p:cNvSpPr>
            <a:spLocks noGrp="1"/>
          </p:cNvSpPr>
          <p:nvPr>
            <p:ph type="body" sz="quarter" idx="13"/>
          </p:nvPr>
        </p:nvSpPr>
        <p:spPr>
          <a:xfrm>
            <a:off x="766762" y="1449388"/>
            <a:ext cx="10912475" cy="4532312"/>
          </a:xfrm>
        </p:spPr>
        <p:txBody>
          <a:bodyPr numCol="3" spcCol="252000"/>
          <a:lstStyle>
            <a:lvl1pPr marL="190500" indent="-190500">
              <a:lnSpc>
                <a:spcPct val="100000"/>
              </a:lnSpc>
              <a:spcBef>
                <a:spcPts val="500"/>
              </a:spcBef>
              <a:spcAft>
                <a:spcPts val="600"/>
              </a:spcAft>
              <a:defRPr sz="1200">
                <a:solidFill>
                  <a:schemeClr val="tx1">
                    <a:lumMod val="85000"/>
                    <a:lumOff val="15000"/>
                  </a:schemeClr>
                </a:solidFill>
              </a:defRPr>
            </a:lvl1pPr>
            <a:lvl2pPr marL="361950" indent="-184150">
              <a:lnSpc>
                <a:spcPct val="100000"/>
              </a:lnSpc>
              <a:spcAft>
                <a:spcPts val="200"/>
              </a:spcAft>
              <a:defRPr sz="1200">
                <a:solidFill>
                  <a:schemeClr val="tx1">
                    <a:lumMod val="85000"/>
                    <a:lumOff val="15000"/>
                  </a:schemeClr>
                </a:solidFill>
              </a:defRPr>
            </a:lvl2pPr>
            <a:lvl3pPr marL="539750" indent="-177800">
              <a:lnSpc>
                <a:spcPct val="100000"/>
              </a:lnSpc>
              <a:spcAft>
                <a:spcPts val="200"/>
              </a:spcAft>
              <a:defRPr sz="1000">
                <a:solidFill>
                  <a:schemeClr val="tx1">
                    <a:lumMod val="85000"/>
                    <a:lumOff val="15000"/>
                  </a:schemeClr>
                </a:solidFill>
              </a:defRPr>
            </a:lvl3pPr>
            <a:lvl4pPr marL="717550" indent="-177800">
              <a:lnSpc>
                <a:spcPct val="100000"/>
              </a:lnSpc>
              <a:spcAft>
                <a:spcPts val="200"/>
              </a:spcAft>
              <a:defRPr sz="1000">
                <a:solidFill>
                  <a:schemeClr val="tx1">
                    <a:lumMod val="85000"/>
                    <a:lumOff val="15000"/>
                  </a:schemeClr>
                </a:solidFill>
              </a:defRPr>
            </a:lvl4pPr>
            <a:lvl5pPr marL="895350" indent="-177800">
              <a:lnSpc>
                <a:spcPct val="100000"/>
              </a:lnSpc>
              <a:spcAft>
                <a:spcPts val="200"/>
              </a:spcAft>
              <a:defRPr sz="1000">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8C3D65AD-E12F-7204-DA04-81A5D7BB46EF}"/>
              </a:ext>
            </a:extLst>
          </p:cNvPr>
          <p:cNvSpPr>
            <a:spLocks noGrp="1"/>
          </p:cNvSpPr>
          <p:nvPr>
            <p:ph type="title"/>
          </p:nvPr>
        </p:nvSpPr>
        <p:spPr>
          <a:xfrm>
            <a:off x="766763" y="519113"/>
            <a:ext cx="9985375" cy="930275"/>
          </a:xfrm>
        </p:spPr>
        <p:txBody>
          <a:bodyPr/>
          <a:lstStyle>
            <a:lvl1pPr>
              <a:defRPr sz="2000"/>
            </a:lvl1pPr>
          </a:lstStyle>
          <a:p>
            <a:r>
              <a:rPr lang="sv-SE"/>
              <a:t>Klicka här för att ändra mall för rubrikformat</a:t>
            </a:r>
            <a:endParaRPr lang="sv-SE" dirty="0"/>
          </a:p>
        </p:txBody>
      </p:sp>
    </p:spTree>
    <p:extLst>
      <p:ext uri="{BB962C8B-B14F-4D97-AF65-F5344CB8AC3E}">
        <p14:creationId xmlns:p14="http://schemas.microsoft.com/office/powerpoint/2010/main" val="2419620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kumentation - två spalter och innehåll">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54F05FF0-6D4C-4CF8-8BBB-DE351B2911E5}" type="datetime1">
              <a:rPr lang="sv-SE" smtClean="0"/>
              <a:t>2024-04-22</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680DAC92-6C30-4C2A-4257-EF14F81D77AB}"/>
              </a:ext>
            </a:extLst>
          </p:cNvPr>
          <p:cNvSpPr>
            <a:spLocks noGrp="1"/>
          </p:cNvSpPr>
          <p:nvPr>
            <p:ph type="body" sz="quarter" idx="13"/>
          </p:nvPr>
        </p:nvSpPr>
        <p:spPr>
          <a:xfrm>
            <a:off x="766763" y="1449388"/>
            <a:ext cx="7189787" cy="4532313"/>
          </a:xfrm>
        </p:spPr>
        <p:txBody>
          <a:bodyPr numCol="2" spcCol="252000"/>
          <a:lstStyle>
            <a:lvl1pPr marL="190500" indent="-190500">
              <a:lnSpc>
                <a:spcPct val="100000"/>
              </a:lnSpc>
              <a:spcBef>
                <a:spcPts val="500"/>
              </a:spcBef>
              <a:spcAft>
                <a:spcPts val="600"/>
              </a:spcAft>
              <a:defRPr sz="1200">
                <a:solidFill>
                  <a:schemeClr val="tx1">
                    <a:lumMod val="85000"/>
                    <a:lumOff val="15000"/>
                  </a:schemeClr>
                </a:solidFill>
              </a:defRPr>
            </a:lvl1pPr>
            <a:lvl2pPr marL="361950" indent="-184150">
              <a:lnSpc>
                <a:spcPct val="100000"/>
              </a:lnSpc>
              <a:spcAft>
                <a:spcPts val="200"/>
              </a:spcAft>
              <a:defRPr sz="1200">
                <a:solidFill>
                  <a:schemeClr val="tx1">
                    <a:lumMod val="85000"/>
                    <a:lumOff val="15000"/>
                  </a:schemeClr>
                </a:solidFill>
              </a:defRPr>
            </a:lvl2pPr>
            <a:lvl3pPr marL="539750" indent="-177800">
              <a:lnSpc>
                <a:spcPct val="100000"/>
              </a:lnSpc>
              <a:spcAft>
                <a:spcPts val="200"/>
              </a:spcAft>
              <a:defRPr sz="1000">
                <a:solidFill>
                  <a:schemeClr val="tx1">
                    <a:lumMod val="85000"/>
                    <a:lumOff val="15000"/>
                  </a:schemeClr>
                </a:solidFill>
              </a:defRPr>
            </a:lvl3pPr>
            <a:lvl4pPr marL="717550" indent="-177800">
              <a:lnSpc>
                <a:spcPct val="100000"/>
              </a:lnSpc>
              <a:spcAft>
                <a:spcPts val="200"/>
              </a:spcAft>
              <a:defRPr sz="1000">
                <a:solidFill>
                  <a:schemeClr val="tx1">
                    <a:lumMod val="85000"/>
                    <a:lumOff val="15000"/>
                  </a:schemeClr>
                </a:solidFill>
              </a:defRPr>
            </a:lvl4pPr>
            <a:lvl5pPr marL="895350" indent="-177800">
              <a:lnSpc>
                <a:spcPct val="100000"/>
              </a:lnSpc>
              <a:spcAft>
                <a:spcPts val="200"/>
              </a:spcAft>
              <a:defRPr sz="1000">
                <a:solidFill>
                  <a:schemeClr val="tx1">
                    <a:lumMod val="85000"/>
                    <a:lumOff val="15000"/>
                  </a:schemeClr>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7">
            <a:extLst>
              <a:ext uri="{FF2B5EF4-FFF2-40B4-BE49-F238E27FC236}">
                <a16:creationId xmlns:a16="http://schemas.microsoft.com/office/drawing/2014/main" id="{0A95129E-2B03-9A9F-BD2F-0EC146C104E9}"/>
              </a:ext>
            </a:extLst>
          </p:cNvPr>
          <p:cNvSpPr>
            <a:spLocks noGrp="1"/>
          </p:cNvSpPr>
          <p:nvPr>
            <p:ph sz="quarter" idx="14"/>
          </p:nvPr>
        </p:nvSpPr>
        <p:spPr>
          <a:xfrm>
            <a:off x="8220075" y="1449387"/>
            <a:ext cx="3455988" cy="4532313"/>
          </a:xfrm>
        </p:spPr>
        <p:txBody>
          <a:bodyPr/>
          <a:lstStyle>
            <a:lvl1pPr marL="179388" indent="-179388">
              <a:lnSpc>
                <a:spcPct val="100000"/>
              </a:lnSpc>
              <a:spcBef>
                <a:spcPts val="500"/>
              </a:spcBef>
              <a:spcAft>
                <a:spcPts val="600"/>
              </a:spcAft>
              <a:defRPr sz="1200"/>
            </a:lvl1pPr>
            <a:lvl2pPr marL="360363" indent="-180975">
              <a:lnSpc>
                <a:spcPct val="100000"/>
              </a:lnSpc>
              <a:spcAft>
                <a:spcPts val="200"/>
              </a:spcAft>
              <a:defRPr sz="1200"/>
            </a:lvl2pPr>
            <a:lvl3pPr marL="538163" indent="-177800">
              <a:lnSpc>
                <a:spcPct val="100000"/>
              </a:lnSpc>
              <a:spcAft>
                <a:spcPts val="200"/>
              </a:spcAft>
              <a:defRPr sz="1000"/>
            </a:lvl3pPr>
            <a:lvl4pPr marL="717550" indent="-179388">
              <a:lnSpc>
                <a:spcPct val="100000"/>
              </a:lnSpc>
              <a:spcAft>
                <a:spcPts val="200"/>
              </a:spcAft>
              <a:defRPr sz="1000"/>
            </a:lvl4pPr>
            <a:lvl5pPr marL="898525" indent="-180975">
              <a:lnSpc>
                <a:spcPct val="100000"/>
              </a:lnSpc>
              <a:spcAft>
                <a:spcPts val="200"/>
              </a:spcAft>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Rubrik 5">
            <a:extLst>
              <a:ext uri="{FF2B5EF4-FFF2-40B4-BE49-F238E27FC236}">
                <a16:creationId xmlns:a16="http://schemas.microsoft.com/office/drawing/2014/main" id="{4FD1F1E4-FF7C-F675-7206-E552176F7436}"/>
              </a:ext>
            </a:extLst>
          </p:cNvPr>
          <p:cNvSpPr>
            <a:spLocks noGrp="1"/>
          </p:cNvSpPr>
          <p:nvPr>
            <p:ph type="title"/>
          </p:nvPr>
        </p:nvSpPr>
        <p:spPr>
          <a:xfrm>
            <a:off x="766763" y="518400"/>
            <a:ext cx="9985375" cy="928800"/>
          </a:xfrm>
        </p:spPr>
        <p:txBody>
          <a:bodyPr/>
          <a:lstStyle>
            <a:lvl1pPr>
              <a:defRPr sz="2000"/>
            </a:lvl1pPr>
          </a:lstStyle>
          <a:p>
            <a:r>
              <a:rPr lang="sv-SE"/>
              <a:t>Klicka här för att ändra mall för rubrikformat</a:t>
            </a:r>
            <a:endParaRPr lang="sv-SE" dirty="0"/>
          </a:p>
        </p:txBody>
      </p:sp>
    </p:spTree>
    <p:extLst>
      <p:ext uri="{BB962C8B-B14F-4D97-AF65-F5344CB8AC3E}">
        <p14:creationId xmlns:p14="http://schemas.microsoft.com/office/powerpoint/2010/main" val="4151282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it logo">
    <p:bg>
      <p:bgPr>
        <a:solidFill>
          <a:schemeClr val="accent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bwMode="black">
          <a:xfrm>
            <a:off x="766763" y="7189480"/>
            <a:ext cx="1620837" cy="182562"/>
          </a:xfrm>
        </p:spPr>
        <p:txBody>
          <a:bodyPr/>
          <a:lstStyle>
            <a:lvl1pPr>
              <a:defRPr>
                <a:noFill/>
              </a:defRPr>
            </a:lvl1pPr>
          </a:lstStyle>
          <a:p>
            <a:fld id="{C633F31E-0BEB-41FF-81BF-CDD98A886A00}" type="datetime1">
              <a:rPr lang="sv-SE" smtClean="0"/>
              <a:pPr/>
              <a:t>2024-04-22</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bwMode="black">
          <a:xfrm>
            <a:off x="4164013" y="7189480"/>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bwMode="black">
          <a:xfrm>
            <a:off x="10991849" y="7189480"/>
            <a:ext cx="684213" cy="182562"/>
          </a:xfrm>
        </p:spPr>
        <p:txBody>
          <a:bodyPr/>
          <a:lstStyle>
            <a:lvl1pPr>
              <a:defRPr>
                <a:noFill/>
              </a:defRPr>
            </a:lvl1pPr>
          </a:lstStyle>
          <a:p>
            <a:fld id="{AE086683-F536-42AB-ABBC-F4803DFE8DBC}" type="slidenum">
              <a:rPr lang="sv-SE" smtClean="0"/>
              <a:pPr/>
              <a:t>‹#›</a:t>
            </a:fld>
            <a:endParaRPr lang="sv-SE" dirty="0"/>
          </a:p>
        </p:txBody>
      </p:sp>
      <p:pic>
        <p:nvPicPr>
          <p:cNvPr id="8" name="Bild 7">
            <a:extLst>
              <a:ext uri="{FF2B5EF4-FFF2-40B4-BE49-F238E27FC236}">
                <a16:creationId xmlns:a16="http://schemas.microsoft.com/office/drawing/2014/main" id="{38557581-FDDC-0807-87A0-F8027F1A70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4358506" y="2022248"/>
            <a:ext cx="3474988" cy="2813502"/>
          </a:xfrm>
          <a:prstGeom prst="rect">
            <a:avLst/>
          </a:prstGeom>
        </p:spPr>
      </p:pic>
      <p:sp>
        <p:nvSpPr>
          <p:cNvPr id="3" name="textruta 2">
            <a:extLst>
              <a:ext uri="{FF2B5EF4-FFF2-40B4-BE49-F238E27FC236}">
                <a16:creationId xmlns:a16="http://schemas.microsoft.com/office/drawing/2014/main" id="{CBF95D5C-AA4E-9089-42E6-5ACB0ED7AC59}"/>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dirty="0">
                <a:solidFill>
                  <a:schemeClr val="bg1"/>
                </a:solidFill>
              </a:rPr>
              <a:t>afaforsakring.se</a:t>
            </a:r>
          </a:p>
        </p:txBody>
      </p:sp>
    </p:spTree>
    <p:extLst>
      <p:ext uri="{BB962C8B-B14F-4D97-AF65-F5344CB8AC3E}">
        <p14:creationId xmlns:p14="http://schemas.microsoft.com/office/powerpoint/2010/main" val="913768264"/>
      </p:ext>
    </p:extLst>
  </p:cSld>
  <p:clrMapOvr>
    <a:masterClrMapping/>
  </p:clrMapOvr>
  <p:extLst>
    <p:ext uri="{DCECCB84-F9BA-43D5-87BE-67443E8EF086}">
      <p15:sldGuideLst xmlns:p15="http://schemas.microsoft.com/office/powerpoint/2012/main">
        <p15:guide id="1" pos="449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å logo">
    <p:bg>
      <p:bgPr>
        <a:solidFill>
          <a:schemeClr val="bg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DC5274B3-FC50-4805-83A6-333B89BE4062}"/>
              </a:ext>
            </a:extLst>
          </p:cNvPr>
          <p:cNvSpPr>
            <a:spLocks noGrp="1"/>
          </p:cNvSpPr>
          <p:nvPr>
            <p:ph type="dt" sz="half" idx="10"/>
          </p:nvPr>
        </p:nvSpPr>
        <p:spPr>
          <a:xfrm>
            <a:off x="766763" y="7189481"/>
            <a:ext cx="1620837" cy="182562"/>
          </a:xfrm>
        </p:spPr>
        <p:txBody>
          <a:bodyPr/>
          <a:lstStyle>
            <a:lvl1pPr>
              <a:defRPr>
                <a:noFill/>
              </a:defRPr>
            </a:lvl1pPr>
          </a:lstStyle>
          <a:p>
            <a:fld id="{1E5570D5-36B7-47BD-9C26-2C49525ED44C}" type="datetime1">
              <a:rPr lang="sv-SE" smtClean="0"/>
              <a:pPr/>
              <a:t>2024-04-22</a:t>
            </a:fld>
            <a:endParaRPr lang="sv-SE"/>
          </a:p>
        </p:txBody>
      </p:sp>
      <p:sp>
        <p:nvSpPr>
          <p:cNvPr id="6" name="Platshållare för sidfot 5">
            <a:extLst>
              <a:ext uri="{FF2B5EF4-FFF2-40B4-BE49-F238E27FC236}">
                <a16:creationId xmlns:a16="http://schemas.microsoft.com/office/drawing/2014/main" id="{88BBB9DA-077E-4748-B71A-39B1A6673FED}"/>
              </a:ext>
            </a:extLst>
          </p:cNvPr>
          <p:cNvSpPr>
            <a:spLocks noGrp="1"/>
          </p:cNvSpPr>
          <p:nvPr>
            <p:ph type="ftr" sz="quarter" idx="11"/>
          </p:nvPr>
        </p:nvSpPr>
        <p:spPr>
          <a:xfrm>
            <a:off x="4164013" y="7189481"/>
            <a:ext cx="4114800" cy="182562"/>
          </a:xfrm>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BC5C5AB0-F210-4270-9F00-E64EE6E2CCD3}"/>
              </a:ext>
            </a:extLst>
          </p:cNvPr>
          <p:cNvSpPr>
            <a:spLocks noGrp="1"/>
          </p:cNvSpPr>
          <p:nvPr>
            <p:ph type="sldNum" sz="quarter" idx="12"/>
          </p:nvPr>
        </p:nvSpPr>
        <p:spPr>
          <a:xfrm>
            <a:off x="10991849" y="7189481"/>
            <a:ext cx="684213" cy="182562"/>
          </a:xfrm>
        </p:spPr>
        <p:txBody>
          <a:bodyPr/>
          <a:lstStyle>
            <a:lvl1pPr>
              <a:defRPr>
                <a:noFill/>
              </a:defRPr>
            </a:lvl1pPr>
          </a:lstStyle>
          <a:p>
            <a:fld id="{AE086683-F536-42AB-ABBC-F4803DFE8DBC}" type="slidenum">
              <a:rPr lang="sv-SE" smtClean="0"/>
              <a:pPr/>
              <a:t>‹#›</a:t>
            </a:fld>
            <a:endParaRPr lang="sv-SE" dirty="0"/>
          </a:p>
        </p:txBody>
      </p:sp>
      <p:pic>
        <p:nvPicPr>
          <p:cNvPr id="8" name="Bild 7">
            <a:extLst>
              <a:ext uri="{FF2B5EF4-FFF2-40B4-BE49-F238E27FC236}">
                <a16:creationId xmlns:a16="http://schemas.microsoft.com/office/drawing/2014/main" id="{38557581-FDDC-0807-87A0-F8027F1A70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358506" y="2022248"/>
            <a:ext cx="3474988" cy="2813502"/>
          </a:xfrm>
          <a:prstGeom prst="rect">
            <a:avLst/>
          </a:prstGeom>
        </p:spPr>
      </p:pic>
      <p:sp>
        <p:nvSpPr>
          <p:cNvPr id="3" name="textruta 2">
            <a:extLst>
              <a:ext uri="{FF2B5EF4-FFF2-40B4-BE49-F238E27FC236}">
                <a16:creationId xmlns:a16="http://schemas.microsoft.com/office/drawing/2014/main" id="{88A4E893-AC9F-DABD-ACA1-D1C85A184A00}"/>
              </a:ext>
            </a:extLst>
          </p:cNvPr>
          <p:cNvSpPr txBox="1"/>
          <p:nvPr userDrawn="1"/>
        </p:nvSpPr>
        <p:spPr>
          <a:xfrm>
            <a:off x="5348695" y="6065427"/>
            <a:ext cx="1494610" cy="316227"/>
          </a:xfrm>
          <a:prstGeom prst="rect">
            <a:avLst/>
          </a:prstGeom>
          <a:noFill/>
        </p:spPr>
        <p:txBody>
          <a:bodyPr wrap="square" lIns="0" tIns="0" rIns="0" bIns="0" rtlCol="0" anchor="b" anchorCtr="0">
            <a:noAutofit/>
          </a:bodyPr>
          <a:lstStyle/>
          <a:p>
            <a:pPr algn="ctr"/>
            <a:r>
              <a:rPr lang="sv-SE" sz="1400" b="0" dirty="0">
                <a:solidFill>
                  <a:schemeClr val="accent1"/>
                </a:solidFill>
              </a:rPr>
              <a:t>afaforsakring.se</a:t>
            </a:r>
          </a:p>
        </p:txBody>
      </p:sp>
    </p:spTree>
    <p:extLst>
      <p:ext uri="{BB962C8B-B14F-4D97-AF65-F5344CB8AC3E}">
        <p14:creationId xmlns:p14="http://schemas.microsoft.com/office/powerpoint/2010/main" val="248882226"/>
      </p:ext>
    </p:extLst>
  </p:cSld>
  <p:clrMapOvr>
    <a:masterClrMapping/>
  </p:clrMapOvr>
  <p:extLst>
    <p:ext uri="{DCECCB84-F9BA-43D5-87BE-67443E8EF086}">
      <p15:sldGuideLst xmlns:p15="http://schemas.microsoft.com/office/powerpoint/2012/main">
        <p15:guide id="1" pos="44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B">
    <p:bg>
      <p:bgPr>
        <a:solidFill>
          <a:srgbClr val="C8EBFA"/>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9538E1A7-4B76-BCBC-3EE8-2255F38B10F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9944"/>
          <a:stretch/>
        </p:blipFill>
        <p:spPr>
          <a:xfrm>
            <a:off x="6225157" y="0"/>
            <a:ext cx="5966841" cy="6858000"/>
          </a:xfrm>
          <a:prstGeom prst="rect">
            <a:avLst/>
          </a:prstGeom>
        </p:spPr>
      </p:pic>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2" y="1"/>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2024-04-22</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dirty="0"/>
              <a:t>Namn </a:t>
            </a:r>
            <a:r>
              <a:rPr lang="sv-SE" dirty="0" err="1"/>
              <a:t>Namnsson</a:t>
            </a:r>
            <a:endParaRPr lang="sv-SE"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endParaRPr lang="sv-SE" dirty="0"/>
          </a:p>
        </p:txBody>
      </p:sp>
      <p:sp>
        <p:nvSpPr>
          <p:cNvPr id="3" name="Platshållare för text 8">
            <a:extLst>
              <a:ext uri="{FF2B5EF4-FFF2-40B4-BE49-F238E27FC236}">
                <a16:creationId xmlns:a16="http://schemas.microsoft.com/office/drawing/2014/main" id="{C3F30497-96F3-2D1D-7B6F-99E8B20E51D4}"/>
              </a:ext>
            </a:extLst>
          </p:cNvPr>
          <p:cNvSpPr>
            <a:spLocks noGrp="1"/>
          </p:cNvSpPr>
          <p:nvPr>
            <p:ph type="body" sz="quarter" idx="15" hasCustomPrompt="1"/>
          </p:nvPr>
        </p:nvSpPr>
        <p:spPr bwMode="black">
          <a:xfrm>
            <a:off x="11092438" y="410626"/>
            <a:ext cx="586800" cy="4752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sv-SE" dirty="0"/>
              <a:t> </a:t>
            </a:r>
          </a:p>
        </p:txBody>
      </p:sp>
    </p:spTree>
    <p:extLst>
      <p:ext uri="{BB962C8B-B14F-4D97-AF65-F5344CB8AC3E}">
        <p14:creationId xmlns:p14="http://schemas.microsoft.com/office/powerpoint/2010/main" val="295205174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dor efter denn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6B3A0F22-6B27-4D39-99B4-0D78FBAAA124}"/>
              </a:ext>
            </a:extLst>
          </p:cNvPr>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sv-SE" sz="5000" b="1" kern="1200" dirty="0">
                <a:solidFill>
                  <a:schemeClr val="accent1"/>
                </a:solidFill>
                <a:latin typeface="+mj-lt"/>
                <a:ea typeface="+mj-ea"/>
                <a:cs typeface="+mj-cs"/>
              </a:rPr>
              <a:t>Sidor efter denna tillhör ej mallen. Byt istället till en layout innan denna sida.</a:t>
            </a:r>
          </a:p>
        </p:txBody>
      </p:sp>
    </p:spTree>
    <p:extLst>
      <p:ext uri="{BB962C8B-B14F-4D97-AF65-F5344CB8AC3E}">
        <p14:creationId xmlns:p14="http://schemas.microsoft.com/office/powerpoint/2010/main" val="94622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amsida helbild/illustration - C">
    <p:bg>
      <p:bgPr>
        <a:solidFill>
          <a:schemeClr val="accent2"/>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75805D8D-D25F-6F27-E0E3-8F0E726C93EF}"/>
              </a:ext>
            </a:extLst>
          </p:cNvPr>
          <p:cNvSpPr>
            <a:spLocks noGrp="1"/>
          </p:cNvSpPr>
          <p:nvPr>
            <p:ph type="pic" sz="quarter" idx="14"/>
          </p:nvPr>
        </p:nvSpPr>
        <p:spPr bwMode="white">
          <a:xfrm>
            <a:off x="2" y="1"/>
            <a:ext cx="12191998" cy="6856412"/>
          </a:xfrm>
          <a:prstGeom prst="rect">
            <a:avLst/>
          </a:prstGeom>
          <a:noFill/>
        </p:spPr>
        <p:txBody>
          <a:bodyPr wrap="square" lIns="72000">
            <a:noAutofit/>
          </a:bodyPr>
          <a:lstStyle>
            <a:lvl1pPr marL="0" indent="0">
              <a:buNone/>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chemeClr val="accent1"/>
                </a:solidFill>
              </a:defRPr>
            </a:lvl1pPr>
          </a:lstStyle>
          <a:p>
            <a:fld id="{8709175A-E702-464D-A1BA-C581451EA51F}" type="datetime1">
              <a:rPr lang="sv-SE" smtClean="0"/>
              <a:pPr/>
              <a:t>2024-04-22</a:t>
            </a:fld>
            <a:endParaRPr lang="sv-SE"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chemeClr val="accent1"/>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chemeClr val="accent1"/>
                </a:solidFill>
              </a:defRPr>
            </a:lvl1pPr>
          </a:lstStyle>
          <a:p>
            <a:fld id="{AE086683-F536-42AB-ABBC-F4803DFE8DBC}" type="slidenum">
              <a:rPr lang="sv-SE" smtClean="0"/>
              <a:pPr/>
              <a:t>‹#›</a:t>
            </a:fld>
            <a:endParaRPr lang="sv-SE"/>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766763" y="5851525"/>
            <a:ext cx="2566987" cy="311150"/>
          </a:xfrm>
        </p:spPr>
        <p:txBody>
          <a:bodyPr anchor="b"/>
          <a:lstStyle>
            <a:lvl1pPr marL="0" indent="0">
              <a:buNone/>
              <a:defRPr sz="1400">
                <a:solidFill>
                  <a:schemeClr val="accent1"/>
                </a:solidFill>
              </a:defRPr>
            </a:lvl1pPr>
          </a:lstStyle>
          <a:p>
            <a:pPr lvl="0"/>
            <a:r>
              <a:rPr lang="sv-SE" dirty="0"/>
              <a:t>Namn </a:t>
            </a:r>
            <a:r>
              <a:rPr lang="sv-SE" dirty="0" err="1"/>
              <a:t>Namnsson</a:t>
            </a:r>
            <a:endParaRPr lang="sv-SE"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766763" y="695325"/>
            <a:ext cx="7189787" cy="2733675"/>
          </a:xfrm>
        </p:spPr>
        <p:txBody>
          <a:bodyPr anchor="t"/>
          <a:lstStyle>
            <a:lvl1pPr algn="l">
              <a:defRPr sz="4000" spc="-40" baseline="0">
                <a:solidFill>
                  <a:schemeClr val="accent1"/>
                </a:solidFill>
              </a:defRPr>
            </a:lvl1pPr>
          </a:lstStyle>
          <a:p>
            <a:r>
              <a:rPr lang="sv-SE"/>
              <a:t>Klicka här för att ändra mall för rubrikformat</a:t>
            </a:r>
            <a:endParaRPr lang="sv-SE" dirty="0"/>
          </a:p>
        </p:txBody>
      </p:sp>
      <p:pic>
        <p:nvPicPr>
          <p:cNvPr id="9" name="Bild 8">
            <a:extLst>
              <a:ext uri="{FF2B5EF4-FFF2-40B4-BE49-F238E27FC236}">
                <a16:creationId xmlns:a16="http://schemas.microsoft.com/office/drawing/2014/main" id="{4E8B4430-2512-971C-373D-76F4965E06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87140" y="1149770"/>
            <a:ext cx="6411160" cy="5207000"/>
          </a:xfrm>
          <a:prstGeom prst="rect">
            <a:avLst/>
          </a:prstGeom>
        </p:spPr>
      </p:pic>
      <p:sp>
        <p:nvSpPr>
          <p:cNvPr id="3" name="Platshållare för text 8">
            <a:extLst>
              <a:ext uri="{FF2B5EF4-FFF2-40B4-BE49-F238E27FC236}">
                <a16:creationId xmlns:a16="http://schemas.microsoft.com/office/drawing/2014/main" id="{7B138DA3-87F9-30F0-59C7-DFBE5A6E6454}"/>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4">
              <a:extLst>
                <a:ext uri="{96DAC541-7B7A-43D3-8B79-37D633B846F1}">
                  <asvg:svgBlip xmlns:asvg="http://schemas.microsoft.com/office/drawing/2016/SVG/main" r:embed="rId5"/>
                </a:ext>
              </a:extLst>
            </a:blip>
            <a:stretch>
              <a:fillRect/>
            </a:stretch>
          </a:blipFill>
        </p:spPr>
        <p:txBody>
          <a:bodyPr/>
          <a:lstStyle>
            <a:lvl1pPr>
              <a:defRPr sz="100">
                <a:noFill/>
              </a:defRPr>
            </a:lvl1pPr>
          </a:lstStyle>
          <a:p>
            <a:pPr lvl="0"/>
            <a:r>
              <a:rPr lang="sv-SE" dirty="0"/>
              <a:t> </a:t>
            </a:r>
          </a:p>
        </p:txBody>
      </p:sp>
    </p:spTree>
    <p:extLst>
      <p:ext uri="{BB962C8B-B14F-4D97-AF65-F5344CB8AC3E}">
        <p14:creationId xmlns:p14="http://schemas.microsoft.com/office/powerpoint/2010/main" val="35163507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ramsida - profil">
    <p:bg>
      <p:bgPr>
        <a:solidFill>
          <a:schemeClr val="accent1"/>
        </a:solidFill>
        <a:effectLst/>
      </p:bgPr>
    </p:bg>
    <p:spTree>
      <p:nvGrpSpPr>
        <p:cNvPr id="1" name=""/>
        <p:cNvGrpSpPr/>
        <p:nvPr/>
      </p:nvGrpSpPr>
      <p:grpSpPr>
        <a:xfrm>
          <a:off x="0" y="0"/>
          <a:ext cx="0" cy="0"/>
          <a:chOff x="0" y="0"/>
          <a:chExt cx="0" cy="0"/>
        </a:xfrm>
      </p:grpSpPr>
      <p:sp>
        <p:nvSpPr>
          <p:cNvPr id="50" name="Rektangel 49">
            <a:extLst>
              <a:ext uri="{FF2B5EF4-FFF2-40B4-BE49-F238E27FC236}">
                <a16:creationId xmlns:a16="http://schemas.microsoft.com/office/drawing/2014/main" id="{945E931E-F461-833D-9EE9-11217AE8FEEB}"/>
              </a:ext>
            </a:extLst>
          </p:cNvPr>
          <p:cNvSpPr/>
          <p:nvPr userDrawn="1"/>
        </p:nvSpPr>
        <p:spPr>
          <a:xfrm>
            <a:off x="0" y="0"/>
            <a:ext cx="3430800" cy="34308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ktangel 29">
            <a:extLst>
              <a:ext uri="{FF2B5EF4-FFF2-40B4-BE49-F238E27FC236}">
                <a16:creationId xmlns:a16="http://schemas.microsoft.com/office/drawing/2014/main" id="{55D86DD5-D7E4-6CE0-BD47-FADE50A4440E}"/>
              </a:ext>
            </a:extLst>
          </p:cNvPr>
          <p:cNvSpPr>
            <a:spLocks/>
          </p:cNvSpPr>
          <p:nvPr userDrawn="1"/>
        </p:nvSpPr>
        <p:spPr>
          <a:xfrm>
            <a:off x="0" y="3429000"/>
            <a:ext cx="34308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latshållare för text 9">
            <a:extLst>
              <a:ext uri="{FF2B5EF4-FFF2-40B4-BE49-F238E27FC236}">
                <a16:creationId xmlns:a16="http://schemas.microsoft.com/office/drawing/2014/main" id="{4107002E-5A8F-D0F3-4EA2-F32F80D52F70}"/>
              </a:ext>
            </a:extLst>
          </p:cNvPr>
          <p:cNvSpPr>
            <a:spLocks noGrp="1"/>
          </p:cNvSpPr>
          <p:nvPr>
            <p:ph type="body" sz="quarter" idx="13" hasCustomPrompt="1"/>
          </p:nvPr>
        </p:nvSpPr>
        <p:spPr>
          <a:xfrm>
            <a:off x="3863339" y="5367032"/>
            <a:ext cx="5955350" cy="1020276"/>
          </a:xfrm>
        </p:spPr>
        <p:txBody>
          <a:bodyPr anchor="b"/>
          <a:lstStyle>
            <a:lvl1pPr marL="0" indent="0">
              <a:spcBef>
                <a:spcPts val="0"/>
              </a:spcBef>
              <a:spcAft>
                <a:spcPts val="600"/>
              </a:spcAft>
              <a:buNone/>
              <a:defRPr sz="1400">
                <a:solidFill>
                  <a:schemeClr val="bg1"/>
                </a:solidFill>
              </a:defRPr>
            </a:lvl1pPr>
          </a:lstStyle>
          <a:p>
            <a:pPr lvl="0"/>
            <a:r>
              <a:rPr lang="sv-SE" dirty="0"/>
              <a:t>Namn och information</a:t>
            </a:r>
          </a:p>
        </p:txBody>
      </p:sp>
      <p:sp>
        <p:nvSpPr>
          <p:cNvPr id="7" name="Platshållare för text 9">
            <a:extLst>
              <a:ext uri="{FF2B5EF4-FFF2-40B4-BE49-F238E27FC236}">
                <a16:creationId xmlns:a16="http://schemas.microsoft.com/office/drawing/2014/main" id="{EFA72778-CBB4-CC17-E966-49E5FB5DCBD3}"/>
              </a:ext>
            </a:extLst>
          </p:cNvPr>
          <p:cNvSpPr>
            <a:spLocks noGrp="1"/>
          </p:cNvSpPr>
          <p:nvPr>
            <p:ph type="body" sz="quarter" idx="15" hasCustomPrompt="1"/>
          </p:nvPr>
        </p:nvSpPr>
        <p:spPr>
          <a:xfrm>
            <a:off x="3863340" y="2301932"/>
            <a:ext cx="5955350" cy="1127068"/>
          </a:xfrm>
        </p:spPr>
        <p:txBody>
          <a:bodyPr tIns="0" anchor="t"/>
          <a:lstStyle>
            <a:lvl1pPr marL="0" indent="0">
              <a:spcBef>
                <a:spcPts val="0"/>
              </a:spcBef>
              <a:spcAft>
                <a:spcPts val="600"/>
              </a:spcAft>
              <a:buNone/>
              <a:defRPr sz="1400">
                <a:solidFill>
                  <a:schemeClr val="bg1"/>
                </a:solidFill>
              </a:defRPr>
            </a:lvl1pPr>
          </a:lstStyle>
          <a:p>
            <a:pPr lvl="0"/>
            <a:r>
              <a:rPr lang="sv-SE" dirty="0"/>
              <a:t>Undertext</a:t>
            </a:r>
          </a:p>
        </p:txBody>
      </p:sp>
      <p:sp>
        <p:nvSpPr>
          <p:cNvPr id="8" name="Platshållare för datum 7">
            <a:extLst>
              <a:ext uri="{FF2B5EF4-FFF2-40B4-BE49-F238E27FC236}">
                <a16:creationId xmlns:a16="http://schemas.microsoft.com/office/drawing/2014/main" id="{E154253A-7DF3-259C-2DDE-A84FE7405BF5}"/>
              </a:ext>
            </a:extLst>
          </p:cNvPr>
          <p:cNvSpPr>
            <a:spLocks noGrp="1"/>
          </p:cNvSpPr>
          <p:nvPr>
            <p:ph type="dt" sz="half" idx="16"/>
          </p:nvPr>
        </p:nvSpPr>
        <p:spPr>
          <a:xfrm>
            <a:off x="766763" y="6877052"/>
            <a:ext cx="1620837" cy="45719"/>
          </a:xfrm>
        </p:spPr>
        <p:txBody>
          <a:bodyPr/>
          <a:lstStyle>
            <a:lvl1pPr>
              <a:defRPr sz="100">
                <a:noFill/>
              </a:defRPr>
            </a:lvl1pPr>
          </a:lstStyle>
          <a:p>
            <a:fld id="{46A2B13E-79FA-4ADA-8313-D3C0B64A2350}" type="datetime1">
              <a:rPr lang="sv-SE" smtClean="0"/>
              <a:pPr/>
              <a:t>2024-04-22</a:t>
            </a:fld>
            <a:endParaRPr lang="sv-SE" dirty="0"/>
          </a:p>
        </p:txBody>
      </p:sp>
      <p:sp>
        <p:nvSpPr>
          <p:cNvPr id="9" name="Platshållare för sidfot 8">
            <a:extLst>
              <a:ext uri="{FF2B5EF4-FFF2-40B4-BE49-F238E27FC236}">
                <a16:creationId xmlns:a16="http://schemas.microsoft.com/office/drawing/2014/main" id="{AC759908-88EF-743F-8102-B52EA352C082}"/>
              </a:ext>
            </a:extLst>
          </p:cNvPr>
          <p:cNvSpPr>
            <a:spLocks noGrp="1"/>
          </p:cNvSpPr>
          <p:nvPr>
            <p:ph type="ftr" sz="quarter" idx="17"/>
          </p:nvPr>
        </p:nvSpPr>
        <p:spPr>
          <a:xfrm>
            <a:off x="4164013" y="6877052"/>
            <a:ext cx="4114800" cy="45719"/>
          </a:xfrm>
        </p:spPr>
        <p:txBody>
          <a:bodyPr/>
          <a:lstStyle>
            <a:lvl1pPr>
              <a:defRPr sz="100">
                <a:noFill/>
              </a:defRPr>
            </a:lvl1pPr>
          </a:lstStyle>
          <a:p>
            <a:endParaRPr lang="sv-SE" dirty="0"/>
          </a:p>
        </p:txBody>
      </p:sp>
      <p:sp>
        <p:nvSpPr>
          <p:cNvPr id="11" name="Platshållare för bildnummer 10">
            <a:extLst>
              <a:ext uri="{FF2B5EF4-FFF2-40B4-BE49-F238E27FC236}">
                <a16:creationId xmlns:a16="http://schemas.microsoft.com/office/drawing/2014/main" id="{48E819AC-9B57-F187-6C80-E9F7B34AAA03}"/>
              </a:ext>
            </a:extLst>
          </p:cNvPr>
          <p:cNvSpPr>
            <a:spLocks noGrp="1"/>
          </p:cNvSpPr>
          <p:nvPr>
            <p:ph type="sldNum" sz="quarter" idx="18"/>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5" name="Rubrik 1">
            <a:extLst>
              <a:ext uri="{FF2B5EF4-FFF2-40B4-BE49-F238E27FC236}">
                <a16:creationId xmlns:a16="http://schemas.microsoft.com/office/drawing/2014/main" id="{7CD2C2D4-BC0F-07DB-D5FE-C098B9D05320}"/>
              </a:ext>
            </a:extLst>
          </p:cNvPr>
          <p:cNvSpPr>
            <a:spLocks noGrp="1"/>
          </p:cNvSpPr>
          <p:nvPr>
            <p:ph type="ctrTitle"/>
          </p:nvPr>
        </p:nvSpPr>
        <p:spPr>
          <a:xfrm>
            <a:off x="3863340" y="695325"/>
            <a:ext cx="5955349" cy="1428003"/>
          </a:xfrm>
        </p:spPr>
        <p:txBody>
          <a:bodyPr anchor="t"/>
          <a:lstStyle>
            <a:lvl1pPr algn="l">
              <a:defRPr sz="4000" spc="-40" baseline="0">
                <a:solidFill>
                  <a:schemeClr val="bg1"/>
                </a:solidFill>
              </a:defRPr>
            </a:lvl1pPr>
          </a:lstStyle>
          <a:p>
            <a:r>
              <a:rPr lang="sv-SE"/>
              <a:t>Klicka här för att ändra mall för rubrikformat</a:t>
            </a:r>
            <a:endParaRPr lang="sv-SE" dirty="0"/>
          </a:p>
        </p:txBody>
      </p:sp>
      <p:sp>
        <p:nvSpPr>
          <p:cNvPr id="13" name="Platshållare för bild 12">
            <a:extLst>
              <a:ext uri="{FF2B5EF4-FFF2-40B4-BE49-F238E27FC236}">
                <a16:creationId xmlns:a16="http://schemas.microsoft.com/office/drawing/2014/main" id="{3DC7422B-0CD6-7BD3-B6EF-1534BB6E7850}"/>
              </a:ext>
            </a:extLst>
          </p:cNvPr>
          <p:cNvSpPr>
            <a:spLocks noGrp="1"/>
          </p:cNvSpPr>
          <p:nvPr>
            <p:ph type="pic" sz="quarter" idx="14" hasCustomPrompt="1"/>
          </p:nvPr>
        </p:nvSpPr>
        <p:spPr bwMode="white">
          <a:xfrm>
            <a:off x="280821" y="3714751"/>
            <a:ext cx="2869158" cy="2857499"/>
          </a:xfrm>
          <a:custGeom>
            <a:avLst/>
            <a:gdLst>
              <a:gd name="connsiteX0" fmla="*/ 1270000 w 2540000"/>
              <a:gd name="connsiteY0" fmla="*/ 0 h 2529677"/>
              <a:gd name="connsiteX1" fmla="*/ 2540000 w 2540000"/>
              <a:gd name="connsiteY1" fmla="*/ 1264839 h 2529677"/>
              <a:gd name="connsiteX2" fmla="*/ 2540000 w 2540000"/>
              <a:gd name="connsiteY2" fmla="*/ 2529677 h 2529677"/>
              <a:gd name="connsiteX3" fmla="*/ 1270000 w 2540000"/>
              <a:gd name="connsiteY3" fmla="*/ 2529677 h 2529677"/>
              <a:gd name="connsiteX4" fmla="*/ 0 w 2540000"/>
              <a:gd name="connsiteY4" fmla="*/ 1264839 h 2529677"/>
              <a:gd name="connsiteX5" fmla="*/ 1270000 w 2540000"/>
              <a:gd name="connsiteY5" fmla="*/ 0 h 252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000" h="2529677">
                <a:moveTo>
                  <a:pt x="1270000" y="0"/>
                </a:moveTo>
                <a:cubicBezTo>
                  <a:pt x="1970917" y="0"/>
                  <a:pt x="2540000" y="566740"/>
                  <a:pt x="2540000" y="1264839"/>
                </a:cubicBezTo>
                <a:lnTo>
                  <a:pt x="2540000" y="2529677"/>
                </a:lnTo>
                <a:lnTo>
                  <a:pt x="1270000" y="2529677"/>
                </a:lnTo>
                <a:cubicBezTo>
                  <a:pt x="569083" y="2529677"/>
                  <a:pt x="0" y="1962937"/>
                  <a:pt x="0" y="1264839"/>
                </a:cubicBezTo>
                <a:cubicBezTo>
                  <a:pt x="0" y="566740"/>
                  <a:pt x="569053" y="0"/>
                  <a:pt x="1270000" y="0"/>
                </a:cubicBezTo>
                <a:close/>
              </a:path>
            </a:pathLst>
          </a:custGeom>
          <a:noFill/>
        </p:spPr>
        <p:txBody>
          <a:bodyPr wrap="square">
            <a:noAutofit/>
          </a:bodyPr>
          <a:lstStyle>
            <a:lvl1pPr marL="0" indent="0">
              <a:buNone/>
              <a:defRPr/>
            </a:lvl1pPr>
          </a:lstStyle>
          <a:p>
            <a:r>
              <a:rPr lang="sv-SE" dirty="0"/>
              <a:t> </a:t>
            </a:r>
          </a:p>
        </p:txBody>
      </p:sp>
      <p:grpSp>
        <p:nvGrpSpPr>
          <p:cNvPr id="49" name="Grupp 48">
            <a:extLst>
              <a:ext uri="{FF2B5EF4-FFF2-40B4-BE49-F238E27FC236}">
                <a16:creationId xmlns:a16="http://schemas.microsoft.com/office/drawing/2014/main" id="{AA8EF1E4-6434-6D94-0CDF-C1CC9E6950FF}"/>
              </a:ext>
            </a:extLst>
          </p:cNvPr>
          <p:cNvGrpSpPr/>
          <p:nvPr userDrawn="1"/>
        </p:nvGrpSpPr>
        <p:grpSpPr>
          <a:xfrm>
            <a:off x="796997" y="585058"/>
            <a:ext cx="1836806" cy="2258885"/>
            <a:chOff x="3861752" y="720788"/>
            <a:chExt cx="4596637" cy="5652897"/>
          </a:xfrm>
        </p:grpSpPr>
        <p:sp>
          <p:nvSpPr>
            <p:cNvPr id="37" name="Frihandsfigur: Form 36">
              <a:extLst>
                <a:ext uri="{FF2B5EF4-FFF2-40B4-BE49-F238E27FC236}">
                  <a16:creationId xmlns:a16="http://schemas.microsoft.com/office/drawing/2014/main" id="{C3E84F3F-516F-8416-5772-41E83FC8D523}"/>
                </a:ext>
              </a:extLst>
            </p:cNvPr>
            <p:cNvSpPr/>
            <p:nvPr/>
          </p:nvSpPr>
          <p:spPr>
            <a:xfrm>
              <a:off x="6138123" y="807021"/>
              <a:ext cx="990577" cy="1099415"/>
            </a:xfrm>
            <a:custGeom>
              <a:avLst/>
              <a:gdLst>
                <a:gd name="connsiteX0" fmla="*/ 835447 w 990577"/>
                <a:gd name="connsiteY0" fmla="*/ 324803 h 1099415"/>
                <a:gd name="connsiteX1" fmla="*/ 684380 w 990577"/>
                <a:gd name="connsiteY1" fmla="*/ 68009 h 1099415"/>
                <a:gd name="connsiteX2" fmla="*/ 446446 w 990577"/>
                <a:gd name="connsiteY2" fmla="*/ 0 h 1099415"/>
                <a:gd name="connsiteX3" fmla="*/ 29378 w 990577"/>
                <a:gd name="connsiteY3" fmla="*/ 327470 h 1099415"/>
                <a:gd name="connsiteX4" fmla="*/ 3978 w 990577"/>
                <a:gd name="connsiteY4" fmla="*/ 452628 h 1099415"/>
                <a:gd name="connsiteX5" fmla="*/ 28616 w 990577"/>
                <a:gd name="connsiteY5" fmla="*/ 595630 h 1099415"/>
                <a:gd name="connsiteX6" fmla="*/ 61001 w 990577"/>
                <a:gd name="connsiteY6" fmla="*/ 649669 h 1099415"/>
                <a:gd name="connsiteX7" fmla="*/ 49254 w 990577"/>
                <a:gd name="connsiteY7" fmla="*/ 787845 h 1099415"/>
                <a:gd name="connsiteX8" fmla="*/ 88583 w 990577"/>
                <a:gd name="connsiteY8" fmla="*/ 834676 h 1099415"/>
                <a:gd name="connsiteX9" fmla="*/ 96434 w 990577"/>
                <a:gd name="connsiteY9" fmla="*/ 834644 h 1099415"/>
                <a:gd name="connsiteX10" fmla="*/ 163554 w 990577"/>
                <a:gd name="connsiteY10" fmla="*/ 828294 h 1099415"/>
                <a:gd name="connsiteX11" fmla="*/ 170411 w 990577"/>
                <a:gd name="connsiteY11" fmla="*/ 867220 h 1099415"/>
                <a:gd name="connsiteX12" fmla="*/ 168125 w 990577"/>
                <a:gd name="connsiteY12" fmla="*/ 873125 h 1099415"/>
                <a:gd name="connsiteX13" fmla="*/ 178158 w 990577"/>
                <a:gd name="connsiteY13" fmla="*/ 902145 h 1099415"/>
                <a:gd name="connsiteX14" fmla="*/ 186413 w 990577"/>
                <a:gd name="connsiteY14" fmla="*/ 906971 h 1099415"/>
                <a:gd name="connsiteX15" fmla="*/ 186413 w 990577"/>
                <a:gd name="connsiteY15" fmla="*/ 906971 h 1099415"/>
                <a:gd name="connsiteX16" fmla="*/ 206289 w 990577"/>
                <a:gd name="connsiteY16" fmla="*/ 933069 h 1099415"/>
                <a:gd name="connsiteX17" fmla="*/ 212639 w 990577"/>
                <a:gd name="connsiteY17" fmla="*/ 934022 h 1099415"/>
                <a:gd name="connsiteX18" fmla="*/ 238039 w 990577"/>
                <a:gd name="connsiteY18" fmla="*/ 1058418 h 1099415"/>
                <a:gd name="connsiteX19" fmla="*/ 335511 w 990577"/>
                <a:gd name="connsiteY19" fmla="*/ 1091629 h 1099415"/>
                <a:gd name="connsiteX20" fmla="*/ 526011 w 990577"/>
                <a:gd name="connsiteY20" fmla="*/ 1020001 h 1099415"/>
                <a:gd name="connsiteX21" fmla="*/ 696001 w 990577"/>
                <a:gd name="connsiteY21" fmla="*/ 1099312 h 1099415"/>
                <a:gd name="connsiteX22" fmla="*/ 990578 w 990577"/>
                <a:gd name="connsiteY22" fmla="*/ 698945 h 10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0577" h="1099415">
                  <a:moveTo>
                    <a:pt x="835447" y="324803"/>
                  </a:moveTo>
                  <a:lnTo>
                    <a:pt x="684380" y="68009"/>
                  </a:lnTo>
                  <a:lnTo>
                    <a:pt x="446446" y="0"/>
                  </a:lnTo>
                  <a:lnTo>
                    <a:pt x="29378" y="327470"/>
                  </a:lnTo>
                  <a:lnTo>
                    <a:pt x="3978" y="452628"/>
                  </a:lnTo>
                  <a:cubicBezTo>
                    <a:pt x="-5942" y="501700"/>
                    <a:pt x="2846" y="552707"/>
                    <a:pt x="28616" y="595630"/>
                  </a:cubicBezTo>
                  <a:lnTo>
                    <a:pt x="61001" y="649669"/>
                  </a:lnTo>
                  <a:lnTo>
                    <a:pt x="49254" y="787845"/>
                  </a:lnTo>
                  <a:cubicBezTo>
                    <a:pt x="47182" y="811637"/>
                    <a:pt x="64791" y="832604"/>
                    <a:pt x="88583" y="834676"/>
                  </a:cubicBezTo>
                  <a:cubicBezTo>
                    <a:pt x="91196" y="834903"/>
                    <a:pt x="93824" y="834893"/>
                    <a:pt x="96434" y="834644"/>
                  </a:cubicBezTo>
                  <a:lnTo>
                    <a:pt x="163554" y="828294"/>
                  </a:lnTo>
                  <a:lnTo>
                    <a:pt x="170411" y="867220"/>
                  </a:lnTo>
                  <a:lnTo>
                    <a:pt x="168125" y="873125"/>
                  </a:lnTo>
                  <a:cubicBezTo>
                    <a:pt x="163869" y="883949"/>
                    <a:pt x="168126" y="896260"/>
                    <a:pt x="178158" y="902145"/>
                  </a:cubicBezTo>
                  <a:lnTo>
                    <a:pt x="186413" y="906971"/>
                  </a:lnTo>
                  <a:lnTo>
                    <a:pt x="186413" y="906971"/>
                  </a:lnTo>
                  <a:cubicBezTo>
                    <a:pt x="184967" y="919593"/>
                    <a:pt x="193737" y="931108"/>
                    <a:pt x="206289" y="933069"/>
                  </a:cubicBezTo>
                  <a:lnTo>
                    <a:pt x="212639" y="934022"/>
                  </a:lnTo>
                  <a:lnTo>
                    <a:pt x="238039" y="1058418"/>
                  </a:lnTo>
                  <a:lnTo>
                    <a:pt x="335511" y="1091629"/>
                  </a:lnTo>
                  <a:lnTo>
                    <a:pt x="526011" y="1020001"/>
                  </a:lnTo>
                  <a:cubicBezTo>
                    <a:pt x="526011" y="1020001"/>
                    <a:pt x="684761" y="1091756"/>
                    <a:pt x="696001" y="1099312"/>
                  </a:cubicBezTo>
                  <a:cubicBezTo>
                    <a:pt x="707241" y="1106869"/>
                    <a:pt x="990578" y="698945"/>
                    <a:pt x="990578" y="698945"/>
                  </a:cubicBezTo>
                  <a:close/>
                </a:path>
              </a:pathLst>
            </a:custGeom>
            <a:solidFill>
              <a:srgbClr val="FAB455"/>
            </a:solidFill>
            <a:ln w="6350" cap="flat">
              <a:noFill/>
              <a:prstDash val="solid"/>
              <a:miter/>
            </a:ln>
          </p:spPr>
          <p:txBody>
            <a:bodyPr rtlCol="0" anchor="ctr"/>
            <a:lstStyle/>
            <a:p>
              <a:endParaRPr lang="en-GB"/>
            </a:p>
          </p:txBody>
        </p:sp>
        <p:sp>
          <p:nvSpPr>
            <p:cNvPr id="38" name="Frihandsfigur: Form 37">
              <a:extLst>
                <a:ext uri="{FF2B5EF4-FFF2-40B4-BE49-F238E27FC236}">
                  <a16:creationId xmlns:a16="http://schemas.microsoft.com/office/drawing/2014/main" id="{48C7D1D4-945C-EFFA-5A4E-B0F8D19D1058}"/>
                </a:ext>
              </a:extLst>
            </p:cNvPr>
            <p:cNvSpPr/>
            <p:nvPr/>
          </p:nvSpPr>
          <p:spPr>
            <a:xfrm>
              <a:off x="4648327" y="3062922"/>
              <a:ext cx="1120648" cy="100393"/>
            </a:xfrm>
            <a:custGeom>
              <a:avLst/>
              <a:gdLst>
                <a:gd name="connsiteX0" fmla="*/ 0 w 1120648"/>
                <a:gd name="connsiteY0" fmla="*/ 0 h 100393"/>
                <a:gd name="connsiteX1" fmla="*/ 1120648 w 1120648"/>
                <a:gd name="connsiteY1" fmla="*/ 0 h 100393"/>
                <a:gd name="connsiteX2" fmla="*/ 1120648 w 1120648"/>
                <a:gd name="connsiteY2" fmla="*/ 100394 h 100393"/>
                <a:gd name="connsiteX3" fmla="*/ 0 w 1120648"/>
                <a:gd name="connsiteY3" fmla="*/ 100394 h 100393"/>
              </a:gdLst>
              <a:ahLst/>
              <a:cxnLst>
                <a:cxn ang="0">
                  <a:pos x="connsiteX0" y="connsiteY0"/>
                </a:cxn>
                <a:cxn ang="0">
                  <a:pos x="connsiteX1" y="connsiteY1"/>
                </a:cxn>
                <a:cxn ang="0">
                  <a:pos x="connsiteX2" y="connsiteY2"/>
                </a:cxn>
                <a:cxn ang="0">
                  <a:pos x="connsiteX3" y="connsiteY3"/>
                </a:cxn>
              </a:cxnLst>
              <a:rect l="l" t="t" r="r" b="b"/>
              <a:pathLst>
                <a:path w="1120648" h="100393">
                  <a:moveTo>
                    <a:pt x="0" y="0"/>
                  </a:moveTo>
                  <a:lnTo>
                    <a:pt x="1120648" y="0"/>
                  </a:lnTo>
                  <a:lnTo>
                    <a:pt x="1120648" y="100394"/>
                  </a:lnTo>
                  <a:lnTo>
                    <a:pt x="0" y="100394"/>
                  </a:lnTo>
                  <a:close/>
                </a:path>
              </a:pathLst>
            </a:custGeom>
            <a:solidFill>
              <a:srgbClr val="512319"/>
            </a:solidFill>
            <a:ln w="6350" cap="flat">
              <a:noFill/>
              <a:prstDash val="solid"/>
              <a:miter/>
            </a:ln>
          </p:spPr>
          <p:txBody>
            <a:bodyPr rtlCol="0" anchor="ctr"/>
            <a:lstStyle/>
            <a:p>
              <a:endParaRPr lang="en-GB"/>
            </a:p>
          </p:txBody>
        </p:sp>
        <p:sp>
          <p:nvSpPr>
            <p:cNvPr id="39" name="Frihandsfigur: Form 38">
              <a:extLst>
                <a:ext uri="{FF2B5EF4-FFF2-40B4-BE49-F238E27FC236}">
                  <a16:creationId xmlns:a16="http://schemas.microsoft.com/office/drawing/2014/main" id="{5DCA9C2F-CBD6-6C0F-E1C9-13C43EA262B9}"/>
                </a:ext>
              </a:extLst>
            </p:cNvPr>
            <p:cNvSpPr/>
            <p:nvPr/>
          </p:nvSpPr>
          <p:spPr>
            <a:xfrm rot="4487400">
              <a:off x="3892665" y="2485246"/>
              <a:ext cx="1120711" cy="100457"/>
            </a:xfrm>
            <a:custGeom>
              <a:avLst/>
              <a:gdLst>
                <a:gd name="connsiteX0" fmla="*/ 0 w 1120711"/>
                <a:gd name="connsiteY0" fmla="*/ 0 h 100457"/>
                <a:gd name="connsiteX1" fmla="*/ 1120712 w 1120711"/>
                <a:gd name="connsiteY1" fmla="*/ 0 h 100457"/>
                <a:gd name="connsiteX2" fmla="*/ 1120712 w 1120711"/>
                <a:gd name="connsiteY2" fmla="*/ 0 h 100457"/>
                <a:gd name="connsiteX3" fmla="*/ 1120712 w 1120711"/>
                <a:gd name="connsiteY3" fmla="*/ 50038 h 100457"/>
                <a:gd name="connsiteX4" fmla="*/ 1070293 w 1120711"/>
                <a:gd name="connsiteY4" fmla="*/ 100457 h 100457"/>
                <a:gd name="connsiteX5" fmla="*/ 50419 w 1120711"/>
                <a:gd name="connsiteY5" fmla="*/ 100457 h 100457"/>
                <a:gd name="connsiteX6" fmla="*/ 0 w 1120711"/>
                <a:gd name="connsiteY6" fmla="*/ 50038 h 100457"/>
                <a:gd name="connsiteX7" fmla="*/ 0 w 1120711"/>
                <a:gd name="connsiteY7" fmla="*/ 0 h 100457"/>
                <a:gd name="connsiteX8" fmla="*/ 0 w 1120711"/>
                <a:gd name="connsiteY8" fmla="*/ 0 h 10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711" h="100457">
                  <a:moveTo>
                    <a:pt x="0" y="0"/>
                  </a:moveTo>
                  <a:lnTo>
                    <a:pt x="1120712" y="0"/>
                  </a:lnTo>
                  <a:lnTo>
                    <a:pt x="1120712" y="0"/>
                  </a:lnTo>
                  <a:lnTo>
                    <a:pt x="1120712" y="50038"/>
                  </a:lnTo>
                  <a:cubicBezTo>
                    <a:pt x="1120712" y="77884"/>
                    <a:pt x="1098138" y="100457"/>
                    <a:pt x="1070293" y="100457"/>
                  </a:cubicBezTo>
                  <a:lnTo>
                    <a:pt x="50419" y="100457"/>
                  </a:lnTo>
                  <a:cubicBezTo>
                    <a:pt x="22573" y="100457"/>
                    <a:pt x="0" y="77884"/>
                    <a:pt x="0" y="50038"/>
                  </a:cubicBezTo>
                  <a:lnTo>
                    <a:pt x="0" y="0"/>
                  </a:lnTo>
                  <a:lnTo>
                    <a:pt x="0" y="0"/>
                  </a:lnTo>
                  <a:close/>
                </a:path>
              </a:pathLst>
            </a:custGeom>
            <a:solidFill>
              <a:srgbClr val="512319"/>
            </a:solidFill>
            <a:ln w="6350" cap="flat">
              <a:noFill/>
              <a:prstDash val="solid"/>
              <a:miter/>
            </a:ln>
          </p:spPr>
          <p:txBody>
            <a:bodyPr rtlCol="0" anchor="ctr"/>
            <a:lstStyle/>
            <a:p>
              <a:endParaRPr lang="en-GB"/>
            </a:p>
          </p:txBody>
        </p:sp>
        <p:sp>
          <p:nvSpPr>
            <p:cNvPr id="40" name="Frihandsfigur: Form 39">
              <a:extLst>
                <a:ext uri="{FF2B5EF4-FFF2-40B4-BE49-F238E27FC236}">
                  <a16:creationId xmlns:a16="http://schemas.microsoft.com/office/drawing/2014/main" id="{07C89890-A8C6-ABB5-12D1-E47532F199A4}"/>
                </a:ext>
              </a:extLst>
            </p:cNvPr>
            <p:cNvSpPr/>
            <p:nvPr/>
          </p:nvSpPr>
          <p:spPr>
            <a:xfrm>
              <a:off x="5167485" y="2723324"/>
              <a:ext cx="1504840" cy="447675"/>
            </a:xfrm>
            <a:custGeom>
              <a:avLst/>
              <a:gdLst>
                <a:gd name="connsiteX0" fmla="*/ 1504840 w 1504840"/>
                <a:gd name="connsiteY0" fmla="*/ 447675 h 447675"/>
                <a:gd name="connsiteX1" fmla="*/ 1300053 w 1504840"/>
                <a:gd name="connsiteY1" fmla="*/ 440055 h 447675"/>
                <a:gd name="connsiteX2" fmla="*/ 633303 w 1504840"/>
                <a:gd name="connsiteY2" fmla="*/ 331597 h 447675"/>
                <a:gd name="connsiteX3" fmla="*/ 421848 w 1504840"/>
                <a:gd name="connsiteY3" fmla="*/ 317627 h 447675"/>
                <a:gd name="connsiteX4" fmla="*/ 180548 w 1504840"/>
                <a:gd name="connsiteY4" fmla="*/ 257556 h 447675"/>
                <a:gd name="connsiteX5" fmla="*/ 24465 w 1504840"/>
                <a:gd name="connsiteY5" fmla="*/ 304864 h 447675"/>
                <a:gd name="connsiteX6" fmla="*/ 10749 w 1504840"/>
                <a:gd name="connsiteY6" fmla="*/ 248730 h 447675"/>
                <a:gd name="connsiteX7" fmla="*/ 132669 w 1504840"/>
                <a:gd name="connsiteY7" fmla="*/ 65532 h 447675"/>
                <a:gd name="connsiteX8" fmla="*/ 370540 w 1504840"/>
                <a:gd name="connsiteY8" fmla="*/ 0 h 447675"/>
                <a:gd name="connsiteX9" fmla="*/ 574629 w 1504840"/>
                <a:gd name="connsiteY9" fmla="*/ 71501 h 447675"/>
                <a:gd name="connsiteX10" fmla="*/ 834344 w 1504840"/>
                <a:gd name="connsiteY10" fmla="*/ 108585 h 447675"/>
                <a:gd name="connsiteX11" fmla="*/ 1239601 w 1504840"/>
                <a:gd name="connsiteY11" fmla="*/ 81217 h 447675"/>
                <a:gd name="connsiteX12" fmla="*/ 1477789 w 1504840"/>
                <a:gd name="connsiteY12" fmla="*/ 6477 h 447675"/>
                <a:gd name="connsiteX13" fmla="*/ 1504840 w 1504840"/>
                <a:gd name="connsiteY13"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840" h="447675">
                  <a:moveTo>
                    <a:pt x="1504840" y="447675"/>
                  </a:moveTo>
                  <a:lnTo>
                    <a:pt x="1300053" y="440055"/>
                  </a:lnTo>
                  <a:cubicBezTo>
                    <a:pt x="945151" y="447675"/>
                    <a:pt x="842853" y="281749"/>
                    <a:pt x="633303" y="331597"/>
                  </a:cubicBezTo>
                  <a:cubicBezTo>
                    <a:pt x="556023" y="349949"/>
                    <a:pt x="530623" y="347853"/>
                    <a:pt x="421848" y="317627"/>
                  </a:cubicBezTo>
                  <a:cubicBezTo>
                    <a:pt x="313072" y="287401"/>
                    <a:pt x="258335" y="242633"/>
                    <a:pt x="180548" y="257556"/>
                  </a:cubicBezTo>
                  <a:cubicBezTo>
                    <a:pt x="102760" y="272479"/>
                    <a:pt x="50817" y="307467"/>
                    <a:pt x="24465" y="304864"/>
                  </a:cubicBezTo>
                  <a:cubicBezTo>
                    <a:pt x="-1888" y="302260"/>
                    <a:pt x="-7730" y="274447"/>
                    <a:pt x="10749" y="248730"/>
                  </a:cubicBezTo>
                  <a:lnTo>
                    <a:pt x="132669" y="65532"/>
                  </a:lnTo>
                  <a:lnTo>
                    <a:pt x="370540" y="0"/>
                  </a:lnTo>
                  <a:lnTo>
                    <a:pt x="574629" y="71501"/>
                  </a:lnTo>
                  <a:cubicBezTo>
                    <a:pt x="574629" y="71501"/>
                    <a:pt x="789195" y="101727"/>
                    <a:pt x="834344" y="108585"/>
                  </a:cubicBezTo>
                  <a:cubicBezTo>
                    <a:pt x="879492" y="115443"/>
                    <a:pt x="1127396" y="94107"/>
                    <a:pt x="1239601" y="81217"/>
                  </a:cubicBezTo>
                  <a:cubicBezTo>
                    <a:pt x="1393271" y="63500"/>
                    <a:pt x="1478043" y="-2921"/>
                    <a:pt x="1477789" y="6477"/>
                  </a:cubicBezTo>
                  <a:cubicBezTo>
                    <a:pt x="1477535" y="15875"/>
                    <a:pt x="1504840" y="447675"/>
                    <a:pt x="1504840" y="447675"/>
                  </a:cubicBezTo>
                  <a:close/>
                </a:path>
              </a:pathLst>
            </a:custGeom>
            <a:solidFill>
              <a:srgbClr val="FAB455"/>
            </a:solidFill>
            <a:ln w="6350" cap="flat">
              <a:noFill/>
              <a:prstDash val="solid"/>
              <a:miter/>
            </a:ln>
          </p:spPr>
          <p:txBody>
            <a:bodyPr rtlCol="0" anchor="ctr"/>
            <a:lstStyle/>
            <a:p>
              <a:endParaRPr lang="en-GB"/>
            </a:p>
          </p:txBody>
        </p:sp>
        <p:sp>
          <p:nvSpPr>
            <p:cNvPr id="41" name="Frihandsfigur: Form 40">
              <a:extLst>
                <a:ext uri="{FF2B5EF4-FFF2-40B4-BE49-F238E27FC236}">
                  <a16:creationId xmlns:a16="http://schemas.microsoft.com/office/drawing/2014/main" id="{D7265063-D50F-166E-B25C-13227E06C85D}"/>
                </a:ext>
              </a:extLst>
            </p:cNvPr>
            <p:cNvSpPr/>
            <p:nvPr/>
          </p:nvSpPr>
          <p:spPr>
            <a:xfrm>
              <a:off x="6418389" y="1459102"/>
              <a:ext cx="1984057" cy="2717037"/>
            </a:xfrm>
            <a:custGeom>
              <a:avLst/>
              <a:gdLst>
                <a:gd name="connsiteX0" fmla="*/ 1445641 w 1984057"/>
                <a:gd name="connsiteY0" fmla="*/ 675132 h 2717037"/>
                <a:gd name="connsiteX1" fmla="*/ 1213802 w 1984057"/>
                <a:gd name="connsiteY1" fmla="*/ 279971 h 2717037"/>
                <a:gd name="connsiteX2" fmla="*/ 1032065 w 1984057"/>
                <a:gd name="connsiteY2" fmla="*/ 91630 h 2717037"/>
                <a:gd name="connsiteX3" fmla="*/ 690753 w 1984057"/>
                <a:gd name="connsiteY3" fmla="*/ 0 h 2717037"/>
                <a:gd name="connsiteX4" fmla="*/ 321310 w 1984057"/>
                <a:gd name="connsiteY4" fmla="*/ 408369 h 2717037"/>
                <a:gd name="connsiteX5" fmla="*/ 234188 w 1984057"/>
                <a:gd name="connsiteY5" fmla="*/ 1176147 h 2717037"/>
                <a:gd name="connsiteX6" fmla="*/ 226949 w 1984057"/>
                <a:gd name="connsiteY6" fmla="*/ 1270889 h 2717037"/>
                <a:gd name="connsiteX7" fmla="*/ 226949 w 1984057"/>
                <a:gd name="connsiteY7" fmla="*/ 1270889 h 2717037"/>
                <a:gd name="connsiteX8" fmla="*/ 0 w 1984057"/>
                <a:gd name="connsiteY8" fmla="*/ 1346137 h 2717037"/>
                <a:gd name="connsiteX9" fmla="*/ 56578 w 1984057"/>
                <a:gd name="connsiteY9" fmla="*/ 1758506 h 2717037"/>
                <a:gd name="connsiteX10" fmla="*/ 188214 w 1984057"/>
                <a:gd name="connsiteY10" fmla="*/ 1779397 h 2717037"/>
                <a:gd name="connsiteX11" fmla="*/ 139764 w 1984057"/>
                <a:gd name="connsiteY11" fmla="*/ 2415159 h 2717037"/>
                <a:gd name="connsiteX12" fmla="*/ 1159510 w 1984057"/>
                <a:gd name="connsiteY12" fmla="*/ 2366074 h 2717037"/>
                <a:gd name="connsiteX13" fmla="*/ 1973326 w 1984057"/>
                <a:gd name="connsiteY13" fmla="*/ 2717038 h 2717037"/>
                <a:gd name="connsiteX14" fmla="*/ 1984057 w 1984057"/>
                <a:gd name="connsiteY14" fmla="*/ 1653858 h 271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7" h="2717037">
                  <a:moveTo>
                    <a:pt x="1445641" y="675132"/>
                  </a:moveTo>
                  <a:cubicBezTo>
                    <a:pt x="1347788" y="503682"/>
                    <a:pt x="1261491" y="358902"/>
                    <a:pt x="1213802" y="279971"/>
                  </a:cubicBezTo>
                  <a:cubicBezTo>
                    <a:pt x="1168416" y="204125"/>
                    <a:pt x="1106245" y="139694"/>
                    <a:pt x="1032065" y="91630"/>
                  </a:cubicBezTo>
                  <a:cubicBezTo>
                    <a:pt x="934593" y="28956"/>
                    <a:pt x="825055" y="0"/>
                    <a:pt x="690753" y="0"/>
                  </a:cubicBezTo>
                  <a:lnTo>
                    <a:pt x="321310" y="408369"/>
                  </a:lnTo>
                  <a:lnTo>
                    <a:pt x="234188" y="1176147"/>
                  </a:lnTo>
                  <a:lnTo>
                    <a:pt x="226949" y="1270889"/>
                  </a:lnTo>
                  <a:lnTo>
                    <a:pt x="226949" y="1270889"/>
                  </a:lnTo>
                  <a:lnTo>
                    <a:pt x="0" y="1346137"/>
                  </a:lnTo>
                  <a:lnTo>
                    <a:pt x="56578" y="1758506"/>
                  </a:lnTo>
                  <a:lnTo>
                    <a:pt x="188214" y="1779397"/>
                  </a:lnTo>
                  <a:lnTo>
                    <a:pt x="139764" y="2415159"/>
                  </a:lnTo>
                  <a:lnTo>
                    <a:pt x="1159510" y="2366074"/>
                  </a:lnTo>
                  <a:lnTo>
                    <a:pt x="1973326" y="2717038"/>
                  </a:lnTo>
                  <a:lnTo>
                    <a:pt x="1984057" y="1653858"/>
                  </a:lnTo>
                  <a:close/>
                </a:path>
              </a:pathLst>
            </a:custGeom>
            <a:solidFill>
              <a:srgbClr val="003CD2"/>
            </a:solidFill>
            <a:ln w="7430" cap="flat">
              <a:solidFill>
                <a:srgbClr val="003CD2"/>
              </a:solidFill>
              <a:prstDash val="solid"/>
              <a:miter/>
            </a:ln>
          </p:spPr>
          <p:txBody>
            <a:bodyPr rtlCol="0" anchor="ctr"/>
            <a:lstStyle/>
            <a:p>
              <a:endParaRPr lang="en-GB"/>
            </a:p>
          </p:txBody>
        </p:sp>
        <p:sp>
          <p:nvSpPr>
            <p:cNvPr id="42" name="Frihandsfigur: Form 41">
              <a:extLst>
                <a:ext uri="{FF2B5EF4-FFF2-40B4-BE49-F238E27FC236}">
                  <a16:creationId xmlns:a16="http://schemas.microsoft.com/office/drawing/2014/main" id="{78E0E47B-EC4E-48BD-3B46-FFA0DD7A72E6}"/>
                </a:ext>
              </a:extLst>
            </p:cNvPr>
            <p:cNvSpPr/>
            <p:nvPr/>
          </p:nvSpPr>
          <p:spPr>
            <a:xfrm>
              <a:off x="5216270" y="3579050"/>
              <a:ext cx="3242119" cy="2483230"/>
            </a:xfrm>
            <a:custGeom>
              <a:avLst/>
              <a:gdLst>
                <a:gd name="connsiteX0" fmla="*/ 1088517 w 3242119"/>
                <a:gd name="connsiteY0" fmla="*/ 692658 h 2483230"/>
                <a:gd name="connsiteX1" fmla="*/ 768287 w 3242119"/>
                <a:gd name="connsiteY1" fmla="*/ 1741678 h 2483230"/>
                <a:gd name="connsiteX2" fmla="*/ 405194 w 3242119"/>
                <a:gd name="connsiteY2" fmla="*/ 2483231 h 2483230"/>
                <a:gd name="connsiteX3" fmla="*/ 0 w 3242119"/>
                <a:gd name="connsiteY3" fmla="*/ 2360613 h 2483230"/>
                <a:gd name="connsiteX4" fmla="*/ 207201 w 3242119"/>
                <a:gd name="connsiteY4" fmla="*/ 928751 h 2483230"/>
                <a:gd name="connsiteX5" fmla="*/ 248920 w 3242119"/>
                <a:gd name="connsiteY5" fmla="*/ 592201 h 2483230"/>
                <a:gd name="connsiteX6" fmla="*/ 587693 w 3242119"/>
                <a:gd name="connsiteY6" fmla="*/ 77279 h 2483230"/>
                <a:gd name="connsiteX7" fmla="*/ 2567496 w 3242119"/>
                <a:gd name="connsiteY7" fmla="*/ 0 h 2483230"/>
                <a:gd name="connsiteX8" fmla="*/ 2567496 w 3242119"/>
                <a:gd name="connsiteY8" fmla="*/ 0 h 2483230"/>
                <a:gd name="connsiteX9" fmla="*/ 3176588 w 3242119"/>
                <a:gd name="connsiteY9" fmla="*/ 282639 h 2483230"/>
                <a:gd name="connsiteX10" fmla="*/ 3242120 w 3242119"/>
                <a:gd name="connsiteY10" fmla="*/ 549339 h 2483230"/>
                <a:gd name="connsiteX11" fmla="*/ 3186176 w 3242119"/>
                <a:gd name="connsiteY11" fmla="*/ 826453 h 2483230"/>
                <a:gd name="connsiteX12" fmla="*/ 2994279 w 3242119"/>
                <a:gd name="connsiteY12" fmla="*/ 1075500 h 2483230"/>
                <a:gd name="connsiteX13" fmla="*/ 2151825 w 3242119"/>
                <a:gd name="connsiteY13" fmla="*/ 1075500 h 2483230"/>
                <a:gd name="connsiteX14" fmla="*/ 1680337 w 3242119"/>
                <a:gd name="connsiteY14" fmla="*/ 893191 h 248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2119" h="2483230">
                  <a:moveTo>
                    <a:pt x="1088517" y="692658"/>
                  </a:moveTo>
                  <a:cubicBezTo>
                    <a:pt x="1088517" y="692658"/>
                    <a:pt x="1144334" y="1072261"/>
                    <a:pt x="768287" y="1741678"/>
                  </a:cubicBezTo>
                  <a:lnTo>
                    <a:pt x="405194" y="2483231"/>
                  </a:lnTo>
                  <a:lnTo>
                    <a:pt x="0" y="2360613"/>
                  </a:lnTo>
                  <a:lnTo>
                    <a:pt x="207201" y="928751"/>
                  </a:lnTo>
                  <a:cubicBezTo>
                    <a:pt x="226251" y="817182"/>
                    <a:pt x="240157" y="704850"/>
                    <a:pt x="248920" y="592201"/>
                  </a:cubicBezTo>
                  <a:cubicBezTo>
                    <a:pt x="261620" y="428244"/>
                    <a:pt x="321437" y="125413"/>
                    <a:pt x="587693" y="77279"/>
                  </a:cubicBezTo>
                  <a:cubicBezTo>
                    <a:pt x="740855" y="49530"/>
                    <a:pt x="2567496" y="0"/>
                    <a:pt x="2567496" y="0"/>
                  </a:cubicBezTo>
                  <a:lnTo>
                    <a:pt x="2567496" y="0"/>
                  </a:lnTo>
                  <a:lnTo>
                    <a:pt x="3176588" y="282639"/>
                  </a:lnTo>
                  <a:lnTo>
                    <a:pt x="3242120" y="549339"/>
                  </a:lnTo>
                  <a:lnTo>
                    <a:pt x="3186176" y="826453"/>
                  </a:lnTo>
                  <a:lnTo>
                    <a:pt x="2994279" y="1075500"/>
                  </a:lnTo>
                  <a:lnTo>
                    <a:pt x="2151825" y="1075500"/>
                  </a:lnTo>
                  <a:lnTo>
                    <a:pt x="1680337" y="893191"/>
                  </a:lnTo>
                  <a:close/>
                </a:path>
              </a:pathLst>
            </a:custGeom>
            <a:solidFill>
              <a:srgbClr val="7DCDFF"/>
            </a:solidFill>
            <a:ln w="6350" cap="flat">
              <a:noFill/>
              <a:prstDash val="solid"/>
              <a:miter/>
            </a:ln>
          </p:spPr>
          <p:txBody>
            <a:bodyPr rtlCol="0" anchor="ctr"/>
            <a:lstStyle/>
            <a:p>
              <a:endParaRPr lang="en-GB"/>
            </a:p>
          </p:txBody>
        </p:sp>
        <p:sp>
          <p:nvSpPr>
            <p:cNvPr id="43" name="Frihandsfigur: Form 42">
              <a:extLst>
                <a:ext uri="{FF2B5EF4-FFF2-40B4-BE49-F238E27FC236}">
                  <a16:creationId xmlns:a16="http://schemas.microsoft.com/office/drawing/2014/main" id="{F1E945FA-BACA-8655-486B-49BCEE606C40}"/>
                </a:ext>
              </a:extLst>
            </p:cNvPr>
            <p:cNvSpPr/>
            <p:nvPr/>
          </p:nvSpPr>
          <p:spPr>
            <a:xfrm>
              <a:off x="4525391" y="5963284"/>
              <a:ext cx="1143484" cy="410400"/>
            </a:xfrm>
            <a:custGeom>
              <a:avLst/>
              <a:gdLst>
                <a:gd name="connsiteX0" fmla="*/ 771335 w 1143484"/>
                <a:gd name="connsiteY0" fmla="*/ 0 h 410400"/>
                <a:gd name="connsiteX1" fmla="*/ 450786 w 1143484"/>
                <a:gd name="connsiteY1" fmla="*/ 179705 h 410400"/>
                <a:gd name="connsiteX2" fmla="*/ 247205 w 1143484"/>
                <a:gd name="connsiteY2" fmla="*/ 234696 h 410400"/>
                <a:gd name="connsiteX3" fmla="*/ 52451 w 1143484"/>
                <a:gd name="connsiteY3" fmla="*/ 302070 h 410400"/>
                <a:gd name="connsiteX4" fmla="*/ 0 w 1143484"/>
                <a:gd name="connsiteY4" fmla="*/ 410401 h 410400"/>
                <a:gd name="connsiteX5" fmla="*/ 1044448 w 1143484"/>
                <a:gd name="connsiteY5" fmla="*/ 410401 h 410400"/>
                <a:gd name="connsiteX6" fmla="*/ 1143485 w 1143484"/>
                <a:gd name="connsiteY6" fmla="*/ 311317 h 410400"/>
                <a:gd name="connsiteX7" fmla="*/ 1140841 w 1143484"/>
                <a:gd name="connsiteY7" fmla="*/ 288608 h 410400"/>
                <a:gd name="connsiteX8" fmla="*/ 1096073 w 1143484"/>
                <a:gd name="connsiteY8" fmla="*/ 98997 h 4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84" h="410400">
                  <a:moveTo>
                    <a:pt x="771335" y="0"/>
                  </a:moveTo>
                  <a:lnTo>
                    <a:pt x="450786" y="179705"/>
                  </a:lnTo>
                  <a:lnTo>
                    <a:pt x="247205" y="234696"/>
                  </a:lnTo>
                  <a:lnTo>
                    <a:pt x="52451" y="302070"/>
                  </a:lnTo>
                  <a:lnTo>
                    <a:pt x="0" y="410401"/>
                  </a:lnTo>
                  <a:lnTo>
                    <a:pt x="1044448" y="410401"/>
                  </a:lnTo>
                  <a:cubicBezTo>
                    <a:pt x="1099157" y="410388"/>
                    <a:pt x="1143498" y="366027"/>
                    <a:pt x="1143485" y="311317"/>
                  </a:cubicBezTo>
                  <a:cubicBezTo>
                    <a:pt x="1143483" y="303671"/>
                    <a:pt x="1142596" y="296050"/>
                    <a:pt x="1140841" y="288608"/>
                  </a:cubicBezTo>
                  <a:lnTo>
                    <a:pt x="1096073" y="98997"/>
                  </a:lnTo>
                  <a:close/>
                </a:path>
              </a:pathLst>
            </a:custGeom>
            <a:solidFill>
              <a:srgbClr val="512319"/>
            </a:solidFill>
            <a:ln w="6350" cap="flat">
              <a:noFill/>
              <a:prstDash val="solid"/>
              <a:miter/>
            </a:ln>
          </p:spPr>
          <p:txBody>
            <a:bodyPr rtlCol="0" anchor="ctr"/>
            <a:lstStyle/>
            <a:p>
              <a:endParaRPr lang="en-GB"/>
            </a:p>
          </p:txBody>
        </p:sp>
        <p:sp>
          <p:nvSpPr>
            <p:cNvPr id="44" name="Frihandsfigur: Form 43">
              <a:extLst>
                <a:ext uri="{FF2B5EF4-FFF2-40B4-BE49-F238E27FC236}">
                  <a16:creationId xmlns:a16="http://schemas.microsoft.com/office/drawing/2014/main" id="{73231759-6B8D-C5CE-40D0-B2944E2F381D}"/>
                </a:ext>
              </a:extLst>
            </p:cNvPr>
            <p:cNvSpPr/>
            <p:nvPr/>
          </p:nvSpPr>
          <p:spPr>
            <a:xfrm>
              <a:off x="3861752" y="3163379"/>
              <a:ext cx="2866834" cy="3210305"/>
            </a:xfrm>
            <a:custGeom>
              <a:avLst/>
              <a:gdLst>
                <a:gd name="connsiteX0" fmla="*/ 2652967 w 2866834"/>
                <a:gd name="connsiteY0" fmla="*/ 0 h 3210305"/>
                <a:gd name="connsiteX1" fmla="*/ 213932 w 2866834"/>
                <a:gd name="connsiteY1" fmla="*/ 0 h 3210305"/>
                <a:gd name="connsiteX2" fmla="*/ 0 w 2866834"/>
                <a:gd name="connsiteY2" fmla="*/ 0 h 3210305"/>
                <a:gd name="connsiteX3" fmla="*/ 0 w 2866834"/>
                <a:gd name="connsiteY3" fmla="*/ 258000 h 3210305"/>
                <a:gd name="connsiteX4" fmla="*/ 0 w 2866834"/>
                <a:gd name="connsiteY4" fmla="*/ 3210306 h 3210305"/>
                <a:gd name="connsiteX5" fmla="*/ 213932 w 2866834"/>
                <a:gd name="connsiteY5" fmla="*/ 3210306 h 3210305"/>
                <a:gd name="connsiteX6" fmla="*/ 213932 w 2866834"/>
                <a:gd name="connsiteY6" fmla="*/ 258000 h 3210305"/>
                <a:gd name="connsiteX7" fmla="*/ 2652967 w 2866834"/>
                <a:gd name="connsiteY7" fmla="*/ 258000 h 3210305"/>
                <a:gd name="connsiteX8" fmla="*/ 2652967 w 2866834"/>
                <a:gd name="connsiteY8" fmla="*/ 3210306 h 3210305"/>
                <a:gd name="connsiteX9" fmla="*/ 2866835 w 2866834"/>
                <a:gd name="connsiteY9" fmla="*/ 3210306 h 3210305"/>
                <a:gd name="connsiteX10" fmla="*/ 2866835 w 2866834"/>
                <a:gd name="connsiteY10" fmla="*/ 258000 h 3210305"/>
                <a:gd name="connsiteX11" fmla="*/ 2866835 w 2866834"/>
                <a:gd name="connsiteY11" fmla="*/ 0 h 3210305"/>
                <a:gd name="connsiteX12" fmla="*/ 2652967 w 2866834"/>
                <a:gd name="connsiteY12" fmla="*/ 0 h 321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6834" h="3210305">
                  <a:moveTo>
                    <a:pt x="2652967" y="0"/>
                  </a:moveTo>
                  <a:lnTo>
                    <a:pt x="213932" y="0"/>
                  </a:lnTo>
                  <a:lnTo>
                    <a:pt x="0" y="0"/>
                  </a:lnTo>
                  <a:lnTo>
                    <a:pt x="0" y="258000"/>
                  </a:lnTo>
                  <a:lnTo>
                    <a:pt x="0" y="3210306"/>
                  </a:lnTo>
                  <a:lnTo>
                    <a:pt x="213932" y="3210306"/>
                  </a:lnTo>
                  <a:lnTo>
                    <a:pt x="213932" y="258000"/>
                  </a:lnTo>
                  <a:lnTo>
                    <a:pt x="2652967" y="258000"/>
                  </a:lnTo>
                  <a:lnTo>
                    <a:pt x="2652967" y="3210306"/>
                  </a:lnTo>
                  <a:lnTo>
                    <a:pt x="2866835" y="3210306"/>
                  </a:lnTo>
                  <a:lnTo>
                    <a:pt x="2866835" y="258000"/>
                  </a:lnTo>
                  <a:lnTo>
                    <a:pt x="2866835" y="0"/>
                  </a:lnTo>
                  <a:lnTo>
                    <a:pt x="2652967" y="0"/>
                  </a:lnTo>
                  <a:close/>
                </a:path>
              </a:pathLst>
            </a:custGeom>
            <a:solidFill>
              <a:srgbClr val="020678"/>
            </a:solidFill>
            <a:ln w="6350" cap="flat">
              <a:noFill/>
              <a:prstDash val="solid"/>
              <a:miter/>
            </a:ln>
          </p:spPr>
          <p:txBody>
            <a:bodyPr rtlCol="0" anchor="ctr"/>
            <a:lstStyle/>
            <a:p>
              <a:endParaRPr lang="en-GB"/>
            </a:p>
          </p:txBody>
        </p:sp>
        <p:sp>
          <p:nvSpPr>
            <p:cNvPr id="45" name="Frihandsfigur: Form 44">
              <a:extLst>
                <a:ext uri="{FF2B5EF4-FFF2-40B4-BE49-F238E27FC236}">
                  <a16:creationId xmlns:a16="http://schemas.microsoft.com/office/drawing/2014/main" id="{C5A3F9E5-76DD-44AC-912D-5A535EB18916}"/>
                </a:ext>
              </a:extLst>
            </p:cNvPr>
            <p:cNvSpPr/>
            <p:nvPr/>
          </p:nvSpPr>
          <p:spPr>
            <a:xfrm>
              <a:off x="6304797" y="1674050"/>
              <a:ext cx="85092" cy="67373"/>
            </a:xfrm>
            <a:custGeom>
              <a:avLst/>
              <a:gdLst>
                <a:gd name="connsiteX0" fmla="*/ 1641 w 85092"/>
                <a:gd name="connsiteY0" fmla="*/ 5905 h 67373"/>
                <a:gd name="connsiteX1" fmla="*/ 11675 w 85092"/>
                <a:gd name="connsiteY1" fmla="*/ 34925 h 67373"/>
                <a:gd name="connsiteX2" fmla="*/ 19929 w 85092"/>
                <a:gd name="connsiteY2" fmla="*/ 39751 h 67373"/>
                <a:gd name="connsiteX3" fmla="*/ 39805 w 85092"/>
                <a:gd name="connsiteY3" fmla="*/ 65849 h 67373"/>
                <a:gd name="connsiteX4" fmla="*/ 46155 w 85092"/>
                <a:gd name="connsiteY4" fmla="*/ 66802 h 67373"/>
                <a:gd name="connsiteX5" fmla="*/ 46155 w 85092"/>
                <a:gd name="connsiteY5" fmla="*/ 67373 h 67373"/>
                <a:gd name="connsiteX6" fmla="*/ 62792 w 85092"/>
                <a:gd name="connsiteY6" fmla="*/ 66230 h 67373"/>
                <a:gd name="connsiteX7" fmla="*/ 75492 w 85092"/>
                <a:gd name="connsiteY7" fmla="*/ 61468 h 67373"/>
                <a:gd name="connsiteX8" fmla="*/ 75492 w 85092"/>
                <a:gd name="connsiteY8" fmla="*/ 61468 h 67373"/>
                <a:gd name="connsiteX9" fmla="*/ 80321 w 85092"/>
                <a:gd name="connsiteY9" fmla="*/ 27959 h 67373"/>
                <a:gd name="connsiteX10" fmla="*/ 78540 w 85092"/>
                <a:gd name="connsiteY10" fmla="*/ 25845 h 67373"/>
                <a:gd name="connsiteX11" fmla="*/ 74031 w 85092"/>
                <a:gd name="connsiteY11" fmla="*/ 21082 h 67373"/>
                <a:gd name="connsiteX12" fmla="*/ 62347 w 85092"/>
                <a:gd name="connsiteY12" fmla="*/ 14288 h 67373"/>
                <a:gd name="connsiteX13" fmla="*/ 3800 w 85092"/>
                <a:gd name="connsiteY13" fmla="*/ 0 h 6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092" h="67373">
                  <a:moveTo>
                    <a:pt x="1641" y="5905"/>
                  </a:moveTo>
                  <a:cubicBezTo>
                    <a:pt x="-2615" y="16730"/>
                    <a:pt x="1642" y="29041"/>
                    <a:pt x="11675" y="34925"/>
                  </a:cubicBezTo>
                  <a:lnTo>
                    <a:pt x="19929" y="39751"/>
                  </a:lnTo>
                  <a:cubicBezTo>
                    <a:pt x="18483" y="52373"/>
                    <a:pt x="27253" y="63889"/>
                    <a:pt x="39805" y="65849"/>
                  </a:cubicBezTo>
                  <a:lnTo>
                    <a:pt x="46155" y="66802"/>
                  </a:lnTo>
                  <a:lnTo>
                    <a:pt x="46155" y="67373"/>
                  </a:lnTo>
                  <a:lnTo>
                    <a:pt x="62792" y="66230"/>
                  </a:lnTo>
                  <a:cubicBezTo>
                    <a:pt x="67397" y="65908"/>
                    <a:pt x="71810" y="64253"/>
                    <a:pt x="75492" y="61468"/>
                  </a:cubicBezTo>
                  <a:lnTo>
                    <a:pt x="75492" y="61468"/>
                  </a:lnTo>
                  <a:cubicBezTo>
                    <a:pt x="86079" y="53548"/>
                    <a:pt x="88241" y="38545"/>
                    <a:pt x="80321" y="27959"/>
                  </a:cubicBezTo>
                  <a:cubicBezTo>
                    <a:pt x="79768" y="27220"/>
                    <a:pt x="79174" y="26514"/>
                    <a:pt x="78540" y="25845"/>
                  </a:cubicBezTo>
                  <a:lnTo>
                    <a:pt x="74031" y="21082"/>
                  </a:lnTo>
                  <a:cubicBezTo>
                    <a:pt x="70877" y="17733"/>
                    <a:pt x="66818" y="15373"/>
                    <a:pt x="62347" y="14288"/>
                  </a:cubicBezTo>
                  <a:lnTo>
                    <a:pt x="3800" y="0"/>
                  </a:lnTo>
                  <a:close/>
                </a:path>
              </a:pathLst>
            </a:custGeom>
            <a:solidFill>
              <a:srgbClr val="F99B8F"/>
            </a:solidFill>
            <a:ln w="6350" cap="flat">
              <a:noFill/>
              <a:prstDash val="solid"/>
              <a:miter/>
            </a:ln>
          </p:spPr>
          <p:txBody>
            <a:bodyPr rtlCol="0" anchor="ctr"/>
            <a:lstStyle/>
            <a:p>
              <a:endParaRPr lang="en-GB"/>
            </a:p>
          </p:txBody>
        </p:sp>
        <p:sp>
          <p:nvSpPr>
            <p:cNvPr id="46" name="Frihandsfigur: Form 45">
              <a:extLst>
                <a:ext uri="{FF2B5EF4-FFF2-40B4-BE49-F238E27FC236}">
                  <a16:creationId xmlns:a16="http://schemas.microsoft.com/office/drawing/2014/main" id="{74182153-14C8-8076-8244-02FBE9E7BB9B}"/>
                </a:ext>
              </a:extLst>
            </p:cNvPr>
            <p:cNvSpPr/>
            <p:nvPr/>
          </p:nvSpPr>
          <p:spPr>
            <a:xfrm>
              <a:off x="7043673" y="4658614"/>
              <a:ext cx="1414716" cy="1715071"/>
            </a:xfrm>
            <a:custGeom>
              <a:avLst/>
              <a:gdLst>
                <a:gd name="connsiteX0" fmla="*/ 0 w 1414716"/>
                <a:gd name="connsiteY0" fmla="*/ 0 h 1715071"/>
                <a:gd name="connsiteX1" fmla="*/ 0 w 1414716"/>
                <a:gd name="connsiteY1" fmla="*/ 262509 h 1715071"/>
                <a:gd name="connsiteX2" fmla="*/ 0 w 1414716"/>
                <a:gd name="connsiteY2" fmla="*/ 1715071 h 1715071"/>
                <a:gd name="connsiteX3" fmla="*/ 235776 w 1414716"/>
                <a:gd name="connsiteY3" fmla="*/ 1715071 h 1715071"/>
                <a:gd name="connsiteX4" fmla="*/ 235776 w 1414716"/>
                <a:gd name="connsiteY4" fmla="*/ 262509 h 1715071"/>
                <a:gd name="connsiteX5" fmla="*/ 1178878 w 1414716"/>
                <a:gd name="connsiteY5" fmla="*/ 262509 h 1715071"/>
                <a:gd name="connsiteX6" fmla="*/ 1178878 w 1414716"/>
                <a:gd name="connsiteY6" fmla="*/ 1715071 h 1715071"/>
                <a:gd name="connsiteX7" fmla="*/ 1414717 w 1414716"/>
                <a:gd name="connsiteY7" fmla="*/ 1715071 h 1715071"/>
                <a:gd name="connsiteX8" fmla="*/ 1414717 w 1414716"/>
                <a:gd name="connsiteY8" fmla="*/ 262509 h 1715071"/>
                <a:gd name="connsiteX9" fmla="*/ 1414717 w 1414716"/>
                <a:gd name="connsiteY9" fmla="*/ 0 h 1715071"/>
                <a:gd name="connsiteX10" fmla="*/ 0 w 1414716"/>
                <a:gd name="connsiteY10" fmla="*/ 0 h 171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716" h="1715071">
                  <a:moveTo>
                    <a:pt x="0" y="0"/>
                  </a:moveTo>
                  <a:lnTo>
                    <a:pt x="0" y="262509"/>
                  </a:lnTo>
                  <a:lnTo>
                    <a:pt x="0" y="1715071"/>
                  </a:lnTo>
                  <a:lnTo>
                    <a:pt x="235776" y="1715071"/>
                  </a:lnTo>
                  <a:lnTo>
                    <a:pt x="235776" y="262509"/>
                  </a:lnTo>
                  <a:lnTo>
                    <a:pt x="1178878" y="262509"/>
                  </a:lnTo>
                  <a:lnTo>
                    <a:pt x="1178878" y="1715071"/>
                  </a:lnTo>
                  <a:lnTo>
                    <a:pt x="1414717" y="1715071"/>
                  </a:lnTo>
                  <a:lnTo>
                    <a:pt x="1414717" y="262509"/>
                  </a:lnTo>
                  <a:lnTo>
                    <a:pt x="1414717" y="0"/>
                  </a:lnTo>
                  <a:lnTo>
                    <a:pt x="0" y="0"/>
                  </a:lnTo>
                  <a:close/>
                </a:path>
              </a:pathLst>
            </a:custGeom>
            <a:solidFill>
              <a:srgbClr val="020678"/>
            </a:solidFill>
            <a:ln w="6350" cap="flat">
              <a:noFill/>
              <a:prstDash val="solid"/>
              <a:miter/>
            </a:ln>
          </p:spPr>
          <p:txBody>
            <a:bodyPr rtlCol="0" anchor="ctr"/>
            <a:lstStyle/>
            <a:p>
              <a:endParaRPr lang="en-GB"/>
            </a:p>
          </p:txBody>
        </p:sp>
        <p:sp>
          <p:nvSpPr>
            <p:cNvPr id="47" name="Frihandsfigur: Form 46">
              <a:extLst>
                <a:ext uri="{FF2B5EF4-FFF2-40B4-BE49-F238E27FC236}">
                  <a16:creationId xmlns:a16="http://schemas.microsoft.com/office/drawing/2014/main" id="{6B7E3B97-F9DD-8079-DC61-E5C31F57C872}"/>
                </a:ext>
              </a:extLst>
            </p:cNvPr>
            <p:cNvSpPr/>
            <p:nvPr/>
          </p:nvSpPr>
          <p:spPr>
            <a:xfrm>
              <a:off x="6151753" y="720788"/>
              <a:ext cx="957118" cy="704786"/>
            </a:xfrm>
            <a:custGeom>
              <a:avLst/>
              <a:gdLst>
                <a:gd name="connsiteX0" fmla="*/ 840867 w 957118"/>
                <a:gd name="connsiteY0" fmla="*/ 676529 h 704786"/>
                <a:gd name="connsiteX1" fmla="*/ 896747 w 957118"/>
                <a:gd name="connsiteY1" fmla="*/ 592519 h 704786"/>
                <a:gd name="connsiteX2" fmla="*/ 827850 w 957118"/>
                <a:gd name="connsiteY2" fmla="*/ 121666 h 704786"/>
                <a:gd name="connsiteX3" fmla="*/ 592900 w 957118"/>
                <a:gd name="connsiteY3" fmla="*/ 69278 h 704786"/>
                <a:gd name="connsiteX4" fmla="*/ 406400 w 957118"/>
                <a:gd name="connsiteY4" fmla="*/ 0 h 704786"/>
                <a:gd name="connsiteX5" fmla="*/ 137160 w 957118"/>
                <a:gd name="connsiteY5" fmla="*/ 50800 h 704786"/>
                <a:gd name="connsiteX6" fmla="*/ 0 w 957118"/>
                <a:gd name="connsiteY6" fmla="*/ 255778 h 704786"/>
                <a:gd name="connsiteX7" fmla="*/ 8255 w 957118"/>
                <a:gd name="connsiteY7" fmla="*/ 450914 h 704786"/>
                <a:gd name="connsiteX8" fmla="*/ 161480 w 957118"/>
                <a:gd name="connsiteY8" fmla="*/ 422720 h 704786"/>
                <a:gd name="connsiteX9" fmla="*/ 291528 w 957118"/>
                <a:gd name="connsiteY9" fmla="*/ 515112 h 704786"/>
                <a:gd name="connsiteX10" fmla="*/ 331597 w 957118"/>
                <a:gd name="connsiteY10" fmla="*/ 615125 h 704786"/>
                <a:gd name="connsiteX11" fmla="*/ 385064 w 957118"/>
                <a:gd name="connsiteY11" fmla="*/ 579692 h 704786"/>
                <a:gd name="connsiteX12" fmla="*/ 383095 w 957118"/>
                <a:gd name="connsiteY12" fmla="*/ 567373 h 704786"/>
                <a:gd name="connsiteX13" fmla="*/ 437007 w 957118"/>
                <a:gd name="connsiteY13" fmla="*/ 492062 h 704786"/>
                <a:gd name="connsiteX14" fmla="*/ 437007 w 957118"/>
                <a:gd name="connsiteY14" fmla="*/ 492062 h 704786"/>
                <a:gd name="connsiteX15" fmla="*/ 505650 w 957118"/>
                <a:gd name="connsiteY15" fmla="*/ 517462 h 704786"/>
                <a:gd name="connsiteX16" fmla="*/ 505650 w 957118"/>
                <a:gd name="connsiteY16" fmla="*/ 517462 h 704786"/>
                <a:gd name="connsiteX17" fmla="*/ 547052 w 957118"/>
                <a:gd name="connsiteY17" fmla="*/ 621030 h 704786"/>
                <a:gd name="connsiteX18" fmla="*/ 552831 w 957118"/>
                <a:gd name="connsiteY18" fmla="*/ 704787 h 704786"/>
                <a:gd name="connsiteX19" fmla="*/ 770382 w 957118"/>
                <a:gd name="connsiteY19" fmla="*/ 704787 h 70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7118" h="704786">
                  <a:moveTo>
                    <a:pt x="840867" y="676529"/>
                  </a:moveTo>
                  <a:lnTo>
                    <a:pt x="896747" y="592519"/>
                  </a:lnTo>
                  <a:cubicBezTo>
                    <a:pt x="937006" y="547179"/>
                    <a:pt x="1039368" y="270192"/>
                    <a:pt x="827850" y="121666"/>
                  </a:cubicBezTo>
                  <a:cubicBezTo>
                    <a:pt x="708787" y="38036"/>
                    <a:pt x="592900" y="69278"/>
                    <a:pt x="592900" y="69278"/>
                  </a:cubicBezTo>
                  <a:lnTo>
                    <a:pt x="406400" y="0"/>
                  </a:lnTo>
                  <a:lnTo>
                    <a:pt x="137160" y="50800"/>
                  </a:lnTo>
                  <a:lnTo>
                    <a:pt x="0" y="255778"/>
                  </a:lnTo>
                  <a:lnTo>
                    <a:pt x="8255" y="450914"/>
                  </a:lnTo>
                  <a:lnTo>
                    <a:pt x="161480" y="422720"/>
                  </a:lnTo>
                  <a:lnTo>
                    <a:pt x="291528" y="515112"/>
                  </a:lnTo>
                  <a:lnTo>
                    <a:pt x="331597" y="615125"/>
                  </a:lnTo>
                  <a:lnTo>
                    <a:pt x="385064" y="579692"/>
                  </a:lnTo>
                  <a:lnTo>
                    <a:pt x="383095" y="567373"/>
                  </a:lnTo>
                  <a:cubicBezTo>
                    <a:pt x="377392" y="531737"/>
                    <a:pt x="401435" y="498151"/>
                    <a:pt x="437007" y="492062"/>
                  </a:cubicBezTo>
                  <a:lnTo>
                    <a:pt x="437007" y="492062"/>
                  </a:lnTo>
                  <a:cubicBezTo>
                    <a:pt x="462782" y="487663"/>
                    <a:pt x="488946" y="497345"/>
                    <a:pt x="505650" y="517462"/>
                  </a:cubicBezTo>
                  <a:lnTo>
                    <a:pt x="505650" y="517462"/>
                  </a:lnTo>
                  <a:cubicBezTo>
                    <a:pt x="529988" y="546778"/>
                    <a:pt x="544474" y="583015"/>
                    <a:pt x="547052" y="621030"/>
                  </a:cubicBezTo>
                  <a:lnTo>
                    <a:pt x="552831" y="704787"/>
                  </a:lnTo>
                  <a:lnTo>
                    <a:pt x="770382" y="704787"/>
                  </a:lnTo>
                  <a:close/>
                </a:path>
              </a:pathLst>
            </a:custGeom>
            <a:solidFill>
              <a:srgbClr val="512319"/>
            </a:solidFill>
            <a:ln w="6350" cap="flat">
              <a:noFill/>
              <a:prstDash val="solid"/>
              <a:miter/>
            </a:ln>
          </p:spPr>
          <p:txBody>
            <a:bodyPr rtlCol="0" anchor="ctr"/>
            <a:lstStyle/>
            <a:p>
              <a:endParaRPr lang="en-GB"/>
            </a:p>
          </p:txBody>
        </p:sp>
        <p:sp>
          <p:nvSpPr>
            <p:cNvPr id="48" name="Frihandsfigur: Form 47">
              <a:extLst>
                <a:ext uri="{FF2B5EF4-FFF2-40B4-BE49-F238E27FC236}">
                  <a16:creationId xmlns:a16="http://schemas.microsoft.com/office/drawing/2014/main" id="{6E73A01D-3988-96A6-D2EA-3A7CF4DD0B3B}"/>
                </a:ext>
              </a:extLst>
            </p:cNvPr>
            <p:cNvSpPr/>
            <p:nvPr/>
          </p:nvSpPr>
          <p:spPr>
            <a:xfrm>
              <a:off x="6473761" y="768159"/>
              <a:ext cx="413258" cy="774382"/>
            </a:xfrm>
            <a:custGeom>
              <a:avLst/>
              <a:gdLst>
                <a:gd name="connsiteX0" fmla="*/ 374460 w 413258"/>
                <a:gd name="connsiteY0" fmla="*/ 445262 h 774382"/>
                <a:gd name="connsiteX1" fmla="*/ 290703 w 413258"/>
                <a:gd name="connsiteY1" fmla="*/ 377762 h 774382"/>
                <a:gd name="connsiteX2" fmla="*/ 290385 w 413258"/>
                <a:gd name="connsiteY2" fmla="*/ 377698 h 774382"/>
                <a:gd name="connsiteX3" fmla="*/ 319024 w 413258"/>
                <a:gd name="connsiteY3" fmla="*/ 8382 h 774382"/>
                <a:gd name="connsiteX4" fmla="*/ 210312 w 413258"/>
                <a:gd name="connsiteY4" fmla="*/ 0 h 774382"/>
                <a:gd name="connsiteX5" fmla="*/ 182309 w 413258"/>
                <a:gd name="connsiteY5" fmla="*/ 361950 h 774382"/>
                <a:gd name="connsiteX6" fmla="*/ 84074 w 413258"/>
                <a:gd name="connsiteY6" fmla="*/ 399923 h 774382"/>
                <a:gd name="connsiteX7" fmla="*/ 16573 w 413258"/>
                <a:gd name="connsiteY7" fmla="*/ 483616 h 774382"/>
                <a:gd name="connsiteX8" fmla="*/ 0 w 413258"/>
                <a:gd name="connsiteY8" fmla="*/ 589915 h 774382"/>
                <a:gd name="connsiteX9" fmla="*/ 38735 w 413258"/>
                <a:gd name="connsiteY9" fmla="*/ 690245 h 774382"/>
                <a:gd name="connsiteX10" fmla="*/ 122492 w 413258"/>
                <a:gd name="connsiteY10" fmla="*/ 757809 h 774382"/>
                <a:gd name="connsiteX11" fmla="*/ 228791 w 413258"/>
                <a:gd name="connsiteY11" fmla="*/ 774383 h 774382"/>
                <a:gd name="connsiteX12" fmla="*/ 329121 w 413258"/>
                <a:gd name="connsiteY12" fmla="*/ 735584 h 774382"/>
                <a:gd name="connsiteX13" fmla="*/ 396621 w 413258"/>
                <a:gd name="connsiteY13" fmla="*/ 651891 h 774382"/>
                <a:gd name="connsiteX14" fmla="*/ 413258 w 413258"/>
                <a:gd name="connsiteY14" fmla="*/ 545592 h 774382"/>
                <a:gd name="connsiteX15" fmla="*/ 374460 w 413258"/>
                <a:gd name="connsiteY15" fmla="*/ 445262 h 7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3258" h="774382">
                  <a:moveTo>
                    <a:pt x="374460" y="445262"/>
                  </a:moveTo>
                  <a:lnTo>
                    <a:pt x="290703" y="377762"/>
                  </a:lnTo>
                  <a:lnTo>
                    <a:pt x="290385" y="377698"/>
                  </a:lnTo>
                  <a:lnTo>
                    <a:pt x="319024" y="8382"/>
                  </a:lnTo>
                  <a:lnTo>
                    <a:pt x="210312" y="0"/>
                  </a:lnTo>
                  <a:lnTo>
                    <a:pt x="182309" y="361950"/>
                  </a:lnTo>
                  <a:lnTo>
                    <a:pt x="84074" y="399923"/>
                  </a:lnTo>
                  <a:lnTo>
                    <a:pt x="16573" y="483616"/>
                  </a:lnTo>
                  <a:lnTo>
                    <a:pt x="0" y="589915"/>
                  </a:lnTo>
                  <a:lnTo>
                    <a:pt x="38735" y="690245"/>
                  </a:lnTo>
                  <a:lnTo>
                    <a:pt x="122492" y="757809"/>
                  </a:lnTo>
                  <a:lnTo>
                    <a:pt x="228791" y="774383"/>
                  </a:lnTo>
                  <a:lnTo>
                    <a:pt x="329121" y="735584"/>
                  </a:lnTo>
                  <a:lnTo>
                    <a:pt x="396621" y="651891"/>
                  </a:lnTo>
                  <a:lnTo>
                    <a:pt x="413258" y="545592"/>
                  </a:lnTo>
                  <a:lnTo>
                    <a:pt x="374460" y="445262"/>
                  </a:lnTo>
                  <a:close/>
                </a:path>
              </a:pathLst>
            </a:custGeom>
            <a:solidFill>
              <a:srgbClr val="020678"/>
            </a:solidFill>
            <a:ln w="6350" cap="flat">
              <a:noFill/>
              <a:prstDash val="solid"/>
              <a:miter/>
            </a:ln>
          </p:spPr>
          <p:txBody>
            <a:bodyPr rtlCol="0" anchor="ctr"/>
            <a:lstStyle/>
            <a:p>
              <a:endParaRPr lang="en-GB"/>
            </a:p>
          </p:txBody>
        </p:sp>
      </p:grpSp>
      <p:sp>
        <p:nvSpPr>
          <p:cNvPr id="32" name="Platshållare för bild 31">
            <a:extLst>
              <a:ext uri="{FF2B5EF4-FFF2-40B4-BE49-F238E27FC236}">
                <a16:creationId xmlns:a16="http://schemas.microsoft.com/office/drawing/2014/main" id="{6B04462A-2142-969D-6B65-0D73BB6E71EA}"/>
              </a:ext>
            </a:extLst>
          </p:cNvPr>
          <p:cNvSpPr>
            <a:spLocks noGrp="1"/>
          </p:cNvSpPr>
          <p:nvPr>
            <p:ph type="pic" sz="quarter" idx="20" hasCustomPrompt="1"/>
          </p:nvPr>
        </p:nvSpPr>
        <p:spPr bwMode="white">
          <a:xfrm>
            <a:off x="0" y="0"/>
            <a:ext cx="3430800" cy="3429000"/>
          </a:xfrm>
          <a:custGeom>
            <a:avLst/>
            <a:gdLst>
              <a:gd name="connsiteX0" fmla="*/ 0 w 4489450"/>
              <a:gd name="connsiteY0" fmla="*/ 0 h 3452023"/>
              <a:gd name="connsiteX1" fmla="*/ 4489450 w 4489450"/>
              <a:gd name="connsiteY1" fmla="*/ 0 h 3452023"/>
              <a:gd name="connsiteX2" fmla="*/ 4489450 w 4489450"/>
              <a:gd name="connsiteY2" fmla="*/ 3452023 h 3452023"/>
              <a:gd name="connsiteX3" fmla="*/ 0 w 4489450"/>
              <a:gd name="connsiteY3" fmla="*/ 3452023 h 3452023"/>
            </a:gdLst>
            <a:ahLst/>
            <a:cxnLst>
              <a:cxn ang="0">
                <a:pos x="connsiteX0" y="connsiteY0"/>
              </a:cxn>
              <a:cxn ang="0">
                <a:pos x="connsiteX1" y="connsiteY1"/>
              </a:cxn>
              <a:cxn ang="0">
                <a:pos x="connsiteX2" y="connsiteY2"/>
              </a:cxn>
              <a:cxn ang="0">
                <a:pos x="connsiteX3" y="connsiteY3"/>
              </a:cxn>
            </a:cxnLst>
            <a:rect l="l" t="t" r="r" b="b"/>
            <a:pathLst>
              <a:path w="4489450" h="3452023">
                <a:moveTo>
                  <a:pt x="0" y="0"/>
                </a:moveTo>
                <a:lnTo>
                  <a:pt x="4489450" y="0"/>
                </a:lnTo>
                <a:lnTo>
                  <a:pt x="4489450" y="3452023"/>
                </a:lnTo>
                <a:lnTo>
                  <a:pt x="0" y="3452023"/>
                </a:lnTo>
                <a:close/>
              </a:path>
            </a:pathLst>
          </a:custGeom>
          <a:noFill/>
        </p:spPr>
        <p:txBody>
          <a:bodyPr wrap="square">
            <a:noAutofit/>
          </a:bodyPr>
          <a:lstStyle>
            <a:lvl1pPr marL="0" indent="0">
              <a:buNone/>
              <a:defRPr/>
            </a:lvl1pPr>
          </a:lstStyle>
          <a:p>
            <a:r>
              <a:rPr lang="sv-SE" dirty="0"/>
              <a:t> </a:t>
            </a:r>
          </a:p>
        </p:txBody>
      </p:sp>
      <p:sp>
        <p:nvSpPr>
          <p:cNvPr id="3" name="Platshållare för text 8">
            <a:extLst>
              <a:ext uri="{FF2B5EF4-FFF2-40B4-BE49-F238E27FC236}">
                <a16:creationId xmlns:a16="http://schemas.microsoft.com/office/drawing/2014/main" id="{1E30E82E-603E-A61E-B29E-6576B14AB294}"/>
              </a:ext>
            </a:extLst>
          </p:cNvPr>
          <p:cNvSpPr>
            <a:spLocks noGrp="1" noRot="1" noMove="1" noResize="1" noEditPoints="1" noAdjustHandles="1" noChangeArrowheads="1" noChangeShapeType="1"/>
          </p:cNvSpPr>
          <p:nvPr>
            <p:ph type="body" sz="quarter" idx="21" hasCustomPrompt="1"/>
          </p:nvPr>
        </p:nvSpPr>
        <p:spPr bwMode="black">
          <a:xfrm>
            <a:off x="11092438" y="410626"/>
            <a:ext cx="586800" cy="475200"/>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pPr lvl="0"/>
            <a:r>
              <a:rPr lang="sv-SE" dirty="0"/>
              <a:t> </a:t>
            </a:r>
          </a:p>
        </p:txBody>
      </p:sp>
    </p:spTree>
    <p:extLst>
      <p:ext uri="{BB962C8B-B14F-4D97-AF65-F5344CB8AC3E}">
        <p14:creationId xmlns:p14="http://schemas.microsoft.com/office/powerpoint/2010/main" val="244642321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utan bild - tab">
    <p:bg>
      <p:bgPr>
        <a:solidFill>
          <a:srgbClr val="C8EBFA"/>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1AA01DE0-8728-6319-4AD2-3984E649D167}"/>
              </a:ext>
            </a:extLst>
          </p:cNvPr>
          <p:cNvSpPr>
            <a:spLocks noGrp="1"/>
          </p:cNvSpPr>
          <p:nvPr>
            <p:ph type="body" sz="quarter" idx="14"/>
          </p:nvPr>
        </p:nvSpPr>
        <p:spPr>
          <a:xfrm>
            <a:off x="766762" y="1592263"/>
            <a:ext cx="9985376" cy="4389437"/>
          </a:xfrm>
        </p:spPr>
        <p:txBody>
          <a:bodyPr/>
          <a:lstStyle>
            <a:lvl1pPr marL="0" indent="0">
              <a:spcBef>
                <a:spcPts val="1400"/>
              </a:spcBef>
              <a:spcAft>
                <a:spcPts val="400"/>
              </a:spcAft>
              <a:buFont typeface="+mj-lt"/>
              <a:buNone/>
              <a:tabLst>
                <a:tab pos="1862138" algn="l"/>
                <a:tab pos="9982200" algn="r"/>
              </a:tabLst>
              <a:defRPr/>
            </a:lvl1pPr>
            <a:lvl2pPr marL="1862138" indent="0">
              <a:buNone/>
              <a:defRPr>
                <a:solidFill>
                  <a:schemeClr val="accent1"/>
                </a:solidFill>
              </a:defRPr>
            </a:lvl2pPr>
            <a:lvl3pPr marL="2073275" indent="-211138">
              <a:spcBef>
                <a:spcPts val="200"/>
              </a:spcBef>
              <a:spcAft>
                <a:spcPts val="200"/>
              </a:spcAft>
              <a:buFont typeface="Arial" panose="020B0604020202020204" pitchFamily="34" charset="0"/>
              <a:buChar char="‒"/>
              <a:defRPr i="0"/>
            </a:lvl3pPr>
          </a:lstStyle>
          <a:p>
            <a:pPr lvl="0"/>
            <a:r>
              <a:rPr lang="sv-SE"/>
              <a:t>Klicka här för att ändra format på bakgrundstexten</a:t>
            </a:r>
          </a:p>
          <a:p>
            <a:pPr lvl="1"/>
            <a:r>
              <a:rPr lang="sv-SE"/>
              <a:t>Nivå två</a:t>
            </a:r>
          </a:p>
          <a:p>
            <a:pPr lvl="2"/>
            <a:r>
              <a:rPr lang="sv-SE"/>
              <a:t>Nivå tre</a:t>
            </a:r>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2024-04-22</a:t>
            </a:fld>
            <a:endParaRPr lang="sv-SE" dirty="0"/>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dirty="0"/>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dirty="0"/>
          </a:p>
        </p:txBody>
      </p:sp>
      <p:sp>
        <p:nvSpPr>
          <p:cNvPr id="3" name="Rubrik 2">
            <a:extLst>
              <a:ext uri="{FF2B5EF4-FFF2-40B4-BE49-F238E27FC236}">
                <a16:creationId xmlns:a16="http://schemas.microsoft.com/office/drawing/2014/main" id="{9729E13D-1690-CCC7-1FFA-BE3B90011FAC}"/>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24368083"/>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 numrerad">
    <p:bg>
      <p:bgPr>
        <a:solidFill>
          <a:srgbClr val="C8EBFA"/>
        </a:solidFill>
        <a:effectLst/>
      </p:bgPr>
    </p:bg>
    <p:spTree>
      <p:nvGrpSpPr>
        <p:cNvPr id="1" name=""/>
        <p:cNvGrpSpPr/>
        <p:nvPr/>
      </p:nvGrpSpPr>
      <p:grpSpPr>
        <a:xfrm>
          <a:off x="0" y="0"/>
          <a:ext cx="0" cy="0"/>
          <a:chOff x="0" y="0"/>
          <a:chExt cx="0" cy="0"/>
        </a:xfrm>
      </p:grpSpPr>
      <p:sp>
        <p:nvSpPr>
          <p:cNvPr id="28" name="!!img">
            <a:extLst>
              <a:ext uri="{FF2B5EF4-FFF2-40B4-BE49-F238E27FC236}">
                <a16:creationId xmlns:a16="http://schemas.microsoft.com/office/drawing/2014/main" id="{12C66B54-29BD-A3E7-D740-37DAEE08A2E9}"/>
              </a:ext>
            </a:extLst>
          </p:cNvPr>
          <p:cNvSpPr>
            <a:spLocks noGrp="1"/>
          </p:cNvSpPr>
          <p:nvPr>
            <p:ph type="pic" sz="quarter" idx="16"/>
          </p:nvPr>
        </p:nvSpPr>
        <p:spPr>
          <a:xfrm>
            <a:off x="7138986" y="0"/>
            <a:ext cx="5053014" cy="6858000"/>
          </a:xfrm>
          <a:blipFill>
            <a:blip r:embed="rId2"/>
            <a:stretch>
              <a:fillRect t="-1290" r="-15"/>
            </a:stretch>
          </a:blipFill>
        </p:spPr>
        <p:txBody>
          <a:bodyPr lIns="72000" tIns="72000" rIns="72000" bIns="72000"/>
          <a:lstStyle>
            <a:lvl1pPr marL="0" indent="0">
              <a:buFontTx/>
              <a:buNone/>
              <a:defRPr/>
            </a:lvl1pPr>
          </a:lstStyle>
          <a:p>
            <a:r>
              <a:rPr lang="sv-SE"/>
              <a:t>Klicka på ikonen för att lägga till en bild</a:t>
            </a:r>
            <a:endParaRPr lang="en-GB" dirty="0"/>
          </a:p>
        </p:txBody>
      </p:sp>
      <p:sp>
        <p:nvSpPr>
          <p:cNvPr id="8" name="Platshållare för text 7">
            <a:extLst>
              <a:ext uri="{FF2B5EF4-FFF2-40B4-BE49-F238E27FC236}">
                <a16:creationId xmlns:a16="http://schemas.microsoft.com/office/drawing/2014/main" id="{1AA01DE0-8728-6319-4AD2-3984E649D167}"/>
              </a:ext>
            </a:extLst>
          </p:cNvPr>
          <p:cNvSpPr>
            <a:spLocks noGrp="1"/>
          </p:cNvSpPr>
          <p:nvPr>
            <p:ph type="body" sz="quarter" idx="14"/>
          </p:nvPr>
        </p:nvSpPr>
        <p:spPr>
          <a:xfrm>
            <a:off x="766762" y="1592263"/>
            <a:ext cx="6118211" cy="4389437"/>
          </a:xfrm>
        </p:spPr>
        <p:txBody>
          <a:bodyPr/>
          <a:lstStyle>
            <a:lvl1pPr marL="444595" indent="-457200">
              <a:spcBef>
                <a:spcPts val="1400"/>
              </a:spcBef>
              <a:spcAft>
                <a:spcPts val="400"/>
              </a:spcAft>
              <a:buFont typeface="+mj-lt"/>
              <a:buAutoNum type="arabicPeriod"/>
              <a:defRPr/>
            </a:lvl1pPr>
            <a:lvl2pPr marL="457200" indent="0">
              <a:buNone/>
              <a:defRPr>
                <a:solidFill>
                  <a:schemeClr val="accent1"/>
                </a:solidFill>
              </a:defRPr>
            </a:lvl2pPr>
            <a:lvl3pPr marL="714375" indent="-228600">
              <a:spcBef>
                <a:spcPts val="200"/>
              </a:spcBef>
              <a:spcAft>
                <a:spcPts val="200"/>
              </a:spcAft>
              <a:buFont typeface="Arial" panose="020B0604020202020204" pitchFamily="34" charset="0"/>
              <a:buChar char="‒"/>
              <a:defRPr i="0"/>
            </a:lvl3pPr>
          </a:lstStyle>
          <a:p>
            <a:pPr lvl="0"/>
            <a:r>
              <a:rPr lang="sv-SE"/>
              <a:t>Klicka här för att ändra format på bakgrundstexten</a:t>
            </a:r>
          </a:p>
          <a:p>
            <a:pPr lvl="1"/>
            <a:r>
              <a:rPr lang="sv-SE"/>
              <a:t>Nivå två</a:t>
            </a:r>
          </a:p>
          <a:p>
            <a:pPr lvl="2"/>
            <a:r>
              <a:rPr lang="sv-SE"/>
              <a:t>Nivå tre</a:t>
            </a:r>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2024-04-22</a:t>
            </a:fld>
            <a:endParaRPr lang="sv-SE" dirty="0"/>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dirty="0"/>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dirty="0"/>
          </a:p>
        </p:txBody>
      </p:sp>
      <p:sp>
        <p:nvSpPr>
          <p:cNvPr id="6" name="Platshållare för text 8">
            <a:extLst>
              <a:ext uri="{FF2B5EF4-FFF2-40B4-BE49-F238E27FC236}">
                <a16:creationId xmlns:a16="http://schemas.microsoft.com/office/drawing/2014/main" id="{2BE2089E-B069-A29C-EBF3-54E35FB80723}"/>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3">
              <a:extLst>
                <a:ext uri="{96DAC541-7B7A-43D3-8B79-37D633B846F1}">
                  <asvg:svgBlip xmlns:asvg="http://schemas.microsoft.com/office/drawing/2016/SVG/main" r:embed="rId4"/>
                </a:ext>
              </a:extLst>
            </a:blip>
            <a:stretch>
              <a:fillRect/>
            </a:stretch>
          </a:blipFill>
        </p:spPr>
        <p:txBody>
          <a:bodyPr/>
          <a:lstStyle>
            <a:lvl1pPr>
              <a:defRPr sz="100">
                <a:noFill/>
              </a:defRPr>
            </a:lvl1pPr>
          </a:lstStyle>
          <a:p>
            <a:pPr lvl="0"/>
            <a:r>
              <a:rPr lang="sv-SE" dirty="0"/>
              <a:t> </a:t>
            </a:r>
          </a:p>
        </p:txBody>
      </p:sp>
      <p:sp>
        <p:nvSpPr>
          <p:cNvPr id="2" name="Rubrik 1">
            <a:extLst>
              <a:ext uri="{FF2B5EF4-FFF2-40B4-BE49-F238E27FC236}">
                <a16:creationId xmlns:a16="http://schemas.microsoft.com/office/drawing/2014/main" id="{2615FD92-5B23-8C00-5074-4071B2BC8E47}"/>
              </a:ext>
            </a:extLst>
          </p:cNvPr>
          <p:cNvSpPr>
            <a:spLocks noGrp="1"/>
          </p:cNvSpPr>
          <p:nvPr>
            <p:ph type="title"/>
          </p:nvPr>
        </p:nvSpPr>
        <p:spPr>
          <a:xfrm>
            <a:off x="766764" y="421481"/>
            <a:ext cx="6118210"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643079354"/>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tab">
    <p:bg>
      <p:bgPr>
        <a:solidFill>
          <a:srgbClr val="C8EBFA"/>
        </a:solidFill>
        <a:effectLst/>
      </p:bgPr>
    </p:bg>
    <p:spTree>
      <p:nvGrpSpPr>
        <p:cNvPr id="1" name=""/>
        <p:cNvGrpSpPr/>
        <p:nvPr/>
      </p:nvGrpSpPr>
      <p:grpSpPr>
        <a:xfrm>
          <a:off x="0" y="0"/>
          <a:ext cx="0" cy="0"/>
          <a:chOff x="0" y="0"/>
          <a:chExt cx="0" cy="0"/>
        </a:xfrm>
      </p:grpSpPr>
      <p:sp>
        <p:nvSpPr>
          <p:cNvPr id="3" name="!!img">
            <a:extLst>
              <a:ext uri="{FF2B5EF4-FFF2-40B4-BE49-F238E27FC236}">
                <a16:creationId xmlns:a16="http://schemas.microsoft.com/office/drawing/2014/main" id="{3EC4CB20-9C3D-4B41-AFCE-390F8C09BF26}"/>
              </a:ext>
            </a:extLst>
          </p:cNvPr>
          <p:cNvSpPr>
            <a:spLocks noGrp="1"/>
          </p:cNvSpPr>
          <p:nvPr>
            <p:ph type="pic" sz="quarter" idx="16"/>
          </p:nvPr>
        </p:nvSpPr>
        <p:spPr>
          <a:xfrm>
            <a:off x="7138986" y="0"/>
            <a:ext cx="5053014" cy="6858000"/>
          </a:xfrm>
          <a:blipFill>
            <a:blip r:embed="rId2"/>
            <a:stretch>
              <a:fillRect t="-1290" r="-15"/>
            </a:stretch>
          </a:blipFill>
        </p:spPr>
        <p:txBody>
          <a:bodyPr lIns="72000" tIns="72000" rIns="72000" bIns="72000"/>
          <a:lstStyle>
            <a:lvl1pPr marL="0" indent="0">
              <a:buFontTx/>
              <a:buNone/>
              <a:defRPr/>
            </a:lvl1pPr>
          </a:lstStyle>
          <a:p>
            <a:r>
              <a:rPr lang="sv-SE"/>
              <a:t>Klicka på ikonen för att lägga till en bild</a:t>
            </a:r>
            <a:endParaRPr lang="en-GB" dirty="0"/>
          </a:p>
        </p:txBody>
      </p:sp>
      <p:sp>
        <p:nvSpPr>
          <p:cNvPr id="30" name="Platshållare för datum 29">
            <a:extLst>
              <a:ext uri="{FF2B5EF4-FFF2-40B4-BE49-F238E27FC236}">
                <a16:creationId xmlns:a16="http://schemas.microsoft.com/office/drawing/2014/main" id="{D2663AE3-A34C-60D5-6F9E-8DCDE4ECF130}"/>
              </a:ext>
            </a:extLst>
          </p:cNvPr>
          <p:cNvSpPr>
            <a:spLocks noGrp="1"/>
          </p:cNvSpPr>
          <p:nvPr>
            <p:ph type="dt" sz="half" idx="17"/>
          </p:nvPr>
        </p:nvSpPr>
        <p:spPr/>
        <p:txBody>
          <a:bodyPr/>
          <a:lstStyle/>
          <a:p>
            <a:fld id="{46A2B13E-79FA-4ADA-8313-D3C0B64A2350}" type="datetime1">
              <a:rPr lang="sv-SE" smtClean="0"/>
              <a:pPr/>
              <a:t>2024-04-22</a:t>
            </a:fld>
            <a:endParaRPr lang="sv-SE" dirty="0"/>
          </a:p>
        </p:txBody>
      </p:sp>
      <p:sp>
        <p:nvSpPr>
          <p:cNvPr id="31" name="Platshållare för sidfot 30">
            <a:extLst>
              <a:ext uri="{FF2B5EF4-FFF2-40B4-BE49-F238E27FC236}">
                <a16:creationId xmlns:a16="http://schemas.microsoft.com/office/drawing/2014/main" id="{3124A377-BA6B-D7E3-6C30-441D9B5E1678}"/>
              </a:ext>
            </a:extLst>
          </p:cNvPr>
          <p:cNvSpPr>
            <a:spLocks noGrp="1"/>
          </p:cNvSpPr>
          <p:nvPr>
            <p:ph type="ftr" sz="quarter" idx="18"/>
          </p:nvPr>
        </p:nvSpPr>
        <p:spPr/>
        <p:txBody>
          <a:bodyPr/>
          <a:lstStyle/>
          <a:p>
            <a:endParaRPr lang="sv-SE" dirty="0"/>
          </a:p>
        </p:txBody>
      </p:sp>
      <p:sp>
        <p:nvSpPr>
          <p:cNvPr id="32" name="Platshållare för bildnummer 31">
            <a:extLst>
              <a:ext uri="{FF2B5EF4-FFF2-40B4-BE49-F238E27FC236}">
                <a16:creationId xmlns:a16="http://schemas.microsoft.com/office/drawing/2014/main" id="{8094BDB7-999F-C2E9-07DA-AAA4B1F1BC1A}"/>
              </a:ext>
            </a:extLst>
          </p:cNvPr>
          <p:cNvSpPr>
            <a:spLocks noGrp="1"/>
          </p:cNvSpPr>
          <p:nvPr>
            <p:ph type="sldNum" sz="quarter" idx="19"/>
          </p:nvPr>
        </p:nvSpPr>
        <p:spPr/>
        <p:txBody>
          <a:bodyPr/>
          <a:lstStyle/>
          <a:p>
            <a:fld id="{AE086683-F536-42AB-ABBC-F4803DFE8DBC}" type="slidenum">
              <a:rPr lang="sv-SE" smtClean="0"/>
              <a:pPr/>
              <a:t>‹#›</a:t>
            </a:fld>
            <a:endParaRPr lang="sv-SE" dirty="0"/>
          </a:p>
        </p:txBody>
      </p:sp>
      <p:sp>
        <p:nvSpPr>
          <p:cNvPr id="6" name="Platshållare för text 8">
            <a:extLst>
              <a:ext uri="{FF2B5EF4-FFF2-40B4-BE49-F238E27FC236}">
                <a16:creationId xmlns:a16="http://schemas.microsoft.com/office/drawing/2014/main" id="{38FF7790-EF5D-D0C0-7B3F-2D0E85A2957D}"/>
              </a:ext>
            </a:extLst>
          </p:cNvPr>
          <p:cNvSpPr>
            <a:spLocks noGrp="1" noRot="1" noMove="1" noResize="1" noEditPoints="1" noAdjustHandles="1" noChangeArrowheads="1" noChangeShapeType="1"/>
          </p:cNvSpPr>
          <p:nvPr>
            <p:ph type="body" sz="quarter" idx="15" hasCustomPrompt="1"/>
          </p:nvPr>
        </p:nvSpPr>
        <p:spPr bwMode="black">
          <a:xfrm>
            <a:off x="11092438" y="410626"/>
            <a:ext cx="586800" cy="475200"/>
          </a:xfrm>
          <a:blipFill>
            <a:blip r:embed="rId3">
              <a:extLst>
                <a:ext uri="{96DAC541-7B7A-43D3-8B79-37D633B846F1}">
                  <asvg:svgBlip xmlns:asvg="http://schemas.microsoft.com/office/drawing/2016/SVG/main" r:embed="rId4"/>
                </a:ext>
              </a:extLst>
            </a:blip>
            <a:stretch>
              <a:fillRect/>
            </a:stretch>
          </a:blipFill>
        </p:spPr>
        <p:txBody>
          <a:bodyPr/>
          <a:lstStyle>
            <a:lvl1pPr>
              <a:defRPr sz="100">
                <a:noFill/>
              </a:defRPr>
            </a:lvl1pPr>
          </a:lstStyle>
          <a:p>
            <a:pPr lvl="0"/>
            <a:r>
              <a:rPr lang="sv-SE" dirty="0"/>
              <a:t> </a:t>
            </a:r>
          </a:p>
        </p:txBody>
      </p:sp>
      <p:sp>
        <p:nvSpPr>
          <p:cNvPr id="7" name="Platshållare för text 7">
            <a:extLst>
              <a:ext uri="{FF2B5EF4-FFF2-40B4-BE49-F238E27FC236}">
                <a16:creationId xmlns:a16="http://schemas.microsoft.com/office/drawing/2014/main" id="{451BF667-1C47-47A8-C395-F3C20F58EC3C}"/>
              </a:ext>
            </a:extLst>
          </p:cNvPr>
          <p:cNvSpPr>
            <a:spLocks noGrp="1"/>
          </p:cNvSpPr>
          <p:nvPr>
            <p:ph type="body" sz="quarter" idx="14"/>
          </p:nvPr>
        </p:nvSpPr>
        <p:spPr>
          <a:xfrm>
            <a:off x="766762" y="1592263"/>
            <a:ext cx="6118210" cy="4389437"/>
          </a:xfrm>
        </p:spPr>
        <p:txBody>
          <a:bodyPr/>
          <a:lstStyle>
            <a:lvl1pPr marL="0" indent="0">
              <a:spcBef>
                <a:spcPts val="1400"/>
              </a:spcBef>
              <a:spcAft>
                <a:spcPts val="400"/>
              </a:spcAft>
              <a:buFont typeface="+mj-lt"/>
              <a:buNone/>
              <a:tabLst>
                <a:tab pos="1862138" algn="l"/>
                <a:tab pos="9982200" algn="r"/>
              </a:tabLst>
              <a:defRPr/>
            </a:lvl1pPr>
            <a:lvl2pPr marL="1862138" indent="0">
              <a:buNone/>
              <a:defRPr>
                <a:solidFill>
                  <a:schemeClr val="accent1"/>
                </a:solidFill>
              </a:defRPr>
            </a:lvl2pPr>
            <a:lvl3pPr marL="2073275" indent="-211138">
              <a:spcBef>
                <a:spcPts val="200"/>
              </a:spcBef>
              <a:spcAft>
                <a:spcPts val="200"/>
              </a:spcAft>
              <a:buFont typeface="Arial" panose="020B0604020202020204" pitchFamily="34" charset="0"/>
              <a:buChar char="‒"/>
              <a:defRPr/>
            </a:lvl3pPr>
          </a:lstStyle>
          <a:p>
            <a:pPr lvl="0"/>
            <a:r>
              <a:rPr lang="sv-SE"/>
              <a:t>Klicka här för att ändra format på bakgrundstexten</a:t>
            </a:r>
          </a:p>
          <a:p>
            <a:pPr lvl="1"/>
            <a:r>
              <a:rPr lang="sv-SE"/>
              <a:t>Nivå två</a:t>
            </a:r>
          </a:p>
          <a:p>
            <a:pPr lvl="2"/>
            <a:r>
              <a:rPr lang="sv-SE"/>
              <a:t>Nivå tre</a:t>
            </a:r>
          </a:p>
        </p:txBody>
      </p:sp>
      <p:sp>
        <p:nvSpPr>
          <p:cNvPr id="2" name="Rubrik 1">
            <a:extLst>
              <a:ext uri="{FF2B5EF4-FFF2-40B4-BE49-F238E27FC236}">
                <a16:creationId xmlns:a16="http://schemas.microsoft.com/office/drawing/2014/main" id="{109D7D52-F4AF-291E-5B71-018353A0F15D}"/>
              </a:ext>
            </a:extLst>
          </p:cNvPr>
          <p:cNvSpPr>
            <a:spLocks noGrp="1"/>
          </p:cNvSpPr>
          <p:nvPr>
            <p:ph type="title"/>
          </p:nvPr>
        </p:nvSpPr>
        <p:spPr>
          <a:xfrm>
            <a:off x="766763" y="421481"/>
            <a:ext cx="6118209" cy="1027907"/>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715692556"/>
      </p:ext>
    </p:extLst>
  </p:cSld>
  <p:clrMapOvr>
    <a:masterClrMapping/>
  </p:clrMapOvr>
  <p:extLst>
    <p:ext uri="{DCECCB84-F9BA-43D5-87BE-67443E8EF086}">
      <p15:sldGuideLst xmlns:p15="http://schemas.microsoft.com/office/powerpoint/2012/main">
        <p15:guide id="1" pos="449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Kapitelsida mörkblå/rosa">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704975" y="1504314"/>
            <a:ext cx="9036048" cy="1924685"/>
          </a:xfrm>
        </p:spPr>
        <p:txBody>
          <a:bodyPr anchor="b"/>
          <a:lstStyle>
            <a:lvl1pPr algn="ctr">
              <a:defRPr sz="4000">
                <a:solidFill>
                  <a:srgbClr val="F99B8F"/>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704975" y="3540919"/>
            <a:ext cx="9036049" cy="1733551"/>
          </a:xfrm>
        </p:spPr>
        <p:txBody>
          <a:bodyPr tIns="0"/>
          <a:lstStyle>
            <a:lvl1pPr marL="0" indent="0" algn="ctr">
              <a:spcBef>
                <a:spcPts val="0"/>
              </a:spcBef>
              <a:buNone/>
              <a:defRPr sz="2000" spc="-40" baseline="0">
                <a:solidFill>
                  <a:srgbClr val="F99B8F"/>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p:txBody>
          <a:bodyPr/>
          <a:lstStyle>
            <a:lvl1pPr>
              <a:defRPr>
                <a:solidFill>
                  <a:srgbClr val="F99B8F"/>
                </a:solidFill>
              </a:defRPr>
            </a:lvl1pPr>
          </a:lstStyle>
          <a:p>
            <a:fld id="{9CFFAC00-D657-414C-A285-3F284B62D928}" type="datetime1">
              <a:rPr lang="sv-SE" smtClean="0"/>
              <a:pPr/>
              <a:t>2024-04-22</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p:txBody>
          <a:bodyPr/>
          <a:lstStyle>
            <a:lvl1pPr>
              <a:defRPr>
                <a:solidFill>
                  <a:srgbClr val="F99B8F"/>
                </a:solidFill>
              </a:defRPr>
            </a:lvl1p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p:txBody>
          <a:bodyPr/>
          <a:lstStyle>
            <a:lvl1pPr>
              <a:defRPr>
                <a:solidFill>
                  <a:srgbClr val="F99B8F"/>
                </a:solidFill>
              </a:defRPr>
            </a:lvl1pPr>
          </a:lstStyle>
          <a:p>
            <a:fld id="{AE086683-F536-42AB-ABBC-F4803DFE8DBC}" type="slidenum">
              <a:rPr lang="sv-SE" smtClean="0"/>
              <a:pPr/>
              <a:t>‹#›</a:t>
            </a:fld>
            <a:endParaRPr lang="sv-SE"/>
          </a:p>
        </p:txBody>
      </p:sp>
      <p:pic>
        <p:nvPicPr>
          <p:cNvPr id="8" name="Bild 7">
            <a:extLst>
              <a:ext uri="{FF2B5EF4-FFF2-40B4-BE49-F238E27FC236}">
                <a16:creationId xmlns:a16="http://schemas.microsoft.com/office/drawing/2014/main" id="{730C76AD-9F1A-7CD3-E540-6B1F80EC81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black">
          <a:xfrm>
            <a:off x="11091017" y="409576"/>
            <a:ext cx="588221" cy="476250"/>
          </a:xfrm>
          <a:prstGeom prst="rect">
            <a:avLst/>
          </a:prstGeom>
        </p:spPr>
      </p:pic>
    </p:spTree>
    <p:extLst>
      <p:ext uri="{BB962C8B-B14F-4D97-AF65-F5344CB8AC3E}">
        <p14:creationId xmlns:p14="http://schemas.microsoft.com/office/powerpoint/2010/main" val="2744874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0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766763" y="421481"/>
            <a:ext cx="9985375" cy="1027907"/>
          </a:xfrm>
          <a:prstGeom prst="rect">
            <a:avLst/>
          </a:prstGeom>
        </p:spPr>
        <p:txBody>
          <a:bodyPr vert="horz" lIns="0" tIns="0" rIns="0" bIns="0" rtlCol="0" anchor="t">
            <a:noAutofit/>
          </a:bodyPr>
          <a:lstStyle/>
          <a:p>
            <a:endParaRPr lang="sv-SE" dirty="0"/>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766763" y="1592263"/>
            <a:ext cx="9985375" cy="4389437"/>
          </a:xfrm>
          <a:prstGeom prst="rect">
            <a:avLst/>
          </a:prstGeom>
        </p:spPr>
        <p:txBody>
          <a:bodyPr vert="horz" lIns="0" tIns="0" rIns="0" bIns="0" rtlCol="0">
            <a:noAutofit/>
          </a:bodyPr>
          <a:lstStyle/>
          <a:p>
            <a:pPr lvl="0"/>
            <a:r>
              <a:rPr lang="sv-SE" dirty="0"/>
              <a:t>Punktlista nivå ett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766763" y="6204746"/>
            <a:ext cx="1620837" cy="182562"/>
          </a:xfrm>
          <a:prstGeom prst="rect">
            <a:avLst/>
          </a:prstGeom>
        </p:spPr>
        <p:txBody>
          <a:bodyPr vert="horz" lIns="0" tIns="0" rIns="0" bIns="0" rtlCol="0" anchor="b">
            <a:noAutofit/>
          </a:bodyPr>
          <a:lstStyle>
            <a:lvl1pPr algn="l">
              <a:defRPr sz="1200">
                <a:solidFill>
                  <a:schemeClr val="accent1"/>
                </a:solidFill>
              </a:defRPr>
            </a:lvl1pPr>
          </a:lstStyle>
          <a:p>
            <a:fld id="{46A2B13E-79FA-4ADA-8313-D3C0B64A2350}" type="datetime1">
              <a:rPr lang="sv-SE" smtClean="0"/>
              <a:pPr/>
              <a:t>2024-04-22</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164013" y="6204746"/>
            <a:ext cx="4114800" cy="182562"/>
          </a:xfrm>
          <a:prstGeom prst="rect">
            <a:avLst/>
          </a:prstGeom>
        </p:spPr>
        <p:txBody>
          <a:bodyPr vert="horz" lIns="0" tIns="0" rIns="0" bIns="0" rtlCol="0" anchor="b">
            <a:noAutofit/>
          </a:bodyPr>
          <a:lstStyle>
            <a:lvl1pPr algn="ctr">
              <a:defRPr sz="1200">
                <a:solidFill>
                  <a:schemeClr val="accent1"/>
                </a:solidFill>
              </a:defRPr>
            </a:lvl1pPr>
          </a:lstStyle>
          <a:p>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0991849" y="6204746"/>
            <a:ext cx="684213" cy="182562"/>
          </a:xfrm>
          <a:prstGeom prst="rect">
            <a:avLst/>
          </a:prstGeom>
        </p:spPr>
        <p:txBody>
          <a:bodyPr vert="horz" lIns="0" tIns="0" rIns="0" bIns="0" rtlCol="0" anchor="b">
            <a:noAutofit/>
          </a:bodyPr>
          <a:lstStyle>
            <a:lvl1pPr algn="r">
              <a:defRPr sz="1200">
                <a:solidFill>
                  <a:schemeClr val="accent1"/>
                </a:solidFill>
              </a:defRPr>
            </a:lvl1pPr>
          </a:lstStyle>
          <a:p>
            <a:fld id="{AE086683-F536-42AB-ABBC-F4803DFE8DBC}" type="slidenum">
              <a:rPr lang="sv-SE" smtClean="0"/>
              <a:pPr/>
              <a:t>‹#›</a:t>
            </a:fld>
            <a:endParaRPr lang="sv-SE" dirty="0"/>
          </a:p>
        </p:txBody>
      </p:sp>
      <p:pic>
        <p:nvPicPr>
          <p:cNvPr id="25" name="Bild 24">
            <a:extLst>
              <a:ext uri="{FF2B5EF4-FFF2-40B4-BE49-F238E27FC236}">
                <a16:creationId xmlns:a16="http://schemas.microsoft.com/office/drawing/2014/main" id="{D57C02D0-386B-BA28-F11B-9B0FD18E4563}"/>
              </a:ext>
            </a:extLst>
          </p:cNvPr>
          <p:cNvPicPr>
            <a:picLocks noChangeAspect="1"/>
          </p:cNvPicPr>
          <p:nvPr userDrawn="1"/>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p:blipFill>
        <p:spPr>
          <a:xfrm>
            <a:off x="11091017" y="409576"/>
            <a:ext cx="588221" cy="476250"/>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79" r:id="rId1"/>
    <p:sldLayoutId id="2147483660" r:id="rId2"/>
    <p:sldLayoutId id="2147483682" r:id="rId3"/>
    <p:sldLayoutId id="2147483683" r:id="rId4"/>
    <p:sldLayoutId id="2147483685" r:id="rId5"/>
    <p:sldLayoutId id="2147483693" r:id="rId6"/>
    <p:sldLayoutId id="2147483661" r:id="rId7"/>
    <p:sldLayoutId id="2147483687" r:id="rId8"/>
    <p:sldLayoutId id="2147483686" r:id="rId9"/>
    <p:sldLayoutId id="2147483662" r:id="rId10"/>
    <p:sldLayoutId id="2147483680" r:id="rId11"/>
    <p:sldLayoutId id="2147483681" r:id="rId12"/>
    <p:sldLayoutId id="2147483688" r:id="rId13"/>
    <p:sldLayoutId id="2147483668" r:id="rId14"/>
    <p:sldLayoutId id="2147483691" r:id="rId15"/>
    <p:sldLayoutId id="2147483664" r:id="rId16"/>
    <p:sldLayoutId id="2147483692" r:id="rId17"/>
    <p:sldLayoutId id="2147483665" r:id="rId18"/>
    <p:sldLayoutId id="2147483689" r:id="rId19"/>
    <p:sldLayoutId id="2147483674" r:id="rId20"/>
    <p:sldLayoutId id="2147483666" r:id="rId21"/>
    <p:sldLayoutId id="2147483667" r:id="rId22"/>
    <p:sldLayoutId id="2147483654" r:id="rId23"/>
    <p:sldLayoutId id="2147483684" r:id="rId24"/>
    <p:sldLayoutId id="2147483658" r:id="rId25"/>
    <p:sldLayoutId id="2147483677" r:id="rId26"/>
    <p:sldLayoutId id="2147483678" r:id="rId27"/>
    <p:sldLayoutId id="2147483671" r:id="rId28"/>
    <p:sldLayoutId id="2147483672" r:id="rId29"/>
    <p:sldLayoutId id="2147483694" r:id="rId30"/>
  </p:sldLayoutIdLst>
  <p:hf hdr="0" ftr="0" dt="0"/>
  <p:txStyles>
    <p:title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p:titleStyle>
    <p:bodyStyle>
      <a:lvl1pPr marL="216000" indent="-228605" algn="l" defTabSz="914418" rtl="0" eaLnBrk="1" latinLnBrk="0" hangingPunct="1">
        <a:lnSpc>
          <a:spcPct val="90000"/>
        </a:lnSpc>
        <a:spcBef>
          <a:spcPts val="1000"/>
        </a:spcBef>
        <a:spcAft>
          <a:spcPts val="1200"/>
        </a:spcAft>
        <a:buFont typeface="Arial" panose="020B0604020202020204" pitchFamily="34" charset="0"/>
        <a:buChar char="•"/>
        <a:defRPr sz="2000" kern="1200">
          <a:solidFill>
            <a:schemeClr val="accent1"/>
          </a:solidFill>
          <a:latin typeface="+mn-lt"/>
          <a:ea typeface="+mn-ea"/>
          <a:cs typeface="+mn-cs"/>
        </a:defRPr>
      </a:lvl1pPr>
      <a:lvl2pPr marL="540000" indent="-288000" algn="l" defTabSz="914418" rtl="0" eaLnBrk="1" latinLnBrk="0" hangingPunct="1">
        <a:lnSpc>
          <a:spcPct val="90000"/>
        </a:lnSpc>
        <a:spcBef>
          <a:spcPts val="0"/>
        </a:spcBef>
        <a:spcAft>
          <a:spcPts val="400"/>
        </a:spcAft>
        <a:buFont typeface="Arial" panose="020B0604020202020204" pitchFamily="34" charset="0"/>
        <a:buChar char="−"/>
        <a:defRPr lang="sv-SE" sz="1400" b="0" kern="1200" dirty="0">
          <a:solidFill>
            <a:schemeClr val="accent1"/>
          </a:solidFill>
          <a:latin typeface="+mn-lt"/>
          <a:ea typeface="+mn-ea"/>
          <a:cs typeface="+mn-cs"/>
        </a:defRPr>
      </a:lvl2pPr>
      <a:lvl3pPr marL="828000" indent="-228605" algn="l" defTabSz="914418" rtl="0" eaLnBrk="1" latinLnBrk="0" hangingPunct="1">
        <a:lnSpc>
          <a:spcPct val="90000"/>
        </a:lnSpc>
        <a:spcBef>
          <a:spcPts val="0"/>
        </a:spcBef>
        <a:spcAft>
          <a:spcPts val="400"/>
        </a:spcAft>
        <a:buFont typeface="Arial" panose="020B0604020202020204" pitchFamily="34" charset="0"/>
        <a:buChar char="•"/>
        <a:defRPr sz="1200" i="0"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p:bodyStyle>
    <p:otherStyle>
      <a:defPPr>
        <a:defRPr lang="sv-SE"/>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3" userDrawn="1">
          <p15:clr>
            <a:srgbClr val="FF0000"/>
          </p15:clr>
        </p15:guide>
        <p15:guide id="2" pos="1494" userDrawn="1">
          <p15:clr>
            <a:srgbClr val="FF0000"/>
          </p15:clr>
        </p15:guide>
        <p15:guide id="3" pos="1655" userDrawn="1">
          <p15:clr>
            <a:srgbClr val="FF0000"/>
          </p15:clr>
        </p15:guide>
        <p15:guide id="4" pos="2667" userDrawn="1">
          <p15:clr>
            <a:srgbClr val="FF0000"/>
          </p15:clr>
        </p15:guide>
        <p15:guide id="5" pos="2828" userDrawn="1">
          <p15:clr>
            <a:srgbClr val="FF0000"/>
          </p15:clr>
        </p15:guide>
        <p15:guide id="6" pos="3840" userDrawn="1">
          <p15:clr>
            <a:srgbClr val="FF0000"/>
          </p15:clr>
        </p15:guide>
        <p15:guide id="7" pos="4001" userDrawn="1">
          <p15:clr>
            <a:srgbClr val="FF0000"/>
          </p15:clr>
        </p15:guide>
        <p15:guide id="8" pos="5012" userDrawn="1">
          <p15:clr>
            <a:srgbClr val="FF0000"/>
          </p15:clr>
        </p15:guide>
        <p15:guide id="9" pos="5173" userDrawn="1">
          <p15:clr>
            <a:srgbClr val="FF0000"/>
          </p15:clr>
        </p15:guide>
        <p15:guide id="10" pos="6185" userDrawn="1">
          <p15:clr>
            <a:srgbClr val="FF0000"/>
          </p15:clr>
        </p15:guide>
        <p15:guide id="11" pos="6346" userDrawn="1">
          <p15:clr>
            <a:srgbClr val="FF0000"/>
          </p15:clr>
        </p15:guide>
        <p15:guide id="12" pos="7357" userDrawn="1">
          <p15:clr>
            <a:srgbClr val="FF0000"/>
          </p15:clr>
        </p15:guide>
        <p15:guide id="13" orient="horz" pos="483" userDrawn="1">
          <p15:clr>
            <a:srgbClr val="FF0000"/>
          </p15:clr>
        </p15:guide>
        <p15:guide id="14" orient="horz" pos="3997" userDrawn="1">
          <p15:clr>
            <a:srgbClr val="FF0000"/>
          </p15:clr>
        </p15:guide>
        <p15:guide id="15" pos="6935" userDrawn="1">
          <p15:clr>
            <a:srgbClr val="547EBF"/>
          </p15:clr>
        </p15:guide>
        <p15:guide id="16" pos="6773" userDrawn="1">
          <p15:clr>
            <a:srgbClr val="547EBF"/>
          </p15:clr>
        </p15:guide>
        <p15:guide id="17" orient="horz" pos="3768" userDrawn="1">
          <p15:clr>
            <a:srgbClr val="FF0000"/>
          </p15:clr>
        </p15:guide>
        <p15:guide id="18" orient="horz" pos="913" userDrawn="1">
          <p15:clr>
            <a:srgbClr val="FF0000"/>
          </p15:clr>
        </p15:guide>
        <p15:guide id="19" orient="horz" pos="1003" userDrawn="1">
          <p15:clr>
            <a:srgbClr val="FF000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2.jpe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7.png"/><Relationship Id="rId21" Type="http://schemas.openxmlformats.org/officeDocument/2006/relationships/image" Target="../media/image54.sv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33.png"/><Relationship Id="rId25" Type="http://schemas.openxmlformats.org/officeDocument/2006/relationships/image" Target="../media/image58.svg"/><Relationship Id="rId2" Type="http://schemas.openxmlformats.org/officeDocument/2006/relationships/notesSlide" Target="../notesSlides/notesSlide15.xml"/><Relationship Id="rId16" Type="http://schemas.openxmlformats.org/officeDocument/2006/relationships/image" Target="../media/image50.svg"/><Relationship Id="rId20"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7.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6.svg"/><Relationship Id="rId10" Type="http://schemas.openxmlformats.org/officeDocument/2006/relationships/image" Target="../media/image44.svg"/><Relationship Id="rId19" Type="http://schemas.openxmlformats.org/officeDocument/2006/relationships/image" Target="../media/image52.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5.png"/><Relationship Id="rId27" Type="http://schemas.openxmlformats.org/officeDocument/2006/relationships/image" Target="../media/image60.svg"/></Relationships>
</file>

<file path=ppt/slides/_rels/slide3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3.png"/><Relationship Id="rId3" Type="http://schemas.openxmlformats.org/officeDocument/2006/relationships/image" Target="../media/image34.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afaforsakring.se/"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afaforsakring.se/"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B6A5EBBC-236A-4DC6-BD57-AE7AE7FD673B}"/>
              </a:ext>
            </a:extLst>
          </p:cNvPr>
          <p:cNvSpPr>
            <a:spLocks noGrp="1"/>
          </p:cNvSpPr>
          <p:nvPr>
            <p:ph type="pic" sz="quarter" idx="16"/>
          </p:nvPr>
        </p:nvSpPr>
        <p:spPr/>
        <p:txBody>
          <a:bodyPr/>
          <a:lstStyle/>
          <a:p>
            <a:endParaRPr lang="sv-SE"/>
          </a:p>
        </p:txBody>
      </p:sp>
      <p:sp>
        <p:nvSpPr>
          <p:cNvPr id="3" name="Platshållare för bildnummer 2">
            <a:extLst>
              <a:ext uri="{FF2B5EF4-FFF2-40B4-BE49-F238E27FC236}">
                <a16:creationId xmlns:a16="http://schemas.microsoft.com/office/drawing/2014/main" id="{DBD3276F-3B6C-46AE-945F-97CC3ABF014C}"/>
              </a:ext>
            </a:extLst>
          </p:cNvPr>
          <p:cNvSpPr>
            <a:spLocks noGrp="1"/>
          </p:cNvSpPr>
          <p:nvPr>
            <p:ph type="sldNum" sz="quarter" idx="19"/>
          </p:nvPr>
        </p:nvSpPr>
        <p:spPr/>
        <p:txBody>
          <a:bodyPr/>
          <a:lstStyle/>
          <a:p>
            <a:fld id="{AE086683-F536-42AB-ABBC-F4803DFE8DBC}" type="slidenum">
              <a:rPr lang="sv-SE" smtClean="0"/>
              <a:pPr/>
              <a:t>1</a:t>
            </a:fld>
            <a:endParaRPr lang="sv-SE"/>
          </a:p>
        </p:txBody>
      </p:sp>
      <p:sp>
        <p:nvSpPr>
          <p:cNvPr id="4" name="Platshållare för text 3">
            <a:extLst>
              <a:ext uri="{FF2B5EF4-FFF2-40B4-BE49-F238E27FC236}">
                <a16:creationId xmlns:a16="http://schemas.microsoft.com/office/drawing/2014/main" id="{B150FB0F-4693-4715-9B78-D248505D712A}"/>
              </a:ext>
            </a:extLst>
          </p:cNvPr>
          <p:cNvSpPr>
            <a:spLocks noGrp="1"/>
          </p:cNvSpPr>
          <p:nvPr>
            <p:ph type="body" sz="quarter" idx="15"/>
          </p:nvPr>
        </p:nvSpPr>
        <p:spPr/>
        <p:txBody>
          <a:bodyPr/>
          <a:lstStyle/>
          <a:p>
            <a:endParaRPr lang="sv-SE"/>
          </a:p>
        </p:txBody>
      </p:sp>
      <p:sp>
        <p:nvSpPr>
          <p:cNvPr id="7" name="Rubrik 6">
            <a:extLst>
              <a:ext uri="{FF2B5EF4-FFF2-40B4-BE49-F238E27FC236}">
                <a16:creationId xmlns:a16="http://schemas.microsoft.com/office/drawing/2014/main" id="{86538FB9-7F2C-433F-9A0B-E1A3FFF293B5}"/>
              </a:ext>
            </a:extLst>
          </p:cNvPr>
          <p:cNvSpPr>
            <a:spLocks noGrp="1"/>
          </p:cNvSpPr>
          <p:nvPr>
            <p:ph type="title"/>
          </p:nvPr>
        </p:nvSpPr>
        <p:spPr>
          <a:xfrm>
            <a:off x="766763" y="377414"/>
            <a:ext cx="6118209" cy="1027907"/>
          </a:xfrm>
        </p:spPr>
        <p:txBody>
          <a:bodyPr/>
          <a:lstStyle/>
          <a:p>
            <a:pPr algn="ctr"/>
            <a:br>
              <a:rPr lang="sv-SE" sz="3600" dirty="0"/>
            </a:br>
            <a:br>
              <a:rPr lang="sv-SE" sz="3600" dirty="0"/>
            </a:br>
            <a:br>
              <a:rPr lang="sv-SE" sz="3600" dirty="0"/>
            </a:br>
            <a:br>
              <a:rPr lang="sv-SE" sz="3600" dirty="0"/>
            </a:br>
            <a:r>
              <a:rPr lang="sv-SE" sz="8000" dirty="0"/>
              <a:t>Välkomna!</a:t>
            </a:r>
          </a:p>
        </p:txBody>
      </p:sp>
    </p:spTree>
    <p:extLst>
      <p:ext uri="{BB962C8B-B14F-4D97-AF65-F5344CB8AC3E}">
        <p14:creationId xmlns:p14="http://schemas.microsoft.com/office/powerpoint/2010/main" val="102977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F4B9CC8-0AD5-3022-A7B7-344A3B07F72F}"/>
              </a:ext>
            </a:extLst>
          </p:cNvPr>
          <p:cNvSpPr>
            <a:spLocks noGrp="1"/>
          </p:cNvSpPr>
          <p:nvPr>
            <p:ph type="ctrTitle"/>
          </p:nvPr>
        </p:nvSpPr>
        <p:spPr/>
        <p:txBody>
          <a:bodyPr anchor="b">
            <a:normAutofit fontScale="90000"/>
          </a:bodyPr>
          <a:lstStyle/>
          <a:p>
            <a:br>
              <a:rPr lang="sv-SE" dirty="0"/>
            </a:br>
            <a:br>
              <a:rPr lang="sv-SE" dirty="0"/>
            </a:br>
            <a:br>
              <a:rPr lang="sv-SE" dirty="0"/>
            </a:br>
            <a:r>
              <a:rPr lang="sv-SE" dirty="0">
                <a:solidFill>
                  <a:schemeClr val="bg1">
                    <a:lumMod val="95000"/>
                  </a:schemeClr>
                </a:solidFill>
              </a:rPr>
              <a:t>Sjukförsäkring </a:t>
            </a:r>
            <a:br>
              <a:rPr lang="sv-SE" dirty="0"/>
            </a:br>
            <a:endParaRPr lang="sv-SE" dirty="0"/>
          </a:p>
        </p:txBody>
      </p:sp>
      <p:sp>
        <p:nvSpPr>
          <p:cNvPr id="3" name="Platshållare för bildnummer 2" hidden="1">
            <a:extLst>
              <a:ext uri="{FF2B5EF4-FFF2-40B4-BE49-F238E27FC236}">
                <a16:creationId xmlns:a16="http://schemas.microsoft.com/office/drawing/2014/main" id="{DC9223E4-DA9D-60CD-6769-07056FB57CF1}"/>
              </a:ext>
            </a:extLst>
          </p:cNvPr>
          <p:cNvSpPr>
            <a:spLocks noGrp="1"/>
          </p:cNvSpPr>
          <p:nvPr>
            <p:ph type="sldNum" sz="quarter" idx="12"/>
          </p:nvPr>
        </p:nvSpPr>
        <p:spPr/>
        <p:txBody>
          <a:bodyPr/>
          <a:lstStyle/>
          <a:p>
            <a:pPr>
              <a:spcAft>
                <a:spcPts val="600"/>
              </a:spcAft>
            </a:pPr>
            <a:fld id="{AE086683-F536-42AB-ABBC-F4803DFE8DBC}" type="slidenum">
              <a:rPr lang="sv-SE" smtClean="0"/>
              <a:pPr>
                <a:spcAft>
                  <a:spcPts val="600"/>
                </a:spcAft>
              </a:pPr>
              <a:t>10</a:t>
            </a:fld>
            <a:endParaRPr lang="sv-SE"/>
          </a:p>
        </p:txBody>
      </p:sp>
    </p:spTree>
    <p:extLst>
      <p:ext uri="{BB962C8B-B14F-4D97-AF65-F5344CB8AC3E}">
        <p14:creationId xmlns:p14="http://schemas.microsoft.com/office/powerpoint/2010/main" val="248844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B91E2EE9-87DA-4D03-9634-B016D538DE3A}"/>
              </a:ext>
            </a:extLst>
          </p:cNvPr>
          <p:cNvPicPr>
            <a:picLocks noGrp="1" noChangeAspect="1"/>
          </p:cNvPicPr>
          <p:nvPr>
            <p:ph type="pic" sz="quarter" idx="16"/>
          </p:nvPr>
        </p:nvPicPr>
        <p:blipFill rotWithShape="1">
          <a:blip r:embed="rId3"/>
          <a:srcRect l="29214" r="21604" b="-1"/>
          <a:stretch/>
        </p:blipFill>
        <p:spPr>
          <a:xfrm>
            <a:off x="7138986" y="10"/>
            <a:ext cx="5053014" cy="6857990"/>
          </a:xfrm>
          <a:prstGeom prst="rect">
            <a:avLst/>
          </a:prstGeom>
          <a:noFill/>
        </p:spPr>
      </p:pic>
      <p:sp>
        <p:nvSpPr>
          <p:cNvPr id="9" name="Platshållare för innehåll 8">
            <a:extLst>
              <a:ext uri="{FF2B5EF4-FFF2-40B4-BE49-F238E27FC236}">
                <a16:creationId xmlns:a16="http://schemas.microsoft.com/office/drawing/2014/main" id="{132AC8AA-0D50-43DE-98E2-388837476D66}"/>
              </a:ext>
            </a:extLst>
          </p:cNvPr>
          <p:cNvSpPr>
            <a:spLocks noGrp="1"/>
          </p:cNvSpPr>
          <p:nvPr>
            <p:ph type="body" sz="quarter" idx="14"/>
          </p:nvPr>
        </p:nvSpPr>
        <p:spPr>
          <a:xfrm>
            <a:off x="766762" y="1592263"/>
            <a:ext cx="6246780" cy="4389437"/>
          </a:xfrm>
        </p:spPr>
        <p:txBody>
          <a:bodyPr>
            <a:noAutofit/>
          </a:bodyPr>
          <a:lstStyle/>
          <a:p>
            <a:pPr>
              <a:buFont typeface="Arial" panose="020B0604020202020204" pitchFamily="34" charset="0"/>
              <a:buChar char="•"/>
            </a:pPr>
            <a:r>
              <a:rPr lang="sv-SE" sz="1800" dirty="0"/>
              <a:t>Förskollärare</a:t>
            </a:r>
          </a:p>
          <a:p>
            <a:pPr>
              <a:buFont typeface="Arial" panose="020B0604020202020204" pitchFamily="34" charset="0"/>
              <a:buChar char="•"/>
            </a:pPr>
            <a:r>
              <a:rPr lang="sv-SE" sz="1800" dirty="0"/>
              <a:t>Anställd 5 år</a:t>
            </a:r>
          </a:p>
          <a:p>
            <a:pPr>
              <a:buFont typeface="Arial" panose="020B0604020202020204" pitchFamily="34" charset="0"/>
              <a:buChar char="•"/>
            </a:pPr>
            <a:r>
              <a:rPr lang="sv-SE" sz="1800" dirty="0"/>
              <a:t>Slutat sin anställning för 7 månader sedan</a:t>
            </a:r>
          </a:p>
          <a:p>
            <a:pPr>
              <a:buFont typeface="Arial" panose="020B0604020202020204" pitchFamily="34" charset="0"/>
              <a:buChar char="•"/>
            </a:pPr>
            <a:r>
              <a:rPr lang="sv-SE" sz="1800" dirty="0"/>
              <a:t>Nu blivit sjukskriven</a:t>
            </a:r>
          </a:p>
          <a:p>
            <a:pPr marL="0" indent="0">
              <a:buNone/>
            </a:pPr>
            <a:r>
              <a:rPr lang="sv-SE" sz="1800" b="1" dirty="0"/>
              <a:t>1. Kan Vendela anmäla detta även om anställningen</a:t>
            </a:r>
            <a:br>
              <a:rPr lang="sv-SE" sz="1800" b="1" dirty="0"/>
            </a:br>
            <a:r>
              <a:rPr lang="sv-SE" sz="1800" b="1" dirty="0"/>
              <a:t>    upphört?</a:t>
            </a:r>
          </a:p>
          <a:p>
            <a:pPr marL="0" indent="0">
              <a:buNone/>
            </a:pPr>
            <a:r>
              <a:rPr lang="sv-SE" sz="1800" i="1" dirty="0"/>
              <a:t>    Ja, det finns ett efterskydd i sjukförsäkringen som</a:t>
            </a:r>
            <a:br>
              <a:rPr lang="sv-SE" sz="1800" i="1" dirty="0"/>
            </a:br>
            <a:r>
              <a:rPr lang="sv-SE" sz="1800" i="1" dirty="0"/>
              <a:t>    gäller upp till 720 dagar efter avslutad anställning.</a:t>
            </a:r>
          </a:p>
          <a:p>
            <a:pPr marL="0" indent="0">
              <a:buNone/>
            </a:pPr>
            <a:r>
              <a:rPr lang="sv-SE" sz="1800" b="1" dirty="0"/>
              <a:t>2. Vad behövs?</a:t>
            </a:r>
          </a:p>
          <a:p>
            <a:pPr marL="0" indent="0">
              <a:buNone/>
            </a:pPr>
            <a:r>
              <a:rPr lang="sv-SE" sz="1800" i="1" dirty="0"/>
              <a:t>     Anmäl och skicka in arbetsgivarintyg från</a:t>
            </a:r>
            <a:br>
              <a:rPr lang="sv-SE" sz="1800" i="1" dirty="0"/>
            </a:br>
            <a:r>
              <a:rPr lang="sv-SE" sz="1800" i="1" dirty="0"/>
              <a:t>     anställningen + läkarintyg.</a:t>
            </a:r>
          </a:p>
          <a:p>
            <a:pPr marL="0" indent="0">
              <a:buNone/>
            </a:pPr>
            <a:r>
              <a:rPr lang="sv-SE" sz="1800" b="1" dirty="0"/>
              <a:t>Du kan läsa om efterskydd på sid 92 i Handboken.</a:t>
            </a:r>
            <a:endParaRPr lang="sv-SE" sz="1800" dirty="0"/>
          </a:p>
        </p:txBody>
      </p:sp>
      <p:sp>
        <p:nvSpPr>
          <p:cNvPr id="16" name="Text Placeholder 4">
            <a:extLst>
              <a:ext uri="{FF2B5EF4-FFF2-40B4-BE49-F238E27FC236}">
                <a16:creationId xmlns:a16="http://schemas.microsoft.com/office/drawing/2014/main" id="{86F266E3-73B0-DC72-ED03-C6D45406C5AD}"/>
              </a:ext>
            </a:extLst>
          </p:cNvPr>
          <p:cNvSpPr>
            <a:spLocks noGrp="1"/>
          </p:cNvSpPr>
          <p:nvPr>
            <p:ph type="body" sz="quarter" idx="15"/>
          </p:nvPr>
        </p:nvSpPr>
        <p:spPr>
          <a:xfrm>
            <a:off x="11092438" y="410626"/>
            <a:ext cx="586800" cy="475200"/>
          </a:xfrm>
        </p:spPr>
        <p:txBody>
          <a:bodyPr/>
          <a:lstStyle/>
          <a:p>
            <a:endParaRPr lang="en-US"/>
          </a:p>
        </p:txBody>
      </p:sp>
      <p:sp>
        <p:nvSpPr>
          <p:cNvPr id="4" name="Rubrik 3">
            <a:extLst>
              <a:ext uri="{FF2B5EF4-FFF2-40B4-BE49-F238E27FC236}">
                <a16:creationId xmlns:a16="http://schemas.microsoft.com/office/drawing/2014/main" id="{41E8B0D9-540D-4D91-B9BA-397F536A0EC2}"/>
              </a:ext>
            </a:extLst>
          </p:cNvPr>
          <p:cNvSpPr>
            <a:spLocks noGrp="1"/>
          </p:cNvSpPr>
          <p:nvPr>
            <p:ph type="title"/>
          </p:nvPr>
        </p:nvSpPr>
        <p:spPr>
          <a:xfrm>
            <a:off x="766762" y="524309"/>
            <a:ext cx="6118210" cy="1027907"/>
          </a:xfrm>
        </p:spPr>
        <p:txBody>
          <a:bodyPr anchor="t">
            <a:normAutofit/>
          </a:bodyPr>
          <a:lstStyle/>
          <a:p>
            <a:r>
              <a:rPr lang="sv-SE" dirty="0"/>
              <a:t>Vendela</a:t>
            </a:r>
          </a:p>
        </p:txBody>
      </p:sp>
    </p:spTree>
    <p:extLst>
      <p:ext uri="{BB962C8B-B14F-4D97-AF65-F5344CB8AC3E}">
        <p14:creationId xmlns:p14="http://schemas.microsoft.com/office/powerpoint/2010/main" val="244328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1">
            <a:extLst>
              <a:ext uri="{FF2B5EF4-FFF2-40B4-BE49-F238E27FC236}">
                <a16:creationId xmlns:a16="http://schemas.microsoft.com/office/drawing/2014/main" id="{3A5BC4FD-E94B-421C-B6ED-29AFF4F0A655}"/>
              </a:ext>
            </a:extLst>
          </p:cNvPr>
          <p:cNvPicPr>
            <a:picLocks noGrp="1" noChangeAspect="1"/>
          </p:cNvPicPr>
          <p:nvPr>
            <p:ph type="pic" sz="quarter" idx="16"/>
          </p:nvPr>
        </p:nvPicPr>
        <p:blipFill rotWithShape="1">
          <a:blip r:embed="rId3"/>
          <a:srcRect l="25409" r="25408" b="-1"/>
          <a:stretch/>
        </p:blipFill>
        <p:spPr>
          <a:xfrm>
            <a:off x="7138986" y="10"/>
            <a:ext cx="5053014" cy="6857990"/>
          </a:xfrm>
          <a:prstGeom prst="rect">
            <a:avLst/>
          </a:prstGeom>
          <a:noFill/>
        </p:spPr>
      </p:pic>
      <p:sp>
        <p:nvSpPr>
          <p:cNvPr id="23" name="Platshållare för innehåll 22">
            <a:extLst>
              <a:ext uri="{FF2B5EF4-FFF2-40B4-BE49-F238E27FC236}">
                <a16:creationId xmlns:a16="http://schemas.microsoft.com/office/drawing/2014/main" id="{851DDE37-9514-420D-95BA-8EB0A388EE72}"/>
              </a:ext>
            </a:extLst>
          </p:cNvPr>
          <p:cNvSpPr>
            <a:spLocks noGrp="1"/>
          </p:cNvSpPr>
          <p:nvPr>
            <p:ph type="body" sz="quarter" idx="14"/>
          </p:nvPr>
        </p:nvSpPr>
        <p:spPr>
          <a:xfrm>
            <a:off x="766762" y="1592263"/>
            <a:ext cx="6118211" cy="4389437"/>
          </a:xfrm>
        </p:spPr>
        <p:txBody>
          <a:bodyPr>
            <a:noAutofit/>
          </a:bodyPr>
          <a:lstStyle/>
          <a:p>
            <a:pPr marL="342900" indent="-342900">
              <a:buFont typeface="Arial" panose="020B0604020202020204" pitchFamily="34" charset="0"/>
              <a:buChar char="•"/>
            </a:pPr>
            <a:r>
              <a:rPr lang="sv-SE" sz="1800" dirty="0"/>
              <a:t>Tidigare vårdadministratör på sjukhus</a:t>
            </a:r>
          </a:p>
          <a:p>
            <a:pPr marL="342900" indent="-342900">
              <a:buFont typeface="Arial" panose="020B0604020202020204" pitchFamily="34" charset="0"/>
              <a:buChar char="•"/>
            </a:pPr>
            <a:r>
              <a:rPr lang="sv-SE" sz="1800" dirty="0"/>
              <a:t>Fått sjukersättning för fyra år sedan</a:t>
            </a:r>
          </a:p>
          <a:p>
            <a:pPr marL="342900" indent="-342900">
              <a:buFont typeface="Arial" panose="020B0604020202020204" pitchFamily="34" charset="0"/>
              <a:buChar char="•"/>
            </a:pPr>
            <a:r>
              <a:rPr lang="sv-SE" sz="1800" dirty="0"/>
              <a:t>Missat att anmäla sin sjukskrivning till </a:t>
            </a:r>
            <a:br>
              <a:rPr lang="sv-SE" sz="1800" dirty="0"/>
            </a:br>
            <a:r>
              <a:rPr lang="sv-SE" sz="1800" dirty="0" err="1"/>
              <a:t>Afa</a:t>
            </a:r>
            <a:r>
              <a:rPr lang="sv-SE" sz="1800" dirty="0"/>
              <a:t> Försäkring</a:t>
            </a:r>
            <a:br>
              <a:rPr lang="sv-SE" sz="1800" dirty="0"/>
            </a:br>
            <a:endParaRPr lang="sv-SE" sz="1800" dirty="0"/>
          </a:p>
          <a:p>
            <a:pPr marL="0" indent="0">
              <a:buNone/>
            </a:pPr>
            <a:r>
              <a:rPr lang="sv-SE" sz="1800" b="1" dirty="0"/>
              <a:t>1.  Kan Sam anmäla detta även om det var länge sedan</a:t>
            </a:r>
            <a:br>
              <a:rPr lang="sv-SE" sz="1800" b="1" dirty="0"/>
            </a:br>
            <a:r>
              <a:rPr lang="sv-SE" sz="1800" b="1" dirty="0"/>
              <a:t>     han blev sjukskriven?</a:t>
            </a:r>
            <a:endParaRPr lang="sv-SE" sz="1800" dirty="0"/>
          </a:p>
          <a:p>
            <a:pPr marL="0" indent="0">
              <a:buNone/>
            </a:pPr>
            <a:r>
              <a:rPr lang="sv-SE" sz="1800" i="1" dirty="0"/>
              <a:t>     Ja, det finns ingen preskriptionstid i sjukförsäkringen, dvs</a:t>
            </a:r>
            <a:br>
              <a:rPr lang="sv-SE" sz="1800" i="1" dirty="0"/>
            </a:br>
            <a:r>
              <a:rPr lang="sv-SE" sz="1800" i="1" dirty="0"/>
              <a:t>     det blir aldrig för sent att anmäla.</a:t>
            </a:r>
            <a:endParaRPr lang="sv-SE" sz="1800" dirty="0"/>
          </a:p>
          <a:p>
            <a:pPr marL="0" indent="0">
              <a:buNone/>
            </a:pPr>
            <a:r>
              <a:rPr lang="sv-SE" sz="1800" b="1" dirty="0"/>
              <a:t>2. Vad behövs?</a:t>
            </a:r>
            <a:endParaRPr lang="sv-SE" sz="1800" dirty="0"/>
          </a:p>
          <a:p>
            <a:pPr marL="0" indent="0">
              <a:buNone/>
            </a:pPr>
            <a:r>
              <a:rPr lang="sv-SE" sz="1800" i="1" dirty="0"/>
              <a:t>     Anmäl och skicka in arbetsgivarintyg + läkarintyg + beslut</a:t>
            </a:r>
            <a:br>
              <a:rPr lang="sv-SE" sz="1800" i="1" dirty="0"/>
            </a:br>
            <a:r>
              <a:rPr lang="sv-SE" sz="1800" i="1" dirty="0"/>
              <a:t>     om sjukersättning.</a:t>
            </a:r>
            <a:endParaRPr lang="sv-SE" sz="1800" dirty="0"/>
          </a:p>
        </p:txBody>
      </p:sp>
      <p:sp>
        <p:nvSpPr>
          <p:cNvPr id="28" name="Slide Number Placeholder 3">
            <a:extLst>
              <a:ext uri="{FF2B5EF4-FFF2-40B4-BE49-F238E27FC236}">
                <a16:creationId xmlns:a16="http://schemas.microsoft.com/office/drawing/2014/main" id="{ABD0BD33-669F-9937-266F-D093412BDD6F}"/>
              </a:ext>
            </a:extLst>
          </p:cNvPr>
          <p:cNvSpPr>
            <a:spLocks noGrp="1"/>
          </p:cNvSpPr>
          <p:nvPr>
            <p:ph type="sldNum" sz="quarter" idx="19"/>
          </p:nvPr>
        </p:nvSpPr>
        <p:spPr>
          <a:xfrm>
            <a:off x="10991849" y="6204746"/>
            <a:ext cx="684213" cy="182562"/>
          </a:xfrm>
        </p:spPr>
        <p:txBody>
          <a:bodyPr/>
          <a:lstStyle/>
          <a:p>
            <a:pPr>
              <a:spcAft>
                <a:spcPts val="600"/>
              </a:spcAft>
            </a:pPr>
            <a:fld id="{AE086683-F536-42AB-ABBC-F4803DFE8DBC}" type="slidenum">
              <a:rPr lang="sv-SE" smtClean="0"/>
              <a:pPr>
                <a:spcAft>
                  <a:spcPts val="600"/>
                </a:spcAft>
              </a:pPr>
              <a:t>12</a:t>
            </a:fld>
            <a:endParaRPr lang="sv-SE"/>
          </a:p>
        </p:txBody>
      </p:sp>
      <p:sp>
        <p:nvSpPr>
          <p:cNvPr id="30" name="Text Placeholder 4">
            <a:extLst>
              <a:ext uri="{FF2B5EF4-FFF2-40B4-BE49-F238E27FC236}">
                <a16:creationId xmlns:a16="http://schemas.microsoft.com/office/drawing/2014/main" id="{13CA6ECB-2642-D574-5F90-C0C0DC132401}"/>
              </a:ext>
            </a:extLst>
          </p:cNvPr>
          <p:cNvSpPr>
            <a:spLocks noGrp="1"/>
          </p:cNvSpPr>
          <p:nvPr>
            <p:ph type="body" sz="quarter" idx="15"/>
          </p:nvPr>
        </p:nvSpPr>
        <p:spPr>
          <a:xfrm>
            <a:off x="11092438" y="410626"/>
            <a:ext cx="586800" cy="475200"/>
          </a:xfrm>
        </p:spPr>
        <p:txBody>
          <a:bodyPr/>
          <a:lstStyle/>
          <a:p>
            <a:endParaRPr lang="en-US"/>
          </a:p>
        </p:txBody>
      </p:sp>
      <p:sp>
        <p:nvSpPr>
          <p:cNvPr id="21" name="Rubrik 20">
            <a:extLst>
              <a:ext uri="{FF2B5EF4-FFF2-40B4-BE49-F238E27FC236}">
                <a16:creationId xmlns:a16="http://schemas.microsoft.com/office/drawing/2014/main" id="{68F3BA84-0A9C-476E-9F0E-249A813210E8}"/>
              </a:ext>
            </a:extLst>
          </p:cNvPr>
          <p:cNvSpPr>
            <a:spLocks noGrp="1"/>
          </p:cNvSpPr>
          <p:nvPr>
            <p:ph type="title"/>
          </p:nvPr>
        </p:nvSpPr>
        <p:spPr>
          <a:xfrm>
            <a:off x="766764" y="421481"/>
            <a:ext cx="6118210" cy="1027907"/>
          </a:xfrm>
        </p:spPr>
        <p:txBody>
          <a:bodyPr anchor="t">
            <a:normAutofit/>
          </a:bodyPr>
          <a:lstStyle/>
          <a:p>
            <a:r>
              <a:rPr lang="sv-SE" dirty="0"/>
              <a:t>Sam</a:t>
            </a:r>
          </a:p>
        </p:txBody>
      </p:sp>
    </p:spTree>
    <p:extLst>
      <p:ext uri="{BB962C8B-B14F-4D97-AF65-F5344CB8AC3E}">
        <p14:creationId xmlns:p14="http://schemas.microsoft.com/office/powerpoint/2010/main" val="55279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9">
            <a:extLst>
              <a:ext uri="{FF2B5EF4-FFF2-40B4-BE49-F238E27FC236}">
                <a16:creationId xmlns:a16="http://schemas.microsoft.com/office/drawing/2014/main" id="{B3233203-EA11-4FFA-884F-D7E88EB49856}"/>
              </a:ext>
            </a:extLst>
          </p:cNvPr>
          <p:cNvPicPr>
            <a:picLocks noChangeAspect="1"/>
          </p:cNvPicPr>
          <p:nvPr/>
        </p:nvPicPr>
        <p:blipFill rotWithShape="1">
          <a:blip r:embed="rId3"/>
          <a:srcRect l="17939" r="32878" b="-1"/>
          <a:stretch/>
        </p:blipFill>
        <p:spPr bwMode="white">
          <a:xfrm>
            <a:off x="7138986" y="10"/>
            <a:ext cx="5053014" cy="6857990"/>
          </a:xfrm>
          <a:prstGeom prst="rect">
            <a:avLst/>
          </a:prstGeom>
          <a:noFill/>
        </p:spPr>
      </p:pic>
      <p:sp>
        <p:nvSpPr>
          <p:cNvPr id="15" name="Platshållare för text 14">
            <a:extLst>
              <a:ext uri="{FF2B5EF4-FFF2-40B4-BE49-F238E27FC236}">
                <a16:creationId xmlns:a16="http://schemas.microsoft.com/office/drawing/2014/main" id="{2FD08022-CC73-4A9B-AC7E-909E6C038B16}"/>
              </a:ext>
            </a:extLst>
          </p:cNvPr>
          <p:cNvSpPr>
            <a:spLocks noGrp="1"/>
          </p:cNvSpPr>
          <p:nvPr>
            <p:ph type="body" sz="quarter" idx="14"/>
          </p:nvPr>
        </p:nvSpPr>
        <p:spPr>
          <a:xfrm>
            <a:off x="766762" y="1592263"/>
            <a:ext cx="6118211" cy="4949939"/>
          </a:xfrm>
        </p:spPr>
        <p:txBody>
          <a:bodyPr>
            <a:normAutofit fontScale="92500" lnSpcReduction="20000"/>
          </a:bodyPr>
          <a:lstStyle/>
          <a:p>
            <a:pPr>
              <a:buFont typeface="Arial" panose="020B0604020202020204" pitchFamily="34" charset="0"/>
              <a:buChar char="•"/>
            </a:pPr>
            <a:r>
              <a:rPr lang="sv-SE" sz="1800" dirty="0"/>
              <a:t>Undersköterska på äldreboende</a:t>
            </a:r>
          </a:p>
          <a:p>
            <a:pPr>
              <a:buFont typeface="Arial" panose="020B0604020202020204" pitchFamily="34" charset="0"/>
              <a:buChar char="•"/>
            </a:pPr>
            <a:r>
              <a:rPr lang="sv-SE" sz="1800" dirty="0"/>
              <a:t>Anställd i kommunen sedan två månader</a:t>
            </a:r>
          </a:p>
          <a:p>
            <a:pPr>
              <a:buFont typeface="Arial" panose="020B0604020202020204" pitchFamily="34" charset="0"/>
              <a:buChar char="•"/>
            </a:pPr>
            <a:r>
              <a:rPr lang="sv-SE" sz="1800" dirty="0"/>
              <a:t>Timavlönad</a:t>
            </a:r>
          </a:p>
          <a:p>
            <a:pPr>
              <a:buFont typeface="Arial" panose="020B0604020202020204" pitchFamily="34" charset="0"/>
              <a:buChar char="•"/>
            </a:pPr>
            <a:r>
              <a:rPr lang="sv-SE" sz="1800" dirty="0"/>
              <a:t>Nu sjukskriven</a:t>
            </a:r>
          </a:p>
          <a:p>
            <a:pPr marL="0" indent="0">
              <a:buNone/>
            </a:pPr>
            <a:endParaRPr lang="sv-SE" sz="1900" dirty="0"/>
          </a:p>
          <a:p>
            <a:pPr marL="457200"/>
            <a:r>
              <a:rPr lang="sv-SE" sz="1800" b="1" dirty="0"/>
              <a:t>Kan Melina anmäla detta även fast hon bara arbetat i kommunen i två månader?</a:t>
            </a:r>
            <a:br>
              <a:rPr lang="sv-SE" sz="1800" b="1" dirty="0"/>
            </a:br>
            <a:br>
              <a:rPr lang="sv-SE" sz="1800" b="1" dirty="0"/>
            </a:br>
            <a:r>
              <a:rPr lang="sv-SE" sz="1800" i="1" dirty="0"/>
              <a:t>Ja, hon kan tillgodoräkna sig kvalifikationstid från tidigare anställningar två år bakåt i tiden.</a:t>
            </a:r>
            <a:r>
              <a:rPr lang="sv-SE" sz="1800" b="1" dirty="0"/>
              <a:t> </a:t>
            </a:r>
          </a:p>
          <a:p>
            <a:pPr marL="457200"/>
            <a:r>
              <a:rPr lang="sv-SE" sz="1800" b="1" dirty="0"/>
              <a:t>Vad behövs?</a:t>
            </a:r>
            <a:br>
              <a:rPr lang="sv-SE" sz="1800" b="1" dirty="0"/>
            </a:br>
            <a:br>
              <a:rPr lang="sv-SE" sz="1800" b="1" dirty="0"/>
            </a:br>
            <a:r>
              <a:rPr lang="sv-SE" sz="1800" i="1" dirty="0"/>
              <a:t>Anmäl och skicka in arbetsgivarintyg från tidigare anställning/ar + läkarintyg</a:t>
            </a:r>
            <a:br>
              <a:rPr lang="sv-SE" sz="1800" i="1" dirty="0"/>
            </a:br>
            <a:br>
              <a:rPr lang="sv-SE" sz="1800" i="1" dirty="0"/>
            </a:br>
            <a:r>
              <a:rPr lang="sv-SE" sz="1800" b="1" dirty="0"/>
              <a:t>Du kan läsa om kvalifikationstid på sid 87 i Handboken.</a:t>
            </a:r>
          </a:p>
          <a:p>
            <a:pPr marL="0" indent="0">
              <a:buNone/>
            </a:pPr>
            <a:endParaRPr lang="sv-SE" b="1" i="1" dirty="0"/>
          </a:p>
          <a:p>
            <a:endParaRPr lang="sv-SE" dirty="0"/>
          </a:p>
        </p:txBody>
      </p:sp>
      <p:sp>
        <p:nvSpPr>
          <p:cNvPr id="32" name="Text Placeholder 4">
            <a:extLst>
              <a:ext uri="{FF2B5EF4-FFF2-40B4-BE49-F238E27FC236}">
                <a16:creationId xmlns:a16="http://schemas.microsoft.com/office/drawing/2014/main" id="{F55BC402-1C06-00CA-774D-D27DAED04EBB}"/>
              </a:ext>
            </a:extLst>
          </p:cNvPr>
          <p:cNvSpPr>
            <a:spLocks noGrp="1"/>
          </p:cNvSpPr>
          <p:nvPr>
            <p:ph type="body" sz="quarter" idx="15"/>
          </p:nvPr>
        </p:nvSpPr>
        <p:spPr>
          <a:xfrm>
            <a:off x="11092438" y="410626"/>
            <a:ext cx="586800" cy="475200"/>
          </a:xfrm>
        </p:spPr>
        <p:txBody>
          <a:bodyPr/>
          <a:lstStyle/>
          <a:p>
            <a:endParaRPr lang="en-US"/>
          </a:p>
        </p:txBody>
      </p:sp>
      <p:sp>
        <p:nvSpPr>
          <p:cNvPr id="18" name="Rubrik 17">
            <a:extLst>
              <a:ext uri="{FF2B5EF4-FFF2-40B4-BE49-F238E27FC236}">
                <a16:creationId xmlns:a16="http://schemas.microsoft.com/office/drawing/2014/main" id="{75D4596A-C707-49CC-AEC1-CE8FE4E51ABC}"/>
              </a:ext>
            </a:extLst>
          </p:cNvPr>
          <p:cNvSpPr>
            <a:spLocks noGrp="1"/>
          </p:cNvSpPr>
          <p:nvPr>
            <p:ph type="title"/>
          </p:nvPr>
        </p:nvSpPr>
        <p:spPr>
          <a:xfrm>
            <a:off x="766764" y="421481"/>
            <a:ext cx="6118210" cy="1027907"/>
          </a:xfrm>
        </p:spPr>
        <p:txBody>
          <a:bodyPr anchor="t">
            <a:normAutofit/>
          </a:bodyPr>
          <a:lstStyle/>
          <a:p>
            <a:r>
              <a:rPr lang="sv-SE" dirty="0"/>
              <a:t>Melina</a:t>
            </a:r>
          </a:p>
        </p:txBody>
      </p:sp>
    </p:spTree>
    <p:extLst>
      <p:ext uri="{BB962C8B-B14F-4D97-AF65-F5344CB8AC3E}">
        <p14:creationId xmlns:p14="http://schemas.microsoft.com/office/powerpoint/2010/main" val="166822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40">
            <a:extLst>
              <a:ext uri="{FF2B5EF4-FFF2-40B4-BE49-F238E27FC236}">
                <a16:creationId xmlns:a16="http://schemas.microsoft.com/office/drawing/2014/main" id="{1A1B02C2-1010-453B-9C4C-5863A47ACBA7}"/>
              </a:ext>
            </a:extLst>
          </p:cNvPr>
          <p:cNvSpPr/>
          <p:nvPr/>
        </p:nvSpPr>
        <p:spPr>
          <a:xfrm>
            <a:off x="3196991" y="3599038"/>
            <a:ext cx="2713344" cy="1908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endParaRPr lang="sv-SE" sz="1200" b="1" dirty="0">
              <a:solidFill>
                <a:schemeClr val="accent1"/>
              </a:solidFill>
            </a:endParaRPr>
          </a:p>
          <a:p>
            <a:pPr defTabSz="914400">
              <a:defRPr/>
            </a:pPr>
            <a:r>
              <a:rPr lang="sv-SE" sz="1200" b="1" dirty="0">
                <a:solidFill>
                  <a:schemeClr val="accent1"/>
                </a:solidFill>
              </a:rPr>
              <a:t>Sjukpenning</a:t>
            </a:r>
            <a:br>
              <a:rPr lang="sv-SE" sz="1200" b="1" dirty="0">
                <a:solidFill>
                  <a:schemeClr val="accent1"/>
                </a:solidFill>
              </a:rPr>
            </a:br>
            <a:r>
              <a:rPr lang="sv-SE" sz="1200" dirty="0">
                <a:solidFill>
                  <a:schemeClr val="accent1"/>
                </a:solidFill>
              </a:rPr>
              <a:t>enlig lag</a:t>
            </a:r>
            <a:br>
              <a:rPr lang="sv-SE" sz="1200" dirty="0">
                <a:solidFill>
                  <a:schemeClr val="accent1"/>
                </a:solidFill>
              </a:rPr>
            </a:br>
            <a:r>
              <a:rPr lang="sv-SE" sz="1200" dirty="0">
                <a:solidFill>
                  <a:schemeClr val="accent1"/>
                </a:solidFill>
              </a:rPr>
              <a:t>ca 80 %</a:t>
            </a:r>
          </a:p>
          <a:p>
            <a:pPr defTabSz="914400">
              <a:defRPr/>
            </a:pPr>
            <a:endParaRPr lang="sv-SE" sz="1200" dirty="0">
              <a:solidFill>
                <a:schemeClr val="accent1"/>
              </a:solidFill>
            </a:endParaRPr>
          </a:p>
        </p:txBody>
      </p:sp>
      <p:sp>
        <p:nvSpPr>
          <p:cNvPr id="40" name="Rektangel 39">
            <a:extLst>
              <a:ext uri="{FF2B5EF4-FFF2-40B4-BE49-F238E27FC236}">
                <a16:creationId xmlns:a16="http://schemas.microsoft.com/office/drawing/2014/main" id="{9B8824CA-8A5C-4B23-A457-55DDF4FA95A5}"/>
              </a:ext>
            </a:extLst>
          </p:cNvPr>
          <p:cNvSpPr/>
          <p:nvPr/>
        </p:nvSpPr>
        <p:spPr>
          <a:xfrm>
            <a:off x="1894071" y="3606680"/>
            <a:ext cx="1189238" cy="1901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sv-SE" sz="1200" b="1" dirty="0">
                <a:solidFill>
                  <a:schemeClr val="accent1"/>
                </a:solidFill>
              </a:rPr>
              <a:t>Sjuklön</a:t>
            </a:r>
            <a:br>
              <a:rPr lang="sv-SE" sz="1200" dirty="0">
                <a:solidFill>
                  <a:schemeClr val="accent1"/>
                </a:solidFill>
              </a:rPr>
            </a:br>
            <a:r>
              <a:rPr lang="sv-SE" sz="1200" dirty="0">
                <a:solidFill>
                  <a:schemeClr val="accent1"/>
                </a:solidFill>
              </a:rPr>
              <a:t>enligt lag</a:t>
            </a:r>
            <a:br>
              <a:rPr lang="sv-SE" sz="1200" dirty="0">
                <a:solidFill>
                  <a:schemeClr val="accent1"/>
                </a:solidFill>
              </a:rPr>
            </a:br>
            <a:r>
              <a:rPr lang="sv-SE" sz="1200" dirty="0">
                <a:solidFill>
                  <a:schemeClr val="accent1"/>
                </a:solidFill>
              </a:rPr>
              <a:t>80 %</a:t>
            </a:r>
          </a:p>
        </p:txBody>
      </p:sp>
      <p:sp>
        <p:nvSpPr>
          <p:cNvPr id="4" name="Rubrik 3"/>
          <p:cNvSpPr>
            <a:spLocks noGrp="1"/>
          </p:cNvSpPr>
          <p:nvPr>
            <p:ph type="title"/>
          </p:nvPr>
        </p:nvSpPr>
        <p:spPr>
          <a:xfrm>
            <a:off x="766764" y="421481"/>
            <a:ext cx="6516906" cy="531853"/>
          </a:xfrm>
        </p:spPr>
        <p:txBody>
          <a:bodyPr/>
          <a:lstStyle/>
          <a:p>
            <a:r>
              <a:rPr lang="sv-SE" dirty="0"/>
              <a:t>Ersättningar vid sjukdom</a:t>
            </a:r>
          </a:p>
        </p:txBody>
      </p:sp>
      <p:sp>
        <p:nvSpPr>
          <p:cNvPr id="14" name="textruta 13">
            <a:extLst>
              <a:ext uri="{FF2B5EF4-FFF2-40B4-BE49-F238E27FC236}">
                <a16:creationId xmlns:a16="http://schemas.microsoft.com/office/drawing/2014/main" id="{47D106BC-D98C-4BCD-98EE-2EDFADF83F6D}"/>
              </a:ext>
            </a:extLst>
          </p:cNvPr>
          <p:cNvSpPr txBox="1"/>
          <p:nvPr/>
        </p:nvSpPr>
        <p:spPr>
          <a:xfrm>
            <a:off x="766764" y="6111935"/>
            <a:ext cx="8818440" cy="338554"/>
          </a:xfrm>
          <a:prstGeom prst="rect">
            <a:avLst/>
          </a:prstGeom>
          <a:noFill/>
        </p:spPr>
        <p:txBody>
          <a:bodyPr wrap="square" rtlCol="0">
            <a:spAutoFit/>
          </a:bodyPr>
          <a:lstStyle/>
          <a:p>
            <a:pPr defTabSz="914400">
              <a:defRPr/>
            </a:pPr>
            <a:r>
              <a:rPr lang="sv-SE" sz="1600" b="1" dirty="0">
                <a:solidFill>
                  <a:schemeClr val="accent1"/>
                </a:solidFill>
                <a:latin typeface="Arial"/>
              </a:rPr>
              <a:t>Dag      1    2       </a:t>
            </a:r>
            <a:r>
              <a:rPr lang="sv-SE" sz="1600" b="0" i="0" dirty="0">
                <a:solidFill>
                  <a:schemeClr val="accent1"/>
                </a:solidFill>
                <a:effectLst/>
                <a:latin typeface="Roboto" panose="02000000000000000000" pitchFamily="2" charset="0"/>
              </a:rPr>
              <a:t>–     </a:t>
            </a:r>
            <a:r>
              <a:rPr lang="sv-SE" sz="1600" b="1" dirty="0">
                <a:solidFill>
                  <a:schemeClr val="accent1"/>
                </a:solidFill>
                <a:latin typeface="Arial"/>
              </a:rPr>
              <a:t>14  15       </a:t>
            </a:r>
            <a:r>
              <a:rPr lang="sv-SE" sz="1600" b="0" i="0" dirty="0">
                <a:solidFill>
                  <a:schemeClr val="accent1"/>
                </a:solidFill>
                <a:effectLst/>
                <a:latin typeface="Roboto" panose="02000000000000000000" pitchFamily="2" charset="0"/>
              </a:rPr>
              <a:t>–     </a:t>
            </a:r>
            <a:r>
              <a:rPr lang="sv-SE" sz="1600" b="1" dirty="0">
                <a:solidFill>
                  <a:schemeClr val="accent1"/>
                </a:solidFill>
                <a:latin typeface="Arial"/>
              </a:rPr>
              <a:t>90  91      </a:t>
            </a:r>
            <a:r>
              <a:rPr lang="sv-SE" sz="1600" dirty="0">
                <a:solidFill>
                  <a:schemeClr val="accent1"/>
                </a:solidFill>
                <a:latin typeface="Roboto" panose="02000000000000000000" pitchFamily="2" charset="0"/>
              </a:rPr>
              <a:t>-       </a:t>
            </a:r>
            <a:r>
              <a:rPr lang="sv-SE" sz="1600" b="1" dirty="0">
                <a:solidFill>
                  <a:schemeClr val="accent1"/>
                </a:solidFill>
                <a:latin typeface="Arial"/>
              </a:rPr>
              <a:t>360   365</a:t>
            </a:r>
            <a:r>
              <a:rPr lang="sv-SE" sz="1600" dirty="0">
                <a:solidFill>
                  <a:schemeClr val="accent1"/>
                </a:solidFill>
                <a:latin typeface="Roboto" panose="02000000000000000000" pitchFamily="2" charset="0"/>
              </a:rPr>
              <a:t>-</a:t>
            </a:r>
            <a:r>
              <a:rPr lang="sv-SE" sz="1600" b="1" dirty="0">
                <a:solidFill>
                  <a:schemeClr val="accent1"/>
                </a:solidFill>
                <a:latin typeface="Arial"/>
              </a:rPr>
              <a:t>                           Längst till 66 år</a:t>
            </a:r>
            <a:endParaRPr lang="sv-SE" sz="1100" b="1" dirty="0">
              <a:solidFill>
                <a:schemeClr val="accent1"/>
              </a:solidFill>
              <a:latin typeface="Arial"/>
            </a:endParaRPr>
          </a:p>
        </p:txBody>
      </p:sp>
      <p:sp>
        <p:nvSpPr>
          <p:cNvPr id="36" name="Line 21">
            <a:extLst>
              <a:ext uri="{FF2B5EF4-FFF2-40B4-BE49-F238E27FC236}">
                <a16:creationId xmlns:a16="http://schemas.microsoft.com/office/drawing/2014/main" id="{FF2CB135-DEA1-4B8C-BB7E-A547146DA26B}"/>
              </a:ext>
            </a:extLst>
          </p:cNvPr>
          <p:cNvSpPr>
            <a:spLocks noChangeShapeType="1"/>
          </p:cNvSpPr>
          <p:nvPr/>
        </p:nvSpPr>
        <p:spPr bwMode="auto">
          <a:xfrm>
            <a:off x="7732704" y="2963575"/>
            <a:ext cx="3415662" cy="0"/>
          </a:xfrm>
          <a:prstGeom prst="line">
            <a:avLst/>
          </a:prstGeom>
          <a:noFill/>
          <a:ln w="28575">
            <a:solidFill>
              <a:schemeClr val="accent4"/>
            </a:solidFill>
            <a:prstDash val="dash"/>
            <a:round/>
            <a:headEnd/>
            <a:tailEnd/>
          </a:ln>
        </p:spPr>
        <p:txBody>
          <a:bodyPr/>
          <a:lstStyle/>
          <a:p>
            <a:pPr defTabSz="914400">
              <a:defRPr/>
            </a:pPr>
            <a:endParaRPr lang="sv-SE" dirty="0">
              <a:solidFill>
                <a:prstClr val="black"/>
              </a:solidFill>
              <a:latin typeface="Arial"/>
            </a:endParaRPr>
          </a:p>
        </p:txBody>
      </p:sp>
      <p:sp>
        <p:nvSpPr>
          <p:cNvPr id="31" name="textruta 30">
            <a:extLst>
              <a:ext uri="{FF2B5EF4-FFF2-40B4-BE49-F238E27FC236}">
                <a16:creationId xmlns:a16="http://schemas.microsoft.com/office/drawing/2014/main" id="{C83E50EE-50CB-45FD-AB70-3FD239432044}"/>
              </a:ext>
            </a:extLst>
          </p:cNvPr>
          <p:cNvSpPr txBox="1"/>
          <p:nvPr/>
        </p:nvSpPr>
        <p:spPr>
          <a:xfrm>
            <a:off x="9384098" y="2497170"/>
            <a:ext cx="1970494" cy="400110"/>
          </a:xfrm>
          <a:prstGeom prst="rect">
            <a:avLst/>
          </a:prstGeom>
          <a:noFill/>
        </p:spPr>
        <p:txBody>
          <a:bodyPr wrap="square" rtlCol="0">
            <a:spAutoFit/>
          </a:bodyPr>
          <a:lstStyle/>
          <a:p>
            <a:r>
              <a:rPr lang="sv-SE" sz="1000" dirty="0">
                <a:solidFill>
                  <a:schemeClr val="accent1"/>
                </a:solidFill>
              </a:rPr>
              <a:t>Över strecket: inkomstdelar över Försäkringskassans tak</a:t>
            </a:r>
          </a:p>
        </p:txBody>
      </p:sp>
      <p:sp>
        <p:nvSpPr>
          <p:cNvPr id="2" name="textruta 1">
            <a:extLst>
              <a:ext uri="{FF2B5EF4-FFF2-40B4-BE49-F238E27FC236}">
                <a16:creationId xmlns:a16="http://schemas.microsoft.com/office/drawing/2014/main" id="{F5F0F630-ACAB-4332-9DDA-577761A23C18}"/>
              </a:ext>
            </a:extLst>
          </p:cNvPr>
          <p:cNvSpPr txBox="1"/>
          <p:nvPr/>
        </p:nvSpPr>
        <p:spPr>
          <a:xfrm>
            <a:off x="810045" y="1282383"/>
            <a:ext cx="435219" cy="305572"/>
          </a:xfrm>
          <a:prstGeom prst="rect">
            <a:avLst/>
          </a:prstGeom>
          <a:noFill/>
        </p:spPr>
        <p:txBody>
          <a:bodyPr wrap="square" lIns="0" tIns="0" rIns="0" bIns="0" rtlCol="0" anchor="ctr" anchorCtr="0">
            <a:noAutofit/>
          </a:bodyPr>
          <a:lstStyle/>
          <a:p>
            <a:r>
              <a:rPr lang="sv-SE" sz="1200" dirty="0">
                <a:solidFill>
                  <a:schemeClr val="accent1"/>
                </a:solidFill>
              </a:rPr>
              <a:t>Lön</a:t>
            </a:r>
          </a:p>
        </p:txBody>
      </p:sp>
      <p:cxnSp>
        <p:nvCxnSpPr>
          <p:cNvPr id="8" name="Rak pilkoppling 7">
            <a:extLst>
              <a:ext uri="{FF2B5EF4-FFF2-40B4-BE49-F238E27FC236}">
                <a16:creationId xmlns:a16="http://schemas.microsoft.com/office/drawing/2014/main" id="{F92DEB11-5857-40A9-81F0-3E72F4D4D00C}"/>
              </a:ext>
            </a:extLst>
          </p:cNvPr>
          <p:cNvCxnSpPr>
            <a:cxnSpLocks/>
          </p:cNvCxnSpPr>
          <p:nvPr/>
        </p:nvCxnSpPr>
        <p:spPr>
          <a:xfrm>
            <a:off x="808149" y="5717185"/>
            <a:ext cx="8570892" cy="0"/>
          </a:xfrm>
          <a:prstGeom prst="straightConnector1">
            <a:avLst/>
          </a:prstGeom>
          <a:ln w="85725">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B1116D35-2286-48F3-8D50-F863A2852E16}"/>
              </a:ext>
            </a:extLst>
          </p:cNvPr>
          <p:cNvSpPr txBox="1"/>
          <p:nvPr/>
        </p:nvSpPr>
        <p:spPr>
          <a:xfrm>
            <a:off x="1341577" y="1068521"/>
            <a:ext cx="559964" cy="583359"/>
          </a:xfrm>
          <a:prstGeom prst="rect">
            <a:avLst/>
          </a:prstGeom>
          <a:noFill/>
        </p:spPr>
        <p:txBody>
          <a:bodyPr wrap="square" lIns="0" tIns="0" rIns="0" bIns="0" rtlCol="0" anchor="ctr" anchorCtr="0">
            <a:noAutofit/>
          </a:bodyPr>
          <a:lstStyle/>
          <a:p>
            <a:r>
              <a:rPr lang="sv-SE" sz="1100" dirty="0">
                <a:solidFill>
                  <a:schemeClr val="accent1"/>
                </a:solidFill>
              </a:rPr>
              <a:t>Karens-</a:t>
            </a:r>
            <a:br>
              <a:rPr lang="sv-SE" sz="1100" dirty="0">
                <a:solidFill>
                  <a:schemeClr val="accent1"/>
                </a:solidFill>
              </a:rPr>
            </a:br>
            <a:r>
              <a:rPr lang="sv-SE" sz="1100" dirty="0">
                <a:solidFill>
                  <a:schemeClr val="accent1"/>
                </a:solidFill>
              </a:rPr>
              <a:t>avdrag</a:t>
            </a:r>
          </a:p>
        </p:txBody>
      </p:sp>
      <p:sp>
        <p:nvSpPr>
          <p:cNvPr id="10" name="Rektangel 9">
            <a:extLst>
              <a:ext uri="{FF2B5EF4-FFF2-40B4-BE49-F238E27FC236}">
                <a16:creationId xmlns:a16="http://schemas.microsoft.com/office/drawing/2014/main" id="{89B42322-53C1-40AB-8A85-A218742FB71E}"/>
              </a:ext>
            </a:extLst>
          </p:cNvPr>
          <p:cNvSpPr/>
          <p:nvPr/>
        </p:nvSpPr>
        <p:spPr>
          <a:xfrm>
            <a:off x="808149" y="1600153"/>
            <a:ext cx="451983" cy="3907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87CA9A51-3C8C-4A95-AAB0-456A121300F3}"/>
              </a:ext>
            </a:extLst>
          </p:cNvPr>
          <p:cNvSpPr/>
          <p:nvPr/>
        </p:nvSpPr>
        <p:spPr>
          <a:xfrm>
            <a:off x="1355181" y="1600213"/>
            <a:ext cx="441458" cy="3907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7965933E-9501-4FEE-8AFB-6CC8A9667F54}"/>
              </a:ext>
            </a:extLst>
          </p:cNvPr>
          <p:cNvSpPr/>
          <p:nvPr/>
        </p:nvSpPr>
        <p:spPr>
          <a:xfrm>
            <a:off x="6024662" y="3780556"/>
            <a:ext cx="1593717" cy="1739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sv-SE" sz="1200" b="1" dirty="0">
                <a:solidFill>
                  <a:schemeClr val="accent1"/>
                </a:solidFill>
              </a:rPr>
              <a:t>Sjukpenning</a:t>
            </a:r>
            <a:br>
              <a:rPr lang="sv-SE" sz="1200" b="1" dirty="0">
                <a:solidFill>
                  <a:schemeClr val="accent1"/>
                </a:solidFill>
              </a:rPr>
            </a:br>
            <a:r>
              <a:rPr lang="sv-SE" sz="1200" dirty="0">
                <a:solidFill>
                  <a:schemeClr val="accent1"/>
                </a:solidFill>
              </a:rPr>
              <a:t>enligt lag</a:t>
            </a:r>
            <a:br>
              <a:rPr lang="sv-SE" sz="1200" dirty="0">
                <a:solidFill>
                  <a:schemeClr val="accent1"/>
                </a:solidFill>
              </a:rPr>
            </a:br>
            <a:r>
              <a:rPr lang="sv-SE" sz="1200" dirty="0">
                <a:solidFill>
                  <a:schemeClr val="accent1"/>
                </a:solidFill>
              </a:rPr>
              <a:t>ca 75 %</a:t>
            </a:r>
            <a:br>
              <a:rPr lang="sv-SE" sz="1200" dirty="0">
                <a:solidFill>
                  <a:schemeClr val="accent1"/>
                </a:solidFill>
              </a:rPr>
            </a:br>
            <a:endParaRPr lang="sv-SE" sz="1200" dirty="0">
              <a:solidFill>
                <a:schemeClr val="accent1"/>
              </a:solidFill>
            </a:endParaRPr>
          </a:p>
        </p:txBody>
      </p:sp>
      <p:sp>
        <p:nvSpPr>
          <p:cNvPr id="45" name="Rektangel 44">
            <a:extLst>
              <a:ext uri="{FF2B5EF4-FFF2-40B4-BE49-F238E27FC236}">
                <a16:creationId xmlns:a16="http://schemas.microsoft.com/office/drawing/2014/main" id="{895126C5-BD02-4129-8CF9-C056FA807A56}"/>
              </a:ext>
            </a:extLst>
          </p:cNvPr>
          <p:cNvSpPr/>
          <p:nvPr/>
        </p:nvSpPr>
        <p:spPr>
          <a:xfrm>
            <a:off x="7732704" y="4032380"/>
            <a:ext cx="1646337" cy="1487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sv-SE" sz="1200" b="1" dirty="0">
                <a:solidFill>
                  <a:schemeClr val="accent1"/>
                </a:solidFill>
              </a:rPr>
              <a:t>Sjukersättning/</a:t>
            </a:r>
          </a:p>
          <a:p>
            <a:pPr defTabSz="914400">
              <a:defRPr/>
            </a:pPr>
            <a:r>
              <a:rPr lang="sv-SE" sz="1200" b="1" dirty="0">
                <a:solidFill>
                  <a:schemeClr val="accent1"/>
                </a:solidFill>
              </a:rPr>
              <a:t>Aktivitetsersättning</a:t>
            </a:r>
            <a:br>
              <a:rPr lang="sv-SE" sz="1200" b="1" dirty="0">
                <a:solidFill>
                  <a:schemeClr val="accent1"/>
                </a:solidFill>
              </a:rPr>
            </a:br>
            <a:r>
              <a:rPr lang="sv-SE" sz="1200" dirty="0">
                <a:solidFill>
                  <a:schemeClr val="accent1"/>
                </a:solidFill>
              </a:rPr>
              <a:t>enligt lag</a:t>
            </a:r>
            <a:br>
              <a:rPr lang="sv-SE" sz="1200" dirty="0">
                <a:solidFill>
                  <a:schemeClr val="accent1"/>
                </a:solidFill>
              </a:rPr>
            </a:br>
            <a:br>
              <a:rPr lang="sv-SE" sz="1200" dirty="0">
                <a:solidFill>
                  <a:schemeClr val="accent1"/>
                </a:solidFill>
              </a:rPr>
            </a:br>
            <a:endParaRPr lang="sv-SE" sz="1200" b="1" dirty="0">
              <a:solidFill>
                <a:schemeClr val="accent1"/>
              </a:solidFill>
            </a:endParaRPr>
          </a:p>
        </p:txBody>
      </p:sp>
      <p:sp>
        <p:nvSpPr>
          <p:cNvPr id="46" name="Rektangel 45">
            <a:extLst>
              <a:ext uri="{FF2B5EF4-FFF2-40B4-BE49-F238E27FC236}">
                <a16:creationId xmlns:a16="http://schemas.microsoft.com/office/drawing/2014/main" id="{6BEDEAB3-8ECF-4D9A-85C6-882D26053C92}"/>
              </a:ext>
            </a:extLst>
          </p:cNvPr>
          <p:cNvSpPr/>
          <p:nvPr/>
        </p:nvSpPr>
        <p:spPr>
          <a:xfrm>
            <a:off x="1896755" y="2038627"/>
            <a:ext cx="1186554" cy="634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sv-SE" sz="1200" b="1" dirty="0">
                <a:solidFill>
                  <a:schemeClr val="accent1"/>
                </a:solidFill>
              </a:rPr>
              <a:t>Sjuklön</a:t>
            </a:r>
            <a:br>
              <a:rPr lang="sv-SE" sz="1200" dirty="0">
                <a:solidFill>
                  <a:schemeClr val="accent1"/>
                </a:solidFill>
              </a:rPr>
            </a:br>
            <a:r>
              <a:rPr lang="sv-SE" sz="1200" dirty="0">
                <a:solidFill>
                  <a:schemeClr val="accent1"/>
                </a:solidFill>
              </a:rPr>
              <a:t>enligt lag 80 %</a:t>
            </a:r>
          </a:p>
        </p:txBody>
      </p:sp>
      <p:sp>
        <p:nvSpPr>
          <p:cNvPr id="48" name="Rektangel 47">
            <a:extLst>
              <a:ext uri="{FF2B5EF4-FFF2-40B4-BE49-F238E27FC236}">
                <a16:creationId xmlns:a16="http://schemas.microsoft.com/office/drawing/2014/main" id="{EC2EBCA7-D0EB-41CA-A138-B4A1409A89A6}"/>
              </a:ext>
            </a:extLst>
          </p:cNvPr>
          <p:cNvSpPr/>
          <p:nvPr/>
        </p:nvSpPr>
        <p:spPr>
          <a:xfrm>
            <a:off x="3196991" y="1887466"/>
            <a:ext cx="1189238" cy="786811"/>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br>
              <a:rPr lang="sv-SE" sz="1200" b="1" dirty="0">
                <a:solidFill>
                  <a:schemeClr val="accent1"/>
                </a:solidFill>
              </a:rPr>
            </a:br>
            <a:r>
              <a:rPr lang="sv-SE" sz="1200" b="1" dirty="0">
                <a:solidFill>
                  <a:schemeClr val="accent1"/>
                </a:solidFill>
              </a:rPr>
              <a:t>Sjuklön</a:t>
            </a:r>
            <a:r>
              <a:rPr lang="sv-SE" sz="1200" dirty="0">
                <a:solidFill>
                  <a:schemeClr val="accent1"/>
                </a:solidFill>
              </a:rPr>
              <a:t> enligt</a:t>
            </a:r>
            <a:r>
              <a:rPr lang="sv-SE" sz="1200" b="1" dirty="0">
                <a:solidFill>
                  <a:schemeClr val="accent1"/>
                </a:solidFill>
              </a:rPr>
              <a:t> </a:t>
            </a:r>
            <a:r>
              <a:rPr lang="sv-SE" sz="1200" dirty="0">
                <a:solidFill>
                  <a:schemeClr val="accent1"/>
                </a:solidFill>
              </a:rPr>
              <a:t>AB</a:t>
            </a:r>
            <a:r>
              <a:rPr lang="sv-SE" sz="1200" b="1" dirty="0">
                <a:solidFill>
                  <a:schemeClr val="accent1"/>
                </a:solidFill>
              </a:rPr>
              <a:t> </a:t>
            </a:r>
            <a:r>
              <a:rPr lang="sv-SE" sz="1200" dirty="0">
                <a:solidFill>
                  <a:schemeClr val="accent1"/>
                </a:solidFill>
              </a:rPr>
              <a:t>90 %</a:t>
            </a:r>
          </a:p>
        </p:txBody>
      </p:sp>
      <p:sp>
        <p:nvSpPr>
          <p:cNvPr id="49" name="Rektangel 48">
            <a:extLst>
              <a:ext uri="{FF2B5EF4-FFF2-40B4-BE49-F238E27FC236}">
                <a16:creationId xmlns:a16="http://schemas.microsoft.com/office/drawing/2014/main" id="{8DDCDF9B-02C7-4EEF-A7D4-4D78C979F7EB}"/>
              </a:ext>
            </a:extLst>
          </p:cNvPr>
          <p:cNvSpPr/>
          <p:nvPr/>
        </p:nvSpPr>
        <p:spPr>
          <a:xfrm>
            <a:off x="4499911" y="2023726"/>
            <a:ext cx="1410424" cy="634924"/>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sv-SE" sz="1200" b="1" dirty="0">
                <a:solidFill>
                  <a:schemeClr val="accent1"/>
                </a:solidFill>
              </a:rPr>
              <a:t>Sjuklön </a:t>
            </a:r>
            <a:r>
              <a:rPr lang="sv-SE" sz="1200" dirty="0">
                <a:solidFill>
                  <a:schemeClr val="accent1"/>
                </a:solidFill>
              </a:rPr>
              <a:t>enligt</a:t>
            </a:r>
            <a:br>
              <a:rPr lang="sv-SE" sz="1200" dirty="0">
                <a:solidFill>
                  <a:schemeClr val="accent1"/>
                </a:solidFill>
              </a:rPr>
            </a:br>
            <a:r>
              <a:rPr lang="sv-SE" sz="1200" b="1" dirty="0">
                <a:solidFill>
                  <a:schemeClr val="accent1"/>
                </a:solidFill>
              </a:rPr>
              <a:t> </a:t>
            </a:r>
            <a:r>
              <a:rPr lang="sv-SE" sz="1200" dirty="0">
                <a:solidFill>
                  <a:schemeClr val="accent1"/>
                </a:solidFill>
              </a:rPr>
              <a:t>AB</a:t>
            </a:r>
            <a:r>
              <a:rPr lang="sv-SE" sz="1200" b="1" dirty="0">
                <a:solidFill>
                  <a:schemeClr val="accent1"/>
                </a:solidFill>
              </a:rPr>
              <a:t> </a:t>
            </a:r>
            <a:r>
              <a:rPr lang="sv-SE" sz="1200" dirty="0">
                <a:solidFill>
                  <a:schemeClr val="accent1"/>
                </a:solidFill>
              </a:rPr>
              <a:t>80 %</a:t>
            </a:r>
          </a:p>
        </p:txBody>
      </p:sp>
      <p:sp>
        <p:nvSpPr>
          <p:cNvPr id="50" name="Rektangel 49">
            <a:extLst>
              <a:ext uri="{FF2B5EF4-FFF2-40B4-BE49-F238E27FC236}">
                <a16:creationId xmlns:a16="http://schemas.microsoft.com/office/drawing/2014/main" id="{D437669E-5D03-4478-A5DD-2289DDEF9E39}"/>
              </a:ext>
            </a:extLst>
          </p:cNvPr>
          <p:cNvSpPr/>
          <p:nvPr/>
        </p:nvSpPr>
        <p:spPr>
          <a:xfrm>
            <a:off x="6014853" y="2095574"/>
            <a:ext cx="1603526" cy="563076"/>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sv-SE" sz="1200" b="1" dirty="0">
                <a:solidFill>
                  <a:schemeClr val="accent1"/>
                </a:solidFill>
              </a:rPr>
              <a:t>Sjuklön </a:t>
            </a:r>
            <a:r>
              <a:rPr lang="sv-SE" sz="1200" dirty="0">
                <a:solidFill>
                  <a:schemeClr val="accent1"/>
                </a:solidFill>
              </a:rPr>
              <a:t>enligt </a:t>
            </a:r>
          </a:p>
          <a:p>
            <a:pPr defTabSz="914400">
              <a:defRPr/>
            </a:pPr>
            <a:r>
              <a:rPr lang="sv-SE" sz="1200" dirty="0">
                <a:solidFill>
                  <a:schemeClr val="accent1"/>
                </a:solidFill>
              </a:rPr>
              <a:t>AB 75 %</a:t>
            </a:r>
          </a:p>
        </p:txBody>
      </p:sp>
      <p:sp>
        <p:nvSpPr>
          <p:cNvPr id="51" name="Rektangel 50">
            <a:extLst>
              <a:ext uri="{FF2B5EF4-FFF2-40B4-BE49-F238E27FC236}">
                <a16:creationId xmlns:a16="http://schemas.microsoft.com/office/drawing/2014/main" id="{D2898B59-FF09-4413-9743-63E25C7E392F}"/>
              </a:ext>
            </a:extLst>
          </p:cNvPr>
          <p:cNvSpPr/>
          <p:nvPr/>
        </p:nvSpPr>
        <p:spPr>
          <a:xfrm>
            <a:off x="7732705" y="2255199"/>
            <a:ext cx="1646336" cy="5665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sv-SE" sz="1200" b="1" dirty="0">
                <a:solidFill>
                  <a:schemeClr val="accent4"/>
                </a:solidFill>
              </a:rPr>
              <a:t>Månadsersättning </a:t>
            </a:r>
          </a:p>
          <a:p>
            <a:pPr defTabSz="914400">
              <a:defRPr/>
            </a:pPr>
            <a:r>
              <a:rPr lang="sv-SE" sz="1200" dirty="0">
                <a:solidFill>
                  <a:schemeClr val="accent4"/>
                </a:solidFill>
              </a:rPr>
              <a:t>AGS-KL</a:t>
            </a:r>
          </a:p>
        </p:txBody>
      </p:sp>
      <p:sp>
        <p:nvSpPr>
          <p:cNvPr id="52" name="Rektangel 51">
            <a:extLst>
              <a:ext uri="{FF2B5EF4-FFF2-40B4-BE49-F238E27FC236}">
                <a16:creationId xmlns:a16="http://schemas.microsoft.com/office/drawing/2014/main" id="{E47A4411-EBD1-46C5-8F0D-AA91BDD4DBA8}"/>
              </a:ext>
            </a:extLst>
          </p:cNvPr>
          <p:cNvSpPr/>
          <p:nvPr/>
        </p:nvSpPr>
        <p:spPr>
          <a:xfrm>
            <a:off x="7732705" y="3087350"/>
            <a:ext cx="1646336" cy="5665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sv-SE" sz="1200" b="1" dirty="0">
                <a:solidFill>
                  <a:schemeClr val="accent4"/>
                </a:solidFill>
              </a:rPr>
              <a:t>Månadsersättning </a:t>
            </a:r>
          </a:p>
          <a:p>
            <a:pPr defTabSz="914400">
              <a:defRPr/>
            </a:pPr>
            <a:r>
              <a:rPr lang="sv-SE" sz="1200" dirty="0">
                <a:solidFill>
                  <a:schemeClr val="accent4"/>
                </a:solidFill>
              </a:rPr>
              <a:t>AGS-KL</a:t>
            </a:r>
          </a:p>
        </p:txBody>
      </p:sp>
      <p:sp>
        <p:nvSpPr>
          <p:cNvPr id="53" name="Rektangel 52">
            <a:extLst>
              <a:ext uri="{FF2B5EF4-FFF2-40B4-BE49-F238E27FC236}">
                <a16:creationId xmlns:a16="http://schemas.microsoft.com/office/drawing/2014/main" id="{9D2BC224-0CD6-4CF2-A52D-CFE3337A81AA}"/>
              </a:ext>
            </a:extLst>
          </p:cNvPr>
          <p:cNvSpPr/>
          <p:nvPr/>
        </p:nvSpPr>
        <p:spPr>
          <a:xfrm>
            <a:off x="4499910" y="2981996"/>
            <a:ext cx="1340451" cy="498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sv-SE" sz="1200" b="1" dirty="0">
                <a:solidFill>
                  <a:schemeClr val="accent4"/>
                </a:solidFill>
              </a:rPr>
              <a:t>Dagsersättning</a:t>
            </a:r>
            <a:r>
              <a:rPr lang="sv-SE" sz="1200" dirty="0">
                <a:solidFill>
                  <a:schemeClr val="accent4"/>
                </a:solidFill>
              </a:rPr>
              <a:t> AGS-KL 10 %</a:t>
            </a:r>
          </a:p>
        </p:txBody>
      </p:sp>
      <p:sp>
        <p:nvSpPr>
          <p:cNvPr id="54" name="Rektangel 53">
            <a:extLst>
              <a:ext uri="{FF2B5EF4-FFF2-40B4-BE49-F238E27FC236}">
                <a16:creationId xmlns:a16="http://schemas.microsoft.com/office/drawing/2014/main" id="{EF34D717-6F8B-4505-AA41-21E0A3A4E0F5}"/>
              </a:ext>
            </a:extLst>
          </p:cNvPr>
          <p:cNvSpPr/>
          <p:nvPr/>
        </p:nvSpPr>
        <p:spPr>
          <a:xfrm>
            <a:off x="3198542" y="2981996"/>
            <a:ext cx="1187686" cy="498479"/>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sv-SE" sz="1200" b="1" dirty="0">
                <a:solidFill>
                  <a:schemeClr val="accent1"/>
                </a:solidFill>
              </a:rPr>
              <a:t>Sjuklön AB   </a:t>
            </a:r>
            <a:r>
              <a:rPr lang="sv-SE" sz="1200" dirty="0">
                <a:solidFill>
                  <a:schemeClr val="accent1"/>
                </a:solidFill>
              </a:rPr>
              <a:t>10 %</a:t>
            </a:r>
          </a:p>
        </p:txBody>
      </p:sp>
      <p:sp>
        <p:nvSpPr>
          <p:cNvPr id="37" name="Line 21">
            <a:extLst>
              <a:ext uri="{FF2B5EF4-FFF2-40B4-BE49-F238E27FC236}">
                <a16:creationId xmlns:a16="http://schemas.microsoft.com/office/drawing/2014/main" id="{2B5EC752-A176-484D-B04B-4FD6BEE6E440}"/>
              </a:ext>
            </a:extLst>
          </p:cNvPr>
          <p:cNvSpPr>
            <a:spLocks noChangeShapeType="1"/>
          </p:cNvSpPr>
          <p:nvPr/>
        </p:nvSpPr>
        <p:spPr bwMode="auto">
          <a:xfrm flipV="1">
            <a:off x="871045" y="2830711"/>
            <a:ext cx="6747331" cy="14963"/>
          </a:xfrm>
          <a:prstGeom prst="line">
            <a:avLst/>
          </a:prstGeom>
          <a:noFill/>
          <a:ln w="28575">
            <a:solidFill>
              <a:schemeClr val="accent4"/>
            </a:solidFill>
            <a:prstDash val="dash"/>
            <a:round/>
            <a:headEnd/>
            <a:tailEnd/>
          </a:ln>
        </p:spPr>
        <p:txBody>
          <a:bodyPr/>
          <a:lstStyle/>
          <a:p>
            <a:pPr defTabSz="914400">
              <a:defRPr/>
            </a:pPr>
            <a:endParaRPr lang="sv-SE" dirty="0">
              <a:solidFill>
                <a:prstClr val="black"/>
              </a:solidFill>
              <a:latin typeface="Arial"/>
            </a:endParaRPr>
          </a:p>
        </p:txBody>
      </p:sp>
      <p:cxnSp>
        <p:nvCxnSpPr>
          <p:cNvPr id="27" name="Rak pilkoppling 26">
            <a:extLst>
              <a:ext uri="{FF2B5EF4-FFF2-40B4-BE49-F238E27FC236}">
                <a16:creationId xmlns:a16="http://schemas.microsoft.com/office/drawing/2014/main" id="{DE39A144-B263-44C9-8443-7EADD7165C3A}"/>
              </a:ext>
            </a:extLst>
          </p:cNvPr>
          <p:cNvCxnSpPr>
            <a:cxnSpLocks/>
          </p:cNvCxnSpPr>
          <p:nvPr/>
        </p:nvCxnSpPr>
        <p:spPr>
          <a:xfrm>
            <a:off x="4487746" y="2981996"/>
            <a:ext cx="0" cy="3063776"/>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D492D6A0-7004-4713-955F-C7FBE72B500D}"/>
              </a:ext>
            </a:extLst>
          </p:cNvPr>
          <p:cNvCxnSpPr>
            <a:cxnSpLocks/>
          </p:cNvCxnSpPr>
          <p:nvPr/>
        </p:nvCxnSpPr>
        <p:spPr>
          <a:xfrm>
            <a:off x="5817542" y="3118260"/>
            <a:ext cx="0" cy="2927512"/>
          </a:xfrm>
          <a:prstGeom prst="straightConnector1">
            <a:avLst/>
          </a:prstGeom>
          <a:ln w="47625">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 name="textruta 2">
            <a:extLst>
              <a:ext uri="{FF2B5EF4-FFF2-40B4-BE49-F238E27FC236}">
                <a16:creationId xmlns:a16="http://schemas.microsoft.com/office/drawing/2014/main" id="{3EC6D028-75B3-4299-ADC6-A8D06ACC0FAC}"/>
              </a:ext>
            </a:extLst>
          </p:cNvPr>
          <p:cNvSpPr txBox="1"/>
          <p:nvPr/>
        </p:nvSpPr>
        <p:spPr>
          <a:xfrm>
            <a:off x="171650" y="2617760"/>
            <a:ext cx="2531444" cy="492443"/>
          </a:xfrm>
          <a:prstGeom prst="rect">
            <a:avLst/>
          </a:prstGeom>
          <a:noFill/>
        </p:spPr>
        <p:txBody>
          <a:bodyPr wrap="square" lIns="0" tIns="0" rIns="0" bIns="0" rtlCol="0" anchor="t" anchorCtr="0">
            <a:spAutoFit/>
          </a:bodyPr>
          <a:lstStyle/>
          <a:p>
            <a:pPr algn="l"/>
            <a:r>
              <a:rPr lang="sv-SE" sz="1600" dirty="0">
                <a:solidFill>
                  <a:srgbClr val="FF0000"/>
                </a:solidFill>
              </a:rPr>
              <a:t>10 </a:t>
            </a:r>
            <a:r>
              <a:rPr lang="sv-SE" sz="1600" dirty="0" err="1">
                <a:solidFill>
                  <a:srgbClr val="FF0000"/>
                </a:solidFill>
              </a:rPr>
              <a:t>pbb</a:t>
            </a:r>
            <a:r>
              <a:rPr lang="sv-SE" sz="1600" dirty="0">
                <a:solidFill>
                  <a:srgbClr val="FF0000"/>
                </a:solidFill>
              </a:rPr>
              <a:t> = 573 000</a:t>
            </a:r>
            <a:br>
              <a:rPr lang="sv-SE" sz="1600" dirty="0">
                <a:solidFill>
                  <a:srgbClr val="FF0000"/>
                </a:solidFill>
              </a:rPr>
            </a:br>
            <a:r>
              <a:rPr lang="sv-SE" sz="1600" dirty="0">
                <a:solidFill>
                  <a:srgbClr val="FF0000"/>
                </a:solidFill>
              </a:rPr>
              <a:t>Lön/mån = 47 750</a:t>
            </a:r>
          </a:p>
        </p:txBody>
      </p:sp>
      <p:sp>
        <p:nvSpPr>
          <p:cNvPr id="5" name="textruta 4">
            <a:extLst>
              <a:ext uri="{FF2B5EF4-FFF2-40B4-BE49-F238E27FC236}">
                <a16:creationId xmlns:a16="http://schemas.microsoft.com/office/drawing/2014/main" id="{8C350DA1-CF4E-829D-CD9B-72B2A16C09C5}"/>
              </a:ext>
            </a:extLst>
          </p:cNvPr>
          <p:cNvSpPr txBox="1"/>
          <p:nvPr/>
        </p:nvSpPr>
        <p:spPr>
          <a:xfrm>
            <a:off x="9660556" y="2994750"/>
            <a:ext cx="2531444" cy="430887"/>
          </a:xfrm>
          <a:prstGeom prst="rect">
            <a:avLst/>
          </a:prstGeom>
          <a:noFill/>
        </p:spPr>
        <p:txBody>
          <a:bodyPr wrap="square" lIns="0" tIns="0" rIns="0" bIns="0" rtlCol="0" anchor="t" anchorCtr="0">
            <a:spAutoFit/>
          </a:bodyPr>
          <a:lstStyle/>
          <a:p>
            <a:pPr algn="l"/>
            <a:r>
              <a:rPr lang="sv-SE" sz="1400" dirty="0">
                <a:solidFill>
                  <a:srgbClr val="FF0000"/>
                </a:solidFill>
              </a:rPr>
              <a:t>7,5 </a:t>
            </a:r>
            <a:r>
              <a:rPr lang="sv-SE" sz="1400" dirty="0" err="1">
                <a:solidFill>
                  <a:srgbClr val="FF0000"/>
                </a:solidFill>
              </a:rPr>
              <a:t>pbb</a:t>
            </a:r>
            <a:r>
              <a:rPr lang="sv-SE" sz="1400" dirty="0">
                <a:solidFill>
                  <a:srgbClr val="FF0000"/>
                </a:solidFill>
              </a:rPr>
              <a:t> = 429 750</a:t>
            </a:r>
            <a:br>
              <a:rPr lang="sv-SE" sz="1400" dirty="0">
                <a:solidFill>
                  <a:srgbClr val="FF0000"/>
                </a:solidFill>
              </a:rPr>
            </a:br>
            <a:r>
              <a:rPr lang="sv-SE" sz="1400" dirty="0">
                <a:solidFill>
                  <a:srgbClr val="FF0000"/>
                </a:solidFill>
              </a:rPr>
              <a:t>Lön/mån = 35 800</a:t>
            </a:r>
          </a:p>
        </p:txBody>
      </p:sp>
    </p:spTree>
    <p:extLst>
      <p:ext uri="{BB962C8B-B14F-4D97-AF65-F5344CB8AC3E}">
        <p14:creationId xmlns:p14="http://schemas.microsoft.com/office/powerpoint/2010/main" val="258400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33" grpId="0"/>
      <p:bldP spid="38" grpId="0" animBg="1"/>
      <p:bldP spid="42" grpId="0" animBg="1"/>
      <p:bldP spid="45" grpId="0" animBg="1"/>
      <p:bldP spid="46" grpId="0" animBg="1"/>
      <p:bldP spid="48" grpId="0" animBg="1"/>
      <p:bldP spid="49" grpId="0" animBg="1"/>
      <p:bldP spid="50" grpId="0" animBg="1"/>
      <p:bldP spid="51" grpId="0" animBg="1"/>
      <p:bldP spid="52" grpId="0" animBg="1"/>
      <p:bldP spid="53" grpId="0" animBg="1"/>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a:extLst>
              <a:ext uri="{FF2B5EF4-FFF2-40B4-BE49-F238E27FC236}">
                <a16:creationId xmlns:a16="http://schemas.microsoft.com/office/drawing/2014/main" id="{8F68A807-4370-478E-9635-45402230A66D}"/>
              </a:ext>
            </a:extLst>
          </p:cNvPr>
          <p:cNvSpPr>
            <a:spLocks noGrp="1"/>
          </p:cNvSpPr>
          <p:nvPr>
            <p:ph sz="quarter" idx="15"/>
          </p:nvPr>
        </p:nvSpPr>
        <p:spPr/>
        <p:txBody>
          <a:bodyPr/>
          <a:lstStyle/>
          <a:p>
            <a:r>
              <a:rPr lang="sv-SE" dirty="0"/>
              <a:t>Oavsett diagnos – ingen hälsoprövning</a:t>
            </a:r>
          </a:p>
          <a:p>
            <a:r>
              <a:rPr lang="sv-SE" dirty="0"/>
              <a:t>Kvalifikationstid 90 dagars anställning</a:t>
            </a:r>
          </a:p>
          <a:p>
            <a:r>
              <a:rPr lang="sv-SE" dirty="0"/>
              <a:t>10% extra från dag 15 eller dag 91</a:t>
            </a:r>
          </a:p>
          <a:p>
            <a:r>
              <a:rPr lang="sv-SE" dirty="0"/>
              <a:t>~ 15% extra vid sjukersättning </a:t>
            </a:r>
          </a:p>
          <a:p>
            <a:r>
              <a:rPr lang="sv-SE" dirty="0"/>
              <a:t>Efterskydd 720 dagar</a:t>
            </a:r>
          </a:p>
          <a:p>
            <a:r>
              <a:rPr lang="sv-SE" dirty="0"/>
              <a:t>Längst till 66 år</a:t>
            </a:r>
          </a:p>
          <a:p>
            <a:r>
              <a:rPr lang="sv-SE" dirty="0"/>
              <a:t>Ingen preskription</a:t>
            </a:r>
          </a:p>
          <a:p>
            <a:endParaRPr lang="sv-SE" dirty="0"/>
          </a:p>
        </p:txBody>
      </p:sp>
      <p:sp>
        <p:nvSpPr>
          <p:cNvPr id="8" name="Rubrik 7">
            <a:extLst>
              <a:ext uri="{FF2B5EF4-FFF2-40B4-BE49-F238E27FC236}">
                <a16:creationId xmlns:a16="http://schemas.microsoft.com/office/drawing/2014/main" id="{BC02B422-ED09-4DE5-B5B6-2AD596154BA3}"/>
              </a:ext>
            </a:extLst>
          </p:cNvPr>
          <p:cNvSpPr>
            <a:spLocks noGrp="1"/>
          </p:cNvSpPr>
          <p:nvPr>
            <p:ph type="title"/>
          </p:nvPr>
        </p:nvSpPr>
        <p:spPr/>
        <p:txBody>
          <a:bodyPr/>
          <a:lstStyle/>
          <a:p>
            <a:r>
              <a:rPr lang="sv-SE" dirty="0"/>
              <a:t>Sammanfattning sjukförsäkring</a:t>
            </a:r>
            <a:br>
              <a:rPr lang="sv-SE" dirty="0"/>
            </a:br>
            <a:endParaRPr lang="sv-SE" dirty="0"/>
          </a:p>
        </p:txBody>
      </p:sp>
      <p:pic>
        <p:nvPicPr>
          <p:cNvPr id="9" name="Bildobjekt 8">
            <a:extLst>
              <a:ext uri="{FF2B5EF4-FFF2-40B4-BE49-F238E27FC236}">
                <a16:creationId xmlns:a16="http://schemas.microsoft.com/office/drawing/2014/main" id="{41E59672-3095-4A74-8518-6C3918B82752}"/>
              </a:ext>
            </a:extLst>
          </p:cNvPr>
          <p:cNvPicPr>
            <a:picLocks noChangeAspect="1"/>
          </p:cNvPicPr>
          <p:nvPr/>
        </p:nvPicPr>
        <p:blipFill>
          <a:blip r:embed="rId3"/>
          <a:stretch>
            <a:fillRect/>
          </a:stretch>
        </p:blipFill>
        <p:spPr>
          <a:xfrm>
            <a:off x="7656723" y="1800868"/>
            <a:ext cx="4019339" cy="3684394"/>
          </a:xfrm>
          <a:prstGeom prst="rect">
            <a:avLst/>
          </a:prstGeom>
        </p:spPr>
      </p:pic>
    </p:spTree>
    <p:extLst>
      <p:ext uri="{BB962C8B-B14F-4D97-AF65-F5344CB8AC3E}">
        <p14:creationId xmlns:p14="http://schemas.microsoft.com/office/powerpoint/2010/main" val="41092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F4B9CC8-0AD5-3022-A7B7-344A3B07F72F}"/>
              </a:ext>
            </a:extLst>
          </p:cNvPr>
          <p:cNvSpPr>
            <a:spLocks noGrp="1"/>
          </p:cNvSpPr>
          <p:nvPr>
            <p:ph type="ctrTitle"/>
          </p:nvPr>
        </p:nvSpPr>
        <p:spPr/>
        <p:txBody>
          <a:bodyPr anchor="b">
            <a:normAutofit fontScale="90000"/>
          </a:bodyPr>
          <a:lstStyle/>
          <a:p>
            <a:br>
              <a:rPr lang="sv-SE" dirty="0"/>
            </a:br>
            <a:br>
              <a:rPr lang="sv-SE" dirty="0"/>
            </a:br>
            <a:br>
              <a:rPr lang="sv-SE" dirty="0"/>
            </a:br>
            <a:r>
              <a:rPr lang="sv-SE" dirty="0">
                <a:solidFill>
                  <a:schemeClr val="bg1">
                    <a:lumMod val="95000"/>
                  </a:schemeClr>
                </a:solidFill>
              </a:rPr>
              <a:t>Arbetsskadeförsäkring </a:t>
            </a:r>
            <a:br>
              <a:rPr lang="sv-SE" dirty="0"/>
            </a:br>
            <a:endParaRPr lang="sv-SE" dirty="0"/>
          </a:p>
        </p:txBody>
      </p:sp>
      <p:sp>
        <p:nvSpPr>
          <p:cNvPr id="3" name="Platshållare för bildnummer 2" hidden="1">
            <a:extLst>
              <a:ext uri="{FF2B5EF4-FFF2-40B4-BE49-F238E27FC236}">
                <a16:creationId xmlns:a16="http://schemas.microsoft.com/office/drawing/2014/main" id="{DC9223E4-DA9D-60CD-6769-07056FB57CF1}"/>
              </a:ext>
            </a:extLst>
          </p:cNvPr>
          <p:cNvSpPr>
            <a:spLocks noGrp="1"/>
          </p:cNvSpPr>
          <p:nvPr>
            <p:ph type="sldNum" sz="quarter" idx="12"/>
          </p:nvPr>
        </p:nvSpPr>
        <p:spPr/>
        <p:txBody>
          <a:bodyPr/>
          <a:lstStyle/>
          <a:p>
            <a:pPr>
              <a:spcAft>
                <a:spcPts val="600"/>
              </a:spcAft>
            </a:pPr>
            <a:fld id="{AE086683-F536-42AB-ABBC-F4803DFE8DBC}" type="slidenum">
              <a:rPr lang="sv-SE" smtClean="0"/>
              <a:pPr>
                <a:spcAft>
                  <a:spcPts val="600"/>
                </a:spcAft>
              </a:pPr>
              <a:t>16</a:t>
            </a:fld>
            <a:endParaRPr lang="sv-SE"/>
          </a:p>
        </p:txBody>
      </p:sp>
    </p:spTree>
    <p:extLst>
      <p:ext uri="{BB962C8B-B14F-4D97-AF65-F5344CB8AC3E}">
        <p14:creationId xmlns:p14="http://schemas.microsoft.com/office/powerpoint/2010/main" val="92229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25">
            <a:extLst>
              <a:ext uri="{FF2B5EF4-FFF2-40B4-BE49-F238E27FC236}">
                <a16:creationId xmlns:a16="http://schemas.microsoft.com/office/drawing/2014/main" id="{CA76D41A-42E3-4BBA-B629-CC08816151F0}"/>
              </a:ext>
            </a:extLst>
          </p:cNvPr>
          <p:cNvSpPr/>
          <p:nvPr/>
        </p:nvSpPr>
        <p:spPr>
          <a:xfrm>
            <a:off x="1064382" y="2102333"/>
            <a:ext cx="7018649" cy="215660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sv-SE" b="1" dirty="0">
                <a:solidFill>
                  <a:schemeClr val="accent1"/>
                </a:solidFill>
              </a:rPr>
              <a:t>                                             Olycksfall</a:t>
            </a:r>
          </a:p>
          <a:p>
            <a:pPr algn="just">
              <a:lnSpc>
                <a:spcPct val="150000"/>
              </a:lnSpc>
            </a:pPr>
            <a:r>
              <a:rPr lang="sv-SE" b="1" dirty="0">
                <a:solidFill>
                  <a:schemeClr val="accent1"/>
                </a:solidFill>
              </a:rPr>
              <a:t>                                             Färdolycksfall</a:t>
            </a:r>
          </a:p>
          <a:p>
            <a:pPr algn="just">
              <a:lnSpc>
                <a:spcPct val="150000"/>
              </a:lnSpc>
            </a:pPr>
            <a:r>
              <a:rPr lang="sv-SE" b="1" dirty="0">
                <a:solidFill>
                  <a:schemeClr val="accent1"/>
                </a:solidFill>
              </a:rPr>
              <a:t>                                             Smitta</a:t>
            </a:r>
          </a:p>
          <a:p>
            <a:pPr algn="just"/>
            <a:endParaRPr lang="sv-SE" b="1" dirty="0">
              <a:solidFill>
                <a:schemeClr val="accent1"/>
              </a:solidFill>
            </a:endParaRPr>
          </a:p>
          <a:p>
            <a:pPr algn="just"/>
            <a:r>
              <a:rPr lang="sv-SE" b="1" dirty="0">
                <a:solidFill>
                  <a:schemeClr val="accent1"/>
                </a:solidFill>
              </a:rPr>
              <a:t>                                             Arbetssjukdom</a:t>
            </a:r>
          </a:p>
        </p:txBody>
      </p:sp>
      <p:pic>
        <p:nvPicPr>
          <p:cNvPr id="7" name="Picture 9" descr="fklogo">
            <a:extLst>
              <a:ext uri="{FF2B5EF4-FFF2-40B4-BE49-F238E27FC236}">
                <a16:creationId xmlns:a16="http://schemas.microsoft.com/office/drawing/2014/main" id="{D584C713-92AC-423A-A9DE-7F61073C04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632" y="855074"/>
            <a:ext cx="2374029" cy="41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78D29DBF-7747-4498-92E6-2DB029DC8967}"/>
              </a:ext>
            </a:extLst>
          </p:cNvPr>
          <p:cNvPicPr>
            <a:picLocks noChangeAspect="1"/>
          </p:cNvPicPr>
          <p:nvPr/>
        </p:nvPicPr>
        <p:blipFill>
          <a:blip r:embed="rId3"/>
          <a:stretch>
            <a:fillRect/>
          </a:stretch>
        </p:blipFill>
        <p:spPr>
          <a:xfrm>
            <a:off x="5203031" y="680500"/>
            <a:ext cx="685800" cy="571500"/>
          </a:xfrm>
          <a:prstGeom prst="rect">
            <a:avLst/>
          </a:prstGeom>
        </p:spPr>
      </p:pic>
      <p:sp>
        <p:nvSpPr>
          <p:cNvPr id="14" name="Rektangel 13">
            <a:extLst>
              <a:ext uri="{FF2B5EF4-FFF2-40B4-BE49-F238E27FC236}">
                <a16:creationId xmlns:a16="http://schemas.microsoft.com/office/drawing/2014/main" id="{DC05D649-19FD-4D84-80CA-A2826FD92B41}"/>
              </a:ext>
            </a:extLst>
          </p:cNvPr>
          <p:cNvSpPr/>
          <p:nvPr/>
        </p:nvSpPr>
        <p:spPr>
          <a:xfrm>
            <a:off x="1075632" y="1362399"/>
            <a:ext cx="2880000" cy="6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60568357-8C2F-462F-8F30-C0CF6905C2B2}"/>
              </a:ext>
            </a:extLst>
          </p:cNvPr>
          <p:cNvSpPr txBox="1"/>
          <p:nvPr/>
        </p:nvSpPr>
        <p:spPr>
          <a:xfrm>
            <a:off x="1224574" y="1322533"/>
            <a:ext cx="1841500" cy="391119"/>
          </a:xfrm>
          <a:prstGeom prst="rect">
            <a:avLst/>
          </a:prstGeom>
          <a:noFill/>
        </p:spPr>
        <p:txBody>
          <a:bodyPr wrap="square" lIns="0" tIns="0" rIns="0" bIns="0" rtlCol="0" anchor="ctr" anchorCtr="0">
            <a:noAutofit/>
          </a:bodyPr>
          <a:lstStyle/>
          <a:p>
            <a:br>
              <a:rPr lang="sv-SE" b="1" dirty="0">
                <a:solidFill>
                  <a:schemeClr val="accent3"/>
                </a:solidFill>
                <a:latin typeface="+mj-lt"/>
              </a:rPr>
            </a:br>
            <a:r>
              <a:rPr lang="sv-SE" dirty="0">
                <a:solidFill>
                  <a:schemeClr val="accent3"/>
                </a:solidFill>
                <a:latin typeface="+mj-lt"/>
              </a:rPr>
              <a:t>Lag</a:t>
            </a:r>
            <a:r>
              <a:rPr lang="sv-SE" b="1" dirty="0">
                <a:solidFill>
                  <a:schemeClr val="accent3"/>
                </a:solidFill>
                <a:latin typeface="+mj-lt"/>
              </a:rPr>
              <a:t> - SFB</a:t>
            </a:r>
          </a:p>
        </p:txBody>
      </p:sp>
      <p:sp>
        <p:nvSpPr>
          <p:cNvPr id="17" name="Rektangel 16">
            <a:extLst>
              <a:ext uri="{FF2B5EF4-FFF2-40B4-BE49-F238E27FC236}">
                <a16:creationId xmlns:a16="http://schemas.microsoft.com/office/drawing/2014/main" id="{D35E7C81-E9B0-4D2C-BD44-A5EA9855B036}"/>
              </a:ext>
            </a:extLst>
          </p:cNvPr>
          <p:cNvSpPr/>
          <p:nvPr/>
        </p:nvSpPr>
        <p:spPr>
          <a:xfrm>
            <a:off x="5203031" y="1374024"/>
            <a:ext cx="2880000" cy="61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F903A6D5-6B47-4BE2-A943-26B728555334}"/>
              </a:ext>
            </a:extLst>
          </p:cNvPr>
          <p:cNvSpPr txBox="1"/>
          <p:nvPr/>
        </p:nvSpPr>
        <p:spPr>
          <a:xfrm>
            <a:off x="5322594" y="1267925"/>
            <a:ext cx="1841500" cy="539331"/>
          </a:xfrm>
          <a:prstGeom prst="rect">
            <a:avLst/>
          </a:prstGeom>
          <a:noFill/>
        </p:spPr>
        <p:txBody>
          <a:bodyPr wrap="square" lIns="0" tIns="0" rIns="0" bIns="0" rtlCol="0" anchor="ctr" anchorCtr="0">
            <a:noAutofit/>
          </a:bodyPr>
          <a:lstStyle/>
          <a:p>
            <a:br>
              <a:rPr lang="sv-SE" b="1" dirty="0">
                <a:solidFill>
                  <a:schemeClr val="accent3"/>
                </a:solidFill>
                <a:latin typeface="+mj-lt"/>
              </a:rPr>
            </a:br>
            <a:r>
              <a:rPr lang="sv-SE" dirty="0">
                <a:solidFill>
                  <a:schemeClr val="accent3"/>
                </a:solidFill>
                <a:latin typeface="+mj-lt"/>
              </a:rPr>
              <a:t>Avtal</a:t>
            </a:r>
            <a:r>
              <a:rPr lang="sv-SE" b="1" dirty="0">
                <a:solidFill>
                  <a:schemeClr val="accent3"/>
                </a:solidFill>
                <a:latin typeface="+mj-lt"/>
              </a:rPr>
              <a:t> - TFA-KL</a:t>
            </a:r>
          </a:p>
        </p:txBody>
      </p:sp>
      <p:sp>
        <p:nvSpPr>
          <p:cNvPr id="4" name="Rektangel 3">
            <a:extLst>
              <a:ext uri="{FF2B5EF4-FFF2-40B4-BE49-F238E27FC236}">
                <a16:creationId xmlns:a16="http://schemas.microsoft.com/office/drawing/2014/main" id="{E6EE8F72-C3EE-4C83-86D3-1C339355BF5A}"/>
              </a:ext>
            </a:extLst>
          </p:cNvPr>
          <p:cNvSpPr/>
          <p:nvPr/>
        </p:nvSpPr>
        <p:spPr>
          <a:xfrm>
            <a:off x="2024028" y="2113958"/>
            <a:ext cx="7018649" cy="2156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3" name="Rak koppling 22">
            <a:extLst>
              <a:ext uri="{FF2B5EF4-FFF2-40B4-BE49-F238E27FC236}">
                <a16:creationId xmlns:a16="http://schemas.microsoft.com/office/drawing/2014/main" id="{8AC044D6-8493-4AE0-AD85-1E0837E3C803}"/>
              </a:ext>
            </a:extLst>
          </p:cNvPr>
          <p:cNvCxnSpPr>
            <a:cxnSpLocks/>
          </p:cNvCxnSpPr>
          <p:nvPr/>
        </p:nvCxnSpPr>
        <p:spPr>
          <a:xfrm>
            <a:off x="3665416" y="3618547"/>
            <a:ext cx="21968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A2DB56D3-7405-4F73-9927-2333616F1706}"/>
              </a:ext>
            </a:extLst>
          </p:cNvPr>
          <p:cNvSpPr/>
          <p:nvPr/>
        </p:nvSpPr>
        <p:spPr>
          <a:xfrm>
            <a:off x="1064382" y="4594731"/>
            <a:ext cx="3286881" cy="20277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32" lvl="1" indent="-171450">
              <a:buFont typeface="Arial" panose="020B0604020202020204" pitchFamily="34" charset="0"/>
              <a:buChar char="•"/>
            </a:pPr>
            <a:r>
              <a:rPr lang="sv-SE" sz="1600" dirty="0">
                <a:solidFill>
                  <a:schemeClr val="accent3"/>
                </a:solidFill>
                <a:latin typeface="+mj-lt"/>
              </a:rPr>
              <a:t>Tandvård</a:t>
            </a:r>
          </a:p>
          <a:p>
            <a:pPr marL="628632" lvl="1" indent="-171450">
              <a:buFont typeface="Arial" panose="020B0604020202020204" pitchFamily="34" charset="0"/>
              <a:buChar char="•"/>
            </a:pPr>
            <a:r>
              <a:rPr lang="sv-SE" sz="1600" dirty="0">
                <a:solidFill>
                  <a:schemeClr val="accent3"/>
                </a:solidFill>
                <a:latin typeface="+mj-lt"/>
              </a:rPr>
              <a:t>Särskilda hjälpmedel</a:t>
            </a:r>
          </a:p>
          <a:p>
            <a:pPr marL="628632" lvl="1" indent="-171450">
              <a:buFont typeface="Arial" panose="020B0604020202020204" pitchFamily="34" charset="0"/>
              <a:buChar char="•"/>
            </a:pPr>
            <a:r>
              <a:rPr lang="sv-SE" sz="1600" dirty="0">
                <a:solidFill>
                  <a:schemeClr val="accent3"/>
                </a:solidFill>
                <a:latin typeface="+mj-lt"/>
              </a:rPr>
              <a:t>Sjukvård utomlands</a:t>
            </a:r>
          </a:p>
          <a:p>
            <a:pPr marL="628632" lvl="1" indent="-171450">
              <a:buFont typeface="Arial" panose="020B0604020202020204" pitchFamily="34" charset="0"/>
              <a:buChar char="•"/>
            </a:pPr>
            <a:r>
              <a:rPr lang="sv-SE" sz="1600" dirty="0">
                <a:solidFill>
                  <a:schemeClr val="accent3"/>
                </a:solidFill>
                <a:latin typeface="+mj-lt"/>
              </a:rPr>
              <a:t>Livränta</a:t>
            </a:r>
          </a:p>
          <a:p>
            <a:pPr marL="628632" lvl="1" indent="-171450">
              <a:buFont typeface="Arial" panose="020B0604020202020204" pitchFamily="34" charset="0"/>
              <a:buChar char="•"/>
            </a:pPr>
            <a:r>
              <a:rPr lang="sv-SE" sz="1600" dirty="0">
                <a:solidFill>
                  <a:schemeClr val="accent3"/>
                </a:solidFill>
                <a:latin typeface="+mj-lt"/>
              </a:rPr>
              <a:t>Begravningshjälp</a:t>
            </a:r>
          </a:p>
          <a:p>
            <a:pPr marL="628632" lvl="1" indent="-171450">
              <a:buFont typeface="Arial" panose="020B0604020202020204" pitchFamily="34" charset="0"/>
              <a:buChar char="•"/>
            </a:pPr>
            <a:r>
              <a:rPr lang="sv-SE" sz="1600" dirty="0">
                <a:solidFill>
                  <a:schemeClr val="accent3"/>
                </a:solidFill>
                <a:latin typeface="+mj-lt"/>
              </a:rPr>
              <a:t>Efterlevandelivränta</a:t>
            </a:r>
          </a:p>
        </p:txBody>
      </p:sp>
      <p:sp>
        <p:nvSpPr>
          <p:cNvPr id="28" name="Rektangel 27">
            <a:extLst>
              <a:ext uri="{FF2B5EF4-FFF2-40B4-BE49-F238E27FC236}">
                <a16:creationId xmlns:a16="http://schemas.microsoft.com/office/drawing/2014/main" id="{F26EF82A-170D-4574-A2DF-FCE3B2343E63}"/>
              </a:ext>
            </a:extLst>
          </p:cNvPr>
          <p:cNvSpPr/>
          <p:nvPr/>
        </p:nvSpPr>
        <p:spPr>
          <a:xfrm>
            <a:off x="4988572" y="4594730"/>
            <a:ext cx="3137350" cy="2027741"/>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32" lvl="1" indent="-285750">
              <a:buFont typeface="Arial" panose="020B0604020202020204" pitchFamily="34" charset="0"/>
              <a:buChar char="•"/>
            </a:pPr>
            <a:r>
              <a:rPr lang="sv-SE" sz="1600" dirty="0">
                <a:solidFill>
                  <a:schemeClr val="accent3"/>
                </a:solidFill>
              </a:rPr>
              <a:t>Inkomstförlust</a:t>
            </a:r>
          </a:p>
          <a:p>
            <a:pPr marL="742932" lvl="1" indent="-285750">
              <a:buFont typeface="Arial" panose="020B0604020202020204" pitchFamily="34" charset="0"/>
              <a:buChar char="•"/>
            </a:pPr>
            <a:r>
              <a:rPr lang="sv-SE" sz="1600" dirty="0">
                <a:solidFill>
                  <a:schemeClr val="accent3"/>
                </a:solidFill>
              </a:rPr>
              <a:t>Merkostnader</a:t>
            </a:r>
          </a:p>
          <a:p>
            <a:pPr marL="742932" lvl="1" indent="-285750">
              <a:buFont typeface="Arial" panose="020B0604020202020204" pitchFamily="34" charset="0"/>
              <a:buChar char="•"/>
            </a:pPr>
            <a:r>
              <a:rPr lang="sv-SE" sz="1600" dirty="0">
                <a:solidFill>
                  <a:schemeClr val="accent3"/>
                </a:solidFill>
              </a:rPr>
              <a:t>Sveda och värk</a:t>
            </a:r>
          </a:p>
          <a:p>
            <a:pPr marL="742932" lvl="1" indent="-285750">
              <a:buFont typeface="Arial" panose="020B0604020202020204" pitchFamily="34" charset="0"/>
              <a:buChar char="•"/>
            </a:pPr>
            <a:r>
              <a:rPr lang="sv-SE" sz="1600" dirty="0">
                <a:solidFill>
                  <a:schemeClr val="accent3"/>
                </a:solidFill>
              </a:rPr>
              <a:t>Lyte och men</a:t>
            </a:r>
          </a:p>
          <a:p>
            <a:pPr marL="742932" lvl="1" indent="-285750">
              <a:buFont typeface="Arial" panose="020B0604020202020204" pitchFamily="34" charset="0"/>
              <a:buChar char="•"/>
            </a:pPr>
            <a:r>
              <a:rPr lang="sv-SE" sz="1600" dirty="0">
                <a:solidFill>
                  <a:schemeClr val="accent3"/>
                </a:solidFill>
              </a:rPr>
              <a:t>Framtida merkostnader</a:t>
            </a:r>
          </a:p>
          <a:p>
            <a:pPr marL="742932" lvl="1" indent="-285750">
              <a:buFont typeface="Arial" panose="020B0604020202020204" pitchFamily="34" charset="0"/>
              <a:buChar char="•"/>
            </a:pPr>
            <a:r>
              <a:rPr lang="sv-SE" sz="1600" dirty="0">
                <a:solidFill>
                  <a:schemeClr val="accent3"/>
                </a:solidFill>
              </a:rPr>
              <a:t>Framtida inkomstförlust</a:t>
            </a:r>
          </a:p>
          <a:p>
            <a:pPr marL="742932" lvl="1" indent="-285750">
              <a:buFont typeface="Arial" panose="020B0604020202020204" pitchFamily="34" charset="0"/>
              <a:buChar char="•"/>
            </a:pPr>
            <a:r>
              <a:rPr lang="sv-SE" sz="1600" dirty="0">
                <a:solidFill>
                  <a:schemeClr val="accent3"/>
                </a:solidFill>
              </a:rPr>
              <a:t>Ersättning vid dödsfall</a:t>
            </a:r>
          </a:p>
        </p:txBody>
      </p:sp>
      <p:sp>
        <p:nvSpPr>
          <p:cNvPr id="29" name="textruta 28">
            <a:extLst>
              <a:ext uri="{FF2B5EF4-FFF2-40B4-BE49-F238E27FC236}">
                <a16:creationId xmlns:a16="http://schemas.microsoft.com/office/drawing/2014/main" id="{7B81962F-7A7C-4CDA-8C70-82C1E5C0CD67}"/>
              </a:ext>
            </a:extLst>
          </p:cNvPr>
          <p:cNvSpPr txBox="1"/>
          <p:nvPr/>
        </p:nvSpPr>
        <p:spPr>
          <a:xfrm>
            <a:off x="1252603" y="3554881"/>
            <a:ext cx="2224593" cy="877766"/>
          </a:xfrm>
          <a:prstGeom prst="rect">
            <a:avLst/>
          </a:prstGeom>
          <a:noFill/>
        </p:spPr>
        <p:txBody>
          <a:bodyPr wrap="square" lIns="0" tIns="0" rIns="0" bIns="0" rtlCol="0" anchor="ctr" anchorCtr="0">
            <a:noAutofit/>
          </a:bodyPr>
          <a:lstStyle/>
          <a:p>
            <a:r>
              <a:rPr kumimoji="0" lang="sv-SE" sz="1200" b="0" i="0" u="none" strike="noStrike" kern="1200" cap="none" spc="0" normalizeH="0" baseline="0" noProof="0" dirty="0">
                <a:ln>
                  <a:noFill/>
                </a:ln>
                <a:solidFill>
                  <a:schemeClr val="accent3"/>
                </a:solidFill>
                <a:effectLst/>
                <a:uLnTx/>
                <a:uFillTx/>
                <a:ea typeface="+mn-ea"/>
                <a:cs typeface="+mn-cs"/>
              </a:rPr>
              <a:t>Måste </a:t>
            </a:r>
            <a:r>
              <a:rPr kumimoji="0" lang="sv-SE" sz="1200" b="0" i="1" u="none" strike="noStrike" kern="1200" cap="none" spc="0" normalizeH="0" baseline="0" noProof="0" dirty="0">
                <a:ln>
                  <a:noFill/>
                </a:ln>
                <a:solidFill>
                  <a:schemeClr val="accent3"/>
                </a:solidFill>
                <a:effectLst/>
                <a:uLnTx/>
                <a:uFillTx/>
                <a:ea typeface="+mn-ea"/>
                <a:cs typeface="+mn-cs"/>
              </a:rPr>
              <a:t>som regel</a:t>
            </a:r>
            <a:r>
              <a:rPr kumimoji="0" lang="sv-SE" sz="1200" b="0" i="0" u="none" strike="noStrike" kern="1200" cap="none" spc="0" normalizeH="0" baseline="0" noProof="0" dirty="0">
                <a:ln>
                  <a:noFill/>
                </a:ln>
                <a:solidFill>
                  <a:schemeClr val="accent3"/>
                </a:solidFill>
                <a:effectLst/>
                <a:uLnTx/>
                <a:uFillTx/>
                <a:ea typeface="+mn-ea"/>
                <a:cs typeface="+mn-cs"/>
              </a:rPr>
              <a:t> vara godkänd av Försäkringskassan</a:t>
            </a:r>
          </a:p>
          <a:p>
            <a:endParaRPr lang="sv-SE" sz="900" b="1" dirty="0">
              <a:solidFill>
                <a:schemeClr val="accent3"/>
              </a:solidFill>
            </a:endParaRPr>
          </a:p>
        </p:txBody>
      </p:sp>
      <p:sp>
        <p:nvSpPr>
          <p:cNvPr id="30" name="textruta 29">
            <a:extLst>
              <a:ext uri="{FF2B5EF4-FFF2-40B4-BE49-F238E27FC236}">
                <a16:creationId xmlns:a16="http://schemas.microsoft.com/office/drawing/2014/main" id="{74BD78B7-8248-43EE-998B-E7CFC96F5868}"/>
              </a:ext>
            </a:extLst>
          </p:cNvPr>
          <p:cNvSpPr txBox="1"/>
          <p:nvPr/>
        </p:nvSpPr>
        <p:spPr>
          <a:xfrm>
            <a:off x="6163727" y="2582659"/>
            <a:ext cx="1542343" cy="609600"/>
          </a:xfrm>
          <a:prstGeom prst="rect">
            <a:avLst/>
          </a:prstGeom>
          <a:noFill/>
        </p:spPr>
        <p:txBody>
          <a:bodyPr wrap="square" lIns="0" tIns="0" rIns="0" bIns="0" rtlCol="0" anchor="ctr" anchorCtr="0">
            <a:noAutofit/>
          </a:bodyPr>
          <a:lstStyle/>
          <a:p>
            <a:r>
              <a:rPr kumimoji="0" lang="sv-SE" sz="1200" b="0" i="0" u="none" strike="noStrike" kern="1200" cap="none" spc="0" normalizeH="0" baseline="0" noProof="0" dirty="0">
                <a:ln>
                  <a:noFill/>
                </a:ln>
                <a:solidFill>
                  <a:schemeClr val="accent3"/>
                </a:solidFill>
                <a:effectLst/>
                <a:uLnTx/>
                <a:uFillTx/>
              </a:rPr>
              <a:t>Kan prövas av </a:t>
            </a:r>
            <a:br>
              <a:rPr kumimoji="0" lang="sv-SE" sz="1200" b="0" i="0" u="none" strike="noStrike" kern="1200" cap="none" spc="0" normalizeH="0" baseline="0" noProof="0" dirty="0">
                <a:ln>
                  <a:noFill/>
                </a:ln>
                <a:solidFill>
                  <a:schemeClr val="accent3"/>
                </a:solidFill>
                <a:effectLst/>
                <a:uLnTx/>
                <a:uFillTx/>
              </a:rPr>
            </a:br>
            <a:r>
              <a:rPr kumimoji="0" lang="sv-SE" sz="1200" b="0" i="0" u="none" strike="noStrike" kern="1200" cap="none" spc="0" normalizeH="0" baseline="0" noProof="0" dirty="0" err="1">
                <a:ln>
                  <a:noFill/>
                </a:ln>
                <a:solidFill>
                  <a:schemeClr val="accent3"/>
                </a:solidFill>
                <a:effectLst/>
                <a:uLnTx/>
                <a:uFillTx/>
              </a:rPr>
              <a:t>Afa</a:t>
            </a:r>
            <a:r>
              <a:rPr kumimoji="0" lang="sv-SE" sz="1200" b="0" i="0" u="none" strike="noStrike" kern="1200" cap="none" spc="0" normalizeH="0" baseline="0" noProof="0" dirty="0">
                <a:ln>
                  <a:noFill/>
                </a:ln>
                <a:solidFill>
                  <a:schemeClr val="accent3"/>
                </a:solidFill>
                <a:effectLst/>
                <a:uLnTx/>
                <a:uFillTx/>
              </a:rPr>
              <a:t> Försäkring</a:t>
            </a:r>
            <a:r>
              <a:rPr kumimoji="0" lang="sv-SE" sz="1200" b="0" i="0" u="none" strike="noStrike" kern="1200" cap="none" spc="0" normalizeH="0" noProof="0" dirty="0">
                <a:ln>
                  <a:noFill/>
                </a:ln>
                <a:solidFill>
                  <a:schemeClr val="accent3"/>
                </a:solidFill>
                <a:effectLst/>
                <a:uLnTx/>
                <a:uFillTx/>
              </a:rPr>
              <a:t> </a:t>
            </a:r>
            <a:r>
              <a:rPr kumimoji="0" lang="sv-SE" sz="1200" b="0" i="0" u="none" strike="noStrike" kern="1200" cap="none" spc="0" normalizeH="0" baseline="0" noProof="0" dirty="0">
                <a:ln>
                  <a:noFill/>
                </a:ln>
                <a:solidFill>
                  <a:schemeClr val="accent3"/>
                </a:solidFill>
                <a:effectLst/>
                <a:uLnTx/>
                <a:uFillTx/>
              </a:rPr>
              <a:t>direkt</a:t>
            </a:r>
            <a:endParaRPr lang="sv-SE" sz="1200" b="1" dirty="0">
              <a:solidFill>
                <a:schemeClr val="accent3"/>
              </a:solidFill>
            </a:endParaRPr>
          </a:p>
        </p:txBody>
      </p:sp>
    </p:spTree>
    <p:extLst>
      <p:ext uri="{BB962C8B-B14F-4D97-AF65-F5344CB8AC3E}">
        <p14:creationId xmlns:p14="http://schemas.microsoft.com/office/powerpoint/2010/main" val="37349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animBg="1"/>
      <p:bldP spid="15" grpId="0"/>
      <p:bldP spid="17" grpId="0" animBg="1"/>
      <p:bldP spid="22" grpId="0"/>
      <p:bldP spid="27" grpId="0" animBg="1"/>
      <p:bldP spid="28"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8EBFA"/>
        </a:solidFill>
        <a:effectLst/>
      </p:bgPr>
    </p:bg>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04C81E26-B265-4E7C-BAFF-B8E83976D759}"/>
              </a:ext>
            </a:extLst>
          </p:cNvPr>
          <p:cNvSpPr>
            <a:spLocks noGrp="1"/>
          </p:cNvSpPr>
          <p:nvPr>
            <p:ph sz="quarter" idx="14"/>
          </p:nvPr>
        </p:nvSpPr>
        <p:spPr/>
        <p:txBody>
          <a:bodyPr/>
          <a:lstStyle/>
          <a:p>
            <a:pPr marL="0" indent="0">
              <a:buNone/>
            </a:pPr>
            <a:r>
              <a:rPr lang="sv-SE" dirty="0"/>
              <a:t>STICKSKADA</a:t>
            </a:r>
          </a:p>
          <a:p>
            <a:r>
              <a:rPr lang="sv-SE" dirty="0"/>
              <a:t>Olycksfall i arbetet</a:t>
            </a:r>
          </a:p>
          <a:p>
            <a:r>
              <a:rPr lang="sv-SE" dirty="0"/>
              <a:t>Kortvarigt, ovanligt, oförutsett</a:t>
            </a:r>
          </a:p>
          <a:p>
            <a:r>
              <a:rPr lang="sv-SE" dirty="0"/>
              <a:t>Avser alla smittor/rädsla för smitta</a:t>
            </a:r>
          </a:p>
          <a:p>
            <a:r>
              <a:rPr lang="sv-SE" dirty="0"/>
              <a:t>”Befogad oro”</a:t>
            </a:r>
          </a:p>
          <a:p>
            <a:r>
              <a:rPr lang="sv-SE" dirty="0"/>
              <a:t>Ovanför ”röda strecket” – Afa Försäkring kan ta eget beslut</a:t>
            </a:r>
          </a:p>
          <a:p>
            <a:endParaRPr lang="sv-SE" dirty="0"/>
          </a:p>
          <a:p>
            <a:pPr marL="0" indent="0">
              <a:buNone/>
            </a:pPr>
            <a:endParaRPr lang="sv-SE" dirty="0"/>
          </a:p>
          <a:p>
            <a:pPr marL="0" indent="0">
              <a:buNone/>
            </a:pPr>
            <a:endParaRPr lang="sv-SE" dirty="0"/>
          </a:p>
          <a:p>
            <a:pPr marL="0" indent="0">
              <a:buNone/>
            </a:pPr>
            <a:endParaRPr lang="sv-SE" dirty="0"/>
          </a:p>
        </p:txBody>
      </p:sp>
      <p:sp>
        <p:nvSpPr>
          <p:cNvPr id="8" name="Platshållare för innehåll 7">
            <a:extLst>
              <a:ext uri="{FF2B5EF4-FFF2-40B4-BE49-F238E27FC236}">
                <a16:creationId xmlns:a16="http://schemas.microsoft.com/office/drawing/2014/main" id="{3E79D6A3-6E97-462C-BC93-FC06B2F9E749}"/>
              </a:ext>
            </a:extLst>
          </p:cNvPr>
          <p:cNvSpPr>
            <a:spLocks noGrp="1"/>
          </p:cNvSpPr>
          <p:nvPr>
            <p:ph sz="quarter" idx="15"/>
          </p:nvPr>
        </p:nvSpPr>
        <p:spPr/>
        <p:txBody>
          <a:bodyPr/>
          <a:lstStyle/>
          <a:p>
            <a:pPr marL="0" indent="0">
              <a:buNone/>
            </a:pPr>
            <a:r>
              <a:rPr lang="sv-SE" dirty="0"/>
              <a:t>SMITTA</a:t>
            </a:r>
          </a:p>
          <a:p>
            <a:pPr marL="342900" indent="-342900"/>
            <a:r>
              <a:rPr lang="sv-SE" dirty="0"/>
              <a:t>Arbetssjukdom</a:t>
            </a:r>
          </a:p>
          <a:p>
            <a:pPr marL="342900" indent="-342900"/>
            <a:r>
              <a:rPr lang="sv-SE" dirty="0"/>
              <a:t>Kvarstå 180 dagar</a:t>
            </a:r>
          </a:p>
          <a:p>
            <a:pPr marL="342900" indent="-342900"/>
            <a:r>
              <a:rPr lang="sv-SE" dirty="0"/>
              <a:t>Vid vårdinrättning</a:t>
            </a:r>
          </a:p>
          <a:p>
            <a:pPr marL="342900" indent="-342900"/>
            <a:r>
              <a:rPr lang="sv-SE" dirty="0"/>
              <a:t>Vård och behandling av smittförande människor, djur eller material</a:t>
            </a:r>
          </a:p>
          <a:p>
            <a:pPr marL="342900" indent="-342900"/>
            <a:r>
              <a:rPr lang="sv-SE" dirty="0"/>
              <a:t>Laboratorier</a:t>
            </a:r>
          </a:p>
          <a:p>
            <a:pPr marL="342900" indent="-342900"/>
            <a:r>
              <a:rPr lang="sv-SE" dirty="0"/>
              <a:t>Ovanför ”röda strecket” – Afa Försäkring kan ta eget beslut</a:t>
            </a:r>
          </a:p>
          <a:p>
            <a:pPr marL="0" indent="0">
              <a:buNone/>
            </a:pPr>
            <a:endParaRPr lang="sv-SE" dirty="0"/>
          </a:p>
        </p:txBody>
      </p:sp>
      <p:sp>
        <p:nvSpPr>
          <p:cNvPr id="5" name="Rubrik 4">
            <a:extLst>
              <a:ext uri="{FF2B5EF4-FFF2-40B4-BE49-F238E27FC236}">
                <a16:creationId xmlns:a16="http://schemas.microsoft.com/office/drawing/2014/main" id="{AFB2FF6B-06F7-47CF-AE9D-2313207433AD}"/>
              </a:ext>
            </a:extLst>
          </p:cNvPr>
          <p:cNvSpPr>
            <a:spLocks noGrp="1"/>
          </p:cNvSpPr>
          <p:nvPr>
            <p:ph type="title"/>
          </p:nvPr>
        </p:nvSpPr>
        <p:spPr/>
        <p:txBody>
          <a:bodyPr/>
          <a:lstStyle/>
          <a:p>
            <a:r>
              <a:rPr lang="sv-SE" dirty="0"/>
              <a:t>SMITTA</a:t>
            </a:r>
          </a:p>
        </p:txBody>
      </p:sp>
    </p:spTree>
    <p:extLst>
      <p:ext uri="{BB962C8B-B14F-4D97-AF65-F5344CB8AC3E}">
        <p14:creationId xmlns:p14="http://schemas.microsoft.com/office/powerpoint/2010/main" val="203229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a:extLst>
              <a:ext uri="{FF2B5EF4-FFF2-40B4-BE49-F238E27FC236}">
                <a16:creationId xmlns:a16="http://schemas.microsoft.com/office/drawing/2014/main" id="{8F68A807-4370-478E-9635-45402230A66D}"/>
              </a:ext>
            </a:extLst>
          </p:cNvPr>
          <p:cNvSpPr>
            <a:spLocks noGrp="1"/>
          </p:cNvSpPr>
          <p:nvPr>
            <p:ph sz="quarter" idx="15"/>
          </p:nvPr>
        </p:nvSpPr>
        <p:spPr/>
        <p:txBody>
          <a:bodyPr/>
          <a:lstStyle/>
          <a:p>
            <a:r>
              <a:rPr lang="sv-SE" dirty="0"/>
              <a:t>Gäller från första anställningsdagen</a:t>
            </a:r>
          </a:p>
          <a:p>
            <a:r>
              <a:rPr lang="sv-SE" dirty="0"/>
              <a:t>Ingen åldersgräns</a:t>
            </a:r>
          </a:p>
          <a:p>
            <a:r>
              <a:rPr lang="sv-SE" dirty="0"/>
              <a:t>Arbetsskadetyper:</a:t>
            </a:r>
            <a:br>
              <a:rPr lang="sv-SE" dirty="0"/>
            </a:br>
            <a:r>
              <a:rPr lang="sv-SE" dirty="0"/>
              <a:t>olycksfall i arbete (inkl. hot och våld), färdolycksfall, arbetssjukdom och smitta</a:t>
            </a:r>
          </a:p>
          <a:p>
            <a:r>
              <a:rPr lang="sv-SE" dirty="0"/>
              <a:t>Ersättningar: </a:t>
            </a:r>
            <a:br>
              <a:rPr lang="sv-SE" dirty="0"/>
            </a:br>
            <a:r>
              <a:rPr lang="sv-SE" dirty="0"/>
              <a:t>inkomstförlust, kostnader, sveda och värk, lyte och men</a:t>
            </a:r>
          </a:p>
          <a:p>
            <a:r>
              <a:rPr lang="sv-SE" dirty="0"/>
              <a:t>Anmälan ska göras inom 10 år</a:t>
            </a:r>
          </a:p>
          <a:p>
            <a:endParaRPr lang="sv-SE" dirty="0"/>
          </a:p>
        </p:txBody>
      </p:sp>
      <p:sp>
        <p:nvSpPr>
          <p:cNvPr id="8" name="Rubrik 7">
            <a:extLst>
              <a:ext uri="{FF2B5EF4-FFF2-40B4-BE49-F238E27FC236}">
                <a16:creationId xmlns:a16="http://schemas.microsoft.com/office/drawing/2014/main" id="{BC02B422-ED09-4DE5-B5B6-2AD596154BA3}"/>
              </a:ext>
            </a:extLst>
          </p:cNvPr>
          <p:cNvSpPr>
            <a:spLocks noGrp="1"/>
          </p:cNvSpPr>
          <p:nvPr>
            <p:ph type="title"/>
          </p:nvPr>
        </p:nvSpPr>
        <p:spPr/>
        <p:txBody>
          <a:bodyPr/>
          <a:lstStyle/>
          <a:p>
            <a:r>
              <a:rPr lang="sv-SE" dirty="0"/>
              <a:t>Sammanfattning arbetsskadeförsäkring</a:t>
            </a:r>
            <a:br>
              <a:rPr lang="sv-SE" dirty="0"/>
            </a:br>
            <a:endParaRPr lang="sv-SE" dirty="0"/>
          </a:p>
        </p:txBody>
      </p:sp>
      <p:pic>
        <p:nvPicPr>
          <p:cNvPr id="3" name="Bildobjekt 2">
            <a:extLst>
              <a:ext uri="{FF2B5EF4-FFF2-40B4-BE49-F238E27FC236}">
                <a16:creationId xmlns:a16="http://schemas.microsoft.com/office/drawing/2014/main" id="{544A6A6D-9DD5-4B41-B9F7-B9DADCB79069}"/>
              </a:ext>
            </a:extLst>
          </p:cNvPr>
          <p:cNvPicPr>
            <a:picLocks noChangeAspect="1"/>
          </p:cNvPicPr>
          <p:nvPr/>
        </p:nvPicPr>
        <p:blipFill>
          <a:blip r:embed="rId3"/>
          <a:stretch>
            <a:fillRect/>
          </a:stretch>
        </p:blipFill>
        <p:spPr>
          <a:xfrm>
            <a:off x="7700791" y="1749226"/>
            <a:ext cx="4091164" cy="3723086"/>
          </a:xfrm>
          <a:prstGeom prst="rect">
            <a:avLst/>
          </a:prstGeom>
        </p:spPr>
      </p:pic>
    </p:spTree>
    <p:extLst>
      <p:ext uri="{BB962C8B-B14F-4D97-AF65-F5344CB8AC3E}">
        <p14:creationId xmlns:p14="http://schemas.microsoft.com/office/powerpoint/2010/main" val="68518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8172E0A-87A9-42A4-B75B-792E93127B10}"/>
              </a:ext>
            </a:extLst>
          </p:cNvPr>
          <p:cNvSpPr>
            <a:spLocks noGrp="1"/>
          </p:cNvSpPr>
          <p:nvPr>
            <p:ph type="ctrTitle"/>
          </p:nvPr>
        </p:nvSpPr>
        <p:spPr>
          <a:xfrm>
            <a:off x="1704975" y="1504314"/>
            <a:ext cx="9036048" cy="1924685"/>
          </a:xfrm>
        </p:spPr>
        <p:txBody>
          <a:bodyPr anchor="b">
            <a:normAutofit/>
          </a:bodyPr>
          <a:lstStyle/>
          <a:p>
            <a:r>
              <a:rPr lang="sv-SE" dirty="0">
                <a:solidFill>
                  <a:schemeClr val="bg1">
                    <a:lumMod val="95000"/>
                  </a:schemeClr>
                </a:solidFill>
              </a:rPr>
              <a:t>Uppdrag och kännedom</a:t>
            </a:r>
          </a:p>
        </p:txBody>
      </p:sp>
    </p:spTree>
    <p:extLst>
      <p:ext uri="{BB962C8B-B14F-4D97-AF65-F5344CB8AC3E}">
        <p14:creationId xmlns:p14="http://schemas.microsoft.com/office/powerpoint/2010/main" val="641790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fklogo">
            <a:extLst>
              <a:ext uri="{FF2B5EF4-FFF2-40B4-BE49-F238E27FC236}">
                <a16:creationId xmlns:a16="http://schemas.microsoft.com/office/drawing/2014/main" id="{D584C713-92AC-423A-A9DE-7F61073C04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632" y="855074"/>
            <a:ext cx="2374029" cy="41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a:extLst>
              <a:ext uri="{FF2B5EF4-FFF2-40B4-BE49-F238E27FC236}">
                <a16:creationId xmlns:a16="http://schemas.microsoft.com/office/drawing/2014/main" id="{DC05D649-19FD-4D84-80CA-A2826FD92B41}"/>
              </a:ext>
            </a:extLst>
          </p:cNvPr>
          <p:cNvSpPr/>
          <p:nvPr/>
        </p:nvSpPr>
        <p:spPr>
          <a:xfrm>
            <a:off x="1075631" y="1362399"/>
            <a:ext cx="306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60568357-8C2F-462F-8F30-C0CF6905C2B2}"/>
              </a:ext>
            </a:extLst>
          </p:cNvPr>
          <p:cNvSpPr txBox="1"/>
          <p:nvPr/>
        </p:nvSpPr>
        <p:spPr>
          <a:xfrm>
            <a:off x="1232453" y="1317893"/>
            <a:ext cx="1841500" cy="391119"/>
          </a:xfrm>
          <a:prstGeom prst="rect">
            <a:avLst/>
          </a:prstGeom>
          <a:noFill/>
        </p:spPr>
        <p:txBody>
          <a:bodyPr wrap="square" lIns="0" tIns="0" rIns="0" bIns="0" rtlCol="0" anchor="ctr" anchorCtr="0">
            <a:noAutofit/>
          </a:bodyPr>
          <a:lstStyle/>
          <a:p>
            <a:br>
              <a:rPr lang="sv-SE" b="1" dirty="0">
                <a:solidFill>
                  <a:schemeClr val="accent3"/>
                </a:solidFill>
                <a:latin typeface="+mj-lt"/>
              </a:rPr>
            </a:br>
            <a:r>
              <a:rPr lang="sv-SE" dirty="0">
                <a:solidFill>
                  <a:schemeClr val="accent3"/>
                </a:solidFill>
                <a:latin typeface="+mj-lt"/>
              </a:rPr>
              <a:t>Lag</a:t>
            </a:r>
            <a:r>
              <a:rPr lang="sv-SE" b="1" dirty="0">
                <a:solidFill>
                  <a:schemeClr val="accent3"/>
                </a:solidFill>
                <a:latin typeface="+mj-lt"/>
              </a:rPr>
              <a:t> - SFB</a:t>
            </a:r>
          </a:p>
        </p:txBody>
      </p:sp>
      <p:sp>
        <p:nvSpPr>
          <p:cNvPr id="17" name="Rektangel 16">
            <a:extLst>
              <a:ext uri="{FF2B5EF4-FFF2-40B4-BE49-F238E27FC236}">
                <a16:creationId xmlns:a16="http://schemas.microsoft.com/office/drawing/2014/main" id="{D35E7C81-E9B0-4D2C-BD44-A5EA9855B036}"/>
              </a:ext>
            </a:extLst>
          </p:cNvPr>
          <p:cNvSpPr/>
          <p:nvPr/>
        </p:nvSpPr>
        <p:spPr>
          <a:xfrm>
            <a:off x="7261933" y="1374024"/>
            <a:ext cx="821097"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E6EE8F72-C3EE-4C83-86D3-1C339355BF5A}"/>
              </a:ext>
            </a:extLst>
          </p:cNvPr>
          <p:cNvSpPr/>
          <p:nvPr/>
        </p:nvSpPr>
        <p:spPr>
          <a:xfrm>
            <a:off x="2024028" y="2113958"/>
            <a:ext cx="7018649" cy="2156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A2DB56D3-7405-4F73-9927-2333616F1706}"/>
              </a:ext>
            </a:extLst>
          </p:cNvPr>
          <p:cNvSpPr/>
          <p:nvPr/>
        </p:nvSpPr>
        <p:spPr>
          <a:xfrm>
            <a:off x="1075631" y="2414726"/>
            <a:ext cx="3060000" cy="25408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sv-SE" sz="1600" dirty="0">
                <a:solidFill>
                  <a:schemeClr val="accent3"/>
                </a:solidFill>
              </a:rPr>
              <a:t>Tandvård</a:t>
            </a:r>
          </a:p>
          <a:p>
            <a:pPr marL="285750" indent="-285750">
              <a:lnSpc>
                <a:spcPct val="150000"/>
              </a:lnSpc>
              <a:buFont typeface="Arial" panose="020B0604020202020204" pitchFamily="34" charset="0"/>
              <a:buChar char="•"/>
            </a:pPr>
            <a:r>
              <a:rPr lang="sv-SE" sz="1600" dirty="0">
                <a:solidFill>
                  <a:schemeClr val="accent3"/>
                </a:solidFill>
              </a:rPr>
              <a:t>Särskilda hjälpmedel</a:t>
            </a:r>
          </a:p>
          <a:p>
            <a:pPr marL="285750" indent="-285750">
              <a:lnSpc>
                <a:spcPct val="150000"/>
              </a:lnSpc>
              <a:buFont typeface="Arial" panose="020B0604020202020204" pitchFamily="34" charset="0"/>
              <a:buChar char="•"/>
            </a:pPr>
            <a:r>
              <a:rPr lang="sv-SE" sz="1600" dirty="0">
                <a:solidFill>
                  <a:schemeClr val="accent3"/>
                </a:solidFill>
              </a:rPr>
              <a:t>Sjukvård utomlands</a:t>
            </a:r>
          </a:p>
          <a:p>
            <a:pPr marL="285750" indent="-285750">
              <a:lnSpc>
                <a:spcPct val="150000"/>
              </a:lnSpc>
              <a:buFont typeface="Arial" panose="020B0604020202020204" pitchFamily="34" charset="0"/>
              <a:buChar char="•"/>
            </a:pPr>
            <a:r>
              <a:rPr lang="sv-SE" sz="1600" dirty="0">
                <a:solidFill>
                  <a:schemeClr val="accent3"/>
                </a:solidFill>
              </a:rPr>
              <a:t>Livränta</a:t>
            </a:r>
          </a:p>
          <a:p>
            <a:pPr marL="285750" indent="-285750">
              <a:lnSpc>
                <a:spcPct val="150000"/>
              </a:lnSpc>
              <a:buFont typeface="Arial" panose="020B0604020202020204" pitchFamily="34" charset="0"/>
              <a:buChar char="•"/>
            </a:pPr>
            <a:r>
              <a:rPr lang="sv-SE" sz="1600" dirty="0">
                <a:solidFill>
                  <a:schemeClr val="accent3"/>
                </a:solidFill>
              </a:rPr>
              <a:t>Begravningshjälp</a:t>
            </a:r>
          </a:p>
          <a:p>
            <a:pPr marL="285750" indent="-285750">
              <a:lnSpc>
                <a:spcPct val="150000"/>
              </a:lnSpc>
              <a:buFont typeface="Arial" panose="020B0604020202020204" pitchFamily="34" charset="0"/>
              <a:buChar char="•"/>
            </a:pPr>
            <a:r>
              <a:rPr lang="sv-SE" sz="1600" dirty="0">
                <a:solidFill>
                  <a:schemeClr val="accent3"/>
                </a:solidFill>
              </a:rPr>
              <a:t>Efterlevandelivränta</a:t>
            </a:r>
          </a:p>
          <a:p>
            <a:pPr>
              <a:lnSpc>
                <a:spcPct val="150000"/>
              </a:lnSpc>
            </a:pPr>
            <a:endParaRPr lang="sv-SE" sz="1600" dirty="0">
              <a:solidFill>
                <a:srgbClr val="005541"/>
              </a:solidFill>
            </a:endParaRPr>
          </a:p>
        </p:txBody>
      </p:sp>
      <p:sp>
        <p:nvSpPr>
          <p:cNvPr id="28" name="Rektangel 27">
            <a:extLst>
              <a:ext uri="{FF2B5EF4-FFF2-40B4-BE49-F238E27FC236}">
                <a16:creationId xmlns:a16="http://schemas.microsoft.com/office/drawing/2014/main" id="{F26EF82A-170D-4574-A2DF-FCE3B2343E63}"/>
              </a:ext>
            </a:extLst>
          </p:cNvPr>
          <p:cNvSpPr/>
          <p:nvPr/>
        </p:nvSpPr>
        <p:spPr>
          <a:xfrm>
            <a:off x="7180741" y="2414725"/>
            <a:ext cx="3060000" cy="291295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sv-SE" sz="1600" dirty="0">
              <a:solidFill>
                <a:srgbClr val="003CD2"/>
              </a:solidFill>
            </a:endParaRPr>
          </a:p>
          <a:p>
            <a:pPr lvl="0"/>
            <a:endParaRPr lang="sv-SE" sz="1600" dirty="0">
              <a:solidFill>
                <a:srgbClr val="003CD2"/>
              </a:solidFill>
            </a:endParaRPr>
          </a:p>
          <a:p>
            <a:pPr lvl="0"/>
            <a:r>
              <a:rPr lang="sv-SE" sz="1600" dirty="0">
                <a:solidFill>
                  <a:srgbClr val="003CD2"/>
                </a:solidFill>
              </a:rPr>
              <a:t>     </a:t>
            </a:r>
          </a:p>
          <a:p>
            <a:pPr lvl="0"/>
            <a:endParaRPr lang="sv-SE" sz="1600" dirty="0">
              <a:solidFill>
                <a:srgbClr val="003CD2"/>
              </a:solidFill>
            </a:endParaRPr>
          </a:p>
          <a:p>
            <a:pPr lvl="0"/>
            <a:r>
              <a:rPr lang="sv-SE" sz="1600" dirty="0">
                <a:solidFill>
                  <a:srgbClr val="003CD2"/>
                </a:solidFill>
              </a:rPr>
              <a:t>     Ingen prövning hos</a:t>
            </a:r>
            <a:br>
              <a:rPr lang="sv-SE" sz="1600" dirty="0">
                <a:solidFill>
                  <a:srgbClr val="003CD2"/>
                </a:solidFill>
              </a:rPr>
            </a:br>
            <a:r>
              <a:rPr lang="sv-SE" sz="1600" dirty="0">
                <a:solidFill>
                  <a:srgbClr val="003CD2"/>
                </a:solidFill>
              </a:rPr>
              <a:t>     Försäkringskassan</a:t>
            </a:r>
            <a:br>
              <a:rPr lang="sv-SE" sz="1600" dirty="0">
                <a:solidFill>
                  <a:srgbClr val="003CD2"/>
                </a:solidFill>
              </a:rPr>
            </a:br>
            <a:r>
              <a:rPr lang="sv-SE" sz="1600" dirty="0">
                <a:solidFill>
                  <a:srgbClr val="003CD2"/>
                </a:solidFill>
              </a:rPr>
              <a:t>     </a:t>
            </a:r>
            <a:r>
              <a:rPr lang="sv-SE" sz="1600" b="1" dirty="0">
                <a:solidFill>
                  <a:srgbClr val="003CD2"/>
                </a:solidFill>
              </a:rPr>
              <a:t>=</a:t>
            </a:r>
            <a:br>
              <a:rPr lang="sv-SE" sz="1600" b="1" dirty="0">
                <a:solidFill>
                  <a:srgbClr val="003CD2"/>
                </a:solidFill>
              </a:rPr>
            </a:br>
            <a:r>
              <a:rPr lang="sv-SE" sz="1600" b="1" dirty="0">
                <a:solidFill>
                  <a:srgbClr val="003CD2"/>
                </a:solidFill>
              </a:rPr>
              <a:t>     </a:t>
            </a:r>
            <a:r>
              <a:rPr lang="sv-SE" sz="1600" dirty="0">
                <a:solidFill>
                  <a:srgbClr val="003CD2"/>
                </a:solidFill>
              </a:rPr>
              <a:t>Ingen prövning och</a:t>
            </a:r>
            <a:br>
              <a:rPr lang="sv-SE" sz="1600" dirty="0">
                <a:solidFill>
                  <a:srgbClr val="003CD2"/>
                </a:solidFill>
              </a:rPr>
            </a:br>
            <a:r>
              <a:rPr lang="sv-SE" sz="1600" dirty="0">
                <a:solidFill>
                  <a:srgbClr val="003CD2"/>
                </a:solidFill>
              </a:rPr>
              <a:t>     ingen ersättning från</a:t>
            </a:r>
            <a:br>
              <a:rPr lang="sv-SE" sz="1600" dirty="0">
                <a:solidFill>
                  <a:srgbClr val="003CD2"/>
                </a:solidFill>
              </a:rPr>
            </a:br>
            <a:r>
              <a:rPr lang="sv-SE" sz="1600" dirty="0">
                <a:solidFill>
                  <a:srgbClr val="003CD2"/>
                </a:solidFill>
              </a:rPr>
              <a:t>     arbetsskadeförsäkringen,</a:t>
            </a:r>
            <a:br>
              <a:rPr lang="sv-SE" sz="1600" dirty="0">
                <a:solidFill>
                  <a:srgbClr val="003CD2"/>
                </a:solidFill>
              </a:rPr>
            </a:br>
            <a:r>
              <a:rPr lang="sv-SE" sz="1600" dirty="0">
                <a:solidFill>
                  <a:srgbClr val="003CD2"/>
                </a:solidFill>
              </a:rPr>
              <a:t>     TFA-KL, Afa Försäkring!</a:t>
            </a:r>
            <a:br>
              <a:rPr lang="sv-SE" sz="1600" dirty="0">
                <a:solidFill>
                  <a:srgbClr val="003CD2"/>
                </a:solidFill>
              </a:rPr>
            </a:br>
            <a:br>
              <a:rPr lang="sv-SE" sz="1600" dirty="0">
                <a:solidFill>
                  <a:srgbClr val="003CD2"/>
                </a:solidFill>
              </a:rPr>
            </a:br>
            <a:r>
              <a:rPr lang="sv-SE" sz="1600" dirty="0">
                <a:solidFill>
                  <a:srgbClr val="003CD2"/>
                </a:solidFill>
              </a:rPr>
              <a:t>     Ersättning från sjuk- </a:t>
            </a:r>
            <a:br>
              <a:rPr lang="sv-SE" sz="1600" dirty="0">
                <a:solidFill>
                  <a:srgbClr val="003CD2"/>
                </a:solidFill>
              </a:rPr>
            </a:br>
            <a:r>
              <a:rPr lang="sv-SE" sz="1600" dirty="0">
                <a:solidFill>
                  <a:srgbClr val="003CD2"/>
                </a:solidFill>
              </a:rPr>
              <a:t>     försäkringen</a:t>
            </a:r>
            <a:r>
              <a:rPr lang="sv-SE" sz="1600">
                <a:solidFill>
                  <a:srgbClr val="003CD2"/>
                </a:solidFill>
              </a:rPr>
              <a:t>, AGS-KL, </a:t>
            </a:r>
            <a:r>
              <a:rPr lang="sv-SE" sz="1600" dirty="0">
                <a:solidFill>
                  <a:srgbClr val="003CD2"/>
                </a:solidFill>
              </a:rPr>
              <a:t>kan</a:t>
            </a:r>
            <a:br>
              <a:rPr lang="sv-SE" sz="1600" dirty="0">
                <a:solidFill>
                  <a:srgbClr val="003CD2"/>
                </a:solidFill>
              </a:rPr>
            </a:br>
            <a:r>
              <a:rPr lang="sv-SE" sz="1600" dirty="0">
                <a:solidFill>
                  <a:srgbClr val="003CD2"/>
                </a:solidFill>
              </a:rPr>
              <a:t>     lämnas från och med </a:t>
            </a:r>
            <a:r>
              <a:rPr lang="sv-SE" sz="1600">
                <a:solidFill>
                  <a:srgbClr val="003CD2"/>
                </a:solidFill>
              </a:rPr>
              <a:t>dag 91</a:t>
            </a:r>
            <a:endParaRPr lang="sv-SE" sz="1600" dirty="0">
              <a:solidFill>
                <a:srgbClr val="003CD2"/>
              </a:solidFill>
            </a:endParaRPr>
          </a:p>
          <a:p>
            <a:pPr lvl="0"/>
            <a:endParaRPr lang="sv-SE" sz="1600" dirty="0">
              <a:solidFill>
                <a:srgbClr val="003CD2"/>
              </a:solidFill>
            </a:endParaRPr>
          </a:p>
          <a:p>
            <a:pPr lvl="0"/>
            <a:endParaRPr lang="sv-SE" sz="1600" dirty="0">
              <a:solidFill>
                <a:srgbClr val="003CD2"/>
              </a:solidFill>
            </a:endParaRPr>
          </a:p>
          <a:p>
            <a:pPr lvl="0"/>
            <a:endParaRPr lang="sv-SE" sz="1600" dirty="0">
              <a:solidFill>
                <a:srgbClr val="003CD2"/>
              </a:solidFill>
            </a:endParaRPr>
          </a:p>
          <a:p>
            <a:pPr lvl="0"/>
            <a:endParaRPr lang="sv-SE" sz="1600" dirty="0">
              <a:solidFill>
                <a:srgbClr val="003CD2"/>
              </a:solidFill>
            </a:endParaRPr>
          </a:p>
        </p:txBody>
      </p:sp>
      <p:sp>
        <p:nvSpPr>
          <p:cNvPr id="16" name="Text Box 2">
            <a:extLst>
              <a:ext uri="{FF2B5EF4-FFF2-40B4-BE49-F238E27FC236}">
                <a16:creationId xmlns:a16="http://schemas.microsoft.com/office/drawing/2014/main" id="{0CEF554C-7DC7-4A24-A163-2277E087EB5E}"/>
              </a:ext>
            </a:extLst>
          </p:cNvPr>
          <p:cNvSpPr txBox="1">
            <a:spLocks noChangeArrowheads="1"/>
          </p:cNvSpPr>
          <p:nvPr/>
        </p:nvSpPr>
        <p:spPr bwMode="auto">
          <a:xfrm>
            <a:off x="4271220" y="4026456"/>
            <a:ext cx="2937064" cy="2831544"/>
          </a:xfrm>
          <a:prstGeom prst="rect">
            <a:avLst/>
          </a:prstGeom>
          <a:noFill/>
          <a:ln>
            <a:noFill/>
          </a:ln>
        </p:spPr>
        <p:txBody>
          <a:bodyPr wrap="square">
            <a:spAutoFit/>
          </a:bodyPr>
          <a:lstStyle>
            <a:lvl1pPr eaLnBrk="0" hangingPunct="0">
              <a:defRPr sz="2600" b="1">
                <a:solidFill>
                  <a:schemeClr val="tx1"/>
                </a:solidFill>
                <a:latin typeface="Arial" charset="0"/>
              </a:defRPr>
            </a:lvl1pPr>
            <a:lvl2pPr marL="742950" indent="-285750" eaLnBrk="0" hangingPunct="0">
              <a:defRPr sz="2600" b="1">
                <a:solidFill>
                  <a:schemeClr val="tx1"/>
                </a:solidFill>
                <a:latin typeface="Arial" charset="0"/>
              </a:defRPr>
            </a:lvl2pPr>
            <a:lvl3pPr marL="1143000" indent="-228600" eaLnBrk="0" hangingPunct="0">
              <a:defRPr sz="2600" b="1">
                <a:solidFill>
                  <a:schemeClr val="tx1"/>
                </a:solidFill>
                <a:latin typeface="Arial" charset="0"/>
              </a:defRPr>
            </a:lvl3pPr>
            <a:lvl4pPr marL="1600200" indent="-228600" eaLnBrk="0" hangingPunct="0">
              <a:defRPr sz="2600" b="1">
                <a:solidFill>
                  <a:schemeClr val="tx1"/>
                </a:solidFill>
                <a:latin typeface="Arial" charset="0"/>
              </a:defRPr>
            </a:lvl4pPr>
            <a:lvl5pPr marL="2057400" indent="-228600" eaLnBrk="0" hangingPunct="0">
              <a:defRPr sz="2600" b="1">
                <a:solidFill>
                  <a:schemeClr val="tx1"/>
                </a:solidFill>
                <a:latin typeface="Arial" charset="0"/>
              </a:defRPr>
            </a:lvl5pPr>
            <a:lvl6pPr marL="2514600" indent="-228600" eaLnBrk="0" fontAlgn="base" hangingPunct="0">
              <a:spcBef>
                <a:spcPct val="0"/>
              </a:spcBef>
              <a:spcAft>
                <a:spcPct val="0"/>
              </a:spcAft>
              <a:defRPr sz="2600" b="1">
                <a:solidFill>
                  <a:schemeClr val="tx1"/>
                </a:solidFill>
                <a:latin typeface="Arial" charset="0"/>
              </a:defRPr>
            </a:lvl6pPr>
            <a:lvl7pPr marL="2971800" indent="-228600" eaLnBrk="0" fontAlgn="base" hangingPunct="0">
              <a:spcBef>
                <a:spcPct val="0"/>
              </a:spcBef>
              <a:spcAft>
                <a:spcPct val="0"/>
              </a:spcAft>
              <a:defRPr sz="2600" b="1">
                <a:solidFill>
                  <a:schemeClr val="tx1"/>
                </a:solidFill>
                <a:latin typeface="Arial" charset="0"/>
              </a:defRPr>
            </a:lvl7pPr>
            <a:lvl8pPr marL="3429000" indent="-228600" eaLnBrk="0" fontAlgn="base" hangingPunct="0">
              <a:spcBef>
                <a:spcPct val="0"/>
              </a:spcBef>
              <a:spcAft>
                <a:spcPct val="0"/>
              </a:spcAft>
              <a:defRPr sz="2600" b="1">
                <a:solidFill>
                  <a:schemeClr val="tx1"/>
                </a:solidFill>
                <a:latin typeface="Arial" charset="0"/>
              </a:defRPr>
            </a:lvl8pPr>
            <a:lvl9pPr marL="3886200" indent="-228600" eaLnBrk="0" fontAlgn="base" hangingPunct="0">
              <a:spcBef>
                <a:spcPct val="0"/>
              </a:spcBef>
              <a:spcAft>
                <a:spcPct val="0"/>
              </a:spcAft>
              <a:defRPr sz="2600" b="1">
                <a:solidFill>
                  <a:schemeClr val="tx1"/>
                </a:solidFill>
                <a:latin typeface="Arial" charset="0"/>
              </a:defRPr>
            </a:lvl9pPr>
          </a:lstStyle>
          <a:p>
            <a:pPr eaLnBrk="1" hangingPunct="1"/>
            <a:endParaRPr lang="sv-SE" sz="1800" dirty="0">
              <a:solidFill>
                <a:schemeClr val="accent1"/>
              </a:solidFill>
              <a:latin typeface="+mj-lt"/>
            </a:endParaRPr>
          </a:p>
          <a:p>
            <a:pPr marL="285750" indent="-285750" eaLnBrk="1" hangingPunct="1">
              <a:buFont typeface="Arial" panose="020B0604020202020204" pitchFamily="34" charset="0"/>
              <a:buChar char="•"/>
            </a:pPr>
            <a:r>
              <a:rPr lang="sv-SE" sz="1600" b="0" dirty="0">
                <a:solidFill>
                  <a:schemeClr val="accent1"/>
                </a:solidFill>
              </a:rPr>
              <a:t>35 000/månad</a:t>
            </a:r>
          </a:p>
          <a:p>
            <a:pPr marL="285750" indent="-285750" eaLnBrk="1" hangingPunct="1">
              <a:buFont typeface="Arial" panose="020B0604020202020204" pitchFamily="34" charset="0"/>
              <a:buChar char="•"/>
            </a:pPr>
            <a:r>
              <a:rPr lang="sv-SE" sz="1600" b="0" dirty="0">
                <a:solidFill>
                  <a:schemeClr val="accent1"/>
                </a:solidFill>
              </a:rPr>
              <a:t>Hugger till i ryggen i samband med förflyttning av brukare</a:t>
            </a:r>
          </a:p>
          <a:p>
            <a:pPr marL="285750" indent="-285750" eaLnBrk="1" hangingPunct="1">
              <a:buFont typeface="Arial" panose="020B0604020202020204" pitchFamily="34" charset="0"/>
              <a:buChar char="•"/>
            </a:pPr>
            <a:r>
              <a:rPr lang="sv-SE" sz="1600" b="0" dirty="0">
                <a:solidFill>
                  <a:schemeClr val="accent1"/>
                </a:solidFill>
              </a:rPr>
              <a:t>Sjukskriven 4 månader, successiv återgång</a:t>
            </a:r>
          </a:p>
          <a:p>
            <a:pPr marL="285750" indent="-285750" eaLnBrk="1" hangingPunct="1">
              <a:buFont typeface="Arial" panose="020B0604020202020204" pitchFamily="34" charset="0"/>
              <a:buChar char="•"/>
            </a:pPr>
            <a:r>
              <a:rPr lang="sv-SE" sz="1600" b="0" dirty="0">
                <a:solidFill>
                  <a:schemeClr val="accent1"/>
                </a:solidFill>
              </a:rPr>
              <a:t>Återkommande kostnader för läkarbesök och läkemedel</a:t>
            </a:r>
            <a:br>
              <a:rPr lang="sv-SE" sz="1600" b="0" dirty="0">
                <a:solidFill>
                  <a:schemeClr val="accent1"/>
                </a:solidFill>
                <a:latin typeface="+mn-lt"/>
              </a:rPr>
            </a:br>
            <a:endParaRPr lang="sv-SE" sz="1600" b="0" dirty="0">
              <a:solidFill>
                <a:schemeClr val="accent1"/>
              </a:solidFill>
              <a:latin typeface="+mn-lt"/>
            </a:endParaRPr>
          </a:p>
        </p:txBody>
      </p:sp>
      <p:pic>
        <p:nvPicPr>
          <p:cNvPr id="19" name="Bildobjekt 18">
            <a:extLst>
              <a:ext uri="{FF2B5EF4-FFF2-40B4-BE49-F238E27FC236}">
                <a16:creationId xmlns:a16="http://schemas.microsoft.com/office/drawing/2014/main" id="{45E37186-5EE8-4B4C-96DE-789532CDEB63}"/>
              </a:ext>
            </a:extLst>
          </p:cNvPr>
          <p:cNvPicPr>
            <a:picLocks noChangeAspect="1"/>
          </p:cNvPicPr>
          <p:nvPr/>
        </p:nvPicPr>
        <p:blipFill>
          <a:blip r:embed="rId3"/>
          <a:stretch>
            <a:fillRect/>
          </a:stretch>
        </p:blipFill>
        <p:spPr>
          <a:xfrm>
            <a:off x="7164094" y="680500"/>
            <a:ext cx="685800" cy="571500"/>
          </a:xfrm>
          <a:prstGeom prst="rect">
            <a:avLst/>
          </a:prstGeom>
        </p:spPr>
      </p:pic>
      <p:sp>
        <p:nvSpPr>
          <p:cNvPr id="20" name="Rektangel 19">
            <a:extLst>
              <a:ext uri="{FF2B5EF4-FFF2-40B4-BE49-F238E27FC236}">
                <a16:creationId xmlns:a16="http://schemas.microsoft.com/office/drawing/2014/main" id="{A2E4E4C7-E14C-476E-AC9A-488DDF3FB81A}"/>
              </a:ext>
            </a:extLst>
          </p:cNvPr>
          <p:cNvSpPr/>
          <p:nvPr/>
        </p:nvSpPr>
        <p:spPr>
          <a:xfrm>
            <a:off x="7164094" y="1357611"/>
            <a:ext cx="3060000" cy="556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extruta 20">
            <a:extLst>
              <a:ext uri="{FF2B5EF4-FFF2-40B4-BE49-F238E27FC236}">
                <a16:creationId xmlns:a16="http://schemas.microsoft.com/office/drawing/2014/main" id="{566668BF-99AE-48DE-AFFE-29872673D5BF}"/>
              </a:ext>
            </a:extLst>
          </p:cNvPr>
          <p:cNvSpPr txBox="1"/>
          <p:nvPr/>
        </p:nvSpPr>
        <p:spPr>
          <a:xfrm>
            <a:off x="7312062" y="1268413"/>
            <a:ext cx="1841500" cy="539331"/>
          </a:xfrm>
          <a:prstGeom prst="rect">
            <a:avLst/>
          </a:prstGeom>
          <a:noFill/>
        </p:spPr>
        <p:txBody>
          <a:bodyPr wrap="square" lIns="0" tIns="0" rIns="0" bIns="0" rtlCol="0" anchor="ctr" anchorCtr="0">
            <a:noAutofit/>
          </a:bodyPr>
          <a:lstStyle/>
          <a:p>
            <a:br>
              <a:rPr lang="sv-SE" b="1" dirty="0">
                <a:solidFill>
                  <a:schemeClr val="accent3"/>
                </a:solidFill>
                <a:latin typeface="+mj-lt"/>
              </a:rPr>
            </a:br>
            <a:r>
              <a:rPr lang="sv-SE" dirty="0">
                <a:solidFill>
                  <a:schemeClr val="accent3"/>
                </a:solidFill>
                <a:latin typeface="+mj-lt"/>
              </a:rPr>
              <a:t>Avtal</a:t>
            </a:r>
            <a:r>
              <a:rPr lang="sv-SE" b="1" dirty="0">
                <a:solidFill>
                  <a:schemeClr val="accent3"/>
                </a:solidFill>
                <a:latin typeface="+mj-lt"/>
              </a:rPr>
              <a:t> - TFA-KL</a:t>
            </a:r>
          </a:p>
        </p:txBody>
      </p:sp>
      <p:pic>
        <p:nvPicPr>
          <p:cNvPr id="22" name="Bildobjekt 21">
            <a:extLst>
              <a:ext uri="{FF2B5EF4-FFF2-40B4-BE49-F238E27FC236}">
                <a16:creationId xmlns:a16="http://schemas.microsoft.com/office/drawing/2014/main" id="{C3DA6833-188D-43C9-9D0A-FB802A4D0898}"/>
              </a:ext>
            </a:extLst>
          </p:cNvPr>
          <p:cNvPicPr>
            <a:picLocks noChangeAspect="1"/>
          </p:cNvPicPr>
          <p:nvPr/>
        </p:nvPicPr>
        <p:blipFill>
          <a:blip r:embed="rId4"/>
          <a:stretch>
            <a:fillRect/>
          </a:stretch>
        </p:blipFill>
        <p:spPr>
          <a:xfrm>
            <a:off x="4345700" y="1357611"/>
            <a:ext cx="2209646" cy="2912950"/>
          </a:xfrm>
          <a:prstGeom prst="rect">
            <a:avLst/>
          </a:prstGeom>
        </p:spPr>
      </p:pic>
      <p:sp>
        <p:nvSpPr>
          <p:cNvPr id="23" name="Rektangel 22">
            <a:extLst>
              <a:ext uri="{FF2B5EF4-FFF2-40B4-BE49-F238E27FC236}">
                <a16:creationId xmlns:a16="http://schemas.microsoft.com/office/drawing/2014/main" id="{5E457335-0755-4588-A2C9-F3B84928C2A6}"/>
              </a:ext>
            </a:extLst>
          </p:cNvPr>
          <p:cNvSpPr/>
          <p:nvPr/>
        </p:nvSpPr>
        <p:spPr>
          <a:xfrm>
            <a:off x="1051918" y="5507376"/>
            <a:ext cx="3060000" cy="759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sv-SE" sz="1600" dirty="0">
                <a:solidFill>
                  <a:schemeClr val="accent3"/>
                </a:solidFill>
              </a:rPr>
              <a:t>Ingen ersättning = </a:t>
            </a:r>
          </a:p>
          <a:p>
            <a:pPr>
              <a:lnSpc>
                <a:spcPct val="150000"/>
              </a:lnSpc>
            </a:pPr>
            <a:r>
              <a:rPr lang="sv-SE" sz="1600" dirty="0">
                <a:solidFill>
                  <a:schemeClr val="accent3"/>
                </a:solidFill>
              </a:rPr>
              <a:t>Ingen prövning!</a:t>
            </a:r>
          </a:p>
        </p:txBody>
      </p:sp>
      <p:sp>
        <p:nvSpPr>
          <p:cNvPr id="25" name="textruta 24">
            <a:extLst>
              <a:ext uri="{FF2B5EF4-FFF2-40B4-BE49-F238E27FC236}">
                <a16:creationId xmlns:a16="http://schemas.microsoft.com/office/drawing/2014/main" id="{22BBE607-D9C9-45DF-9C9E-BAA46171903D}"/>
              </a:ext>
            </a:extLst>
          </p:cNvPr>
          <p:cNvSpPr txBox="1"/>
          <p:nvPr/>
        </p:nvSpPr>
        <p:spPr>
          <a:xfrm>
            <a:off x="4345700" y="642391"/>
            <a:ext cx="2050351" cy="914400"/>
          </a:xfrm>
          <a:prstGeom prst="rect">
            <a:avLst/>
          </a:prstGeom>
          <a:noFill/>
        </p:spPr>
        <p:txBody>
          <a:bodyPr wrap="square" lIns="0" tIns="0" rIns="0" bIns="0" rtlCol="0" anchor="ctr" anchorCtr="0">
            <a:noAutofit/>
          </a:bodyPr>
          <a:lstStyle/>
          <a:p>
            <a:pPr eaLnBrk="1" hangingPunct="1"/>
            <a:r>
              <a:rPr lang="sv-SE" b="1" dirty="0">
                <a:solidFill>
                  <a:schemeClr val="accent1"/>
                </a:solidFill>
                <a:latin typeface="+mj-lt"/>
              </a:rPr>
              <a:t>Kevin 45 år</a:t>
            </a:r>
            <a:endParaRPr lang="sv-SE" b="1" dirty="0">
              <a:solidFill>
                <a:schemeClr val="accent1"/>
              </a:solidFill>
              <a:latin typeface="+mn-lt"/>
            </a:endParaRPr>
          </a:p>
        </p:txBody>
      </p:sp>
    </p:spTree>
    <p:extLst>
      <p:ext uri="{BB962C8B-B14F-4D97-AF65-F5344CB8AC3E}">
        <p14:creationId xmlns:p14="http://schemas.microsoft.com/office/powerpoint/2010/main" val="392519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28" grpId="0" animBg="1"/>
      <p:bldP spid="20"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fklogo">
            <a:extLst>
              <a:ext uri="{FF2B5EF4-FFF2-40B4-BE49-F238E27FC236}">
                <a16:creationId xmlns:a16="http://schemas.microsoft.com/office/drawing/2014/main" id="{D584C713-92AC-423A-A9DE-7F61073C04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632" y="855074"/>
            <a:ext cx="2374029" cy="41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a:extLst>
              <a:ext uri="{FF2B5EF4-FFF2-40B4-BE49-F238E27FC236}">
                <a16:creationId xmlns:a16="http://schemas.microsoft.com/office/drawing/2014/main" id="{DC05D649-19FD-4D84-80CA-A2826FD92B41}"/>
              </a:ext>
            </a:extLst>
          </p:cNvPr>
          <p:cNvSpPr/>
          <p:nvPr/>
        </p:nvSpPr>
        <p:spPr>
          <a:xfrm>
            <a:off x="1135886" y="1374024"/>
            <a:ext cx="306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textruta 14">
            <a:extLst>
              <a:ext uri="{FF2B5EF4-FFF2-40B4-BE49-F238E27FC236}">
                <a16:creationId xmlns:a16="http://schemas.microsoft.com/office/drawing/2014/main" id="{60568357-8C2F-462F-8F30-C0CF6905C2B2}"/>
              </a:ext>
            </a:extLst>
          </p:cNvPr>
          <p:cNvSpPr txBox="1"/>
          <p:nvPr/>
        </p:nvSpPr>
        <p:spPr>
          <a:xfrm>
            <a:off x="1224574" y="1322533"/>
            <a:ext cx="1841500" cy="391119"/>
          </a:xfrm>
          <a:prstGeom prst="rect">
            <a:avLst/>
          </a:prstGeom>
          <a:noFill/>
        </p:spPr>
        <p:txBody>
          <a:bodyPr wrap="square" lIns="0" tIns="0" rIns="0" bIns="0" rtlCol="0" anchor="ctr" anchorCtr="0">
            <a:noAutofit/>
          </a:bodyPr>
          <a:lstStyle/>
          <a:p>
            <a:br>
              <a:rPr lang="sv-SE" b="1" dirty="0">
                <a:solidFill>
                  <a:schemeClr val="accent3"/>
                </a:solidFill>
                <a:latin typeface="+mj-lt"/>
              </a:rPr>
            </a:br>
            <a:r>
              <a:rPr lang="sv-SE" dirty="0">
                <a:solidFill>
                  <a:schemeClr val="accent3"/>
                </a:solidFill>
                <a:latin typeface="+mj-lt"/>
              </a:rPr>
              <a:t>Lag</a:t>
            </a:r>
            <a:r>
              <a:rPr lang="sv-SE" b="1" dirty="0">
                <a:solidFill>
                  <a:schemeClr val="accent3"/>
                </a:solidFill>
                <a:latin typeface="+mj-lt"/>
              </a:rPr>
              <a:t> - SFB</a:t>
            </a:r>
          </a:p>
        </p:txBody>
      </p:sp>
      <p:sp>
        <p:nvSpPr>
          <p:cNvPr id="17" name="Rektangel 16">
            <a:extLst>
              <a:ext uri="{FF2B5EF4-FFF2-40B4-BE49-F238E27FC236}">
                <a16:creationId xmlns:a16="http://schemas.microsoft.com/office/drawing/2014/main" id="{D35E7C81-E9B0-4D2C-BD44-A5EA9855B036}"/>
              </a:ext>
            </a:extLst>
          </p:cNvPr>
          <p:cNvSpPr/>
          <p:nvPr/>
        </p:nvSpPr>
        <p:spPr>
          <a:xfrm>
            <a:off x="7261933" y="1374024"/>
            <a:ext cx="821097"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E6EE8F72-C3EE-4C83-86D3-1C339355BF5A}"/>
              </a:ext>
            </a:extLst>
          </p:cNvPr>
          <p:cNvSpPr/>
          <p:nvPr/>
        </p:nvSpPr>
        <p:spPr>
          <a:xfrm>
            <a:off x="2024028" y="2113958"/>
            <a:ext cx="7018649" cy="2156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A2DB56D3-7405-4F73-9927-2333616F1706}"/>
              </a:ext>
            </a:extLst>
          </p:cNvPr>
          <p:cNvSpPr/>
          <p:nvPr/>
        </p:nvSpPr>
        <p:spPr>
          <a:xfrm>
            <a:off x="1075631" y="2414726"/>
            <a:ext cx="3060000" cy="2905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sv-SE" sz="1600" dirty="0">
                <a:solidFill>
                  <a:srgbClr val="005541"/>
                </a:solidFill>
              </a:rPr>
              <a:t>Tandvård</a:t>
            </a:r>
          </a:p>
          <a:p>
            <a:pPr marL="285750" indent="-285750">
              <a:lnSpc>
                <a:spcPct val="150000"/>
              </a:lnSpc>
              <a:buFont typeface="Arial" panose="020B0604020202020204" pitchFamily="34" charset="0"/>
              <a:buChar char="•"/>
            </a:pPr>
            <a:r>
              <a:rPr lang="sv-SE" sz="1600" dirty="0">
                <a:solidFill>
                  <a:srgbClr val="005541"/>
                </a:solidFill>
              </a:rPr>
              <a:t>Särskilda hjälpmedel</a:t>
            </a:r>
          </a:p>
          <a:p>
            <a:pPr marL="285750" indent="-285750">
              <a:lnSpc>
                <a:spcPct val="150000"/>
              </a:lnSpc>
              <a:buFont typeface="Arial" panose="020B0604020202020204" pitchFamily="34" charset="0"/>
              <a:buChar char="•"/>
            </a:pPr>
            <a:r>
              <a:rPr lang="sv-SE" sz="1600" dirty="0">
                <a:solidFill>
                  <a:srgbClr val="005541"/>
                </a:solidFill>
              </a:rPr>
              <a:t>Sjukvård utomlands</a:t>
            </a:r>
          </a:p>
          <a:p>
            <a:pPr marL="285750" indent="-285750">
              <a:lnSpc>
                <a:spcPct val="150000"/>
              </a:lnSpc>
              <a:buFont typeface="Arial" panose="020B0604020202020204" pitchFamily="34" charset="0"/>
              <a:buChar char="•"/>
            </a:pPr>
            <a:r>
              <a:rPr lang="sv-SE" sz="1600" dirty="0">
                <a:solidFill>
                  <a:srgbClr val="005541"/>
                </a:solidFill>
              </a:rPr>
              <a:t>Livränta</a:t>
            </a:r>
          </a:p>
          <a:p>
            <a:pPr marL="285750" indent="-285750">
              <a:lnSpc>
                <a:spcPct val="150000"/>
              </a:lnSpc>
              <a:buFont typeface="Arial" panose="020B0604020202020204" pitchFamily="34" charset="0"/>
              <a:buChar char="•"/>
            </a:pPr>
            <a:r>
              <a:rPr lang="sv-SE" sz="1600" dirty="0">
                <a:solidFill>
                  <a:srgbClr val="005541"/>
                </a:solidFill>
              </a:rPr>
              <a:t>Begravningshjälp</a:t>
            </a:r>
          </a:p>
          <a:p>
            <a:pPr marL="285750" indent="-285750">
              <a:lnSpc>
                <a:spcPct val="150000"/>
              </a:lnSpc>
              <a:buFont typeface="Arial" panose="020B0604020202020204" pitchFamily="34" charset="0"/>
              <a:buChar char="•"/>
            </a:pPr>
            <a:r>
              <a:rPr lang="sv-SE" sz="1600" dirty="0">
                <a:solidFill>
                  <a:srgbClr val="005541"/>
                </a:solidFill>
              </a:rPr>
              <a:t>Efterlevandelivränta</a:t>
            </a:r>
          </a:p>
          <a:p>
            <a:pPr>
              <a:lnSpc>
                <a:spcPct val="150000"/>
              </a:lnSpc>
            </a:pPr>
            <a:endParaRPr lang="sv-SE" sz="1600" dirty="0">
              <a:solidFill>
                <a:srgbClr val="005541"/>
              </a:solidFill>
            </a:endParaRPr>
          </a:p>
          <a:p>
            <a:pPr>
              <a:lnSpc>
                <a:spcPct val="150000"/>
              </a:lnSpc>
            </a:pPr>
            <a:endParaRPr lang="sv-SE" sz="1600" dirty="0">
              <a:solidFill>
                <a:srgbClr val="005541"/>
              </a:solidFill>
            </a:endParaRPr>
          </a:p>
        </p:txBody>
      </p:sp>
      <p:sp>
        <p:nvSpPr>
          <p:cNvPr id="28" name="Rektangel 27">
            <a:extLst>
              <a:ext uri="{FF2B5EF4-FFF2-40B4-BE49-F238E27FC236}">
                <a16:creationId xmlns:a16="http://schemas.microsoft.com/office/drawing/2014/main" id="{F26EF82A-170D-4574-A2DF-FCE3B2343E63}"/>
              </a:ext>
            </a:extLst>
          </p:cNvPr>
          <p:cNvSpPr/>
          <p:nvPr/>
        </p:nvSpPr>
        <p:spPr>
          <a:xfrm>
            <a:off x="7174993" y="2414726"/>
            <a:ext cx="3060000" cy="2905545"/>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sv-SE" sz="1600" dirty="0">
                <a:solidFill>
                  <a:schemeClr val="accent3"/>
                </a:solidFill>
              </a:rPr>
              <a:t>Inkomstförlust: 20 623 kr (N)</a:t>
            </a:r>
          </a:p>
          <a:p>
            <a:pPr marL="285750" indent="-285750">
              <a:lnSpc>
                <a:spcPct val="150000"/>
              </a:lnSpc>
              <a:buFont typeface="Arial" panose="020B0604020202020204" pitchFamily="34" charset="0"/>
              <a:buChar char="•"/>
            </a:pPr>
            <a:r>
              <a:rPr lang="sv-SE" sz="1600" dirty="0">
                <a:solidFill>
                  <a:schemeClr val="accent3"/>
                </a:solidFill>
              </a:rPr>
              <a:t>Sveda och värk: ~12 000 kr</a:t>
            </a:r>
          </a:p>
          <a:p>
            <a:pPr marL="285750" indent="-285750">
              <a:lnSpc>
                <a:spcPct val="150000"/>
              </a:lnSpc>
              <a:buFont typeface="Arial" panose="020B0604020202020204" pitchFamily="34" charset="0"/>
              <a:buChar char="•"/>
            </a:pPr>
            <a:r>
              <a:rPr lang="sv-SE" sz="1600" dirty="0">
                <a:solidFill>
                  <a:schemeClr val="accent3"/>
                </a:solidFill>
              </a:rPr>
              <a:t>Kostnader: 1 500 kr</a:t>
            </a:r>
          </a:p>
          <a:p>
            <a:pPr marL="285750" indent="-285750">
              <a:lnSpc>
                <a:spcPct val="150000"/>
              </a:lnSpc>
              <a:buFont typeface="Arial" panose="020B0604020202020204" pitchFamily="34" charset="0"/>
              <a:buChar char="•"/>
            </a:pPr>
            <a:r>
              <a:rPr lang="sv-SE" sz="1600" dirty="0">
                <a:solidFill>
                  <a:schemeClr val="accent3"/>
                </a:solidFill>
              </a:rPr>
              <a:t>Lyte och men: ~70 000 kr</a:t>
            </a:r>
          </a:p>
          <a:p>
            <a:pPr marL="285750" indent="-285750">
              <a:lnSpc>
                <a:spcPct val="150000"/>
              </a:lnSpc>
              <a:buFont typeface="Arial" panose="020B0604020202020204" pitchFamily="34" charset="0"/>
              <a:buChar char="•"/>
            </a:pPr>
            <a:r>
              <a:rPr lang="sv-SE" sz="1600" dirty="0">
                <a:solidFill>
                  <a:schemeClr val="accent3"/>
                </a:solidFill>
              </a:rPr>
              <a:t>Total: ~104 000 kr</a:t>
            </a:r>
          </a:p>
          <a:p>
            <a:pPr>
              <a:lnSpc>
                <a:spcPct val="150000"/>
              </a:lnSpc>
            </a:pPr>
            <a:endParaRPr lang="sv-SE" sz="1600" dirty="0">
              <a:solidFill>
                <a:schemeClr val="accent3"/>
              </a:solidFill>
            </a:endParaRPr>
          </a:p>
          <a:p>
            <a:pPr>
              <a:lnSpc>
                <a:spcPct val="150000"/>
              </a:lnSpc>
            </a:pPr>
            <a:endParaRPr lang="sv-SE" sz="1600" dirty="0">
              <a:solidFill>
                <a:schemeClr val="accent3"/>
              </a:solidFill>
            </a:endParaRPr>
          </a:p>
        </p:txBody>
      </p:sp>
      <p:sp>
        <p:nvSpPr>
          <p:cNvPr id="16" name="Text Box 2">
            <a:extLst>
              <a:ext uri="{FF2B5EF4-FFF2-40B4-BE49-F238E27FC236}">
                <a16:creationId xmlns:a16="http://schemas.microsoft.com/office/drawing/2014/main" id="{0CEF554C-7DC7-4A24-A163-2277E087EB5E}"/>
              </a:ext>
            </a:extLst>
          </p:cNvPr>
          <p:cNvSpPr txBox="1">
            <a:spLocks noChangeArrowheads="1"/>
          </p:cNvSpPr>
          <p:nvPr/>
        </p:nvSpPr>
        <p:spPr bwMode="auto">
          <a:xfrm>
            <a:off x="4204992" y="3780234"/>
            <a:ext cx="2937064" cy="2831544"/>
          </a:xfrm>
          <a:prstGeom prst="rect">
            <a:avLst/>
          </a:prstGeom>
          <a:noFill/>
          <a:ln>
            <a:noFill/>
          </a:ln>
        </p:spPr>
        <p:txBody>
          <a:bodyPr wrap="square">
            <a:spAutoFit/>
          </a:bodyPr>
          <a:lstStyle>
            <a:lvl1pPr eaLnBrk="0" hangingPunct="0">
              <a:defRPr sz="2600" b="1">
                <a:solidFill>
                  <a:schemeClr val="tx1"/>
                </a:solidFill>
                <a:latin typeface="Arial" charset="0"/>
              </a:defRPr>
            </a:lvl1pPr>
            <a:lvl2pPr marL="742950" indent="-285750" eaLnBrk="0" hangingPunct="0">
              <a:defRPr sz="2600" b="1">
                <a:solidFill>
                  <a:schemeClr val="tx1"/>
                </a:solidFill>
                <a:latin typeface="Arial" charset="0"/>
              </a:defRPr>
            </a:lvl2pPr>
            <a:lvl3pPr marL="1143000" indent="-228600" eaLnBrk="0" hangingPunct="0">
              <a:defRPr sz="2600" b="1">
                <a:solidFill>
                  <a:schemeClr val="tx1"/>
                </a:solidFill>
                <a:latin typeface="Arial" charset="0"/>
              </a:defRPr>
            </a:lvl3pPr>
            <a:lvl4pPr marL="1600200" indent="-228600" eaLnBrk="0" hangingPunct="0">
              <a:defRPr sz="2600" b="1">
                <a:solidFill>
                  <a:schemeClr val="tx1"/>
                </a:solidFill>
                <a:latin typeface="Arial" charset="0"/>
              </a:defRPr>
            </a:lvl4pPr>
            <a:lvl5pPr marL="2057400" indent="-228600" eaLnBrk="0" hangingPunct="0">
              <a:defRPr sz="2600" b="1">
                <a:solidFill>
                  <a:schemeClr val="tx1"/>
                </a:solidFill>
                <a:latin typeface="Arial" charset="0"/>
              </a:defRPr>
            </a:lvl5pPr>
            <a:lvl6pPr marL="2514600" indent="-228600" eaLnBrk="0" fontAlgn="base" hangingPunct="0">
              <a:spcBef>
                <a:spcPct val="0"/>
              </a:spcBef>
              <a:spcAft>
                <a:spcPct val="0"/>
              </a:spcAft>
              <a:defRPr sz="2600" b="1">
                <a:solidFill>
                  <a:schemeClr val="tx1"/>
                </a:solidFill>
                <a:latin typeface="Arial" charset="0"/>
              </a:defRPr>
            </a:lvl6pPr>
            <a:lvl7pPr marL="2971800" indent="-228600" eaLnBrk="0" fontAlgn="base" hangingPunct="0">
              <a:spcBef>
                <a:spcPct val="0"/>
              </a:spcBef>
              <a:spcAft>
                <a:spcPct val="0"/>
              </a:spcAft>
              <a:defRPr sz="2600" b="1">
                <a:solidFill>
                  <a:schemeClr val="tx1"/>
                </a:solidFill>
                <a:latin typeface="Arial" charset="0"/>
              </a:defRPr>
            </a:lvl7pPr>
            <a:lvl8pPr marL="3429000" indent="-228600" eaLnBrk="0" fontAlgn="base" hangingPunct="0">
              <a:spcBef>
                <a:spcPct val="0"/>
              </a:spcBef>
              <a:spcAft>
                <a:spcPct val="0"/>
              </a:spcAft>
              <a:defRPr sz="2600" b="1">
                <a:solidFill>
                  <a:schemeClr val="tx1"/>
                </a:solidFill>
                <a:latin typeface="Arial" charset="0"/>
              </a:defRPr>
            </a:lvl8pPr>
            <a:lvl9pPr marL="3886200" indent="-228600" eaLnBrk="0" fontAlgn="base" hangingPunct="0">
              <a:spcBef>
                <a:spcPct val="0"/>
              </a:spcBef>
              <a:spcAft>
                <a:spcPct val="0"/>
              </a:spcAft>
              <a:defRPr sz="2600" b="1">
                <a:solidFill>
                  <a:schemeClr val="tx1"/>
                </a:solidFill>
                <a:latin typeface="Arial" charset="0"/>
              </a:defRPr>
            </a:lvl9pPr>
          </a:lstStyle>
          <a:p>
            <a:pPr eaLnBrk="1" hangingPunct="1"/>
            <a:br>
              <a:rPr lang="sv-SE" sz="1800" dirty="0">
                <a:solidFill>
                  <a:schemeClr val="accent1"/>
                </a:solidFill>
                <a:latin typeface="+mj-lt"/>
              </a:rPr>
            </a:br>
            <a:endParaRPr lang="sv-SE" sz="1600" b="0" dirty="0">
              <a:solidFill>
                <a:schemeClr val="accent1"/>
              </a:solidFill>
              <a:latin typeface="+mn-lt"/>
            </a:endParaRPr>
          </a:p>
          <a:p>
            <a:pPr marL="342900" indent="-342900" eaLnBrk="1" hangingPunct="1">
              <a:buFont typeface="Arial" panose="020B0604020202020204" pitchFamily="34" charset="0"/>
              <a:buChar char="•"/>
            </a:pPr>
            <a:r>
              <a:rPr lang="sv-SE" sz="1600" b="0" dirty="0">
                <a:solidFill>
                  <a:schemeClr val="accent1"/>
                </a:solidFill>
              </a:rPr>
              <a:t>Förflyttning av patient som</a:t>
            </a:r>
            <a:br>
              <a:rPr lang="sv-SE" sz="1600" b="0" dirty="0">
                <a:solidFill>
                  <a:schemeClr val="accent1"/>
                </a:solidFill>
              </a:rPr>
            </a:br>
            <a:r>
              <a:rPr lang="sv-SE" sz="1600" b="0" dirty="0">
                <a:solidFill>
                  <a:schemeClr val="accent1"/>
                </a:solidFill>
              </a:rPr>
              <a:t>går på tok, ramlar</a:t>
            </a:r>
          </a:p>
          <a:p>
            <a:pPr marL="342900" indent="-342900" eaLnBrk="1" hangingPunct="1">
              <a:buFont typeface="Arial" panose="020B0604020202020204" pitchFamily="34" charset="0"/>
              <a:buChar char="•"/>
            </a:pPr>
            <a:r>
              <a:rPr lang="sv-SE" sz="1600" b="0" dirty="0">
                <a:solidFill>
                  <a:schemeClr val="accent1"/>
                </a:solidFill>
                <a:latin typeface="+mn-lt"/>
              </a:rPr>
              <a:t>Skada i rygg</a:t>
            </a:r>
          </a:p>
          <a:p>
            <a:pPr marL="342900" indent="-342900" eaLnBrk="1" hangingPunct="1">
              <a:buFont typeface="Arial" panose="020B0604020202020204" pitchFamily="34" charset="0"/>
              <a:buChar char="•"/>
            </a:pPr>
            <a:r>
              <a:rPr lang="sv-SE" sz="1600" b="0" dirty="0">
                <a:solidFill>
                  <a:schemeClr val="accent1"/>
                </a:solidFill>
              </a:rPr>
              <a:t>35 000/månad</a:t>
            </a:r>
          </a:p>
          <a:p>
            <a:pPr marL="342900" indent="-342900" eaLnBrk="1" hangingPunct="1">
              <a:buFont typeface="Arial" panose="020B0604020202020204" pitchFamily="34" charset="0"/>
              <a:buChar char="•"/>
            </a:pPr>
            <a:r>
              <a:rPr lang="sv-SE" sz="1600" b="0" dirty="0">
                <a:solidFill>
                  <a:schemeClr val="accent1"/>
                </a:solidFill>
                <a:latin typeface="+mn-lt"/>
              </a:rPr>
              <a:t>Sjukskriven 4 månader</a:t>
            </a:r>
          </a:p>
          <a:p>
            <a:pPr marL="342900" indent="-342900" eaLnBrk="1" hangingPunct="1">
              <a:buFont typeface="Arial" panose="020B0604020202020204" pitchFamily="34" charset="0"/>
              <a:buChar char="•"/>
            </a:pPr>
            <a:r>
              <a:rPr lang="sv-SE" sz="1600" b="0" dirty="0">
                <a:solidFill>
                  <a:schemeClr val="accent1"/>
                </a:solidFill>
                <a:latin typeface="+mn-lt"/>
              </a:rPr>
              <a:t>Kostnader 1 500 kronor</a:t>
            </a:r>
          </a:p>
          <a:p>
            <a:pPr marL="342900" indent="-342900" eaLnBrk="1" hangingPunct="1">
              <a:buFont typeface="Arial" panose="020B0604020202020204" pitchFamily="34" charset="0"/>
              <a:buChar char="•"/>
            </a:pPr>
            <a:r>
              <a:rPr lang="sv-SE" sz="1600" b="0" dirty="0">
                <a:solidFill>
                  <a:schemeClr val="accent1"/>
                </a:solidFill>
                <a:latin typeface="+mn-lt"/>
              </a:rPr>
              <a:t>Åter i tidigare jobb</a:t>
            </a:r>
          </a:p>
          <a:p>
            <a:pPr marL="342900" indent="-342900" eaLnBrk="1" hangingPunct="1">
              <a:buFont typeface="Arial" panose="020B0604020202020204" pitchFamily="34" charset="0"/>
              <a:buChar char="•"/>
            </a:pPr>
            <a:r>
              <a:rPr lang="sv-SE" sz="1600" b="0" dirty="0">
                <a:solidFill>
                  <a:schemeClr val="accent1"/>
                </a:solidFill>
                <a:latin typeface="+mn-lt"/>
              </a:rPr>
              <a:t>5 % medicinsk invaliditet</a:t>
            </a:r>
            <a:br>
              <a:rPr lang="sv-SE" sz="1600" b="0" dirty="0">
                <a:solidFill>
                  <a:schemeClr val="accent1"/>
                </a:solidFill>
                <a:latin typeface="+mn-lt"/>
              </a:rPr>
            </a:br>
            <a:endParaRPr lang="sv-SE" sz="1600" b="0" dirty="0">
              <a:solidFill>
                <a:schemeClr val="accent1"/>
              </a:solidFill>
              <a:latin typeface="+mn-lt"/>
            </a:endParaRPr>
          </a:p>
        </p:txBody>
      </p:sp>
      <p:pic>
        <p:nvPicPr>
          <p:cNvPr id="19" name="Bildobjekt 18">
            <a:extLst>
              <a:ext uri="{FF2B5EF4-FFF2-40B4-BE49-F238E27FC236}">
                <a16:creationId xmlns:a16="http://schemas.microsoft.com/office/drawing/2014/main" id="{45E37186-5EE8-4B4C-96DE-789532CDEB63}"/>
              </a:ext>
            </a:extLst>
          </p:cNvPr>
          <p:cNvPicPr>
            <a:picLocks noChangeAspect="1"/>
          </p:cNvPicPr>
          <p:nvPr/>
        </p:nvPicPr>
        <p:blipFill>
          <a:blip r:embed="rId3"/>
          <a:stretch>
            <a:fillRect/>
          </a:stretch>
        </p:blipFill>
        <p:spPr>
          <a:xfrm>
            <a:off x="7164094" y="680500"/>
            <a:ext cx="685800" cy="571500"/>
          </a:xfrm>
          <a:prstGeom prst="rect">
            <a:avLst/>
          </a:prstGeom>
        </p:spPr>
      </p:pic>
      <p:sp>
        <p:nvSpPr>
          <p:cNvPr id="20" name="Rektangel 19">
            <a:extLst>
              <a:ext uri="{FF2B5EF4-FFF2-40B4-BE49-F238E27FC236}">
                <a16:creationId xmlns:a16="http://schemas.microsoft.com/office/drawing/2014/main" id="{A2E4E4C7-E14C-476E-AC9A-488DDF3FB81A}"/>
              </a:ext>
            </a:extLst>
          </p:cNvPr>
          <p:cNvSpPr/>
          <p:nvPr/>
        </p:nvSpPr>
        <p:spPr>
          <a:xfrm>
            <a:off x="7164094" y="1374024"/>
            <a:ext cx="3060000" cy="54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extruta 20">
            <a:extLst>
              <a:ext uri="{FF2B5EF4-FFF2-40B4-BE49-F238E27FC236}">
                <a16:creationId xmlns:a16="http://schemas.microsoft.com/office/drawing/2014/main" id="{566668BF-99AE-48DE-AFFE-29872673D5BF}"/>
              </a:ext>
            </a:extLst>
          </p:cNvPr>
          <p:cNvSpPr txBox="1"/>
          <p:nvPr/>
        </p:nvSpPr>
        <p:spPr>
          <a:xfrm>
            <a:off x="7312062" y="1268413"/>
            <a:ext cx="1841500" cy="539331"/>
          </a:xfrm>
          <a:prstGeom prst="rect">
            <a:avLst/>
          </a:prstGeom>
          <a:noFill/>
        </p:spPr>
        <p:txBody>
          <a:bodyPr wrap="square" lIns="0" tIns="0" rIns="0" bIns="0" rtlCol="0" anchor="ctr" anchorCtr="0">
            <a:noAutofit/>
          </a:bodyPr>
          <a:lstStyle/>
          <a:p>
            <a:br>
              <a:rPr lang="sv-SE" b="1" dirty="0">
                <a:solidFill>
                  <a:schemeClr val="accent3"/>
                </a:solidFill>
                <a:latin typeface="+mj-lt"/>
              </a:rPr>
            </a:br>
            <a:r>
              <a:rPr lang="sv-SE" dirty="0">
                <a:solidFill>
                  <a:schemeClr val="accent3"/>
                </a:solidFill>
                <a:latin typeface="+mj-lt"/>
              </a:rPr>
              <a:t>Avtal</a:t>
            </a:r>
            <a:r>
              <a:rPr lang="sv-SE" b="1" dirty="0">
                <a:solidFill>
                  <a:schemeClr val="accent3"/>
                </a:solidFill>
                <a:latin typeface="+mj-lt"/>
              </a:rPr>
              <a:t> - TFA-KL</a:t>
            </a:r>
          </a:p>
        </p:txBody>
      </p:sp>
      <p:pic>
        <p:nvPicPr>
          <p:cNvPr id="22" name="Bildobjekt 21">
            <a:extLst>
              <a:ext uri="{FF2B5EF4-FFF2-40B4-BE49-F238E27FC236}">
                <a16:creationId xmlns:a16="http://schemas.microsoft.com/office/drawing/2014/main" id="{6E6DCDCC-F69D-4EB8-9543-470B7D87DBA9}"/>
              </a:ext>
            </a:extLst>
          </p:cNvPr>
          <p:cNvPicPr>
            <a:picLocks noChangeAspect="1"/>
          </p:cNvPicPr>
          <p:nvPr/>
        </p:nvPicPr>
        <p:blipFill>
          <a:blip r:embed="rId4"/>
          <a:stretch>
            <a:fillRect/>
          </a:stretch>
        </p:blipFill>
        <p:spPr>
          <a:xfrm>
            <a:off x="4365963" y="1365016"/>
            <a:ext cx="2178056" cy="2905545"/>
          </a:xfrm>
          <a:prstGeom prst="rect">
            <a:avLst/>
          </a:prstGeom>
        </p:spPr>
      </p:pic>
      <p:sp>
        <p:nvSpPr>
          <p:cNvPr id="23" name="Rektangel 22">
            <a:extLst>
              <a:ext uri="{FF2B5EF4-FFF2-40B4-BE49-F238E27FC236}">
                <a16:creationId xmlns:a16="http://schemas.microsoft.com/office/drawing/2014/main" id="{C8AF3906-629D-423B-A552-78D67FF105D2}"/>
              </a:ext>
            </a:extLst>
          </p:cNvPr>
          <p:cNvSpPr/>
          <p:nvPr/>
        </p:nvSpPr>
        <p:spPr>
          <a:xfrm>
            <a:off x="1075631" y="5591047"/>
            <a:ext cx="3060000" cy="8849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sv-SE" sz="1600" dirty="0">
                <a:solidFill>
                  <a:srgbClr val="005541"/>
                </a:solidFill>
              </a:rPr>
              <a:t>Ingen ersättning = </a:t>
            </a:r>
          </a:p>
          <a:p>
            <a:pPr>
              <a:lnSpc>
                <a:spcPct val="150000"/>
              </a:lnSpc>
            </a:pPr>
            <a:r>
              <a:rPr lang="sv-SE" sz="1600" dirty="0">
                <a:solidFill>
                  <a:srgbClr val="005541"/>
                </a:solidFill>
              </a:rPr>
              <a:t>Ingen prövning!</a:t>
            </a:r>
          </a:p>
        </p:txBody>
      </p:sp>
      <p:sp>
        <p:nvSpPr>
          <p:cNvPr id="24" name="Rektangel 23">
            <a:extLst>
              <a:ext uri="{FF2B5EF4-FFF2-40B4-BE49-F238E27FC236}">
                <a16:creationId xmlns:a16="http://schemas.microsoft.com/office/drawing/2014/main" id="{B6C33334-7608-4498-9D32-ED572CE0FF37}"/>
              </a:ext>
            </a:extLst>
          </p:cNvPr>
          <p:cNvSpPr/>
          <p:nvPr/>
        </p:nvSpPr>
        <p:spPr>
          <a:xfrm>
            <a:off x="7193205" y="5589432"/>
            <a:ext cx="3060000" cy="8865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sv-SE" sz="1600" dirty="0">
                <a:solidFill>
                  <a:schemeClr val="accent3"/>
                </a:solidFill>
              </a:rPr>
              <a:t>Utan anmälan: 0 kr</a:t>
            </a:r>
          </a:p>
        </p:txBody>
      </p:sp>
      <p:sp>
        <p:nvSpPr>
          <p:cNvPr id="9" name="textruta 8">
            <a:extLst>
              <a:ext uri="{FF2B5EF4-FFF2-40B4-BE49-F238E27FC236}">
                <a16:creationId xmlns:a16="http://schemas.microsoft.com/office/drawing/2014/main" id="{A778EDFB-55F8-4C53-96F5-98F6646BA441}"/>
              </a:ext>
            </a:extLst>
          </p:cNvPr>
          <p:cNvSpPr txBox="1"/>
          <p:nvPr/>
        </p:nvSpPr>
        <p:spPr>
          <a:xfrm>
            <a:off x="4345700" y="642391"/>
            <a:ext cx="2050351" cy="914400"/>
          </a:xfrm>
          <a:prstGeom prst="rect">
            <a:avLst/>
          </a:prstGeom>
          <a:noFill/>
        </p:spPr>
        <p:txBody>
          <a:bodyPr wrap="square" lIns="0" tIns="0" rIns="0" bIns="0" rtlCol="0" anchor="ctr" anchorCtr="0">
            <a:noAutofit/>
          </a:bodyPr>
          <a:lstStyle/>
          <a:p>
            <a:pPr eaLnBrk="1" hangingPunct="1"/>
            <a:r>
              <a:rPr lang="sv-SE" b="1" dirty="0">
                <a:solidFill>
                  <a:schemeClr val="accent1"/>
                </a:solidFill>
                <a:latin typeface="+mj-lt"/>
              </a:rPr>
              <a:t>Melina 45 år</a:t>
            </a:r>
            <a:endParaRPr lang="sv-SE" b="1" dirty="0">
              <a:solidFill>
                <a:schemeClr val="accent1"/>
              </a:solidFill>
              <a:latin typeface="+mn-lt"/>
            </a:endParaRPr>
          </a:p>
        </p:txBody>
      </p:sp>
      <p:sp>
        <p:nvSpPr>
          <p:cNvPr id="10" name="textruta 9">
            <a:extLst>
              <a:ext uri="{FF2B5EF4-FFF2-40B4-BE49-F238E27FC236}">
                <a16:creationId xmlns:a16="http://schemas.microsoft.com/office/drawing/2014/main" id="{0B4DB71F-CE80-42DD-BFE8-404F0DF078F6}"/>
              </a:ext>
            </a:extLst>
          </p:cNvPr>
          <p:cNvSpPr txBox="1"/>
          <p:nvPr/>
        </p:nvSpPr>
        <p:spPr>
          <a:xfrm>
            <a:off x="6349285" y="3541690"/>
            <a:ext cx="45719" cy="45719"/>
          </a:xfrm>
          <a:prstGeom prst="rect">
            <a:avLst/>
          </a:prstGeom>
          <a:solidFill>
            <a:schemeClr val="accent1"/>
          </a:solidFill>
        </p:spPr>
        <p:txBody>
          <a:bodyPr wrap="square" lIns="0" tIns="0" rIns="0" bIns="0" rtlCol="0" anchor="ctr" anchorCtr="0">
            <a:noAutofit/>
          </a:bodyPr>
          <a:lstStyle/>
          <a:p>
            <a:pPr algn="ctr"/>
            <a:endParaRPr lang="sv-SE" sz="900" b="1" dirty="0">
              <a:solidFill>
                <a:schemeClr val="bg1"/>
              </a:solidFill>
            </a:endParaRPr>
          </a:p>
        </p:txBody>
      </p:sp>
    </p:spTree>
    <p:extLst>
      <p:ext uri="{BB962C8B-B14F-4D97-AF65-F5344CB8AC3E}">
        <p14:creationId xmlns:p14="http://schemas.microsoft.com/office/powerpoint/2010/main" val="400421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28" grpId="0" animBg="1"/>
      <p:bldP spid="20"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fklogo">
            <a:extLst>
              <a:ext uri="{FF2B5EF4-FFF2-40B4-BE49-F238E27FC236}">
                <a16:creationId xmlns:a16="http://schemas.microsoft.com/office/drawing/2014/main" id="{D584C713-92AC-423A-A9DE-7F61073C04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632" y="855074"/>
            <a:ext cx="2374029" cy="41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a:extLst>
              <a:ext uri="{FF2B5EF4-FFF2-40B4-BE49-F238E27FC236}">
                <a16:creationId xmlns:a16="http://schemas.microsoft.com/office/drawing/2014/main" id="{DC05D649-19FD-4D84-80CA-A2826FD92B41}"/>
              </a:ext>
            </a:extLst>
          </p:cNvPr>
          <p:cNvSpPr/>
          <p:nvPr/>
        </p:nvSpPr>
        <p:spPr>
          <a:xfrm>
            <a:off x="1075631" y="1362399"/>
            <a:ext cx="306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60568357-8C2F-462F-8F30-C0CF6905C2B2}"/>
              </a:ext>
            </a:extLst>
          </p:cNvPr>
          <p:cNvSpPr txBox="1"/>
          <p:nvPr/>
        </p:nvSpPr>
        <p:spPr>
          <a:xfrm>
            <a:off x="1224574" y="1322533"/>
            <a:ext cx="1841500" cy="391119"/>
          </a:xfrm>
          <a:prstGeom prst="rect">
            <a:avLst/>
          </a:prstGeom>
          <a:noFill/>
        </p:spPr>
        <p:txBody>
          <a:bodyPr wrap="square" lIns="0" tIns="0" rIns="0" bIns="0" rtlCol="0" anchor="ctr" anchorCtr="0">
            <a:noAutofit/>
          </a:bodyPr>
          <a:lstStyle/>
          <a:p>
            <a:br>
              <a:rPr lang="sv-SE" b="1" dirty="0">
                <a:solidFill>
                  <a:schemeClr val="accent3"/>
                </a:solidFill>
                <a:latin typeface="+mj-lt"/>
              </a:rPr>
            </a:br>
            <a:r>
              <a:rPr lang="sv-SE" dirty="0">
                <a:solidFill>
                  <a:schemeClr val="accent3"/>
                </a:solidFill>
                <a:latin typeface="+mj-lt"/>
              </a:rPr>
              <a:t>Lag</a:t>
            </a:r>
            <a:r>
              <a:rPr lang="sv-SE" b="1" dirty="0">
                <a:solidFill>
                  <a:schemeClr val="accent3"/>
                </a:solidFill>
                <a:latin typeface="+mj-lt"/>
              </a:rPr>
              <a:t> - SFB</a:t>
            </a:r>
          </a:p>
        </p:txBody>
      </p:sp>
      <p:sp>
        <p:nvSpPr>
          <p:cNvPr id="17" name="Rektangel 16">
            <a:extLst>
              <a:ext uri="{FF2B5EF4-FFF2-40B4-BE49-F238E27FC236}">
                <a16:creationId xmlns:a16="http://schemas.microsoft.com/office/drawing/2014/main" id="{D35E7C81-E9B0-4D2C-BD44-A5EA9855B036}"/>
              </a:ext>
            </a:extLst>
          </p:cNvPr>
          <p:cNvSpPr/>
          <p:nvPr/>
        </p:nvSpPr>
        <p:spPr>
          <a:xfrm>
            <a:off x="7261933" y="1374024"/>
            <a:ext cx="821097"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E6EE8F72-C3EE-4C83-86D3-1C339355BF5A}"/>
              </a:ext>
            </a:extLst>
          </p:cNvPr>
          <p:cNvSpPr/>
          <p:nvPr/>
        </p:nvSpPr>
        <p:spPr>
          <a:xfrm>
            <a:off x="2024028" y="2113958"/>
            <a:ext cx="7018649" cy="2156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A2DB56D3-7405-4F73-9927-2333616F1706}"/>
              </a:ext>
            </a:extLst>
          </p:cNvPr>
          <p:cNvSpPr/>
          <p:nvPr/>
        </p:nvSpPr>
        <p:spPr>
          <a:xfrm>
            <a:off x="1075631" y="2414727"/>
            <a:ext cx="3060000" cy="25287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sv-SE" sz="1600" dirty="0">
                <a:solidFill>
                  <a:schemeClr val="accent3"/>
                </a:solidFill>
              </a:rPr>
              <a:t>Tandvård</a:t>
            </a:r>
          </a:p>
          <a:p>
            <a:pPr marL="285750" indent="-285750">
              <a:lnSpc>
                <a:spcPct val="150000"/>
              </a:lnSpc>
              <a:buFont typeface="Arial" panose="020B0604020202020204" pitchFamily="34" charset="0"/>
              <a:buChar char="•"/>
            </a:pPr>
            <a:r>
              <a:rPr lang="sv-SE" sz="1600" dirty="0">
                <a:solidFill>
                  <a:schemeClr val="accent3"/>
                </a:solidFill>
              </a:rPr>
              <a:t>Särskilda hjälpmedel</a:t>
            </a:r>
          </a:p>
          <a:p>
            <a:pPr marL="285750" indent="-285750">
              <a:lnSpc>
                <a:spcPct val="150000"/>
              </a:lnSpc>
              <a:buFont typeface="Arial" panose="020B0604020202020204" pitchFamily="34" charset="0"/>
              <a:buChar char="•"/>
            </a:pPr>
            <a:r>
              <a:rPr lang="sv-SE" sz="1600" dirty="0">
                <a:solidFill>
                  <a:schemeClr val="accent3"/>
                </a:solidFill>
              </a:rPr>
              <a:t>Sjukvård utomlands</a:t>
            </a:r>
          </a:p>
          <a:p>
            <a:pPr marL="285750" indent="-285750">
              <a:lnSpc>
                <a:spcPct val="150000"/>
              </a:lnSpc>
              <a:buFont typeface="Arial" panose="020B0604020202020204" pitchFamily="34" charset="0"/>
              <a:buChar char="•"/>
            </a:pPr>
            <a:r>
              <a:rPr lang="sv-SE" sz="1600" dirty="0">
                <a:solidFill>
                  <a:schemeClr val="accent3"/>
                </a:solidFill>
              </a:rPr>
              <a:t>Livränta</a:t>
            </a:r>
          </a:p>
          <a:p>
            <a:pPr marL="285750" indent="-285750">
              <a:lnSpc>
                <a:spcPct val="150000"/>
              </a:lnSpc>
              <a:buFont typeface="Arial" panose="020B0604020202020204" pitchFamily="34" charset="0"/>
              <a:buChar char="•"/>
            </a:pPr>
            <a:r>
              <a:rPr lang="sv-SE" sz="1600" dirty="0">
                <a:solidFill>
                  <a:schemeClr val="accent3"/>
                </a:solidFill>
              </a:rPr>
              <a:t>Begravningshjälp</a:t>
            </a:r>
          </a:p>
          <a:p>
            <a:pPr marL="285750" indent="-285750">
              <a:lnSpc>
                <a:spcPct val="150000"/>
              </a:lnSpc>
              <a:buFont typeface="Arial" panose="020B0604020202020204" pitchFamily="34" charset="0"/>
              <a:buChar char="•"/>
            </a:pPr>
            <a:r>
              <a:rPr lang="sv-SE" sz="1600" dirty="0">
                <a:solidFill>
                  <a:schemeClr val="accent3"/>
                </a:solidFill>
              </a:rPr>
              <a:t>Efterlevandelivränta</a:t>
            </a:r>
          </a:p>
          <a:p>
            <a:pPr>
              <a:lnSpc>
                <a:spcPct val="150000"/>
              </a:lnSpc>
            </a:pPr>
            <a:endParaRPr lang="sv-SE" sz="1600" dirty="0">
              <a:solidFill>
                <a:srgbClr val="005541"/>
              </a:solidFill>
            </a:endParaRPr>
          </a:p>
        </p:txBody>
      </p:sp>
      <p:sp>
        <p:nvSpPr>
          <p:cNvPr id="28" name="Rektangel 27">
            <a:extLst>
              <a:ext uri="{FF2B5EF4-FFF2-40B4-BE49-F238E27FC236}">
                <a16:creationId xmlns:a16="http://schemas.microsoft.com/office/drawing/2014/main" id="{F26EF82A-170D-4574-A2DF-FCE3B2343E63}"/>
              </a:ext>
            </a:extLst>
          </p:cNvPr>
          <p:cNvSpPr/>
          <p:nvPr/>
        </p:nvSpPr>
        <p:spPr>
          <a:xfrm>
            <a:off x="7180741" y="2414727"/>
            <a:ext cx="3060000" cy="2528755"/>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sv-SE" sz="1600" dirty="0">
              <a:solidFill>
                <a:schemeClr val="accent3"/>
              </a:solidFill>
            </a:endParaRPr>
          </a:p>
          <a:p>
            <a:pPr>
              <a:lnSpc>
                <a:spcPct val="150000"/>
              </a:lnSpc>
            </a:pPr>
            <a:r>
              <a:rPr lang="sv-SE" sz="1600" dirty="0">
                <a:solidFill>
                  <a:schemeClr val="accent3"/>
                </a:solidFill>
              </a:rPr>
              <a:t>     </a:t>
            </a:r>
          </a:p>
          <a:p>
            <a:pPr>
              <a:lnSpc>
                <a:spcPct val="150000"/>
              </a:lnSpc>
            </a:pPr>
            <a:r>
              <a:rPr lang="sv-SE" sz="1600" dirty="0">
                <a:solidFill>
                  <a:schemeClr val="accent3"/>
                </a:solidFill>
              </a:rPr>
              <a:t>     </a:t>
            </a:r>
          </a:p>
          <a:p>
            <a:pPr>
              <a:lnSpc>
                <a:spcPct val="150000"/>
              </a:lnSpc>
            </a:pPr>
            <a:r>
              <a:rPr lang="sv-SE" sz="1600" dirty="0">
                <a:solidFill>
                  <a:schemeClr val="accent3"/>
                </a:solidFill>
              </a:rPr>
              <a:t>     Om Försäkringskassan</a:t>
            </a:r>
            <a:br>
              <a:rPr lang="sv-SE" sz="1600" dirty="0">
                <a:solidFill>
                  <a:schemeClr val="accent3"/>
                </a:solidFill>
              </a:rPr>
            </a:br>
            <a:r>
              <a:rPr lang="sv-SE" sz="1600" dirty="0">
                <a:solidFill>
                  <a:schemeClr val="accent3"/>
                </a:solidFill>
              </a:rPr>
              <a:t>     godkänner = prövning och</a:t>
            </a:r>
            <a:br>
              <a:rPr lang="sv-SE" sz="1600" dirty="0">
                <a:solidFill>
                  <a:schemeClr val="accent3"/>
                </a:solidFill>
              </a:rPr>
            </a:br>
            <a:r>
              <a:rPr lang="sv-SE" sz="1600" dirty="0">
                <a:solidFill>
                  <a:schemeClr val="accent3"/>
                </a:solidFill>
              </a:rPr>
              <a:t>     ersättning från Afa</a:t>
            </a:r>
            <a:br>
              <a:rPr lang="sv-SE" sz="1600" dirty="0">
                <a:solidFill>
                  <a:schemeClr val="accent3"/>
                </a:solidFill>
              </a:rPr>
            </a:br>
            <a:r>
              <a:rPr lang="sv-SE" sz="1600" dirty="0">
                <a:solidFill>
                  <a:schemeClr val="accent3"/>
                </a:solidFill>
              </a:rPr>
              <a:t>     Försäkring</a:t>
            </a:r>
          </a:p>
          <a:p>
            <a:pPr>
              <a:lnSpc>
                <a:spcPct val="150000"/>
              </a:lnSpc>
            </a:pPr>
            <a:endParaRPr lang="sv-SE" sz="1600" dirty="0">
              <a:solidFill>
                <a:schemeClr val="accent3"/>
              </a:solidFill>
            </a:endParaRPr>
          </a:p>
          <a:p>
            <a:pPr>
              <a:lnSpc>
                <a:spcPct val="150000"/>
              </a:lnSpc>
            </a:pPr>
            <a:endParaRPr lang="sv-SE" sz="1600" dirty="0">
              <a:solidFill>
                <a:schemeClr val="accent3"/>
              </a:solidFill>
            </a:endParaRPr>
          </a:p>
          <a:p>
            <a:pPr>
              <a:lnSpc>
                <a:spcPct val="150000"/>
              </a:lnSpc>
            </a:pPr>
            <a:endParaRPr lang="sv-SE" sz="1600" dirty="0">
              <a:solidFill>
                <a:schemeClr val="accent3"/>
              </a:solidFill>
            </a:endParaRPr>
          </a:p>
          <a:p>
            <a:pPr>
              <a:lnSpc>
                <a:spcPct val="150000"/>
              </a:lnSpc>
            </a:pPr>
            <a:endParaRPr lang="sv-SE" sz="1600" dirty="0">
              <a:solidFill>
                <a:schemeClr val="accent3"/>
              </a:solidFill>
            </a:endParaRPr>
          </a:p>
          <a:p>
            <a:pPr>
              <a:lnSpc>
                <a:spcPct val="150000"/>
              </a:lnSpc>
            </a:pPr>
            <a:endParaRPr lang="sv-SE" sz="1600" dirty="0">
              <a:solidFill>
                <a:schemeClr val="accent3"/>
              </a:solidFill>
            </a:endParaRPr>
          </a:p>
          <a:p>
            <a:pPr>
              <a:lnSpc>
                <a:spcPct val="150000"/>
              </a:lnSpc>
            </a:pPr>
            <a:endParaRPr lang="sv-SE" sz="1600" dirty="0">
              <a:solidFill>
                <a:schemeClr val="accent3"/>
              </a:solidFill>
            </a:endParaRPr>
          </a:p>
        </p:txBody>
      </p:sp>
      <p:sp>
        <p:nvSpPr>
          <p:cNvPr id="16" name="Text Box 2">
            <a:extLst>
              <a:ext uri="{FF2B5EF4-FFF2-40B4-BE49-F238E27FC236}">
                <a16:creationId xmlns:a16="http://schemas.microsoft.com/office/drawing/2014/main" id="{0CEF554C-7DC7-4A24-A163-2277E087EB5E}"/>
              </a:ext>
            </a:extLst>
          </p:cNvPr>
          <p:cNvSpPr txBox="1">
            <a:spLocks noChangeArrowheads="1"/>
          </p:cNvSpPr>
          <p:nvPr/>
        </p:nvSpPr>
        <p:spPr bwMode="auto">
          <a:xfrm>
            <a:off x="4195886" y="3997109"/>
            <a:ext cx="2937064" cy="1815882"/>
          </a:xfrm>
          <a:prstGeom prst="rect">
            <a:avLst/>
          </a:prstGeom>
          <a:noFill/>
          <a:ln>
            <a:noFill/>
          </a:ln>
        </p:spPr>
        <p:txBody>
          <a:bodyPr wrap="square">
            <a:spAutoFit/>
          </a:bodyPr>
          <a:lstStyle>
            <a:lvl1pPr eaLnBrk="0" hangingPunct="0">
              <a:defRPr sz="2600" b="1">
                <a:solidFill>
                  <a:schemeClr val="tx1"/>
                </a:solidFill>
                <a:latin typeface="Arial" charset="0"/>
              </a:defRPr>
            </a:lvl1pPr>
            <a:lvl2pPr marL="742950" indent="-285750" eaLnBrk="0" hangingPunct="0">
              <a:defRPr sz="2600" b="1">
                <a:solidFill>
                  <a:schemeClr val="tx1"/>
                </a:solidFill>
                <a:latin typeface="Arial" charset="0"/>
              </a:defRPr>
            </a:lvl2pPr>
            <a:lvl3pPr marL="1143000" indent="-228600" eaLnBrk="0" hangingPunct="0">
              <a:defRPr sz="2600" b="1">
                <a:solidFill>
                  <a:schemeClr val="tx1"/>
                </a:solidFill>
                <a:latin typeface="Arial" charset="0"/>
              </a:defRPr>
            </a:lvl3pPr>
            <a:lvl4pPr marL="1600200" indent="-228600" eaLnBrk="0" hangingPunct="0">
              <a:defRPr sz="2600" b="1">
                <a:solidFill>
                  <a:schemeClr val="tx1"/>
                </a:solidFill>
                <a:latin typeface="Arial" charset="0"/>
              </a:defRPr>
            </a:lvl4pPr>
            <a:lvl5pPr marL="2057400" indent="-228600" eaLnBrk="0" hangingPunct="0">
              <a:defRPr sz="2600" b="1">
                <a:solidFill>
                  <a:schemeClr val="tx1"/>
                </a:solidFill>
                <a:latin typeface="Arial" charset="0"/>
              </a:defRPr>
            </a:lvl5pPr>
            <a:lvl6pPr marL="2514600" indent="-228600" eaLnBrk="0" fontAlgn="base" hangingPunct="0">
              <a:spcBef>
                <a:spcPct val="0"/>
              </a:spcBef>
              <a:spcAft>
                <a:spcPct val="0"/>
              </a:spcAft>
              <a:defRPr sz="2600" b="1">
                <a:solidFill>
                  <a:schemeClr val="tx1"/>
                </a:solidFill>
                <a:latin typeface="Arial" charset="0"/>
              </a:defRPr>
            </a:lvl6pPr>
            <a:lvl7pPr marL="2971800" indent="-228600" eaLnBrk="0" fontAlgn="base" hangingPunct="0">
              <a:spcBef>
                <a:spcPct val="0"/>
              </a:spcBef>
              <a:spcAft>
                <a:spcPct val="0"/>
              </a:spcAft>
              <a:defRPr sz="2600" b="1">
                <a:solidFill>
                  <a:schemeClr val="tx1"/>
                </a:solidFill>
                <a:latin typeface="Arial" charset="0"/>
              </a:defRPr>
            </a:lvl7pPr>
            <a:lvl8pPr marL="3429000" indent="-228600" eaLnBrk="0" fontAlgn="base" hangingPunct="0">
              <a:spcBef>
                <a:spcPct val="0"/>
              </a:spcBef>
              <a:spcAft>
                <a:spcPct val="0"/>
              </a:spcAft>
              <a:defRPr sz="2600" b="1">
                <a:solidFill>
                  <a:schemeClr val="tx1"/>
                </a:solidFill>
                <a:latin typeface="Arial" charset="0"/>
              </a:defRPr>
            </a:lvl8pPr>
            <a:lvl9pPr marL="3886200" indent="-228600" eaLnBrk="0" fontAlgn="base" hangingPunct="0">
              <a:spcBef>
                <a:spcPct val="0"/>
              </a:spcBef>
              <a:spcAft>
                <a:spcPct val="0"/>
              </a:spcAft>
              <a:defRPr sz="2600" b="1">
                <a:solidFill>
                  <a:schemeClr val="tx1"/>
                </a:solidFill>
                <a:latin typeface="Arial" charset="0"/>
              </a:defRPr>
            </a:lvl9pPr>
          </a:lstStyle>
          <a:p>
            <a:pPr eaLnBrk="1" hangingPunct="1"/>
            <a:endParaRPr lang="sv-SE" sz="1600" b="0" dirty="0">
              <a:solidFill>
                <a:schemeClr val="accent1"/>
              </a:solidFill>
              <a:latin typeface="+mn-lt"/>
            </a:endParaRPr>
          </a:p>
          <a:p>
            <a:pPr marL="342900" indent="-342900" eaLnBrk="1" hangingPunct="1">
              <a:buFont typeface="Arial" panose="020B0604020202020204" pitchFamily="34" charset="0"/>
              <a:buChar char="•"/>
            </a:pPr>
            <a:endParaRPr lang="sv-SE" sz="1600" b="0">
              <a:solidFill>
                <a:schemeClr val="accent1"/>
              </a:solidFill>
              <a:latin typeface="+mn-lt"/>
            </a:endParaRPr>
          </a:p>
          <a:p>
            <a:pPr marL="342900" indent="-342900" eaLnBrk="1" hangingPunct="1">
              <a:buFont typeface="Arial" panose="020B0604020202020204" pitchFamily="34" charset="0"/>
              <a:buChar char="•"/>
            </a:pPr>
            <a:r>
              <a:rPr lang="sv-SE" sz="1600" b="0">
                <a:solidFill>
                  <a:schemeClr val="accent1"/>
                </a:solidFill>
                <a:latin typeface="+mn-lt"/>
              </a:rPr>
              <a:t>Handledsbesvär</a:t>
            </a:r>
            <a:endParaRPr lang="sv-SE" sz="1600" b="0" dirty="0">
              <a:solidFill>
                <a:schemeClr val="accent1"/>
              </a:solidFill>
              <a:latin typeface="+mn-lt"/>
            </a:endParaRPr>
          </a:p>
          <a:p>
            <a:pPr marL="342900" indent="-342900" eaLnBrk="1" hangingPunct="1">
              <a:buFont typeface="Arial" panose="020B0604020202020204" pitchFamily="34" charset="0"/>
              <a:buChar char="•"/>
            </a:pPr>
            <a:r>
              <a:rPr lang="sv-SE" sz="1600" b="0" dirty="0">
                <a:solidFill>
                  <a:schemeClr val="accent1"/>
                </a:solidFill>
                <a:latin typeface="+mn-lt"/>
              </a:rPr>
              <a:t>Handledsskydd, </a:t>
            </a:r>
            <a:r>
              <a:rPr lang="sv-SE" sz="1600" b="0" dirty="0" err="1">
                <a:solidFill>
                  <a:schemeClr val="accent1"/>
                </a:solidFill>
                <a:latin typeface="+mn-lt"/>
              </a:rPr>
              <a:t>ortoser</a:t>
            </a:r>
            <a:endParaRPr lang="sv-SE" sz="1600" b="0" dirty="0">
              <a:solidFill>
                <a:schemeClr val="accent1"/>
              </a:solidFill>
              <a:latin typeface="+mn-lt"/>
            </a:endParaRPr>
          </a:p>
          <a:p>
            <a:pPr marL="342900" indent="-342900" eaLnBrk="1" hangingPunct="1">
              <a:buFont typeface="Arial" panose="020B0604020202020204" pitchFamily="34" charset="0"/>
              <a:buChar char="•"/>
            </a:pPr>
            <a:r>
              <a:rPr lang="sv-SE" sz="1600" b="0" dirty="0">
                <a:solidFill>
                  <a:schemeClr val="accent1"/>
                </a:solidFill>
                <a:latin typeface="+mn-lt"/>
              </a:rPr>
              <a:t>Återkommande kostnader för läkarbesök, läkemedel</a:t>
            </a:r>
          </a:p>
          <a:p>
            <a:pPr eaLnBrk="1" hangingPunct="1"/>
            <a:endParaRPr lang="sv-SE" sz="1600" b="0" dirty="0">
              <a:solidFill>
                <a:schemeClr val="accent1"/>
              </a:solidFill>
              <a:latin typeface="+mn-lt"/>
            </a:endParaRPr>
          </a:p>
        </p:txBody>
      </p:sp>
      <p:sp>
        <p:nvSpPr>
          <p:cNvPr id="18" name="Rektangel 17">
            <a:extLst>
              <a:ext uri="{FF2B5EF4-FFF2-40B4-BE49-F238E27FC236}">
                <a16:creationId xmlns:a16="http://schemas.microsoft.com/office/drawing/2014/main" id="{46F04077-6FFD-4834-AC0C-00CD5457F0CA}"/>
              </a:ext>
            </a:extLst>
          </p:cNvPr>
          <p:cNvSpPr/>
          <p:nvPr/>
        </p:nvSpPr>
        <p:spPr>
          <a:xfrm>
            <a:off x="4360386" y="1374024"/>
            <a:ext cx="2183633" cy="289653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9" name="Bildobjekt 18">
            <a:extLst>
              <a:ext uri="{FF2B5EF4-FFF2-40B4-BE49-F238E27FC236}">
                <a16:creationId xmlns:a16="http://schemas.microsoft.com/office/drawing/2014/main" id="{45E37186-5EE8-4B4C-96DE-789532CDEB63}"/>
              </a:ext>
            </a:extLst>
          </p:cNvPr>
          <p:cNvPicPr>
            <a:picLocks noChangeAspect="1"/>
          </p:cNvPicPr>
          <p:nvPr/>
        </p:nvPicPr>
        <p:blipFill>
          <a:blip r:embed="rId4"/>
          <a:stretch>
            <a:fillRect/>
          </a:stretch>
        </p:blipFill>
        <p:spPr>
          <a:xfrm>
            <a:off x="7164094" y="680500"/>
            <a:ext cx="685800" cy="571500"/>
          </a:xfrm>
          <a:prstGeom prst="rect">
            <a:avLst/>
          </a:prstGeom>
        </p:spPr>
      </p:pic>
      <p:sp>
        <p:nvSpPr>
          <p:cNvPr id="20" name="Rektangel 19">
            <a:extLst>
              <a:ext uri="{FF2B5EF4-FFF2-40B4-BE49-F238E27FC236}">
                <a16:creationId xmlns:a16="http://schemas.microsoft.com/office/drawing/2014/main" id="{A2E4E4C7-E14C-476E-AC9A-488DDF3FB81A}"/>
              </a:ext>
            </a:extLst>
          </p:cNvPr>
          <p:cNvSpPr/>
          <p:nvPr/>
        </p:nvSpPr>
        <p:spPr>
          <a:xfrm>
            <a:off x="7164094" y="1357611"/>
            <a:ext cx="3060000" cy="556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extruta 20">
            <a:extLst>
              <a:ext uri="{FF2B5EF4-FFF2-40B4-BE49-F238E27FC236}">
                <a16:creationId xmlns:a16="http://schemas.microsoft.com/office/drawing/2014/main" id="{566668BF-99AE-48DE-AFFE-29872673D5BF}"/>
              </a:ext>
            </a:extLst>
          </p:cNvPr>
          <p:cNvSpPr txBox="1"/>
          <p:nvPr/>
        </p:nvSpPr>
        <p:spPr>
          <a:xfrm>
            <a:off x="7312062" y="1268413"/>
            <a:ext cx="1841500" cy="539331"/>
          </a:xfrm>
          <a:prstGeom prst="rect">
            <a:avLst/>
          </a:prstGeom>
          <a:noFill/>
        </p:spPr>
        <p:txBody>
          <a:bodyPr wrap="square" lIns="0" tIns="0" rIns="0" bIns="0" rtlCol="0" anchor="ctr" anchorCtr="0">
            <a:noAutofit/>
          </a:bodyPr>
          <a:lstStyle/>
          <a:p>
            <a:br>
              <a:rPr lang="sv-SE" b="1" dirty="0">
                <a:solidFill>
                  <a:schemeClr val="accent3"/>
                </a:solidFill>
                <a:latin typeface="+mj-lt"/>
              </a:rPr>
            </a:br>
            <a:r>
              <a:rPr lang="sv-SE" dirty="0">
                <a:solidFill>
                  <a:schemeClr val="accent3"/>
                </a:solidFill>
                <a:latin typeface="+mj-lt"/>
              </a:rPr>
              <a:t>Avtal</a:t>
            </a:r>
            <a:r>
              <a:rPr lang="sv-SE" b="1" dirty="0">
                <a:solidFill>
                  <a:schemeClr val="accent3"/>
                </a:solidFill>
                <a:latin typeface="+mj-lt"/>
              </a:rPr>
              <a:t> - TFA-KL</a:t>
            </a:r>
          </a:p>
        </p:txBody>
      </p:sp>
      <p:sp>
        <p:nvSpPr>
          <p:cNvPr id="22" name="textruta 21">
            <a:extLst>
              <a:ext uri="{FF2B5EF4-FFF2-40B4-BE49-F238E27FC236}">
                <a16:creationId xmlns:a16="http://schemas.microsoft.com/office/drawing/2014/main" id="{23B55402-C0FF-491A-821E-71E7680AB1C3}"/>
              </a:ext>
            </a:extLst>
          </p:cNvPr>
          <p:cNvSpPr txBox="1"/>
          <p:nvPr/>
        </p:nvSpPr>
        <p:spPr>
          <a:xfrm>
            <a:off x="4345700" y="642391"/>
            <a:ext cx="2050351" cy="914400"/>
          </a:xfrm>
          <a:prstGeom prst="rect">
            <a:avLst/>
          </a:prstGeom>
          <a:noFill/>
        </p:spPr>
        <p:txBody>
          <a:bodyPr wrap="square" lIns="0" tIns="0" rIns="0" bIns="0" rtlCol="0" anchor="ctr" anchorCtr="0">
            <a:noAutofit/>
          </a:bodyPr>
          <a:lstStyle/>
          <a:p>
            <a:pPr eaLnBrk="1" hangingPunct="1"/>
            <a:r>
              <a:rPr lang="sv-SE" b="1" dirty="0">
                <a:solidFill>
                  <a:schemeClr val="accent1"/>
                </a:solidFill>
                <a:latin typeface="+mj-lt"/>
              </a:rPr>
              <a:t>Johan 45 år</a:t>
            </a:r>
            <a:endParaRPr lang="sv-SE" b="1" dirty="0">
              <a:solidFill>
                <a:schemeClr val="accent1"/>
              </a:solidFill>
              <a:latin typeface="+mn-lt"/>
            </a:endParaRPr>
          </a:p>
        </p:txBody>
      </p:sp>
      <p:sp>
        <p:nvSpPr>
          <p:cNvPr id="23" name="Rektangel 22">
            <a:extLst>
              <a:ext uri="{FF2B5EF4-FFF2-40B4-BE49-F238E27FC236}">
                <a16:creationId xmlns:a16="http://schemas.microsoft.com/office/drawing/2014/main" id="{060088FC-CDC6-4370-8D37-9FC6D654DCAA}"/>
              </a:ext>
            </a:extLst>
          </p:cNvPr>
          <p:cNvSpPr/>
          <p:nvPr/>
        </p:nvSpPr>
        <p:spPr>
          <a:xfrm>
            <a:off x="1075631" y="5531789"/>
            <a:ext cx="3060000" cy="10239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accent3"/>
                </a:solidFill>
              </a:rPr>
              <a:t>Kostnad för särskilt</a:t>
            </a:r>
            <a:br>
              <a:rPr lang="sv-SE" sz="1600" dirty="0">
                <a:solidFill>
                  <a:schemeClr val="accent3"/>
                </a:solidFill>
              </a:rPr>
            </a:br>
            <a:r>
              <a:rPr lang="sv-SE" sz="1600" dirty="0">
                <a:solidFill>
                  <a:schemeClr val="accent3"/>
                </a:solidFill>
              </a:rPr>
              <a:t>hjälpmedel finns = prövning av arbetsskada och ersättning för kostnad</a:t>
            </a:r>
          </a:p>
        </p:txBody>
      </p:sp>
      <p:sp>
        <p:nvSpPr>
          <p:cNvPr id="24" name="Rektangel 23">
            <a:extLst>
              <a:ext uri="{FF2B5EF4-FFF2-40B4-BE49-F238E27FC236}">
                <a16:creationId xmlns:a16="http://schemas.microsoft.com/office/drawing/2014/main" id="{CB44B83E-C807-4BFE-865F-7473CD6FCA1F}"/>
              </a:ext>
            </a:extLst>
          </p:cNvPr>
          <p:cNvSpPr/>
          <p:nvPr/>
        </p:nvSpPr>
        <p:spPr>
          <a:xfrm>
            <a:off x="7164094" y="5132519"/>
            <a:ext cx="3060000" cy="556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accent3"/>
                </a:solidFill>
              </a:rPr>
              <a:t>     Kostnader</a:t>
            </a:r>
          </a:p>
        </p:txBody>
      </p:sp>
      <p:sp>
        <p:nvSpPr>
          <p:cNvPr id="25" name="Rektangel 24">
            <a:extLst>
              <a:ext uri="{FF2B5EF4-FFF2-40B4-BE49-F238E27FC236}">
                <a16:creationId xmlns:a16="http://schemas.microsoft.com/office/drawing/2014/main" id="{F5FFB24C-DC34-4FEE-9DF1-9086306E6B00}"/>
              </a:ext>
            </a:extLst>
          </p:cNvPr>
          <p:cNvSpPr/>
          <p:nvPr/>
        </p:nvSpPr>
        <p:spPr>
          <a:xfrm>
            <a:off x="7164094" y="5927331"/>
            <a:ext cx="3060000" cy="5564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a:solidFill>
                  <a:schemeClr val="accent3"/>
                </a:solidFill>
              </a:rPr>
              <a:t>     Kvarstående besvär, </a:t>
            </a:r>
            <a:br>
              <a:rPr lang="sv-SE" sz="1600" dirty="0">
                <a:solidFill>
                  <a:schemeClr val="accent3"/>
                </a:solidFill>
              </a:rPr>
            </a:br>
            <a:r>
              <a:rPr lang="sv-SE" sz="1600" dirty="0">
                <a:solidFill>
                  <a:schemeClr val="accent3"/>
                </a:solidFill>
              </a:rPr>
              <a:t>     </a:t>
            </a:r>
            <a:r>
              <a:rPr lang="sv-SE" sz="1600" dirty="0" err="1">
                <a:solidFill>
                  <a:schemeClr val="accent3"/>
                </a:solidFill>
              </a:rPr>
              <a:t>s.k</a:t>
            </a:r>
            <a:r>
              <a:rPr lang="sv-SE" sz="1600" dirty="0">
                <a:solidFill>
                  <a:schemeClr val="accent3"/>
                </a:solidFill>
              </a:rPr>
              <a:t> Lyte och Men</a:t>
            </a:r>
          </a:p>
        </p:txBody>
      </p:sp>
    </p:spTree>
    <p:extLst>
      <p:ext uri="{BB962C8B-B14F-4D97-AF65-F5344CB8AC3E}">
        <p14:creationId xmlns:p14="http://schemas.microsoft.com/office/powerpoint/2010/main" val="1131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28" grpId="0" animBg="1"/>
      <p:bldP spid="20"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FB858352-C5B5-41FE-9BB1-6D2FC8BC2FEC}"/>
              </a:ext>
            </a:extLst>
          </p:cNvPr>
          <p:cNvSpPr>
            <a:spLocks noGrp="1"/>
          </p:cNvSpPr>
          <p:nvPr>
            <p:ph type="body" sz="quarter" idx="14"/>
          </p:nvPr>
        </p:nvSpPr>
        <p:spPr/>
        <p:txBody>
          <a:bodyPr/>
          <a:lstStyle/>
          <a:p>
            <a:r>
              <a:rPr lang="sv-SE" dirty="0"/>
              <a:t>I fall där:</a:t>
            </a:r>
          </a:p>
          <a:p>
            <a:pPr marL="342900" indent="-342900">
              <a:buFont typeface="Arial" panose="020B0604020202020204" pitchFamily="34" charset="0"/>
              <a:buChar char="•"/>
            </a:pPr>
            <a:r>
              <a:rPr lang="sv-SE" dirty="0"/>
              <a:t>Anmälan inkommit – inget finns att ersätta</a:t>
            </a:r>
          </a:p>
          <a:p>
            <a:pPr marL="342900" indent="-342900">
              <a:buFont typeface="Arial" panose="020B0604020202020204" pitchFamily="34" charset="0"/>
              <a:buChar char="•"/>
            </a:pPr>
            <a:r>
              <a:rPr lang="sv-SE" dirty="0"/>
              <a:t>Afa Försäkring utreder inte om händelsen är arbetsskada eller inte</a:t>
            </a:r>
          </a:p>
          <a:p>
            <a:r>
              <a:rPr lang="sv-SE" dirty="0"/>
              <a:t>Istället:</a:t>
            </a:r>
          </a:p>
          <a:p>
            <a:pPr marL="342900" indent="-342900">
              <a:buFont typeface="Arial" panose="020B0604020202020204" pitchFamily="34" charset="0"/>
              <a:buChar char="•"/>
            </a:pPr>
            <a:r>
              <a:rPr lang="sv-SE" dirty="0"/>
              <a:t>Kunden informeras att utredning sker om händelsen medfört:</a:t>
            </a:r>
            <a:br>
              <a:rPr lang="sv-SE" dirty="0"/>
            </a:br>
            <a:r>
              <a:rPr lang="sv-SE" dirty="0"/>
              <a:t>- Sjukskrivning</a:t>
            </a:r>
            <a:br>
              <a:rPr lang="sv-SE" dirty="0"/>
            </a:br>
            <a:r>
              <a:rPr lang="sv-SE" dirty="0"/>
              <a:t>- Kostnader</a:t>
            </a:r>
            <a:br>
              <a:rPr lang="sv-SE" dirty="0"/>
            </a:br>
            <a:r>
              <a:rPr lang="sv-SE" dirty="0"/>
              <a:t>- Kvarstående besvär</a:t>
            </a:r>
          </a:p>
          <a:p>
            <a:r>
              <a:rPr lang="sv-SE" dirty="0"/>
              <a:t>Detta innebär:</a:t>
            </a:r>
          </a:p>
          <a:p>
            <a:pPr marL="342900" indent="-342900">
              <a:buFont typeface="Arial" panose="020B0604020202020204" pitchFamily="34" charset="0"/>
              <a:buChar char="•"/>
            </a:pPr>
            <a:r>
              <a:rPr lang="sv-SE" dirty="0"/>
              <a:t>VIKTIGT med dokumentation, avvikelserapport, fotografering, osv samt att återkomma till Afa Försäkring om ovanstående uppstår</a:t>
            </a:r>
            <a:br>
              <a:rPr lang="sv-SE" dirty="0"/>
            </a:br>
            <a:endParaRPr lang="sv-SE" dirty="0"/>
          </a:p>
          <a:p>
            <a:pPr marL="342900" indent="-342900">
              <a:buFont typeface="Arial" panose="020B0604020202020204" pitchFamily="34" charset="0"/>
              <a:buChar char="•"/>
            </a:pPr>
            <a:endParaRPr lang="sv-SE" dirty="0"/>
          </a:p>
        </p:txBody>
      </p:sp>
      <p:sp>
        <p:nvSpPr>
          <p:cNvPr id="6" name="Rubrik 5">
            <a:extLst>
              <a:ext uri="{FF2B5EF4-FFF2-40B4-BE49-F238E27FC236}">
                <a16:creationId xmlns:a16="http://schemas.microsoft.com/office/drawing/2014/main" id="{2D9EB726-D0CF-43A8-9598-D0FCF3FED52F}"/>
              </a:ext>
            </a:extLst>
          </p:cNvPr>
          <p:cNvSpPr>
            <a:spLocks noGrp="1"/>
          </p:cNvSpPr>
          <p:nvPr>
            <p:ph type="title"/>
          </p:nvPr>
        </p:nvSpPr>
        <p:spPr/>
        <p:txBody>
          <a:bodyPr/>
          <a:lstStyle/>
          <a:p>
            <a:r>
              <a:rPr lang="sv-SE" dirty="0"/>
              <a:t>Ny rutin hos Afa Försäkring</a:t>
            </a:r>
          </a:p>
        </p:txBody>
      </p:sp>
    </p:spTree>
    <p:extLst>
      <p:ext uri="{BB962C8B-B14F-4D97-AF65-F5344CB8AC3E}">
        <p14:creationId xmlns:p14="http://schemas.microsoft.com/office/powerpoint/2010/main" val="374198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FB858352-C5B5-41FE-9BB1-6D2FC8BC2FEC}"/>
              </a:ext>
            </a:extLst>
          </p:cNvPr>
          <p:cNvSpPr>
            <a:spLocks noGrp="1"/>
          </p:cNvSpPr>
          <p:nvPr>
            <p:ph type="body" sz="quarter" idx="14"/>
          </p:nvPr>
        </p:nvSpPr>
        <p:spPr/>
        <p:txBody>
          <a:bodyPr/>
          <a:lstStyle/>
          <a:p>
            <a:r>
              <a:rPr lang="sv-SE" dirty="0"/>
              <a:t>I fall där:</a:t>
            </a:r>
          </a:p>
          <a:p>
            <a:pPr marL="342900" indent="-342900">
              <a:buFont typeface="Arial" panose="020B0604020202020204" pitchFamily="34" charset="0"/>
              <a:buChar char="•"/>
            </a:pPr>
            <a:r>
              <a:rPr lang="sv-SE" dirty="0"/>
              <a:t>Anmälan inkommit – inget finns att ersätta</a:t>
            </a:r>
          </a:p>
          <a:p>
            <a:pPr marL="342900" indent="-342900">
              <a:buFont typeface="Arial" panose="020B0604020202020204" pitchFamily="34" charset="0"/>
              <a:buChar char="•"/>
            </a:pPr>
            <a:r>
              <a:rPr lang="sv-SE" dirty="0"/>
              <a:t>Afa Försäkring utreder inte om händelsen är arbetsskada eller inte</a:t>
            </a:r>
          </a:p>
          <a:p>
            <a:r>
              <a:rPr lang="sv-SE" dirty="0"/>
              <a:t>Istället:</a:t>
            </a:r>
          </a:p>
          <a:p>
            <a:pPr marL="342900" indent="-342900">
              <a:buFont typeface="Arial" panose="020B0604020202020204" pitchFamily="34" charset="0"/>
              <a:buChar char="•"/>
            </a:pPr>
            <a:r>
              <a:rPr lang="sv-SE" dirty="0"/>
              <a:t>Kunden informeras att utredning sker om händelsen medfört:</a:t>
            </a:r>
            <a:br>
              <a:rPr lang="sv-SE" dirty="0"/>
            </a:br>
            <a:r>
              <a:rPr lang="sv-SE" dirty="0"/>
              <a:t>- Sjukskrivning</a:t>
            </a:r>
            <a:br>
              <a:rPr lang="sv-SE" dirty="0"/>
            </a:br>
            <a:r>
              <a:rPr lang="sv-SE" dirty="0"/>
              <a:t>- Kostnader</a:t>
            </a:r>
            <a:br>
              <a:rPr lang="sv-SE" dirty="0"/>
            </a:br>
            <a:r>
              <a:rPr lang="sv-SE" dirty="0"/>
              <a:t>- Kvarstående besvär</a:t>
            </a:r>
          </a:p>
          <a:p>
            <a:r>
              <a:rPr lang="sv-SE" dirty="0"/>
              <a:t>Detta innebär:</a:t>
            </a:r>
          </a:p>
          <a:p>
            <a:pPr marL="342900" indent="-342900">
              <a:buFont typeface="Arial" panose="020B0604020202020204" pitchFamily="34" charset="0"/>
              <a:buChar char="•"/>
            </a:pPr>
            <a:r>
              <a:rPr lang="sv-SE" dirty="0"/>
              <a:t>VIKTIGT med dokumentation, avvikelserapport, fotografering, osv samt att återkomma till Afa Försäkring om ovanstående uppstår</a:t>
            </a:r>
            <a:br>
              <a:rPr lang="sv-SE" dirty="0"/>
            </a:br>
            <a:endParaRPr lang="sv-SE" dirty="0"/>
          </a:p>
          <a:p>
            <a:pPr marL="342900" indent="-342900">
              <a:buFont typeface="Arial" panose="020B0604020202020204" pitchFamily="34" charset="0"/>
              <a:buChar char="•"/>
            </a:pPr>
            <a:endParaRPr lang="sv-SE" dirty="0"/>
          </a:p>
        </p:txBody>
      </p:sp>
      <p:sp>
        <p:nvSpPr>
          <p:cNvPr id="6" name="Rubrik 5">
            <a:extLst>
              <a:ext uri="{FF2B5EF4-FFF2-40B4-BE49-F238E27FC236}">
                <a16:creationId xmlns:a16="http://schemas.microsoft.com/office/drawing/2014/main" id="{2D9EB726-D0CF-43A8-9598-D0FCF3FED52F}"/>
              </a:ext>
            </a:extLst>
          </p:cNvPr>
          <p:cNvSpPr>
            <a:spLocks noGrp="1"/>
          </p:cNvSpPr>
          <p:nvPr>
            <p:ph type="title"/>
          </p:nvPr>
        </p:nvSpPr>
        <p:spPr/>
        <p:txBody>
          <a:bodyPr/>
          <a:lstStyle/>
          <a:p>
            <a:r>
              <a:rPr lang="sv-SE" dirty="0"/>
              <a:t>Ny rutin hos Afa Försäkring</a:t>
            </a:r>
          </a:p>
        </p:txBody>
      </p:sp>
      <p:sp>
        <p:nvSpPr>
          <p:cNvPr id="10" name="Ellips 9">
            <a:extLst>
              <a:ext uri="{FF2B5EF4-FFF2-40B4-BE49-F238E27FC236}">
                <a16:creationId xmlns:a16="http://schemas.microsoft.com/office/drawing/2014/main" id="{DA9F9176-60F3-4E30-8A4B-B94DD63F1051}"/>
              </a:ext>
            </a:extLst>
          </p:cNvPr>
          <p:cNvSpPr/>
          <p:nvPr/>
        </p:nvSpPr>
        <p:spPr>
          <a:xfrm>
            <a:off x="342902" y="1279384"/>
            <a:ext cx="9985375" cy="49253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Viktigt att rutiner för avvikelserapportering och dokumentation finns, följs och att den skadade medarbetaren återkommer </a:t>
            </a:r>
            <a:r>
              <a:rPr lang="sv-SE"/>
              <a:t>till </a:t>
            </a:r>
            <a:br>
              <a:rPr lang="sv-SE"/>
            </a:br>
            <a:r>
              <a:rPr lang="sv-SE"/>
              <a:t>Afa Försäkring. </a:t>
            </a:r>
            <a:endParaRPr lang="sv-SE" dirty="0"/>
          </a:p>
          <a:p>
            <a:pPr algn="ctr"/>
            <a:r>
              <a:rPr lang="sv-SE" dirty="0"/>
              <a:t>Detta är också viktigt att du sprider i din organisation!</a:t>
            </a:r>
          </a:p>
        </p:txBody>
      </p:sp>
    </p:spTree>
    <p:extLst>
      <p:ext uri="{BB962C8B-B14F-4D97-AF65-F5344CB8AC3E}">
        <p14:creationId xmlns:p14="http://schemas.microsoft.com/office/powerpoint/2010/main" val="427240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F4B9CC8-0AD5-3022-A7B7-344A3B07F72F}"/>
              </a:ext>
            </a:extLst>
          </p:cNvPr>
          <p:cNvSpPr>
            <a:spLocks noGrp="1"/>
          </p:cNvSpPr>
          <p:nvPr>
            <p:ph type="ctrTitle"/>
          </p:nvPr>
        </p:nvSpPr>
        <p:spPr/>
        <p:txBody>
          <a:bodyPr anchor="b">
            <a:normAutofit fontScale="90000"/>
          </a:bodyPr>
          <a:lstStyle/>
          <a:p>
            <a:br>
              <a:rPr lang="sv-SE" dirty="0"/>
            </a:br>
            <a:br>
              <a:rPr lang="sv-SE" dirty="0"/>
            </a:br>
            <a:br>
              <a:rPr lang="sv-SE" dirty="0"/>
            </a:br>
            <a:r>
              <a:rPr lang="sv-SE" dirty="0">
                <a:solidFill>
                  <a:schemeClr val="bg1">
                    <a:lumMod val="95000"/>
                  </a:schemeClr>
                </a:solidFill>
              </a:rPr>
              <a:t>Försäkring vid dödsfall </a:t>
            </a:r>
            <a:br>
              <a:rPr lang="sv-SE" dirty="0"/>
            </a:br>
            <a:endParaRPr lang="sv-SE" dirty="0"/>
          </a:p>
        </p:txBody>
      </p:sp>
      <p:sp>
        <p:nvSpPr>
          <p:cNvPr id="3" name="Platshållare för bildnummer 2" hidden="1">
            <a:extLst>
              <a:ext uri="{FF2B5EF4-FFF2-40B4-BE49-F238E27FC236}">
                <a16:creationId xmlns:a16="http://schemas.microsoft.com/office/drawing/2014/main" id="{DC9223E4-DA9D-60CD-6769-07056FB57CF1}"/>
              </a:ext>
            </a:extLst>
          </p:cNvPr>
          <p:cNvSpPr>
            <a:spLocks noGrp="1"/>
          </p:cNvSpPr>
          <p:nvPr>
            <p:ph type="sldNum" sz="quarter" idx="12"/>
          </p:nvPr>
        </p:nvSpPr>
        <p:spPr/>
        <p:txBody>
          <a:bodyPr/>
          <a:lstStyle/>
          <a:p>
            <a:pPr>
              <a:spcAft>
                <a:spcPts val="600"/>
              </a:spcAft>
            </a:pPr>
            <a:fld id="{AE086683-F536-42AB-ABBC-F4803DFE8DBC}" type="slidenum">
              <a:rPr lang="sv-SE" smtClean="0"/>
              <a:pPr>
                <a:spcAft>
                  <a:spcPts val="600"/>
                </a:spcAft>
              </a:pPr>
              <a:t>25</a:t>
            </a:fld>
            <a:endParaRPr lang="sv-SE"/>
          </a:p>
        </p:txBody>
      </p:sp>
    </p:spTree>
    <p:extLst>
      <p:ext uri="{BB962C8B-B14F-4D97-AF65-F5344CB8AC3E}">
        <p14:creationId xmlns:p14="http://schemas.microsoft.com/office/powerpoint/2010/main" val="328981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C2CB69A-EFA0-4003-98A0-8CB76AF0269F}"/>
              </a:ext>
            </a:extLst>
          </p:cNvPr>
          <p:cNvSpPr>
            <a:spLocks noGrp="1"/>
          </p:cNvSpPr>
          <p:nvPr>
            <p:ph sz="quarter" idx="14"/>
          </p:nvPr>
        </p:nvSpPr>
        <p:spPr/>
        <p:txBody>
          <a:bodyPr/>
          <a:lstStyle/>
          <a:p>
            <a:pPr marL="342900" indent="-342900">
              <a:buFontTx/>
              <a:buChar char="-"/>
            </a:pPr>
            <a:r>
              <a:rPr lang="sv-SE" dirty="0"/>
              <a:t>Den första kollektivavtalade försäkringen som startade 1963.</a:t>
            </a:r>
          </a:p>
          <a:p>
            <a:pPr marL="342900" indent="-342900">
              <a:buFontTx/>
              <a:buChar char="-"/>
            </a:pPr>
            <a:r>
              <a:rPr lang="sv-SE" dirty="0"/>
              <a:t>Försäkringen är till för de efterlevande som anmäler till KPA Pension.</a:t>
            </a:r>
          </a:p>
          <a:p>
            <a:pPr marL="342900" indent="-342900">
              <a:buFontTx/>
              <a:buChar char="-"/>
            </a:pPr>
            <a:r>
              <a:rPr lang="sv-SE" dirty="0"/>
              <a:t>Tre belopp kan betalas ut: Begravningshjälp, Barnbelopp och Grundbelopp.</a:t>
            </a:r>
          </a:p>
          <a:p>
            <a:pPr marL="342900" indent="-342900">
              <a:buFontTx/>
              <a:buChar char="-"/>
            </a:pPr>
            <a:r>
              <a:rPr lang="sv-SE" dirty="0"/>
              <a:t>Försäkringen gäller till 67 år.</a:t>
            </a:r>
          </a:p>
          <a:p>
            <a:pPr marL="342900" indent="-342900">
              <a:buFontTx/>
              <a:buChar char="-"/>
            </a:pPr>
            <a:r>
              <a:rPr lang="sv-SE" dirty="0"/>
              <a:t>Allmänt efterskydd är 180 dagar.</a:t>
            </a:r>
          </a:p>
          <a:p>
            <a:pPr marL="342900" indent="-342900">
              <a:buFontTx/>
              <a:buChar char="-"/>
            </a:pPr>
            <a:r>
              <a:rPr lang="sv-SE" dirty="0"/>
              <a:t>Preskriptionstid 10 år från dödsfallet.</a:t>
            </a:r>
          </a:p>
          <a:p>
            <a:pPr marL="0" indent="0">
              <a:buNone/>
            </a:pPr>
            <a:endParaRPr lang="sv-SE" dirty="0"/>
          </a:p>
        </p:txBody>
      </p:sp>
      <p:sp>
        <p:nvSpPr>
          <p:cNvPr id="4" name="Rubrik 3">
            <a:extLst>
              <a:ext uri="{FF2B5EF4-FFF2-40B4-BE49-F238E27FC236}">
                <a16:creationId xmlns:a16="http://schemas.microsoft.com/office/drawing/2014/main" id="{62527949-4F2D-4F69-9D85-04812DE60CBC}"/>
              </a:ext>
            </a:extLst>
          </p:cNvPr>
          <p:cNvSpPr>
            <a:spLocks noGrp="1"/>
          </p:cNvSpPr>
          <p:nvPr>
            <p:ph type="title"/>
          </p:nvPr>
        </p:nvSpPr>
        <p:spPr/>
        <p:txBody>
          <a:bodyPr/>
          <a:lstStyle/>
          <a:p>
            <a:r>
              <a:rPr lang="sv-SE" dirty="0"/>
              <a:t>Snabbfakta: försäkring vid dödsfall (TGL-KL)</a:t>
            </a:r>
          </a:p>
        </p:txBody>
      </p:sp>
      <p:pic>
        <p:nvPicPr>
          <p:cNvPr id="5" name="Picture 2" descr="http://www.kpa.se/Global/bildbank/m-logotyper/kpa-pension.jpg">
            <a:extLst>
              <a:ext uri="{FF2B5EF4-FFF2-40B4-BE49-F238E27FC236}">
                <a16:creationId xmlns:a16="http://schemas.microsoft.com/office/drawing/2014/main" id="{CBB4E6D1-CCA1-49C6-B0C7-2005525826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4060" y="326274"/>
            <a:ext cx="1499386" cy="6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348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20CEF5-C6FF-409A-A8F9-A05007970D48}"/>
              </a:ext>
            </a:extLst>
          </p:cNvPr>
          <p:cNvSpPr/>
          <p:nvPr/>
        </p:nvSpPr>
        <p:spPr>
          <a:xfrm>
            <a:off x="846249" y="2270330"/>
            <a:ext cx="2921122"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400" b="1" dirty="0">
                <a:solidFill>
                  <a:srgbClr val="005541"/>
                </a:solidFill>
                <a:latin typeface="Arial"/>
              </a:rPr>
              <a:t>  </a:t>
            </a:r>
            <a:r>
              <a:rPr lang="sv-SE" sz="2000" b="1" dirty="0">
                <a:solidFill>
                  <a:srgbClr val="005541"/>
                </a:solidFill>
                <a:latin typeface="Arial"/>
              </a:rPr>
              <a:t>Begravningshjälp</a:t>
            </a:r>
          </a:p>
        </p:txBody>
      </p:sp>
      <p:sp>
        <p:nvSpPr>
          <p:cNvPr id="13" name="Rektangel 12">
            <a:extLst>
              <a:ext uri="{FF2B5EF4-FFF2-40B4-BE49-F238E27FC236}">
                <a16:creationId xmlns:a16="http://schemas.microsoft.com/office/drawing/2014/main" id="{4FF0A4E8-B853-4C09-81F4-383777EAEFC3}"/>
              </a:ext>
            </a:extLst>
          </p:cNvPr>
          <p:cNvSpPr/>
          <p:nvPr/>
        </p:nvSpPr>
        <p:spPr>
          <a:xfrm>
            <a:off x="846249" y="3035508"/>
            <a:ext cx="9186984" cy="3577283"/>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spcBef>
                <a:spcPct val="50000"/>
              </a:spcBef>
            </a:pPr>
            <a:br>
              <a:rPr lang="sv-SE" sz="2000" dirty="0">
                <a:solidFill>
                  <a:schemeClr val="accent3"/>
                </a:solidFill>
              </a:rPr>
            </a:br>
            <a:r>
              <a:rPr lang="sv-SE" sz="2000" dirty="0">
                <a:solidFill>
                  <a:schemeClr val="accent3"/>
                </a:solidFill>
              </a:rPr>
              <a:t>				</a:t>
            </a:r>
            <a:br>
              <a:rPr lang="sv-SE" sz="2000" b="1" dirty="0">
                <a:solidFill>
                  <a:schemeClr val="accent3"/>
                </a:solidFill>
              </a:rPr>
            </a:br>
            <a:endParaRPr lang="sv-SE" sz="2000" b="1" dirty="0">
              <a:solidFill>
                <a:schemeClr val="accent3"/>
              </a:solidFill>
            </a:endParaRPr>
          </a:p>
        </p:txBody>
      </p:sp>
      <p:sp>
        <p:nvSpPr>
          <p:cNvPr id="18" name="Rektangel 17">
            <a:extLst>
              <a:ext uri="{FF2B5EF4-FFF2-40B4-BE49-F238E27FC236}">
                <a16:creationId xmlns:a16="http://schemas.microsoft.com/office/drawing/2014/main" id="{AE7D6043-5A49-4635-8BFD-81B06769A48E}"/>
              </a:ext>
            </a:extLst>
          </p:cNvPr>
          <p:cNvSpPr/>
          <p:nvPr/>
        </p:nvSpPr>
        <p:spPr>
          <a:xfrm>
            <a:off x="3892492" y="2270330"/>
            <a:ext cx="3034353"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rgbClr val="005541"/>
                </a:solidFill>
                <a:latin typeface="Arial"/>
              </a:rPr>
              <a:t>  Barnbelopp</a:t>
            </a:r>
          </a:p>
        </p:txBody>
      </p:sp>
      <p:sp>
        <p:nvSpPr>
          <p:cNvPr id="19" name="Rektangel 18">
            <a:extLst>
              <a:ext uri="{FF2B5EF4-FFF2-40B4-BE49-F238E27FC236}">
                <a16:creationId xmlns:a16="http://schemas.microsoft.com/office/drawing/2014/main" id="{7709B6D7-2E2C-4490-9DB5-B9EDCDC9AD6D}"/>
              </a:ext>
            </a:extLst>
          </p:cNvPr>
          <p:cNvSpPr/>
          <p:nvPr/>
        </p:nvSpPr>
        <p:spPr>
          <a:xfrm>
            <a:off x="7051966" y="2270330"/>
            <a:ext cx="2981267"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rgbClr val="005541"/>
                </a:solidFill>
                <a:latin typeface="Arial"/>
              </a:rPr>
              <a:t>  Grundbelopp</a:t>
            </a:r>
          </a:p>
        </p:txBody>
      </p:sp>
      <p:pic>
        <p:nvPicPr>
          <p:cNvPr id="20" name="Picture 2" descr="http://www.kpa.se/Global/bildbank/m-logotyper/kpa-pension.jpg">
            <a:extLst>
              <a:ext uri="{FF2B5EF4-FFF2-40B4-BE49-F238E27FC236}">
                <a16:creationId xmlns:a16="http://schemas.microsoft.com/office/drawing/2014/main" id="{3E3A8439-C6C3-4DE1-9E12-391B2BDFEC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4060" y="326274"/>
            <a:ext cx="1499386" cy="624744"/>
          </a:xfrm>
          <a:prstGeom prst="rect">
            <a:avLst/>
          </a:prstGeom>
          <a:noFill/>
          <a:extLst>
            <a:ext uri="{909E8E84-426E-40DD-AFC4-6F175D3DCCD1}">
              <a14:hiddenFill xmlns:a14="http://schemas.microsoft.com/office/drawing/2010/main">
                <a:solidFill>
                  <a:srgbClr val="FFFFFF"/>
                </a:solidFill>
              </a14:hiddenFill>
            </a:ext>
          </a:extLst>
        </p:spPr>
      </p:pic>
      <p:sp>
        <p:nvSpPr>
          <p:cNvPr id="11" name="Rubrik 3">
            <a:extLst>
              <a:ext uri="{FF2B5EF4-FFF2-40B4-BE49-F238E27FC236}">
                <a16:creationId xmlns:a16="http://schemas.microsoft.com/office/drawing/2014/main" id="{3531C0A7-79A4-43BF-A310-35FA2476334D}"/>
              </a:ext>
            </a:extLst>
          </p:cNvPr>
          <p:cNvSpPr txBox="1">
            <a:spLocks/>
          </p:cNvSpPr>
          <p:nvPr/>
        </p:nvSpPr>
        <p:spPr>
          <a:xfrm>
            <a:off x="766764" y="421481"/>
            <a:ext cx="6516906" cy="531853"/>
          </a:xfrm>
          <a:prstGeom prst="rect">
            <a:avLst/>
          </a:prstGeom>
        </p:spPr>
        <p:txBody>
          <a:bodyPr vert="horz" lIns="0" tIns="0" rIns="0" bIns="0" rtlCol="0" anchor="t">
            <a:noAutofit/>
          </a:bodyPr>
          <a:lst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a:lstStyle>
          <a:p>
            <a:r>
              <a:rPr lang="sv-SE" dirty="0">
                <a:solidFill>
                  <a:schemeClr val="accent1"/>
                </a:solidFill>
              </a:rPr>
              <a:t>Tjänstegrupplivförsäkring TGL-KL</a:t>
            </a:r>
          </a:p>
          <a:p>
            <a:endParaRPr lang="sv-SE" sz="2000" dirty="0"/>
          </a:p>
        </p:txBody>
      </p:sp>
      <p:sp>
        <p:nvSpPr>
          <p:cNvPr id="14" name="Rektangel 13">
            <a:extLst>
              <a:ext uri="{FF2B5EF4-FFF2-40B4-BE49-F238E27FC236}">
                <a16:creationId xmlns:a16="http://schemas.microsoft.com/office/drawing/2014/main" id="{BD8C3F7A-EFB7-43EE-BDF7-81AF140F476F}"/>
              </a:ext>
            </a:extLst>
          </p:cNvPr>
          <p:cNvSpPr/>
          <p:nvPr/>
        </p:nvSpPr>
        <p:spPr>
          <a:xfrm>
            <a:off x="686858" y="3174575"/>
            <a:ext cx="2519119" cy="302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400" b="1" dirty="0">
                <a:solidFill>
                  <a:schemeClr val="accent3"/>
                </a:solidFill>
                <a:latin typeface="Arial"/>
              </a:rPr>
              <a:t>  </a:t>
            </a:r>
            <a:r>
              <a:rPr lang="sv-SE" sz="2000" b="1" dirty="0">
                <a:solidFill>
                  <a:schemeClr val="accent3"/>
                </a:solidFill>
                <a:latin typeface="Arial"/>
              </a:rPr>
              <a:t>Dödsbo</a:t>
            </a:r>
          </a:p>
        </p:txBody>
      </p:sp>
      <p:sp>
        <p:nvSpPr>
          <p:cNvPr id="16" name="Rektangel 15">
            <a:extLst>
              <a:ext uri="{FF2B5EF4-FFF2-40B4-BE49-F238E27FC236}">
                <a16:creationId xmlns:a16="http://schemas.microsoft.com/office/drawing/2014/main" id="{5FA70120-4E7B-447D-8A7E-EEC901B31C5A}"/>
              </a:ext>
            </a:extLst>
          </p:cNvPr>
          <p:cNvSpPr/>
          <p:nvPr/>
        </p:nvSpPr>
        <p:spPr>
          <a:xfrm>
            <a:off x="6934054" y="3131219"/>
            <a:ext cx="2965123" cy="1299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endParaRPr lang="sv-SE" sz="2000" dirty="0">
              <a:solidFill>
                <a:schemeClr val="accent3"/>
              </a:solidFill>
              <a:latin typeface="Arial"/>
            </a:endParaRPr>
          </a:p>
          <a:p>
            <a:pPr defTabSz="914400">
              <a:spcBef>
                <a:spcPct val="50000"/>
              </a:spcBef>
              <a:defRPr/>
            </a:pPr>
            <a:r>
              <a:rPr lang="sv-SE" sz="2000" b="1" dirty="0">
                <a:solidFill>
                  <a:schemeClr val="accent3"/>
                </a:solidFill>
                <a:latin typeface="Arial"/>
              </a:rPr>
              <a:t>Make/maka, </a:t>
            </a:r>
            <a:br>
              <a:rPr lang="sv-SE" sz="2000" b="1" dirty="0">
                <a:solidFill>
                  <a:schemeClr val="accent3"/>
                </a:solidFill>
                <a:latin typeface="Arial"/>
              </a:rPr>
            </a:br>
            <a:r>
              <a:rPr lang="sv-SE" sz="2000" b="1" dirty="0">
                <a:solidFill>
                  <a:schemeClr val="accent3"/>
                </a:solidFill>
                <a:latin typeface="Arial"/>
              </a:rPr>
              <a:t>Registrerad partner</a:t>
            </a:r>
            <a:br>
              <a:rPr lang="sv-SE" sz="2000" b="1" dirty="0">
                <a:solidFill>
                  <a:schemeClr val="accent3"/>
                </a:solidFill>
                <a:latin typeface="Arial"/>
              </a:rPr>
            </a:br>
            <a:r>
              <a:rPr lang="sv-SE" sz="2000" b="1" dirty="0">
                <a:solidFill>
                  <a:schemeClr val="accent3"/>
                </a:solidFill>
                <a:latin typeface="Arial"/>
              </a:rPr>
              <a:t>Sambo</a:t>
            </a:r>
            <a:br>
              <a:rPr lang="sv-SE" sz="2000" b="1" dirty="0">
                <a:solidFill>
                  <a:schemeClr val="accent3"/>
                </a:solidFill>
                <a:latin typeface="Arial"/>
              </a:rPr>
            </a:br>
            <a:r>
              <a:rPr lang="sv-SE" sz="2000" b="1" dirty="0">
                <a:solidFill>
                  <a:schemeClr val="accent3"/>
                </a:solidFill>
                <a:latin typeface="Arial"/>
              </a:rPr>
              <a:t>Barn</a:t>
            </a:r>
          </a:p>
          <a:p>
            <a:pPr defTabSz="914400">
              <a:spcBef>
                <a:spcPct val="50000"/>
              </a:spcBef>
              <a:defRPr/>
            </a:pPr>
            <a:endParaRPr lang="sv-SE" sz="2000" b="1" dirty="0">
              <a:solidFill>
                <a:schemeClr val="accent3"/>
              </a:solidFill>
              <a:latin typeface="Arial"/>
            </a:endParaRPr>
          </a:p>
        </p:txBody>
      </p:sp>
      <p:sp>
        <p:nvSpPr>
          <p:cNvPr id="3" name="textruta 2">
            <a:extLst>
              <a:ext uri="{FF2B5EF4-FFF2-40B4-BE49-F238E27FC236}">
                <a16:creationId xmlns:a16="http://schemas.microsoft.com/office/drawing/2014/main" id="{73CBE892-3D6F-42E8-9792-9DEFA116C1BF}"/>
              </a:ext>
            </a:extLst>
          </p:cNvPr>
          <p:cNvSpPr txBox="1"/>
          <p:nvPr/>
        </p:nvSpPr>
        <p:spPr>
          <a:xfrm>
            <a:off x="832264" y="1040525"/>
            <a:ext cx="9075301" cy="1107996"/>
          </a:xfrm>
          <a:prstGeom prst="rect">
            <a:avLst/>
          </a:prstGeom>
          <a:noFill/>
        </p:spPr>
        <p:txBody>
          <a:bodyPr wrap="square" lIns="0" tIns="0" rIns="0" bIns="0" rtlCol="0" anchor="t" anchorCtr="0">
            <a:spAutoFit/>
          </a:bodyPr>
          <a:lstStyle/>
          <a:p>
            <a:pPr marL="285750" indent="-285750">
              <a:buFont typeface="Arial" panose="020B0604020202020204" pitchFamily="34" charset="0"/>
              <a:buChar char="•"/>
            </a:pPr>
            <a:r>
              <a:rPr lang="en-US" dirty="0" err="1"/>
              <a:t>Läkaren</a:t>
            </a:r>
            <a:r>
              <a:rPr lang="en-US" dirty="0"/>
              <a:t> Karim (33 </a:t>
            </a:r>
            <a:r>
              <a:rPr lang="en-US" dirty="0" err="1"/>
              <a:t>år</a:t>
            </a:r>
            <a:r>
              <a:rPr lang="en-US" dirty="0"/>
              <a:t>), </a:t>
            </a:r>
            <a:r>
              <a:rPr lang="en-US" dirty="0" err="1"/>
              <a:t>avlider</a:t>
            </a:r>
            <a:r>
              <a:rPr lang="en-US" dirty="0"/>
              <a:t> </a:t>
            </a:r>
            <a:r>
              <a:rPr lang="en-US" dirty="0" err="1"/>
              <a:t>i</a:t>
            </a:r>
            <a:r>
              <a:rPr lang="en-US" dirty="0"/>
              <a:t> </a:t>
            </a:r>
            <a:r>
              <a:rPr lang="en-US" dirty="0" err="1"/>
              <a:t>en</a:t>
            </a:r>
            <a:r>
              <a:rPr lang="en-US" dirty="0"/>
              <a:t> </a:t>
            </a:r>
            <a:r>
              <a:rPr lang="en-US" dirty="0" err="1"/>
              <a:t>dykolycka</a:t>
            </a:r>
            <a:r>
              <a:rPr lang="en-US" dirty="0"/>
              <a:t> </a:t>
            </a:r>
            <a:r>
              <a:rPr lang="en-US" dirty="0" err="1"/>
              <a:t>på</a:t>
            </a:r>
            <a:r>
              <a:rPr lang="en-US" dirty="0"/>
              <a:t> </a:t>
            </a:r>
            <a:r>
              <a:rPr lang="en-US" dirty="0" err="1"/>
              <a:t>semestern</a:t>
            </a:r>
            <a:endParaRPr lang="en-US" dirty="0"/>
          </a:p>
          <a:p>
            <a:pPr marL="285750" indent="-285750">
              <a:buFont typeface="Arial" panose="020B0604020202020204" pitchFamily="34" charset="0"/>
              <a:buChar char="•"/>
            </a:pPr>
            <a:r>
              <a:rPr lang="en-US" dirty="0"/>
              <a:t>Sambo, inga barn </a:t>
            </a:r>
          </a:p>
          <a:p>
            <a:pPr marL="285750" indent="-285750">
              <a:buFont typeface="Arial" panose="020B0604020202020204" pitchFamily="34" charset="0"/>
              <a:buChar char="•"/>
            </a:pPr>
            <a:r>
              <a:rPr lang="en-US" dirty="0"/>
              <a:t>Karim </a:t>
            </a:r>
            <a:r>
              <a:rPr lang="en-US" dirty="0" err="1"/>
              <a:t>har</a:t>
            </a:r>
            <a:r>
              <a:rPr lang="en-US" dirty="0"/>
              <a:t> </a:t>
            </a:r>
            <a:r>
              <a:rPr lang="en-US" dirty="0" err="1"/>
              <a:t>skrivit</a:t>
            </a:r>
            <a:r>
              <a:rPr lang="en-US" dirty="0"/>
              <a:t> </a:t>
            </a:r>
            <a:r>
              <a:rPr lang="en-US" dirty="0" err="1"/>
              <a:t>ett</a:t>
            </a:r>
            <a:r>
              <a:rPr lang="en-US" dirty="0"/>
              <a:t> </a:t>
            </a:r>
            <a:r>
              <a:rPr lang="en-US" dirty="0" err="1"/>
              <a:t>förmånstagarförordnande</a:t>
            </a:r>
            <a:r>
              <a:rPr lang="en-US" dirty="0"/>
              <a:t> </a:t>
            </a:r>
            <a:r>
              <a:rPr lang="en-US" dirty="0" err="1"/>
              <a:t>avseende</a:t>
            </a:r>
            <a:r>
              <a:rPr lang="en-US" dirty="0"/>
              <a:t> </a:t>
            </a:r>
            <a:r>
              <a:rPr lang="en-US" dirty="0" err="1"/>
              <a:t>Grundbeloppet</a:t>
            </a:r>
            <a:r>
              <a:rPr lang="en-US" dirty="0"/>
              <a:t> till </a:t>
            </a:r>
            <a:r>
              <a:rPr lang="en-US" dirty="0" err="1"/>
              <a:t>förmån</a:t>
            </a:r>
            <a:r>
              <a:rPr lang="en-US" dirty="0"/>
              <a:t> för sin </a:t>
            </a:r>
            <a:r>
              <a:rPr lang="en-US" dirty="0" err="1"/>
              <a:t>syster</a:t>
            </a:r>
            <a:endParaRPr lang="en-US" dirty="0"/>
          </a:p>
        </p:txBody>
      </p:sp>
      <p:sp>
        <p:nvSpPr>
          <p:cNvPr id="17" name="Rektangel 16">
            <a:extLst>
              <a:ext uri="{FF2B5EF4-FFF2-40B4-BE49-F238E27FC236}">
                <a16:creationId xmlns:a16="http://schemas.microsoft.com/office/drawing/2014/main" id="{54827428-4619-4082-A7ED-BB481411B5E8}"/>
              </a:ext>
            </a:extLst>
          </p:cNvPr>
          <p:cNvSpPr/>
          <p:nvPr/>
        </p:nvSpPr>
        <p:spPr>
          <a:xfrm>
            <a:off x="6926845" y="3197239"/>
            <a:ext cx="2965123" cy="1299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endParaRPr lang="sv-SE" sz="2000" dirty="0">
              <a:solidFill>
                <a:schemeClr val="accent3"/>
              </a:solidFill>
              <a:latin typeface="Arial"/>
            </a:endParaRPr>
          </a:p>
          <a:p>
            <a:pPr defTabSz="914400">
              <a:spcBef>
                <a:spcPct val="50000"/>
              </a:spcBef>
              <a:defRPr/>
            </a:pPr>
            <a:r>
              <a:rPr lang="sv-SE" sz="2000" b="1" dirty="0">
                <a:solidFill>
                  <a:schemeClr val="accent3"/>
                </a:solidFill>
                <a:latin typeface="Arial"/>
              </a:rPr>
              <a:t>Sambo finns</a:t>
            </a:r>
          </a:p>
          <a:p>
            <a:pPr defTabSz="914400">
              <a:spcBef>
                <a:spcPct val="50000"/>
              </a:spcBef>
              <a:defRPr/>
            </a:pPr>
            <a:r>
              <a:rPr lang="sv-SE" sz="2000" b="1" dirty="0">
                <a:solidFill>
                  <a:schemeClr val="accent3"/>
                </a:solidFill>
                <a:latin typeface="Arial"/>
              </a:rPr>
              <a:t>= Finns Grundbelopp</a:t>
            </a:r>
            <a:br>
              <a:rPr lang="sv-SE" sz="2000" b="1" dirty="0">
                <a:solidFill>
                  <a:schemeClr val="accent3"/>
                </a:solidFill>
                <a:latin typeface="Arial"/>
              </a:rPr>
            </a:br>
            <a:r>
              <a:rPr lang="sv-SE" sz="2000" b="1" dirty="0">
                <a:solidFill>
                  <a:schemeClr val="accent3"/>
                </a:solidFill>
                <a:latin typeface="Arial"/>
              </a:rPr>
              <a:t>   att betala ut, men…</a:t>
            </a:r>
          </a:p>
          <a:p>
            <a:pPr defTabSz="914400">
              <a:spcBef>
                <a:spcPct val="50000"/>
              </a:spcBef>
              <a:defRPr/>
            </a:pPr>
            <a:br>
              <a:rPr lang="sv-SE" sz="2000" b="1" dirty="0">
                <a:solidFill>
                  <a:schemeClr val="accent3"/>
                </a:solidFill>
                <a:latin typeface="Arial"/>
              </a:rPr>
            </a:br>
            <a:endParaRPr lang="sv-SE" sz="2000" b="1" dirty="0">
              <a:solidFill>
                <a:schemeClr val="accent3"/>
              </a:solidFill>
              <a:latin typeface="Arial"/>
            </a:endParaRPr>
          </a:p>
        </p:txBody>
      </p:sp>
      <p:sp>
        <p:nvSpPr>
          <p:cNvPr id="21" name="Rektangel 20">
            <a:extLst>
              <a:ext uri="{FF2B5EF4-FFF2-40B4-BE49-F238E27FC236}">
                <a16:creationId xmlns:a16="http://schemas.microsoft.com/office/drawing/2014/main" id="{BE5A646A-ABFA-4D43-8293-054DA754D70B}"/>
              </a:ext>
            </a:extLst>
          </p:cNvPr>
          <p:cNvSpPr/>
          <p:nvPr/>
        </p:nvSpPr>
        <p:spPr>
          <a:xfrm>
            <a:off x="3957229" y="3167545"/>
            <a:ext cx="2519119" cy="302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chemeClr val="accent3"/>
                </a:solidFill>
                <a:latin typeface="Arial"/>
              </a:rPr>
              <a:t>Barn &lt;20 år</a:t>
            </a:r>
          </a:p>
        </p:txBody>
      </p:sp>
      <p:sp>
        <p:nvSpPr>
          <p:cNvPr id="22" name="Rektangel 21">
            <a:extLst>
              <a:ext uri="{FF2B5EF4-FFF2-40B4-BE49-F238E27FC236}">
                <a16:creationId xmlns:a16="http://schemas.microsoft.com/office/drawing/2014/main" id="{7F77D0D2-7ED2-44B8-84AE-A33381FBF92A}"/>
              </a:ext>
            </a:extLst>
          </p:cNvPr>
          <p:cNvSpPr/>
          <p:nvPr/>
        </p:nvSpPr>
        <p:spPr>
          <a:xfrm>
            <a:off x="3831394" y="3131219"/>
            <a:ext cx="2501529" cy="1124125"/>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chemeClr val="accent3"/>
                </a:solidFill>
                <a:latin typeface="Arial"/>
              </a:rPr>
              <a:t>Inga barn finns</a:t>
            </a:r>
          </a:p>
          <a:p>
            <a:pPr defTabSz="914400">
              <a:spcBef>
                <a:spcPct val="50000"/>
              </a:spcBef>
              <a:defRPr/>
            </a:pPr>
            <a:r>
              <a:rPr lang="sv-SE" sz="2000" b="1" dirty="0">
                <a:solidFill>
                  <a:schemeClr val="accent3"/>
                </a:solidFill>
                <a:latin typeface="Arial"/>
              </a:rPr>
              <a:t>= Inget Barnbelopp</a:t>
            </a:r>
            <a:br>
              <a:rPr lang="sv-SE" sz="2000" b="1" dirty="0">
                <a:solidFill>
                  <a:schemeClr val="accent3"/>
                </a:solidFill>
                <a:latin typeface="Arial"/>
              </a:rPr>
            </a:br>
            <a:r>
              <a:rPr lang="sv-SE" sz="2000" b="1" dirty="0">
                <a:solidFill>
                  <a:schemeClr val="accent3"/>
                </a:solidFill>
                <a:latin typeface="Arial"/>
              </a:rPr>
              <a:t>   finns att betala ut</a:t>
            </a:r>
          </a:p>
        </p:txBody>
      </p:sp>
      <p:sp>
        <p:nvSpPr>
          <p:cNvPr id="4" name="textruta 3">
            <a:extLst>
              <a:ext uri="{FF2B5EF4-FFF2-40B4-BE49-F238E27FC236}">
                <a16:creationId xmlns:a16="http://schemas.microsoft.com/office/drawing/2014/main" id="{EDAAAE6B-5DEB-465D-988D-B9009D1F0431}"/>
              </a:ext>
            </a:extLst>
          </p:cNvPr>
          <p:cNvSpPr txBox="1"/>
          <p:nvPr/>
        </p:nvSpPr>
        <p:spPr>
          <a:xfrm>
            <a:off x="7072619" y="4452029"/>
            <a:ext cx="2960614" cy="2160762"/>
          </a:xfrm>
          <a:prstGeom prst="rect">
            <a:avLst/>
          </a:prstGeom>
          <a:solidFill>
            <a:schemeClr val="accent5"/>
          </a:solidFill>
        </p:spPr>
        <p:txBody>
          <a:bodyPr wrap="square" lIns="0" tIns="0" rIns="0" bIns="0" rtlCol="0" anchor="ctr" anchorCtr="0">
            <a:noAutofit/>
          </a:bodyPr>
          <a:lstStyle/>
          <a:p>
            <a:r>
              <a:rPr lang="sv-SE" sz="2000" dirty="0">
                <a:solidFill>
                  <a:schemeClr val="accent3"/>
                </a:solidFill>
              </a:rPr>
              <a:t>…</a:t>
            </a:r>
            <a:r>
              <a:rPr lang="sv-SE" sz="2000" b="1" dirty="0">
                <a:solidFill>
                  <a:schemeClr val="accent3"/>
                </a:solidFill>
              </a:rPr>
              <a:t>Särskilt </a:t>
            </a:r>
            <a:r>
              <a:rPr lang="sv-SE" sz="2000" b="1" dirty="0" err="1">
                <a:solidFill>
                  <a:schemeClr val="accent3"/>
                </a:solidFill>
              </a:rPr>
              <a:t>fömånstagar</a:t>
            </a:r>
            <a:r>
              <a:rPr lang="sv-SE" sz="2000" b="1" dirty="0">
                <a:solidFill>
                  <a:schemeClr val="accent3"/>
                </a:solidFill>
              </a:rPr>
              <a:t>-</a:t>
            </a:r>
            <a:br>
              <a:rPr lang="sv-SE" sz="2000" b="1" dirty="0">
                <a:solidFill>
                  <a:schemeClr val="accent3"/>
                </a:solidFill>
              </a:rPr>
            </a:br>
            <a:r>
              <a:rPr lang="sv-SE" sz="2000" b="1" dirty="0">
                <a:solidFill>
                  <a:schemeClr val="accent3"/>
                </a:solidFill>
              </a:rPr>
              <a:t>förordnande till förmån </a:t>
            </a:r>
            <a:br>
              <a:rPr lang="sv-SE" sz="2000" b="1" dirty="0">
                <a:solidFill>
                  <a:schemeClr val="accent3"/>
                </a:solidFill>
              </a:rPr>
            </a:br>
            <a:r>
              <a:rPr lang="sv-SE" sz="2000" b="1" dirty="0">
                <a:solidFill>
                  <a:schemeClr val="accent3"/>
                </a:solidFill>
              </a:rPr>
              <a:t>för Karims syster finns </a:t>
            </a:r>
            <a:br>
              <a:rPr lang="sv-SE" sz="2000" b="1" dirty="0">
                <a:solidFill>
                  <a:schemeClr val="accent3"/>
                </a:solidFill>
              </a:rPr>
            </a:br>
            <a:r>
              <a:rPr lang="sv-SE" sz="2000" b="1" dirty="0">
                <a:solidFill>
                  <a:schemeClr val="accent3"/>
                </a:solidFill>
              </a:rPr>
              <a:t>skrivet och då betalas </a:t>
            </a:r>
            <a:br>
              <a:rPr lang="sv-SE" sz="2000" b="1" dirty="0">
                <a:solidFill>
                  <a:schemeClr val="accent3"/>
                </a:solidFill>
              </a:rPr>
            </a:br>
            <a:r>
              <a:rPr lang="sv-SE" sz="2000" b="1" dirty="0">
                <a:solidFill>
                  <a:schemeClr val="accent3"/>
                </a:solidFill>
              </a:rPr>
              <a:t>Grundbeloppet ut till </a:t>
            </a:r>
            <a:br>
              <a:rPr lang="sv-SE" sz="2000" b="1" dirty="0">
                <a:solidFill>
                  <a:schemeClr val="accent3"/>
                </a:solidFill>
              </a:rPr>
            </a:br>
            <a:r>
              <a:rPr lang="sv-SE" sz="2000" b="1" dirty="0">
                <a:solidFill>
                  <a:schemeClr val="accent3"/>
                </a:solidFill>
              </a:rPr>
              <a:t>henne</a:t>
            </a:r>
            <a:endParaRPr lang="sv-SE" sz="2000" b="1" dirty="0">
              <a:solidFill>
                <a:schemeClr val="bg1"/>
              </a:solidFill>
            </a:endParaRPr>
          </a:p>
        </p:txBody>
      </p:sp>
    </p:spTree>
    <p:extLst>
      <p:ext uri="{BB962C8B-B14F-4D97-AF65-F5344CB8AC3E}">
        <p14:creationId xmlns:p14="http://schemas.microsoft.com/office/powerpoint/2010/main" val="1687549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19" grpId="0" animBg="1"/>
      <p:bldP spid="14" grpId="0"/>
      <p:bldP spid="16" grpId="0"/>
      <p:bldP spid="17" grpId="0" animBg="1"/>
      <p:bldP spid="21" grpId="0"/>
      <p:bldP spid="22"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20CEF5-C6FF-409A-A8F9-A05007970D48}"/>
              </a:ext>
            </a:extLst>
          </p:cNvPr>
          <p:cNvSpPr/>
          <p:nvPr/>
        </p:nvSpPr>
        <p:spPr>
          <a:xfrm>
            <a:off x="846249" y="2116092"/>
            <a:ext cx="2921122"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400" b="1" dirty="0">
                <a:solidFill>
                  <a:srgbClr val="005541"/>
                </a:solidFill>
                <a:latin typeface="Arial"/>
              </a:rPr>
              <a:t>  </a:t>
            </a:r>
            <a:r>
              <a:rPr lang="sv-SE" sz="2000" b="1" dirty="0">
                <a:solidFill>
                  <a:srgbClr val="005541"/>
                </a:solidFill>
                <a:latin typeface="Arial"/>
              </a:rPr>
              <a:t>Begravningshjälp</a:t>
            </a:r>
          </a:p>
        </p:txBody>
      </p:sp>
      <p:sp>
        <p:nvSpPr>
          <p:cNvPr id="13" name="Rektangel 12">
            <a:extLst>
              <a:ext uri="{FF2B5EF4-FFF2-40B4-BE49-F238E27FC236}">
                <a16:creationId xmlns:a16="http://schemas.microsoft.com/office/drawing/2014/main" id="{4FF0A4E8-B853-4C09-81F4-383777EAEFC3}"/>
              </a:ext>
            </a:extLst>
          </p:cNvPr>
          <p:cNvSpPr/>
          <p:nvPr/>
        </p:nvSpPr>
        <p:spPr>
          <a:xfrm>
            <a:off x="846249" y="2881271"/>
            <a:ext cx="9457811" cy="3868734"/>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spcBef>
                <a:spcPct val="50000"/>
              </a:spcBef>
            </a:pPr>
            <a:br>
              <a:rPr lang="sv-SE" sz="2000" dirty="0">
                <a:solidFill>
                  <a:schemeClr val="accent3"/>
                </a:solidFill>
              </a:rPr>
            </a:br>
            <a:r>
              <a:rPr lang="sv-SE" sz="2000" dirty="0">
                <a:solidFill>
                  <a:schemeClr val="accent3"/>
                </a:solidFill>
              </a:rPr>
              <a:t>				</a:t>
            </a:r>
            <a:br>
              <a:rPr lang="sv-SE" sz="2000" b="1" dirty="0">
                <a:solidFill>
                  <a:schemeClr val="accent3"/>
                </a:solidFill>
              </a:rPr>
            </a:br>
            <a:endParaRPr lang="sv-SE" sz="2000" b="1" dirty="0">
              <a:solidFill>
                <a:schemeClr val="accent3"/>
              </a:solidFill>
            </a:endParaRPr>
          </a:p>
        </p:txBody>
      </p:sp>
      <p:sp>
        <p:nvSpPr>
          <p:cNvPr id="18" name="Rektangel 17">
            <a:extLst>
              <a:ext uri="{FF2B5EF4-FFF2-40B4-BE49-F238E27FC236}">
                <a16:creationId xmlns:a16="http://schemas.microsoft.com/office/drawing/2014/main" id="{AE7D6043-5A49-4635-8BFD-81B06769A48E}"/>
              </a:ext>
            </a:extLst>
          </p:cNvPr>
          <p:cNvSpPr/>
          <p:nvPr/>
        </p:nvSpPr>
        <p:spPr>
          <a:xfrm>
            <a:off x="3900964" y="2116092"/>
            <a:ext cx="3033089"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rgbClr val="005541"/>
                </a:solidFill>
                <a:latin typeface="Arial"/>
              </a:rPr>
              <a:t>  Barnbelopp</a:t>
            </a:r>
          </a:p>
        </p:txBody>
      </p:sp>
      <p:sp>
        <p:nvSpPr>
          <p:cNvPr id="19" name="Rektangel 18">
            <a:extLst>
              <a:ext uri="{FF2B5EF4-FFF2-40B4-BE49-F238E27FC236}">
                <a16:creationId xmlns:a16="http://schemas.microsoft.com/office/drawing/2014/main" id="{7709B6D7-2E2C-4490-9DB5-B9EDCDC9AD6D}"/>
              </a:ext>
            </a:extLst>
          </p:cNvPr>
          <p:cNvSpPr/>
          <p:nvPr/>
        </p:nvSpPr>
        <p:spPr>
          <a:xfrm>
            <a:off x="7063530" y="2116092"/>
            <a:ext cx="3240530"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rgbClr val="005541"/>
                </a:solidFill>
                <a:latin typeface="Arial"/>
              </a:rPr>
              <a:t>  Grundbelopp</a:t>
            </a:r>
          </a:p>
        </p:txBody>
      </p:sp>
      <p:pic>
        <p:nvPicPr>
          <p:cNvPr id="20" name="Picture 2" descr="http://www.kpa.se/Global/bildbank/m-logotyper/kpa-pension.jpg">
            <a:extLst>
              <a:ext uri="{FF2B5EF4-FFF2-40B4-BE49-F238E27FC236}">
                <a16:creationId xmlns:a16="http://schemas.microsoft.com/office/drawing/2014/main" id="{3E3A8439-C6C3-4DE1-9E12-391B2BDFEC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4060" y="326274"/>
            <a:ext cx="1499386" cy="624744"/>
          </a:xfrm>
          <a:prstGeom prst="rect">
            <a:avLst/>
          </a:prstGeom>
          <a:noFill/>
          <a:extLst>
            <a:ext uri="{909E8E84-426E-40DD-AFC4-6F175D3DCCD1}">
              <a14:hiddenFill xmlns:a14="http://schemas.microsoft.com/office/drawing/2010/main">
                <a:solidFill>
                  <a:srgbClr val="FFFFFF"/>
                </a:solidFill>
              </a14:hiddenFill>
            </a:ext>
          </a:extLst>
        </p:spPr>
      </p:pic>
      <p:sp>
        <p:nvSpPr>
          <p:cNvPr id="11" name="Rubrik 3">
            <a:extLst>
              <a:ext uri="{FF2B5EF4-FFF2-40B4-BE49-F238E27FC236}">
                <a16:creationId xmlns:a16="http://schemas.microsoft.com/office/drawing/2014/main" id="{3531C0A7-79A4-43BF-A310-35FA2476334D}"/>
              </a:ext>
            </a:extLst>
          </p:cNvPr>
          <p:cNvSpPr txBox="1">
            <a:spLocks/>
          </p:cNvSpPr>
          <p:nvPr/>
        </p:nvSpPr>
        <p:spPr>
          <a:xfrm>
            <a:off x="766764" y="421481"/>
            <a:ext cx="6516906" cy="531853"/>
          </a:xfrm>
          <a:prstGeom prst="rect">
            <a:avLst/>
          </a:prstGeom>
        </p:spPr>
        <p:txBody>
          <a:bodyPr vert="horz" lIns="0" tIns="0" rIns="0" bIns="0" rtlCol="0" anchor="t">
            <a:noAutofit/>
          </a:bodyPr>
          <a:lst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a:lstStyle>
          <a:p>
            <a:r>
              <a:rPr lang="sv-SE" dirty="0">
                <a:solidFill>
                  <a:schemeClr val="accent1"/>
                </a:solidFill>
              </a:rPr>
              <a:t>Tjänstegrupplivförsäkring TGL-KL</a:t>
            </a:r>
          </a:p>
          <a:p>
            <a:endParaRPr lang="sv-SE" sz="2000" dirty="0"/>
          </a:p>
        </p:txBody>
      </p:sp>
      <p:sp>
        <p:nvSpPr>
          <p:cNvPr id="14" name="Rektangel 13">
            <a:extLst>
              <a:ext uri="{FF2B5EF4-FFF2-40B4-BE49-F238E27FC236}">
                <a16:creationId xmlns:a16="http://schemas.microsoft.com/office/drawing/2014/main" id="{BD8C3F7A-EFB7-43EE-BDF7-81AF140F476F}"/>
              </a:ext>
            </a:extLst>
          </p:cNvPr>
          <p:cNvSpPr/>
          <p:nvPr/>
        </p:nvSpPr>
        <p:spPr>
          <a:xfrm>
            <a:off x="695247" y="3174575"/>
            <a:ext cx="2519119" cy="302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400" b="1" dirty="0">
                <a:solidFill>
                  <a:schemeClr val="accent3"/>
                </a:solidFill>
                <a:latin typeface="Arial"/>
              </a:rPr>
              <a:t>  </a:t>
            </a:r>
            <a:r>
              <a:rPr lang="sv-SE" sz="2000" b="1" dirty="0">
                <a:solidFill>
                  <a:schemeClr val="accent3"/>
                </a:solidFill>
                <a:latin typeface="Arial"/>
              </a:rPr>
              <a:t>Dödsbo</a:t>
            </a:r>
          </a:p>
        </p:txBody>
      </p:sp>
      <p:sp>
        <p:nvSpPr>
          <p:cNvPr id="16" name="Rektangel 15">
            <a:extLst>
              <a:ext uri="{FF2B5EF4-FFF2-40B4-BE49-F238E27FC236}">
                <a16:creationId xmlns:a16="http://schemas.microsoft.com/office/drawing/2014/main" id="{5FA70120-4E7B-447D-8A7E-EEC901B31C5A}"/>
              </a:ext>
            </a:extLst>
          </p:cNvPr>
          <p:cNvSpPr/>
          <p:nvPr/>
        </p:nvSpPr>
        <p:spPr>
          <a:xfrm>
            <a:off x="6991070" y="3125999"/>
            <a:ext cx="2965123" cy="1299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endParaRPr lang="sv-SE" sz="2000" dirty="0">
              <a:solidFill>
                <a:schemeClr val="accent3"/>
              </a:solidFill>
              <a:latin typeface="Arial"/>
            </a:endParaRPr>
          </a:p>
          <a:p>
            <a:pPr defTabSz="914400">
              <a:spcBef>
                <a:spcPct val="50000"/>
              </a:spcBef>
              <a:defRPr/>
            </a:pPr>
            <a:r>
              <a:rPr lang="sv-SE" sz="2000" b="1" dirty="0">
                <a:solidFill>
                  <a:schemeClr val="accent3"/>
                </a:solidFill>
                <a:latin typeface="Arial"/>
              </a:rPr>
              <a:t>Make/maka, </a:t>
            </a:r>
            <a:br>
              <a:rPr lang="sv-SE" sz="2000" b="1" dirty="0">
                <a:solidFill>
                  <a:schemeClr val="accent3"/>
                </a:solidFill>
                <a:latin typeface="Arial"/>
              </a:rPr>
            </a:br>
            <a:r>
              <a:rPr lang="sv-SE" sz="2000" b="1" dirty="0">
                <a:solidFill>
                  <a:schemeClr val="accent3"/>
                </a:solidFill>
                <a:latin typeface="Arial"/>
              </a:rPr>
              <a:t>Registrerad partner</a:t>
            </a:r>
            <a:br>
              <a:rPr lang="sv-SE" sz="2000" b="1" dirty="0">
                <a:solidFill>
                  <a:schemeClr val="accent3"/>
                </a:solidFill>
                <a:latin typeface="Arial"/>
              </a:rPr>
            </a:br>
            <a:r>
              <a:rPr lang="sv-SE" sz="2000" b="1" dirty="0">
                <a:solidFill>
                  <a:schemeClr val="accent3"/>
                </a:solidFill>
                <a:latin typeface="Arial"/>
              </a:rPr>
              <a:t>Sambo</a:t>
            </a:r>
            <a:br>
              <a:rPr lang="sv-SE" sz="2000" b="1" dirty="0">
                <a:solidFill>
                  <a:schemeClr val="accent3"/>
                </a:solidFill>
                <a:latin typeface="Arial"/>
              </a:rPr>
            </a:br>
            <a:r>
              <a:rPr lang="sv-SE" sz="2000" b="1" dirty="0">
                <a:solidFill>
                  <a:schemeClr val="accent3"/>
                </a:solidFill>
                <a:latin typeface="Arial"/>
              </a:rPr>
              <a:t>Barn</a:t>
            </a:r>
          </a:p>
          <a:p>
            <a:pPr defTabSz="914400">
              <a:spcBef>
                <a:spcPct val="50000"/>
              </a:spcBef>
              <a:defRPr/>
            </a:pPr>
            <a:endParaRPr lang="sv-SE" sz="2000" b="1" dirty="0">
              <a:solidFill>
                <a:schemeClr val="accent3"/>
              </a:solidFill>
              <a:latin typeface="Arial"/>
            </a:endParaRPr>
          </a:p>
        </p:txBody>
      </p:sp>
      <p:sp>
        <p:nvSpPr>
          <p:cNvPr id="17" name="Rektangel 16">
            <a:extLst>
              <a:ext uri="{FF2B5EF4-FFF2-40B4-BE49-F238E27FC236}">
                <a16:creationId xmlns:a16="http://schemas.microsoft.com/office/drawing/2014/main" id="{54827428-4619-4082-A7ED-BB481411B5E8}"/>
              </a:ext>
            </a:extLst>
          </p:cNvPr>
          <p:cNvSpPr/>
          <p:nvPr/>
        </p:nvSpPr>
        <p:spPr>
          <a:xfrm>
            <a:off x="7035816" y="3044401"/>
            <a:ext cx="3155319" cy="14626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endParaRPr lang="sv-SE" sz="2000" dirty="0">
              <a:solidFill>
                <a:schemeClr val="accent3"/>
              </a:solidFill>
              <a:latin typeface="Arial"/>
            </a:endParaRPr>
          </a:p>
          <a:p>
            <a:pPr defTabSz="914400">
              <a:spcBef>
                <a:spcPct val="50000"/>
              </a:spcBef>
              <a:defRPr/>
            </a:pPr>
            <a:endParaRPr lang="sv-SE" sz="2000" b="1" dirty="0">
              <a:solidFill>
                <a:schemeClr val="accent3"/>
              </a:solidFill>
              <a:latin typeface="Arial"/>
            </a:endParaRPr>
          </a:p>
          <a:p>
            <a:pPr defTabSz="914400">
              <a:spcBef>
                <a:spcPct val="50000"/>
              </a:spcBef>
              <a:defRPr/>
            </a:pPr>
            <a:r>
              <a:rPr lang="sv-SE" sz="2000" b="1" dirty="0">
                <a:solidFill>
                  <a:schemeClr val="accent3"/>
                </a:solidFill>
                <a:latin typeface="Arial"/>
              </a:rPr>
              <a:t>Sambo finns inte längre </a:t>
            </a:r>
          </a:p>
          <a:p>
            <a:pPr defTabSz="914400">
              <a:spcBef>
                <a:spcPct val="50000"/>
              </a:spcBef>
              <a:defRPr/>
            </a:pPr>
            <a:r>
              <a:rPr lang="sv-SE" sz="2000" b="1" dirty="0">
                <a:solidFill>
                  <a:schemeClr val="accent3"/>
                </a:solidFill>
                <a:latin typeface="Arial"/>
              </a:rPr>
              <a:t>= Finns inte något</a:t>
            </a:r>
            <a:br>
              <a:rPr lang="sv-SE" sz="2000" b="1" dirty="0">
                <a:solidFill>
                  <a:schemeClr val="accent3"/>
                </a:solidFill>
                <a:latin typeface="Arial"/>
              </a:rPr>
            </a:br>
            <a:r>
              <a:rPr lang="sv-SE" sz="2000" b="1" dirty="0">
                <a:solidFill>
                  <a:schemeClr val="accent3"/>
                </a:solidFill>
                <a:latin typeface="Arial"/>
              </a:rPr>
              <a:t>   Grundbelopp att</a:t>
            </a:r>
            <a:br>
              <a:rPr lang="sv-SE" sz="2000" b="1" dirty="0">
                <a:solidFill>
                  <a:schemeClr val="accent3"/>
                </a:solidFill>
                <a:latin typeface="Arial"/>
              </a:rPr>
            </a:br>
            <a:r>
              <a:rPr lang="sv-SE" sz="2000" b="1" dirty="0">
                <a:solidFill>
                  <a:schemeClr val="accent3"/>
                </a:solidFill>
                <a:latin typeface="Arial"/>
              </a:rPr>
              <a:t>   betala ut, så…..</a:t>
            </a:r>
          </a:p>
          <a:p>
            <a:pPr defTabSz="914400">
              <a:spcBef>
                <a:spcPct val="50000"/>
              </a:spcBef>
              <a:defRPr/>
            </a:pPr>
            <a:br>
              <a:rPr lang="sv-SE" sz="2000" b="1" dirty="0">
                <a:solidFill>
                  <a:schemeClr val="accent3"/>
                </a:solidFill>
                <a:latin typeface="Arial"/>
              </a:rPr>
            </a:br>
            <a:endParaRPr lang="sv-SE" sz="2000" b="1" dirty="0">
              <a:solidFill>
                <a:schemeClr val="accent3"/>
              </a:solidFill>
              <a:latin typeface="Arial"/>
            </a:endParaRPr>
          </a:p>
        </p:txBody>
      </p:sp>
      <p:sp>
        <p:nvSpPr>
          <p:cNvPr id="21" name="Rektangel 20">
            <a:extLst>
              <a:ext uri="{FF2B5EF4-FFF2-40B4-BE49-F238E27FC236}">
                <a16:creationId xmlns:a16="http://schemas.microsoft.com/office/drawing/2014/main" id="{E71EAA8E-B94E-4EEE-970F-EBE5689E2603}"/>
              </a:ext>
            </a:extLst>
          </p:cNvPr>
          <p:cNvSpPr/>
          <p:nvPr/>
        </p:nvSpPr>
        <p:spPr>
          <a:xfrm>
            <a:off x="3965249" y="3174575"/>
            <a:ext cx="2519119" cy="302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chemeClr val="accent3"/>
                </a:solidFill>
                <a:latin typeface="Arial"/>
              </a:rPr>
              <a:t>Barn &lt;20 år</a:t>
            </a:r>
          </a:p>
        </p:txBody>
      </p:sp>
      <p:sp>
        <p:nvSpPr>
          <p:cNvPr id="22" name="Rektangel 21">
            <a:extLst>
              <a:ext uri="{FF2B5EF4-FFF2-40B4-BE49-F238E27FC236}">
                <a16:creationId xmlns:a16="http://schemas.microsoft.com/office/drawing/2014/main" id="{BB427A0D-DD86-4804-9C94-F0D54896CDF7}"/>
              </a:ext>
            </a:extLst>
          </p:cNvPr>
          <p:cNvSpPr/>
          <p:nvPr/>
        </p:nvSpPr>
        <p:spPr>
          <a:xfrm>
            <a:off x="3839414" y="3215654"/>
            <a:ext cx="2677954" cy="972424"/>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chemeClr val="accent3"/>
                </a:solidFill>
                <a:latin typeface="Arial"/>
              </a:rPr>
              <a:t>Inga barn finns</a:t>
            </a:r>
          </a:p>
          <a:p>
            <a:pPr defTabSz="914400">
              <a:spcBef>
                <a:spcPct val="50000"/>
              </a:spcBef>
              <a:defRPr/>
            </a:pPr>
            <a:r>
              <a:rPr lang="sv-SE" sz="2000" b="1" dirty="0">
                <a:solidFill>
                  <a:schemeClr val="accent3"/>
                </a:solidFill>
                <a:latin typeface="Arial"/>
              </a:rPr>
              <a:t>= Inget Barnbelopp</a:t>
            </a:r>
            <a:br>
              <a:rPr lang="sv-SE" sz="2000" b="1" dirty="0">
                <a:solidFill>
                  <a:schemeClr val="accent3"/>
                </a:solidFill>
                <a:latin typeface="Arial"/>
              </a:rPr>
            </a:br>
            <a:r>
              <a:rPr lang="sv-SE" sz="2000" b="1" dirty="0">
                <a:solidFill>
                  <a:schemeClr val="accent3"/>
                </a:solidFill>
                <a:latin typeface="Arial"/>
              </a:rPr>
              <a:t>   finns att betala ut</a:t>
            </a:r>
          </a:p>
        </p:txBody>
      </p:sp>
      <p:sp>
        <p:nvSpPr>
          <p:cNvPr id="23" name="Rektangel 22">
            <a:extLst>
              <a:ext uri="{FF2B5EF4-FFF2-40B4-BE49-F238E27FC236}">
                <a16:creationId xmlns:a16="http://schemas.microsoft.com/office/drawing/2014/main" id="{66569ADD-1EAC-400C-9CEA-B8AA62738900}"/>
              </a:ext>
            </a:extLst>
          </p:cNvPr>
          <p:cNvSpPr/>
          <p:nvPr/>
        </p:nvSpPr>
        <p:spPr>
          <a:xfrm>
            <a:off x="6991070" y="4588618"/>
            <a:ext cx="3312990" cy="21393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chemeClr val="accent3"/>
                </a:solidFill>
              </a:rPr>
              <a:t>…trots att Särskilt förmånstagarförordnande finns skrivet till förmån för Karims syster betalas inget Grundbeloppet ut då det inte finns något</a:t>
            </a:r>
            <a:br>
              <a:rPr lang="sv-SE" sz="2000" b="1" dirty="0">
                <a:solidFill>
                  <a:schemeClr val="accent3"/>
                </a:solidFill>
                <a:latin typeface="Arial"/>
              </a:rPr>
            </a:br>
            <a:endParaRPr lang="sv-SE" sz="2000" b="1" dirty="0">
              <a:solidFill>
                <a:schemeClr val="accent3"/>
              </a:solidFill>
              <a:latin typeface="Arial"/>
            </a:endParaRPr>
          </a:p>
        </p:txBody>
      </p:sp>
      <p:sp>
        <p:nvSpPr>
          <p:cNvPr id="25" name="textruta 24">
            <a:extLst>
              <a:ext uri="{FF2B5EF4-FFF2-40B4-BE49-F238E27FC236}">
                <a16:creationId xmlns:a16="http://schemas.microsoft.com/office/drawing/2014/main" id="{BE63D590-0B0F-4046-A28D-6DDE16492D58}"/>
              </a:ext>
            </a:extLst>
          </p:cNvPr>
          <p:cNvSpPr txBox="1"/>
          <p:nvPr/>
        </p:nvSpPr>
        <p:spPr>
          <a:xfrm>
            <a:off x="832264" y="1040525"/>
            <a:ext cx="9075301" cy="1107996"/>
          </a:xfrm>
          <a:prstGeom prst="rect">
            <a:avLst/>
          </a:prstGeom>
          <a:noFill/>
        </p:spPr>
        <p:txBody>
          <a:bodyPr wrap="square" lIns="0" tIns="0" rIns="0" bIns="0" rtlCol="0" anchor="t" anchorCtr="0">
            <a:spAutoFit/>
          </a:bodyPr>
          <a:lstStyle/>
          <a:p>
            <a:pPr marL="285750" indent="-285750">
              <a:buFont typeface="Arial" panose="020B0604020202020204" pitchFamily="34" charset="0"/>
              <a:buChar char="•"/>
            </a:pPr>
            <a:r>
              <a:rPr lang="en-US" dirty="0" err="1"/>
              <a:t>Läkaren</a:t>
            </a:r>
            <a:r>
              <a:rPr lang="en-US" dirty="0"/>
              <a:t> Karim (33 </a:t>
            </a:r>
            <a:r>
              <a:rPr lang="en-US" dirty="0" err="1"/>
              <a:t>år</a:t>
            </a:r>
            <a:r>
              <a:rPr lang="en-US" dirty="0"/>
              <a:t>), </a:t>
            </a:r>
            <a:r>
              <a:rPr lang="en-US" dirty="0" err="1"/>
              <a:t>avlider</a:t>
            </a:r>
            <a:r>
              <a:rPr lang="en-US" dirty="0"/>
              <a:t> </a:t>
            </a:r>
            <a:r>
              <a:rPr lang="en-US" dirty="0" err="1"/>
              <a:t>i</a:t>
            </a:r>
            <a:r>
              <a:rPr lang="en-US" dirty="0"/>
              <a:t> </a:t>
            </a:r>
            <a:r>
              <a:rPr lang="en-US" dirty="0" err="1"/>
              <a:t>en</a:t>
            </a:r>
            <a:r>
              <a:rPr lang="en-US" dirty="0"/>
              <a:t> </a:t>
            </a:r>
            <a:r>
              <a:rPr lang="en-US" dirty="0" err="1"/>
              <a:t>dykolycka</a:t>
            </a:r>
            <a:r>
              <a:rPr lang="en-US" dirty="0"/>
              <a:t> </a:t>
            </a:r>
            <a:r>
              <a:rPr lang="en-US" dirty="0" err="1"/>
              <a:t>på</a:t>
            </a:r>
            <a:r>
              <a:rPr lang="en-US" dirty="0"/>
              <a:t> </a:t>
            </a:r>
            <a:r>
              <a:rPr lang="en-US" dirty="0" err="1"/>
              <a:t>semestern</a:t>
            </a:r>
            <a:endParaRPr lang="en-US" dirty="0"/>
          </a:p>
          <a:p>
            <a:pPr marL="285750" indent="-285750">
              <a:buFont typeface="Arial" panose="020B0604020202020204" pitchFamily="34" charset="0"/>
              <a:buChar char="•"/>
            </a:pPr>
            <a:r>
              <a:rPr lang="en-US" dirty="0" err="1"/>
              <a:t>Tidigare</a:t>
            </a:r>
            <a:r>
              <a:rPr lang="en-US" dirty="0"/>
              <a:t> </a:t>
            </a:r>
            <a:r>
              <a:rPr lang="en-US" dirty="0" err="1"/>
              <a:t>varit</a:t>
            </a:r>
            <a:r>
              <a:rPr lang="en-US" dirty="0"/>
              <a:t> sambo, nu </a:t>
            </a:r>
            <a:r>
              <a:rPr lang="en-US" dirty="0" err="1"/>
              <a:t>ensamstående</a:t>
            </a:r>
            <a:r>
              <a:rPr lang="en-US" dirty="0"/>
              <a:t> </a:t>
            </a:r>
            <a:r>
              <a:rPr lang="en-US" dirty="0" err="1"/>
              <a:t>och</a:t>
            </a:r>
            <a:r>
              <a:rPr lang="en-US" dirty="0"/>
              <a:t> inga barn </a:t>
            </a:r>
          </a:p>
          <a:p>
            <a:pPr marL="285750" indent="-285750">
              <a:buFont typeface="Arial" panose="020B0604020202020204" pitchFamily="34" charset="0"/>
              <a:buChar char="•"/>
            </a:pPr>
            <a:r>
              <a:rPr lang="en-US" dirty="0"/>
              <a:t>Karim </a:t>
            </a:r>
            <a:r>
              <a:rPr lang="en-US" dirty="0" err="1"/>
              <a:t>har</a:t>
            </a:r>
            <a:r>
              <a:rPr lang="en-US" dirty="0"/>
              <a:t> </a:t>
            </a:r>
            <a:r>
              <a:rPr lang="en-US" dirty="0" err="1"/>
              <a:t>skrivit</a:t>
            </a:r>
            <a:r>
              <a:rPr lang="en-US" dirty="0"/>
              <a:t> </a:t>
            </a:r>
            <a:r>
              <a:rPr lang="en-US" dirty="0" err="1"/>
              <a:t>ett</a:t>
            </a:r>
            <a:r>
              <a:rPr lang="en-US" dirty="0"/>
              <a:t> </a:t>
            </a:r>
            <a:r>
              <a:rPr lang="en-US" dirty="0" err="1"/>
              <a:t>förmånstagarförordnande</a:t>
            </a:r>
            <a:r>
              <a:rPr lang="en-US" dirty="0"/>
              <a:t> </a:t>
            </a:r>
            <a:r>
              <a:rPr lang="en-US" dirty="0" err="1"/>
              <a:t>avseende</a:t>
            </a:r>
            <a:r>
              <a:rPr lang="en-US" dirty="0"/>
              <a:t> </a:t>
            </a:r>
            <a:r>
              <a:rPr lang="en-US" dirty="0" err="1"/>
              <a:t>Grundbeloppet</a:t>
            </a:r>
            <a:r>
              <a:rPr lang="en-US" dirty="0"/>
              <a:t> till </a:t>
            </a:r>
            <a:r>
              <a:rPr lang="en-US" dirty="0" err="1"/>
              <a:t>förmån</a:t>
            </a:r>
            <a:r>
              <a:rPr lang="en-US" dirty="0"/>
              <a:t> för sin </a:t>
            </a:r>
            <a:r>
              <a:rPr lang="en-US" dirty="0" err="1"/>
              <a:t>syster</a:t>
            </a:r>
            <a:endParaRPr lang="en-US" dirty="0"/>
          </a:p>
        </p:txBody>
      </p:sp>
    </p:spTree>
    <p:extLst>
      <p:ext uri="{BB962C8B-B14F-4D97-AF65-F5344CB8AC3E}">
        <p14:creationId xmlns:p14="http://schemas.microsoft.com/office/powerpoint/2010/main" val="3974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19" grpId="0" animBg="1"/>
      <p:bldP spid="14" grpId="0"/>
      <p:bldP spid="16" grpId="0"/>
      <p:bldP spid="17" grpId="0" animBg="1"/>
      <p:bldP spid="21" grpId="0"/>
      <p:bldP spid="22"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20CEF5-C6FF-409A-A8F9-A05007970D48}"/>
              </a:ext>
            </a:extLst>
          </p:cNvPr>
          <p:cNvSpPr/>
          <p:nvPr/>
        </p:nvSpPr>
        <p:spPr>
          <a:xfrm>
            <a:off x="833259" y="4619412"/>
            <a:ext cx="2921122"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400" b="1" dirty="0">
                <a:solidFill>
                  <a:srgbClr val="005541"/>
                </a:solidFill>
                <a:latin typeface="Arial"/>
              </a:rPr>
              <a:t>  </a:t>
            </a:r>
            <a:r>
              <a:rPr lang="sv-SE" sz="2000" b="1" dirty="0">
                <a:solidFill>
                  <a:srgbClr val="005541"/>
                </a:solidFill>
                <a:latin typeface="Arial"/>
              </a:rPr>
              <a:t>Begravningshjälp</a:t>
            </a:r>
          </a:p>
        </p:txBody>
      </p:sp>
      <p:sp>
        <p:nvSpPr>
          <p:cNvPr id="13" name="Rektangel 12">
            <a:extLst>
              <a:ext uri="{FF2B5EF4-FFF2-40B4-BE49-F238E27FC236}">
                <a16:creationId xmlns:a16="http://schemas.microsoft.com/office/drawing/2014/main" id="{4FF0A4E8-B853-4C09-81F4-383777EAEFC3}"/>
              </a:ext>
            </a:extLst>
          </p:cNvPr>
          <p:cNvSpPr/>
          <p:nvPr/>
        </p:nvSpPr>
        <p:spPr>
          <a:xfrm>
            <a:off x="833259" y="5384591"/>
            <a:ext cx="9051124" cy="1188991"/>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spcBef>
                <a:spcPct val="50000"/>
              </a:spcBef>
            </a:pPr>
            <a:r>
              <a:rPr lang="sv-SE" sz="2000" dirty="0">
                <a:solidFill>
                  <a:schemeClr val="accent3"/>
                </a:solidFill>
              </a:rPr>
              <a:t>					</a:t>
            </a:r>
            <a:br>
              <a:rPr lang="sv-SE" sz="2000" dirty="0">
                <a:solidFill>
                  <a:schemeClr val="accent3"/>
                </a:solidFill>
              </a:rPr>
            </a:br>
            <a:r>
              <a:rPr lang="sv-SE" sz="2000" dirty="0">
                <a:solidFill>
                  <a:schemeClr val="accent3"/>
                </a:solidFill>
              </a:rPr>
              <a:t>	                               						</a:t>
            </a:r>
            <a:br>
              <a:rPr lang="sv-SE" sz="2000" b="1" dirty="0">
                <a:solidFill>
                  <a:schemeClr val="accent3"/>
                </a:solidFill>
              </a:rPr>
            </a:br>
            <a:endParaRPr lang="sv-SE" sz="2000" b="1" dirty="0">
              <a:solidFill>
                <a:schemeClr val="accent3"/>
              </a:solidFill>
            </a:endParaRPr>
          </a:p>
        </p:txBody>
      </p:sp>
      <p:sp>
        <p:nvSpPr>
          <p:cNvPr id="18" name="Rektangel 17">
            <a:extLst>
              <a:ext uri="{FF2B5EF4-FFF2-40B4-BE49-F238E27FC236}">
                <a16:creationId xmlns:a16="http://schemas.microsoft.com/office/drawing/2014/main" id="{AE7D6043-5A49-4635-8BFD-81B06769A48E}"/>
              </a:ext>
            </a:extLst>
          </p:cNvPr>
          <p:cNvSpPr/>
          <p:nvPr/>
        </p:nvSpPr>
        <p:spPr>
          <a:xfrm>
            <a:off x="3897359" y="4619412"/>
            <a:ext cx="2921122"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rgbClr val="005541"/>
                </a:solidFill>
                <a:latin typeface="Arial"/>
              </a:rPr>
              <a:t>  Barnbelopp</a:t>
            </a:r>
          </a:p>
        </p:txBody>
      </p:sp>
      <p:sp>
        <p:nvSpPr>
          <p:cNvPr id="19" name="Rektangel 18">
            <a:extLst>
              <a:ext uri="{FF2B5EF4-FFF2-40B4-BE49-F238E27FC236}">
                <a16:creationId xmlns:a16="http://schemas.microsoft.com/office/drawing/2014/main" id="{7709B6D7-2E2C-4490-9DB5-B9EDCDC9AD6D}"/>
              </a:ext>
            </a:extLst>
          </p:cNvPr>
          <p:cNvSpPr/>
          <p:nvPr/>
        </p:nvSpPr>
        <p:spPr>
          <a:xfrm>
            <a:off x="6961459" y="4619412"/>
            <a:ext cx="2921122" cy="765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rgbClr val="005541"/>
                </a:solidFill>
                <a:latin typeface="Arial"/>
              </a:rPr>
              <a:t>  Grundbelopp</a:t>
            </a:r>
          </a:p>
        </p:txBody>
      </p:sp>
      <p:pic>
        <p:nvPicPr>
          <p:cNvPr id="20" name="Picture 2" descr="http://www.kpa.se/Global/bildbank/m-logotyper/kpa-pension.jpg">
            <a:extLst>
              <a:ext uri="{FF2B5EF4-FFF2-40B4-BE49-F238E27FC236}">
                <a16:creationId xmlns:a16="http://schemas.microsoft.com/office/drawing/2014/main" id="{3E3A8439-C6C3-4DE1-9E12-391B2BDFEC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4060" y="326274"/>
            <a:ext cx="1499386" cy="624744"/>
          </a:xfrm>
          <a:prstGeom prst="rect">
            <a:avLst/>
          </a:prstGeom>
          <a:noFill/>
          <a:extLst>
            <a:ext uri="{909E8E84-426E-40DD-AFC4-6F175D3DCCD1}">
              <a14:hiddenFill xmlns:a14="http://schemas.microsoft.com/office/drawing/2010/main">
                <a:solidFill>
                  <a:srgbClr val="FFFFFF"/>
                </a:solidFill>
              </a14:hiddenFill>
            </a:ext>
          </a:extLst>
        </p:spPr>
      </p:pic>
      <p:sp>
        <p:nvSpPr>
          <p:cNvPr id="11" name="Rubrik 3">
            <a:extLst>
              <a:ext uri="{FF2B5EF4-FFF2-40B4-BE49-F238E27FC236}">
                <a16:creationId xmlns:a16="http://schemas.microsoft.com/office/drawing/2014/main" id="{3531C0A7-79A4-43BF-A310-35FA2476334D}"/>
              </a:ext>
            </a:extLst>
          </p:cNvPr>
          <p:cNvSpPr txBox="1">
            <a:spLocks/>
          </p:cNvSpPr>
          <p:nvPr/>
        </p:nvSpPr>
        <p:spPr>
          <a:xfrm>
            <a:off x="766764" y="421481"/>
            <a:ext cx="6516906" cy="531853"/>
          </a:xfrm>
          <a:prstGeom prst="rect">
            <a:avLst/>
          </a:prstGeom>
        </p:spPr>
        <p:txBody>
          <a:bodyPr vert="horz" lIns="0" tIns="0" rIns="0" bIns="0" rtlCol="0" anchor="t">
            <a:noAutofit/>
          </a:bodyPr>
          <a:lst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a:lstStyle>
          <a:p>
            <a:r>
              <a:rPr lang="sv-SE" dirty="0">
                <a:solidFill>
                  <a:schemeClr val="accent1"/>
                </a:solidFill>
              </a:rPr>
              <a:t>Tjänstegrupplivförsäkring TGL-KL</a:t>
            </a:r>
          </a:p>
          <a:p>
            <a:endParaRPr lang="sv-SE" dirty="0"/>
          </a:p>
        </p:txBody>
      </p:sp>
      <p:sp>
        <p:nvSpPr>
          <p:cNvPr id="14" name="Rektangel 13">
            <a:extLst>
              <a:ext uri="{FF2B5EF4-FFF2-40B4-BE49-F238E27FC236}">
                <a16:creationId xmlns:a16="http://schemas.microsoft.com/office/drawing/2014/main" id="{BD8C3F7A-EFB7-43EE-BDF7-81AF140F476F}"/>
              </a:ext>
            </a:extLst>
          </p:cNvPr>
          <p:cNvSpPr/>
          <p:nvPr/>
        </p:nvSpPr>
        <p:spPr>
          <a:xfrm>
            <a:off x="668610" y="5556074"/>
            <a:ext cx="2519119" cy="302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1400" b="1" dirty="0">
                <a:solidFill>
                  <a:schemeClr val="accent3"/>
                </a:solidFill>
                <a:latin typeface="Arial"/>
              </a:rPr>
              <a:t>  </a:t>
            </a:r>
            <a:r>
              <a:rPr lang="sv-SE" sz="2000" b="1" dirty="0">
                <a:solidFill>
                  <a:schemeClr val="accent3"/>
                </a:solidFill>
                <a:latin typeface="Arial"/>
              </a:rPr>
              <a:t>Dödsbo</a:t>
            </a:r>
          </a:p>
        </p:txBody>
      </p:sp>
      <p:sp>
        <p:nvSpPr>
          <p:cNvPr id="15" name="Rektangel 14">
            <a:extLst>
              <a:ext uri="{FF2B5EF4-FFF2-40B4-BE49-F238E27FC236}">
                <a16:creationId xmlns:a16="http://schemas.microsoft.com/office/drawing/2014/main" id="{B0C482ED-2BEA-4F9A-8053-7DFE97F38C05}"/>
              </a:ext>
            </a:extLst>
          </p:cNvPr>
          <p:cNvSpPr/>
          <p:nvPr/>
        </p:nvSpPr>
        <p:spPr>
          <a:xfrm>
            <a:off x="3864308" y="5556073"/>
            <a:ext cx="2519119" cy="302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chemeClr val="accent3"/>
                </a:solidFill>
                <a:latin typeface="Arial"/>
              </a:rPr>
              <a:t>Barn &lt;</a:t>
            </a:r>
            <a:r>
              <a:rPr lang="sv-SE" b="1" dirty="0">
                <a:solidFill>
                  <a:schemeClr val="accent3"/>
                </a:solidFill>
                <a:latin typeface="Arial"/>
              </a:rPr>
              <a:t> </a:t>
            </a:r>
            <a:r>
              <a:rPr lang="sv-SE" sz="2000" b="1" dirty="0">
                <a:solidFill>
                  <a:schemeClr val="accent3"/>
                </a:solidFill>
                <a:latin typeface="Arial"/>
              </a:rPr>
              <a:t>20 år</a:t>
            </a:r>
          </a:p>
        </p:txBody>
      </p:sp>
      <p:sp>
        <p:nvSpPr>
          <p:cNvPr id="16" name="Rektangel 15">
            <a:extLst>
              <a:ext uri="{FF2B5EF4-FFF2-40B4-BE49-F238E27FC236}">
                <a16:creationId xmlns:a16="http://schemas.microsoft.com/office/drawing/2014/main" id="{5FA70120-4E7B-447D-8A7E-EEC901B31C5A}"/>
              </a:ext>
            </a:extLst>
          </p:cNvPr>
          <p:cNvSpPr/>
          <p:nvPr/>
        </p:nvSpPr>
        <p:spPr>
          <a:xfrm>
            <a:off x="6963261" y="3141342"/>
            <a:ext cx="2965123" cy="141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ct val="50000"/>
              </a:spcBef>
              <a:defRPr/>
            </a:pPr>
            <a:r>
              <a:rPr lang="sv-SE" sz="2000" b="1" dirty="0">
                <a:solidFill>
                  <a:schemeClr val="accent3"/>
                </a:solidFill>
                <a:latin typeface="Arial"/>
              </a:rPr>
              <a:t>  </a:t>
            </a:r>
          </a:p>
          <a:p>
            <a:pPr defTabSz="914400">
              <a:spcBef>
                <a:spcPct val="50000"/>
              </a:spcBef>
              <a:defRPr/>
            </a:pPr>
            <a:endParaRPr lang="sv-SE" sz="2000" b="1" dirty="0">
              <a:solidFill>
                <a:schemeClr val="accent3"/>
              </a:solidFill>
              <a:latin typeface="Arial"/>
            </a:endParaRPr>
          </a:p>
        </p:txBody>
      </p:sp>
      <p:sp>
        <p:nvSpPr>
          <p:cNvPr id="4" name="textruta 3">
            <a:extLst>
              <a:ext uri="{FF2B5EF4-FFF2-40B4-BE49-F238E27FC236}">
                <a16:creationId xmlns:a16="http://schemas.microsoft.com/office/drawing/2014/main" id="{6173815D-7E23-4A69-8D31-E792974D1CA9}"/>
              </a:ext>
            </a:extLst>
          </p:cNvPr>
          <p:cNvSpPr txBox="1"/>
          <p:nvPr/>
        </p:nvSpPr>
        <p:spPr>
          <a:xfrm>
            <a:off x="3959115" y="5908443"/>
            <a:ext cx="1585794" cy="307777"/>
          </a:xfrm>
          <a:prstGeom prst="rect">
            <a:avLst/>
          </a:prstGeom>
          <a:noFill/>
        </p:spPr>
        <p:txBody>
          <a:bodyPr wrap="square" lIns="0" tIns="0" rIns="0" bIns="0" rtlCol="0" anchor="t" anchorCtr="0">
            <a:spAutoFit/>
          </a:bodyPr>
          <a:lstStyle/>
          <a:p>
            <a:pPr algn="l"/>
            <a:r>
              <a:rPr lang="sv-SE" sz="2000" dirty="0">
                <a:solidFill>
                  <a:schemeClr val="accent3"/>
                </a:solidFill>
              </a:rPr>
              <a:t>Oscar (15 år)</a:t>
            </a:r>
          </a:p>
        </p:txBody>
      </p:sp>
      <p:sp>
        <p:nvSpPr>
          <p:cNvPr id="17" name="textruta 16">
            <a:extLst>
              <a:ext uri="{FF2B5EF4-FFF2-40B4-BE49-F238E27FC236}">
                <a16:creationId xmlns:a16="http://schemas.microsoft.com/office/drawing/2014/main" id="{668CD855-E47B-4B80-94CD-F2FF1F644B10}"/>
              </a:ext>
            </a:extLst>
          </p:cNvPr>
          <p:cNvSpPr txBox="1"/>
          <p:nvPr/>
        </p:nvSpPr>
        <p:spPr>
          <a:xfrm>
            <a:off x="835061" y="915504"/>
            <a:ext cx="9075301" cy="1938992"/>
          </a:xfrm>
          <a:prstGeom prst="rect">
            <a:avLst/>
          </a:prstGeom>
          <a:noFill/>
        </p:spPr>
        <p:txBody>
          <a:bodyPr wrap="square" lIns="0" tIns="0" rIns="0" bIns="0" rtlCol="0" anchor="t" anchorCtr="0">
            <a:spAutoFit/>
          </a:bodyPr>
          <a:lstStyle/>
          <a:p>
            <a:pPr marL="285750" indent="-285750">
              <a:buFont typeface="Arial" panose="020B0604020202020204" pitchFamily="34" charset="0"/>
              <a:buChar char="•"/>
            </a:pPr>
            <a:r>
              <a:rPr lang="sv-SE" dirty="0"/>
              <a:t>Lena (54 år), kommunalt anställd och gift med</a:t>
            </a:r>
          </a:p>
          <a:p>
            <a:pPr marL="285750" indent="-285750">
              <a:buFont typeface="Arial" panose="020B0604020202020204" pitchFamily="34" charset="0"/>
              <a:buChar char="•"/>
            </a:pPr>
            <a:r>
              <a:rPr lang="sv-SE" dirty="0"/>
              <a:t>Ola (50 år), anställd i privat företag</a:t>
            </a:r>
          </a:p>
          <a:p>
            <a:pPr marL="285750" indent="-285750">
              <a:buFont typeface="Arial" panose="020B0604020202020204" pitchFamily="34" charset="0"/>
              <a:buChar char="•"/>
            </a:pPr>
            <a:r>
              <a:rPr lang="sv-SE" dirty="0"/>
              <a:t>Båda arbetar heltid</a:t>
            </a:r>
          </a:p>
          <a:p>
            <a:pPr marL="285750" indent="-285750">
              <a:buFont typeface="Arial" panose="020B0604020202020204" pitchFamily="34" charset="0"/>
              <a:buChar char="•"/>
            </a:pPr>
            <a:r>
              <a:rPr lang="sv-SE" dirty="0"/>
              <a:t>Inga gemensamma barn, men Lena har sedan tidigare dottern Hanna (20 år) och Ola har sonen Oscar (15 år)</a:t>
            </a:r>
          </a:p>
          <a:p>
            <a:pPr marL="285750" indent="-285750">
              <a:buFont typeface="Arial" panose="020B0604020202020204" pitchFamily="34" charset="0"/>
              <a:buChar char="•"/>
            </a:pPr>
            <a:r>
              <a:rPr lang="sv-SE" dirty="0"/>
              <a:t>Ola avlider och Lena får då veta att det inte finns några försäkringar via Olas anställning eftersom företaget saknar kollektivavtal</a:t>
            </a:r>
          </a:p>
        </p:txBody>
      </p:sp>
      <p:sp>
        <p:nvSpPr>
          <p:cNvPr id="21" name="textruta 20">
            <a:extLst>
              <a:ext uri="{FF2B5EF4-FFF2-40B4-BE49-F238E27FC236}">
                <a16:creationId xmlns:a16="http://schemas.microsoft.com/office/drawing/2014/main" id="{1F737574-1B9F-4888-A5EE-E7150A3641FC}"/>
              </a:ext>
            </a:extLst>
          </p:cNvPr>
          <p:cNvSpPr txBox="1"/>
          <p:nvPr/>
        </p:nvSpPr>
        <p:spPr>
          <a:xfrm>
            <a:off x="833259" y="3100840"/>
            <a:ext cx="9049323" cy="1384995"/>
          </a:xfrm>
          <a:prstGeom prst="rect">
            <a:avLst/>
          </a:prstGeom>
          <a:solidFill>
            <a:schemeClr val="accent5"/>
          </a:solidFill>
        </p:spPr>
        <p:txBody>
          <a:bodyPr wrap="square" lIns="0" tIns="0" rIns="0" bIns="0" rtlCol="0" anchor="t" anchorCtr="0">
            <a:spAutoFit/>
          </a:bodyPr>
          <a:lstStyle/>
          <a:p>
            <a:r>
              <a:rPr lang="sv-SE" dirty="0">
                <a:solidFill>
                  <a:srgbClr val="000000"/>
                </a:solidFill>
                <a:latin typeface="Arial" panose="020B0604020202020204" pitchFamily="34" charset="0"/>
              </a:rPr>
              <a:t>För den som har en Tjänstegrupplivförsäkring (Lena) kan en s.k. </a:t>
            </a:r>
            <a:r>
              <a:rPr lang="sv-SE" b="1" dirty="0">
                <a:solidFill>
                  <a:srgbClr val="000000"/>
                </a:solidFill>
                <a:latin typeface="Arial" panose="020B0604020202020204" pitchFamily="34" charset="0"/>
              </a:rPr>
              <a:t>makeförsäkring </a:t>
            </a:r>
            <a:r>
              <a:rPr lang="sv-SE" dirty="0">
                <a:solidFill>
                  <a:srgbClr val="000000"/>
                </a:solidFill>
                <a:latin typeface="Arial" panose="020B0604020202020204" pitchFamily="34" charset="0"/>
              </a:rPr>
              <a:t>falla ut om den oförsäkrade maken (Ola) dör. För att en makeförsäkring ska gälla får den oförsäkrade som avlider inte ha fyllt 67 år och måste ha arbetat minst 40%. Det måste också finnas hemmavarande barn under 17 år. I dessa fall betalas begravningshjälp ut och </a:t>
            </a:r>
            <a:r>
              <a:rPr lang="sv-SE" b="1" dirty="0">
                <a:solidFill>
                  <a:srgbClr val="000000"/>
                </a:solidFill>
                <a:latin typeface="Arial" panose="020B0604020202020204" pitchFamily="34" charset="0"/>
              </a:rPr>
              <a:t>ett </a:t>
            </a:r>
            <a:r>
              <a:rPr lang="sv-SE" b="1" dirty="0" err="1">
                <a:solidFill>
                  <a:srgbClr val="000000"/>
                </a:solidFill>
                <a:latin typeface="Arial" panose="020B0604020202020204" pitchFamily="34" charset="0"/>
              </a:rPr>
              <a:t>barnbelopp</a:t>
            </a:r>
            <a:r>
              <a:rPr lang="sv-SE" b="1" dirty="0">
                <a:solidFill>
                  <a:srgbClr val="000000"/>
                </a:solidFill>
                <a:latin typeface="Arial" panose="020B0604020202020204" pitchFamily="34" charset="0"/>
              </a:rPr>
              <a:t> på 1 </a:t>
            </a:r>
            <a:r>
              <a:rPr lang="sv-SE" b="1" dirty="0" err="1">
                <a:solidFill>
                  <a:srgbClr val="000000"/>
                </a:solidFill>
                <a:latin typeface="Arial" panose="020B0604020202020204" pitchFamily="34" charset="0"/>
              </a:rPr>
              <a:t>pbb</a:t>
            </a:r>
            <a:r>
              <a:rPr lang="sv-SE" b="1" dirty="0">
                <a:solidFill>
                  <a:srgbClr val="000000"/>
                </a:solidFill>
                <a:latin typeface="Arial" panose="020B0604020202020204" pitchFamily="34" charset="0"/>
              </a:rPr>
              <a:t> per hemmavarande barn under 17 år. </a:t>
            </a:r>
            <a:endParaRPr lang="sv-SE" dirty="0"/>
          </a:p>
        </p:txBody>
      </p:sp>
    </p:spTree>
    <p:extLst>
      <p:ext uri="{BB962C8B-B14F-4D97-AF65-F5344CB8AC3E}">
        <p14:creationId xmlns:p14="http://schemas.microsoft.com/office/powerpoint/2010/main" val="1461400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19" grpId="0" animBg="1"/>
      <p:bldP spid="14" grpId="0"/>
      <p:bldP spid="15" grpId="0"/>
      <p:bldP spid="4"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10EBE4C6-2584-40C0-994D-0D8ECDA14E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6663" y="1592263"/>
            <a:ext cx="4389437" cy="4389437"/>
          </a:xfrm>
          <a:prstGeom prst="rect">
            <a:avLst/>
          </a:prstGeom>
        </p:spPr>
      </p:pic>
      <p:sp>
        <p:nvSpPr>
          <p:cNvPr id="2" name="Platshållare för innehåll 1">
            <a:extLst>
              <a:ext uri="{FF2B5EF4-FFF2-40B4-BE49-F238E27FC236}">
                <a16:creationId xmlns:a16="http://schemas.microsoft.com/office/drawing/2014/main" id="{01B84945-4D6C-4948-9656-202034857766}"/>
              </a:ext>
            </a:extLst>
          </p:cNvPr>
          <p:cNvSpPr>
            <a:spLocks noGrp="1"/>
          </p:cNvSpPr>
          <p:nvPr>
            <p:ph sz="quarter" idx="15"/>
          </p:nvPr>
        </p:nvSpPr>
        <p:spPr>
          <a:xfrm>
            <a:off x="6351587" y="1592263"/>
            <a:ext cx="5327651" cy="4389437"/>
          </a:xfrm>
        </p:spPr>
        <p:txBody>
          <a:bodyPr>
            <a:normAutofit/>
          </a:bodyPr>
          <a:lstStyle/>
          <a:p>
            <a:r>
              <a:rPr lang="sv-SE" dirty="0"/>
              <a:t>Som försäkringsinformatör behöver du inte vara expert! </a:t>
            </a:r>
          </a:p>
          <a:p>
            <a:r>
              <a:rPr lang="sv-SE" dirty="0"/>
              <a:t>Du är informatör för alla – oavsett om du är utsedd av arbetsgivare eller fack.</a:t>
            </a:r>
          </a:p>
          <a:p>
            <a:r>
              <a:rPr lang="sv-SE" dirty="0"/>
              <a:t>Informera om försäkringarna regelbundet – större chans att fånga de som behöver det.</a:t>
            </a:r>
          </a:p>
          <a:p>
            <a:r>
              <a:rPr lang="sv-SE" dirty="0"/>
              <a:t>Samarbeta i organisationen! Att vara försäkringsinformatör är inget ensamarbete.</a:t>
            </a:r>
          </a:p>
        </p:txBody>
      </p:sp>
      <p:sp>
        <p:nvSpPr>
          <p:cNvPr id="4" name="Rubrik 3">
            <a:extLst>
              <a:ext uri="{FF2B5EF4-FFF2-40B4-BE49-F238E27FC236}">
                <a16:creationId xmlns:a16="http://schemas.microsoft.com/office/drawing/2014/main" id="{6E2CEE1A-C3CE-4B5F-BD7E-B1609BB6BF3B}"/>
              </a:ext>
            </a:extLst>
          </p:cNvPr>
          <p:cNvSpPr>
            <a:spLocks noGrp="1"/>
          </p:cNvSpPr>
          <p:nvPr>
            <p:ph type="title"/>
          </p:nvPr>
        </p:nvSpPr>
        <p:spPr>
          <a:xfrm>
            <a:off x="766763" y="421481"/>
            <a:ext cx="9985375" cy="1027907"/>
          </a:xfrm>
        </p:spPr>
        <p:txBody>
          <a:bodyPr anchor="t">
            <a:normAutofit/>
          </a:bodyPr>
          <a:lstStyle/>
          <a:p>
            <a:r>
              <a:rPr lang="sv-SE" dirty="0"/>
              <a:t>Tänk på att:</a:t>
            </a:r>
          </a:p>
        </p:txBody>
      </p:sp>
    </p:spTree>
    <p:extLst>
      <p:ext uri="{BB962C8B-B14F-4D97-AF65-F5344CB8AC3E}">
        <p14:creationId xmlns:p14="http://schemas.microsoft.com/office/powerpoint/2010/main" val="396760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F4B9CC8-0AD5-3022-A7B7-344A3B07F72F}"/>
              </a:ext>
            </a:extLst>
          </p:cNvPr>
          <p:cNvSpPr>
            <a:spLocks noGrp="1"/>
          </p:cNvSpPr>
          <p:nvPr>
            <p:ph type="ctrTitle"/>
          </p:nvPr>
        </p:nvSpPr>
        <p:spPr/>
        <p:txBody>
          <a:bodyPr anchor="b">
            <a:normAutofit fontScale="90000"/>
          </a:bodyPr>
          <a:lstStyle/>
          <a:p>
            <a:br>
              <a:rPr lang="sv-SE" dirty="0"/>
            </a:br>
            <a:br>
              <a:rPr lang="sv-SE" dirty="0"/>
            </a:br>
            <a:br>
              <a:rPr lang="sv-SE" dirty="0"/>
            </a:br>
            <a:r>
              <a:rPr lang="sv-SE" dirty="0">
                <a:solidFill>
                  <a:schemeClr val="bg1">
                    <a:lumMod val="95000"/>
                  </a:schemeClr>
                </a:solidFill>
              </a:rPr>
              <a:t>Ny hemsida</a:t>
            </a:r>
            <a:br>
              <a:rPr lang="sv-SE" dirty="0"/>
            </a:br>
            <a:endParaRPr lang="sv-SE" dirty="0"/>
          </a:p>
        </p:txBody>
      </p:sp>
      <p:sp>
        <p:nvSpPr>
          <p:cNvPr id="3" name="Platshållare för bildnummer 2" hidden="1">
            <a:extLst>
              <a:ext uri="{FF2B5EF4-FFF2-40B4-BE49-F238E27FC236}">
                <a16:creationId xmlns:a16="http://schemas.microsoft.com/office/drawing/2014/main" id="{DC9223E4-DA9D-60CD-6769-07056FB57CF1}"/>
              </a:ext>
            </a:extLst>
          </p:cNvPr>
          <p:cNvSpPr>
            <a:spLocks noGrp="1"/>
          </p:cNvSpPr>
          <p:nvPr>
            <p:ph type="sldNum" sz="quarter" idx="12"/>
          </p:nvPr>
        </p:nvSpPr>
        <p:spPr/>
        <p:txBody>
          <a:bodyPr/>
          <a:lstStyle/>
          <a:p>
            <a:pPr>
              <a:spcAft>
                <a:spcPts val="600"/>
              </a:spcAft>
            </a:pPr>
            <a:fld id="{AE086683-F536-42AB-ABBC-F4803DFE8DBC}" type="slidenum">
              <a:rPr lang="sv-SE" smtClean="0"/>
              <a:pPr>
                <a:spcAft>
                  <a:spcPts val="600"/>
                </a:spcAft>
              </a:pPr>
              <a:t>30</a:t>
            </a:fld>
            <a:endParaRPr lang="sv-SE"/>
          </a:p>
        </p:txBody>
      </p:sp>
    </p:spTree>
    <p:extLst>
      <p:ext uri="{BB962C8B-B14F-4D97-AF65-F5344CB8AC3E}">
        <p14:creationId xmlns:p14="http://schemas.microsoft.com/office/powerpoint/2010/main" val="364759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62D960B-74F7-5D3E-323E-02AED1F26137}"/>
              </a:ext>
            </a:extLst>
          </p:cNvPr>
          <p:cNvPicPr>
            <a:picLocks noChangeAspect="1"/>
          </p:cNvPicPr>
          <p:nvPr/>
        </p:nvPicPr>
        <p:blipFill>
          <a:blip r:embed="rId2"/>
          <a:stretch>
            <a:fillRect/>
          </a:stretch>
        </p:blipFill>
        <p:spPr>
          <a:xfrm>
            <a:off x="277942" y="0"/>
            <a:ext cx="11636115" cy="6858000"/>
          </a:xfrm>
          <a:prstGeom prst="rect">
            <a:avLst/>
          </a:prstGeom>
        </p:spPr>
      </p:pic>
      <p:sp>
        <p:nvSpPr>
          <p:cNvPr id="4" name="Rubrik 3">
            <a:extLst>
              <a:ext uri="{FF2B5EF4-FFF2-40B4-BE49-F238E27FC236}">
                <a16:creationId xmlns:a16="http://schemas.microsoft.com/office/drawing/2014/main" id="{8A540B88-21CA-4C87-B2B9-32311E3C5550}"/>
              </a:ext>
            </a:extLst>
          </p:cNvPr>
          <p:cNvSpPr>
            <a:spLocks noGrp="1"/>
          </p:cNvSpPr>
          <p:nvPr>
            <p:ph type="title"/>
          </p:nvPr>
        </p:nvSpPr>
        <p:spPr/>
        <p:txBody>
          <a:bodyPr/>
          <a:lstStyle/>
          <a:p>
            <a:r>
              <a:rPr lang="sv-SE" dirty="0"/>
              <a:t>Ny hemsida</a:t>
            </a:r>
          </a:p>
        </p:txBody>
      </p:sp>
      <p:sp>
        <p:nvSpPr>
          <p:cNvPr id="7" name="Ellips 6">
            <a:extLst>
              <a:ext uri="{FF2B5EF4-FFF2-40B4-BE49-F238E27FC236}">
                <a16:creationId xmlns:a16="http://schemas.microsoft.com/office/drawing/2014/main" id="{A2B80621-57C6-4838-A137-FA83CEB0C6EA}"/>
              </a:ext>
            </a:extLst>
          </p:cNvPr>
          <p:cNvSpPr/>
          <p:nvPr/>
        </p:nvSpPr>
        <p:spPr>
          <a:xfrm>
            <a:off x="6325386" y="6146276"/>
            <a:ext cx="1564850" cy="6928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318957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D0DB27E-B182-F74C-FF11-82836F6AE986}"/>
              </a:ext>
            </a:extLst>
          </p:cNvPr>
          <p:cNvPicPr>
            <a:picLocks noChangeAspect="1"/>
          </p:cNvPicPr>
          <p:nvPr/>
        </p:nvPicPr>
        <p:blipFill>
          <a:blip r:embed="rId2"/>
          <a:stretch>
            <a:fillRect/>
          </a:stretch>
        </p:blipFill>
        <p:spPr>
          <a:xfrm>
            <a:off x="1108869" y="1331071"/>
            <a:ext cx="9974261" cy="5300655"/>
          </a:xfrm>
          <a:prstGeom prst="rect">
            <a:avLst/>
          </a:prstGeom>
        </p:spPr>
      </p:pic>
      <p:sp>
        <p:nvSpPr>
          <p:cNvPr id="4" name="Rubrik 3">
            <a:extLst>
              <a:ext uri="{FF2B5EF4-FFF2-40B4-BE49-F238E27FC236}">
                <a16:creationId xmlns:a16="http://schemas.microsoft.com/office/drawing/2014/main" id="{69FBF618-3B24-9979-7682-4A18F41710BA}"/>
              </a:ext>
            </a:extLst>
          </p:cNvPr>
          <p:cNvSpPr>
            <a:spLocks noGrp="1"/>
          </p:cNvSpPr>
          <p:nvPr>
            <p:ph type="title"/>
          </p:nvPr>
        </p:nvSpPr>
        <p:spPr/>
        <p:txBody>
          <a:bodyPr/>
          <a:lstStyle/>
          <a:p>
            <a:r>
              <a:rPr lang="sv-SE" dirty="0"/>
              <a:t>Sökväg</a:t>
            </a:r>
          </a:p>
        </p:txBody>
      </p:sp>
      <p:sp>
        <p:nvSpPr>
          <p:cNvPr id="7" name="Ellips 6">
            <a:extLst>
              <a:ext uri="{FF2B5EF4-FFF2-40B4-BE49-F238E27FC236}">
                <a16:creationId xmlns:a16="http://schemas.microsoft.com/office/drawing/2014/main" id="{D780F0BE-FDB8-49F3-F3C8-6C6F6489BE5B}"/>
              </a:ext>
            </a:extLst>
          </p:cNvPr>
          <p:cNvSpPr/>
          <p:nvPr/>
        </p:nvSpPr>
        <p:spPr>
          <a:xfrm>
            <a:off x="4913976" y="1716527"/>
            <a:ext cx="1838871" cy="4672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419408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805D3A1-6163-2D8B-90B7-A9F49810BA62}"/>
              </a:ext>
            </a:extLst>
          </p:cNvPr>
          <p:cNvPicPr>
            <a:picLocks noChangeAspect="1"/>
          </p:cNvPicPr>
          <p:nvPr/>
        </p:nvPicPr>
        <p:blipFill>
          <a:blip r:embed="rId2"/>
          <a:stretch>
            <a:fillRect/>
          </a:stretch>
        </p:blipFill>
        <p:spPr>
          <a:xfrm>
            <a:off x="933841" y="1053910"/>
            <a:ext cx="9985375" cy="5382609"/>
          </a:xfrm>
          <a:prstGeom prst="rect">
            <a:avLst/>
          </a:prstGeom>
        </p:spPr>
      </p:pic>
      <p:sp>
        <p:nvSpPr>
          <p:cNvPr id="4" name="Rubrik 3">
            <a:extLst>
              <a:ext uri="{FF2B5EF4-FFF2-40B4-BE49-F238E27FC236}">
                <a16:creationId xmlns:a16="http://schemas.microsoft.com/office/drawing/2014/main" id="{8A540B88-21CA-4C87-B2B9-32311E3C5550}"/>
              </a:ext>
            </a:extLst>
          </p:cNvPr>
          <p:cNvSpPr>
            <a:spLocks noGrp="1"/>
          </p:cNvSpPr>
          <p:nvPr>
            <p:ph type="title"/>
          </p:nvPr>
        </p:nvSpPr>
        <p:spPr/>
        <p:txBody>
          <a:bodyPr/>
          <a:lstStyle/>
          <a:p>
            <a:r>
              <a:rPr lang="sv-SE" dirty="0"/>
              <a:t>Hitta informationsmaterial</a:t>
            </a:r>
          </a:p>
        </p:txBody>
      </p:sp>
      <p:sp>
        <p:nvSpPr>
          <p:cNvPr id="2" name="Ellips 1">
            <a:extLst>
              <a:ext uri="{FF2B5EF4-FFF2-40B4-BE49-F238E27FC236}">
                <a16:creationId xmlns:a16="http://schemas.microsoft.com/office/drawing/2014/main" id="{B154A1D5-3BE7-03DE-B5CF-77C229180C64}"/>
              </a:ext>
            </a:extLst>
          </p:cNvPr>
          <p:cNvSpPr/>
          <p:nvPr/>
        </p:nvSpPr>
        <p:spPr>
          <a:xfrm>
            <a:off x="4600111" y="2534894"/>
            <a:ext cx="1838871" cy="4672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78095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64D9DD8-C8FD-2A09-F781-8A96791130A3}"/>
              </a:ext>
            </a:extLst>
          </p:cNvPr>
          <p:cNvSpPr>
            <a:spLocks noGrp="1"/>
          </p:cNvSpPr>
          <p:nvPr>
            <p:ph type="title"/>
          </p:nvPr>
        </p:nvSpPr>
        <p:spPr/>
        <p:txBody>
          <a:bodyPr/>
          <a:lstStyle/>
          <a:p>
            <a:r>
              <a:rPr lang="sv-SE" dirty="0"/>
              <a:t>Informationsmaterial</a:t>
            </a:r>
          </a:p>
        </p:txBody>
      </p:sp>
      <p:pic>
        <p:nvPicPr>
          <p:cNvPr id="3" name="Bildobjekt 2">
            <a:extLst>
              <a:ext uri="{FF2B5EF4-FFF2-40B4-BE49-F238E27FC236}">
                <a16:creationId xmlns:a16="http://schemas.microsoft.com/office/drawing/2014/main" id="{0D1CB0D3-DBD2-7F73-DE8A-98FD0911F968}"/>
              </a:ext>
            </a:extLst>
          </p:cNvPr>
          <p:cNvPicPr>
            <a:picLocks noChangeAspect="1"/>
          </p:cNvPicPr>
          <p:nvPr/>
        </p:nvPicPr>
        <p:blipFill>
          <a:blip r:embed="rId2"/>
          <a:stretch>
            <a:fillRect/>
          </a:stretch>
        </p:blipFill>
        <p:spPr>
          <a:xfrm>
            <a:off x="766763" y="1583986"/>
            <a:ext cx="8116433" cy="4505954"/>
          </a:xfrm>
          <a:prstGeom prst="rect">
            <a:avLst/>
          </a:prstGeom>
        </p:spPr>
      </p:pic>
    </p:spTree>
    <p:extLst>
      <p:ext uri="{BB962C8B-B14F-4D97-AF65-F5344CB8AC3E}">
        <p14:creationId xmlns:p14="http://schemas.microsoft.com/office/powerpoint/2010/main" val="2303267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8172E0A-87A9-42A4-B75B-792E93127B10}"/>
              </a:ext>
            </a:extLst>
          </p:cNvPr>
          <p:cNvSpPr>
            <a:spLocks noGrp="1"/>
          </p:cNvSpPr>
          <p:nvPr>
            <p:ph type="ctrTitle"/>
          </p:nvPr>
        </p:nvSpPr>
        <p:spPr>
          <a:xfrm>
            <a:off x="1704975" y="1504314"/>
            <a:ext cx="9036048" cy="1924685"/>
          </a:xfrm>
        </p:spPr>
        <p:txBody>
          <a:bodyPr anchor="b">
            <a:normAutofit/>
          </a:bodyPr>
          <a:lstStyle/>
          <a:p>
            <a:r>
              <a:rPr lang="sv-SE" dirty="0">
                <a:solidFill>
                  <a:schemeClr val="bg1">
                    <a:lumMod val="95000"/>
                  </a:schemeClr>
                </a:solidFill>
              </a:rPr>
              <a:t>Förebygga ohälsa och arbetsskador</a:t>
            </a:r>
          </a:p>
        </p:txBody>
      </p:sp>
    </p:spTree>
    <p:extLst>
      <p:ext uri="{BB962C8B-B14F-4D97-AF65-F5344CB8AC3E}">
        <p14:creationId xmlns:p14="http://schemas.microsoft.com/office/powerpoint/2010/main" val="2486606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8172E0A-87A9-42A4-B75B-792E93127B10}"/>
              </a:ext>
            </a:extLst>
          </p:cNvPr>
          <p:cNvSpPr>
            <a:spLocks noGrp="1"/>
          </p:cNvSpPr>
          <p:nvPr>
            <p:ph type="ctrTitle"/>
          </p:nvPr>
        </p:nvSpPr>
        <p:spPr>
          <a:xfrm>
            <a:off x="1704975" y="1504314"/>
            <a:ext cx="9036048" cy="1924685"/>
          </a:xfrm>
        </p:spPr>
        <p:txBody>
          <a:bodyPr anchor="b">
            <a:normAutofit/>
          </a:bodyPr>
          <a:lstStyle/>
          <a:p>
            <a:r>
              <a:rPr lang="sv-SE" dirty="0">
                <a:solidFill>
                  <a:schemeClr val="bg1">
                    <a:lumMod val="95000"/>
                  </a:schemeClr>
                </a:solidFill>
              </a:rPr>
              <a:t>IA -systemet</a:t>
            </a:r>
          </a:p>
        </p:txBody>
      </p:sp>
      <p:sp>
        <p:nvSpPr>
          <p:cNvPr id="8" name="Underrubrik 7">
            <a:extLst>
              <a:ext uri="{FF2B5EF4-FFF2-40B4-BE49-F238E27FC236}">
                <a16:creationId xmlns:a16="http://schemas.microsoft.com/office/drawing/2014/main" id="{D48C0466-87C4-43EF-A981-4EDE22242EEF}"/>
              </a:ext>
            </a:extLst>
          </p:cNvPr>
          <p:cNvSpPr>
            <a:spLocks noGrp="1"/>
          </p:cNvSpPr>
          <p:nvPr>
            <p:ph type="subTitle" idx="1"/>
          </p:nvPr>
        </p:nvSpPr>
        <p:spPr>
          <a:xfrm>
            <a:off x="1704975" y="3540919"/>
            <a:ext cx="9036049" cy="1733551"/>
          </a:xfrm>
        </p:spPr>
        <p:txBody>
          <a:bodyPr>
            <a:normAutofit/>
          </a:bodyPr>
          <a:lstStyle/>
          <a:p>
            <a:r>
              <a:rPr lang="sv-SE" dirty="0">
                <a:solidFill>
                  <a:schemeClr val="bg1">
                    <a:lumMod val="95000"/>
                  </a:schemeClr>
                </a:solidFill>
              </a:rPr>
              <a:t>Ett webbaserat stöd för en säkrare arbetsplats</a:t>
            </a:r>
          </a:p>
        </p:txBody>
      </p:sp>
    </p:spTree>
    <p:extLst>
      <p:ext uri="{BB962C8B-B14F-4D97-AF65-F5344CB8AC3E}">
        <p14:creationId xmlns:p14="http://schemas.microsoft.com/office/powerpoint/2010/main" val="1212121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F21AD9F7-4EC0-47AB-A981-0E36C97F5F5B}"/>
              </a:ext>
            </a:extLst>
          </p:cNvPr>
          <p:cNvSpPr/>
          <p:nvPr/>
        </p:nvSpPr>
        <p:spPr>
          <a:xfrm>
            <a:off x="7526592" y="1691298"/>
            <a:ext cx="2408315" cy="335822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AD5DADBE-5B8C-4716-A7FF-BCC7C6EC2137}"/>
              </a:ext>
            </a:extLst>
          </p:cNvPr>
          <p:cNvSpPr/>
          <p:nvPr/>
        </p:nvSpPr>
        <p:spPr>
          <a:xfrm>
            <a:off x="4911376" y="1691299"/>
            <a:ext cx="2408315" cy="335822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43C1013D-46D7-4E82-9B50-A71CE42ABA34}"/>
              </a:ext>
            </a:extLst>
          </p:cNvPr>
          <p:cNvSpPr/>
          <p:nvPr/>
        </p:nvSpPr>
        <p:spPr>
          <a:xfrm>
            <a:off x="2296160" y="1691299"/>
            <a:ext cx="2408315" cy="335822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3" name="Bildobjekt 12">
            <a:extLst>
              <a:ext uri="{FF2B5EF4-FFF2-40B4-BE49-F238E27FC236}">
                <a16:creationId xmlns:a16="http://schemas.microsoft.com/office/drawing/2014/main" id="{98AD715C-6390-44BF-8CE6-1B281B36B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817" y="5892800"/>
            <a:ext cx="623892" cy="623892"/>
          </a:xfrm>
          <a:prstGeom prst="rect">
            <a:avLst/>
          </a:prstGeom>
        </p:spPr>
      </p:pic>
      <p:sp>
        <p:nvSpPr>
          <p:cNvPr id="15" name="Platshållare för text 5">
            <a:extLst>
              <a:ext uri="{FF2B5EF4-FFF2-40B4-BE49-F238E27FC236}">
                <a16:creationId xmlns:a16="http://schemas.microsoft.com/office/drawing/2014/main" id="{9DF63F66-0FD5-47ED-8330-ECBF4641F032}"/>
              </a:ext>
            </a:extLst>
          </p:cNvPr>
          <p:cNvSpPr txBox="1">
            <a:spLocks/>
          </p:cNvSpPr>
          <p:nvPr/>
        </p:nvSpPr>
        <p:spPr>
          <a:xfrm>
            <a:off x="7702949" y="4298230"/>
            <a:ext cx="2052944" cy="1215084"/>
          </a:xfrm>
          <a:prstGeom prst="rect">
            <a:avLst/>
          </a:prstGeom>
        </p:spPr>
        <p:txBody>
          <a:bodyPr vert="horz" lIns="0" tIns="0" rIns="0" bIns="0" rtlCol="0">
            <a:noAutofit/>
          </a:bodyPr>
          <a:lstStyle>
            <a:lvl1pPr marL="444595" indent="-457200" algn="l" defTabSz="914418" rtl="0" eaLnBrk="1" latinLnBrk="0" hangingPunct="1">
              <a:lnSpc>
                <a:spcPct val="90000"/>
              </a:lnSpc>
              <a:spcBef>
                <a:spcPts val="1400"/>
              </a:spcBef>
              <a:spcAft>
                <a:spcPts val="400"/>
              </a:spcAft>
              <a:buFont typeface="+mj-lt"/>
              <a:buAutoNum type="arabicPeriod"/>
              <a:defRPr sz="2000" kern="1200">
                <a:solidFill>
                  <a:schemeClr val="accent1"/>
                </a:solidFill>
                <a:latin typeface="+mn-lt"/>
                <a:ea typeface="+mn-ea"/>
                <a:cs typeface="+mn-cs"/>
              </a:defRPr>
            </a:lvl1pPr>
            <a:lvl2pPr marL="457200" indent="0" algn="l" defTabSz="914418" rtl="0" eaLnBrk="1" latinLnBrk="0" hangingPunct="1">
              <a:lnSpc>
                <a:spcPct val="90000"/>
              </a:lnSpc>
              <a:spcBef>
                <a:spcPts val="0"/>
              </a:spcBef>
              <a:spcAft>
                <a:spcPts val="400"/>
              </a:spcAft>
              <a:buFont typeface="Arial" panose="020B0604020202020204" pitchFamily="34" charset="0"/>
              <a:buNone/>
              <a:defRPr lang="sv-SE" sz="1400" b="0" kern="1200">
                <a:solidFill>
                  <a:schemeClr val="accent1"/>
                </a:solidFill>
                <a:latin typeface="+mn-lt"/>
                <a:ea typeface="+mn-ea"/>
                <a:cs typeface="+mn-cs"/>
              </a:defRPr>
            </a:lvl2pPr>
            <a:lvl3pPr marL="714375" indent="-228600" algn="l" defTabSz="914418" rtl="0" eaLnBrk="1" latinLnBrk="0" hangingPunct="1">
              <a:lnSpc>
                <a:spcPct val="90000"/>
              </a:lnSpc>
              <a:spcBef>
                <a:spcPts val="200"/>
              </a:spcBef>
              <a:spcAft>
                <a:spcPts val="200"/>
              </a:spcAft>
              <a:buFont typeface="Arial" panose="020B0604020202020204" pitchFamily="34" charset="0"/>
              <a:buChar char="‒"/>
              <a:defRPr sz="1200" i="1"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a:lstStyle>
          <a:p>
            <a:pPr marL="0" indent="0" algn="ctr">
              <a:spcBef>
                <a:spcPts val="900"/>
              </a:spcBef>
              <a:buNone/>
              <a:tabLst>
                <a:tab pos="3093244" algn="l"/>
              </a:tabLst>
            </a:pPr>
            <a:r>
              <a:rPr lang="sv-SE" b="1" dirty="0"/>
              <a:t>Handlingsplan &amp; rapporter</a:t>
            </a:r>
            <a:endParaRPr lang="sv-SE" sz="1400" dirty="0"/>
          </a:p>
          <a:p>
            <a:pPr marL="0" indent="0">
              <a:spcBef>
                <a:spcPts val="1200"/>
              </a:spcBef>
              <a:buNone/>
              <a:tabLst>
                <a:tab pos="4124325" algn="l"/>
              </a:tabLst>
            </a:pPr>
            <a:r>
              <a:rPr lang="sv-SE" sz="1400" dirty="0"/>
              <a:t> </a:t>
            </a:r>
          </a:p>
        </p:txBody>
      </p:sp>
      <p:pic>
        <p:nvPicPr>
          <p:cNvPr id="21" name="Bildobjekt 20">
            <a:extLst>
              <a:ext uri="{FF2B5EF4-FFF2-40B4-BE49-F238E27FC236}">
                <a16:creationId xmlns:a16="http://schemas.microsoft.com/office/drawing/2014/main" id="{FAEE6D42-E2BC-491B-AE80-AC63E1175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061" y="1884991"/>
            <a:ext cx="2054648" cy="2055600"/>
          </a:xfrm>
          <a:prstGeom prst="rect">
            <a:avLst/>
          </a:prstGeom>
        </p:spPr>
      </p:pic>
      <p:pic>
        <p:nvPicPr>
          <p:cNvPr id="22" name="Bildobjekt 21">
            <a:extLst>
              <a:ext uri="{FF2B5EF4-FFF2-40B4-BE49-F238E27FC236}">
                <a16:creationId xmlns:a16="http://schemas.microsoft.com/office/drawing/2014/main" id="{548BC0E4-5904-4BF3-B882-726C140CB7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7733" y="1884039"/>
            <a:ext cx="2055600" cy="2056551"/>
          </a:xfrm>
          <a:prstGeom prst="rect">
            <a:avLst/>
          </a:prstGeom>
        </p:spPr>
      </p:pic>
      <p:pic>
        <p:nvPicPr>
          <p:cNvPr id="23" name="Bildobjekt 22">
            <a:extLst>
              <a:ext uri="{FF2B5EF4-FFF2-40B4-BE49-F238E27FC236}">
                <a16:creationId xmlns:a16="http://schemas.microsoft.com/office/drawing/2014/main" id="{ADD9376C-1C55-47FB-B405-71FE9BB93F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2949" y="1884040"/>
            <a:ext cx="2055600" cy="2056551"/>
          </a:xfrm>
          <a:prstGeom prst="rect">
            <a:avLst/>
          </a:prstGeom>
        </p:spPr>
      </p:pic>
      <p:sp>
        <p:nvSpPr>
          <p:cNvPr id="24" name="Platshållare för text 5">
            <a:extLst>
              <a:ext uri="{FF2B5EF4-FFF2-40B4-BE49-F238E27FC236}">
                <a16:creationId xmlns:a16="http://schemas.microsoft.com/office/drawing/2014/main" id="{E0F22082-727E-4EB7-8CA0-F2A1FAD21EB9}"/>
              </a:ext>
            </a:extLst>
          </p:cNvPr>
          <p:cNvSpPr txBox="1">
            <a:spLocks/>
          </p:cNvSpPr>
          <p:nvPr/>
        </p:nvSpPr>
        <p:spPr>
          <a:xfrm>
            <a:off x="4911376" y="4298230"/>
            <a:ext cx="2514437" cy="1215084"/>
          </a:xfrm>
          <a:prstGeom prst="rect">
            <a:avLst/>
          </a:prstGeom>
        </p:spPr>
        <p:txBody>
          <a:bodyPr vert="horz" lIns="0" tIns="0" rIns="0" bIns="0" rtlCol="0">
            <a:noAutofit/>
          </a:bodyPr>
          <a:lstStyle>
            <a:lvl1pPr marL="444595" indent="-457200" algn="l" defTabSz="914418" rtl="0" eaLnBrk="1" latinLnBrk="0" hangingPunct="1">
              <a:lnSpc>
                <a:spcPct val="90000"/>
              </a:lnSpc>
              <a:spcBef>
                <a:spcPts val="1400"/>
              </a:spcBef>
              <a:spcAft>
                <a:spcPts val="400"/>
              </a:spcAft>
              <a:buFont typeface="+mj-lt"/>
              <a:buAutoNum type="arabicPeriod"/>
              <a:defRPr sz="2000" kern="1200">
                <a:solidFill>
                  <a:schemeClr val="accent1"/>
                </a:solidFill>
                <a:latin typeface="+mn-lt"/>
                <a:ea typeface="+mn-ea"/>
                <a:cs typeface="+mn-cs"/>
              </a:defRPr>
            </a:lvl1pPr>
            <a:lvl2pPr marL="457200" indent="0" algn="l" defTabSz="914418" rtl="0" eaLnBrk="1" latinLnBrk="0" hangingPunct="1">
              <a:lnSpc>
                <a:spcPct val="90000"/>
              </a:lnSpc>
              <a:spcBef>
                <a:spcPts val="0"/>
              </a:spcBef>
              <a:spcAft>
                <a:spcPts val="400"/>
              </a:spcAft>
              <a:buFont typeface="Arial" panose="020B0604020202020204" pitchFamily="34" charset="0"/>
              <a:buNone/>
              <a:defRPr lang="sv-SE" sz="1400" b="0" kern="1200">
                <a:solidFill>
                  <a:schemeClr val="accent1"/>
                </a:solidFill>
                <a:latin typeface="+mn-lt"/>
                <a:ea typeface="+mn-ea"/>
                <a:cs typeface="+mn-cs"/>
              </a:defRPr>
            </a:lvl2pPr>
            <a:lvl3pPr marL="714375" indent="-228600" algn="l" defTabSz="914418" rtl="0" eaLnBrk="1" latinLnBrk="0" hangingPunct="1">
              <a:lnSpc>
                <a:spcPct val="90000"/>
              </a:lnSpc>
              <a:spcBef>
                <a:spcPts val="200"/>
              </a:spcBef>
              <a:spcAft>
                <a:spcPts val="200"/>
              </a:spcAft>
              <a:buFont typeface="Arial" panose="020B0604020202020204" pitchFamily="34" charset="0"/>
              <a:buChar char="‒"/>
              <a:defRPr sz="1200" i="1"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a:lstStyle>
          <a:p>
            <a:pPr marL="0" indent="0" algn="ctr">
              <a:spcBef>
                <a:spcPts val="900"/>
              </a:spcBef>
              <a:buNone/>
              <a:tabLst>
                <a:tab pos="3093244" algn="l"/>
              </a:tabLst>
            </a:pPr>
            <a:r>
              <a:rPr lang="sv-SE" b="1" dirty="0"/>
              <a:t>Riskhantering (Skyddsrond)</a:t>
            </a:r>
          </a:p>
          <a:p>
            <a:pPr marL="0" indent="0">
              <a:spcBef>
                <a:spcPts val="1200"/>
              </a:spcBef>
              <a:buNone/>
              <a:tabLst>
                <a:tab pos="4124325" algn="l"/>
              </a:tabLst>
            </a:pPr>
            <a:r>
              <a:rPr lang="sv-SE" sz="1400" dirty="0"/>
              <a:t> </a:t>
            </a:r>
          </a:p>
        </p:txBody>
      </p:sp>
      <p:sp>
        <p:nvSpPr>
          <p:cNvPr id="26" name="Platshållare för text 5">
            <a:extLst>
              <a:ext uri="{FF2B5EF4-FFF2-40B4-BE49-F238E27FC236}">
                <a16:creationId xmlns:a16="http://schemas.microsoft.com/office/drawing/2014/main" id="{F8CBA839-4E62-4CF6-A396-CB091B76F7CF}"/>
              </a:ext>
            </a:extLst>
          </p:cNvPr>
          <p:cNvSpPr txBox="1">
            <a:spLocks/>
          </p:cNvSpPr>
          <p:nvPr/>
        </p:nvSpPr>
        <p:spPr>
          <a:xfrm>
            <a:off x="2366455" y="4298230"/>
            <a:ext cx="2327860" cy="1215084"/>
          </a:xfrm>
          <a:prstGeom prst="rect">
            <a:avLst/>
          </a:prstGeom>
        </p:spPr>
        <p:txBody>
          <a:bodyPr vert="horz" lIns="0" tIns="0" rIns="0" bIns="0" rtlCol="0">
            <a:noAutofit/>
          </a:bodyPr>
          <a:lstStyle>
            <a:lvl1pPr marL="444595" indent="-457200" algn="l" defTabSz="914418" rtl="0" eaLnBrk="1" latinLnBrk="0" hangingPunct="1">
              <a:lnSpc>
                <a:spcPct val="90000"/>
              </a:lnSpc>
              <a:spcBef>
                <a:spcPts val="1400"/>
              </a:spcBef>
              <a:spcAft>
                <a:spcPts val="400"/>
              </a:spcAft>
              <a:buFont typeface="+mj-lt"/>
              <a:buAutoNum type="arabicPeriod"/>
              <a:defRPr sz="2000" kern="1200">
                <a:solidFill>
                  <a:schemeClr val="accent1"/>
                </a:solidFill>
                <a:latin typeface="+mn-lt"/>
                <a:ea typeface="+mn-ea"/>
                <a:cs typeface="+mn-cs"/>
              </a:defRPr>
            </a:lvl1pPr>
            <a:lvl2pPr marL="457200" indent="0" algn="l" defTabSz="914418" rtl="0" eaLnBrk="1" latinLnBrk="0" hangingPunct="1">
              <a:lnSpc>
                <a:spcPct val="90000"/>
              </a:lnSpc>
              <a:spcBef>
                <a:spcPts val="0"/>
              </a:spcBef>
              <a:spcAft>
                <a:spcPts val="400"/>
              </a:spcAft>
              <a:buFont typeface="Arial" panose="020B0604020202020204" pitchFamily="34" charset="0"/>
              <a:buNone/>
              <a:defRPr lang="sv-SE" sz="1400" b="0" kern="1200">
                <a:solidFill>
                  <a:schemeClr val="accent1"/>
                </a:solidFill>
                <a:latin typeface="+mn-lt"/>
                <a:ea typeface="+mn-ea"/>
                <a:cs typeface="+mn-cs"/>
              </a:defRPr>
            </a:lvl2pPr>
            <a:lvl3pPr marL="714375" indent="-228600" algn="l" defTabSz="914418" rtl="0" eaLnBrk="1" latinLnBrk="0" hangingPunct="1">
              <a:lnSpc>
                <a:spcPct val="90000"/>
              </a:lnSpc>
              <a:spcBef>
                <a:spcPts val="200"/>
              </a:spcBef>
              <a:spcAft>
                <a:spcPts val="200"/>
              </a:spcAft>
              <a:buFont typeface="Arial" panose="020B0604020202020204" pitchFamily="34" charset="0"/>
              <a:buChar char="‒"/>
              <a:defRPr sz="1200" i="1"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a:lstStyle>
          <a:p>
            <a:pPr marL="0" indent="0">
              <a:spcBef>
                <a:spcPts val="900"/>
              </a:spcBef>
              <a:buNone/>
              <a:tabLst>
                <a:tab pos="3093244" algn="l"/>
              </a:tabLst>
            </a:pPr>
            <a:r>
              <a:rPr lang="sv-SE" b="1" dirty="0"/>
              <a:t>Händelsehantering</a:t>
            </a:r>
          </a:p>
          <a:p>
            <a:pPr marL="0" indent="0">
              <a:spcBef>
                <a:spcPts val="1200"/>
              </a:spcBef>
              <a:buNone/>
              <a:tabLst>
                <a:tab pos="4124325" algn="l"/>
              </a:tabLst>
            </a:pPr>
            <a:r>
              <a:rPr lang="sv-SE" sz="1400" dirty="0"/>
              <a:t> </a:t>
            </a:r>
          </a:p>
        </p:txBody>
      </p:sp>
      <p:sp>
        <p:nvSpPr>
          <p:cNvPr id="27" name="Rubrik 3">
            <a:extLst>
              <a:ext uri="{FF2B5EF4-FFF2-40B4-BE49-F238E27FC236}">
                <a16:creationId xmlns:a16="http://schemas.microsoft.com/office/drawing/2014/main" id="{1B568018-44E4-4403-A42C-8EBCF6C10995}"/>
              </a:ext>
            </a:extLst>
          </p:cNvPr>
          <p:cNvSpPr txBox="1">
            <a:spLocks/>
          </p:cNvSpPr>
          <p:nvPr/>
        </p:nvSpPr>
        <p:spPr>
          <a:xfrm>
            <a:off x="766763" y="421481"/>
            <a:ext cx="9985375" cy="1027907"/>
          </a:xfrm>
          <a:prstGeom prst="rect">
            <a:avLst/>
          </a:prstGeom>
        </p:spPr>
        <p:txBody>
          <a:bodyPr vert="horz" lIns="0" tIns="0" rIns="0" bIns="0" rtlCol="0" anchor="b">
            <a:noAutofit/>
          </a:bodyPr>
          <a:lstStyle>
            <a:lvl1pPr algn="ctr" defTabSz="914418" rtl="0" eaLnBrk="1" latinLnBrk="0" hangingPunct="1">
              <a:lnSpc>
                <a:spcPct val="100000"/>
              </a:lnSpc>
              <a:spcBef>
                <a:spcPct val="0"/>
              </a:spcBef>
              <a:buNone/>
              <a:defRPr sz="4000" b="1" kern="1200" spc="-40" baseline="0">
                <a:solidFill>
                  <a:schemeClr val="accent1"/>
                </a:solidFill>
                <a:latin typeface="+mj-lt"/>
                <a:ea typeface="+mj-ea"/>
                <a:cs typeface="+mj-cs"/>
              </a:defRPr>
            </a:lvl1pPr>
          </a:lstStyle>
          <a:p>
            <a:pPr algn="l"/>
            <a:r>
              <a:rPr lang="sv-SE" sz="2800" dirty="0"/>
              <a:t>IA-systemets olika delar</a:t>
            </a:r>
            <a:br>
              <a:rPr lang="sv-SE" sz="2800" dirty="0"/>
            </a:br>
            <a:endParaRPr lang="sv-SE" dirty="0"/>
          </a:p>
        </p:txBody>
      </p:sp>
    </p:spTree>
    <p:extLst>
      <p:ext uri="{BB962C8B-B14F-4D97-AF65-F5344CB8AC3E}">
        <p14:creationId xmlns:p14="http://schemas.microsoft.com/office/powerpoint/2010/main" val="4198293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E42CA6F-69C1-4D49-8AB2-F9352387586F}"/>
              </a:ext>
            </a:extLst>
          </p:cNvPr>
          <p:cNvSpPr>
            <a:spLocks noGrp="1"/>
          </p:cNvSpPr>
          <p:nvPr>
            <p:ph type="title"/>
          </p:nvPr>
        </p:nvSpPr>
        <p:spPr/>
        <p:txBody>
          <a:bodyPr/>
          <a:lstStyle/>
          <a:p>
            <a:r>
              <a:rPr lang="sv-SE" sz="2800" dirty="0"/>
              <a:t>Händelser och avvikelser som kan rapporteras</a:t>
            </a:r>
          </a:p>
        </p:txBody>
      </p:sp>
      <p:sp>
        <p:nvSpPr>
          <p:cNvPr id="23" name="Rektangel 22">
            <a:extLst>
              <a:ext uri="{FF2B5EF4-FFF2-40B4-BE49-F238E27FC236}">
                <a16:creationId xmlns:a16="http://schemas.microsoft.com/office/drawing/2014/main" id="{51808F17-9EB1-486A-BDAC-E6974ECA8BF2}"/>
              </a:ext>
            </a:extLst>
          </p:cNvPr>
          <p:cNvSpPr/>
          <p:nvPr/>
        </p:nvSpPr>
        <p:spPr>
          <a:xfrm>
            <a:off x="582467" y="2650262"/>
            <a:ext cx="1405295"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50B7A"/>
                </a:solidFill>
              </a:rPr>
              <a:t>Olycksfall</a:t>
            </a:r>
          </a:p>
        </p:txBody>
      </p:sp>
      <p:sp>
        <p:nvSpPr>
          <p:cNvPr id="25" name="Rektangel 24">
            <a:extLst>
              <a:ext uri="{FF2B5EF4-FFF2-40B4-BE49-F238E27FC236}">
                <a16:creationId xmlns:a16="http://schemas.microsoft.com/office/drawing/2014/main" id="{456AE1E4-82B8-435D-803C-810325C60E1D}"/>
              </a:ext>
            </a:extLst>
          </p:cNvPr>
          <p:cNvSpPr/>
          <p:nvPr/>
        </p:nvSpPr>
        <p:spPr>
          <a:xfrm>
            <a:off x="2518800" y="2653393"/>
            <a:ext cx="1240439"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2067D"/>
                </a:solidFill>
              </a:rPr>
              <a:t>Tillbud</a:t>
            </a:r>
          </a:p>
        </p:txBody>
      </p:sp>
      <p:sp>
        <p:nvSpPr>
          <p:cNvPr id="28" name="Rektangel 27">
            <a:extLst>
              <a:ext uri="{FF2B5EF4-FFF2-40B4-BE49-F238E27FC236}">
                <a16:creationId xmlns:a16="http://schemas.microsoft.com/office/drawing/2014/main" id="{D290A829-0328-48A3-B60B-7A6F620F28D5}"/>
              </a:ext>
            </a:extLst>
          </p:cNvPr>
          <p:cNvSpPr/>
          <p:nvPr/>
        </p:nvSpPr>
        <p:spPr>
          <a:xfrm>
            <a:off x="7599235" y="5025632"/>
            <a:ext cx="2052945"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50B7A"/>
                </a:solidFill>
              </a:rPr>
              <a:t>Säkerhetsobservation (BBS)</a:t>
            </a:r>
          </a:p>
        </p:txBody>
      </p:sp>
      <p:sp>
        <p:nvSpPr>
          <p:cNvPr id="30" name="Rektangel 29">
            <a:extLst>
              <a:ext uri="{FF2B5EF4-FFF2-40B4-BE49-F238E27FC236}">
                <a16:creationId xmlns:a16="http://schemas.microsoft.com/office/drawing/2014/main" id="{9E2B4C39-DE63-493B-BF99-32EB6F589F00}"/>
              </a:ext>
            </a:extLst>
          </p:cNvPr>
          <p:cNvSpPr/>
          <p:nvPr/>
        </p:nvSpPr>
        <p:spPr>
          <a:xfrm>
            <a:off x="2614955" y="4874017"/>
            <a:ext cx="835473"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2067D"/>
                </a:solidFill>
              </a:rPr>
              <a:t>Miljö</a:t>
            </a:r>
          </a:p>
        </p:txBody>
      </p:sp>
      <p:sp>
        <p:nvSpPr>
          <p:cNvPr id="31" name="Rektangel 30">
            <a:extLst>
              <a:ext uri="{FF2B5EF4-FFF2-40B4-BE49-F238E27FC236}">
                <a16:creationId xmlns:a16="http://schemas.microsoft.com/office/drawing/2014/main" id="{7DFC640B-5F80-4BC1-B172-27312B5C7CBA}"/>
              </a:ext>
            </a:extLst>
          </p:cNvPr>
          <p:cNvSpPr/>
          <p:nvPr/>
        </p:nvSpPr>
        <p:spPr>
          <a:xfrm>
            <a:off x="9634645" y="2771208"/>
            <a:ext cx="2052944"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2067D"/>
                </a:solidFill>
              </a:rPr>
              <a:t>Kränkningar/ Diskriminering</a:t>
            </a:r>
          </a:p>
        </p:txBody>
      </p:sp>
      <p:sp>
        <p:nvSpPr>
          <p:cNvPr id="40" name="Rektangel 39">
            <a:extLst>
              <a:ext uri="{FF2B5EF4-FFF2-40B4-BE49-F238E27FC236}">
                <a16:creationId xmlns:a16="http://schemas.microsoft.com/office/drawing/2014/main" id="{829BAD5D-ECA7-4E8D-B839-7D386F414838}"/>
              </a:ext>
            </a:extLst>
          </p:cNvPr>
          <p:cNvSpPr/>
          <p:nvPr/>
        </p:nvSpPr>
        <p:spPr>
          <a:xfrm>
            <a:off x="7811015" y="2641886"/>
            <a:ext cx="1876243"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2067D"/>
                </a:solidFill>
              </a:rPr>
              <a:t>Arbetssjukdom</a:t>
            </a:r>
          </a:p>
        </p:txBody>
      </p:sp>
      <p:sp>
        <p:nvSpPr>
          <p:cNvPr id="41" name="Rektangel 40">
            <a:extLst>
              <a:ext uri="{FF2B5EF4-FFF2-40B4-BE49-F238E27FC236}">
                <a16:creationId xmlns:a16="http://schemas.microsoft.com/office/drawing/2014/main" id="{05A62690-4384-4B32-BB29-CFD2414635B6}"/>
              </a:ext>
            </a:extLst>
          </p:cNvPr>
          <p:cNvSpPr/>
          <p:nvPr/>
        </p:nvSpPr>
        <p:spPr>
          <a:xfrm>
            <a:off x="385164" y="5012441"/>
            <a:ext cx="2052945"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50B7A"/>
                </a:solidFill>
              </a:rPr>
              <a:t>Egendom &amp; Säkerhet</a:t>
            </a:r>
          </a:p>
        </p:txBody>
      </p:sp>
      <p:sp>
        <p:nvSpPr>
          <p:cNvPr id="42" name="Rektangel 41">
            <a:extLst>
              <a:ext uri="{FF2B5EF4-FFF2-40B4-BE49-F238E27FC236}">
                <a16:creationId xmlns:a16="http://schemas.microsoft.com/office/drawing/2014/main" id="{6BDBA3B1-663A-495A-92C1-F030B366B864}"/>
              </a:ext>
            </a:extLst>
          </p:cNvPr>
          <p:cNvSpPr/>
          <p:nvPr/>
        </p:nvSpPr>
        <p:spPr>
          <a:xfrm>
            <a:off x="4347243" y="4873014"/>
            <a:ext cx="1080001"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2067D"/>
                </a:solidFill>
              </a:rPr>
              <a:t>Kvalitet</a:t>
            </a:r>
          </a:p>
        </p:txBody>
      </p:sp>
      <p:sp>
        <p:nvSpPr>
          <p:cNvPr id="45" name="textruta 44">
            <a:extLst>
              <a:ext uri="{FF2B5EF4-FFF2-40B4-BE49-F238E27FC236}">
                <a16:creationId xmlns:a16="http://schemas.microsoft.com/office/drawing/2014/main" id="{E594E4D5-0DCD-4549-866C-E2EBB0454CEB}"/>
              </a:ext>
            </a:extLst>
          </p:cNvPr>
          <p:cNvSpPr txBox="1"/>
          <p:nvPr/>
        </p:nvSpPr>
        <p:spPr>
          <a:xfrm>
            <a:off x="4089991" y="6183601"/>
            <a:ext cx="4008296" cy="430887"/>
          </a:xfrm>
          <a:prstGeom prst="rect">
            <a:avLst/>
          </a:prstGeom>
          <a:solidFill>
            <a:srgbClr val="C8EBFA"/>
          </a:solidFill>
          <a:ln>
            <a:solidFill>
              <a:schemeClr val="accent1"/>
            </a:solidFill>
          </a:ln>
        </p:spPr>
        <p:txBody>
          <a:bodyPr wrap="square">
            <a:spAutoFit/>
          </a:bodyPr>
          <a:lstStyle/>
          <a:p>
            <a:pPr algn="ctr"/>
            <a:r>
              <a:rPr lang="sv-SE" sz="1050" dirty="0">
                <a:solidFill>
                  <a:srgbClr val="02067D"/>
                </a:solidFill>
              </a:rPr>
              <a:t>För vissa branscher finns fler händelsetyper</a:t>
            </a:r>
          </a:p>
          <a:p>
            <a:pPr algn="ctr"/>
            <a:r>
              <a:rPr lang="sv-SE" sz="1050" dirty="0">
                <a:solidFill>
                  <a:srgbClr val="02067D"/>
                </a:solidFill>
              </a:rPr>
              <a:t>Börja med några händelsetyper och bygg på allt eftersom</a:t>
            </a:r>
          </a:p>
        </p:txBody>
      </p:sp>
      <p:pic>
        <p:nvPicPr>
          <p:cNvPr id="2" name="Bild 1">
            <a:extLst>
              <a:ext uri="{FF2B5EF4-FFF2-40B4-BE49-F238E27FC236}">
                <a16:creationId xmlns:a16="http://schemas.microsoft.com/office/drawing/2014/main" id="{9CF88512-27ED-4E88-ABB3-9A70FD0FFD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154" y="3943502"/>
            <a:ext cx="1080000" cy="1080000"/>
          </a:xfrm>
          <a:prstGeom prst="rect">
            <a:avLst/>
          </a:prstGeom>
        </p:spPr>
      </p:pic>
      <p:pic>
        <p:nvPicPr>
          <p:cNvPr id="11" name="Bild 10">
            <a:extLst>
              <a:ext uri="{FF2B5EF4-FFF2-40B4-BE49-F238E27FC236}">
                <a16:creationId xmlns:a16="http://schemas.microsoft.com/office/drawing/2014/main" id="{3FFF046B-05C2-4290-9E62-12C7689152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9020" y="1640058"/>
            <a:ext cx="1080000" cy="1080000"/>
          </a:xfrm>
          <a:prstGeom prst="rect">
            <a:avLst/>
          </a:prstGeom>
        </p:spPr>
      </p:pic>
      <p:pic>
        <p:nvPicPr>
          <p:cNvPr id="12" name="Bild 11">
            <a:extLst>
              <a:ext uri="{FF2B5EF4-FFF2-40B4-BE49-F238E27FC236}">
                <a16:creationId xmlns:a16="http://schemas.microsoft.com/office/drawing/2014/main" id="{0145205A-BFBE-49F6-8DA4-A7A4ADF872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5115" y="1640058"/>
            <a:ext cx="1080000" cy="1080000"/>
          </a:xfrm>
          <a:prstGeom prst="rect">
            <a:avLst/>
          </a:prstGeom>
        </p:spPr>
      </p:pic>
      <p:pic>
        <p:nvPicPr>
          <p:cNvPr id="13" name="Bild 12">
            <a:extLst>
              <a:ext uri="{FF2B5EF4-FFF2-40B4-BE49-F238E27FC236}">
                <a16:creationId xmlns:a16="http://schemas.microsoft.com/office/drawing/2014/main" id="{22956360-82FC-464F-9B96-C845BAF3B1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95265" y="3896221"/>
            <a:ext cx="1080000" cy="1080000"/>
          </a:xfrm>
          <a:prstGeom prst="rect">
            <a:avLst/>
          </a:prstGeom>
        </p:spPr>
      </p:pic>
      <p:pic>
        <p:nvPicPr>
          <p:cNvPr id="15" name="Bild 14">
            <a:extLst>
              <a:ext uri="{FF2B5EF4-FFF2-40B4-BE49-F238E27FC236}">
                <a16:creationId xmlns:a16="http://schemas.microsoft.com/office/drawing/2014/main" id="{BBC62D4C-ED51-4E01-B25C-C004700697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95378" y="3881881"/>
            <a:ext cx="1080000" cy="1080000"/>
          </a:xfrm>
          <a:prstGeom prst="rect">
            <a:avLst/>
          </a:prstGeom>
        </p:spPr>
      </p:pic>
      <p:pic>
        <p:nvPicPr>
          <p:cNvPr id="16" name="Bild 15">
            <a:extLst>
              <a:ext uri="{FF2B5EF4-FFF2-40B4-BE49-F238E27FC236}">
                <a16:creationId xmlns:a16="http://schemas.microsoft.com/office/drawing/2014/main" id="{6F4045F7-001B-4D7E-BDD2-AC91B4992C3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15001" y="1628907"/>
            <a:ext cx="1080000" cy="1080000"/>
          </a:xfrm>
          <a:prstGeom prst="rect">
            <a:avLst/>
          </a:prstGeom>
        </p:spPr>
      </p:pic>
      <p:pic>
        <p:nvPicPr>
          <p:cNvPr id="17" name="Bild 16">
            <a:extLst>
              <a:ext uri="{FF2B5EF4-FFF2-40B4-BE49-F238E27FC236}">
                <a16:creationId xmlns:a16="http://schemas.microsoft.com/office/drawing/2014/main" id="{0ECE6826-9FC1-4B30-814D-E3D997796FA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61094" y="1785021"/>
            <a:ext cx="1080000" cy="1080000"/>
          </a:xfrm>
          <a:prstGeom prst="rect">
            <a:avLst/>
          </a:prstGeom>
        </p:spPr>
      </p:pic>
      <p:pic>
        <p:nvPicPr>
          <p:cNvPr id="27" name="Bildobjekt 26">
            <a:extLst>
              <a:ext uri="{FF2B5EF4-FFF2-40B4-BE49-F238E27FC236}">
                <a16:creationId xmlns:a16="http://schemas.microsoft.com/office/drawing/2014/main" id="{8D02B2C7-3778-4830-8126-BF2874C20B7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5164" y="5990596"/>
            <a:ext cx="623892" cy="623892"/>
          </a:xfrm>
          <a:prstGeom prst="rect">
            <a:avLst/>
          </a:prstGeom>
        </p:spPr>
      </p:pic>
      <p:sp>
        <p:nvSpPr>
          <p:cNvPr id="24" name="Rektangel 23">
            <a:extLst>
              <a:ext uri="{FF2B5EF4-FFF2-40B4-BE49-F238E27FC236}">
                <a16:creationId xmlns:a16="http://schemas.microsoft.com/office/drawing/2014/main" id="{51D22EAB-7B88-4EAD-A360-F58341068373}"/>
              </a:ext>
            </a:extLst>
          </p:cNvPr>
          <p:cNvSpPr/>
          <p:nvPr/>
        </p:nvSpPr>
        <p:spPr>
          <a:xfrm>
            <a:off x="3972049" y="2650262"/>
            <a:ext cx="2052000"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2067D"/>
                </a:solidFill>
              </a:rPr>
              <a:t>Riskobservation</a:t>
            </a:r>
          </a:p>
        </p:txBody>
      </p:sp>
      <p:sp>
        <p:nvSpPr>
          <p:cNvPr id="29" name="Rektangel 28">
            <a:extLst>
              <a:ext uri="{FF2B5EF4-FFF2-40B4-BE49-F238E27FC236}">
                <a16:creationId xmlns:a16="http://schemas.microsoft.com/office/drawing/2014/main" id="{E5ABFF92-5F4D-41A0-9514-A232F5E589CA}"/>
              </a:ext>
            </a:extLst>
          </p:cNvPr>
          <p:cNvSpPr/>
          <p:nvPr/>
        </p:nvSpPr>
        <p:spPr>
          <a:xfrm>
            <a:off x="9623875" y="4915340"/>
            <a:ext cx="2052944"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2067D"/>
                </a:solidFill>
              </a:rPr>
              <a:t>Övrig avvikelse</a:t>
            </a:r>
          </a:p>
        </p:txBody>
      </p:sp>
      <p:sp>
        <p:nvSpPr>
          <p:cNvPr id="32" name="Rektangel 31">
            <a:extLst>
              <a:ext uri="{FF2B5EF4-FFF2-40B4-BE49-F238E27FC236}">
                <a16:creationId xmlns:a16="http://schemas.microsoft.com/office/drawing/2014/main" id="{667D624B-094B-429A-89E7-90C5DD9300CF}"/>
              </a:ext>
            </a:extLst>
          </p:cNvPr>
          <p:cNvSpPr/>
          <p:nvPr/>
        </p:nvSpPr>
        <p:spPr>
          <a:xfrm>
            <a:off x="5594115" y="5023592"/>
            <a:ext cx="2052944"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2067D"/>
                </a:solidFill>
              </a:rPr>
              <a:t>Förbättrings-förslag</a:t>
            </a:r>
          </a:p>
        </p:txBody>
      </p:sp>
      <p:pic>
        <p:nvPicPr>
          <p:cNvPr id="9" name="Bild 8">
            <a:extLst>
              <a:ext uri="{FF2B5EF4-FFF2-40B4-BE49-F238E27FC236}">
                <a16:creationId xmlns:a16="http://schemas.microsoft.com/office/drawing/2014/main" id="{EFE36297-2267-4314-899B-C46460900CE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094139" y="4044836"/>
            <a:ext cx="1080000" cy="1080000"/>
          </a:xfrm>
          <a:prstGeom prst="rect">
            <a:avLst/>
          </a:prstGeom>
        </p:spPr>
      </p:pic>
      <p:pic>
        <p:nvPicPr>
          <p:cNvPr id="18" name="Bild 17">
            <a:extLst>
              <a:ext uri="{FF2B5EF4-FFF2-40B4-BE49-F238E27FC236}">
                <a16:creationId xmlns:a16="http://schemas.microsoft.com/office/drawing/2014/main" id="{582C695D-1969-4A82-A6EF-480BC7ABFE3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110347" y="3888549"/>
            <a:ext cx="1080000" cy="1080000"/>
          </a:xfrm>
          <a:prstGeom prst="rect">
            <a:avLst/>
          </a:prstGeom>
        </p:spPr>
      </p:pic>
      <p:sp>
        <p:nvSpPr>
          <p:cNvPr id="39" name="Rektangel 38">
            <a:extLst>
              <a:ext uri="{FF2B5EF4-FFF2-40B4-BE49-F238E27FC236}">
                <a16:creationId xmlns:a16="http://schemas.microsoft.com/office/drawing/2014/main" id="{FDCEF3DD-CBCA-4BBC-B303-0E4576192EBF}"/>
              </a:ext>
            </a:extLst>
          </p:cNvPr>
          <p:cNvSpPr/>
          <p:nvPr/>
        </p:nvSpPr>
        <p:spPr>
          <a:xfrm>
            <a:off x="6083363" y="2639111"/>
            <a:ext cx="1727652" cy="540000"/>
          </a:xfrm>
          <a:prstGeom prst="rect">
            <a:avLst/>
          </a:prstGeom>
          <a:solidFill>
            <a:srgbClr val="C8EB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2067D"/>
                </a:solidFill>
              </a:rPr>
              <a:t>Färdolycksfall</a:t>
            </a:r>
          </a:p>
        </p:txBody>
      </p:sp>
      <p:pic>
        <p:nvPicPr>
          <p:cNvPr id="5" name="Bild 4">
            <a:extLst>
              <a:ext uri="{FF2B5EF4-FFF2-40B4-BE49-F238E27FC236}">
                <a16:creationId xmlns:a16="http://schemas.microsoft.com/office/drawing/2014/main" id="{55E34CA6-0A5D-4A8F-9843-6E0A0CC5F48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452925" y="1797734"/>
            <a:ext cx="1080000" cy="1080000"/>
          </a:xfrm>
          <a:prstGeom prst="rect">
            <a:avLst/>
          </a:prstGeom>
        </p:spPr>
      </p:pic>
      <p:pic>
        <p:nvPicPr>
          <p:cNvPr id="10" name="Bild 9">
            <a:extLst>
              <a:ext uri="{FF2B5EF4-FFF2-40B4-BE49-F238E27FC236}">
                <a16:creationId xmlns:a16="http://schemas.microsoft.com/office/drawing/2014/main" id="{C2F99A97-5245-4703-A840-6108E2D2F07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407189" y="1695188"/>
            <a:ext cx="1080000" cy="1080000"/>
          </a:xfrm>
          <a:prstGeom prst="rect">
            <a:avLst/>
          </a:prstGeom>
        </p:spPr>
      </p:pic>
      <p:pic>
        <p:nvPicPr>
          <p:cNvPr id="6" name="Bild 5">
            <a:extLst>
              <a:ext uri="{FF2B5EF4-FFF2-40B4-BE49-F238E27FC236}">
                <a16:creationId xmlns:a16="http://schemas.microsoft.com/office/drawing/2014/main" id="{56E43EEA-7A92-4A74-97D0-A515AF578F3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352963" y="3886983"/>
            <a:ext cx="1080000" cy="1080000"/>
          </a:xfrm>
          <a:prstGeom prst="rect">
            <a:avLst/>
          </a:prstGeom>
        </p:spPr>
      </p:pic>
    </p:spTree>
    <p:extLst>
      <p:ext uri="{BB962C8B-B14F-4D97-AF65-F5344CB8AC3E}">
        <p14:creationId xmlns:p14="http://schemas.microsoft.com/office/powerpoint/2010/main" val="38206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BC2C43BB-921D-48B4-BA7A-B6CB35C694E3}"/>
              </a:ext>
            </a:extLst>
          </p:cNvPr>
          <p:cNvSpPr txBox="1">
            <a:spLocks/>
          </p:cNvSpPr>
          <p:nvPr/>
        </p:nvSpPr>
        <p:spPr>
          <a:xfrm>
            <a:off x="10991849" y="6204746"/>
            <a:ext cx="684213" cy="182562"/>
          </a:xfrm>
          <a:prstGeom prst="rect">
            <a:avLst/>
          </a:prstGeom>
        </p:spPr>
        <p:txBody>
          <a:bodyPr/>
          <a:lstStyle>
            <a:defPPr>
              <a:defRPr lang="sv-S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sv-SE" dirty="0"/>
          </a:p>
        </p:txBody>
      </p:sp>
      <p:sp>
        <p:nvSpPr>
          <p:cNvPr id="21" name="Rubrik 1">
            <a:extLst>
              <a:ext uri="{FF2B5EF4-FFF2-40B4-BE49-F238E27FC236}">
                <a16:creationId xmlns:a16="http://schemas.microsoft.com/office/drawing/2014/main" id="{C87C6CC1-333F-4631-91FD-198395E3B998}"/>
              </a:ext>
            </a:extLst>
          </p:cNvPr>
          <p:cNvSpPr txBox="1">
            <a:spLocks/>
          </p:cNvSpPr>
          <p:nvPr/>
        </p:nvSpPr>
        <p:spPr>
          <a:xfrm>
            <a:off x="764644" y="212009"/>
            <a:ext cx="9985375" cy="1027907"/>
          </a:xfrm>
          <a:prstGeom prst="rect">
            <a:avLst/>
          </a:prstGeom>
        </p:spPr>
        <p:txBody>
          <a:bodyPr vert="horz" lIns="0" tIns="0" rIns="0" bIns="0" rtlCol="0" anchor="t">
            <a:noAutofit/>
          </a:bodyPr>
          <a:lstStyle>
            <a:lvl1pPr algn="l" defTabSz="914418" rtl="0" eaLnBrk="1" latinLnBrk="0" hangingPunct="1">
              <a:lnSpc>
                <a:spcPct val="100000"/>
              </a:lnSpc>
              <a:spcBef>
                <a:spcPct val="0"/>
              </a:spcBef>
              <a:buNone/>
              <a:defRPr sz="2800" b="1" kern="1200" spc="-40" baseline="0">
                <a:solidFill>
                  <a:schemeClr val="accent1"/>
                </a:solidFill>
                <a:latin typeface="+mj-lt"/>
                <a:ea typeface="+mj-ea"/>
                <a:cs typeface="+mj-cs"/>
              </a:defRPr>
            </a:lvl1pPr>
          </a:lstStyle>
          <a:p>
            <a:r>
              <a:rPr lang="sv-SE" dirty="0">
                <a:latin typeface="Arial" charset="0"/>
              </a:rPr>
              <a:t>Processen för händelsehantering</a:t>
            </a:r>
            <a:endParaRPr lang="sv-SE" dirty="0"/>
          </a:p>
        </p:txBody>
      </p:sp>
      <p:grpSp>
        <p:nvGrpSpPr>
          <p:cNvPr id="57" name="Grupp 56">
            <a:extLst>
              <a:ext uri="{FF2B5EF4-FFF2-40B4-BE49-F238E27FC236}">
                <a16:creationId xmlns:a16="http://schemas.microsoft.com/office/drawing/2014/main" id="{77986917-33F9-4D6A-A85B-724057852DCB}"/>
              </a:ext>
            </a:extLst>
          </p:cNvPr>
          <p:cNvGrpSpPr/>
          <p:nvPr/>
        </p:nvGrpSpPr>
        <p:grpSpPr>
          <a:xfrm>
            <a:off x="1941278" y="2288911"/>
            <a:ext cx="6702755" cy="2461878"/>
            <a:chOff x="284709" y="2404230"/>
            <a:chExt cx="6702755" cy="2461878"/>
          </a:xfrm>
        </p:grpSpPr>
        <p:sp>
          <p:nvSpPr>
            <p:cNvPr id="41" name="textruta 40">
              <a:extLst>
                <a:ext uri="{FF2B5EF4-FFF2-40B4-BE49-F238E27FC236}">
                  <a16:creationId xmlns:a16="http://schemas.microsoft.com/office/drawing/2014/main" id="{1699C6F9-7628-4A39-A63C-98B689073F8A}"/>
                </a:ext>
              </a:extLst>
            </p:cNvPr>
            <p:cNvSpPr txBox="1"/>
            <p:nvPr/>
          </p:nvSpPr>
          <p:spPr>
            <a:xfrm>
              <a:off x="284709" y="3747031"/>
              <a:ext cx="959870" cy="358442"/>
            </a:xfrm>
            <a:prstGeom prst="rect">
              <a:avLst/>
            </a:prstGeom>
            <a:noFill/>
          </p:spPr>
          <p:txBody>
            <a:bodyPr wrap="none" lIns="0" tIns="0" rIns="0" bIns="0" rtlCol="0" anchor="ctr" anchorCtr="0">
              <a:noAutofit/>
            </a:bodyPr>
            <a:lstStyle/>
            <a:p>
              <a:pPr algn="ctr"/>
              <a:r>
                <a:rPr lang="sv-SE" sz="1000" b="1" dirty="0">
                  <a:solidFill>
                    <a:srgbClr val="020678"/>
                  </a:solidFill>
                </a:rPr>
                <a:t>Något händer</a:t>
              </a:r>
            </a:p>
          </p:txBody>
        </p:sp>
        <p:grpSp>
          <p:nvGrpSpPr>
            <p:cNvPr id="43" name="Grupp 42">
              <a:extLst>
                <a:ext uri="{FF2B5EF4-FFF2-40B4-BE49-F238E27FC236}">
                  <a16:creationId xmlns:a16="http://schemas.microsoft.com/office/drawing/2014/main" id="{DC55D6D4-C661-47E3-A0C6-2D240C01F28C}"/>
                </a:ext>
              </a:extLst>
            </p:cNvPr>
            <p:cNvGrpSpPr/>
            <p:nvPr/>
          </p:nvGrpSpPr>
          <p:grpSpPr>
            <a:xfrm>
              <a:off x="747642" y="2404230"/>
              <a:ext cx="6239822" cy="2461878"/>
              <a:chOff x="747642" y="2374283"/>
              <a:chExt cx="6239822" cy="2461878"/>
            </a:xfrm>
          </p:grpSpPr>
          <p:cxnSp>
            <p:nvCxnSpPr>
              <p:cNvPr id="24" name="Rak pilkoppling 23">
                <a:extLst>
                  <a:ext uri="{FF2B5EF4-FFF2-40B4-BE49-F238E27FC236}">
                    <a16:creationId xmlns:a16="http://schemas.microsoft.com/office/drawing/2014/main" id="{93AEDD77-8F36-477D-8CBF-FE703FC5EE2D}"/>
                  </a:ext>
                </a:extLst>
              </p:cNvPr>
              <p:cNvCxnSpPr>
                <a:cxnSpLocks/>
              </p:cNvCxnSpPr>
              <p:nvPr/>
            </p:nvCxnSpPr>
            <p:spPr>
              <a:xfrm>
                <a:off x="747642" y="3582956"/>
                <a:ext cx="6239822" cy="0"/>
              </a:xfrm>
              <a:prstGeom prst="straightConnector1">
                <a:avLst/>
              </a:prstGeom>
              <a:ln w="38100">
                <a:solidFill>
                  <a:srgbClr val="02067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A833E956-11F4-4EF9-9384-404BD7DABA23}"/>
                  </a:ext>
                </a:extLst>
              </p:cNvPr>
              <p:cNvCxnSpPr>
                <a:cxnSpLocks/>
              </p:cNvCxnSpPr>
              <p:nvPr/>
            </p:nvCxnSpPr>
            <p:spPr>
              <a:xfrm flipV="1">
                <a:off x="765080" y="2374283"/>
                <a:ext cx="0" cy="1435153"/>
              </a:xfrm>
              <a:prstGeom prst="line">
                <a:avLst/>
              </a:prstGeom>
              <a:ln w="38100">
                <a:solidFill>
                  <a:srgbClr val="02067D"/>
                </a:solidFil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D029AA41-5FE3-451D-AE75-3B32ADC85051}"/>
                  </a:ext>
                </a:extLst>
              </p:cNvPr>
              <p:cNvCxnSpPr>
                <a:cxnSpLocks/>
              </p:cNvCxnSpPr>
              <p:nvPr/>
            </p:nvCxnSpPr>
            <p:spPr>
              <a:xfrm flipV="1">
                <a:off x="2394855" y="2374283"/>
                <a:ext cx="0" cy="1435153"/>
              </a:xfrm>
              <a:prstGeom prst="line">
                <a:avLst/>
              </a:prstGeom>
              <a:ln w="38100">
                <a:solidFill>
                  <a:srgbClr val="02067D"/>
                </a:solidFill>
              </a:ln>
            </p:spPr>
            <p:style>
              <a:lnRef idx="1">
                <a:schemeClr val="accent1"/>
              </a:lnRef>
              <a:fillRef idx="0">
                <a:schemeClr val="accent1"/>
              </a:fillRef>
              <a:effectRef idx="0">
                <a:schemeClr val="accent1"/>
              </a:effectRef>
              <a:fontRef idx="minor">
                <a:schemeClr val="tx1"/>
              </a:fontRef>
            </p:style>
          </p:cxnSp>
          <p:cxnSp>
            <p:nvCxnSpPr>
              <p:cNvPr id="30" name="Rak koppling 29">
                <a:extLst>
                  <a:ext uri="{FF2B5EF4-FFF2-40B4-BE49-F238E27FC236}">
                    <a16:creationId xmlns:a16="http://schemas.microsoft.com/office/drawing/2014/main" id="{5B909560-FE6C-418B-B90C-72A4CEAFF97F}"/>
                  </a:ext>
                </a:extLst>
              </p:cNvPr>
              <p:cNvCxnSpPr>
                <a:cxnSpLocks/>
              </p:cNvCxnSpPr>
              <p:nvPr/>
            </p:nvCxnSpPr>
            <p:spPr>
              <a:xfrm flipV="1">
                <a:off x="4042345" y="2374283"/>
                <a:ext cx="0" cy="1435153"/>
              </a:xfrm>
              <a:prstGeom prst="line">
                <a:avLst/>
              </a:prstGeom>
              <a:ln w="38100">
                <a:solidFill>
                  <a:srgbClr val="02067D"/>
                </a:solidFill>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B8E7367C-E0B6-46A7-9CCB-FF0075C0416C}"/>
                  </a:ext>
                </a:extLst>
              </p:cNvPr>
              <p:cNvCxnSpPr>
                <a:cxnSpLocks/>
              </p:cNvCxnSpPr>
              <p:nvPr/>
            </p:nvCxnSpPr>
            <p:spPr>
              <a:xfrm flipV="1">
                <a:off x="5672463" y="2374283"/>
                <a:ext cx="0" cy="1435153"/>
              </a:xfrm>
              <a:prstGeom prst="line">
                <a:avLst/>
              </a:prstGeom>
              <a:ln w="38100">
                <a:solidFill>
                  <a:srgbClr val="02067D"/>
                </a:solidFill>
              </a:ln>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id="{779DC1F1-40FA-4739-88A2-71599FE1CF69}"/>
                  </a:ext>
                </a:extLst>
              </p:cNvPr>
              <p:cNvCxnSpPr>
                <a:cxnSpLocks/>
              </p:cNvCxnSpPr>
              <p:nvPr/>
            </p:nvCxnSpPr>
            <p:spPr>
              <a:xfrm flipV="1">
                <a:off x="1588388" y="3401008"/>
                <a:ext cx="0" cy="1435153"/>
              </a:xfrm>
              <a:prstGeom prst="line">
                <a:avLst/>
              </a:prstGeom>
              <a:ln w="38100">
                <a:solidFill>
                  <a:srgbClr val="02067D"/>
                </a:solidFill>
              </a:ln>
            </p:spPr>
            <p:style>
              <a:lnRef idx="1">
                <a:schemeClr val="accent1"/>
              </a:lnRef>
              <a:fillRef idx="0">
                <a:schemeClr val="accent1"/>
              </a:fillRef>
              <a:effectRef idx="0">
                <a:schemeClr val="accent1"/>
              </a:effectRef>
              <a:fontRef idx="minor">
                <a:schemeClr val="tx1"/>
              </a:fontRef>
            </p:style>
          </p:cxnSp>
          <p:cxnSp>
            <p:nvCxnSpPr>
              <p:cNvPr id="36" name="Rak koppling 35">
                <a:extLst>
                  <a:ext uri="{FF2B5EF4-FFF2-40B4-BE49-F238E27FC236}">
                    <a16:creationId xmlns:a16="http://schemas.microsoft.com/office/drawing/2014/main" id="{5BEE1E62-5767-4021-9CB0-DCDBCBAA27C9}"/>
                  </a:ext>
                </a:extLst>
              </p:cNvPr>
              <p:cNvCxnSpPr>
                <a:cxnSpLocks/>
              </p:cNvCxnSpPr>
              <p:nvPr/>
            </p:nvCxnSpPr>
            <p:spPr>
              <a:xfrm flipV="1">
                <a:off x="3218163" y="3401008"/>
                <a:ext cx="0" cy="1435153"/>
              </a:xfrm>
              <a:prstGeom prst="line">
                <a:avLst/>
              </a:prstGeom>
              <a:ln w="38100">
                <a:solidFill>
                  <a:srgbClr val="02067D"/>
                </a:solidFill>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8844DC5F-CC2C-4216-8DB2-DED2E20B1DF7}"/>
                  </a:ext>
                </a:extLst>
              </p:cNvPr>
              <p:cNvCxnSpPr>
                <a:cxnSpLocks/>
              </p:cNvCxnSpPr>
              <p:nvPr/>
            </p:nvCxnSpPr>
            <p:spPr>
              <a:xfrm flipV="1">
                <a:off x="4865653" y="3401008"/>
                <a:ext cx="0" cy="1435153"/>
              </a:xfrm>
              <a:prstGeom prst="line">
                <a:avLst/>
              </a:prstGeom>
              <a:ln w="38100">
                <a:solidFill>
                  <a:srgbClr val="02067D"/>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C49736B5-4B82-4599-9E5F-E914863133CC}"/>
                  </a:ext>
                </a:extLst>
              </p:cNvPr>
              <p:cNvCxnSpPr>
                <a:cxnSpLocks/>
              </p:cNvCxnSpPr>
              <p:nvPr/>
            </p:nvCxnSpPr>
            <p:spPr>
              <a:xfrm flipV="1">
                <a:off x="6495771" y="3401008"/>
                <a:ext cx="0" cy="1435153"/>
              </a:xfrm>
              <a:prstGeom prst="line">
                <a:avLst/>
              </a:prstGeom>
              <a:ln w="38100">
                <a:solidFill>
                  <a:srgbClr val="02067D"/>
                </a:solidFill>
              </a:ln>
            </p:spPr>
            <p:style>
              <a:lnRef idx="1">
                <a:schemeClr val="accent1"/>
              </a:lnRef>
              <a:fillRef idx="0">
                <a:schemeClr val="accent1"/>
              </a:fillRef>
              <a:effectRef idx="0">
                <a:schemeClr val="accent1"/>
              </a:effectRef>
              <a:fontRef idx="minor">
                <a:schemeClr val="tx1"/>
              </a:fontRef>
            </p:style>
          </p:cxnSp>
          <p:sp>
            <p:nvSpPr>
              <p:cNvPr id="42" name="textruta 41">
                <a:extLst>
                  <a:ext uri="{FF2B5EF4-FFF2-40B4-BE49-F238E27FC236}">
                    <a16:creationId xmlns:a16="http://schemas.microsoft.com/office/drawing/2014/main" id="{81AC2F15-10BA-4B7E-9496-A210BD577E8C}"/>
                  </a:ext>
                </a:extLst>
              </p:cNvPr>
              <p:cNvSpPr txBox="1"/>
              <p:nvPr/>
            </p:nvSpPr>
            <p:spPr>
              <a:xfrm>
                <a:off x="1119982" y="3125757"/>
                <a:ext cx="959870" cy="358442"/>
              </a:xfrm>
              <a:prstGeom prst="rect">
                <a:avLst/>
              </a:prstGeom>
              <a:noFill/>
            </p:spPr>
            <p:txBody>
              <a:bodyPr wrap="none" lIns="0" tIns="0" rIns="0" bIns="0" rtlCol="0" anchor="ctr" anchorCtr="0">
                <a:noAutofit/>
              </a:bodyPr>
              <a:lstStyle/>
              <a:p>
                <a:pPr algn="ctr"/>
                <a:r>
                  <a:rPr lang="sv-SE" sz="1000" b="1" dirty="0">
                    <a:solidFill>
                      <a:srgbClr val="020678"/>
                    </a:solidFill>
                  </a:rPr>
                  <a:t>Rapportera</a:t>
                </a:r>
                <a:endParaRPr lang="sv-SE" sz="900" b="1" dirty="0">
                  <a:solidFill>
                    <a:srgbClr val="020678"/>
                  </a:solidFill>
                </a:endParaRPr>
              </a:p>
            </p:txBody>
          </p:sp>
        </p:grpSp>
        <p:sp>
          <p:nvSpPr>
            <p:cNvPr id="46" name="textruta 45">
              <a:extLst>
                <a:ext uri="{FF2B5EF4-FFF2-40B4-BE49-F238E27FC236}">
                  <a16:creationId xmlns:a16="http://schemas.microsoft.com/office/drawing/2014/main" id="{88CF2F44-3507-49F3-AB9C-3B650DE60115}"/>
                </a:ext>
              </a:extLst>
            </p:cNvPr>
            <p:cNvSpPr txBox="1"/>
            <p:nvPr/>
          </p:nvSpPr>
          <p:spPr>
            <a:xfrm>
              <a:off x="2788094" y="3076319"/>
              <a:ext cx="959870" cy="358442"/>
            </a:xfrm>
            <a:prstGeom prst="rect">
              <a:avLst/>
            </a:prstGeom>
            <a:noFill/>
          </p:spPr>
          <p:txBody>
            <a:bodyPr wrap="none" lIns="0" tIns="0" rIns="0" bIns="0" rtlCol="0" anchor="ctr" anchorCtr="0">
              <a:noAutofit/>
            </a:bodyPr>
            <a:lstStyle/>
            <a:p>
              <a:pPr algn="ctr"/>
              <a:r>
                <a:rPr lang="sv-SE" sz="1000" b="1" dirty="0">
                  <a:solidFill>
                    <a:srgbClr val="020678"/>
                  </a:solidFill>
                </a:rPr>
                <a:t>Bekräfta &amp; </a:t>
              </a:r>
            </a:p>
            <a:p>
              <a:pPr algn="ctr"/>
              <a:r>
                <a:rPr lang="sv-SE" sz="1000" b="1" dirty="0">
                  <a:solidFill>
                    <a:srgbClr val="020678"/>
                  </a:solidFill>
                </a:rPr>
                <a:t>komplettera</a:t>
              </a:r>
            </a:p>
          </p:txBody>
        </p:sp>
        <p:sp>
          <p:nvSpPr>
            <p:cNvPr id="47" name="textruta 46">
              <a:extLst>
                <a:ext uri="{FF2B5EF4-FFF2-40B4-BE49-F238E27FC236}">
                  <a16:creationId xmlns:a16="http://schemas.microsoft.com/office/drawing/2014/main" id="{9FD1E91A-C01E-4CA2-8592-EB164535CDDC}"/>
                </a:ext>
              </a:extLst>
            </p:cNvPr>
            <p:cNvSpPr txBox="1"/>
            <p:nvPr/>
          </p:nvSpPr>
          <p:spPr>
            <a:xfrm>
              <a:off x="3561973" y="3834164"/>
              <a:ext cx="959870" cy="358442"/>
            </a:xfrm>
            <a:prstGeom prst="rect">
              <a:avLst/>
            </a:prstGeom>
            <a:noFill/>
          </p:spPr>
          <p:txBody>
            <a:bodyPr wrap="none" lIns="0" tIns="0" rIns="0" bIns="0" rtlCol="0" anchor="ctr" anchorCtr="0">
              <a:noAutofit/>
            </a:bodyPr>
            <a:lstStyle/>
            <a:p>
              <a:pPr algn="ctr"/>
              <a:r>
                <a:rPr lang="sv-SE" sz="1000" b="1" dirty="0">
                  <a:solidFill>
                    <a:srgbClr val="020678"/>
                  </a:solidFill>
                </a:rPr>
                <a:t>Riskvärdera &amp; </a:t>
              </a:r>
            </a:p>
            <a:p>
              <a:pPr algn="ctr"/>
              <a:r>
                <a:rPr lang="sv-SE" sz="1000" b="1" dirty="0">
                  <a:solidFill>
                    <a:srgbClr val="020678"/>
                  </a:solidFill>
                </a:rPr>
                <a:t>utreda</a:t>
              </a:r>
            </a:p>
          </p:txBody>
        </p:sp>
        <p:sp>
          <p:nvSpPr>
            <p:cNvPr id="48" name="textruta 47">
              <a:extLst>
                <a:ext uri="{FF2B5EF4-FFF2-40B4-BE49-F238E27FC236}">
                  <a16:creationId xmlns:a16="http://schemas.microsoft.com/office/drawing/2014/main" id="{CE98AECC-CEBD-4E60-875A-73141F51C89C}"/>
                </a:ext>
              </a:extLst>
            </p:cNvPr>
            <p:cNvSpPr txBox="1"/>
            <p:nvPr/>
          </p:nvSpPr>
          <p:spPr>
            <a:xfrm>
              <a:off x="5179661" y="3856090"/>
              <a:ext cx="959870" cy="358442"/>
            </a:xfrm>
            <a:prstGeom prst="rect">
              <a:avLst/>
            </a:prstGeom>
            <a:noFill/>
          </p:spPr>
          <p:txBody>
            <a:bodyPr wrap="none" lIns="0" tIns="0" rIns="0" bIns="0" rtlCol="0" anchor="ctr" anchorCtr="0">
              <a:noAutofit/>
            </a:bodyPr>
            <a:lstStyle/>
            <a:p>
              <a:pPr algn="ctr"/>
              <a:r>
                <a:rPr lang="sv-SE" sz="1000" b="1" dirty="0">
                  <a:solidFill>
                    <a:srgbClr val="020678"/>
                  </a:solidFill>
                </a:rPr>
                <a:t>Riskvärdera &amp; </a:t>
              </a:r>
            </a:p>
            <a:p>
              <a:pPr algn="ctr"/>
              <a:r>
                <a:rPr lang="sv-SE" sz="1000" b="1" dirty="0">
                  <a:solidFill>
                    <a:srgbClr val="020678"/>
                  </a:solidFill>
                </a:rPr>
                <a:t>följa upp</a:t>
              </a:r>
            </a:p>
          </p:txBody>
        </p:sp>
        <p:sp>
          <p:nvSpPr>
            <p:cNvPr id="49" name="textruta 48">
              <a:extLst>
                <a:ext uri="{FF2B5EF4-FFF2-40B4-BE49-F238E27FC236}">
                  <a16:creationId xmlns:a16="http://schemas.microsoft.com/office/drawing/2014/main" id="{D5B1BB8F-BE39-4C3E-8329-A94801ECA110}"/>
                </a:ext>
              </a:extLst>
            </p:cNvPr>
            <p:cNvSpPr txBox="1"/>
            <p:nvPr/>
          </p:nvSpPr>
          <p:spPr>
            <a:xfrm>
              <a:off x="4392025" y="3131150"/>
              <a:ext cx="959870" cy="358442"/>
            </a:xfrm>
            <a:prstGeom prst="rect">
              <a:avLst/>
            </a:prstGeom>
            <a:noFill/>
          </p:spPr>
          <p:txBody>
            <a:bodyPr wrap="none" lIns="0" tIns="0" rIns="0" bIns="0" rtlCol="0" anchor="ctr" anchorCtr="0">
              <a:noAutofit/>
            </a:bodyPr>
            <a:lstStyle/>
            <a:p>
              <a:pPr algn="ctr"/>
              <a:r>
                <a:rPr lang="sv-SE" sz="1000" b="1" dirty="0">
                  <a:solidFill>
                    <a:srgbClr val="020678"/>
                  </a:solidFill>
                </a:rPr>
                <a:t>Åtgärda</a:t>
              </a:r>
            </a:p>
          </p:txBody>
        </p:sp>
        <p:sp>
          <p:nvSpPr>
            <p:cNvPr id="50" name="textruta 49">
              <a:extLst>
                <a:ext uri="{FF2B5EF4-FFF2-40B4-BE49-F238E27FC236}">
                  <a16:creationId xmlns:a16="http://schemas.microsoft.com/office/drawing/2014/main" id="{E761988F-6FE5-47A0-B887-A92928D1C767}"/>
                </a:ext>
              </a:extLst>
            </p:cNvPr>
            <p:cNvSpPr txBox="1"/>
            <p:nvPr/>
          </p:nvSpPr>
          <p:spPr>
            <a:xfrm>
              <a:off x="1915984" y="3826871"/>
              <a:ext cx="959870" cy="358442"/>
            </a:xfrm>
            <a:prstGeom prst="rect">
              <a:avLst/>
            </a:prstGeom>
            <a:noFill/>
          </p:spPr>
          <p:txBody>
            <a:bodyPr wrap="none" lIns="0" tIns="0" rIns="0" bIns="0" rtlCol="0" anchor="ctr" anchorCtr="0">
              <a:noAutofit/>
            </a:bodyPr>
            <a:lstStyle/>
            <a:p>
              <a:pPr algn="ctr"/>
              <a:r>
                <a:rPr lang="sv-SE" sz="1000" b="1" dirty="0">
                  <a:solidFill>
                    <a:srgbClr val="020678"/>
                  </a:solidFill>
                </a:rPr>
                <a:t>Mail till </a:t>
              </a:r>
              <a:br>
                <a:rPr lang="sv-SE" sz="1000" b="1" dirty="0">
                  <a:solidFill>
                    <a:srgbClr val="020678"/>
                  </a:solidFill>
                </a:rPr>
              </a:br>
              <a:r>
                <a:rPr lang="sv-SE" sz="1000" b="1" dirty="0">
                  <a:solidFill>
                    <a:srgbClr val="020678"/>
                  </a:solidFill>
                </a:rPr>
                <a:t>händelseansvarig</a:t>
              </a:r>
            </a:p>
          </p:txBody>
        </p:sp>
        <p:sp>
          <p:nvSpPr>
            <p:cNvPr id="55" name="textruta 54">
              <a:extLst>
                <a:ext uri="{FF2B5EF4-FFF2-40B4-BE49-F238E27FC236}">
                  <a16:creationId xmlns:a16="http://schemas.microsoft.com/office/drawing/2014/main" id="{E341DEA1-8068-421F-8379-BC72B893AE43}"/>
                </a:ext>
              </a:extLst>
            </p:cNvPr>
            <p:cNvSpPr txBox="1"/>
            <p:nvPr/>
          </p:nvSpPr>
          <p:spPr>
            <a:xfrm>
              <a:off x="6027594" y="3135990"/>
              <a:ext cx="959870" cy="358442"/>
            </a:xfrm>
            <a:prstGeom prst="rect">
              <a:avLst/>
            </a:prstGeom>
            <a:noFill/>
          </p:spPr>
          <p:txBody>
            <a:bodyPr wrap="none" lIns="0" tIns="0" rIns="0" bIns="0" rtlCol="0" anchor="ctr" anchorCtr="0">
              <a:noAutofit/>
            </a:bodyPr>
            <a:lstStyle/>
            <a:p>
              <a:pPr algn="ctr"/>
              <a:r>
                <a:rPr lang="sv-SE" sz="1000" b="1" dirty="0">
                  <a:solidFill>
                    <a:srgbClr val="020678"/>
                  </a:solidFill>
                </a:rPr>
                <a:t>Klar</a:t>
              </a:r>
            </a:p>
          </p:txBody>
        </p:sp>
      </p:grpSp>
      <p:pic>
        <p:nvPicPr>
          <p:cNvPr id="58" name="Bildobjekt 57">
            <a:extLst>
              <a:ext uri="{FF2B5EF4-FFF2-40B4-BE49-F238E27FC236}">
                <a16:creationId xmlns:a16="http://schemas.microsoft.com/office/drawing/2014/main" id="{6CDFBD1A-4343-431F-8E78-1AD52FAA3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055" y="2960195"/>
            <a:ext cx="1079500" cy="1080000"/>
          </a:xfrm>
          <a:prstGeom prst="rect">
            <a:avLst/>
          </a:prstGeom>
        </p:spPr>
      </p:pic>
      <p:pic>
        <p:nvPicPr>
          <p:cNvPr id="60" name="Bildobjekt 59" descr="En bild som visar visitkort, kontorsmaterial, kuvert&#10;&#10;Automatiskt genererad beskrivning">
            <a:extLst>
              <a:ext uri="{FF2B5EF4-FFF2-40B4-BE49-F238E27FC236}">
                <a16:creationId xmlns:a16="http://schemas.microsoft.com/office/drawing/2014/main" id="{F1435919-FF5E-43CF-AFA3-1E132240F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770" y="1166892"/>
            <a:ext cx="1079501" cy="1080000"/>
          </a:xfrm>
          <a:prstGeom prst="rect">
            <a:avLst/>
          </a:prstGeom>
        </p:spPr>
      </p:pic>
      <p:pic>
        <p:nvPicPr>
          <p:cNvPr id="62" name="Bildobjekt 61">
            <a:extLst>
              <a:ext uri="{FF2B5EF4-FFF2-40B4-BE49-F238E27FC236}">
                <a16:creationId xmlns:a16="http://schemas.microsoft.com/office/drawing/2014/main" id="{18978D7F-3839-44C2-AAF3-3140EFFB7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4661" y="1166071"/>
            <a:ext cx="1080000" cy="1080000"/>
          </a:xfrm>
          <a:prstGeom prst="rect">
            <a:avLst/>
          </a:prstGeom>
        </p:spPr>
      </p:pic>
      <p:pic>
        <p:nvPicPr>
          <p:cNvPr id="64" name="Bildobjekt 63">
            <a:extLst>
              <a:ext uri="{FF2B5EF4-FFF2-40B4-BE49-F238E27FC236}">
                <a16:creationId xmlns:a16="http://schemas.microsoft.com/office/drawing/2014/main" id="{3B2D9537-6050-49FE-B120-21E89CCECB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7199" y="1202994"/>
            <a:ext cx="1079500" cy="1080000"/>
          </a:xfrm>
          <a:prstGeom prst="rect">
            <a:avLst/>
          </a:prstGeom>
        </p:spPr>
      </p:pic>
      <p:pic>
        <p:nvPicPr>
          <p:cNvPr id="66" name="Bildobjekt 65">
            <a:extLst>
              <a:ext uri="{FF2B5EF4-FFF2-40B4-BE49-F238E27FC236}">
                <a16:creationId xmlns:a16="http://schemas.microsoft.com/office/drawing/2014/main" id="{887CB873-21CC-4B55-886A-BBC0571AB1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6155" y="4827517"/>
            <a:ext cx="1079500" cy="1080000"/>
          </a:xfrm>
          <a:prstGeom prst="rect">
            <a:avLst/>
          </a:prstGeom>
        </p:spPr>
      </p:pic>
      <p:pic>
        <p:nvPicPr>
          <p:cNvPr id="70" name="Bildobjekt 69">
            <a:extLst>
              <a:ext uri="{FF2B5EF4-FFF2-40B4-BE49-F238E27FC236}">
                <a16:creationId xmlns:a16="http://schemas.microsoft.com/office/drawing/2014/main" id="{38FA5F41-8ECC-4EFD-8E45-5267F3C8FB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7985" y="4675253"/>
            <a:ext cx="1079760" cy="1080000"/>
          </a:xfrm>
          <a:prstGeom prst="rect">
            <a:avLst/>
          </a:prstGeom>
        </p:spPr>
      </p:pic>
      <p:pic>
        <p:nvPicPr>
          <p:cNvPr id="72" name="Bildobjekt 71" descr="En bild som visar flygplan&#10;&#10;Automatiskt genererad beskrivning">
            <a:extLst>
              <a:ext uri="{FF2B5EF4-FFF2-40B4-BE49-F238E27FC236}">
                <a16:creationId xmlns:a16="http://schemas.microsoft.com/office/drawing/2014/main" id="{A1A86B78-39E4-4BAC-8CBA-BB23798B56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21213" y="1239917"/>
            <a:ext cx="1006154" cy="1006154"/>
          </a:xfrm>
          <a:prstGeom prst="rect">
            <a:avLst/>
          </a:prstGeom>
        </p:spPr>
      </p:pic>
      <p:pic>
        <p:nvPicPr>
          <p:cNvPr id="74" name="Bildobjekt 73">
            <a:extLst>
              <a:ext uri="{FF2B5EF4-FFF2-40B4-BE49-F238E27FC236}">
                <a16:creationId xmlns:a16="http://schemas.microsoft.com/office/drawing/2014/main" id="{41157376-5731-4B02-9B14-8FB03DB390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50305" y="4879953"/>
            <a:ext cx="855657" cy="856053"/>
          </a:xfrm>
          <a:prstGeom prst="rect">
            <a:avLst/>
          </a:prstGeom>
        </p:spPr>
      </p:pic>
      <p:pic>
        <p:nvPicPr>
          <p:cNvPr id="75" name="Bildobjekt 74">
            <a:extLst>
              <a:ext uri="{FF2B5EF4-FFF2-40B4-BE49-F238E27FC236}">
                <a16:creationId xmlns:a16="http://schemas.microsoft.com/office/drawing/2014/main" id="{D455F5F6-055B-4606-B615-3D98CD2EEDEB}"/>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244957" y="4883585"/>
            <a:ext cx="935157" cy="935157"/>
          </a:xfrm>
          <a:prstGeom prst="rect">
            <a:avLst/>
          </a:prstGeom>
        </p:spPr>
      </p:pic>
      <p:pic>
        <p:nvPicPr>
          <p:cNvPr id="76" name="Bildobjekt 75" descr="En bild som visar leksak&#10;&#10;Automatiskt genererad beskrivning">
            <a:extLst>
              <a:ext uri="{FF2B5EF4-FFF2-40B4-BE49-F238E27FC236}">
                <a16:creationId xmlns:a16="http://schemas.microsoft.com/office/drawing/2014/main" id="{DEE89CBD-306B-4405-82E3-2E8D551F00F8}"/>
              </a:ext>
            </a:extLst>
          </p:cNvPr>
          <p:cNvPicPr>
            <a:picLocks noChangeAspect="1"/>
          </p:cNvPicPr>
          <p:nvPr/>
        </p:nvPicPr>
        <p:blipFill rotWithShape="1">
          <a:blip r:embed="rId12">
            <a:extLst>
              <a:ext uri="{28A0092B-C50C-407E-A947-70E740481C1C}">
                <a14:useLocalDpi xmlns:a14="http://schemas.microsoft.com/office/drawing/2010/main" val="0"/>
              </a:ext>
            </a:extLst>
          </a:blip>
          <a:srcRect l="20678" r="28320"/>
          <a:stretch/>
        </p:blipFill>
        <p:spPr>
          <a:xfrm>
            <a:off x="5856943" y="4675253"/>
            <a:ext cx="979287" cy="1080000"/>
          </a:xfrm>
          <a:prstGeom prst="rect">
            <a:avLst/>
          </a:prstGeom>
        </p:spPr>
      </p:pic>
      <p:pic>
        <p:nvPicPr>
          <p:cNvPr id="39" name="Bildobjekt 38">
            <a:extLst>
              <a:ext uri="{FF2B5EF4-FFF2-40B4-BE49-F238E27FC236}">
                <a16:creationId xmlns:a16="http://schemas.microsoft.com/office/drawing/2014/main" id="{EF07DBA6-E375-431E-A763-7DF8849E3A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5164" y="5990596"/>
            <a:ext cx="623892" cy="623892"/>
          </a:xfrm>
          <a:prstGeom prst="rect">
            <a:avLst/>
          </a:prstGeom>
        </p:spPr>
      </p:pic>
    </p:spTree>
    <p:extLst>
      <p:ext uri="{BB962C8B-B14F-4D97-AF65-F5344CB8AC3E}">
        <p14:creationId xmlns:p14="http://schemas.microsoft.com/office/powerpoint/2010/main" val="317854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6">
            <a:extLst>
              <a:ext uri="{FF2B5EF4-FFF2-40B4-BE49-F238E27FC236}">
                <a16:creationId xmlns:a16="http://schemas.microsoft.com/office/drawing/2014/main" id="{85177059-B739-4BD9-95F8-982292062A61}"/>
              </a:ext>
            </a:extLst>
          </p:cNvPr>
          <p:cNvGraphicFramePr>
            <a:graphicFrameLocks noGrp="1"/>
          </p:cNvGraphicFramePr>
          <p:nvPr>
            <p:ph sz="quarter" idx="14"/>
          </p:nvPr>
        </p:nvGraphicFramePr>
        <p:xfrm>
          <a:off x="766763" y="1645603"/>
          <a:ext cx="9836091"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4" name="Rubrik 3">
            <a:extLst>
              <a:ext uri="{FF2B5EF4-FFF2-40B4-BE49-F238E27FC236}">
                <a16:creationId xmlns:a16="http://schemas.microsoft.com/office/drawing/2014/main" id="{87476A01-C228-5849-E16F-6717F5332D15}"/>
              </a:ext>
            </a:extLst>
          </p:cNvPr>
          <p:cNvSpPr>
            <a:spLocks noGrp="1"/>
          </p:cNvSpPr>
          <p:nvPr>
            <p:ph type="title"/>
          </p:nvPr>
        </p:nvSpPr>
        <p:spPr/>
        <p:txBody>
          <a:bodyPr/>
          <a:lstStyle/>
          <a:p>
            <a:r>
              <a:rPr lang="sv-SE" dirty="0"/>
              <a:t>Kännedom om kollektivavtalad försäkring 2013-2023</a:t>
            </a:r>
            <a:br>
              <a:rPr lang="sv-SE" dirty="0"/>
            </a:br>
            <a:r>
              <a:rPr lang="sv-SE" dirty="0"/>
              <a:t>– svensk allmänhet 20-65 år</a:t>
            </a:r>
          </a:p>
        </p:txBody>
      </p:sp>
      <p:sp>
        <p:nvSpPr>
          <p:cNvPr id="8" name="Rectangle 2">
            <a:extLst>
              <a:ext uri="{FF2B5EF4-FFF2-40B4-BE49-F238E27FC236}">
                <a16:creationId xmlns:a16="http://schemas.microsoft.com/office/drawing/2014/main" id="{1ADE49D3-5E26-4892-A6A4-AAC60C14EC81}"/>
              </a:ext>
            </a:extLst>
          </p:cNvPr>
          <p:cNvSpPr/>
          <p:nvPr/>
        </p:nvSpPr>
        <p:spPr>
          <a:xfrm>
            <a:off x="8624455" y="6523573"/>
            <a:ext cx="2127683" cy="246221"/>
          </a:xfrm>
          <a:prstGeom prst="rect">
            <a:avLst/>
          </a:prstGeom>
        </p:spPr>
        <p:txBody>
          <a:bodyPr wrap="square">
            <a:spAutoFit/>
          </a:bodyPr>
          <a:lstStyle/>
          <a:p>
            <a:pPr algn="r"/>
            <a:r>
              <a:rPr lang="sv-SE" sz="1000" dirty="0">
                <a:solidFill>
                  <a:schemeClr val="bg1">
                    <a:lumMod val="50000"/>
                  </a:schemeClr>
                </a:solidFill>
                <a:cs typeface="Arial" panose="020B0604020202020204" pitchFamily="34" charset="0"/>
              </a:rPr>
              <a:t>BAS 2023: Samtliga (n=675)</a:t>
            </a:r>
            <a:endParaRPr lang="en-US" sz="1000" dirty="0">
              <a:solidFill>
                <a:schemeClr val="bg1">
                  <a:lumMod val="50000"/>
                </a:schemeClr>
              </a:solidFill>
              <a:cs typeface="Arial" panose="020B0604020202020204" pitchFamily="34" charset="0"/>
            </a:endParaRPr>
          </a:p>
        </p:txBody>
      </p:sp>
      <p:sp>
        <p:nvSpPr>
          <p:cNvPr id="10" name="Höger hakparentes 9">
            <a:extLst>
              <a:ext uri="{FF2B5EF4-FFF2-40B4-BE49-F238E27FC236}">
                <a16:creationId xmlns:a16="http://schemas.microsoft.com/office/drawing/2014/main" id="{8DCB3E55-58D2-4508-BD45-077FB2777862}"/>
              </a:ext>
            </a:extLst>
          </p:cNvPr>
          <p:cNvSpPr/>
          <p:nvPr/>
        </p:nvSpPr>
        <p:spPr>
          <a:xfrm>
            <a:off x="10303214" y="4111125"/>
            <a:ext cx="270456" cy="1080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Höger hakparentes 11">
            <a:extLst>
              <a:ext uri="{FF2B5EF4-FFF2-40B4-BE49-F238E27FC236}">
                <a16:creationId xmlns:a16="http://schemas.microsoft.com/office/drawing/2014/main" id="{8931FEFE-E935-4EFD-9F32-0B0F96A37933}"/>
              </a:ext>
            </a:extLst>
          </p:cNvPr>
          <p:cNvSpPr/>
          <p:nvPr/>
        </p:nvSpPr>
        <p:spPr>
          <a:xfrm>
            <a:off x="10303214" y="1817340"/>
            <a:ext cx="270456" cy="2232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4" name="textruta 13">
            <a:extLst>
              <a:ext uri="{FF2B5EF4-FFF2-40B4-BE49-F238E27FC236}">
                <a16:creationId xmlns:a16="http://schemas.microsoft.com/office/drawing/2014/main" id="{002D688E-57C9-4372-824A-DE2936A3367D}"/>
              </a:ext>
            </a:extLst>
          </p:cNvPr>
          <p:cNvSpPr txBox="1"/>
          <p:nvPr/>
        </p:nvSpPr>
        <p:spPr>
          <a:xfrm>
            <a:off x="10637245" y="4183951"/>
            <a:ext cx="1283335" cy="914400"/>
          </a:xfrm>
          <a:prstGeom prst="rect">
            <a:avLst/>
          </a:prstGeom>
          <a:noFill/>
        </p:spPr>
        <p:txBody>
          <a:bodyPr wrap="none" lIns="0" tIns="0" rIns="0" bIns="0" rtlCol="0" anchor="ctr" anchorCtr="0">
            <a:noAutofit/>
          </a:bodyPr>
          <a:lstStyle/>
          <a:p>
            <a:pPr algn="ctr"/>
            <a:r>
              <a:rPr lang="sv-SE" sz="4000" b="1" dirty="0">
                <a:solidFill>
                  <a:schemeClr val="accent4"/>
                </a:solidFill>
              </a:rPr>
              <a:t>33%</a:t>
            </a:r>
          </a:p>
        </p:txBody>
      </p:sp>
      <p:sp>
        <p:nvSpPr>
          <p:cNvPr id="16" name="textruta 15">
            <a:extLst>
              <a:ext uri="{FF2B5EF4-FFF2-40B4-BE49-F238E27FC236}">
                <a16:creationId xmlns:a16="http://schemas.microsoft.com/office/drawing/2014/main" id="{21BF2742-6022-4FBD-953F-A4E4B95CCADC}"/>
              </a:ext>
            </a:extLst>
          </p:cNvPr>
          <p:cNvSpPr txBox="1"/>
          <p:nvPr/>
        </p:nvSpPr>
        <p:spPr>
          <a:xfrm>
            <a:off x="10637245" y="2514465"/>
            <a:ext cx="1283335" cy="914400"/>
          </a:xfrm>
          <a:prstGeom prst="rect">
            <a:avLst/>
          </a:prstGeom>
          <a:noFill/>
        </p:spPr>
        <p:txBody>
          <a:bodyPr wrap="none" lIns="0" tIns="0" rIns="0" bIns="0" rtlCol="0" anchor="ctr" anchorCtr="0">
            <a:noAutofit/>
          </a:bodyPr>
          <a:lstStyle/>
          <a:p>
            <a:pPr algn="ctr"/>
            <a:r>
              <a:rPr lang="sv-SE" sz="4000" b="1" dirty="0">
                <a:solidFill>
                  <a:schemeClr val="accent4"/>
                </a:solidFill>
              </a:rPr>
              <a:t>67%</a:t>
            </a:r>
          </a:p>
        </p:txBody>
      </p:sp>
    </p:spTree>
    <p:extLst>
      <p:ext uri="{BB962C8B-B14F-4D97-AF65-F5344CB8AC3E}">
        <p14:creationId xmlns:p14="http://schemas.microsoft.com/office/powerpoint/2010/main" val="673320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EF983699-894A-4ADD-A2A9-394C94D19996}"/>
              </a:ext>
            </a:extLst>
          </p:cNvPr>
          <p:cNvSpPr>
            <a:spLocks noGrp="1"/>
          </p:cNvSpPr>
          <p:nvPr>
            <p:ph sz="quarter" idx="14"/>
          </p:nvPr>
        </p:nvSpPr>
        <p:spPr/>
        <p:txBody>
          <a:bodyPr/>
          <a:lstStyle/>
          <a:p>
            <a:endParaRPr lang="sv-SE"/>
          </a:p>
        </p:txBody>
      </p:sp>
      <p:sp>
        <p:nvSpPr>
          <p:cNvPr id="3" name="Platshållare för bildnummer 2">
            <a:extLst>
              <a:ext uri="{FF2B5EF4-FFF2-40B4-BE49-F238E27FC236}">
                <a16:creationId xmlns:a16="http://schemas.microsoft.com/office/drawing/2014/main" id="{405DC510-1B26-4C97-AD72-732A92250E6C}"/>
              </a:ext>
            </a:extLst>
          </p:cNvPr>
          <p:cNvSpPr>
            <a:spLocks noGrp="1"/>
          </p:cNvSpPr>
          <p:nvPr>
            <p:ph type="sldNum" sz="quarter" idx="12"/>
          </p:nvPr>
        </p:nvSpPr>
        <p:spPr/>
        <p:txBody>
          <a:bodyPr/>
          <a:lstStyle/>
          <a:p>
            <a:fld id="{AE086683-F536-42AB-ABBC-F4803DFE8DBC}" type="slidenum">
              <a:rPr lang="sv-SE" smtClean="0"/>
              <a:pPr/>
              <a:t>40</a:t>
            </a:fld>
            <a:endParaRPr lang="sv-SE" dirty="0"/>
          </a:p>
        </p:txBody>
      </p:sp>
      <p:sp>
        <p:nvSpPr>
          <p:cNvPr id="5" name="Rubrik 4">
            <a:extLst>
              <a:ext uri="{FF2B5EF4-FFF2-40B4-BE49-F238E27FC236}">
                <a16:creationId xmlns:a16="http://schemas.microsoft.com/office/drawing/2014/main" id="{D5C48EDB-5A13-4EBA-AE44-F66652339983}"/>
              </a:ext>
            </a:extLst>
          </p:cNvPr>
          <p:cNvSpPr>
            <a:spLocks noGrp="1"/>
          </p:cNvSpPr>
          <p:nvPr>
            <p:ph type="title"/>
          </p:nvPr>
        </p:nvSpPr>
        <p:spPr/>
        <p:txBody>
          <a:bodyPr/>
          <a:lstStyle/>
          <a:p>
            <a:r>
              <a:rPr lang="sv-SE" dirty="0"/>
              <a:t>Vill du veta mer om IA-systemet?</a:t>
            </a:r>
          </a:p>
        </p:txBody>
      </p:sp>
      <p:pic>
        <p:nvPicPr>
          <p:cNvPr id="11" name="Bildobjekt 10">
            <a:extLst>
              <a:ext uri="{FF2B5EF4-FFF2-40B4-BE49-F238E27FC236}">
                <a16:creationId xmlns:a16="http://schemas.microsoft.com/office/drawing/2014/main" id="{188C10AA-BE83-4C81-93D5-30DB2412A06C}"/>
              </a:ext>
            </a:extLst>
          </p:cNvPr>
          <p:cNvPicPr>
            <a:picLocks noChangeAspect="1"/>
          </p:cNvPicPr>
          <p:nvPr/>
        </p:nvPicPr>
        <p:blipFill>
          <a:blip r:embed="rId2"/>
          <a:stretch>
            <a:fillRect/>
          </a:stretch>
        </p:blipFill>
        <p:spPr>
          <a:xfrm>
            <a:off x="847150" y="1379120"/>
            <a:ext cx="6428901" cy="4252686"/>
          </a:xfrm>
          <a:prstGeom prst="rect">
            <a:avLst/>
          </a:prstGeom>
        </p:spPr>
      </p:pic>
      <p:sp>
        <p:nvSpPr>
          <p:cNvPr id="12" name="Ellips 11">
            <a:extLst>
              <a:ext uri="{FF2B5EF4-FFF2-40B4-BE49-F238E27FC236}">
                <a16:creationId xmlns:a16="http://schemas.microsoft.com/office/drawing/2014/main" id="{B717E15C-E66C-4D20-A3EE-A150782C0713}"/>
              </a:ext>
            </a:extLst>
          </p:cNvPr>
          <p:cNvSpPr/>
          <p:nvPr/>
        </p:nvSpPr>
        <p:spPr>
          <a:xfrm>
            <a:off x="1965552" y="1328738"/>
            <a:ext cx="888180" cy="3991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463F426D-13B8-451A-A1C3-0D5BF39CB2BC}"/>
              </a:ext>
            </a:extLst>
          </p:cNvPr>
          <p:cNvPicPr>
            <a:picLocks noChangeAspect="1"/>
          </p:cNvPicPr>
          <p:nvPr/>
        </p:nvPicPr>
        <p:blipFill>
          <a:blip r:embed="rId3"/>
          <a:stretch>
            <a:fillRect/>
          </a:stretch>
        </p:blipFill>
        <p:spPr>
          <a:xfrm>
            <a:off x="5581160" y="2726257"/>
            <a:ext cx="6254685" cy="3863188"/>
          </a:xfrm>
          <a:prstGeom prst="rect">
            <a:avLst/>
          </a:prstGeom>
        </p:spPr>
      </p:pic>
      <p:sp>
        <p:nvSpPr>
          <p:cNvPr id="15" name="Ellips 14">
            <a:extLst>
              <a:ext uri="{FF2B5EF4-FFF2-40B4-BE49-F238E27FC236}">
                <a16:creationId xmlns:a16="http://schemas.microsoft.com/office/drawing/2014/main" id="{08DAF08E-45B9-46BC-BF82-94587C95203E}"/>
              </a:ext>
            </a:extLst>
          </p:cNvPr>
          <p:cNvSpPr/>
          <p:nvPr/>
        </p:nvSpPr>
        <p:spPr>
          <a:xfrm>
            <a:off x="10533819" y="4735562"/>
            <a:ext cx="916060" cy="38462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Ellips 15">
            <a:extLst>
              <a:ext uri="{FF2B5EF4-FFF2-40B4-BE49-F238E27FC236}">
                <a16:creationId xmlns:a16="http://schemas.microsoft.com/office/drawing/2014/main" id="{0186449F-07FF-41A4-BFF4-C59CCFB0C3CF}"/>
              </a:ext>
            </a:extLst>
          </p:cNvPr>
          <p:cNvSpPr/>
          <p:nvPr/>
        </p:nvSpPr>
        <p:spPr>
          <a:xfrm>
            <a:off x="6977212" y="2695454"/>
            <a:ext cx="758450" cy="38462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8865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8172E0A-87A9-42A4-B75B-792E93127B10}"/>
              </a:ext>
            </a:extLst>
          </p:cNvPr>
          <p:cNvSpPr>
            <a:spLocks noGrp="1"/>
          </p:cNvSpPr>
          <p:nvPr>
            <p:ph type="ctrTitle"/>
          </p:nvPr>
        </p:nvSpPr>
        <p:spPr>
          <a:xfrm>
            <a:off x="1704975" y="1504314"/>
            <a:ext cx="9036048" cy="1924685"/>
          </a:xfrm>
        </p:spPr>
        <p:txBody>
          <a:bodyPr anchor="b">
            <a:normAutofit/>
          </a:bodyPr>
          <a:lstStyle/>
          <a:p>
            <a:r>
              <a:rPr lang="sv-SE" dirty="0">
                <a:solidFill>
                  <a:schemeClr val="bg1">
                    <a:lumMod val="95000"/>
                  </a:schemeClr>
                </a:solidFill>
              </a:rPr>
              <a:t>Rehabiliteringsstöd</a:t>
            </a:r>
          </a:p>
        </p:txBody>
      </p:sp>
      <p:sp>
        <p:nvSpPr>
          <p:cNvPr id="8" name="Underrubrik 7">
            <a:extLst>
              <a:ext uri="{FF2B5EF4-FFF2-40B4-BE49-F238E27FC236}">
                <a16:creationId xmlns:a16="http://schemas.microsoft.com/office/drawing/2014/main" id="{D48C0466-87C4-43EF-A981-4EDE22242EEF}"/>
              </a:ext>
            </a:extLst>
          </p:cNvPr>
          <p:cNvSpPr>
            <a:spLocks noGrp="1"/>
          </p:cNvSpPr>
          <p:nvPr>
            <p:ph type="subTitle" idx="1"/>
          </p:nvPr>
        </p:nvSpPr>
        <p:spPr>
          <a:xfrm>
            <a:off x="1704975" y="3540919"/>
            <a:ext cx="9036049" cy="1733551"/>
          </a:xfrm>
        </p:spPr>
        <p:txBody>
          <a:bodyPr>
            <a:normAutofit/>
          </a:bodyPr>
          <a:lstStyle/>
          <a:p>
            <a:r>
              <a:rPr lang="sv-SE" dirty="0">
                <a:solidFill>
                  <a:schemeClr val="bg1">
                    <a:lumMod val="95000"/>
                  </a:schemeClr>
                </a:solidFill>
              </a:rPr>
              <a:t>Ekonomiskt stöd till arbetsgivaren</a:t>
            </a:r>
          </a:p>
        </p:txBody>
      </p:sp>
    </p:spTree>
    <p:extLst>
      <p:ext uri="{BB962C8B-B14F-4D97-AF65-F5344CB8AC3E}">
        <p14:creationId xmlns:p14="http://schemas.microsoft.com/office/powerpoint/2010/main" val="3597816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26EF7AA-6A54-D264-3BE6-83A20E6618D3}"/>
              </a:ext>
            </a:extLst>
          </p:cNvPr>
          <p:cNvSpPr>
            <a:spLocks noGrp="1"/>
          </p:cNvSpPr>
          <p:nvPr>
            <p:ph sz="quarter" idx="14"/>
          </p:nvPr>
        </p:nvSpPr>
        <p:spPr/>
        <p:txBody>
          <a:bodyPr/>
          <a:lstStyle/>
          <a:p>
            <a:r>
              <a:rPr lang="sv-SE" dirty="0"/>
              <a:t>Ökning av sjuktalen under början av 2000-talet</a:t>
            </a:r>
          </a:p>
          <a:p>
            <a:r>
              <a:rPr lang="sv-SE" dirty="0"/>
              <a:t>Överskott av pengar i sjukförsäkringen AGS-KL</a:t>
            </a:r>
          </a:p>
          <a:p>
            <a:r>
              <a:rPr lang="sv-SE" dirty="0"/>
              <a:t>Parterna beslutade avsätta pengar för rehabilitering</a:t>
            </a:r>
          </a:p>
          <a:p>
            <a:r>
              <a:rPr lang="sv-SE" dirty="0"/>
              <a:t>Ingen försäkring – löpande överenskommelse</a:t>
            </a:r>
          </a:p>
          <a:p>
            <a:endParaRPr lang="sv-SE" dirty="0"/>
          </a:p>
        </p:txBody>
      </p:sp>
      <p:sp>
        <p:nvSpPr>
          <p:cNvPr id="4" name="Rubrik 3">
            <a:extLst>
              <a:ext uri="{FF2B5EF4-FFF2-40B4-BE49-F238E27FC236}">
                <a16:creationId xmlns:a16="http://schemas.microsoft.com/office/drawing/2014/main" id="{87476A01-C228-5849-E16F-6717F5332D15}"/>
              </a:ext>
            </a:extLst>
          </p:cNvPr>
          <p:cNvSpPr>
            <a:spLocks noGrp="1"/>
          </p:cNvSpPr>
          <p:nvPr>
            <p:ph type="title"/>
          </p:nvPr>
        </p:nvSpPr>
        <p:spPr/>
        <p:txBody>
          <a:bodyPr/>
          <a:lstStyle/>
          <a:p>
            <a:r>
              <a:rPr lang="sv-SE" dirty="0"/>
              <a:t>Bakgrund</a:t>
            </a:r>
          </a:p>
        </p:txBody>
      </p:sp>
    </p:spTree>
    <p:extLst>
      <p:ext uri="{BB962C8B-B14F-4D97-AF65-F5344CB8AC3E}">
        <p14:creationId xmlns:p14="http://schemas.microsoft.com/office/powerpoint/2010/main" val="3257717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C9EA70E-D1D3-442F-8E87-7AC99DBAE354}"/>
              </a:ext>
            </a:extLst>
          </p:cNvPr>
          <p:cNvSpPr>
            <a:spLocks noGrp="1"/>
          </p:cNvSpPr>
          <p:nvPr>
            <p:ph sz="quarter" idx="14"/>
          </p:nvPr>
        </p:nvSpPr>
        <p:spPr>
          <a:xfrm>
            <a:off x="766763" y="1238695"/>
            <a:ext cx="9974261" cy="2626169"/>
          </a:xfrm>
        </p:spPr>
        <p:txBody>
          <a:bodyPr/>
          <a:lstStyle/>
          <a:p>
            <a:r>
              <a:rPr lang="sv-SE" dirty="0"/>
              <a:t>Arbetsgivaren kan ansöka om upp till 50% av kostnaden.</a:t>
            </a:r>
          </a:p>
          <a:p>
            <a:r>
              <a:rPr lang="sv-SE" dirty="0"/>
              <a:t>Den anställde ska omfattas av sjukförsäkringen AGS-KL. Pågående anställning eller efterskydd.</a:t>
            </a:r>
          </a:p>
          <a:p>
            <a:r>
              <a:rPr lang="sv-SE" dirty="0"/>
              <a:t>Ansökan görs digitalt, och för en enskild individ (inte grupp!).</a:t>
            </a:r>
          </a:p>
          <a:p>
            <a:r>
              <a:rPr lang="sv-SE" dirty="0"/>
              <a:t>Arbetslivsinriktad rehabilitering vid t.ex. beroendebehandling, samtalsstöd, stress- och livsstilsförändringskurser, omskolning, mm.</a:t>
            </a:r>
          </a:p>
          <a:p>
            <a:r>
              <a:rPr lang="sv-SE" dirty="0"/>
              <a:t>Ansökan inom 6 månader efter påbörjad insats.</a:t>
            </a:r>
          </a:p>
          <a:p>
            <a:pPr marL="0" indent="0">
              <a:buNone/>
            </a:pPr>
            <a:endParaRPr lang="sv-SE" dirty="0"/>
          </a:p>
        </p:txBody>
      </p:sp>
      <p:sp>
        <p:nvSpPr>
          <p:cNvPr id="4" name="Rubrik 3">
            <a:extLst>
              <a:ext uri="{FF2B5EF4-FFF2-40B4-BE49-F238E27FC236}">
                <a16:creationId xmlns:a16="http://schemas.microsoft.com/office/drawing/2014/main" id="{8A540B88-21CA-4C87-B2B9-32311E3C5550}"/>
              </a:ext>
            </a:extLst>
          </p:cNvPr>
          <p:cNvSpPr>
            <a:spLocks noGrp="1"/>
          </p:cNvSpPr>
          <p:nvPr>
            <p:ph type="title"/>
          </p:nvPr>
        </p:nvSpPr>
        <p:spPr/>
        <p:txBody>
          <a:bodyPr/>
          <a:lstStyle/>
          <a:p>
            <a:r>
              <a:rPr lang="sv-SE" dirty="0"/>
              <a:t>Rehabiliteringsstöd</a:t>
            </a:r>
          </a:p>
        </p:txBody>
      </p:sp>
    </p:spTree>
    <p:extLst>
      <p:ext uri="{BB962C8B-B14F-4D97-AF65-F5344CB8AC3E}">
        <p14:creationId xmlns:p14="http://schemas.microsoft.com/office/powerpoint/2010/main" val="995917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3">
            <a:extLst>
              <a:ext uri="{FF2B5EF4-FFF2-40B4-BE49-F238E27FC236}">
                <a16:creationId xmlns:a16="http://schemas.microsoft.com/office/drawing/2014/main" id="{364284CE-A2D8-4CD4-B384-1E87672542D8}"/>
              </a:ext>
            </a:extLst>
          </p:cNvPr>
          <p:cNvSpPr>
            <a:spLocks noGrp="1"/>
          </p:cNvSpPr>
          <p:nvPr>
            <p:ph type="title"/>
          </p:nvPr>
        </p:nvSpPr>
        <p:spPr>
          <a:xfrm>
            <a:off x="766763" y="420688"/>
            <a:ext cx="9985375" cy="1028700"/>
          </a:xfrm>
        </p:spPr>
        <p:txBody>
          <a:bodyPr/>
          <a:lstStyle/>
          <a:p>
            <a:r>
              <a:rPr lang="sv-SE" dirty="0"/>
              <a:t>Rehabiliteringsstöd</a:t>
            </a:r>
          </a:p>
        </p:txBody>
      </p:sp>
      <p:pic>
        <p:nvPicPr>
          <p:cNvPr id="11" name="Bildobjekt 10">
            <a:extLst>
              <a:ext uri="{FF2B5EF4-FFF2-40B4-BE49-F238E27FC236}">
                <a16:creationId xmlns:a16="http://schemas.microsoft.com/office/drawing/2014/main" id="{188C10AA-BE83-4C81-93D5-30DB2412A06C}"/>
              </a:ext>
            </a:extLst>
          </p:cNvPr>
          <p:cNvPicPr>
            <a:picLocks noChangeAspect="1"/>
          </p:cNvPicPr>
          <p:nvPr/>
        </p:nvPicPr>
        <p:blipFill>
          <a:blip r:embed="rId2"/>
          <a:stretch>
            <a:fillRect/>
          </a:stretch>
        </p:blipFill>
        <p:spPr>
          <a:xfrm>
            <a:off x="847150" y="851876"/>
            <a:ext cx="6428901" cy="4252686"/>
          </a:xfrm>
          <a:prstGeom prst="rect">
            <a:avLst/>
          </a:prstGeom>
        </p:spPr>
      </p:pic>
      <p:sp>
        <p:nvSpPr>
          <p:cNvPr id="12" name="Ellips 11">
            <a:extLst>
              <a:ext uri="{FF2B5EF4-FFF2-40B4-BE49-F238E27FC236}">
                <a16:creationId xmlns:a16="http://schemas.microsoft.com/office/drawing/2014/main" id="{B717E15C-E66C-4D20-A3EE-A150782C0713}"/>
              </a:ext>
            </a:extLst>
          </p:cNvPr>
          <p:cNvSpPr/>
          <p:nvPr/>
        </p:nvSpPr>
        <p:spPr>
          <a:xfrm>
            <a:off x="1965552" y="837102"/>
            <a:ext cx="888180" cy="3991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463F426D-13B8-451A-A1C3-0D5BF39CB2BC}"/>
              </a:ext>
            </a:extLst>
          </p:cNvPr>
          <p:cNvPicPr>
            <a:picLocks noChangeAspect="1"/>
          </p:cNvPicPr>
          <p:nvPr/>
        </p:nvPicPr>
        <p:blipFill>
          <a:blip r:embed="rId3"/>
          <a:stretch>
            <a:fillRect/>
          </a:stretch>
        </p:blipFill>
        <p:spPr>
          <a:xfrm>
            <a:off x="5395965" y="2276355"/>
            <a:ext cx="6254685" cy="3863188"/>
          </a:xfrm>
          <a:prstGeom prst="rect">
            <a:avLst/>
          </a:prstGeom>
        </p:spPr>
      </p:pic>
      <p:sp>
        <p:nvSpPr>
          <p:cNvPr id="15" name="Ellips 14">
            <a:extLst>
              <a:ext uri="{FF2B5EF4-FFF2-40B4-BE49-F238E27FC236}">
                <a16:creationId xmlns:a16="http://schemas.microsoft.com/office/drawing/2014/main" id="{08DAF08E-45B9-46BC-BF82-94587C95203E}"/>
              </a:ext>
            </a:extLst>
          </p:cNvPr>
          <p:cNvSpPr/>
          <p:nvPr/>
        </p:nvSpPr>
        <p:spPr>
          <a:xfrm>
            <a:off x="6915899" y="4883638"/>
            <a:ext cx="1112733" cy="38462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Ellips 15">
            <a:extLst>
              <a:ext uri="{FF2B5EF4-FFF2-40B4-BE49-F238E27FC236}">
                <a16:creationId xmlns:a16="http://schemas.microsoft.com/office/drawing/2014/main" id="{0186449F-07FF-41A4-BFF4-C59CCFB0C3CF}"/>
              </a:ext>
            </a:extLst>
          </p:cNvPr>
          <p:cNvSpPr/>
          <p:nvPr/>
        </p:nvSpPr>
        <p:spPr>
          <a:xfrm>
            <a:off x="8694301" y="2549490"/>
            <a:ext cx="921971" cy="38462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167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894BE40-1BE9-4B30-AC3C-BF33F4EE00AA}"/>
              </a:ext>
            </a:extLst>
          </p:cNvPr>
          <p:cNvPicPr>
            <a:picLocks noChangeAspect="1"/>
          </p:cNvPicPr>
          <p:nvPr/>
        </p:nvPicPr>
        <p:blipFill>
          <a:blip r:embed="rId2"/>
          <a:stretch>
            <a:fillRect/>
          </a:stretch>
        </p:blipFill>
        <p:spPr>
          <a:xfrm>
            <a:off x="766763" y="866382"/>
            <a:ext cx="8031646" cy="5841197"/>
          </a:xfrm>
          <a:prstGeom prst="rect">
            <a:avLst/>
          </a:prstGeom>
        </p:spPr>
      </p:pic>
    </p:spTree>
    <p:extLst>
      <p:ext uri="{BB962C8B-B14F-4D97-AF65-F5344CB8AC3E}">
        <p14:creationId xmlns:p14="http://schemas.microsoft.com/office/powerpoint/2010/main" val="2648332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0E417FC5-1097-0914-B5B0-F19611BD00E7}"/>
              </a:ext>
            </a:extLst>
          </p:cNvPr>
          <p:cNvSpPr>
            <a:spLocks noGrp="1"/>
          </p:cNvSpPr>
          <p:nvPr>
            <p:ph type="sldNum" sz="quarter" idx="12"/>
          </p:nvPr>
        </p:nvSpPr>
        <p:spPr>
          <a:xfrm>
            <a:off x="10991849" y="6204746"/>
            <a:ext cx="684213" cy="182562"/>
          </a:xfrm>
        </p:spPr>
        <p:txBody>
          <a:bodyPr/>
          <a:lstStyle/>
          <a:p>
            <a:pPr>
              <a:spcAft>
                <a:spcPts val="600"/>
              </a:spcAft>
            </a:pPr>
            <a:fld id="{AE086683-F536-42AB-ABBC-F4803DFE8DBC}" type="slidenum">
              <a:rPr lang="sv-SE" smtClean="0"/>
              <a:pPr>
                <a:spcAft>
                  <a:spcPts val="600"/>
                </a:spcAft>
              </a:pPr>
              <a:t>46</a:t>
            </a:fld>
            <a:endParaRPr lang="sv-SE"/>
          </a:p>
        </p:txBody>
      </p:sp>
      <p:sp>
        <p:nvSpPr>
          <p:cNvPr id="18" name="Platshållare för text 5">
            <a:extLst>
              <a:ext uri="{FF2B5EF4-FFF2-40B4-BE49-F238E27FC236}">
                <a16:creationId xmlns:a16="http://schemas.microsoft.com/office/drawing/2014/main" id="{1B93F1A8-1600-4FEF-9523-6037B462F6D6}"/>
              </a:ext>
            </a:extLst>
          </p:cNvPr>
          <p:cNvSpPr txBox="1">
            <a:spLocks/>
          </p:cNvSpPr>
          <p:nvPr/>
        </p:nvSpPr>
        <p:spPr>
          <a:xfrm>
            <a:off x="645464" y="1366888"/>
            <a:ext cx="10346385" cy="4614812"/>
          </a:xfrm>
          <a:prstGeom prst="rect">
            <a:avLst/>
          </a:prstGeom>
        </p:spPr>
        <p:txBody>
          <a:bodyPr vert="horz" lIns="0" tIns="0" rIns="0" bIns="0" rtlCol="0">
            <a:normAutofit/>
          </a:bodyPr>
          <a:lstStyle>
            <a:lvl1pPr marL="216000" indent="-228605" algn="l" defTabSz="914418" rtl="0" eaLnBrk="1" latinLnBrk="0" hangingPunct="1">
              <a:lnSpc>
                <a:spcPct val="90000"/>
              </a:lnSpc>
              <a:spcBef>
                <a:spcPts val="1000"/>
              </a:spcBef>
              <a:spcAft>
                <a:spcPts val="1200"/>
              </a:spcAft>
              <a:buFont typeface="Arial" panose="020B0604020202020204" pitchFamily="34" charset="0"/>
              <a:buChar char="•"/>
              <a:defRPr sz="2000" kern="1200">
                <a:solidFill>
                  <a:schemeClr val="accent1"/>
                </a:solidFill>
                <a:latin typeface="+mn-lt"/>
                <a:ea typeface="+mn-ea"/>
                <a:cs typeface="+mn-cs"/>
              </a:defRPr>
            </a:lvl1pPr>
            <a:lvl2pPr marL="540000" indent="-288000" algn="l" defTabSz="914418" rtl="0" eaLnBrk="1" latinLnBrk="0" hangingPunct="1">
              <a:lnSpc>
                <a:spcPct val="90000"/>
              </a:lnSpc>
              <a:spcBef>
                <a:spcPts val="0"/>
              </a:spcBef>
              <a:spcAft>
                <a:spcPts val="400"/>
              </a:spcAft>
              <a:buFont typeface="Arial" panose="020B0604020202020204" pitchFamily="34" charset="0"/>
              <a:buChar char="−"/>
              <a:defRPr lang="sv-SE" sz="1400" b="0" kern="1200" dirty="0">
                <a:solidFill>
                  <a:schemeClr val="accent1"/>
                </a:solidFill>
                <a:latin typeface="+mn-lt"/>
                <a:ea typeface="+mn-ea"/>
                <a:cs typeface="+mn-cs"/>
              </a:defRPr>
            </a:lvl2pPr>
            <a:lvl3pPr marL="828000" indent="-228605" algn="l" defTabSz="914418" rtl="0" eaLnBrk="1" latinLnBrk="0" hangingPunct="1">
              <a:lnSpc>
                <a:spcPct val="90000"/>
              </a:lnSpc>
              <a:spcBef>
                <a:spcPts val="0"/>
              </a:spcBef>
              <a:spcAft>
                <a:spcPts val="400"/>
              </a:spcAft>
              <a:buFont typeface="Arial" panose="020B0604020202020204" pitchFamily="34" charset="0"/>
              <a:buChar char="•"/>
              <a:defRPr sz="1200" i="1"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a:lstStyle>
          <a:p>
            <a:pPr marL="342900" indent="-342900">
              <a:lnSpc>
                <a:spcPct val="100000"/>
              </a:lnSpc>
            </a:pPr>
            <a:endParaRPr lang="sv-SE" sz="2000" dirty="0"/>
          </a:p>
          <a:p>
            <a:pPr marL="342900" indent="-342900">
              <a:lnSpc>
                <a:spcPct val="100000"/>
              </a:lnSpc>
            </a:pPr>
            <a:r>
              <a:rPr lang="sv-SE" sz="2000" dirty="0"/>
              <a:t>Anställd inom </a:t>
            </a:r>
            <a:r>
              <a:rPr lang="sv-SE" dirty="0"/>
              <a:t>kommun- och regionsektorn</a:t>
            </a:r>
          </a:p>
          <a:p>
            <a:pPr marL="342900" indent="-342900">
              <a:lnSpc>
                <a:spcPct val="100000"/>
              </a:lnSpc>
            </a:pPr>
            <a:r>
              <a:rPr lang="sv-SE" sz="2000" dirty="0"/>
              <a:t>Jobbar heltid och tjänar 29 500 kr/månad</a:t>
            </a:r>
          </a:p>
          <a:p>
            <a:pPr marL="342900" indent="-342900">
              <a:lnSpc>
                <a:spcPct val="100000"/>
              </a:lnSpc>
            </a:pPr>
            <a:r>
              <a:rPr lang="sv-SE" sz="2000" dirty="0"/>
              <a:t>Långvarig sjukskrivning, 180 dagar kostar arbetsgivaren </a:t>
            </a:r>
            <a:r>
              <a:rPr lang="sv-SE" sz="2000" b="1" dirty="0"/>
              <a:t>ca 130 000 kr</a:t>
            </a:r>
          </a:p>
        </p:txBody>
      </p:sp>
      <p:sp>
        <p:nvSpPr>
          <p:cNvPr id="5" name="Rubrik 1">
            <a:extLst>
              <a:ext uri="{FF2B5EF4-FFF2-40B4-BE49-F238E27FC236}">
                <a16:creationId xmlns:a16="http://schemas.microsoft.com/office/drawing/2014/main" id="{395450FD-34AA-4B48-ABF9-A9C6DC03E272}"/>
              </a:ext>
            </a:extLst>
          </p:cNvPr>
          <p:cNvSpPr txBox="1">
            <a:spLocks/>
          </p:cNvSpPr>
          <p:nvPr/>
        </p:nvSpPr>
        <p:spPr>
          <a:xfrm>
            <a:off x="766763" y="421481"/>
            <a:ext cx="9985375" cy="1027907"/>
          </a:xfrm>
          <a:prstGeom prst="rect">
            <a:avLst/>
          </a:prstGeom>
        </p:spPr>
        <p:txBody>
          <a:bodyPr vert="horz" lIns="0" tIns="0" rIns="0" bIns="0" rtlCol="0" anchor="t">
            <a:normAutofit/>
          </a:bodyPr>
          <a:lstStyle>
            <a:lvl1pPr defTabSz="914418">
              <a:lnSpc>
                <a:spcPct val="100000"/>
              </a:lnSpc>
              <a:spcBef>
                <a:spcPct val="0"/>
              </a:spcBef>
              <a:buNone/>
              <a:defRPr sz="2800" b="1" spc="-40" baseline="0">
                <a:solidFill>
                  <a:schemeClr val="accent1"/>
                </a:solidFill>
                <a:latin typeface="+mj-lt"/>
                <a:ea typeface="+mj-ea"/>
                <a:cs typeface="+mj-cs"/>
              </a:defRPr>
            </a:lvl1pPr>
          </a:lstStyle>
          <a:p>
            <a:pPr>
              <a:spcAft>
                <a:spcPts val="600"/>
              </a:spcAft>
            </a:pPr>
            <a:r>
              <a:rPr lang="sv-SE" b="1" kern="1200" spc="-40" baseline="0">
                <a:latin typeface="+mj-lt"/>
                <a:ea typeface="+mj-ea"/>
                <a:cs typeface="+mj-cs"/>
              </a:rPr>
              <a:t>Vad kostar en långvarig sjukskrivning för arbetsgivaren?</a:t>
            </a:r>
          </a:p>
        </p:txBody>
      </p:sp>
      <p:sp>
        <p:nvSpPr>
          <p:cNvPr id="13" name="Platshållare för text 5">
            <a:extLst>
              <a:ext uri="{FF2B5EF4-FFF2-40B4-BE49-F238E27FC236}">
                <a16:creationId xmlns:a16="http://schemas.microsoft.com/office/drawing/2014/main" id="{94AC46B9-2D0F-414C-8C7D-5E40FED7A70D}"/>
              </a:ext>
            </a:extLst>
          </p:cNvPr>
          <p:cNvSpPr txBox="1">
            <a:spLocks/>
          </p:cNvSpPr>
          <p:nvPr/>
        </p:nvSpPr>
        <p:spPr>
          <a:xfrm>
            <a:off x="6235231" y="4229203"/>
            <a:ext cx="2164976" cy="1527454"/>
          </a:xfrm>
          <a:prstGeom prst="rect">
            <a:avLst/>
          </a:prstGeom>
        </p:spPr>
        <p:txBody>
          <a:bodyPr vert="horz" lIns="0" tIns="0" rIns="0" bIns="0" rtlCol="0">
            <a:noAutofit/>
          </a:bodyPr>
          <a:lstStyle>
            <a:lvl1pPr marL="444595" indent="-457200" algn="l" defTabSz="914418" rtl="0" eaLnBrk="1" latinLnBrk="0" hangingPunct="1">
              <a:lnSpc>
                <a:spcPct val="90000"/>
              </a:lnSpc>
              <a:spcBef>
                <a:spcPts val="1400"/>
              </a:spcBef>
              <a:spcAft>
                <a:spcPts val="400"/>
              </a:spcAft>
              <a:buFont typeface="+mj-lt"/>
              <a:buAutoNum type="arabicPeriod"/>
              <a:defRPr sz="2000" kern="1200">
                <a:solidFill>
                  <a:schemeClr val="accent1"/>
                </a:solidFill>
                <a:latin typeface="+mn-lt"/>
                <a:ea typeface="+mn-ea"/>
                <a:cs typeface="+mn-cs"/>
              </a:defRPr>
            </a:lvl1pPr>
            <a:lvl2pPr marL="457200" indent="0" algn="l" defTabSz="914418" rtl="0" eaLnBrk="1" latinLnBrk="0" hangingPunct="1">
              <a:lnSpc>
                <a:spcPct val="90000"/>
              </a:lnSpc>
              <a:spcBef>
                <a:spcPts val="0"/>
              </a:spcBef>
              <a:spcAft>
                <a:spcPts val="400"/>
              </a:spcAft>
              <a:buFont typeface="Arial" panose="020B0604020202020204" pitchFamily="34" charset="0"/>
              <a:buNone/>
              <a:defRPr lang="sv-SE" sz="1400" b="0" kern="1200">
                <a:solidFill>
                  <a:schemeClr val="accent1"/>
                </a:solidFill>
                <a:latin typeface="+mn-lt"/>
                <a:ea typeface="+mn-ea"/>
                <a:cs typeface="+mn-cs"/>
              </a:defRPr>
            </a:lvl2pPr>
            <a:lvl3pPr marL="714375" indent="-228600" algn="l" defTabSz="914418" rtl="0" eaLnBrk="1" latinLnBrk="0" hangingPunct="1">
              <a:lnSpc>
                <a:spcPct val="90000"/>
              </a:lnSpc>
              <a:spcBef>
                <a:spcPts val="200"/>
              </a:spcBef>
              <a:spcAft>
                <a:spcPts val="200"/>
              </a:spcAft>
              <a:buFont typeface="Arial" panose="020B0604020202020204" pitchFamily="34" charset="0"/>
              <a:buChar char="‒"/>
              <a:defRPr sz="1200" i="1"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a:lstStyle>
          <a:p>
            <a:pPr marL="0" lvl="0" indent="0">
              <a:buNone/>
            </a:pPr>
            <a:endParaRPr lang="en-US"/>
          </a:p>
        </p:txBody>
      </p:sp>
      <p:sp>
        <p:nvSpPr>
          <p:cNvPr id="14" name="Platshållare för text 5">
            <a:extLst>
              <a:ext uri="{FF2B5EF4-FFF2-40B4-BE49-F238E27FC236}">
                <a16:creationId xmlns:a16="http://schemas.microsoft.com/office/drawing/2014/main" id="{F7E8DDFB-916C-4286-A3D8-46110F235586}"/>
              </a:ext>
            </a:extLst>
          </p:cNvPr>
          <p:cNvSpPr txBox="1">
            <a:spLocks/>
          </p:cNvSpPr>
          <p:nvPr/>
        </p:nvSpPr>
        <p:spPr>
          <a:xfrm>
            <a:off x="8969463" y="4229203"/>
            <a:ext cx="2455771" cy="1527454"/>
          </a:xfrm>
          <a:prstGeom prst="rect">
            <a:avLst/>
          </a:prstGeom>
        </p:spPr>
        <p:txBody>
          <a:bodyPr vert="horz" lIns="0" tIns="0" rIns="0" bIns="0" rtlCol="0">
            <a:noAutofit/>
          </a:bodyPr>
          <a:lstStyle>
            <a:lvl1pPr marL="444595" indent="-457200" algn="l" defTabSz="914418" rtl="0" eaLnBrk="1" latinLnBrk="0" hangingPunct="1">
              <a:lnSpc>
                <a:spcPct val="90000"/>
              </a:lnSpc>
              <a:spcBef>
                <a:spcPts val="1400"/>
              </a:spcBef>
              <a:spcAft>
                <a:spcPts val="400"/>
              </a:spcAft>
              <a:buFont typeface="+mj-lt"/>
              <a:buAutoNum type="arabicPeriod"/>
              <a:defRPr sz="2000" kern="1200">
                <a:solidFill>
                  <a:schemeClr val="accent1"/>
                </a:solidFill>
                <a:latin typeface="+mn-lt"/>
                <a:ea typeface="+mn-ea"/>
                <a:cs typeface="+mn-cs"/>
              </a:defRPr>
            </a:lvl1pPr>
            <a:lvl2pPr marL="457200" indent="0" algn="l" defTabSz="914418" rtl="0" eaLnBrk="1" latinLnBrk="0" hangingPunct="1">
              <a:lnSpc>
                <a:spcPct val="90000"/>
              </a:lnSpc>
              <a:spcBef>
                <a:spcPts val="0"/>
              </a:spcBef>
              <a:spcAft>
                <a:spcPts val="400"/>
              </a:spcAft>
              <a:buFont typeface="Arial" panose="020B0604020202020204" pitchFamily="34" charset="0"/>
              <a:buNone/>
              <a:defRPr lang="sv-SE" sz="1400" b="0" kern="1200">
                <a:solidFill>
                  <a:schemeClr val="accent1"/>
                </a:solidFill>
                <a:latin typeface="+mn-lt"/>
                <a:ea typeface="+mn-ea"/>
                <a:cs typeface="+mn-cs"/>
              </a:defRPr>
            </a:lvl2pPr>
            <a:lvl3pPr marL="714375" indent="-228600" algn="l" defTabSz="914418" rtl="0" eaLnBrk="1" latinLnBrk="0" hangingPunct="1">
              <a:lnSpc>
                <a:spcPct val="90000"/>
              </a:lnSpc>
              <a:spcBef>
                <a:spcPts val="200"/>
              </a:spcBef>
              <a:spcAft>
                <a:spcPts val="200"/>
              </a:spcAft>
              <a:buFont typeface="Arial" panose="020B0604020202020204" pitchFamily="34" charset="0"/>
              <a:buChar char="‒"/>
              <a:defRPr sz="1200" i="1" kern="1200">
                <a:solidFill>
                  <a:schemeClr val="accent1"/>
                </a:solidFill>
                <a:latin typeface="+mn-lt"/>
                <a:ea typeface="+mn-ea"/>
                <a:cs typeface="+mn-cs"/>
              </a:defRPr>
            </a:lvl3pPr>
            <a:lvl4pPr marL="108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4pPr>
            <a:lvl5pPr marL="1332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5pPr>
            <a:lvl6pPr marL="1584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6pPr>
            <a:lvl7pPr marL="1836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7pPr>
            <a:lvl8pPr marL="2088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8pPr>
            <a:lvl9pPr marL="2340000" indent="-228605" algn="l" defTabSz="914418" rtl="0" eaLnBrk="1" latinLnBrk="0" hangingPunct="1">
              <a:lnSpc>
                <a:spcPct val="90000"/>
              </a:lnSpc>
              <a:spcBef>
                <a:spcPts val="0"/>
              </a:spcBef>
              <a:spcAft>
                <a:spcPts val="400"/>
              </a:spcAft>
              <a:buFont typeface="Arial" panose="020B0604020202020204" pitchFamily="34" charset="0"/>
              <a:buChar char="•"/>
              <a:defRPr sz="1200" kern="1200">
                <a:solidFill>
                  <a:schemeClr val="accent1"/>
                </a:solidFill>
                <a:latin typeface="+mn-lt"/>
                <a:ea typeface="+mn-ea"/>
                <a:cs typeface="+mn-cs"/>
              </a:defRPr>
            </a:lvl9pPr>
          </a:lstStyle>
          <a:p>
            <a:pPr marL="0" lvl="0" indent="0">
              <a:buNone/>
            </a:pPr>
            <a:endParaRPr lang="en-US"/>
          </a:p>
        </p:txBody>
      </p:sp>
      <p:pic>
        <p:nvPicPr>
          <p:cNvPr id="9" name="Bildobjekt 8">
            <a:extLst>
              <a:ext uri="{FF2B5EF4-FFF2-40B4-BE49-F238E27FC236}">
                <a16:creationId xmlns:a16="http://schemas.microsoft.com/office/drawing/2014/main" id="{501488BB-DAD9-4505-929D-CF0C90E156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05958" y="3429000"/>
            <a:ext cx="5206581" cy="3183345"/>
          </a:xfrm>
          <a:prstGeom prst="rect">
            <a:avLst/>
          </a:prstGeom>
        </p:spPr>
      </p:pic>
    </p:spTree>
    <p:extLst>
      <p:ext uri="{BB962C8B-B14F-4D97-AF65-F5344CB8AC3E}">
        <p14:creationId xmlns:p14="http://schemas.microsoft.com/office/powerpoint/2010/main" val="2010304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7476A01-C228-5849-E16F-6717F5332D15}"/>
              </a:ext>
            </a:extLst>
          </p:cNvPr>
          <p:cNvSpPr>
            <a:spLocks noGrp="1"/>
          </p:cNvSpPr>
          <p:nvPr>
            <p:ph type="title"/>
          </p:nvPr>
        </p:nvSpPr>
        <p:spPr/>
        <p:txBody>
          <a:bodyPr/>
          <a:lstStyle/>
          <a:p>
            <a:r>
              <a:rPr lang="sv-SE" dirty="0"/>
              <a:t>Ärendeinflöde Rehabiliteringsstöd AGS-KL</a:t>
            </a:r>
            <a:br>
              <a:rPr lang="sv-SE" dirty="0"/>
            </a:br>
            <a:br>
              <a:rPr lang="sv-SE" dirty="0"/>
            </a:br>
            <a:endParaRPr lang="sv-SE" sz="1800" b="0" dirty="0"/>
          </a:p>
        </p:txBody>
      </p:sp>
      <p:graphicFrame>
        <p:nvGraphicFramePr>
          <p:cNvPr id="6" name="Platshållare för innehåll 3">
            <a:extLst>
              <a:ext uri="{FF2B5EF4-FFF2-40B4-BE49-F238E27FC236}">
                <a16:creationId xmlns:a16="http://schemas.microsoft.com/office/drawing/2014/main" id="{1A1EBB75-3969-4159-AB98-305FA1242A3C}"/>
              </a:ext>
            </a:extLst>
          </p:cNvPr>
          <p:cNvGraphicFramePr>
            <a:graphicFrameLocks noGrp="1"/>
          </p:cNvGraphicFramePr>
          <p:nvPr>
            <p:ph sz="quarter" idx="14"/>
          </p:nvPr>
        </p:nvGraphicFramePr>
        <p:xfrm>
          <a:off x="766762" y="1203158"/>
          <a:ext cx="10145879" cy="5028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247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D88F980-B20E-4DF2-8BAE-A60254AC1513}"/>
              </a:ext>
            </a:extLst>
          </p:cNvPr>
          <p:cNvSpPr>
            <a:spLocks noGrp="1"/>
          </p:cNvSpPr>
          <p:nvPr>
            <p:ph type="title"/>
          </p:nvPr>
        </p:nvSpPr>
        <p:spPr>
          <a:xfrm>
            <a:off x="483438" y="426147"/>
            <a:ext cx="11431160" cy="1044143"/>
          </a:xfrm>
        </p:spPr>
        <p:txBody>
          <a:bodyPr/>
          <a:lstStyle/>
          <a:p>
            <a:r>
              <a:rPr lang="sv-SE" dirty="0"/>
              <a:t>Under 2023 - majoriteten av ansökningarna från kommuner och regioner har beviljats för tidiga insatser</a:t>
            </a:r>
          </a:p>
        </p:txBody>
      </p:sp>
      <p:graphicFrame>
        <p:nvGraphicFramePr>
          <p:cNvPr id="9" name="Platshållare för innehåll 6">
            <a:extLst>
              <a:ext uri="{FF2B5EF4-FFF2-40B4-BE49-F238E27FC236}">
                <a16:creationId xmlns:a16="http://schemas.microsoft.com/office/drawing/2014/main" id="{916E9322-C6EC-4602-B813-672A1A87415E}"/>
              </a:ext>
            </a:extLst>
          </p:cNvPr>
          <p:cNvGraphicFramePr>
            <a:graphicFrameLocks/>
          </p:cNvGraphicFramePr>
          <p:nvPr/>
        </p:nvGraphicFramePr>
        <p:xfrm>
          <a:off x="2530882" y="1470290"/>
          <a:ext cx="6673275" cy="4863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ruta 1">
            <a:extLst>
              <a:ext uri="{FF2B5EF4-FFF2-40B4-BE49-F238E27FC236}">
                <a16:creationId xmlns:a16="http://schemas.microsoft.com/office/drawing/2014/main" id="{4936F2FC-0470-1667-7B7D-34DC29788A32}"/>
              </a:ext>
            </a:extLst>
          </p:cNvPr>
          <p:cNvSpPr txBox="1"/>
          <p:nvPr/>
        </p:nvSpPr>
        <p:spPr>
          <a:xfrm>
            <a:off x="8277547" y="1999180"/>
            <a:ext cx="3637051" cy="3626777"/>
          </a:xfrm>
          <a:prstGeom prst="rect">
            <a:avLst/>
          </a:prstGeom>
          <a:solidFill>
            <a:schemeClr val="accent1"/>
          </a:solidFill>
        </p:spPr>
        <p:txBody>
          <a:bodyPr wrap="square" lIns="0" tIns="0" rIns="0" bIns="0" rtlCol="0" anchor="ctr" anchorCtr="0">
            <a:noAutofit/>
          </a:bodyPr>
          <a:lstStyle/>
          <a:p>
            <a:pPr algn="ctr"/>
            <a:r>
              <a:rPr lang="sv-SE" dirty="0">
                <a:solidFill>
                  <a:schemeClr val="bg1"/>
                </a:solidFill>
              </a:rPr>
              <a:t>Mål</a:t>
            </a:r>
          </a:p>
          <a:p>
            <a:pPr marL="285750" indent="-285750">
              <a:buFont typeface="Arial" panose="020B0604020202020204" pitchFamily="34" charset="0"/>
              <a:buChar char="•"/>
            </a:pPr>
            <a:r>
              <a:rPr lang="sv-SE" dirty="0">
                <a:solidFill>
                  <a:schemeClr val="bg1"/>
                </a:solidFill>
              </a:rPr>
              <a:t>Öka användningen av stödet.</a:t>
            </a:r>
          </a:p>
          <a:p>
            <a:pPr marL="285750" indent="-285750">
              <a:buFont typeface="Arial" panose="020B0604020202020204" pitchFamily="34" charset="0"/>
              <a:buChar char="•"/>
            </a:pPr>
            <a:endParaRPr lang="sv-SE" dirty="0">
              <a:solidFill>
                <a:schemeClr val="bg1"/>
              </a:solidFill>
            </a:endParaRPr>
          </a:p>
          <a:p>
            <a:pPr marL="285750" indent="-285750">
              <a:buFont typeface="Arial" panose="020B0604020202020204" pitchFamily="34" charset="0"/>
              <a:buChar char="•"/>
            </a:pPr>
            <a:r>
              <a:rPr lang="sv-SE" dirty="0">
                <a:solidFill>
                  <a:schemeClr val="bg1"/>
                </a:solidFill>
              </a:rPr>
              <a:t>Få in nya kommuner, regioner och kommunala företag som ansöker om stöd.</a:t>
            </a:r>
          </a:p>
          <a:p>
            <a:pPr marL="285750" indent="-285750">
              <a:buFont typeface="Arial" panose="020B0604020202020204" pitchFamily="34" charset="0"/>
              <a:buChar char="•"/>
            </a:pPr>
            <a:endParaRPr lang="sv-SE" dirty="0">
              <a:solidFill>
                <a:schemeClr val="bg1"/>
              </a:solidFill>
            </a:endParaRPr>
          </a:p>
          <a:p>
            <a:pPr marL="285750" indent="-285750">
              <a:buFont typeface="Arial" panose="020B0604020202020204" pitchFamily="34" charset="0"/>
              <a:buChar char="•"/>
            </a:pPr>
            <a:r>
              <a:rPr lang="sv-SE" dirty="0">
                <a:solidFill>
                  <a:schemeClr val="bg1"/>
                </a:solidFill>
              </a:rPr>
              <a:t>Att flera återkommer och regelbundet ansöker om stöd.</a:t>
            </a:r>
          </a:p>
          <a:p>
            <a:pPr marL="285750" indent="-285750">
              <a:buFont typeface="Arial" panose="020B0604020202020204" pitchFamily="34" charset="0"/>
              <a:buChar char="•"/>
            </a:pPr>
            <a:endParaRPr lang="sv-SE" dirty="0">
              <a:solidFill>
                <a:schemeClr val="bg1"/>
              </a:solidFill>
            </a:endParaRPr>
          </a:p>
          <a:p>
            <a:pPr marL="285750" indent="-285750">
              <a:buFont typeface="Arial" panose="020B0604020202020204" pitchFamily="34" charset="0"/>
              <a:buChar char="•"/>
            </a:pPr>
            <a:r>
              <a:rPr lang="sv-SE" dirty="0">
                <a:solidFill>
                  <a:schemeClr val="bg1"/>
                </a:solidFill>
              </a:rPr>
              <a:t> Att arbetsgivare ansöker för tidiga insatser.</a:t>
            </a:r>
          </a:p>
          <a:p>
            <a:pPr marL="285750" indent="-285750" algn="ctr">
              <a:buFont typeface="Arial" panose="020B0604020202020204" pitchFamily="34" charset="0"/>
              <a:buChar char="•"/>
            </a:pPr>
            <a:endParaRPr lang="sv-SE" dirty="0">
              <a:solidFill>
                <a:schemeClr val="bg1"/>
              </a:solidFill>
            </a:endParaRPr>
          </a:p>
        </p:txBody>
      </p:sp>
    </p:spTree>
    <p:extLst>
      <p:ext uri="{BB962C8B-B14F-4D97-AF65-F5344CB8AC3E}">
        <p14:creationId xmlns:p14="http://schemas.microsoft.com/office/powerpoint/2010/main" val="3859020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6">
            <a:extLst>
              <a:ext uri="{FF2B5EF4-FFF2-40B4-BE49-F238E27FC236}">
                <a16:creationId xmlns:a16="http://schemas.microsoft.com/office/drawing/2014/main" id="{F34C2323-9D64-4CA0-B684-C19CEB49AD4E}"/>
              </a:ext>
            </a:extLst>
          </p:cNvPr>
          <p:cNvGraphicFramePr>
            <a:graphicFrameLocks noGrp="1"/>
          </p:cNvGraphicFramePr>
          <p:nvPr>
            <p:ph sz="quarter" idx="14"/>
          </p:nvPr>
        </p:nvGraphicFramePr>
        <p:xfrm>
          <a:off x="766763" y="2047082"/>
          <a:ext cx="9974262"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4" name="Rubrik 3">
            <a:extLst>
              <a:ext uri="{FF2B5EF4-FFF2-40B4-BE49-F238E27FC236}">
                <a16:creationId xmlns:a16="http://schemas.microsoft.com/office/drawing/2014/main" id="{2D57CBF4-7BF1-4C6B-91F2-2553178C41E1}"/>
              </a:ext>
            </a:extLst>
          </p:cNvPr>
          <p:cNvSpPr>
            <a:spLocks noGrp="1"/>
          </p:cNvSpPr>
          <p:nvPr>
            <p:ph type="title"/>
          </p:nvPr>
        </p:nvSpPr>
        <p:spPr>
          <a:xfrm>
            <a:off x="514972" y="421481"/>
            <a:ext cx="10510837" cy="1080867"/>
          </a:xfrm>
        </p:spPr>
        <p:txBody>
          <a:bodyPr/>
          <a:lstStyle/>
          <a:p>
            <a:r>
              <a:rPr lang="sv-SE" dirty="0"/>
              <a:t>Unika arbetsgivare som ansökt om Rehabiliteringsstöd </a:t>
            </a:r>
            <a:br>
              <a:rPr lang="sv-SE" dirty="0"/>
            </a:br>
            <a:r>
              <a:rPr lang="sv-SE" dirty="0"/>
              <a:t>AGS-KL 2023</a:t>
            </a:r>
          </a:p>
        </p:txBody>
      </p:sp>
      <p:sp>
        <p:nvSpPr>
          <p:cNvPr id="5" name="textruta 4">
            <a:extLst>
              <a:ext uri="{FF2B5EF4-FFF2-40B4-BE49-F238E27FC236}">
                <a16:creationId xmlns:a16="http://schemas.microsoft.com/office/drawing/2014/main" id="{CA503FAF-7F5A-4BD3-8CAA-8CE0403D2E52}"/>
              </a:ext>
            </a:extLst>
          </p:cNvPr>
          <p:cNvSpPr txBox="1"/>
          <p:nvPr/>
        </p:nvSpPr>
        <p:spPr>
          <a:xfrm>
            <a:off x="514972" y="1317682"/>
            <a:ext cx="9321782" cy="369332"/>
          </a:xfrm>
          <a:prstGeom prst="rect">
            <a:avLst/>
          </a:prstGeom>
          <a:solidFill>
            <a:schemeClr val="bg1"/>
          </a:solidFill>
        </p:spPr>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20678"/>
                </a:solidFill>
                <a:effectLst/>
                <a:uLnTx/>
                <a:uFillTx/>
                <a:latin typeface="Arial"/>
                <a:ea typeface="+mn-ea"/>
                <a:cs typeface="+mn-cs"/>
              </a:rPr>
              <a:t>130 st unika arbetsgivare inom KR-sektorn har ansökt om rehabiliteringsstöd AGS-KL</a:t>
            </a:r>
          </a:p>
        </p:txBody>
      </p:sp>
    </p:spTree>
    <p:extLst>
      <p:ext uri="{BB962C8B-B14F-4D97-AF65-F5344CB8AC3E}">
        <p14:creationId xmlns:p14="http://schemas.microsoft.com/office/powerpoint/2010/main" val="413917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6">
            <a:extLst>
              <a:ext uri="{FF2B5EF4-FFF2-40B4-BE49-F238E27FC236}">
                <a16:creationId xmlns:a16="http://schemas.microsoft.com/office/drawing/2014/main" id="{85177059-B739-4BD9-95F8-982292062A61}"/>
              </a:ext>
            </a:extLst>
          </p:cNvPr>
          <p:cNvGraphicFramePr>
            <a:graphicFrameLocks noGrp="1"/>
          </p:cNvGraphicFramePr>
          <p:nvPr>
            <p:ph sz="quarter" idx="14"/>
          </p:nvPr>
        </p:nvGraphicFramePr>
        <p:xfrm>
          <a:off x="766763" y="1645603"/>
          <a:ext cx="9974262"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4" name="Rubrik 3">
            <a:extLst>
              <a:ext uri="{FF2B5EF4-FFF2-40B4-BE49-F238E27FC236}">
                <a16:creationId xmlns:a16="http://schemas.microsoft.com/office/drawing/2014/main" id="{87476A01-C228-5849-E16F-6717F5332D15}"/>
              </a:ext>
            </a:extLst>
          </p:cNvPr>
          <p:cNvSpPr>
            <a:spLocks noGrp="1"/>
          </p:cNvSpPr>
          <p:nvPr>
            <p:ph type="title"/>
          </p:nvPr>
        </p:nvSpPr>
        <p:spPr/>
        <p:txBody>
          <a:bodyPr/>
          <a:lstStyle/>
          <a:p>
            <a:r>
              <a:rPr lang="sv-SE" dirty="0"/>
              <a:t>Kännedom om kollektivavtalad försäkring 2023</a:t>
            </a:r>
            <a:br>
              <a:rPr lang="sv-SE" dirty="0"/>
            </a:br>
            <a:r>
              <a:rPr lang="sv-SE" dirty="0"/>
              <a:t>– KR-sektorn jämfört med övriga</a:t>
            </a:r>
          </a:p>
        </p:txBody>
      </p:sp>
      <p:sp>
        <p:nvSpPr>
          <p:cNvPr id="8" name="Rectangle 2">
            <a:extLst>
              <a:ext uri="{FF2B5EF4-FFF2-40B4-BE49-F238E27FC236}">
                <a16:creationId xmlns:a16="http://schemas.microsoft.com/office/drawing/2014/main" id="{1ADE49D3-5E26-4892-A6A4-AAC60C14EC81}"/>
              </a:ext>
            </a:extLst>
          </p:cNvPr>
          <p:cNvSpPr/>
          <p:nvPr/>
        </p:nvSpPr>
        <p:spPr>
          <a:xfrm>
            <a:off x="8624455" y="6523573"/>
            <a:ext cx="2127683" cy="246221"/>
          </a:xfrm>
          <a:prstGeom prst="rect">
            <a:avLst/>
          </a:prstGeom>
        </p:spPr>
        <p:txBody>
          <a:bodyPr wrap="square">
            <a:spAutoFit/>
          </a:bodyPr>
          <a:lstStyle/>
          <a:p>
            <a:pPr algn="r"/>
            <a:r>
              <a:rPr lang="sv-SE" sz="1000" dirty="0">
                <a:solidFill>
                  <a:schemeClr val="bg1">
                    <a:lumMod val="50000"/>
                  </a:schemeClr>
                </a:solidFill>
                <a:cs typeface="Arial" panose="020B0604020202020204" pitchFamily="34" charset="0"/>
              </a:rPr>
              <a:t>BAS: KR (n=321); Övriga  (n=354)</a:t>
            </a:r>
            <a:endParaRPr lang="en-US" sz="1000" dirty="0">
              <a:solidFill>
                <a:schemeClr val="bg1">
                  <a:lumMod val="50000"/>
                </a:schemeClr>
              </a:solidFill>
              <a:cs typeface="Arial" panose="020B0604020202020204" pitchFamily="34" charset="0"/>
            </a:endParaRPr>
          </a:p>
        </p:txBody>
      </p:sp>
      <p:sp>
        <p:nvSpPr>
          <p:cNvPr id="10" name="Höger hakparentes 9">
            <a:extLst>
              <a:ext uri="{FF2B5EF4-FFF2-40B4-BE49-F238E27FC236}">
                <a16:creationId xmlns:a16="http://schemas.microsoft.com/office/drawing/2014/main" id="{8DCB3E55-58D2-4508-BD45-077FB2777862}"/>
              </a:ext>
            </a:extLst>
          </p:cNvPr>
          <p:cNvSpPr/>
          <p:nvPr/>
        </p:nvSpPr>
        <p:spPr>
          <a:xfrm>
            <a:off x="9235118" y="4034122"/>
            <a:ext cx="270456" cy="1152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Höger hakparentes 11">
            <a:extLst>
              <a:ext uri="{FF2B5EF4-FFF2-40B4-BE49-F238E27FC236}">
                <a16:creationId xmlns:a16="http://schemas.microsoft.com/office/drawing/2014/main" id="{8931FEFE-E935-4EFD-9F32-0B0F96A37933}"/>
              </a:ext>
            </a:extLst>
          </p:cNvPr>
          <p:cNvSpPr/>
          <p:nvPr/>
        </p:nvSpPr>
        <p:spPr>
          <a:xfrm>
            <a:off x="9235118" y="1810800"/>
            <a:ext cx="270456" cy="2160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4" name="textruta 13">
            <a:extLst>
              <a:ext uri="{FF2B5EF4-FFF2-40B4-BE49-F238E27FC236}">
                <a16:creationId xmlns:a16="http://schemas.microsoft.com/office/drawing/2014/main" id="{002D688E-57C9-4372-824A-DE2936A3367D}"/>
              </a:ext>
            </a:extLst>
          </p:cNvPr>
          <p:cNvSpPr txBox="1"/>
          <p:nvPr/>
        </p:nvSpPr>
        <p:spPr>
          <a:xfrm>
            <a:off x="9598024" y="4193576"/>
            <a:ext cx="1283335" cy="914400"/>
          </a:xfrm>
          <a:prstGeom prst="rect">
            <a:avLst/>
          </a:prstGeom>
          <a:noFill/>
        </p:spPr>
        <p:txBody>
          <a:bodyPr wrap="none" lIns="0" tIns="0" rIns="0" bIns="0" rtlCol="0" anchor="ctr" anchorCtr="0">
            <a:noAutofit/>
          </a:bodyPr>
          <a:lstStyle/>
          <a:p>
            <a:pPr algn="ctr"/>
            <a:r>
              <a:rPr lang="sv-SE" sz="4000" b="1" dirty="0">
                <a:solidFill>
                  <a:schemeClr val="accent4"/>
                </a:solidFill>
              </a:rPr>
              <a:t>35%</a:t>
            </a:r>
          </a:p>
        </p:txBody>
      </p:sp>
      <p:sp>
        <p:nvSpPr>
          <p:cNvPr id="16" name="textruta 15">
            <a:extLst>
              <a:ext uri="{FF2B5EF4-FFF2-40B4-BE49-F238E27FC236}">
                <a16:creationId xmlns:a16="http://schemas.microsoft.com/office/drawing/2014/main" id="{21BF2742-6022-4FBD-953F-A4E4B95CCADC}"/>
              </a:ext>
            </a:extLst>
          </p:cNvPr>
          <p:cNvSpPr txBox="1"/>
          <p:nvPr/>
        </p:nvSpPr>
        <p:spPr>
          <a:xfrm>
            <a:off x="9598024" y="2924056"/>
            <a:ext cx="1283335" cy="914400"/>
          </a:xfrm>
          <a:prstGeom prst="rect">
            <a:avLst/>
          </a:prstGeom>
          <a:noFill/>
        </p:spPr>
        <p:txBody>
          <a:bodyPr wrap="none" lIns="0" tIns="0" rIns="0" bIns="0" rtlCol="0" anchor="ctr" anchorCtr="0">
            <a:noAutofit/>
          </a:bodyPr>
          <a:lstStyle/>
          <a:p>
            <a:pPr algn="ctr"/>
            <a:r>
              <a:rPr lang="sv-SE" sz="4000" b="1" dirty="0">
                <a:solidFill>
                  <a:schemeClr val="accent4"/>
                </a:solidFill>
              </a:rPr>
              <a:t>65%</a:t>
            </a:r>
          </a:p>
        </p:txBody>
      </p:sp>
      <p:sp>
        <p:nvSpPr>
          <p:cNvPr id="19" name="Höger hakparentes 18">
            <a:extLst>
              <a:ext uri="{FF2B5EF4-FFF2-40B4-BE49-F238E27FC236}">
                <a16:creationId xmlns:a16="http://schemas.microsoft.com/office/drawing/2014/main" id="{8619348C-6AF3-4105-8591-CB262ED386C7}"/>
              </a:ext>
            </a:extLst>
          </p:cNvPr>
          <p:cNvSpPr/>
          <p:nvPr/>
        </p:nvSpPr>
        <p:spPr>
          <a:xfrm>
            <a:off x="9570149" y="1810800"/>
            <a:ext cx="270456" cy="1080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0" name="textruta 19">
            <a:extLst>
              <a:ext uri="{FF2B5EF4-FFF2-40B4-BE49-F238E27FC236}">
                <a16:creationId xmlns:a16="http://schemas.microsoft.com/office/drawing/2014/main" id="{6EFB9D5E-C70A-421E-8D81-7E73DD6A45AE}"/>
              </a:ext>
            </a:extLst>
          </p:cNvPr>
          <p:cNvSpPr txBox="1"/>
          <p:nvPr/>
        </p:nvSpPr>
        <p:spPr>
          <a:xfrm>
            <a:off x="9926605" y="1916300"/>
            <a:ext cx="1283335" cy="914400"/>
          </a:xfrm>
          <a:prstGeom prst="rect">
            <a:avLst/>
          </a:prstGeom>
          <a:noFill/>
        </p:spPr>
        <p:txBody>
          <a:bodyPr wrap="none" lIns="0" tIns="0" rIns="0" bIns="0" rtlCol="0" anchor="ctr" anchorCtr="0">
            <a:noAutofit/>
          </a:bodyPr>
          <a:lstStyle/>
          <a:p>
            <a:pPr algn="ctr"/>
            <a:r>
              <a:rPr lang="sv-SE" sz="4000" b="1" dirty="0">
                <a:solidFill>
                  <a:schemeClr val="accent4"/>
                </a:solidFill>
              </a:rPr>
              <a:t>33%</a:t>
            </a:r>
          </a:p>
        </p:txBody>
      </p:sp>
      <p:sp>
        <p:nvSpPr>
          <p:cNvPr id="24" name="Höger hakparentes 23">
            <a:extLst>
              <a:ext uri="{FF2B5EF4-FFF2-40B4-BE49-F238E27FC236}">
                <a16:creationId xmlns:a16="http://schemas.microsoft.com/office/drawing/2014/main" id="{17CB54E6-625A-D0AB-3948-A80331AEA8E5}"/>
              </a:ext>
            </a:extLst>
          </p:cNvPr>
          <p:cNvSpPr/>
          <p:nvPr/>
        </p:nvSpPr>
        <p:spPr>
          <a:xfrm>
            <a:off x="4374346" y="4322875"/>
            <a:ext cx="270456" cy="864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5" name="Höger hakparentes 24">
            <a:extLst>
              <a:ext uri="{FF2B5EF4-FFF2-40B4-BE49-F238E27FC236}">
                <a16:creationId xmlns:a16="http://schemas.microsoft.com/office/drawing/2014/main" id="{C49B3439-5FEA-E918-CE35-3E24F8C59A8B}"/>
              </a:ext>
            </a:extLst>
          </p:cNvPr>
          <p:cNvSpPr/>
          <p:nvPr/>
        </p:nvSpPr>
        <p:spPr>
          <a:xfrm>
            <a:off x="4374346" y="1810800"/>
            <a:ext cx="270456" cy="2448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26" name="textruta 25">
            <a:extLst>
              <a:ext uri="{FF2B5EF4-FFF2-40B4-BE49-F238E27FC236}">
                <a16:creationId xmlns:a16="http://schemas.microsoft.com/office/drawing/2014/main" id="{292085E0-2EAD-979B-80B6-B3AB5E898880}"/>
              </a:ext>
            </a:extLst>
          </p:cNvPr>
          <p:cNvSpPr txBox="1"/>
          <p:nvPr/>
        </p:nvSpPr>
        <p:spPr>
          <a:xfrm>
            <a:off x="4727627" y="4193576"/>
            <a:ext cx="1283335" cy="914400"/>
          </a:xfrm>
          <a:prstGeom prst="rect">
            <a:avLst/>
          </a:prstGeom>
          <a:noFill/>
        </p:spPr>
        <p:txBody>
          <a:bodyPr wrap="none" lIns="0" tIns="0" rIns="0" bIns="0" rtlCol="0" anchor="ctr" anchorCtr="0">
            <a:noAutofit/>
          </a:bodyPr>
          <a:lstStyle/>
          <a:p>
            <a:pPr algn="ctr"/>
            <a:r>
              <a:rPr lang="sv-SE" sz="4000" b="1" dirty="0">
                <a:solidFill>
                  <a:schemeClr val="accent2"/>
                </a:solidFill>
              </a:rPr>
              <a:t>27%</a:t>
            </a:r>
          </a:p>
        </p:txBody>
      </p:sp>
      <p:sp>
        <p:nvSpPr>
          <p:cNvPr id="27" name="textruta 26">
            <a:extLst>
              <a:ext uri="{FF2B5EF4-FFF2-40B4-BE49-F238E27FC236}">
                <a16:creationId xmlns:a16="http://schemas.microsoft.com/office/drawing/2014/main" id="{F3B6D846-C775-D35B-4598-898CF90CE758}"/>
              </a:ext>
            </a:extLst>
          </p:cNvPr>
          <p:cNvSpPr txBox="1"/>
          <p:nvPr/>
        </p:nvSpPr>
        <p:spPr>
          <a:xfrm>
            <a:off x="4727627" y="2962556"/>
            <a:ext cx="1283335" cy="914400"/>
          </a:xfrm>
          <a:prstGeom prst="rect">
            <a:avLst/>
          </a:prstGeom>
          <a:noFill/>
        </p:spPr>
        <p:txBody>
          <a:bodyPr wrap="none" lIns="0" tIns="0" rIns="0" bIns="0" rtlCol="0" anchor="ctr" anchorCtr="0">
            <a:noAutofit/>
          </a:bodyPr>
          <a:lstStyle/>
          <a:p>
            <a:pPr algn="ctr"/>
            <a:r>
              <a:rPr lang="sv-SE" sz="4000" b="1" dirty="0">
                <a:solidFill>
                  <a:schemeClr val="accent2"/>
                </a:solidFill>
              </a:rPr>
              <a:t>73%</a:t>
            </a:r>
          </a:p>
        </p:txBody>
      </p:sp>
      <p:sp>
        <p:nvSpPr>
          <p:cNvPr id="28" name="textruta 27">
            <a:extLst>
              <a:ext uri="{FF2B5EF4-FFF2-40B4-BE49-F238E27FC236}">
                <a16:creationId xmlns:a16="http://schemas.microsoft.com/office/drawing/2014/main" id="{393FAD73-50B0-6604-2463-9CB589DA9FAB}"/>
              </a:ext>
            </a:extLst>
          </p:cNvPr>
          <p:cNvSpPr txBox="1"/>
          <p:nvPr/>
        </p:nvSpPr>
        <p:spPr>
          <a:xfrm>
            <a:off x="5036958" y="1954800"/>
            <a:ext cx="1283335" cy="914400"/>
          </a:xfrm>
          <a:prstGeom prst="rect">
            <a:avLst/>
          </a:prstGeom>
          <a:noFill/>
        </p:spPr>
        <p:txBody>
          <a:bodyPr wrap="none" lIns="0" tIns="0" rIns="0" bIns="0" rtlCol="0" anchor="ctr" anchorCtr="0">
            <a:noAutofit/>
          </a:bodyPr>
          <a:lstStyle/>
          <a:p>
            <a:pPr algn="ctr"/>
            <a:r>
              <a:rPr lang="sv-SE" sz="4000" b="1" dirty="0">
                <a:solidFill>
                  <a:schemeClr val="accent2"/>
                </a:solidFill>
              </a:rPr>
              <a:t>34%</a:t>
            </a:r>
          </a:p>
        </p:txBody>
      </p:sp>
      <p:sp>
        <p:nvSpPr>
          <p:cNvPr id="29" name="Höger hakparentes 28">
            <a:extLst>
              <a:ext uri="{FF2B5EF4-FFF2-40B4-BE49-F238E27FC236}">
                <a16:creationId xmlns:a16="http://schemas.microsoft.com/office/drawing/2014/main" id="{9FCA2283-83F4-77FF-E70F-772BC708929B}"/>
              </a:ext>
            </a:extLst>
          </p:cNvPr>
          <p:cNvSpPr/>
          <p:nvPr/>
        </p:nvSpPr>
        <p:spPr>
          <a:xfrm>
            <a:off x="4707841" y="1810800"/>
            <a:ext cx="270456" cy="1116000"/>
          </a:xfrm>
          <a:prstGeom prst="rightBracket">
            <a:avLst>
              <a:gd name="adj"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918676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AC2CA00-7A6B-43D4-DA0B-CDC67D02271C}"/>
              </a:ext>
            </a:extLst>
          </p:cNvPr>
          <p:cNvSpPr>
            <a:spLocks noGrp="1"/>
          </p:cNvSpPr>
          <p:nvPr>
            <p:ph sz="quarter" idx="14"/>
          </p:nvPr>
        </p:nvSpPr>
        <p:spPr>
          <a:xfrm>
            <a:off x="766763" y="1287379"/>
            <a:ext cx="10294526" cy="5227721"/>
          </a:xfrm>
        </p:spPr>
        <p:txBody>
          <a:bodyPr/>
          <a:lstStyle/>
          <a:p>
            <a:endParaRPr lang="sv-SE" sz="1800" dirty="0"/>
          </a:p>
          <a:p>
            <a:r>
              <a:rPr lang="sv-SE" sz="1800" dirty="0"/>
              <a:t>Alla ska få information – viktigt med regelbunden information.</a:t>
            </a:r>
          </a:p>
          <a:p>
            <a:r>
              <a:rPr lang="sv-SE" sz="1800" dirty="0"/>
              <a:t>Unga har sämst kännedom. Man vet inte att man själv anmäler.</a:t>
            </a:r>
          </a:p>
          <a:p>
            <a:r>
              <a:rPr lang="sv-SE" sz="1800" dirty="0"/>
              <a:t>Kännedomen ökar = ert arbete gör nytta/gör skillnad!</a:t>
            </a:r>
          </a:p>
          <a:p>
            <a:r>
              <a:rPr lang="sv-SE" sz="1800" dirty="0"/>
              <a:t>Repeterat produkterna.</a:t>
            </a:r>
          </a:p>
          <a:p>
            <a:r>
              <a:rPr lang="sv-SE" sz="1800" dirty="0"/>
              <a:t>Förändringar avseende hemarbete med anledning av nya domar.</a:t>
            </a:r>
          </a:p>
          <a:p>
            <a:r>
              <a:rPr lang="sv-SE" sz="1800" dirty="0"/>
              <a:t>Förändrade rutiner hos Afa Försäkring, viktigt med dokumentation (IA-systemet?)</a:t>
            </a:r>
          </a:p>
          <a:p>
            <a:r>
              <a:rPr lang="sv-SE" sz="1800" dirty="0"/>
              <a:t>Sjukskrivningar kostar både för den enskilde individen och arbetsgivare. Få söker </a:t>
            </a:r>
            <a:r>
              <a:rPr lang="sv-SE" sz="1800" dirty="0" err="1"/>
              <a:t>Rehab.stöd</a:t>
            </a:r>
            <a:r>
              <a:rPr lang="sv-SE" sz="1800" dirty="0"/>
              <a:t>.</a:t>
            </a:r>
          </a:p>
          <a:p>
            <a:r>
              <a:rPr lang="sv-SE" sz="1800" dirty="0"/>
              <a:t>Positivt – de som söker rehabiliteringsstöd, söker oftare och främst för förebyggande insatser.</a:t>
            </a:r>
          </a:p>
          <a:p>
            <a:r>
              <a:rPr lang="sv-SE" sz="1800" dirty="0"/>
              <a:t>Det finns material, på Afa Försäkrings hemsida, att använda samt material att beställa. </a:t>
            </a:r>
          </a:p>
        </p:txBody>
      </p:sp>
      <p:sp>
        <p:nvSpPr>
          <p:cNvPr id="4" name="Rubrik 3">
            <a:extLst>
              <a:ext uri="{FF2B5EF4-FFF2-40B4-BE49-F238E27FC236}">
                <a16:creationId xmlns:a16="http://schemas.microsoft.com/office/drawing/2014/main" id="{1C8F1CC9-B36F-BB66-A48F-4EC4997D7395}"/>
              </a:ext>
            </a:extLst>
          </p:cNvPr>
          <p:cNvSpPr>
            <a:spLocks noGrp="1"/>
          </p:cNvSpPr>
          <p:nvPr>
            <p:ph type="title"/>
          </p:nvPr>
        </p:nvSpPr>
        <p:spPr/>
        <p:txBody>
          <a:bodyPr/>
          <a:lstStyle/>
          <a:p>
            <a:r>
              <a:rPr lang="sv-SE" dirty="0"/>
              <a:t>Några punkter från dagen att </a:t>
            </a:r>
            <a:r>
              <a:rPr lang="sv-SE"/>
              <a:t>tänka vidare på</a:t>
            </a:r>
            <a:endParaRPr lang="sv-SE" dirty="0"/>
          </a:p>
        </p:txBody>
      </p:sp>
    </p:spTree>
    <p:extLst>
      <p:ext uri="{BB962C8B-B14F-4D97-AF65-F5344CB8AC3E}">
        <p14:creationId xmlns:p14="http://schemas.microsoft.com/office/powerpoint/2010/main" val="21060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8172E0A-87A9-42A4-B75B-792E93127B10}"/>
              </a:ext>
            </a:extLst>
          </p:cNvPr>
          <p:cNvSpPr>
            <a:spLocks noGrp="1"/>
          </p:cNvSpPr>
          <p:nvPr>
            <p:ph type="ctrTitle"/>
          </p:nvPr>
        </p:nvSpPr>
        <p:spPr>
          <a:xfrm>
            <a:off x="1577976" y="1970203"/>
            <a:ext cx="9036048" cy="4050052"/>
          </a:xfrm>
        </p:spPr>
        <p:txBody>
          <a:bodyPr anchor="b">
            <a:normAutofit fontScale="90000"/>
          </a:bodyPr>
          <a:lstStyle/>
          <a:p>
            <a:br>
              <a:rPr lang="sv-SE" sz="4000" dirty="0">
                <a:solidFill>
                  <a:schemeClr val="bg1"/>
                </a:solidFill>
              </a:rPr>
            </a:br>
            <a:br>
              <a:rPr lang="sv-SE" sz="4000" dirty="0">
                <a:solidFill>
                  <a:schemeClr val="bg1"/>
                </a:solidFill>
              </a:rPr>
            </a:br>
            <a:br>
              <a:rPr lang="sv-SE" sz="4000" dirty="0">
                <a:solidFill>
                  <a:schemeClr val="bg1"/>
                </a:solidFill>
              </a:rPr>
            </a:br>
            <a:br>
              <a:rPr lang="sv-SE" sz="4000" dirty="0">
                <a:solidFill>
                  <a:schemeClr val="bg1"/>
                </a:solidFill>
              </a:rPr>
            </a:br>
            <a:r>
              <a:rPr lang="sv-SE" sz="4000" dirty="0">
                <a:solidFill>
                  <a:schemeClr val="bg1"/>
                </a:solidFill>
              </a:rPr>
              <a:t>Med tanke på vad ni fått med er idag och fört upp på era listor – berätta för varandra </a:t>
            </a:r>
            <a:r>
              <a:rPr lang="sv-SE">
                <a:solidFill>
                  <a:schemeClr val="bg1"/>
                </a:solidFill>
              </a:rPr>
              <a:t>i grupprum</a:t>
            </a:r>
            <a:r>
              <a:rPr lang="sv-SE" sz="4000">
                <a:solidFill>
                  <a:schemeClr val="bg1"/>
                </a:solidFill>
              </a:rPr>
              <a:t>, </a:t>
            </a:r>
            <a:r>
              <a:rPr lang="sv-SE" sz="4000" dirty="0">
                <a:solidFill>
                  <a:schemeClr val="bg1"/>
                </a:solidFill>
              </a:rPr>
              <a:t>diskutera, lägg till aktiviteter att göra direkt närmsta månaden och aktiviteter att göra på lång sikt</a:t>
            </a:r>
            <a:br>
              <a:rPr lang="sv-SE" sz="4000" dirty="0"/>
            </a:br>
            <a:endParaRPr lang="sv-SE" dirty="0">
              <a:solidFill>
                <a:schemeClr val="bg1">
                  <a:lumMod val="95000"/>
                </a:schemeClr>
              </a:solidFill>
            </a:endParaRPr>
          </a:p>
        </p:txBody>
      </p:sp>
    </p:spTree>
    <p:extLst>
      <p:ext uri="{BB962C8B-B14F-4D97-AF65-F5344CB8AC3E}">
        <p14:creationId xmlns:p14="http://schemas.microsoft.com/office/powerpoint/2010/main" val="98744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B30EB691-45A7-8CFE-C809-52B785AA9DC7}"/>
              </a:ext>
            </a:extLst>
          </p:cNvPr>
          <p:cNvSpPr>
            <a:spLocks noGrp="1"/>
          </p:cNvSpPr>
          <p:nvPr>
            <p:ph type="ftr" sz="quarter" idx="11"/>
          </p:nvPr>
        </p:nvSpPr>
        <p:spPr/>
        <p:txBody>
          <a:bodyPr/>
          <a:lstStyle/>
          <a:p>
            <a:r>
              <a:rPr lang="sv-SE"/>
              <a:t>© SKR &amp; Sobona 2023 02</a:t>
            </a:r>
            <a:endParaRPr lang="sv-SE" dirty="0"/>
          </a:p>
        </p:txBody>
      </p:sp>
      <p:sp>
        <p:nvSpPr>
          <p:cNvPr id="5" name="Rubrik 4">
            <a:extLst>
              <a:ext uri="{FF2B5EF4-FFF2-40B4-BE49-F238E27FC236}">
                <a16:creationId xmlns:a16="http://schemas.microsoft.com/office/drawing/2014/main" id="{CD2D2073-59C9-4C6B-D15C-20982F85347F}"/>
              </a:ext>
            </a:extLst>
          </p:cNvPr>
          <p:cNvSpPr>
            <a:spLocks noGrp="1"/>
          </p:cNvSpPr>
          <p:nvPr>
            <p:ph type="title"/>
          </p:nvPr>
        </p:nvSpPr>
        <p:spPr>
          <a:xfrm>
            <a:off x="766763" y="766763"/>
            <a:ext cx="8866764" cy="1027907"/>
          </a:xfrm>
        </p:spPr>
        <p:txBody>
          <a:bodyPr/>
          <a:lstStyle/>
          <a:p>
            <a:pPr>
              <a:lnSpc>
                <a:spcPct val="110000"/>
              </a:lnSpc>
              <a:spcAft>
                <a:spcPts val="1300"/>
              </a:spcAft>
            </a:pPr>
            <a:r>
              <a:rPr lang="sv-SE" sz="1800" dirty="0">
                <a:effectLst/>
                <a:latin typeface="Arial" panose="020B0604020202020204" pitchFamily="34" charset="0"/>
                <a:ea typeface="Arial" panose="020B0604020202020204" pitchFamily="34" charset="0"/>
                <a:cs typeface="Times New Roman" panose="02020603050405020304" pitchFamily="18" charset="0"/>
              </a:rPr>
              <a:t>Hej (chefens namn)                        </a:t>
            </a:r>
            <a:r>
              <a:rPr lang="sv-SE" sz="18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Förslag till text</a:t>
            </a:r>
            <a:br>
              <a:rPr lang="sv-SE" sz="1800" dirty="0">
                <a:effectLst/>
                <a:latin typeface="Arial" panose="020B0604020202020204" pitchFamily="34" charset="0"/>
                <a:ea typeface="Arial" panose="020B0604020202020204" pitchFamily="34" charset="0"/>
                <a:cs typeface="Times New Roman" panose="02020603050405020304" pitchFamily="18" charset="0"/>
              </a:rPr>
            </a:br>
            <a:br>
              <a:rPr lang="sv-SE" sz="1800" dirty="0">
                <a:effectLst/>
                <a:latin typeface="Arial" panose="020B0604020202020204" pitchFamily="34" charset="0"/>
                <a:ea typeface="Arial" panose="020B0604020202020204" pitchFamily="34" charset="0"/>
                <a:cs typeface="Times New Roman" panose="02020603050405020304" pitchFamily="18" charset="0"/>
              </a:rPr>
            </a:br>
            <a:r>
              <a:rPr lang="sv-SE" sz="1800" dirty="0">
                <a:effectLst/>
                <a:latin typeface="Arial" panose="020B0604020202020204" pitchFamily="34" charset="0"/>
                <a:ea typeface="Arial" panose="020B0604020202020204" pitchFamily="34" charset="0"/>
                <a:cs typeface="Times New Roman" panose="02020603050405020304" pitchFamily="18" charset="0"/>
              </a:rPr>
              <a:t>Jag har gått en utbildning till försäkringsinformatör och fått kunskap om de kollektivavtalade försäkringarna. Detta är en förmån som alla på arbetsplatsen omfattas av men inte alla har koll på. </a:t>
            </a:r>
            <a:br>
              <a:rPr lang="sv-SE" sz="1800" dirty="0">
                <a:effectLst/>
                <a:latin typeface="Arial" panose="020B0604020202020204" pitchFamily="34" charset="0"/>
                <a:ea typeface="Arial" panose="020B0604020202020204" pitchFamily="34" charset="0"/>
                <a:cs typeface="Times New Roman" panose="02020603050405020304" pitchFamily="18" charset="0"/>
              </a:rPr>
            </a:br>
            <a:br>
              <a:rPr lang="sv-SE" sz="1800" dirty="0">
                <a:effectLst/>
                <a:latin typeface="Arial" panose="020B0604020202020204" pitchFamily="34" charset="0"/>
                <a:ea typeface="Arial" panose="020B0604020202020204" pitchFamily="34" charset="0"/>
                <a:cs typeface="Times New Roman" panose="02020603050405020304" pitchFamily="18" charset="0"/>
              </a:rPr>
            </a:br>
            <a:r>
              <a:rPr lang="sv-SE" sz="1800" dirty="0">
                <a:effectLst/>
                <a:latin typeface="Arial" panose="020B0604020202020204" pitchFamily="34" charset="0"/>
                <a:ea typeface="Arial" panose="020B0604020202020204" pitchFamily="34" charset="0"/>
                <a:cs typeface="Times New Roman" panose="02020603050405020304" pitchFamily="18" charset="0"/>
              </a:rPr>
              <a:t>Det betyder att  man riskerar att gå miste om ersättning från en försäkring som organisationen betalar premier till. </a:t>
            </a:r>
            <a:br>
              <a:rPr lang="sv-SE" sz="1800" dirty="0">
                <a:effectLst/>
                <a:latin typeface="Arial" panose="020B0604020202020204" pitchFamily="34" charset="0"/>
                <a:ea typeface="Arial" panose="020B0604020202020204" pitchFamily="34" charset="0"/>
                <a:cs typeface="Times New Roman" panose="02020603050405020304" pitchFamily="18" charset="0"/>
              </a:rPr>
            </a:br>
            <a:br>
              <a:rPr lang="sv-SE" sz="1800" dirty="0">
                <a:effectLst/>
                <a:latin typeface="Arial" panose="020B0604020202020204" pitchFamily="34" charset="0"/>
                <a:ea typeface="Arial" panose="020B0604020202020204" pitchFamily="34" charset="0"/>
                <a:cs typeface="Times New Roman" panose="02020603050405020304" pitchFamily="18" charset="0"/>
              </a:rPr>
            </a:br>
            <a:r>
              <a:rPr lang="sv-SE" sz="1800" dirty="0">
                <a:effectLst/>
                <a:latin typeface="Arial" panose="020B0604020202020204" pitchFamily="34" charset="0"/>
                <a:ea typeface="Arial" panose="020B0604020202020204" pitchFamily="34" charset="0"/>
                <a:cs typeface="Times New Roman" panose="02020603050405020304" pitchFamily="18" charset="0"/>
              </a:rPr>
              <a:t>Försäkringarna gäller vid sjukdom, arbetsskada och dödsfall, och ger en extra ekonomisk trygghet om något händer. </a:t>
            </a:r>
            <a:br>
              <a:rPr lang="sv-SE" sz="1800" dirty="0">
                <a:effectLst/>
                <a:latin typeface="Arial" panose="020B0604020202020204" pitchFamily="34" charset="0"/>
                <a:ea typeface="Arial" panose="020B0604020202020204" pitchFamily="34" charset="0"/>
                <a:cs typeface="Times New Roman" panose="02020603050405020304" pitchFamily="18" charset="0"/>
              </a:rPr>
            </a:br>
            <a:r>
              <a:rPr lang="sv-SE" sz="1800" dirty="0">
                <a:effectLst/>
                <a:latin typeface="Arial" panose="020B0604020202020204" pitchFamily="34" charset="0"/>
                <a:ea typeface="Arial" panose="020B0604020202020204" pitchFamily="34" charset="0"/>
                <a:cs typeface="Times New Roman" panose="02020603050405020304" pitchFamily="18" charset="0"/>
              </a:rPr>
              <a:t>Jag skulle vilja få 5 minuter på nästa arbetsplatsträff för att kort presentera de här förmånerna. </a:t>
            </a:r>
            <a:br>
              <a:rPr lang="sv-SE" sz="1800" dirty="0">
                <a:effectLst/>
                <a:latin typeface="Arial" panose="020B0604020202020204" pitchFamily="34" charset="0"/>
                <a:ea typeface="Arial" panose="020B0604020202020204" pitchFamily="34" charset="0"/>
                <a:cs typeface="Times New Roman" panose="02020603050405020304" pitchFamily="18" charset="0"/>
              </a:rPr>
            </a:br>
            <a:br>
              <a:rPr lang="sv-SE" sz="1800" dirty="0">
                <a:effectLst/>
                <a:latin typeface="Arial" panose="020B0604020202020204" pitchFamily="34" charset="0"/>
                <a:ea typeface="Arial" panose="020B0604020202020204" pitchFamily="34" charset="0"/>
                <a:cs typeface="Times New Roman" panose="02020603050405020304" pitchFamily="18" charset="0"/>
              </a:rPr>
            </a:br>
            <a:r>
              <a:rPr lang="sv-SE" sz="1800" dirty="0">
                <a:effectLst/>
                <a:latin typeface="Arial" panose="020B0604020202020204" pitchFamily="34" charset="0"/>
                <a:ea typeface="Arial" panose="020B0604020202020204" pitchFamily="34" charset="0"/>
                <a:cs typeface="Times New Roman" panose="02020603050405020304" pitchFamily="18" charset="0"/>
              </a:rPr>
              <a:t>Med vänlig hälsning,</a:t>
            </a:r>
            <a:br>
              <a:rPr lang="sv-SE" sz="1800" dirty="0">
                <a:effectLst/>
                <a:latin typeface="Arial" panose="020B0604020202020204" pitchFamily="34" charset="0"/>
                <a:ea typeface="Arial" panose="020B0604020202020204" pitchFamily="34" charset="0"/>
                <a:cs typeface="Times New Roman" panose="02020603050405020304" pitchFamily="18" charset="0"/>
              </a:rPr>
            </a:br>
            <a:br>
              <a:rPr lang="sv-SE" sz="1800" dirty="0">
                <a:effectLst/>
                <a:latin typeface="Arial" panose="020B0604020202020204" pitchFamily="34" charset="0"/>
                <a:ea typeface="Arial" panose="020B0604020202020204" pitchFamily="34" charset="0"/>
                <a:cs typeface="Times New Roman" panose="02020603050405020304" pitchFamily="18" charset="0"/>
              </a:rPr>
            </a:br>
            <a:r>
              <a:rPr lang="sv-SE" sz="1800" dirty="0">
                <a:effectLst/>
                <a:latin typeface="Arial" panose="020B0604020202020204" pitchFamily="34" charset="0"/>
                <a:ea typeface="Arial" panose="020B0604020202020204" pitchFamily="34" charset="0"/>
                <a:cs typeface="Times New Roman" panose="02020603050405020304" pitchFamily="18" charset="0"/>
              </a:rPr>
              <a:t>(Informatörens namn)</a:t>
            </a:r>
            <a:br>
              <a:rPr lang="sv-SE" sz="1800" dirty="0">
                <a:effectLst/>
                <a:latin typeface="Arial" panose="020B0604020202020204" pitchFamily="34" charset="0"/>
                <a:ea typeface="Arial" panose="020B0604020202020204" pitchFamily="34" charset="0"/>
                <a:cs typeface="Times New Roman" panose="02020603050405020304" pitchFamily="18" charset="0"/>
              </a:rPr>
            </a:br>
            <a:br>
              <a:rPr lang="sv-SE" sz="1800" dirty="0">
                <a:effectLst/>
                <a:latin typeface="Arial" panose="020B0604020202020204" pitchFamily="34" charset="0"/>
                <a:ea typeface="Arial" panose="020B0604020202020204" pitchFamily="34" charset="0"/>
                <a:cs typeface="Times New Roman" panose="02020603050405020304" pitchFamily="18" charset="0"/>
              </a:rPr>
            </a:br>
            <a:endParaRPr lang="sv-SE" dirty="0"/>
          </a:p>
        </p:txBody>
      </p:sp>
      <p:sp>
        <p:nvSpPr>
          <p:cNvPr id="2" name="Rektangel 1">
            <a:extLst>
              <a:ext uri="{FF2B5EF4-FFF2-40B4-BE49-F238E27FC236}">
                <a16:creationId xmlns:a16="http://schemas.microsoft.com/office/drawing/2014/main" id="{0F7FFC9F-32FA-3D68-83D1-8E824C604578}"/>
              </a:ext>
            </a:extLst>
          </p:cNvPr>
          <p:cNvSpPr/>
          <p:nvPr/>
        </p:nvSpPr>
        <p:spPr>
          <a:xfrm>
            <a:off x="5234152" y="6006662"/>
            <a:ext cx="2632841" cy="63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94096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311C6E4C-00B0-EDE4-7580-0B18C43B8C41}"/>
              </a:ext>
            </a:extLst>
          </p:cNvPr>
          <p:cNvSpPr>
            <a:spLocks noGrp="1"/>
          </p:cNvSpPr>
          <p:nvPr>
            <p:ph type="body" sz="quarter" idx="15"/>
          </p:nvPr>
        </p:nvSpPr>
        <p:spPr/>
        <p:txBody>
          <a:bodyPr/>
          <a:lstStyle/>
          <a:p>
            <a:endParaRPr lang="sv-SE" dirty="0"/>
          </a:p>
        </p:txBody>
      </p:sp>
      <p:sp>
        <p:nvSpPr>
          <p:cNvPr id="8" name="Rubrik 7">
            <a:extLst>
              <a:ext uri="{FF2B5EF4-FFF2-40B4-BE49-F238E27FC236}">
                <a16:creationId xmlns:a16="http://schemas.microsoft.com/office/drawing/2014/main" id="{E83873BB-6C24-8619-7E39-4CBA9E2D6579}"/>
              </a:ext>
            </a:extLst>
          </p:cNvPr>
          <p:cNvSpPr>
            <a:spLocks noGrp="1"/>
          </p:cNvSpPr>
          <p:nvPr>
            <p:ph type="ctrTitle"/>
          </p:nvPr>
        </p:nvSpPr>
        <p:spPr>
          <a:xfrm>
            <a:off x="218123" y="1257826"/>
            <a:ext cx="7189787" cy="2733675"/>
          </a:xfrm>
        </p:spPr>
        <p:txBody>
          <a:bodyPr/>
          <a:lstStyle/>
          <a:p>
            <a:r>
              <a:rPr lang="sv-SE" dirty="0"/>
              <a:t>Kollektivavtalade försäkringsförmåner </a:t>
            </a:r>
            <a:br>
              <a:rPr lang="sv-SE"/>
            </a:br>
            <a:r>
              <a:rPr lang="sv-SE"/>
              <a:t>via </a:t>
            </a:r>
            <a:r>
              <a:rPr lang="sv-SE" dirty="0"/>
              <a:t>din anställning</a:t>
            </a:r>
          </a:p>
        </p:txBody>
      </p:sp>
    </p:spTree>
    <p:extLst>
      <p:ext uri="{BB962C8B-B14F-4D97-AF65-F5344CB8AC3E}">
        <p14:creationId xmlns:p14="http://schemas.microsoft.com/office/powerpoint/2010/main" val="3516860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tshållare för text 17">
            <a:extLst>
              <a:ext uri="{FF2B5EF4-FFF2-40B4-BE49-F238E27FC236}">
                <a16:creationId xmlns:a16="http://schemas.microsoft.com/office/drawing/2014/main" id="{8F68A807-4370-478E-9635-45402230A66D}"/>
              </a:ext>
            </a:extLst>
          </p:cNvPr>
          <p:cNvSpPr>
            <a:spLocks noGrp="1"/>
          </p:cNvSpPr>
          <p:nvPr>
            <p:ph sz="quarter" idx="15"/>
          </p:nvPr>
        </p:nvSpPr>
        <p:spPr/>
        <p:txBody>
          <a:bodyPr/>
          <a:lstStyle/>
          <a:p>
            <a:r>
              <a:rPr lang="sv-SE" dirty="0"/>
              <a:t>Gäller oavsett diagnos</a:t>
            </a:r>
          </a:p>
          <a:p>
            <a:r>
              <a:rPr lang="sv-SE" dirty="0"/>
              <a:t>10% ersättning från sjukdag 15 eller 91</a:t>
            </a:r>
          </a:p>
          <a:p>
            <a:r>
              <a:rPr lang="sv-SE" dirty="0"/>
              <a:t>~ 15% ersättning vid sjukersättning </a:t>
            </a:r>
          </a:p>
          <a:p>
            <a:r>
              <a:rPr lang="sv-SE" dirty="0"/>
              <a:t>Efterskydd</a:t>
            </a:r>
          </a:p>
          <a:p>
            <a:r>
              <a:rPr lang="sv-SE" dirty="0"/>
              <a:t>Gäller som längst till 66 år</a:t>
            </a:r>
          </a:p>
          <a:p>
            <a:r>
              <a:rPr lang="sv-SE" dirty="0"/>
              <a:t>Det blir aldrig för sent att anmäla</a:t>
            </a:r>
          </a:p>
          <a:p>
            <a:endParaRPr lang="sv-SE" dirty="0"/>
          </a:p>
          <a:p>
            <a:r>
              <a:rPr lang="sv-SE" dirty="0"/>
              <a:t>Du anmäler själv till Afa Försäkring på </a:t>
            </a:r>
            <a:r>
              <a:rPr lang="sv-SE" dirty="0">
                <a:hlinkClick r:id="rId3"/>
              </a:rPr>
              <a:t>www.afaforsakring.se</a:t>
            </a:r>
            <a:endParaRPr lang="sv-SE" dirty="0"/>
          </a:p>
          <a:p>
            <a:pPr marL="342900" indent="-342900"/>
            <a:endParaRPr lang="sv-SE" dirty="0"/>
          </a:p>
          <a:p>
            <a:endParaRPr lang="sv-SE" dirty="0"/>
          </a:p>
        </p:txBody>
      </p:sp>
      <p:sp>
        <p:nvSpPr>
          <p:cNvPr id="8" name="Rubrik 7">
            <a:extLst>
              <a:ext uri="{FF2B5EF4-FFF2-40B4-BE49-F238E27FC236}">
                <a16:creationId xmlns:a16="http://schemas.microsoft.com/office/drawing/2014/main" id="{BC02B422-ED09-4DE5-B5B6-2AD596154BA3}"/>
              </a:ext>
            </a:extLst>
          </p:cNvPr>
          <p:cNvSpPr>
            <a:spLocks noGrp="1"/>
          </p:cNvSpPr>
          <p:nvPr>
            <p:ph type="title"/>
          </p:nvPr>
        </p:nvSpPr>
        <p:spPr/>
        <p:txBody>
          <a:bodyPr/>
          <a:lstStyle/>
          <a:p>
            <a:r>
              <a:rPr lang="sv-SE" dirty="0"/>
              <a:t>Översikt sjukförsäkring (AGS-KL)</a:t>
            </a:r>
            <a:br>
              <a:rPr lang="sv-SE" dirty="0"/>
            </a:br>
            <a:endParaRPr lang="sv-SE" dirty="0"/>
          </a:p>
        </p:txBody>
      </p:sp>
      <p:pic>
        <p:nvPicPr>
          <p:cNvPr id="9" name="Bildobjekt 8">
            <a:extLst>
              <a:ext uri="{FF2B5EF4-FFF2-40B4-BE49-F238E27FC236}">
                <a16:creationId xmlns:a16="http://schemas.microsoft.com/office/drawing/2014/main" id="{41E59672-3095-4A74-8518-6C3918B82752}"/>
              </a:ext>
            </a:extLst>
          </p:cNvPr>
          <p:cNvPicPr>
            <a:picLocks noChangeAspect="1"/>
          </p:cNvPicPr>
          <p:nvPr/>
        </p:nvPicPr>
        <p:blipFill>
          <a:blip r:embed="rId4"/>
          <a:stretch>
            <a:fillRect/>
          </a:stretch>
        </p:blipFill>
        <p:spPr>
          <a:xfrm>
            <a:off x="8066026" y="2175337"/>
            <a:ext cx="4019339" cy="3684394"/>
          </a:xfrm>
          <a:prstGeom prst="rect">
            <a:avLst/>
          </a:prstGeom>
        </p:spPr>
      </p:pic>
    </p:spTree>
    <p:extLst>
      <p:ext uri="{BB962C8B-B14F-4D97-AF65-F5344CB8AC3E}">
        <p14:creationId xmlns:p14="http://schemas.microsoft.com/office/powerpoint/2010/main" val="3868400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FB858352-C5B5-41FE-9BB1-6D2FC8BC2FEC}"/>
              </a:ext>
            </a:extLst>
          </p:cNvPr>
          <p:cNvSpPr>
            <a:spLocks noGrp="1"/>
          </p:cNvSpPr>
          <p:nvPr>
            <p:ph type="body" sz="quarter" idx="14"/>
          </p:nvPr>
        </p:nvSpPr>
        <p:spPr/>
        <p:txBody>
          <a:bodyPr/>
          <a:lstStyle/>
          <a:p>
            <a:br>
              <a:rPr lang="sv-SE" dirty="0"/>
            </a:br>
            <a:endParaRPr lang="sv-SE" dirty="0"/>
          </a:p>
          <a:p>
            <a:pPr marL="342900" indent="-342900">
              <a:buFont typeface="Arial" panose="020B0604020202020204" pitchFamily="34" charset="0"/>
              <a:buChar char="•"/>
            </a:pPr>
            <a:endParaRPr lang="sv-SE" dirty="0"/>
          </a:p>
        </p:txBody>
      </p:sp>
      <p:sp>
        <p:nvSpPr>
          <p:cNvPr id="2" name="textruta 1">
            <a:extLst>
              <a:ext uri="{FF2B5EF4-FFF2-40B4-BE49-F238E27FC236}">
                <a16:creationId xmlns:a16="http://schemas.microsoft.com/office/drawing/2014/main" id="{63CAA117-DD41-4B64-8754-940FD1F9F4F6}"/>
              </a:ext>
            </a:extLst>
          </p:cNvPr>
          <p:cNvSpPr txBox="1"/>
          <p:nvPr/>
        </p:nvSpPr>
        <p:spPr>
          <a:xfrm>
            <a:off x="766762" y="1468847"/>
            <a:ext cx="7361238" cy="4001095"/>
          </a:xfrm>
          <a:prstGeom prst="rect">
            <a:avLst/>
          </a:prstGeom>
          <a:noFill/>
        </p:spPr>
        <p:txBody>
          <a:bodyPr wrap="square" lIns="0" tIns="0" rIns="0" bIns="0" rtlCol="0" anchor="t" anchorCtr="0">
            <a:spAutoFit/>
          </a:bodyPr>
          <a:lstStyle/>
          <a:p>
            <a:pPr marL="342900" indent="-342900" defTabSz="914363">
              <a:buFont typeface="Arial" panose="020B0604020202020204" pitchFamily="34" charset="0"/>
              <a:buChar char="•"/>
              <a:defRPr/>
            </a:pPr>
            <a:r>
              <a:rPr kumimoji="0" lang="sv-SE" sz="2000" b="0" i="0" u="none" strike="noStrike" kern="1200" cap="none" spc="0" normalizeH="0" baseline="0" noProof="0" dirty="0">
                <a:ln>
                  <a:noFill/>
                </a:ln>
                <a:solidFill>
                  <a:srgbClr val="020678"/>
                </a:solidFill>
                <a:effectLst/>
                <a:uLnTx/>
                <a:uFillTx/>
                <a:latin typeface="Arial"/>
                <a:ea typeface="+mn-ea"/>
                <a:cs typeface="+mn-cs"/>
              </a:rPr>
              <a:t>Gäller direkt från första arbetsdagen</a:t>
            </a:r>
          </a:p>
          <a:p>
            <a:pPr marL="342900" indent="-342900" defTabSz="914363">
              <a:buFont typeface="Arial" panose="020B0604020202020204" pitchFamily="34" charset="0"/>
              <a:buChar char="•"/>
              <a:defRPr/>
            </a:pPr>
            <a:endParaRPr kumimoji="0" lang="sv-SE" sz="2000" b="0" i="0" u="none" strike="noStrike" kern="1200" cap="none" spc="0" normalizeH="0" baseline="0" noProof="0" dirty="0">
              <a:ln>
                <a:noFill/>
              </a:ln>
              <a:solidFill>
                <a:srgbClr val="020678"/>
              </a:solidFill>
              <a:effectLst/>
              <a:uLnTx/>
              <a:uFillTx/>
              <a:latin typeface="Arial"/>
              <a:ea typeface="+mn-ea"/>
              <a:cs typeface="+mn-cs"/>
            </a:endParaRPr>
          </a:p>
          <a:p>
            <a:pPr marL="342900" marR="0" lvl="0" indent="-342900" algn="l" defTabSz="914363" rtl="0" eaLnBrk="1" fontAlgn="auto" latinLnBrk="0" hangingPunct="1">
              <a:spcBef>
                <a:spcPts val="0"/>
              </a:spcBef>
              <a:spcAft>
                <a:spcPts val="0"/>
              </a:spcAft>
              <a:buClrTx/>
              <a:buSzTx/>
              <a:buFont typeface="Arial" panose="020B0604020202020204" pitchFamily="34" charset="0"/>
              <a:buChar char="•"/>
              <a:tabLst/>
              <a:defRPr/>
            </a:pPr>
            <a:r>
              <a:rPr lang="sv-SE" sz="2000" dirty="0">
                <a:solidFill>
                  <a:srgbClr val="020678"/>
                </a:solidFill>
                <a:latin typeface="Arial"/>
              </a:rPr>
              <a:t>Ingen åldersgräns</a:t>
            </a:r>
            <a:endParaRPr kumimoji="0" lang="sv-SE" sz="2000" b="0" i="0" u="none" strike="noStrike" kern="1200" cap="none" spc="0" normalizeH="0" baseline="0" noProof="0" dirty="0">
              <a:ln>
                <a:noFill/>
              </a:ln>
              <a:solidFill>
                <a:srgbClr val="020678"/>
              </a:solidFill>
              <a:effectLst/>
              <a:uLnTx/>
              <a:uFillTx/>
              <a:latin typeface="Arial"/>
              <a:ea typeface="+mn-ea"/>
              <a:cs typeface="+mn-cs"/>
            </a:endParaRPr>
          </a:p>
          <a:p>
            <a:pPr marL="342900" marR="0" lvl="0" indent="-342900" algn="l" defTabSz="914363" rtl="0" eaLnBrk="1" fontAlgn="auto" latinLnBrk="0" hangingPunct="1">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20678"/>
              </a:solidFill>
              <a:effectLst/>
              <a:uLnTx/>
              <a:uFillTx/>
              <a:latin typeface="Arial"/>
              <a:ea typeface="+mn-ea"/>
              <a:cs typeface="+mn-cs"/>
            </a:endParaRPr>
          </a:p>
          <a:p>
            <a:pPr marL="342900" marR="0" lvl="0" indent="-342900" algn="l" defTabSz="914363" rtl="0" eaLnBrk="1" fontAlgn="auto" latinLnBrk="0" hangingPunct="1">
              <a:spcBef>
                <a:spcPts val="0"/>
              </a:spcBef>
              <a:spcAft>
                <a:spcPts val="0"/>
              </a:spcAft>
              <a:buClrTx/>
              <a:buSzTx/>
              <a:buFont typeface="Arial" panose="020B0604020202020204" pitchFamily="34" charset="0"/>
              <a:buChar char="•"/>
              <a:tabLst/>
              <a:defRPr/>
            </a:pPr>
            <a:r>
              <a:rPr lang="sv-SE" sz="2000" dirty="0">
                <a:solidFill>
                  <a:srgbClr val="020678"/>
                </a:solidFill>
                <a:latin typeface="Arial"/>
              </a:rPr>
              <a:t>Gäller vid olycksfall i arbetet, färdolycksfall, smitta och arbetssjukdom</a:t>
            </a:r>
            <a:endParaRPr kumimoji="0" lang="sv-SE" sz="2000" b="0" i="0" u="none" strike="noStrike" kern="1200" cap="none" spc="0" normalizeH="0" baseline="0" noProof="0" dirty="0">
              <a:ln>
                <a:noFill/>
              </a:ln>
              <a:solidFill>
                <a:srgbClr val="020678"/>
              </a:solidFill>
              <a:effectLst/>
              <a:uLnTx/>
              <a:uFillTx/>
              <a:latin typeface="Arial"/>
              <a:ea typeface="+mn-ea"/>
              <a:cs typeface="+mn-cs"/>
            </a:endParaRPr>
          </a:p>
          <a:p>
            <a:pPr marL="342900" marR="0" lvl="0" indent="-342900" algn="l" defTabSz="914363" rtl="0" eaLnBrk="1" fontAlgn="auto" latinLnBrk="0" hangingPunct="1">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20678"/>
              </a:solidFill>
              <a:effectLst/>
              <a:uLnTx/>
              <a:uFillTx/>
              <a:latin typeface="Arial"/>
              <a:ea typeface="+mn-ea"/>
              <a:cs typeface="+mn-cs"/>
            </a:endParaRPr>
          </a:p>
          <a:p>
            <a:pPr marL="342900" marR="0" lvl="0" indent="-342900" algn="l" defTabSz="914363" rtl="0" eaLnBrk="1" fontAlgn="auto" latinLnBrk="0" hangingPunct="1">
              <a:spcBef>
                <a:spcPts val="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20678"/>
                </a:solidFill>
                <a:effectLst/>
                <a:uLnTx/>
                <a:uFillTx/>
                <a:latin typeface="Arial"/>
                <a:ea typeface="+mn-ea"/>
                <a:cs typeface="+mn-cs"/>
              </a:rPr>
              <a:t>Kan lämna ersättning för inkomstförlust, kostnader, sveda och värk</a:t>
            </a:r>
            <a:r>
              <a:rPr lang="sv-SE" sz="2000" dirty="0">
                <a:solidFill>
                  <a:srgbClr val="020678"/>
                </a:solidFill>
                <a:latin typeface="Arial"/>
              </a:rPr>
              <a:t> och </a:t>
            </a:r>
            <a:r>
              <a:rPr lang="sv-SE" sz="2000">
                <a:solidFill>
                  <a:srgbClr val="020678"/>
                </a:solidFill>
                <a:latin typeface="Arial"/>
              </a:rPr>
              <a:t>kvarstående besvär</a:t>
            </a:r>
            <a:endParaRPr kumimoji="0" lang="sv-SE" sz="2000" b="0" i="0" u="none" strike="noStrike" kern="1200" cap="none" spc="0" normalizeH="0" baseline="0" noProof="0" dirty="0">
              <a:ln>
                <a:noFill/>
              </a:ln>
              <a:solidFill>
                <a:srgbClr val="020678"/>
              </a:solidFill>
              <a:effectLst/>
              <a:uLnTx/>
              <a:uFillTx/>
              <a:latin typeface="Arial"/>
              <a:ea typeface="+mn-ea"/>
              <a:cs typeface="+mn-cs"/>
            </a:endParaRPr>
          </a:p>
          <a:p>
            <a:pPr marL="342900" marR="0" lvl="0" indent="-342900" algn="l" defTabSz="914363" rtl="0" eaLnBrk="1" fontAlgn="auto" latinLnBrk="0" hangingPunct="1">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20678"/>
              </a:solidFill>
              <a:effectLst/>
              <a:uLnTx/>
              <a:uFillTx/>
              <a:latin typeface="Arial"/>
              <a:ea typeface="+mn-ea"/>
              <a:cs typeface="+mn-cs"/>
            </a:endParaRPr>
          </a:p>
          <a:p>
            <a:pPr marL="342900" marR="0" lvl="0" indent="-342900" algn="l" defTabSz="914363" rtl="0" eaLnBrk="1" fontAlgn="auto" latinLnBrk="0" hangingPunct="1">
              <a:spcBef>
                <a:spcPts val="0"/>
              </a:spcBef>
              <a:spcAft>
                <a:spcPts val="0"/>
              </a:spcAft>
              <a:buClrTx/>
              <a:buSzTx/>
              <a:buFont typeface="Arial" panose="020B0604020202020204" pitchFamily="34" charset="0"/>
              <a:buChar char="•"/>
              <a:tabLst/>
              <a:defRPr/>
            </a:pPr>
            <a:r>
              <a:rPr lang="sv-SE" sz="2000" dirty="0">
                <a:solidFill>
                  <a:srgbClr val="020678"/>
                </a:solidFill>
                <a:latin typeface="Arial"/>
              </a:rPr>
              <a:t>Anmälan ska göras inom 10 år</a:t>
            </a:r>
          </a:p>
          <a:p>
            <a:pPr marL="342900" marR="0" lvl="0" indent="-342900" algn="l" defTabSz="914363" rtl="0" eaLnBrk="1" fontAlgn="auto" latinLnBrk="0" hangingPunct="1">
              <a:spcBef>
                <a:spcPts val="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a:ln>
                <a:noFill/>
              </a:ln>
              <a:solidFill>
                <a:srgbClr val="020678"/>
              </a:solidFill>
              <a:effectLst/>
              <a:uLnTx/>
              <a:uFillTx/>
              <a:latin typeface="Arial"/>
              <a:ea typeface="+mn-ea"/>
              <a:cs typeface="+mn-cs"/>
            </a:endParaRPr>
          </a:p>
          <a:p>
            <a:pPr marL="342900" indent="-342900">
              <a:buFont typeface="Arial" panose="020B0604020202020204" pitchFamily="34" charset="0"/>
              <a:buChar char="•"/>
            </a:pPr>
            <a:r>
              <a:rPr lang="sv-SE" sz="2000" dirty="0">
                <a:solidFill>
                  <a:schemeClr val="accent1"/>
                </a:solidFill>
              </a:rPr>
              <a:t>Du anmäler själv till </a:t>
            </a:r>
            <a:r>
              <a:rPr lang="sv-SE" sz="2000" dirty="0" err="1">
                <a:solidFill>
                  <a:schemeClr val="accent1"/>
                </a:solidFill>
              </a:rPr>
              <a:t>Afa</a:t>
            </a:r>
            <a:r>
              <a:rPr lang="sv-SE" sz="2000" dirty="0">
                <a:solidFill>
                  <a:schemeClr val="accent1"/>
                </a:solidFill>
              </a:rPr>
              <a:t> Försäkring på </a:t>
            </a:r>
            <a:r>
              <a:rPr lang="sv-SE" sz="2000" dirty="0">
                <a:hlinkClick r:id="rId2"/>
              </a:rPr>
              <a:t>www.afaforsakring.se</a:t>
            </a:r>
            <a:endParaRPr kumimoji="0" lang="sv-SE" sz="2000" b="0" i="0" u="none" strike="noStrike" kern="1200" cap="none" spc="0" normalizeH="0" baseline="0" noProof="0" dirty="0">
              <a:ln>
                <a:noFill/>
              </a:ln>
              <a:solidFill>
                <a:srgbClr val="020678"/>
              </a:solidFill>
              <a:effectLst/>
              <a:uLnTx/>
              <a:uFillTx/>
              <a:latin typeface="Arial"/>
              <a:ea typeface="+mn-ea"/>
              <a:cs typeface="+mn-cs"/>
            </a:endParaRPr>
          </a:p>
        </p:txBody>
      </p:sp>
      <p:sp>
        <p:nvSpPr>
          <p:cNvPr id="9" name="Rubrik 7">
            <a:extLst>
              <a:ext uri="{FF2B5EF4-FFF2-40B4-BE49-F238E27FC236}">
                <a16:creationId xmlns:a16="http://schemas.microsoft.com/office/drawing/2014/main" id="{58292097-2765-474F-A293-1516A8E4BBA7}"/>
              </a:ext>
            </a:extLst>
          </p:cNvPr>
          <p:cNvSpPr>
            <a:spLocks noGrp="1"/>
          </p:cNvSpPr>
          <p:nvPr>
            <p:ph type="title"/>
          </p:nvPr>
        </p:nvSpPr>
        <p:spPr>
          <a:xfrm>
            <a:off x="767408" y="404664"/>
            <a:ext cx="9985375" cy="1027907"/>
          </a:xfrm>
        </p:spPr>
        <p:txBody>
          <a:bodyPr/>
          <a:lstStyle/>
          <a:p>
            <a:r>
              <a:rPr lang="sv-SE" dirty="0"/>
              <a:t>Översikt arbetsskadeförsäkring (TFA-KL)</a:t>
            </a:r>
            <a:br>
              <a:rPr lang="sv-SE" dirty="0"/>
            </a:br>
            <a:endParaRPr lang="sv-SE" dirty="0"/>
          </a:p>
        </p:txBody>
      </p:sp>
      <p:pic>
        <p:nvPicPr>
          <p:cNvPr id="6" name="Bildobjekt 5">
            <a:extLst>
              <a:ext uri="{FF2B5EF4-FFF2-40B4-BE49-F238E27FC236}">
                <a16:creationId xmlns:a16="http://schemas.microsoft.com/office/drawing/2014/main" id="{6D88A771-9C00-451E-9EBB-25E959BCF629}"/>
              </a:ext>
            </a:extLst>
          </p:cNvPr>
          <p:cNvPicPr>
            <a:picLocks noChangeAspect="1"/>
          </p:cNvPicPr>
          <p:nvPr/>
        </p:nvPicPr>
        <p:blipFill>
          <a:blip r:embed="rId3"/>
          <a:stretch>
            <a:fillRect/>
          </a:stretch>
        </p:blipFill>
        <p:spPr>
          <a:xfrm>
            <a:off x="8120016" y="1758462"/>
            <a:ext cx="3792011" cy="3450847"/>
          </a:xfrm>
          <a:prstGeom prst="rect">
            <a:avLst/>
          </a:prstGeom>
        </p:spPr>
      </p:pic>
    </p:spTree>
    <p:extLst>
      <p:ext uri="{BB962C8B-B14F-4D97-AF65-F5344CB8AC3E}">
        <p14:creationId xmlns:p14="http://schemas.microsoft.com/office/powerpoint/2010/main" val="1969024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0ADF2FC-A5FC-437E-BD8A-AE0C57B0FF96}"/>
              </a:ext>
            </a:extLst>
          </p:cNvPr>
          <p:cNvSpPr>
            <a:spLocks noGrp="1"/>
          </p:cNvSpPr>
          <p:nvPr>
            <p:ph type="body" sz="quarter" idx="14"/>
          </p:nvPr>
        </p:nvSpPr>
        <p:spPr>
          <a:xfrm>
            <a:off x="720580" y="1324409"/>
            <a:ext cx="9985376" cy="4389437"/>
          </a:xfrm>
        </p:spPr>
        <p:txBody>
          <a:bodyPr/>
          <a:lstStyle/>
          <a:p>
            <a:pPr marL="342900" indent="-342900">
              <a:lnSpc>
                <a:spcPct val="150000"/>
              </a:lnSpc>
              <a:buFont typeface="Arial" panose="020B0604020202020204" pitchFamily="34" charset="0"/>
              <a:buChar char="•"/>
            </a:pPr>
            <a:r>
              <a:rPr lang="sv-SE" dirty="0"/>
              <a:t>KPA Pension administrerar</a:t>
            </a:r>
          </a:p>
          <a:p>
            <a:pPr marL="342900" indent="-342900">
              <a:lnSpc>
                <a:spcPct val="150000"/>
              </a:lnSpc>
              <a:buFont typeface="Arial" panose="020B0604020202020204" pitchFamily="34" charset="0"/>
              <a:buChar char="•"/>
            </a:pPr>
            <a:r>
              <a:rPr lang="sv-SE" dirty="0"/>
              <a:t>Från första anställningsdagen – längst till 67 år</a:t>
            </a:r>
          </a:p>
          <a:p>
            <a:pPr marL="342900" indent="-342900">
              <a:lnSpc>
                <a:spcPct val="150000"/>
              </a:lnSpc>
              <a:buFont typeface="Arial" panose="020B0604020202020204" pitchFamily="34" charset="0"/>
              <a:buChar char="•"/>
            </a:pPr>
            <a:r>
              <a:rPr lang="sv-SE" dirty="0"/>
              <a:t>Ersättning till efterlevande</a:t>
            </a:r>
          </a:p>
          <a:p>
            <a:pPr marL="342900" indent="-342900">
              <a:lnSpc>
                <a:spcPct val="150000"/>
              </a:lnSpc>
              <a:buFont typeface="Arial" panose="020B0604020202020204" pitchFamily="34" charset="0"/>
              <a:buChar char="•"/>
            </a:pPr>
            <a:r>
              <a:rPr lang="sv-SE" dirty="0"/>
              <a:t>Begravningshjälp, </a:t>
            </a:r>
            <a:r>
              <a:rPr lang="sv-SE" dirty="0" err="1"/>
              <a:t>barnbelopp</a:t>
            </a:r>
            <a:r>
              <a:rPr lang="sv-SE" dirty="0"/>
              <a:t>, grundbelopp</a:t>
            </a:r>
          </a:p>
          <a:p>
            <a:pPr marL="342900" indent="-342900">
              <a:lnSpc>
                <a:spcPct val="150000"/>
              </a:lnSpc>
              <a:buFont typeface="Arial" panose="020B0604020202020204" pitchFamily="34" charset="0"/>
              <a:buChar char="•"/>
            </a:pPr>
            <a:r>
              <a:rPr lang="sv-SE" dirty="0"/>
              <a:t>Förmånstagare enligt villkor</a:t>
            </a:r>
          </a:p>
          <a:p>
            <a:pPr marL="342900" indent="-342900">
              <a:lnSpc>
                <a:spcPct val="150000"/>
              </a:lnSpc>
              <a:buFont typeface="Arial" panose="020B0604020202020204" pitchFamily="34" charset="0"/>
              <a:buChar char="•"/>
            </a:pPr>
            <a:r>
              <a:rPr lang="sv-SE" dirty="0"/>
              <a:t>Anhöriga ansöker – Arbetsgivaren/KPA hjälper till </a:t>
            </a:r>
          </a:p>
          <a:p>
            <a:pPr marL="342900" indent="-342900">
              <a:lnSpc>
                <a:spcPct val="150000"/>
              </a:lnSpc>
              <a:buFont typeface="Arial" panose="020B0604020202020204" pitchFamily="34" charset="0"/>
              <a:buChar char="•"/>
            </a:pPr>
            <a:r>
              <a:rPr lang="sv-SE" dirty="0"/>
              <a:t>Efterskydd upp till två år efter avslutad anställning</a:t>
            </a:r>
          </a:p>
          <a:p>
            <a:pPr marL="342900" indent="-342900">
              <a:lnSpc>
                <a:spcPct val="150000"/>
              </a:lnSpc>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
        <p:nvSpPr>
          <p:cNvPr id="5" name="Rubrik 4">
            <a:extLst>
              <a:ext uri="{FF2B5EF4-FFF2-40B4-BE49-F238E27FC236}">
                <a16:creationId xmlns:a16="http://schemas.microsoft.com/office/drawing/2014/main" id="{94A6F976-4E54-4E44-AC9C-52F0D2342FCC}"/>
              </a:ext>
            </a:extLst>
          </p:cNvPr>
          <p:cNvSpPr>
            <a:spLocks noGrp="1"/>
          </p:cNvSpPr>
          <p:nvPr>
            <p:ph type="title"/>
          </p:nvPr>
        </p:nvSpPr>
        <p:spPr/>
        <p:txBody>
          <a:bodyPr/>
          <a:lstStyle/>
          <a:p>
            <a:r>
              <a:rPr lang="sv-SE" dirty="0"/>
              <a:t>Översikt försäkring vid dödsfall (TGL-KL)</a:t>
            </a:r>
          </a:p>
        </p:txBody>
      </p:sp>
      <p:pic>
        <p:nvPicPr>
          <p:cNvPr id="4" name="Bildobjekt 3">
            <a:extLst>
              <a:ext uri="{FF2B5EF4-FFF2-40B4-BE49-F238E27FC236}">
                <a16:creationId xmlns:a16="http://schemas.microsoft.com/office/drawing/2014/main" id="{4C2827FB-6778-4FB7-BB05-C766AB9D9C6E}"/>
              </a:ext>
            </a:extLst>
          </p:cNvPr>
          <p:cNvPicPr>
            <a:picLocks noChangeAspect="1"/>
          </p:cNvPicPr>
          <p:nvPr/>
        </p:nvPicPr>
        <p:blipFill>
          <a:blip r:embed="rId3"/>
          <a:stretch>
            <a:fillRect/>
          </a:stretch>
        </p:blipFill>
        <p:spPr>
          <a:xfrm>
            <a:off x="7892732" y="1800225"/>
            <a:ext cx="3783330" cy="3783330"/>
          </a:xfrm>
          <a:prstGeom prst="rect">
            <a:avLst/>
          </a:prstGeom>
        </p:spPr>
      </p:pic>
      <p:pic>
        <p:nvPicPr>
          <p:cNvPr id="6" name="Picture 2" descr="http://www.kpa.se/Global/bildbank/m-logotyper/kpa-pension.jpg">
            <a:extLst>
              <a:ext uri="{FF2B5EF4-FFF2-40B4-BE49-F238E27FC236}">
                <a16:creationId xmlns:a16="http://schemas.microsoft.com/office/drawing/2014/main" id="{D86F3ED6-422F-476C-8708-0185A9E28A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4060" y="326274"/>
            <a:ext cx="1499386" cy="6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869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6F02C86-9C7F-461C-BEE9-B0D89ECF4092}"/>
              </a:ext>
            </a:extLst>
          </p:cNvPr>
          <p:cNvSpPr>
            <a:spLocks noGrp="1"/>
          </p:cNvSpPr>
          <p:nvPr>
            <p:ph type="body" sz="quarter" idx="14"/>
          </p:nvPr>
        </p:nvSpPr>
        <p:spPr>
          <a:xfrm>
            <a:off x="766762" y="2100263"/>
            <a:ext cx="9985376" cy="4389437"/>
          </a:xfrm>
        </p:spPr>
        <p:txBody>
          <a:bodyPr/>
          <a:lstStyle/>
          <a:p>
            <a:r>
              <a:rPr lang="sv-SE" dirty="0"/>
              <a:t>Kontakta mig, jag är försäkringsinformatör!</a:t>
            </a:r>
          </a:p>
          <a:p>
            <a:endParaRPr lang="sv-SE" dirty="0"/>
          </a:p>
          <a:p>
            <a:endParaRPr lang="sv-SE" dirty="0"/>
          </a:p>
          <a:p>
            <a:endParaRPr lang="sv-SE" dirty="0"/>
          </a:p>
          <a:p>
            <a:endParaRPr lang="sv-SE" dirty="0"/>
          </a:p>
          <a:p>
            <a:endParaRPr lang="sv-SE" dirty="0"/>
          </a:p>
          <a:p>
            <a:endParaRPr lang="sv-SE" dirty="0"/>
          </a:p>
          <a:p>
            <a:r>
              <a:rPr lang="sv-SE" sz="2000" dirty="0" err="1"/>
              <a:t>Afa</a:t>
            </a:r>
            <a:r>
              <a:rPr lang="sv-SE" sz="2000" dirty="0"/>
              <a:t> Försäkrings Kundcenter: 0771- 88 00 99</a:t>
            </a:r>
          </a:p>
          <a:p>
            <a:endParaRPr lang="sv-SE" dirty="0"/>
          </a:p>
        </p:txBody>
      </p:sp>
      <p:sp>
        <p:nvSpPr>
          <p:cNvPr id="5" name="Rubrik 4">
            <a:extLst>
              <a:ext uri="{FF2B5EF4-FFF2-40B4-BE49-F238E27FC236}">
                <a16:creationId xmlns:a16="http://schemas.microsoft.com/office/drawing/2014/main" id="{0B6B46AF-7A14-47E5-A03B-97F11EB8DA34}"/>
              </a:ext>
            </a:extLst>
          </p:cNvPr>
          <p:cNvSpPr>
            <a:spLocks noGrp="1"/>
          </p:cNvSpPr>
          <p:nvPr>
            <p:ph type="title"/>
          </p:nvPr>
        </p:nvSpPr>
        <p:spPr/>
        <p:txBody>
          <a:bodyPr/>
          <a:lstStyle/>
          <a:p>
            <a:r>
              <a:rPr lang="sv-SE" dirty="0"/>
              <a:t>Frågor?</a:t>
            </a:r>
          </a:p>
        </p:txBody>
      </p:sp>
    </p:spTree>
    <p:extLst>
      <p:ext uri="{BB962C8B-B14F-4D97-AF65-F5344CB8AC3E}">
        <p14:creationId xmlns:p14="http://schemas.microsoft.com/office/powerpoint/2010/main" val="3127908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503940A-F198-D288-FDF0-96B2E0DC6B5A}"/>
              </a:ext>
            </a:extLst>
          </p:cNvPr>
          <p:cNvSpPr>
            <a:spLocks noGrp="1"/>
          </p:cNvSpPr>
          <p:nvPr>
            <p:ph type="sldNum" sz="quarter" idx="12"/>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200" b="0" i="0" u="none" strike="noStrike" kern="1200" cap="none" spc="0" normalizeH="0" baseline="0" noProof="0" smtClean="0">
                <a:ln>
                  <a:noFill/>
                </a:ln>
                <a:noFill/>
                <a:effectLst/>
                <a:uLnTx/>
                <a:uFillTx/>
                <a:latin typeface="Arial"/>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58</a:t>
            </a:fld>
            <a:endParaRPr kumimoji="0" lang="sv-SE" sz="1200" b="0" i="0" u="none" strike="noStrike" kern="1200" cap="none" spc="0" normalizeH="0" baseline="0" noProof="0" dirty="0">
              <a:ln>
                <a:noFill/>
              </a:ln>
              <a:noFill/>
              <a:effectLst/>
              <a:uLnTx/>
              <a:uFillTx/>
              <a:latin typeface="Arial"/>
              <a:ea typeface="+mn-ea"/>
              <a:cs typeface="+mn-cs"/>
            </a:endParaRPr>
          </a:p>
        </p:txBody>
      </p:sp>
    </p:spTree>
    <p:extLst>
      <p:ext uri="{BB962C8B-B14F-4D97-AF65-F5344CB8AC3E}">
        <p14:creationId xmlns:p14="http://schemas.microsoft.com/office/powerpoint/2010/main" val="196324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03A2C4A-04FF-4BF8-9622-8FDE5194F5D2}"/>
              </a:ext>
            </a:extLst>
          </p:cNvPr>
          <p:cNvPicPr>
            <a:picLocks noChangeAspect="1"/>
          </p:cNvPicPr>
          <p:nvPr/>
        </p:nvPicPr>
        <p:blipFill>
          <a:blip r:embed="rId3"/>
          <a:stretch>
            <a:fillRect/>
          </a:stretch>
        </p:blipFill>
        <p:spPr>
          <a:xfrm>
            <a:off x="0" y="0"/>
            <a:ext cx="8897554" cy="6858000"/>
          </a:xfrm>
          <a:prstGeom prst="rect">
            <a:avLst/>
          </a:prstGeom>
        </p:spPr>
      </p:pic>
    </p:spTree>
    <p:extLst>
      <p:ext uri="{BB962C8B-B14F-4D97-AF65-F5344CB8AC3E}">
        <p14:creationId xmlns:p14="http://schemas.microsoft.com/office/powerpoint/2010/main" val="192477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C430DEA-E999-5E00-ED29-1E9B84EEEE1B}"/>
              </a:ext>
            </a:extLst>
          </p:cNvPr>
          <p:cNvSpPr>
            <a:spLocks noGrp="1"/>
          </p:cNvSpPr>
          <p:nvPr>
            <p:ph type="title"/>
          </p:nvPr>
        </p:nvSpPr>
        <p:spPr/>
        <p:txBody>
          <a:bodyPr/>
          <a:lstStyle/>
          <a:p>
            <a:r>
              <a:rPr lang="sv-SE" dirty="0"/>
              <a:t>Signifikant ökning av de som tror att man måste vara medlem i facket för att omfattas av försäkringarna</a:t>
            </a:r>
            <a:br>
              <a:rPr lang="sv-SE" dirty="0"/>
            </a:br>
            <a:endParaRPr lang="sv-SE" dirty="0"/>
          </a:p>
        </p:txBody>
      </p:sp>
      <p:sp>
        <p:nvSpPr>
          <p:cNvPr id="7" name="Rektangel 6">
            <a:extLst>
              <a:ext uri="{FF2B5EF4-FFF2-40B4-BE49-F238E27FC236}">
                <a16:creationId xmlns:a16="http://schemas.microsoft.com/office/drawing/2014/main" id="{F0F58816-3D10-2CB5-BFA2-5CE49C2FE6E7}"/>
              </a:ext>
            </a:extLst>
          </p:cNvPr>
          <p:cNvSpPr>
            <a:spLocks noChangeAspect="1"/>
          </p:cNvSpPr>
          <p:nvPr/>
        </p:nvSpPr>
        <p:spPr>
          <a:xfrm>
            <a:off x="2300753" y="2269155"/>
            <a:ext cx="2790342" cy="2790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0" rtlCol="0" anchor="ctr"/>
          <a:lstStyle/>
          <a:p>
            <a:pPr algn="ctr"/>
            <a:r>
              <a:rPr lang="sv-SE" sz="8800" dirty="0"/>
              <a:t>41%</a:t>
            </a:r>
          </a:p>
        </p:txBody>
      </p:sp>
      <p:sp>
        <p:nvSpPr>
          <p:cNvPr id="8" name="Rektangel 7">
            <a:extLst>
              <a:ext uri="{FF2B5EF4-FFF2-40B4-BE49-F238E27FC236}">
                <a16:creationId xmlns:a16="http://schemas.microsoft.com/office/drawing/2014/main" id="{A9A2D453-ED44-A86B-76B4-C21254B47B86}"/>
              </a:ext>
            </a:extLst>
          </p:cNvPr>
          <p:cNvSpPr/>
          <p:nvPr/>
        </p:nvSpPr>
        <p:spPr>
          <a:xfrm>
            <a:off x="2376597" y="3853331"/>
            <a:ext cx="2603963" cy="830997"/>
          </a:xfrm>
          <a:prstGeom prst="rect">
            <a:avLst/>
          </a:prstGeom>
        </p:spPr>
        <p:txBody>
          <a:bodyPr wrap="square" lIns="36000" rIns="36000">
            <a:spAutoFit/>
          </a:bodyPr>
          <a:lstStyle/>
          <a:p>
            <a:pPr algn="ctr"/>
            <a:r>
              <a:rPr lang="sv-SE" sz="1600" dirty="0">
                <a:solidFill>
                  <a:schemeClr val="bg1"/>
                </a:solidFill>
              </a:rPr>
              <a:t>tror att försäkringarna endast gäller om man</a:t>
            </a:r>
            <a:br>
              <a:rPr lang="sv-SE" sz="1600" dirty="0">
                <a:solidFill>
                  <a:schemeClr val="bg1"/>
                </a:solidFill>
              </a:rPr>
            </a:br>
            <a:r>
              <a:rPr lang="sv-SE" sz="1600" dirty="0">
                <a:solidFill>
                  <a:schemeClr val="bg1"/>
                </a:solidFill>
              </a:rPr>
              <a:t>är medlem i facket</a:t>
            </a:r>
          </a:p>
        </p:txBody>
      </p:sp>
      <p:sp>
        <p:nvSpPr>
          <p:cNvPr id="9" name="Rektangel 8">
            <a:extLst>
              <a:ext uri="{FF2B5EF4-FFF2-40B4-BE49-F238E27FC236}">
                <a16:creationId xmlns:a16="http://schemas.microsoft.com/office/drawing/2014/main" id="{1BC120AD-B36D-1491-7ECC-0EE874F21964}"/>
              </a:ext>
            </a:extLst>
          </p:cNvPr>
          <p:cNvSpPr>
            <a:spLocks noChangeAspect="1"/>
          </p:cNvSpPr>
          <p:nvPr/>
        </p:nvSpPr>
        <p:spPr>
          <a:xfrm>
            <a:off x="6313253" y="2269475"/>
            <a:ext cx="2790342" cy="2790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0" rtlCol="0" anchor="ctr"/>
          <a:lstStyle/>
          <a:p>
            <a:pPr algn="ctr"/>
            <a:r>
              <a:rPr lang="sv-SE" sz="8800" dirty="0"/>
              <a:t>31%</a:t>
            </a:r>
          </a:p>
        </p:txBody>
      </p:sp>
      <p:sp>
        <p:nvSpPr>
          <p:cNvPr id="10" name="Rektangel 9">
            <a:extLst>
              <a:ext uri="{FF2B5EF4-FFF2-40B4-BE49-F238E27FC236}">
                <a16:creationId xmlns:a16="http://schemas.microsoft.com/office/drawing/2014/main" id="{A202D77B-89AD-2277-BCEF-C4688AAD59B8}"/>
              </a:ext>
            </a:extLst>
          </p:cNvPr>
          <p:cNvSpPr/>
          <p:nvPr/>
        </p:nvSpPr>
        <p:spPr>
          <a:xfrm>
            <a:off x="6385803" y="3853651"/>
            <a:ext cx="2622007" cy="1077218"/>
          </a:xfrm>
          <a:prstGeom prst="rect">
            <a:avLst/>
          </a:prstGeom>
        </p:spPr>
        <p:txBody>
          <a:bodyPr wrap="square" lIns="36000" rIns="36000">
            <a:spAutoFit/>
          </a:bodyPr>
          <a:lstStyle/>
          <a:p>
            <a:pPr algn="ctr"/>
            <a:r>
              <a:rPr lang="sv-SE" sz="1600" dirty="0">
                <a:solidFill>
                  <a:schemeClr val="bg1"/>
                </a:solidFill>
              </a:rPr>
              <a:t>tror </a:t>
            </a:r>
            <a:r>
              <a:rPr lang="sv-SE" sz="1600" u="sng" dirty="0">
                <a:solidFill>
                  <a:schemeClr val="bg1"/>
                </a:solidFill>
              </a:rPr>
              <a:t>inte</a:t>
            </a:r>
            <a:r>
              <a:rPr lang="sv-SE" sz="1600" dirty="0">
                <a:solidFill>
                  <a:schemeClr val="bg1"/>
                </a:solidFill>
              </a:rPr>
              <a:t> att försäkringarna gäller för alla anställda</a:t>
            </a:r>
            <a:br>
              <a:rPr lang="sv-SE" sz="1600" dirty="0">
                <a:solidFill>
                  <a:schemeClr val="bg1"/>
                </a:solidFill>
              </a:rPr>
            </a:br>
            <a:r>
              <a:rPr lang="sv-SE" sz="1600" dirty="0">
                <a:solidFill>
                  <a:schemeClr val="bg1"/>
                </a:solidFill>
              </a:rPr>
              <a:t>hos arbetsgivare med kollektivavtal</a:t>
            </a:r>
          </a:p>
        </p:txBody>
      </p:sp>
      <p:sp>
        <p:nvSpPr>
          <p:cNvPr id="11" name="Pil: uppåt 10">
            <a:extLst>
              <a:ext uri="{FF2B5EF4-FFF2-40B4-BE49-F238E27FC236}">
                <a16:creationId xmlns:a16="http://schemas.microsoft.com/office/drawing/2014/main" id="{809D2C51-AED0-C5AA-4DBF-8DA6AC168ED5}"/>
              </a:ext>
            </a:extLst>
          </p:cNvPr>
          <p:cNvSpPr/>
          <p:nvPr/>
        </p:nvSpPr>
        <p:spPr>
          <a:xfrm rot="4950284">
            <a:off x="8332022" y="1897483"/>
            <a:ext cx="872194" cy="1206219"/>
          </a:xfrm>
          <a:prstGeom prst="upArrow">
            <a:avLst>
              <a:gd name="adj1" fmla="val 60153"/>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108000" rtlCol="0" anchor="ctr"/>
          <a:lstStyle/>
          <a:p>
            <a:pPr algn="ctr"/>
            <a:r>
              <a:rPr lang="sv-SE" sz="3200" dirty="0">
                <a:solidFill>
                  <a:schemeClr val="tx1"/>
                </a:solidFill>
              </a:rPr>
              <a:t>+1%</a:t>
            </a:r>
          </a:p>
        </p:txBody>
      </p:sp>
      <p:sp>
        <p:nvSpPr>
          <p:cNvPr id="12" name="Pil: uppåt 11">
            <a:extLst>
              <a:ext uri="{FF2B5EF4-FFF2-40B4-BE49-F238E27FC236}">
                <a16:creationId xmlns:a16="http://schemas.microsoft.com/office/drawing/2014/main" id="{0287FE3E-665C-CD64-CACD-43DCC540EDC2}"/>
              </a:ext>
            </a:extLst>
          </p:cNvPr>
          <p:cNvSpPr/>
          <p:nvPr/>
        </p:nvSpPr>
        <p:spPr>
          <a:xfrm rot="4079321">
            <a:off x="4315180" y="1890504"/>
            <a:ext cx="872194" cy="1206219"/>
          </a:xfrm>
          <a:prstGeom prst="upArrow">
            <a:avLst>
              <a:gd name="adj1" fmla="val 60153"/>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108000" rtlCol="0" anchor="ctr"/>
          <a:lstStyle/>
          <a:p>
            <a:pPr algn="ctr"/>
            <a:r>
              <a:rPr lang="sv-SE" sz="3200" dirty="0">
                <a:solidFill>
                  <a:schemeClr val="tx1"/>
                </a:solidFill>
              </a:rPr>
              <a:t>+5%</a:t>
            </a:r>
          </a:p>
        </p:txBody>
      </p:sp>
      <p:grpSp>
        <p:nvGrpSpPr>
          <p:cNvPr id="14" name="Grupp 13">
            <a:extLst>
              <a:ext uri="{FF2B5EF4-FFF2-40B4-BE49-F238E27FC236}">
                <a16:creationId xmlns:a16="http://schemas.microsoft.com/office/drawing/2014/main" id="{EE649A38-19D2-E233-9321-834B98CC3311}"/>
              </a:ext>
            </a:extLst>
          </p:cNvPr>
          <p:cNvGrpSpPr/>
          <p:nvPr/>
        </p:nvGrpSpPr>
        <p:grpSpPr>
          <a:xfrm>
            <a:off x="4353166" y="4754559"/>
            <a:ext cx="1440000" cy="1368000"/>
            <a:chOff x="3419872" y="3933055"/>
            <a:chExt cx="1800200" cy="1616013"/>
          </a:xfrm>
        </p:grpSpPr>
        <p:sp>
          <p:nvSpPr>
            <p:cNvPr id="15" name="Pratbubbla: rektangel 14">
              <a:extLst>
                <a:ext uri="{FF2B5EF4-FFF2-40B4-BE49-F238E27FC236}">
                  <a16:creationId xmlns:a16="http://schemas.microsoft.com/office/drawing/2014/main" id="{9A8A476C-929D-4C8B-7899-CF55E79474E3}"/>
                </a:ext>
              </a:extLst>
            </p:cNvPr>
            <p:cNvSpPr/>
            <p:nvPr/>
          </p:nvSpPr>
          <p:spPr>
            <a:xfrm>
              <a:off x="3419872" y="3933055"/>
              <a:ext cx="1790717" cy="1616013"/>
            </a:xfrm>
            <a:prstGeom prst="wedgeRectCallout">
              <a:avLst>
                <a:gd name="adj1" fmla="val -15486"/>
                <a:gd name="adj2" fmla="val 1898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sv-SE" sz="4800" dirty="0">
                  <a:solidFill>
                    <a:schemeClr val="accent1"/>
                  </a:solidFill>
                </a:rPr>
                <a:t>44%</a:t>
              </a:r>
            </a:p>
            <a:p>
              <a:pPr algn="ctr"/>
              <a:r>
                <a:rPr lang="sv-SE" sz="1400" dirty="0">
                  <a:solidFill>
                    <a:schemeClr val="accent1"/>
                  </a:solidFill>
                </a:rPr>
                <a:t>(+9%)</a:t>
              </a:r>
            </a:p>
          </p:txBody>
        </p:sp>
        <p:sp>
          <p:nvSpPr>
            <p:cNvPr id="16" name="Rektangel 15">
              <a:extLst>
                <a:ext uri="{FF2B5EF4-FFF2-40B4-BE49-F238E27FC236}">
                  <a16:creationId xmlns:a16="http://schemas.microsoft.com/office/drawing/2014/main" id="{D761969A-42FB-DB64-5FEF-97D5E822A6DD}"/>
                </a:ext>
              </a:extLst>
            </p:cNvPr>
            <p:cNvSpPr/>
            <p:nvPr/>
          </p:nvSpPr>
          <p:spPr>
            <a:xfrm>
              <a:off x="3419872" y="3988402"/>
              <a:ext cx="1800200" cy="336062"/>
            </a:xfrm>
            <a:prstGeom prst="rect">
              <a:avLst/>
            </a:prstGeom>
          </p:spPr>
          <p:txBody>
            <a:bodyPr wrap="square">
              <a:spAutoFit/>
            </a:bodyPr>
            <a:lstStyle/>
            <a:p>
              <a:pPr algn="ctr"/>
              <a:r>
                <a:rPr lang="sv-SE" sz="1200" dirty="0">
                  <a:solidFill>
                    <a:schemeClr val="accent1"/>
                  </a:solidFill>
                </a:rPr>
                <a:t>KR-sektorn</a:t>
              </a:r>
            </a:p>
          </p:txBody>
        </p:sp>
      </p:grpSp>
      <p:sp>
        <p:nvSpPr>
          <p:cNvPr id="17" name="Rektangel 16">
            <a:extLst>
              <a:ext uri="{FF2B5EF4-FFF2-40B4-BE49-F238E27FC236}">
                <a16:creationId xmlns:a16="http://schemas.microsoft.com/office/drawing/2014/main" id="{2AD96DDB-12A7-5E2D-5543-21F16B3832AB}"/>
              </a:ext>
            </a:extLst>
          </p:cNvPr>
          <p:cNvSpPr/>
          <p:nvPr/>
        </p:nvSpPr>
        <p:spPr>
          <a:xfrm>
            <a:off x="2300753" y="2373830"/>
            <a:ext cx="2790342" cy="369332"/>
          </a:xfrm>
          <a:prstGeom prst="rect">
            <a:avLst/>
          </a:prstGeom>
        </p:spPr>
        <p:txBody>
          <a:bodyPr wrap="square">
            <a:spAutoFit/>
          </a:bodyPr>
          <a:lstStyle/>
          <a:p>
            <a:pPr algn="ctr"/>
            <a:r>
              <a:rPr lang="sv-SE" dirty="0">
                <a:solidFill>
                  <a:schemeClr val="accent2"/>
                </a:solidFill>
              </a:rPr>
              <a:t>totalt</a:t>
            </a:r>
          </a:p>
        </p:txBody>
      </p:sp>
      <p:sp>
        <p:nvSpPr>
          <p:cNvPr id="18" name="Rektangel 17">
            <a:extLst>
              <a:ext uri="{FF2B5EF4-FFF2-40B4-BE49-F238E27FC236}">
                <a16:creationId xmlns:a16="http://schemas.microsoft.com/office/drawing/2014/main" id="{ED7D2F7B-2050-FE5D-D01D-BD820F37ACBF}"/>
              </a:ext>
            </a:extLst>
          </p:cNvPr>
          <p:cNvSpPr/>
          <p:nvPr/>
        </p:nvSpPr>
        <p:spPr>
          <a:xfrm>
            <a:off x="6313253" y="2373829"/>
            <a:ext cx="2790342" cy="369332"/>
          </a:xfrm>
          <a:prstGeom prst="rect">
            <a:avLst/>
          </a:prstGeom>
        </p:spPr>
        <p:txBody>
          <a:bodyPr wrap="square">
            <a:spAutoFit/>
          </a:bodyPr>
          <a:lstStyle/>
          <a:p>
            <a:pPr algn="ctr"/>
            <a:r>
              <a:rPr lang="sv-SE" dirty="0">
                <a:solidFill>
                  <a:schemeClr val="accent2"/>
                </a:solidFill>
              </a:rPr>
              <a:t>totalt</a:t>
            </a:r>
          </a:p>
        </p:txBody>
      </p:sp>
      <p:grpSp>
        <p:nvGrpSpPr>
          <p:cNvPr id="19" name="Grupp 18">
            <a:extLst>
              <a:ext uri="{FF2B5EF4-FFF2-40B4-BE49-F238E27FC236}">
                <a16:creationId xmlns:a16="http://schemas.microsoft.com/office/drawing/2014/main" id="{5B9B645B-53F9-8566-2D43-F62C915FEEE5}"/>
              </a:ext>
            </a:extLst>
          </p:cNvPr>
          <p:cNvGrpSpPr/>
          <p:nvPr/>
        </p:nvGrpSpPr>
        <p:grpSpPr>
          <a:xfrm>
            <a:off x="8383595" y="4754559"/>
            <a:ext cx="1440000" cy="1368000"/>
            <a:chOff x="3419872" y="3933055"/>
            <a:chExt cx="1800200" cy="1616013"/>
          </a:xfrm>
        </p:grpSpPr>
        <p:sp>
          <p:nvSpPr>
            <p:cNvPr id="20" name="Pratbubbla: rektangel 19">
              <a:extLst>
                <a:ext uri="{FF2B5EF4-FFF2-40B4-BE49-F238E27FC236}">
                  <a16:creationId xmlns:a16="http://schemas.microsoft.com/office/drawing/2014/main" id="{3C21C46F-C996-0497-221A-77CE5827C514}"/>
                </a:ext>
              </a:extLst>
            </p:cNvPr>
            <p:cNvSpPr/>
            <p:nvPr/>
          </p:nvSpPr>
          <p:spPr>
            <a:xfrm>
              <a:off x="3419872" y="3933055"/>
              <a:ext cx="1790717" cy="1616013"/>
            </a:xfrm>
            <a:prstGeom prst="wedgeRectCallout">
              <a:avLst>
                <a:gd name="adj1" fmla="val -15486"/>
                <a:gd name="adj2" fmla="val 1898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sv-SE" sz="4800" dirty="0">
                  <a:solidFill>
                    <a:schemeClr val="accent1"/>
                  </a:solidFill>
                </a:rPr>
                <a:t>30%</a:t>
              </a:r>
            </a:p>
            <a:p>
              <a:pPr algn="ctr"/>
              <a:r>
                <a:rPr lang="sv-SE" sz="1400" dirty="0">
                  <a:solidFill>
                    <a:schemeClr val="accent1"/>
                  </a:solidFill>
                </a:rPr>
                <a:t>(-3%)</a:t>
              </a:r>
            </a:p>
          </p:txBody>
        </p:sp>
        <p:sp>
          <p:nvSpPr>
            <p:cNvPr id="21" name="Rektangel 20">
              <a:extLst>
                <a:ext uri="{FF2B5EF4-FFF2-40B4-BE49-F238E27FC236}">
                  <a16:creationId xmlns:a16="http://schemas.microsoft.com/office/drawing/2014/main" id="{954EC574-EF2F-0C13-A8F9-E3BEB79B08EC}"/>
                </a:ext>
              </a:extLst>
            </p:cNvPr>
            <p:cNvSpPr/>
            <p:nvPr/>
          </p:nvSpPr>
          <p:spPr>
            <a:xfrm>
              <a:off x="3419872" y="3988402"/>
              <a:ext cx="1800200" cy="336062"/>
            </a:xfrm>
            <a:prstGeom prst="rect">
              <a:avLst/>
            </a:prstGeom>
          </p:spPr>
          <p:txBody>
            <a:bodyPr wrap="square">
              <a:spAutoFit/>
            </a:bodyPr>
            <a:lstStyle/>
            <a:p>
              <a:pPr algn="ctr"/>
              <a:r>
                <a:rPr lang="sv-SE" sz="1200" dirty="0">
                  <a:solidFill>
                    <a:schemeClr val="accent1"/>
                  </a:solidFill>
                </a:rPr>
                <a:t>KR-sektorn</a:t>
              </a:r>
            </a:p>
          </p:txBody>
        </p:sp>
      </p:grpSp>
      <p:sp>
        <p:nvSpPr>
          <p:cNvPr id="23" name="Rectangle 2">
            <a:extLst>
              <a:ext uri="{FF2B5EF4-FFF2-40B4-BE49-F238E27FC236}">
                <a16:creationId xmlns:a16="http://schemas.microsoft.com/office/drawing/2014/main" id="{CA37EB6F-6BF0-ACAD-2299-7117228346A3}"/>
              </a:ext>
            </a:extLst>
          </p:cNvPr>
          <p:cNvSpPr/>
          <p:nvPr/>
        </p:nvSpPr>
        <p:spPr>
          <a:xfrm>
            <a:off x="7256835" y="6523573"/>
            <a:ext cx="3495304" cy="246221"/>
          </a:xfrm>
          <a:prstGeom prst="rect">
            <a:avLst/>
          </a:prstGeom>
        </p:spPr>
        <p:txBody>
          <a:bodyPr wrap="square">
            <a:spAutoFit/>
          </a:bodyPr>
          <a:lstStyle/>
          <a:p>
            <a:pPr algn="r"/>
            <a:r>
              <a:rPr lang="sv-SE" sz="1000" dirty="0">
                <a:solidFill>
                  <a:schemeClr val="bg1">
                    <a:lumMod val="50000"/>
                  </a:schemeClr>
                </a:solidFill>
                <a:cs typeface="Arial" panose="020B0604020202020204" pitchFamily="34" charset="0"/>
              </a:rPr>
              <a:t>BAS 2023: Hört talas om Samtliga (n=614); KR (n=299)</a:t>
            </a:r>
            <a:endParaRPr lang="en-US" sz="1000"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27190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349B5DE-B6D3-7C39-BB82-4504C7B23D1C}"/>
              </a:ext>
            </a:extLst>
          </p:cNvPr>
          <p:cNvSpPr>
            <a:spLocks noGrp="1"/>
          </p:cNvSpPr>
          <p:nvPr>
            <p:ph sz="quarter" idx="14"/>
          </p:nvPr>
        </p:nvSpPr>
        <p:spPr>
          <a:xfrm>
            <a:off x="766763" y="1728452"/>
            <a:ext cx="10408055" cy="4389437"/>
          </a:xfrm>
        </p:spPr>
        <p:txBody>
          <a:bodyPr/>
          <a:lstStyle/>
          <a:p>
            <a:r>
              <a:rPr lang="sv-SE" sz="2400" dirty="0"/>
              <a:t>Fortsatt gruppen unga, 20-29 år, som har sämst kännedom om de kollektivavtalade försäkringarna</a:t>
            </a:r>
          </a:p>
          <a:p>
            <a:r>
              <a:rPr lang="sv-SE" sz="2400" dirty="0"/>
              <a:t>Liksom tidigare vet ungefär hälften (49%) att man själv ansvarar för att ansöka om ersättning från  försäkringarna</a:t>
            </a:r>
          </a:p>
          <a:p>
            <a:pPr lvl="1"/>
            <a:r>
              <a:rPr lang="sv-SE" sz="1800" dirty="0"/>
              <a:t>Inom KR-sektorn är andelen 52%, men anställda i regioner är något mer osäkra </a:t>
            </a:r>
          </a:p>
          <a:p>
            <a:pPr marL="252000" lvl="1" indent="0">
              <a:buNone/>
            </a:pPr>
            <a:endParaRPr lang="sv-SE" sz="1800" dirty="0"/>
          </a:p>
          <a:p>
            <a:r>
              <a:rPr lang="sv-SE" sz="2400" dirty="0"/>
              <a:t>Det är fortsatt få som känner till vilka som står bakom de kollektivavtalade försäkringarna</a:t>
            </a:r>
          </a:p>
          <a:p>
            <a:pPr lvl="1"/>
            <a:r>
              <a:rPr lang="sv-SE" sz="1800" dirty="0"/>
              <a:t>Spontant tror en del att ”facket” står bakom dem men den stora majoriteten (72%) är  osäkra på vem eller vilka som står bakom försäkringarna </a:t>
            </a:r>
          </a:p>
          <a:p>
            <a:endParaRPr lang="sv-SE" dirty="0"/>
          </a:p>
          <a:p>
            <a:endParaRPr lang="sv-SE" dirty="0"/>
          </a:p>
        </p:txBody>
      </p:sp>
      <p:sp>
        <p:nvSpPr>
          <p:cNvPr id="4" name="Rubrik 3">
            <a:extLst>
              <a:ext uri="{FF2B5EF4-FFF2-40B4-BE49-F238E27FC236}">
                <a16:creationId xmlns:a16="http://schemas.microsoft.com/office/drawing/2014/main" id="{CF6002FE-E158-8828-9B17-C7845312D46A}"/>
              </a:ext>
            </a:extLst>
          </p:cNvPr>
          <p:cNvSpPr>
            <a:spLocks noGrp="1"/>
          </p:cNvSpPr>
          <p:nvPr>
            <p:ph type="title"/>
          </p:nvPr>
        </p:nvSpPr>
        <p:spPr/>
        <p:txBody>
          <a:bodyPr/>
          <a:lstStyle/>
          <a:p>
            <a:r>
              <a:rPr lang="sv-SE" dirty="0"/>
              <a:t>Några ytterligare observationer…</a:t>
            </a:r>
          </a:p>
        </p:txBody>
      </p:sp>
      <p:sp>
        <p:nvSpPr>
          <p:cNvPr id="8" name="Rectangle 2">
            <a:extLst>
              <a:ext uri="{FF2B5EF4-FFF2-40B4-BE49-F238E27FC236}">
                <a16:creationId xmlns:a16="http://schemas.microsoft.com/office/drawing/2014/main" id="{54B07D59-D052-B161-85F1-4AF26A28657F}"/>
              </a:ext>
            </a:extLst>
          </p:cNvPr>
          <p:cNvSpPr/>
          <p:nvPr/>
        </p:nvSpPr>
        <p:spPr>
          <a:xfrm>
            <a:off x="7256835" y="6523573"/>
            <a:ext cx="3495304" cy="246221"/>
          </a:xfrm>
          <a:prstGeom prst="rect">
            <a:avLst/>
          </a:prstGeom>
        </p:spPr>
        <p:txBody>
          <a:bodyPr wrap="square">
            <a:spAutoFit/>
          </a:bodyPr>
          <a:lstStyle/>
          <a:p>
            <a:pPr algn="r"/>
            <a:r>
              <a:rPr lang="sv-SE" sz="1000" dirty="0">
                <a:solidFill>
                  <a:schemeClr val="bg1">
                    <a:lumMod val="50000"/>
                  </a:schemeClr>
                </a:solidFill>
                <a:cs typeface="Arial" panose="020B0604020202020204" pitchFamily="34" charset="0"/>
              </a:rPr>
              <a:t>BAS 2023: Hört talas om Samtliga (n=614); KR (n=299)</a:t>
            </a:r>
            <a:endParaRPr lang="en-US" sz="1000"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59873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9" descr="En bild som visar clipart, Tecknade serier, tecknad serie, illustration&#10;&#10;Automatiskt genererad beskrivning">
            <a:extLst>
              <a:ext uri="{FF2B5EF4-FFF2-40B4-BE49-F238E27FC236}">
                <a16:creationId xmlns:a16="http://schemas.microsoft.com/office/drawing/2014/main" id="{CDE60960-98CC-46BA-A5A0-2495E3AF1C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p:blipFill>
        <p:spPr>
          <a:xfrm>
            <a:off x="7140575" y="1449388"/>
            <a:ext cx="4535488" cy="4535488"/>
          </a:xfrm>
          <a:noFill/>
        </p:spPr>
      </p:pic>
      <p:sp>
        <p:nvSpPr>
          <p:cNvPr id="15" name="Text Placeholder 2">
            <a:extLst>
              <a:ext uri="{FF2B5EF4-FFF2-40B4-BE49-F238E27FC236}">
                <a16:creationId xmlns:a16="http://schemas.microsoft.com/office/drawing/2014/main" id="{3F3319F2-42DE-1A4F-FACA-FA234E6E6D2C}"/>
              </a:ext>
            </a:extLst>
          </p:cNvPr>
          <p:cNvSpPr>
            <a:spLocks noGrp="1"/>
          </p:cNvSpPr>
          <p:nvPr>
            <p:ph type="body" sz="quarter" idx="13"/>
          </p:nvPr>
        </p:nvSpPr>
        <p:spPr>
          <a:xfrm>
            <a:off x="766763" y="1815451"/>
            <a:ext cx="6214713" cy="4772234"/>
          </a:xfrm>
        </p:spPr>
        <p:txBody>
          <a:bodyPr/>
          <a:lstStyle/>
          <a:p>
            <a:r>
              <a:rPr lang="en-US" dirty="0" err="1"/>
              <a:t>Uppdragsgivarna</a:t>
            </a:r>
            <a:r>
              <a:rPr lang="en-US" dirty="0"/>
              <a:t> </a:t>
            </a:r>
            <a:r>
              <a:rPr lang="en-US" dirty="0" err="1"/>
              <a:t>vill</a:t>
            </a:r>
            <a:r>
              <a:rPr lang="en-US" dirty="0"/>
              <a:t> </a:t>
            </a:r>
            <a:r>
              <a:rPr lang="en-US" dirty="0" err="1"/>
              <a:t>att</a:t>
            </a:r>
            <a:r>
              <a:rPr lang="en-US" dirty="0"/>
              <a:t> </a:t>
            </a:r>
            <a:r>
              <a:rPr lang="en-US" dirty="0" err="1"/>
              <a:t>alla</a:t>
            </a:r>
            <a:r>
              <a:rPr lang="en-US" dirty="0"/>
              <a:t> ska </a:t>
            </a:r>
            <a:r>
              <a:rPr lang="en-US" dirty="0" err="1"/>
              <a:t>känna</a:t>
            </a:r>
            <a:r>
              <a:rPr lang="en-US" dirty="0"/>
              <a:t> till </a:t>
            </a:r>
            <a:r>
              <a:rPr lang="en-US" dirty="0" err="1"/>
              <a:t>att</a:t>
            </a:r>
            <a:r>
              <a:rPr lang="en-US" dirty="0"/>
              <a:t> de </a:t>
            </a:r>
            <a:r>
              <a:rPr lang="en-US" dirty="0" err="1"/>
              <a:t>har</a:t>
            </a:r>
            <a:r>
              <a:rPr lang="en-US" dirty="0"/>
              <a:t> </a:t>
            </a:r>
            <a:r>
              <a:rPr lang="en-US" dirty="0" err="1"/>
              <a:t>kollektivavtalade</a:t>
            </a:r>
            <a:r>
              <a:rPr lang="en-US" dirty="0"/>
              <a:t> </a:t>
            </a:r>
            <a:r>
              <a:rPr lang="en-US" dirty="0" err="1"/>
              <a:t>försäkringar</a:t>
            </a:r>
            <a:r>
              <a:rPr lang="en-US" dirty="0"/>
              <a:t> </a:t>
            </a:r>
            <a:r>
              <a:rPr lang="en-US" dirty="0" err="1"/>
              <a:t>och</a:t>
            </a:r>
            <a:r>
              <a:rPr lang="en-US" dirty="0"/>
              <a:t> </a:t>
            </a:r>
            <a:r>
              <a:rPr lang="en-US" dirty="0" err="1"/>
              <a:t>veta</a:t>
            </a:r>
            <a:r>
              <a:rPr lang="en-US" dirty="0"/>
              <a:t> </a:t>
            </a:r>
            <a:r>
              <a:rPr lang="en-US" dirty="0" err="1"/>
              <a:t>vart</a:t>
            </a:r>
            <a:r>
              <a:rPr lang="en-US" dirty="0"/>
              <a:t> de </a:t>
            </a:r>
            <a:r>
              <a:rPr lang="en-US" dirty="0" err="1"/>
              <a:t>vänder</a:t>
            </a:r>
            <a:r>
              <a:rPr lang="en-US" dirty="0"/>
              <a:t> sig.</a:t>
            </a:r>
          </a:p>
          <a:p>
            <a:r>
              <a:rPr lang="en-US" dirty="0" err="1"/>
              <a:t>Resultaten</a:t>
            </a:r>
            <a:r>
              <a:rPr lang="en-US" dirty="0"/>
              <a:t> </a:t>
            </a:r>
            <a:r>
              <a:rPr lang="en-US" dirty="0" err="1"/>
              <a:t>och</a:t>
            </a:r>
            <a:r>
              <a:rPr lang="en-US" dirty="0"/>
              <a:t> </a:t>
            </a:r>
            <a:r>
              <a:rPr lang="en-US" dirty="0" err="1"/>
              <a:t>slutsatserna</a:t>
            </a:r>
            <a:r>
              <a:rPr lang="en-US" dirty="0"/>
              <a:t> från </a:t>
            </a:r>
            <a:r>
              <a:rPr lang="en-US" dirty="0" err="1"/>
              <a:t>kännedoms</a:t>
            </a:r>
            <a:r>
              <a:rPr lang="en-US" dirty="0"/>
              <a:t>-</a:t>
            </a:r>
            <a:br>
              <a:rPr lang="en-US" dirty="0"/>
            </a:br>
            <a:r>
              <a:rPr lang="en-US" dirty="0" err="1"/>
              <a:t>undersökningen</a:t>
            </a:r>
            <a:r>
              <a:rPr lang="en-US" dirty="0"/>
              <a:t> </a:t>
            </a:r>
            <a:r>
              <a:rPr lang="en-US" dirty="0" err="1"/>
              <a:t>är</a:t>
            </a:r>
            <a:r>
              <a:rPr lang="en-US" dirty="0"/>
              <a:t> </a:t>
            </a:r>
            <a:r>
              <a:rPr lang="en-US" dirty="0" err="1"/>
              <a:t>ett</a:t>
            </a:r>
            <a:r>
              <a:rPr lang="en-US" dirty="0"/>
              <a:t> </a:t>
            </a:r>
            <a:r>
              <a:rPr lang="en-US" dirty="0" err="1"/>
              <a:t>bevis</a:t>
            </a:r>
            <a:r>
              <a:rPr lang="en-US" dirty="0"/>
              <a:t> </a:t>
            </a:r>
            <a:r>
              <a:rPr lang="en-US" dirty="0" err="1"/>
              <a:t>på</a:t>
            </a:r>
            <a:r>
              <a:rPr lang="en-US" dirty="0"/>
              <a:t> </a:t>
            </a:r>
            <a:r>
              <a:rPr lang="en-US" dirty="0" err="1"/>
              <a:t>att</a:t>
            </a:r>
            <a:r>
              <a:rPr lang="en-US" dirty="0"/>
              <a:t> det </a:t>
            </a:r>
            <a:r>
              <a:rPr lang="en-US" dirty="0" err="1"/>
              <a:t>arbete</a:t>
            </a:r>
            <a:r>
              <a:rPr lang="en-US" dirty="0"/>
              <a:t> </a:t>
            </a:r>
            <a:r>
              <a:rPr lang="en-US" dirty="0" err="1"/>
              <a:t>ni</a:t>
            </a:r>
            <a:r>
              <a:rPr lang="en-US" dirty="0"/>
              <a:t> </a:t>
            </a:r>
            <a:r>
              <a:rPr lang="en-US" dirty="0" err="1"/>
              <a:t>gör</a:t>
            </a:r>
            <a:r>
              <a:rPr lang="en-US" dirty="0"/>
              <a:t> ger </a:t>
            </a:r>
            <a:r>
              <a:rPr lang="en-US" dirty="0" err="1"/>
              <a:t>resultat</a:t>
            </a:r>
            <a:r>
              <a:rPr lang="en-US" dirty="0"/>
              <a:t>.</a:t>
            </a:r>
          </a:p>
          <a:p>
            <a:r>
              <a:rPr lang="en-US" dirty="0" err="1"/>
              <a:t>Fortsätt</a:t>
            </a:r>
            <a:r>
              <a:rPr lang="en-US" dirty="0"/>
              <a:t> </a:t>
            </a:r>
            <a:r>
              <a:rPr lang="en-US" dirty="0" err="1"/>
              <a:t>vara</a:t>
            </a:r>
            <a:r>
              <a:rPr lang="en-US" dirty="0"/>
              <a:t> </a:t>
            </a:r>
            <a:r>
              <a:rPr lang="en-US" dirty="0" err="1"/>
              <a:t>aktiva</a:t>
            </a:r>
            <a:r>
              <a:rPr lang="en-US" dirty="0"/>
              <a:t>, </a:t>
            </a:r>
            <a:r>
              <a:rPr lang="en-US" dirty="0" err="1"/>
              <a:t>sprid</a:t>
            </a:r>
            <a:r>
              <a:rPr lang="en-US" dirty="0"/>
              <a:t> information </a:t>
            </a:r>
            <a:r>
              <a:rPr lang="en-US" dirty="0" err="1"/>
              <a:t>och</a:t>
            </a:r>
            <a:r>
              <a:rPr lang="en-US" dirty="0"/>
              <a:t> se till </a:t>
            </a:r>
            <a:r>
              <a:rPr lang="en-US" dirty="0" err="1"/>
              <a:t>att</a:t>
            </a:r>
            <a:r>
              <a:rPr lang="en-US" dirty="0"/>
              <a:t> </a:t>
            </a:r>
            <a:r>
              <a:rPr lang="en-US" dirty="0" err="1"/>
              <a:t>ni</a:t>
            </a:r>
            <a:r>
              <a:rPr lang="en-US" dirty="0"/>
              <a:t>  </a:t>
            </a:r>
            <a:r>
              <a:rPr lang="en-US" dirty="0" err="1"/>
              <a:t>syns</a:t>
            </a:r>
            <a:r>
              <a:rPr lang="en-US" dirty="0"/>
              <a:t> </a:t>
            </a:r>
            <a:r>
              <a:rPr lang="en-US" dirty="0" err="1"/>
              <a:t>och</a:t>
            </a:r>
            <a:r>
              <a:rPr lang="en-US" dirty="0"/>
              <a:t> </a:t>
            </a:r>
            <a:r>
              <a:rPr lang="en-US" dirty="0" err="1"/>
              <a:t>är</a:t>
            </a:r>
            <a:r>
              <a:rPr lang="en-US" dirty="0"/>
              <a:t> </a:t>
            </a:r>
            <a:r>
              <a:rPr lang="en-US" dirty="0" err="1"/>
              <a:t>kända</a:t>
            </a:r>
            <a:r>
              <a:rPr lang="en-US" dirty="0"/>
              <a:t>.</a:t>
            </a:r>
          </a:p>
          <a:p>
            <a:r>
              <a:rPr lang="en-US" dirty="0" err="1"/>
              <a:t>Försök</a:t>
            </a:r>
            <a:r>
              <a:rPr lang="en-US" dirty="0"/>
              <a:t> </a:t>
            </a:r>
            <a:r>
              <a:rPr lang="en-US" dirty="0" err="1"/>
              <a:t>hitta</a:t>
            </a:r>
            <a:r>
              <a:rPr lang="en-US" dirty="0"/>
              <a:t> </a:t>
            </a:r>
            <a:r>
              <a:rPr lang="en-US" dirty="0" err="1"/>
              <a:t>sätt</a:t>
            </a:r>
            <a:r>
              <a:rPr lang="en-US" dirty="0"/>
              <a:t> </a:t>
            </a:r>
            <a:r>
              <a:rPr lang="en-US" dirty="0" err="1"/>
              <a:t>att</a:t>
            </a:r>
            <a:r>
              <a:rPr lang="en-US" dirty="0"/>
              <a:t> </a:t>
            </a:r>
            <a:r>
              <a:rPr lang="en-US" dirty="0" err="1"/>
              <a:t>nå</a:t>
            </a:r>
            <a:r>
              <a:rPr lang="en-US" dirty="0"/>
              <a:t> </a:t>
            </a:r>
            <a:r>
              <a:rPr lang="en-US" dirty="0" err="1"/>
              <a:t>även</a:t>
            </a:r>
            <a:r>
              <a:rPr lang="en-US" dirty="0"/>
              <a:t> </a:t>
            </a:r>
            <a:r>
              <a:rPr lang="en-US" dirty="0" err="1"/>
              <a:t>unga</a:t>
            </a:r>
            <a:r>
              <a:rPr lang="en-US" dirty="0"/>
              <a:t> </a:t>
            </a:r>
            <a:r>
              <a:rPr lang="en-US" dirty="0" err="1"/>
              <a:t>personer</a:t>
            </a:r>
            <a:r>
              <a:rPr lang="en-US" dirty="0"/>
              <a:t>.</a:t>
            </a:r>
          </a:p>
          <a:p>
            <a:r>
              <a:rPr lang="en-US" dirty="0"/>
              <a:t>Var </a:t>
            </a:r>
            <a:r>
              <a:rPr lang="en-US" dirty="0" err="1"/>
              <a:t>tydliga</a:t>
            </a:r>
            <a:r>
              <a:rPr lang="en-US" dirty="0"/>
              <a:t> med </a:t>
            </a:r>
            <a:r>
              <a:rPr lang="en-US" dirty="0" err="1"/>
              <a:t>att</a:t>
            </a:r>
            <a:r>
              <a:rPr lang="en-US" dirty="0"/>
              <a:t> </a:t>
            </a:r>
            <a:r>
              <a:rPr lang="en-US" dirty="0" err="1"/>
              <a:t>alla</a:t>
            </a:r>
            <a:r>
              <a:rPr lang="en-US" dirty="0"/>
              <a:t> </a:t>
            </a:r>
            <a:r>
              <a:rPr lang="en-US" dirty="0" err="1"/>
              <a:t>anställda</a:t>
            </a:r>
            <a:r>
              <a:rPr lang="en-US" dirty="0"/>
              <a:t> </a:t>
            </a:r>
            <a:r>
              <a:rPr lang="en-US" dirty="0" err="1"/>
              <a:t>omfattas</a:t>
            </a:r>
            <a:r>
              <a:rPr lang="en-US" dirty="0"/>
              <a:t>.</a:t>
            </a:r>
          </a:p>
          <a:p>
            <a:r>
              <a:rPr lang="en-US" dirty="0"/>
              <a:t>Var </a:t>
            </a:r>
            <a:r>
              <a:rPr lang="en-US" dirty="0" err="1"/>
              <a:t>tydliga</a:t>
            </a:r>
            <a:r>
              <a:rPr lang="en-US" dirty="0"/>
              <a:t> med </a:t>
            </a:r>
            <a:r>
              <a:rPr lang="en-US" dirty="0" err="1"/>
              <a:t>att</a:t>
            </a:r>
            <a:r>
              <a:rPr lang="en-US" dirty="0"/>
              <a:t> </a:t>
            </a:r>
            <a:r>
              <a:rPr lang="en-US" dirty="0" err="1"/>
              <a:t>anställda</a:t>
            </a:r>
            <a:r>
              <a:rPr lang="en-US" dirty="0"/>
              <a:t> </a:t>
            </a:r>
            <a:r>
              <a:rPr lang="en-US" dirty="0" err="1"/>
              <a:t>själva</a:t>
            </a:r>
            <a:r>
              <a:rPr lang="en-US" dirty="0"/>
              <a:t> </a:t>
            </a:r>
            <a:r>
              <a:rPr lang="en-US" dirty="0" err="1"/>
              <a:t>anmäler</a:t>
            </a:r>
            <a:r>
              <a:rPr lang="en-US" dirty="0"/>
              <a:t> till Afa Försäkring.</a:t>
            </a:r>
          </a:p>
          <a:p>
            <a:endParaRPr lang="en-US" dirty="0"/>
          </a:p>
          <a:p>
            <a:endParaRPr lang="en-US" dirty="0"/>
          </a:p>
          <a:p>
            <a:endParaRPr lang="en-US" dirty="0"/>
          </a:p>
        </p:txBody>
      </p:sp>
      <p:sp>
        <p:nvSpPr>
          <p:cNvPr id="4" name="Rubrik 3">
            <a:extLst>
              <a:ext uri="{FF2B5EF4-FFF2-40B4-BE49-F238E27FC236}">
                <a16:creationId xmlns:a16="http://schemas.microsoft.com/office/drawing/2014/main" id="{B9E0D19A-36E3-459A-B665-5D640E3B7636}"/>
              </a:ext>
            </a:extLst>
          </p:cNvPr>
          <p:cNvSpPr>
            <a:spLocks noGrp="1"/>
          </p:cNvSpPr>
          <p:nvPr>
            <p:ph type="title"/>
          </p:nvPr>
        </p:nvSpPr>
        <p:spPr>
          <a:xfrm>
            <a:off x="766764" y="421481"/>
            <a:ext cx="5593988" cy="1027907"/>
          </a:xfrm>
        </p:spPr>
        <p:txBody>
          <a:bodyPr anchor="t">
            <a:normAutofit/>
          </a:bodyPr>
          <a:lstStyle/>
          <a:p>
            <a:r>
              <a:rPr lang="sv-SE" dirty="0"/>
              <a:t>Medskick</a:t>
            </a:r>
          </a:p>
        </p:txBody>
      </p:sp>
    </p:spTree>
    <p:extLst>
      <p:ext uri="{BB962C8B-B14F-4D97-AF65-F5344CB8AC3E}">
        <p14:creationId xmlns:p14="http://schemas.microsoft.com/office/powerpoint/2010/main" val="58240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fa Försäkring">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003CD2"/>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solidFill>
      </a:spPr>
      <a:bodyPr wrap="square" lIns="0" tIns="0" rIns="0" bIns="0" rtlCol="0" anchor="ctr" anchorCtr="0">
        <a:noAutofit/>
      </a:bodyPr>
      <a:lstStyle>
        <a:defPPr algn="ctr">
          <a:defRPr sz="900" b="1" dirty="0">
            <a:solidFill>
              <a:schemeClr val="bg1"/>
            </a:solidFill>
          </a:defRPr>
        </a:defPPr>
      </a:lstStyle>
    </a:txDef>
  </a:objectDefaults>
  <a:extraClrSchemeLst/>
  <a:extLst>
    <a:ext uri="{05A4C25C-085E-4340-85A3-A5531E510DB2}">
      <thm15:themeFamily xmlns:thm15="http://schemas.microsoft.com/office/thememl/2012/main" name="AfaFörsäkring.pptx" id="{1BD2BDD3-AB21-4D3E-9152-A89E68B14F9B}" vid="{CFBE7B77-13BC-49A7-BF7E-4FE5E2D6EA60}"/>
    </a:ext>
  </a:extLst>
</a:theme>
</file>

<file path=ppt/theme/theme2.xml><?xml version="1.0" encoding="utf-8"?>
<a:theme xmlns:a="http://schemas.openxmlformats.org/drawingml/2006/main" name="Office-tema">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37E164"/>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fa_colors">
      <a:dk1>
        <a:sysClr val="windowText" lastClr="000000"/>
      </a:dk1>
      <a:lt1>
        <a:sysClr val="window" lastClr="FFFFFF"/>
      </a:lt1>
      <a:dk2>
        <a:srgbClr val="B2B2B2"/>
      </a:dk2>
      <a:lt2>
        <a:srgbClr val="E7E6E6"/>
      </a:lt2>
      <a:accent1>
        <a:srgbClr val="020678"/>
      </a:accent1>
      <a:accent2>
        <a:srgbClr val="37E164"/>
      </a:accent2>
      <a:accent3>
        <a:srgbClr val="003CD2"/>
      </a:accent3>
      <a:accent4>
        <a:srgbClr val="7DCDFF"/>
      </a:accent4>
      <a:accent5>
        <a:srgbClr val="FAB455"/>
      </a:accent5>
      <a:accent6>
        <a:srgbClr val="B9F5E1"/>
      </a:accent6>
      <a:hlink>
        <a:srgbClr val="003CD2"/>
      </a:hlink>
      <a:folHlink>
        <a:srgbClr val="37E164"/>
      </a:folHlink>
    </a:clrScheme>
    <a:fontScheme name="Af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9246395283BB44B3152AEE2380DE5C" ma:contentTypeVersion="6" ma:contentTypeDescription="Create a new document." ma:contentTypeScope="" ma:versionID="751407e6026a7980f984d2dcf5dfe24a">
  <xsd:schema xmlns:xsd="http://www.w3.org/2001/XMLSchema" xmlns:xs="http://www.w3.org/2001/XMLSchema" xmlns:p="http://schemas.microsoft.com/office/2006/metadata/properties" xmlns:ns2="c605fd71-3812-4fba-96f1-937f863a85b8" xmlns:ns3="df83c4cd-2d6d-4803-b80e-2fb5aff18513" targetNamespace="http://schemas.microsoft.com/office/2006/metadata/properties" ma:root="true" ma:fieldsID="d670ec70651e1f73532945ca9617f91b" ns2:_="" ns3:_="">
    <xsd:import namespace="c605fd71-3812-4fba-96f1-937f863a85b8"/>
    <xsd:import namespace="df83c4cd-2d6d-4803-b80e-2fb5aff185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5fd71-3812-4fba-96f1-937f863a8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83c4cd-2d6d-4803-b80e-2fb5aff1851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44A943E5-6F4C-4F1E-85F3-D3E936A61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05fd71-3812-4fba-96f1-937f863a85b8"/>
    <ds:schemaRef ds:uri="df83c4cd-2d6d-4803-b80e-2fb5aff18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ABDA6A-1F6C-4B42-8544-08E5AE6AC91F}">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df83c4cd-2d6d-4803-b80e-2fb5aff18513"/>
    <ds:schemaRef ds:uri="c605fd71-3812-4fba-96f1-937f863a85b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3978</TotalTime>
  <Words>2831</Words>
  <Application>Microsoft Office PowerPoint</Application>
  <PresentationFormat>Bredbild</PresentationFormat>
  <Paragraphs>483</Paragraphs>
  <Slides>58</Slides>
  <Notes>22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58</vt:i4>
      </vt:variant>
    </vt:vector>
  </HeadingPairs>
  <TitlesOfParts>
    <vt:vector size="61" baseType="lpstr">
      <vt:lpstr>Arial</vt:lpstr>
      <vt:lpstr>Roboto</vt:lpstr>
      <vt:lpstr>Afa Försäkring</vt:lpstr>
      <vt:lpstr>    Välkomna!</vt:lpstr>
      <vt:lpstr>Uppdrag och kännedom</vt:lpstr>
      <vt:lpstr>Tänk på att:</vt:lpstr>
      <vt:lpstr>Kännedom om kollektivavtalad försäkring 2013-2023 – svensk allmänhet 20-65 år</vt:lpstr>
      <vt:lpstr>Kännedom om kollektivavtalad försäkring 2023 – KR-sektorn jämfört med övriga</vt:lpstr>
      <vt:lpstr>PowerPoint-presentation</vt:lpstr>
      <vt:lpstr>Signifikant ökning av de som tror att man måste vara medlem i facket för att omfattas av försäkringarna </vt:lpstr>
      <vt:lpstr>Några ytterligare observationer…</vt:lpstr>
      <vt:lpstr>Medskick</vt:lpstr>
      <vt:lpstr>   Sjukförsäkring  </vt:lpstr>
      <vt:lpstr>Vendela</vt:lpstr>
      <vt:lpstr>Sam</vt:lpstr>
      <vt:lpstr>Melina</vt:lpstr>
      <vt:lpstr>Ersättningar vid sjukdom</vt:lpstr>
      <vt:lpstr>Sammanfattning sjukförsäkring </vt:lpstr>
      <vt:lpstr>   Arbetsskadeförsäkring  </vt:lpstr>
      <vt:lpstr>PowerPoint-presentation</vt:lpstr>
      <vt:lpstr>SMITTA</vt:lpstr>
      <vt:lpstr>Sammanfattning arbetsskadeförsäkring </vt:lpstr>
      <vt:lpstr>PowerPoint-presentation</vt:lpstr>
      <vt:lpstr>PowerPoint-presentation</vt:lpstr>
      <vt:lpstr>PowerPoint-presentation</vt:lpstr>
      <vt:lpstr>Ny rutin hos Afa Försäkring</vt:lpstr>
      <vt:lpstr>Ny rutin hos Afa Försäkring</vt:lpstr>
      <vt:lpstr>   Försäkring vid dödsfall  </vt:lpstr>
      <vt:lpstr>Snabbfakta: försäkring vid dödsfall (TGL-KL)</vt:lpstr>
      <vt:lpstr>PowerPoint-presentation</vt:lpstr>
      <vt:lpstr>PowerPoint-presentation</vt:lpstr>
      <vt:lpstr>PowerPoint-presentation</vt:lpstr>
      <vt:lpstr>   Ny hemsida </vt:lpstr>
      <vt:lpstr>Ny hemsida</vt:lpstr>
      <vt:lpstr>Sökväg</vt:lpstr>
      <vt:lpstr>Hitta informationsmaterial</vt:lpstr>
      <vt:lpstr>Informationsmaterial</vt:lpstr>
      <vt:lpstr>Förebygga ohälsa och arbetsskador</vt:lpstr>
      <vt:lpstr>IA -systemet</vt:lpstr>
      <vt:lpstr>PowerPoint-presentation</vt:lpstr>
      <vt:lpstr>Händelser och avvikelser som kan rapporteras</vt:lpstr>
      <vt:lpstr>PowerPoint-presentation</vt:lpstr>
      <vt:lpstr>Vill du veta mer om IA-systemet?</vt:lpstr>
      <vt:lpstr>Rehabiliteringsstöd</vt:lpstr>
      <vt:lpstr>Bakgrund</vt:lpstr>
      <vt:lpstr>Rehabiliteringsstöd</vt:lpstr>
      <vt:lpstr>Rehabiliteringsstöd</vt:lpstr>
      <vt:lpstr>PowerPoint-presentation</vt:lpstr>
      <vt:lpstr>PowerPoint-presentation</vt:lpstr>
      <vt:lpstr>Ärendeinflöde Rehabiliteringsstöd AGS-KL  </vt:lpstr>
      <vt:lpstr>Under 2023 - majoriteten av ansökningarna från kommuner och regioner har beviljats för tidiga insatser</vt:lpstr>
      <vt:lpstr>Unika arbetsgivare som ansökt om Rehabiliteringsstöd  AGS-KL 2023</vt:lpstr>
      <vt:lpstr>Några punkter från dagen att tänka vidare på</vt:lpstr>
      <vt:lpstr>    Med tanke på vad ni fått med er idag och fört upp på era listor – berätta för varandra i grupprum, diskutera, lägg till aktiviteter att göra direkt närmsta månaden och aktiviteter att göra på lång sikt </vt:lpstr>
      <vt:lpstr>Hej (chefens namn)                        Förslag till text  Jag har gått en utbildning till försäkringsinformatör och fått kunskap om de kollektivavtalade försäkringarna. Detta är en förmån som alla på arbetsplatsen omfattas av men inte alla har koll på.   Det betyder att  man riskerar att gå miste om ersättning från en försäkring som organisationen betalar premier till.   Försäkringarna gäller vid sjukdom, arbetsskada och dödsfall, och ger en extra ekonomisk trygghet om något händer.  Jag skulle vilja få 5 minuter på nästa arbetsplatsträff för att kort presentera de här förmånerna.   Med vänlig hälsning,  (Informatörens namn)  </vt:lpstr>
      <vt:lpstr>Kollektivavtalade försäkringsförmåner  via din anställning</vt:lpstr>
      <vt:lpstr>Översikt sjukförsäkring (AGS-KL) </vt:lpstr>
      <vt:lpstr>Översikt arbetsskadeförsäkring (TFA-KL) </vt:lpstr>
      <vt:lpstr>Översikt försäkring vid dödsfall (TGL-KL)</vt:lpstr>
      <vt:lpstr>Frågor?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Arbetsskadeförsäkring enligt lag och avtal</dc:title>
  <dc:creator>Lise Zarrabi</dc:creator>
  <cp:lastModifiedBy>Annelie Lindvall</cp:lastModifiedBy>
  <cp:revision>109</cp:revision>
  <cp:lastPrinted>2023-06-26T13:02:29Z</cp:lastPrinted>
  <dcterms:created xsi:type="dcterms:W3CDTF">2023-04-11T11:46:32Z</dcterms:created>
  <dcterms:modified xsi:type="dcterms:W3CDTF">2024-04-22T08:37:27Z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0x010100AC9246395283BB44B3152AEE2380DE5C</vt:lpwstr>
  </property>
  <property fmtid="{D5CDD505-2E9C-101B-9397-08002B2CF9AE}" pid="3" name="Order">
    <vt:r8>32000</vt:r8>
  </property>
  <property fmtid="{D5CDD505-2E9C-101B-9397-08002B2CF9AE}" pid="4" name="MediaServiceImageTags">
    <vt:lpwstr/>
  </property>
</Properties>
</file>