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812" r:id="rId5"/>
  </p:sldMasterIdLst>
  <p:notesMasterIdLst>
    <p:notesMasterId r:id="rId34"/>
  </p:notesMasterIdLst>
  <p:handoutMasterIdLst>
    <p:handoutMasterId r:id="rId35"/>
  </p:handoutMasterIdLst>
  <p:sldIdLst>
    <p:sldId id="256" r:id="rId6"/>
    <p:sldId id="1182" r:id="rId7"/>
    <p:sldId id="264" r:id="rId8"/>
    <p:sldId id="267" r:id="rId9"/>
    <p:sldId id="260" r:id="rId10"/>
    <p:sldId id="1000" r:id="rId11"/>
    <p:sldId id="278" r:id="rId12"/>
    <p:sldId id="281" r:id="rId13"/>
    <p:sldId id="1014" r:id="rId14"/>
    <p:sldId id="1015" r:id="rId15"/>
    <p:sldId id="1009" r:id="rId16"/>
    <p:sldId id="1016" r:id="rId17"/>
    <p:sldId id="1081" r:id="rId18"/>
    <p:sldId id="1083" r:id="rId19"/>
    <p:sldId id="1094" r:id="rId20"/>
    <p:sldId id="1109" r:id="rId21"/>
    <p:sldId id="1115" r:id="rId22"/>
    <p:sldId id="1116" r:id="rId23"/>
    <p:sldId id="1178" r:id="rId24"/>
    <p:sldId id="1119" r:id="rId25"/>
    <p:sldId id="1143" r:id="rId26"/>
    <p:sldId id="1147" r:id="rId27"/>
    <p:sldId id="1154" r:id="rId28"/>
    <p:sldId id="1155" r:id="rId29"/>
    <p:sldId id="1166" r:id="rId30"/>
    <p:sldId id="544" r:id="rId31"/>
    <p:sldId id="1183" r:id="rId32"/>
    <p:sldId id="1163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00" autoAdjust="0"/>
  </p:normalViewPr>
  <p:slideViewPr>
    <p:cSldViewPr snapToGrid="0">
      <p:cViewPr varScale="1">
        <p:scale>
          <a:sx n="57" d="100"/>
          <a:sy n="57" d="100"/>
        </p:scale>
        <p:origin x="248" y="44"/>
      </p:cViewPr>
      <p:guideLst/>
    </p:cSldViewPr>
  </p:slideViewPr>
  <p:outlineViewPr>
    <p:cViewPr>
      <p:scale>
        <a:sx n="33" d="100"/>
        <a:sy n="33" d="100"/>
      </p:scale>
      <p:origin x="0" y="-155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3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0C6DF73-9242-3212-986A-8201531D78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35C6947-FABF-6783-E7FD-0CD20EE57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95E73-D748-4845-8354-16BAA4169425}" type="datetimeFigureOut">
              <a:rPr lang="sv-SE" smtClean="0"/>
              <a:t>2024-10-11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B11D29-D3B1-0357-C7DC-B8DBCEDCB2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427DEC-EF9C-E6EF-7B16-183B1A35EB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734F-DC01-4ED7-BCB1-911EFECF07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24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AFD7A-DCEE-4C9C-A7F0-A25193BA6DD0}" type="datetimeFigureOut">
              <a:rPr lang="sv-SE" smtClean="0"/>
              <a:t>2024-10-11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6098C-7E8C-4864-AA81-A0E4D8EA66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59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6098C-7E8C-4864-AA81-A0E4D8EA665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12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7F473-F142-4FEC-8FDD-FAA650E9BB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93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6098C-7E8C-4864-AA81-A0E4D8EA665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28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239C-DB2D-430B-AE77-A39C61C62F4A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21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7F473-F142-4FEC-8FDD-FAA650E9BB00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47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6F8300F3-A55E-FC97-E6C6-06CA5190D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E9125F0-744C-A8A0-28C8-6DE0C0D6FB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8347880" cy="1470025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2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6366" y="3665957"/>
            <a:ext cx="83359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Namn &amp; 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4FD348-E666-4707-9EBE-5681F57C5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av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porträtt, klädsel, person&#10;&#10;Automatiskt genererad beskrivning">
            <a:extLst>
              <a:ext uri="{FF2B5EF4-FFF2-40B4-BE49-F238E27FC236}">
                <a16:creationId xmlns:a16="http://schemas.microsoft.com/office/drawing/2014/main" id="{B5A8826E-AFF6-B165-2E7B-2E6B9D14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" t="648"/>
          <a:stretch/>
        </p:blipFill>
        <p:spPr>
          <a:xfrm>
            <a:off x="0" y="-2820"/>
            <a:ext cx="12191999" cy="6862852"/>
          </a:xfrm>
          <a:prstGeom prst="rect">
            <a:avLst/>
          </a:prstGeom>
        </p:spPr>
      </p:pic>
      <p:pic>
        <p:nvPicPr>
          <p:cNvPr id="5" name="Bildobjekt 4" descr="En bild som visar Människoansikte, person, klädsel, porträtt&#10;&#10;Automatiskt genererad beskrivning">
            <a:extLst>
              <a:ext uri="{FF2B5EF4-FFF2-40B4-BE49-F238E27FC236}">
                <a16:creationId xmlns:a16="http://schemas.microsoft.com/office/drawing/2014/main" id="{DFCA0A4F-69A8-A22F-4BB1-B5DE2A8DA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E34CE2-7E89-75FF-84F7-06B26AEE74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vsgrö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7" descr="En bild som visar cirkel, Grafik&#10;&#10;Automatiskt genererad beskrivning">
            <a:extLst>
              <a:ext uri="{FF2B5EF4-FFF2-40B4-BE49-F238E27FC236}">
                <a16:creationId xmlns:a16="http://schemas.microsoft.com/office/drawing/2014/main" id="{E56CE6D0-70D8-09D4-59C4-6D8ACAB31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9E45F-4828-7148-2765-95338173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50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vsgrö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DC2E8ABD-2D7D-3943-BB40-658DEC8FE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9E45F-4828-7148-2765-95338173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8789DB-3C59-CA82-E9DE-045BF1835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vsgrö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CF7E0878-229E-6A76-FD11-710F3A1BF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8789DB-3C59-CA82-E9DE-045BF1835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EC7AF6CB-DCC0-6017-0260-1D15F51993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0B75BAFA-15F6-6521-D667-3622A56EFCF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0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ol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7AD013F1-7CA9-5401-48B7-4070B6102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1945D30-D36C-2BFE-0DAB-6BD71D29B6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39808"/>
            <a:ext cx="2016000" cy="4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gu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Grafik&#10;&#10;Automatiskt genererad beskrivning">
            <a:extLst>
              <a:ext uri="{FF2B5EF4-FFF2-40B4-BE49-F238E27FC236}">
                <a16:creationId xmlns:a16="http://schemas.microsoft.com/office/drawing/2014/main" id="{64D30574-6DFC-3894-FD73-679CAF347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034F0E-3521-2E30-26E2-38A7974D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464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gu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AB7C0535-4319-AA59-D451-58EB5624E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034F0E-3521-2E30-26E2-38A7974D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421DD4-DA55-0751-1C60-6FCD598B2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gul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AB7C0535-4319-AA59-D451-58EB5624E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421DD4-DA55-0751-1C60-6FCD598B2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F6666B0C-0D3F-4F28-54AD-52E7DAD5C4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25A76422-A3D8-5763-797F-6CCA30AE4DF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021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rg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änniskoansikte, klädsel, person, porträtt&#10;&#10;Automatiskt genererad beskrivning">
            <a:extLst>
              <a:ext uri="{FF2B5EF4-FFF2-40B4-BE49-F238E27FC236}">
                <a16:creationId xmlns:a16="http://schemas.microsoft.com/office/drawing/2014/main" id="{6BF97DEF-8426-E0C6-5C1D-E1C3EFBDB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E34CE2-7E89-75FF-84F7-06B26AEE7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, Grafik&#10;&#10;Automatiskt genererad beskrivning">
            <a:extLst>
              <a:ext uri="{FF2B5EF4-FFF2-40B4-BE49-F238E27FC236}">
                <a16:creationId xmlns:a16="http://schemas.microsoft.com/office/drawing/2014/main" id="{74716829-4944-B47C-D80C-B9D717B93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89" y="830350"/>
            <a:ext cx="6882411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7BB61-64A6-6C86-61BC-3198F926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886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&#10;&#10;Automatiskt genererad beskrivning">
            <a:extLst>
              <a:ext uri="{FF2B5EF4-FFF2-40B4-BE49-F238E27FC236}">
                <a16:creationId xmlns:a16="http://schemas.microsoft.com/office/drawing/2014/main" id="{C570B601-A815-4B28-BE27-DB066CCE7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8"/>
            <a:ext cx="12192000" cy="685552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D53E2A-110F-4504-9C7D-3DE3330F768A}"/>
              </a:ext>
            </a:extLst>
          </p:cNvPr>
          <p:cNvSpPr/>
          <p:nvPr userDrawn="1"/>
        </p:nvSpPr>
        <p:spPr>
          <a:xfrm>
            <a:off x="0" y="64023"/>
            <a:ext cx="12192000" cy="685552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8347880" cy="1470025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6366" y="3665957"/>
            <a:ext cx="83359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&amp; 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C167046-6E3A-4483-88FB-D8D6145A8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36C88C2F-3A99-D12E-7B83-64800BFCC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7BB61-64A6-6C86-61BC-3198F926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2D4D28-8A02-94EC-ADAE-CE59B09D2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g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36C88C2F-3A99-D12E-7B83-64800BFCC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2D4D28-8A02-94EC-ADAE-CE59B09D2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610F6DD5-C8D2-D424-4B9F-7200F0B40E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BDD29FA0-2231-9599-A7ED-6D28667D6B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724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änniskoansikte, klädsel, halsduk, person&#10;&#10;Automatiskt genererad beskrivning">
            <a:extLst>
              <a:ext uri="{FF2B5EF4-FFF2-40B4-BE49-F238E27FC236}">
                <a16:creationId xmlns:a16="http://schemas.microsoft.com/office/drawing/2014/main" id="{7E349E8C-F659-24F2-259B-5BE63B8C8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06"/>
          <a:stretch/>
        </p:blipFill>
        <p:spPr>
          <a:xfrm>
            <a:off x="-16669" y="-9389"/>
            <a:ext cx="12208670" cy="687677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52772AA-2D6F-F27A-8FA8-2F960D53D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8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Grafik, skärmbild, svart&#10;&#10;Automatiskt genererad beskrivning">
            <a:extLst>
              <a:ext uri="{FF2B5EF4-FFF2-40B4-BE49-F238E27FC236}">
                <a16:creationId xmlns:a16="http://schemas.microsoft.com/office/drawing/2014/main" id="{EB5F11F3-4E4E-71E0-F33D-AFE74A76D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7B4810-E89B-74F6-D597-FCE4E824D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90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81877E0B-E408-9549-5E8F-1F92CA0E8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7B4810-E89B-74F6-D597-FCE4E824D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9A6392-DDCA-A48F-ADEE-BF9181B3A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8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81877E0B-E408-9549-5E8F-1F92CA0E8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9A6392-DDCA-A48F-ADEE-BF9181B3A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EA37E7EB-DB86-5C33-B686-06CEDF4836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8D5C628D-9EE1-6AE8-1665-7C26C84241F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90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klädsel, person, porträtt&#10;&#10;Automatiskt genererad beskrivning">
            <a:extLst>
              <a:ext uri="{FF2B5EF4-FFF2-40B4-BE49-F238E27FC236}">
                <a16:creationId xmlns:a16="http://schemas.microsoft.com/office/drawing/2014/main" id="{C811117E-27FA-491A-C821-C8C497C8B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000C9B1-C72D-B487-45BB-0E5932011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52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grö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Grafik, skärmbild&#10;&#10;Automatiskt genererad beskrivning">
            <a:extLst>
              <a:ext uri="{FF2B5EF4-FFF2-40B4-BE49-F238E27FC236}">
                <a16:creationId xmlns:a16="http://schemas.microsoft.com/office/drawing/2014/main" id="{764D32E7-C91D-DA20-E430-69AB61623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AEE38-896D-639B-DB4E-4677CAD5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15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grö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E8ED5FB7-7736-80FD-F23F-AE7DB42AE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AEE38-896D-639B-DB4E-4677CAD5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64E7D7-67E7-0209-436A-B275FCD2E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grö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E8ED5FB7-7736-80FD-F23F-AE7DB42AE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64E7D7-67E7-0209-436A-B275FCD2E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0FBC2423-27B1-955C-478C-FADA1CBD1B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7CB54C41-9E04-CB14-D6CD-DF2A97DC18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41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utomhus, mark, grupp&#10;&#10;Automatiskt genererad beskrivning">
            <a:extLst>
              <a:ext uri="{FF2B5EF4-FFF2-40B4-BE49-F238E27FC236}">
                <a16:creationId xmlns:a16="http://schemas.microsoft.com/office/drawing/2014/main" id="{B9F1B083-085B-4861-B1E7-D1B3A6E25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"/>
            <a:ext cx="12192000" cy="685746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D5A3A30-EF39-447C-8652-CC7575C4DC4C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9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8347880" cy="1470025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6366" y="3665957"/>
            <a:ext cx="83359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&amp; Datum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B56B45-8D27-4608-844E-375114596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90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å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Människoansikte, person, klädsel, tupé&#10;&#10;Automatiskt genererad beskrivning">
            <a:extLst>
              <a:ext uri="{FF2B5EF4-FFF2-40B4-BE49-F238E27FC236}">
                <a16:creationId xmlns:a16="http://schemas.microsoft.com/office/drawing/2014/main" id="{DCB15910-D8D4-6BC6-A8F9-BDB8BD3B6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"/>
            <a:ext cx="12190195" cy="685901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43CAC1F-60FD-E55C-7906-B3C236A20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39808"/>
            <a:ext cx="2016000" cy="4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2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ei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>
            <a:extLst>
              <a:ext uri="{FF2B5EF4-FFF2-40B4-BE49-F238E27FC236}">
                <a16:creationId xmlns:a16="http://schemas.microsoft.com/office/drawing/2014/main" id="{B77B8560-5184-D540-B7C5-047547842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184" b="33026"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5A7A8D2-0E93-43CD-4721-07ACB1F4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867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ei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22E85951-419E-3464-8386-29FF3B3D3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267" t="11808" b="1199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5A7A8D2-0E93-43CD-4721-07ACB1F4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87C2C6-DAD0-03D9-F18F-B872F82A08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60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eig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C5BD3678-353E-CDE3-90DA-C54C23088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267" t="11808" b="1199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87C2C6-DAD0-03D9-F18F-B872F82A08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CBD07B9F-B645-1D7A-E456-0B75652D4D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957D35D8-E0F5-A68E-0130-A753FFD055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6547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(tv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tshållare för bild 4"/>
          <p:cNvSpPr>
            <a:spLocks noGrp="1"/>
          </p:cNvSpPr>
          <p:nvPr>
            <p:ph type="pic" sz="quarter" idx="67" hasCustomPrompt="1"/>
          </p:nvPr>
        </p:nvSpPr>
        <p:spPr>
          <a:xfrm>
            <a:off x="609600" y="2220661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5" name="Platshållare för bildnummer 4">
            <a:extLst>
              <a:ext uri="{FF2B5EF4-FFF2-40B4-BE49-F238E27FC236}">
                <a16:creationId xmlns:a16="http://schemas.microsoft.com/office/drawing/2014/main" id="{2C019782-6430-4DB2-AB64-E0CED9DEC307}"/>
              </a:ext>
            </a:extLst>
          </p:cNvPr>
          <p:cNvSpPr>
            <a:spLocks noGrp="1"/>
          </p:cNvSpPr>
          <p:nvPr>
            <p:ph type="sldNum" sz="quarter" idx="110"/>
          </p:nvPr>
        </p:nvSpPr>
        <p:spPr>
          <a:xfrm>
            <a:off x="10697497" y="6356351"/>
            <a:ext cx="884903" cy="365125"/>
          </a:xfrm>
        </p:spPr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57" name="Rubrik 1">
            <a:extLst>
              <a:ext uri="{FF2B5EF4-FFF2-40B4-BE49-F238E27FC236}">
                <a16:creationId xmlns:a16="http://schemas.microsoft.com/office/drawing/2014/main" id="{CE771EB4-D318-4D89-B50D-28E9C6C4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4031CE5B-45C3-4A02-8FFF-59395D166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59" name="Platshållare för bild 4">
            <a:extLst>
              <a:ext uri="{FF2B5EF4-FFF2-40B4-BE49-F238E27FC236}">
                <a16:creationId xmlns:a16="http://schemas.microsoft.com/office/drawing/2014/main" id="{5AAD0A5E-5F3F-4D41-B206-C59953E55F39}"/>
              </a:ext>
            </a:extLst>
          </p:cNvPr>
          <p:cNvSpPr>
            <a:spLocks noGrp="1"/>
          </p:cNvSpPr>
          <p:nvPr>
            <p:ph type="pic" sz="quarter" idx="111" hasCustomPrompt="1"/>
          </p:nvPr>
        </p:nvSpPr>
        <p:spPr>
          <a:xfrm>
            <a:off x="609600" y="4203237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6" name="Platshållare för text 45">
            <a:extLst>
              <a:ext uri="{FF2B5EF4-FFF2-40B4-BE49-F238E27FC236}">
                <a16:creationId xmlns:a16="http://schemas.microsoft.com/office/drawing/2014/main" id="{6BEA9447-F4F5-475C-8764-63FDB30A028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54496" y="2843575"/>
            <a:ext cx="3207124" cy="864534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67" name="Platshållare för text 42">
            <a:extLst>
              <a:ext uri="{FF2B5EF4-FFF2-40B4-BE49-F238E27FC236}">
                <a16:creationId xmlns:a16="http://schemas.microsoft.com/office/drawing/2014/main" id="{B1EBAF81-FEE9-4C11-A65F-CF9CF2DB315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454496" y="2378376"/>
            <a:ext cx="3207124" cy="282173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72" name="Platshållare för text 45">
            <a:extLst>
              <a:ext uri="{FF2B5EF4-FFF2-40B4-BE49-F238E27FC236}">
                <a16:creationId xmlns:a16="http://schemas.microsoft.com/office/drawing/2014/main" id="{80F8BBF0-09C9-4585-9368-482DE8FF83F0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454496" y="4830618"/>
            <a:ext cx="3207124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73" name="Platshållare för text 42">
            <a:extLst>
              <a:ext uri="{FF2B5EF4-FFF2-40B4-BE49-F238E27FC236}">
                <a16:creationId xmlns:a16="http://schemas.microsoft.com/office/drawing/2014/main" id="{E0440F6B-783A-4762-AC9D-F8D1F6AE346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454496" y="4387273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</p:spTree>
    <p:extLst>
      <p:ext uri="{BB962C8B-B14F-4D97-AF65-F5344CB8AC3E}">
        <p14:creationId xmlns:p14="http://schemas.microsoft.com/office/powerpoint/2010/main" val="13997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2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(fy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tshållare för bild 4"/>
          <p:cNvSpPr>
            <a:spLocks noGrp="1"/>
          </p:cNvSpPr>
          <p:nvPr>
            <p:ph type="pic" sz="quarter" idx="67" hasCustomPrompt="1"/>
          </p:nvPr>
        </p:nvSpPr>
        <p:spPr>
          <a:xfrm>
            <a:off x="609600" y="2220661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5" name="Platshållare för bildnummer 4">
            <a:extLst>
              <a:ext uri="{FF2B5EF4-FFF2-40B4-BE49-F238E27FC236}">
                <a16:creationId xmlns:a16="http://schemas.microsoft.com/office/drawing/2014/main" id="{2C019782-6430-4DB2-AB64-E0CED9DEC307}"/>
              </a:ext>
            </a:extLst>
          </p:cNvPr>
          <p:cNvSpPr>
            <a:spLocks noGrp="1"/>
          </p:cNvSpPr>
          <p:nvPr>
            <p:ph type="sldNum" sz="quarter" idx="110"/>
          </p:nvPr>
        </p:nvSpPr>
        <p:spPr>
          <a:xfrm>
            <a:off x="10697497" y="6356351"/>
            <a:ext cx="884903" cy="365125"/>
          </a:xfrm>
        </p:spPr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57" name="Rubrik 1">
            <a:extLst>
              <a:ext uri="{FF2B5EF4-FFF2-40B4-BE49-F238E27FC236}">
                <a16:creationId xmlns:a16="http://schemas.microsoft.com/office/drawing/2014/main" id="{CE771EB4-D318-4D89-B50D-28E9C6C4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4031CE5B-45C3-4A02-8FFF-59395D166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59" name="Platshållare för bild 4">
            <a:extLst>
              <a:ext uri="{FF2B5EF4-FFF2-40B4-BE49-F238E27FC236}">
                <a16:creationId xmlns:a16="http://schemas.microsoft.com/office/drawing/2014/main" id="{5AAD0A5E-5F3F-4D41-B206-C59953E55F39}"/>
              </a:ext>
            </a:extLst>
          </p:cNvPr>
          <p:cNvSpPr>
            <a:spLocks noGrp="1"/>
          </p:cNvSpPr>
          <p:nvPr>
            <p:ph type="pic" sz="quarter" idx="111" hasCustomPrompt="1"/>
          </p:nvPr>
        </p:nvSpPr>
        <p:spPr>
          <a:xfrm>
            <a:off x="609600" y="4203237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6" name="Platshållare för text 45">
            <a:extLst>
              <a:ext uri="{FF2B5EF4-FFF2-40B4-BE49-F238E27FC236}">
                <a16:creationId xmlns:a16="http://schemas.microsoft.com/office/drawing/2014/main" id="{6BEA9447-F4F5-475C-8764-63FDB30A028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54496" y="2843575"/>
            <a:ext cx="3207124" cy="864534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67" name="Platshållare för text 42">
            <a:extLst>
              <a:ext uri="{FF2B5EF4-FFF2-40B4-BE49-F238E27FC236}">
                <a16:creationId xmlns:a16="http://schemas.microsoft.com/office/drawing/2014/main" id="{B1EBAF81-FEE9-4C11-A65F-CF9CF2DB315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454496" y="2378376"/>
            <a:ext cx="3207124" cy="282173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72" name="Platshållare för text 45">
            <a:extLst>
              <a:ext uri="{FF2B5EF4-FFF2-40B4-BE49-F238E27FC236}">
                <a16:creationId xmlns:a16="http://schemas.microsoft.com/office/drawing/2014/main" id="{80F8BBF0-09C9-4585-9368-482DE8FF83F0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454496" y="4830618"/>
            <a:ext cx="3207124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73" name="Platshållare för text 42">
            <a:extLst>
              <a:ext uri="{FF2B5EF4-FFF2-40B4-BE49-F238E27FC236}">
                <a16:creationId xmlns:a16="http://schemas.microsoft.com/office/drawing/2014/main" id="{E0440F6B-783A-4762-AC9D-F8D1F6AE346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454496" y="4387273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3A27039-CFE1-F65F-A84C-067965189A16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6530382" y="2220661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Platshållare för text 45">
            <a:extLst>
              <a:ext uri="{FF2B5EF4-FFF2-40B4-BE49-F238E27FC236}">
                <a16:creationId xmlns:a16="http://schemas.microsoft.com/office/drawing/2014/main" id="{EA63A0DB-C07D-9F0C-839D-70316BA55D60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8375276" y="2821721"/>
            <a:ext cx="3207123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0" name="Platshållare för text 42">
            <a:extLst>
              <a:ext uri="{FF2B5EF4-FFF2-40B4-BE49-F238E27FC236}">
                <a16:creationId xmlns:a16="http://schemas.microsoft.com/office/drawing/2014/main" id="{EF894EEF-336F-36C1-1184-0C2D331261C2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375276" y="2378376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E5FEED2-1881-149E-254C-8E23E10B4D22}"/>
              </a:ext>
            </a:extLst>
          </p:cNvPr>
          <p:cNvSpPr>
            <a:spLocks noGrp="1"/>
          </p:cNvSpPr>
          <p:nvPr>
            <p:ph type="pic" sz="quarter" idx="117" hasCustomPrompt="1"/>
          </p:nvPr>
        </p:nvSpPr>
        <p:spPr>
          <a:xfrm>
            <a:off x="6530382" y="4320186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Platshållare för text 45">
            <a:extLst>
              <a:ext uri="{FF2B5EF4-FFF2-40B4-BE49-F238E27FC236}">
                <a16:creationId xmlns:a16="http://schemas.microsoft.com/office/drawing/2014/main" id="{49FC23CD-3014-61B0-96F9-61BB22E626D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375276" y="4832328"/>
            <a:ext cx="3207123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3" name="Platshållare för text 42">
            <a:extLst>
              <a:ext uri="{FF2B5EF4-FFF2-40B4-BE49-F238E27FC236}">
                <a16:creationId xmlns:a16="http://schemas.microsoft.com/office/drawing/2014/main" id="{EAAD90CE-E28B-9540-FF08-DA3F094CB3E1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375276" y="4388983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</p:spTree>
    <p:extLst>
      <p:ext uri="{BB962C8B-B14F-4D97-AF65-F5344CB8AC3E}">
        <p14:creationId xmlns:p14="http://schemas.microsoft.com/office/powerpoint/2010/main" val="88665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2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 - 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73D278-862A-4414-AC00-5A52587F5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" r="24168" b="262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40C69D18-9098-40EC-A959-57D6920862E4}"/>
              </a:ext>
            </a:extLst>
          </p:cNvPr>
          <p:cNvSpPr txBox="1">
            <a:spLocks/>
          </p:cNvSpPr>
          <p:nvPr userDrawn="1"/>
        </p:nvSpPr>
        <p:spPr>
          <a:xfrm>
            <a:off x="10697497" y="6356351"/>
            <a:ext cx="884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333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A6F32-A9B6-40E3-8F6A-B518FCF14CB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13EA404-62E2-4F46-926E-E3A9DFD99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DE85321-9A79-418E-BB56-A24F4C34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38112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 - grå bakgrund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73D278-862A-4414-AC00-5A52587F5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" r="24168" b="262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40C69D18-9098-40EC-A959-57D6920862E4}"/>
              </a:ext>
            </a:extLst>
          </p:cNvPr>
          <p:cNvSpPr txBox="1">
            <a:spLocks/>
          </p:cNvSpPr>
          <p:nvPr userDrawn="1"/>
        </p:nvSpPr>
        <p:spPr>
          <a:xfrm>
            <a:off x="10697497" y="6356351"/>
            <a:ext cx="884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333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A6F32-A9B6-40E3-8F6A-B518FCF14CB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13EA404-62E2-4F46-926E-E3A9DFD99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27F17BF-960B-4B7E-A919-4197FDA3ED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738" y="2497402"/>
            <a:ext cx="2492405" cy="24550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5065F0D-77B1-4EFF-A639-E34A447B35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503" y="992489"/>
            <a:ext cx="2283460" cy="376099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365B3F4-B294-42A0-8A06-C92D162B75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42" y="4016659"/>
            <a:ext cx="2574490" cy="252225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004FDAA-CF1A-4943-8C8D-A47F1965CF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75" y="1395615"/>
            <a:ext cx="2067331" cy="220357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DC4D17C-A728-4C69-AC5E-4C1AB8C36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28"/>
          <a:stretch/>
        </p:blipFill>
        <p:spPr>
          <a:xfrm>
            <a:off x="0" y="2040578"/>
            <a:ext cx="2234110" cy="235808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E86482A-589B-47E4-982C-9E48AADB9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17"/>
          <a:stretch/>
        </p:blipFill>
        <p:spPr>
          <a:xfrm>
            <a:off x="7192514" y="5151509"/>
            <a:ext cx="3201322" cy="1706492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DE85321-9A79-418E-BB56-A24F4C34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48347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ildobjekt 53">
            <a:extLst>
              <a:ext uri="{FF2B5EF4-FFF2-40B4-BE49-F238E27FC236}">
                <a16:creationId xmlns:a16="http://schemas.microsoft.com/office/drawing/2014/main" id="{9E85631F-8112-984E-8D83-C23515387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" r="24168" b="262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45" name="Platshållare för bild 4"/>
          <p:cNvSpPr>
            <a:spLocks noGrp="1"/>
          </p:cNvSpPr>
          <p:nvPr>
            <p:ph type="pic" sz="quarter" idx="67" hasCustomPrompt="1"/>
          </p:nvPr>
        </p:nvSpPr>
        <p:spPr>
          <a:xfrm>
            <a:off x="609599" y="2013596"/>
            <a:ext cx="1768283" cy="176828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5" name="Platshållare för bildnummer 4">
            <a:extLst>
              <a:ext uri="{FF2B5EF4-FFF2-40B4-BE49-F238E27FC236}">
                <a16:creationId xmlns:a16="http://schemas.microsoft.com/office/drawing/2014/main" id="{2C019782-6430-4DB2-AB64-E0CED9DEC307}"/>
              </a:ext>
            </a:extLst>
          </p:cNvPr>
          <p:cNvSpPr>
            <a:spLocks noGrp="1"/>
          </p:cNvSpPr>
          <p:nvPr>
            <p:ph type="sldNum" sz="quarter" idx="110"/>
          </p:nvPr>
        </p:nvSpPr>
        <p:spPr>
          <a:xfrm>
            <a:off x="10697497" y="6356351"/>
            <a:ext cx="884903" cy="365125"/>
          </a:xfrm>
        </p:spPr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57" name="Rubrik 1">
            <a:extLst>
              <a:ext uri="{FF2B5EF4-FFF2-40B4-BE49-F238E27FC236}">
                <a16:creationId xmlns:a16="http://schemas.microsoft.com/office/drawing/2014/main" id="{CE771EB4-D318-4D89-B50D-28E9C6C4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4031CE5B-45C3-4A02-8FFF-59395D166D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59" name="Platshållare för bild 4">
            <a:extLst>
              <a:ext uri="{FF2B5EF4-FFF2-40B4-BE49-F238E27FC236}">
                <a16:creationId xmlns:a16="http://schemas.microsoft.com/office/drawing/2014/main" id="{5AAD0A5E-5F3F-4D41-B206-C59953E55F39}"/>
              </a:ext>
            </a:extLst>
          </p:cNvPr>
          <p:cNvSpPr>
            <a:spLocks noGrp="1"/>
          </p:cNvSpPr>
          <p:nvPr>
            <p:ph type="pic" sz="quarter" idx="111" hasCustomPrompt="1"/>
          </p:nvPr>
        </p:nvSpPr>
        <p:spPr>
          <a:xfrm>
            <a:off x="609599" y="4108665"/>
            <a:ext cx="1768283" cy="176828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6" name="Platshållare för text 45">
            <a:extLst>
              <a:ext uri="{FF2B5EF4-FFF2-40B4-BE49-F238E27FC236}">
                <a16:creationId xmlns:a16="http://schemas.microsoft.com/office/drawing/2014/main" id="{6BEA9447-F4F5-475C-8764-63FDB30A028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93041" y="2651757"/>
            <a:ext cx="3967557" cy="979197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67" name="Platshållare för text 42">
            <a:extLst>
              <a:ext uri="{FF2B5EF4-FFF2-40B4-BE49-F238E27FC236}">
                <a16:creationId xmlns:a16="http://schemas.microsoft.com/office/drawing/2014/main" id="{B1EBAF81-FEE9-4C11-A65F-CF9CF2DB315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593041" y="2263797"/>
            <a:ext cx="3967557" cy="319598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72" name="Platshållare för text 45">
            <a:extLst>
              <a:ext uri="{FF2B5EF4-FFF2-40B4-BE49-F238E27FC236}">
                <a16:creationId xmlns:a16="http://schemas.microsoft.com/office/drawing/2014/main" id="{80F8BBF0-09C9-4585-9368-482DE8FF83F0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593041" y="4722481"/>
            <a:ext cx="3967557" cy="979197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73" name="Platshållare för text 42">
            <a:extLst>
              <a:ext uri="{FF2B5EF4-FFF2-40B4-BE49-F238E27FC236}">
                <a16:creationId xmlns:a16="http://schemas.microsoft.com/office/drawing/2014/main" id="{E0440F6B-783A-4762-AC9D-F8D1F6AE346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593041" y="4334521"/>
            <a:ext cx="3967557" cy="319598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Namn</a:t>
            </a:r>
          </a:p>
        </p:txBody>
      </p:sp>
    </p:spTree>
    <p:extLst>
      <p:ext uri="{BB962C8B-B14F-4D97-AF65-F5344CB8AC3E}">
        <p14:creationId xmlns:p14="http://schemas.microsoft.com/office/powerpoint/2010/main" val="388051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2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01438A-35AD-4C71-2253-B18347C2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022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personer&#10;&#10;Automatiskt genererad beskrivning">
            <a:extLst>
              <a:ext uri="{FF2B5EF4-FFF2-40B4-BE49-F238E27FC236}">
                <a16:creationId xmlns:a16="http://schemas.microsoft.com/office/drawing/2014/main" id="{8EB4B348-367E-4B39-AE8B-24874B053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" y="0"/>
            <a:ext cx="12189079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0D96FF-54AA-43F5-A41E-F592420253AE}"/>
              </a:ext>
            </a:extLst>
          </p:cNvPr>
          <p:cNvSpPr/>
          <p:nvPr userDrawn="1"/>
        </p:nvSpPr>
        <p:spPr>
          <a:xfrm>
            <a:off x="-1461" y="0"/>
            <a:ext cx="12192000" cy="6858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8347880" cy="1470025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6366" y="3665957"/>
            <a:ext cx="83359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&amp; 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4FD348-E666-4707-9EBE-5681F57C5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24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4CAEC89E-E356-323A-A06E-96AC951F89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D3F9B6D0-FCA8-1422-C17A-D13E05D5AF6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8965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111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rl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änniskoansikte, glasögon, klädsel, person&#10;&#10;Automatiskt genererad beskrivning">
            <a:extLst>
              <a:ext uri="{FF2B5EF4-FFF2-40B4-BE49-F238E27FC236}">
                <a16:creationId xmlns:a16="http://schemas.microsoft.com/office/drawing/2014/main" id="{2FD02E35-9B44-5A11-4C6A-57A4FCB16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C307AEC-2D5C-DF49-A8AD-91D1933E3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39808"/>
            <a:ext cx="2016000" cy="4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rlvi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cirkel, Grafik, svart och vit&#10;&#10;Automatiskt genererad beskrivning">
            <a:extLst>
              <a:ext uri="{FF2B5EF4-FFF2-40B4-BE49-F238E27FC236}">
                <a16:creationId xmlns:a16="http://schemas.microsoft.com/office/drawing/2014/main" id="{411C28BA-0C0D-83B7-B848-74BCA86C6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720622"/>
            <a:ext cx="6882407" cy="613737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5A7A8D2-0E93-43CD-4721-07ACB1F4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97638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rlvi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E49AC33-40B0-D332-B2BB-57BC80712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5A7A8D2-0E93-43CD-4721-07ACB1F4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87C2C6-DAD0-03D9-F18F-B872F82A0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7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rlvi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618F90F-1E1F-DDFF-A7F8-4A92D79A5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87C2C6-DAD0-03D9-F18F-B872F82A0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CBD07B9F-B645-1D7A-E456-0B75652D4D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957D35D8-E0F5-A68E-0130-A753FFD055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97731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av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porträtt, klädsel, person&#10;&#10;Automatiskt genererad beskrivning">
            <a:extLst>
              <a:ext uri="{FF2B5EF4-FFF2-40B4-BE49-F238E27FC236}">
                <a16:creationId xmlns:a16="http://schemas.microsoft.com/office/drawing/2014/main" id="{B5A8826E-AFF6-B165-2E7B-2E6B9D14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" t="648"/>
          <a:stretch/>
        </p:blipFill>
        <p:spPr>
          <a:xfrm>
            <a:off x="0" y="-2820"/>
            <a:ext cx="12191999" cy="6862852"/>
          </a:xfrm>
          <a:prstGeom prst="rect">
            <a:avLst/>
          </a:prstGeom>
        </p:spPr>
      </p:pic>
      <p:pic>
        <p:nvPicPr>
          <p:cNvPr id="5" name="Bildobjekt 4" descr="En bild som visar Människoansikte, person, klädsel, porträtt&#10;&#10;Automatiskt genererad beskrivning">
            <a:extLst>
              <a:ext uri="{FF2B5EF4-FFF2-40B4-BE49-F238E27FC236}">
                <a16:creationId xmlns:a16="http://schemas.microsoft.com/office/drawing/2014/main" id="{DFCA0A4F-69A8-A22F-4BB1-B5DE2A8DA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E34CE2-7E89-75FF-84F7-06B26AEE74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2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vsgrö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7" descr="En bild som visar cirkel, Grafik&#10;&#10;Automatiskt genererad beskrivning">
            <a:extLst>
              <a:ext uri="{FF2B5EF4-FFF2-40B4-BE49-F238E27FC236}">
                <a16:creationId xmlns:a16="http://schemas.microsoft.com/office/drawing/2014/main" id="{E56CE6D0-70D8-09D4-59C4-6D8ACAB31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9E45F-4828-7148-2765-95338173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2026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vsgrö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9E45F-4828-7148-2765-95338173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8789DB-3C59-CA82-E9DE-045BF1835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pic>
        <p:nvPicPr>
          <p:cNvPr id="9" name="Bildobjekt 8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1DC469CC-003C-40E0-1405-3D165639F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63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vsgrö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&#10;&#10;Automatiskt genererad beskrivning">
            <a:extLst>
              <a:ext uri="{FF2B5EF4-FFF2-40B4-BE49-F238E27FC236}">
                <a16:creationId xmlns:a16="http://schemas.microsoft.com/office/drawing/2014/main" id="{AD8EDF4E-2F3B-6857-5099-239B322E9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8789DB-3C59-CA82-E9DE-045BF1835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EC7AF6CB-DCC0-6017-0260-1D15F51993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0B75BAFA-15F6-6521-D667-3622A56EFCF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555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utomhus, person&#10;&#10;Automatiskt genererad beskrivning">
            <a:extLst>
              <a:ext uri="{FF2B5EF4-FFF2-40B4-BE49-F238E27FC236}">
                <a16:creationId xmlns:a16="http://schemas.microsoft.com/office/drawing/2014/main" id="{4C9D6859-C9E0-48A5-9B05-305E8E81D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148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0D96FF-54AA-43F5-A41E-F592420253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8347880" cy="1470025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6366" y="3665957"/>
            <a:ext cx="83359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&amp; 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4FD348-E666-4707-9EBE-5681F57C5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78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ol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7AD013F1-7CA9-5401-48B7-4070B6102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1945D30-D36C-2BFE-0DAB-6BD71D29B6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39808"/>
            <a:ext cx="2016000" cy="4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2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gul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Grafik&#10;&#10;Automatiskt genererad beskrivning">
            <a:extLst>
              <a:ext uri="{FF2B5EF4-FFF2-40B4-BE49-F238E27FC236}">
                <a16:creationId xmlns:a16="http://schemas.microsoft.com/office/drawing/2014/main" id="{64D30574-6DFC-3894-FD73-679CAF347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034F0E-3521-2E30-26E2-38A7974D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0678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gu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AB7C0535-4319-AA59-D451-58EB5624E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034F0E-3521-2E30-26E2-38A7974D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421DD4-DA55-0751-1C60-6FCD598B2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5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gul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AB7C0535-4319-AA59-D451-58EB5624E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421DD4-DA55-0751-1C60-6FCD598B2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F6666B0C-0D3F-4F28-54AD-52E7DAD5C4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25A76422-A3D8-5763-797F-6CCA30AE4DF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0060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rg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änniskoansikte, klädsel, person, porträtt&#10;&#10;Automatiskt genererad beskrivning">
            <a:extLst>
              <a:ext uri="{FF2B5EF4-FFF2-40B4-BE49-F238E27FC236}">
                <a16:creationId xmlns:a16="http://schemas.microsoft.com/office/drawing/2014/main" id="{6BF97DEF-8426-E0C6-5C1D-E1C3EFBDB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E34CE2-7E89-75FF-84F7-06B26AEE7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0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, Grafik&#10;&#10;Automatiskt genererad beskrivning">
            <a:extLst>
              <a:ext uri="{FF2B5EF4-FFF2-40B4-BE49-F238E27FC236}">
                <a16:creationId xmlns:a16="http://schemas.microsoft.com/office/drawing/2014/main" id="{74716829-4944-B47C-D80C-B9D717B93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89" y="830350"/>
            <a:ext cx="6882411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7BB61-64A6-6C86-61BC-3198F926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0709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36C88C2F-3A99-D12E-7B83-64800BFCC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7BB61-64A6-6C86-61BC-3198F926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2D4D28-8A02-94EC-ADAE-CE59B09D2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2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36C88C2F-3A99-D12E-7B83-64800BFCC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2D4D28-8A02-94EC-ADAE-CE59B09D2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610F6DD5-C8D2-D424-4B9F-7200F0B40E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BDD29FA0-2231-9599-A7ED-6D28667D6B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37247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änniskoansikte, klädsel, halsduk, person&#10;&#10;Automatiskt genererad beskrivning">
            <a:extLst>
              <a:ext uri="{FF2B5EF4-FFF2-40B4-BE49-F238E27FC236}">
                <a16:creationId xmlns:a16="http://schemas.microsoft.com/office/drawing/2014/main" id="{7E349E8C-F659-24F2-259B-5BE63B8C8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06"/>
          <a:stretch/>
        </p:blipFill>
        <p:spPr>
          <a:xfrm>
            <a:off x="-16669" y="-9389"/>
            <a:ext cx="12208670" cy="687677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52772AA-2D6F-F27A-8FA8-2F960D53D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19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Grafik, skärmbild, svart&#10;&#10;Automatiskt genererad beskrivning">
            <a:extLst>
              <a:ext uri="{FF2B5EF4-FFF2-40B4-BE49-F238E27FC236}">
                <a16:creationId xmlns:a16="http://schemas.microsoft.com/office/drawing/2014/main" id="{EB5F11F3-4E4E-71E0-F33D-AFE74A76D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7B4810-E89B-74F6-D597-FCE4E824D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2935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rl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änniskoansikte, glasögon, klädsel, person&#10;&#10;Automatiskt genererad beskrivning">
            <a:extLst>
              <a:ext uri="{FF2B5EF4-FFF2-40B4-BE49-F238E27FC236}">
                <a16:creationId xmlns:a16="http://schemas.microsoft.com/office/drawing/2014/main" id="{2FD02E35-9B44-5A11-4C6A-57A4FCB16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C307AEC-2D5C-DF49-A8AD-91D1933E3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39808"/>
            <a:ext cx="2016000" cy="4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62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81877E0B-E408-9549-5E8F-1F92CA0E8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7B4810-E89B-74F6-D597-FCE4E824D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9A6392-DDCA-A48F-ADEE-BF9181B3A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0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81877E0B-E408-9549-5E8F-1F92CA0E8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9A6392-DDCA-A48F-ADEE-BF9181B3A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EA37E7EB-DB86-5C33-B686-06CEDF4836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8D5C628D-9EE1-6AE8-1665-7C26C84241F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48610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klädsel, person, porträtt&#10;&#10;Automatiskt genererad beskrivning">
            <a:extLst>
              <a:ext uri="{FF2B5EF4-FFF2-40B4-BE49-F238E27FC236}">
                <a16:creationId xmlns:a16="http://schemas.microsoft.com/office/drawing/2014/main" id="{C811117E-27FA-491A-C821-C8C497C8B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000C9B1-C72D-B487-45BB-0E5932011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49524"/>
            <a:ext cx="2016000" cy="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40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grö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Grafik, skärmbild&#10;&#10;Automatiskt genererad beskrivning">
            <a:extLst>
              <a:ext uri="{FF2B5EF4-FFF2-40B4-BE49-F238E27FC236}">
                <a16:creationId xmlns:a16="http://schemas.microsoft.com/office/drawing/2014/main" id="{764D32E7-C91D-DA20-E430-69AB61623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AEE38-896D-639B-DB4E-4677CAD5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87350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grö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E8ED5FB7-7736-80FD-F23F-AE7DB42AE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DAEE38-896D-639B-DB4E-4677CAD5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64E7D7-67E7-0209-436A-B275FCD2E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8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grö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skärmbild&#10;&#10;Automatiskt genererad beskrivning">
            <a:extLst>
              <a:ext uri="{FF2B5EF4-FFF2-40B4-BE49-F238E27FC236}">
                <a16:creationId xmlns:a16="http://schemas.microsoft.com/office/drawing/2014/main" id="{E8ED5FB7-7736-80FD-F23F-AE7DB42AE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64E7D7-67E7-0209-436A-B275FCD2E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0FBC2423-27B1-955C-478C-FADA1CBD1B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7CB54C41-9E04-CB14-D6CD-DF2A97DC18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73958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å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Människoansikte, person, klädsel, tupé&#10;&#10;Automatiskt genererad beskrivning">
            <a:extLst>
              <a:ext uri="{FF2B5EF4-FFF2-40B4-BE49-F238E27FC236}">
                <a16:creationId xmlns:a16="http://schemas.microsoft.com/office/drawing/2014/main" id="{DCB15910-D8D4-6BC6-A8F9-BDB8BD3B6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"/>
            <a:ext cx="12190195" cy="685901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57381" y="2863852"/>
            <a:ext cx="8347880" cy="1752599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avsnittsrubrik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347" y="4681957"/>
            <a:ext cx="833597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43CAC1F-60FD-E55C-7906-B3C236A20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0" y="339808"/>
            <a:ext cx="2016000" cy="4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7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ei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cirkel, Grafik, svart och vit&#10;&#10;Automatiskt genererad beskrivning">
            <a:extLst>
              <a:ext uri="{FF2B5EF4-FFF2-40B4-BE49-F238E27FC236}">
                <a16:creationId xmlns:a16="http://schemas.microsoft.com/office/drawing/2014/main" id="{3B3C4332-DF7C-DCA2-7044-5732F1068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93" y="830350"/>
            <a:ext cx="6882407" cy="60276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5A7A8D2-0E93-43CD-4721-07ACB1F4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554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ei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&#10;&#10;Automatiskt genererad beskrivning">
            <a:extLst>
              <a:ext uri="{FF2B5EF4-FFF2-40B4-BE49-F238E27FC236}">
                <a16:creationId xmlns:a16="http://schemas.microsoft.com/office/drawing/2014/main" id="{9A436402-DE7E-DA83-DC2D-5A689200D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5A7A8D2-0E93-43CD-4721-07ACB1F4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87C2C6-DAD0-03D9-F18F-B872F82A0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95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ei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&#10;&#10;Automatiskt genererad beskrivning">
            <a:extLst>
              <a:ext uri="{FF2B5EF4-FFF2-40B4-BE49-F238E27FC236}">
                <a16:creationId xmlns:a16="http://schemas.microsoft.com/office/drawing/2014/main" id="{9A436402-DE7E-DA83-DC2D-5A689200D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87C2C6-DAD0-03D9-F18F-B872F82A0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CBD07B9F-B645-1D7A-E456-0B75652D4D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957D35D8-E0F5-A68E-0130-A753FFD055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5718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rlvi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01438A-35AD-4C71-2253-B18347C2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 lIns="144000" tIns="144000" rIns="108000" bIns="72000"/>
          <a:lstStyle>
            <a:lvl1pPr marL="0" indent="0">
              <a:buNone/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2031949" indent="-304792"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49032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(tv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tshållare för bild 4"/>
          <p:cNvSpPr>
            <a:spLocks noGrp="1"/>
          </p:cNvSpPr>
          <p:nvPr>
            <p:ph type="pic" sz="quarter" idx="67" hasCustomPrompt="1"/>
          </p:nvPr>
        </p:nvSpPr>
        <p:spPr>
          <a:xfrm>
            <a:off x="609600" y="2220661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5" name="Platshållare för bildnummer 4">
            <a:extLst>
              <a:ext uri="{FF2B5EF4-FFF2-40B4-BE49-F238E27FC236}">
                <a16:creationId xmlns:a16="http://schemas.microsoft.com/office/drawing/2014/main" id="{2C019782-6430-4DB2-AB64-E0CED9DEC307}"/>
              </a:ext>
            </a:extLst>
          </p:cNvPr>
          <p:cNvSpPr>
            <a:spLocks noGrp="1"/>
          </p:cNvSpPr>
          <p:nvPr>
            <p:ph type="sldNum" sz="quarter" idx="110"/>
          </p:nvPr>
        </p:nvSpPr>
        <p:spPr>
          <a:xfrm>
            <a:off x="10697497" y="6356351"/>
            <a:ext cx="884903" cy="365125"/>
          </a:xfrm>
        </p:spPr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57" name="Rubrik 1">
            <a:extLst>
              <a:ext uri="{FF2B5EF4-FFF2-40B4-BE49-F238E27FC236}">
                <a16:creationId xmlns:a16="http://schemas.microsoft.com/office/drawing/2014/main" id="{CE771EB4-D318-4D89-B50D-28E9C6C4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4031CE5B-45C3-4A02-8FFF-59395D166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59" name="Platshållare för bild 4">
            <a:extLst>
              <a:ext uri="{FF2B5EF4-FFF2-40B4-BE49-F238E27FC236}">
                <a16:creationId xmlns:a16="http://schemas.microsoft.com/office/drawing/2014/main" id="{5AAD0A5E-5F3F-4D41-B206-C59953E55F39}"/>
              </a:ext>
            </a:extLst>
          </p:cNvPr>
          <p:cNvSpPr>
            <a:spLocks noGrp="1"/>
          </p:cNvSpPr>
          <p:nvPr>
            <p:ph type="pic" sz="quarter" idx="111" hasCustomPrompt="1"/>
          </p:nvPr>
        </p:nvSpPr>
        <p:spPr>
          <a:xfrm>
            <a:off x="609600" y="4203237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6" name="Platshållare för text 45">
            <a:extLst>
              <a:ext uri="{FF2B5EF4-FFF2-40B4-BE49-F238E27FC236}">
                <a16:creationId xmlns:a16="http://schemas.microsoft.com/office/drawing/2014/main" id="{6BEA9447-F4F5-475C-8764-63FDB30A028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54496" y="2843575"/>
            <a:ext cx="3207124" cy="864534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67" name="Platshållare för text 42">
            <a:extLst>
              <a:ext uri="{FF2B5EF4-FFF2-40B4-BE49-F238E27FC236}">
                <a16:creationId xmlns:a16="http://schemas.microsoft.com/office/drawing/2014/main" id="{B1EBAF81-FEE9-4C11-A65F-CF9CF2DB315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454496" y="2378376"/>
            <a:ext cx="3207124" cy="282173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72" name="Platshållare för text 45">
            <a:extLst>
              <a:ext uri="{FF2B5EF4-FFF2-40B4-BE49-F238E27FC236}">
                <a16:creationId xmlns:a16="http://schemas.microsoft.com/office/drawing/2014/main" id="{80F8BBF0-09C9-4585-9368-482DE8FF83F0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454496" y="4830618"/>
            <a:ext cx="3207124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73" name="Platshållare för text 42">
            <a:extLst>
              <a:ext uri="{FF2B5EF4-FFF2-40B4-BE49-F238E27FC236}">
                <a16:creationId xmlns:a16="http://schemas.microsoft.com/office/drawing/2014/main" id="{E0440F6B-783A-4762-AC9D-F8D1F6AE346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454496" y="4387273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</p:spTree>
    <p:extLst>
      <p:ext uri="{BB962C8B-B14F-4D97-AF65-F5344CB8AC3E}">
        <p14:creationId xmlns:p14="http://schemas.microsoft.com/office/powerpoint/2010/main" val="1305496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2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(fy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tshållare för bild 4"/>
          <p:cNvSpPr>
            <a:spLocks noGrp="1"/>
          </p:cNvSpPr>
          <p:nvPr>
            <p:ph type="pic" sz="quarter" idx="67" hasCustomPrompt="1"/>
          </p:nvPr>
        </p:nvSpPr>
        <p:spPr>
          <a:xfrm>
            <a:off x="609600" y="2220661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5" name="Platshållare för bildnummer 4">
            <a:extLst>
              <a:ext uri="{FF2B5EF4-FFF2-40B4-BE49-F238E27FC236}">
                <a16:creationId xmlns:a16="http://schemas.microsoft.com/office/drawing/2014/main" id="{2C019782-6430-4DB2-AB64-E0CED9DEC307}"/>
              </a:ext>
            </a:extLst>
          </p:cNvPr>
          <p:cNvSpPr>
            <a:spLocks noGrp="1"/>
          </p:cNvSpPr>
          <p:nvPr>
            <p:ph type="sldNum" sz="quarter" idx="110"/>
          </p:nvPr>
        </p:nvSpPr>
        <p:spPr>
          <a:xfrm>
            <a:off x="10697497" y="6356351"/>
            <a:ext cx="884903" cy="365125"/>
          </a:xfrm>
        </p:spPr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57" name="Rubrik 1">
            <a:extLst>
              <a:ext uri="{FF2B5EF4-FFF2-40B4-BE49-F238E27FC236}">
                <a16:creationId xmlns:a16="http://schemas.microsoft.com/office/drawing/2014/main" id="{CE771EB4-D318-4D89-B50D-28E9C6C4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4031CE5B-45C3-4A02-8FFF-59395D166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  <p:sp>
        <p:nvSpPr>
          <p:cNvPr id="59" name="Platshållare för bild 4">
            <a:extLst>
              <a:ext uri="{FF2B5EF4-FFF2-40B4-BE49-F238E27FC236}">
                <a16:creationId xmlns:a16="http://schemas.microsoft.com/office/drawing/2014/main" id="{5AAD0A5E-5F3F-4D41-B206-C59953E55F39}"/>
              </a:ext>
            </a:extLst>
          </p:cNvPr>
          <p:cNvSpPr>
            <a:spLocks noGrp="1"/>
          </p:cNvSpPr>
          <p:nvPr>
            <p:ph type="pic" sz="quarter" idx="111" hasCustomPrompt="1"/>
          </p:nvPr>
        </p:nvSpPr>
        <p:spPr>
          <a:xfrm>
            <a:off x="609600" y="4203237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6" name="Platshållare för text 45">
            <a:extLst>
              <a:ext uri="{FF2B5EF4-FFF2-40B4-BE49-F238E27FC236}">
                <a16:creationId xmlns:a16="http://schemas.microsoft.com/office/drawing/2014/main" id="{6BEA9447-F4F5-475C-8764-63FDB30A028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54496" y="2843575"/>
            <a:ext cx="3207124" cy="864534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67" name="Platshållare för text 42">
            <a:extLst>
              <a:ext uri="{FF2B5EF4-FFF2-40B4-BE49-F238E27FC236}">
                <a16:creationId xmlns:a16="http://schemas.microsoft.com/office/drawing/2014/main" id="{B1EBAF81-FEE9-4C11-A65F-CF9CF2DB315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454496" y="2378376"/>
            <a:ext cx="3207124" cy="282173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72" name="Platshållare för text 45">
            <a:extLst>
              <a:ext uri="{FF2B5EF4-FFF2-40B4-BE49-F238E27FC236}">
                <a16:creationId xmlns:a16="http://schemas.microsoft.com/office/drawing/2014/main" id="{80F8BBF0-09C9-4585-9368-482DE8FF83F0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454496" y="4830618"/>
            <a:ext cx="3207124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73" name="Platshållare för text 42">
            <a:extLst>
              <a:ext uri="{FF2B5EF4-FFF2-40B4-BE49-F238E27FC236}">
                <a16:creationId xmlns:a16="http://schemas.microsoft.com/office/drawing/2014/main" id="{E0440F6B-783A-4762-AC9D-F8D1F6AE346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454496" y="4387273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3A27039-CFE1-F65F-A84C-067965189A16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6530382" y="2220661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Platshållare för text 45">
            <a:extLst>
              <a:ext uri="{FF2B5EF4-FFF2-40B4-BE49-F238E27FC236}">
                <a16:creationId xmlns:a16="http://schemas.microsoft.com/office/drawing/2014/main" id="{EA63A0DB-C07D-9F0C-839D-70316BA55D60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8375276" y="2821721"/>
            <a:ext cx="3207123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0" name="Platshållare för text 42">
            <a:extLst>
              <a:ext uri="{FF2B5EF4-FFF2-40B4-BE49-F238E27FC236}">
                <a16:creationId xmlns:a16="http://schemas.microsoft.com/office/drawing/2014/main" id="{EF894EEF-336F-36C1-1184-0C2D331261C2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375276" y="2378376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E5FEED2-1881-149E-254C-8E23E10B4D22}"/>
              </a:ext>
            </a:extLst>
          </p:cNvPr>
          <p:cNvSpPr>
            <a:spLocks noGrp="1"/>
          </p:cNvSpPr>
          <p:nvPr>
            <p:ph type="pic" sz="quarter" idx="117" hasCustomPrompt="1"/>
          </p:nvPr>
        </p:nvSpPr>
        <p:spPr>
          <a:xfrm>
            <a:off x="6530382" y="4320186"/>
            <a:ext cx="1561218" cy="156121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Platshållare för text 45">
            <a:extLst>
              <a:ext uri="{FF2B5EF4-FFF2-40B4-BE49-F238E27FC236}">
                <a16:creationId xmlns:a16="http://schemas.microsoft.com/office/drawing/2014/main" id="{49FC23CD-3014-61B0-96F9-61BB22E626D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375276" y="4832328"/>
            <a:ext cx="3207123" cy="861823"/>
          </a:xfrm>
          <a:prstGeom prst="rect">
            <a:avLst/>
          </a:prstGeom>
        </p:spPr>
        <p:txBody>
          <a:bodyPr lIns="108000" tIns="0" bIns="0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3" name="Platshållare för text 42">
            <a:extLst>
              <a:ext uri="{FF2B5EF4-FFF2-40B4-BE49-F238E27FC236}">
                <a16:creationId xmlns:a16="http://schemas.microsoft.com/office/drawing/2014/main" id="{EAAD90CE-E28B-9540-FF08-DA3F094CB3E1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375276" y="4388983"/>
            <a:ext cx="3207123" cy="257610"/>
          </a:xfrm>
          <a:prstGeom prst="rect">
            <a:avLst/>
          </a:prstGeom>
        </p:spPr>
        <p:txBody>
          <a:bodyPr lIns="108000" t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Namn</a:t>
            </a:r>
          </a:p>
        </p:txBody>
      </p:sp>
    </p:spTree>
    <p:extLst>
      <p:ext uri="{BB962C8B-B14F-4D97-AF65-F5344CB8AC3E}">
        <p14:creationId xmlns:p14="http://schemas.microsoft.com/office/powerpoint/2010/main" val="409835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rlvi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9">
            <a:extLst>
              <a:ext uri="{FF2B5EF4-FFF2-40B4-BE49-F238E27FC236}">
                <a16:creationId xmlns:a16="http://schemas.microsoft.com/office/drawing/2014/main" id="{4CAEC89E-E356-323A-A06E-96AC951F89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D3F9B6D0-FCA8-1422-C17A-D13E05D5AF6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6" y="1799303"/>
            <a:ext cx="5361354" cy="4156020"/>
          </a:xfrm>
        </p:spPr>
        <p:txBody>
          <a:bodyPr lIns="144000" tIns="144000" rIns="108000" bIns="72000"/>
          <a:lstStyle>
            <a:lvl1pPr marL="0" indent="0">
              <a:buNone/>
              <a:defRPr sz="2800" b="0">
                <a:latin typeface="+mn-lt"/>
              </a:defRPr>
            </a:lvl1pPr>
            <a:lvl5pPr>
              <a:defRPr sz="16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486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ärlvi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5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1" y="1799303"/>
            <a:ext cx="9690201" cy="4326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808512" y="636421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697497" y="6356351"/>
            <a:ext cx="884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43BFED-CA8F-42EB-8B2A-18C4A99BE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1A4981-E7B0-4335-9CD6-D5FF50D8C7E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11" r:id="rId5"/>
    <p:sldLayoutId id="2147483770" r:id="rId6"/>
    <p:sldLayoutId id="2147483792" r:id="rId7"/>
    <p:sldLayoutId id="2147483793" r:id="rId8"/>
    <p:sldLayoutId id="2147483676" r:id="rId9"/>
    <p:sldLayoutId id="2147483771" r:id="rId10"/>
    <p:sldLayoutId id="2147483702" r:id="rId11"/>
    <p:sldLayoutId id="2147483724" r:id="rId12"/>
    <p:sldLayoutId id="2147483799" r:id="rId13"/>
    <p:sldLayoutId id="2147483772" r:id="rId14"/>
    <p:sldLayoutId id="2147483704" r:id="rId15"/>
    <p:sldLayoutId id="2147483726" r:id="rId16"/>
    <p:sldLayoutId id="2147483801" r:id="rId17"/>
    <p:sldLayoutId id="2147483773" r:id="rId18"/>
    <p:sldLayoutId id="2147483705" r:id="rId19"/>
    <p:sldLayoutId id="2147483728" r:id="rId20"/>
    <p:sldLayoutId id="2147483803" r:id="rId21"/>
    <p:sldLayoutId id="2147483774" r:id="rId22"/>
    <p:sldLayoutId id="2147483706" r:id="rId23"/>
    <p:sldLayoutId id="2147483729" r:id="rId24"/>
    <p:sldLayoutId id="2147483805" r:id="rId25"/>
    <p:sldLayoutId id="2147483775" r:id="rId26"/>
    <p:sldLayoutId id="2147483703" r:id="rId27"/>
    <p:sldLayoutId id="2147483730" r:id="rId28"/>
    <p:sldLayoutId id="2147483807" r:id="rId29"/>
    <p:sldLayoutId id="2147483794" r:id="rId30"/>
    <p:sldLayoutId id="2147483795" r:id="rId31"/>
    <p:sldLayoutId id="2147483796" r:id="rId32"/>
    <p:sldLayoutId id="2147483809" r:id="rId33"/>
    <p:sldLayoutId id="2147483678" r:id="rId34"/>
    <p:sldLayoutId id="2147483679" r:id="rId35"/>
    <p:sldLayoutId id="2147483851" r:id="rId36"/>
    <p:sldLayoutId id="2147483852" r:id="rId37"/>
    <p:sldLayoutId id="2147483853" r:id="rId38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945" indent="-234945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243411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27" indent="-243411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831" indent="-234945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830350"/>
            <a:ext cx="10972800" cy="9689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1" y="1799303"/>
            <a:ext cx="9690201" cy="4326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808512" y="636421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697497" y="6356351"/>
            <a:ext cx="884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4DA6F32-A9B6-40E3-8F6A-B518FCF14CB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43BFED-CA8F-42EB-8B2A-18C4A99BE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1A4981-E7B0-4335-9CD6-D5FF50D8C7E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4" y="355429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18" r:id="rId4"/>
    <p:sldLayoutId id="2147483848" r:id="rId5"/>
    <p:sldLayoutId id="2147483849" r:id="rId6"/>
    <p:sldLayoutId id="2147483850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945" indent="-234945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243411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27" indent="-243411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831" indent="-234945" algn="l" defTabSz="1219170" rtl="0" eaLnBrk="1" latinLnBrk="0" hangingPunct="1">
        <a:spcBef>
          <a:spcPts val="1067"/>
        </a:spcBef>
        <a:buClr>
          <a:schemeClr val="accent1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33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omstallningsfonden.se/arbetsgivare/forebyggande-insatser/kriterier-for-beviljande-av-forebyggande-insatse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www.omstallningsfonden.se/privatperson/karriar-och-studier/karriar-och-studieradgivning/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csn.se/bidrag-och-lan/studiestod/omstallningsstudiestod.html" TargetMode="External"/><Relationship Id="rId5" Type="http://schemas.openxmlformats.org/officeDocument/2006/relationships/hyperlink" Target="https://www.csn.se/bidrag-och-lan/studiestod/omstallningsstudiestod/sa-ansoker-du.html" TargetMode="Externa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mstallningsfonden.se/privatperson/stod-nar-anstallningen-tar-slut/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hyperlink" Target="https://www.youtube.com/user/Omstallningsfonden/videos" TargetMode="External"/><Relationship Id="rId3" Type="http://schemas.openxmlformats.org/officeDocument/2006/relationships/hyperlink" Target="mailto:mats.skalberg@omstallningsfonden.se" TargetMode="External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3.png"/><Relationship Id="rId11" Type="http://schemas.openxmlformats.org/officeDocument/2006/relationships/hyperlink" Target="https://www.linkedin.com/company/3500476/admin/" TargetMode="External"/><Relationship Id="rId5" Type="http://schemas.openxmlformats.org/officeDocument/2006/relationships/image" Target="../media/image82.png"/><Relationship Id="rId10" Type="http://schemas.openxmlformats.org/officeDocument/2006/relationships/hyperlink" Target="https://www.omstallningsfonden.se/om-oss/nyhetsbrev/" TargetMode="External"/><Relationship Id="rId4" Type="http://schemas.openxmlformats.org/officeDocument/2006/relationships/hyperlink" Target="mailto:info@omstallningsfonden.se" TargetMode="External"/><Relationship Id="rId9" Type="http://schemas.openxmlformats.org/officeDocument/2006/relationships/hyperlink" Target="https://www.omstallningsfonden.se/" TargetMode="External"/><Relationship Id="rId1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hyperlink" Target="https://www.omstallningsfonden.se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skr.se/skr/arbetsgivarekollektivavtal/sverigesviktigastejobb.137.html" TargetMode="External"/><Relationship Id="rId4" Type="http://schemas.openxmlformats.org/officeDocument/2006/relationships/hyperlink" Target="https://skr.se/skr/tjanster/rapporterochskrifter/publikationer/motvalfardenskompetensutmaningrekryteringsrapport2020.35352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C5B4FF-E5A5-38CC-EB67-94CE436D4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63130"/>
            <a:ext cx="8347880" cy="1470025"/>
          </a:xfrm>
        </p:spPr>
        <p:txBody>
          <a:bodyPr>
            <a:normAutofit fontScale="90000"/>
          </a:bodyPr>
          <a:lstStyle/>
          <a:p>
            <a:r>
              <a:rPr lang="sv-SE" sz="6000" dirty="0"/>
              <a:t>Omställningsfonden</a:t>
            </a:r>
            <a:br>
              <a:rPr lang="sv-SE" dirty="0"/>
            </a:br>
            <a:r>
              <a:rPr lang="sv-SE" sz="4400" dirty="0"/>
              <a:t>Livslångt lärande för individ och organisation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267D297-90A9-D493-47FB-A03366D55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366" y="4417067"/>
            <a:ext cx="8335972" cy="1752600"/>
          </a:xfrm>
        </p:spPr>
        <p:txBody>
          <a:bodyPr/>
          <a:lstStyle/>
          <a:p>
            <a:r>
              <a:rPr lang="sv-SE" dirty="0"/>
              <a:t>Mats Skalberg</a:t>
            </a:r>
          </a:p>
          <a:p>
            <a:r>
              <a:rPr lang="sv-SE" dirty="0" err="1"/>
              <a:t>Xxx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487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095292-EA96-860A-0E80-56335823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i strategisk kompetensförsörjning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D68C318-5823-31F9-EB52-E61669E8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AECAC4-627A-0E4E-D4C4-6F95C5ECB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34749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3000" b="1" dirty="0">
                <a:latin typeface="+mj-lt"/>
              </a:rPr>
              <a:t>Strategiskt stöd</a:t>
            </a:r>
          </a:p>
          <a:p>
            <a:pPr algn="l"/>
            <a:r>
              <a:rPr lang="sv-SE" dirty="0"/>
              <a:t>Omställningsfonden kan ge stöd och vägledning vid arbete med strategisk kompetensförsörjning. </a:t>
            </a:r>
          </a:p>
          <a:p>
            <a:pPr algn="l"/>
            <a:r>
              <a:rPr lang="sv-SE" sz="2600" dirty="0"/>
              <a:t>Stödet kan användas och anpassas utifrån verksamhetens behov och syftar till att: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Analysera organisationens nuläge.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Definiera vilken kompetens som saknas </a:t>
            </a:r>
            <a:br>
              <a:rPr lang="sv-SE" sz="2600" dirty="0"/>
            </a:br>
            <a:r>
              <a:rPr lang="sv-SE" sz="2600" dirty="0"/>
              <a:t>och som behövs på lång sikt.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Planera och genomföra olika kompetensinsatser.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Följa upp och utvärdera resultatet.</a:t>
            </a:r>
          </a:p>
        </p:txBody>
      </p:sp>
      <p:pic>
        <p:nvPicPr>
          <p:cNvPr id="6" name="Bildobjekt 5" descr="En bild som visar Grafik, cirkel, grafisk design, illustration&#10;&#10;Automatiskt genererad beskrivning">
            <a:extLst>
              <a:ext uri="{FF2B5EF4-FFF2-40B4-BE49-F238E27FC236}">
                <a16:creationId xmlns:a16="http://schemas.microsoft.com/office/drawing/2014/main" id="{94EFE400-BB3D-D330-110C-D1F9C0EE0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029" y="3047562"/>
            <a:ext cx="3883478" cy="38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C54CF1-7651-4666-67B9-7266E1AD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Kompetensförsörjningsprocess och strategisk plan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912EF0E-DFA2-2077-9944-CFC14941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7005EE-FEBE-0017-79AE-D36C962678B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atin typeface="+mj-lt"/>
              </a:rPr>
              <a:t>Kompetensförsörjningsprocess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En process som ska vara fortlöpande och väl integrerad i verksamheten.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Synliggör behoven och eventuella risker i organisationen.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Syftar till att rätt kompetens, kvalitativt och kvantitativt utvecklas utifrån organisationens behov.  </a:t>
            </a:r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766693A-6E95-96AF-4DFC-7F5134F29B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1048" y="1784320"/>
            <a:ext cx="5849257" cy="4156020"/>
          </a:xfrm>
        </p:spPr>
        <p:txBody>
          <a:bodyPr>
            <a:normAutofit/>
          </a:bodyPr>
          <a:lstStyle/>
          <a:p>
            <a:r>
              <a:rPr lang="sv-SE" b="1" dirty="0">
                <a:latin typeface="+mj-lt"/>
              </a:rPr>
              <a:t>Strategisk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Ger information och vägledning till 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ledningen.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Hjälper chefer att fatta beslut och ha en tydligare syn på framtiden.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Driver organisationen med större effektivitet att nå sin fulla potential.</a:t>
            </a:r>
          </a:p>
          <a:p>
            <a:endParaRPr lang="sv-SE" dirty="0"/>
          </a:p>
        </p:txBody>
      </p:sp>
      <p:pic>
        <p:nvPicPr>
          <p:cNvPr id="8" name="Bildobjekt 7" descr="En bild som visar cirkel, skärmbild, diagram, Grafik&#10;&#10;Automatiskt genererad beskrivning">
            <a:extLst>
              <a:ext uri="{FF2B5EF4-FFF2-40B4-BE49-F238E27FC236}">
                <a16:creationId xmlns:a16="http://schemas.microsoft.com/office/drawing/2014/main" id="{92DEBC1C-E2BC-2E3B-613A-350789814B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87" y="3877313"/>
            <a:ext cx="3516085" cy="35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433573-5FC5-F2B0-E238-39D6F041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Förebyggande insatser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FF0B08E-4870-2E2F-A376-9127C225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14586D-34F1-B8B3-F8DF-EC73A4B7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557048"/>
          </a:xfrm>
        </p:spPr>
        <p:txBody>
          <a:bodyPr>
            <a:normAutofit lnSpcReduction="10000"/>
          </a:bodyPr>
          <a:lstStyle/>
          <a:p>
            <a:r>
              <a:rPr lang="sv-SE" b="1" dirty="0">
                <a:latin typeface="+mj-lt"/>
              </a:rPr>
              <a:t>Vad innebär förebyggande insatser? </a:t>
            </a:r>
          </a:p>
          <a:p>
            <a:r>
              <a:rPr lang="sv-SE" sz="2400" dirty="0"/>
              <a:t>Att arbeta med förebyggande insatser handlar om att ställa om organisation och medarbetare för att möta framtida kompetensbehov. </a:t>
            </a:r>
          </a:p>
          <a:p>
            <a:r>
              <a:rPr lang="sv-SE" b="1" dirty="0">
                <a:latin typeface="+mj-lt"/>
              </a:rPr>
              <a:t>Förebyggande insatser ska: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Stärka arbetsgivarens kompetensförsörjning.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Stärka arbetstagarens anställningstrygghet hos </a:t>
            </a:r>
            <a:br>
              <a:rPr lang="sv-SE" sz="2400" dirty="0"/>
            </a:br>
            <a:r>
              <a:rPr lang="sv-SE" sz="2400" dirty="0"/>
              <a:t>arbetsgivaren.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Vara utöver det som normalt anses vara löpande </a:t>
            </a:r>
            <a:br>
              <a:rPr lang="sv-SE" sz="2400" dirty="0"/>
            </a:br>
            <a:r>
              <a:rPr lang="sv-SE" sz="2400" dirty="0"/>
              <a:t>kompetensutveckling inom ramen för </a:t>
            </a:r>
            <a:br>
              <a:rPr lang="sv-SE" sz="2400" dirty="0"/>
            </a:br>
            <a:r>
              <a:rPr lang="sv-SE" sz="2400" dirty="0"/>
              <a:t>medarbetarens befintliga anställning.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9" name="Bildobjekt 8" descr="En bild som visar Grafik, grafisk design, cirkel, clipart&#10;&#10;Automatiskt genererad beskrivning">
            <a:extLst>
              <a:ext uri="{FF2B5EF4-FFF2-40B4-BE49-F238E27FC236}">
                <a16:creationId xmlns:a16="http://schemas.microsoft.com/office/drawing/2014/main" id="{682EDA02-6321-9D1D-1017-5B9B8E9FF1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979" y="2768256"/>
            <a:ext cx="4119420" cy="41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C41448-5176-F272-6E6F-AD2EE939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förebyggande insatser användas till?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B07EF25-FC41-21F3-206A-32E7BBA7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FF6538-B60E-7A32-34AC-8752BFDF46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799302"/>
            <a:ext cx="5992446" cy="4449097"/>
          </a:xfrm>
        </p:spPr>
        <p:txBody>
          <a:bodyPr>
            <a:normAutofit/>
          </a:bodyPr>
          <a:lstStyle/>
          <a:p>
            <a:r>
              <a:rPr lang="sv-SE" sz="3000" b="1" dirty="0">
                <a:latin typeface="+mj-lt"/>
              </a:rPr>
              <a:t>Arbetsgivaren kan bland annat använda medel till: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Utbildningskostnader.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Merkostnad vid utbildning, t.ex. litteratur, resor, logi m.m.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Kostnader för handledning/coaching.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Kostnad för annan kompetenshöjande insats.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D92EAFD-7631-91AE-6B58-910FC98055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2292" y="1799301"/>
            <a:ext cx="5361354" cy="4156020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+mj-lt"/>
              </a:rPr>
              <a:t>Medel finansierar inte: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Lönekostnader till deltagare.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Arbetsmiljöprojekt.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Hälsofrämjande insatser.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Kartläggning av arbetsgivarens  kompetensbehov.</a:t>
            </a:r>
          </a:p>
        </p:txBody>
      </p:sp>
      <p:pic>
        <p:nvPicPr>
          <p:cNvPr id="6" name="Bildobjekt 5" descr="En bild som visar cirkel, Grafik, grafisk design, skärmbild&#10;&#10;Automatiskt genererad beskrivning">
            <a:extLst>
              <a:ext uri="{FF2B5EF4-FFF2-40B4-BE49-F238E27FC236}">
                <a16:creationId xmlns:a16="http://schemas.microsoft.com/office/drawing/2014/main" id="{4DA33BDA-3E9A-9EEE-319D-C82B89D86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280" y="3657600"/>
            <a:ext cx="3538366" cy="353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cirkel, skärmbild, diagram, Grafik&#10;&#10;Automatiskt genererad beskrivning">
            <a:extLst>
              <a:ext uri="{FF2B5EF4-FFF2-40B4-BE49-F238E27FC236}">
                <a16:creationId xmlns:a16="http://schemas.microsoft.com/office/drawing/2014/main" id="{BF777FDF-1BA0-AEB6-7549-002BC9F6D0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393" y="1903338"/>
            <a:ext cx="3826554" cy="38265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C41448-5176-F272-6E6F-AD2EE939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Villkor och kriterier för förebyggande insatser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B07EF25-FC41-21F3-206A-32E7BBA7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14</a:t>
            </a:fld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1554A128-7541-F315-7FB3-239BA9BF9F98}"/>
              </a:ext>
            </a:extLst>
          </p:cNvPr>
          <p:cNvSpPr txBox="1">
            <a:spLocks/>
          </p:cNvSpPr>
          <p:nvPr/>
        </p:nvSpPr>
        <p:spPr>
          <a:xfrm>
            <a:off x="609600" y="1738605"/>
            <a:ext cx="5486400" cy="4156020"/>
          </a:xfrm>
          <a:prstGeom prst="rect">
            <a:avLst/>
          </a:prstGeom>
        </p:spPr>
        <p:txBody>
          <a:bodyPr vert="horz" lIns="144000" tIns="144000" rIns="108000" bIns="72000" rtlCol="0">
            <a:normAutofit fontScale="92500"/>
          </a:bodyPr>
          <a:lstStyle>
            <a:lvl1pPr marL="0" indent="0" algn="l" defTabSz="1219170" rtl="0" eaLnBrk="1" latinLnBrk="0" hangingPunct="1">
              <a:spcBef>
                <a:spcPts val="1067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885" indent="-243411" algn="l" defTabSz="1219170" rtl="0" eaLnBrk="1" latinLnBrk="0" hangingPunct="1">
              <a:spcBef>
                <a:spcPts val="1067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827" indent="-243411" algn="l" defTabSz="1219170" rtl="0" eaLnBrk="1" latinLnBrk="0" hangingPunct="1">
              <a:spcBef>
                <a:spcPts val="1067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831" indent="-234945" algn="l" defTabSz="1219170" rtl="0" eaLnBrk="1" latinLnBrk="0" hangingPunct="1">
              <a:spcBef>
                <a:spcPts val="1067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2B2A6"/>
              </a:buClr>
            </a:pPr>
            <a:r>
              <a:rPr lang="sv-SE" b="1" dirty="0">
                <a:latin typeface="+mj-lt"/>
              </a:rPr>
              <a:t>Villkor</a:t>
            </a:r>
            <a:endParaRPr lang="sv-SE" sz="3600" b="1" dirty="0">
              <a:latin typeface="+mj-lt"/>
            </a:endParaRPr>
          </a:p>
          <a:p>
            <a:pPr marL="342900" indent="-342900">
              <a:buClr>
                <a:srgbClr val="22B2A6"/>
              </a:buClr>
              <a:buFont typeface="Arial" pitchFamily="34" charset="0"/>
              <a:buChar char="•"/>
            </a:pPr>
            <a:r>
              <a:rPr lang="sv-SE" sz="2400" dirty="0"/>
              <a:t>Alla anställningsformer. Medarbetaren ska vara anställd vid tillfället för ansökan.</a:t>
            </a:r>
          </a:p>
          <a:p>
            <a:pPr marL="342900" indent="-342900">
              <a:buClr>
                <a:srgbClr val="22B2A6"/>
              </a:buClr>
              <a:buFont typeface="Arial" pitchFamily="34" charset="0"/>
              <a:buChar char="•"/>
            </a:pPr>
            <a:r>
              <a:rPr lang="sv-SE" sz="2400" dirty="0"/>
              <a:t>Arbetsgivaren ansöker om insats samt väljer leverantör, alternativt önskar offert.</a:t>
            </a:r>
          </a:p>
          <a:p>
            <a:pPr marL="342900" indent="-342900">
              <a:buClr>
                <a:srgbClr val="22B2A6"/>
              </a:buClr>
              <a:buFont typeface="Arial" pitchFamily="34" charset="0"/>
              <a:buChar char="•"/>
            </a:pPr>
            <a:r>
              <a:rPr lang="sv-SE" sz="2400" dirty="0"/>
              <a:t>Omställningsfonden gör bedömning om insatsen faller inom ramen för avtalet.</a:t>
            </a:r>
          </a:p>
          <a:p>
            <a:pPr marL="342900" indent="-342900">
              <a:buClr>
                <a:srgbClr val="22B2A6"/>
              </a:buClr>
              <a:buFont typeface="Arial" pitchFamily="34" charset="0"/>
              <a:buChar char="•"/>
            </a:pPr>
            <a:r>
              <a:rPr lang="sv-SE" sz="2400" dirty="0"/>
              <a:t>Arbetsgivaren finansierar insatsen med förebyggande medel.</a:t>
            </a:r>
            <a:endParaRPr lang="sv-SE" dirty="0">
              <a:cs typeface="Calibri Light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52CC6BB-8345-ADE1-FE9A-99DF88FA8F7D}"/>
              </a:ext>
            </a:extLst>
          </p:cNvPr>
          <p:cNvSpPr txBox="1"/>
          <p:nvPr/>
        </p:nvSpPr>
        <p:spPr>
          <a:xfrm>
            <a:off x="7354326" y="5126041"/>
            <a:ext cx="3744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2B2A6"/>
              </a:buClr>
            </a:pPr>
            <a:r>
              <a:rPr lang="sv-SE" sz="2000" dirty="0">
                <a:solidFill>
                  <a:schemeClr val="tx1"/>
                </a:solidFill>
              </a:rPr>
              <a:t>Läs mer om kriterierna på Omställningsfondens </a:t>
            </a:r>
            <a:r>
              <a:rPr lang="sv-SE" sz="2000" dirty="0">
                <a:solidFill>
                  <a:schemeClr val="tx1"/>
                </a:solidFill>
                <a:hlinkClick r:id="rId4"/>
              </a:rPr>
              <a:t>hemsida</a:t>
            </a:r>
            <a:r>
              <a:rPr lang="sv-SE" sz="2000" dirty="0"/>
              <a:t>!</a:t>
            </a:r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F16446-97BE-D8F4-CCF6-2890EB03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genom omställning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97D3F03-B858-937D-9355-B01FABCD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15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6109FB-34E6-1252-0181-6E1895C74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139679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+mj-lt"/>
              </a:rPr>
              <a:t>Stöd genom omställning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Rådgivning när din organisation står inför omställning.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Rådgivning när din organisation står inför övertalighet.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Informationsmöten för hela personalen eller grupper.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Kompetensutveckling i form av seminarier och workshops 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kring omställning för ledningsgrupp, chefer och 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HR-personal samt fackliga representanter. </a:t>
            </a:r>
          </a:p>
        </p:txBody>
      </p:sp>
      <p:pic>
        <p:nvPicPr>
          <p:cNvPr id="7" name="Bildobjekt 6" descr="En bild som visar Grafik, cirkel, rita, clipart&#10;&#10;Automatiskt genererad beskrivning">
            <a:extLst>
              <a:ext uri="{FF2B5EF4-FFF2-40B4-BE49-F238E27FC236}">
                <a16:creationId xmlns:a16="http://schemas.microsoft.com/office/drawing/2014/main" id="{DEAD9748-1462-E8F7-0E97-735231608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265" y="2446252"/>
            <a:ext cx="4005942" cy="40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1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67887E-64F9-1B83-3ED6-3913779F3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Under anställning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CF9FD6-E1E9-16FC-35FB-B6765ED2B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Stöd och insatser för medarbetare under anställning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70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DDA24-C73C-B413-9AE3-5FB2F31D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Våra stöd och insatser för medarbetare under anställning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7E178A4-A37A-885C-270D-A6C7D1E3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17</a:t>
            </a:fld>
            <a:endParaRPr lang="sv-SE"/>
          </a:p>
        </p:txBody>
      </p:sp>
      <p:pic>
        <p:nvPicPr>
          <p:cNvPr id="5" name="Bildobjekt 4" descr="En bild som visar klädsel, person, Människoansikte, glasögon&#10;&#10;Automatiskt genererad beskrivning">
            <a:extLst>
              <a:ext uri="{FF2B5EF4-FFF2-40B4-BE49-F238E27FC236}">
                <a16:creationId xmlns:a16="http://schemas.microsoft.com/office/drawing/2014/main" id="{0F14952B-99E3-283F-8246-5EF567A693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563" y="1950707"/>
            <a:ext cx="4281246" cy="2831692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5F148C85-B433-0A5C-124E-A383EFEAD2F4}"/>
              </a:ext>
            </a:extLst>
          </p:cNvPr>
          <p:cNvSpPr/>
          <p:nvPr/>
        </p:nvSpPr>
        <p:spPr>
          <a:xfrm>
            <a:off x="3819471" y="5428728"/>
            <a:ext cx="1894868" cy="6313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latin typeface="+mj-lt"/>
              </a:rPr>
              <a:t>Kompletterande studiestöd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2691BA06-EF01-493D-FD07-A5012FBCC36C}"/>
              </a:ext>
            </a:extLst>
          </p:cNvPr>
          <p:cNvSpPr/>
          <p:nvPr/>
        </p:nvSpPr>
        <p:spPr>
          <a:xfrm>
            <a:off x="6493891" y="5401389"/>
            <a:ext cx="1894867" cy="6860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latin typeface="+mj-lt"/>
              </a:rPr>
              <a:t>Förlängt studiestöd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3249C90-F7B0-DB9A-1089-91979B2D8F23}"/>
              </a:ext>
            </a:extLst>
          </p:cNvPr>
          <p:cNvSpPr/>
          <p:nvPr/>
        </p:nvSpPr>
        <p:spPr>
          <a:xfrm>
            <a:off x="8867942" y="5413840"/>
            <a:ext cx="1894867" cy="6409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latin typeface="+mj-lt"/>
              </a:rPr>
              <a:t>Kortvarigt studiestöd</a:t>
            </a:r>
          </a:p>
        </p:txBody>
      </p:sp>
      <p:pic>
        <p:nvPicPr>
          <p:cNvPr id="9" name="Bildobjekt 8" descr="En bild som visar clipart, tecknad serie, Grafik, illustration&#10;&#10;Automatiskt genererad beskrivning">
            <a:extLst>
              <a:ext uri="{FF2B5EF4-FFF2-40B4-BE49-F238E27FC236}">
                <a16:creationId xmlns:a16="http://schemas.microsoft.com/office/drawing/2014/main" id="{18020D95-9A9B-BE78-8B8C-F11BCA1E4C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754" y="4970901"/>
            <a:ext cx="1666165" cy="1149930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4B7BE8D7-EE80-5F65-E5D8-107D69F5D2B5}"/>
              </a:ext>
            </a:extLst>
          </p:cNvPr>
          <p:cNvSpPr/>
          <p:nvPr/>
        </p:nvSpPr>
        <p:spPr>
          <a:xfrm>
            <a:off x="1450499" y="2985478"/>
            <a:ext cx="4267201" cy="7621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Yttrande</a:t>
            </a:r>
            <a:r>
              <a:rPr lang="en-GB" sz="20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 till CSN</a:t>
            </a:r>
            <a:endParaRPr lang="en-GB" sz="2000" dirty="0"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09F5A18-E224-5D81-CDEB-F0344B0EF54B}"/>
              </a:ext>
            </a:extLst>
          </p:cNvPr>
          <p:cNvSpPr/>
          <p:nvPr/>
        </p:nvSpPr>
        <p:spPr>
          <a:xfrm>
            <a:off x="1450499" y="1992765"/>
            <a:ext cx="4267201" cy="7621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atin typeface="+mj-lt"/>
              </a:rPr>
              <a:t>Karriär- och studierådgivning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6ECCF5AC-9B94-0DB8-DBCA-695C6412D251}"/>
              </a:ext>
            </a:extLst>
          </p:cNvPr>
          <p:cNvSpPr/>
          <p:nvPr/>
        </p:nvSpPr>
        <p:spPr>
          <a:xfrm>
            <a:off x="1450499" y="3978189"/>
            <a:ext cx="4267201" cy="7621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Studiestöd</a:t>
            </a:r>
            <a:endParaRPr lang="en-GB" sz="2400" b="1" dirty="0"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2447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559484-4751-32FB-5396-FAA3B301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Karriär- och studierådgivning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0D51206-BCE9-F586-5154-1D92E61A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18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08C0AE3-F644-913D-7296-EFF1DE044B4E}"/>
              </a:ext>
            </a:extLst>
          </p:cNvPr>
          <p:cNvSpPr/>
          <p:nvPr/>
        </p:nvSpPr>
        <p:spPr>
          <a:xfrm>
            <a:off x="750499" y="1781376"/>
            <a:ext cx="3243570" cy="4512319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>
              <a:defRPr/>
            </a:pPr>
            <a:r>
              <a:rPr lang="sv-SE" sz="2000" b="1" dirty="0">
                <a:solidFill>
                  <a:schemeClr val="tx1"/>
                </a:solidFill>
                <a:latin typeface="+mj-lt"/>
              </a:rPr>
              <a:t>Karriär- och studierådgivning</a:t>
            </a:r>
          </a:p>
          <a:p>
            <a:r>
              <a:rPr lang="sv-SE" dirty="0">
                <a:solidFill>
                  <a:srgbClr val="000000"/>
                </a:solidFill>
              </a:rPr>
              <a:t>Stödet utformas individuellt i dialog mellan medarbetaren och Omställningsfonden. Det kan bestå av: 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Kartläggningssamtal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Vägledning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Validering*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Läs mer och ansök om </a:t>
            </a:r>
            <a:r>
              <a:rPr lang="sv-SE" dirty="0">
                <a:solidFill>
                  <a:schemeClr val="tx1"/>
                </a:solidFill>
                <a:hlinkClick r:id="rId2"/>
              </a:rPr>
              <a:t>karriär och studierådgivning på vår hemsida</a:t>
            </a:r>
            <a:r>
              <a:rPr lang="sv-SE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D033C2-40ED-D90E-CF3A-EA6988D7D184}"/>
              </a:ext>
            </a:extLst>
          </p:cNvPr>
          <p:cNvSpPr/>
          <p:nvPr/>
        </p:nvSpPr>
        <p:spPr>
          <a:xfrm>
            <a:off x="8197931" y="1772882"/>
            <a:ext cx="3243570" cy="4512319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sz="2000" b="1" dirty="0">
                <a:solidFill>
                  <a:schemeClr val="accent4"/>
                </a:solidFill>
                <a:latin typeface="+mj-lt"/>
              </a:rPr>
              <a:t>Villkor: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Tillsvidare- eller tidsbegränsat anställd i kommun, region eller kommunalt företag.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cs typeface="Calibri"/>
              </a:rPr>
              <a:t>Har arbetat minst 64 timmar per månad eller tjänat minst 18 575 kronor per månad under 12 av de senaste 24 månaderna.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Gäller högst 1 år.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28D12D4-731D-8A93-8AD1-F5EDC6D27FFE}"/>
              </a:ext>
            </a:extLst>
          </p:cNvPr>
          <p:cNvSpPr/>
          <p:nvPr/>
        </p:nvSpPr>
        <p:spPr>
          <a:xfrm>
            <a:off x="5882952" y="4570035"/>
            <a:ext cx="1994355" cy="17236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600" b="1" dirty="0">
                <a:solidFill>
                  <a:schemeClr val="tx1"/>
                </a:solidFill>
                <a:latin typeface="+mj-lt"/>
              </a:rPr>
              <a:t>OBS</a:t>
            </a:r>
            <a:endParaRPr lang="sv-SE" b="1" dirty="0">
              <a:solidFill>
                <a:schemeClr val="tx1"/>
              </a:solidFill>
              <a:latin typeface="+mj-lt"/>
            </a:endParaRPr>
          </a:p>
          <a:p>
            <a:pPr lvl="0" algn="ctr">
              <a:defRPr/>
            </a:pPr>
            <a:r>
              <a:rPr lang="sv-SE" sz="1400" dirty="0">
                <a:solidFill>
                  <a:srgbClr val="000000"/>
                </a:solidFill>
              </a:rPr>
              <a:t>Medarbetaren ansöker själv om </a:t>
            </a:r>
            <a:br>
              <a:rPr lang="sv-SE" sz="1400" dirty="0">
                <a:solidFill>
                  <a:srgbClr val="000000"/>
                </a:solidFill>
              </a:rPr>
            </a:br>
            <a:r>
              <a:rPr lang="sv-SE" sz="1400" dirty="0">
                <a:solidFill>
                  <a:srgbClr val="000000"/>
                </a:solidFill>
              </a:rPr>
              <a:t>karriär- och studierådgivning hos Omställningsfonden.</a:t>
            </a:r>
          </a:p>
        </p:txBody>
      </p:sp>
      <p:pic>
        <p:nvPicPr>
          <p:cNvPr id="11" name="Bildobjekt 10" descr="En bild som visar klädsel, person, möbler, fönster&#10;&#10;Automatiskt genererad beskrivning">
            <a:extLst>
              <a:ext uri="{FF2B5EF4-FFF2-40B4-BE49-F238E27FC236}">
                <a16:creationId xmlns:a16="http://schemas.microsoft.com/office/drawing/2014/main" id="{3A989BC6-7B5A-AA05-B987-18B200B9C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693" y="1781376"/>
            <a:ext cx="3562614" cy="249486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EDF2540-5668-38D9-63CB-A56B48E569E4}"/>
              </a:ext>
            </a:extLst>
          </p:cNvPr>
          <p:cNvSpPr/>
          <p:nvPr/>
        </p:nvSpPr>
        <p:spPr>
          <a:xfrm>
            <a:off x="4314693" y="4570035"/>
            <a:ext cx="1305697" cy="172366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sz="1400" dirty="0">
                <a:solidFill>
                  <a:schemeClr val="tx1"/>
                </a:solidFill>
                <a:ea typeface="Calibri" panose="020F0502020204030204" pitchFamily="34" charset="0"/>
              </a:rPr>
              <a:t>*Vi stöder medarbetare att ta reda på vad validering är och vart de kan vända sig.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559484-4751-32FB-5396-FAA3B301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Yttrande till CSN</a:t>
            </a:r>
          </a:p>
        </p:txBody>
      </p:sp>
      <p:pic>
        <p:nvPicPr>
          <p:cNvPr id="5" name="Bild 4" descr="Hand som pekar åt höger, handens utsida kontur">
            <a:extLst>
              <a:ext uri="{FF2B5EF4-FFF2-40B4-BE49-F238E27FC236}">
                <a16:creationId xmlns:a16="http://schemas.microsoft.com/office/drawing/2014/main" id="{3B5534F4-66A3-56ED-836E-7B053E76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9691" y="5782045"/>
            <a:ext cx="487757" cy="4877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E763AA39-1003-062D-6346-21E9709BCE47}"/>
              </a:ext>
            </a:extLst>
          </p:cNvPr>
          <p:cNvSpPr/>
          <p:nvPr/>
        </p:nvSpPr>
        <p:spPr>
          <a:xfrm>
            <a:off x="5028921" y="4973970"/>
            <a:ext cx="2112580" cy="1295832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600" b="1" dirty="0">
                <a:solidFill>
                  <a:schemeClr val="tx1"/>
                </a:solidFill>
                <a:latin typeface="+mj-lt"/>
              </a:rPr>
              <a:t>OBS</a:t>
            </a:r>
            <a:endParaRPr lang="sv-SE" b="1" dirty="0">
              <a:solidFill>
                <a:schemeClr val="tx1"/>
              </a:solidFill>
              <a:latin typeface="+mj-lt"/>
            </a:endParaRPr>
          </a:p>
          <a:p>
            <a:pPr lvl="0" algn="ctr">
              <a:defRPr/>
            </a:pPr>
            <a:r>
              <a:rPr lang="sv-SE" sz="1400" dirty="0">
                <a:solidFill>
                  <a:srgbClr val="000000"/>
                </a:solidFill>
              </a:rPr>
              <a:t>Medarbetaren ansöker själv om Omställningsstudiestöd hos CSN.</a:t>
            </a:r>
          </a:p>
        </p:txBody>
      </p:sp>
      <p:sp>
        <p:nvSpPr>
          <p:cNvPr id="27" name="Platshållare för bildnummer 2">
            <a:extLst>
              <a:ext uri="{FF2B5EF4-FFF2-40B4-BE49-F238E27FC236}">
                <a16:creationId xmlns:a16="http://schemas.microsoft.com/office/drawing/2014/main" id="{4DB29C84-B2A9-E1D9-1CA6-CFA23348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7" y="6356351"/>
            <a:ext cx="884903" cy="365125"/>
          </a:xfrm>
        </p:spPr>
        <p:txBody>
          <a:bodyPr/>
          <a:lstStyle/>
          <a:p>
            <a:fld id="{94DA6F32-A9B6-40E3-8F6A-B518FCF14CBD}" type="slidenum">
              <a:rPr lang="sv-SE" smtClean="0"/>
              <a:t>19</a:t>
            </a:fld>
            <a:endParaRPr lang="sv-SE" dirty="0"/>
          </a:p>
        </p:txBody>
      </p:sp>
      <p:pic>
        <p:nvPicPr>
          <p:cNvPr id="8" name="Bildobjekt 7" descr="En bild som visar Grafik, Teckensnitt, linje, skärmbild&#10;&#10;Automatiskt genererad beskrivning">
            <a:extLst>
              <a:ext uri="{FF2B5EF4-FFF2-40B4-BE49-F238E27FC236}">
                <a16:creationId xmlns:a16="http://schemas.microsoft.com/office/drawing/2014/main" id="{F1719C22-3B0C-3F34-C0B7-B894F326F2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12" y="3261060"/>
            <a:ext cx="1827576" cy="1577150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70EC14B-E48D-F33E-5603-B3A9C529574D}"/>
              </a:ext>
            </a:extLst>
          </p:cNvPr>
          <p:cNvSpPr/>
          <p:nvPr/>
        </p:nvSpPr>
        <p:spPr>
          <a:xfrm>
            <a:off x="7444755" y="1812340"/>
            <a:ext cx="1939820" cy="129582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  <a:latin typeface="+mj-lt"/>
              </a:rPr>
              <a:t>1.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Hitta en relevant utbildning.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A513E2F8-9984-1D94-9156-B5854A4BBC84}"/>
              </a:ext>
            </a:extLst>
          </p:cNvPr>
          <p:cNvSpPr/>
          <p:nvPr/>
        </p:nvSpPr>
        <p:spPr>
          <a:xfrm>
            <a:off x="9646410" y="1799301"/>
            <a:ext cx="1939818" cy="12958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  <a:latin typeface="+mj-lt"/>
              </a:rPr>
              <a:t>2.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Ansök om omställnings-studiestöd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(På </a:t>
            </a:r>
            <a:r>
              <a:rPr lang="sv-SE" sz="12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CSN:s hemsida</a:t>
            </a:r>
            <a:r>
              <a:rPr lang="sv-SE" sz="12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D36A5886-CB4D-CBA7-AAF4-C73A475D2BA5}"/>
              </a:ext>
            </a:extLst>
          </p:cNvPr>
          <p:cNvSpPr/>
          <p:nvPr/>
        </p:nvSpPr>
        <p:spPr>
          <a:xfrm>
            <a:off x="7444755" y="3385559"/>
            <a:ext cx="1924515" cy="129582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  <a:latin typeface="+mj-lt"/>
              </a:rPr>
              <a:t>3. 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CSN skickar en begäran om yttrande till Omställningsfonden.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126BA681-3255-FEDB-4E3A-861A48EA9086}"/>
              </a:ext>
            </a:extLst>
          </p:cNvPr>
          <p:cNvSpPr/>
          <p:nvPr/>
        </p:nvSpPr>
        <p:spPr>
          <a:xfrm>
            <a:off x="9646410" y="3385559"/>
            <a:ext cx="1939819" cy="12958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  <a:latin typeface="+mj-lt"/>
              </a:rPr>
              <a:t>4. 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Svara på några frågor kring nuläget och </a:t>
            </a:r>
            <a:br>
              <a:rPr lang="sv-SE" sz="1200" dirty="0">
                <a:solidFill>
                  <a:schemeClr val="tx1"/>
                </a:solidFill>
              </a:rPr>
            </a:br>
            <a:r>
              <a:rPr lang="sv-SE" sz="1200" dirty="0">
                <a:solidFill>
                  <a:schemeClr val="tx1"/>
                </a:solidFill>
              </a:rPr>
              <a:t>mål framåt </a:t>
            </a:r>
            <a:br>
              <a:rPr lang="sv-SE" sz="1200" dirty="0">
                <a:solidFill>
                  <a:schemeClr val="tx1"/>
                </a:solidFill>
              </a:rPr>
            </a:br>
            <a:r>
              <a:rPr lang="sv-SE" sz="1200" dirty="0">
                <a:solidFill>
                  <a:schemeClr val="tx1"/>
                </a:solidFill>
              </a:rPr>
              <a:t>(Via länk till din mejl).</a:t>
            </a:r>
            <a:endParaRPr lang="sv-SE" sz="1050" dirty="0">
              <a:solidFill>
                <a:schemeClr val="tx1"/>
              </a:solidFill>
            </a:endParaRP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09E5EFC9-7001-F0F5-9C7F-8463B0CDAF4F}"/>
              </a:ext>
            </a:extLst>
          </p:cNvPr>
          <p:cNvSpPr/>
          <p:nvPr/>
        </p:nvSpPr>
        <p:spPr>
          <a:xfrm>
            <a:off x="7467019" y="4973970"/>
            <a:ext cx="1939820" cy="12958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rgbClr val="292929"/>
                </a:solidFill>
                <a:latin typeface="+mj-lt"/>
              </a:rPr>
              <a:t>5. </a:t>
            </a:r>
          </a:p>
          <a:p>
            <a:pPr algn="ctr"/>
            <a:r>
              <a:rPr lang="sv-SE" sz="1200" dirty="0">
                <a:solidFill>
                  <a:srgbClr val="292929"/>
                </a:solidFill>
              </a:rPr>
              <a:t>Du kan också ansöka om ett yttrande via  Mina Sidor på vår hemsida.</a:t>
            </a:r>
            <a:endParaRPr lang="sv-SE" sz="1200" dirty="0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D8044AB3-A46B-E922-6AAA-4728B31972AC}"/>
              </a:ext>
            </a:extLst>
          </p:cNvPr>
          <p:cNvSpPr/>
          <p:nvPr/>
        </p:nvSpPr>
        <p:spPr>
          <a:xfrm>
            <a:off x="9646410" y="4963033"/>
            <a:ext cx="1939819" cy="130461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  <a:latin typeface="+mj-lt"/>
              </a:rPr>
              <a:t>6. 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CSN kontaktar dig med besked om du är beviljad omställningsstudiestöd.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8F61ACC-4697-11D8-980B-2ACE319288C7}"/>
              </a:ext>
            </a:extLst>
          </p:cNvPr>
          <p:cNvSpPr/>
          <p:nvPr/>
        </p:nvSpPr>
        <p:spPr>
          <a:xfrm>
            <a:off x="613428" y="1798224"/>
            <a:ext cx="4089975" cy="4470499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sz="2000" b="1" dirty="0">
                <a:solidFill>
                  <a:schemeClr val="tx1"/>
                </a:solidFill>
                <a:latin typeface="+mj-lt"/>
              </a:rPr>
              <a:t>Yttrande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Omställningsfonden kan ge ett yttrande i ansökan till omställningsstudiestöd.</a:t>
            </a:r>
          </a:p>
          <a:p>
            <a:endParaRPr lang="sv-SE" sz="1600" b="1" dirty="0">
              <a:solidFill>
                <a:schemeClr val="tx1"/>
              </a:solidFill>
              <a:latin typeface="+mj-lt"/>
            </a:endParaRPr>
          </a:p>
          <a:p>
            <a:r>
              <a:rPr lang="sv-SE" sz="2000" b="1" dirty="0">
                <a:solidFill>
                  <a:schemeClr val="tx1"/>
                </a:solidFill>
                <a:latin typeface="+mj-lt"/>
              </a:rPr>
              <a:t>Omställningsstudiestöd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Statligt stöd och </a:t>
            </a:r>
            <a:r>
              <a:rPr lang="sv-SE" u="sng" dirty="0">
                <a:solidFill>
                  <a:schemeClr val="tx1"/>
                </a:solidFill>
              </a:rPr>
              <a:t>hanteras av CSN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Utbildningar som stärker medarbetarens framtida ställning på arbetsmarknaden och möter arbetsmarknadens behov.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Omställningsfonden kan ge en bedömning kring utbildningen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och yttrande i medarbetarens ansökan.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Läs mer på </a:t>
            </a:r>
            <a:r>
              <a:rPr lang="sv-SE" dirty="0">
                <a:solidFill>
                  <a:schemeClr val="tx1"/>
                </a:solidFill>
                <a:hlinkClick r:id="rId6"/>
              </a:rPr>
              <a:t>CSN:s hemsida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529D996-DA0D-5BF5-3951-8EED0D398013}"/>
              </a:ext>
            </a:extLst>
          </p:cNvPr>
          <p:cNvSpPr/>
          <p:nvPr/>
        </p:nvSpPr>
        <p:spPr>
          <a:xfrm>
            <a:off x="5036263" y="1829470"/>
            <a:ext cx="2107685" cy="129583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tx1"/>
                </a:solidFill>
                <a:latin typeface="+mj-lt"/>
              </a:rPr>
              <a:t>Yttrande till CSN 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Så här går det till:</a:t>
            </a:r>
          </a:p>
        </p:txBody>
      </p:sp>
    </p:spTree>
    <p:extLst>
      <p:ext uri="{BB962C8B-B14F-4D97-AF65-F5344CB8AC3E}">
        <p14:creationId xmlns:p14="http://schemas.microsoft.com/office/powerpoint/2010/main" val="13595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  <p:bldP spid="12" grpId="0" animBg="1"/>
      <p:bldP spid="13" grpId="0" animBg="1"/>
      <p:bldP spid="20" grpId="0" animBg="1"/>
      <p:bldP spid="21" grpId="0" animBg="1"/>
      <p:bldP spid="24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BB0C7-16AD-1C82-BEC6-C95C921DC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Omställningsfonden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B10CEB-646F-8C99-0255-8566BBCA3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 omställningsfond för välfärdssektorn</a:t>
            </a:r>
          </a:p>
        </p:txBody>
      </p:sp>
    </p:spTree>
    <p:extLst>
      <p:ext uri="{BB962C8B-B14F-4D97-AF65-F5344CB8AC3E}">
        <p14:creationId xmlns:p14="http://schemas.microsoft.com/office/powerpoint/2010/main" val="363394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E42ED-F18A-1554-F0EF-8D06F8B5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Studiestöd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35138E5-B709-82AC-050A-EFD26F30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69AB97-76A3-AA30-1C31-F642ED1E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99303"/>
            <a:ext cx="10972799" cy="4249581"/>
          </a:xfrm>
        </p:spPr>
        <p:txBody>
          <a:bodyPr>
            <a:normAutofit/>
          </a:bodyPr>
          <a:lstStyle/>
          <a:p>
            <a:r>
              <a:rPr lang="sv-SE" sz="2400" b="1" dirty="0">
                <a:solidFill>
                  <a:schemeClr val="tx1"/>
                </a:solidFill>
                <a:latin typeface="+mj-lt"/>
              </a:rPr>
              <a:t>Kompletterande studiestöd</a:t>
            </a:r>
          </a:p>
          <a:p>
            <a:r>
              <a:rPr lang="sv-SE" sz="2000" dirty="0">
                <a:solidFill>
                  <a:schemeClr val="tx1"/>
                </a:solidFill>
              </a:rPr>
              <a:t>Det kompletterande studiestödet är en utfyllnad för omställningsstudiestödet som ersätter upp till 80 procent av ditt inkomstbortfall.</a:t>
            </a:r>
          </a:p>
          <a:p>
            <a:r>
              <a:rPr lang="sv-SE" sz="2400" b="1" dirty="0">
                <a:solidFill>
                  <a:schemeClr val="tx1"/>
                </a:solidFill>
                <a:latin typeface="+mj-lt"/>
              </a:rPr>
              <a:t>Förlängt studiestöd</a:t>
            </a:r>
          </a:p>
          <a:p>
            <a:r>
              <a:rPr lang="sv-SE" sz="2000" dirty="0">
                <a:solidFill>
                  <a:schemeClr val="tx1"/>
                </a:solidFill>
              </a:rPr>
              <a:t>Det förlängda studiestödet ersätter (tillsammans med studiemedel) </a:t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70 procent av inkomstbortfall vid längre studier.</a:t>
            </a:r>
          </a:p>
          <a:p>
            <a:r>
              <a:rPr lang="sv-SE" sz="2400" b="1" dirty="0">
                <a:solidFill>
                  <a:schemeClr val="tx1"/>
                </a:solidFill>
                <a:latin typeface="+mj-lt"/>
              </a:rPr>
              <a:t>Kortvarigt studiestöd</a:t>
            </a:r>
          </a:p>
          <a:p>
            <a:r>
              <a:rPr lang="sv-SE" sz="2000" dirty="0">
                <a:solidFill>
                  <a:schemeClr val="tx1"/>
                </a:solidFill>
              </a:rPr>
              <a:t>Ersätter 70 procent av inkomstbortfall vid kortare utbildning </a:t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i upp till fem dagar.</a:t>
            </a:r>
            <a:endParaRPr lang="sv-SE" sz="2000" b="1" dirty="0">
              <a:solidFill>
                <a:schemeClr val="tx1"/>
              </a:solidFill>
            </a:endParaRPr>
          </a:p>
          <a:p>
            <a:endParaRPr lang="sv-SE"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0F040F8-AD52-C3FA-6A90-385A46F60D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530" y="2364470"/>
            <a:ext cx="4357006" cy="43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5A509-6BAA-1135-B445-DA3BAB5D5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Avslut av anställning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2A86D1F-97DC-0A6A-1C97-516C1A51B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Stöd och insatser för medarbetare vid avslut av anställning</a:t>
            </a: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68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DDA24-C73C-B413-9AE3-5FB2F31D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Våra stöd och insatser för medarbetare vid avslut av anställning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7E178A4-A37A-885C-270D-A6C7D1E3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22</a:t>
            </a:fld>
            <a:endParaRPr lang="sv-SE"/>
          </a:p>
        </p:txBody>
      </p:sp>
      <p:pic>
        <p:nvPicPr>
          <p:cNvPr id="4" name="Bildobjekt 3" descr="En bild som visar klädsel, person, Människoansikte, vägg&#10;&#10;Automatiskt genererad beskrivning">
            <a:extLst>
              <a:ext uri="{FF2B5EF4-FFF2-40B4-BE49-F238E27FC236}">
                <a16:creationId xmlns:a16="http://schemas.microsoft.com/office/drawing/2014/main" id="{F51E2729-EBC1-438E-BACF-12BD5680D1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2" y="1870536"/>
            <a:ext cx="4554070" cy="3036653"/>
          </a:xfrm>
          <a:prstGeom prst="rect">
            <a:avLst/>
          </a:prstGeom>
        </p:spPr>
      </p:pic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358D14B-69E8-7033-D4D4-274D5BDF41DE}"/>
              </a:ext>
            </a:extLst>
          </p:cNvPr>
          <p:cNvSpPr/>
          <p:nvPr/>
        </p:nvSpPr>
        <p:spPr>
          <a:xfrm>
            <a:off x="1237128" y="2348865"/>
            <a:ext cx="4267201" cy="8878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atin typeface="+mj-lt"/>
              </a:rPr>
              <a:t>Omställningsstöd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EB379890-EC93-A665-F558-600A044C1FED}"/>
              </a:ext>
            </a:extLst>
          </p:cNvPr>
          <p:cNvSpPr/>
          <p:nvPr/>
        </p:nvSpPr>
        <p:spPr>
          <a:xfrm>
            <a:off x="1237128" y="3523241"/>
            <a:ext cx="4267201" cy="8878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atin typeface="+mj-lt"/>
              </a:rPr>
              <a:t>Utökade insatser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D0EF0D80-5F6E-753B-4302-F305014E79E8}"/>
              </a:ext>
            </a:extLst>
          </p:cNvPr>
          <p:cNvSpPr/>
          <p:nvPr/>
        </p:nvSpPr>
        <p:spPr>
          <a:xfrm>
            <a:off x="3055387" y="5320852"/>
            <a:ext cx="1721221" cy="6313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latin typeface="+mj-lt"/>
              </a:rPr>
              <a:t>Ersättning under ledighet </a:t>
            </a:r>
            <a:br>
              <a:rPr lang="sv-SE" sz="1200" b="1" dirty="0">
                <a:latin typeface="+mj-lt"/>
              </a:rPr>
            </a:br>
            <a:r>
              <a:rPr lang="sv-SE" sz="1200" b="1" dirty="0">
                <a:latin typeface="+mj-lt"/>
              </a:rPr>
              <a:t>från arbetet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3C81A5EC-8E45-3376-6453-DD3B55799368}"/>
              </a:ext>
            </a:extLst>
          </p:cNvPr>
          <p:cNvSpPr/>
          <p:nvPr/>
        </p:nvSpPr>
        <p:spPr>
          <a:xfrm>
            <a:off x="5123730" y="5320851"/>
            <a:ext cx="1721222" cy="6313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latin typeface="+mj-lt"/>
              </a:rPr>
              <a:t>Kompletterande </a:t>
            </a:r>
          </a:p>
          <a:p>
            <a:pPr algn="ctr"/>
            <a:r>
              <a:rPr lang="sv-SE" sz="1200" b="1" dirty="0">
                <a:latin typeface="+mj-lt"/>
              </a:rPr>
              <a:t>studiestöd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EB8FD57-5CD2-206C-B985-4D893CE3F21A}"/>
              </a:ext>
            </a:extLst>
          </p:cNvPr>
          <p:cNvSpPr/>
          <p:nvPr/>
        </p:nvSpPr>
        <p:spPr>
          <a:xfrm>
            <a:off x="7192074" y="5311297"/>
            <a:ext cx="1721221" cy="6409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latin typeface="+mj-lt"/>
              </a:rPr>
              <a:t>Ersättning istället </a:t>
            </a:r>
          </a:p>
          <a:p>
            <a:pPr algn="ctr"/>
            <a:r>
              <a:rPr lang="sv-SE" sz="1200" b="1" dirty="0">
                <a:latin typeface="+mj-lt"/>
              </a:rPr>
              <a:t>för A-kassa</a:t>
            </a:r>
            <a:endParaRPr lang="sv-SE" sz="1100" b="1" dirty="0">
              <a:latin typeface="+mj-lt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DCC382FA-58FF-F7D4-5100-7E0B3A5C0B73}"/>
              </a:ext>
            </a:extLst>
          </p:cNvPr>
          <p:cNvSpPr/>
          <p:nvPr/>
        </p:nvSpPr>
        <p:spPr>
          <a:xfrm>
            <a:off x="9233650" y="5311297"/>
            <a:ext cx="1721222" cy="6409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latin typeface="+mj-lt"/>
              </a:rPr>
              <a:t>A-kasseutfyllnad</a:t>
            </a:r>
          </a:p>
        </p:txBody>
      </p:sp>
      <p:pic>
        <p:nvPicPr>
          <p:cNvPr id="19" name="Platshållare för innehåll 4" descr="En bild som visar cirkel, Grafik, design, clipart&#10;&#10;Automatiskt genererad beskrivning">
            <a:extLst>
              <a:ext uri="{FF2B5EF4-FFF2-40B4-BE49-F238E27FC236}">
                <a16:creationId xmlns:a16="http://schemas.microsoft.com/office/drawing/2014/main" id="{A0D79AFF-D635-C17B-86D3-E2612EE71E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11" y="4935604"/>
            <a:ext cx="1486813" cy="1092046"/>
          </a:xfrm>
          <a:prstGeom prst="roundRect">
            <a:avLst>
              <a:gd name="adj" fmla="val 3293"/>
            </a:avLst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01058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5D836DB-CAD9-0210-271E-2353672716D7}"/>
              </a:ext>
            </a:extLst>
          </p:cNvPr>
          <p:cNvSpPr/>
          <p:nvPr/>
        </p:nvSpPr>
        <p:spPr>
          <a:xfrm>
            <a:off x="609599" y="1799302"/>
            <a:ext cx="5019405" cy="4493921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sz="2400" b="1" dirty="0">
                <a:solidFill>
                  <a:schemeClr val="tx1"/>
                </a:solidFill>
                <a:latin typeface="+mj-lt"/>
              </a:rPr>
              <a:t>Vad innebär omställningsstöd? </a:t>
            </a:r>
          </a:p>
          <a:p>
            <a:pPr>
              <a:buClr>
                <a:schemeClr val="tx1"/>
              </a:buClr>
            </a:pPr>
            <a:r>
              <a:rPr lang="sv-SE" dirty="0">
                <a:solidFill>
                  <a:schemeClr val="tx1"/>
                </a:solidFill>
              </a:rPr>
              <a:t>Omställningsstöd är ett stöd som kan ges till medarbetare under 1 år tid till personer vars anställning upphört. </a:t>
            </a:r>
          </a:p>
          <a:p>
            <a:pPr>
              <a:buClr>
                <a:schemeClr val="tx1"/>
              </a:buClr>
            </a:pPr>
            <a:endParaRPr lang="sv-SE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sv-SE" dirty="0">
                <a:solidFill>
                  <a:schemeClr val="tx1"/>
                </a:solidFill>
              </a:rPr>
              <a:t>Stödet utformas i dialog mellan klient och rådgivare och kan bestå av: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Kartläggningssamtal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Rådgivning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Vägledning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Validering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M.m.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032603-BA7E-164E-04DB-4BAF4673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Omställningsstöd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587525-9555-8346-3A92-ED74312E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23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EA0AF83-DCE2-83DC-F16E-6457701D7D56}"/>
              </a:ext>
            </a:extLst>
          </p:cNvPr>
          <p:cNvSpPr/>
          <p:nvPr/>
        </p:nvSpPr>
        <p:spPr>
          <a:xfrm>
            <a:off x="6096000" y="1804653"/>
            <a:ext cx="5486400" cy="2617423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sz="2000" b="1" dirty="0">
                <a:solidFill>
                  <a:schemeClr val="accent4"/>
                </a:solidFill>
                <a:latin typeface="+mj-lt"/>
              </a:rPr>
              <a:t>Villkor</a:t>
            </a:r>
            <a:endParaRPr lang="sv-SE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cs typeface="Calibri"/>
              </a:rPr>
              <a:t>Senast anställd inom </a:t>
            </a:r>
            <a:r>
              <a:rPr lang="sv-SE" dirty="0">
                <a:solidFill>
                  <a:schemeClr val="tx1"/>
                </a:solidFill>
              </a:rPr>
              <a:t>kommun, region eller kommunalt företag anslutet till Sobona</a:t>
            </a:r>
            <a:r>
              <a:rPr lang="sv-SE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cs typeface="Calibri"/>
              </a:rPr>
              <a:t>Anställning avslutad på grund av arbetsbrist eller sjukdom.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Tidsbegränsad anställning som upphör.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cs typeface="Calibri"/>
              </a:rPr>
              <a:t>Har arbetat, </a:t>
            </a:r>
            <a:r>
              <a:rPr lang="sv-SE" dirty="0">
                <a:solidFill>
                  <a:schemeClr val="tx1"/>
                </a:solidFill>
              </a:rPr>
              <a:t>hos en eller flera arbetsgivare, </a:t>
            </a:r>
            <a:r>
              <a:rPr lang="sv-SE" dirty="0">
                <a:solidFill>
                  <a:schemeClr val="tx1"/>
                </a:solidFill>
                <a:cs typeface="Calibri"/>
              </a:rPr>
              <a:t>minst 64 timmar per månad eller tjänat minst 18 575 kronor per månad under 12 av de senaste 24 månaderna.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755567-B7B0-5D17-2A87-AB7FDE90F538}"/>
              </a:ext>
            </a:extLst>
          </p:cNvPr>
          <p:cNvSpPr/>
          <p:nvPr/>
        </p:nvSpPr>
        <p:spPr>
          <a:xfrm>
            <a:off x="8889477" y="4765337"/>
            <a:ext cx="2692924" cy="1494369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+mj-lt"/>
              </a:rPr>
              <a:t>OBS</a:t>
            </a:r>
            <a:r>
              <a:rPr lang="sv-SE" sz="1600" dirty="0"/>
              <a:t> 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Medarbetaren ansöker på </a:t>
            </a:r>
            <a:r>
              <a:rPr lang="sv-SE" sz="1400" dirty="0" err="1">
                <a:solidFill>
                  <a:schemeClr val="tx1"/>
                </a:solidFill>
              </a:rPr>
              <a:t>Omställningsfondens</a:t>
            </a:r>
            <a:r>
              <a:rPr lang="sv-SE" sz="1400" dirty="0">
                <a:solidFill>
                  <a:schemeClr val="tx1"/>
                </a:solidFill>
              </a:rPr>
              <a:t> hemsida efter dialog med sin rådgivare.</a:t>
            </a:r>
          </a:p>
        </p:txBody>
      </p:sp>
      <p:pic>
        <p:nvPicPr>
          <p:cNvPr id="17" name="Bildobjekt 16" descr="En bild som visar cirkel, tecknad serie, skärmbild, Grafik&#10;&#10;Automatiskt genererad beskrivning">
            <a:extLst>
              <a:ext uri="{FF2B5EF4-FFF2-40B4-BE49-F238E27FC236}">
                <a16:creationId xmlns:a16="http://schemas.microsoft.com/office/drawing/2014/main" id="{2E0409D8-7659-3512-6D83-B3F012AFA4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44" y="3565524"/>
            <a:ext cx="3291159" cy="3292476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50D6455D-4BFA-BEE6-CFA9-C23A7ED40216}"/>
              </a:ext>
            </a:extLst>
          </p:cNvPr>
          <p:cNvSpPr/>
          <p:nvPr/>
        </p:nvSpPr>
        <p:spPr>
          <a:xfrm>
            <a:off x="6096000" y="4765337"/>
            <a:ext cx="2326482" cy="156140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>
                <a:solidFill>
                  <a:schemeClr val="tx1"/>
                </a:solidFill>
                <a:latin typeface="+mj-lt"/>
              </a:rPr>
              <a:t>Förstärkt stöd</a:t>
            </a:r>
          </a:p>
          <a:p>
            <a:r>
              <a:rPr lang="sv-SE" dirty="0">
                <a:solidFill>
                  <a:schemeClr val="tx1"/>
                </a:solidFill>
              </a:rPr>
              <a:t>Ifall medarbetaren har särskilda behov till följd av sjukdom.</a:t>
            </a:r>
            <a:endParaRPr lang="sv-SE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32603-BA7E-164E-04DB-4BAF4673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Utökade insatser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587525-9555-8346-3A92-ED74312E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24</a:t>
            </a:fld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7D672-A746-55A0-DC29-346E6146D8F7}"/>
              </a:ext>
            </a:extLst>
          </p:cNvPr>
          <p:cNvSpPr/>
          <p:nvPr/>
        </p:nvSpPr>
        <p:spPr>
          <a:xfrm>
            <a:off x="642003" y="1799303"/>
            <a:ext cx="4051038" cy="4499293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sz="2400" b="1" dirty="0">
                <a:solidFill>
                  <a:schemeClr val="tx1"/>
                </a:solidFill>
                <a:latin typeface="+mj-lt"/>
              </a:rPr>
              <a:t>Vad innebär utökade insatser?</a:t>
            </a:r>
          </a:p>
          <a:p>
            <a:r>
              <a:rPr lang="sv-SE" dirty="0">
                <a:solidFill>
                  <a:schemeClr val="tx1"/>
                </a:solidFill>
              </a:rPr>
              <a:t>Utformas och anpassas utifrån medarbetarens behov och förutsättningar. </a:t>
            </a:r>
            <a:r>
              <a:rPr lang="sv-SE" dirty="0" err="1">
                <a:solidFill>
                  <a:schemeClr val="tx1"/>
                </a:solidFill>
              </a:rPr>
              <a:t>Ramtiden</a:t>
            </a:r>
            <a:r>
              <a:rPr lang="sv-SE" dirty="0">
                <a:solidFill>
                  <a:schemeClr val="tx1"/>
                </a:solidFill>
              </a:rPr>
              <a:t> är 1 år men kan utökas vid sjukdom. 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b="1" dirty="0">
                <a:solidFill>
                  <a:schemeClr val="tx1"/>
                </a:solidFill>
                <a:latin typeface="+mj-lt"/>
              </a:rPr>
              <a:t>Exempel: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Kursavgifter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Kurslitteratur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Näringsbidrag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Resor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Samtalsstöd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Praktik/arbetsträningsplats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Ekonomiska förmåner*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41464A4-1736-0AF9-91B4-4818129D5E86}"/>
              </a:ext>
            </a:extLst>
          </p:cNvPr>
          <p:cNvSpPr/>
          <p:nvPr/>
        </p:nvSpPr>
        <p:spPr>
          <a:xfrm>
            <a:off x="4991554" y="3574271"/>
            <a:ext cx="2208891" cy="153274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+mj-lt"/>
              </a:rPr>
              <a:t>OBS</a:t>
            </a:r>
            <a:endParaRPr lang="sv-SE" sz="20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Arbetsgivare anmäler medarbetare som uppfyller villkor för utökade insatser</a:t>
            </a:r>
            <a:r>
              <a:rPr lang="sv-SE" sz="1100" dirty="0">
                <a:solidFill>
                  <a:schemeClr val="tx1"/>
                </a:solidFill>
              </a:rPr>
              <a:t>.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B2A3D40-85F2-18FC-72DC-367BA0BAAC1B}"/>
              </a:ext>
            </a:extLst>
          </p:cNvPr>
          <p:cNvSpPr/>
          <p:nvPr/>
        </p:nvSpPr>
        <p:spPr>
          <a:xfrm>
            <a:off x="7513580" y="1799303"/>
            <a:ext cx="4051038" cy="4499293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accent4"/>
                </a:solidFill>
                <a:latin typeface="+mj-lt"/>
              </a:rPr>
              <a:t>Grundvillkor</a:t>
            </a:r>
            <a:endParaRPr lang="sv-SE" sz="1600" b="1" dirty="0">
              <a:solidFill>
                <a:schemeClr val="accent4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Tillsvidareanställda inom kommun, region eller kommunalt företag anslutet till Sobona, </a:t>
            </a:r>
            <a:r>
              <a:rPr lang="sv-SE" sz="1600" dirty="0">
                <a:solidFill>
                  <a:schemeClr val="tx1"/>
                </a:solidFill>
                <a:cs typeface="Calibri"/>
              </a:rPr>
              <a:t>enligt HÖK/AB eller BÖK/BB.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cs typeface="Calibri"/>
              </a:rPr>
              <a:t>Arbetat sammanhängande minst </a:t>
            </a:r>
            <a:br>
              <a:rPr lang="sv-SE" sz="1600" dirty="0">
                <a:solidFill>
                  <a:schemeClr val="tx1"/>
                </a:solidFill>
                <a:cs typeface="Calibri"/>
              </a:rPr>
            </a:br>
            <a:r>
              <a:rPr lang="sv-SE" sz="1600" dirty="0">
                <a:solidFill>
                  <a:schemeClr val="tx1"/>
                </a:solidFill>
                <a:cs typeface="Calibri"/>
              </a:rPr>
              <a:t>40 procent under minst ett års tid vid uppsägningstillfället.</a:t>
            </a:r>
          </a:p>
          <a:p>
            <a:pPr lvl="0"/>
            <a:endParaRPr lang="sv-SE" sz="1600" b="1" dirty="0">
              <a:solidFill>
                <a:schemeClr val="tx1"/>
              </a:solidFill>
            </a:endParaRPr>
          </a:p>
          <a:p>
            <a:pPr lvl="0"/>
            <a:r>
              <a:rPr lang="sv-SE" b="1" dirty="0">
                <a:solidFill>
                  <a:schemeClr val="accent4"/>
                </a:solidFill>
                <a:latin typeface="+mj-lt"/>
              </a:rPr>
              <a:t>Villkor vid arbetsbrist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Uppsagd på grund av arbetsbrist alternativt ingått i en fastställd turordning och avgått efter överenskommelse.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Accepterat en ny visstidsanställning.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tx1"/>
              </a:solidFill>
            </a:endParaRPr>
          </a:p>
          <a:p>
            <a:pPr lvl="0"/>
            <a:r>
              <a:rPr lang="sv-SE" b="1" dirty="0">
                <a:solidFill>
                  <a:schemeClr val="accent4"/>
                </a:solidFill>
                <a:latin typeface="+mj-lt"/>
              </a:rPr>
              <a:t>Villkor vid ohälsa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Anställningen har upphört på grund av sjukdom/skada via en överenskommelse. </a:t>
            </a:r>
          </a:p>
        </p:txBody>
      </p:sp>
      <p:pic>
        <p:nvPicPr>
          <p:cNvPr id="11" name="Bildobjekt 10" descr="En bild som visar Grafik, diagram, cirkel, clipart&#10;&#10;Automatiskt genererad beskrivning">
            <a:extLst>
              <a:ext uri="{FF2B5EF4-FFF2-40B4-BE49-F238E27FC236}">
                <a16:creationId xmlns:a16="http://schemas.microsoft.com/office/drawing/2014/main" id="{210DDC40-B198-5DE5-1FD8-2FED2F91E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522" y="3753060"/>
            <a:ext cx="1788476" cy="1265652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3BCE0BD-93AF-BA3A-EEF0-4A847369BEAA}"/>
              </a:ext>
            </a:extLst>
          </p:cNvPr>
          <p:cNvSpPr/>
          <p:nvPr/>
        </p:nvSpPr>
        <p:spPr>
          <a:xfrm>
            <a:off x="4991553" y="5349240"/>
            <a:ext cx="2208892" cy="949356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*Olika ekonomiska förmåner gäller vid avslut vid ohälsa och arbetsbrist.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D922141-20FA-79C6-7250-717A6AC70616}"/>
              </a:ext>
            </a:extLst>
          </p:cNvPr>
          <p:cNvSpPr/>
          <p:nvPr/>
        </p:nvSpPr>
        <p:spPr>
          <a:xfrm>
            <a:off x="4940069" y="1799303"/>
            <a:ext cx="2326482" cy="15327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b="1" dirty="0">
                <a:solidFill>
                  <a:schemeClr val="tx1"/>
                </a:solidFill>
                <a:latin typeface="+mj-lt"/>
              </a:rPr>
              <a:t>Förstärkt stöd</a:t>
            </a:r>
          </a:p>
          <a:p>
            <a:r>
              <a:rPr lang="sv-SE" dirty="0">
                <a:solidFill>
                  <a:schemeClr val="tx1"/>
                </a:solidFill>
              </a:rPr>
              <a:t>Ifall medarbetaren har särskilda behov till följd av sjukdom.</a:t>
            </a:r>
            <a:endParaRPr lang="sv-SE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skärmbild, Grafik, design&#10;&#10;Automatiskt genererad beskrivning">
            <a:extLst>
              <a:ext uri="{FF2B5EF4-FFF2-40B4-BE49-F238E27FC236}">
                <a16:creationId xmlns:a16="http://schemas.microsoft.com/office/drawing/2014/main" id="{71DE76E7-720E-9ED1-237C-801227E30E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029" y="2182008"/>
            <a:ext cx="1198941" cy="1035132"/>
          </a:xfrm>
          <a:prstGeom prst="rect">
            <a:avLst/>
          </a:prstGeom>
        </p:spPr>
      </p:pic>
      <p:pic>
        <p:nvPicPr>
          <p:cNvPr id="13" name="Bildobjekt 12" descr="En bild som visar Grafik, design, siluett, konst&#10;&#10;Automatiskt genererad beskrivning med medelhög exakthet">
            <a:extLst>
              <a:ext uri="{FF2B5EF4-FFF2-40B4-BE49-F238E27FC236}">
                <a16:creationId xmlns:a16="http://schemas.microsoft.com/office/drawing/2014/main" id="{EA6B1C7F-8480-847D-0750-7254248C11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595" y="2183365"/>
            <a:ext cx="1198941" cy="1035132"/>
          </a:xfrm>
          <a:prstGeom prst="rect">
            <a:avLst/>
          </a:prstGeom>
        </p:spPr>
      </p:pic>
      <p:pic>
        <p:nvPicPr>
          <p:cNvPr id="14" name="Bildobjekt 13" descr="En bild som visar cirkel, Grafik, symbol&#10;&#10;Automatiskt genererad beskrivning">
            <a:extLst>
              <a:ext uri="{FF2B5EF4-FFF2-40B4-BE49-F238E27FC236}">
                <a16:creationId xmlns:a16="http://schemas.microsoft.com/office/drawing/2014/main" id="{23B9B663-38FD-F837-A5CB-ECEC5EEE4A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556" y="2182008"/>
            <a:ext cx="1198941" cy="1031648"/>
          </a:xfrm>
          <a:prstGeom prst="rect">
            <a:avLst/>
          </a:prstGeom>
        </p:spPr>
      </p:pic>
      <p:pic>
        <p:nvPicPr>
          <p:cNvPr id="15" name="Bildobjekt 14" descr="En bild som visar cirkel, Grafik&#10;&#10;Automatiskt genererad beskrivning">
            <a:extLst>
              <a:ext uri="{FF2B5EF4-FFF2-40B4-BE49-F238E27FC236}">
                <a16:creationId xmlns:a16="http://schemas.microsoft.com/office/drawing/2014/main" id="{0753E5ED-86BC-E8C1-6DD2-578E015C15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98" y="2183365"/>
            <a:ext cx="1198941" cy="103513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023AF1-E24D-3308-0582-F794CD14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Steg för steg - Hur vi kan hjälpa medarbetare vid avslut av anställning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1B06EAD-AE78-B707-F89C-D9BB5F0E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25</a:t>
            </a:fld>
            <a:endParaRPr lang="sv-SE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AB114A87-5D79-BF3E-01C7-965BE2D9D1E0}"/>
              </a:ext>
            </a:extLst>
          </p:cNvPr>
          <p:cNvCxnSpPr>
            <a:cxnSpLocks/>
          </p:cNvCxnSpPr>
          <p:nvPr/>
        </p:nvCxnSpPr>
        <p:spPr>
          <a:xfrm flipV="1">
            <a:off x="0" y="3476493"/>
            <a:ext cx="12192000" cy="1559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id="{51C29A86-3E2E-A8B2-4C8F-FE7672E7949F}"/>
              </a:ext>
            </a:extLst>
          </p:cNvPr>
          <p:cNvSpPr txBox="1"/>
          <p:nvPr/>
        </p:nvSpPr>
        <p:spPr>
          <a:xfrm>
            <a:off x="3527849" y="6187074"/>
            <a:ext cx="5136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Länk till </a:t>
            </a:r>
            <a:r>
              <a:rPr lang="sv-SE" sz="1600" dirty="0">
                <a:hlinkClick r:id="rId6"/>
              </a:rPr>
              <a:t>våra stöd för medarbetare</a:t>
            </a:r>
            <a:r>
              <a:rPr lang="sv-SE" sz="1600" dirty="0"/>
              <a:t> vid avslut av anställning!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83D8A328-181A-0726-8E91-64BCD33EAC84}"/>
              </a:ext>
            </a:extLst>
          </p:cNvPr>
          <p:cNvSpPr/>
          <p:nvPr/>
        </p:nvSpPr>
        <p:spPr>
          <a:xfrm>
            <a:off x="892750" y="3874788"/>
            <a:ext cx="2095500" cy="1494319"/>
          </a:xfrm>
          <a:prstGeom prst="round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Antingen anmäler arbetsgivaren eller så söker medarbetaren själv till Omställningsfonden.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CFDD3C91-8DA3-023C-C0E0-D94AE4729482}"/>
              </a:ext>
            </a:extLst>
          </p:cNvPr>
          <p:cNvSpPr/>
          <p:nvPr/>
        </p:nvSpPr>
        <p:spPr>
          <a:xfrm>
            <a:off x="3614316" y="3885802"/>
            <a:ext cx="2095500" cy="1528442"/>
          </a:xfrm>
          <a:prstGeom prst="round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bg1"/>
                </a:solidFill>
                <a:latin typeface="+mj-lt"/>
              </a:rPr>
              <a:t>2. 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Medarbetaren möter sin rådgivare och de påbörjar arbetet med en individuell handlingsplan.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574B519-359B-3952-DC1C-8A98657ECFF5}"/>
              </a:ext>
            </a:extLst>
          </p:cNvPr>
          <p:cNvSpPr/>
          <p:nvPr/>
        </p:nvSpPr>
        <p:spPr>
          <a:xfrm>
            <a:off x="6335882" y="3895069"/>
            <a:ext cx="2085974" cy="1509909"/>
          </a:xfrm>
          <a:prstGeom prst="round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bg1"/>
                </a:solidFill>
                <a:latin typeface="+mj-lt"/>
              </a:rPr>
              <a:t>3. 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Medarbetaren påbörjar arbetet med att söka studier, praktik, 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nytt jobb osv.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EFE1D7C7-1085-3832-B81E-B3D7616BE3B4}"/>
              </a:ext>
            </a:extLst>
          </p:cNvPr>
          <p:cNvSpPr/>
          <p:nvPr/>
        </p:nvSpPr>
        <p:spPr>
          <a:xfrm>
            <a:off x="9047922" y="3895069"/>
            <a:ext cx="2085974" cy="1509909"/>
          </a:xfrm>
          <a:prstGeom prst="round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bg1"/>
                </a:solidFill>
                <a:latin typeface="+mj-lt"/>
              </a:rPr>
              <a:t>4. 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Medarbetaren är i mål och har en ny sysselsättning.</a:t>
            </a:r>
          </a:p>
        </p:txBody>
      </p:sp>
    </p:spTree>
    <p:extLst>
      <p:ext uri="{BB962C8B-B14F-4D97-AF65-F5344CB8AC3E}">
        <p14:creationId xmlns:p14="http://schemas.microsoft.com/office/powerpoint/2010/main" val="17416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D668083B-4AD6-75A0-E35F-7BD750879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55" t="28172" r="5101" b="14449"/>
          <a:stretch/>
        </p:blipFill>
        <p:spPr>
          <a:xfrm>
            <a:off x="-244280" y="0"/>
            <a:ext cx="12726065" cy="6858000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F304F145-E692-FF98-D7CB-1307333FBF62}"/>
              </a:ext>
            </a:extLst>
          </p:cNvPr>
          <p:cNvSpPr/>
          <p:nvPr/>
        </p:nvSpPr>
        <p:spPr>
          <a:xfrm>
            <a:off x="538434" y="228766"/>
            <a:ext cx="6177677" cy="1930934"/>
          </a:xfrm>
          <a:prstGeom prst="roundRect">
            <a:avLst/>
          </a:prstGeom>
          <a:solidFill>
            <a:srgbClr val="22B2A6">
              <a:alpha val="9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val 14">
            <a:extLst>
              <a:ext uri="{FF2B5EF4-FFF2-40B4-BE49-F238E27FC236}">
                <a16:creationId xmlns:a16="http://schemas.microsoft.com/office/drawing/2014/main" id="{21F05285-6F64-4EA4-88A5-EE00E2B5AE68}"/>
              </a:ext>
            </a:extLst>
          </p:cNvPr>
          <p:cNvSpPr/>
          <p:nvPr/>
        </p:nvSpPr>
        <p:spPr>
          <a:xfrm>
            <a:off x="1578985" y="4350815"/>
            <a:ext cx="2210461" cy="2210462"/>
          </a:xfrm>
          <a:prstGeom prst="ellipse">
            <a:avLst/>
          </a:prstGeom>
          <a:solidFill>
            <a:srgbClr val="22B2A6">
              <a:alpha val="9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25E3BE47-DD7B-4B2D-BA36-850ADEE728C3}"/>
              </a:ext>
            </a:extLst>
          </p:cNvPr>
          <p:cNvSpPr/>
          <p:nvPr/>
        </p:nvSpPr>
        <p:spPr>
          <a:xfrm>
            <a:off x="4990768" y="4353182"/>
            <a:ext cx="2210461" cy="2210462"/>
          </a:xfrm>
          <a:prstGeom prst="ellipse">
            <a:avLst/>
          </a:prstGeom>
          <a:solidFill>
            <a:srgbClr val="22B2A6">
              <a:alpha val="9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918AF486-1D98-45AC-AC29-B1FFCD227AA3}"/>
              </a:ext>
            </a:extLst>
          </p:cNvPr>
          <p:cNvSpPr/>
          <p:nvPr/>
        </p:nvSpPr>
        <p:spPr>
          <a:xfrm>
            <a:off x="8377557" y="4350815"/>
            <a:ext cx="2210461" cy="2210462"/>
          </a:xfrm>
          <a:prstGeom prst="ellipse">
            <a:avLst/>
          </a:prstGeom>
          <a:solidFill>
            <a:srgbClr val="22B2A6">
              <a:alpha val="9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4F1FEFA-806F-4D74-814C-F90C236949ED}"/>
              </a:ext>
            </a:extLst>
          </p:cNvPr>
          <p:cNvSpPr txBox="1"/>
          <p:nvPr/>
        </p:nvSpPr>
        <p:spPr>
          <a:xfrm>
            <a:off x="1430302" y="4828129"/>
            <a:ext cx="25078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Ta vår hjälp i</a:t>
            </a:r>
          </a:p>
          <a:p>
            <a:pPr marL="357188" indent="-357188"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samband med</a:t>
            </a:r>
          </a:p>
          <a:p>
            <a:pPr marL="357188" indent="-357188"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omställning och</a:t>
            </a:r>
          </a:p>
          <a:p>
            <a:pPr marL="357188" indent="-357188"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förändringar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AD3229-D20E-41BD-952A-732A4DBB6F17}"/>
              </a:ext>
            </a:extLst>
          </p:cNvPr>
          <p:cNvSpPr txBox="1"/>
          <p:nvPr/>
        </p:nvSpPr>
        <p:spPr>
          <a:xfrm>
            <a:off x="8342931" y="4950582"/>
            <a:ext cx="2279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Partsneutrala och</a:t>
            </a:r>
          </a:p>
          <a:p>
            <a:pPr marL="357188" indent="-357188"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jobbar under</a:t>
            </a:r>
          </a:p>
          <a:p>
            <a:pPr marL="357188" indent="-357188"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sekretess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B1B82B9-4E47-84A6-0A4A-63477F098BE3}"/>
              </a:ext>
            </a:extLst>
          </p:cNvPr>
          <p:cNvSpPr txBox="1"/>
          <p:nvPr/>
        </p:nvSpPr>
        <p:spPr>
          <a:xfrm>
            <a:off x="811594" y="905933"/>
            <a:ext cx="57018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Omställningsfonden öppnar möjligheter till framtidens arbetsliv för välfärdens medarbetare och arbetsgivare. Vi ger fler chansen till ett utvecklande arbetsliv genom kompetensutveckling och hjälper uppsagda till ny sysselsättning. </a:t>
            </a:r>
            <a:endParaRPr lang="sv-SE" sz="1500">
              <a:solidFill>
                <a:schemeClr val="bg2"/>
              </a:solidFill>
            </a:endParaRPr>
          </a:p>
          <a:p>
            <a:endParaRPr lang="sv-SE" sz="1600">
              <a:solidFill>
                <a:schemeClr val="bg2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E96AC8F-D6B8-F290-0113-50756F193686}"/>
              </a:ext>
            </a:extLst>
          </p:cNvPr>
          <p:cNvSpPr txBox="1"/>
          <p:nvPr/>
        </p:nvSpPr>
        <p:spPr>
          <a:xfrm>
            <a:off x="4885785" y="4796695"/>
            <a:ext cx="24204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b="1">
                <a:solidFill>
                  <a:schemeClr val="bg1"/>
                </a:solidFill>
                <a:latin typeface="Calibri (Brödtext)"/>
              </a:rPr>
              <a:t>Utveckla organisation och medarbetare med stöd av oss</a:t>
            </a:r>
          </a:p>
        </p:txBody>
      </p:sp>
      <p:sp>
        <p:nvSpPr>
          <p:cNvPr id="19" name="Rubrik 2">
            <a:extLst>
              <a:ext uri="{FF2B5EF4-FFF2-40B4-BE49-F238E27FC236}">
                <a16:creationId xmlns:a16="http://schemas.microsoft.com/office/drawing/2014/main" id="{D8534021-99A2-5FFA-28AC-117B6D7689CB}"/>
              </a:ext>
            </a:extLst>
          </p:cNvPr>
          <p:cNvSpPr txBox="1">
            <a:spLocks/>
          </p:cNvSpPr>
          <p:nvPr/>
        </p:nvSpPr>
        <p:spPr>
          <a:xfrm>
            <a:off x="885684" y="394198"/>
            <a:ext cx="10972800" cy="9689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Vi är er omställningsorganisation</a:t>
            </a:r>
            <a:endParaRPr lang="sv-SE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76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8">
            <a:extLst>
              <a:ext uri="{FF2B5EF4-FFF2-40B4-BE49-F238E27FC236}">
                <a16:creationId xmlns:a16="http://schemas.microsoft.com/office/drawing/2014/main" id="{4DE8533C-B5E5-4F91-A381-FD0913A3E75A}"/>
              </a:ext>
            </a:extLst>
          </p:cNvPr>
          <p:cNvSpPr/>
          <p:nvPr/>
        </p:nvSpPr>
        <p:spPr>
          <a:xfrm>
            <a:off x="7758528" y="1867575"/>
            <a:ext cx="3381420" cy="4295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031106C-B40C-4989-8682-9A4C1188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75" y="606347"/>
            <a:ext cx="10972800" cy="968953"/>
          </a:xfrm>
        </p:spPr>
        <p:txBody>
          <a:bodyPr/>
          <a:lstStyle/>
          <a:p>
            <a:r>
              <a:rPr lang="sv-SE" sz="3200" dirty="0"/>
              <a:t>Tack!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C443855-3078-4CCF-99C7-8388FFB61A98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2593041" y="4978890"/>
            <a:ext cx="3967557" cy="979197"/>
          </a:xfrm>
        </p:spPr>
        <p:txBody>
          <a:bodyPr/>
          <a:lstStyle/>
          <a:p>
            <a:r>
              <a:rPr lang="sv-SE" dirty="0"/>
              <a:t>Jobbsökar</a:t>
            </a:r>
            <a:r>
              <a:rPr lang="sv-SE" sz="1600" b="0" dirty="0">
                <a:solidFill>
                  <a:schemeClr val="tx1"/>
                </a:solidFill>
              </a:rPr>
              <a:t>rådgivare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xxx</a:t>
            </a:r>
            <a:br>
              <a:rPr lang="sv-SE" sz="1600" b="0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xxx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F13E68-7735-48A7-80AC-8813EBE70897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2593041" y="4664033"/>
            <a:ext cx="3967557" cy="319598"/>
          </a:xfrm>
        </p:spPr>
        <p:txBody>
          <a:bodyPr/>
          <a:lstStyle/>
          <a:p>
            <a:r>
              <a:rPr lang="sv-SE" dirty="0"/>
              <a:t>xxx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7FC0AB-CD75-4DEA-A316-F461410972D9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2593040" y="2096718"/>
            <a:ext cx="3967557" cy="979197"/>
          </a:xfrm>
        </p:spPr>
        <p:txBody>
          <a:bodyPr/>
          <a:lstStyle/>
          <a:p>
            <a:r>
              <a:rPr lang="sv-SE" dirty="0"/>
              <a:t>Omställningsrådgivare</a:t>
            </a:r>
            <a:br>
              <a:rPr lang="sv-SE" dirty="0"/>
            </a:br>
            <a:r>
              <a:rPr lang="de-DE" dirty="0"/>
              <a:t>072 370 41 39</a:t>
            </a:r>
            <a:br>
              <a:rPr lang="sv-SE" dirty="0"/>
            </a:br>
            <a:r>
              <a:rPr lang="sv-SE" dirty="0">
                <a:solidFill>
                  <a:schemeClr val="accent1"/>
                </a:solidFill>
                <a:hlinkClick r:id="rId3"/>
              </a:rPr>
              <a:t>mats.skalberg@omstallningsfonden.se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37E806-4E62-404C-B5F1-0620E03592D6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2593040" y="1764078"/>
            <a:ext cx="3967557" cy="319598"/>
          </a:xfrm>
        </p:spPr>
        <p:txBody>
          <a:bodyPr/>
          <a:lstStyle/>
          <a:p>
            <a:r>
              <a:rPr lang="sv-SE" dirty="0"/>
              <a:t>Mats Skalberg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06B5DF-5F77-43BC-A245-6A61991692A3}"/>
              </a:ext>
            </a:extLst>
          </p:cNvPr>
          <p:cNvSpPr txBox="1"/>
          <p:nvPr/>
        </p:nvSpPr>
        <p:spPr>
          <a:xfrm>
            <a:off x="7804915" y="898622"/>
            <a:ext cx="3295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latin typeface="+mj-lt"/>
              </a:rPr>
              <a:t>Telefon växel</a:t>
            </a:r>
            <a:r>
              <a:rPr lang="sv-SE" sz="2000">
                <a:latin typeface="+mj-lt"/>
              </a:rPr>
              <a:t>: </a:t>
            </a:r>
            <a:r>
              <a:rPr lang="sv-SE" sz="2000" b="0">
                <a:solidFill>
                  <a:schemeClr val="accent1"/>
                </a:solidFill>
              </a:rPr>
              <a:t>08-452 </a:t>
            </a:r>
            <a:r>
              <a:rPr lang="sv-SE" sz="2000" b="0" dirty="0">
                <a:solidFill>
                  <a:schemeClr val="accent1"/>
                </a:solidFill>
              </a:rPr>
              <a:t>79 98</a:t>
            </a:r>
          </a:p>
          <a:p>
            <a:r>
              <a:rPr lang="sv-SE" sz="2000" b="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info@omstallningsfonden.se</a:t>
            </a:r>
            <a:endParaRPr lang="sv-SE" sz="2000" dirty="0">
              <a:solidFill>
                <a:schemeClr val="accent1"/>
              </a:solidFill>
            </a:endParaRPr>
          </a:p>
        </p:txBody>
      </p:sp>
      <p:pic>
        <p:nvPicPr>
          <p:cNvPr id="18" name="Bildobjekt 17" descr="Logo-2C-128px-TM.png">
            <a:extLst>
              <a:ext uri="{FF2B5EF4-FFF2-40B4-BE49-F238E27FC236}">
                <a16:creationId xmlns:a16="http://schemas.microsoft.com/office/drawing/2014/main" id="{B543A8EE-B5BC-4804-ACB3-8370F5263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9724" y="3877380"/>
            <a:ext cx="562575" cy="504741"/>
          </a:xfrm>
          <a:prstGeom prst="rect">
            <a:avLst/>
          </a:prstGeom>
        </p:spPr>
      </p:pic>
      <p:pic>
        <p:nvPicPr>
          <p:cNvPr id="19" name="Bildobjekt 18" descr="FB-f.png">
            <a:extLst>
              <a:ext uri="{FF2B5EF4-FFF2-40B4-BE49-F238E27FC236}">
                <a16:creationId xmlns:a16="http://schemas.microsoft.com/office/drawing/2014/main" id="{5BF60342-A874-4911-B428-109D151854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917" y="4674648"/>
            <a:ext cx="504741" cy="504741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83BAF747-79BB-40C6-AF04-873F5C9E3B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753" y="3226775"/>
            <a:ext cx="502309" cy="37658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EB6E4B6-7B81-4177-8B63-03D4EE6477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725" y="2499988"/>
            <a:ext cx="510418" cy="510418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5C120382-9C41-424B-8D4D-1F32792B9365}"/>
              </a:ext>
            </a:extLst>
          </p:cNvPr>
          <p:cNvSpPr txBox="1"/>
          <p:nvPr/>
        </p:nvSpPr>
        <p:spPr>
          <a:xfrm>
            <a:off x="8589493" y="2646599"/>
            <a:ext cx="207608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aseline="30000" dirty="0">
                <a:latin typeface="+mj-lt"/>
                <a:hlinkClick r:id="rId9"/>
              </a:rPr>
              <a:t>omstallningsfonden.se</a:t>
            </a:r>
            <a:endParaRPr lang="en-GB" sz="2000" baseline="30000" dirty="0">
              <a:latin typeface="+mj-lt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D14584D-78C1-493B-AAA0-BC1DA26D79F9}"/>
              </a:ext>
            </a:extLst>
          </p:cNvPr>
          <p:cNvSpPr txBox="1"/>
          <p:nvPr/>
        </p:nvSpPr>
        <p:spPr>
          <a:xfrm>
            <a:off x="8622624" y="3225101"/>
            <a:ext cx="2076081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aseline="30000">
                <a:latin typeface="+mj-lt"/>
                <a:hlinkClick r:id="rId10"/>
              </a:rPr>
              <a:t>Anmäl dig till vårt nyhetsbrev på hemsidan</a:t>
            </a:r>
            <a:endParaRPr lang="sv-SE" sz="2000" baseline="30000">
              <a:latin typeface="+mj-lt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1D3416C-C7AE-4291-8B53-B6F0F2BCF078}"/>
              </a:ext>
            </a:extLst>
          </p:cNvPr>
          <p:cNvSpPr txBox="1"/>
          <p:nvPr/>
        </p:nvSpPr>
        <p:spPr>
          <a:xfrm>
            <a:off x="8622624" y="3918452"/>
            <a:ext cx="1794233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aseline="30000">
                <a:latin typeface="+mj-lt"/>
                <a:hlinkClick r:id="rId11"/>
              </a:rPr>
              <a:t>linkedin.com/company/omstallningsfonden</a:t>
            </a:r>
            <a:endParaRPr lang="en-GB" sz="2000" baseline="30000">
              <a:latin typeface="+mj-lt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0AF6709-64F3-4D8F-A7C6-377B642C71A9}"/>
              </a:ext>
            </a:extLst>
          </p:cNvPr>
          <p:cNvSpPr txBox="1"/>
          <p:nvPr/>
        </p:nvSpPr>
        <p:spPr>
          <a:xfrm>
            <a:off x="8671016" y="4741455"/>
            <a:ext cx="254862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aseline="30000">
                <a:latin typeface="+mj-lt"/>
                <a:hlinkClick r:id="" action="ppaction://noaction"/>
              </a:rPr>
              <a:t>facebook.com/</a:t>
            </a:r>
          </a:p>
          <a:p>
            <a:r>
              <a:rPr lang="en-GB" sz="2000" baseline="30000">
                <a:latin typeface="+mj-lt"/>
                <a:hlinkClick r:id="" action="ppaction://noaction"/>
              </a:rPr>
              <a:t>Omstallningsfonden</a:t>
            </a:r>
            <a:endParaRPr lang="en-GB" sz="2000" baseline="30000">
              <a:latin typeface="+mj-lt"/>
            </a:endParaRPr>
          </a:p>
        </p:txBody>
      </p:sp>
      <p:pic>
        <p:nvPicPr>
          <p:cNvPr id="2050" name="Picture 2" descr="YouTube (channel) - Wikipedia">
            <a:extLst>
              <a:ext uri="{FF2B5EF4-FFF2-40B4-BE49-F238E27FC236}">
                <a16:creationId xmlns:a16="http://schemas.microsoft.com/office/drawing/2014/main" id="{FF86949C-3EE4-4B20-B42B-0527128F1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2" t="21088" r="9966" b="23127"/>
          <a:stretch/>
        </p:blipFill>
        <p:spPr bwMode="auto">
          <a:xfrm>
            <a:off x="7937917" y="5421220"/>
            <a:ext cx="733099" cy="5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FCD0F96B-0524-4C19-BA95-06E5C110FA13}"/>
              </a:ext>
            </a:extLst>
          </p:cNvPr>
          <p:cNvSpPr txBox="1"/>
          <p:nvPr/>
        </p:nvSpPr>
        <p:spPr>
          <a:xfrm>
            <a:off x="8696661" y="5465494"/>
            <a:ext cx="200083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aseline="30000">
                <a:latin typeface="+mj-lt"/>
                <a:hlinkClick r:id="rId13"/>
              </a:rPr>
              <a:t>youtube.com/</a:t>
            </a:r>
            <a:br>
              <a:rPr lang="en-GB" sz="2000" baseline="30000">
                <a:latin typeface="+mj-lt"/>
                <a:hlinkClick r:id="rId13"/>
              </a:rPr>
            </a:br>
            <a:r>
              <a:rPr lang="en-GB" sz="2000" baseline="30000">
                <a:latin typeface="+mj-lt"/>
                <a:hlinkClick r:id="rId13"/>
              </a:rPr>
              <a:t>Omstallningsfonden</a:t>
            </a:r>
            <a:endParaRPr lang="en-GB" sz="2000" baseline="30000">
              <a:latin typeface="+mj-lt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FB5154C-099A-4985-8065-23DD8F8CE703}"/>
              </a:ext>
            </a:extLst>
          </p:cNvPr>
          <p:cNvSpPr txBox="1"/>
          <p:nvPr/>
        </p:nvSpPr>
        <p:spPr>
          <a:xfrm>
            <a:off x="7913778" y="1953297"/>
            <a:ext cx="151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Följ oss: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10A4C533-6579-4C09-B2C4-D3D2C2D9A9C9}"/>
              </a:ext>
            </a:extLst>
          </p:cNvPr>
          <p:cNvCxnSpPr/>
          <p:nvPr/>
        </p:nvCxnSpPr>
        <p:spPr>
          <a:xfrm>
            <a:off x="7758528" y="945273"/>
            <a:ext cx="0" cy="707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latshållare för bild 14">
            <a:extLst>
              <a:ext uri="{FF2B5EF4-FFF2-40B4-BE49-F238E27FC236}">
                <a16:creationId xmlns:a16="http://schemas.microsoft.com/office/drawing/2014/main" id="{DB2682A6-86A5-AE49-083C-E1FD2D730BA6}"/>
              </a:ext>
            </a:extLst>
          </p:cNvPr>
          <p:cNvPicPr>
            <a:picLocks noGrp="1" noChangeAspect="1"/>
          </p:cNvPicPr>
          <p:nvPr>
            <p:ph type="pic" sz="quarter" idx="11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671400" y="1481735"/>
            <a:ext cx="1768283" cy="1768283"/>
          </a:xfr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3C7CB5-F232-EB55-27FB-C149C1D50352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609599" y="4318646"/>
            <a:ext cx="1768283" cy="176828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524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0358F-6C9C-395D-76F1-008E92397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 för att ni har lyssnat!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608756-EAE9-73AB-4CD3-94103E47A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14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CCB385-A7D9-6D81-F76B-650C2EA6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Omställningsfonden</a:t>
            </a:r>
            <a:r>
              <a:rPr lang="sv-SE" b="1" dirty="0"/>
              <a:t> är en kollektivavtalsstiftelse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697687F-47D5-7C8E-B786-7F82AF0E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48A32F-BCE4-9FD4-C79B-2497983548A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latin typeface="+mj-lt"/>
              </a:rPr>
              <a:t>Omfattar: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/>
              <a:t>290 kommuner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/>
              <a:t>21 regioner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/>
              <a:t>Ca 1 000 kommunala företag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/>
              <a:t>Ca 1,3 miljoner arbetstagare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/>
              <a:t>Länk till </a:t>
            </a:r>
            <a:r>
              <a:rPr lang="sv-SE" sz="2400" dirty="0">
                <a:hlinkClick r:id="rId2"/>
              </a:rPr>
              <a:t>Omställningsfondens hemsida</a:t>
            </a:r>
            <a:endParaRPr lang="sv-SE" sz="2400" dirty="0"/>
          </a:p>
        </p:txBody>
      </p:sp>
      <p:pic>
        <p:nvPicPr>
          <p:cNvPr id="6" name="Picture 4" descr="Information om Omställningsfonden och KFS-företagens Trygghetsfond | Sobona">
            <a:extLst>
              <a:ext uri="{FF2B5EF4-FFF2-40B4-BE49-F238E27FC236}">
                <a16:creationId xmlns:a16="http://schemas.microsoft.com/office/drawing/2014/main" id="{EC2959B4-9538-5783-CFD5-5F813DB6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82" y="2552227"/>
            <a:ext cx="1900061" cy="9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ack-politiska gruppen bjöd in Kommunal. | Vänsterpartiet Norrköping">
            <a:extLst>
              <a:ext uri="{FF2B5EF4-FFF2-40B4-BE49-F238E27FC236}">
                <a16:creationId xmlns:a16="http://schemas.microsoft.com/office/drawing/2014/main" id="{9B5A1CCF-0E9B-6D89-43CD-520309081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4482" y="3982731"/>
            <a:ext cx="2063676" cy="4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FR | Offentliganställdas Förhandlingsråd">
            <a:extLst>
              <a:ext uri="{FF2B5EF4-FFF2-40B4-BE49-F238E27FC236}">
                <a16:creationId xmlns:a16="http://schemas.microsoft.com/office/drawing/2014/main" id="{9A319387-527E-0A15-736E-0587AC78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851" y="3771636"/>
            <a:ext cx="1225701" cy="8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ysioterapeuterna beviljas inträde i AkademikerAlliansen – Fysioterapeuterna">
            <a:extLst>
              <a:ext uri="{FF2B5EF4-FFF2-40B4-BE49-F238E27FC236}">
                <a16:creationId xmlns:a16="http://schemas.microsoft.com/office/drawing/2014/main" id="{BE6FBFF8-2DBE-2347-3286-76DE7F71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274" y="4886658"/>
            <a:ext cx="2547046" cy="7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3C95213-AAD0-236B-E296-507B023528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670" y="2659105"/>
            <a:ext cx="1900061" cy="7837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F79DF06-4743-2DDF-F578-AF71A5CC60BC}"/>
              </a:ext>
            </a:extLst>
          </p:cNvPr>
          <p:cNvSpPr txBox="1"/>
          <p:nvPr/>
        </p:nvSpPr>
        <p:spPr>
          <a:xfrm>
            <a:off x="6423913" y="1914155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+mj-lt"/>
              </a:rPr>
              <a:t>Parter: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590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6E1FF-2A00-B3ED-39B9-6CF169DF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Omställningsfonden</a:t>
            </a:r>
            <a:r>
              <a:rPr lang="sv-SE" b="1" dirty="0"/>
              <a:t> finns i hela Sverige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440C9C5-DFBF-56EB-FB6A-9971D5A4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4</a:t>
            </a:fld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74A40-720A-9984-20BC-7CFB8307F348}"/>
              </a:ext>
            </a:extLst>
          </p:cNvPr>
          <p:cNvSpPr/>
          <p:nvPr/>
        </p:nvSpPr>
        <p:spPr>
          <a:xfrm>
            <a:off x="8022172" y="4782307"/>
            <a:ext cx="3097774" cy="1076703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1"/>
                </a:solidFill>
              </a:rPr>
              <a:t>26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kontor över hela landet.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/>
                </a:solidFill>
                <a:latin typeface="+mj-lt"/>
              </a:rPr>
              <a:t>Huvudkontor</a:t>
            </a:r>
            <a:r>
              <a:rPr lang="sv-SE" dirty="0">
                <a:solidFill>
                  <a:schemeClr val="tx1"/>
                </a:solidFill>
              </a:rPr>
              <a:t> i Stockholm.</a:t>
            </a:r>
          </a:p>
        </p:txBody>
      </p:sp>
      <p:pic>
        <p:nvPicPr>
          <p:cNvPr id="5" name="Bildobjekt 4" descr="En bild som visar utomhus, gräs, himmel, träd&#10;&#10;Automatiskt genererad beskrivning">
            <a:extLst>
              <a:ext uri="{FF2B5EF4-FFF2-40B4-BE49-F238E27FC236}">
                <a16:creationId xmlns:a16="http://schemas.microsoft.com/office/drawing/2014/main" id="{4FAE7E64-78D4-044F-C92A-7F23928E5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14" y="1826198"/>
            <a:ext cx="9992982" cy="2671762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79D7861C-6FF9-CA70-7C3F-BC9F3730B338}"/>
              </a:ext>
            </a:extLst>
          </p:cNvPr>
          <p:cNvGrpSpPr/>
          <p:nvPr/>
        </p:nvGrpSpPr>
        <p:grpSpPr>
          <a:xfrm>
            <a:off x="9821145" y="1612934"/>
            <a:ext cx="1392316" cy="3256502"/>
            <a:chOff x="5707525" y="241445"/>
            <a:chExt cx="1759153" cy="414005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238E5A2-3264-4291-23CB-D1000BD1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7525" y="241445"/>
              <a:ext cx="1759153" cy="414005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9D060EF3-CE6E-349D-FFBC-A310C50D5425}"/>
                </a:ext>
              </a:extLst>
            </p:cNvPr>
            <p:cNvSpPr/>
            <p:nvPr/>
          </p:nvSpPr>
          <p:spPr>
            <a:xfrm>
              <a:off x="6844133" y="2989632"/>
              <a:ext cx="117710" cy="11563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6DEF7B9-0CE2-2386-80C3-8A094A25E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547" y="430566"/>
              <a:ext cx="136052" cy="27843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67FE960-F392-76C3-E7AF-EBF28464F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3040" y="666305"/>
              <a:ext cx="110541" cy="278432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0AE9302B-1F4E-8011-7E33-4E09B5E1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3720" y="955338"/>
              <a:ext cx="136052" cy="278432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F4F2D463-80A4-9969-BBCF-97824026A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8580" y="730403"/>
              <a:ext cx="110541" cy="278432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03D59771-4111-9619-AF8E-4BEC9482C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5014" y="2614675"/>
              <a:ext cx="136052" cy="278432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CC492E58-2010-080F-39C0-DAB4E52B7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8069" y="1057921"/>
              <a:ext cx="110541" cy="278432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4DFDD61D-09FB-BBE0-79AA-9557518D9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5111" y="3923238"/>
              <a:ext cx="136052" cy="278432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DF0B4F06-7085-C144-D085-F2544639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075" y="3819436"/>
              <a:ext cx="110541" cy="278432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36EB201-222E-B37D-8F3B-3FFCD6FE8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1555" y="2017314"/>
              <a:ext cx="136052" cy="278432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A857BEC-BD96-AD9C-3953-6A2554C9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492" y="1755095"/>
              <a:ext cx="110541" cy="278432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B70C227-5384-86D8-540B-19089D48B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925" y="1471264"/>
              <a:ext cx="136052" cy="278432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D4812722-20A9-740C-3354-9F7102E35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899" y="1498761"/>
              <a:ext cx="110541" cy="278432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10254D37-3C89-BCDF-E706-CBB9594A7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9839" y="2476809"/>
              <a:ext cx="136052" cy="278432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6A73540-77E1-76EC-8595-4D799EDBB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762" y="2722265"/>
              <a:ext cx="110541" cy="278432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DB4C35F-90F6-0656-9955-C9589E75B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9899" y="3492646"/>
              <a:ext cx="136052" cy="278432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27614C9E-BBC4-EF55-13D5-0FE7B5EA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967" y="3072706"/>
              <a:ext cx="110541" cy="278432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5496EBCA-7684-8260-CD9F-4A5414D60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5887" y="2950099"/>
              <a:ext cx="136052" cy="278432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256AC452-FCC1-F0F0-82FC-D0A7641C5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923" y="3333324"/>
              <a:ext cx="110541" cy="278432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B20B78B0-EFF7-E394-7DF9-096032AA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4885" y="3492646"/>
              <a:ext cx="136052" cy="278432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EFEA230F-0CB6-B165-D252-15BB0537F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0502" y="3114811"/>
              <a:ext cx="110541" cy="278432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1B41DD6A-A0A0-D7A3-A9E9-F89AFC0A1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8943" y="2211417"/>
              <a:ext cx="136052" cy="278432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BD20AE7D-21EB-B17B-142C-C74243DC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703" y="1872212"/>
              <a:ext cx="110541" cy="278432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9C4D38A9-1014-3AE9-5B7C-50A555B29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8699" y="3644806"/>
              <a:ext cx="110541" cy="278432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41E8D589-6E02-10B4-0549-E3FFFA965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751" y="1319108"/>
              <a:ext cx="116203" cy="278432"/>
            </a:xfrm>
            <a:prstGeom prst="rect">
              <a:avLst/>
            </a:prstGeom>
          </p:spPr>
        </p:pic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2A4ABD8E-565D-B006-2BAE-5A30F949AC21}"/>
              </a:ext>
            </a:extLst>
          </p:cNvPr>
          <p:cNvSpPr/>
          <p:nvPr/>
        </p:nvSpPr>
        <p:spPr>
          <a:xfrm>
            <a:off x="1107914" y="4808283"/>
            <a:ext cx="3097774" cy="1076703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  <a:latin typeface="+mj-lt"/>
              </a:rPr>
              <a:t>Från norr till söder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Ca </a:t>
            </a:r>
            <a:r>
              <a:rPr lang="sv-SE" b="1" dirty="0">
                <a:solidFill>
                  <a:schemeClr val="accent1"/>
                </a:solidFill>
              </a:rPr>
              <a:t>100</a:t>
            </a:r>
            <a:r>
              <a:rPr lang="sv-SE" dirty="0">
                <a:solidFill>
                  <a:schemeClr val="tx1"/>
                </a:solidFill>
              </a:rPr>
              <a:t> medarbetare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24EB0A0-9D23-7EEA-38CB-88F695E89039}"/>
              </a:ext>
            </a:extLst>
          </p:cNvPr>
          <p:cNvSpPr/>
          <p:nvPr/>
        </p:nvSpPr>
        <p:spPr>
          <a:xfrm>
            <a:off x="4565043" y="4808282"/>
            <a:ext cx="3097773" cy="1076703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1"/>
                </a:solidFill>
              </a:rPr>
              <a:t>60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rådgivare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1"/>
                </a:solidFill>
              </a:rPr>
              <a:t>200</a:t>
            </a:r>
            <a:r>
              <a:rPr lang="sv-SE" b="1" dirty="0">
                <a:solidFill>
                  <a:schemeClr val="tx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specialister</a:t>
            </a:r>
          </a:p>
        </p:txBody>
      </p:sp>
    </p:spTree>
    <p:extLst>
      <p:ext uri="{BB962C8B-B14F-4D97-AF65-F5344CB8AC3E}">
        <p14:creationId xmlns:p14="http://schemas.microsoft.com/office/powerpoint/2010/main" val="393268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C81CD-E837-02A9-8EDB-81AFCC0B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53325A6-3A43-2E21-F893-2F04A4A5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5687A5-6421-C072-0B91-124879F5E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46BBBB-7CA4-60AC-19EA-A6078C31F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31" r="9893" b="1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785B7F4-B3F8-13B5-52E1-3CC966274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4ABD64F-46F8-E26A-DFA7-B682D190D1B8}"/>
              </a:ext>
            </a:extLst>
          </p:cNvPr>
          <p:cNvSpPr txBox="1"/>
          <p:nvPr/>
        </p:nvSpPr>
        <p:spPr>
          <a:xfrm>
            <a:off x="914400" y="2653184"/>
            <a:ext cx="48716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Vi öppnar möjligheter till fram­tidens arbetsliv för välfärdens medarbetare och arbetsgivare.</a:t>
            </a:r>
          </a:p>
        </p:txBody>
      </p:sp>
      <p:pic>
        <p:nvPicPr>
          <p:cNvPr id="8" name="Bildobjekt 7" descr="En bild som visar Grafik, cirkel, svart, svart och vit&#10;&#10;Automatiskt genererad beskrivning">
            <a:extLst>
              <a:ext uri="{FF2B5EF4-FFF2-40B4-BE49-F238E27FC236}">
                <a16:creationId xmlns:a16="http://schemas.microsoft.com/office/drawing/2014/main" id="{75D44A1F-9FE1-88B3-A10A-D75C22256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48842"/>
            <a:ext cx="1328615" cy="115043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520D9D3-8219-0D19-2EDA-F935BFD60C96}"/>
              </a:ext>
            </a:extLst>
          </p:cNvPr>
          <p:cNvSpPr txBox="1"/>
          <p:nvPr/>
        </p:nvSpPr>
        <p:spPr>
          <a:xfrm>
            <a:off x="914400" y="49890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Omställningsfondens vision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353721E-4BDE-6453-2553-2D38D582D8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43" y="343573"/>
            <a:ext cx="434343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l: femhörning 7">
            <a:extLst>
              <a:ext uri="{FF2B5EF4-FFF2-40B4-BE49-F238E27FC236}">
                <a16:creationId xmlns:a16="http://schemas.microsoft.com/office/drawing/2014/main" id="{877B56CF-82BB-53F6-0369-DAF9CB6BB701}"/>
              </a:ext>
            </a:extLst>
          </p:cNvPr>
          <p:cNvSpPr/>
          <p:nvPr/>
        </p:nvSpPr>
        <p:spPr>
          <a:xfrm>
            <a:off x="1994596" y="2278389"/>
            <a:ext cx="1552576" cy="278031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sparr 8">
            <a:extLst>
              <a:ext uri="{FF2B5EF4-FFF2-40B4-BE49-F238E27FC236}">
                <a16:creationId xmlns:a16="http://schemas.microsoft.com/office/drawing/2014/main" id="{2EC08EEF-F9EA-A047-7388-541CADF5D452}"/>
              </a:ext>
            </a:extLst>
          </p:cNvPr>
          <p:cNvSpPr/>
          <p:nvPr/>
        </p:nvSpPr>
        <p:spPr>
          <a:xfrm>
            <a:off x="3042315" y="2278389"/>
            <a:ext cx="1600321" cy="27803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BAD8C19-A43E-B446-23EF-E75793F4D5F6}"/>
              </a:ext>
            </a:extLst>
          </p:cNvPr>
          <p:cNvSpPr/>
          <p:nvPr/>
        </p:nvSpPr>
        <p:spPr>
          <a:xfrm>
            <a:off x="668274" y="2278387"/>
            <a:ext cx="1326322" cy="2780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E146717-023C-0978-F972-9C6542B80BA5}"/>
              </a:ext>
            </a:extLst>
          </p:cNvPr>
          <p:cNvSpPr txBox="1"/>
          <p:nvPr/>
        </p:nvSpPr>
        <p:spPr>
          <a:xfrm>
            <a:off x="4873494" y="2682883"/>
            <a:ext cx="6845745" cy="26622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dirty="0"/>
              <a:t>Välfärden behöver anställa 410 000 personer på grund av demografins utveckling och pensioneringar fram till 2031 – om ingenting förändras. </a:t>
            </a:r>
          </a:p>
          <a:p>
            <a:endParaRPr lang="sv-SE" sz="2300" dirty="0"/>
          </a:p>
          <a:p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CDC2B81-BAE7-D9A3-6164-0A830FE165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23" y="2615414"/>
            <a:ext cx="1967545" cy="2106256"/>
          </a:xfrm>
          <a:prstGeom prst="rect">
            <a:avLst/>
          </a:prstGeom>
        </p:spPr>
      </p:pic>
      <p:sp>
        <p:nvSpPr>
          <p:cNvPr id="14" name="Rubrik 2">
            <a:extLst>
              <a:ext uri="{FF2B5EF4-FFF2-40B4-BE49-F238E27FC236}">
                <a16:creationId xmlns:a16="http://schemas.microsoft.com/office/drawing/2014/main" id="{3025CA5A-DC58-154E-2EDB-C68939A139B1}"/>
              </a:ext>
            </a:extLst>
          </p:cNvPr>
          <p:cNvSpPr txBox="1">
            <a:spLocks/>
          </p:cNvSpPr>
          <p:nvPr/>
        </p:nvSpPr>
        <p:spPr>
          <a:xfrm>
            <a:off x="609598" y="887283"/>
            <a:ext cx="10972800" cy="9689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Den stora kompetensutmaningen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CCA8F6-DC2B-0342-905C-B2D133B748A8}"/>
              </a:ext>
            </a:extLst>
          </p:cNvPr>
          <p:cNvSpPr txBox="1"/>
          <p:nvPr/>
        </p:nvSpPr>
        <p:spPr>
          <a:xfrm>
            <a:off x="668274" y="5508086"/>
            <a:ext cx="10684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Från SKR:s Personalprognos 2021–2031 och hur välfärden kan möta kompetensutmaningen.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6DEE62B-7F74-3AC4-D99D-8F33D9B4F7A1}"/>
              </a:ext>
            </a:extLst>
          </p:cNvPr>
          <p:cNvSpPr txBox="1"/>
          <p:nvPr/>
        </p:nvSpPr>
        <p:spPr>
          <a:xfrm>
            <a:off x="609598" y="6127027"/>
            <a:ext cx="750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4"/>
              </a:rPr>
              <a:t>Möt välfärdens kompetensutmaning – rekryteringsrapport 2020 | SKR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C60CB2F-8047-E278-C310-D2D7625CA39F}"/>
              </a:ext>
            </a:extLst>
          </p:cNvPr>
          <p:cNvSpPr txBox="1"/>
          <p:nvPr/>
        </p:nvSpPr>
        <p:spPr>
          <a:xfrm>
            <a:off x="609598" y="64528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5"/>
              </a:rPr>
              <a:t>Sveriges Viktigaste Jobb | SKR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7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F1164-E4DA-DDF7-0CD4-581224C6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Omställningsfondens verksamhet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A9D8A12-F72F-5586-96C8-71A7251D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7</a:t>
            </a:fld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4B14522-9821-4511-F1DB-124938DE57A2}"/>
              </a:ext>
            </a:extLst>
          </p:cNvPr>
          <p:cNvGrpSpPr/>
          <p:nvPr/>
        </p:nvGrpSpPr>
        <p:grpSpPr>
          <a:xfrm>
            <a:off x="6013715" y="3861023"/>
            <a:ext cx="1849482" cy="1778997"/>
            <a:chOff x="5428284" y="6249064"/>
            <a:chExt cx="1976783" cy="1901447"/>
          </a:xfrm>
          <a:solidFill>
            <a:schemeClr val="accent3"/>
          </a:solidFill>
        </p:grpSpPr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BB537A2A-DFF3-236C-2B0D-974B83FA7127}"/>
                </a:ext>
              </a:extLst>
            </p:cNvPr>
            <p:cNvSpPr/>
            <p:nvPr/>
          </p:nvSpPr>
          <p:spPr>
            <a:xfrm>
              <a:off x="5428284" y="6249064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F6B5C20-C9A9-45C1-BC7A-B68694D6BC50}"/>
                </a:ext>
              </a:extLst>
            </p:cNvPr>
            <p:cNvSpPr txBox="1"/>
            <p:nvPr/>
          </p:nvSpPr>
          <p:spPr>
            <a:xfrm>
              <a:off x="5578208" y="7035306"/>
              <a:ext cx="1712753" cy="3289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sz="1400" dirty="0">
                  <a:latin typeface="Calibri (Brödtext)"/>
                </a:rPr>
                <a:t>Studiestöd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0AAF6391-AEBC-61C5-0FC6-88A23A91F879}"/>
              </a:ext>
            </a:extLst>
          </p:cNvPr>
          <p:cNvGrpSpPr/>
          <p:nvPr/>
        </p:nvGrpSpPr>
        <p:grpSpPr>
          <a:xfrm>
            <a:off x="2222903" y="3836000"/>
            <a:ext cx="1849483" cy="1778997"/>
            <a:chOff x="5428284" y="6249064"/>
            <a:chExt cx="1976783" cy="1901447"/>
          </a:xfrm>
          <a:solidFill>
            <a:schemeClr val="accent1"/>
          </a:solidFill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B599AF9C-0926-3F9C-BE4C-9D0FC6B0A307}"/>
                </a:ext>
              </a:extLst>
            </p:cNvPr>
            <p:cNvSpPr/>
            <p:nvPr/>
          </p:nvSpPr>
          <p:spPr>
            <a:xfrm>
              <a:off x="5428284" y="6249064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0A0420E-9F14-6994-8BED-C817D0C5515E}"/>
                </a:ext>
              </a:extLst>
            </p:cNvPr>
            <p:cNvSpPr txBox="1"/>
            <p:nvPr/>
          </p:nvSpPr>
          <p:spPr>
            <a:xfrm>
              <a:off x="5573191" y="6946914"/>
              <a:ext cx="1774888" cy="559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sz="1400" dirty="0">
                  <a:solidFill>
                    <a:srgbClr val="FFFFFF"/>
                  </a:solidFill>
                  <a:latin typeface="Calibri (Brödtext)"/>
                </a:rPr>
                <a:t>Stöd vid </a:t>
              </a:r>
              <a:br>
                <a:rPr lang="sv-SE" sz="1400" dirty="0">
                  <a:solidFill>
                    <a:srgbClr val="FFFFFF"/>
                  </a:solidFill>
                  <a:latin typeface="Calibri (Brödtext)"/>
                </a:rPr>
              </a:br>
              <a:r>
                <a:rPr lang="sv-SE" sz="1400" dirty="0">
                  <a:solidFill>
                    <a:srgbClr val="FFFFFF"/>
                  </a:solidFill>
                  <a:latin typeface="Calibri (Brödtext)"/>
                </a:rPr>
                <a:t>omställning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91126DDA-B69F-B0B1-1DB1-928CDC4111CB}"/>
              </a:ext>
            </a:extLst>
          </p:cNvPr>
          <p:cNvGrpSpPr/>
          <p:nvPr/>
        </p:nvGrpSpPr>
        <p:grpSpPr>
          <a:xfrm>
            <a:off x="592056" y="3876553"/>
            <a:ext cx="1849483" cy="1778997"/>
            <a:chOff x="5428284" y="6249064"/>
            <a:chExt cx="1976783" cy="1901447"/>
          </a:xfrm>
          <a:solidFill>
            <a:schemeClr val="accent1"/>
          </a:solidFill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8F92C830-9C5F-4481-3B82-D06F001B344B}"/>
                </a:ext>
              </a:extLst>
            </p:cNvPr>
            <p:cNvSpPr/>
            <p:nvPr/>
          </p:nvSpPr>
          <p:spPr>
            <a:xfrm>
              <a:off x="5428284" y="6249064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D063D963-92B0-5993-45B6-5CEE732C57DF}"/>
                </a:ext>
              </a:extLst>
            </p:cNvPr>
            <p:cNvSpPr txBox="1"/>
            <p:nvPr/>
          </p:nvSpPr>
          <p:spPr>
            <a:xfrm>
              <a:off x="5533638" y="6706812"/>
              <a:ext cx="1774888" cy="1019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sz="1400" dirty="0">
                  <a:solidFill>
                    <a:srgbClr val="FFFFFF"/>
                  </a:solidFill>
                  <a:latin typeface="Calibri (Brödtext)"/>
                </a:rPr>
                <a:t>Strategiskt stöd </a:t>
              </a:r>
              <a:br>
                <a:rPr lang="sv-SE" sz="1400" dirty="0">
                  <a:solidFill>
                    <a:srgbClr val="FFFFFF"/>
                  </a:solidFill>
                  <a:latin typeface="Calibri (Brödtext)"/>
                </a:rPr>
              </a:br>
              <a:r>
                <a:rPr lang="sv-SE" sz="1400" dirty="0">
                  <a:solidFill>
                    <a:srgbClr val="FFFFFF"/>
                  </a:solidFill>
                  <a:latin typeface="Calibri (Brödtext)"/>
                </a:rPr>
                <a:t>och </a:t>
              </a:r>
              <a:br>
                <a:rPr lang="sv-SE" sz="1400" dirty="0">
                  <a:solidFill>
                    <a:srgbClr val="FFFFFF"/>
                  </a:solidFill>
                  <a:latin typeface="Calibri (Brödtext)"/>
                </a:rPr>
              </a:br>
              <a:r>
                <a:rPr lang="sv-SE" sz="1400" dirty="0">
                  <a:solidFill>
                    <a:srgbClr val="FFFFFF"/>
                  </a:solidFill>
                  <a:latin typeface="Calibri (Brödtext)"/>
                </a:rPr>
                <a:t>Förebyggande insatser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4480288-BBAC-E837-7A20-E7C66E7A6BCF}"/>
              </a:ext>
            </a:extLst>
          </p:cNvPr>
          <p:cNvGrpSpPr/>
          <p:nvPr/>
        </p:nvGrpSpPr>
        <p:grpSpPr>
          <a:xfrm>
            <a:off x="4294935" y="3875423"/>
            <a:ext cx="1849482" cy="1778997"/>
            <a:chOff x="5428284" y="6249064"/>
            <a:chExt cx="1976783" cy="1901447"/>
          </a:xfrm>
          <a:solidFill>
            <a:schemeClr val="accent3"/>
          </a:solidFill>
        </p:grpSpPr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3DAD4ACB-2BBF-B6BD-49E6-992636043607}"/>
                </a:ext>
              </a:extLst>
            </p:cNvPr>
            <p:cNvSpPr/>
            <p:nvPr/>
          </p:nvSpPr>
          <p:spPr>
            <a:xfrm>
              <a:off x="5428284" y="6249064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586EEA4-747E-CA02-C911-9426D35DFF49}"/>
                </a:ext>
              </a:extLst>
            </p:cNvPr>
            <p:cNvSpPr txBox="1"/>
            <p:nvPr/>
          </p:nvSpPr>
          <p:spPr>
            <a:xfrm>
              <a:off x="5529420" y="6920170"/>
              <a:ext cx="1774889" cy="559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sz="1400" dirty="0">
                  <a:latin typeface="Calibri (Brödtext)"/>
                </a:rPr>
                <a:t>Karriär- och studierådgivning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0AFF77BF-8478-5A95-8EFB-C296F0BCBA37}"/>
              </a:ext>
            </a:extLst>
          </p:cNvPr>
          <p:cNvGrpSpPr/>
          <p:nvPr/>
        </p:nvGrpSpPr>
        <p:grpSpPr>
          <a:xfrm>
            <a:off x="9732918" y="3819326"/>
            <a:ext cx="1883972" cy="1778998"/>
            <a:chOff x="7971012" y="6716822"/>
            <a:chExt cx="2013647" cy="1901447"/>
          </a:xfrm>
          <a:solidFill>
            <a:schemeClr val="accent4"/>
          </a:solidFill>
        </p:grpSpPr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B87F08D4-54C4-9566-9E32-C4D651FCF76B}"/>
                </a:ext>
              </a:extLst>
            </p:cNvPr>
            <p:cNvSpPr/>
            <p:nvPr/>
          </p:nvSpPr>
          <p:spPr>
            <a:xfrm>
              <a:off x="7971012" y="6716822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506F674-C2BF-9E24-915D-A9795A86D817}"/>
                </a:ext>
              </a:extLst>
            </p:cNvPr>
            <p:cNvSpPr txBox="1"/>
            <p:nvPr/>
          </p:nvSpPr>
          <p:spPr>
            <a:xfrm>
              <a:off x="8086304" y="7547630"/>
              <a:ext cx="1898355" cy="3289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sz="1400" dirty="0">
                  <a:solidFill>
                    <a:srgbClr val="FFFFFF"/>
                  </a:solidFill>
                  <a:latin typeface="Calibri (Brödtext)"/>
                </a:rPr>
                <a:t>Ekonomiska stöd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E5D14711-F642-AFEE-9888-E49A11D9F7C0}"/>
              </a:ext>
            </a:extLst>
          </p:cNvPr>
          <p:cNvGrpSpPr/>
          <p:nvPr/>
        </p:nvGrpSpPr>
        <p:grpSpPr>
          <a:xfrm>
            <a:off x="4832107" y="1855081"/>
            <a:ext cx="2546802" cy="2449742"/>
            <a:chOff x="5428284" y="6249064"/>
            <a:chExt cx="1976783" cy="1901447"/>
          </a:xfrm>
          <a:solidFill>
            <a:schemeClr val="accent3"/>
          </a:solidFill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74911BCF-E12D-080C-0D1B-2558AA49031F}"/>
                </a:ext>
              </a:extLst>
            </p:cNvPr>
            <p:cNvSpPr/>
            <p:nvPr/>
          </p:nvSpPr>
          <p:spPr>
            <a:xfrm>
              <a:off x="5428284" y="6249064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720F227F-8F38-5B07-D684-37685BA1C972}"/>
                </a:ext>
              </a:extLst>
            </p:cNvPr>
            <p:cNvSpPr txBox="1"/>
            <p:nvPr/>
          </p:nvSpPr>
          <p:spPr>
            <a:xfrm>
              <a:off x="5529231" y="6839559"/>
              <a:ext cx="1774889" cy="788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lang="sv-SE" sz="2000" b="1" dirty="0">
                  <a:latin typeface="+mj-lt"/>
                </a:rPr>
                <a:t>Stöd och insatser</a:t>
              </a:r>
              <a:br>
                <a:rPr lang="sv-SE" sz="2000" b="1" dirty="0">
                  <a:latin typeface="+mj-lt"/>
                </a:rPr>
              </a:br>
              <a:r>
                <a:rPr lang="sv-SE" sz="2000" b="1" dirty="0">
                  <a:latin typeface="+mj-lt"/>
                </a:rPr>
                <a:t>för medarbetare under anställning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FFF85A9-18B5-D9D1-1AAD-D1EAC1AA7461}"/>
              </a:ext>
            </a:extLst>
          </p:cNvPr>
          <p:cNvGrpSpPr/>
          <p:nvPr/>
        </p:nvGrpSpPr>
        <p:grpSpPr>
          <a:xfrm>
            <a:off x="1017272" y="1801190"/>
            <a:ext cx="2546802" cy="2449742"/>
            <a:chOff x="5428284" y="6249064"/>
            <a:chExt cx="1976783" cy="1901447"/>
          </a:xfrm>
          <a:solidFill>
            <a:schemeClr val="accent1"/>
          </a:solidFill>
        </p:grpSpPr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4E70A5BC-D52E-A740-D4CF-EDAC4A027B43}"/>
                </a:ext>
              </a:extLst>
            </p:cNvPr>
            <p:cNvSpPr/>
            <p:nvPr/>
          </p:nvSpPr>
          <p:spPr>
            <a:xfrm>
              <a:off x="5428284" y="6249064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7E8C41F7-889B-02DF-29E2-31F0E8DB3BE9}"/>
                </a:ext>
              </a:extLst>
            </p:cNvPr>
            <p:cNvSpPr txBox="1"/>
            <p:nvPr/>
          </p:nvSpPr>
          <p:spPr>
            <a:xfrm>
              <a:off x="5529231" y="6683020"/>
              <a:ext cx="1774889" cy="10272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sz="2000" b="1" dirty="0">
                  <a:solidFill>
                    <a:srgbClr val="FFFFFF"/>
                  </a:solidFill>
                  <a:latin typeface="+mj-lt"/>
                </a:rPr>
                <a:t>Stöd till </a:t>
              </a:r>
            </a:p>
            <a:p>
              <a:pPr lvl="0" algn="ctr">
                <a:defRPr/>
              </a:pPr>
              <a:r>
                <a:rPr lang="sv-SE" sz="2000" b="1" dirty="0">
                  <a:solidFill>
                    <a:srgbClr val="FFFFFF"/>
                  </a:solidFill>
                  <a:latin typeface="+mj-lt"/>
                </a:rPr>
                <a:t>arbetsgivare </a:t>
              </a:r>
            </a:p>
            <a:p>
              <a:pPr lvl="0" algn="ctr">
                <a:defRPr/>
              </a:pPr>
              <a:r>
                <a:rPr lang="sv-SE" sz="2000" b="1" dirty="0">
                  <a:solidFill>
                    <a:srgbClr val="FFFFFF"/>
                  </a:solidFill>
                  <a:latin typeface="+mj-lt"/>
                </a:rPr>
                <a:t>och fackliga företrädare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5" name="Oval 11">
            <a:extLst>
              <a:ext uri="{FF2B5EF4-FFF2-40B4-BE49-F238E27FC236}">
                <a16:creationId xmlns:a16="http://schemas.microsoft.com/office/drawing/2014/main" id="{91A87874-6397-C24D-BE44-16A3053A5FE4}"/>
              </a:ext>
            </a:extLst>
          </p:cNvPr>
          <p:cNvSpPr/>
          <p:nvPr/>
        </p:nvSpPr>
        <p:spPr>
          <a:xfrm>
            <a:off x="8085748" y="3875422"/>
            <a:ext cx="1849482" cy="177899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86AA28FF-9724-2EE1-5220-F5F65B82A6DF}"/>
              </a:ext>
            </a:extLst>
          </p:cNvPr>
          <p:cNvGrpSpPr/>
          <p:nvPr/>
        </p:nvGrpSpPr>
        <p:grpSpPr>
          <a:xfrm>
            <a:off x="8421941" y="1799303"/>
            <a:ext cx="2546802" cy="2449742"/>
            <a:chOff x="5428284" y="6249064"/>
            <a:chExt cx="1976783" cy="1901447"/>
          </a:xfrm>
          <a:solidFill>
            <a:schemeClr val="accent4"/>
          </a:solidFill>
        </p:grpSpPr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9D4B0E3A-693E-ADB0-0EC9-B8233BD94D69}"/>
                </a:ext>
              </a:extLst>
            </p:cNvPr>
            <p:cNvSpPr/>
            <p:nvPr/>
          </p:nvSpPr>
          <p:spPr>
            <a:xfrm>
              <a:off x="5428284" y="6249064"/>
              <a:ext cx="1976783" cy="1901447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C674C1A6-EEDD-280F-B890-F3F456E96EC2}"/>
                </a:ext>
              </a:extLst>
            </p:cNvPr>
            <p:cNvSpPr txBox="1"/>
            <p:nvPr/>
          </p:nvSpPr>
          <p:spPr>
            <a:xfrm>
              <a:off x="5684933" y="6627522"/>
              <a:ext cx="1536028" cy="12661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sz="2000" b="1" dirty="0">
                  <a:solidFill>
                    <a:schemeClr val="bg1"/>
                  </a:solidFill>
                  <a:latin typeface="+mj-lt"/>
                </a:rPr>
                <a:t>Stöd och insatser för medarbetare vid avslut av anställning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9" name="textruta 28">
            <a:extLst>
              <a:ext uri="{FF2B5EF4-FFF2-40B4-BE49-F238E27FC236}">
                <a16:creationId xmlns:a16="http://schemas.microsoft.com/office/drawing/2014/main" id="{7ED41061-3A4C-B16D-CE2E-41047B413DFB}"/>
              </a:ext>
            </a:extLst>
          </p:cNvPr>
          <p:cNvSpPr txBox="1"/>
          <p:nvPr/>
        </p:nvSpPr>
        <p:spPr>
          <a:xfrm>
            <a:off x="8180195" y="4395589"/>
            <a:ext cx="166059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sz="1400" dirty="0">
                <a:solidFill>
                  <a:schemeClr val="bg1"/>
                </a:solidFill>
              </a:rPr>
              <a:t>Omställningsstöd</a:t>
            </a:r>
          </a:p>
          <a:p>
            <a:pPr lvl="0" algn="ctr">
              <a:defRPr/>
            </a:pPr>
            <a:r>
              <a:rPr lang="sv-SE" sz="1400" dirty="0">
                <a:solidFill>
                  <a:schemeClr val="bg1"/>
                </a:solidFill>
              </a:rPr>
              <a:t> och </a:t>
            </a:r>
          </a:p>
          <a:p>
            <a:pPr lvl="0" algn="ctr">
              <a:defRPr/>
            </a:pPr>
            <a:r>
              <a:rPr lang="sv-SE" sz="1400" dirty="0">
                <a:solidFill>
                  <a:schemeClr val="bg1"/>
                </a:solidFill>
              </a:rPr>
              <a:t>Utökade insatser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635D1-A6BE-4379-F168-D0EBED546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Arbetsgivare och fackförbund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39D661-FF61-FE68-AACA-E86F7130B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Stöd och insatser till arbetsgivare och fackförbund</a:t>
            </a:r>
          </a:p>
        </p:txBody>
      </p:sp>
    </p:spTree>
    <p:extLst>
      <p:ext uri="{BB962C8B-B14F-4D97-AF65-F5344CB8AC3E}">
        <p14:creationId xmlns:p14="http://schemas.microsoft.com/office/powerpoint/2010/main" val="70654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5B9ABA-FA74-EFAD-9EB9-FB676CC3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Stöd och insatser till arbetsgivare och fackförbund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717A3B3-DD98-08AF-3C28-724E5627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6F32-A9B6-40E3-8F6A-B518FCF14CBD}" type="slidenum">
              <a:rPr lang="sv-SE" smtClean="0"/>
              <a:t>9</a:t>
            </a:fld>
            <a:endParaRPr lang="sv-SE"/>
          </a:p>
        </p:txBody>
      </p:sp>
      <p:pic>
        <p:nvPicPr>
          <p:cNvPr id="10" name="Platshållare för innehåll 9" descr="En bild som visar klädsel, person, Människoansikte, vägg&#10;&#10;Automatiskt genererad beskrivning">
            <a:extLst>
              <a:ext uri="{FF2B5EF4-FFF2-40B4-BE49-F238E27FC236}">
                <a16:creationId xmlns:a16="http://schemas.microsoft.com/office/drawing/2014/main" id="{BF987E5F-C2E9-3E64-0EC6-8669D5AEE49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4" y="2327478"/>
            <a:ext cx="4778908" cy="3186576"/>
          </a:xfr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6E327BD-C5A8-EB25-148C-B2514F754C6E}"/>
              </a:ext>
            </a:extLst>
          </p:cNvPr>
          <p:cNvSpPr/>
          <p:nvPr/>
        </p:nvSpPr>
        <p:spPr>
          <a:xfrm>
            <a:off x="1331375" y="3476823"/>
            <a:ext cx="4267201" cy="8878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Förebyggande</a:t>
            </a:r>
            <a:r>
              <a:rPr lang="en-GB" sz="24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insatser</a:t>
            </a:r>
            <a:endParaRPr lang="en-GB" sz="2400" b="1" dirty="0"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BDBD2C55-329F-74C3-E21A-91C596AAA2DF}"/>
              </a:ext>
            </a:extLst>
          </p:cNvPr>
          <p:cNvSpPr/>
          <p:nvPr/>
        </p:nvSpPr>
        <p:spPr>
          <a:xfrm>
            <a:off x="1331375" y="2327478"/>
            <a:ext cx="4267201" cy="8878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Stöd</a:t>
            </a:r>
            <a:r>
              <a:rPr lang="en-GB" sz="24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i</a:t>
            </a:r>
            <a:r>
              <a:rPr lang="en-GB" sz="24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strategisk</a:t>
            </a:r>
            <a:r>
              <a:rPr lang="en-GB" sz="24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kompetensförsörjning</a:t>
            </a:r>
            <a:endParaRPr lang="en-GB" sz="2400" b="1" dirty="0"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6BD0F78-09A5-35B8-D703-01F796FD6415}"/>
              </a:ext>
            </a:extLst>
          </p:cNvPr>
          <p:cNvSpPr/>
          <p:nvPr/>
        </p:nvSpPr>
        <p:spPr>
          <a:xfrm>
            <a:off x="1331376" y="4626168"/>
            <a:ext cx="4267201" cy="8878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Stöd</a:t>
            </a:r>
            <a:r>
              <a:rPr lang="en-GB" sz="24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 vid </a:t>
            </a:r>
            <a:r>
              <a:rPr lang="en-GB" sz="2400" b="1" dirty="0" err="1">
                <a:latin typeface="+mj-lt"/>
                <a:ea typeface="Noto Sans" panose="020B0502040504020204" pitchFamily="34"/>
                <a:cs typeface="Noto Sans" panose="020B0502040504020204" pitchFamily="34"/>
              </a:rPr>
              <a:t>omställning</a:t>
            </a:r>
            <a:endParaRPr lang="en-GB" sz="2400" b="1" dirty="0"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42326357"/>
      </p:ext>
    </p:extLst>
  </p:cSld>
  <p:clrMapOvr>
    <a:masterClrMapping/>
  </p:clrMapOvr>
</p:sld>
</file>

<file path=ppt/theme/theme1.xml><?xml version="1.0" encoding="utf-8"?>
<a:theme xmlns:a="http://schemas.openxmlformats.org/drawingml/2006/main" name="Pärlvit bakgrund">
  <a:themeElements>
    <a:clrScheme name="Omställningsfondens färger">
      <a:dk1>
        <a:srgbClr val="000000"/>
      </a:dk1>
      <a:lt1>
        <a:srgbClr val="FFFFFF"/>
      </a:lt1>
      <a:dk2>
        <a:srgbClr val="007166"/>
      </a:dk2>
      <a:lt2>
        <a:srgbClr val="F7F7F2"/>
      </a:lt2>
      <a:accent1>
        <a:srgbClr val="22B2A6"/>
      </a:accent1>
      <a:accent2>
        <a:srgbClr val="007166"/>
      </a:accent2>
      <a:accent3>
        <a:srgbClr val="EBD113"/>
      </a:accent3>
      <a:accent4>
        <a:srgbClr val="F07037"/>
      </a:accent4>
      <a:accent5>
        <a:srgbClr val="31287C"/>
      </a:accent5>
      <a:accent6>
        <a:srgbClr val="EDEDE5"/>
      </a:accent6>
      <a:hlink>
        <a:srgbClr val="22B2A6"/>
      </a:hlink>
      <a:folHlink>
        <a:srgbClr val="90A6AC"/>
      </a:folHlink>
    </a:clrScheme>
    <a:fontScheme name="Omställningsfond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2D70C9BC-086B-47C9-B0C3-1F95BE82F847}" vid="{80F6AC8D-C721-41DE-B27D-EA14C97FF38A}"/>
    </a:ext>
  </a:extLst>
</a:theme>
</file>

<file path=ppt/theme/theme2.xml><?xml version="1.0" encoding="utf-8"?>
<a:theme xmlns:a="http://schemas.openxmlformats.org/drawingml/2006/main" name="Vit bakgrund">
  <a:themeElements>
    <a:clrScheme name="Omställningsfondens färger">
      <a:dk1>
        <a:srgbClr val="000000"/>
      </a:dk1>
      <a:lt1>
        <a:srgbClr val="FFFFFF"/>
      </a:lt1>
      <a:dk2>
        <a:srgbClr val="007166"/>
      </a:dk2>
      <a:lt2>
        <a:srgbClr val="F7F7F2"/>
      </a:lt2>
      <a:accent1>
        <a:srgbClr val="22B2A6"/>
      </a:accent1>
      <a:accent2>
        <a:srgbClr val="007166"/>
      </a:accent2>
      <a:accent3>
        <a:srgbClr val="EBD113"/>
      </a:accent3>
      <a:accent4>
        <a:srgbClr val="F07037"/>
      </a:accent4>
      <a:accent5>
        <a:srgbClr val="31287C"/>
      </a:accent5>
      <a:accent6>
        <a:srgbClr val="EDEDE5"/>
      </a:accent6>
      <a:hlink>
        <a:srgbClr val="22B2A6"/>
      </a:hlink>
      <a:folHlink>
        <a:srgbClr val="90A6AC"/>
      </a:folHlink>
    </a:clrScheme>
    <a:fontScheme name="Omställningsfond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2D70C9BC-086B-47C9-B0C3-1F95BE82F847}" vid="{6F64A638-B358-478B-AED9-EC4ED6752B4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24816DF6401B4A887027304F2D6AAF" ma:contentTypeVersion="6" ma:contentTypeDescription="Skapa ett nytt dokument." ma:contentTypeScope="" ma:versionID="540328592c7884e022d4c22c691097ee">
  <xsd:schema xmlns:xsd="http://www.w3.org/2001/XMLSchema" xmlns:xs="http://www.w3.org/2001/XMLSchema" xmlns:p="http://schemas.microsoft.com/office/2006/metadata/properties" xmlns:ns2="74a91d7e-774e-4fc5-9d54-2fa1899db91f" xmlns:ns3="9fd10830-0ab4-4307-9925-7af679a55156" targetNamespace="http://schemas.microsoft.com/office/2006/metadata/properties" ma:root="true" ma:fieldsID="785343166fa694218d9ccda9b627b436" ns2:_="" ns3:_="">
    <xsd:import namespace="74a91d7e-774e-4fc5-9d54-2fa1899db91f"/>
    <xsd:import namespace="9fd10830-0ab4-4307-9925-7af679a551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91d7e-774e-4fc5-9d54-2fa1899db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10830-0ab4-4307-9925-7af679a551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5D8CFD-CD58-4E59-B547-D158BB4B0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a91d7e-774e-4fc5-9d54-2fa1899db91f"/>
    <ds:schemaRef ds:uri="9fd10830-0ab4-4307-9925-7af679a55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7BB9D9-70D1-4CF4-94DF-23DD88DFF6E7}">
  <ds:schemaRefs>
    <ds:schemaRef ds:uri="http://purl.org/dc/dcmitype/"/>
    <ds:schemaRef ds:uri="http://schemas.microsoft.com/office/2006/metadata/properties"/>
    <ds:schemaRef ds:uri="9fd10830-0ab4-4307-9925-7af679a55156"/>
    <ds:schemaRef ds:uri="http://schemas.microsoft.com/office/2006/documentManagement/types"/>
    <ds:schemaRef ds:uri="3b95d88e-77fb-4830-901a-ccf5a9d3c2a5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D2DAA7-A471-453A-9E69-C13EDE386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ppt (full version)</Template>
  <TotalTime>92</TotalTime>
  <Words>1470</Words>
  <Application>Microsoft Office PowerPoint</Application>
  <PresentationFormat>Bredbild</PresentationFormat>
  <Paragraphs>270</Paragraphs>
  <Slides>28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Calibri (Brödtext)</vt:lpstr>
      <vt:lpstr>Calibri Light</vt:lpstr>
      <vt:lpstr>Pärlvit bakgrund</vt:lpstr>
      <vt:lpstr>Vit bakgrund</vt:lpstr>
      <vt:lpstr>Omställningsfonden Livslångt lärande för individ och organisation</vt:lpstr>
      <vt:lpstr>Omställningsfonden</vt:lpstr>
      <vt:lpstr>Omställningsfonden är en kollektivavtalsstiftelse</vt:lpstr>
      <vt:lpstr>Omställningsfonden finns i hela Sverige</vt:lpstr>
      <vt:lpstr>PowerPoint-presentation</vt:lpstr>
      <vt:lpstr>PowerPoint-presentation</vt:lpstr>
      <vt:lpstr>Omställningsfondens verksamhet</vt:lpstr>
      <vt:lpstr>Arbetsgivare och fackförbund</vt:lpstr>
      <vt:lpstr>Stöd och insatser till arbetsgivare och fackförbund</vt:lpstr>
      <vt:lpstr>Stöd i strategisk kompetensförsörjning</vt:lpstr>
      <vt:lpstr>Kompetensförsörjningsprocess och strategisk plan</vt:lpstr>
      <vt:lpstr>Förebyggande insatser</vt:lpstr>
      <vt:lpstr>Vad kan förebyggande insatser användas till? </vt:lpstr>
      <vt:lpstr>Villkor och kriterier för förebyggande insatser</vt:lpstr>
      <vt:lpstr>Stöd genom omställning</vt:lpstr>
      <vt:lpstr>Under anställning</vt:lpstr>
      <vt:lpstr>Våra stöd och insatser för medarbetare under anställning</vt:lpstr>
      <vt:lpstr>Karriär- och studierådgivning</vt:lpstr>
      <vt:lpstr>Yttrande till CSN</vt:lpstr>
      <vt:lpstr>Studiestöd</vt:lpstr>
      <vt:lpstr>Avslut av anställning</vt:lpstr>
      <vt:lpstr>Våra stöd och insatser för medarbetare vid avslut av anställning</vt:lpstr>
      <vt:lpstr>Omställningsstöd</vt:lpstr>
      <vt:lpstr>Utökade insatser</vt:lpstr>
      <vt:lpstr>Steg för steg - Hur vi kan hjälpa medarbetare vid avslut av anställning</vt:lpstr>
      <vt:lpstr>PowerPoint-presentation</vt:lpstr>
      <vt:lpstr>Tack!</vt:lpstr>
      <vt:lpstr>Tack för att ni har lyssnat!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Alsenlid Otterstål</dc:creator>
  <cp:lastModifiedBy>Per Winberg</cp:lastModifiedBy>
  <cp:revision>3</cp:revision>
  <dcterms:created xsi:type="dcterms:W3CDTF">2024-09-09T07:56:53Z</dcterms:created>
  <dcterms:modified xsi:type="dcterms:W3CDTF">2024-10-11T06:37:20Z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0x010100A524816DF6401B4A887027304F2D6AAF</vt:lpwstr>
  </property>
  <property fmtid="{D5CDD505-2E9C-101B-9397-08002B2CF9AE}" pid="3" name="MediaServiceImageTags">
    <vt:lpwstr/>
  </property>
</Properties>
</file>