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5"/>
  </p:notesMasterIdLst>
  <p:sldIdLst>
    <p:sldId id="748" r:id="rId2"/>
    <p:sldId id="746" r:id="rId3"/>
    <p:sldId id="701" r:id="rId4"/>
    <p:sldId id="758" r:id="rId5"/>
    <p:sldId id="707" r:id="rId6"/>
    <p:sldId id="257" r:id="rId7"/>
    <p:sldId id="753" r:id="rId8"/>
    <p:sldId id="485" r:id="rId9"/>
    <p:sldId id="752" r:id="rId10"/>
    <p:sldId id="757" r:id="rId11"/>
    <p:sldId id="755" r:id="rId12"/>
    <p:sldId id="704" r:id="rId13"/>
    <p:sldId id="749"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sv-SE" sz="1100"/>
              <a:t>Diagram 1: Total pension som andel av slutlön,</a:t>
            </a:r>
            <a:r>
              <a:rPr lang="sv-SE" sz="1100" baseline="0"/>
              <a:t> procent.</a:t>
            </a:r>
            <a:endParaRPr lang="sv-SE" sz="1100"/>
          </a:p>
        </c:rich>
      </c:tx>
      <c:overlay val="0"/>
    </c:title>
    <c:autoTitleDeleted val="0"/>
    <c:plotArea>
      <c:layout>
        <c:manualLayout>
          <c:layoutTarget val="inner"/>
          <c:xMode val="edge"/>
          <c:yMode val="edge"/>
          <c:x val="4.9571843834392469E-2"/>
          <c:y val="5.9999585678920449E-2"/>
          <c:w val="0.94880744618964563"/>
          <c:h val="0.80945172093449058"/>
        </c:manualLayout>
      </c:layout>
      <c:barChart>
        <c:barDir val="col"/>
        <c:grouping val="clustered"/>
        <c:varyColors val="0"/>
        <c:ser>
          <c:idx val="0"/>
          <c:order val="0"/>
          <c:tx>
            <c:strRef>
              <c:f>'Diagram och tabell'!$A$28</c:f>
              <c:strCache>
                <c:ptCount val="1"/>
                <c:pt idx="0">
                  <c:v>Total pension slutlön</c:v>
                </c:pt>
              </c:strCache>
            </c:strRef>
          </c:tx>
          <c:invertIfNegative val="0"/>
          <c:dLbls>
            <c:spPr>
              <a:noFill/>
              <a:ln>
                <a:noFill/>
              </a:ln>
              <a:effectLst/>
            </c:spPr>
            <c:txPr>
              <a:bodyPr wrap="square" lIns="38100" tIns="19050" rIns="38100" bIns="19050" anchor="ctr">
                <a:spAutoFit/>
              </a:bodyPr>
              <a:lstStyle/>
              <a:p>
                <a:pPr>
                  <a:defRPr sz="1600" b="1">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'Diagram och tabell'!$B$27:$R$27</c:f>
              <c:numCache>
                <c:formatCode>General</c:formatCode>
                <c:ptCount val="17"/>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numCache>
            </c:numRef>
          </c:cat>
          <c:val>
            <c:numRef>
              <c:f>'Diagram och tabell'!$B$28:$R$28</c:f>
              <c:numCache>
                <c:formatCode>0</c:formatCode>
                <c:ptCount val="17"/>
                <c:pt idx="0">
                  <c:v>86.1</c:v>
                </c:pt>
                <c:pt idx="1">
                  <c:v>85.1</c:v>
                </c:pt>
                <c:pt idx="2">
                  <c:v>83.4</c:v>
                </c:pt>
                <c:pt idx="3">
                  <c:v>82</c:v>
                </c:pt>
                <c:pt idx="4">
                  <c:v>80.8</c:v>
                </c:pt>
                <c:pt idx="5">
                  <c:v>81.7</c:v>
                </c:pt>
                <c:pt idx="6">
                  <c:v>79</c:v>
                </c:pt>
                <c:pt idx="7">
                  <c:v>75.5</c:v>
                </c:pt>
                <c:pt idx="8" formatCode="General">
                  <c:v>77</c:v>
                </c:pt>
                <c:pt idx="9">
                  <c:v>79</c:v>
                </c:pt>
                <c:pt idx="10">
                  <c:v>78</c:v>
                </c:pt>
                <c:pt idx="11">
                  <c:v>78</c:v>
                </c:pt>
                <c:pt idx="12">
                  <c:v>78</c:v>
                </c:pt>
                <c:pt idx="13">
                  <c:v>77</c:v>
                </c:pt>
                <c:pt idx="14">
                  <c:v>76</c:v>
                </c:pt>
                <c:pt idx="15">
                  <c:v>73</c:v>
                </c:pt>
                <c:pt idx="16">
                  <c:v>73</c:v>
                </c:pt>
              </c:numCache>
            </c:numRef>
          </c:val>
          <c:extLst>
            <c:ext xmlns:c16="http://schemas.microsoft.com/office/drawing/2014/chart" uri="{C3380CC4-5D6E-409C-BE32-E72D297353CC}">
              <c16:uniqueId val="{00000000-DE53-4C50-86B2-BE1A8C35A4A9}"/>
            </c:ext>
          </c:extLst>
        </c:ser>
        <c:ser>
          <c:idx val="1"/>
          <c:order val="1"/>
          <c:tx>
            <c:strRef>
              <c:f>'Diagram och tabell'!$A$29</c:f>
              <c:strCache>
                <c:ptCount val="1"/>
                <c:pt idx="0">
                  <c:v>Allmän pension</c:v>
                </c:pt>
              </c:strCache>
            </c:strRef>
          </c:tx>
          <c:invertIfNegative val="0"/>
          <c:dLbls>
            <c:dLbl>
              <c:idx val="0"/>
              <c:layout>
                <c:manualLayout>
                  <c:x val="2.5596276905177431E-2"/>
                  <c:y val="4.62962962962959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E53-4C50-86B2-BE1A8C35A4A9}"/>
                </c:ext>
              </c:extLst>
            </c:dLbl>
            <c:dLbl>
              <c:idx val="1"/>
              <c:layout>
                <c:manualLayout>
                  <c:x val="2.09424083769633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53-4C50-86B2-BE1A8C35A4A9}"/>
                </c:ext>
              </c:extLst>
            </c:dLbl>
            <c:dLbl>
              <c:idx val="2"/>
              <c:layout>
                <c:manualLayout>
                  <c:x val="2.55962769051774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53-4C50-86B2-BE1A8C35A4A9}"/>
                </c:ext>
              </c:extLst>
            </c:dLbl>
            <c:dLbl>
              <c:idx val="3"/>
              <c:layout>
                <c:manualLayout>
                  <c:x val="2.7923211169284496E-2"/>
                  <c:y val="-4.243778136006699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53-4C50-86B2-BE1A8C35A4A9}"/>
                </c:ext>
              </c:extLst>
            </c:dLbl>
            <c:dLbl>
              <c:idx val="4"/>
              <c:layout>
                <c:manualLayout>
                  <c:x val="1.8615474112856321E-2"/>
                  <c:y val="-4.243778136006699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53-4C50-86B2-BE1A8C35A4A9}"/>
                </c:ext>
              </c:extLst>
            </c:dLbl>
            <c:dLbl>
              <c:idx val="5"/>
              <c:layout>
                <c:manualLayout>
                  <c:x val="2.09424083769633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53-4C50-86B2-BE1A8C35A4A9}"/>
                </c:ext>
              </c:extLst>
            </c:dLbl>
            <c:dLbl>
              <c:idx val="6"/>
              <c:layout>
                <c:manualLayout>
                  <c:x val="2.55962769051774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53-4C50-86B2-BE1A8C35A4A9}"/>
                </c:ext>
              </c:extLst>
            </c:dLbl>
            <c:dLbl>
              <c:idx val="7"/>
              <c:layout>
                <c:manualLayout>
                  <c:x val="2.09424083769633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E53-4C50-86B2-BE1A8C35A4A9}"/>
                </c:ext>
              </c:extLst>
            </c:dLbl>
            <c:spPr>
              <a:noFill/>
              <a:ln>
                <a:noFill/>
              </a:ln>
              <a:effectLst/>
            </c:spPr>
            <c:txPr>
              <a:bodyPr wrap="square" lIns="38100" tIns="19050" rIns="38100" bIns="19050" anchor="ctr">
                <a:spAutoFit/>
              </a:bodyPr>
              <a:lstStyle/>
              <a:p>
                <a:pPr>
                  <a:defRPr sz="1600" b="1">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'Diagram och tabell'!$B$27:$R$27</c:f>
              <c:numCache>
                <c:formatCode>General</c:formatCode>
                <c:ptCount val="17"/>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numCache>
            </c:numRef>
          </c:cat>
          <c:val>
            <c:numRef>
              <c:f>'Diagram och tabell'!$B$29:$R$29</c:f>
              <c:numCache>
                <c:formatCode>0</c:formatCode>
                <c:ptCount val="17"/>
                <c:pt idx="0">
                  <c:v>61.3</c:v>
                </c:pt>
                <c:pt idx="1">
                  <c:v>60.7</c:v>
                </c:pt>
                <c:pt idx="2">
                  <c:v>58.6</c:v>
                </c:pt>
                <c:pt idx="3">
                  <c:v>56.3</c:v>
                </c:pt>
                <c:pt idx="4">
                  <c:v>54.2</c:v>
                </c:pt>
                <c:pt idx="5">
                  <c:v>54.9</c:v>
                </c:pt>
                <c:pt idx="6">
                  <c:v>52.3</c:v>
                </c:pt>
                <c:pt idx="7">
                  <c:v>48.4</c:v>
                </c:pt>
                <c:pt idx="8" formatCode="General">
                  <c:v>49</c:v>
                </c:pt>
                <c:pt idx="9">
                  <c:v>51</c:v>
                </c:pt>
                <c:pt idx="10">
                  <c:v>49</c:v>
                </c:pt>
                <c:pt idx="11">
                  <c:v>48</c:v>
                </c:pt>
                <c:pt idx="12">
                  <c:v>49</c:v>
                </c:pt>
                <c:pt idx="13">
                  <c:v>48</c:v>
                </c:pt>
                <c:pt idx="14">
                  <c:v>47</c:v>
                </c:pt>
                <c:pt idx="15">
                  <c:v>45</c:v>
                </c:pt>
                <c:pt idx="16">
                  <c:v>45</c:v>
                </c:pt>
              </c:numCache>
            </c:numRef>
          </c:val>
          <c:extLst>
            <c:ext xmlns:c16="http://schemas.microsoft.com/office/drawing/2014/chart" uri="{C3380CC4-5D6E-409C-BE32-E72D297353CC}">
              <c16:uniqueId val="{00000009-DE53-4C50-86B2-BE1A8C35A4A9}"/>
            </c:ext>
          </c:extLst>
        </c:ser>
        <c:ser>
          <c:idx val="2"/>
          <c:order val="2"/>
          <c:tx>
            <c:strRef>
              <c:f>'Diagram och tabell'!$A$30</c:f>
              <c:strCache>
                <c:ptCount val="1"/>
                <c:pt idx="0">
                  <c:v>Tjänstepension</c:v>
                </c:pt>
              </c:strCache>
            </c:strRef>
          </c:tx>
          <c:invertIfNegative val="0"/>
          <c:dLbls>
            <c:dLbl>
              <c:idx val="0"/>
              <c:layout>
                <c:manualLayout>
                  <c:x val="1.16346713205352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53-4C50-86B2-BE1A8C35A4A9}"/>
                </c:ext>
              </c:extLst>
            </c:dLbl>
            <c:dLbl>
              <c:idx val="1"/>
              <c:layout>
                <c:manualLayout>
                  <c:x val="1.1634671320535243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E53-4C50-86B2-BE1A8C35A4A9}"/>
                </c:ext>
              </c:extLst>
            </c:dLbl>
            <c:dLbl>
              <c:idx val="2"/>
              <c:layout>
                <c:manualLayout>
                  <c:x val="2.09424083769633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E53-4C50-86B2-BE1A8C35A4A9}"/>
                </c:ext>
              </c:extLst>
            </c:dLbl>
            <c:dLbl>
              <c:idx val="3"/>
              <c:layout>
                <c:manualLayout>
                  <c:x val="1.16346713205352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E53-4C50-86B2-BE1A8C35A4A9}"/>
                </c:ext>
              </c:extLst>
            </c:dLbl>
            <c:dLbl>
              <c:idx val="4"/>
              <c:layout>
                <c:manualLayout>
                  <c:x val="2.09424083769633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E53-4C50-86B2-BE1A8C35A4A9}"/>
                </c:ext>
              </c:extLst>
            </c:dLbl>
            <c:dLbl>
              <c:idx val="5"/>
              <c:layout>
                <c:manualLayout>
                  <c:x val="1.16346713205353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E53-4C50-86B2-BE1A8C35A4A9}"/>
                </c:ext>
              </c:extLst>
            </c:dLbl>
            <c:dLbl>
              <c:idx val="7"/>
              <c:layout>
                <c:manualLayout>
                  <c:x val="2.559627690517743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E53-4C50-86B2-BE1A8C35A4A9}"/>
                </c:ext>
              </c:extLst>
            </c:dLbl>
            <c:spPr>
              <a:noFill/>
              <a:ln>
                <a:noFill/>
              </a:ln>
              <a:effectLst/>
            </c:spPr>
            <c:txPr>
              <a:bodyPr wrap="square" lIns="38100" tIns="19050" rIns="38100" bIns="19050" anchor="ctr">
                <a:spAutoFit/>
              </a:bodyPr>
              <a:lstStyle/>
              <a:p>
                <a:pPr>
                  <a:defRPr sz="1400" b="1">
                    <a:solidFill>
                      <a:schemeClr val="bg1"/>
                    </a:solidFill>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'Diagram och tabell'!$B$27:$R$27</c:f>
              <c:numCache>
                <c:formatCode>General</c:formatCode>
                <c:ptCount val="17"/>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numCache>
            </c:numRef>
          </c:cat>
          <c:val>
            <c:numRef>
              <c:f>'Diagram och tabell'!$B$30:$R$30</c:f>
              <c:numCache>
                <c:formatCode>0</c:formatCode>
                <c:ptCount val="17"/>
                <c:pt idx="0">
                  <c:v>16.600000000000001</c:v>
                </c:pt>
                <c:pt idx="1">
                  <c:v>16.7</c:v>
                </c:pt>
                <c:pt idx="2">
                  <c:v>17.100000000000001</c:v>
                </c:pt>
                <c:pt idx="3">
                  <c:v>18</c:v>
                </c:pt>
                <c:pt idx="4">
                  <c:v>19.2</c:v>
                </c:pt>
                <c:pt idx="5">
                  <c:v>19.8</c:v>
                </c:pt>
                <c:pt idx="6">
                  <c:v>20</c:v>
                </c:pt>
                <c:pt idx="7">
                  <c:v>20.7</c:v>
                </c:pt>
                <c:pt idx="8" formatCode="General">
                  <c:v>21</c:v>
                </c:pt>
                <c:pt idx="9">
                  <c:v>22</c:v>
                </c:pt>
                <c:pt idx="10">
                  <c:v>23</c:v>
                </c:pt>
                <c:pt idx="11">
                  <c:v>24</c:v>
                </c:pt>
                <c:pt idx="12">
                  <c:v>23</c:v>
                </c:pt>
                <c:pt idx="13">
                  <c:v>23</c:v>
                </c:pt>
                <c:pt idx="14">
                  <c:v>23</c:v>
                </c:pt>
                <c:pt idx="15">
                  <c:v>23</c:v>
                </c:pt>
                <c:pt idx="16">
                  <c:v>23</c:v>
                </c:pt>
              </c:numCache>
            </c:numRef>
          </c:val>
          <c:extLst>
            <c:ext xmlns:c16="http://schemas.microsoft.com/office/drawing/2014/chart" uri="{C3380CC4-5D6E-409C-BE32-E72D297353CC}">
              <c16:uniqueId val="{00000011-DE53-4C50-86B2-BE1A8C35A4A9}"/>
            </c:ext>
          </c:extLst>
        </c:ser>
        <c:ser>
          <c:idx val="3"/>
          <c:order val="3"/>
          <c:tx>
            <c:strRef>
              <c:f>'Diagram och tabell'!$A$31</c:f>
              <c:strCache>
                <c:ptCount val="1"/>
                <c:pt idx="0">
                  <c:v>Privat pension</c:v>
                </c:pt>
              </c:strCache>
            </c:strRef>
          </c:tx>
          <c:invertIfNegative val="0"/>
          <c:dLbls>
            <c:dLbl>
              <c:idx val="0"/>
              <c:layout>
                <c:manualLayout>
                  <c:x val="6.98080279232114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E53-4C50-86B2-BE1A8C35A4A9}"/>
                </c:ext>
              </c:extLst>
            </c:dLbl>
            <c:dLbl>
              <c:idx val="1"/>
              <c:layout>
                <c:manualLayout>
                  <c:x val="6.98080279232114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E53-4C50-86B2-BE1A8C35A4A9}"/>
                </c:ext>
              </c:extLst>
            </c:dLbl>
            <c:dLbl>
              <c:idx val="4"/>
              <c:layout>
                <c:manualLayout>
                  <c:x val="4.653868528214080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E53-4C50-86B2-BE1A8C35A4A9}"/>
                </c:ext>
              </c:extLst>
            </c:dLbl>
            <c:dLbl>
              <c:idx val="5"/>
              <c:layout>
                <c:manualLayout>
                  <c:x val="1.16346713205352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E53-4C50-86B2-BE1A8C35A4A9}"/>
                </c:ext>
              </c:extLst>
            </c:dLbl>
            <c:dLbl>
              <c:idx val="6"/>
              <c:layout>
                <c:manualLayout>
                  <c:x val="6.98080279232114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E53-4C50-86B2-BE1A8C35A4A9}"/>
                </c:ext>
              </c:extLst>
            </c:dLbl>
            <c:dLbl>
              <c:idx val="7"/>
              <c:layout>
                <c:manualLayout>
                  <c:x val="6.8819616374964903E-3"/>
                  <c:y val="-6.80415221156377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E53-4C50-86B2-BE1A8C35A4A9}"/>
                </c:ext>
              </c:extLst>
            </c:dLbl>
            <c:spPr>
              <a:noFill/>
              <a:ln>
                <a:noFill/>
              </a:ln>
              <a:effectLst/>
            </c:spPr>
            <c:txPr>
              <a:bodyPr wrap="square" lIns="38100" tIns="19050" rIns="38100" bIns="19050" anchor="ctr">
                <a:spAutoFit/>
              </a:bodyPr>
              <a:lstStyle/>
              <a:p>
                <a:pPr>
                  <a:defRPr sz="1600"/>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'Diagram och tabell'!$B$27:$R$27</c:f>
              <c:numCache>
                <c:formatCode>General</c:formatCode>
                <c:ptCount val="17"/>
                <c:pt idx="0">
                  <c:v>1938</c:v>
                </c:pt>
                <c:pt idx="1">
                  <c:v>1939</c:v>
                </c:pt>
                <c:pt idx="2">
                  <c:v>1940</c:v>
                </c:pt>
                <c:pt idx="3">
                  <c:v>1941</c:v>
                </c:pt>
                <c:pt idx="4">
                  <c:v>1942</c:v>
                </c:pt>
                <c:pt idx="5">
                  <c:v>1943</c:v>
                </c:pt>
                <c:pt idx="6">
                  <c:v>1944</c:v>
                </c:pt>
                <c:pt idx="7">
                  <c:v>1945</c:v>
                </c:pt>
                <c:pt idx="8">
                  <c:v>1946</c:v>
                </c:pt>
                <c:pt idx="9">
                  <c:v>1947</c:v>
                </c:pt>
                <c:pt idx="10">
                  <c:v>1948</c:v>
                </c:pt>
                <c:pt idx="11">
                  <c:v>1949</c:v>
                </c:pt>
                <c:pt idx="12">
                  <c:v>1950</c:v>
                </c:pt>
                <c:pt idx="13">
                  <c:v>1951</c:v>
                </c:pt>
                <c:pt idx="14">
                  <c:v>1952</c:v>
                </c:pt>
                <c:pt idx="15">
                  <c:v>1953</c:v>
                </c:pt>
                <c:pt idx="16">
                  <c:v>1954</c:v>
                </c:pt>
              </c:numCache>
            </c:numRef>
          </c:cat>
          <c:val>
            <c:numRef>
              <c:f>'Diagram och tabell'!$B$31:$R$31</c:f>
              <c:numCache>
                <c:formatCode>0</c:formatCode>
                <c:ptCount val="17"/>
                <c:pt idx="0">
                  <c:v>7.2</c:v>
                </c:pt>
                <c:pt idx="1">
                  <c:v>6.8</c:v>
                </c:pt>
                <c:pt idx="2">
                  <c:v>7</c:v>
                </c:pt>
                <c:pt idx="3">
                  <c:v>7</c:v>
                </c:pt>
                <c:pt idx="4">
                  <c:v>6.8</c:v>
                </c:pt>
                <c:pt idx="5">
                  <c:v>6.5</c:v>
                </c:pt>
                <c:pt idx="6">
                  <c:v>6.2</c:v>
                </c:pt>
                <c:pt idx="7">
                  <c:v>6.2</c:v>
                </c:pt>
                <c:pt idx="8" formatCode="General">
                  <c:v>6</c:v>
                </c:pt>
                <c:pt idx="9">
                  <c:v>6</c:v>
                </c:pt>
                <c:pt idx="10">
                  <c:v>6</c:v>
                </c:pt>
                <c:pt idx="11">
                  <c:v>6</c:v>
                </c:pt>
                <c:pt idx="12">
                  <c:v>6</c:v>
                </c:pt>
                <c:pt idx="13">
                  <c:v>6</c:v>
                </c:pt>
                <c:pt idx="14">
                  <c:v>5</c:v>
                </c:pt>
                <c:pt idx="15">
                  <c:v>5</c:v>
                </c:pt>
                <c:pt idx="16">
                  <c:v>5</c:v>
                </c:pt>
              </c:numCache>
            </c:numRef>
          </c:val>
          <c:extLst>
            <c:ext xmlns:c16="http://schemas.microsoft.com/office/drawing/2014/chart" uri="{C3380CC4-5D6E-409C-BE32-E72D297353CC}">
              <c16:uniqueId val="{00000018-DE53-4C50-86B2-BE1A8C35A4A9}"/>
            </c:ext>
          </c:extLst>
        </c:ser>
        <c:dLbls>
          <c:showLegendKey val="0"/>
          <c:showVal val="1"/>
          <c:showCatName val="0"/>
          <c:showSerName val="0"/>
          <c:showPercent val="0"/>
          <c:showBubbleSize val="0"/>
        </c:dLbls>
        <c:gapWidth val="150"/>
        <c:overlap val="-25"/>
        <c:axId val="520175896"/>
        <c:axId val="520176288"/>
      </c:barChart>
      <c:catAx>
        <c:axId val="520175896"/>
        <c:scaling>
          <c:orientation val="minMax"/>
        </c:scaling>
        <c:delete val="0"/>
        <c:axPos val="b"/>
        <c:numFmt formatCode="General" sourceLinked="1"/>
        <c:majorTickMark val="none"/>
        <c:minorTickMark val="none"/>
        <c:tickLblPos val="nextTo"/>
        <c:crossAx val="520176288"/>
        <c:crosses val="autoZero"/>
        <c:auto val="1"/>
        <c:lblAlgn val="ctr"/>
        <c:lblOffset val="100"/>
        <c:noMultiLvlLbl val="0"/>
      </c:catAx>
      <c:valAx>
        <c:axId val="520176288"/>
        <c:scaling>
          <c:orientation val="minMax"/>
        </c:scaling>
        <c:delete val="1"/>
        <c:axPos val="l"/>
        <c:numFmt formatCode="0" sourceLinked="1"/>
        <c:majorTickMark val="out"/>
        <c:minorTickMark val="none"/>
        <c:tickLblPos val="none"/>
        <c:crossAx val="520175896"/>
        <c:crosses val="autoZero"/>
        <c:crossBetween val="between"/>
      </c:valAx>
    </c:plotArea>
    <c:legend>
      <c:legendPos val="b"/>
      <c:overlay val="0"/>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'https://folksam-my.sharepoint.com/personal/hakan_svardman_folksam_se1/Documents/Documents/Bokprojektet Försäkringsvärlden/Bokprojektet/[socialförsäkringens kostnader av BNP.xlsx]Blad2'!$B$6</c:f>
              <c:strCache>
                <c:ptCount val="1"/>
                <c:pt idx="0">
                  <c:v>statsbudgeten</c:v>
                </c:pt>
              </c:strCache>
            </c:strRef>
          </c:tx>
          <c:spPr>
            <a:ln w="44450" cap="rnd">
              <a:solidFill>
                <a:schemeClr val="accent1"/>
              </a:solidFill>
              <a:round/>
            </a:ln>
            <a:effectLst/>
          </c:spPr>
          <c:marker>
            <c:symbol val="none"/>
          </c:marker>
          <c:cat>
            <c:numRef>
              <c:f>[2]Blad2!$A$7:$A$20</c:f>
              <c:numCache>
                <c:formatCode>General</c:formatCode>
                <c:ptCount val="14"/>
                <c:pt idx="0">
                  <c:v>1915</c:v>
                </c:pt>
                <c:pt idx="1">
                  <c:v>1920</c:v>
                </c:pt>
                <c:pt idx="2">
                  <c:v>1925</c:v>
                </c:pt>
                <c:pt idx="3">
                  <c:v>1930</c:v>
                </c:pt>
                <c:pt idx="4">
                  <c:v>1935</c:v>
                </c:pt>
                <c:pt idx="5">
                  <c:v>1940</c:v>
                </c:pt>
                <c:pt idx="6">
                  <c:v>1945</c:v>
                </c:pt>
                <c:pt idx="7">
                  <c:v>1951</c:v>
                </c:pt>
                <c:pt idx="8">
                  <c:v>1955</c:v>
                </c:pt>
                <c:pt idx="9">
                  <c:v>1960</c:v>
                </c:pt>
                <c:pt idx="10">
                  <c:v>1965</c:v>
                </c:pt>
                <c:pt idx="11">
                  <c:v>1970</c:v>
                </c:pt>
                <c:pt idx="12">
                  <c:v>1975</c:v>
                </c:pt>
                <c:pt idx="13">
                  <c:v>1980</c:v>
                </c:pt>
              </c:numCache>
            </c:numRef>
          </c:cat>
          <c:val>
            <c:numRef>
              <c:f>[2]Blad2!$B$7:$B$20</c:f>
              <c:numCache>
                <c:formatCode>General</c:formatCode>
                <c:ptCount val="14"/>
                <c:pt idx="0">
                  <c:v>1.2144468472106013E-2</c:v>
                </c:pt>
                <c:pt idx="1">
                  <c:v>1.1788962402643013E-2</c:v>
                </c:pt>
                <c:pt idx="2">
                  <c:v>4.92856652663691E-2</c:v>
                </c:pt>
                <c:pt idx="3">
                  <c:v>6.7268188502097176E-2</c:v>
                </c:pt>
                <c:pt idx="4">
                  <c:v>8.5671986093287314E-2</c:v>
                </c:pt>
                <c:pt idx="5">
                  <c:v>5.4838281971205174E-2</c:v>
                </c:pt>
                <c:pt idx="6">
                  <c:v>0.11296364594846585</c:v>
                </c:pt>
                <c:pt idx="7">
                  <c:v>9.7133539040516692E-2</c:v>
                </c:pt>
                <c:pt idx="8">
                  <c:v>0.10717191208337633</c:v>
                </c:pt>
                <c:pt idx="9">
                  <c:v>0.1145245127790141</c:v>
                </c:pt>
                <c:pt idx="10">
                  <c:v>0.24393814206992545</c:v>
                </c:pt>
                <c:pt idx="11">
                  <c:v>0.25094664022713958</c:v>
                </c:pt>
                <c:pt idx="12">
                  <c:v>0.29409109248218046</c:v>
                </c:pt>
                <c:pt idx="13">
                  <c:v>0.26804051329226253</c:v>
                </c:pt>
              </c:numCache>
            </c:numRef>
          </c:val>
          <c:smooth val="0"/>
          <c:extLst>
            <c:ext xmlns:c16="http://schemas.microsoft.com/office/drawing/2014/chart" uri="{C3380CC4-5D6E-409C-BE32-E72D297353CC}">
              <c16:uniqueId val="{00000000-1DE9-45AE-AB85-281BC07736AF}"/>
            </c:ext>
          </c:extLst>
        </c:ser>
        <c:ser>
          <c:idx val="1"/>
          <c:order val="1"/>
          <c:tx>
            <c:strRef>
              <c:f>'https://folksam-my.sharepoint.com/personal/hakan_svardman_folksam_se1/Documents/Documents/Bokprojektet Försäkringsvärlden/Bokprojektet/[socialförsäkringens kostnader av BNP.xlsx]Blad2'!$C$6</c:f>
              <c:strCache>
                <c:ptCount val="1"/>
                <c:pt idx="0">
                  <c:v>av BNP</c:v>
                </c:pt>
              </c:strCache>
            </c:strRef>
          </c:tx>
          <c:spPr>
            <a:ln w="44450" cap="rnd">
              <a:solidFill>
                <a:schemeClr val="accent2"/>
              </a:solidFill>
              <a:round/>
            </a:ln>
            <a:effectLst/>
          </c:spPr>
          <c:marker>
            <c:symbol val="none"/>
          </c:marker>
          <c:cat>
            <c:numRef>
              <c:f>[2]Blad2!$A$7:$A$20</c:f>
              <c:numCache>
                <c:formatCode>General</c:formatCode>
                <c:ptCount val="14"/>
                <c:pt idx="0">
                  <c:v>1915</c:v>
                </c:pt>
                <c:pt idx="1">
                  <c:v>1920</c:v>
                </c:pt>
                <c:pt idx="2">
                  <c:v>1925</c:v>
                </c:pt>
                <c:pt idx="3">
                  <c:v>1930</c:v>
                </c:pt>
                <c:pt idx="4">
                  <c:v>1935</c:v>
                </c:pt>
                <c:pt idx="5">
                  <c:v>1940</c:v>
                </c:pt>
                <c:pt idx="6">
                  <c:v>1945</c:v>
                </c:pt>
                <c:pt idx="7">
                  <c:v>1951</c:v>
                </c:pt>
                <c:pt idx="8">
                  <c:v>1955</c:v>
                </c:pt>
                <c:pt idx="9">
                  <c:v>1960</c:v>
                </c:pt>
                <c:pt idx="10">
                  <c:v>1965</c:v>
                </c:pt>
                <c:pt idx="11">
                  <c:v>1970</c:v>
                </c:pt>
                <c:pt idx="12">
                  <c:v>1975</c:v>
                </c:pt>
                <c:pt idx="13">
                  <c:v>1980</c:v>
                </c:pt>
              </c:numCache>
            </c:numRef>
          </c:cat>
          <c:val>
            <c:numRef>
              <c:f>[2]Blad2!$C$7:$C$20</c:f>
              <c:numCache>
                <c:formatCode>General</c:formatCode>
                <c:ptCount val="14"/>
                <c:pt idx="6">
                  <c:v>1.9901025641025642E-2</c:v>
                </c:pt>
                <c:pt idx="7">
                  <c:v>1.77147577092511E-2</c:v>
                </c:pt>
                <c:pt idx="8">
                  <c:v>2.306469020652898E-2</c:v>
                </c:pt>
                <c:pt idx="9">
                  <c:v>2.7230490483749419E-2</c:v>
                </c:pt>
                <c:pt idx="10">
                  <c:v>6.0635109290985374E-2</c:v>
                </c:pt>
                <c:pt idx="11">
                  <c:v>6.1894257703081233E-2</c:v>
                </c:pt>
                <c:pt idx="12">
                  <c:v>8.3507809417125975E-2</c:v>
                </c:pt>
                <c:pt idx="13">
                  <c:v>0.10409788276730648</c:v>
                </c:pt>
              </c:numCache>
            </c:numRef>
          </c:val>
          <c:smooth val="0"/>
          <c:extLst>
            <c:ext xmlns:c16="http://schemas.microsoft.com/office/drawing/2014/chart" uri="{C3380CC4-5D6E-409C-BE32-E72D297353CC}">
              <c16:uniqueId val="{00000001-1DE9-45AE-AB85-281BC07736AF}"/>
            </c:ext>
          </c:extLst>
        </c:ser>
        <c:dLbls>
          <c:showLegendKey val="0"/>
          <c:showVal val="0"/>
          <c:showCatName val="0"/>
          <c:showSerName val="0"/>
          <c:showPercent val="0"/>
          <c:showBubbleSize val="0"/>
        </c:dLbls>
        <c:smooth val="0"/>
        <c:axId val="814872256"/>
        <c:axId val="814874224"/>
      </c:lineChart>
      <c:catAx>
        <c:axId val="81487225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sv-SE"/>
          </a:p>
        </c:txPr>
        <c:crossAx val="814874224"/>
        <c:crosses val="autoZero"/>
        <c:auto val="1"/>
        <c:lblAlgn val="ctr"/>
        <c:lblOffset val="100"/>
        <c:noMultiLvlLbl val="0"/>
      </c:catAx>
      <c:valAx>
        <c:axId val="814874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sv-SE"/>
          </a:p>
        </c:txPr>
        <c:crossAx val="81487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'https://folksam-my.sharepoint.com/personal/hakan_svardman_folksam_se1/Documents/Documents/Bokprojektet Försäkringsvärlden/Bokprojektet/[socialförsäkringens kostnader av BNP.xlsx]Blad3'!$B$5</c:f>
              <c:strCache>
                <c:ptCount val="1"/>
                <c:pt idx="0">
                  <c:v>Procent av BNP</c:v>
                </c:pt>
              </c:strCache>
            </c:strRef>
          </c:tx>
          <c:spPr>
            <a:ln w="28575" cap="rnd">
              <a:solidFill>
                <a:schemeClr val="accent1"/>
              </a:solidFill>
              <a:round/>
            </a:ln>
            <a:effectLst/>
          </c:spPr>
          <c:marker>
            <c:symbol val="none"/>
          </c:marker>
          <c:cat>
            <c:numRef>
              <c:f>[2]Blad3!$A$6:$A$47</c:f>
              <c:numCache>
                <c:formatCode>General</c:formatCode>
                <c:ptCount val="42"/>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numCache>
            </c:numRef>
          </c:cat>
          <c:val>
            <c:numRef>
              <c:f>[2]Blad3!$B$6:$B$47</c:f>
              <c:numCache>
                <c:formatCode>General</c:formatCode>
                <c:ptCount val="42"/>
                <c:pt idx="0">
                  <c:v>8.1177033299425361</c:v>
                </c:pt>
                <c:pt idx="1">
                  <c:v>8.0293680686981013</c:v>
                </c:pt>
                <c:pt idx="2">
                  <c:v>7.8839260825615991</c:v>
                </c:pt>
                <c:pt idx="3">
                  <c:v>7.6958132516129192</c:v>
                </c:pt>
                <c:pt idx="4">
                  <c:v>7.281141397085757</c:v>
                </c:pt>
                <c:pt idx="5">
                  <c:v>8.2000609616547067</c:v>
                </c:pt>
                <c:pt idx="6">
                  <c:v>8.0868956640354543</c:v>
                </c:pt>
                <c:pt idx="7">
                  <c:v>8.3716020698482811</c:v>
                </c:pt>
                <c:pt idx="8">
                  <c:v>8.9260446286376993</c:v>
                </c:pt>
                <c:pt idx="9">
                  <c:v>8.9836840549271759</c:v>
                </c:pt>
                <c:pt idx="10">
                  <c:v>9.1752541130032537</c:v>
                </c:pt>
                <c:pt idx="11">
                  <c:v>9.5060784180318709</c:v>
                </c:pt>
                <c:pt idx="12">
                  <c:v>9.4482483506863382</c:v>
                </c:pt>
                <c:pt idx="13">
                  <c:v>9.1339251077374897</c:v>
                </c:pt>
                <c:pt idx="14">
                  <c:v>8.6046073415748889</c:v>
                </c:pt>
                <c:pt idx="15">
                  <c:v>7.9590438924822191</c:v>
                </c:pt>
                <c:pt idx="16">
                  <c:v>7.1389476976989776</c:v>
                </c:pt>
                <c:pt idx="17">
                  <c:v>6.5771132557568173</c:v>
                </c:pt>
                <c:pt idx="18">
                  <c:v>5.9031495365099707</c:v>
                </c:pt>
                <c:pt idx="19">
                  <c:v>6.9337623605096779</c:v>
                </c:pt>
                <c:pt idx="20">
                  <c:v>6.993950960716333</c:v>
                </c:pt>
                <c:pt idx="21">
                  <c:v>7.3451580860723453</c:v>
                </c:pt>
                <c:pt idx="22">
                  <c:v>7.295952063166582</c:v>
                </c:pt>
                <c:pt idx="23">
                  <c:v>7.2119887097517292</c:v>
                </c:pt>
                <c:pt idx="24">
                  <c:v>7.0723176874708953</c:v>
                </c:pt>
                <c:pt idx="25">
                  <c:v>6.9821282089009618</c:v>
                </c:pt>
                <c:pt idx="26">
                  <c:v>6.711807759529516</c:v>
                </c:pt>
                <c:pt idx="27">
                  <c:v>6.0751559405547839</c:v>
                </c:pt>
                <c:pt idx="28">
                  <c:v>5.905267504281003</c:v>
                </c:pt>
                <c:pt idx="29">
                  <c:v>6.1196696963120978</c:v>
                </c:pt>
                <c:pt idx="30">
                  <c:v>5.6851981404321306</c:v>
                </c:pt>
                <c:pt idx="31">
                  <c:v>5.3982648743455037</c:v>
                </c:pt>
                <c:pt idx="32">
                  <c:v>5.4694123856334054</c:v>
                </c:pt>
                <c:pt idx="33">
                  <c:v>5.5601620375569851</c:v>
                </c:pt>
                <c:pt idx="34">
                  <c:v>5.4450138173495324</c:v>
                </c:pt>
                <c:pt idx="35">
                  <c:v>5.2753792672212221</c:v>
                </c:pt>
                <c:pt idx="36">
                  <c:v>5.1558101766526674</c:v>
                </c:pt>
                <c:pt idx="37">
                  <c:v>4.920639315733907</c:v>
                </c:pt>
                <c:pt idx="38">
                  <c:v>4.6915459386584031</c:v>
                </c:pt>
                <c:pt idx="39">
                  <c:v>4.4271484627454072</c:v>
                </c:pt>
                <c:pt idx="40">
                  <c:v>4.9360487530302084</c:v>
                </c:pt>
                <c:pt idx="41">
                  <c:v>4.6340853575569358</c:v>
                </c:pt>
              </c:numCache>
            </c:numRef>
          </c:val>
          <c:smooth val="0"/>
          <c:extLst>
            <c:ext xmlns:c16="http://schemas.microsoft.com/office/drawing/2014/chart" uri="{C3380CC4-5D6E-409C-BE32-E72D297353CC}">
              <c16:uniqueId val="{00000000-A2EB-434A-A4C5-94763F21FD09}"/>
            </c:ext>
          </c:extLst>
        </c:ser>
        <c:dLbls>
          <c:showLegendKey val="0"/>
          <c:showVal val="0"/>
          <c:showCatName val="0"/>
          <c:showSerName val="0"/>
          <c:showPercent val="0"/>
          <c:showBubbleSize val="0"/>
        </c:dLbls>
        <c:smooth val="0"/>
        <c:axId val="799806984"/>
        <c:axId val="799809608"/>
      </c:lineChart>
      <c:catAx>
        <c:axId val="79980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crossAx val="799809608"/>
        <c:crosses val="autoZero"/>
        <c:auto val="1"/>
        <c:lblAlgn val="ctr"/>
        <c:lblOffset val="100"/>
        <c:noMultiLvlLbl val="0"/>
      </c:catAx>
      <c:valAx>
        <c:axId val="799809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sv-SE"/>
          </a:p>
        </c:txPr>
        <c:crossAx val="799806984"/>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bg1"/>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25D772-B06B-4BB0-8121-AD11C7294962}" type="datetimeFigureOut">
              <a:rPr lang="sv-SE" smtClean="0"/>
              <a:t>2023-04-19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6B3B56-D0E9-4615-BBF4-5127BDA6AFA2}" type="slidenum">
              <a:rPr lang="sv-SE" smtClean="0"/>
              <a:t>‹#›</a:t>
            </a:fld>
            <a:endParaRPr lang="sv-SE"/>
          </a:p>
        </p:txBody>
      </p:sp>
    </p:spTree>
    <p:extLst>
      <p:ext uri="{BB962C8B-B14F-4D97-AF65-F5344CB8AC3E}">
        <p14:creationId xmlns:p14="http://schemas.microsoft.com/office/powerpoint/2010/main" val="4175966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sv.wikipedia.org/wiki/Munktell" TargetMode="External"/><Relationship Id="rId13" Type="http://schemas.openxmlformats.org/officeDocument/2006/relationships/hyperlink" Target="https://sv.wikipedia.org/w/index.php?title=Trygger&amp;action=edit&amp;redlink=1" TargetMode="External"/><Relationship Id="rId3" Type="http://schemas.openxmlformats.org/officeDocument/2006/relationships/hyperlink" Target="https://sv.wikipedia.org/wiki/Stormor_i_Dalom#cite_note-:1-6" TargetMode="External"/><Relationship Id="rId7" Type="http://schemas.openxmlformats.org/officeDocument/2006/relationships/hyperlink" Target="https://sv.wikipedia.org/wiki/Key_(sl%C3%A4kt)" TargetMode="External"/><Relationship Id="rId12" Type="http://schemas.openxmlformats.org/officeDocument/2006/relationships/hyperlink" Target="https://sv.wikipedia.org/wiki/Von_Troi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sv.wikipedia.org/wiki/Geijer_(sl%C3%A4kt)" TargetMode="External"/><Relationship Id="rId11" Type="http://schemas.openxmlformats.org/officeDocument/2006/relationships/hyperlink" Target="https://sv.wikipedia.org/wiki/Troilius" TargetMode="External"/><Relationship Id="rId5" Type="http://schemas.openxmlformats.org/officeDocument/2006/relationships/hyperlink" Target="https://sv.wikipedia.org/wiki/Floderus" TargetMode="External"/><Relationship Id="rId10" Type="http://schemas.openxmlformats.org/officeDocument/2006/relationships/hyperlink" Target="https://sv.wikipedia.org/w/index.php?title=Stridsberg_(sl%C3%A4kt)&amp;action=edit&amp;redlink=1" TargetMode="External"/><Relationship Id="rId4" Type="http://schemas.openxmlformats.org/officeDocument/2006/relationships/hyperlink" Target="https://sv.wikipedia.org/wiki/Arborelius" TargetMode="External"/><Relationship Id="rId9" Type="http://schemas.openxmlformats.org/officeDocument/2006/relationships/hyperlink" Target="https://sv.wikipedia.org/wiki/Staaff_(sl%C3%A4k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F9A76F0-D3AA-467C-9FA7-AD1DDFDD8163}" type="slidenum">
              <a:rPr lang="sv-SE" smtClean="0"/>
              <a:t>1</a:t>
            </a:fld>
            <a:endParaRPr lang="sv-SE"/>
          </a:p>
        </p:txBody>
      </p:sp>
    </p:spTree>
    <p:extLst>
      <p:ext uri="{BB962C8B-B14F-4D97-AF65-F5344CB8AC3E}">
        <p14:creationId xmlns:p14="http://schemas.microsoft.com/office/powerpoint/2010/main" val="301743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Peter Ma </a:t>
            </a:r>
            <a:r>
              <a:rPr lang="sv-SE" dirty="0" err="1"/>
              <a:t>Mingzhe</a:t>
            </a:r>
            <a:r>
              <a:rPr lang="sv-SE" dirty="0"/>
              <a:t> – </a:t>
            </a:r>
            <a:r>
              <a:rPr lang="sv-SE" dirty="0" err="1"/>
              <a:t>Ping</a:t>
            </a:r>
            <a:r>
              <a:rPr lang="sv-SE" dirty="0"/>
              <a:t> An Insurance – 1 591 miljarder dollar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Oliver </a:t>
            </a:r>
            <a:r>
              <a:rPr lang="sv-SE" dirty="0" err="1"/>
              <a:t>Bäte</a:t>
            </a:r>
            <a:r>
              <a:rPr lang="sv-SE" dirty="0"/>
              <a:t> – Allianz  förvaltar 1 290 miljarder dollar</a:t>
            </a:r>
          </a:p>
          <a:p>
            <a:r>
              <a:rPr lang="sv-SE" dirty="0" err="1"/>
              <a:t>Musks</a:t>
            </a:r>
            <a:r>
              <a:rPr lang="sv-SE" dirty="0"/>
              <a:t> förmögenhet runt 224  miljarder dollar – ca 14 % av </a:t>
            </a:r>
            <a:r>
              <a:rPr lang="sv-SE" dirty="0" err="1"/>
              <a:t>Ping</a:t>
            </a:r>
            <a:r>
              <a:rPr lang="sv-SE" dirty="0"/>
              <a:t> Ans kapital</a:t>
            </a:r>
          </a:p>
        </p:txBody>
      </p:sp>
      <p:sp>
        <p:nvSpPr>
          <p:cNvPr id="4" name="Platshållare för bildnummer 3"/>
          <p:cNvSpPr>
            <a:spLocks noGrp="1"/>
          </p:cNvSpPr>
          <p:nvPr>
            <p:ph type="sldNum" sz="quarter" idx="5"/>
          </p:nvPr>
        </p:nvSpPr>
        <p:spPr/>
        <p:txBody>
          <a:bodyPr/>
          <a:lstStyle/>
          <a:p>
            <a:fld id="{FF9A76F0-D3AA-467C-9FA7-AD1DDFDD8163}" type="slidenum">
              <a:rPr lang="sv-SE" smtClean="0"/>
              <a:t>2</a:t>
            </a:fld>
            <a:endParaRPr lang="sv-SE"/>
          </a:p>
        </p:txBody>
      </p:sp>
    </p:spTree>
    <p:extLst>
      <p:ext uri="{BB962C8B-B14F-4D97-AF65-F5344CB8AC3E}">
        <p14:creationId xmlns:p14="http://schemas.microsoft.com/office/powerpoint/2010/main" val="18329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Familjen Hedenhös löste sina trygghetsbehov inom familjen eller stammen. Deras ekonomi baserades på huvudsakligen på samlande, jakt och viss byteshandel med grannstammarna. Därmed med var risken för ekonomiska förluster liten.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Men som den tänkande primaten – Homo sapiens – insåg vi tidigt att tillvaron var fylld med risker som kunde slita tillvaron i stycken – vilket förmodligen ingav en känsla av oro och fruktan för framtiden.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Vad kunde förklara alla dessa risker? Var det bara ren och skär otur eller fanns det någon mening eller vilja som påverkade?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Andar, gudar eller guden kom tidigt att etableras som den främsta förklaringen till varför risker, skador och elände hemsökte oss människor.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Med jordbruket kom tryggheten i allt högre grad att kopplas till marken som vi människor bestämde oss för att ha rätt till.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När marken gav ett överflöd väcktes den storskaliga handeln till liv som även utvecklade behov av nya transaktionsmedel än den dittillsvarande byteshandel – pengar. Samhällen växte till städer som befolkades av människor utan koppling till jordens trygghet –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stadsborgare</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och handelsmän. Handeln krävde stora pengar. Insatserna hade blivit för stora för att helt förlita sig offer och böner till gudarna. Riskerna och möjligheterna till skatter måste fördelas på ett säkrare sätt. Lösningen blev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sjöfartslån</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Eldens lågor är både välsignelse och förbannelse för oss människor. Särskilt i städerna där hemförsäkringens tidiga kusin – brandstoden inte gällde, utan endast på landsbygden. Eldsvådor kunde därför leda till katastrof för städernas befolkning vars ekonomiska ryggrad bestod av fastigheter och humankapital – det vill säga jurister, läkare, lärare, ingenjörer, apotekare och hantverkarna.</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London tar ledningen när det gäller att hitta nya trygghetslösningar för den förindustriella stadsbefolkningen – kommersiell brandförsäkring etableras av Nichols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Barbon</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livförsäkringsbolag utvecklas.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pPr>
              <a:lnSpc>
                <a:spcPct val="150000"/>
              </a:lnSpc>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När industrialiseringen tar fart under 1800-talet växer nya försäkringsbehov fram, dels drivna av industriägarna själva – skadestånd, brand, stöld, sabotage osv, dels av de anställda det vill säga arbetarna, som stod helt blottlösa om de förlorar sin enda vara de kunde sälja – sitt arbete. </a:t>
            </a:r>
            <a:endParaRPr lang="sv-SE" sz="1800" dirty="0">
              <a:effectLst/>
              <a:latin typeface="Times New Roman" panose="02020603050405020304" pitchFamily="18"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F9A76F0-D3AA-467C-9FA7-AD1DDFDD8163}" type="slidenum">
              <a:rPr lang="sv-SE" smtClean="0"/>
              <a:t>3</a:t>
            </a:fld>
            <a:endParaRPr lang="sv-SE"/>
          </a:p>
        </p:txBody>
      </p:sp>
    </p:spTree>
    <p:extLst>
      <p:ext uri="{BB962C8B-B14F-4D97-AF65-F5344CB8AC3E}">
        <p14:creationId xmlns:p14="http://schemas.microsoft.com/office/powerpoint/2010/main" val="3566540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Flottans pensionskassa 1642 – från 55 års ålder</a:t>
            </a:r>
          </a:p>
          <a:p>
            <a:r>
              <a:rPr lang="sv-SE" dirty="0"/>
              <a:t>Krigshusmanskassan i Vadstena 1647.</a:t>
            </a:r>
          </a:p>
          <a:p>
            <a:r>
              <a:rPr lang="sv-SE" dirty="0"/>
              <a:t>Arméns pensionskassa för officerare 1757</a:t>
            </a:r>
          </a:p>
          <a:p>
            <a:r>
              <a:rPr lang="sv-SE" dirty="0" err="1"/>
              <a:t>Ackordsystem</a:t>
            </a:r>
            <a:r>
              <a:rPr lang="sv-SE" dirty="0"/>
              <a:t> – sälja sin tjänst. </a:t>
            </a:r>
          </a:p>
          <a:p>
            <a:r>
              <a:rPr lang="sv-SE" dirty="0"/>
              <a:t>Livstidsanställning för statsanställda – pensionslösning först 1778 vid 70 år och 40 arbetsår. PA-16 föregångare infördes första 1877. 67 år som avgångsskyldighet och 2/3 i pension. </a:t>
            </a:r>
          </a:p>
          <a:p>
            <a:r>
              <a:rPr lang="sv-SE" dirty="0"/>
              <a:t>Änkekonservering </a:t>
            </a:r>
            <a:r>
              <a:rPr lang="sv-SE" dirty="0" err="1"/>
              <a:t>Stormor</a:t>
            </a:r>
            <a:r>
              <a:rPr lang="sv-SE" dirty="0"/>
              <a:t> i </a:t>
            </a:r>
            <a:r>
              <a:rPr lang="sv-SE" dirty="0" err="1"/>
              <a:t>Dalmo</a:t>
            </a:r>
            <a:r>
              <a:rPr lang="sv-SE" dirty="0"/>
              <a:t> – Margareta Hansdotter </a:t>
            </a:r>
            <a:r>
              <a:rPr lang="sv-SE" b="0" i="0" dirty="0">
                <a:solidFill>
                  <a:srgbClr val="202122"/>
                </a:solidFill>
                <a:effectLst/>
                <a:latin typeface="Arial" panose="020B0604020202020204" pitchFamily="34" charset="0"/>
              </a:rPr>
              <a:t>on är anmoder för en rad kända släkter</a:t>
            </a:r>
            <a:r>
              <a:rPr lang="sv-SE" b="0" i="0" u="none" strike="noStrike" baseline="30000" dirty="0">
                <a:solidFill>
                  <a:srgbClr val="0645AD"/>
                </a:solidFill>
                <a:effectLst/>
                <a:latin typeface="Arial" panose="020B0604020202020204" pitchFamily="34" charset="0"/>
                <a:hlinkClick r:id="rId3"/>
              </a:rPr>
              <a:t>[6]</a:t>
            </a:r>
            <a:r>
              <a:rPr lang="sv-SE" b="0" i="0" dirty="0">
                <a:solidFill>
                  <a:srgbClr val="202122"/>
                </a:solidFill>
                <a:effectLst/>
                <a:latin typeface="Arial" panose="020B0604020202020204" pitchFamily="34" charset="0"/>
              </a:rPr>
              <a:t> (</a:t>
            </a:r>
            <a:r>
              <a:rPr lang="sv-SE" b="0" i="0" u="none" strike="noStrike" dirty="0">
                <a:solidFill>
                  <a:srgbClr val="0645AD"/>
                </a:solidFill>
                <a:effectLst/>
                <a:latin typeface="Arial" panose="020B0604020202020204" pitchFamily="34" charset="0"/>
                <a:hlinkClick r:id="rId4" tooltip="Arborelius"/>
              </a:rPr>
              <a:t>Arborelius</a:t>
            </a:r>
            <a:r>
              <a:rPr lang="sv-SE" b="0" i="0" dirty="0">
                <a:solidFill>
                  <a:srgbClr val="202122"/>
                </a:solidFill>
                <a:effectLst/>
                <a:latin typeface="Arial" panose="020B0604020202020204" pitchFamily="34" charset="0"/>
              </a:rPr>
              <a:t>, </a:t>
            </a:r>
            <a:r>
              <a:rPr lang="sv-SE" b="0" i="0" u="none" strike="noStrike" dirty="0">
                <a:solidFill>
                  <a:srgbClr val="0645AD"/>
                </a:solidFill>
                <a:effectLst/>
                <a:latin typeface="Arial" panose="020B0604020202020204" pitchFamily="34" charset="0"/>
                <a:hlinkClick r:id="rId5" tooltip="Floderus"/>
              </a:rPr>
              <a:t>Floderus</a:t>
            </a:r>
            <a:r>
              <a:rPr lang="sv-SE" b="0" i="0" dirty="0">
                <a:solidFill>
                  <a:srgbClr val="202122"/>
                </a:solidFill>
                <a:effectLst/>
                <a:latin typeface="Arial" panose="020B0604020202020204" pitchFamily="34" charset="0"/>
              </a:rPr>
              <a:t>, </a:t>
            </a:r>
            <a:r>
              <a:rPr lang="sv-SE" b="0" i="0" u="none" strike="noStrike" dirty="0">
                <a:solidFill>
                  <a:srgbClr val="0645AD"/>
                </a:solidFill>
                <a:effectLst/>
                <a:latin typeface="Arial" panose="020B0604020202020204" pitchFamily="34" charset="0"/>
                <a:hlinkClick r:id="rId6" tooltip="Geijer (släkt)"/>
              </a:rPr>
              <a:t>Geijer</a:t>
            </a:r>
            <a:r>
              <a:rPr lang="sv-SE" b="0" i="0" dirty="0">
                <a:solidFill>
                  <a:srgbClr val="202122"/>
                </a:solidFill>
                <a:effectLst/>
                <a:latin typeface="Arial" panose="020B0604020202020204" pitchFamily="34" charset="0"/>
              </a:rPr>
              <a:t>, Holmgren, </a:t>
            </a:r>
            <a:r>
              <a:rPr lang="sv-SE" b="0" i="0" u="none" strike="noStrike" dirty="0" err="1">
                <a:solidFill>
                  <a:srgbClr val="0645AD"/>
                </a:solidFill>
                <a:effectLst/>
                <a:latin typeface="Arial" panose="020B0604020202020204" pitchFamily="34" charset="0"/>
                <a:hlinkClick r:id="rId7" tooltip="Key (släkt)"/>
              </a:rPr>
              <a:t>Key</a:t>
            </a:r>
            <a:r>
              <a:rPr lang="sv-SE" b="0" i="0" dirty="0">
                <a:solidFill>
                  <a:srgbClr val="202122"/>
                </a:solidFill>
                <a:effectLst/>
                <a:latin typeface="Arial" panose="020B0604020202020204" pitchFamily="34" charset="0"/>
              </a:rPr>
              <a:t>, </a:t>
            </a:r>
            <a:r>
              <a:rPr lang="sv-SE" b="0" i="0" u="none" strike="noStrike" dirty="0" err="1">
                <a:solidFill>
                  <a:srgbClr val="0645AD"/>
                </a:solidFill>
                <a:effectLst/>
                <a:latin typeface="Arial" panose="020B0604020202020204" pitchFamily="34" charset="0"/>
                <a:hlinkClick r:id="rId8" tooltip="Munktell"/>
              </a:rPr>
              <a:t>Munktell</a:t>
            </a:r>
            <a:r>
              <a:rPr lang="sv-SE" b="0" i="0" dirty="0">
                <a:solidFill>
                  <a:srgbClr val="202122"/>
                </a:solidFill>
                <a:effectLst/>
                <a:latin typeface="Arial" panose="020B0604020202020204" pitchFamily="34" charset="0"/>
              </a:rPr>
              <a:t>, </a:t>
            </a:r>
            <a:r>
              <a:rPr lang="sv-SE" b="0" i="0" u="none" strike="noStrike" dirty="0" err="1">
                <a:solidFill>
                  <a:srgbClr val="0645AD"/>
                </a:solidFill>
                <a:effectLst/>
                <a:latin typeface="Arial" panose="020B0604020202020204" pitchFamily="34" charset="0"/>
                <a:hlinkClick r:id="rId9" tooltip="Staaff (släkt)"/>
              </a:rPr>
              <a:t>Staaff</a:t>
            </a:r>
            <a:r>
              <a:rPr lang="sv-SE" b="0" i="0" dirty="0">
                <a:solidFill>
                  <a:srgbClr val="202122"/>
                </a:solidFill>
                <a:effectLst/>
                <a:latin typeface="Arial" panose="020B0604020202020204" pitchFamily="34" charset="0"/>
              </a:rPr>
              <a:t>, </a:t>
            </a:r>
            <a:r>
              <a:rPr lang="sv-SE" b="0" i="0" u="sng" dirty="0">
                <a:solidFill>
                  <a:srgbClr val="BA0000"/>
                </a:solidFill>
                <a:effectLst/>
                <a:latin typeface="Arial" panose="020B0604020202020204" pitchFamily="34" charset="0"/>
                <a:hlinkClick r:id="rId10" tooltip="Stridsberg (släkt) [inte skriven än]"/>
              </a:rPr>
              <a:t>Stridsberg</a:t>
            </a:r>
            <a:r>
              <a:rPr lang="sv-SE" b="0" i="0" dirty="0">
                <a:solidFill>
                  <a:srgbClr val="202122"/>
                </a:solidFill>
                <a:effectLst/>
                <a:latin typeface="Arial" panose="020B0604020202020204" pitchFamily="34" charset="0"/>
              </a:rPr>
              <a:t>, </a:t>
            </a:r>
            <a:r>
              <a:rPr lang="sv-SE" b="0" i="0" u="none" strike="noStrike" dirty="0">
                <a:solidFill>
                  <a:srgbClr val="0645AD"/>
                </a:solidFill>
                <a:effectLst/>
                <a:latin typeface="Arial" panose="020B0604020202020204" pitchFamily="34" charset="0"/>
                <a:hlinkClick r:id="rId11" tooltip="Troilius"/>
              </a:rPr>
              <a:t>Troilius</a:t>
            </a:r>
            <a:r>
              <a:rPr lang="sv-SE" b="0" i="0" dirty="0">
                <a:solidFill>
                  <a:srgbClr val="202122"/>
                </a:solidFill>
                <a:effectLst/>
                <a:latin typeface="Arial" panose="020B0604020202020204" pitchFamily="34" charset="0"/>
              </a:rPr>
              <a:t>, </a:t>
            </a:r>
            <a:r>
              <a:rPr lang="sv-SE" b="0" i="0" u="none" strike="noStrike" dirty="0">
                <a:solidFill>
                  <a:srgbClr val="0645AD"/>
                </a:solidFill>
                <a:effectLst/>
                <a:latin typeface="Arial" panose="020B0604020202020204" pitchFamily="34" charset="0"/>
                <a:hlinkClick r:id="rId12" tooltip="Von Troil"/>
              </a:rPr>
              <a:t>von </a:t>
            </a:r>
            <a:r>
              <a:rPr lang="sv-SE" b="0" i="0" u="none" strike="noStrike" dirty="0" err="1">
                <a:solidFill>
                  <a:srgbClr val="0645AD"/>
                </a:solidFill>
                <a:effectLst/>
                <a:latin typeface="Arial" panose="020B0604020202020204" pitchFamily="34" charset="0"/>
                <a:hlinkClick r:id="rId12" tooltip="Von Troil"/>
              </a:rPr>
              <a:t>Troil</a:t>
            </a:r>
            <a:r>
              <a:rPr lang="sv-SE" b="0" i="0" dirty="0">
                <a:solidFill>
                  <a:srgbClr val="202122"/>
                </a:solidFill>
                <a:effectLst/>
                <a:latin typeface="Arial" panose="020B0604020202020204" pitchFamily="34" charset="0"/>
              </a:rPr>
              <a:t> och </a:t>
            </a:r>
            <a:r>
              <a:rPr lang="sv-SE" b="0" i="0" u="none" strike="noStrike" dirty="0" err="1">
                <a:solidFill>
                  <a:srgbClr val="BA0000"/>
                </a:solidFill>
                <a:effectLst/>
                <a:latin typeface="Arial" panose="020B0604020202020204" pitchFamily="34" charset="0"/>
                <a:hlinkClick r:id="rId13" tooltip="Trygger [inte skriven än]"/>
              </a:rPr>
              <a:t>Trygger</a:t>
            </a:r>
            <a:r>
              <a:rPr lang="sv-SE" b="0" i="0" dirty="0">
                <a:solidFill>
                  <a:srgbClr val="202122"/>
                </a:solidFill>
                <a:effectLst/>
                <a:latin typeface="Arial" panose="020B0604020202020204" pitchFamily="34" charset="0"/>
              </a:rPr>
              <a:t>)</a:t>
            </a:r>
          </a:p>
          <a:p>
            <a:r>
              <a:rPr lang="sv-SE" b="0" i="0" dirty="0">
                <a:solidFill>
                  <a:srgbClr val="202122"/>
                </a:solidFill>
                <a:effectLst/>
                <a:latin typeface="Arial" panose="020B0604020202020204" pitchFamily="34" charset="0"/>
              </a:rPr>
              <a:t>Änke- och pupillkassan</a:t>
            </a:r>
          </a:p>
          <a:p>
            <a:r>
              <a:rPr lang="sv-SE" b="0" i="0" dirty="0">
                <a:solidFill>
                  <a:srgbClr val="202122"/>
                </a:solidFill>
                <a:effectLst/>
                <a:latin typeface="Arial" panose="020B0604020202020204" pitchFamily="34" charset="0"/>
              </a:rPr>
              <a:t>Undantagskontrakt</a:t>
            </a:r>
          </a:p>
          <a:p>
            <a:r>
              <a:rPr lang="sv-SE" b="0" i="0" dirty="0">
                <a:solidFill>
                  <a:srgbClr val="202122"/>
                </a:solidFill>
                <a:effectLst/>
                <a:latin typeface="Arial" panose="020B0604020202020204" pitchFamily="34" charset="0"/>
              </a:rPr>
              <a:t>Tjänstehjonsstadgan 1664</a:t>
            </a:r>
          </a:p>
          <a:p>
            <a:r>
              <a:rPr lang="sv-SE" b="0" i="0" dirty="0">
                <a:solidFill>
                  <a:srgbClr val="202122"/>
                </a:solidFill>
                <a:effectLst/>
                <a:latin typeface="Arial" panose="020B0604020202020204" pitchFamily="34" charset="0"/>
              </a:rPr>
              <a:t>Fattigvården – kyrkligt initiativ och reglerat enligt förordning sedan 1600-talet. </a:t>
            </a:r>
            <a:endParaRPr lang="sv-SE" dirty="0"/>
          </a:p>
          <a:p>
            <a:endParaRPr lang="sv-SE" dirty="0"/>
          </a:p>
        </p:txBody>
      </p:sp>
      <p:sp>
        <p:nvSpPr>
          <p:cNvPr id="4" name="Platshållare för bildnummer 3"/>
          <p:cNvSpPr>
            <a:spLocks noGrp="1"/>
          </p:cNvSpPr>
          <p:nvPr>
            <p:ph type="sldNum" sz="quarter" idx="5"/>
          </p:nvPr>
        </p:nvSpPr>
        <p:spPr/>
        <p:txBody>
          <a:bodyPr/>
          <a:lstStyle/>
          <a:p>
            <a:fld id="{32B8F7C9-FBDD-47A0-B9D7-977B78E559D4}" type="slidenum">
              <a:rPr lang="sv-SE" smtClean="0"/>
              <a:pPr/>
              <a:t>5</a:t>
            </a:fld>
            <a:endParaRPr lang="sv-SE"/>
          </a:p>
        </p:txBody>
      </p:sp>
    </p:spTree>
    <p:extLst>
      <p:ext uri="{BB962C8B-B14F-4D97-AF65-F5344CB8AC3E}">
        <p14:creationId xmlns:p14="http://schemas.microsoft.com/office/powerpoint/2010/main" val="129499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FE3C266-FC1D-49ED-9461-2A3C7BE0B97F}" type="slidenum">
              <a:rPr lang="sv-SE" smtClean="0"/>
              <a:t>8</a:t>
            </a:fld>
            <a:endParaRPr lang="sv-SE"/>
          </a:p>
        </p:txBody>
      </p:sp>
    </p:spTree>
    <p:extLst>
      <p:ext uri="{BB962C8B-B14F-4D97-AF65-F5344CB8AC3E}">
        <p14:creationId xmlns:p14="http://schemas.microsoft.com/office/powerpoint/2010/main" val="223730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Dråp av våda – hjälp för guds skull- Magnus Erikssons landslag 1430.</a:t>
            </a:r>
          </a:p>
          <a:p>
            <a:r>
              <a:rPr lang="sv-SE" dirty="0"/>
              <a:t>TFY 1974 Änkan som fick 1,5 miljoner och byggnadsarbetaren som fick en miljon och byggde om sitt hus oktober 1975 i GT</a:t>
            </a:r>
          </a:p>
          <a:p>
            <a:endParaRPr lang="sv-SE" dirty="0"/>
          </a:p>
          <a:p>
            <a:r>
              <a:rPr lang="sv-SE" dirty="0" err="1"/>
              <a:t>Skrålåda</a:t>
            </a:r>
            <a:r>
              <a:rPr lang="sv-SE" dirty="0"/>
              <a:t> för klensmederna i Gävle. </a:t>
            </a:r>
          </a:p>
          <a:p>
            <a:endParaRPr lang="sv-SE" dirty="0"/>
          </a:p>
          <a:p>
            <a:r>
              <a:rPr lang="sv-SE" dirty="0"/>
              <a:t>Hundramannaföreningar</a:t>
            </a:r>
          </a:p>
          <a:p>
            <a:pPr marL="171450" indent="-171450">
              <a:buFont typeface="Arial" panose="020B0604020202020204" pitchFamily="34" charset="0"/>
              <a:buChar char="•"/>
            </a:pPr>
            <a:r>
              <a:rPr lang="sv-SE" dirty="0"/>
              <a:t>Sällskapet Hjälpsamheten 1845</a:t>
            </a:r>
          </a:p>
          <a:p>
            <a:pPr marL="171450" indent="-171450">
              <a:buFont typeface="Arial" panose="020B0604020202020204" pitchFamily="34" charset="0"/>
              <a:buChar char="•"/>
            </a:pPr>
            <a:r>
              <a:rPr lang="sv-SE" dirty="0"/>
              <a:t>Idogheten </a:t>
            </a:r>
          </a:p>
          <a:p>
            <a:pPr marL="171450" indent="-171450">
              <a:buFont typeface="Arial" panose="020B0604020202020204" pitchFamily="34" charset="0"/>
              <a:buChar char="•"/>
            </a:pPr>
            <a:r>
              <a:rPr lang="sv-SE" dirty="0"/>
              <a:t>Samhällets uppriktiga vänner i nöden</a:t>
            </a:r>
          </a:p>
          <a:p>
            <a:pPr marL="171450" indent="-171450">
              <a:buFont typeface="Arial" panose="020B0604020202020204" pitchFamily="34" charset="0"/>
              <a:buChar char="•"/>
            </a:pPr>
            <a:endParaRPr lang="sv-SE" dirty="0"/>
          </a:p>
          <a:p>
            <a:pPr>
              <a:lnSpc>
                <a:spcPct val="150000"/>
              </a:lnSpc>
            </a:pPr>
            <a:r>
              <a:rPr lang="sv-SE" sz="1200" b="1" kern="1200" dirty="0">
                <a:effectLst/>
                <a:latin typeface="Calibri" panose="020F0502020204030204" pitchFamily="34" charset="0"/>
                <a:ea typeface="Times New Roman" panose="02020603050405020304" pitchFamily="18" charset="0"/>
                <a:cs typeface="Times New Roman" panose="02020603050405020304" pitchFamily="18" charset="0"/>
              </a:rPr>
              <a:t>Arbetsskadeförsäkringen:</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Rätten till att utkräva ersättning vid för skador som sker anslutning till arbete etablerades i Sverige redan under medeltiden. En rätt som införs i Magnus Erikssons landslag i mitten av 1300-talet och tillämpas fram till 1864 års strafflag som där den nya skadeståndsrätten inarbetades.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tidigast dokumenterade ersättningskravet inom Sveriges nuvarande gränser återfinns i ett medeltida brev från 1405 </a:t>
            </a:r>
            <a:r>
              <a:rPr lang="sv-SE"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där Paul Ingvarsson </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Lund får fullmakt att inkassera böter för sin son </a:t>
            </a:r>
            <a:r>
              <a:rPr lang="sv-SE"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Ingvar Paulsson.</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1901 inför ersättningsplikt vid arbetsskada för arbetsgivare och 1916 en obligatorisk arbetsskadeförsäkring. På 1974 införs Trygghetsförsäkring vid yrkesskada dagens TFA.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Sjukförsäkringen:</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Dagens sjukförsäkring har sitt ursprung i det som skulle forma sig till Sveriges största folkrörelse – sjukkasserörelsen – Skrån och gesäller kör igång sjuklådor och sjukkassor för sina medlemmar, särskilt under 1600- och 1700-talet. Ett dokumenterat ersättningsfall gäller monsieur Johan Holm, som år 1790 fick 24 daler i kopparmynt för en veckas sjukfrånvaro från bokbindargesällskapets sjukkassa. En ersättning som motsvarande 15–20 procent av hans arbetsinkomst.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På 1800-talet drar sjukkasserörelsen verkligen igång. Öppna kassor, slutna kassor, vilket ofta var fabrikskassor som drevs av arbetsgivarna. Fackföreningskassor och nykterhetskassor. En variant var de så kallade hundramannaföreningarna. </a:t>
            </a:r>
            <a:endParaRPr lang="sv-SE" sz="12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Sällskapet Hjälpsamheten 1845</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Idogheten </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50000"/>
              </a:lnSpc>
              <a:buFont typeface="Arial" panose="020B0604020202020204" pitchFamily="34" charset="0"/>
              <a:buChar char="•"/>
              <a:tabLst>
                <a:tab pos="457200" algn="l"/>
              </a:tabLst>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Samhällets uppriktiga vänner i nöden</a:t>
            </a:r>
            <a:endParaRPr lang="sv-S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 flesta kassorna omfattade även en begravningskassa – en variant av livförsäkring – vilket ofta var den produkt som lockade flest medlemmar.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Trösklarna för medlemskap var höga – man vill endast ha de låga riskerna – Läkarintyg att vara vid prima liv krävdes och framför allt inte lida av kroniska eller psykiatriska sjukdomar eller alkoholmissbruk eller ha en utsvävande livsföring. Och inte minst ett gott </a:t>
            </a:r>
            <a:r>
              <a:rPr lang="sv-SE"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frejdbetyg</a:t>
            </a: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från prästen.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Staten ville främja utvecklingen av den frivilliga sjukkasserörelsen och införde olika stödformer men även regleringar av verksamheten mellan 1891 och 1931.  Och när freden når Europa 1945 når också rörelsen sin topp då 35 procent av befolkningen är medlemmar och antalet kassor uppgår till 1 723 kassor.  1953 beslutar riksdagen att införa sjukpenning för alla, men föreningsdriften bibehålls till 2005. Då de sista resten av den stolta sjukkasserörelsen går i graven och därmed en svensk tradition med ett utbrett lekmannainflytande i det svenska socialförsäkringssystemet. Som mest var 30 000 personer förtroendevalda i kassor och nämnder och inkluderas även a-kassorna ökar antalet markant och för att citera Åke Elmér:</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stora andelen bönder, arbetare och mindre företagare bland pensionsnämndsordförandena är på sitt sätt en vacker illustration till den svenska demokratins utformning.”</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Idag återstår 400 förtroendevalda, de flesta i a-kassorna och av personer med andra höga poster inom fackföreningsrörelsen. </a:t>
            </a:r>
            <a:endParaRPr lang="sv-SE" sz="1200" dirty="0">
              <a:effectLst/>
              <a:latin typeface="Times New Roman" panose="02020603050405020304" pitchFamily="18" charset="0"/>
              <a:ea typeface="Times New Roman" panose="02020603050405020304" pitchFamily="18" charset="0"/>
            </a:endParaRPr>
          </a:p>
          <a:p>
            <a:pPr>
              <a:lnSpc>
                <a:spcPct val="150000"/>
              </a:lnSpc>
            </a:pPr>
            <a:r>
              <a:rPr lang="sv-SE"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dirty="0"/>
          </a:p>
        </p:txBody>
      </p:sp>
      <p:sp>
        <p:nvSpPr>
          <p:cNvPr id="4" name="Platshållare för bildnummer 3"/>
          <p:cNvSpPr>
            <a:spLocks noGrp="1"/>
          </p:cNvSpPr>
          <p:nvPr>
            <p:ph type="sldNum" sz="quarter" idx="5"/>
          </p:nvPr>
        </p:nvSpPr>
        <p:spPr/>
        <p:txBody>
          <a:bodyPr/>
          <a:lstStyle/>
          <a:p>
            <a:fld id="{FF9A76F0-D3AA-467C-9FA7-AD1DDFDD8163}" type="slidenum">
              <a:rPr lang="sv-SE" smtClean="0"/>
              <a:t>9</a:t>
            </a:fld>
            <a:endParaRPr lang="sv-SE"/>
          </a:p>
        </p:txBody>
      </p:sp>
    </p:spTree>
    <p:extLst>
      <p:ext uri="{BB962C8B-B14F-4D97-AF65-F5344CB8AC3E}">
        <p14:creationId xmlns:p14="http://schemas.microsoft.com/office/powerpoint/2010/main" val="1861381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Sveriges första socialförsäkringsminister blev Bo Könberg som utsågs 1991 och är hittills den enda som haft möjlighet att presentera en större inkomstbaserad socialförsäkringsreform av de åtta personer som har suttit på posten. Övriga haft till uppdrag att hålla igen kostnaderna. </a:t>
            </a:r>
          </a:p>
        </p:txBody>
      </p:sp>
      <p:sp>
        <p:nvSpPr>
          <p:cNvPr id="4" name="Platshållare för bildnummer 3"/>
          <p:cNvSpPr>
            <a:spLocks noGrp="1"/>
          </p:cNvSpPr>
          <p:nvPr>
            <p:ph type="sldNum" sz="quarter" idx="5"/>
          </p:nvPr>
        </p:nvSpPr>
        <p:spPr/>
        <p:txBody>
          <a:bodyPr/>
          <a:lstStyle/>
          <a:p>
            <a:fld id="{A50163A9-A648-42A2-AFC0-996103BA78BF}" type="slidenum">
              <a:rPr lang="sv-SE" smtClean="0"/>
              <a:t>11</a:t>
            </a:fld>
            <a:endParaRPr lang="sv-SE"/>
          </a:p>
        </p:txBody>
      </p:sp>
    </p:spTree>
    <p:extLst>
      <p:ext uri="{BB962C8B-B14F-4D97-AF65-F5344CB8AC3E}">
        <p14:creationId xmlns:p14="http://schemas.microsoft.com/office/powerpoint/2010/main" val="107757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Brandkontorets brandmärke, bolaget startar 1746, första kund bokföraren Johan Mattias Land. Brandmärket inspirerat från världens första kommersiella brandbolag Insurance </a:t>
            </a:r>
            <a:r>
              <a:rPr lang="sv-SE" dirty="0" err="1"/>
              <a:t>office</a:t>
            </a:r>
            <a:r>
              <a:rPr lang="sv-SE" dirty="0"/>
              <a:t> for Houses som startade år 1667 av Nicholas </a:t>
            </a:r>
            <a:r>
              <a:rPr lang="sv-SE" dirty="0" err="1"/>
              <a:t>Barbon</a:t>
            </a:r>
            <a:endParaRPr lang="sv-SE" dirty="0"/>
          </a:p>
          <a:p>
            <a:endParaRPr lang="sv-SE" dirty="0"/>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Brandkontorets – Stockholms stads brandförsäkringskontor – brandmärke, bolaget startar 1746, efter ett initiativ av Charles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Tottie</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och 91 andra borgare i staden och deras första kund blev bokföraren Johan Mattias Land. Brandmärket inspirerat från världens första kommersiella brandförsäkringsbolag - Insurance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office</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for Houses - som startade år 1667 av Nicholas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Barbon</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Bolaget inrättade ett eget brandförsvar – brandvakter och brandmän anställdes, men de verksamheten kommunaliserades 1874.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Bilförsäkring – första bilarna rullar på Stockholms gator 1897 – och mötes med stor misstänksamhet av försäkringsbolagen – rullande brandbomber och rikemansnöje. Brandbolagen skickade ut Pär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Ulmgren</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som sedermera blir vd för Skandia – till kontinenten 1907 då bilflottan uppgick till drygt 700. Ett antal som mer än tio dubblades de kommande tio åren. Nu var det inte längre ett rikemansnöje där fordonsägaren hade kapacitet att själv ersätta skadeståndsanspråken. Sverige tar intryck av Finland och Danmark och inför krav på obligatorisk fordonsförsäkring som ersätter skadelidande vid framfart.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stora försäkringsskandalen 1899.</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Stadsåklagare Agust Johansson, även agent för Victoria.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Stadsläkare Pallin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Sliparen Ek-Olle</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Och knivsmeden Johan August </a:t>
            </a:r>
            <a:r>
              <a:rPr lang="sv-SE"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Eilitz</a:t>
            </a:r>
            <a:r>
              <a:rPr lang="sv-S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F9A76F0-D3AA-467C-9FA7-AD1DDFDD8163}" type="slidenum">
              <a:rPr lang="sv-SE" smtClean="0"/>
              <a:t>12</a:t>
            </a:fld>
            <a:endParaRPr lang="sv-SE"/>
          </a:p>
        </p:txBody>
      </p:sp>
    </p:spTree>
    <p:extLst>
      <p:ext uri="{BB962C8B-B14F-4D97-AF65-F5344CB8AC3E}">
        <p14:creationId xmlns:p14="http://schemas.microsoft.com/office/powerpoint/2010/main" val="13407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F9A76F0-D3AA-467C-9FA7-AD1DDFDD8163}" type="slidenum">
              <a:rPr lang="sv-SE" smtClean="0"/>
              <a:t>13</a:t>
            </a:fld>
            <a:endParaRPr lang="sv-SE"/>
          </a:p>
        </p:txBody>
      </p:sp>
    </p:spTree>
    <p:extLst>
      <p:ext uri="{BB962C8B-B14F-4D97-AF65-F5344CB8AC3E}">
        <p14:creationId xmlns:p14="http://schemas.microsoft.com/office/powerpoint/2010/main" val="592444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697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ed bild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Date Placeholder 2"/>
          <p:cNvSpPr>
            <a:spLocks noGrp="1"/>
          </p:cNvSpPr>
          <p:nvPr>
            <p:ph type="dt" sz="half" idx="10"/>
          </p:nvPr>
        </p:nvSpPr>
        <p:spPr/>
        <p:txBody>
          <a:bodyPr/>
          <a:lstStyle/>
          <a:p>
            <a:fld id="{FE2524F2-9E4E-4C66-A201-EE177064566E}" type="datetimeFigureOut">
              <a:rPr lang="sv-SE" smtClean="0"/>
              <a:t>2023-04-19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45556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321345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sv-SE"/>
              <a:t>Klicka här för att ändra mall för rubrikformat</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60455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1543079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sv-SE"/>
              <a:t>Klicka här för att ändra mall för rubrikformat</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v-SE"/>
              <a:t>Klicka här för att ändra format på bakgrundstexten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82238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sv-SE"/>
              <a:t>Klicka här för att ändra mall för rubrikformat</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sv-SE"/>
              <a:t>Klicka här för att ändra format på bakgrundstexten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843716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780315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1528002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nehåll och halvbild med rubrik">
    <p:spTree>
      <p:nvGrpSpPr>
        <p:cNvPr id="1" name=""/>
        <p:cNvGrpSpPr/>
        <p:nvPr/>
      </p:nvGrpSpPr>
      <p:grpSpPr>
        <a:xfrm>
          <a:off x="0" y="0"/>
          <a:ext cx="0" cy="0"/>
          <a:chOff x="0" y="0"/>
          <a:chExt cx="0" cy="0"/>
        </a:xfrm>
      </p:grpSpPr>
      <p:sp>
        <p:nvSpPr>
          <p:cNvPr id="5" name="Platshållare för bild 4"/>
          <p:cNvSpPr>
            <a:spLocks noGrp="1"/>
          </p:cNvSpPr>
          <p:nvPr>
            <p:ph type="pic" sz="quarter" idx="13"/>
          </p:nvPr>
        </p:nvSpPr>
        <p:spPr>
          <a:xfrm>
            <a:off x="6239934" y="441326"/>
            <a:ext cx="5376333" cy="5616575"/>
          </a:xfrm>
          <a:solidFill>
            <a:schemeClr val="bg1">
              <a:lumMod val="85000"/>
            </a:schemeClr>
          </a:solidFill>
        </p:spPr>
        <p:txBody>
          <a:bodyPr/>
          <a:lstStyle/>
          <a:p>
            <a:r>
              <a:rPr lang="sv-SE"/>
              <a:t>Klicka på ikonen för att lägga till en bild</a:t>
            </a:r>
          </a:p>
        </p:txBody>
      </p:sp>
      <p:sp>
        <p:nvSpPr>
          <p:cNvPr id="2" name="Rubrik 1"/>
          <p:cNvSpPr>
            <a:spLocks noGrp="1"/>
          </p:cNvSpPr>
          <p:nvPr>
            <p:ph type="title"/>
          </p:nvPr>
        </p:nvSpPr>
        <p:spPr>
          <a:xfrm>
            <a:off x="571932" y="332657"/>
            <a:ext cx="5376333" cy="1512018"/>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571932" y="1844676"/>
            <a:ext cx="5376333" cy="42132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Date Placeholder 6"/>
          <p:cNvSpPr>
            <a:spLocks noGrp="1"/>
          </p:cNvSpPr>
          <p:nvPr>
            <p:ph type="dt" sz="half" idx="14"/>
          </p:nvPr>
        </p:nvSpPr>
        <p:spPr/>
        <p:txBody>
          <a:bodyPr/>
          <a:lstStyle/>
          <a:p>
            <a:r>
              <a:rPr lang="sv-SE" noProof="0" dirty="0"/>
              <a:t>2019-05-20</a:t>
            </a:r>
          </a:p>
        </p:txBody>
      </p:sp>
      <p:sp>
        <p:nvSpPr>
          <p:cNvPr id="8" name="Footer Placeholder 7"/>
          <p:cNvSpPr>
            <a:spLocks noGrp="1"/>
          </p:cNvSpPr>
          <p:nvPr>
            <p:ph type="ftr" sz="quarter" idx="15"/>
          </p:nvPr>
        </p:nvSpPr>
        <p:spPr/>
        <p:txBody>
          <a:bodyPr/>
          <a:lstStyle/>
          <a:p>
            <a:endParaRPr lang="sv-SE" noProof="0"/>
          </a:p>
        </p:txBody>
      </p:sp>
      <p:sp>
        <p:nvSpPr>
          <p:cNvPr id="10" name="Slide Number Placeholder 9"/>
          <p:cNvSpPr>
            <a:spLocks noGrp="1"/>
          </p:cNvSpPr>
          <p:nvPr>
            <p:ph type="sldNum" sz="quarter" idx="16"/>
          </p:nvPr>
        </p:nvSpPr>
        <p:spPr/>
        <p:txBody>
          <a:bodyPr/>
          <a:lstStyle/>
          <a:p>
            <a:fld id="{9C77FE8C-F1C2-4836-9107-962F8D87D201}" type="slidenum">
              <a:rPr lang="sv-SE" smtClean="0"/>
              <a:pPr/>
              <a:t>‹#›</a:t>
            </a:fld>
            <a:endParaRPr lang="sv-SE"/>
          </a:p>
        </p:txBody>
      </p:sp>
    </p:spTree>
    <p:extLst>
      <p:ext uri="{BB962C8B-B14F-4D97-AF65-F5344CB8AC3E}">
        <p14:creationId xmlns:p14="http://schemas.microsoft.com/office/powerpoint/2010/main" val="19992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nchor="ct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164601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sv-SE"/>
              <a:t>Klicka här för att ändra mall för rubrikformat</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FE2524F2-9E4E-4C66-A201-EE177064566E}" type="datetimeFigureOut">
              <a:rPr lang="sv-SE" smtClean="0"/>
              <a:t>2023-04-19</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239662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FE2524F2-9E4E-4C66-A201-EE177064566E}" type="datetimeFigureOut">
              <a:rPr lang="sv-SE" smtClean="0"/>
              <a:t>2023-04-19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406357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mall för rubrikformat</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FE2524F2-9E4E-4C66-A201-EE177064566E}" type="datetimeFigureOut">
              <a:rPr lang="sv-SE" smtClean="0"/>
              <a:t>2023-04-19</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427341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FE2524F2-9E4E-4C66-A201-EE177064566E}" type="datetimeFigureOut">
              <a:rPr lang="sv-SE" smtClean="0"/>
              <a:t>2023-04-19</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301566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524F2-9E4E-4C66-A201-EE177064566E}" type="datetimeFigureOut">
              <a:rPr lang="sv-SE" smtClean="0"/>
              <a:t>2023-04-19</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1589837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sv-SE"/>
              <a:t>Klicka här för att ändra mall för rubrikformat</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FE2524F2-9E4E-4C66-A201-EE177064566E}" type="datetimeFigureOut">
              <a:rPr lang="sv-SE" smtClean="0"/>
              <a:t>2023-04-19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3512982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sv-SE"/>
              <a:t>Klicka här för att ändra mall för rubrikformat</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FE2524F2-9E4E-4C66-A201-EE177064566E}" type="datetimeFigureOut">
              <a:rPr lang="sv-SE" smtClean="0"/>
              <a:t>2023-04-19</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5C6E44EF-70E1-4999-8948-4E6F043871E3}" type="slidenum">
              <a:rPr lang="sv-SE" smtClean="0"/>
              <a:t>‹#›</a:t>
            </a:fld>
            <a:endParaRPr lang="sv-SE"/>
          </a:p>
        </p:txBody>
      </p:sp>
    </p:spTree>
    <p:extLst>
      <p:ext uri="{BB962C8B-B14F-4D97-AF65-F5344CB8AC3E}">
        <p14:creationId xmlns:p14="http://schemas.microsoft.com/office/powerpoint/2010/main" val="40330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E2524F2-9E4E-4C66-A201-EE177064566E}" type="datetimeFigureOut">
              <a:rPr lang="sv-SE" smtClean="0"/>
              <a:t>2023-04-19</a:t>
            </a:fld>
            <a:endParaRPr lang="sv-SE"/>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sv-SE"/>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C6E44EF-70E1-4999-8948-4E6F043871E3}" type="slidenum">
              <a:rPr lang="sv-SE" smtClean="0"/>
              <a:t>‹#›</a:t>
            </a:fld>
            <a:endParaRPr lang="sv-SE"/>
          </a:p>
        </p:txBody>
      </p:sp>
    </p:spTree>
    <p:extLst>
      <p:ext uri="{BB962C8B-B14F-4D97-AF65-F5344CB8AC3E}">
        <p14:creationId xmlns:p14="http://schemas.microsoft.com/office/powerpoint/2010/main" val="205178553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kan.svardman@folksam.s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hakan.svardman@folksam.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DF713AE3-1ACE-40C1-A205-624EC398EA5D}"/>
              </a:ext>
            </a:extLst>
          </p:cNvPr>
          <p:cNvSpPr>
            <a:spLocks noGrp="1"/>
          </p:cNvSpPr>
          <p:nvPr>
            <p:ph type="subTitle" idx="1"/>
          </p:nvPr>
        </p:nvSpPr>
        <p:spPr>
          <a:xfrm>
            <a:off x="4606905" y="2891616"/>
            <a:ext cx="8926319" cy="1947333"/>
          </a:xfrm>
        </p:spPr>
        <p:txBody>
          <a:bodyPr>
            <a:normAutofit fontScale="25000" lnSpcReduction="20000"/>
          </a:bodyPr>
          <a:lstStyle/>
          <a:p>
            <a:endParaRPr lang="sv-SE" sz="2000" dirty="0">
              <a:latin typeface="Arial" panose="020B0604020202020204" pitchFamily="34" charset="0"/>
              <a:ea typeface="Calibri" panose="020F0502020204030204" pitchFamily="34" charset="0"/>
              <a:cs typeface="Times New Roman" panose="02020603050405020304" pitchFamily="18" charset="0"/>
            </a:endParaRPr>
          </a:p>
          <a:p>
            <a:r>
              <a:rPr lang="sv-SE" sz="80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Håkan Svärdman</a:t>
            </a:r>
          </a:p>
          <a:p>
            <a:r>
              <a:rPr lang="sv-SE" sz="8000" b="1" dirty="0">
                <a:solidFill>
                  <a:srgbClr val="0D2E46"/>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a:t>
            </a:r>
            <a:r>
              <a:rPr lang="sv-SE" sz="8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akan.svardman@folksam.se</a:t>
            </a:r>
            <a:endParaRPr lang="sv-SE" sz="8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sv-SE" sz="8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Mobil: 073-332 61 72</a:t>
            </a:r>
          </a:p>
          <a:p>
            <a:br>
              <a:rPr lang="sv-SE" sz="2000" dirty="0">
                <a:effectLst/>
                <a:latin typeface="Calibri" panose="020F0502020204030204" pitchFamily="34" charset="0"/>
                <a:ea typeface="Calibri" panose="020F0502020204030204" pitchFamily="34" charset="0"/>
                <a:cs typeface="Times New Roman" panose="02020603050405020304" pitchFamily="18" charset="0"/>
              </a:rPr>
            </a:br>
            <a:r>
              <a:rPr lang="sv-SE" sz="2400" dirty="0">
                <a:effectLst/>
                <a:latin typeface="Calibri" panose="020F0502020204030204" pitchFamily="34" charset="0"/>
                <a:ea typeface="Calibri" panose="020F0502020204030204" pitchFamily="34" charset="0"/>
                <a:cs typeface="Times New Roman" panose="02020603050405020304" pitchFamily="18" charset="0"/>
              </a:rPr>
              <a:t> </a:t>
            </a:r>
            <a:br>
              <a:rPr lang="sv-SE" sz="2400" dirty="0">
                <a:effectLst/>
                <a:latin typeface="Calibri" panose="020F0502020204030204" pitchFamily="34" charset="0"/>
                <a:ea typeface="Calibri" panose="020F0502020204030204" pitchFamily="34" charset="0"/>
                <a:cs typeface="Times New Roman" panose="02020603050405020304" pitchFamily="18" charset="0"/>
              </a:rPr>
            </a:br>
            <a:r>
              <a:rPr lang="sv-SE" sz="2400" dirty="0">
                <a:effectLst/>
                <a:latin typeface="Calibri" panose="020F0502020204030204" pitchFamily="34" charset="0"/>
                <a:ea typeface="Calibri" panose="020F0502020204030204" pitchFamily="34" charset="0"/>
                <a:cs typeface="Times New Roman" panose="02020603050405020304" pitchFamily="18" charset="0"/>
              </a:rPr>
              <a:t> </a:t>
            </a:r>
            <a:br>
              <a:rPr lang="sv-SE" sz="2400" dirty="0">
                <a:effectLst/>
                <a:latin typeface="Calibri" panose="020F0502020204030204" pitchFamily="34" charset="0"/>
                <a:ea typeface="Calibri" panose="020F0502020204030204" pitchFamily="34" charset="0"/>
                <a:cs typeface="Times New Roman" panose="02020603050405020304" pitchFamily="18" charset="0"/>
              </a:rPr>
            </a:br>
            <a:endParaRPr lang="sv-SE" dirty="0"/>
          </a:p>
        </p:txBody>
      </p:sp>
      <p:pic>
        <p:nvPicPr>
          <p:cNvPr id="1026" name="Picture 2">
            <a:extLst>
              <a:ext uri="{FF2B5EF4-FFF2-40B4-BE49-F238E27FC236}">
                <a16:creationId xmlns:a16="http://schemas.microsoft.com/office/drawing/2014/main" id="{3BE85CC9-4397-436C-9091-F377E05B4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42" y="207751"/>
            <a:ext cx="4111565" cy="644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007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83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BB348F8-E3DD-42B1-4F1D-7B96591CF2A3}"/>
              </a:ext>
            </a:extLst>
          </p:cNvPr>
          <p:cNvSpPr>
            <a:spLocks noGrp="1"/>
          </p:cNvSpPr>
          <p:nvPr>
            <p:ph type="title"/>
          </p:nvPr>
        </p:nvSpPr>
        <p:spPr>
          <a:xfrm>
            <a:off x="4941871" y="699010"/>
            <a:ext cx="6142101" cy="1371600"/>
          </a:xfrm>
        </p:spPr>
        <p:txBody>
          <a:bodyPr vert="horz" lIns="91440" tIns="45720" rIns="91440" bIns="45720" rtlCol="0" anchor="b">
            <a:normAutofit fontScale="90000"/>
          </a:bodyPr>
          <a:lstStyle/>
          <a:p>
            <a:r>
              <a:rPr lang="en-US" sz="4400" dirty="0" err="1"/>
              <a:t>Socialförsäkringens</a:t>
            </a:r>
            <a:r>
              <a:rPr lang="en-US" sz="4400" dirty="0"/>
              <a:t> </a:t>
            </a:r>
            <a:r>
              <a:rPr lang="en-US" sz="4400" dirty="0" err="1"/>
              <a:t>guldålder</a:t>
            </a:r>
            <a:r>
              <a:rPr lang="en-US" sz="4400" dirty="0"/>
              <a:t> </a:t>
            </a:r>
          </a:p>
        </p:txBody>
      </p:sp>
      <p:sp>
        <p:nvSpPr>
          <p:cNvPr id="6" name="Platshållare för innehåll 5">
            <a:extLst>
              <a:ext uri="{FF2B5EF4-FFF2-40B4-BE49-F238E27FC236}">
                <a16:creationId xmlns:a16="http://schemas.microsoft.com/office/drawing/2014/main" id="{E005F724-1270-C0D8-B51A-ACBD202DE82B}"/>
              </a:ext>
            </a:extLst>
          </p:cNvPr>
          <p:cNvSpPr>
            <a:spLocks noGrp="1"/>
          </p:cNvSpPr>
          <p:nvPr>
            <p:ph idx="1"/>
          </p:nvPr>
        </p:nvSpPr>
        <p:spPr>
          <a:xfrm>
            <a:off x="684212" y="685800"/>
            <a:ext cx="4856509" cy="5308600"/>
          </a:xfrm>
        </p:spPr>
        <p:txBody>
          <a:bodyPr/>
          <a:lstStyle/>
          <a:p>
            <a:endParaRPr lang="sv-SE" dirty="0"/>
          </a:p>
        </p:txBody>
      </p:sp>
      <p:sp>
        <p:nvSpPr>
          <p:cNvPr id="7" name="Platshållare för text 6">
            <a:extLst>
              <a:ext uri="{FF2B5EF4-FFF2-40B4-BE49-F238E27FC236}">
                <a16:creationId xmlns:a16="http://schemas.microsoft.com/office/drawing/2014/main" id="{22662451-6725-524B-9F66-B731C6A43971}"/>
              </a:ext>
            </a:extLst>
          </p:cNvPr>
          <p:cNvSpPr>
            <a:spLocks noGrp="1"/>
          </p:cNvSpPr>
          <p:nvPr>
            <p:ph type="body" sz="half" idx="2"/>
          </p:nvPr>
        </p:nvSpPr>
        <p:spPr>
          <a:xfrm>
            <a:off x="4774479" y="2140695"/>
            <a:ext cx="7417521" cy="4617866"/>
          </a:xfrm>
        </p:spPr>
        <p:txBody>
          <a:bodyPr>
            <a:normAutofit/>
          </a:bodyPr>
          <a:lstStyle/>
          <a:p>
            <a:pPr marL="285750" indent="-285750">
              <a:buFont typeface="Arial" panose="020B0604020202020204" pitchFamily="34" charset="0"/>
              <a:buChar char="•"/>
            </a:pPr>
            <a:r>
              <a:rPr lang="sv-SE" sz="2400" dirty="0">
                <a:solidFill>
                  <a:schemeClr val="bg1"/>
                </a:solidFill>
              </a:rPr>
              <a:t>Väckelserörelse för </a:t>
            </a:r>
            <a:r>
              <a:rPr lang="sv-SE" sz="2400" dirty="0" err="1">
                <a:solidFill>
                  <a:schemeClr val="bg1"/>
                </a:solidFill>
              </a:rPr>
              <a:t>försäkringsidén</a:t>
            </a:r>
            <a:r>
              <a:rPr lang="sv-SE" sz="2400" dirty="0">
                <a:solidFill>
                  <a:schemeClr val="bg1"/>
                </a:solidFill>
              </a:rPr>
              <a:t>.</a:t>
            </a:r>
          </a:p>
          <a:p>
            <a:pPr marL="285750" indent="-285750">
              <a:buFont typeface="Arial" panose="020B0604020202020204" pitchFamily="34" charset="0"/>
              <a:buChar char="•"/>
            </a:pPr>
            <a:r>
              <a:rPr lang="sv-SE" sz="2400" dirty="0">
                <a:solidFill>
                  <a:schemeClr val="bg1"/>
                </a:solidFill>
              </a:rPr>
              <a:t>Socialt och ekonomiskt oberoende. Inte lojalitet mot staten.</a:t>
            </a:r>
          </a:p>
          <a:p>
            <a:pPr marL="285750" indent="-285750">
              <a:buFont typeface="Arial" panose="020B0604020202020204" pitchFamily="34" charset="0"/>
              <a:buChar char="•"/>
            </a:pPr>
            <a:r>
              <a:rPr lang="sv-SE" sz="2400" dirty="0">
                <a:solidFill>
                  <a:schemeClr val="bg1"/>
                </a:solidFill>
              </a:rPr>
              <a:t>Organiserar medborgarna framgångsrikt men kan inte trygga rimliga ersättningar – staten kliver in som finansiär och villkorsstiftare.</a:t>
            </a:r>
          </a:p>
          <a:p>
            <a:pPr marL="285750" indent="-285750">
              <a:buFont typeface="Arial" panose="020B0604020202020204" pitchFamily="34" charset="0"/>
              <a:buChar char="•"/>
            </a:pPr>
            <a:r>
              <a:rPr lang="sv-SE" sz="2400" dirty="0">
                <a:solidFill>
                  <a:schemeClr val="bg1"/>
                </a:solidFill>
              </a:rPr>
              <a:t>Rekordåren för socialförsäkringen 1946-1959.</a:t>
            </a:r>
          </a:p>
          <a:p>
            <a:pPr marL="285750" indent="-285750">
              <a:buFont typeface="Arial" panose="020B0604020202020204" pitchFamily="34" charset="0"/>
              <a:buChar char="•"/>
            </a:pPr>
            <a:r>
              <a:rPr lang="sv-SE" sz="2400" dirty="0">
                <a:solidFill>
                  <a:schemeClr val="bg1"/>
                </a:solidFill>
              </a:rPr>
              <a:t>ATP – en tidsinställd bomb i statsfinanserna.</a:t>
            </a:r>
          </a:p>
          <a:p>
            <a:endParaRPr lang="sv-SE" dirty="0"/>
          </a:p>
        </p:txBody>
      </p:sp>
      <p:graphicFrame>
        <p:nvGraphicFramePr>
          <p:cNvPr id="2" name="Diagram 1">
            <a:extLst>
              <a:ext uri="{FF2B5EF4-FFF2-40B4-BE49-F238E27FC236}">
                <a16:creationId xmlns:a16="http://schemas.microsoft.com/office/drawing/2014/main" id="{7F58E4D4-A2BB-413A-AA6C-14A25D20991E}"/>
              </a:ext>
            </a:extLst>
          </p:cNvPr>
          <p:cNvGraphicFramePr>
            <a:graphicFrameLocks/>
          </p:cNvGraphicFramePr>
          <p:nvPr/>
        </p:nvGraphicFramePr>
        <p:xfrm>
          <a:off x="100942" y="699010"/>
          <a:ext cx="4706203" cy="5473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24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F1D7D5E9-F141-EB26-B438-0D638FA60753}"/>
              </a:ext>
            </a:extLst>
          </p:cNvPr>
          <p:cNvSpPr>
            <a:spLocks noGrp="1"/>
          </p:cNvSpPr>
          <p:nvPr>
            <p:ph type="title"/>
          </p:nvPr>
        </p:nvSpPr>
        <p:spPr>
          <a:xfrm>
            <a:off x="5616152" y="267495"/>
            <a:ext cx="6418909" cy="1371600"/>
          </a:xfrm>
        </p:spPr>
        <p:txBody>
          <a:bodyPr vert="horz" lIns="91440" tIns="45720" rIns="91440" bIns="45720" rtlCol="0" anchor="b">
            <a:normAutofit/>
          </a:bodyPr>
          <a:lstStyle/>
          <a:p>
            <a:r>
              <a:rPr lang="en-US" sz="3600" dirty="0" err="1"/>
              <a:t>Socialförsäkringens</a:t>
            </a:r>
            <a:r>
              <a:rPr lang="en-US" sz="3600" dirty="0"/>
              <a:t> </a:t>
            </a:r>
            <a:br>
              <a:rPr lang="en-US" sz="3600" dirty="0"/>
            </a:br>
            <a:r>
              <a:rPr lang="en-US" sz="3600" dirty="0" err="1"/>
              <a:t>reträtt</a:t>
            </a:r>
            <a:endParaRPr lang="en-US" sz="3600" dirty="0"/>
          </a:p>
        </p:txBody>
      </p:sp>
      <p:sp>
        <p:nvSpPr>
          <p:cNvPr id="25" name="Platshållare för innehåll 24">
            <a:extLst>
              <a:ext uri="{FF2B5EF4-FFF2-40B4-BE49-F238E27FC236}">
                <a16:creationId xmlns:a16="http://schemas.microsoft.com/office/drawing/2014/main" id="{98C54D30-1420-DD16-9AC7-C8BD1DCB5560}"/>
              </a:ext>
            </a:extLst>
          </p:cNvPr>
          <p:cNvSpPr>
            <a:spLocks noGrp="1"/>
          </p:cNvSpPr>
          <p:nvPr>
            <p:ph idx="1"/>
          </p:nvPr>
        </p:nvSpPr>
        <p:spPr>
          <a:xfrm>
            <a:off x="684212" y="685800"/>
            <a:ext cx="4820295" cy="5308600"/>
          </a:xfrm>
        </p:spPr>
        <p:txBody>
          <a:bodyPr/>
          <a:lstStyle/>
          <a:p>
            <a:endParaRPr lang="sv-SE" dirty="0"/>
          </a:p>
        </p:txBody>
      </p:sp>
      <p:sp>
        <p:nvSpPr>
          <p:cNvPr id="27" name="Platshållare för text 26">
            <a:extLst>
              <a:ext uri="{FF2B5EF4-FFF2-40B4-BE49-F238E27FC236}">
                <a16:creationId xmlns:a16="http://schemas.microsoft.com/office/drawing/2014/main" id="{7FA9EA65-8C52-C4F7-FB24-D82745C635AA}"/>
              </a:ext>
            </a:extLst>
          </p:cNvPr>
          <p:cNvSpPr>
            <a:spLocks noGrp="1"/>
          </p:cNvSpPr>
          <p:nvPr>
            <p:ph type="body" sz="half" idx="2"/>
          </p:nvPr>
        </p:nvSpPr>
        <p:spPr>
          <a:xfrm>
            <a:off x="5773090" y="1639095"/>
            <a:ext cx="6418909" cy="4977462"/>
          </a:xfrm>
        </p:spPr>
        <p:txBody>
          <a:bodyPr>
            <a:normAutofit fontScale="92500" lnSpcReduction="10000"/>
          </a:bodyPr>
          <a:lstStyle/>
          <a:p>
            <a:r>
              <a:rPr lang="sv-SE" sz="2800" dirty="0">
                <a:solidFill>
                  <a:schemeClr val="bg1"/>
                </a:solidFill>
              </a:rPr>
              <a:t>Reträttens 1:a fas: reptricket.</a:t>
            </a:r>
          </a:p>
          <a:p>
            <a:r>
              <a:rPr lang="sv-SE" sz="2800" dirty="0">
                <a:solidFill>
                  <a:schemeClr val="bg1"/>
                </a:solidFill>
              </a:rPr>
              <a:t>Reträttens 2:a fas åren 2006 –2023: </a:t>
            </a:r>
          </a:p>
          <a:p>
            <a:pPr marL="342900" indent="-342900">
              <a:buFont typeface="Arial" panose="020B0604020202020204" pitchFamily="34" charset="0"/>
              <a:buChar char="•"/>
            </a:pPr>
            <a:r>
              <a:rPr lang="sv-SE" sz="2800" dirty="0">
                <a:solidFill>
                  <a:schemeClr val="bg1"/>
                </a:solidFill>
              </a:rPr>
              <a:t>Ytterligare nivåsänkningar.</a:t>
            </a:r>
          </a:p>
          <a:p>
            <a:pPr marL="342900" indent="-342900">
              <a:buFont typeface="Arial" panose="020B0604020202020204" pitchFamily="34" charset="0"/>
              <a:buChar char="•"/>
            </a:pPr>
            <a:r>
              <a:rPr lang="sv-SE" sz="2800" dirty="0">
                <a:solidFill>
                  <a:schemeClr val="bg1"/>
                </a:solidFill>
              </a:rPr>
              <a:t>Striktare villkor.</a:t>
            </a:r>
          </a:p>
          <a:p>
            <a:pPr marL="342900" indent="-342900">
              <a:buFont typeface="Arial" panose="020B0604020202020204" pitchFamily="34" charset="0"/>
              <a:buChar char="•"/>
            </a:pPr>
            <a:r>
              <a:rPr lang="sv-SE" sz="2800" dirty="0">
                <a:solidFill>
                  <a:schemeClr val="bg1"/>
                </a:solidFill>
              </a:rPr>
              <a:t>Nya ersättningsformer.</a:t>
            </a:r>
          </a:p>
          <a:p>
            <a:pPr marL="342900" indent="-342900">
              <a:buFont typeface="Arial" panose="020B0604020202020204" pitchFamily="34" charset="0"/>
              <a:buChar char="•"/>
            </a:pPr>
            <a:r>
              <a:rPr lang="sv-SE" sz="2800" dirty="0">
                <a:solidFill>
                  <a:schemeClr val="bg1"/>
                </a:solidFill>
              </a:rPr>
              <a:t>Snårigt blir ogenomträngligt.</a:t>
            </a:r>
          </a:p>
          <a:p>
            <a:pPr marL="342900" indent="-342900">
              <a:buFont typeface="Arial" panose="020B0604020202020204" pitchFamily="34" charset="0"/>
              <a:buChar char="•"/>
            </a:pPr>
            <a:r>
              <a:rPr lang="sv-SE" sz="2800" dirty="0">
                <a:solidFill>
                  <a:schemeClr val="bg1"/>
                </a:solidFill>
              </a:rPr>
              <a:t>Grundprinciperna vittrar.</a:t>
            </a:r>
          </a:p>
          <a:p>
            <a:pPr marL="800100" lvl="1" indent="-342900">
              <a:buFont typeface="Arial" panose="020B0604020202020204" pitchFamily="34" charset="0"/>
              <a:buChar char="•"/>
            </a:pPr>
            <a:r>
              <a:rPr lang="sv-SE" sz="2400" dirty="0" err="1">
                <a:solidFill>
                  <a:schemeClr val="bg1"/>
                </a:solidFill>
              </a:rPr>
              <a:t>Försäkringsidén</a:t>
            </a:r>
            <a:r>
              <a:rPr lang="sv-SE" sz="2400" dirty="0">
                <a:solidFill>
                  <a:schemeClr val="bg1"/>
                </a:solidFill>
              </a:rPr>
              <a:t> överges – en ny form av över- och underordning etableras - de värdiga, förtjänstfulla och plikttrogna.</a:t>
            </a:r>
          </a:p>
          <a:p>
            <a:pPr marL="342900" indent="-342900">
              <a:buFont typeface="Arial" panose="020B0604020202020204" pitchFamily="34" charset="0"/>
              <a:buChar char="•"/>
            </a:pPr>
            <a:endParaRPr lang="sv-SE" sz="2000" dirty="0">
              <a:solidFill>
                <a:schemeClr val="tx1"/>
              </a:solidFill>
            </a:endParaRPr>
          </a:p>
          <a:p>
            <a:endParaRPr lang="sv-SE" sz="2000" dirty="0"/>
          </a:p>
          <a:p>
            <a:endParaRPr lang="sv-SE" dirty="0"/>
          </a:p>
          <a:p>
            <a:endParaRPr lang="sv-SE" dirty="0"/>
          </a:p>
        </p:txBody>
      </p:sp>
      <p:graphicFrame>
        <p:nvGraphicFramePr>
          <p:cNvPr id="11" name="Diagram 10">
            <a:extLst>
              <a:ext uri="{FF2B5EF4-FFF2-40B4-BE49-F238E27FC236}">
                <a16:creationId xmlns:a16="http://schemas.microsoft.com/office/drawing/2014/main" id="{C4F78CB7-6BA3-43F0-88A3-96BEF86B8CAD}"/>
              </a:ext>
            </a:extLst>
          </p:cNvPr>
          <p:cNvGraphicFramePr>
            <a:graphicFrameLocks/>
          </p:cNvGraphicFramePr>
          <p:nvPr/>
        </p:nvGraphicFramePr>
        <p:xfrm>
          <a:off x="646632" y="628617"/>
          <a:ext cx="4969520" cy="5276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75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B1B1B3-1D5E-4AFF-9452-21664C56FF97}"/>
              </a:ext>
            </a:extLst>
          </p:cNvPr>
          <p:cNvSpPr>
            <a:spLocks noGrp="1"/>
          </p:cNvSpPr>
          <p:nvPr>
            <p:ph type="title"/>
          </p:nvPr>
        </p:nvSpPr>
        <p:spPr/>
        <p:txBody>
          <a:bodyPr/>
          <a:lstStyle/>
          <a:p>
            <a:endParaRPr lang="sv-SE" dirty="0"/>
          </a:p>
        </p:txBody>
      </p:sp>
      <p:pic>
        <p:nvPicPr>
          <p:cNvPr id="20" name="Platshållare för innehåll 11" descr="En bild som visar text&#10;&#10;Automatiskt genererad beskrivning">
            <a:extLst>
              <a:ext uri="{FF2B5EF4-FFF2-40B4-BE49-F238E27FC236}">
                <a16:creationId xmlns:a16="http://schemas.microsoft.com/office/drawing/2014/main" id="{0BB1D718-B34C-4F98-BC96-575A46E090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010" y="1303074"/>
            <a:ext cx="5825047" cy="5428449"/>
          </a:xfrm>
          <a:prstGeom prst="rect">
            <a:avLst/>
          </a:prstGeom>
        </p:spPr>
      </p:pic>
      <p:pic>
        <p:nvPicPr>
          <p:cNvPr id="13" name="Bildobjekt 12">
            <a:extLst>
              <a:ext uri="{FF2B5EF4-FFF2-40B4-BE49-F238E27FC236}">
                <a16:creationId xmlns:a16="http://schemas.microsoft.com/office/drawing/2014/main" id="{2254D461-A108-4A1B-8B7D-574DBF141414}"/>
              </a:ext>
            </a:extLst>
          </p:cNvPr>
          <p:cNvPicPr/>
          <p:nvPr/>
        </p:nvPicPr>
        <p:blipFill rotWithShape="1">
          <a:blip r:embed="rId4"/>
          <a:srcRect l="16936" r="11779"/>
          <a:stretch/>
        </p:blipFill>
        <p:spPr>
          <a:xfrm>
            <a:off x="282787" y="277403"/>
            <a:ext cx="5912529" cy="5445898"/>
          </a:xfrm>
          <a:prstGeom prst="rect">
            <a:avLst/>
          </a:prstGeom>
        </p:spPr>
      </p:pic>
      <p:pic>
        <p:nvPicPr>
          <p:cNvPr id="21" name="Bildobjekt 20">
            <a:extLst>
              <a:ext uri="{FF2B5EF4-FFF2-40B4-BE49-F238E27FC236}">
                <a16:creationId xmlns:a16="http://schemas.microsoft.com/office/drawing/2014/main" id="{BFE82699-3BE0-42EA-B243-54BD96DDA4DD}"/>
              </a:ext>
            </a:extLst>
          </p:cNvPr>
          <p:cNvPicPr>
            <a:picLocks noChangeAspect="1"/>
          </p:cNvPicPr>
          <p:nvPr/>
        </p:nvPicPr>
        <p:blipFill>
          <a:blip r:embed="rId5"/>
          <a:stretch>
            <a:fillRect/>
          </a:stretch>
        </p:blipFill>
        <p:spPr>
          <a:xfrm>
            <a:off x="1655006" y="509286"/>
            <a:ext cx="6954738" cy="6222238"/>
          </a:xfrm>
          <a:prstGeom prst="rect">
            <a:avLst/>
          </a:prstGeom>
        </p:spPr>
      </p:pic>
      <p:pic>
        <p:nvPicPr>
          <p:cNvPr id="22" name="Bildobjekt 21">
            <a:extLst>
              <a:ext uri="{FF2B5EF4-FFF2-40B4-BE49-F238E27FC236}">
                <a16:creationId xmlns:a16="http://schemas.microsoft.com/office/drawing/2014/main" id="{DDDAEE01-CB9D-4D60-B99E-B66D8D93AB4F}"/>
              </a:ext>
            </a:extLst>
          </p:cNvPr>
          <p:cNvPicPr>
            <a:picLocks noChangeAspect="1"/>
          </p:cNvPicPr>
          <p:nvPr/>
        </p:nvPicPr>
        <p:blipFill>
          <a:blip r:embed="rId6"/>
          <a:stretch>
            <a:fillRect/>
          </a:stretch>
        </p:blipFill>
        <p:spPr>
          <a:xfrm>
            <a:off x="2622166" y="663854"/>
            <a:ext cx="5931656" cy="5916743"/>
          </a:xfrm>
          <a:prstGeom prst="rect">
            <a:avLst/>
          </a:prstGeom>
        </p:spPr>
      </p:pic>
      <p:pic>
        <p:nvPicPr>
          <p:cNvPr id="23" name="Bildobjekt 22">
            <a:extLst>
              <a:ext uri="{FF2B5EF4-FFF2-40B4-BE49-F238E27FC236}">
                <a16:creationId xmlns:a16="http://schemas.microsoft.com/office/drawing/2014/main" id="{BA11693D-4532-4177-AFE9-D5EF7F12C90B}"/>
              </a:ext>
            </a:extLst>
          </p:cNvPr>
          <p:cNvPicPr>
            <a:picLocks noChangeAspect="1"/>
          </p:cNvPicPr>
          <p:nvPr/>
        </p:nvPicPr>
        <p:blipFill>
          <a:blip r:embed="rId7"/>
          <a:stretch>
            <a:fillRect/>
          </a:stretch>
        </p:blipFill>
        <p:spPr>
          <a:xfrm>
            <a:off x="4231836" y="371984"/>
            <a:ext cx="4741310" cy="6581028"/>
          </a:xfrm>
          <a:prstGeom prst="rect">
            <a:avLst/>
          </a:prstGeom>
        </p:spPr>
      </p:pic>
      <p:pic>
        <p:nvPicPr>
          <p:cNvPr id="24" name="Bildobjekt 23">
            <a:extLst>
              <a:ext uri="{FF2B5EF4-FFF2-40B4-BE49-F238E27FC236}">
                <a16:creationId xmlns:a16="http://schemas.microsoft.com/office/drawing/2014/main" id="{455CFF16-25A0-4A6E-8692-5BCB54C5C34E}"/>
              </a:ext>
            </a:extLst>
          </p:cNvPr>
          <p:cNvPicPr>
            <a:picLocks noChangeAspect="1"/>
          </p:cNvPicPr>
          <p:nvPr/>
        </p:nvPicPr>
        <p:blipFill>
          <a:blip r:embed="rId8"/>
          <a:stretch>
            <a:fillRect/>
          </a:stretch>
        </p:blipFill>
        <p:spPr>
          <a:xfrm>
            <a:off x="5177681" y="509286"/>
            <a:ext cx="6889599" cy="6306424"/>
          </a:xfrm>
          <a:prstGeom prst="rect">
            <a:avLst/>
          </a:prstGeom>
        </p:spPr>
      </p:pic>
    </p:spTree>
    <p:extLst>
      <p:ext uri="{BB962C8B-B14F-4D97-AF65-F5344CB8AC3E}">
        <p14:creationId xmlns:p14="http://schemas.microsoft.com/office/powerpoint/2010/main" val="211088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3CD622-B9FF-483A-9FEF-418F151E8492}"/>
              </a:ext>
            </a:extLst>
          </p:cNvPr>
          <p:cNvSpPr>
            <a:spLocks noGrp="1"/>
          </p:cNvSpPr>
          <p:nvPr>
            <p:ph type="title"/>
          </p:nvPr>
        </p:nvSpPr>
        <p:spPr>
          <a:xfrm>
            <a:off x="5135754" y="628617"/>
            <a:ext cx="6368858" cy="3028983"/>
          </a:xfrm>
        </p:spPr>
        <p:txBody>
          <a:bodyPr vert="horz" lIns="91440" tIns="45720" rIns="91440" bIns="45720" rtlCol="0" anchor="b">
            <a:normAutofit/>
          </a:bodyPr>
          <a:lstStyle/>
          <a:p>
            <a:r>
              <a:rPr lang="en-US" sz="4800" b="1"/>
              <a:t>Tack!</a:t>
            </a:r>
            <a:endParaRPr lang="en-US" sz="4800" b="1" dirty="0"/>
          </a:p>
        </p:txBody>
      </p:sp>
      <p:pic>
        <p:nvPicPr>
          <p:cNvPr id="20" name="Picture 2">
            <a:extLst>
              <a:ext uri="{FF2B5EF4-FFF2-40B4-BE49-F238E27FC236}">
                <a16:creationId xmlns:a16="http://schemas.microsoft.com/office/drawing/2014/main" id="{07E9632D-FFA0-4482-8153-F4711838F6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87615" y="628617"/>
            <a:ext cx="3363506" cy="5276088"/>
          </a:xfrm>
          <a:prstGeom prst="rect">
            <a:avLst/>
          </a:prstGeom>
          <a:noFill/>
          <a:ln w="15875">
            <a:solidFill>
              <a:srgbClr val="FFFFFF">
                <a:alpha val="40000"/>
              </a:srgbClr>
            </a:solidFill>
          </a:ln>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42" name="Underrubrik 2">
            <a:extLst>
              <a:ext uri="{FF2B5EF4-FFF2-40B4-BE49-F238E27FC236}">
                <a16:creationId xmlns:a16="http://schemas.microsoft.com/office/drawing/2014/main" id="{8C07FF61-16A5-4CCB-8AE4-4D93860E2F69}"/>
              </a:ext>
            </a:extLst>
          </p:cNvPr>
          <p:cNvSpPr txBox="1">
            <a:spLocks/>
          </p:cNvSpPr>
          <p:nvPr/>
        </p:nvSpPr>
        <p:spPr>
          <a:xfrm>
            <a:off x="5103293" y="4572001"/>
            <a:ext cx="4829961" cy="2000216"/>
          </a:xfrm>
          <a:prstGeom prst="rect">
            <a:avLst/>
          </a:prstGeom>
        </p:spPr>
        <p:txBody>
          <a:bodyPr vert="horz" lIns="91440" tIns="45720" rIns="91440" bIns="45720" rtlCol="0" anchor="ctr">
            <a:normAutofit fontScale="32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endParaRPr lang="sv-SE" sz="8000" b="1">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8000" b="1">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hakan.svardman@folksam.se</a:t>
            </a:r>
            <a:endParaRPr lang="sv-SE" sz="8000" b="1">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8000" b="1">
                <a:solidFill>
                  <a:schemeClr val="bg1"/>
                </a:solidFill>
                <a:latin typeface="Calibri" panose="020F0502020204030204" pitchFamily="34" charset="0"/>
                <a:ea typeface="Calibri" panose="020F0502020204030204" pitchFamily="34" charset="0"/>
                <a:cs typeface="Times New Roman" panose="02020603050405020304" pitchFamily="18" charset="0"/>
              </a:rPr>
              <a:t>Mobil: 073-332 61 72</a:t>
            </a:r>
            <a:br>
              <a:rPr lang="sv-SE">
                <a:latin typeface="Calibri" panose="020F0502020204030204" pitchFamily="34" charset="0"/>
                <a:ea typeface="Calibri" panose="020F0502020204030204" pitchFamily="34" charset="0"/>
                <a:cs typeface="Times New Roman" panose="02020603050405020304" pitchFamily="18" charset="0"/>
              </a:rPr>
            </a:br>
            <a:r>
              <a:rPr lang="sv-SE" sz="2400">
                <a:latin typeface="Calibri" panose="020F0502020204030204" pitchFamily="34" charset="0"/>
                <a:ea typeface="Calibri" panose="020F0502020204030204" pitchFamily="34" charset="0"/>
                <a:cs typeface="Times New Roman" panose="02020603050405020304" pitchFamily="18" charset="0"/>
              </a:rPr>
              <a:t> </a:t>
            </a:r>
            <a:br>
              <a:rPr lang="sv-SE" sz="2400">
                <a:latin typeface="Calibri" panose="020F0502020204030204" pitchFamily="34" charset="0"/>
                <a:ea typeface="Calibri" panose="020F0502020204030204" pitchFamily="34" charset="0"/>
                <a:cs typeface="Times New Roman" panose="02020603050405020304" pitchFamily="18" charset="0"/>
              </a:rPr>
            </a:br>
            <a:r>
              <a:rPr lang="sv-SE" sz="2400">
                <a:latin typeface="Calibri" panose="020F0502020204030204" pitchFamily="34" charset="0"/>
                <a:ea typeface="Calibri" panose="020F0502020204030204" pitchFamily="34" charset="0"/>
                <a:cs typeface="Times New Roman" panose="02020603050405020304" pitchFamily="18" charset="0"/>
              </a:rPr>
              <a:t> </a:t>
            </a:r>
            <a:br>
              <a:rPr lang="sv-SE" sz="2400">
                <a:latin typeface="Calibri" panose="020F0502020204030204" pitchFamily="34" charset="0"/>
                <a:ea typeface="Calibri" panose="020F0502020204030204" pitchFamily="34" charset="0"/>
                <a:cs typeface="Times New Roman" panose="02020603050405020304" pitchFamily="18" charset="0"/>
              </a:rPr>
            </a:br>
            <a:endParaRPr lang="sv-SE" dirty="0"/>
          </a:p>
        </p:txBody>
      </p:sp>
    </p:spTree>
    <p:extLst>
      <p:ext uri="{BB962C8B-B14F-4D97-AF65-F5344CB8AC3E}">
        <p14:creationId xmlns:p14="http://schemas.microsoft.com/office/powerpoint/2010/main" val="110692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person, kostym, person, vägg&#10;&#10;Automatiskt genererad beskrivning">
            <a:extLst>
              <a:ext uri="{FF2B5EF4-FFF2-40B4-BE49-F238E27FC236}">
                <a16:creationId xmlns:a16="http://schemas.microsoft.com/office/drawing/2014/main" id="{CBC9290F-303B-4BB7-A24F-376B233137A7}"/>
              </a:ext>
            </a:extLst>
          </p:cNvPr>
          <p:cNvPicPr>
            <a:picLocks noChangeAspect="1"/>
          </p:cNvPicPr>
          <p:nvPr/>
        </p:nvPicPr>
        <p:blipFill rotWithShape="1">
          <a:blip r:embed="rId3"/>
          <a:srcRect r="2" b="11748"/>
          <a:stretch/>
        </p:blipFill>
        <p:spPr>
          <a:xfrm>
            <a:off x="641276" y="643467"/>
            <a:ext cx="4013020" cy="2702558"/>
          </a:xfrm>
          <a:prstGeom prst="rect">
            <a:avLst/>
          </a:prstGeom>
        </p:spPr>
      </p:pic>
      <p:pic>
        <p:nvPicPr>
          <p:cNvPr id="5" name="Platshållare för innehåll 4" descr="En bild som visar person, person, vägg, inomhus&#10;&#10;Automatiskt genererad beskrivning">
            <a:extLst>
              <a:ext uri="{FF2B5EF4-FFF2-40B4-BE49-F238E27FC236}">
                <a16:creationId xmlns:a16="http://schemas.microsoft.com/office/drawing/2014/main" id="{9FB91E9E-E584-4BB8-B7A5-19B6781AF4E0}"/>
              </a:ext>
            </a:extLst>
          </p:cNvPr>
          <p:cNvPicPr>
            <a:picLocks noChangeAspect="1"/>
          </p:cNvPicPr>
          <p:nvPr/>
        </p:nvPicPr>
        <p:blipFill rotWithShape="1">
          <a:blip r:embed="rId4"/>
          <a:srcRect t="15943" r="-1" b="16227"/>
          <a:stretch/>
        </p:blipFill>
        <p:spPr>
          <a:xfrm>
            <a:off x="641276" y="3511976"/>
            <a:ext cx="4010830" cy="2705099"/>
          </a:xfrm>
          <a:prstGeom prst="rect">
            <a:avLst/>
          </a:prstGeom>
        </p:spPr>
      </p:pic>
      <p:pic>
        <p:nvPicPr>
          <p:cNvPr id="7" name="Bildobjekt 6" descr="En bild som visar person, person&#10;&#10;Automatiskt genererad beskrivning">
            <a:extLst>
              <a:ext uri="{FF2B5EF4-FFF2-40B4-BE49-F238E27FC236}">
                <a16:creationId xmlns:a16="http://schemas.microsoft.com/office/drawing/2014/main" id="{48B1105B-209F-4C56-AC64-C759B6C92752}"/>
              </a:ext>
            </a:extLst>
          </p:cNvPr>
          <p:cNvPicPr>
            <a:picLocks noChangeAspect="1"/>
          </p:cNvPicPr>
          <p:nvPr/>
        </p:nvPicPr>
        <p:blipFill rotWithShape="1">
          <a:blip r:embed="rId5"/>
          <a:srcRect r="2" b="18742"/>
          <a:stretch/>
        </p:blipFill>
        <p:spPr>
          <a:xfrm>
            <a:off x="4812633" y="643467"/>
            <a:ext cx="6735900" cy="5571066"/>
          </a:xfrm>
          <a:prstGeom prst="rect">
            <a:avLst/>
          </a:prstGeom>
        </p:spPr>
      </p:pic>
    </p:spTree>
    <p:extLst>
      <p:ext uri="{BB962C8B-B14F-4D97-AF65-F5344CB8AC3E}">
        <p14:creationId xmlns:p14="http://schemas.microsoft.com/office/powerpoint/2010/main" val="7144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EAA1F9-4185-4BB9-AFC0-CE9132E05F4F}"/>
              </a:ext>
            </a:extLst>
          </p:cNvPr>
          <p:cNvSpPr>
            <a:spLocks noGrp="1"/>
          </p:cNvSpPr>
          <p:nvPr>
            <p:ph type="title"/>
          </p:nvPr>
        </p:nvSpPr>
        <p:spPr/>
        <p:txBody>
          <a:bodyPr/>
          <a:lstStyle/>
          <a:p>
            <a:endParaRPr lang="sv-SE"/>
          </a:p>
        </p:txBody>
      </p:sp>
      <p:pic>
        <p:nvPicPr>
          <p:cNvPr id="4" name="Platshållare för bild 4">
            <a:extLst>
              <a:ext uri="{FF2B5EF4-FFF2-40B4-BE49-F238E27FC236}">
                <a16:creationId xmlns:a16="http://schemas.microsoft.com/office/drawing/2014/main" id="{3B0C5E59-5099-4940-A016-58A69ECE4C3F}"/>
              </a:ext>
            </a:extLst>
          </p:cNvPr>
          <p:cNvPicPr>
            <a:picLocks noGrp="1" noChangeAspect="1"/>
          </p:cNvPicPr>
          <p:nvPr>
            <p:ph idx="1"/>
          </p:nvPr>
        </p:nvPicPr>
        <p:blipFill>
          <a:blip r:embed="rId3"/>
          <a:srcRect l="1405" r="1405"/>
          <a:stretch>
            <a:fillRect/>
          </a:stretch>
        </p:blipFill>
        <p:spPr>
          <a:xfrm>
            <a:off x="542836" y="279085"/>
            <a:ext cx="10964952" cy="6167735"/>
          </a:xfrm>
          <a:prstGeom prst="rect">
            <a:avLst/>
          </a:prstGeom>
        </p:spPr>
      </p:pic>
      <p:pic>
        <p:nvPicPr>
          <p:cNvPr id="6" name="Bildobjekt 5">
            <a:extLst>
              <a:ext uri="{FF2B5EF4-FFF2-40B4-BE49-F238E27FC236}">
                <a16:creationId xmlns:a16="http://schemas.microsoft.com/office/drawing/2014/main" id="{DD7E29E4-4610-446C-ABC8-75FF6E816BA9}"/>
              </a:ext>
            </a:extLst>
          </p:cNvPr>
          <p:cNvPicPr>
            <a:picLocks noChangeAspect="1"/>
          </p:cNvPicPr>
          <p:nvPr/>
        </p:nvPicPr>
        <p:blipFill>
          <a:blip r:embed="rId4"/>
          <a:stretch>
            <a:fillRect/>
          </a:stretch>
        </p:blipFill>
        <p:spPr>
          <a:xfrm>
            <a:off x="542836" y="279085"/>
            <a:ext cx="10943608" cy="6167735"/>
          </a:xfrm>
          <a:prstGeom prst="rect">
            <a:avLst/>
          </a:prstGeom>
        </p:spPr>
      </p:pic>
      <p:pic>
        <p:nvPicPr>
          <p:cNvPr id="21" name="Bildobjekt 20">
            <a:extLst>
              <a:ext uri="{FF2B5EF4-FFF2-40B4-BE49-F238E27FC236}">
                <a16:creationId xmlns:a16="http://schemas.microsoft.com/office/drawing/2014/main" id="{2AE16998-022A-47E7-928F-EDB340BB8DF4}"/>
              </a:ext>
            </a:extLst>
          </p:cNvPr>
          <p:cNvPicPr>
            <a:picLocks noChangeAspect="1"/>
          </p:cNvPicPr>
          <p:nvPr/>
        </p:nvPicPr>
        <p:blipFill>
          <a:blip r:embed="rId5"/>
          <a:stretch>
            <a:fillRect/>
          </a:stretch>
        </p:blipFill>
        <p:spPr>
          <a:xfrm>
            <a:off x="542836" y="279085"/>
            <a:ext cx="10851204" cy="6260920"/>
          </a:xfrm>
          <a:prstGeom prst="rect">
            <a:avLst/>
          </a:prstGeom>
        </p:spPr>
      </p:pic>
      <p:pic>
        <p:nvPicPr>
          <p:cNvPr id="22" name="Bildobjekt 21">
            <a:extLst>
              <a:ext uri="{FF2B5EF4-FFF2-40B4-BE49-F238E27FC236}">
                <a16:creationId xmlns:a16="http://schemas.microsoft.com/office/drawing/2014/main" id="{4F4BD7F6-5738-49E4-8759-5363225025E3}"/>
              </a:ext>
            </a:extLst>
          </p:cNvPr>
          <p:cNvPicPr>
            <a:picLocks noChangeAspect="1"/>
          </p:cNvPicPr>
          <p:nvPr/>
        </p:nvPicPr>
        <p:blipFill>
          <a:blip r:embed="rId6"/>
          <a:stretch>
            <a:fillRect/>
          </a:stretch>
        </p:blipFill>
        <p:spPr>
          <a:xfrm>
            <a:off x="542835" y="359809"/>
            <a:ext cx="10964951" cy="6334687"/>
          </a:xfrm>
          <a:prstGeom prst="rect">
            <a:avLst/>
          </a:prstGeom>
        </p:spPr>
      </p:pic>
      <p:pic>
        <p:nvPicPr>
          <p:cNvPr id="23" name="Bildobjekt 22">
            <a:extLst>
              <a:ext uri="{FF2B5EF4-FFF2-40B4-BE49-F238E27FC236}">
                <a16:creationId xmlns:a16="http://schemas.microsoft.com/office/drawing/2014/main" id="{8B10A157-167F-44B1-8F1D-A0308CFB61F4}"/>
              </a:ext>
            </a:extLst>
          </p:cNvPr>
          <p:cNvPicPr>
            <a:picLocks noChangeAspect="1"/>
          </p:cNvPicPr>
          <p:nvPr/>
        </p:nvPicPr>
        <p:blipFill>
          <a:blip r:embed="rId7"/>
          <a:stretch>
            <a:fillRect/>
          </a:stretch>
        </p:blipFill>
        <p:spPr>
          <a:xfrm>
            <a:off x="607021" y="411180"/>
            <a:ext cx="10969958" cy="6260920"/>
          </a:xfrm>
          <a:prstGeom prst="rect">
            <a:avLst/>
          </a:prstGeom>
        </p:spPr>
      </p:pic>
      <p:pic>
        <p:nvPicPr>
          <p:cNvPr id="24" name="Bildobjekt 23">
            <a:extLst>
              <a:ext uri="{FF2B5EF4-FFF2-40B4-BE49-F238E27FC236}">
                <a16:creationId xmlns:a16="http://schemas.microsoft.com/office/drawing/2014/main" id="{2CD911F6-D4A6-467A-B896-0ED1B3C0547C}"/>
              </a:ext>
            </a:extLst>
          </p:cNvPr>
          <p:cNvPicPr>
            <a:picLocks noChangeAspect="1"/>
          </p:cNvPicPr>
          <p:nvPr/>
        </p:nvPicPr>
        <p:blipFill>
          <a:blip r:embed="rId8"/>
          <a:stretch>
            <a:fillRect/>
          </a:stretch>
        </p:blipFill>
        <p:spPr>
          <a:xfrm>
            <a:off x="542832" y="313788"/>
            <a:ext cx="10964951" cy="6373783"/>
          </a:xfrm>
          <a:prstGeom prst="rect">
            <a:avLst/>
          </a:prstGeom>
        </p:spPr>
      </p:pic>
      <p:pic>
        <p:nvPicPr>
          <p:cNvPr id="25" name="Bildobjekt 24">
            <a:extLst>
              <a:ext uri="{FF2B5EF4-FFF2-40B4-BE49-F238E27FC236}">
                <a16:creationId xmlns:a16="http://schemas.microsoft.com/office/drawing/2014/main" id="{B90491FA-5DD5-4779-B42A-848FEF6DF136}"/>
              </a:ext>
            </a:extLst>
          </p:cNvPr>
          <p:cNvPicPr>
            <a:picLocks noChangeAspect="1"/>
          </p:cNvPicPr>
          <p:nvPr/>
        </p:nvPicPr>
        <p:blipFill>
          <a:blip r:embed="rId9"/>
          <a:stretch>
            <a:fillRect/>
          </a:stretch>
        </p:blipFill>
        <p:spPr>
          <a:xfrm>
            <a:off x="563828" y="279085"/>
            <a:ext cx="10851204" cy="6412381"/>
          </a:xfrm>
          <a:prstGeom prst="rect">
            <a:avLst/>
          </a:prstGeom>
        </p:spPr>
      </p:pic>
    </p:spTree>
    <p:extLst>
      <p:ext uri="{BB962C8B-B14F-4D97-AF65-F5344CB8AC3E}">
        <p14:creationId xmlns:p14="http://schemas.microsoft.com/office/powerpoint/2010/main" val="121560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A40720-435E-A402-F825-6850332C4FB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60A2DCE5-FB58-F510-FC17-9DFF98F7062A}"/>
              </a:ext>
            </a:extLst>
          </p:cNvPr>
          <p:cNvSpPr>
            <a:spLocks noGrp="1"/>
          </p:cNvSpPr>
          <p:nvPr>
            <p:ph idx="1"/>
          </p:nvPr>
        </p:nvSpPr>
        <p:spPr/>
        <p:txBody>
          <a:bodyPr/>
          <a:lstStyle/>
          <a:p>
            <a:endParaRPr lang="sv-SE" dirty="0"/>
          </a:p>
        </p:txBody>
      </p:sp>
      <p:pic>
        <p:nvPicPr>
          <p:cNvPr id="5" name="Bildobjekt 4">
            <a:extLst>
              <a:ext uri="{FF2B5EF4-FFF2-40B4-BE49-F238E27FC236}">
                <a16:creationId xmlns:a16="http://schemas.microsoft.com/office/drawing/2014/main" id="{86AC4A4D-2046-9403-E0F4-FE265760AD99}"/>
              </a:ext>
            </a:extLst>
          </p:cNvPr>
          <p:cNvPicPr>
            <a:picLocks noChangeAspect="1"/>
          </p:cNvPicPr>
          <p:nvPr/>
        </p:nvPicPr>
        <p:blipFill>
          <a:blip r:embed="rId2"/>
          <a:stretch>
            <a:fillRect/>
          </a:stretch>
        </p:blipFill>
        <p:spPr>
          <a:xfrm>
            <a:off x="0" y="2605909"/>
            <a:ext cx="6096000" cy="4252091"/>
          </a:xfrm>
          <a:prstGeom prst="rect">
            <a:avLst/>
          </a:prstGeom>
        </p:spPr>
      </p:pic>
      <p:pic>
        <p:nvPicPr>
          <p:cNvPr id="7" name="Bildobjekt 6">
            <a:extLst>
              <a:ext uri="{FF2B5EF4-FFF2-40B4-BE49-F238E27FC236}">
                <a16:creationId xmlns:a16="http://schemas.microsoft.com/office/drawing/2014/main" id="{8EF6D85A-F85F-1E16-3B10-6D2F39A7561C}"/>
              </a:ext>
            </a:extLst>
          </p:cNvPr>
          <p:cNvPicPr>
            <a:picLocks noChangeAspect="1"/>
          </p:cNvPicPr>
          <p:nvPr/>
        </p:nvPicPr>
        <p:blipFill>
          <a:blip r:embed="rId3"/>
          <a:stretch>
            <a:fillRect/>
          </a:stretch>
        </p:blipFill>
        <p:spPr>
          <a:xfrm>
            <a:off x="6096000" y="1"/>
            <a:ext cx="6096000" cy="4099388"/>
          </a:xfrm>
          <a:prstGeom prst="rect">
            <a:avLst/>
          </a:prstGeom>
        </p:spPr>
      </p:pic>
    </p:spTree>
    <p:extLst>
      <p:ext uri="{BB962C8B-B14F-4D97-AF65-F5344CB8AC3E}">
        <p14:creationId xmlns:p14="http://schemas.microsoft.com/office/powerpoint/2010/main" val="311077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En bild som visar text, inomhus, person, tak&#10;&#10;Automatiskt genererad beskrivning">
            <a:extLst>
              <a:ext uri="{FF2B5EF4-FFF2-40B4-BE49-F238E27FC236}">
                <a16:creationId xmlns:a16="http://schemas.microsoft.com/office/drawing/2014/main" id="{77DF4DEC-EC03-4DF1-8C08-D22A6736BB91}"/>
              </a:ext>
            </a:extLst>
          </p:cNvPr>
          <p:cNvPicPr>
            <a:picLocks noChangeAspect="1"/>
          </p:cNvPicPr>
          <p:nvPr/>
        </p:nvPicPr>
        <p:blipFill rotWithShape="1">
          <a:blip r:embed="rId3"/>
          <a:srcRect l="21814" r="15167" b="-2"/>
          <a:stretch/>
        </p:blipFill>
        <p:spPr>
          <a:xfrm>
            <a:off x="196731" y="175147"/>
            <a:ext cx="3792174" cy="3174339"/>
          </a:xfrm>
          <a:prstGeom prst="rect">
            <a:avLst/>
          </a:prstGeom>
        </p:spPr>
      </p:pic>
      <p:pic>
        <p:nvPicPr>
          <p:cNvPr id="10" name="Bildobjekt 9" descr="En bild som visar text, vägg, person, person&#10;&#10;Automatiskt genererad beskrivning">
            <a:extLst>
              <a:ext uri="{FF2B5EF4-FFF2-40B4-BE49-F238E27FC236}">
                <a16:creationId xmlns:a16="http://schemas.microsoft.com/office/drawing/2014/main" id="{2B92C779-1763-4252-8156-E0759A346332}"/>
              </a:ext>
            </a:extLst>
          </p:cNvPr>
          <p:cNvPicPr/>
          <p:nvPr/>
        </p:nvPicPr>
        <p:blipFill rotWithShape="1">
          <a:blip r:embed="rId4"/>
          <a:srcRect t="56" b="19773"/>
          <a:stretch/>
        </p:blipFill>
        <p:spPr>
          <a:xfrm>
            <a:off x="4209091" y="175147"/>
            <a:ext cx="3792174" cy="3174339"/>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5CD22583-B4FC-420D-A501-F81D9FED7ED2}"/>
              </a:ext>
            </a:extLst>
          </p:cNvPr>
          <p:cNvPicPr>
            <a:picLocks noChangeAspect="1"/>
          </p:cNvPicPr>
          <p:nvPr/>
        </p:nvPicPr>
        <p:blipFill rotWithShape="1">
          <a:blip r:embed="rId5"/>
          <a:srcRect t="6928" b="6357"/>
          <a:stretch/>
        </p:blipFill>
        <p:spPr>
          <a:xfrm>
            <a:off x="8194217" y="175147"/>
            <a:ext cx="3792174" cy="3174339"/>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895DB3C7-AE47-4483-B18A-59121D8CF3C2}"/>
              </a:ext>
            </a:extLst>
          </p:cNvPr>
          <p:cNvPicPr>
            <a:picLocks noChangeAspect="1"/>
          </p:cNvPicPr>
          <p:nvPr/>
        </p:nvPicPr>
        <p:blipFill rotWithShape="1">
          <a:blip r:embed="rId6"/>
          <a:srcRect r="-3" b="36230"/>
          <a:stretch/>
        </p:blipFill>
        <p:spPr>
          <a:xfrm>
            <a:off x="191088" y="3508511"/>
            <a:ext cx="3792174" cy="3171426"/>
          </a:xfrm>
          <a:prstGeom prst="rect">
            <a:avLst/>
          </a:prstGeom>
        </p:spPr>
      </p:pic>
      <p:pic>
        <p:nvPicPr>
          <p:cNvPr id="17" name="Bildobjekt 16" descr="En bild som visar utomhus, träd, mark, person&#10;&#10;Automatiskt genererad beskrivning">
            <a:extLst>
              <a:ext uri="{FF2B5EF4-FFF2-40B4-BE49-F238E27FC236}">
                <a16:creationId xmlns:a16="http://schemas.microsoft.com/office/drawing/2014/main" id="{D130B27B-1BA3-4A4D-8005-76F1597DCEC9}"/>
              </a:ext>
            </a:extLst>
          </p:cNvPr>
          <p:cNvPicPr>
            <a:picLocks noChangeAspect="1"/>
          </p:cNvPicPr>
          <p:nvPr/>
        </p:nvPicPr>
        <p:blipFill rotWithShape="1">
          <a:blip r:embed="rId7"/>
          <a:srcRect r="7930" b="2"/>
          <a:stretch/>
        </p:blipFill>
        <p:spPr>
          <a:xfrm>
            <a:off x="4203448" y="3508511"/>
            <a:ext cx="3792174" cy="3171426"/>
          </a:xfrm>
          <a:prstGeom prst="rect">
            <a:avLst/>
          </a:prstGeom>
        </p:spPr>
      </p:pic>
      <p:sp>
        <p:nvSpPr>
          <p:cNvPr id="16" name="Footer Placeholder 4">
            <a:extLst>
              <a:ext uri="{FF2B5EF4-FFF2-40B4-BE49-F238E27FC236}">
                <a16:creationId xmlns:a16="http://schemas.microsoft.com/office/drawing/2014/main" id="{E1460D4E-7B11-0A11-286A-D027CAFA5E89}"/>
              </a:ext>
            </a:extLst>
          </p:cNvPr>
          <p:cNvSpPr>
            <a:spLocks noGrp="1"/>
          </p:cNvSpPr>
          <p:nvPr>
            <p:ph type="ftr" sz="quarter" idx="15"/>
          </p:nvPr>
        </p:nvSpPr>
        <p:spPr/>
        <p:txBody>
          <a:bodyPr vert="horz" lIns="91440" tIns="45720" rIns="91440" bIns="45720" rtlCol="0" anchor="ctr">
            <a:normAutofit/>
          </a:bodyPr>
          <a:lstStyle/>
          <a:p>
            <a:pPr algn="ctr" defTabSz="914400"/>
            <a:endParaRPr lang="en-US" sz="1200" kern="1200" noProof="0">
              <a:solidFill>
                <a:srgbClr val="FFFFFF"/>
              </a:solidFill>
              <a:latin typeface="+mn-lt"/>
              <a:ea typeface="+mn-ea"/>
              <a:cs typeface="+mn-cs"/>
            </a:endParaRPr>
          </a:p>
        </p:txBody>
      </p:sp>
      <p:sp>
        <p:nvSpPr>
          <p:cNvPr id="5" name="Platshållare för bildnummer 4">
            <a:extLst>
              <a:ext uri="{FF2B5EF4-FFF2-40B4-BE49-F238E27FC236}">
                <a16:creationId xmlns:a16="http://schemas.microsoft.com/office/drawing/2014/main" id="{169194FB-00C7-469F-BE9C-1F47AAE5E39A}"/>
              </a:ext>
            </a:extLst>
          </p:cNvPr>
          <p:cNvSpPr>
            <a:spLocks noGrp="1"/>
          </p:cNvSpPr>
          <p:nvPr>
            <p:ph type="sldNum" sz="quarter" idx="16"/>
          </p:nvPr>
        </p:nvSpPr>
        <p:spPr/>
        <p:txBody>
          <a:bodyPr vert="horz" lIns="91440" tIns="45720" rIns="91440" bIns="45720" rtlCol="0" anchor="ctr">
            <a:normAutofit/>
          </a:bodyPr>
          <a:lstStyle/>
          <a:p>
            <a:pPr defTabSz="914400">
              <a:spcAft>
                <a:spcPts val="600"/>
              </a:spcAft>
            </a:pPr>
            <a:fld id="{9C77FE8C-F1C2-4836-9107-962F8D87D201}" type="slidenum">
              <a:rPr lang="en-US" sz="1200">
                <a:solidFill>
                  <a:srgbClr val="FFFFFF"/>
                </a:solidFill>
              </a:rPr>
              <a:pPr defTabSz="914400">
                <a:spcAft>
                  <a:spcPts val="600"/>
                </a:spcAft>
              </a:pPr>
              <a:t>5</a:t>
            </a:fld>
            <a:endParaRPr lang="en-US" sz="1200">
              <a:solidFill>
                <a:srgbClr val="FFFFFF"/>
              </a:solidFill>
            </a:endParaRPr>
          </a:p>
        </p:txBody>
      </p:sp>
      <p:pic>
        <p:nvPicPr>
          <p:cNvPr id="7" name="Bildobjekt 6" descr="En bild som visar byggnad, utomhus, gräs, tegelsten&#10;&#10;Automatiskt genererad beskrivning">
            <a:extLst>
              <a:ext uri="{FF2B5EF4-FFF2-40B4-BE49-F238E27FC236}">
                <a16:creationId xmlns:a16="http://schemas.microsoft.com/office/drawing/2014/main" id="{AC2B7F7C-5A14-4734-A462-6860BEEA8D8E}"/>
              </a:ext>
            </a:extLst>
          </p:cNvPr>
          <p:cNvPicPr>
            <a:picLocks noChangeAspect="1"/>
          </p:cNvPicPr>
          <p:nvPr/>
        </p:nvPicPr>
        <p:blipFill rotWithShape="1">
          <a:blip r:embed="rId8"/>
          <a:srcRect l="1260" r="13246" b="1"/>
          <a:stretch/>
        </p:blipFill>
        <p:spPr>
          <a:xfrm>
            <a:off x="8188574" y="3508511"/>
            <a:ext cx="3792174" cy="3171426"/>
          </a:xfrm>
          <a:prstGeom prst="rect">
            <a:avLst/>
          </a:prstGeom>
          <a:noFill/>
        </p:spPr>
      </p:pic>
    </p:spTree>
    <p:extLst>
      <p:ext uri="{BB962C8B-B14F-4D97-AF65-F5344CB8AC3E}">
        <p14:creationId xmlns:p14="http://schemas.microsoft.com/office/powerpoint/2010/main" val="1052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64FB000-16D0-411E-8CCF-DD4CC4028D49}"/>
              </a:ext>
            </a:extLst>
          </p:cNvPr>
          <p:cNvPicPr>
            <a:picLocks noGrp="1"/>
          </p:cNvPicPr>
          <p:nvPr>
            <p:ph idx="1"/>
          </p:nvPr>
        </p:nvPicPr>
        <p:blipFill>
          <a:blip r:embed="rId2" cstate="print"/>
          <a:stretch>
            <a:fillRect/>
          </a:stretch>
        </p:blipFill>
        <p:spPr bwMode="auto">
          <a:xfrm>
            <a:off x="3742225" y="643467"/>
            <a:ext cx="4707550" cy="5571066"/>
          </a:xfrm>
          <a:prstGeom prst="rect">
            <a:avLst/>
          </a:prstGeom>
          <a:noFill/>
        </p:spPr>
      </p:pic>
      <p:pic>
        <p:nvPicPr>
          <p:cNvPr id="15" name="Picture 2">
            <a:extLst>
              <a:ext uri="{FF2B5EF4-FFF2-40B4-BE49-F238E27FC236}">
                <a16:creationId xmlns:a16="http://schemas.microsoft.com/office/drawing/2014/main" id="{0E24E799-D5DD-450F-8FD4-E30900CC1FC1}"/>
              </a:ext>
            </a:extLst>
          </p:cNvPr>
          <p:cNvPicPr/>
          <p:nvPr/>
        </p:nvPicPr>
        <p:blipFill>
          <a:blip r:embed="rId3" cstate="print"/>
          <a:srcRect/>
          <a:stretch>
            <a:fillRect/>
          </a:stretch>
        </p:blipFill>
        <p:spPr bwMode="auto">
          <a:xfrm>
            <a:off x="8106461" y="2395413"/>
            <a:ext cx="3094146" cy="3675839"/>
          </a:xfrm>
          <a:prstGeom prst="rect">
            <a:avLst/>
          </a:prstGeom>
          <a:noFill/>
          <a:ln w="9525">
            <a:noFill/>
            <a:miter lim="800000"/>
            <a:headEnd/>
            <a:tailEnd/>
          </a:ln>
          <a:effectLst>
            <a:outerShdw blurRad="50800" dist="50800" dir="5400000" sx="107000" sy="107000" algn="ctr" rotWithShape="0">
              <a:schemeClr val="tx1">
                <a:lumMod val="50000"/>
                <a:lumOff val="50000"/>
              </a:schemeClr>
            </a:outerShdw>
          </a:effectLst>
        </p:spPr>
      </p:pic>
    </p:spTree>
    <p:extLst>
      <p:ext uri="{BB962C8B-B14F-4D97-AF65-F5344CB8AC3E}">
        <p14:creationId xmlns:p14="http://schemas.microsoft.com/office/powerpoint/2010/main" val="83769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EE8787E-3DFA-7B10-4DD4-2155F9FA0818}"/>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7FB5FEFA-B0DA-B934-F952-F36A6B81E324}"/>
              </a:ext>
            </a:extLst>
          </p:cNvPr>
          <p:cNvSpPr>
            <a:spLocks noGrp="1"/>
          </p:cNvSpPr>
          <p:nvPr>
            <p:ph idx="1"/>
          </p:nvPr>
        </p:nvSpPr>
        <p:spPr/>
        <p:txBody>
          <a:bodyPr/>
          <a:lstStyle/>
          <a:p>
            <a:endParaRPr lang="sv-SE" dirty="0"/>
          </a:p>
        </p:txBody>
      </p:sp>
      <p:pic>
        <p:nvPicPr>
          <p:cNvPr id="4" name="Picture 2">
            <a:extLst>
              <a:ext uri="{FF2B5EF4-FFF2-40B4-BE49-F238E27FC236}">
                <a16:creationId xmlns:a16="http://schemas.microsoft.com/office/drawing/2014/main" id="{0F638D45-30DD-A4F6-728F-17421A5791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249" y="332657"/>
            <a:ext cx="8613405" cy="588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latshållare för innehåll 3">
            <a:extLst>
              <a:ext uri="{FF2B5EF4-FFF2-40B4-BE49-F238E27FC236}">
                <a16:creationId xmlns:a16="http://schemas.microsoft.com/office/drawing/2014/main" id="{DBD6B6C4-E690-6895-7C1E-3B7BB8C56085}"/>
              </a:ext>
            </a:extLst>
          </p:cNvPr>
          <p:cNvPicPr>
            <a:picLocks/>
          </p:cNvPicPr>
          <p:nvPr/>
        </p:nvPicPr>
        <p:blipFill>
          <a:blip r:embed="rId3"/>
          <a:stretch>
            <a:fillRect/>
          </a:stretch>
        </p:blipFill>
        <p:spPr>
          <a:xfrm>
            <a:off x="684212" y="639813"/>
            <a:ext cx="4833010" cy="6109320"/>
          </a:xfrm>
          <a:prstGeom prst="rect">
            <a:avLst/>
          </a:prstGeom>
        </p:spPr>
      </p:pic>
      <p:graphicFrame>
        <p:nvGraphicFramePr>
          <p:cNvPr id="6" name="Tabell 9">
            <a:extLst>
              <a:ext uri="{FF2B5EF4-FFF2-40B4-BE49-F238E27FC236}">
                <a16:creationId xmlns:a16="http://schemas.microsoft.com/office/drawing/2014/main" id="{6F94E634-E36B-01A0-5986-64BC26CF0A90}"/>
              </a:ext>
            </a:extLst>
          </p:cNvPr>
          <p:cNvGraphicFramePr>
            <a:graphicFrameLocks noGrp="1"/>
          </p:cNvGraphicFramePr>
          <p:nvPr>
            <p:extLst>
              <p:ext uri="{D42A27DB-BD31-4B8C-83A1-F6EECF244321}">
                <p14:modId xmlns:p14="http://schemas.microsoft.com/office/powerpoint/2010/main" val="3536812373"/>
              </p:ext>
            </p:extLst>
          </p:nvPr>
        </p:nvGraphicFramePr>
        <p:xfrm>
          <a:off x="299249" y="332657"/>
          <a:ext cx="11685184" cy="5885531"/>
        </p:xfrm>
        <a:graphic>
          <a:graphicData uri="http://schemas.openxmlformats.org/drawingml/2006/table">
            <a:tbl>
              <a:tblPr firstRow="1" bandRow="1">
                <a:tableStyleId>{5C22544A-7EE6-4342-B048-85BDC9FD1C3A}</a:tableStyleId>
              </a:tblPr>
              <a:tblGrid>
                <a:gridCol w="1536256">
                  <a:extLst>
                    <a:ext uri="{9D8B030D-6E8A-4147-A177-3AD203B41FA5}">
                      <a16:colId xmlns:a16="http://schemas.microsoft.com/office/drawing/2014/main" val="1801545387"/>
                    </a:ext>
                  </a:extLst>
                </a:gridCol>
                <a:gridCol w="1691488">
                  <a:extLst>
                    <a:ext uri="{9D8B030D-6E8A-4147-A177-3AD203B41FA5}">
                      <a16:colId xmlns:a16="http://schemas.microsoft.com/office/drawing/2014/main" val="3123294985"/>
                    </a:ext>
                  </a:extLst>
                </a:gridCol>
                <a:gridCol w="1691488">
                  <a:extLst>
                    <a:ext uri="{9D8B030D-6E8A-4147-A177-3AD203B41FA5}">
                      <a16:colId xmlns:a16="http://schemas.microsoft.com/office/drawing/2014/main" val="3510255012"/>
                    </a:ext>
                  </a:extLst>
                </a:gridCol>
                <a:gridCol w="1691488">
                  <a:extLst>
                    <a:ext uri="{9D8B030D-6E8A-4147-A177-3AD203B41FA5}">
                      <a16:colId xmlns:a16="http://schemas.microsoft.com/office/drawing/2014/main" val="778501932"/>
                    </a:ext>
                  </a:extLst>
                </a:gridCol>
                <a:gridCol w="1691488">
                  <a:extLst>
                    <a:ext uri="{9D8B030D-6E8A-4147-A177-3AD203B41FA5}">
                      <a16:colId xmlns:a16="http://schemas.microsoft.com/office/drawing/2014/main" val="3420427628"/>
                    </a:ext>
                  </a:extLst>
                </a:gridCol>
                <a:gridCol w="1691488">
                  <a:extLst>
                    <a:ext uri="{9D8B030D-6E8A-4147-A177-3AD203B41FA5}">
                      <a16:colId xmlns:a16="http://schemas.microsoft.com/office/drawing/2014/main" val="2395820100"/>
                    </a:ext>
                  </a:extLst>
                </a:gridCol>
                <a:gridCol w="1691488">
                  <a:extLst>
                    <a:ext uri="{9D8B030D-6E8A-4147-A177-3AD203B41FA5}">
                      <a16:colId xmlns:a16="http://schemas.microsoft.com/office/drawing/2014/main" val="1475971848"/>
                    </a:ext>
                  </a:extLst>
                </a:gridCol>
              </a:tblGrid>
              <a:tr h="967419">
                <a:tc gridSpan="7">
                  <a:txBody>
                    <a:bodyPr/>
                    <a:lstStyle/>
                    <a:p>
                      <a:r>
                        <a:rPr lang="sv-SE" sz="2800" dirty="0"/>
                        <a:t>1913 års allmänna pensionsförsäkring</a:t>
                      </a:r>
                    </a:p>
                  </a:txBody>
                  <a:tcPr/>
                </a:tc>
                <a:tc hMerge="1">
                  <a:txBody>
                    <a:bodyPr/>
                    <a:lstStyle/>
                    <a:p>
                      <a:endParaRPr lang="sv-SE" dirty="0"/>
                    </a:p>
                  </a:txBody>
                  <a:tcPr/>
                </a:tc>
                <a:tc hMerge="1">
                  <a:txBody>
                    <a:bodyPr/>
                    <a:lstStyle/>
                    <a:p>
                      <a:endParaRPr lang="sv-SE"/>
                    </a:p>
                  </a:txBody>
                  <a:tcPr/>
                </a:tc>
                <a:tc hMerge="1">
                  <a:txBody>
                    <a:bodyPr/>
                    <a:lstStyle/>
                    <a:p>
                      <a:endParaRPr lang="sv-SE" dirty="0"/>
                    </a:p>
                  </a:txBody>
                  <a:tcPr/>
                </a:tc>
                <a:tc hMerge="1">
                  <a:txBody>
                    <a:bodyPr/>
                    <a:lstStyle/>
                    <a:p>
                      <a:endParaRPr lang="sv-SE"/>
                    </a:p>
                  </a:txBody>
                  <a:tcPr/>
                </a:tc>
                <a:tc hMerge="1">
                  <a:txBody>
                    <a:bodyPr/>
                    <a:lstStyle/>
                    <a:p>
                      <a:endParaRPr lang="sv-SE" dirty="0"/>
                    </a:p>
                  </a:txBody>
                  <a:tcPr/>
                </a:tc>
                <a:tc hMerge="1">
                  <a:txBody>
                    <a:bodyPr/>
                    <a:lstStyle/>
                    <a:p>
                      <a:endParaRPr lang="sv-SE"/>
                    </a:p>
                  </a:txBody>
                  <a:tcPr/>
                </a:tc>
                <a:extLst>
                  <a:ext uri="{0D108BD9-81ED-4DB2-BD59-A6C34878D82A}">
                    <a16:rowId xmlns:a16="http://schemas.microsoft.com/office/drawing/2014/main" val="3600628356"/>
                  </a:ext>
                </a:extLst>
              </a:tr>
              <a:tr h="1226122">
                <a:tc>
                  <a:txBody>
                    <a:bodyPr/>
                    <a:lstStyle/>
                    <a:p>
                      <a:r>
                        <a:rPr lang="sv-SE" sz="2400" dirty="0"/>
                        <a:t>År</a:t>
                      </a:r>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dirty="0"/>
                        <a:t>Pensionstillägg, kr/år</a:t>
                      </a:r>
                    </a:p>
                    <a:p>
                      <a:endParaRPr lang="sv-SE" sz="2400" dirty="0"/>
                    </a:p>
                  </a:txBody>
                  <a:tcPr/>
                </a:tc>
                <a:tc hMerge="1">
                  <a:txBody>
                    <a:bodyPr/>
                    <a:lstStyle/>
                    <a:p>
                      <a:endParaRPr lang="sv-SE"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dirty="0"/>
                        <a:t>Avgiftspension, kr/år</a:t>
                      </a:r>
                    </a:p>
                    <a:p>
                      <a:endParaRPr lang="sv-SE" sz="2400" dirty="0"/>
                    </a:p>
                  </a:txBody>
                  <a:tcPr/>
                </a:tc>
                <a:tc hMerge="1">
                  <a:txBody>
                    <a:bodyPr/>
                    <a:lstStyle/>
                    <a:p>
                      <a:endParaRPr lang="sv-SE" dirty="0"/>
                    </a:p>
                  </a:txBody>
                  <a:tcP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dirty="0"/>
                        <a:t>Frivillig avgiftspension</a:t>
                      </a:r>
                    </a:p>
                    <a:p>
                      <a:endParaRPr lang="sv-SE" sz="2400" dirty="0"/>
                    </a:p>
                  </a:txBody>
                  <a:tcPr/>
                </a:tc>
                <a:tc hMerge="1">
                  <a:txBody>
                    <a:bodyPr/>
                    <a:lstStyle/>
                    <a:p>
                      <a:endParaRPr lang="sv-SE" dirty="0"/>
                    </a:p>
                  </a:txBody>
                  <a:tcPr/>
                </a:tc>
                <a:extLst>
                  <a:ext uri="{0D108BD9-81ED-4DB2-BD59-A6C34878D82A}">
                    <a16:rowId xmlns:a16="http://schemas.microsoft.com/office/drawing/2014/main" val="2027045058"/>
                  </a:ext>
                </a:extLst>
              </a:tr>
              <a:tr h="497261">
                <a:tc>
                  <a:txBody>
                    <a:bodyPr/>
                    <a:lstStyle/>
                    <a:p>
                      <a:endParaRPr lang="sv-SE" sz="2400"/>
                    </a:p>
                  </a:txBody>
                  <a:tcPr/>
                </a:tc>
                <a:tc>
                  <a:txBody>
                    <a:bodyPr/>
                    <a:lstStyle/>
                    <a:p>
                      <a:r>
                        <a:rPr lang="sv-SE" sz="2400" dirty="0"/>
                        <a:t>Män</a:t>
                      </a:r>
                    </a:p>
                  </a:txBody>
                  <a:tcPr/>
                </a:tc>
                <a:tc>
                  <a:txBody>
                    <a:bodyPr/>
                    <a:lstStyle/>
                    <a:p>
                      <a:r>
                        <a:rPr lang="sv-SE" sz="2400" dirty="0"/>
                        <a:t>Kvinnor</a:t>
                      </a:r>
                    </a:p>
                  </a:txBody>
                  <a:tcPr/>
                </a:tc>
                <a:tc>
                  <a:txBody>
                    <a:bodyPr/>
                    <a:lstStyle/>
                    <a:p>
                      <a:r>
                        <a:rPr lang="sv-SE" sz="2400" dirty="0"/>
                        <a:t>Män</a:t>
                      </a:r>
                    </a:p>
                  </a:txBody>
                  <a:tcPr/>
                </a:tc>
                <a:tc>
                  <a:txBody>
                    <a:bodyPr/>
                    <a:lstStyle/>
                    <a:p>
                      <a:r>
                        <a:rPr lang="sv-SE" sz="2400" dirty="0"/>
                        <a:t>Kvinnor</a:t>
                      </a:r>
                    </a:p>
                  </a:txBody>
                  <a:tcPr/>
                </a:tc>
                <a:tc>
                  <a:txBody>
                    <a:bodyPr/>
                    <a:lstStyle/>
                    <a:p>
                      <a:r>
                        <a:rPr lang="sv-SE" sz="2400" dirty="0"/>
                        <a:t>Män</a:t>
                      </a:r>
                    </a:p>
                  </a:txBody>
                  <a:tcPr/>
                </a:tc>
                <a:tc>
                  <a:txBody>
                    <a:bodyPr/>
                    <a:lstStyle/>
                    <a:p>
                      <a:r>
                        <a:rPr lang="sv-SE" sz="2400" dirty="0"/>
                        <a:t>Kvinnor</a:t>
                      </a:r>
                    </a:p>
                  </a:txBody>
                  <a:tcPr/>
                </a:tc>
                <a:extLst>
                  <a:ext uri="{0D108BD9-81ED-4DB2-BD59-A6C34878D82A}">
                    <a16:rowId xmlns:a16="http://schemas.microsoft.com/office/drawing/2014/main" val="888643828"/>
                  </a:ext>
                </a:extLst>
              </a:tr>
              <a:tr h="497261">
                <a:tc>
                  <a:txBody>
                    <a:bodyPr/>
                    <a:lstStyle/>
                    <a:p>
                      <a:r>
                        <a:rPr lang="sv-SE" sz="2400" dirty="0"/>
                        <a:t>1914</a:t>
                      </a:r>
                    </a:p>
                  </a:txBody>
                  <a:tcPr/>
                </a:tc>
                <a:tc>
                  <a:txBody>
                    <a:bodyPr/>
                    <a:lstStyle/>
                    <a:p>
                      <a:pPr algn="ctr"/>
                      <a:r>
                        <a:rPr lang="sv-SE" sz="2400" dirty="0"/>
                        <a:t>75 kr</a:t>
                      </a:r>
                    </a:p>
                  </a:txBody>
                  <a:tcPr/>
                </a:tc>
                <a:tc>
                  <a:txBody>
                    <a:bodyPr/>
                    <a:lstStyle/>
                    <a:p>
                      <a:pPr algn="ctr"/>
                      <a:r>
                        <a:rPr lang="sv-SE" sz="2400" dirty="0"/>
                        <a:t>70 kr</a:t>
                      </a:r>
                    </a:p>
                  </a:txBody>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dirty="0"/>
                        <a:t>30% av avgiften, högst 198,9 kr efter 51 år</a:t>
                      </a:r>
                    </a:p>
                    <a:p>
                      <a:endParaRPr lang="sv-SE" sz="2400" dirty="0"/>
                    </a:p>
                  </a:txBody>
                  <a:tcPr/>
                </a:tc>
                <a:tc rowSpan="3">
                  <a:txBody>
                    <a:bodyPr/>
                    <a:lstStyle/>
                    <a:p>
                      <a:r>
                        <a:rPr lang="sv-SE" sz="2400" dirty="0"/>
                        <a:t>24% av avgiften, högst 159,12 kr efter 51 år</a:t>
                      </a:r>
                    </a:p>
                  </a:txBody>
                  <a:tcPr/>
                </a:tc>
                <a:tc rowSpan="3">
                  <a:txBody>
                    <a:bodyPr/>
                    <a:lstStyle/>
                    <a:p>
                      <a:r>
                        <a:rPr lang="sv-SE" sz="2400" dirty="0"/>
                        <a:t>Högst 975 kr efter 51 år</a:t>
                      </a:r>
                    </a:p>
                  </a:txBody>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2400" dirty="0"/>
                        <a:t>Högst 830 kr efter 51 år</a:t>
                      </a:r>
                    </a:p>
                    <a:p>
                      <a:endParaRPr lang="sv-SE" sz="2400" dirty="0"/>
                    </a:p>
                  </a:txBody>
                  <a:tcPr/>
                </a:tc>
                <a:extLst>
                  <a:ext uri="{0D108BD9-81ED-4DB2-BD59-A6C34878D82A}">
                    <a16:rowId xmlns:a16="http://schemas.microsoft.com/office/drawing/2014/main" val="905360366"/>
                  </a:ext>
                </a:extLst>
              </a:tr>
              <a:tr h="497261">
                <a:tc>
                  <a:txBody>
                    <a:bodyPr/>
                    <a:lstStyle/>
                    <a:p>
                      <a:r>
                        <a:rPr lang="sv-SE" sz="2400" dirty="0"/>
                        <a:t>1919</a:t>
                      </a:r>
                    </a:p>
                  </a:txBody>
                  <a:tcPr/>
                </a:tc>
                <a:tc>
                  <a:txBody>
                    <a:bodyPr/>
                    <a:lstStyle/>
                    <a:p>
                      <a:pPr algn="ctr"/>
                      <a:r>
                        <a:rPr lang="sv-SE" sz="2400" dirty="0"/>
                        <a:t>150 kr</a:t>
                      </a:r>
                    </a:p>
                  </a:txBody>
                  <a:tcPr/>
                </a:tc>
                <a:tc>
                  <a:txBody>
                    <a:bodyPr/>
                    <a:lstStyle/>
                    <a:p>
                      <a:pPr algn="ctr"/>
                      <a:r>
                        <a:rPr lang="sv-SE" sz="2400" dirty="0"/>
                        <a:t>140 kr</a:t>
                      </a: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30% av avgiften, högst 198,9 kr efter 51 år</a:t>
                      </a:r>
                    </a:p>
                    <a:p>
                      <a:endParaRPr lang="sv-SE" dirty="0"/>
                    </a:p>
                  </a:txBody>
                  <a:tcPr/>
                </a:tc>
                <a:tc vMerge="1">
                  <a:txBody>
                    <a:bodyPr/>
                    <a:lstStyle/>
                    <a:p>
                      <a:r>
                        <a:rPr lang="sv-SE" dirty="0"/>
                        <a:t>24% av avgiften, högst 159,12 kr efter 51 år</a:t>
                      </a:r>
                    </a:p>
                  </a:txBody>
                  <a:tcPr/>
                </a:tc>
                <a:tc vMerge="1">
                  <a:txBody>
                    <a:bodyPr/>
                    <a:lstStyle/>
                    <a:p>
                      <a:r>
                        <a:rPr lang="sv-SE" dirty="0"/>
                        <a:t>Högst 975 kr efter 51 år</a:t>
                      </a:r>
                    </a:p>
                  </a:txBody>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Högst 830 kr efter 51 år</a:t>
                      </a:r>
                    </a:p>
                    <a:p>
                      <a:endParaRPr lang="sv-SE" dirty="0"/>
                    </a:p>
                  </a:txBody>
                  <a:tcPr/>
                </a:tc>
                <a:extLst>
                  <a:ext uri="{0D108BD9-81ED-4DB2-BD59-A6C34878D82A}">
                    <a16:rowId xmlns:a16="http://schemas.microsoft.com/office/drawing/2014/main" val="1027137866"/>
                  </a:ext>
                </a:extLst>
              </a:tr>
              <a:tr h="2200207">
                <a:tc>
                  <a:txBody>
                    <a:bodyPr/>
                    <a:lstStyle/>
                    <a:p>
                      <a:r>
                        <a:rPr lang="sv-SE" sz="2400" dirty="0"/>
                        <a:t>1936</a:t>
                      </a:r>
                    </a:p>
                  </a:txBody>
                  <a:tcPr/>
                </a:tc>
                <a:tc>
                  <a:txBody>
                    <a:bodyPr/>
                    <a:lstStyle/>
                    <a:p>
                      <a:pPr algn="ctr"/>
                      <a:r>
                        <a:rPr lang="sv-SE" sz="2400" dirty="0"/>
                        <a:t>225 kr</a:t>
                      </a:r>
                    </a:p>
                  </a:txBody>
                  <a:tcPr/>
                </a:tc>
                <a:tc>
                  <a:txBody>
                    <a:bodyPr/>
                    <a:lstStyle/>
                    <a:p>
                      <a:pPr algn="ctr"/>
                      <a:r>
                        <a:rPr lang="sv-SE" sz="2400" dirty="0"/>
                        <a:t>210 kr</a:t>
                      </a:r>
                    </a:p>
                  </a:txBody>
                  <a:tcPr/>
                </a:tc>
                <a:tc vMerge="1">
                  <a:txBody>
                    <a:bodyPr/>
                    <a:lstStyle/>
                    <a:p>
                      <a:endParaRPr lang="sv-SE" dirty="0"/>
                    </a:p>
                  </a:txBody>
                  <a:tcPr/>
                </a:tc>
                <a:tc vMerge="1">
                  <a:txBody>
                    <a:bodyPr/>
                    <a:lstStyle/>
                    <a:p>
                      <a:endParaRPr lang="sv-SE" dirty="0"/>
                    </a:p>
                  </a:txBody>
                  <a:tcPr/>
                </a:tc>
                <a:tc vMerge="1">
                  <a:txBody>
                    <a:bodyPr/>
                    <a:lstStyle/>
                    <a:p>
                      <a:endParaRPr lang="sv-SE" dirty="0"/>
                    </a:p>
                  </a:txBody>
                  <a:tcPr/>
                </a:tc>
                <a:tc vMerge="1">
                  <a:txBody>
                    <a:bodyPr/>
                    <a:lstStyle/>
                    <a:p>
                      <a:endParaRPr lang="sv-SE" dirty="0"/>
                    </a:p>
                  </a:txBody>
                  <a:tcPr/>
                </a:tc>
                <a:extLst>
                  <a:ext uri="{0D108BD9-81ED-4DB2-BD59-A6C34878D82A}">
                    <a16:rowId xmlns:a16="http://schemas.microsoft.com/office/drawing/2014/main" val="1513052046"/>
                  </a:ext>
                </a:extLst>
              </a:tr>
            </a:tbl>
          </a:graphicData>
        </a:graphic>
      </p:graphicFrame>
      <p:sp>
        <p:nvSpPr>
          <p:cNvPr id="7" name="textruta 6">
            <a:extLst>
              <a:ext uri="{FF2B5EF4-FFF2-40B4-BE49-F238E27FC236}">
                <a16:creationId xmlns:a16="http://schemas.microsoft.com/office/drawing/2014/main" id="{D599CD3F-9302-7E8A-EB2F-A0CC00B8BA3D}"/>
              </a:ext>
            </a:extLst>
          </p:cNvPr>
          <p:cNvSpPr txBox="1"/>
          <p:nvPr/>
        </p:nvSpPr>
        <p:spPr>
          <a:xfrm>
            <a:off x="345090" y="331058"/>
            <a:ext cx="7309157" cy="707886"/>
          </a:xfrm>
          <a:prstGeom prst="rect">
            <a:avLst/>
          </a:prstGeom>
          <a:solidFill>
            <a:schemeClr val="bg1"/>
          </a:solidFill>
        </p:spPr>
        <p:txBody>
          <a:bodyPr wrap="square" rtlCol="0">
            <a:spAutoFit/>
          </a:bodyPr>
          <a:lstStyle/>
          <a:p>
            <a:r>
              <a:rPr lang="sv-SE" sz="4000" b="1" dirty="0"/>
              <a:t>1935 års folkpensionsreform</a:t>
            </a:r>
          </a:p>
        </p:txBody>
      </p:sp>
      <p:pic>
        <p:nvPicPr>
          <p:cNvPr id="8" name="Bildobjekt 7">
            <a:extLst>
              <a:ext uri="{FF2B5EF4-FFF2-40B4-BE49-F238E27FC236}">
                <a16:creationId xmlns:a16="http://schemas.microsoft.com/office/drawing/2014/main" id="{A24E75E6-BEF9-809F-FC7E-A8090C137BD9}"/>
              </a:ext>
            </a:extLst>
          </p:cNvPr>
          <p:cNvPicPr>
            <a:picLocks noChangeAspect="1"/>
          </p:cNvPicPr>
          <p:nvPr/>
        </p:nvPicPr>
        <p:blipFill>
          <a:blip r:embed="rId4"/>
          <a:stretch>
            <a:fillRect/>
          </a:stretch>
        </p:blipFill>
        <p:spPr>
          <a:xfrm>
            <a:off x="299249" y="1007799"/>
            <a:ext cx="12045544" cy="5787321"/>
          </a:xfrm>
          <a:prstGeom prst="rect">
            <a:avLst/>
          </a:prstGeom>
        </p:spPr>
      </p:pic>
      <p:sp>
        <p:nvSpPr>
          <p:cNvPr id="9" name="textruta 8">
            <a:extLst>
              <a:ext uri="{FF2B5EF4-FFF2-40B4-BE49-F238E27FC236}">
                <a16:creationId xmlns:a16="http://schemas.microsoft.com/office/drawing/2014/main" id="{FD7F85BC-6E3E-7D62-6A14-D64F1020C304}"/>
              </a:ext>
            </a:extLst>
          </p:cNvPr>
          <p:cNvSpPr txBox="1"/>
          <p:nvPr/>
        </p:nvSpPr>
        <p:spPr>
          <a:xfrm>
            <a:off x="299249" y="331058"/>
            <a:ext cx="8364857" cy="707886"/>
          </a:xfrm>
          <a:prstGeom prst="rect">
            <a:avLst/>
          </a:prstGeom>
          <a:solidFill>
            <a:schemeClr val="bg1"/>
          </a:solidFill>
        </p:spPr>
        <p:txBody>
          <a:bodyPr wrap="square" rtlCol="0">
            <a:spAutoFit/>
          </a:bodyPr>
          <a:lstStyle/>
          <a:p>
            <a:r>
              <a:rPr lang="sv-SE" sz="4000" b="1" dirty="0"/>
              <a:t>1946 års folkpensionsreform</a:t>
            </a:r>
          </a:p>
        </p:txBody>
      </p:sp>
      <p:graphicFrame>
        <p:nvGraphicFramePr>
          <p:cNvPr id="10" name="Tabell 14">
            <a:extLst>
              <a:ext uri="{FF2B5EF4-FFF2-40B4-BE49-F238E27FC236}">
                <a16:creationId xmlns:a16="http://schemas.microsoft.com/office/drawing/2014/main" id="{4733DEA7-EDC7-9E8B-75DD-E1EA247ECDC9}"/>
              </a:ext>
            </a:extLst>
          </p:cNvPr>
          <p:cNvGraphicFramePr>
            <a:graphicFrameLocks noGrp="1"/>
          </p:cNvGraphicFramePr>
          <p:nvPr>
            <p:extLst>
              <p:ext uri="{D42A27DB-BD31-4B8C-83A1-F6EECF244321}">
                <p14:modId xmlns:p14="http://schemas.microsoft.com/office/powerpoint/2010/main" val="1225422805"/>
              </p:ext>
            </p:extLst>
          </p:nvPr>
        </p:nvGraphicFramePr>
        <p:xfrm>
          <a:off x="299249" y="1084930"/>
          <a:ext cx="11685185" cy="5710188"/>
        </p:xfrm>
        <a:graphic>
          <a:graphicData uri="http://schemas.openxmlformats.org/drawingml/2006/table">
            <a:tbl>
              <a:tblPr firstRow="1" bandRow="1">
                <a:tableStyleId>{5C22544A-7EE6-4342-B048-85BDC9FD1C3A}</a:tableStyleId>
              </a:tblPr>
              <a:tblGrid>
                <a:gridCol w="1755582">
                  <a:extLst>
                    <a:ext uri="{9D8B030D-6E8A-4147-A177-3AD203B41FA5}">
                      <a16:colId xmlns:a16="http://schemas.microsoft.com/office/drawing/2014/main" val="2791010257"/>
                    </a:ext>
                  </a:extLst>
                </a:gridCol>
                <a:gridCol w="2640459">
                  <a:extLst>
                    <a:ext uri="{9D8B030D-6E8A-4147-A177-3AD203B41FA5}">
                      <a16:colId xmlns:a16="http://schemas.microsoft.com/office/drawing/2014/main" val="2552290618"/>
                    </a:ext>
                  </a:extLst>
                </a:gridCol>
                <a:gridCol w="3145011">
                  <a:extLst>
                    <a:ext uri="{9D8B030D-6E8A-4147-A177-3AD203B41FA5}">
                      <a16:colId xmlns:a16="http://schemas.microsoft.com/office/drawing/2014/main" val="1819345288"/>
                    </a:ext>
                  </a:extLst>
                </a:gridCol>
                <a:gridCol w="2251679">
                  <a:extLst>
                    <a:ext uri="{9D8B030D-6E8A-4147-A177-3AD203B41FA5}">
                      <a16:colId xmlns:a16="http://schemas.microsoft.com/office/drawing/2014/main" val="3100857770"/>
                    </a:ext>
                  </a:extLst>
                </a:gridCol>
                <a:gridCol w="1892454">
                  <a:extLst>
                    <a:ext uri="{9D8B030D-6E8A-4147-A177-3AD203B41FA5}">
                      <a16:colId xmlns:a16="http://schemas.microsoft.com/office/drawing/2014/main" val="2575864189"/>
                    </a:ext>
                  </a:extLst>
                </a:gridCol>
              </a:tblGrid>
              <a:tr h="1427547">
                <a:tc>
                  <a:txBody>
                    <a:bodyPr/>
                    <a:lstStyle/>
                    <a:p>
                      <a:r>
                        <a:rPr lang="sv-SE" sz="3200" dirty="0"/>
                        <a:t>År</a:t>
                      </a:r>
                    </a:p>
                  </a:txBody>
                  <a:tcPr/>
                </a:tc>
                <a:tc gridSpan="2">
                  <a:txBody>
                    <a:bodyPr/>
                    <a:lstStyle/>
                    <a:p>
                      <a:r>
                        <a:rPr lang="sv-SE" sz="3200" dirty="0"/>
                        <a:t>Bostadstillägg kr/år</a:t>
                      </a:r>
                    </a:p>
                  </a:txBody>
                  <a:tcPr/>
                </a:tc>
                <a:tc hMerge="1">
                  <a:txBody>
                    <a:bodyPr/>
                    <a:lstStyle/>
                    <a:p>
                      <a:endParaRPr lang="sv-SE" dirty="0"/>
                    </a:p>
                  </a:txBody>
                  <a:tcPr/>
                </a:tc>
                <a:tc gridSpan="2">
                  <a:txBody>
                    <a:bodyPr/>
                    <a:lstStyle/>
                    <a:p>
                      <a:r>
                        <a:rPr lang="sv-SE" sz="3200" dirty="0"/>
                        <a:t>Folkpension kr/år</a:t>
                      </a:r>
                    </a:p>
                  </a:txBody>
                  <a:tcPr/>
                </a:tc>
                <a:tc hMerge="1">
                  <a:txBody>
                    <a:bodyPr/>
                    <a:lstStyle/>
                    <a:p>
                      <a:endParaRPr lang="sv-SE" dirty="0"/>
                    </a:p>
                  </a:txBody>
                  <a:tcPr/>
                </a:tc>
                <a:extLst>
                  <a:ext uri="{0D108BD9-81ED-4DB2-BD59-A6C34878D82A}">
                    <a16:rowId xmlns:a16="http://schemas.microsoft.com/office/drawing/2014/main" val="910768944"/>
                  </a:ext>
                </a:extLst>
              </a:tr>
              <a:tr h="1427547">
                <a:tc>
                  <a:txBody>
                    <a:bodyPr/>
                    <a:lstStyle/>
                    <a:p>
                      <a:r>
                        <a:rPr lang="sv-SE" sz="2800" dirty="0"/>
                        <a:t>År</a:t>
                      </a:r>
                    </a:p>
                  </a:txBody>
                  <a:tcPr/>
                </a:tc>
                <a:tc>
                  <a:txBody>
                    <a:bodyPr/>
                    <a:lstStyle/>
                    <a:p>
                      <a:r>
                        <a:rPr lang="sv-SE" sz="2000" dirty="0"/>
                        <a:t>Ensamstående</a:t>
                      </a:r>
                    </a:p>
                  </a:txBody>
                  <a:tcPr/>
                </a:tc>
                <a:tc>
                  <a:txBody>
                    <a:bodyPr/>
                    <a:lstStyle/>
                    <a:p>
                      <a:r>
                        <a:rPr lang="sv-SE" sz="2000" dirty="0"/>
                        <a:t>Makar</a:t>
                      </a:r>
                    </a:p>
                  </a:txBody>
                  <a:tcPr/>
                </a:tc>
                <a:tc>
                  <a:txBody>
                    <a:bodyPr/>
                    <a:lstStyle/>
                    <a:p>
                      <a:r>
                        <a:rPr lang="sv-SE" sz="2000" dirty="0"/>
                        <a:t>Ensamstående</a:t>
                      </a:r>
                    </a:p>
                  </a:txBody>
                  <a:tcPr/>
                </a:tc>
                <a:tc>
                  <a:txBody>
                    <a:bodyPr/>
                    <a:lstStyle/>
                    <a:p>
                      <a:r>
                        <a:rPr lang="sv-SE" sz="2000" dirty="0"/>
                        <a:t>Makar</a:t>
                      </a:r>
                    </a:p>
                  </a:txBody>
                  <a:tcPr/>
                </a:tc>
                <a:extLst>
                  <a:ext uri="{0D108BD9-81ED-4DB2-BD59-A6C34878D82A}">
                    <a16:rowId xmlns:a16="http://schemas.microsoft.com/office/drawing/2014/main" val="2792676576"/>
                  </a:ext>
                </a:extLst>
              </a:tr>
              <a:tr h="1427547">
                <a:tc>
                  <a:txBody>
                    <a:bodyPr/>
                    <a:lstStyle/>
                    <a:p>
                      <a:r>
                        <a:rPr lang="sv-SE" sz="2800" dirty="0"/>
                        <a:t>1948</a:t>
                      </a:r>
                    </a:p>
                  </a:txBody>
                  <a:tcPr/>
                </a:tc>
                <a:tc>
                  <a:txBody>
                    <a:bodyPr/>
                    <a:lstStyle/>
                    <a:p>
                      <a:pPr algn="r"/>
                      <a:r>
                        <a:rPr lang="sv-SE" sz="2800" dirty="0"/>
                        <a:t>150, 300, 450, 600 kr</a:t>
                      </a:r>
                    </a:p>
                  </a:txBody>
                  <a:tcPr/>
                </a:tc>
                <a:tc>
                  <a:txBody>
                    <a:bodyPr/>
                    <a:lstStyle/>
                    <a:p>
                      <a:pPr algn="r"/>
                      <a:r>
                        <a:rPr lang="sv-SE" sz="2800" dirty="0"/>
                        <a:t>200, 400, 600,  800 kr</a:t>
                      </a:r>
                    </a:p>
                  </a:txBody>
                  <a:tcPr/>
                </a:tc>
                <a:tc>
                  <a:txBody>
                    <a:bodyPr/>
                    <a:lstStyle/>
                    <a:p>
                      <a:pPr algn="r"/>
                      <a:r>
                        <a:rPr lang="sv-SE" sz="2800" dirty="0"/>
                        <a:t>1 000 kr</a:t>
                      </a:r>
                    </a:p>
                  </a:txBody>
                  <a:tcPr/>
                </a:tc>
                <a:tc>
                  <a:txBody>
                    <a:bodyPr/>
                    <a:lstStyle/>
                    <a:p>
                      <a:pPr algn="r"/>
                      <a:r>
                        <a:rPr lang="sv-SE" sz="2800" dirty="0"/>
                        <a:t>1 600 kr</a:t>
                      </a:r>
                    </a:p>
                  </a:txBody>
                  <a:tcPr/>
                </a:tc>
                <a:extLst>
                  <a:ext uri="{0D108BD9-81ED-4DB2-BD59-A6C34878D82A}">
                    <a16:rowId xmlns:a16="http://schemas.microsoft.com/office/drawing/2014/main" val="3819164026"/>
                  </a:ext>
                </a:extLst>
              </a:tr>
              <a:tr h="1427547">
                <a:tc>
                  <a:txBody>
                    <a:bodyPr/>
                    <a:lstStyle/>
                    <a:p>
                      <a:r>
                        <a:rPr lang="sv-SE" sz="2800" dirty="0"/>
                        <a:t>1962</a:t>
                      </a:r>
                    </a:p>
                  </a:txBody>
                  <a:tcPr/>
                </a:tc>
                <a:tc>
                  <a:txBody>
                    <a:bodyPr/>
                    <a:lstStyle/>
                    <a:p>
                      <a:pPr algn="r"/>
                      <a:r>
                        <a:rPr lang="sv-SE" sz="2800" dirty="0"/>
                        <a:t>150, 600, 1600, 2000 kr</a:t>
                      </a:r>
                    </a:p>
                  </a:txBody>
                  <a:tcPr/>
                </a:tc>
                <a:tc>
                  <a:txBody>
                    <a:bodyPr/>
                    <a:lstStyle/>
                    <a:p>
                      <a:pPr algn="r"/>
                      <a:r>
                        <a:rPr lang="sv-SE" sz="2800" dirty="0"/>
                        <a:t>200, 800, 1700, 2200 kr</a:t>
                      </a:r>
                    </a:p>
                  </a:txBody>
                  <a:tcPr/>
                </a:tc>
                <a:tc>
                  <a:txBody>
                    <a:bodyPr/>
                    <a:lstStyle/>
                    <a:p>
                      <a:pPr algn="r"/>
                      <a:r>
                        <a:rPr lang="sv-SE" sz="2800" dirty="0"/>
                        <a:t>3 325 kr</a:t>
                      </a:r>
                    </a:p>
                  </a:txBody>
                  <a:tcPr/>
                </a:tc>
                <a:tc>
                  <a:txBody>
                    <a:bodyPr/>
                    <a:lstStyle/>
                    <a:p>
                      <a:pPr algn="r"/>
                      <a:r>
                        <a:rPr lang="sv-SE" sz="2800" dirty="0"/>
                        <a:t>5 320 kr</a:t>
                      </a:r>
                    </a:p>
                  </a:txBody>
                  <a:tcPr/>
                </a:tc>
                <a:extLst>
                  <a:ext uri="{0D108BD9-81ED-4DB2-BD59-A6C34878D82A}">
                    <a16:rowId xmlns:a16="http://schemas.microsoft.com/office/drawing/2014/main" val="4226183140"/>
                  </a:ext>
                </a:extLst>
              </a:tr>
            </a:tbl>
          </a:graphicData>
        </a:graphic>
      </p:graphicFrame>
      <p:pic>
        <p:nvPicPr>
          <p:cNvPr id="11" name="Bildobjekt 10">
            <a:extLst>
              <a:ext uri="{FF2B5EF4-FFF2-40B4-BE49-F238E27FC236}">
                <a16:creationId xmlns:a16="http://schemas.microsoft.com/office/drawing/2014/main" id="{12F0DEF8-E79C-153E-B584-CB643FEA85C8}"/>
              </a:ext>
            </a:extLst>
          </p:cNvPr>
          <p:cNvPicPr/>
          <p:nvPr/>
        </p:nvPicPr>
        <p:blipFill>
          <a:blip r:embed="rId5"/>
          <a:stretch>
            <a:fillRect/>
          </a:stretch>
        </p:blipFill>
        <p:spPr>
          <a:xfrm>
            <a:off x="207566" y="1038944"/>
            <a:ext cx="6380334" cy="5787321"/>
          </a:xfrm>
          <a:prstGeom prst="rect">
            <a:avLst/>
          </a:prstGeom>
        </p:spPr>
      </p:pic>
      <p:sp>
        <p:nvSpPr>
          <p:cNvPr id="12" name="textruta 11">
            <a:extLst>
              <a:ext uri="{FF2B5EF4-FFF2-40B4-BE49-F238E27FC236}">
                <a16:creationId xmlns:a16="http://schemas.microsoft.com/office/drawing/2014/main" id="{27CFBC89-F10D-ADC6-CF07-67B4B26ED535}"/>
              </a:ext>
            </a:extLst>
          </p:cNvPr>
          <p:cNvSpPr txBox="1"/>
          <p:nvPr/>
        </p:nvSpPr>
        <p:spPr>
          <a:xfrm>
            <a:off x="277696" y="331056"/>
            <a:ext cx="7348307" cy="707886"/>
          </a:xfrm>
          <a:prstGeom prst="rect">
            <a:avLst/>
          </a:prstGeom>
          <a:solidFill>
            <a:schemeClr val="bg1"/>
          </a:solidFill>
        </p:spPr>
        <p:txBody>
          <a:bodyPr wrap="square" rtlCol="0">
            <a:spAutoFit/>
          </a:bodyPr>
          <a:lstStyle/>
          <a:p>
            <a:pPr algn="ctr"/>
            <a:r>
              <a:rPr lang="sv-SE" sz="4000" b="1" dirty="0"/>
              <a:t>1959 års ATP-reform</a:t>
            </a:r>
          </a:p>
        </p:txBody>
      </p:sp>
      <p:pic>
        <p:nvPicPr>
          <p:cNvPr id="13" name="Bildobjekt 12">
            <a:extLst>
              <a:ext uri="{FF2B5EF4-FFF2-40B4-BE49-F238E27FC236}">
                <a16:creationId xmlns:a16="http://schemas.microsoft.com/office/drawing/2014/main" id="{AA48F15D-F6E1-29BB-1920-6DFE0F9637EB}"/>
              </a:ext>
            </a:extLst>
          </p:cNvPr>
          <p:cNvPicPr/>
          <p:nvPr/>
        </p:nvPicPr>
        <p:blipFill>
          <a:blip r:embed="rId6"/>
          <a:stretch>
            <a:fillRect/>
          </a:stretch>
        </p:blipFill>
        <p:spPr>
          <a:xfrm>
            <a:off x="323852" y="1038942"/>
            <a:ext cx="6198546" cy="5977281"/>
          </a:xfrm>
          <a:prstGeom prst="rect">
            <a:avLst/>
          </a:prstGeom>
        </p:spPr>
      </p:pic>
      <p:pic>
        <p:nvPicPr>
          <p:cNvPr id="14" name="Picture 9">
            <a:extLst>
              <a:ext uri="{FF2B5EF4-FFF2-40B4-BE49-F238E27FC236}">
                <a16:creationId xmlns:a16="http://schemas.microsoft.com/office/drawing/2014/main" id="{5E6DB45A-55D7-77F1-0508-94DE79A90E25}"/>
              </a:ext>
            </a:extLst>
          </p:cNvPr>
          <p:cNvPicPr/>
          <p:nvPr/>
        </p:nvPicPr>
        <p:blipFill>
          <a:blip r:embed="rId7" cstate="print"/>
          <a:srcRect/>
          <a:stretch>
            <a:fillRect/>
          </a:stretch>
        </p:blipFill>
        <p:spPr bwMode="auto">
          <a:xfrm>
            <a:off x="6069762" y="1007799"/>
            <a:ext cx="6198547" cy="5993565"/>
          </a:xfrm>
          <a:prstGeom prst="rect">
            <a:avLst/>
          </a:prstGeom>
          <a:noFill/>
          <a:ln w="9525">
            <a:noFill/>
            <a:miter lim="800000"/>
            <a:headEnd/>
            <a:tailEnd/>
          </a:ln>
        </p:spPr>
      </p:pic>
      <p:sp>
        <p:nvSpPr>
          <p:cNvPr id="15" name="textruta 14">
            <a:extLst>
              <a:ext uri="{FF2B5EF4-FFF2-40B4-BE49-F238E27FC236}">
                <a16:creationId xmlns:a16="http://schemas.microsoft.com/office/drawing/2014/main" id="{C7D901C6-CB27-C625-4A77-C10101AD30A1}"/>
              </a:ext>
            </a:extLst>
          </p:cNvPr>
          <p:cNvSpPr txBox="1"/>
          <p:nvPr/>
        </p:nvSpPr>
        <p:spPr>
          <a:xfrm>
            <a:off x="413395" y="362185"/>
            <a:ext cx="10085563" cy="707886"/>
          </a:xfrm>
          <a:prstGeom prst="rect">
            <a:avLst/>
          </a:prstGeom>
          <a:solidFill>
            <a:schemeClr val="bg1"/>
          </a:solidFill>
        </p:spPr>
        <p:txBody>
          <a:bodyPr wrap="square" rtlCol="0">
            <a:spAutoFit/>
          </a:bodyPr>
          <a:lstStyle/>
          <a:p>
            <a:pPr algn="ctr"/>
            <a:r>
              <a:rPr lang="sv-SE" sz="4000" b="1" dirty="0"/>
              <a:t>1994 års pensionsöverenskommelse</a:t>
            </a:r>
          </a:p>
        </p:txBody>
      </p:sp>
      <p:pic>
        <p:nvPicPr>
          <p:cNvPr id="16" name="Bildobjekt 15">
            <a:extLst>
              <a:ext uri="{FF2B5EF4-FFF2-40B4-BE49-F238E27FC236}">
                <a16:creationId xmlns:a16="http://schemas.microsoft.com/office/drawing/2014/main" id="{525C4616-B872-6ED3-2D47-8C54115C3B4F}"/>
              </a:ext>
            </a:extLst>
          </p:cNvPr>
          <p:cNvPicPr>
            <a:picLocks noChangeAspect="1"/>
          </p:cNvPicPr>
          <p:nvPr/>
        </p:nvPicPr>
        <p:blipFill>
          <a:blip r:embed="rId8"/>
          <a:stretch>
            <a:fillRect/>
          </a:stretch>
        </p:blipFill>
        <p:spPr>
          <a:xfrm>
            <a:off x="4964565" y="1127620"/>
            <a:ext cx="7227435" cy="5873743"/>
          </a:xfrm>
          <a:prstGeom prst="rect">
            <a:avLst/>
          </a:prstGeom>
        </p:spPr>
      </p:pic>
      <p:pic>
        <p:nvPicPr>
          <p:cNvPr id="17" name="Bildobjekt 16">
            <a:extLst>
              <a:ext uri="{FF2B5EF4-FFF2-40B4-BE49-F238E27FC236}">
                <a16:creationId xmlns:a16="http://schemas.microsoft.com/office/drawing/2014/main" id="{34CAE28A-B7F4-4B83-C46A-EBD8C314036B}"/>
              </a:ext>
            </a:extLst>
          </p:cNvPr>
          <p:cNvPicPr>
            <a:picLocks noChangeAspect="1"/>
          </p:cNvPicPr>
          <p:nvPr/>
        </p:nvPicPr>
        <p:blipFill>
          <a:blip r:embed="rId9"/>
          <a:stretch>
            <a:fillRect/>
          </a:stretch>
        </p:blipFill>
        <p:spPr>
          <a:xfrm>
            <a:off x="-3064152" y="1158763"/>
            <a:ext cx="9160152" cy="7224395"/>
          </a:xfrm>
          <a:prstGeom prst="rect">
            <a:avLst/>
          </a:prstGeom>
        </p:spPr>
      </p:pic>
    </p:spTree>
    <p:extLst>
      <p:ext uri="{BB962C8B-B14F-4D97-AF65-F5344CB8AC3E}">
        <p14:creationId xmlns:p14="http://schemas.microsoft.com/office/powerpoint/2010/main" val="30271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92E2A6-1832-4A03-84F0-66307CE72987}"/>
              </a:ext>
            </a:extLst>
          </p:cNvPr>
          <p:cNvSpPr>
            <a:spLocks noGrp="1"/>
          </p:cNvSpPr>
          <p:nvPr>
            <p:ph type="title"/>
          </p:nvPr>
        </p:nvSpPr>
        <p:spPr>
          <a:xfrm>
            <a:off x="533922" y="332656"/>
            <a:ext cx="11158719" cy="1325563"/>
          </a:xfrm>
        </p:spPr>
        <p:txBody>
          <a:bodyPr>
            <a:normAutofit/>
          </a:bodyPr>
          <a:lstStyle/>
          <a:p>
            <a:pPr algn="ctr"/>
            <a:r>
              <a:rPr lang="sv-SE" sz="3200" dirty="0" err="1">
                <a:solidFill>
                  <a:schemeClr val="bg1"/>
                </a:solidFill>
              </a:rPr>
              <a:t>Pensionsraset</a:t>
            </a:r>
            <a:r>
              <a:rPr lang="sv-SE" sz="3200" dirty="0">
                <a:solidFill>
                  <a:schemeClr val="bg1"/>
                </a:solidFill>
              </a:rPr>
              <a:t>!</a:t>
            </a:r>
            <a:endParaRPr lang="sv-SE" sz="3200" dirty="0">
              <a:solidFill>
                <a:schemeClr val="bg1"/>
              </a:solidFill>
              <a:latin typeface="Arial Black" panose="020B0A04020102020204" pitchFamily="34" charset="0"/>
            </a:endParaRPr>
          </a:p>
        </p:txBody>
      </p:sp>
      <p:graphicFrame>
        <p:nvGraphicFramePr>
          <p:cNvPr id="4" name="Diagram 3">
            <a:extLst>
              <a:ext uri="{FF2B5EF4-FFF2-40B4-BE49-F238E27FC236}">
                <a16:creationId xmlns:a16="http://schemas.microsoft.com/office/drawing/2014/main" id="{00000000-0008-0000-0000-000016000000}"/>
              </a:ext>
            </a:extLst>
          </p:cNvPr>
          <p:cNvGraphicFramePr/>
          <p:nvPr>
            <p:extLst>
              <p:ext uri="{D42A27DB-BD31-4B8C-83A1-F6EECF244321}">
                <p14:modId xmlns:p14="http://schemas.microsoft.com/office/powerpoint/2010/main" val="2445094630"/>
              </p:ext>
            </p:extLst>
          </p:nvPr>
        </p:nvGraphicFramePr>
        <p:xfrm>
          <a:off x="-154112" y="1005711"/>
          <a:ext cx="12172316" cy="5599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9898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C5CD03-CBB4-52C2-DAF7-847732938554}"/>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489DF926-2BF8-5F02-A5C4-EF312211CFD1}"/>
              </a:ext>
            </a:extLst>
          </p:cNvPr>
          <p:cNvSpPr>
            <a:spLocks noGrp="1"/>
          </p:cNvSpPr>
          <p:nvPr>
            <p:ph idx="1"/>
          </p:nvPr>
        </p:nvSpPr>
        <p:spPr/>
        <p:txBody>
          <a:bodyPr/>
          <a:lstStyle/>
          <a:p>
            <a:endParaRPr lang="sv-SE" dirty="0"/>
          </a:p>
        </p:txBody>
      </p:sp>
      <p:pic>
        <p:nvPicPr>
          <p:cNvPr id="4" name="Platshållare för innehåll 4" descr="En bild som visar text, tyg&#10;&#10;Automatiskt genererad beskrivning">
            <a:extLst>
              <a:ext uri="{FF2B5EF4-FFF2-40B4-BE49-F238E27FC236}">
                <a16:creationId xmlns:a16="http://schemas.microsoft.com/office/drawing/2014/main" id="{10C72581-35D2-5278-B18F-F7AB7D373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11" y="446986"/>
            <a:ext cx="5025457" cy="6097171"/>
          </a:xfrm>
          <a:prstGeom prst="rect">
            <a:avLst/>
          </a:prstGeom>
        </p:spPr>
      </p:pic>
      <p:pic>
        <p:nvPicPr>
          <p:cNvPr id="5" name="Bildobjekt 4">
            <a:extLst>
              <a:ext uri="{FF2B5EF4-FFF2-40B4-BE49-F238E27FC236}">
                <a16:creationId xmlns:a16="http://schemas.microsoft.com/office/drawing/2014/main" id="{4B1E2E93-387C-07F6-E1B1-9E961B66F890}"/>
              </a:ext>
            </a:extLst>
          </p:cNvPr>
          <p:cNvPicPr>
            <a:picLocks noChangeAspect="1"/>
          </p:cNvPicPr>
          <p:nvPr/>
        </p:nvPicPr>
        <p:blipFill>
          <a:blip r:embed="rId4"/>
          <a:stretch>
            <a:fillRect/>
          </a:stretch>
        </p:blipFill>
        <p:spPr>
          <a:xfrm>
            <a:off x="897918" y="457682"/>
            <a:ext cx="8724900" cy="6086475"/>
          </a:xfrm>
          <a:prstGeom prst="rect">
            <a:avLst/>
          </a:prstGeom>
        </p:spPr>
      </p:pic>
      <p:pic>
        <p:nvPicPr>
          <p:cNvPr id="6" name="Bildobjekt 5">
            <a:extLst>
              <a:ext uri="{FF2B5EF4-FFF2-40B4-BE49-F238E27FC236}">
                <a16:creationId xmlns:a16="http://schemas.microsoft.com/office/drawing/2014/main" id="{D884857E-102C-7CF5-B186-0E912B60E9C4}"/>
              </a:ext>
            </a:extLst>
          </p:cNvPr>
          <p:cNvPicPr>
            <a:picLocks noChangeAspect="1"/>
          </p:cNvPicPr>
          <p:nvPr/>
        </p:nvPicPr>
        <p:blipFill>
          <a:blip r:embed="rId5"/>
          <a:stretch>
            <a:fillRect/>
          </a:stretch>
        </p:blipFill>
        <p:spPr>
          <a:xfrm>
            <a:off x="234911" y="510575"/>
            <a:ext cx="9614169" cy="6198697"/>
          </a:xfrm>
          <a:prstGeom prst="rect">
            <a:avLst/>
          </a:prstGeom>
        </p:spPr>
      </p:pic>
      <p:pic>
        <p:nvPicPr>
          <p:cNvPr id="7" name="Bildobjekt 6">
            <a:extLst>
              <a:ext uri="{FF2B5EF4-FFF2-40B4-BE49-F238E27FC236}">
                <a16:creationId xmlns:a16="http://schemas.microsoft.com/office/drawing/2014/main" id="{FAB33C3F-D41B-FC70-051B-6462BC14866D}"/>
              </a:ext>
            </a:extLst>
          </p:cNvPr>
          <p:cNvPicPr>
            <a:picLocks noChangeAspect="1"/>
          </p:cNvPicPr>
          <p:nvPr/>
        </p:nvPicPr>
        <p:blipFill>
          <a:blip r:embed="rId6"/>
          <a:stretch>
            <a:fillRect/>
          </a:stretch>
        </p:blipFill>
        <p:spPr>
          <a:xfrm>
            <a:off x="180619" y="360665"/>
            <a:ext cx="9722752" cy="6406538"/>
          </a:xfrm>
          <a:prstGeom prst="rect">
            <a:avLst/>
          </a:prstGeom>
        </p:spPr>
      </p:pic>
    </p:spTree>
    <p:extLst>
      <p:ext uri="{BB962C8B-B14F-4D97-AF65-F5344CB8AC3E}">
        <p14:creationId xmlns:p14="http://schemas.microsoft.com/office/powerpoint/2010/main" val="42447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ktor">
  <a:themeElements>
    <a:clrScheme name="Sek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k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k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1593</Words>
  <Application>Microsoft Office PowerPoint</Application>
  <PresentationFormat>Bredbild</PresentationFormat>
  <Paragraphs>161</Paragraphs>
  <Slides>13</Slides>
  <Notes>9</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13</vt:i4>
      </vt:variant>
    </vt:vector>
  </HeadingPairs>
  <TitlesOfParts>
    <vt:vector size="20" baseType="lpstr">
      <vt:lpstr>Arial</vt:lpstr>
      <vt:lpstr>Arial Black</vt:lpstr>
      <vt:lpstr>Calibri</vt:lpstr>
      <vt:lpstr>Century Gothic</vt:lpstr>
      <vt:lpstr>Times New Roman</vt:lpstr>
      <vt:lpstr>Wingdings 3</vt:lpstr>
      <vt:lpstr>Sektor</vt:lpstr>
      <vt:lpstr>PowerPoint-presentation</vt:lpstr>
      <vt:lpstr>PowerPoint-presentation</vt:lpstr>
      <vt:lpstr>PowerPoint-presentation</vt:lpstr>
      <vt:lpstr>PowerPoint-presentation</vt:lpstr>
      <vt:lpstr>PowerPoint-presentation</vt:lpstr>
      <vt:lpstr>PowerPoint-presentation</vt:lpstr>
      <vt:lpstr>PowerPoint-presentation</vt:lpstr>
      <vt:lpstr>Pensionsraset!</vt:lpstr>
      <vt:lpstr>PowerPoint-presentation</vt:lpstr>
      <vt:lpstr>Socialförsäkringens guldålder </vt:lpstr>
      <vt:lpstr>Socialförsäkringens  reträtt</vt:lpstr>
      <vt:lpstr>PowerPoint-presentation</vt:lpstr>
      <vt:lpstr>Tack!</vt:lpstr>
    </vt:vector>
  </TitlesOfParts>
  <Company>Folksam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Håkan Svärdman</dc:creator>
  <cp:lastModifiedBy>Per Winberg</cp:lastModifiedBy>
  <cp:revision>1</cp:revision>
  <dcterms:created xsi:type="dcterms:W3CDTF">2023-04-19T07:23:39Z</dcterms:created>
  <dcterms:modified xsi:type="dcterms:W3CDTF">2023-04-19T08:20:08Z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49c2d45-cf8f-4adf-a778-3c33aaf3f9b7_Enabled">
    <vt:lpwstr>true</vt:lpwstr>
  </property>
  <property fmtid="{D5CDD505-2E9C-101B-9397-08002B2CF9AE}" pid="3" name="MSIP_Label_149c2d45-cf8f-4adf-a778-3c33aaf3f9b7_SetDate">
    <vt:lpwstr>2023-04-19T08:09:19Z</vt:lpwstr>
  </property>
  <property fmtid="{D5CDD505-2E9C-101B-9397-08002B2CF9AE}" pid="4" name="MSIP_Label_149c2d45-cf8f-4adf-a778-3c33aaf3f9b7_Method">
    <vt:lpwstr>Privileged</vt:lpwstr>
  </property>
  <property fmtid="{D5CDD505-2E9C-101B-9397-08002B2CF9AE}" pid="5" name="MSIP_Label_149c2d45-cf8f-4adf-a778-3c33aaf3f9b7_Name">
    <vt:lpwstr>149c2d45-cf8f-4adf-a778-3c33aaf3f9b7</vt:lpwstr>
  </property>
  <property fmtid="{D5CDD505-2E9C-101B-9397-08002B2CF9AE}" pid="6" name="MSIP_Label_149c2d45-cf8f-4adf-a778-3c33aaf3f9b7_SiteId">
    <vt:lpwstr>04368cd7-79db-48c2-a243-1f6c2025dec8</vt:lpwstr>
  </property>
  <property fmtid="{D5CDD505-2E9C-101B-9397-08002B2CF9AE}" pid="7" name="MSIP_Label_149c2d45-cf8f-4adf-a778-3c33aaf3f9b7_ActionId">
    <vt:lpwstr>022e35e5-8de3-497b-bdd0-977968ef092c</vt:lpwstr>
  </property>
  <property fmtid="{D5CDD505-2E9C-101B-9397-08002B2CF9AE}" pid="8" name="MSIP_Label_149c2d45-cf8f-4adf-a778-3c33aaf3f9b7_ContentBits">
    <vt:lpwstr>0</vt:lpwstr>
  </property>
</Properties>
</file>