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568" r:id="rId5"/>
    <p:sldId id="807" r:id="rId6"/>
    <p:sldId id="806" r:id="rId7"/>
    <p:sldId id="586" r:id="rId8"/>
    <p:sldId id="692" r:id="rId9"/>
    <p:sldId id="693" r:id="rId10"/>
    <p:sldId id="691" r:id="rId11"/>
    <p:sldId id="808" r:id="rId12"/>
    <p:sldId id="272" r:id="rId13"/>
    <p:sldId id="284" r:id="rId14"/>
    <p:sldId id="273" r:id="rId15"/>
    <p:sldId id="283" r:id="rId16"/>
    <p:sldId id="269" r:id="rId17"/>
    <p:sldId id="285" r:id="rId18"/>
    <p:sldId id="278" r:id="rId19"/>
    <p:sldId id="780" r:id="rId20"/>
    <p:sldId id="697" r:id="rId21"/>
    <p:sldId id="768" r:id="rId22"/>
    <p:sldId id="767" r:id="rId23"/>
    <p:sldId id="803" r:id="rId24"/>
    <p:sldId id="785" r:id="rId25"/>
    <p:sldId id="771" r:id="rId26"/>
    <p:sldId id="770" r:id="rId27"/>
    <p:sldId id="773" r:id="rId28"/>
    <p:sldId id="789" r:id="rId29"/>
    <p:sldId id="734" r:id="rId30"/>
    <p:sldId id="758" r:id="rId31"/>
    <p:sldId id="795" r:id="rId32"/>
    <p:sldId id="796" r:id="rId33"/>
    <p:sldId id="797" r:id="rId34"/>
    <p:sldId id="790" r:id="rId35"/>
    <p:sldId id="791" r:id="rId36"/>
    <p:sldId id="792" r:id="rId37"/>
    <p:sldId id="794" r:id="rId38"/>
    <p:sldId id="799" r:id="rId39"/>
    <p:sldId id="580" r:id="rId40"/>
    <p:sldId id="805" r:id="rId41"/>
    <p:sldId id="552" r:id="rId42"/>
    <p:sldId id="762" r:id="rId43"/>
  </p:sldIdLst>
  <p:sldSz cx="12192000" cy="6858000"/>
  <p:notesSz cx="6797675" cy="9926638"/>
  <p:defaultTextStyle>
    <a:defPPr>
      <a:defRPr lang="sv-SE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1449FD-E416-7775-7A4D-DEE812E8B889}" name="Annelie Lindvall" initials="AL" userId="S::Annelie.Lindvall@afaforsakring.se::f22dc1bc-0d84-4608-b7a7-9c063e787c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EBFA"/>
    <a:srgbClr val="F99B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Winberg" userId="5a828796-4642-4a24-b23b-bff28a16c8d3" providerId="ADAL" clId="{6DD989CE-FB8D-4C1A-8059-AFDBFEC7BCE3}"/>
    <pc:docChg chg="delSld modSld">
      <pc:chgData name="Per Winberg" userId="5a828796-4642-4a24-b23b-bff28a16c8d3" providerId="ADAL" clId="{6DD989CE-FB8D-4C1A-8059-AFDBFEC7BCE3}" dt="2025-01-22T11:51:11.961" v="3" actId="20577"/>
      <pc:docMkLst>
        <pc:docMk/>
      </pc:docMkLst>
      <pc:sldChg chg="del">
        <pc:chgData name="Per Winberg" userId="5a828796-4642-4a24-b23b-bff28a16c8d3" providerId="ADAL" clId="{6DD989CE-FB8D-4C1A-8059-AFDBFEC7BCE3}" dt="2025-01-22T11:51:04.297" v="0" actId="47"/>
        <pc:sldMkLst>
          <pc:docMk/>
          <pc:sldMk cId="1657324369" sldId="698"/>
        </pc:sldMkLst>
      </pc:sldChg>
      <pc:sldChg chg="modSp mod">
        <pc:chgData name="Per Winberg" userId="5a828796-4642-4a24-b23b-bff28a16c8d3" providerId="ADAL" clId="{6DD989CE-FB8D-4C1A-8059-AFDBFEC7BCE3}" dt="2025-01-22T11:51:11.961" v="3" actId="20577"/>
        <pc:sldMkLst>
          <pc:docMk/>
          <pc:sldMk cId="1165339140" sldId="808"/>
        </pc:sldMkLst>
        <pc:spChg chg="mod">
          <ac:chgData name="Per Winberg" userId="5a828796-4642-4a24-b23b-bff28a16c8d3" providerId="ADAL" clId="{6DD989CE-FB8D-4C1A-8059-AFDBFEC7BCE3}" dt="2025-01-22T11:51:11.961" v="3" actId="20577"/>
          <ac:spMkLst>
            <pc:docMk/>
            <pc:sldMk cId="1165339140" sldId="808"/>
            <ac:spMk id="11" creationId="{DA3B8B65-2670-741F-7BA8-2C1CE759AFD6}"/>
          </ac:spMkLst>
        </pc:spChg>
      </pc:sldChg>
    </pc:docChg>
  </pc:docChgLst>
  <pc:docChgLst>
    <pc:chgData name="Lise Zarrabi" userId="3c5a3a07-513b-419c-bb23-1084aec5f85a" providerId="ADAL" clId="{645492EF-07F1-4142-972B-FE5A4BF60F89}"/>
    <pc:docChg chg="undo custSel addSld delSld delMainMaster">
      <pc:chgData name="Lise Zarrabi" userId="3c5a3a07-513b-419c-bb23-1084aec5f85a" providerId="ADAL" clId="{645492EF-07F1-4142-972B-FE5A4BF60F89}" dt="2025-01-23T11:40:12.204" v="20" actId="47"/>
      <pc:docMkLst>
        <pc:docMk/>
      </pc:docMkLst>
      <pc:sldChg chg="del">
        <pc:chgData name="Lise Zarrabi" userId="3c5a3a07-513b-419c-bb23-1084aec5f85a" providerId="ADAL" clId="{645492EF-07F1-4142-972B-FE5A4BF60F89}" dt="2025-01-23T11:39:56.794" v="9" actId="47"/>
        <pc:sldMkLst>
          <pc:docMk/>
          <pc:sldMk cId="922296808" sldId="256"/>
        </pc:sldMkLst>
      </pc:sldChg>
      <pc:sldChg chg="del">
        <pc:chgData name="Lise Zarrabi" userId="3c5a3a07-513b-419c-bb23-1084aec5f85a" providerId="ADAL" clId="{645492EF-07F1-4142-972B-FE5A4BF60F89}" dt="2025-01-23T11:40:00.057" v="11" actId="47"/>
        <pc:sldMkLst>
          <pc:docMk/>
          <pc:sldMk cId="3946740193" sldId="261"/>
        </pc:sldMkLst>
      </pc:sldChg>
      <pc:sldChg chg="del">
        <pc:chgData name="Lise Zarrabi" userId="3c5a3a07-513b-419c-bb23-1084aec5f85a" providerId="ADAL" clId="{645492EF-07F1-4142-972B-FE5A4BF60F89}" dt="2025-01-23T11:40:01.105" v="12" actId="47"/>
        <pc:sldMkLst>
          <pc:docMk/>
          <pc:sldMk cId="1207713800" sldId="262"/>
        </pc:sldMkLst>
      </pc:sldChg>
      <pc:sldChg chg="del">
        <pc:chgData name="Lise Zarrabi" userId="3c5a3a07-513b-419c-bb23-1084aec5f85a" providerId="ADAL" clId="{645492EF-07F1-4142-972B-FE5A4BF60F89}" dt="2025-01-23T11:40:02.173" v="13" actId="47"/>
        <pc:sldMkLst>
          <pc:docMk/>
          <pc:sldMk cId="1759595483" sldId="263"/>
        </pc:sldMkLst>
      </pc:sldChg>
      <pc:sldChg chg="del">
        <pc:chgData name="Lise Zarrabi" userId="3c5a3a07-513b-419c-bb23-1084aec5f85a" providerId="ADAL" clId="{645492EF-07F1-4142-972B-FE5A4BF60F89}" dt="2025-01-23T11:40:03.165" v="14" actId="47"/>
        <pc:sldMkLst>
          <pc:docMk/>
          <pc:sldMk cId="1790030188" sldId="264"/>
        </pc:sldMkLst>
      </pc:sldChg>
      <pc:sldChg chg="del">
        <pc:chgData name="Lise Zarrabi" userId="3c5a3a07-513b-419c-bb23-1084aec5f85a" providerId="ADAL" clId="{645492EF-07F1-4142-972B-FE5A4BF60F89}" dt="2025-01-23T11:40:04.208" v="15" actId="47"/>
        <pc:sldMkLst>
          <pc:docMk/>
          <pc:sldMk cId="2291618343" sldId="265"/>
        </pc:sldMkLst>
      </pc:sldChg>
      <pc:sldChg chg="del">
        <pc:chgData name="Lise Zarrabi" userId="3c5a3a07-513b-419c-bb23-1084aec5f85a" providerId="ADAL" clId="{645492EF-07F1-4142-972B-FE5A4BF60F89}" dt="2025-01-23T11:40:05.400" v="16" actId="47"/>
        <pc:sldMkLst>
          <pc:docMk/>
          <pc:sldMk cId="1451042740" sldId="266"/>
        </pc:sldMkLst>
      </pc:sldChg>
      <pc:sldChg chg="del">
        <pc:chgData name="Lise Zarrabi" userId="3c5a3a07-513b-419c-bb23-1084aec5f85a" providerId="ADAL" clId="{645492EF-07F1-4142-972B-FE5A4BF60F89}" dt="2025-01-23T11:37:47.232" v="0" actId="47"/>
        <pc:sldMkLst>
          <pc:docMk/>
          <pc:sldMk cId="20104700" sldId="774"/>
        </pc:sldMkLst>
      </pc:sldChg>
      <pc:sldChg chg="del">
        <pc:chgData name="Lise Zarrabi" userId="3c5a3a07-513b-419c-bb23-1084aec5f85a" providerId="ADAL" clId="{645492EF-07F1-4142-972B-FE5A4BF60F89}" dt="2025-01-23T11:38:31.973" v="3" actId="47"/>
        <pc:sldMkLst>
          <pc:docMk/>
          <pc:sldMk cId="1401467689" sldId="775"/>
        </pc:sldMkLst>
      </pc:sldChg>
      <pc:sldChg chg="del">
        <pc:chgData name="Lise Zarrabi" userId="3c5a3a07-513b-419c-bb23-1084aec5f85a" providerId="ADAL" clId="{645492EF-07F1-4142-972B-FE5A4BF60F89}" dt="2025-01-23T11:39:35.327" v="8" actId="47"/>
        <pc:sldMkLst>
          <pc:docMk/>
          <pc:sldMk cId="318760784" sldId="776"/>
        </pc:sldMkLst>
      </pc:sldChg>
      <pc:sldChg chg="del">
        <pc:chgData name="Lise Zarrabi" userId="3c5a3a07-513b-419c-bb23-1084aec5f85a" providerId="ADAL" clId="{645492EF-07F1-4142-972B-FE5A4BF60F89}" dt="2025-01-23T11:40:06.317" v="17" actId="47"/>
        <pc:sldMkLst>
          <pc:docMk/>
          <pc:sldMk cId="2086527010" sldId="777"/>
        </pc:sldMkLst>
      </pc:sldChg>
      <pc:sldChg chg="del">
        <pc:chgData name="Lise Zarrabi" userId="3c5a3a07-513b-419c-bb23-1084aec5f85a" providerId="ADAL" clId="{645492EF-07F1-4142-972B-FE5A4BF60F89}" dt="2025-01-23T11:39:02.558" v="6" actId="47"/>
        <pc:sldMkLst>
          <pc:docMk/>
          <pc:sldMk cId="3846886510" sldId="782"/>
        </pc:sldMkLst>
      </pc:sldChg>
      <pc:sldChg chg="del">
        <pc:chgData name="Lise Zarrabi" userId="3c5a3a07-513b-419c-bb23-1084aec5f85a" providerId="ADAL" clId="{645492EF-07F1-4142-972B-FE5A4BF60F89}" dt="2025-01-23T11:40:12.204" v="20" actId="47"/>
        <pc:sldMkLst>
          <pc:docMk/>
          <pc:sldMk cId="3306630701" sldId="783"/>
        </pc:sldMkLst>
      </pc:sldChg>
      <pc:sldChg chg="del">
        <pc:chgData name="Lise Zarrabi" userId="3c5a3a07-513b-419c-bb23-1084aec5f85a" providerId="ADAL" clId="{645492EF-07F1-4142-972B-FE5A4BF60F89}" dt="2025-01-23T11:39:58.942" v="10" actId="47"/>
        <pc:sldMkLst>
          <pc:docMk/>
          <pc:sldMk cId="3493103625" sldId="786"/>
        </pc:sldMkLst>
      </pc:sldChg>
      <pc:sldChg chg="del">
        <pc:chgData name="Lise Zarrabi" userId="3c5a3a07-513b-419c-bb23-1084aec5f85a" providerId="ADAL" clId="{645492EF-07F1-4142-972B-FE5A4BF60F89}" dt="2025-01-23T11:38:23.613" v="2" actId="47"/>
        <pc:sldMkLst>
          <pc:docMk/>
          <pc:sldMk cId="302295132" sldId="787"/>
        </pc:sldMkLst>
      </pc:sldChg>
      <pc:sldChg chg="del">
        <pc:chgData name="Lise Zarrabi" userId="3c5a3a07-513b-419c-bb23-1084aec5f85a" providerId="ADAL" clId="{645492EF-07F1-4142-972B-FE5A4BF60F89}" dt="2025-01-23T11:40:09.001" v="18" actId="47"/>
        <pc:sldMkLst>
          <pc:docMk/>
          <pc:sldMk cId="1697766879" sldId="788"/>
        </pc:sldMkLst>
      </pc:sldChg>
      <pc:sldChg chg="del">
        <pc:chgData name="Lise Zarrabi" userId="3c5a3a07-513b-419c-bb23-1084aec5f85a" providerId="ADAL" clId="{645492EF-07F1-4142-972B-FE5A4BF60F89}" dt="2025-01-23T11:40:10.590" v="19" actId="47"/>
        <pc:sldMkLst>
          <pc:docMk/>
          <pc:sldMk cId="1126967131" sldId="793"/>
        </pc:sldMkLst>
      </pc:sldChg>
      <pc:sldChg chg="del">
        <pc:chgData name="Lise Zarrabi" userId="3c5a3a07-513b-419c-bb23-1084aec5f85a" providerId="ADAL" clId="{645492EF-07F1-4142-972B-FE5A4BF60F89}" dt="2025-01-23T11:39:07.497" v="7" actId="47"/>
        <pc:sldMkLst>
          <pc:docMk/>
          <pc:sldMk cId="3504857902" sldId="798"/>
        </pc:sldMkLst>
      </pc:sldChg>
      <pc:sldChg chg="del">
        <pc:chgData name="Lise Zarrabi" userId="3c5a3a07-513b-419c-bb23-1084aec5f85a" providerId="ADAL" clId="{645492EF-07F1-4142-972B-FE5A4BF60F89}" dt="2025-01-23T11:38:22.172" v="1" actId="47"/>
        <pc:sldMkLst>
          <pc:docMk/>
          <pc:sldMk cId="1732227472" sldId="801"/>
        </pc:sldMkLst>
      </pc:sldChg>
      <pc:sldChg chg="add del">
        <pc:chgData name="Lise Zarrabi" userId="3c5a3a07-513b-419c-bb23-1084aec5f85a" providerId="ADAL" clId="{645492EF-07F1-4142-972B-FE5A4BF60F89}" dt="2025-01-23T11:38:58.066" v="5" actId="47"/>
        <pc:sldMkLst>
          <pc:docMk/>
          <pc:sldMk cId="2231055004" sldId="803"/>
        </pc:sldMkLst>
      </pc:sldChg>
      <pc:sldMasterChg chg="del delSldLayout">
        <pc:chgData name="Lise Zarrabi" userId="3c5a3a07-513b-419c-bb23-1084aec5f85a" providerId="ADAL" clId="{645492EF-07F1-4142-972B-FE5A4BF60F89}" dt="2025-01-23T11:40:05.400" v="16" actId="47"/>
        <pc:sldMasterMkLst>
          <pc:docMk/>
          <pc:sldMasterMk cId="3533519185" sldId="2147483697"/>
        </pc:sldMasterMkLst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1150203884" sldId="2147483698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99337282" sldId="2147483699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01390213" sldId="2147483700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1970599610" sldId="2147483701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850375005" sldId="2147483702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060374322" sldId="2147483703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047671596" sldId="2147483704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283115414" sldId="2147483705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446884088" sldId="2147483706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550613674" sldId="2147483707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782125183" sldId="2147483708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286617295" sldId="2147483709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299781681" sldId="2147483710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607858204" sldId="2147483711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009082784" sldId="2147483712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1663163100" sldId="2147483713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571693584" sldId="2147483714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342870307" sldId="2147483715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681564042" sldId="2147483716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797093876" sldId="2147483717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564193763" sldId="2147483718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4179761000" sldId="2147483719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1718140950" sldId="2147483720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210592002" sldId="2147483721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79526337" sldId="2147483722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326430121" sldId="2147483723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735388020" sldId="2147483724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513398959" sldId="2147483725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463999584" sldId="2147483726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2601455340" sldId="2147483727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475110448" sldId="2147483728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3621614467" sldId="2147483729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4264381795" sldId="2147483730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1370088584" sldId="2147483731"/>
          </pc:sldLayoutMkLst>
        </pc:sldLayoutChg>
        <pc:sldLayoutChg chg="del">
          <pc:chgData name="Lise Zarrabi" userId="3c5a3a07-513b-419c-bb23-1084aec5f85a" providerId="ADAL" clId="{645492EF-07F1-4142-972B-FE5A4BF60F89}" dt="2025-01-23T11:40:05.400" v="16" actId="47"/>
          <pc:sldLayoutMkLst>
            <pc:docMk/>
            <pc:sldMasterMk cId="3533519185" sldId="2147483697"/>
            <pc:sldLayoutMk cId="1934180664" sldId="214748373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06048768319903E-2"/>
          <c:y val="2.9383060886245278E-2"/>
          <c:w val="0.9719879024633602"/>
          <c:h val="0.784409099704697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aldrig hört talas 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Blad1!$B$2:$B$12</c:f>
              <c:numCache>
                <c:formatCode>0%</c:formatCode>
                <c:ptCount val="11"/>
                <c:pt idx="0">
                  <c:v>0.21</c:v>
                </c:pt>
                <c:pt idx="1">
                  <c:v>0.22</c:v>
                </c:pt>
                <c:pt idx="2">
                  <c:v>0.25</c:v>
                </c:pt>
                <c:pt idx="3">
                  <c:v>0.25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</c:v>
                </c:pt>
                <c:pt idx="8">
                  <c:v>0.09</c:v>
                </c:pt>
                <c:pt idx="9" formatCode="0\ %">
                  <c:v>9.4227780952013507E-2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A-44C2-B70B-C62DCD74A69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känner knappt till något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Blad1!$C$2:$C$12</c:f>
              <c:numCache>
                <c:formatCode>0%</c:formatCode>
                <c:ptCount val="11"/>
                <c:pt idx="0">
                  <c:v>0.31</c:v>
                </c:pt>
                <c:pt idx="1">
                  <c:v>0.32</c:v>
                </c:pt>
                <c:pt idx="2">
                  <c:v>0.31</c:v>
                </c:pt>
                <c:pt idx="3">
                  <c:v>0.31</c:v>
                </c:pt>
                <c:pt idx="4">
                  <c:v>0.24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0.23</c:v>
                </c:pt>
                <c:pt idx="9" formatCode="0\ %">
                  <c:v>0.21</c:v>
                </c:pt>
                <c:pt idx="1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1-4414-A8BE-87B30FCD40D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känner till lite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Blad1!$D$2:$D$12</c:f>
              <c:numCache>
                <c:formatCode>0%</c:formatCode>
                <c:ptCount val="11"/>
                <c:pt idx="0">
                  <c:v>0.33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0.37</c:v>
                </c:pt>
                <c:pt idx="5">
                  <c:v>0.32</c:v>
                </c:pt>
                <c:pt idx="6">
                  <c:v>0.34</c:v>
                </c:pt>
                <c:pt idx="7">
                  <c:v>0.38</c:v>
                </c:pt>
                <c:pt idx="8">
                  <c:v>0.35</c:v>
                </c:pt>
                <c:pt idx="9" formatCode="0\ %">
                  <c:v>0.35</c:v>
                </c:pt>
                <c:pt idx="1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1-4414-A8BE-87B30FCD40D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känner till ganska bra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Blad1!$E$2:$E$12</c:f>
              <c:numCache>
                <c:formatCode>0%</c:formatCode>
                <c:ptCount val="11"/>
                <c:pt idx="0">
                  <c:v>0.12</c:v>
                </c:pt>
                <c:pt idx="1">
                  <c:v>0.11</c:v>
                </c:pt>
                <c:pt idx="2">
                  <c:v>0.12</c:v>
                </c:pt>
                <c:pt idx="3">
                  <c:v>0.12</c:v>
                </c:pt>
                <c:pt idx="4">
                  <c:v>0.19</c:v>
                </c:pt>
                <c:pt idx="5">
                  <c:v>0.21</c:v>
                </c:pt>
                <c:pt idx="6">
                  <c:v>0.2</c:v>
                </c:pt>
                <c:pt idx="7">
                  <c:v>0.21</c:v>
                </c:pt>
                <c:pt idx="8">
                  <c:v>0.24</c:v>
                </c:pt>
                <c:pt idx="9" formatCode="0\ %">
                  <c:v>0.27</c:v>
                </c:pt>
                <c:pt idx="1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1-4414-A8BE-87B30FCD40D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till mycket bra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1D-4C09-A1EB-938D03D8317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76-4527-B912-17533BAD20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Blad1!$F$2:$F$12</c:f>
              <c:numCache>
                <c:formatCode>0%</c:formatCode>
                <c:ptCount val="11"/>
                <c:pt idx="0">
                  <c:v>0.03</c:v>
                </c:pt>
                <c:pt idx="1">
                  <c:v>0.05</c:v>
                </c:pt>
                <c:pt idx="2">
                  <c:v>0.04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5.9999999999999942E-2</c:v>
                </c:pt>
                <c:pt idx="7">
                  <c:v>6.0000000000000026E-2</c:v>
                </c:pt>
                <c:pt idx="8">
                  <c:v>9.000000000000008E-2</c:v>
                </c:pt>
                <c:pt idx="9" formatCode="0\ %">
                  <c:v>7.6876235543888394E-2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61-4414-A8BE-87B30FCD4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16146376"/>
        <c:axId val="716141336"/>
      </c:barChart>
      <c:catAx>
        <c:axId val="7161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141336"/>
        <c:crosses val="autoZero"/>
        <c:auto val="1"/>
        <c:lblAlgn val="ctr"/>
        <c:lblOffset val="100"/>
        <c:noMultiLvlLbl val="0"/>
      </c:catAx>
      <c:valAx>
        <c:axId val="7161413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71614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644722375354556E-2"/>
          <c:y val="0.92818719092477042"/>
          <c:w val="0.93261312343695746"/>
          <c:h val="5.5533182344424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06048768319903E-2"/>
          <c:y val="2.9383060886245278E-2"/>
          <c:w val="0.9719879024633602"/>
          <c:h val="0.784409099704697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aldrig hört talas 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Blad1!$B$2:$B$12</c:f>
              <c:numCache>
                <c:formatCode>0%</c:formatCode>
                <c:ptCount val="11"/>
                <c:pt idx="0">
                  <c:v>0.21</c:v>
                </c:pt>
                <c:pt idx="1">
                  <c:v>0.22</c:v>
                </c:pt>
                <c:pt idx="2">
                  <c:v>0.25</c:v>
                </c:pt>
                <c:pt idx="3">
                  <c:v>0.25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</c:v>
                </c:pt>
                <c:pt idx="8">
                  <c:v>0.09</c:v>
                </c:pt>
                <c:pt idx="9" formatCode="0\ %">
                  <c:v>9.4227780952013507E-2</c:v>
                </c:pt>
                <c:pt idx="1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A-44C2-B70B-C62DCD74A69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känner knappt till något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Blad1!$C$2:$C$12</c:f>
              <c:numCache>
                <c:formatCode>0%</c:formatCode>
                <c:ptCount val="11"/>
                <c:pt idx="0">
                  <c:v>0.31</c:v>
                </c:pt>
                <c:pt idx="1">
                  <c:v>0.32</c:v>
                </c:pt>
                <c:pt idx="2">
                  <c:v>0.31</c:v>
                </c:pt>
                <c:pt idx="3">
                  <c:v>0.31</c:v>
                </c:pt>
                <c:pt idx="4">
                  <c:v>0.24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0.23</c:v>
                </c:pt>
                <c:pt idx="9" formatCode="0\ %">
                  <c:v>0.21</c:v>
                </c:pt>
                <c:pt idx="1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61-4414-A8BE-87B30FCD40D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känner till lite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Blad1!$D$2:$D$12</c:f>
              <c:numCache>
                <c:formatCode>0%</c:formatCode>
                <c:ptCount val="11"/>
                <c:pt idx="0">
                  <c:v>0.33</c:v>
                </c:pt>
                <c:pt idx="1">
                  <c:v>0.3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0.37</c:v>
                </c:pt>
                <c:pt idx="5">
                  <c:v>0.32</c:v>
                </c:pt>
                <c:pt idx="6">
                  <c:v>0.34</c:v>
                </c:pt>
                <c:pt idx="7">
                  <c:v>0.38</c:v>
                </c:pt>
                <c:pt idx="8">
                  <c:v>0.35</c:v>
                </c:pt>
                <c:pt idx="9" formatCode="0\ %">
                  <c:v>0.35</c:v>
                </c:pt>
                <c:pt idx="10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61-4414-A8BE-87B30FCD40D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känner till ganska bra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Blad1!$E$2:$E$12</c:f>
              <c:numCache>
                <c:formatCode>0%</c:formatCode>
                <c:ptCount val="11"/>
                <c:pt idx="0">
                  <c:v>0.12</c:v>
                </c:pt>
                <c:pt idx="1">
                  <c:v>0.11</c:v>
                </c:pt>
                <c:pt idx="2">
                  <c:v>0.12</c:v>
                </c:pt>
                <c:pt idx="3">
                  <c:v>0.12</c:v>
                </c:pt>
                <c:pt idx="4">
                  <c:v>0.19</c:v>
                </c:pt>
                <c:pt idx="5">
                  <c:v>0.21</c:v>
                </c:pt>
                <c:pt idx="6">
                  <c:v>0.2</c:v>
                </c:pt>
                <c:pt idx="7">
                  <c:v>0.21</c:v>
                </c:pt>
                <c:pt idx="8">
                  <c:v>0.24</c:v>
                </c:pt>
                <c:pt idx="9" formatCode="0\ %">
                  <c:v>0.27</c:v>
                </c:pt>
                <c:pt idx="10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61-4414-A8BE-87B30FCD40D7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till mycket bra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1D-4C09-A1EB-938D03D831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Blad1!$F$2:$F$12</c:f>
              <c:numCache>
                <c:formatCode>0%</c:formatCode>
                <c:ptCount val="11"/>
                <c:pt idx="0">
                  <c:v>0.03</c:v>
                </c:pt>
                <c:pt idx="1">
                  <c:v>0.05</c:v>
                </c:pt>
                <c:pt idx="2">
                  <c:v>0.04</c:v>
                </c:pt>
                <c:pt idx="3">
                  <c:v>0.03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5.9999999999999942E-2</c:v>
                </c:pt>
                <c:pt idx="7">
                  <c:v>6.0000000000000026E-2</c:v>
                </c:pt>
                <c:pt idx="8">
                  <c:v>9.000000000000008E-2</c:v>
                </c:pt>
                <c:pt idx="9" formatCode="0\ %">
                  <c:v>7.6876235543888394E-2</c:v>
                </c:pt>
                <c:pt idx="10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61-4414-A8BE-87B30FCD4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16146376"/>
        <c:axId val="716141336"/>
      </c:barChart>
      <c:catAx>
        <c:axId val="7161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141336"/>
        <c:crosses val="autoZero"/>
        <c:auto val="1"/>
        <c:lblAlgn val="ctr"/>
        <c:lblOffset val="100"/>
        <c:noMultiLvlLbl val="0"/>
      </c:catAx>
      <c:valAx>
        <c:axId val="7161413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71614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644722375354556E-2"/>
          <c:y val="0.92818719092477042"/>
          <c:w val="0.93261312343695746"/>
          <c:h val="5.55331823444243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06048768319903E-2"/>
          <c:y val="2.9383060886245278E-2"/>
          <c:w val="0.9719879024633602"/>
          <c:h val="0.7844090997046970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aldrig hört talas 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67-43D1-A83F-A77BA5DACF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Blad1!$B$2:$B$3</c:f>
              <c:numCache>
                <c:formatCode>0%</c:formatCode>
                <c:ptCount val="2"/>
                <c:pt idx="0">
                  <c:v>0.03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7-43D1-A83F-A77BA5DACF2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känner knappt till något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Blad1!$C$2:$C$3</c:f>
              <c:numCache>
                <c:formatCode>0%</c:formatCode>
                <c:ptCount val="2"/>
                <c:pt idx="0">
                  <c:v>0.16</c:v>
                </c:pt>
                <c:pt idx="1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7-43D1-A83F-A77BA5DACF2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känner till lite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Blad1!$D$2:$D$3</c:f>
              <c:numCache>
                <c:formatCode>0%</c:formatCode>
                <c:ptCount val="2"/>
                <c:pt idx="0">
                  <c:v>0.4</c:v>
                </c:pt>
                <c:pt idx="1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7-43D1-A83F-A77BA5DACF2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känner till ganska bra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Blad1!$E$2:$E$3</c:f>
              <c:numCache>
                <c:formatCode>0%</c:formatCode>
                <c:ptCount val="2"/>
                <c:pt idx="0">
                  <c:v>0.32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67-43D1-A83F-A77BA5DACF2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till mycket bra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Blad1!$A$2:$A$3</c:f>
              <c:strCache>
                <c:ptCount val="2"/>
                <c:pt idx="0">
                  <c:v>KR-sektorn</c:v>
                </c:pt>
                <c:pt idx="1">
                  <c:v>Övriga</c:v>
                </c:pt>
              </c:strCache>
            </c:strRef>
          </c:cat>
          <c:val>
            <c:numRef>
              <c:f>Blad1!$F$2:$F$3</c:f>
              <c:numCache>
                <c:formatCode>0%</c:formatCode>
                <c:ptCount val="2"/>
                <c:pt idx="0">
                  <c:v>0.1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67-43D1-A83F-A77BA5DACF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16146376"/>
        <c:axId val="716141336"/>
      </c:barChart>
      <c:catAx>
        <c:axId val="71614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16141336"/>
        <c:crosses val="autoZero"/>
        <c:auto val="1"/>
        <c:lblAlgn val="ctr"/>
        <c:lblOffset val="100"/>
        <c:noMultiLvlLbl val="0"/>
      </c:catAx>
      <c:valAx>
        <c:axId val="716141336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71614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aldrig hört talas 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74-4DD3-B059-D4DAF9FA2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56-65 år</c:v>
                </c:pt>
                <c:pt idx="1">
                  <c:v>46-55 år</c:v>
                </c:pt>
                <c:pt idx="2">
                  <c:v>36-45 år</c:v>
                </c:pt>
                <c:pt idx="3">
                  <c:v>20-35 år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0.06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4-4DD3-B059-D4DAF9FA2AA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känner knappt till något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56-65 år</c:v>
                </c:pt>
                <c:pt idx="1">
                  <c:v>46-55 år</c:v>
                </c:pt>
                <c:pt idx="2">
                  <c:v>36-45 år</c:v>
                </c:pt>
                <c:pt idx="3">
                  <c:v>20-35 år</c:v>
                </c:pt>
              </c:strCache>
            </c:strRef>
          </c:cat>
          <c:val>
            <c:numRef>
              <c:f>Blad1!$C$2:$C$5</c:f>
              <c:numCache>
                <c:formatCode>0%</c:formatCode>
                <c:ptCount val="4"/>
                <c:pt idx="0">
                  <c:v>0.11</c:v>
                </c:pt>
                <c:pt idx="1">
                  <c:v>0.17</c:v>
                </c:pt>
                <c:pt idx="2">
                  <c:v>0.19</c:v>
                </c:pt>
                <c:pt idx="3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74-4DD3-B059-D4DAF9FA2AA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känner till lite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56-65 år</c:v>
                </c:pt>
                <c:pt idx="1">
                  <c:v>46-55 år</c:v>
                </c:pt>
                <c:pt idx="2">
                  <c:v>36-45 år</c:v>
                </c:pt>
                <c:pt idx="3">
                  <c:v>20-35 år</c:v>
                </c:pt>
              </c:strCache>
            </c:strRef>
          </c:cat>
          <c:val>
            <c:numRef>
              <c:f>Blad1!$D$2:$D$5</c:f>
              <c:numCache>
                <c:formatCode>0%</c:formatCode>
                <c:ptCount val="4"/>
                <c:pt idx="0">
                  <c:v>0.36</c:v>
                </c:pt>
                <c:pt idx="1">
                  <c:v>0.37</c:v>
                </c:pt>
                <c:pt idx="2">
                  <c:v>0.41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74-4DD3-B059-D4DAF9FA2AA4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känner till ganska bra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56-65 år</c:v>
                </c:pt>
                <c:pt idx="1">
                  <c:v>46-55 år</c:v>
                </c:pt>
                <c:pt idx="2">
                  <c:v>36-45 år</c:v>
                </c:pt>
                <c:pt idx="3">
                  <c:v>20-35 år</c:v>
                </c:pt>
              </c:strCache>
            </c:strRef>
          </c:cat>
          <c:val>
            <c:numRef>
              <c:f>Blad1!$E$2:$E$5</c:f>
              <c:numCache>
                <c:formatCode>0%</c:formatCode>
                <c:ptCount val="4"/>
                <c:pt idx="0">
                  <c:v>0.39</c:v>
                </c:pt>
                <c:pt idx="1">
                  <c:v>0.31</c:v>
                </c:pt>
                <c:pt idx="2">
                  <c:v>0.28000000000000003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74-4DD3-B059-D4DAF9FA2AA4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känner till mycket bra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F74-4DD3-B059-D4DAF9FA2A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56-65 år</c:v>
                </c:pt>
                <c:pt idx="1">
                  <c:v>46-55 år</c:v>
                </c:pt>
                <c:pt idx="2">
                  <c:v>36-45 år</c:v>
                </c:pt>
                <c:pt idx="3">
                  <c:v>20-35 år</c:v>
                </c:pt>
              </c:strCache>
            </c:strRef>
          </c:cat>
          <c:val>
            <c:numRef>
              <c:f>Blad1!$F$2:$F$5</c:f>
              <c:numCache>
                <c:formatCode>0%</c:formatCode>
                <c:ptCount val="4"/>
                <c:pt idx="0">
                  <c:v>0.12</c:v>
                </c:pt>
                <c:pt idx="1">
                  <c:v>0.1</c:v>
                </c:pt>
                <c:pt idx="2">
                  <c:v>0.06</c:v>
                </c:pt>
                <c:pt idx="3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74-4DD3-B059-D4DAF9FA2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32111168"/>
        <c:axId val="832110088"/>
      </c:barChart>
      <c:catAx>
        <c:axId val="83211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32110088"/>
        <c:crosses val="autoZero"/>
        <c:auto val="1"/>
        <c:lblAlgn val="ctr"/>
        <c:lblOffset val="100"/>
        <c:noMultiLvlLbl val="0"/>
      </c:catAx>
      <c:valAx>
        <c:axId val="8321100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83211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Totalt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16-4A99-B965-A0E12475D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16-4A99-B965-A0E12475D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192F-4ADD-BC6F-894467ABCB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5D7-42C2-B0C6-98EADACBAACD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2F-4ADD-BC6F-894467ABCB3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55D7-42C2-B0C6-98EADACBA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Jag själv</c:v>
                </c:pt>
                <c:pt idx="1">
                  <c:v>Min arbetsgivare</c:v>
                </c:pt>
                <c:pt idx="2">
                  <c:v>Mitt fackförbund</c:v>
                </c:pt>
                <c:pt idx="3">
                  <c:v>Vet inte</c:v>
                </c:pt>
              </c:strCache>
            </c:strRef>
          </c:cat>
          <c:val>
            <c:numRef>
              <c:f>Blad1!$B$2:$B$5</c:f>
              <c:numCache>
                <c:formatCode>0%</c:formatCode>
                <c:ptCount val="4"/>
                <c:pt idx="0">
                  <c:v>0.51</c:v>
                </c:pt>
                <c:pt idx="1">
                  <c:v>0.12</c:v>
                </c:pt>
                <c:pt idx="2">
                  <c:v>0.03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7-42C2-B0C6-98EADACBA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KR-sektorn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68-40A7-8A00-1915E83F58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68-40A7-8A00-1915E83F58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68-40A7-8A00-1915E83F58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68-40A7-8A00-1915E83F58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D68-40A7-8A00-1915E83F58B7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D68-40A7-8A00-1915E83F58B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D68-40A7-8A00-1915E83F58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4"/>
                <c:pt idx="0">
                  <c:v>Fackförbund</c:v>
                </c:pt>
                <c:pt idx="1">
                  <c:v>Fackförbund och arbetsgivare tillsammans</c:v>
                </c:pt>
                <c:pt idx="2">
                  <c:v>Annat angivet</c:v>
                </c:pt>
                <c:pt idx="3">
                  <c:v>Vet ej</c:v>
                </c:pt>
              </c:strCache>
            </c:strRef>
          </c:cat>
          <c:val>
            <c:numRef>
              <c:f>Blad1!$B$2:$B$6</c:f>
              <c:numCache>
                <c:formatCode>0%</c:formatCode>
                <c:ptCount val="5"/>
                <c:pt idx="0">
                  <c:v>0.57999999999999996</c:v>
                </c:pt>
                <c:pt idx="1">
                  <c:v>0.12</c:v>
                </c:pt>
                <c:pt idx="2">
                  <c:v>0.02</c:v>
                </c:pt>
                <c:pt idx="3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D68-40A7-8A00-1915E83F58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0.06101</cdr:x>
      <cdr:y>0.76201</cdr:y>
    </cdr:from>
    <cdr:to>
      <cdr:x>0.10946</cdr:x>
      <cdr:y>0.83665</cdr:y>
    </cdr:to>
    <cdr:sp macro="" textlink="">
      <cdr:nvSpPr>
        <cdr:cNvPr id="2" name="textruta 1">
          <a:extLst xmlns:a="http://schemas.openxmlformats.org/drawingml/2006/main">
            <a:ext uri="{FF2B5EF4-FFF2-40B4-BE49-F238E27FC236}">
              <a16:creationId xmlns:a16="http://schemas.microsoft.com/office/drawing/2014/main" id="{DC8966A9-21EA-2FDB-710B-DFBCB62807D4}"/>
            </a:ext>
          </a:extLst>
        </cdr:cNvPr>
        <cdr:cNvSpPr txBox="1"/>
      </cdr:nvSpPr>
      <cdr:spPr>
        <a:xfrm xmlns:a="http://schemas.openxmlformats.org/drawingml/2006/main">
          <a:off x="608555" y="3566719"/>
          <a:ext cx="483220" cy="3494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lIns="0" tIns="0" rIns="0" bIns="0" rtlCol="0" anchor="ctr" anchorCtr="0">
          <a:noAutofit/>
        </a:bodyPr>
        <a:lstStyle xmlns:a="http://schemas.openxmlformats.org/drawingml/2006/main"/>
        <a:p xmlns:a="http://schemas.openxmlformats.org/drawingml/2006/main">
          <a:pPr algn="ctr"/>
          <a:r>
            <a:rPr lang="sv-SE" sz="1800" b="0" kern="1200" dirty="0">
              <a:solidFill>
                <a:schemeClr val="tx1"/>
              </a:solidFill>
            </a:rPr>
            <a:t>2%</a:t>
          </a:r>
        </a:p>
      </cdr:txBody>
    </cdr:sp>
  </cdr:relSizeAnchor>
  <cdr:relSizeAnchor xmlns:cdr="http://schemas.openxmlformats.org/drawingml/2006/chartDrawing">
    <cdr:from>
      <cdr:x>0.1102</cdr:x>
      <cdr:y>0.79536</cdr:y>
    </cdr:from>
    <cdr:to>
      <cdr:x>0.16091</cdr:x>
      <cdr:y>0.79536</cdr:y>
    </cdr:to>
    <cdr:cxnSp macro="">
      <cdr:nvCxnSpPr>
        <cdr:cNvPr id="4" name="Rak pilkoppling 3">
          <a:extLst xmlns:a="http://schemas.openxmlformats.org/drawingml/2006/main">
            <a:ext uri="{FF2B5EF4-FFF2-40B4-BE49-F238E27FC236}">
              <a16:creationId xmlns:a16="http://schemas.microsoft.com/office/drawing/2014/main" id="{C8CBB995-0F97-DF12-1587-6FCF30F51F27}"/>
            </a:ext>
          </a:extLst>
        </cdr:cNvPr>
        <cdr:cNvCxnSpPr/>
      </cdr:nvCxnSpPr>
      <cdr:spPr>
        <a:xfrm xmlns:a="http://schemas.openxmlformats.org/drawingml/2006/main">
          <a:off x="1099208" y="3722837"/>
          <a:ext cx="505754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73BB778-63EF-129B-D7D0-7C708E360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D40F185-B448-CA82-E9B8-8170094B2B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58232-DD02-4D0F-BFB2-B2046F6C877E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BFED50-F070-21E9-CEDA-EBB90AFDE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8C0340B-AF1B-2264-D1CC-82F0EA74C3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703F4-FEA0-4573-B3D4-3BA378DB2F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03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B8FBE-0B4D-4C62-8E63-9018F04AD5B8}" type="datetimeFigureOut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26DF-B69B-4B63-B8C8-9AB98E8170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389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3770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buFontTx/>
              <a:buChar char="-"/>
            </a:pPr>
            <a:r>
              <a:rPr lang="sv-SE">
                <a:solidFill>
                  <a:schemeClr val="tx1"/>
                </a:solidFill>
              </a:rPr>
              <a:t>Man omfattas från första anställningsdagen oavsett ålder </a:t>
            </a:r>
          </a:p>
          <a:p>
            <a:pPr marL="342900" indent="-342900" algn="l">
              <a:buFontTx/>
              <a:buChar char="-"/>
            </a:pPr>
            <a:r>
              <a:rPr lang="sv-SE">
                <a:solidFill>
                  <a:schemeClr val="tx1"/>
                </a:solidFill>
              </a:rPr>
              <a:t>Arbetsskadetyper: olycksfall i arbete, färdolycksfall, arbetssjukdom och smitta.</a:t>
            </a:r>
          </a:p>
          <a:p>
            <a:pPr marL="342900" indent="-342900" algn="l">
              <a:buFontTx/>
              <a:buChar char="-"/>
            </a:pPr>
            <a:r>
              <a:rPr lang="sv-SE">
                <a:solidFill>
                  <a:schemeClr val="tx1"/>
                </a:solidFill>
              </a:rPr>
              <a:t>Ersättningar: inkomstförlust, kostnader, sveda och värk samt lyte och men. Ideella ersättningar vid hög invaliditet.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>
                <a:solidFill>
                  <a:schemeClr val="tx1"/>
                </a:solidFill>
              </a:rPr>
              <a:t>En skadeanmälan om personskada ska göras inom 10 år (ersättning för inkomstförlust och kostnader lämnas högst 6 år tillbaka i tiden från att anmälan kommit in)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4617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v-SE"/>
              <a:t>Varifrån</a:t>
            </a:r>
            <a:r>
              <a:rPr lang="sv-SE" baseline="0"/>
              <a:t> får en sjukskriven ersättning, hur mycket och hur länge?</a:t>
            </a:r>
          </a:p>
          <a:p>
            <a:pPr eaLnBrk="1" hangingPunct="1"/>
            <a:endParaRPr lang="sv-SE" baseline="0"/>
          </a:p>
          <a:p>
            <a:pPr eaLnBrk="1" hangingPunct="1"/>
            <a:r>
              <a:rPr lang="sv-SE" baseline="0"/>
              <a:t>2024: 1 </a:t>
            </a:r>
            <a:r>
              <a:rPr lang="sv-SE" baseline="0" err="1"/>
              <a:t>pbb</a:t>
            </a:r>
            <a:r>
              <a:rPr lang="sv-SE" baseline="0"/>
              <a:t>= 57 300 kr</a:t>
            </a:r>
          </a:p>
          <a:p>
            <a:pPr eaLnBrk="1" hangingPunct="1"/>
            <a:r>
              <a:rPr lang="sv-SE" baseline="0"/>
              <a:t>10 </a:t>
            </a:r>
            <a:r>
              <a:rPr lang="sv-SE" baseline="0" err="1"/>
              <a:t>pbb</a:t>
            </a:r>
            <a:r>
              <a:rPr lang="sv-SE" baseline="0"/>
              <a:t>: 573 000 kr/år = ca 47 750 kr/mån</a:t>
            </a:r>
          </a:p>
          <a:p>
            <a:pPr eaLnBrk="1" hangingPunct="1"/>
            <a:r>
              <a:rPr lang="sv-SE" baseline="0"/>
              <a:t>7,5 </a:t>
            </a:r>
            <a:r>
              <a:rPr lang="sv-SE" baseline="0" err="1"/>
              <a:t>pbb</a:t>
            </a:r>
            <a:r>
              <a:rPr lang="sv-SE" baseline="0"/>
              <a:t> = 429 750 kr/år = 35 813kr/mån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62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Sammanfatta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926DF-B69B-4B63-B8C8-9AB98E817094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71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9BA3DE-0BED-E237-500C-B89CBBC48E2F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>
                <a:solidFill>
                  <a:schemeClr val="bg1"/>
                </a:solidFill>
              </a:rPr>
              <a:t>afaforsakring.se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7E0C336-5910-7C3B-5617-98502EE77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6" y="1773015"/>
            <a:ext cx="10914062" cy="1231249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24FDB6FF-1A2A-ABEA-C7B3-D852C9B91C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627311" y="3170619"/>
            <a:ext cx="7191378" cy="1303229"/>
          </a:xfrm>
        </p:spPr>
        <p:txBody>
          <a:bodyPr tIns="0"/>
          <a:lstStyle>
            <a:lvl1pPr marL="0" indent="0" algn="ctr">
              <a:spcBef>
                <a:spcPts val="0"/>
              </a:spcBef>
              <a:spcAft>
                <a:spcPts val="800"/>
              </a:spcAft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24994CC6-2C00-2650-684F-3FAF7A4C2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blå/ljus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4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C6460CE4-C22D-1422-456A-AF99997DB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grön/ljusgrön">
    <p:bg>
      <p:bgPr>
        <a:solidFill>
          <a:schemeClr val="accent6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2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A49E0E03-D11B-A3CC-AE3C-5577209CA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1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orange/mörk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7037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pastellgrön/mörk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chemeClr val="accent1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4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9605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B127A-C00B-4433-B211-8DF365FA098E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3BA2D214-CE83-EB07-1B90-F85035A3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E2A050FB-8272-C8ED-D8EE-A08A30318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9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827E8E1-C8D9-4B0C-9F54-7001360B6DB0}"/>
              </a:ext>
            </a:extLst>
          </p:cNvPr>
          <p:cNvSpPr>
            <a:spLocks noGrp="1"/>
          </p:cNvSpPr>
          <p:nvPr>
            <p:ph type="pic" idx="1"/>
          </p:nvPr>
        </p:nvSpPr>
        <p:spPr bwMode="white">
          <a:xfrm>
            <a:off x="7140575" y="1445700"/>
            <a:ext cx="4535488" cy="4536000"/>
          </a:xfrm>
          <a:solidFill>
            <a:schemeClr val="accent1"/>
          </a:solidFill>
        </p:spPr>
        <p:txBody>
          <a:bodyPr lIns="72000" rIns="72000" bIns="72000"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9" indent="0">
              <a:buNone/>
              <a:defRPr sz="2800"/>
            </a:lvl2pPr>
            <a:lvl3pPr marL="914418" indent="0">
              <a:buNone/>
              <a:defRPr sz="2400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42517-BC0B-4AC7-A934-52627FEACC20}" type="datetime1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4F3D66F7-89AD-0245-8F95-E13D9448D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329236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0958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95533C6-24A6-363D-EF63-F143B7D64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4109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, rubrik och text -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A9B6F1B5-B26B-D8CC-F78B-D9F06129B8C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6858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3"/>
            <a:ext cx="6518275" cy="43894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4705B4-90E7-4910-82C1-55986812B731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D27FA539-C728-CB74-F7D1-75BE5658B2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25DD3566-E75B-C382-4F09-93194FDA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5" cy="1027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4580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5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illustration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29">
            <a:extLst>
              <a:ext uri="{FF2B5EF4-FFF2-40B4-BE49-F238E27FC236}">
                <a16:creationId xmlns:a16="http://schemas.microsoft.com/office/drawing/2014/main" id="{BDAB7B25-0411-E43F-B023-1530CF72A50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430800" cy="3429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1CACAE1D-640A-4A18-C71A-2F297E1DC6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3863" y="1592262"/>
            <a:ext cx="6518274" cy="43894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05B4-90E7-4910-82C1-55986812B731}" type="datetime1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ektangel 29">
            <a:extLst>
              <a:ext uri="{FF2B5EF4-FFF2-40B4-BE49-F238E27FC236}">
                <a16:creationId xmlns:a16="http://schemas.microsoft.com/office/drawing/2014/main" id="{2C1E924A-96B2-07D4-21CB-9C46A7BBC95F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tshållare för bild 31">
            <a:extLst>
              <a:ext uri="{FF2B5EF4-FFF2-40B4-BE49-F238E27FC236}">
                <a16:creationId xmlns:a16="http://schemas.microsoft.com/office/drawing/2014/main" id="{578414FF-064B-1BDA-4F92-00D77E2DBA3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10" name="Platshållare för bild 31">
            <a:extLst>
              <a:ext uri="{FF2B5EF4-FFF2-40B4-BE49-F238E27FC236}">
                <a16:creationId xmlns:a16="http://schemas.microsoft.com/office/drawing/2014/main" id="{A0E9F2D6-C6BD-F023-783F-32678464D9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white">
          <a:xfrm>
            <a:off x="406613" y="3835400"/>
            <a:ext cx="2617574" cy="26162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EFF0018D-E079-CC69-AD98-C7A32ACD7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863" y="421481"/>
            <a:ext cx="6518274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98353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4E97DA13-966E-0E1D-B726-5734EC70F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288"/>
          <a:stretch/>
        </p:blipFill>
        <p:spPr>
          <a:xfrm>
            <a:off x="4764086" y="-1"/>
            <a:ext cx="6424614" cy="6345239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09175A-E702-464D-A1BA-C581451EA51F}" type="datetime1">
              <a:rPr lang="sv-SE" smtClean="0"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2767CD11-18E5-76CA-444D-475FA87E8D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064058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11">
            <a:extLst>
              <a:ext uri="{FF2B5EF4-FFF2-40B4-BE49-F238E27FC236}">
                <a16:creationId xmlns:a16="http://schemas.microsoft.com/office/drawing/2014/main" id="{36347AF7-F849-B56A-BB54-4143F34CDF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540-8E64-44FF-B391-72A8E63C1ABD}" type="datetime1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F0CEF5-44E1-F1EE-35FE-DC2C7303E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670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färgad bakgrun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17F852-2405-43B5-8AA8-1DF9E051E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2" y="1592263"/>
            <a:ext cx="5329236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4315BF-6788-4811-BD10-03E568815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1587" y="1592263"/>
            <a:ext cx="53260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E023E9F-EE8E-4686-A61E-65C066F9D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EBED-85AA-4BD9-B035-B03FED668B08}" type="datetime1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2EB582-82DF-4136-A89A-70895B14C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1407E4-D3DA-4115-93A1-70F0BE9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93F2F0E-09F5-46DE-1985-3415DACD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8628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två tredje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4861-EFA1-4706-98AD-CF289C0BC4C5}" type="datetime1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2B23ABD-D656-0703-9C6A-BF26E58A8D1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6762" y="1592263"/>
            <a:ext cx="7189787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331265EC-5986-545E-9DF6-0AE38E242E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212138" y="1592263"/>
            <a:ext cx="3463924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6875125-F7CD-50A8-0056-4C550221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33139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5995E2B0-4DE1-9968-85B4-99A527DDD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media 6">
            <a:extLst>
              <a:ext uri="{FF2B5EF4-FFF2-40B4-BE49-F238E27FC236}">
                <a16:creationId xmlns:a16="http://schemas.microsoft.com/office/drawing/2014/main" id="{CAF7F186-2BF3-14E8-5135-C028CA48993E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158576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407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2" y="1449388"/>
            <a:ext cx="10912475" cy="4532312"/>
          </a:xfrm>
        </p:spPr>
        <p:txBody>
          <a:bodyPr numCol="3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C3D65AD-E12F-7204-DA04-81A5D7BB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9113"/>
            <a:ext cx="9985375" cy="93027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19620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ation - två spalter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5FF0-6D4C-4CF8-8BBB-DE351B2911E5}" type="datetime1">
              <a:rPr lang="sv-SE" smtClean="0"/>
              <a:t>2025-01-23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80DAC92-6C30-4C2A-4257-EF14F81D77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449388"/>
            <a:ext cx="7189787" cy="4532313"/>
          </a:xfrm>
        </p:spPr>
        <p:txBody>
          <a:bodyPr numCol="2" spcCol="252000"/>
          <a:lstStyle>
            <a:lvl1pPr marL="190500" indent="-1905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61950" indent="-184150">
              <a:lnSpc>
                <a:spcPct val="100000"/>
              </a:lnSpc>
              <a:spcAft>
                <a:spcPts val="200"/>
              </a:spcAft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397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7175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895350" indent="-177800">
              <a:lnSpc>
                <a:spcPct val="100000"/>
              </a:lnSpc>
              <a:spcAft>
                <a:spcPts val="200"/>
              </a:spcAft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A95129E-2B03-9A9F-BD2F-0EC146C104E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0075" y="1449387"/>
            <a:ext cx="3455988" cy="4532313"/>
          </a:xfrm>
        </p:spPr>
        <p:txBody>
          <a:bodyPr/>
          <a:lstStyle>
            <a:lvl1pPr marL="179388" indent="-17938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1200"/>
            </a:lvl1pPr>
            <a:lvl2pPr marL="360363" indent="-180975">
              <a:lnSpc>
                <a:spcPct val="100000"/>
              </a:lnSpc>
              <a:spcAft>
                <a:spcPts val="200"/>
              </a:spcAft>
              <a:defRPr sz="1200"/>
            </a:lvl2pPr>
            <a:lvl3pPr marL="538163" indent="-177800">
              <a:lnSpc>
                <a:spcPct val="100000"/>
              </a:lnSpc>
              <a:spcAft>
                <a:spcPts val="200"/>
              </a:spcAft>
              <a:defRPr sz="1000"/>
            </a:lvl3pPr>
            <a:lvl4pPr marL="717550" indent="-179388">
              <a:lnSpc>
                <a:spcPct val="100000"/>
              </a:lnSpc>
              <a:spcAft>
                <a:spcPts val="200"/>
              </a:spcAft>
              <a:defRPr sz="1000"/>
            </a:lvl4pPr>
            <a:lvl5pPr marL="898525" indent="-180975">
              <a:lnSpc>
                <a:spcPct val="10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FD1F1E4-FF7C-F675-7206-E552176F7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18400"/>
            <a:ext cx="9985375" cy="928800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415128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t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>
          <a:xfrm>
            <a:off x="766763" y="7189480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633F31E-0BEB-41FF-81BF-CDD98A886A00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black">
          <a:xfrm>
            <a:off x="4164013" y="7189480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>
          <a:xfrm>
            <a:off x="10991849" y="7189480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CBF95D5C-AA4E-9089-42E6-5ACB0ED7AC59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>
                <a:solidFill>
                  <a:schemeClr val="bg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9137682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763" y="7189481"/>
            <a:ext cx="1620837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E5570D5-36B7-47BD-9C26-2C49525ED44C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013" y="7189481"/>
            <a:ext cx="4114800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1849" y="7189481"/>
            <a:ext cx="684213" cy="182562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38557581-FDDC-0807-87A0-F8027F1A7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8506" y="2022248"/>
            <a:ext cx="3474988" cy="281350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88A4E893-AC9F-DABD-ACA1-D1C85A184A00}"/>
              </a:ext>
            </a:extLst>
          </p:cNvPr>
          <p:cNvSpPr txBox="1"/>
          <p:nvPr userDrawn="1"/>
        </p:nvSpPr>
        <p:spPr>
          <a:xfrm>
            <a:off x="5348695" y="6065427"/>
            <a:ext cx="1494610" cy="31622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sv-SE" sz="1400" b="0">
                <a:solidFill>
                  <a:schemeClr val="accent1"/>
                </a:solidFill>
              </a:rPr>
              <a:t>afaforsakring.se</a:t>
            </a:r>
          </a:p>
        </p:txBody>
      </p:sp>
    </p:spTree>
    <p:extLst>
      <p:ext uri="{BB962C8B-B14F-4D97-AF65-F5344CB8AC3E}">
        <p14:creationId xmlns:p14="http://schemas.microsoft.com/office/powerpoint/2010/main" val="24888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9538E1A7-4B76-BCBC-3EE8-2255F38B10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9944"/>
          <a:stretch/>
        </p:blipFill>
        <p:spPr>
          <a:xfrm>
            <a:off x="6225157" y="0"/>
            <a:ext cx="5966841" cy="6858000"/>
          </a:xfrm>
          <a:prstGeom prst="rect">
            <a:avLst/>
          </a:prstGeom>
        </p:spPr>
      </p:pic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C3F30497-96F3-2D1D-7B6F-99E8B20E51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2051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or efter denn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B3A0F22-6B27-4D39-99B4-0D78FBAAA124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Sidor efter denna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946224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- ljusblå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DDE288C6-E810-CDCC-7962-BCA360D2D4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92263"/>
            <a:ext cx="9974261" cy="438943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C5274B3-FC50-4805-83A6-333B89BE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127A-C00B-4433-B211-8DF365FA098E}" type="datetime1">
              <a:rPr lang="sv-SE" smtClean="0"/>
              <a:t>2025-01-23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8BBB9DA-077E-4748-B71A-39B1A667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C5C5AB0-F210-4270-9F00-E64EE6E2C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23CD3355-A67A-0D3F-A8A6-97D1B136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98650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helbild/illustration -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75805D8D-D25F-6F27-E0E3-8F0E726C93E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2" y="1"/>
            <a:ext cx="12191998" cy="6856412"/>
          </a:xfrm>
          <a:prstGeom prst="rect">
            <a:avLst/>
          </a:prstGeom>
          <a:noFill/>
        </p:spPr>
        <p:txBody>
          <a:bodyPr wrap="square" lIns="72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709175A-E702-464D-A1BA-C581451EA51F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851525"/>
            <a:ext cx="2566987" cy="311150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695325"/>
            <a:ext cx="7189787" cy="2733675"/>
          </a:xfrm>
        </p:spPr>
        <p:txBody>
          <a:bodyPr anchor="t"/>
          <a:lstStyle>
            <a:lvl1pPr algn="l">
              <a:defRPr sz="4000" spc="-40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E8B4430-2512-971C-373D-76F4965E0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40" y="1149770"/>
            <a:ext cx="6411160" cy="5207000"/>
          </a:xfrm>
          <a:prstGeom prst="rect">
            <a:avLst/>
          </a:prstGeom>
        </p:spPr>
      </p:pic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7B138DA3-87F9-30F0-59C7-DFBE5A6E6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6350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msida - profi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ktangel 49">
            <a:extLst>
              <a:ext uri="{FF2B5EF4-FFF2-40B4-BE49-F238E27FC236}">
                <a16:creationId xmlns:a16="http://schemas.microsoft.com/office/drawing/2014/main" id="{945E931E-F461-833D-9EE9-11217AE8FEEB}"/>
              </a:ext>
            </a:extLst>
          </p:cNvPr>
          <p:cNvSpPr/>
          <p:nvPr userDrawn="1"/>
        </p:nvSpPr>
        <p:spPr>
          <a:xfrm>
            <a:off x="0" y="0"/>
            <a:ext cx="3430800" cy="3430800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55D86DD5-D7E4-6CE0-BD47-FADE50A4440E}"/>
              </a:ext>
            </a:extLst>
          </p:cNvPr>
          <p:cNvSpPr>
            <a:spLocks/>
          </p:cNvSpPr>
          <p:nvPr userDrawn="1"/>
        </p:nvSpPr>
        <p:spPr>
          <a:xfrm>
            <a:off x="0" y="3429000"/>
            <a:ext cx="34308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107002E-5A8F-D0F3-4EA2-F32F80D52F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3339" y="5367032"/>
            <a:ext cx="5955350" cy="10202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Namn och information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EFA72778-CBB4-CC17-E966-49E5FB5DCB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63340" y="2301932"/>
            <a:ext cx="5955350" cy="1127068"/>
          </a:xfrm>
        </p:spPr>
        <p:txBody>
          <a:bodyPr tIns="0" anchor="t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Undertext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E154253A-7DF3-259C-2DDE-A84FE7405BF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66763" y="6877052"/>
            <a:ext cx="1620837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6A2B13E-79FA-4ADA-8313-D3C0B64A2350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AC759908-88EF-743F-8102-B52EA352C08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164013" y="6877052"/>
            <a:ext cx="4114800" cy="45719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8E819AC-9B57-F187-6C80-E9F7B34AAA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7CD2C2D4-BC0F-07DB-D5FE-C098B9D05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3340" y="695325"/>
            <a:ext cx="5955349" cy="1428003"/>
          </a:xfrm>
        </p:spPr>
        <p:txBody>
          <a:bodyPr anchor="t"/>
          <a:lstStyle>
            <a:lvl1pPr algn="l"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3DC7422B-0CD6-7BD3-B6EF-1534BB6E785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280821" y="3714751"/>
            <a:ext cx="2869158" cy="2857499"/>
          </a:xfrm>
          <a:custGeom>
            <a:avLst/>
            <a:gdLst>
              <a:gd name="connsiteX0" fmla="*/ 1270000 w 2540000"/>
              <a:gd name="connsiteY0" fmla="*/ 0 h 2529677"/>
              <a:gd name="connsiteX1" fmla="*/ 2540000 w 2540000"/>
              <a:gd name="connsiteY1" fmla="*/ 1264839 h 2529677"/>
              <a:gd name="connsiteX2" fmla="*/ 2540000 w 2540000"/>
              <a:gd name="connsiteY2" fmla="*/ 2529677 h 2529677"/>
              <a:gd name="connsiteX3" fmla="*/ 1270000 w 2540000"/>
              <a:gd name="connsiteY3" fmla="*/ 2529677 h 2529677"/>
              <a:gd name="connsiteX4" fmla="*/ 0 w 2540000"/>
              <a:gd name="connsiteY4" fmla="*/ 1264839 h 2529677"/>
              <a:gd name="connsiteX5" fmla="*/ 1270000 w 2540000"/>
              <a:gd name="connsiteY5" fmla="*/ 0 h 25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000" h="2529677">
                <a:moveTo>
                  <a:pt x="1270000" y="0"/>
                </a:moveTo>
                <a:cubicBezTo>
                  <a:pt x="1970917" y="0"/>
                  <a:pt x="2540000" y="566740"/>
                  <a:pt x="2540000" y="1264839"/>
                </a:cubicBezTo>
                <a:lnTo>
                  <a:pt x="2540000" y="2529677"/>
                </a:lnTo>
                <a:lnTo>
                  <a:pt x="1270000" y="2529677"/>
                </a:lnTo>
                <a:cubicBezTo>
                  <a:pt x="569083" y="2529677"/>
                  <a:pt x="0" y="1962937"/>
                  <a:pt x="0" y="1264839"/>
                </a:cubicBezTo>
                <a:cubicBezTo>
                  <a:pt x="0" y="566740"/>
                  <a:pt x="569053" y="0"/>
                  <a:pt x="1270000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grpSp>
        <p:nvGrpSpPr>
          <p:cNvPr id="49" name="Grupp 48">
            <a:extLst>
              <a:ext uri="{FF2B5EF4-FFF2-40B4-BE49-F238E27FC236}">
                <a16:creationId xmlns:a16="http://schemas.microsoft.com/office/drawing/2014/main" id="{AA8EF1E4-6434-6D94-0CDF-C1CC9E6950FF}"/>
              </a:ext>
            </a:extLst>
          </p:cNvPr>
          <p:cNvGrpSpPr/>
          <p:nvPr userDrawn="1"/>
        </p:nvGrpSpPr>
        <p:grpSpPr>
          <a:xfrm>
            <a:off x="796997" y="585058"/>
            <a:ext cx="1836806" cy="2258885"/>
            <a:chOff x="3861752" y="720788"/>
            <a:chExt cx="4596637" cy="5652897"/>
          </a:xfrm>
        </p:grpSpPr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C3E84F3F-516F-8416-5772-41E83FC8D523}"/>
                </a:ext>
              </a:extLst>
            </p:cNvPr>
            <p:cNvSpPr/>
            <p:nvPr/>
          </p:nvSpPr>
          <p:spPr>
            <a:xfrm>
              <a:off x="6138123" y="807021"/>
              <a:ext cx="990577" cy="1099415"/>
            </a:xfrm>
            <a:custGeom>
              <a:avLst/>
              <a:gdLst>
                <a:gd name="connsiteX0" fmla="*/ 835447 w 990577"/>
                <a:gd name="connsiteY0" fmla="*/ 324803 h 1099415"/>
                <a:gd name="connsiteX1" fmla="*/ 684380 w 990577"/>
                <a:gd name="connsiteY1" fmla="*/ 68009 h 1099415"/>
                <a:gd name="connsiteX2" fmla="*/ 446446 w 990577"/>
                <a:gd name="connsiteY2" fmla="*/ 0 h 1099415"/>
                <a:gd name="connsiteX3" fmla="*/ 29378 w 990577"/>
                <a:gd name="connsiteY3" fmla="*/ 327470 h 1099415"/>
                <a:gd name="connsiteX4" fmla="*/ 3978 w 990577"/>
                <a:gd name="connsiteY4" fmla="*/ 452628 h 1099415"/>
                <a:gd name="connsiteX5" fmla="*/ 28616 w 990577"/>
                <a:gd name="connsiteY5" fmla="*/ 595630 h 1099415"/>
                <a:gd name="connsiteX6" fmla="*/ 61001 w 990577"/>
                <a:gd name="connsiteY6" fmla="*/ 649669 h 1099415"/>
                <a:gd name="connsiteX7" fmla="*/ 49254 w 990577"/>
                <a:gd name="connsiteY7" fmla="*/ 787845 h 1099415"/>
                <a:gd name="connsiteX8" fmla="*/ 88583 w 990577"/>
                <a:gd name="connsiteY8" fmla="*/ 834676 h 1099415"/>
                <a:gd name="connsiteX9" fmla="*/ 96434 w 990577"/>
                <a:gd name="connsiteY9" fmla="*/ 834644 h 1099415"/>
                <a:gd name="connsiteX10" fmla="*/ 163554 w 990577"/>
                <a:gd name="connsiteY10" fmla="*/ 828294 h 1099415"/>
                <a:gd name="connsiteX11" fmla="*/ 170411 w 990577"/>
                <a:gd name="connsiteY11" fmla="*/ 867220 h 1099415"/>
                <a:gd name="connsiteX12" fmla="*/ 168125 w 990577"/>
                <a:gd name="connsiteY12" fmla="*/ 873125 h 1099415"/>
                <a:gd name="connsiteX13" fmla="*/ 178158 w 990577"/>
                <a:gd name="connsiteY13" fmla="*/ 902145 h 1099415"/>
                <a:gd name="connsiteX14" fmla="*/ 186413 w 990577"/>
                <a:gd name="connsiteY14" fmla="*/ 906971 h 1099415"/>
                <a:gd name="connsiteX15" fmla="*/ 186413 w 990577"/>
                <a:gd name="connsiteY15" fmla="*/ 906971 h 1099415"/>
                <a:gd name="connsiteX16" fmla="*/ 206289 w 990577"/>
                <a:gd name="connsiteY16" fmla="*/ 933069 h 1099415"/>
                <a:gd name="connsiteX17" fmla="*/ 212639 w 990577"/>
                <a:gd name="connsiteY17" fmla="*/ 934022 h 1099415"/>
                <a:gd name="connsiteX18" fmla="*/ 238039 w 990577"/>
                <a:gd name="connsiteY18" fmla="*/ 1058418 h 1099415"/>
                <a:gd name="connsiteX19" fmla="*/ 335511 w 990577"/>
                <a:gd name="connsiteY19" fmla="*/ 1091629 h 1099415"/>
                <a:gd name="connsiteX20" fmla="*/ 526011 w 990577"/>
                <a:gd name="connsiteY20" fmla="*/ 1020001 h 1099415"/>
                <a:gd name="connsiteX21" fmla="*/ 696001 w 990577"/>
                <a:gd name="connsiteY21" fmla="*/ 1099312 h 1099415"/>
                <a:gd name="connsiteX22" fmla="*/ 990578 w 990577"/>
                <a:gd name="connsiteY22" fmla="*/ 698945 h 109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90577" h="1099415">
                  <a:moveTo>
                    <a:pt x="835447" y="324803"/>
                  </a:moveTo>
                  <a:lnTo>
                    <a:pt x="684380" y="68009"/>
                  </a:lnTo>
                  <a:lnTo>
                    <a:pt x="446446" y="0"/>
                  </a:lnTo>
                  <a:lnTo>
                    <a:pt x="29378" y="327470"/>
                  </a:lnTo>
                  <a:lnTo>
                    <a:pt x="3978" y="452628"/>
                  </a:lnTo>
                  <a:cubicBezTo>
                    <a:pt x="-5942" y="501700"/>
                    <a:pt x="2846" y="552707"/>
                    <a:pt x="28616" y="595630"/>
                  </a:cubicBezTo>
                  <a:lnTo>
                    <a:pt x="61001" y="649669"/>
                  </a:lnTo>
                  <a:lnTo>
                    <a:pt x="49254" y="787845"/>
                  </a:lnTo>
                  <a:cubicBezTo>
                    <a:pt x="47182" y="811637"/>
                    <a:pt x="64791" y="832604"/>
                    <a:pt x="88583" y="834676"/>
                  </a:cubicBezTo>
                  <a:cubicBezTo>
                    <a:pt x="91196" y="834903"/>
                    <a:pt x="93824" y="834893"/>
                    <a:pt x="96434" y="834644"/>
                  </a:cubicBezTo>
                  <a:lnTo>
                    <a:pt x="163554" y="828294"/>
                  </a:lnTo>
                  <a:lnTo>
                    <a:pt x="170411" y="867220"/>
                  </a:lnTo>
                  <a:lnTo>
                    <a:pt x="168125" y="873125"/>
                  </a:lnTo>
                  <a:cubicBezTo>
                    <a:pt x="163869" y="883949"/>
                    <a:pt x="168126" y="896260"/>
                    <a:pt x="178158" y="902145"/>
                  </a:cubicBezTo>
                  <a:lnTo>
                    <a:pt x="186413" y="906971"/>
                  </a:lnTo>
                  <a:lnTo>
                    <a:pt x="186413" y="906971"/>
                  </a:lnTo>
                  <a:cubicBezTo>
                    <a:pt x="184967" y="919593"/>
                    <a:pt x="193737" y="931108"/>
                    <a:pt x="206289" y="933069"/>
                  </a:cubicBezTo>
                  <a:lnTo>
                    <a:pt x="212639" y="934022"/>
                  </a:lnTo>
                  <a:lnTo>
                    <a:pt x="238039" y="1058418"/>
                  </a:lnTo>
                  <a:lnTo>
                    <a:pt x="335511" y="1091629"/>
                  </a:lnTo>
                  <a:lnTo>
                    <a:pt x="526011" y="1020001"/>
                  </a:lnTo>
                  <a:cubicBezTo>
                    <a:pt x="526011" y="1020001"/>
                    <a:pt x="684761" y="1091756"/>
                    <a:pt x="696001" y="1099312"/>
                  </a:cubicBezTo>
                  <a:cubicBezTo>
                    <a:pt x="707241" y="1106869"/>
                    <a:pt x="990578" y="698945"/>
                    <a:pt x="990578" y="69894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48C7D1D4-945C-EFFA-5A4E-B0F8D19D1058}"/>
                </a:ext>
              </a:extLst>
            </p:cNvPr>
            <p:cNvSpPr/>
            <p:nvPr/>
          </p:nvSpPr>
          <p:spPr>
            <a:xfrm>
              <a:off x="4648327" y="3062922"/>
              <a:ext cx="1120648" cy="100393"/>
            </a:xfrm>
            <a:custGeom>
              <a:avLst/>
              <a:gdLst>
                <a:gd name="connsiteX0" fmla="*/ 0 w 1120648"/>
                <a:gd name="connsiteY0" fmla="*/ 0 h 100393"/>
                <a:gd name="connsiteX1" fmla="*/ 1120648 w 1120648"/>
                <a:gd name="connsiteY1" fmla="*/ 0 h 100393"/>
                <a:gd name="connsiteX2" fmla="*/ 1120648 w 1120648"/>
                <a:gd name="connsiteY2" fmla="*/ 100394 h 100393"/>
                <a:gd name="connsiteX3" fmla="*/ 0 w 1120648"/>
                <a:gd name="connsiteY3" fmla="*/ 100394 h 10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0648" h="100393">
                  <a:moveTo>
                    <a:pt x="0" y="0"/>
                  </a:moveTo>
                  <a:lnTo>
                    <a:pt x="1120648" y="0"/>
                  </a:lnTo>
                  <a:lnTo>
                    <a:pt x="1120648" y="100394"/>
                  </a:lnTo>
                  <a:lnTo>
                    <a:pt x="0" y="100394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DCA9C2F-CBD6-6C0F-E1C9-13C43EA262B9}"/>
                </a:ext>
              </a:extLst>
            </p:cNvPr>
            <p:cNvSpPr/>
            <p:nvPr/>
          </p:nvSpPr>
          <p:spPr>
            <a:xfrm rot="4487400">
              <a:off x="3892665" y="2485246"/>
              <a:ext cx="1120711" cy="100457"/>
            </a:xfrm>
            <a:custGeom>
              <a:avLst/>
              <a:gdLst>
                <a:gd name="connsiteX0" fmla="*/ 0 w 1120711"/>
                <a:gd name="connsiteY0" fmla="*/ 0 h 100457"/>
                <a:gd name="connsiteX1" fmla="*/ 1120712 w 1120711"/>
                <a:gd name="connsiteY1" fmla="*/ 0 h 100457"/>
                <a:gd name="connsiteX2" fmla="*/ 1120712 w 1120711"/>
                <a:gd name="connsiteY2" fmla="*/ 0 h 100457"/>
                <a:gd name="connsiteX3" fmla="*/ 1120712 w 1120711"/>
                <a:gd name="connsiteY3" fmla="*/ 50038 h 100457"/>
                <a:gd name="connsiteX4" fmla="*/ 1070293 w 1120711"/>
                <a:gd name="connsiteY4" fmla="*/ 100457 h 100457"/>
                <a:gd name="connsiteX5" fmla="*/ 50419 w 1120711"/>
                <a:gd name="connsiteY5" fmla="*/ 100457 h 100457"/>
                <a:gd name="connsiteX6" fmla="*/ 0 w 1120711"/>
                <a:gd name="connsiteY6" fmla="*/ 50038 h 100457"/>
                <a:gd name="connsiteX7" fmla="*/ 0 w 1120711"/>
                <a:gd name="connsiteY7" fmla="*/ 0 h 100457"/>
                <a:gd name="connsiteX8" fmla="*/ 0 w 1120711"/>
                <a:gd name="connsiteY8" fmla="*/ 0 h 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711" h="100457">
                  <a:moveTo>
                    <a:pt x="0" y="0"/>
                  </a:moveTo>
                  <a:lnTo>
                    <a:pt x="1120712" y="0"/>
                  </a:lnTo>
                  <a:lnTo>
                    <a:pt x="1120712" y="0"/>
                  </a:lnTo>
                  <a:lnTo>
                    <a:pt x="1120712" y="50038"/>
                  </a:lnTo>
                  <a:cubicBezTo>
                    <a:pt x="1120712" y="77884"/>
                    <a:pt x="1098138" y="100457"/>
                    <a:pt x="1070293" y="100457"/>
                  </a:cubicBezTo>
                  <a:lnTo>
                    <a:pt x="50419" y="100457"/>
                  </a:lnTo>
                  <a:cubicBezTo>
                    <a:pt x="22573" y="100457"/>
                    <a:pt x="0" y="77884"/>
                    <a:pt x="0" y="50038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07C89890-A8C6-ABB5-12D1-E47532F199A4}"/>
                </a:ext>
              </a:extLst>
            </p:cNvPr>
            <p:cNvSpPr/>
            <p:nvPr/>
          </p:nvSpPr>
          <p:spPr>
            <a:xfrm>
              <a:off x="5167485" y="2723324"/>
              <a:ext cx="1504840" cy="447675"/>
            </a:xfrm>
            <a:custGeom>
              <a:avLst/>
              <a:gdLst>
                <a:gd name="connsiteX0" fmla="*/ 1504840 w 1504840"/>
                <a:gd name="connsiteY0" fmla="*/ 447675 h 447675"/>
                <a:gd name="connsiteX1" fmla="*/ 1300053 w 1504840"/>
                <a:gd name="connsiteY1" fmla="*/ 440055 h 447675"/>
                <a:gd name="connsiteX2" fmla="*/ 633303 w 1504840"/>
                <a:gd name="connsiteY2" fmla="*/ 331597 h 447675"/>
                <a:gd name="connsiteX3" fmla="*/ 421848 w 1504840"/>
                <a:gd name="connsiteY3" fmla="*/ 317627 h 447675"/>
                <a:gd name="connsiteX4" fmla="*/ 180548 w 1504840"/>
                <a:gd name="connsiteY4" fmla="*/ 257556 h 447675"/>
                <a:gd name="connsiteX5" fmla="*/ 24465 w 1504840"/>
                <a:gd name="connsiteY5" fmla="*/ 304864 h 447675"/>
                <a:gd name="connsiteX6" fmla="*/ 10749 w 1504840"/>
                <a:gd name="connsiteY6" fmla="*/ 248730 h 447675"/>
                <a:gd name="connsiteX7" fmla="*/ 132669 w 1504840"/>
                <a:gd name="connsiteY7" fmla="*/ 65532 h 447675"/>
                <a:gd name="connsiteX8" fmla="*/ 370540 w 1504840"/>
                <a:gd name="connsiteY8" fmla="*/ 0 h 447675"/>
                <a:gd name="connsiteX9" fmla="*/ 574629 w 1504840"/>
                <a:gd name="connsiteY9" fmla="*/ 71501 h 447675"/>
                <a:gd name="connsiteX10" fmla="*/ 834344 w 1504840"/>
                <a:gd name="connsiteY10" fmla="*/ 108585 h 447675"/>
                <a:gd name="connsiteX11" fmla="*/ 1239601 w 1504840"/>
                <a:gd name="connsiteY11" fmla="*/ 81217 h 447675"/>
                <a:gd name="connsiteX12" fmla="*/ 1477789 w 1504840"/>
                <a:gd name="connsiteY12" fmla="*/ 6477 h 447675"/>
                <a:gd name="connsiteX13" fmla="*/ 1504840 w 1504840"/>
                <a:gd name="connsiteY13" fmla="*/ 447675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04840" h="447675">
                  <a:moveTo>
                    <a:pt x="1504840" y="447675"/>
                  </a:moveTo>
                  <a:lnTo>
                    <a:pt x="1300053" y="440055"/>
                  </a:lnTo>
                  <a:cubicBezTo>
                    <a:pt x="945151" y="447675"/>
                    <a:pt x="842853" y="281749"/>
                    <a:pt x="633303" y="331597"/>
                  </a:cubicBezTo>
                  <a:cubicBezTo>
                    <a:pt x="556023" y="349949"/>
                    <a:pt x="530623" y="347853"/>
                    <a:pt x="421848" y="317627"/>
                  </a:cubicBezTo>
                  <a:cubicBezTo>
                    <a:pt x="313072" y="287401"/>
                    <a:pt x="258335" y="242633"/>
                    <a:pt x="180548" y="257556"/>
                  </a:cubicBezTo>
                  <a:cubicBezTo>
                    <a:pt x="102760" y="272479"/>
                    <a:pt x="50817" y="307467"/>
                    <a:pt x="24465" y="304864"/>
                  </a:cubicBezTo>
                  <a:cubicBezTo>
                    <a:pt x="-1888" y="302260"/>
                    <a:pt x="-7730" y="274447"/>
                    <a:pt x="10749" y="248730"/>
                  </a:cubicBezTo>
                  <a:lnTo>
                    <a:pt x="132669" y="65532"/>
                  </a:lnTo>
                  <a:lnTo>
                    <a:pt x="370540" y="0"/>
                  </a:lnTo>
                  <a:lnTo>
                    <a:pt x="574629" y="71501"/>
                  </a:lnTo>
                  <a:cubicBezTo>
                    <a:pt x="574629" y="71501"/>
                    <a:pt x="789195" y="101727"/>
                    <a:pt x="834344" y="108585"/>
                  </a:cubicBezTo>
                  <a:cubicBezTo>
                    <a:pt x="879492" y="115443"/>
                    <a:pt x="1127396" y="94107"/>
                    <a:pt x="1239601" y="81217"/>
                  </a:cubicBezTo>
                  <a:cubicBezTo>
                    <a:pt x="1393271" y="63500"/>
                    <a:pt x="1478043" y="-2921"/>
                    <a:pt x="1477789" y="6477"/>
                  </a:cubicBezTo>
                  <a:cubicBezTo>
                    <a:pt x="1477535" y="15875"/>
                    <a:pt x="1504840" y="447675"/>
                    <a:pt x="1504840" y="447675"/>
                  </a:cubicBezTo>
                  <a:close/>
                </a:path>
              </a:pathLst>
            </a:custGeom>
            <a:solidFill>
              <a:srgbClr val="FAB45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ihandsfigur: Form 40">
              <a:extLst>
                <a:ext uri="{FF2B5EF4-FFF2-40B4-BE49-F238E27FC236}">
                  <a16:creationId xmlns:a16="http://schemas.microsoft.com/office/drawing/2014/main" id="{D7265063-D50F-166E-B25C-13227E06C85D}"/>
                </a:ext>
              </a:extLst>
            </p:cNvPr>
            <p:cNvSpPr/>
            <p:nvPr/>
          </p:nvSpPr>
          <p:spPr>
            <a:xfrm>
              <a:off x="6418389" y="1459102"/>
              <a:ext cx="1984057" cy="2717037"/>
            </a:xfrm>
            <a:custGeom>
              <a:avLst/>
              <a:gdLst>
                <a:gd name="connsiteX0" fmla="*/ 1445641 w 1984057"/>
                <a:gd name="connsiteY0" fmla="*/ 675132 h 2717037"/>
                <a:gd name="connsiteX1" fmla="*/ 1213802 w 1984057"/>
                <a:gd name="connsiteY1" fmla="*/ 279971 h 2717037"/>
                <a:gd name="connsiteX2" fmla="*/ 1032065 w 1984057"/>
                <a:gd name="connsiteY2" fmla="*/ 91630 h 2717037"/>
                <a:gd name="connsiteX3" fmla="*/ 690753 w 1984057"/>
                <a:gd name="connsiteY3" fmla="*/ 0 h 2717037"/>
                <a:gd name="connsiteX4" fmla="*/ 321310 w 1984057"/>
                <a:gd name="connsiteY4" fmla="*/ 408369 h 2717037"/>
                <a:gd name="connsiteX5" fmla="*/ 234188 w 1984057"/>
                <a:gd name="connsiteY5" fmla="*/ 1176147 h 2717037"/>
                <a:gd name="connsiteX6" fmla="*/ 226949 w 1984057"/>
                <a:gd name="connsiteY6" fmla="*/ 1270889 h 2717037"/>
                <a:gd name="connsiteX7" fmla="*/ 226949 w 1984057"/>
                <a:gd name="connsiteY7" fmla="*/ 1270889 h 2717037"/>
                <a:gd name="connsiteX8" fmla="*/ 0 w 1984057"/>
                <a:gd name="connsiteY8" fmla="*/ 1346137 h 2717037"/>
                <a:gd name="connsiteX9" fmla="*/ 56578 w 1984057"/>
                <a:gd name="connsiteY9" fmla="*/ 1758506 h 2717037"/>
                <a:gd name="connsiteX10" fmla="*/ 188214 w 1984057"/>
                <a:gd name="connsiteY10" fmla="*/ 1779397 h 2717037"/>
                <a:gd name="connsiteX11" fmla="*/ 139764 w 1984057"/>
                <a:gd name="connsiteY11" fmla="*/ 2415159 h 2717037"/>
                <a:gd name="connsiteX12" fmla="*/ 1159510 w 1984057"/>
                <a:gd name="connsiteY12" fmla="*/ 2366074 h 2717037"/>
                <a:gd name="connsiteX13" fmla="*/ 1973326 w 1984057"/>
                <a:gd name="connsiteY13" fmla="*/ 2717038 h 2717037"/>
                <a:gd name="connsiteX14" fmla="*/ 1984057 w 1984057"/>
                <a:gd name="connsiteY14" fmla="*/ 1653858 h 271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84057" h="2717037">
                  <a:moveTo>
                    <a:pt x="1445641" y="675132"/>
                  </a:moveTo>
                  <a:cubicBezTo>
                    <a:pt x="1347788" y="503682"/>
                    <a:pt x="1261491" y="358902"/>
                    <a:pt x="1213802" y="279971"/>
                  </a:cubicBezTo>
                  <a:cubicBezTo>
                    <a:pt x="1168416" y="204125"/>
                    <a:pt x="1106245" y="139694"/>
                    <a:pt x="1032065" y="91630"/>
                  </a:cubicBezTo>
                  <a:cubicBezTo>
                    <a:pt x="934593" y="28956"/>
                    <a:pt x="825055" y="0"/>
                    <a:pt x="690753" y="0"/>
                  </a:cubicBezTo>
                  <a:lnTo>
                    <a:pt x="321310" y="408369"/>
                  </a:lnTo>
                  <a:lnTo>
                    <a:pt x="234188" y="1176147"/>
                  </a:lnTo>
                  <a:lnTo>
                    <a:pt x="226949" y="1270889"/>
                  </a:lnTo>
                  <a:lnTo>
                    <a:pt x="226949" y="1270889"/>
                  </a:lnTo>
                  <a:lnTo>
                    <a:pt x="0" y="1346137"/>
                  </a:lnTo>
                  <a:lnTo>
                    <a:pt x="56578" y="1758506"/>
                  </a:lnTo>
                  <a:lnTo>
                    <a:pt x="188214" y="1779397"/>
                  </a:lnTo>
                  <a:lnTo>
                    <a:pt x="139764" y="2415159"/>
                  </a:lnTo>
                  <a:lnTo>
                    <a:pt x="1159510" y="2366074"/>
                  </a:lnTo>
                  <a:lnTo>
                    <a:pt x="1973326" y="2717038"/>
                  </a:lnTo>
                  <a:lnTo>
                    <a:pt x="1984057" y="1653858"/>
                  </a:lnTo>
                  <a:close/>
                </a:path>
              </a:pathLst>
            </a:custGeom>
            <a:solidFill>
              <a:srgbClr val="003CD2"/>
            </a:solidFill>
            <a:ln w="7430" cap="flat">
              <a:solidFill>
                <a:srgbClr val="003CD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ihandsfigur: Form 41">
              <a:extLst>
                <a:ext uri="{FF2B5EF4-FFF2-40B4-BE49-F238E27FC236}">
                  <a16:creationId xmlns:a16="http://schemas.microsoft.com/office/drawing/2014/main" id="{78E0E47B-EC4E-48BD-3B46-FFA0DD7A72E6}"/>
                </a:ext>
              </a:extLst>
            </p:cNvPr>
            <p:cNvSpPr/>
            <p:nvPr/>
          </p:nvSpPr>
          <p:spPr>
            <a:xfrm>
              <a:off x="5216270" y="3579050"/>
              <a:ext cx="3242119" cy="2483230"/>
            </a:xfrm>
            <a:custGeom>
              <a:avLst/>
              <a:gdLst>
                <a:gd name="connsiteX0" fmla="*/ 1088517 w 3242119"/>
                <a:gd name="connsiteY0" fmla="*/ 692658 h 2483230"/>
                <a:gd name="connsiteX1" fmla="*/ 768287 w 3242119"/>
                <a:gd name="connsiteY1" fmla="*/ 1741678 h 2483230"/>
                <a:gd name="connsiteX2" fmla="*/ 405194 w 3242119"/>
                <a:gd name="connsiteY2" fmla="*/ 2483231 h 2483230"/>
                <a:gd name="connsiteX3" fmla="*/ 0 w 3242119"/>
                <a:gd name="connsiteY3" fmla="*/ 2360613 h 2483230"/>
                <a:gd name="connsiteX4" fmla="*/ 207201 w 3242119"/>
                <a:gd name="connsiteY4" fmla="*/ 928751 h 2483230"/>
                <a:gd name="connsiteX5" fmla="*/ 248920 w 3242119"/>
                <a:gd name="connsiteY5" fmla="*/ 592201 h 2483230"/>
                <a:gd name="connsiteX6" fmla="*/ 587693 w 3242119"/>
                <a:gd name="connsiteY6" fmla="*/ 77279 h 2483230"/>
                <a:gd name="connsiteX7" fmla="*/ 2567496 w 3242119"/>
                <a:gd name="connsiteY7" fmla="*/ 0 h 2483230"/>
                <a:gd name="connsiteX8" fmla="*/ 2567496 w 3242119"/>
                <a:gd name="connsiteY8" fmla="*/ 0 h 2483230"/>
                <a:gd name="connsiteX9" fmla="*/ 3176588 w 3242119"/>
                <a:gd name="connsiteY9" fmla="*/ 282639 h 2483230"/>
                <a:gd name="connsiteX10" fmla="*/ 3242120 w 3242119"/>
                <a:gd name="connsiteY10" fmla="*/ 549339 h 2483230"/>
                <a:gd name="connsiteX11" fmla="*/ 3186176 w 3242119"/>
                <a:gd name="connsiteY11" fmla="*/ 826453 h 2483230"/>
                <a:gd name="connsiteX12" fmla="*/ 2994279 w 3242119"/>
                <a:gd name="connsiteY12" fmla="*/ 1075500 h 2483230"/>
                <a:gd name="connsiteX13" fmla="*/ 2151825 w 3242119"/>
                <a:gd name="connsiteY13" fmla="*/ 1075500 h 2483230"/>
                <a:gd name="connsiteX14" fmla="*/ 1680337 w 3242119"/>
                <a:gd name="connsiteY14" fmla="*/ 893191 h 248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242119" h="2483230">
                  <a:moveTo>
                    <a:pt x="1088517" y="692658"/>
                  </a:moveTo>
                  <a:cubicBezTo>
                    <a:pt x="1088517" y="692658"/>
                    <a:pt x="1144334" y="1072261"/>
                    <a:pt x="768287" y="1741678"/>
                  </a:cubicBezTo>
                  <a:lnTo>
                    <a:pt x="405194" y="2483231"/>
                  </a:lnTo>
                  <a:lnTo>
                    <a:pt x="0" y="2360613"/>
                  </a:lnTo>
                  <a:lnTo>
                    <a:pt x="207201" y="928751"/>
                  </a:lnTo>
                  <a:cubicBezTo>
                    <a:pt x="226251" y="817182"/>
                    <a:pt x="240157" y="704850"/>
                    <a:pt x="248920" y="592201"/>
                  </a:cubicBezTo>
                  <a:cubicBezTo>
                    <a:pt x="261620" y="428244"/>
                    <a:pt x="321437" y="125413"/>
                    <a:pt x="587693" y="77279"/>
                  </a:cubicBezTo>
                  <a:cubicBezTo>
                    <a:pt x="740855" y="49530"/>
                    <a:pt x="2567496" y="0"/>
                    <a:pt x="2567496" y="0"/>
                  </a:cubicBezTo>
                  <a:lnTo>
                    <a:pt x="2567496" y="0"/>
                  </a:lnTo>
                  <a:lnTo>
                    <a:pt x="3176588" y="282639"/>
                  </a:lnTo>
                  <a:lnTo>
                    <a:pt x="3242120" y="549339"/>
                  </a:lnTo>
                  <a:lnTo>
                    <a:pt x="3186176" y="826453"/>
                  </a:lnTo>
                  <a:lnTo>
                    <a:pt x="2994279" y="1075500"/>
                  </a:lnTo>
                  <a:lnTo>
                    <a:pt x="2151825" y="1075500"/>
                  </a:lnTo>
                  <a:lnTo>
                    <a:pt x="1680337" y="893191"/>
                  </a:lnTo>
                  <a:close/>
                </a:path>
              </a:pathLst>
            </a:custGeom>
            <a:solidFill>
              <a:srgbClr val="7DCD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ihandsfigur: Form 42">
              <a:extLst>
                <a:ext uri="{FF2B5EF4-FFF2-40B4-BE49-F238E27FC236}">
                  <a16:creationId xmlns:a16="http://schemas.microsoft.com/office/drawing/2014/main" id="{F1E945FA-BACA-8655-486B-49BCEE606C40}"/>
                </a:ext>
              </a:extLst>
            </p:cNvPr>
            <p:cNvSpPr/>
            <p:nvPr/>
          </p:nvSpPr>
          <p:spPr>
            <a:xfrm>
              <a:off x="4525391" y="5963284"/>
              <a:ext cx="1143484" cy="410400"/>
            </a:xfrm>
            <a:custGeom>
              <a:avLst/>
              <a:gdLst>
                <a:gd name="connsiteX0" fmla="*/ 771335 w 1143484"/>
                <a:gd name="connsiteY0" fmla="*/ 0 h 410400"/>
                <a:gd name="connsiteX1" fmla="*/ 450786 w 1143484"/>
                <a:gd name="connsiteY1" fmla="*/ 179705 h 410400"/>
                <a:gd name="connsiteX2" fmla="*/ 247205 w 1143484"/>
                <a:gd name="connsiteY2" fmla="*/ 234696 h 410400"/>
                <a:gd name="connsiteX3" fmla="*/ 52451 w 1143484"/>
                <a:gd name="connsiteY3" fmla="*/ 302070 h 410400"/>
                <a:gd name="connsiteX4" fmla="*/ 0 w 1143484"/>
                <a:gd name="connsiteY4" fmla="*/ 410401 h 410400"/>
                <a:gd name="connsiteX5" fmla="*/ 1044448 w 1143484"/>
                <a:gd name="connsiteY5" fmla="*/ 410401 h 410400"/>
                <a:gd name="connsiteX6" fmla="*/ 1143485 w 1143484"/>
                <a:gd name="connsiteY6" fmla="*/ 311317 h 410400"/>
                <a:gd name="connsiteX7" fmla="*/ 1140841 w 1143484"/>
                <a:gd name="connsiteY7" fmla="*/ 288608 h 410400"/>
                <a:gd name="connsiteX8" fmla="*/ 1096073 w 1143484"/>
                <a:gd name="connsiteY8" fmla="*/ 98997 h 41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484" h="410400">
                  <a:moveTo>
                    <a:pt x="771335" y="0"/>
                  </a:moveTo>
                  <a:lnTo>
                    <a:pt x="450786" y="179705"/>
                  </a:lnTo>
                  <a:lnTo>
                    <a:pt x="247205" y="234696"/>
                  </a:lnTo>
                  <a:lnTo>
                    <a:pt x="52451" y="302070"/>
                  </a:lnTo>
                  <a:lnTo>
                    <a:pt x="0" y="410401"/>
                  </a:lnTo>
                  <a:lnTo>
                    <a:pt x="1044448" y="410401"/>
                  </a:lnTo>
                  <a:cubicBezTo>
                    <a:pt x="1099157" y="410388"/>
                    <a:pt x="1143498" y="366027"/>
                    <a:pt x="1143485" y="311317"/>
                  </a:cubicBezTo>
                  <a:cubicBezTo>
                    <a:pt x="1143483" y="303671"/>
                    <a:pt x="1142596" y="296050"/>
                    <a:pt x="1140841" y="288608"/>
                  </a:cubicBezTo>
                  <a:lnTo>
                    <a:pt x="1096073" y="9899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ihandsfigur: Form 43">
              <a:extLst>
                <a:ext uri="{FF2B5EF4-FFF2-40B4-BE49-F238E27FC236}">
                  <a16:creationId xmlns:a16="http://schemas.microsoft.com/office/drawing/2014/main" id="{73231759-6B8D-C5CE-40D0-B2944E2F381D}"/>
                </a:ext>
              </a:extLst>
            </p:cNvPr>
            <p:cNvSpPr/>
            <p:nvPr/>
          </p:nvSpPr>
          <p:spPr>
            <a:xfrm>
              <a:off x="3861752" y="3163379"/>
              <a:ext cx="2866834" cy="3210305"/>
            </a:xfrm>
            <a:custGeom>
              <a:avLst/>
              <a:gdLst>
                <a:gd name="connsiteX0" fmla="*/ 2652967 w 2866834"/>
                <a:gd name="connsiteY0" fmla="*/ 0 h 3210305"/>
                <a:gd name="connsiteX1" fmla="*/ 213932 w 2866834"/>
                <a:gd name="connsiteY1" fmla="*/ 0 h 3210305"/>
                <a:gd name="connsiteX2" fmla="*/ 0 w 2866834"/>
                <a:gd name="connsiteY2" fmla="*/ 0 h 3210305"/>
                <a:gd name="connsiteX3" fmla="*/ 0 w 2866834"/>
                <a:gd name="connsiteY3" fmla="*/ 258000 h 3210305"/>
                <a:gd name="connsiteX4" fmla="*/ 0 w 2866834"/>
                <a:gd name="connsiteY4" fmla="*/ 3210306 h 3210305"/>
                <a:gd name="connsiteX5" fmla="*/ 213932 w 2866834"/>
                <a:gd name="connsiteY5" fmla="*/ 3210306 h 3210305"/>
                <a:gd name="connsiteX6" fmla="*/ 213932 w 2866834"/>
                <a:gd name="connsiteY6" fmla="*/ 258000 h 3210305"/>
                <a:gd name="connsiteX7" fmla="*/ 2652967 w 2866834"/>
                <a:gd name="connsiteY7" fmla="*/ 258000 h 3210305"/>
                <a:gd name="connsiteX8" fmla="*/ 2652967 w 2866834"/>
                <a:gd name="connsiteY8" fmla="*/ 3210306 h 3210305"/>
                <a:gd name="connsiteX9" fmla="*/ 2866835 w 2866834"/>
                <a:gd name="connsiteY9" fmla="*/ 3210306 h 3210305"/>
                <a:gd name="connsiteX10" fmla="*/ 2866835 w 2866834"/>
                <a:gd name="connsiteY10" fmla="*/ 258000 h 3210305"/>
                <a:gd name="connsiteX11" fmla="*/ 2866835 w 2866834"/>
                <a:gd name="connsiteY11" fmla="*/ 0 h 3210305"/>
                <a:gd name="connsiteX12" fmla="*/ 2652967 w 2866834"/>
                <a:gd name="connsiteY12" fmla="*/ 0 h 3210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6834" h="3210305">
                  <a:moveTo>
                    <a:pt x="2652967" y="0"/>
                  </a:moveTo>
                  <a:lnTo>
                    <a:pt x="213932" y="0"/>
                  </a:lnTo>
                  <a:lnTo>
                    <a:pt x="0" y="0"/>
                  </a:lnTo>
                  <a:lnTo>
                    <a:pt x="0" y="258000"/>
                  </a:lnTo>
                  <a:lnTo>
                    <a:pt x="0" y="3210306"/>
                  </a:lnTo>
                  <a:lnTo>
                    <a:pt x="213932" y="3210306"/>
                  </a:lnTo>
                  <a:lnTo>
                    <a:pt x="213932" y="258000"/>
                  </a:lnTo>
                  <a:lnTo>
                    <a:pt x="2652967" y="258000"/>
                  </a:lnTo>
                  <a:lnTo>
                    <a:pt x="2652967" y="3210306"/>
                  </a:lnTo>
                  <a:lnTo>
                    <a:pt x="2866835" y="3210306"/>
                  </a:lnTo>
                  <a:lnTo>
                    <a:pt x="2866835" y="258000"/>
                  </a:lnTo>
                  <a:lnTo>
                    <a:pt x="2866835" y="0"/>
                  </a:lnTo>
                  <a:lnTo>
                    <a:pt x="2652967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ihandsfigur: Form 44">
              <a:extLst>
                <a:ext uri="{FF2B5EF4-FFF2-40B4-BE49-F238E27FC236}">
                  <a16:creationId xmlns:a16="http://schemas.microsoft.com/office/drawing/2014/main" id="{C5A3F9E5-76DD-44AC-912D-5A535EB18916}"/>
                </a:ext>
              </a:extLst>
            </p:cNvPr>
            <p:cNvSpPr/>
            <p:nvPr/>
          </p:nvSpPr>
          <p:spPr>
            <a:xfrm>
              <a:off x="6304797" y="1674050"/>
              <a:ext cx="85092" cy="67373"/>
            </a:xfrm>
            <a:custGeom>
              <a:avLst/>
              <a:gdLst>
                <a:gd name="connsiteX0" fmla="*/ 1641 w 85092"/>
                <a:gd name="connsiteY0" fmla="*/ 5905 h 67373"/>
                <a:gd name="connsiteX1" fmla="*/ 11675 w 85092"/>
                <a:gd name="connsiteY1" fmla="*/ 34925 h 67373"/>
                <a:gd name="connsiteX2" fmla="*/ 19929 w 85092"/>
                <a:gd name="connsiteY2" fmla="*/ 39751 h 67373"/>
                <a:gd name="connsiteX3" fmla="*/ 39805 w 85092"/>
                <a:gd name="connsiteY3" fmla="*/ 65849 h 67373"/>
                <a:gd name="connsiteX4" fmla="*/ 46155 w 85092"/>
                <a:gd name="connsiteY4" fmla="*/ 66802 h 67373"/>
                <a:gd name="connsiteX5" fmla="*/ 46155 w 85092"/>
                <a:gd name="connsiteY5" fmla="*/ 67373 h 67373"/>
                <a:gd name="connsiteX6" fmla="*/ 62792 w 85092"/>
                <a:gd name="connsiteY6" fmla="*/ 66230 h 67373"/>
                <a:gd name="connsiteX7" fmla="*/ 75492 w 85092"/>
                <a:gd name="connsiteY7" fmla="*/ 61468 h 67373"/>
                <a:gd name="connsiteX8" fmla="*/ 75492 w 85092"/>
                <a:gd name="connsiteY8" fmla="*/ 61468 h 67373"/>
                <a:gd name="connsiteX9" fmla="*/ 80321 w 85092"/>
                <a:gd name="connsiteY9" fmla="*/ 27959 h 67373"/>
                <a:gd name="connsiteX10" fmla="*/ 78540 w 85092"/>
                <a:gd name="connsiteY10" fmla="*/ 25845 h 67373"/>
                <a:gd name="connsiteX11" fmla="*/ 74031 w 85092"/>
                <a:gd name="connsiteY11" fmla="*/ 21082 h 67373"/>
                <a:gd name="connsiteX12" fmla="*/ 62347 w 85092"/>
                <a:gd name="connsiteY12" fmla="*/ 14288 h 67373"/>
                <a:gd name="connsiteX13" fmla="*/ 3800 w 85092"/>
                <a:gd name="connsiteY13" fmla="*/ 0 h 67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5092" h="67373">
                  <a:moveTo>
                    <a:pt x="1641" y="5905"/>
                  </a:moveTo>
                  <a:cubicBezTo>
                    <a:pt x="-2615" y="16730"/>
                    <a:pt x="1642" y="29041"/>
                    <a:pt x="11675" y="34925"/>
                  </a:cubicBezTo>
                  <a:lnTo>
                    <a:pt x="19929" y="39751"/>
                  </a:lnTo>
                  <a:cubicBezTo>
                    <a:pt x="18483" y="52373"/>
                    <a:pt x="27253" y="63889"/>
                    <a:pt x="39805" y="65849"/>
                  </a:cubicBezTo>
                  <a:lnTo>
                    <a:pt x="46155" y="66802"/>
                  </a:lnTo>
                  <a:lnTo>
                    <a:pt x="46155" y="67373"/>
                  </a:lnTo>
                  <a:lnTo>
                    <a:pt x="62792" y="66230"/>
                  </a:lnTo>
                  <a:cubicBezTo>
                    <a:pt x="67397" y="65908"/>
                    <a:pt x="71810" y="64253"/>
                    <a:pt x="75492" y="61468"/>
                  </a:cubicBezTo>
                  <a:lnTo>
                    <a:pt x="75492" y="61468"/>
                  </a:lnTo>
                  <a:cubicBezTo>
                    <a:pt x="86079" y="53548"/>
                    <a:pt x="88241" y="38545"/>
                    <a:pt x="80321" y="27959"/>
                  </a:cubicBezTo>
                  <a:cubicBezTo>
                    <a:pt x="79768" y="27220"/>
                    <a:pt x="79174" y="26514"/>
                    <a:pt x="78540" y="25845"/>
                  </a:cubicBezTo>
                  <a:lnTo>
                    <a:pt x="74031" y="21082"/>
                  </a:lnTo>
                  <a:cubicBezTo>
                    <a:pt x="70877" y="17733"/>
                    <a:pt x="66818" y="15373"/>
                    <a:pt x="62347" y="14288"/>
                  </a:cubicBezTo>
                  <a:lnTo>
                    <a:pt x="3800" y="0"/>
                  </a:lnTo>
                  <a:close/>
                </a:path>
              </a:pathLst>
            </a:custGeom>
            <a:solidFill>
              <a:srgbClr val="F99B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ihandsfigur: Form 45">
              <a:extLst>
                <a:ext uri="{FF2B5EF4-FFF2-40B4-BE49-F238E27FC236}">
                  <a16:creationId xmlns:a16="http://schemas.microsoft.com/office/drawing/2014/main" id="{74182153-14C8-8076-8244-02FBE9E7BB9B}"/>
                </a:ext>
              </a:extLst>
            </p:cNvPr>
            <p:cNvSpPr/>
            <p:nvPr/>
          </p:nvSpPr>
          <p:spPr>
            <a:xfrm>
              <a:off x="7043673" y="4658614"/>
              <a:ext cx="1414716" cy="1715071"/>
            </a:xfrm>
            <a:custGeom>
              <a:avLst/>
              <a:gdLst>
                <a:gd name="connsiteX0" fmla="*/ 0 w 1414716"/>
                <a:gd name="connsiteY0" fmla="*/ 0 h 1715071"/>
                <a:gd name="connsiteX1" fmla="*/ 0 w 1414716"/>
                <a:gd name="connsiteY1" fmla="*/ 262509 h 1715071"/>
                <a:gd name="connsiteX2" fmla="*/ 0 w 1414716"/>
                <a:gd name="connsiteY2" fmla="*/ 1715071 h 1715071"/>
                <a:gd name="connsiteX3" fmla="*/ 235776 w 1414716"/>
                <a:gd name="connsiteY3" fmla="*/ 1715071 h 1715071"/>
                <a:gd name="connsiteX4" fmla="*/ 235776 w 1414716"/>
                <a:gd name="connsiteY4" fmla="*/ 262509 h 1715071"/>
                <a:gd name="connsiteX5" fmla="*/ 1178878 w 1414716"/>
                <a:gd name="connsiteY5" fmla="*/ 262509 h 1715071"/>
                <a:gd name="connsiteX6" fmla="*/ 1178878 w 1414716"/>
                <a:gd name="connsiteY6" fmla="*/ 1715071 h 1715071"/>
                <a:gd name="connsiteX7" fmla="*/ 1414717 w 1414716"/>
                <a:gd name="connsiteY7" fmla="*/ 1715071 h 1715071"/>
                <a:gd name="connsiteX8" fmla="*/ 1414717 w 1414716"/>
                <a:gd name="connsiteY8" fmla="*/ 262509 h 1715071"/>
                <a:gd name="connsiteX9" fmla="*/ 1414717 w 1414716"/>
                <a:gd name="connsiteY9" fmla="*/ 0 h 1715071"/>
                <a:gd name="connsiteX10" fmla="*/ 0 w 1414716"/>
                <a:gd name="connsiteY10" fmla="*/ 0 h 17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4716" h="1715071">
                  <a:moveTo>
                    <a:pt x="0" y="0"/>
                  </a:moveTo>
                  <a:lnTo>
                    <a:pt x="0" y="262509"/>
                  </a:lnTo>
                  <a:lnTo>
                    <a:pt x="0" y="1715071"/>
                  </a:lnTo>
                  <a:lnTo>
                    <a:pt x="235776" y="1715071"/>
                  </a:lnTo>
                  <a:lnTo>
                    <a:pt x="235776" y="262509"/>
                  </a:lnTo>
                  <a:lnTo>
                    <a:pt x="1178878" y="262509"/>
                  </a:lnTo>
                  <a:lnTo>
                    <a:pt x="1178878" y="1715071"/>
                  </a:lnTo>
                  <a:lnTo>
                    <a:pt x="1414717" y="1715071"/>
                  </a:lnTo>
                  <a:lnTo>
                    <a:pt x="1414717" y="262509"/>
                  </a:lnTo>
                  <a:lnTo>
                    <a:pt x="1414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ihandsfigur: Form 46">
              <a:extLst>
                <a:ext uri="{FF2B5EF4-FFF2-40B4-BE49-F238E27FC236}">
                  <a16:creationId xmlns:a16="http://schemas.microsoft.com/office/drawing/2014/main" id="{6B7E3B97-F9DD-8079-DC61-E5C31F57C872}"/>
                </a:ext>
              </a:extLst>
            </p:cNvPr>
            <p:cNvSpPr/>
            <p:nvPr/>
          </p:nvSpPr>
          <p:spPr>
            <a:xfrm>
              <a:off x="6151753" y="720788"/>
              <a:ext cx="957118" cy="704786"/>
            </a:xfrm>
            <a:custGeom>
              <a:avLst/>
              <a:gdLst>
                <a:gd name="connsiteX0" fmla="*/ 840867 w 957118"/>
                <a:gd name="connsiteY0" fmla="*/ 676529 h 704786"/>
                <a:gd name="connsiteX1" fmla="*/ 896747 w 957118"/>
                <a:gd name="connsiteY1" fmla="*/ 592519 h 704786"/>
                <a:gd name="connsiteX2" fmla="*/ 827850 w 957118"/>
                <a:gd name="connsiteY2" fmla="*/ 121666 h 704786"/>
                <a:gd name="connsiteX3" fmla="*/ 592900 w 957118"/>
                <a:gd name="connsiteY3" fmla="*/ 69278 h 704786"/>
                <a:gd name="connsiteX4" fmla="*/ 406400 w 957118"/>
                <a:gd name="connsiteY4" fmla="*/ 0 h 704786"/>
                <a:gd name="connsiteX5" fmla="*/ 137160 w 957118"/>
                <a:gd name="connsiteY5" fmla="*/ 50800 h 704786"/>
                <a:gd name="connsiteX6" fmla="*/ 0 w 957118"/>
                <a:gd name="connsiteY6" fmla="*/ 255778 h 704786"/>
                <a:gd name="connsiteX7" fmla="*/ 8255 w 957118"/>
                <a:gd name="connsiteY7" fmla="*/ 450914 h 704786"/>
                <a:gd name="connsiteX8" fmla="*/ 161480 w 957118"/>
                <a:gd name="connsiteY8" fmla="*/ 422720 h 704786"/>
                <a:gd name="connsiteX9" fmla="*/ 291528 w 957118"/>
                <a:gd name="connsiteY9" fmla="*/ 515112 h 704786"/>
                <a:gd name="connsiteX10" fmla="*/ 331597 w 957118"/>
                <a:gd name="connsiteY10" fmla="*/ 615125 h 704786"/>
                <a:gd name="connsiteX11" fmla="*/ 385064 w 957118"/>
                <a:gd name="connsiteY11" fmla="*/ 579692 h 704786"/>
                <a:gd name="connsiteX12" fmla="*/ 383095 w 957118"/>
                <a:gd name="connsiteY12" fmla="*/ 567373 h 704786"/>
                <a:gd name="connsiteX13" fmla="*/ 437007 w 957118"/>
                <a:gd name="connsiteY13" fmla="*/ 492062 h 704786"/>
                <a:gd name="connsiteX14" fmla="*/ 437007 w 957118"/>
                <a:gd name="connsiteY14" fmla="*/ 492062 h 704786"/>
                <a:gd name="connsiteX15" fmla="*/ 505650 w 957118"/>
                <a:gd name="connsiteY15" fmla="*/ 517462 h 704786"/>
                <a:gd name="connsiteX16" fmla="*/ 505650 w 957118"/>
                <a:gd name="connsiteY16" fmla="*/ 517462 h 704786"/>
                <a:gd name="connsiteX17" fmla="*/ 547052 w 957118"/>
                <a:gd name="connsiteY17" fmla="*/ 621030 h 704786"/>
                <a:gd name="connsiteX18" fmla="*/ 552831 w 957118"/>
                <a:gd name="connsiteY18" fmla="*/ 704787 h 704786"/>
                <a:gd name="connsiteX19" fmla="*/ 770382 w 957118"/>
                <a:gd name="connsiteY19" fmla="*/ 704787 h 70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7118" h="704786">
                  <a:moveTo>
                    <a:pt x="840867" y="676529"/>
                  </a:moveTo>
                  <a:lnTo>
                    <a:pt x="896747" y="592519"/>
                  </a:lnTo>
                  <a:cubicBezTo>
                    <a:pt x="937006" y="547179"/>
                    <a:pt x="1039368" y="270192"/>
                    <a:pt x="827850" y="121666"/>
                  </a:cubicBezTo>
                  <a:cubicBezTo>
                    <a:pt x="708787" y="38036"/>
                    <a:pt x="592900" y="69278"/>
                    <a:pt x="592900" y="69278"/>
                  </a:cubicBezTo>
                  <a:lnTo>
                    <a:pt x="406400" y="0"/>
                  </a:lnTo>
                  <a:lnTo>
                    <a:pt x="137160" y="50800"/>
                  </a:lnTo>
                  <a:lnTo>
                    <a:pt x="0" y="255778"/>
                  </a:lnTo>
                  <a:lnTo>
                    <a:pt x="8255" y="450914"/>
                  </a:lnTo>
                  <a:lnTo>
                    <a:pt x="161480" y="422720"/>
                  </a:lnTo>
                  <a:lnTo>
                    <a:pt x="291528" y="515112"/>
                  </a:lnTo>
                  <a:lnTo>
                    <a:pt x="331597" y="615125"/>
                  </a:lnTo>
                  <a:lnTo>
                    <a:pt x="385064" y="579692"/>
                  </a:lnTo>
                  <a:lnTo>
                    <a:pt x="383095" y="567373"/>
                  </a:lnTo>
                  <a:cubicBezTo>
                    <a:pt x="377392" y="531737"/>
                    <a:pt x="401435" y="498151"/>
                    <a:pt x="437007" y="492062"/>
                  </a:cubicBezTo>
                  <a:lnTo>
                    <a:pt x="437007" y="492062"/>
                  </a:lnTo>
                  <a:cubicBezTo>
                    <a:pt x="462782" y="487663"/>
                    <a:pt x="488946" y="497345"/>
                    <a:pt x="505650" y="517462"/>
                  </a:cubicBezTo>
                  <a:lnTo>
                    <a:pt x="505650" y="517462"/>
                  </a:lnTo>
                  <a:cubicBezTo>
                    <a:pt x="529988" y="546778"/>
                    <a:pt x="544474" y="583015"/>
                    <a:pt x="547052" y="621030"/>
                  </a:cubicBezTo>
                  <a:lnTo>
                    <a:pt x="552831" y="704787"/>
                  </a:lnTo>
                  <a:lnTo>
                    <a:pt x="770382" y="704787"/>
                  </a:lnTo>
                  <a:close/>
                </a:path>
              </a:pathLst>
            </a:custGeom>
            <a:solidFill>
              <a:srgbClr val="51231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ihandsfigur: Form 47">
              <a:extLst>
                <a:ext uri="{FF2B5EF4-FFF2-40B4-BE49-F238E27FC236}">
                  <a16:creationId xmlns:a16="http://schemas.microsoft.com/office/drawing/2014/main" id="{6E73A01D-3988-96A6-D2EA-3A7CF4DD0B3B}"/>
                </a:ext>
              </a:extLst>
            </p:cNvPr>
            <p:cNvSpPr/>
            <p:nvPr/>
          </p:nvSpPr>
          <p:spPr>
            <a:xfrm>
              <a:off x="6473761" y="768159"/>
              <a:ext cx="413258" cy="774382"/>
            </a:xfrm>
            <a:custGeom>
              <a:avLst/>
              <a:gdLst>
                <a:gd name="connsiteX0" fmla="*/ 374460 w 413258"/>
                <a:gd name="connsiteY0" fmla="*/ 445262 h 774382"/>
                <a:gd name="connsiteX1" fmla="*/ 290703 w 413258"/>
                <a:gd name="connsiteY1" fmla="*/ 377762 h 774382"/>
                <a:gd name="connsiteX2" fmla="*/ 290385 w 413258"/>
                <a:gd name="connsiteY2" fmla="*/ 377698 h 774382"/>
                <a:gd name="connsiteX3" fmla="*/ 319024 w 413258"/>
                <a:gd name="connsiteY3" fmla="*/ 8382 h 774382"/>
                <a:gd name="connsiteX4" fmla="*/ 210312 w 413258"/>
                <a:gd name="connsiteY4" fmla="*/ 0 h 774382"/>
                <a:gd name="connsiteX5" fmla="*/ 182309 w 413258"/>
                <a:gd name="connsiteY5" fmla="*/ 361950 h 774382"/>
                <a:gd name="connsiteX6" fmla="*/ 84074 w 413258"/>
                <a:gd name="connsiteY6" fmla="*/ 399923 h 774382"/>
                <a:gd name="connsiteX7" fmla="*/ 16573 w 413258"/>
                <a:gd name="connsiteY7" fmla="*/ 483616 h 774382"/>
                <a:gd name="connsiteX8" fmla="*/ 0 w 413258"/>
                <a:gd name="connsiteY8" fmla="*/ 589915 h 774382"/>
                <a:gd name="connsiteX9" fmla="*/ 38735 w 413258"/>
                <a:gd name="connsiteY9" fmla="*/ 690245 h 774382"/>
                <a:gd name="connsiteX10" fmla="*/ 122492 w 413258"/>
                <a:gd name="connsiteY10" fmla="*/ 757809 h 774382"/>
                <a:gd name="connsiteX11" fmla="*/ 228791 w 413258"/>
                <a:gd name="connsiteY11" fmla="*/ 774383 h 774382"/>
                <a:gd name="connsiteX12" fmla="*/ 329121 w 413258"/>
                <a:gd name="connsiteY12" fmla="*/ 735584 h 774382"/>
                <a:gd name="connsiteX13" fmla="*/ 396621 w 413258"/>
                <a:gd name="connsiteY13" fmla="*/ 651891 h 774382"/>
                <a:gd name="connsiteX14" fmla="*/ 413258 w 413258"/>
                <a:gd name="connsiteY14" fmla="*/ 545592 h 774382"/>
                <a:gd name="connsiteX15" fmla="*/ 374460 w 413258"/>
                <a:gd name="connsiteY15" fmla="*/ 445262 h 77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3258" h="774382">
                  <a:moveTo>
                    <a:pt x="374460" y="445262"/>
                  </a:moveTo>
                  <a:lnTo>
                    <a:pt x="290703" y="377762"/>
                  </a:lnTo>
                  <a:lnTo>
                    <a:pt x="290385" y="377698"/>
                  </a:lnTo>
                  <a:lnTo>
                    <a:pt x="319024" y="8382"/>
                  </a:lnTo>
                  <a:lnTo>
                    <a:pt x="210312" y="0"/>
                  </a:lnTo>
                  <a:lnTo>
                    <a:pt x="182309" y="361950"/>
                  </a:lnTo>
                  <a:lnTo>
                    <a:pt x="84074" y="399923"/>
                  </a:lnTo>
                  <a:lnTo>
                    <a:pt x="16573" y="483616"/>
                  </a:lnTo>
                  <a:lnTo>
                    <a:pt x="0" y="589915"/>
                  </a:lnTo>
                  <a:lnTo>
                    <a:pt x="38735" y="690245"/>
                  </a:lnTo>
                  <a:lnTo>
                    <a:pt x="122492" y="757809"/>
                  </a:lnTo>
                  <a:lnTo>
                    <a:pt x="228791" y="774383"/>
                  </a:lnTo>
                  <a:lnTo>
                    <a:pt x="329121" y="735584"/>
                  </a:lnTo>
                  <a:lnTo>
                    <a:pt x="396621" y="651891"/>
                  </a:lnTo>
                  <a:lnTo>
                    <a:pt x="413258" y="545592"/>
                  </a:lnTo>
                  <a:lnTo>
                    <a:pt x="374460" y="445262"/>
                  </a:lnTo>
                  <a:close/>
                </a:path>
              </a:pathLst>
            </a:custGeom>
            <a:solidFill>
              <a:srgbClr val="02067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6B04462A-2142-969D-6B65-0D73BB6E71E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white">
          <a:xfrm>
            <a:off x="0" y="0"/>
            <a:ext cx="3430800" cy="3429000"/>
          </a:xfrm>
          <a:custGeom>
            <a:avLst/>
            <a:gdLst>
              <a:gd name="connsiteX0" fmla="*/ 0 w 4489450"/>
              <a:gd name="connsiteY0" fmla="*/ 0 h 3452023"/>
              <a:gd name="connsiteX1" fmla="*/ 4489450 w 4489450"/>
              <a:gd name="connsiteY1" fmla="*/ 0 h 3452023"/>
              <a:gd name="connsiteX2" fmla="*/ 4489450 w 4489450"/>
              <a:gd name="connsiteY2" fmla="*/ 3452023 h 3452023"/>
              <a:gd name="connsiteX3" fmla="*/ 0 w 4489450"/>
              <a:gd name="connsiteY3" fmla="*/ 3452023 h 34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9450" h="3452023">
                <a:moveTo>
                  <a:pt x="0" y="0"/>
                </a:moveTo>
                <a:lnTo>
                  <a:pt x="4489450" y="0"/>
                </a:lnTo>
                <a:lnTo>
                  <a:pt x="4489450" y="3452023"/>
                </a:lnTo>
                <a:lnTo>
                  <a:pt x="0" y="345202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/>
              <a:t> 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1E30E82E-603E-A61E-B29E-6576B14AB2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423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utan bild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9985376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729E13D-1690-CCC7-1FFA-BE3B9001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24368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numrerad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!!img">
            <a:extLst>
              <a:ext uri="{FF2B5EF4-FFF2-40B4-BE49-F238E27FC236}">
                <a16:creationId xmlns:a16="http://schemas.microsoft.com/office/drawing/2014/main" id="{12C66B54-29BD-A3E7-D740-37DAEE08A2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AA01DE0-8728-6319-4AD2-3984E649D1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1" cy="4389437"/>
          </a:xfrm>
        </p:spPr>
        <p:txBody>
          <a:bodyPr/>
          <a:lstStyle>
            <a:lvl1pPr marL="444595" indent="-457200">
              <a:spcBef>
                <a:spcPts val="1400"/>
              </a:spcBef>
              <a:spcAft>
                <a:spcPts val="400"/>
              </a:spcAft>
              <a:buFont typeface="+mj-lt"/>
              <a:buAutoNum type="arabicPeriod"/>
              <a:defRPr/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714375" indent="-2286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 i="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E2089E-B069-A29C-EBF3-54E35FB80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615FD92-5B23-8C00-5074-4071B2BC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6118210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643079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tab">
    <p:bg>
      <p:bgPr>
        <a:solidFill>
          <a:srgbClr val="C8EB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img">
            <a:extLst>
              <a:ext uri="{FF2B5EF4-FFF2-40B4-BE49-F238E27FC236}">
                <a16:creationId xmlns:a16="http://schemas.microsoft.com/office/drawing/2014/main" id="{3EC4CB20-9C3D-4B41-AFCE-390F8C09BF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8986" y="0"/>
            <a:ext cx="5053014" cy="6858000"/>
          </a:xfrm>
          <a:blipFill>
            <a:blip r:embed="rId2"/>
            <a:stretch>
              <a:fillRect t="-1290" r="-15"/>
            </a:stretch>
          </a:blipFill>
        </p:spPr>
        <p:txBody>
          <a:bodyPr lIns="72000" tIns="72000" rIns="72000" bIns="72000"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0" name="Platshållare för datum 29">
            <a:extLst>
              <a:ext uri="{FF2B5EF4-FFF2-40B4-BE49-F238E27FC236}">
                <a16:creationId xmlns:a16="http://schemas.microsoft.com/office/drawing/2014/main" id="{D2663AE3-A34C-60D5-6F9E-8DCDE4ECF13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6A2B13E-79FA-4ADA-8313-D3C0B64A2350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31" name="Platshållare för sidfot 30">
            <a:extLst>
              <a:ext uri="{FF2B5EF4-FFF2-40B4-BE49-F238E27FC236}">
                <a16:creationId xmlns:a16="http://schemas.microsoft.com/office/drawing/2014/main" id="{3124A377-BA6B-D7E3-6C30-441D9B5E167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2" name="Platshållare för bildnummer 31">
            <a:extLst>
              <a:ext uri="{FF2B5EF4-FFF2-40B4-BE49-F238E27FC236}">
                <a16:creationId xmlns:a16="http://schemas.microsoft.com/office/drawing/2014/main" id="{8094BDB7-999F-C2E9-07DA-AAA4B1F1BC1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38FF7790-EF5D-D0C0-7B3F-2D0E85A295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 bwMode="black">
          <a:xfrm>
            <a:off x="11092438" y="410626"/>
            <a:ext cx="586800" cy="4752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sv-SE"/>
              <a:t> 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451BF667-1C47-47A8-C395-F3C20F58E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6762" y="1592263"/>
            <a:ext cx="6118210" cy="4389437"/>
          </a:xfrm>
        </p:spPr>
        <p:txBody>
          <a:bodyPr/>
          <a:lstStyle>
            <a:lvl1pPr marL="0" indent="0">
              <a:spcBef>
                <a:spcPts val="1400"/>
              </a:spcBef>
              <a:spcAft>
                <a:spcPts val="400"/>
              </a:spcAft>
              <a:buFont typeface="+mj-lt"/>
              <a:buNone/>
              <a:tabLst>
                <a:tab pos="1862138" algn="l"/>
                <a:tab pos="9982200" algn="r"/>
              </a:tabLst>
              <a:defRPr/>
            </a:lvl1pPr>
            <a:lvl2pPr marL="1862138" indent="0">
              <a:buNone/>
              <a:defRPr>
                <a:solidFill>
                  <a:schemeClr val="accent1"/>
                </a:solidFill>
              </a:defRPr>
            </a:lvl2pPr>
            <a:lvl3pPr marL="2073275" indent="-211138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‒"/>
              <a:defRPr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9D7D52-F4AF-291E-5B71-018353A0F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6118209" cy="102790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71569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 mörkblå/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/>
          <a:lstStyle>
            <a:lvl1pPr algn="ctr">
              <a:defRPr sz="4000">
                <a:solidFill>
                  <a:srgbClr val="F99B8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4975" y="3540919"/>
            <a:ext cx="9036049" cy="1733551"/>
          </a:xfrm>
        </p:spPr>
        <p:txBody>
          <a:bodyPr tIns="0"/>
          <a:lstStyle>
            <a:lvl1pPr marL="0" indent="0" algn="ctr">
              <a:spcBef>
                <a:spcPts val="0"/>
              </a:spcBef>
              <a:buNone/>
              <a:defRPr sz="2000" spc="-40" baseline="0">
                <a:solidFill>
                  <a:srgbClr val="F99B8F"/>
                </a:solidFill>
              </a:defRPr>
            </a:lvl1pPr>
            <a:lvl2pPr marL="457209" indent="0" algn="ctr">
              <a:buNone/>
              <a:defRPr sz="2000"/>
            </a:lvl2pPr>
            <a:lvl3pPr marL="914418" indent="0" algn="ctr">
              <a:buNone/>
              <a:defRPr sz="1800"/>
            </a:lvl3pPr>
            <a:lvl4pPr marL="1371627" indent="0" algn="ctr">
              <a:buNone/>
              <a:defRPr sz="1600"/>
            </a:lvl4pPr>
            <a:lvl5pPr marL="1828837" indent="0" algn="ctr">
              <a:buNone/>
              <a:defRPr sz="1600"/>
            </a:lvl5pPr>
            <a:lvl6pPr marL="2286046" indent="0" algn="ctr">
              <a:buNone/>
              <a:defRPr sz="1600"/>
            </a:lvl6pPr>
            <a:lvl7pPr marL="2743255" indent="0" algn="ctr">
              <a:buNone/>
              <a:defRPr sz="1600"/>
            </a:lvl7pPr>
            <a:lvl8pPr marL="3200464" indent="0" algn="ctr">
              <a:buNone/>
              <a:defRPr sz="1600"/>
            </a:lvl8pPr>
            <a:lvl9pPr marL="3657673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9CFFAC00-D657-414C-A285-3F284B62D928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99B8F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730C76AD-9F1A-7CD3-E540-6B1F80EC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74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07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592263"/>
            <a:ext cx="9985375" cy="43894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Punktlista nivå ett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sex</a:t>
            </a:r>
          </a:p>
          <a:p>
            <a:pPr lvl="6"/>
            <a:r>
              <a:rPr lang="sv-SE"/>
              <a:t>Nivå sju</a:t>
            </a:r>
          </a:p>
          <a:p>
            <a:pPr lvl="7"/>
            <a:r>
              <a:rPr lang="sv-SE"/>
              <a:t>Nivå åtta</a:t>
            </a:r>
          </a:p>
          <a:p>
            <a:pPr lvl="8"/>
            <a:r>
              <a:rPr lang="sv-SE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6763" y="6204746"/>
            <a:ext cx="1620837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6A2B13E-79FA-4ADA-8313-D3C0B64A2350}" type="datetime1">
              <a:rPr lang="sv-SE" smtClean="0"/>
              <a:pPr/>
              <a:t>2025-01-23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013" y="6204746"/>
            <a:ext cx="4114800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1849" y="6204746"/>
            <a:ext cx="684213" cy="1825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25" name="Bild 24">
            <a:extLst>
              <a:ext uri="{FF2B5EF4-FFF2-40B4-BE49-F238E27FC236}">
                <a16:creationId xmlns:a16="http://schemas.microsoft.com/office/drawing/2014/main" id="{D57C02D0-386B-BA28-F11B-9B0FD18E4563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1091017" y="409576"/>
            <a:ext cx="588221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82" r:id="rId3"/>
    <p:sldLayoutId id="2147483683" r:id="rId4"/>
    <p:sldLayoutId id="2147483685" r:id="rId5"/>
    <p:sldLayoutId id="2147483693" r:id="rId6"/>
    <p:sldLayoutId id="2147483661" r:id="rId7"/>
    <p:sldLayoutId id="2147483687" r:id="rId8"/>
    <p:sldLayoutId id="2147483686" r:id="rId9"/>
    <p:sldLayoutId id="2147483662" r:id="rId10"/>
    <p:sldLayoutId id="2147483680" r:id="rId11"/>
    <p:sldLayoutId id="2147483681" r:id="rId12"/>
    <p:sldLayoutId id="2147483688" r:id="rId13"/>
    <p:sldLayoutId id="2147483668" r:id="rId14"/>
    <p:sldLayoutId id="2147483691" r:id="rId15"/>
    <p:sldLayoutId id="2147483664" r:id="rId16"/>
    <p:sldLayoutId id="2147483692" r:id="rId17"/>
    <p:sldLayoutId id="2147483665" r:id="rId18"/>
    <p:sldLayoutId id="2147483689" r:id="rId19"/>
    <p:sldLayoutId id="2147483674" r:id="rId20"/>
    <p:sldLayoutId id="2147483666" r:id="rId21"/>
    <p:sldLayoutId id="2147483667" r:id="rId22"/>
    <p:sldLayoutId id="2147483654" r:id="rId23"/>
    <p:sldLayoutId id="2147483684" r:id="rId24"/>
    <p:sldLayoutId id="2147483658" r:id="rId25"/>
    <p:sldLayoutId id="2147483677" r:id="rId26"/>
    <p:sldLayoutId id="2147483678" r:id="rId27"/>
    <p:sldLayoutId id="2147483671" r:id="rId28"/>
    <p:sldLayoutId id="2147483672" r:id="rId29"/>
    <p:sldLayoutId id="2147483694" r:id="rId30"/>
    <p:sldLayoutId id="2147483695" r:id="rId31"/>
  </p:sldLayoutIdLst>
  <p:hf hdr="0" ftr="0" dt="0"/>
  <p:txStyles>
    <p:titleStyle>
      <a:lvl1pPr algn="l" defTabSz="914418" rtl="0" eaLnBrk="1" latinLnBrk="0" hangingPunct="1">
        <a:lnSpc>
          <a:spcPct val="100000"/>
        </a:lnSpc>
        <a:spcBef>
          <a:spcPct val="0"/>
        </a:spcBef>
        <a:buNone/>
        <a:defRPr sz="2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6000" indent="-228605" algn="l" defTabSz="914418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88000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lang="sv-SE" sz="1400" b="0" kern="1200" dirty="0">
          <a:solidFill>
            <a:schemeClr val="accent1"/>
          </a:solidFill>
          <a:latin typeface="+mn-lt"/>
          <a:ea typeface="+mn-ea"/>
          <a:cs typeface="+mn-cs"/>
        </a:defRPr>
      </a:lvl2pPr>
      <a:lvl3pPr marL="82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i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8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32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84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36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088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−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340000" indent="-228605" algn="l" defTabSz="914418" rtl="0" eaLnBrk="1" latinLnBrk="0" hangingPunct="1">
        <a:lnSpc>
          <a:spcPct val="9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83" userDrawn="1">
          <p15:clr>
            <a:srgbClr val="FF0000"/>
          </p15:clr>
        </p15:guide>
        <p15:guide id="2" pos="1494" userDrawn="1">
          <p15:clr>
            <a:srgbClr val="FF0000"/>
          </p15:clr>
        </p15:guide>
        <p15:guide id="3" pos="1655" userDrawn="1">
          <p15:clr>
            <a:srgbClr val="FF0000"/>
          </p15:clr>
        </p15:guide>
        <p15:guide id="4" pos="2667" userDrawn="1">
          <p15:clr>
            <a:srgbClr val="FF0000"/>
          </p15:clr>
        </p15:guide>
        <p15:guide id="5" pos="2828" userDrawn="1">
          <p15:clr>
            <a:srgbClr val="FF0000"/>
          </p15:clr>
        </p15:guide>
        <p15:guide id="6" pos="3840" userDrawn="1">
          <p15:clr>
            <a:srgbClr val="FF0000"/>
          </p15:clr>
        </p15:guide>
        <p15:guide id="7" pos="4001" userDrawn="1">
          <p15:clr>
            <a:srgbClr val="FF0000"/>
          </p15:clr>
        </p15:guide>
        <p15:guide id="8" pos="5012" userDrawn="1">
          <p15:clr>
            <a:srgbClr val="FF0000"/>
          </p15:clr>
        </p15:guide>
        <p15:guide id="9" pos="5173" userDrawn="1">
          <p15:clr>
            <a:srgbClr val="FF0000"/>
          </p15:clr>
        </p15:guide>
        <p15:guide id="10" pos="6185" userDrawn="1">
          <p15:clr>
            <a:srgbClr val="FF0000"/>
          </p15:clr>
        </p15:guide>
        <p15:guide id="11" pos="6346" userDrawn="1">
          <p15:clr>
            <a:srgbClr val="FF0000"/>
          </p15:clr>
        </p15:guide>
        <p15:guide id="12" pos="7357" userDrawn="1">
          <p15:clr>
            <a:srgbClr val="FF0000"/>
          </p15:clr>
        </p15:guide>
        <p15:guide id="13" orient="horz" pos="483" userDrawn="1">
          <p15:clr>
            <a:srgbClr val="FF0000"/>
          </p15:clr>
        </p15:guide>
        <p15:guide id="14" orient="horz" pos="3997" userDrawn="1">
          <p15:clr>
            <a:srgbClr val="FF0000"/>
          </p15:clr>
        </p15:guide>
        <p15:guide id="15" pos="6935" userDrawn="1">
          <p15:clr>
            <a:srgbClr val="547EBF"/>
          </p15:clr>
        </p15:guide>
        <p15:guide id="16" pos="6773" userDrawn="1">
          <p15:clr>
            <a:srgbClr val="547EBF"/>
          </p15:clr>
        </p15:guide>
        <p15:guide id="17" orient="horz" pos="3768" userDrawn="1">
          <p15:clr>
            <a:srgbClr val="FF0000"/>
          </p15:clr>
        </p15:guide>
        <p15:guide id="18" orient="horz" pos="913" userDrawn="1">
          <p15:clr>
            <a:srgbClr val="FF0000"/>
          </p15:clr>
        </p15:guide>
        <p15:guide id="19" orient="horz" pos="1003" userDrawn="1">
          <p15:clr>
            <a:srgbClr val="FF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aforsakring.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6A5EBBC-236A-4DC6-BD57-AE7AE7FD67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BD3276F-3B6C-46AE-945F-97CC3ABF014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50FB0F-4693-4715-9B78-D248505D71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86538FB9-7F2C-433F-9A0B-E1A3FFF2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77414"/>
            <a:ext cx="6118209" cy="1027907"/>
          </a:xfrm>
        </p:spPr>
        <p:txBody>
          <a:bodyPr/>
          <a:lstStyle/>
          <a:p>
            <a:pPr algn="ctr"/>
            <a:br>
              <a:rPr lang="sv-SE" sz="3600"/>
            </a:br>
            <a:br>
              <a:rPr lang="sv-SE" sz="3600"/>
            </a:br>
            <a:br>
              <a:rPr lang="sv-SE" sz="3600"/>
            </a:br>
            <a:br>
              <a:rPr lang="sv-SE" sz="3600"/>
            </a:br>
            <a:r>
              <a:rPr lang="sv-SE" sz="8000"/>
              <a:t>Välkomna!</a:t>
            </a:r>
          </a:p>
        </p:txBody>
      </p:sp>
    </p:spTree>
    <p:extLst>
      <p:ext uri="{BB962C8B-B14F-4D97-AF65-F5344CB8AC3E}">
        <p14:creationId xmlns:p14="http://schemas.microsoft.com/office/powerpoint/2010/main" val="102977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C5ACD-F4F8-BFB2-9B03-04B5BA6D0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A34A4ECB-EE06-3F6E-E271-7100D43F0E45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2" y="1696656"/>
          <a:ext cx="9416329" cy="468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4573AD3-71BA-9020-2044-48CC87FD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2" name="Vänster hakparentes 1">
            <a:extLst>
              <a:ext uri="{FF2B5EF4-FFF2-40B4-BE49-F238E27FC236}">
                <a16:creationId xmlns:a16="http://schemas.microsoft.com/office/drawing/2014/main" id="{D16B2DCE-B0A0-A93B-9E86-64CE1F0B8849}"/>
              </a:ext>
            </a:extLst>
          </p:cNvPr>
          <p:cNvSpPr/>
          <p:nvPr/>
        </p:nvSpPr>
        <p:spPr>
          <a:xfrm rot="10800000">
            <a:off x="9987233" y="4742252"/>
            <a:ext cx="267341" cy="748800"/>
          </a:xfrm>
          <a:prstGeom prst="lef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8ABB9D7-8F2C-C9CD-A064-FD8595F88D8F}"/>
              </a:ext>
            </a:extLst>
          </p:cNvPr>
          <p:cNvSpPr txBox="1"/>
          <p:nvPr/>
        </p:nvSpPr>
        <p:spPr>
          <a:xfrm>
            <a:off x="10261563" y="4667111"/>
            <a:ext cx="112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>
                <a:solidFill>
                  <a:schemeClr val="accent4"/>
                </a:solidFill>
              </a:rPr>
              <a:t>21%</a:t>
            </a:r>
          </a:p>
        </p:txBody>
      </p:sp>
      <p:sp>
        <p:nvSpPr>
          <p:cNvPr id="6" name="Vänster hakparentes 5">
            <a:extLst>
              <a:ext uri="{FF2B5EF4-FFF2-40B4-BE49-F238E27FC236}">
                <a16:creationId xmlns:a16="http://schemas.microsoft.com/office/drawing/2014/main" id="{51A40641-FF7F-13BF-5FFD-76B6B3158C5C}"/>
              </a:ext>
            </a:extLst>
          </p:cNvPr>
          <p:cNvSpPr/>
          <p:nvPr/>
        </p:nvSpPr>
        <p:spPr>
          <a:xfrm rot="10800000">
            <a:off x="10336364" y="1872000"/>
            <a:ext cx="267341" cy="1440000"/>
          </a:xfrm>
          <a:prstGeom prst="lef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BF2F40C-4F96-E5DE-06FA-FA9C96AC1FAB}"/>
              </a:ext>
            </a:extLst>
          </p:cNvPr>
          <p:cNvSpPr txBox="1"/>
          <p:nvPr/>
        </p:nvSpPr>
        <p:spPr>
          <a:xfrm>
            <a:off x="10603705" y="2165318"/>
            <a:ext cx="113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>
                <a:solidFill>
                  <a:schemeClr val="accent4"/>
                </a:solidFill>
              </a:rPr>
              <a:t>40%</a:t>
            </a:r>
            <a:br>
              <a:rPr lang="sv-SE" sz="2800">
                <a:solidFill>
                  <a:schemeClr val="accent4"/>
                </a:solidFill>
              </a:rPr>
            </a:br>
            <a:endParaRPr lang="sv-SE" sz="2800">
              <a:solidFill>
                <a:schemeClr val="accent4"/>
              </a:solidFill>
            </a:endParaRPr>
          </a:p>
        </p:txBody>
      </p:sp>
      <p:sp>
        <p:nvSpPr>
          <p:cNvPr id="12" name="Rubrik 3">
            <a:extLst>
              <a:ext uri="{FF2B5EF4-FFF2-40B4-BE49-F238E27FC236}">
                <a16:creationId xmlns:a16="http://schemas.microsoft.com/office/drawing/2014/main" id="{BDCCB915-BA88-6861-F33C-1FA0FFF1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/>
          <a:lstStyle/>
          <a:p>
            <a:r>
              <a:rPr lang="sv-SE"/>
              <a:t>Kännedom om kollektivavtalad försäkring</a:t>
            </a:r>
            <a:br>
              <a:rPr lang="sv-SE"/>
            </a:br>
            <a:br>
              <a:rPr lang="sv-SE" sz="1400"/>
            </a:br>
            <a:endParaRPr lang="sv-SE" sz="1400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Vänster hakparentes 3">
            <a:extLst>
              <a:ext uri="{FF2B5EF4-FFF2-40B4-BE49-F238E27FC236}">
                <a16:creationId xmlns:a16="http://schemas.microsoft.com/office/drawing/2014/main" id="{98088F8A-127D-24E3-AA2A-DB47FE7C8779}"/>
              </a:ext>
            </a:extLst>
          </p:cNvPr>
          <p:cNvSpPr/>
          <p:nvPr/>
        </p:nvSpPr>
        <p:spPr>
          <a:xfrm rot="10800000">
            <a:off x="9986007" y="1864411"/>
            <a:ext cx="267341" cy="2816702"/>
          </a:xfrm>
          <a:prstGeom prst="lef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8014576-0780-BDEF-D707-E6E4EB95351E}"/>
              </a:ext>
            </a:extLst>
          </p:cNvPr>
          <p:cNvSpPr txBox="1"/>
          <p:nvPr/>
        </p:nvSpPr>
        <p:spPr>
          <a:xfrm>
            <a:off x="10253349" y="3338912"/>
            <a:ext cx="113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1">
                <a:solidFill>
                  <a:schemeClr val="accent4"/>
                </a:solidFill>
              </a:rPr>
              <a:t>79%</a:t>
            </a:r>
            <a:br>
              <a:rPr lang="sv-SE" sz="3600">
                <a:solidFill>
                  <a:schemeClr val="accent4"/>
                </a:solidFill>
              </a:rPr>
            </a:br>
            <a:endParaRPr lang="sv-SE" sz="28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7929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8174B-F6A9-7003-3BE7-A6384D967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8130510-687F-253A-8CE6-23E10A582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6AFBF11-61FC-FBAC-1BD7-DB455FDA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Kännedom – KR-sektorn / övriga</a:t>
            </a:r>
            <a:br>
              <a:rPr lang="sv-SE"/>
            </a:br>
            <a:endParaRPr lang="sv-SE"/>
          </a:p>
        </p:txBody>
      </p:sp>
      <p:graphicFrame>
        <p:nvGraphicFramePr>
          <p:cNvPr id="20" name="Platshållare för innehåll 6">
            <a:extLst>
              <a:ext uri="{FF2B5EF4-FFF2-40B4-BE49-F238E27FC236}">
                <a16:creationId xmlns:a16="http://schemas.microsoft.com/office/drawing/2014/main" id="{52108F4D-B7DB-39CE-5954-0DFB1CDA9F46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3" y="1696656"/>
          <a:ext cx="9974262" cy="468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Höger hakparentes 8">
            <a:extLst>
              <a:ext uri="{FF2B5EF4-FFF2-40B4-BE49-F238E27FC236}">
                <a16:creationId xmlns:a16="http://schemas.microsoft.com/office/drawing/2014/main" id="{97906BDB-A34B-A3CD-ACBF-81D22501CED9}"/>
              </a:ext>
            </a:extLst>
          </p:cNvPr>
          <p:cNvSpPr/>
          <p:nvPr/>
        </p:nvSpPr>
        <p:spPr>
          <a:xfrm>
            <a:off x="4365938" y="4839019"/>
            <a:ext cx="270456" cy="648000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hakparentes 10">
            <a:extLst>
              <a:ext uri="{FF2B5EF4-FFF2-40B4-BE49-F238E27FC236}">
                <a16:creationId xmlns:a16="http://schemas.microsoft.com/office/drawing/2014/main" id="{88B16F40-8D0F-BAB1-2A00-80BB4B55026A}"/>
              </a:ext>
            </a:extLst>
          </p:cNvPr>
          <p:cNvSpPr/>
          <p:nvPr/>
        </p:nvSpPr>
        <p:spPr>
          <a:xfrm>
            <a:off x="4365938" y="1859354"/>
            <a:ext cx="270456" cy="2916000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344C652-70C7-ABC3-6CF8-9832E22EDB11}"/>
              </a:ext>
            </a:extLst>
          </p:cNvPr>
          <p:cNvSpPr txBox="1"/>
          <p:nvPr/>
        </p:nvSpPr>
        <p:spPr>
          <a:xfrm>
            <a:off x="4654579" y="4705819"/>
            <a:ext cx="122252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3600" b="1">
                <a:solidFill>
                  <a:schemeClr val="accent4"/>
                </a:solidFill>
              </a:rPr>
              <a:t>18%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E6BCBA8-0C4A-66CC-767F-6268EC91964C}"/>
              </a:ext>
            </a:extLst>
          </p:cNvPr>
          <p:cNvSpPr txBox="1"/>
          <p:nvPr/>
        </p:nvSpPr>
        <p:spPr>
          <a:xfrm>
            <a:off x="4587671" y="2915932"/>
            <a:ext cx="122252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3600" b="1">
                <a:solidFill>
                  <a:schemeClr val="accent4"/>
                </a:solidFill>
              </a:rPr>
              <a:t>82%</a:t>
            </a:r>
          </a:p>
        </p:txBody>
      </p:sp>
      <p:sp>
        <p:nvSpPr>
          <p:cNvPr id="2" name="Höger hakparentes 1">
            <a:extLst>
              <a:ext uri="{FF2B5EF4-FFF2-40B4-BE49-F238E27FC236}">
                <a16:creationId xmlns:a16="http://schemas.microsoft.com/office/drawing/2014/main" id="{5B7AC49D-27F7-0C13-4CCA-A8E6EB9E5DF7}"/>
              </a:ext>
            </a:extLst>
          </p:cNvPr>
          <p:cNvSpPr/>
          <p:nvPr/>
        </p:nvSpPr>
        <p:spPr>
          <a:xfrm>
            <a:off x="9225787" y="4731019"/>
            <a:ext cx="270456" cy="756000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Höger hakparentes 4">
            <a:extLst>
              <a:ext uri="{FF2B5EF4-FFF2-40B4-BE49-F238E27FC236}">
                <a16:creationId xmlns:a16="http://schemas.microsoft.com/office/drawing/2014/main" id="{CCBF9811-1332-0E55-D0FA-2EEBC4997A7A}"/>
              </a:ext>
            </a:extLst>
          </p:cNvPr>
          <p:cNvSpPr/>
          <p:nvPr/>
        </p:nvSpPr>
        <p:spPr>
          <a:xfrm>
            <a:off x="9225787" y="1859696"/>
            <a:ext cx="270456" cy="2808000"/>
          </a:xfrm>
          <a:prstGeom prst="rightBracket">
            <a:avLst>
              <a:gd name="adj" fmla="val 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4AA48F3-BA1F-881A-77F6-8DA095F006E9}"/>
              </a:ext>
            </a:extLst>
          </p:cNvPr>
          <p:cNvSpPr txBox="1"/>
          <p:nvPr/>
        </p:nvSpPr>
        <p:spPr>
          <a:xfrm>
            <a:off x="9512564" y="4651819"/>
            <a:ext cx="1222521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3600" b="1">
                <a:solidFill>
                  <a:schemeClr val="accent4"/>
                </a:solidFill>
              </a:rPr>
              <a:t>22%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665C53FA-049F-213C-2333-E7882C5F9485}"/>
              </a:ext>
            </a:extLst>
          </p:cNvPr>
          <p:cNvSpPr txBox="1"/>
          <p:nvPr/>
        </p:nvSpPr>
        <p:spPr>
          <a:xfrm>
            <a:off x="9512564" y="3301082"/>
            <a:ext cx="1222521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3600" b="1">
                <a:solidFill>
                  <a:schemeClr val="accent4"/>
                </a:solidFill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50897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3CC48240-3D6A-86D6-0C7E-41CD3A9BE312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3" y="1967643"/>
          <a:ext cx="9974262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87456BD-CE7C-58AC-B68F-D235EEA0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41CD40A-4C37-D570-952D-FB00D733E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Yngre har fortsatt sämst kännedom</a:t>
            </a:r>
            <a:br>
              <a:rPr lang="sv-SE"/>
            </a:br>
            <a:r>
              <a:rPr lang="sv-SE" sz="1800"/>
              <a:t>– men gapet mot äldre generationer minskar</a:t>
            </a:r>
            <a:br>
              <a:rPr lang="sv-SE"/>
            </a:br>
            <a:br>
              <a:rPr lang="sv-SE" sz="1400"/>
            </a:br>
            <a:endParaRPr lang="sv-SE" sz="1400"/>
          </a:p>
        </p:txBody>
      </p:sp>
    </p:spTree>
    <p:extLst>
      <p:ext uri="{BB962C8B-B14F-4D97-AF65-F5344CB8AC3E}">
        <p14:creationId xmlns:p14="http://schemas.microsoft.com/office/powerpoint/2010/main" val="107974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6B514D3-CAF0-A565-BEE6-E078D4EA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DC430DEA-E999-5E00-ED29-1E9B84EE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Minskning av de som tror att man måste vara med i facket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F58816-3D10-2CB5-BFA2-5CE49C2FE6E7}"/>
              </a:ext>
            </a:extLst>
          </p:cNvPr>
          <p:cNvSpPr>
            <a:spLocks noChangeAspect="1"/>
          </p:cNvSpPr>
          <p:nvPr/>
        </p:nvSpPr>
        <p:spPr>
          <a:xfrm>
            <a:off x="2300753" y="2269155"/>
            <a:ext cx="2790342" cy="2790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rtlCol="0" anchor="ctr"/>
          <a:lstStyle/>
          <a:p>
            <a:pPr algn="ctr"/>
            <a:r>
              <a:rPr lang="sv-SE" sz="8800" b="1"/>
              <a:t>30%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9A2D453-ED44-A86B-76B4-C21254B47B86}"/>
              </a:ext>
            </a:extLst>
          </p:cNvPr>
          <p:cNvSpPr/>
          <p:nvPr/>
        </p:nvSpPr>
        <p:spPr>
          <a:xfrm>
            <a:off x="2376597" y="3853331"/>
            <a:ext cx="2603963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tror att försäkringarna endast gäller om man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är medlem i facket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202D77B-89AD-2277-BCEF-C4688AAD59B8}"/>
              </a:ext>
            </a:extLst>
          </p:cNvPr>
          <p:cNvSpPr/>
          <p:nvPr/>
        </p:nvSpPr>
        <p:spPr>
          <a:xfrm>
            <a:off x="6385803" y="3853651"/>
            <a:ext cx="2622007" cy="107721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tror </a:t>
            </a:r>
            <a:r>
              <a:rPr lang="sv-SE" sz="1600" u="sng">
                <a:solidFill>
                  <a:schemeClr val="bg1"/>
                </a:solidFill>
              </a:rPr>
              <a:t>inte</a:t>
            </a:r>
            <a:r>
              <a:rPr lang="sv-SE" sz="1600">
                <a:solidFill>
                  <a:schemeClr val="bg1"/>
                </a:solidFill>
              </a:rPr>
              <a:t> att försäkringarna gäller för alla anställda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hos arbetsgivare med kollektivavtal</a:t>
            </a:r>
          </a:p>
        </p:txBody>
      </p:sp>
      <p:sp>
        <p:nvSpPr>
          <p:cNvPr id="12" name="Pil: uppåt 11">
            <a:extLst>
              <a:ext uri="{FF2B5EF4-FFF2-40B4-BE49-F238E27FC236}">
                <a16:creationId xmlns:a16="http://schemas.microsoft.com/office/drawing/2014/main" id="{0287FE3E-665C-CD64-CACD-43DCC540EDC2}"/>
              </a:ext>
            </a:extLst>
          </p:cNvPr>
          <p:cNvSpPr>
            <a:spLocks/>
          </p:cNvSpPr>
          <p:nvPr/>
        </p:nvSpPr>
        <p:spPr>
          <a:xfrm rot="7495012">
            <a:off x="4501127" y="1861498"/>
            <a:ext cx="859020" cy="1224000"/>
          </a:xfrm>
          <a:prstGeom prst="upArrow">
            <a:avLst>
              <a:gd name="adj1" fmla="val 60153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0" rIns="72000" bIns="10800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-11%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EE649A38-19D2-E233-9321-834B98CC3311}"/>
              </a:ext>
            </a:extLst>
          </p:cNvPr>
          <p:cNvGrpSpPr/>
          <p:nvPr/>
        </p:nvGrpSpPr>
        <p:grpSpPr>
          <a:xfrm>
            <a:off x="4391666" y="4754559"/>
            <a:ext cx="1395139" cy="1325382"/>
            <a:chOff x="3419872" y="3933055"/>
            <a:chExt cx="1800200" cy="1616013"/>
          </a:xfrm>
        </p:grpSpPr>
        <p:sp>
          <p:nvSpPr>
            <p:cNvPr id="15" name="Pratbubbla: rektangel 14">
              <a:extLst>
                <a:ext uri="{FF2B5EF4-FFF2-40B4-BE49-F238E27FC236}">
                  <a16:creationId xmlns:a16="http://schemas.microsoft.com/office/drawing/2014/main" id="{9A8A476C-929D-4C8B-7899-CF55E79474E3}"/>
                </a:ext>
              </a:extLst>
            </p:cNvPr>
            <p:cNvSpPr/>
            <p:nvPr/>
          </p:nvSpPr>
          <p:spPr>
            <a:xfrm>
              <a:off x="3419872" y="3933055"/>
              <a:ext cx="1790717" cy="1616013"/>
            </a:xfrm>
            <a:prstGeom prst="wedgeRectCallout">
              <a:avLst>
                <a:gd name="adj1" fmla="val -15486"/>
                <a:gd name="adj2" fmla="val 189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sv-SE" sz="4400">
                  <a:solidFill>
                    <a:schemeClr val="accent1"/>
                  </a:solidFill>
                </a:rPr>
                <a:t>30%</a:t>
              </a:r>
            </a:p>
            <a:p>
              <a:pPr algn="ctr"/>
              <a:r>
                <a:rPr lang="sv-SE" sz="1400">
                  <a:solidFill>
                    <a:schemeClr val="accent1"/>
                  </a:solidFill>
                </a:rPr>
                <a:t>(44% 2023)</a:t>
              </a:r>
            </a:p>
          </p:txBody>
        </p:sp>
        <p:sp>
          <p:nvSpPr>
            <p:cNvPr id="16" name="Rektangel 15">
              <a:extLst>
                <a:ext uri="{FF2B5EF4-FFF2-40B4-BE49-F238E27FC236}">
                  <a16:creationId xmlns:a16="http://schemas.microsoft.com/office/drawing/2014/main" id="{D761969A-42FB-DB64-5FEF-97D5E822A6DD}"/>
                </a:ext>
              </a:extLst>
            </p:cNvPr>
            <p:cNvSpPr/>
            <p:nvPr/>
          </p:nvSpPr>
          <p:spPr>
            <a:xfrm>
              <a:off x="3419872" y="3988402"/>
              <a:ext cx="1800200" cy="336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>
                  <a:solidFill>
                    <a:schemeClr val="accent1"/>
                  </a:solidFill>
                </a:rPr>
                <a:t>KR-sektorn</a:t>
              </a:r>
            </a:p>
          </p:txBody>
        </p:sp>
      </p:grpSp>
      <p:sp>
        <p:nvSpPr>
          <p:cNvPr id="17" name="Rektangel 16">
            <a:extLst>
              <a:ext uri="{FF2B5EF4-FFF2-40B4-BE49-F238E27FC236}">
                <a16:creationId xmlns:a16="http://schemas.microsoft.com/office/drawing/2014/main" id="{2AD96DDB-12A7-5E2D-5543-21F16B3832AB}"/>
              </a:ext>
            </a:extLst>
          </p:cNvPr>
          <p:cNvSpPr/>
          <p:nvPr/>
        </p:nvSpPr>
        <p:spPr>
          <a:xfrm>
            <a:off x="2300753" y="2373830"/>
            <a:ext cx="2790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>
                <a:solidFill>
                  <a:schemeClr val="accent2"/>
                </a:solidFill>
              </a:rPr>
              <a:t>totalt</a:t>
            </a:r>
          </a:p>
        </p:txBody>
      </p:sp>
    </p:spTree>
    <p:extLst>
      <p:ext uri="{BB962C8B-B14F-4D97-AF65-F5344CB8AC3E}">
        <p14:creationId xmlns:p14="http://schemas.microsoft.com/office/powerpoint/2010/main" val="271908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423A5-0FFF-152D-A267-B8D81A41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BABB8CA-1037-4018-C884-3E424F20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5C411E6C-5B10-ABF6-999E-B8EAAECD1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Minskning av de som inte tror att alla omfattas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8750360-9B01-7615-9274-AD8307D784B2}"/>
              </a:ext>
            </a:extLst>
          </p:cNvPr>
          <p:cNvSpPr/>
          <p:nvPr/>
        </p:nvSpPr>
        <p:spPr>
          <a:xfrm>
            <a:off x="2376597" y="3853331"/>
            <a:ext cx="2603963" cy="830997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tror att försäkringarna endast gäller om man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är medlem i facket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B287C92-8BA3-F7B4-0101-4766862F232B}"/>
              </a:ext>
            </a:extLst>
          </p:cNvPr>
          <p:cNvSpPr>
            <a:spLocks noChangeAspect="1"/>
          </p:cNvSpPr>
          <p:nvPr/>
        </p:nvSpPr>
        <p:spPr>
          <a:xfrm>
            <a:off x="6313253" y="2269475"/>
            <a:ext cx="2790342" cy="27903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0" rtlCol="0" anchor="ctr"/>
          <a:lstStyle/>
          <a:p>
            <a:pPr algn="ctr"/>
            <a:r>
              <a:rPr lang="sv-SE" sz="8800" b="1"/>
              <a:t>12%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C257DC0-A5F9-CE17-CB8B-F1866028B2CF}"/>
              </a:ext>
            </a:extLst>
          </p:cNvPr>
          <p:cNvSpPr/>
          <p:nvPr/>
        </p:nvSpPr>
        <p:spPr>
          <a:xfrm>
            <a:off x="6385803" y="3853651"/>
            <a:ext cx="2622007" cy="1077218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sv-SE" sz="1600">
                <a:solidFill>
                  <a:schemeClr val="bg1"/>
                </a:solidFill>
              </a:rPr>
              <a:t>tror </a:t>
            </a:r>
            <a:r>
              <a:rPr lang="sv-SE" sz="1600" u="sng">
                <a:solidFill>
                  <a:schemeClr val="bg1"/>
                </a:solidFill>
              </a:rPr>
              <a:t>inte</a:t>
            </a:r>
            <a:r>
              <a:rPr lang="sv-SE" sz="1600">
                <a:solidFill>
                  <a:schemeClr val="bg1"/>
                </a:solidFill>
              </a:rPr>
              <a:t> att försäkringarna gäller för alla anställda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hos arbetsgivare med kollektivavtal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88C1F6B-6840-5950-F072-AE61F1F764C2}"/>
              </a:ext>
            </a:extLst>
          </p:cNvPr>
          <p:cNvSpPr/>
          <p:nvPr/>
        </p:nvSpPr>
        <p:spPr>
          <a:xfrm>
            <a:off x="6313253" y="2373829"/>
            <a:ext cx="2790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>
                <a:solidFill>
                  <a:schemeClr val="accent2"/>
                </a:solidFill>
              </a:rPr>
              <a:t>totalt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24D69D4B-9F97-3F30-B389-59727340A49A}"/>
              </a:ext>
            </a:extLst>
          </p:cNvPr>
          <p:cNvGrpSpPr/>
          <p:nvPr/>
        </p:nvGrpSpPr>
        <p:grpSpPr>
          <a:xfrm>
            <a:off x="8422095" y="4754559"/>
            <a:ext cx="1395139" cy="1325382"/>
            <a:chOff x="3419872" y="3933055"/>
            <a:chExt cx="1800200" cy="1616013"/>
          </a:xfrm>
        </p:grpSpPr>
        <p:sp>
          <p:nvSpPr>
            <p:cNvPr id="20" name="Pratbubbla: rektangel 19">
              <a:extLst>
                <a:ext uri="{FF2B5EF4-FFF2-40B4-BE49-F238E27FC236}">
                  <a16:creationId xmlns:a16="http://schemas.microsoft.com/office/drawing/2014/main" id="{CA99600F-C725-63C6-6D37-BAD2B8464A7B}"/>
                </a:ext>
              </a:extLst>
            </p:cNvPr>
            <p:cNvSpPr/>
            <p:nvPr/>
          </p:nvSpPr>
          <p:spPr>
            <a:xfrm>
              <a:off x="3419872" y="3933055"/>
              <a:ext cx="1790717" cy="1616013"/>
            </a:xfrm>
            <a:prstGeom prst="wedgeRectCallout">
              <a:avLst>
                <a:gd name="adj1" fmla="val -15486"/>
                <a:gd name="adj2" fmla="val 189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ctr"/>
            <a:lstStyle/>
            <a:p>
              <a:pPr algn="ctr"/>
              <a:r>
                <a:rPr lang="sv-SE" sz="4400">
                  <a:solidFill>
                    <a:schemeClr val="accent1"/>
                  </a:solidFill>
                </a:rPr>
                <a:t>10%</a:t>
              </a:r>
            </a:p>
            <a:p>
              <a:pPr algn="ctr"/>
              <a:r>
                <a:rPr lang="sv-SE" sz="1400">
                  <a:solidFill>
                    <a:schemeClr val="accent1"/>
                  </a:solidFill>
                </a:rPr>
                <a:t>(30% 2023)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4BB613E9-4478-63F4-DCBB-2988602A7D34}"/>
                </a:ext>
              </a:extLst>
            </p:cNvPr>
            <p:cNvSpPr/>
            <p:nvPr/>
          </p:nvSpPr>
          <p:spPr>
            <a:xfrm>
              <a:off x="3419872" y="3988402"/>
              <a:ext cx="1800200" cy="3360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1200">
                  <a:solidFill>
                    <a:schemeClr val="accent1"/>
                  </a:solidFill>
                </a:rPr>
                <a:t>KR-sektorn</a:t>
              </a:r>
            </a:p>
          </p:txBody>
        </p:sp>
      </p:grpSp>
      <p:sp>
        <p:nvSpPr>
          <p:cNvPr id="2" name="Pil: uppåt 1">
            <a:extLst>
              <a:ext uri="{FF2B5EF4-FFF2-40B4-BE49-F238E27FC236}">
                <a16:creationId xmlns:a16="http://schemas.microsoft.com/office/drawing/2014/main" id="{1E20C0EA-0100-5C97-B82C-3884A9F6DB99}"/>
              </a:ext>
            </a:extLst>
          </p:cNvPr>
          <p:cNvSpPr>
            <a:spLocks/>
          </p:cNvSpPr>
          <p:nvPr/>
        </p:nvSpPr>
        <p:spPr>
          <a:xfrm rot="7495012">
            <a:off x="8517047" y="1861497"/>
            <a:ext cx="859020" cy="1224000"/>
          </a:xfrm>
          <a:prstGeom prst="upArrow">
            <a:avLst>
              <a:gd name="adj1" fmla="val 60153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0" rIns="72000" bIns="108000" rtlCol="0" anchor="ctr"/>
          <a:lstStyle/>
          <a:p>
            <a:pPr algn="ctr"/>
            <a:r>
              <a:rPr lang="sv-SE" sz="2800">
                <a:solidFill>
                  <a:schemeClr val="tx1"/>
                </a:solidFill>
              </a:rPr>
              <a:t>-19%</a:t>
            </a:r>
          </a:p>
        </p:txBody>
      </p:sp>
    </p:spTree>
    <p:extLst>
      <p:ext uri="{BB962C8B-B14F-4D97-AF65-F5344CB8AC3E}">
        <p14:creationId xmlns:p14="http://schemas.microsoft.com/office/powerpoint/2010/main" val="31556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BDB0F-B35D-1229-1866-7A2F130D7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4A7662A4-A4D1-5C3E-6E83-B450C9726B18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3" y="1707763"/>
          <a:ext cx="410362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9A82713-7FAE-FE20-48DF-404B3EB5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87F4744-BBB5-5437-4132-C1419FF7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Mer än hälften vet att de själva ska anmäla</a:t>
            </a:r>
            <a:endParaRPr lang="sv-SE" sz="1400"/>
          </a:p>
        </p:txBody>
      </p:sp>
      <p:graphicFrame>
        <p:nvGraphicFramePr>
          <p:cNvPr id="8" name="Platshållare för innehåll 6">
            <a:extLst>
              <a:ext uri="{FF2B5EF4-FFF2-40B4-BE49-F238E27FC236}">
                <a16:creationId xmlns:a16="http://schemas.microsoft.com/office/drawing/2014/main" id="{E1421920-1B52-B0C0-303A-297897320BB8}"/>
              </a:ext>
            </a:extLst>
          </p:cNvPr>
          <p:cNvGraphicFramePr>
            <a:graphicFrameLocks/>
          </p:cNvGraphicFramePr>
          <p:nvPr/>
        </p:nvGraphicFramePr>
        <p:xfrm>
          <a:off x="4586390" y="1707763"/>
          <a:ext cx="410362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ktangel 9">
            <a:extLst>
              <a:ext uri="{FF2B5EF4-FFF2-40B4-BE49-F238E27FC236}">
                <a16:creationId xmlns:a16="http://schemas.microsoft.com/office/drawing/2014/main" id="{98C5E22C-E52F-4366-C900-49715AC6CCB4}"/>
              </a:ext>
            </a:extLst>
          </p:cNvPr>
          <p:cNvSpPr/>
          <p:nvPr/>
        </p:nvSpPr>
        <p:spPr>
          <a:xfrm>
            <a:off x="8691617" y="3276387"/>
            <a:ext cx="240631" cy="2462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1AB3601-0F06-E838-0AFC-260131E62E24}"/>
              </a:ext>
            </a:extLst>
          </p:cNvPr>
          <p:cNvSpPr/>
          <p:nvPr/>
        </p:nvSpPr>
        <p:spPr>
          <a:xfrm>
            <a:off x="8691616" y="3636968"/>
            <a:ext cx="240631" cy="246221"/>
          </a:xfrm>
          <a:prstGeom prst="rect">
            <a:avLst/>
          </a:prstGeom>
          <a:solidFill>
            <a:srgbClr val="37E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BB86B3D-5FA3-0EE8-8085-D37942BDBE73}"/>
              </a:ext>
            </a:extLst>
          </p:cNvPr>
          <p:cNvSpPr/>
          <p:nvPr/>
        </p:nvSpPr>
        <p:spPr>
          <a:xfrm>
            <a:off x="8691615" y="3997549"/>
            <a:ext cx="240631" cy="246221"/>
          </a:xfrm>
          <a:prstGeom prst="rect">
            <a:avLst/>
          </a:prstGeom>
          <a:solidFill>
            <a:srgbClr val="003C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986899A9-9AB9-694B-928D-749ABB994773}"/>
              </a:ext>
            </a:extLst>
          </p:cNvPr>
          <p:cNvSpPr/>
          <p:nvPr/>
        </p:nvSpPr>
        <p:spPr>
          <a:xfrm>
            <a:off x="8691614" y="4358130"/>
            <a:ext cx="240631" cy="246221"/>
          </a:xfrm>
          <a:prstGeom prst="rect">
            <a:avLst/>
          </a:prstGeom>
          <a:solidFill>
            <a:srgbClr val="7DC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14B5E449-504A-6C98-94E6-3C3B305EF50B}"/>
              </a:ext>
            </a:extLst>
          </p:cNvPr>
          <p:cNvSpPr/>
          <p:nvPr/>
        </p:nvSpPr>
        <p:spPr>
          <a:xfrm>
            <a:off x="8921020" y="3276387"/>
            <a:ext cx="296618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>
                <a:solidFill>
                  <a:schemeClr val="accent1"/>
                </a:solidFill>
              </a:rPr>
              <a:t>Jag själv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E059278-5523-FF05-001E-00D89B55CC21}"/>
              </a:ext>
            </a:extLst>
          </p:cNvPr>
          <p:cNvSpPr/>
          <p:nvPr/>
        </p:nvSpPr>
        <p:spPr>
          <a:xfrm>
            <a:off x="8921019" y="3636968"/>
            <a:ext cx="296618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>
                <a:solidFill>
                  <a:schemeClr val="accent1"/>
                </a:solidFill>
              </a:rPr>
              <a:t>Min arbetsgivare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FA9CBD4-6B78-9F13-F722-F7D1768B5686}"/>
              </a:ext>
            </a:extLst>
          </p:cNvPr>
          <p:cNvSpPr/>
          <p:nvPr/>
        </p:nvSpPr>
        <p:spPr>
          <a:xfrm>
            <a:off x="8921018" y="3997549"/>
            <a:ext cx="296618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>
                <a:solidFill>
                  <a:schemeClr val="accent1"/>
                </a:solidFill>
              </a:rPr>
              <a:t>Mitt fackförbund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901D9A0-61EB-7E13-60D3-6AD2D42889F9}"/>
              </a:ext>
            </a:extLst>
          </p:cNvPr>
          <p:cNvSpPr/>
          <p:nvPr/>
        </p:nvSpPr>
        <p:spPr>
          <a:xfrm>
            <a:off x="8921017" y="4358130"/>
            <a:ext cx="2966185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200">
                <a:solidFill>
                  <a:schemeClr val="accent1"/>
                </a:solidFill>
              </a:rPr>
              <a:t>Vet inte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959C10E-43D0-6BAC-47E4-A221ED8AE70A}"/>
              </a:ext>
            </a:extLst>
          </p:cNvPr>
          <p:cNvSpPr txBox="1"/>
          <p:nvPr/>
        </p:nvSpPr>
        <p:spPr>
          <a:xfrm>
            <a:off x="2361373" y="34452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2800">
                <a:solidFill>
                  <a:schemeClr val="accent1"/>
                </a:solidFill>
              </a:rPr>
              <a:t>Totalt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B75F134A-2B47-7D02-D765-FBDB24202F9D}"/>
              </a:ext>
            </a:extLst>
          </p:cNvPr>
          <p:cNvSpPr txBox="1"/>
          <p:nvPr/>
        </p:nvSpPr>
        <p:spPr>
          <a:xfrm>
            <a:off x="6181000" y="34452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2800">
                <a:solidFill>
                  <a:schemeClr val="accent1"/>
                </a:solidFill>
              </a:rPr>
              <a:t>KR-</a:t>
            </a:r>
            <a:br>
              <a:rPr lang="sv-SE" sz="2800">
                <a:solidFill>
                  <a:schemeClr val="accent1"/>
                </a:solidFill>
              </a:rPr>
            </a:br>
            <a:r>
              <a:rPr lang="sv-SE" sz="2800">
                <a:solidFill>
                  <a:schemeClr val="accent1"/>
                </a:solidFill>
              </a:rPr>
              <a:t>sektorn</a:t>
            </a:r>
          </a:p>
        </p:txBody>
      </p:sp>
      <p:sp>
        <p:nvSpPr>
          <p:cNvPr id="2" name="Pil: uppåt 1">
            <a:extLst>
              <a:ext uri="{FF2B5EF4-FFF2-40B4-BE49-F238E27FC236}">
                <a16:creationId xmlns:a16="http://schemas.microsoft.com/office/drawing/2014/main" id="{3ED94B4A-1BAE-2778-01E9-2DFD8EC24BAD}"/>
              </a:ext>
            </a:extLst>
          </p:cNvPr>
          <p:cNvSpPr>
            <a:spLocks noChangeAspect="1"/>
          </p:cNvSpPr>
          <p:nvPr/>
        </p:nvSpPr>
        <p:spPr>
          <a:xfrm rot="3614006">
            <a:off x="3853922" y="2920417"/>
            <a:ext cx="547094" cy="756000"/>
          </a:xfrm>
          <a:prstGeom prst="upArrow">
            <a:avLst>
              <a:gd name="adj1" fmla="val 61267"/>
              <a:gd name="adj2" fmla="val 55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72000" rtlCol="0" anchor="ctr"/>
          <a:lstStyle/>
          <a:p>
            <a:pPr algn="ctr"/>
            <a:r>
              <a:rPr lang="sv-SE">
                <a:solidFill>
                  <a:schemeClr val="accent1"/>
                </a:solidFill>
              </a:rPr>
              <a:t>+2%</a:t>
            </a:r>
            <a:endParaRPr lang="sv-SE" sz="2000">
              <a:solidFill>
                <a:schemeClr val="accent1"/>
              </a:solidFill>
            </a:endParaRPr>
          </a:p>
        </p:txBody>
      </p:sp>
      <p:sp>
        <p:nvSpPr>
          <p:cNvPr id="5" name="Pil: uppåt 4">
            <a:extLst>
              <a:ext uri="{FF2B5EF4-FFF2-40B4-BE49-F238E27FC236}">
                <a16:creationId xmlns:a16="http://schemas.microsoft.com/office/drawing/2014/main" id="{206B3A78-515E-0760-BF61-269F5CAF54C2}"/>
              </a:ext>
            </a:extLst>
          </p:cNvPr>
          <p:cNvSpPr>
            <a:spLocks noChangeAspect="1"/>
          </p:cNvSpPr>
          <p:nvPr/>
        </p:nvSpPr>
        <p:spPr>
          <a:xfrm rot="3614006">
            <a:off x="7668294" y="2917016"/>
            <a:ext cx="547094" cy="756000"/>
          </a:xfrm>
          <a:prstGeom prst="upArrow">
            <a:avLst>
              <a:gd name="adj1" fmla="val 61267"/>
              <a:gd name="adj2" fmla="val 5500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0" bIns="72000" rtlCol="0" anchor="ctr"/>
          <a:lstStyle/>
          <a:p>
            <a:pPr algn="ctr"/>
            <a:r>
              <a:rPr lang="sv-SE">
                <a:solidFill>
                  <a:schemeClr val="accent1"/>
                </a:solidFill>
              </a:rPr>
              <a:t>+6%</a:t>
            </a:r>
            <a:endParaRPr lang="sv-SE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4948CB6-3780-7824-765A-A0E43B60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313" y="2483398"/>
            <a:ext cx="7027593" cy="1027907"/>
          </a:xfrm>
        </p:spPr>
        <p:txBody>
          <a:bodyPr/>
          <a:lstStyle/>
          <a:p>
            <a:r>
              <a:rPr lang="sv-SE"/>
              <a:t>Med </a:t>
            </a:r>
            <a:r>
              <a:rPr lang="sv-SE" err="1"/>
              <a:t>Novusundersökningen</a:t>
            </a:r>
            <a:r>
              <a:rPr lang="sv-SE"/>
              <a:t> ”i bagaget” –</a:t>
            </a:r>
            <a:br>
              <a:rPr lang="sv-SE"/>
            </a:br>
            <a:br>
              <a:rPr lang="sv-SE"/>
            </a:br>
            <a:r>
              <a:rPr lang="sv-SE"/>
              <a:t>Vad behöver du tänka på i ditt uppdrag?</a:t>
            </a:r>
          </a:p>
        </p:txBody>
      </p:sp>
    </p:spTree>
    <p:extLst>
      <p:ext uri="{BB962C8B-B14F-4D97-AF65-F5344CB8AC3E}">
        <p14:creationId xmlns:p14="http://schemas.microsoft.com/office/powerpoint/2010/main" val="284833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innehåll 9" descr="En bild som visar clipart, Tecknade serier, tecknad serie, illustration&#10;&#10;Automatiskt genererad beskrivning">
            <a:extLst>
              <a:ext uri="{FF2B5EF4-FFF2-40B4-BE49-F238E27FC236}">
                <a16:creationId xmlns:a16="http://schemas.microsoft.com/office/drawing/2014/main" id="{CDE60960-98CC-46BA-A5A0-2495E3AF1C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140575" y="1449388"/>
            <a:ext cx="4535488" cy="4535488"/>
          </a:xfrm>
          <a:noFill/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F3319F2-42DE-1A4F-FACA-FA234E6E6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328" y="1182404"/>
            <a:ext cx="6214713" cy="4772234"/>
          </a:xfrm>
        </p:spPr>
        <p:txBody>
          <a:bodyPr/>
          <a:lstStyle/>
          <a:p>
            <a:r>
              <a:rPr lang="en-US" err="1"/>
              <a:t>Målsättning</a:t>
            </a:r>
            <a:r>
              <a:rPr lang="en-US"/>
              <a:t>: </a:t>
            </a:r>
            <a:r>
              <a:rPr lang="en-US" err="1"/>
              <a:t>Alla</a:t>
            </a:r>
            <a:r>
              <a:rPr lang="en-US"/>
              <a:t> ska känna till att de har kollektivavtalade försäkringar och veta vart de vänder sig</a:t>
            </a:r>
          </a:p>
          <a:p>
            <a:r>
              <a:rPr lang="en-US" err="1"/>
              <a:t>Resultaten</a:t>
            </a:r>
            <a:r>
              <a:rPr lang="en-US"/>
              <a:t> </a:t>
            </a:r>
            <a:r>
              <a:rPr lang="en-US" err="1"/>
              <a:t>från</a:t>
            </a:r>
            <a:r>
              <a:rPr lang="en-US"/>
              <a:t> </a:t>
            </a:r>
            <a:r>
              <a:rPr lang="en-US" err="1"/>
              <a:t>kännedomsundersökningen</a:t>
            </a:r>
            <a:r>
              <a:rPr lang="en-US"/>
              <a:t> är ett bevis på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ert</a:t>
            </a:r>
            <a:r>
              <a:rPr lang="en-US"/>
              <a:t> </a:t>
            </a:r>
            <a:r>
              <a:rPr lang="en-US" err="1"/>
              <a:t>arbete</a:t>
            </a:r>
            <a:r>
              <a:rPr lang="en-US"/>
              <a:t> ger </a:t>
            </a:r>
            <a:r>
              <a:rPr lang="en-US" err="1"/>
              <a:t>resultat</a:t>
            </a:r>
            <a:r>
              <a:rPr lang="en-US"/>
              <a:t>!</a:t>
            </a:r>
          </a:p>
          <a:p>
            <a:r>
              <a:rPr lang="en-US"/>
              <a:t>Fortsätt vara aktiva, sprid information och se till att ni  syns och är kända</a:t>
            </a:r>
          </a:p>
          <a:p>
            <a:r>
              <a:rPr lang="en-US"/>
              <a:t>Försök hitta sätt att nå även unga personer</a:t>
            </a:r>
          </a:p>
          <a:p>
            <a:r>
              <a:rPr lang="en-US"/>
              <a:t>Var tydliga med att </a:t>
            </a:r>
            <a:r>
              <a:rPr lang="en-US" b="1"/>
              <a:t>alla</a:t>
            </a:r>
            <a:r>
              <a:rPr lang="en-US"/>
              <a:t> anställda omfattas</a:t>
            </a:r>
          </a:p>
          <a:p>
            <a:r>
              <a:rPr lang="en-US"/>
              <a:t>Var tydliga med att anställda </a:t>
            </a:r>
            <a:r>
              <a:rPr lang="en-US" b="1" err="1"/>
              <a:t>själva</a:t>
            </a:r>
            <a:r>
              <a:rPr lang="en-US"/>
              <a:t> </a:t>
            </a:r>
            <a:r>
              <a:rPr lang="en-US" err="1"/>
              <a:t>anmäler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9E0D19A-36E3-459A-B665-5D640E3B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421481"/>
            <a:ext cx="5593988" cy="1027907"/>
          </a:xfrm>
        </p:spPr>
        <p:txBody>
          <a:bodyPr anchor="t">
            <a:normAutofit/>
          </a:bodyPr>
          <a:lstStyle/>
          <a:p>
            <a:r>
              <a:rPr lang="sv-SE"/>
              <a:t>Medskick</a:t>
            </a:r>
          </a:p>
        </p:txBody>
      </p:sp>
    </p:spTree>
    <p:extLst>
      <p:ext uri="{BB962C8B-B14F-4D97-AF65-F5344CB8AC3E}">
        <p14:creationId xmlns:p14="http://schemas.microsoft.com/office/powerpoint/2010/main" val="3558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F4B9CC8-0AD5-3022-A7B7-344A3B0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Arbetsskadeförsäkring </a:t>
            </a:r>
            <a:br>
              <a:rPr lang="sv-SE"/>
            </a:b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253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ktangel 25">
            <a:extLst>
              <a:ext uri="{FF2B5EF4-FFF2-40B4-BE49-F238E27FC236}">
                <a16:creationId xmlns:a16="http://schemas.microsoft.com/office/drawing/2014/main" id="{CA76D41A-42E3-4BBA-B629-CC08816151F0}"/>
              </a:ext>
            </a:extLst>
          </p:cNvPr>
          <p:cNvSpPr/>
          <p:nvPr/>
        </p:nvSpPr>
        <p:spPr>
          <a:xfrm>
            <a:off x="1064382" y="2102333"/>
            <a:ext cx="7018649" cy="215660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sv-SE" b="1">
                <a:solidFill>
                  <a:schemeClr val="accent1"/>
                </a:solidFill>
              </a:rPr>
              <a:t>                                             Olycksfall i arbete</a:t>
            </a:r>
          </a:p>
          <a:p>
            <a:pPr algn="just">
              <a:lnSpc>
                <a:spcPct val="150000"/>
              </a:lnSpc>
            </a:pPr>
            <a:r>
              <a:rPr lang="sv-SE" b="1">
                <a:solidFill>
                  <a:schemeClr val="accent1"/>
                </a:solidFill>
              </a:rPr>
              <a:t>                                             Färdolycksfall</a:t>
            </a:r>
          </a:p>
          <a:p>
            <a:pPr algn="just">
              <a:lnSpc>
                <a:spcPct val="150000"/>
              </a:lnSpc>
            </a:pPr>
            <a:r>
              <a:rPr lang="sv-SE" b="1">
                <a:solidFill>
                  <a:schemeClr val="accent1"/>
                </a:solidFill>
              </a:rPr>
              <a:t>                                             Smitta</a:t>
            </a:r>
          </a:p>
          <a:p>
            <a:pPr algn="just"/>
            <a:endParaRPr lang="sv-SE" b="1">
              <a:solidFill>
                <a:schemeClr val="accent1"/>
              </a:solidFill>
            </a:endParaRPr>
          </a:p>
          <a:p>
            <a:pPr algn="just"/>
            <a:r>
              <a:rPr lang="sv-SE" b="1">
                <a:solidFill>
                  <a:schemeClr val="accent1"/>
                </a:solidFill>
              </a:rPr>
              <a:t>                                             Arbetssjukdom</a:t>
            </a:r>
          </a:p>
        </p:txBody>
      </p:sp>
      <p:pic>
        <p:nvPicPr>
          <p:cNvPr id="7" name="Picture 9" descr="fklogo">
            <a:extLst>
              <a:ext uri="{FF2B5EF4-FFF2-40B4-BE49-F238E27FC236}">
                <a16:creationId xmlns:a16="http://schemas.microsoft.com/office/drawing/2014/main" id="{D584C713-92AC-423A-A9DE-7F61073C0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32" y="855074"/>
            <a:ext cx="2374029" cy="41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8D29DBF-7747-4498-92E6-2DB029DC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31" y="680500"/>
            <a:ext cx="685800" cy="571500"/>
          </a:xfrm>
          <a:prstGeom prst="rect">
            <a:avLst/>
          </a:prstGeom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DC05D649-19FD-4D84-80CA-A2826FD92B41}"/>
              </a:ext>
            </a:extLst>
          </p:cNvPr>
          <p:cNvSpPr/>
          <p:nvPr/>
        </p:nvSpPr>
        <p:spPr>
          <a:xfrm>
            <a:off x="1075631" y="1362399"/>
            <a:ext cx="3275631" cy="6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0568357-8C2F-462F-8F30-C0CF6905C2B2}"/>
              </a:ext>
            </a:extLst>
          </p:cNvPr>
          <p:cNvSpPr txBox="1"/>
          <p:nvPr/>
        </p:nvSpPr>
        <p:spPr>
          <a:xfrm>
            <a:off x="1224574" y="1322533"/>
            <a:ext cx="2731058" cy="39111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br>
              <a:rPr lang="sv-SE" b="1">
                <a:solidFill>
                  <a:schemeClr val="accent3"/>
                </a:solidFill>
                <a:latin typeface="+mj-lt"/>
              </a:rPr>
            </a:br>
            <a:r>
              <a:rPr lang="sv-SE" b="1">
                <a:solidFill>
                  <a:schemeClr val="accent3"/>
                </a:solidFill>
                <a:latin typeface="+mj-lt"/>
              </a:rPr>
              <a:t>Lag – </a:t>
            </a:r>
          </a:p>
          <a:p>
            <a:r>
              <a:rPr lang="sv-SE" b="1">
                <a:solidFill>
                  <a:schemeClr val="accent3"/>
                </a:solidFill>
                <a:latin typeface="+mj-lt"/>
              </a:rPr>
              <a:t>Socialförsäkringsbalken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35E7C81-E9B0-4D2C-BD44-A5EA9855B036}"/>
              </a:ext>
            </a:extLst>
          </p:cNvPr>
          <p:cNvSpPr/>
          <p:nvPr/>
        </p:nvSpPr>
        <p:spPr>
          <a:xfrm>
            <a:off x="4988572" y="1374024"/>
            <a:ext cx="3094459" cy="61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F903A6D5-6B47-4BE2-A943-26B728555334}"/>
              </a:ext>
            </a:extLst>
          </p:cNvPr>
          <p:cNvSpPr txBox="1"/>
          <p:nvPr/>
        </p:nvSpPr>
        <p:spPr>
          <a:xfrm>
            <a:off x="5019131" y="1291145"/>
            <a:ext cx="3033339" cy="539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br>
              <a:rPr lang="sv-SE" b="1">
                <a:solidFill>
                  <a:schemeClr val="accent3"/>
                </a:solidFill>
                <a:latin typeface="+mj-lt"/>
              </a:rPr>
            </a:br>
            <a:r>
              <a:rPr lang="sv-SE" b="1">
                <a:solidFill>
                  <a:schemeClr val="accent3"/>
                </a:solidFill>
                <a:latin typeface="+mj-lt"/>
              </a:rPr>
              <a:t>Avtal – Trygghetsförsäkring</a:t>
            </a:r>
            <a:br>
              <a:rPr lang="sv-SE" b="1">
                <a:solidFill>
                  <a:schemeClr val="accent3"/>
                </a:solidFill>
                <a:latin typeface="+mj-lt"/>
              </a:rPr>
            </a:br>
            <a:r>
              <a:rPr lang="sv-SE" b="1">
                <a:solidFill>
                  <a:schemeClr val="accent3"/>
                </a:solidFill>
                <a:latin typeface="+mj-lt"/>
              </a:rPr>
              <a:t>vid arbetsskada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6EE8F72-C3EE-4C83-86D3-1C339355BF5A}"/>
              </a:ext>
            </a:extLst>
          </p:cNvPr>
          <p:cNvSpPr/>
          <p:nvPr/>
        </p:nvSpPr>
        <p:spPr>
          <a:xfrm>
            <a:off x="2024028" y="2113958"/>
            <a:ext cx="7018649" cy="21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Rak koppling 22">
            <a:extLst>
              <a:ext uri="{FF2B5EF4-FFF2-40B4-BE49-F238E27FC236}">
                <a16:creationId xmlns:a16="http://schemas.microsoft.com/office/drawing/2014/main" id="{8AC044D6-8493-4AE0-AD85-1E0837E3C803}"/>
              </a:ext>
            </a:extLst>
          </p:cNvPr>
          <p:cNvCxnSpPr>
            <a:cxnSpLocks/>
          </p:cNvCxnSpPr>
          <p:nvPr/>
        </p:nvCxnSpPr>
        <p:spPr>
          <a:xfrm>
            <a:off x="3665416" y="3618547"/>
            <a:ext cx="21968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A2DB56D3-7405-4F73-9927-2333616F1706}"/>
              </a:ext>
            </a:extLst>
          </p:cNvPr>
          <p:cNvSpPr/>
          <p:nvPr/>
        </p:nvSpPr>
        <p:spPr>
          <a:xfrm>
            <a:off x="1064382" y="4594731"/>
            <a:ext cx="3286881" cy="20277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Tandvård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Särskilda hjälpmedel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Sjukvård utomlands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Livränta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Begravningshjälp</a:t>
            </a:r>
          </a:p>
          <a:p>
            <a:pPr marL="628632" lvl="1" indent="-171450">
              <a:buFont typeface="Arial" panose="020B0604020202020204" pitchFamily="34" charset="0"/>
              <a:buChar char="•"/>
            </a:pPr>
            <a:r>
              <a:rPr lang="sv-SE" sz="1600">
                <a:solidFill>
                  <a:schemeClr val="accent3"/>
                </a:solidFill>
                <a:latin typeface="+mj-lt"/>
              </a:rPr>
              <a:t>Efterlevandelivränta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6EF82A-170D-4574-A2DF-FCE3B2343E63}"/>
              </a:ext>
            </a:extLst>
          </p:cNvPr>
          <p:cNvSpPr/>
          <p:nvPr/>
        </p:nvSpPr>
        <p:spPr>
          <a:xfrm>
            <a:off x="4988572" y="4594730"/>
            <a:ext cx="3137350" cy="2027741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3"/>
                </a:solidFill>
              </a:rPr>
              <a:t>Inkomstförlust</a:t>
            </a:r>
            <a:endParaRPr lang="sv-SE">
              <a:solidFill>
                <a:schemeClr val="accent3"/>
              </a:solidFill>
            </a:endParaRP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3"/>
                </a:solidFill>
              </a:rPr>
              <a:t>Merkostnader</a:t>
            </a:r>
            <a:endParaRPr lang="sv-SE" sz="1600" dirty="0">
              <a:solidFill>
                <a:schemeClr val="accent3"/>
              </a:solidFill>
              <a:cs typeface="Arial"/>
            </a:endParaRP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3"/>
                </a:solidFill>
              </a:rPr>
              <a:t>Sveda och värk</a:t>
            </a:r>
            <a:endParaRPr lang="sv-SE" sz="1600" dirty="0">
              <a:solidFill>
                <a:schemeClr val="accent3"/>
              </a:solidFill>
              <a:cs typeface="Arial"/>
            </a:endParaRP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3"/>
                </a:solidFill>
                <a:cs typeface="Arial"/>
              </a:rPr>
              <a:t>Kvarstående besvär</a:t>
            </a: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3"/>
                </a:solidFill>
              </a:rPr>
              <a:t>Framtida merkostnader</a:t>
            </a:r>
            <a:endParaRPr lang="sv-SE" sz="1600" dirty="0">
              <a:solidFill>
                <a:schemeClr val="accent3"/>
              </a:solidFill>
              <a:cs typeface="Arial"/>
            </a:endParaRP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3"/>
                </a:solidFill>
              </a:rPr>
              <a:t>Framtida inkomstförlust</a:t>
            </a:r>
            <a:endParaRPr lang="sv-SE" sz="1600" dirty="0">
              <a:solidFill>
                <a:schemeClr val="accent3"/>
              </a:solidFill>
              <a:cs typeface="Arial"/>
            </a:endParaRPr>
          </a:p>
          <a:p>
            <a:pPr marL="742315" lvl="1" indent="-285750"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chemeClr val="accent3"/>
                </a:solidFill>
              </a:rPr>
              <a:t>Ersättning vid dödsfall</a:t>
            </a:r>
            <a:endParaRPr lang="sv-SE" sz="16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B81962F-7A7C-4CDA-8C70-82C1E5C0CD67}"/>
              </a:ext>
            </a:extLst>
          </p:cNvPr>
          <p:cNvSpPr txBox="1"/>
          <p:nvPr/>
        </p:nvSpPr>
        <p:spPr>
          <a:xfrm>
            <a:off x="1252603" y="3554881"/>
            <a:ext cx="2224593" cy="87776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Måste </a:t>
            </a:r>
            <a:r>
              <a:rPr kumimoji="0" lang="sv-SE" sz="1200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som regel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n-ea"/>
                <a:cs typeface="+mn-cs"/>
              </a:rPr>
              <a:t> vara godkänd av Försäkringskassan</a:t>
            </a:r>
          </a:p>
          <a:p>
            <a:endParaRPr lang="sv-SE" sz="900" b="1">
              <a:solidFill>
                <a:schemeClr val="accent3"/>
              </a:solidFill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74BD78B7-8248-43EE-998B-E7CFC96F5868}"/>
              </a:ext>
            </a:extLst>
          </p:cNvPr>
          <p:cNvSpPr txBox="1"/>
          <p:nvPr/>
        </p:nvSpPr>
        <p:spPr>
          <a:xfrm>
            <a:off x="6353298" y="2582659"/>
            <a:ext cx="1542343" cy="60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Kan prövas av </a:t>
            </a:r>
            <a:b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</a:br>
            <a:r>
              <a:rPr kumimoji="0" lang="sv-SE" sz="1200" b="0" i="0" u="none" strike="noStrike" kern="1200" cap="none" spc="0" normalizeH="0" baseline="0" noProof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Afa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Försäkring</a:t>
            </a:r>
            <a:r>
              <a:rPr kumimoji="0" lang="sv-SE" sz="1200" b="0" i="0" u="none" strike="noStrike" kern="1200" cap="none" spc="0" normalizeH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 </a:t>
            </a: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</a:rPr>
              <a:t>direkt</a:t>
            </a:r>
            <a:endParaRPr lang="sv-SE" sz="1200" b="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4" grpId="0" animBg="1"/>
      <p:bldP spid="15" grpId="0"/>
      <p:bldP spid="17" grpId="0" animBg="1"/>
      <p:bldP spid="22" grpId="0"/>
      <p:bldP spid="27" grpId="0" animBg="1"/>
      <p:bldP spid="28" grpId="0" animBg="1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36C1-5EFD-6B39-E2DE-CC86CCFC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8314C57-CAEB-3F86-83B8-24721BF83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>
            <a:normAutofit/>
          </a:bodyPr>
          <a:lstStyle/>
          <a:p>
            <a:r>
              <a:rPr lang="sv-SE" dirty="0">
                <a:solidFill>
                  <a:schemeClr val="bg1">
                    <a:lumMod val="95000"/>
                  </a:schemeClr>
                </a:solidFill>
              </a:rPr>
              <a:t>Efterlängtad nyhet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0E7333C2-0B94-C943-460E-AF22F098DD23}"/>
              </a:ext>
            </a:extLst>
          </p:cNvPr>
          <p:cNvSpPr txBox="1"/>
          <p:nvPr/>
        </p:nvSpPr>
        <p:spPr>
          <a:xfrm>
            <a:off x="107004" y="68094"/>
            <a:ext cx="2256817" cy="33074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200" dirty="0"/>
              <a:t>www.afaforsakring.se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0AC683-C512-8467-6293-496618D26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400" y="0"/>
            <a:ext cx="7135200" cy="6858000"/>
          </a:xfrm>
          <a:prstGeom prst="rect">
            <a:avLst/>
          </a:prstGeom>
        </p:spPr>
      </p:pic>
      <p:sp>
        <p:nvSpPr>
          <p:cNvPr id="6" name="Ellips 5">
            <a:extLst>
              <a:ext uri="{FF2B5EF4-FFF2-40B4-BE49-F238E27FC236}">
                <a16:creationId xmlns:a16="http://schemas.microsoft.com/office/drawing/2014/main" id="{33CE60BD-421E-543E-42EE-1FE37C6CE9AA}"/>
              </a:ext>
            </a:extLst>
          </p:cNvPr>
          <p:cNvSpPr/>
          <p:nvPr/>
        </p:nvSpPr>
        <p:spPr>
          <a:xfrm>
            <a:off x="3376671" y="68094"/>
            <a:ext cx="767443" cy="330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A30A9AE-483C-63DF-32D1-727E7705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400" y="-3624"/>
            <a:ext cx="7131432" cy="6858000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2FAB5632-4540-202F-2614-CF1DB57BE687}"/>
              </a:ext>
            </a:extLst>
          </p:cNvPr>
          <p:cNvSpPr/>
          <p:nvPr/>
        </p:nvSpPr>
        <p:spPr>
          <a:xfrm>
            <a:off x="3376671" y="64470"/>
            <a:ext cx="767443" cy="330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8D2C50AC-B852-4E76-27E3-CB4DDB59475D}"/>
              </a:ext>
            </a:extLst>
          </p:cNvPr>
          <p:cNvSpPr/>
          <p:nvPr/>
        </p:nvSpPr>
        <p:spPr>
          <a:xfrm>
            <a:off x="7538357" y="448417"/>
            <a:ext cx="996042" cy="408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058E5BA7-215D-D365-991A-3F0B4080E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2168" y="3624"/>
            <a:ext cx="7134987" cy="6858000"/>
          </a:xfrm>
          <a:prstGeom prst="rect">
            <a:avLst/>
          </a:prstGeom>
        </p:spPr>
      </p:pic>
      <p:sp>
        <p:nvSpPr>
          <p:cNvPr id="13" name="Ellips 12">
            <a:extLst>
              <a:ext uri="{FF2B5EF4-FFF2-40B4-BE49-F238E27FC236}">
                <a16:creationId xmlns:a16="http://schemas.microsoft.com/office/drawing/2014/main" id="{FB573A20-FCC9-7316-B086-4C52595C5D77}"/>
              </a:ext>
            </a:extLst>
          </p:cNvPr>
          <p:cNvSpPr/>
          <p:nvPr/>
        </p:nvSpPr>
        <p:spPr>
          <a:xfrm>
            <a:off x="3566834" y="68094"/>
            <a:ext cx="767443" cy="330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7CE28740-41EF-1C4C-4EFD-FF73C537FD79}"/>
              </a:ext>
            </a:extLst>
          </p:cNvPr>
          <p:cNvSpPr/>
          <p:nvPr/>
        </p:nvSpPr>
        <p:spPr>
          <a:xfrm>
            <a:off x="8605161" y="427679"/>
            <a:ext cx="996042" cy="4081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52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1D944F-00ED-CEB7-A693-B4BE3B19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innebär sambandsprövning?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3012ABB-3A2D-09F5-86BC-823918C42BC8}"/>
              </a:ext>
            </a:extLst>
          </p:cNvPr>
          <p:cNvCxnSpPr>
            <a:cxnSpLocks/>
          </p:cNvCxnSpPr>
          <p:nvPr/>
        </p:nvCxnSpPr>
        <p:spPr>
          <a:xfrm>
            <a:off x="1082984" y="2963951"/>
            <a:ext cx="8602133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AA24660-9481-2FDC-D859-F9F3BD27F6E5}"/>
              </a:ext>
            </a:extLst>
          </p:cNvPr>
          <p:cNvSpPr/>
          <p:nvPr/>
        </p:nvSpPr>
        <p:spPr>
          <a:xfrm>
            <a:off x="8913150" y="2351088"/>
            <a:ext cx="1346202" cy="533399"/>
          </a:xfrm>
          <a:prstGeom prst="round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Kvarstående</a:t>
            </a:r>
            <a:br>
              <a:rPr lang="sv-SE" sz="1400" b="1">
                <a:solidFill>
                  <a:schemeClr val="tx1"/>
                </a:solidFill>
              </a:rPr>
            </a:br>
            <a:r>
              <a:rPr lang="sv-SE" sz="1400" b="1">
                <a:solidFill>
                  <a:schemeClr val="tx1"/>
                </a:solidFill>
              </a:rPr>
              <a:t>besvär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CF821DC-7FDC-8329-6745-1AD5D0E06CF2}"/>
              </a:ext>
            </a:extLst>
          </p:cNvPr>
          <p:cNvSpPr txBox="1"/>
          <p:nvPr/>
        </p:nvSpPr>
        <p:spPr>
          <a:xfrm>
            <a:off x="1082984" y="2655169"/>
            <a:ext cx="3556000" cy="26246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b="1"/>
              <a:t>Sjukskrivning</a:t>
            </a:r>
          </a:p>
        </p:txBody>
      </p:sp>
      <p:sp>
        <p:nvSpPr>
          <p:cNvPr id="7" name="Explosion: 8 punkter 6">
            <a:extLst>
              <a:ext uri="{FF2B5EF4-FFF2-40B4-BE49-F238E27FC236}">
                <a16:creationId xmlns:a16="http://schemas.microsoft.com/office/drawing/2014/main" id="{91CC29D4-0C95-55DD-6E73-CB13055C395B}"/>
              </a:ext>
            </a:extLst>
          </p:cNvPr>
          <p:cNvSpPr/>
          <p:nvPr/>
        </p:nvSpPr>
        <p:spPr>
          <a:xfrm>
            <a:off x="109655" y="2370666"/>
            <a:ext cx="1168400" cy="1202267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>
                <a:solidFill>
                  <a:schemeClr val="tx1"/>
                </a:solidFill>
              </a:rPr>
              <a:t>Olycks-fall</a:t>
            </a:r>
          </a:p>
        </p:txBody>
      </p:sp>
      <p:pic>
        <p:nvPicPr>
          <p:cNvPr id="14" name="Bild 13" descr="Kvitto kontur">
            <a:extLst>
              <a:ext uri="{FF2B5EF4-FFF2-40B4-BE49-F238E27FC236}">
                <a16:creationId xmlns:a16="http://schemas.microsoft.com/office/drawing/2014/main" id="{46768431-C1F2-F139-3B36-83B36CA80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6335" y="2971800"/>
            <a:ext cx="508000" cy="508000"/>
          </a:xfrm>
          <a:prstGeom prst="rect">
            <a:avLst/>
          </a:prstGeom>
        </p:spPr>
      </p:pic>
      <p:pic>
        <p:nvPicPr>
          <p:cNvPr id="15" name="Bild 14" descr="Kvitto kontur">
            <a:extLst>
              <a:ext uri="{FF2B5EF4-FFF2-40B4-BE49-F238E27FC236}">
                <a16:creationId xmlns:a16="http://schemas.microsoft.com/office/drawing/2014/main" id="{68244CC5-DD7D-4C1F-E177-DB414D11A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2553" y="2973317"/>
            <a:ext cx="508000" cy="508000"/>
          </a:xfrm>
          <a:prstGeom prst="rect">
            <a:avLst/>
          </a:prstGeom>
        </p:spPr>
      </p:pic>
      <p:pic>
        <p:nvPicPr>
          <p:cNvPr id="16" name="Bild 15" descr="Kvitto kontur">
            <a:extLst>
              <a:ext uri="{FF2B5EF4-FFF2-40B4-BE49-F238E27FC236}">
                <a16:creationId xmlns:a16="http://schemas.microsoft.com/office/drawing/2014/main" id="{A6DE8A3D-B07E-267C-88E2-D3FEE01C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8833" y="2971800"/>
            <a:ext cx="508000" cy="508000"/>
          </a:xfrm>
          <a:prstGeom prst="rect">
            <a:avLst/>
          </a:prstGeom>
        </p:spPr>
      </p:pic>
      <p:pic>
        <p:nvPicPr>
          <p:cNvPr id="17" name="Bild 16" descr="Kvitto kontur">
            <a:extLst>
              <a:ext uri="{FF2B5EF4-FFF2-40B4-BE49-F238E27FC236}">
                <a16:creationId xmlns:a16="http://schemas.microsoft.com/office/drawing/2014/main" id="{A8D624AA-14C4-9256-CA3B-8E9240BA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816" y="2965450"/>
            <a:ext cx="508000" cy="508000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46589478-00BE-DAE1-A807-60D5F0F9DCBA}"/>
              </a:ext>
            </a:extLst>
          </p:cNvPr>
          <p:cNvSpPr txBox="1"/>
          <p:nvPr/>
        </p:nvSpPr>
        <p:spPr>
          <a:xfrm>
            <a:off x="355262" y="3899680"/>
            <a:ext cx="4742949" cy="2215991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sv-SE" sz="1600" b="1">
                <a:solidFill>
                  <a:schemeClr val="bg1"/>
                </a:solidFill>
              </a:rPr>
              <a:t> I direkt anslutning till skadan</a:t>
            </a:r>
          </a:p>
          <a:p>
            <a:pPr marL="0" indent="0">
              <a:buNone/>
            </a:pPr>
            <a:endParaRPr lang="sv-SE" sz="16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600">
                <a:solidFill>
                  <a:schemeClr val="bg1"/>
                </a:solidFill>
              </a:rPr>
              <a:t>Samband bedöms oftast av handläggare, 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t ex:</a:t>
            </a:r>
          </a:p>
          <a:p>
            <a:r>
              <a:rPr lang="sv-SE" sz="1600">
                <a:solidFill>
                  <a:schemeClr val="bg1"/>
                </a:solidFill>
              </a:rPr>
              <a:t>-Sjukskrivning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-Kostnader – t ex läkarbesök, röntgen,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 sjukgymnastik samt mediciner</a:t>
            </a:r>
            <a:br>
              <a:rPr lang="sv-SE" sz="1600">
                <a:solidFill>
                  <a:schemeClr val="bg1"/>
                </a:solidFill>
              </a:rPr>
            </a:br>
            <a:r>
              <a:rPr lang="sv-SE" sz="1600">
                <a:solidFill>
                  <a:schemeClr val="bg1"/>
                </a:solidFill>
              </a:rPr>
              <a:t>-Sveda och värk</a:t>
            </a:r>
          </a:p>
          <a:p>
            <a:endParaRPr lang="sv-SE" sz="1600">
              <a:solidFill>
                <a:schemeClr val="accent1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87B084CC-ADF3-31FD-6FD0-7053ABB1A2EA}"/>
              </a:ext>
            </a:extLst>
          </p:cNvPr>
          <p:cNvSpPr txBox="1"/>
          <p:nvPr/>
        </p:nvSpPr>
        <p:spPr>
          <a:xfrm>
            <a:off x="6096000" y="3899680"/>
            <a:ext cx="4744800" cy="2462213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marL="0" indent="0">
              <a:buNone/>
            </a:pPr>
            <a:r>
              <a:rPr lang="sv-SE" sz="1600" b="1" dirty="0">
                <a:solidFill>
                  <a:schemeClr val="bg1"/>
                </a:solidFill>
              </a:rPr>
              <a:t> Ca 1 år efter sjukskrivningen följs kvarstående</a:t>
            </a:r>
            <a:br>
              <a:rPr lang="sv-SE" sz="1600" b="1" dirty="0">
                <a:solidFill>
                  <a:schemeClr val="bg1"/>
                </a:solidFill>
              </a:rPr>
            </a:br>
            <a:r>
              <a:rPr lang="sv-SE" sz="1600" b="1" dirty="0">
                <a:solidFill>
                  <a:schemeClr val="bg1"/>
                </a:solidFill>
              </a:rPr>
              <a:t> besvär upp</a:t>
            </a:r>
          </a:p>
          <a:p>
            <a:pPr marL="0" indent="0">
              <a:buNone/>
            </a:pP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-Handläggaren pratar med den</a:t>
            </a:r>
          </a:p>
          <a:p>
            <a:r>
              <a:rPr lang="sv-SE" sz="1600" dirty="0">
                <a:solidFill>
                  <a:schemeClr val="bg1"/>
                </a:solidFill>
              </a:rPr>
              <a:t> skadade, tar vid behov in medicinskt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 underlag</a:t>
            </a:r>
          </a:p>
          <a:p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- Bedöms sedan av handläggare eller av</a:t>
            </a:r>
          </a:p>
          <a:p>
            <a:r>
              <a:rPr lang="sv-SE" sz="1600" dirty="0">
                <a:solidFill>
                  <a:schemeClr val="bg1"/>
                </a:solidFill>
              </a:rPr>
              <a:t>  Medicinsk rådgivare</a:t>
            </a:r>
          </a:p>
          <a:p>
            <a:endParaRPr lang="sv-SE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91D944F-00ED-CEB7-A693-B4BE3B19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Vad innebär sambandsprövning - exempel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3012ABB-3A2D-09F5-86BC-823918C42BC8}"/>
              </a:ext>
            </a:extLst>
          </p:cNvPr>
          <p:cNvCxnSpPr>
            <a:cxnSpLocks/>
          </p:cNvCxnSpPr>
          <p:nvPr/>
        </p:nvCxnSpPr>
        <p:spPr>
          <a:xfrm>
            <a:off x="1082984" y="2963951"/>
            <a:ext cx="8602133" cy="0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: rundade hörn 7">
            <a:extLst>
              <a:ext uri="{FF2B5EF4-FFF2-40B4-BE49-F238E27FC236}">
                <a16:creationId xmlns:a16="http://schemas.microsoft.com/office/drawing/2014/main" id="{2AA24660-9481-2FDC-D859-F9F3BD27F6E5}"/>
              </a:ext>
            </a:extLst>
          </p:cNvPr>
          <p:cNvSpPr/>
          <p:nvPr/>
        </p:nvSpPr>
        <p:spPr>
          <a:xfrm>
            <a:off x="8913150" y="2351088"/>
            <a:ext cx="1346202" cy="533399"/>
          </a:xfrm>
          <a:prstGeom prst="round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b="1">
                <a:solidFill>
                  <a:schemeClr val="tx1"/>
                </a:solidFill>
              </a:rPr>
              <a:t>Kvarstående</a:t>
            </a:r>
            <a:br>
              <a:rPr lang="sv-SE" sz="1400" b="1">
                <a:solidFill>
                  <a:schemeClr val="tx1"/>
                </a:solidFill>
              </a:rPr>
            </a:br>
            <a:r>
              <a:rPr lang="sv-SE" sz="1400" b="1">
                <a:solidFill>
                  <a:schemeClr val="tx1"/>
                </a:solidFill>
              </a:rPr>
              <a:t>besvär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CF821DC-7FDC-8329-6745-1AD5D0E06CF2}"/>
              </a:ext>
            </a:extLst>
          </p:cNvPr>
          <p:cNvSpPr txBox="1"/>
          <p:nvPr/>
        </p:nvSpPr>
        <p:spPr>
          <a:xfrm>
            <a:off x="1082984" y="2655169"/>
            <a:ext cx="3556000" cy="26246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b="1"/>
              <a:t>Sjukskrivning</a:t>
            </a:r>
          </a:p>
        </p:txBody>
      </p:sp>
      <p:sp>
        <p:nvSpPr>
          <p:cNvPr id="7" name="Explosion: 8 punkter 6">
            <a:extLst>
              <a:ext uri="{FF2B5EF4-FFF2-40B4-BE49-F238E27FC236}">
                <a16:creationId xmlns:a16="http://schemas.microsoft.com/office/drawing/2014/main" id="{91CC29D4-0C95-55DD-6E73-CB13055C395B}"/>
              </a:ext>
            </a:extLst>
          </p:cNvPr>
          <p:cNvSpPr/>
          <p:nvPr/>
        </p:nvSpPr>
        <p:spPr>
          <a:xfrm>
            <a:off x="109655" y="2370666"/>
            <a:ext cx="1168400" cy="1202267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>
                <a:solidFill>
                  <a:schemeClr val="tx1"/>
                </a:solidFill>
              </a:rPr>
              <a:t>Olycks-fall</a:t>
            </a:r>
          </a:p>
        </p:txBody>
      </p:sp>
      <p:pic>
        <p:nvPicPr>
          <p:cNvPr id="14" name="Bild 13" descr="Kvitto kontur">
            <a:extLst>
              <a:ext uri="{FF2B5EF4-FFF2-40B4-BE49-F238E27FC236}">
                <a16:creationId xmlns:a16="http://schemas.microsoft.com/office/drawing/2014/main" id="{46768431-C1F2-F139-3B36-83B36CA80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6335" y="2971800"/>
            <a:ext cx="508000" cy="508000"/>
          </a:xfrm>
          <a:prstGeom prst="rect">
            <a:avLst/>
          </a:prstGeom>
        </p:spPr>
      </p:pic>
      <p:pic>
        <p:nvPicPr>
          <p:cNvPr id="15" name="Bild 14" descr="Kvitto kontur">
            <a:extLst>
              <a:ext uri="{FF2B5EF4-FFF2-40B4-BE49-F238E27FC236}">
                <a16:creationId xmlns:a16="http://schemas.microsoft.com/office/drawing/2014/main" id="{68244CC5-DD7D-4C1F-E177-DB414D11A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2553" y="2973317"/>
            <a:ext cx="508000" cy="508000"/>
          </a:xfrm>
          <a:prstGeom prst="rect">
            <a:avLst/>
          </a:prstGeom>
        </p:spPr>
      </p:pic>
      <p:pic>
        <p:nvPicPr>
          <p:cNvPr id="16" name="Bild 15" descr="Kvitto kontur">
            <a:extLst>
              <a:ext uri="{FF2B5EF4-FFF2-40B4-BE49-F238E27FC236}">
                <a16:creationId xmlns:a16="http://schemas.microsoft.com/office/drawing/2014/main" id="{A6DE8A3D-B07E-267C-88E2-D3FEE01CA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88833" y="2971800"/>
            <a:ext cx="508000" cy="508000"/>
          </a:xfrm>
          <a:prstGeom prst="rect">
            <a:avLst/>
          </a:prstGeom>
        </p:spPr>
      </p:pic>
      <p:pic>
        <p:nvPicPr>
          <p:cNvPr id="17" name="Bild 16" descr="Kvitto kontur">
            <a:extLst>
              <a:ext uri="{FF2B5EF4-FFF2-40B4-BE49-F238E27FC236}">
                <a16:creationId xmlns:a16="http://schemas.microsoft.com/office/drawing/2014/main" id="{A8D624AA-14C4-9256-CA3B-8E9240BA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4816" y="2965450"/>
            <a:ext cx="508000" cy="50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5E390A1-3B5F-1C6C-2DA3-17E7CF35A9D4}"/>
              </a:ext>
            </a:extLst>
          </p:cNvPr>
          <p:cNvSpPr txBox="1"/>
          <p:nvPr/>
        </p:nvSpPr>
        <p:spPr>
          <a:xfrm>
            <a:off x="617468" y="1169684"/>
            <a:ext cx="60973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>
                <a:solidFill>
                  <a:schemeClr val="accent1"/>
                </a:solidFill>
              </a:rPr>
              <a:t>Jill faller i arbetet och skadar sitt knä. Vid röntgen samma dag ser man en skada på korsband samt en uttalad artros i knät. Det blir operation, Jill blir sjukskriven 6 veckor och får kostnader.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7F564820-2139-F9C6-60FE-215533035089}"/>
              </a:ext>
            </a:extLst>
          </p:cNvPr>
          <p:cNvSpPr txBox="1">
            <a:spLocks/>
          </p:cNvSpPr>
          <p:nvPr/>
        </p:nvSpPr>
        <p:spPr>
          <a:xfrm>
            <a:off x="411836" y="3806456"/>
            <a:ext cx="5372276" cy="2967969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>
                <a:solidFill>
                  <a:schemeClr val="bg1"/>
                </a:solidFill>
              </a:rPr>
              <a:t>Samband:</a:t>
            </a:r>
            <a:r>
              <a:rPr lang="sv-SE" sz="1600">
                <a:solidFill>
                  <a:schemeClr val="bg1"/>
                </a:solidFill>
              </a:rPr>
              <a:t>	</a:t>
            </a:r>
          </a:p>
          <a:p>
            <a:pPr marL="342900" indent="-342900"/>
            <a:r>
              <a:rPr lang="sv-SE" sz="1600">
                <a:solidFill>
                  <a:schemeClr val="bg1"/>
                </a:solidFill>
              </a:rPr>
              <a:t>Sjukskrivning 6 veckor i anslutning till olycksfallet</a:t>
            </a:r>
          </a:p>
          <a:p>
            <a:pPr marL="342900" indent="-342900"/>
            <a:r>
              <a:rPr lang="sv-SE" sz="1600">
                <a:solidFill>
                  <a:schemeClr val="bg1"/>
                </a:solidFill>
              </a:rPr>
              <a:t>Kostnader under </a:t>
            </a:r>
            <a:r>
              <a:rPr lang="sv-SE" sz="1600" err="1">
                <a:solidFill>
                  <a:schemeClr val="bg1"/>
                </a:solidFill>
              </a:rPr>
              <a:t>akuttid</a:t>
            </a:r>
            <a:r>
              <a:rPr lang="sv-SE" sz="1600">
                <a:solidFill>
                  <a:schemeClr val="bg1"/>
                </a:solidFill>
              </a:rPr>
              <a:t> </a:t>
            </a:r>
          </a:p>
          <a:p>
            <a:pPr marL="342900" indent="-342900"/>
            <a:r>
              <a:rPr lang="sv-SE" sz="1600">
                <a:solidFill>
                  <a:schemeClr val="bg1"/>
                </a:solidFill>
              </a:rPr>
              <a:t>Sveda och värk för sjukskrivningen 6 veckor</a:t>
            </a:r>
          </a:p>
          <a:p>
            <a:pPr marL="342900" indent="-342900"/>
            <a:r>
              <a:rPr lang="sv-SE" sz="1600">
                <a:solidFill>
                  <a:schemeClr val="bg1"/>
                </a:solidFill>
              </a:rPr>
              <a:t>Ärr efter operation i samband med olycksfallet</a:t>
            </a:r>
          </a:p>
          <a:p>
            <a:pPr marL="342900" indent="-342900"/>
            <a:r>
              <a:rPr lang="sv-SE" sz="1600">
                <a:solidFill>
                  <a:schemeClr val="bg1"/>
                </a:solidFill>
              </a:rPr>
              <a:t>3% (av totalt 5%) medicinsk invaliditet bedöms ha samband med korsbandsskadan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DF1F0D-26B9-02BD-86F6-8E7E1F8F5DD6}"/>
              </a:ext>
            </a:extLst>
          </p:cNvPr>
          <p:cNvSpPr txBox="1">
            <a:spLocks/>
          </p:cNvSpPr>
          <p:nvPr/>
        </p:nvSpPr>
        <p:spPr>
          <a:xfrm>
            <a:off x="6095999" y="3817088"/>
            <a:ext cx="5684400" cy="295631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216000" indent="-228605" algn="l" defTabSz="914418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40000" indent="-288000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lang="sv-SE" sz="18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2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8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32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584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36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088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340000" indent="-228605" algn="l" defTabSz="91441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600" b="1" dirty="0">
                <a:solidFill>
                  <a:schemeClr val="bg1"/>
                </a:solidFill>
              </a:rPr>
              <a:t>Ej samband:</a:t>
            </a:r>
          </a:p>
          <a:p>
            <a:pPr marL="342900" indent="-342900"/>
            <a:r>
              <a:rPr lang="sv-SE" sz="1600">
                <a:solidFill>
                  <a:schemeClr val="bg1"/>
                </a:solidFill>
              </a:rPr>
              <a:t>Besvär, ett </a:t>
            </a:r>
            <a:r>
              <a:rPr lang="sv-SE" sz="1600" dirty="0">
                <a:solidFill>
                  <a:schemeClr val="bg1"/>
                </a:solidFill>
              </a:rPr>
              <a:t>år efter </a:t>
            </a:r>
            <a:r>
              <a:rPr lang="sv-SE" sz="1600">
                <a:solidFill>
                  <a:schemeClr val="bg1"/>
                </a:solidFill>
              </a:rPr>
              <a:t>sjukskrivningens slut, </a:t>
            </a:r>
            <a:r>
              <a:rPr lang="sv-SE" sz="1600" dirty="0">
                <a:solidFill>
                  <a:schemeClr val="bg1"/>
                </a:solidFill>
              </a:rPr>
              <a:t>med smärta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- bedöms ej ha samband med olycksfallet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- bedöms beror på uttalad artros som</a:t>
            </a:r>
            <a:br>
              <a:rPr lang="sv-SE" sz="1600" dirty="0">
                <a:solidFill>
                  <a:schemeClr val="bg1"/>
                </a:solidFill>
              </a:rPr>
            </a:br>
            <a:r>
              <a:rPr lang="sv-SE" sz="1600" dirty="0">
                <a:solidFill>
                  <a:schemeClr val="bg1"/>
                </a:solidFill>
              </a:rPr>
              <a:t>  fanns redan vid olycksfallstillfället (2%)</a:t>
            </a:r>
          </a:p>
          <a:p>
            <a:pPr marL="342900" indent="-342900"/>
            <a:r>
              <a:rPr lang="sv-SE" sz="1600" dirty="0">
                <a:solidFill>
                  <a:schemeClr val="bg1"/>
                </a:solidFill>
              </a:rPr>
              <a:t>Artros kan uppstå efter skada, men hade då inte synts på röntgen redan vid olyckstillfället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2989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uiExpand="1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F68A807-4370-478E-9635-45402230A6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15900" indent="-228600">
              <a:buNone/>
            </a:pPr>
            <a:r>
              <a:rPr lang="sv-SE">
                <a:cs typeface="Arial"/>
              </a:rPr>
              <a:t>•  Gäller direkt från första arbetsdagen</a:t>
            </a:r>
          </a:p>
          <a:p>
            <a:pPr marL="215900" indent="-228600">
              <a:buNone/>
            </a:pPr>
            <a:r>
              <a:rPr lang="sv-SE">
                <a:cs typeface="Arial"/>
              </a:rPr>
              <a:t>•  Ingen åldersgräns</a:t>
            </a:r>
          </a:p>
          <a:p>
            <a:pPr marL="215900" indent="-228600">
              <a:buNone/>
            </a:pPr>
            <a:r>
              <a:rPr lang="sv-SE">
                <a:cs typeface="Arial"/>
              </a:rPr>
              <a:t>•  Arbetsskada = olycksfall i arbetet, färdolycksfall, smitta och arbetssjukdom</a:t>
            </a:r>
          </a:p>
          <a:p>
            <a:pPr marL="215900" indent="-228600">
              <a:buNone/>
            </a:pPr>
            <a:r>
              <a:rPr lang="sv-SE">
                <a:cs typeface="Arial"/>
              </a:rPr>
              <a:t>•  Kan lämna ersättning för inkomstförlust, kostnader, sveda </a:t>
            </a:r>
            <a:br>
              <a:rPr lang="sv-SE">
                <a:cs typeface="Arial"/>
              </a:rPr>
            </a:br>
            <a:r>
              <a:rPr lang="sv-SE">
                <a:cs typeface="Arial"/>
              </a:rPr>
              <a:t>och värk, kvarstående besvär, ersättning vid dödsfall</a:t>
            </a:r>
          </a:p>
          <a:p>
            <a:pPr marL="215900" indent="-228600">
              <a:buNone/>
            </a:pPr>
            <a:r>
              <a:rPr lang="sv-SE">
                <a:cs typeface="Arial"/>
              </a:rPr>
              <a:t>•  Anmälan ska göras inom 10 år</a:t>
            </a:r>
          </a:p>
          <a:p>
            <a:pPr marL="215900" indent="-228600">
              <a:buNone/>
            </a:pPr>
            <a:r>
              <a:rPr lang="sv-SE">
                <a:cs typeface="Arial"/>
              </a:rPr>
              <a:t>•  Anställd anmäler själv till </a:t>
            </a:r>
            <a:r>
              <a:rPr lang="sv-SE" err="1">
                <a:cs typeface="Arial"/>
              </a:rPr>
              <a:t>Afa</a:t>
            </a:r>
            <a:r>
              <a:rPr lang="sv-SE">
                <a:cs typeface="Arial"/>
              </a:rPr>
              <a:t> Försäkring på </a:t>
            </a:r>
            <a:r>
              <a:rPr lang="sv-SE">
                <a:solidFill>
                  <a:srgbClr val="000000"/>
                </a:solidFill>
                <a:cs typeface="Arial"/>
                <a:hlinkClick r:id="rId3"/>
              </a:rPr>
              <a:t>www.afaforsakring.se</a:t>
            </a:r>
            <a:endParaRPr lang="sv-SE">
              <a:cs typeface="Arial"/>
            </a:endParaRPr>
          </a:p>
          <a:p>
            <a:pPr marL="0" indent="0">
              <a:buNone/>
            </a:pPr>
            <a:endParaRPr lang="sv-SE">
              <a:cs typeface="Arial"/>
            </a:endParaRPr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C02B422-ED09-4DE5-B5B6-2AD59615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Sammanfattning arbetsskadeförsäkring</a:t>
            </a:r>
            <a:br>
              <a:rPr lang="sv-SE"/>
            </a:br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4A6A6D-9DD5-4B41-B9F7-B9DADCB79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791" y="1749226"/>
            <a:ext cx="4091164" cy="372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73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F4B9CC8-0AD5-3022-A7B7-344A3B0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Försäkring vid dödsfall </a:t>
            </a:r>
            <a:br>
              <a:rPr lang="sv-SE"/>
            </a:b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241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C2CB69A-EFA0-4003-98A0-8CB76AF0269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sv-SE"/>
              <a:t>Efterlevande anmäler till KPA Pension, arbetsgivaren intygar anställningen</a:t>
            </a:r>
          </a:p>
          <a:p>
            <a:pPr marL="342900" indent="-342900">
              <a:buFontTx/>
              <a:buChar char="-"/>
            </a:pPr>
            <a:r>
              <a:rPr lang="sv-SE"/>
              <a:t>Tre belopp kan betalas ut: Begravningshjälp, Barnbelopp och Grundbelopp</a:t>
            </a:r>
          </a:p>
          <a:p>
            <a:pPr marL="342900" indent="-342900">
              <a:buFontTx/>
              <a:buChar char="-"/>
            </a:pPr>
            <a:r>
              <a:rPr lang="sv-SE"/>
              <a:t>Förmånstagare är: Make/maka/registrerad partner, sambo, barn</a:t>
            </a:r>
          </a:p>
          <a:p>
            <a:pPr marL="342900" indent="-342900">
              <a:buFontTx/>
              <a:buChar char="-"/>
            </a:pPr>
            <a:r>
              <a:rPr lang="sv-SE"/>
              <a:t>Särskilt förmånstagarförordnande kan ändra vem som får beloppen</a:t>
            </a:r>
          </a:p>
          <a:p>
            <a:pPr marL="342900" indent="-342900">
              <a:buFontTx/>
              <a:buChar char="-"/>
            </a:pPr>
            <a:r>
              <a:rPr lang="sv-SE"/>
              <a:t>Försäkringen gäller längst till 67 år</a:t>
            </a:r>
          </a:p>
          <a:p>
            <a:pPr marL="342900" indent="-342900">
              <a:buFontTx/>
              <a:buChar char="-"/>
            </a:pPr>
            <a:r>
              <a:rPr lang="sv-SE"/>
              <a:t>Allmänt efterskydd i 180 dagar</a:t>
            </a:r>
          </a:p>
          <a:p>
            <a:pPr marL="342900" indent="-342900">
              <a:buFontTx/>
              <a:buChar char="-"/>
            </a:pPr>
            <a:r>
              <a:rPr lang="sv-SE"/>
              <a:t>Anmäl inom 10 år från dödsfallet</a:t>
            </a:r>
          </a:p>
          <a:p>
            <a:pPr marL="0" indent="0">
              <a:buNone/>
            </a:pPr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2527949-4F2D-4F69-9D85-04812DE6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Sammanfattning försäkring vid dödsfall (TGL-KL)</a:t>
            </a:r>
            <a:br>
              <a:rPr lang="sv-SE"/>
            </a:br>
            <a:endParaRPr lang="sv-SE">
              <a:solidFill>
                <a:srgbClr val="FF0000"/>
              </a:solidFill>
              <a:cs typeface="Arial"/>
            </a:endParaRPr>
          </a:p>
        </p:txBody>
      </p:sp>
      <p:pic>
        <p:nvPicPr>
          <p:cNvPr id="5" name="Picture 2" descr="http://www.kpa.se/Global/bildbank/m-logotyper/kpa-pension.jpg">
            <a:extLst>
              <a:ext uri="{FF2B5EF4-FFF2-40B4-BE49-F238E27FC236}">
                <a16:creationId xmlns:a16="http://schemas.microsoft.com/office/drawing/2014/main" id="{AA0D6356-D7F3-4CD9-8639-73BCD08EF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60" y="326274"/>
            <a:ext cx="1499386" cy="6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228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F4B9CC8-0AD5-3022-A7B7-344A3B0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Material </a:t>
            </a:r>
            <a:br>
              <a:rPr lang="sv-SE"/>
            </a:b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681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8805D3A1-6163-2D8B-90B7-A9F49810B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41" y="1053910"/>
            <a:ext cx="9985375" cy="538260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8A540B88-21CA-4C87-B2B9-32311E3C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Hitta informationsmaterial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B154A1D5-3BE7-03DE-B5CF-77C229180C64}"/>
              </a:ext>
            </a:extLst>
          </p:cNvPr>
          <p:cNvSpPr/>
          <p:nvPr/>
        </p:nvSpPr>
        <p:spPr>
          <a:xfrm>
            <a:off x="4600111" y="2534894"/>
            <a:ext cx="1838871" cy="46723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65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64D9DD8-C8FD-2A09-F781-8A967911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Informationsmaterial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1CB0D3-DBD2-7F73-DE8A-98FD0911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583986"/>
            <a:ext cx="8116433" cy="450595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BD4223C-FFC0-9CAD-2A3D-BE50315F488D}"/>
              </a:ext>
            </a:extLst>
          </p:cNvPr>
          <p:cNvSpPr/>
          <p:nvPr/>
        </p:nvSpPr>
        <p:spPr>
          <a:xfrm>
            <a:off x="3601844" y="1683834"/>
            <a:ext cx="2494156" cy="42263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792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13ED794D-0A70-B5B0-8A20-FED90E179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434" y="0"/>
            <a:ext cx="575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28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64D9DD8-C8FD-2A09-F781-8A967911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Informationsmaterial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D1CB0D3-DBD2-7F73-DE8A-98FD0911F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3" y="1583986"/>
            <a:ext cx="8116433" cy="450595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BD4223C-FFC0-9CAD-2A3D-BE50315F488D}"/>
              </a:ext>
            </a:extLst>
          </p:cNvPr>
          <p:cNvSpPr/>
          <p:nvPr/>
        </p:nvSpPr>
        <p:spPr>
          <a:xfrm>
            <a:off x="936702" y="1683833"/>
            <a:ext cx="2494156" cy="42151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339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36A522-2056-9196-E817-2F11ABCB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2794D45E-30C2-CB6C-FB33-AA2EDD01B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0391" y="2915046"/>
            <a:ext cx="9985375" cy="1027907"/>
          </a:xfrm>
        </p:spPr>
        <p:txBody>
          <a:bodyPr/>
          <a:lstStyle/>
          <a:p>
            <a:r>
              <a:rPr lang="sv-S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https://www.afaforsakring.se/forsakring/other-languages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803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8E21FA5A-6A39-0B9F-76F6-0374FD0C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30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1AFAFD1-C65F-4DE6-6015-2BB131427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99" y="0"/>
            <a:ext cx="5959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23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8928780-8E66-778C-BFAB-CA66CB007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9545">
            <a:off x="673301" y="1094098"/>
            <a:ext cx="3708049" cy="515277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3B9F772-921D-48AC-3B54-76F98BDD0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9696">
            <a:off x="5416272" y="1033486"/>
            <a:ext cx="3734343" cy="5274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4586343-E220-3F81-1227-0ABEFE6A7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7185">
            <a:off x="689592" y="1094944"/>
            <a:ext cx="3723858" cy="5274709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4262FB63-6818-10A5-3DFD-867B98A9C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47296">
            <a:off x="5433209" y="1024852"/>
            <a:ext cx="3700468" cy="52740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DB7072C-7A8D-1E43-FCE3-E843E89B0C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0614" y="4683511"/>
            <a:ext cx="3118459" cy="2030003"/>
          </a:xfrm>
          <a:prstGeom prst="rect">
            <a:avLst/>
          </a:prstGeom>
        </p:spPr>
      </p:pic>
      <p:sp>
        <p:nvSpPr>
          <p:cNvPr id="23" name="Rubrik 22">
            <a:extLst>
              <a:ext uri="{FF2B5EF4-FFF2-40B4-BE49-F238E27FC236}">
                <a16:creationId xmlns:a16="http://schemas.microsoft.com/office/drawing/2014/main" id="{7E625520-9D39-E7DB-7EB2-6D51859A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5" y="77335"/>
            <a:ext cx="6642412" cy="1027907"/>
          </a:xfrm>
        </p:spPr>
        <p:txBody>
          <a:bodyPr/>
          <a:lstStyle/>
          <a:p>
            <a:r>
              <a:rPr lang="sv-SE"/>
              <a:t>    Informationskort – A5 och Fickfolder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917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58E88B4-289D-84B0-40F6-7CEA9C5D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477"/>
            <a:ext cx="3282654" cy="4680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E459C2B-076A-0597-F506-7701DA6E8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716" y="1257516"/>
            <a:ext cx="3298580" cy="46800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A253892-0E15-AC9A-997D-3D7B4EDE9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728" y="1717758"/>
            <a:ext cx="3290556" cy="4680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53AAA6C-B6CD-70E1-DA5C-D0642B039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731" y="2178000"/>
            <a:ext cx="3237571" cy="4680000"/>
          </a:xfrm>
          <a:prstGeom prst="rect">
            <a:avLst/>
          </a:prstGeom>
        </p:spPr>
      </p:pic>
      <p:sp>
        <p:nvSpPr>
          <p:cNvPr id="18" name="Rubrik 22">
            <a:extLst>
              <a:ext uri="{FF2B5EF4-FFF2-40B4-BE49-F238E27FC236}">
                <a16:creationId xmlns:a16="http://schemas.microsoft.com/office/drawing/2014/main" id="{5F34C1FA-013F-0FDC-5AE5-543A6580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5" y="39843"/>
            <a:ext cx="6003075" cy="1027907"/>
          </a:xfrm>
        </p:spPr>
        <p:txBody>
          <a:bodyPr/>
          <a:lstStyle/>
          <a:p>
            <a:r>
              <a:rPr lang="sv-SE"/>
              <a:t>    Affischer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203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EDF5686-66AE-5CBA-AB6A-9E86480F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2" y="809210"/>
            <a:ext cx="4528257" cy="603965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49B733B-EE50-0375-0C7F-EA5406527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17200"/>
            <a:ext cx="4259697" cy="6040800"/>
          </a:xfrm>
          <a:prstGeom prst="rect">
            <a:avLst/>
          </a:prstGeom>
        </p:spPr>
      </p:pic>
      <p:sp>
        <p:nvSpPr>
          <p:cNvPr id="14" name="Rubrik 22">
            <a:extLst>
              <a:ext uri="{FF2B5EF4-FFF2-40B4-BE49-F238E27FC236}">
                <a16:creationId xmlns:a16="http://schemas.microsoft.com/office/drawing/2014/main" id="{77F20FDA-99DC-FAC5-2EF0-B6D369D3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5" y="39843"/>
            <a:ext cx="6003075" cy="1027907"/>
          </a:xfrm>
        </p:spPr>
        <p:txBody>
          <a:bodyPr/>
          <a:lstStyle/>
          <a:p>
            <a:r>
              <a:rPr lang="sv-SE"/>
              <a:t>    Affischer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0678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B4635DBB-ADEF-0A0F-E4D5-2735F543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34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52F976D-307B-FEA8-9209-DF404A3CA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7" y="946388"/>
            <a:ext cx="3625157" cy="46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F283267-A15B-B5E9-45DE-02AF25B8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50" y="1524746"/>
            <a:ext cx="3627693" cy="46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3BDE9BF-AC62-C852-28A1-CE340C3C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7605" y="2032919"/>
            <a:ext cx="3638457" cy="468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ubrik 22">
            <a:extLst>
              <a:ext uri="{FF2B5EF4-FFF2-40B4-BE49-F238E27FC236}">
                <a16:creationId xmlns:a16="http://schemas.microsoft.com/office/drawing/2014/main" id="{20B76D73-4BC1-D41E-459C-94559A91422C}"/>
              </a:ext>
            </a:extLst>
          </p:cNvPr>
          <p:cNvSpPr txBox="1">
            <a:spLocks/>
          </p:cNvSpPr>
          <p:nvPr/>
        </p:nvSpPr>
        <p:spPr>
          <a:xfrm>
            <a:off x="92925" y="39843"/>
            <a:ext cx="6003075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sv-SE"/>
            </a:br>
            <a:endParaRPr lang="sv-SE"/>
          </a:p>
        </p:txBody>
      </p:sp>
      <p:sp>
        <p:nvSpPr>
          <p:cNvPr id="15" name="Rubrik 22">
            <a:extLst>
              <a:ext uri="{FF2B5EF4-FFF2-40B4-BE49-F238E27FC236}">
                <a16:creationId xmlns:a16="http://schemas.microsoft.com/office/drawing/2014/main" id="{C8129415-2404-4B78-9694-48E78FB4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5" y="192243"/>
            <a:ext cx="6003075" cy="1027907"/>
          </a:xfrm>
        </p:spPr>
        <p:txBody>
          <a:bodyPr/>
          <a:lstStyle/>
          <a:p>
            <a:r>
              <a:rPr lang="sv-SE"/>
              <a:t>    Checklistor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058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9E4E218-EAB2-740F-0E50-DE53609E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35</a:t>
            </a:fld>
            <a:endParaRPr lang="sv-SE"/>
          </a:p>
        </p:txBody>
      </p:sp>
      <p:sp>
        <p:nvSpPr>
          <p:cNvPr id="12" name="Rubrik 22">
            <a:extLst>
              <a:ext uri="{FF2B5EF4-FFF2-40B4-BE49-F238E27FC236}">
                <a16:creationId xmlns:a16="http://schemas.microsoft.com/office/drawing/2014/main" id="{E0EB4321-1774-8DA1-2AEF-F7BA085EC0C3}"/>
              </a:ext>
            </a:extLst>
          </p:cNvPr>
          <p:cNvSpPr txBox="1">
            <a:spLocks/>
          </p:cNvSpPr>
          <p:nvPr/>
        </p:nvSpPr>
        <p:spPr>
          <a:xfrm>
            <a:off x="245325" y="192243"/>
            <a:ext cx="10240974" cy="1027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1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/>
              <a:t>    Informationsblad och skylt försäkringsinformatör</a:t>
            </a:r>
            <a:br>
              <a:rPr lang="sv-SE"/>
            </a:br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B7BE92-1731-D492-9520-F7429E383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89" y="643611"/>
            <a:ext cx="4341754" cy="6126254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AE4D6B1A-968D-2979-D17F-1749C8D6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328" y="697114"/>
            <a:ext cx="4341754" cy="616088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B21491C-CDDB-7317-0C55-A9ED40D88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843" y="737885"/>
            <a:ext cx="6003159" cy="426903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48B8DF1-C356-6012-50DF-79D37CD2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56" y="2908452"/>
            <a:ext cx="5578543" cy="394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F4B9CC8-0AD5-3022-A7B7-344A3B07F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br>
              <a:rPr lang="sv-SE"/>
            </a:br>
            <a:br>
              <a:rPr lang="sv-SE"/>
            </a:br>
            <a:br>
              <a:rPr lang="sv-SE"/>
            </a:br>
            <a:r>
              <a:rPr lang="sv-SE">
                <a:solidFill>
                  <a:schemeClr val="bg1">
                    <a:lumMod val="95000"/>
                  </a:schemeClr>
                </a:solidFill>
              </a:rPr>
              <a:t>Sjukförsäkring </a:t>
            </a:r>
            <a:br>
              <a:rPr lang="sv-SE"/>
            </a:br>
            <a:endParaRPr lang="sv-SE"/>
          </a:p>
        </p:txBody>
      </p:sp>
      <p:sp>
        <p:nvSpPr>
          <p:cNvPr id="3" name="Platshållare för bildnummer 2" hidden="1">
            <a:extLst>
              <a:ext uri="{FF2B5EF4-FFF2-40B4-BE49-F238E27FC236}">
                <a16:creationId xmlns:a16="http://schemas.microsoft.com/office/drawing/2014/main" id="{DC9223E4-DA9D-60CD-6769-07056FB5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446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>
            <a:extLst>
              <a:ext uri="{FF2B5EF4-FFF2-40B4-BE49-F238E27FC236}">
                <a16:creationId xmlns:a16="http://schemas.microsoft.com/office/drawing/2014/main" id="{1A1B02C2-1010-453B-9C4C-5863A47ACBA7}"/>
              </a:ext>
            </a:extLst>
          </p:cNvPr>
          <p:cNvSpPr/>
          <p:nvPr/>
        </p:nvSpPr>
        <p:spPr>
          <a:xfrm>
            <a:off x="3196991" y="3600489"/>
            <a:ext cx="2713344" cy="1908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 dirty="0">
                <a:solidFill>
                  <a:schemeClr val="accent1"/>
                </a:solidFill>
              </a:rPr>
              <a:t>                    Sjukpenning</a:t>
            </a:r>
            <a:br>
              <a:rPr lang="sv-SE" sz="1200" b="1" dirty="0">
                <a:solidFill>
                  <a:schemeClr val="accent1"/>
                </a:solidFill>
              </a:rPr>
            </a:br>
            <a:r>
              <a:rPr lang="sv-SE" sz="1200" b="1" dirty="0">
                <a:solidFill>
                  <a:schemeClr val="accent1"/>
                </a:solidFill>
              </a:rPr>
              <a:t>                    (t o m dag 364)</a:t>
            </a:r>
            <a:br>
              <a:rPr lang="sv-SE" sz="1200" dirty="0">
                <a:solidFill>
                  <a:schemeClr val="accent1"/>
                </a:solidFill>
              </a:rPr>
            </a:br>
            <a:r>
              <a:rPr lang="sv-SE" sz="1200" dirty="0">
                <a:solidFill>
                  <a:schemeClr val="accent1"/>
                </a:solidFill>
              </a:rPr>
              <a:t>                              ca 80 %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9B8824CA-8A5C-4B23-A457-55DDF4FA95A5}"/>
              </a:ext>
            </a:extLst>
          </p:cNvPr>
          <p:cNvSpPr/>
          <p:nvPr/>
        </p:nvSpPr>
        <p:spPr>
          <a:xfrm>
            <a:off x="1894071" y="3606680"/>
            <a:ext cx="1189238" cy="19010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Sjuklön</a:t>
            </a:r>
            <a:br>
              <a:rPr lang="sv-SE" sz="1200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enligt lag</a:t>
            </a:r>
            <a:br>
              <a:rPr lang="sv-SE" sz="1200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      80 %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66764" y="421481"/>
            <a:ext cx="6516906" cy="531853"/>
          </a:xfrm>
        </p:spPr>
        <p:txBody>
          <a:bodyPr/>
          <a:lstStyle/>
          <a:p>
            <a:r>
              <a:rPr lang="sv-SE"/>
              <a:t>Ersättningar vid sjukdom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7D106BC-D98C-4BCD-98EE-2EDFADF83F6D}"/>
              </a:ext>
            </a:extLst>
          </p:cNvPr>
          <p:cNvSpPr txBox="1"/>
          <p:nvPr/>
        </p:nvSpPr>
        <p:spPr>
          <a:xfrm>
            <a:off x="267689" y="5951174"/>
            <a:ext cx="697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sv-SE" sz="1600" b="1">
                <a:solidFill>
                  <a:schemeClr val="accent1"/>
                </a:solidFill>
                <a:latin typeface="Arial"/>
              </a:rPr>
              <a:t>Dag   </a:t>
            </a:r>
            <a:endParaRPr lang="sv-SE" sz="1100" b="1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36" name="Line 21">
            <a:extLst>
              <a:ext uri="{FF2B5EF4-FFF2-40B4-BE49-F238E27FC236}">
                <a16:creationId xmlns:a16="http://schemas.microsoft.com/office/drawing/2014/main" id="{FF2CB135-DEA1-4B8C-BB7E-A547146DA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32704" y="2963575"/>
            <a:ext cx="3415662" cy="0"/>
          </a:xfrm>
          <a:prstGeom prst="line">
            <a:avLst/>
          </a:prstGeom>
          <a:noFill/>
          <a:ln w="28575">
            <a:solidFill>
              <a:schemeClr val="accent4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sv-SE">
              <a:solidFill>
                <a:prstClr val="black"/>
              </a:solidFill>
              <a:latin typeface="Arial"/>
            </a:endParaRP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C83E50EE-50CB-45FD-AB70-3FD239432044}"/>
              </a:ext>
            </a:extLst>
          </p:cNvPr>
          <p:cNvSpPr txBox="1"/>
          <p:nvPr/>
        </p:nvSpPr>
        <p:spPr>
          <a:xfrm>
            <a:off x="9384098" y="2497170"/>
            <a:ext cx="197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>
                <a:solidFill>
                  <a:schemeClr val="accent1"/>
                </a:solidFill>
              </a:rPr>
              <a:t>Över strecket: inkomstdelar över Försäkringskassans tak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5F0F630-ACAB-4332-9DDA-577761A23C18}"/>
              </a:ext>
            </a:extLst>
          </p:cNvPr>
          <p:cNvSpPr txBox="1"/>
          <p:nvPr/>
        </p:nvSpPr>
        <p:spPr>
          <a:xfrm>
            <a:off x="810045" y="1282383"/>
            <a:ext cx="435219" cy="3055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>
                <a:solidFill>
                  <a:schemeClr val="accent1"/>
                </a:solidFill>
              </a:rPr>
              <a:t>Lön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F92DEB11-5857-40A9-81F0-3E72F4D4D00C}"/>
              </a:ext>
            </a:extLst>
          </p:cNvPr>
          <p:cNvCxnSpPr>
            <a:cxnSpLocks/>
          </p:cNvCxnSpPr>
          <p:nvPr/>
        </p:nvCxnSpPr>
        <p:spPr>
          <a:xfrm>
            <a:off x="808149" y="5717185"/>
            <a:ext cx="8689534" cy="0"/>
          </a:xfrm>
          <a:prstGeom prst="straightConnector1">
            <a:avLst/>
          </a:prstGeom>
          <a:ln w="85725">
            <a:solidFill>
              <a:schemeClr val="accent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ruta 32">
            <a:extLst>
              <a:ext uri="{FF2B5EF4-FFF2-40B4-BE49-F238E27FC236}">
                <a16:creationId xmlns:a16="http://schemas.microsoft.com/office/drawing/2014/main" id="{B1116D35-2286-48F3-8D50-F863A2852E16}"/>
              </a:ext>
            </a:extLst>
          </p:cNvPr>
          <p:cNvSpPr txBox="1"/>
          <p:nvPr/>
        </p:nvSpPr>
        <p:spPr>
          <a:xfrm>
            <a:off x="1341577" y="1068521"/>
            <a:ext cx="559964" cy="58335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accent1"/>
                </a:solidFill>
              </a:rPr>
              <a:t>Karens-</a:t>
            </a:r>
            <a:br>
              <a:rPr lang="sv-SE" sz="1100">
                <a:solidFill>
                  <a:schemeClr val="accent1"/>
                </a:solidFill>
              </a:rPr>
            </a:br>
            <a:r>
              <a:rPr lang="sv-SE" sz="1100">
                <a:solidFill>
                  <a:schemeClr val="accent1"/>
                </a:solidFill>
              </a:rPr>
              <a:t>avdrag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9B42322-53C1-40AB-8A85-A218742FB71E}"/>
              </a:ext>
            </a:extLst>
          </p:cNvPr>
          <p:cNvSpPr/>
          <p:nvPr/>
        </p:nvSpPr>
        <p:spPr>
          <a:xfrm>
            <a:off x="808149" y="1600153"/>
            <a:ext cx="451983" cy="3907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87CA9A51-3C8C-4A95-AAB0-456A121300F3}"/>
              </a:ext>
            </a:extLst>
          </p:cNvPr>
          <p:cNvSpPr/>
          <p:nvPr/>
        </p:nvSpPr>
        <p:spPr>
          <a:xfrm>
            <a:off x="1355181" y="1600213"/>
            <a:ext cx="441458" cy="3907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7965933E-9501-4FEE-8AFB-6CC8A9667F54}"/>
              </a:ext>
            </a:extLst>
          </p:cNvPr>
          <p:cNvSpPr/>
          <p:nvPr/>
        </p:nvSpPr>
        <p:spPr>
          <a:xfrm>
            <a:off x="5964603" y="3780555"/>
            <a:ext cx="1726192" cy="17270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 dirty="0">
                <a:solidFill>
                  <a:schemeClr val="accent1"/>
                </a:solidFill>
              </a:rPr>
              <a:t>Sjukpenning</a:t>
            </a:r>
            <a:br>
              <a:rPr lang="sv-SE" sz="1200" b="1" dirty="0">
                <a:solidFill>
                  <a:schemeClr val="accent1"/>
                </a:solidFill>
              </a:rPr>
            </a:br>
            <a:r>
              <a:rPr lang="sv-SE" sz="1200" b="1" dirty="0">
                <a:solidFill>
                  <a:schemeClr val="accent1"/>
                </a:solidFill>
              </a:rPr>
              <a:t>(fr o m dag 365)</a:t>
            </a:r>
            <a:br>
              <a:rPr lang="sv-SE" sz="1200" dirty="0">
                <a:solidFill>
                  <a:schemeClr val="accent1"/>
                </a:solidFill>
              </a:rPr>
            </a:br>
            <a:r>
              <a:rPr lang="sv-SE" sz="1200" dirty="0">
                <a:solidFill>
                  <a:schemeClr val="accent1"/>
                </a:solidFill>
              </a:rPr>
              <a:t>        ca 75 %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895126C5-BD02-4129-8CF9-C056FA807A56}"/>
              </a:ext>
            </a:extLst>
          </p:cNvPr>
          <p:cNvSpPr/>
          <p:nvPr/>
        </p:nvSpPr>
        <p:spPr>
          <a:xfrm>
            <a:off x="7727355" y="4032382"/>
            <a:ext cx="1813112" cy="14752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Sjukersättning/</a:t>
            </a:r>
          </a:p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Aktivitetsersättning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6BEDEAB3-8ECF-4D9A-85C6-882D26053C92}"/>
              </a:ext>
            </a:extLst>
          </p:cNvPr>
          <p:cNvSpPr/>
          <p:nvPr/>
        </p:nvSpPr>
        <p:spPr>
          <a:xfrm>
            <a:off x="1896755" y="2038627"/>
            <a:ext cx="1186554" cy="6349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Sjuklön</a:t>
            </a:r>
            <a:br>
              <a:rPr lang="sv-SE" sz="1200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enligt lag 80 %</a:t>
            </a:r>
          </a:p>
        </p:txBody>
      </p:sp>
      <p:sp>
        <p:nvSpPr>
          <p:cNvPr id="48" name="Rektangel 47">
            <a:extLst>
              <a:ext uri="{FF2B5EF4-FFF2-40B4-BE49-F238E27FC236}">
                <a16:creationId xmlns:a16="http://schemas.microsoft.com/office/drawing/2014/main" id="{EC2EBCA7-D0EB-41CA-A138-B4A1409A89A6}"/>
              </a:ext>
            </a:extLst>
          </p:cNvPr>
          <p:cNvSpPr/>
          <p:nvPr/>
        </p:nvSpPr>
        <p:spPr>
          <a:xfrm>
            <a:off x="3196991" y="1887466"/>
            <a:ext cx="1189238" cy="786811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Sjuklön AB </a:t>
            </a:r>
            <a:r>
              <a:rPr lang="sv-SE" sz="1200">
                <a:solidFill>
                  <a:schemeClr val="accent1"/>
                </a:solidFill>
              </a:rPr>
              <a:t>90 %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8DDCDF9B-02C7-4EEF-A7D4-4D78C979F7EB}"/>
              </a:ext>
            </a:extLst>
          </p:cNvPr>
          <p:cNvSpPr/>
          <p:nvPr/>
        </p:nvSpPr>
        <p:spPr>
          <a:xfrm>
            <a:off x="4499911" y="2023726"/>
            <a:ext cx="1410424" cy="634924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Sjuklön AB </a:t>
            </a:r>
            <a:br>
              <a:rPr lang="sv-SE" sz="1200" b="1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80 %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D437669E-5D03-4478-A5DD-2289DDEF9E39}"/>
              </a:ext>
            </a:extLst>
          </p:cNvPr>
          <p:cNvSpPr/>
          <p:nvPr/>
        </p:nvSpPr>
        <p:spPr>
          <a:xfrm>
            <a:off x="5964604" y="2095574"/>
            <a:ext cx="1726191" cy="563076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Sjuklön AB </a:t>
            </a:r>
            <a:br>
              <a:rPr lang="sv-SE" sz="1200" b="1">
                <a:solidFill>
                  <a:schemeClr val="accent1"/>
                </a:solidFill>
              </a:rPr>
            </a:br>
            <a:r>
              <a:rPr lang="sv-SE" sz="1200">
                <a:solidFill>
                  <a:schemeClr val="accent1"/>
                </a:solidFill>
              </a:rPr>
              <a:t>75 %</a:t>
            </a: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E47A4411-EBD1-46C5-8F0D-AA91BDD4DBA8}"/>
              </a:ext>
            </a:extLst>
          </p:cNvPr>
          <p:cNvSpPr/>
          <p:nvPr/>
        </p:nvSpPr>
        <p:spPr>
          <a:xfrm>
            <a:off x="7727355" y="3033966"/>
            <a:ext cx="1628993" cy="5665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4"/>
                </a:solidFill>
              </a:rPr>
              <a:t>Månadsersättning </a:t>
            </a:r>
          </a:p>
          <a:p>
            <a:pPr defTabSz="914400">
              <a:defRPr/>
            </a:pPr>
            <a:r>
              <a:rPr lang="sv-SE" sz="1200">
                <a:solidFill>
                  <a:schemeClr val="accent4"/>
                </a:solidFill>
              </a:rPr>
              <a:t>AGS-KL</a:t>
            </a: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9D2BC224-0CD6-4CF2-A52D-CFE3337A81AA}"/>
              </a:ext>
            </a:extLst>
          </p:cNvPr>
          <p:cNvSpPr/>
          <p:nvPr/>
        </p:nvSpPr>
        <p:spPr>
          <a:xfrm>
            <a:off x="4499910" y="2981996"/>
            <a:ext cx="1340451" cy="49847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4"/>
                </a:solidFill>
              </a:rPr>
              <a:t>Dagsersättning</a:t>
            </a:r>
            <a:r>
              <a:rPr lang="sv-SE" sz="1200">
                <a:solidFill>
                  <a:schemeClr val="accent4"/>
                </a:solidFill>
              </a:rPr>
              <a:t> AGS-KL 10 %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EF34D717-6F8B-4505-AA41-21E0A3A4E0F5}"/>
              </a:ext>
            </a:extLst>
          </p:cNvPr>
          <p:cNvSpPr/>
          <p:nvPr/>
        </p:nvSpPr>
        <p:spPr>
          <a:xfrm>
            <a:off x="3198542" y="2981996"/>
            <a:ext cx="1187686" cy="498479"/>
          </a:xfrm>
          <a:prstGeom prst="rect">
            <a:avLst/>
          </a:prstGeom>
          <a:solidFill>
            <a:srgbClr val="C8EB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1"/>
                </a:solidFill>
              </a:rPr>
              <a:t>Sjuklön AB   </a:t>
            </a:r>
            <a:r>
              <a:rPr lang="sv-SE" sz="1200">
                <a:solidFill>
                  <a:schemeClr val="accent1"/>
                </a:solidFill>
              </a:rPr>
              <a:t>10 %</a:t>
            </a:r>
          </a:p>
        </p:txBody>
      </p:sp>
      <p:sp>
        <p:nvSpPr>
          <p:cNvPr id="37" name="Line 21">
            <a:extLst>
              <a:ext uri="{FF2B5EF4-FFF2-40B4-BE49-F238E27FC236}">
                <a16:creationId xmlns:a16="http://schemas.microsoft.com/office/drawing/2014/main" id="{2B5EC752-A176-484D-B04B-4FD6BEE6E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045" y="2845673"/>
            <a:ext cx="6828791" cy="7727"/>
          </a:xfrm>
          <a:prstGeom prst="line">
            <a:avLst/>
          </a:prstGeom>
          <a:noFill/>
          <a:ln w="28575">
            <a:solidFill>
              <a:schemeClr val="accent4"/>
            </a:solidFill>
            <a:prstDash val="dash"/>
            <a:round/>
            <a:headEnd/>
            <a:tailEnd/>
          </a:ln>
        </p:spPr>
        <p:txBody>
          <a:bodyPr/>
          <a:lstStyle/>
          <a:p>
            <a:pPr defTabSz="914400">
              <a:defRPr/>
            </a:pPr>
            <a:endParaRPr lang="sv-SE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27" name="Rak pilkoppling 26">
            <a:extLst>
              <a:ext uri="{FF2B5EF4-FFF2-40B4-BE49-F238E27FC236}">
                <a16:creationId xmlns:a16="http://schemas.microsoft.com/office/drawing/2014/main" id="{DE39A144-B263-44C9-8443-7EADD7165C3A}"/>
              </a:ext>
            </a:extLst>
          </p:cNvPr>
          <p:cNvCxnSpPr>
            <a:cxnSpLocks/>
          </p:cNvCxnSpPr>
          <p:nvPr/>
        </p:nvCxnSpPr>
        <p:spPr>
          <a:xfrm>
            <a:off x="4487746" y="2981996"/>
            <a:ext cx="0" cy="3063776"/>
          </a:xfrm>
          <a:prstGeom prst="straightConnector1">
            <a:avLst/>
          </a:prstGeom>
          <a:ln w="476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koppling 28">
            <a:extLst>
              <a:ext uri="{FF2B5EF4-FFF2-40B4-BE49-F238E27FC236}">
                <a16:creationId xmlns:a16="http://schemas.microsoft.com/office/drawing/2014/main" id="{D492D6A0-7004-4713-955F-C7FBE72B500D}"/>
              </a:ext>
            </a:extLst>
          </p:cNvPr>
          <p:cNvCxnSpPr>
            <a:cxnSpLocks/>
          </p:cNvCxnSpPr>
          <p:nvPr/>
        </p:nvCxnSpPr>
        <p:spPr>
          <a:xfrm>
            <a:off x="5817542" y="3118260"/>
            <a:ext cx="0" cy="2927512"/>
          </a:xfrm>
          <a:prstGeom prst="straightConnector1">
            <a:avLst/>
          </a:prstGeom>
          <a:ln w="47625">
            <a:solidFill>
              <a:schemeClr val="accent3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4651F237-9151-699C-BA39-E3EA02D35135}"/>
              </a:ext>
            </a:extLst>
          </p:cNvPr>
          <p:cNvSpPr txBox="1"/>
          <p:nvPr/>
        </p:nvSpPr>
        <p:spPr>
          <a:xfrm>
            <a:off x="9384098" y="1080703"/>
            <a:ext cx="2744818" cy="85807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200" b="1" dirty="0"/>
              <a:t> </a:t>
            </a:r>
            <a:r>
              <a:rPr lang="sv-SE" sz="1200" b="1" dirty="0">
                <a:solidFill>
                  <a:schemeClr val="accent1"/>
                </a:solidFill>
              </a:rPr>
              <a:t>Prisbasbelopp (PBB) 2025: 58 800 kr</a:t>
            </a:r>
            <a:br>
              <a:rPr lang="sv-SE" sz="1200" b="1" dirty="0"/>
            </a:br>
            <a:r>
              <a:rPr lang="sv-SE" sz="1200" b="1" dirty="0">
                <a:solidFill>
                  <a:schemeClr val="accent1"/>
                </a:solidFill>
              </a:rPr>
              <a:t>  10 PBB = Lön 49 000 kr/mån</a:t>
            </a:r>
            <a:br>
              <a:rPr lang="sv-SE" sz="1200" b="1" dirty="0"/>
            </a:br>
            <a:r>
              <a:rPr lang="sv-SE" sz="1200" b="1" dirty="0">
                <a:solidFill>
                  <a:schemeClr val="accent1"/>
                </a:solidFill>
              </a:rPr>
              <a:t> 7,5 PBB = Lön 36 750 kr/mån</a:t>
            </a:r>
            <a:br>
              <a:rPr lang="sv-SE" sz="1200" b="1" dirty="0"/>
            </a:br>
            <a:endParaRPr lang="sv-SE" sz="1200" b="1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08FF58F-89A7-F03F-0CBE-279D67D6D653}"/>
              </a:ext>
            </a:extLst>
          </p:cNvPr>
          <p:cNvSpPr txBox="1"/>
          <p:nvPr/>
        </p:nvSpPr>
        <p:spPr>
          <a:xfrm>
            <a:off x="51011" y="2666366"/>
            <a:ext cx="70637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900" b="1">
                <a:solidFill>
                  <a:schemeClr val="accent1"/>
                </a:solidFill>
              </a:rPr>
              <a:t>10 PBB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299827C-7EBF-7E5A-A78E-385E511106EE}"/>
              </a:ext>
            </a:extLst>
          </p:cNvPr>
          <p:cNvSpPr txBox="1"/>
          <p:nvPr/>
        </p:nvSpPr>
        <p:spPr>
          <a:xfrm>
            <a:off x="11271385" y="2810208"/>
            <a:ext cx="70637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900" b="1">
                <a:solidFill>
                  <a:schemeClr val="accent1"/>
                </a:solidFill>
              </a:rPr>
              <a:t>7,5 PBB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85560D3-EB0A-C54A-FB6B-24378F06F55C}"/>
              </a:ext>
            </a:extLst>
          </p:cNvPr>
          <p:cNvSpPr txBox="1"/>
          <p:nvPr/>
        </p:nvSpPr>
        <p:spPr>
          <a:xfrm>
            <a:off x="4477124" y="5978943"/>
            <a:ext cx="134041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600" b="1">
                <a:solidFill>
                  <a:schemeClr val="accent1"/>
                </a:solidFill>
                <a:latin typeface="Arial"/>
              </a:rPr>
              <a:t>91   -   360</a:t>
            </a:r>
            <a:r>
              <a:rPr lang="sv-SE" sz="1600">
                <a:solidFill>
                  <a:schemeClr val="accent1"/>
                </a:solidFill>
                <a:latin typeface="Roboto" panose="02000000000000000000" pitchFamily="2" charset="0"/>
              </a:rPr>
              <a:t>        </a:t>
            </a:r>
            <a:endParaRPr lang="sv-SE" sz="1600" b="1">
              <a:solidFill>
                <a:schemeClr val="accent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D8B9E0C-C390-778F-83AD-CE347CA1ABE5}"/>
              </a:ext>
            </a:extLst>
          </p:cNvPr>
          <p:cNvSpPr txBox="1"/>
          <p:nvPr/>
        </p:nvSpPr>
        <p:spPr>
          <a:xfrm>
            <a:off x="5908637" y="5978943"/>
            <a:ext cx="1726191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600" b="1">
                <a:solidFill>
                  <a:schemeClr val="accent1"/>
                </a:solidFill>
                <a:latin typeface="Arial"/>
              </a:rPr>
              <a:t> 365 -                      </a:t>
            </a:r>
            <a:r>
              <a:rPr lang="sv-SE" sz="1600">
                <a:solidFill>
                  <a:schemeClr val="accent1"/>
                </a:solidFill>
                <a:latin typeface="Roboto" panose="02000000000000000000" pitchFamily="2" charset="0"/>
              </a:rPr>
              <a:t>        </a:t>
            </a:r>
            <a:endParaRPr lang="sv-SE" sz="1600" b="1">
              <a:solidFill>
                <a:schemeClr val="accent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C705281-56D1-3AAF-7356-024C5071E823}"/>
              </a:ext>
            </a:extLst>
          </p:cNvPr>
          <p:cNvSpPr/>
          <p:nvPr/>
        </p:nvSpPr>
        <p:spPr>
          <a:xfrm>
            <a:off x="7732704" y="2243685"/>
            <a:ext cx="1628993" cy="5665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200" b="1">
                <a:solidFill>
                  <a:schemeClr val="accent4"/>
                </a:solidFill>
              </a:rPr>
              <a:t>Månadsersättning </a:t>
            </a:r>
          </a:p>
          <a:p>
            <a:pPr defTabSz="914400">
              <a:defRPr/>
            </a:pPr>
            <a:r>
              <a:rPr lang="sv-SE" sz="1200">
                <a:solidFill>
                  <a:schemeClr val="accent4"/>
                </a:solidFill>
              </a:rPr>
              <a:t>AGS-KL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43D3A916-704A-51B9-99B2-E2AC88D325F6}"/>
              </a:ext>
            </a:extLst>
          </p:cNvPr>
          <p:cNvSpPr txBox="1"/>
          <p:nvPr/>
        </p:nvSpPr>
        <p:spPr>
          <a:xfrm>
            <a:off x="3196991" y="5978943"/>
            <a:ext cx="127859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600" b="1">
                <a:solidFill>
                  <a:schemeClr val="accent1"/>
                </a:solidFill>
                <a:latin typeface="Arial"/>
              </a:rPr>
              <a:t>15   -   90   </a:t>
            </a:r>
            <a:r>
              <a:rPr lang="sv-SE" sz="1600">
                <a:solidFill>
                  <a:schemeClr val="accent1"/>
                </a:solidFill>
                <a:latin typeface="Roboto" panose="02000000000000000000" pitchFamily="2" charset="0"/>
              </a:rPr>
              <a:t>        </a:t>
            </a:r>
            <a:endParaRPr lang="sv-SE" sz="1600" b="1">
              <a:solidFill>
                <a:schemeClr val="accent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F69346C-2A51-E3AC-69FE-1E7B101C5930}"/>
              </a:ext>
            </a:extLst>
          </p:cNvPr>
          <p:cNvSpPr txBox="1"/>
          <p:nvPr/>
        </p:nvSpPr>
        <p:spPr>
          <a:xfrm>
            <a:off x="1901541" y="5978943"/>
            <a:ext cx="118176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600" b="1">
                <a:solidFill>
                  <a:schemeClr val="accent1"/>
                </a:solidFill>
                <a:latin typeface="Arial"/>
              </a:rPr>
              <a:t>2 - 14   </a:t>
            </a:r>
            <a:r>
              <a:rPr lang="sv-SE" sz="1600">
                <a:solidFill>
                  <a:schemeClr val="accent1"/>
                </a:solidFill>
                <a:latin typeface="Roboto" panose="02000000000000000000" pitchFamily="2" charset="0"/>
              </a:rPr>
              <a:t>        </a:t>
            </a:r>
            <a:endParaRPr lang="sv-SE" sz="1600" b="1">
              <a:solidFill>
                <a:schemeClr val="accent1"/>
              </a:solidFill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5D454962-4E51-5984-5DB2-36CF05BA1DB6}"/>
              </a:ext>
            </a:extLst>
          </p:cNvPr>
          <p:cNvSpPr txBox="1"/>
          <p:nvPr/>
        </p:nvSpPr>
        <p:spPr>
          <a:xfrm>
            <a:off x="1370463" y="5978943"/>
            <a:ext cx="42617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600" b="1">
                <a:solidFill>
                  <a:schemeClr val="accent1"/>
                </a:solidFill>
                <a:latin typeface="Arial"/>
              </a:rPr>
              <a:t>1   </a:t>
            </a:r>
            <a:r>
              <a:rPr lang="sv-SE" sz="1600">
                <a:solidFill>
                  <a:schemeClr val="accent1"/>
                </a:solidFill>
                <a:latin typeface="Roboto" panose="02000000000000000000" pitchFamily="2" charset="0"/>
              </a:rPr>
              <a:t>        </a:t>
            </a:r>
            <a:endParaRPr lang="sv-SE" sz="1600" b="1">
              <a:solidFill>
                <a:schemeClr val="accent1"/>
              </a:solidFill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E19CBA68-7307-E62C-5A4E-81DC4FD82B61}"/>
              </a:ext>
            </a:extLst>
          </p:cNvPr>
          <p:cNvSpPr txBox="1"/>
          <p:nvPr/>
        </p:nvSpPr>
        <p:spPr>
          <a:xfrm>
            <a:off x="8169660" y="5950187"/>
            <a:ext cx="154862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v-SE" sz="1600" b="1">
                <a:solidFill>
                  <a:schemeClr val="accent1"/>
                </a:solidFill>
                <a:latin typeface="Arial"/>
              </a:rPr>
              <a:t>Längst till 66 år   </a:t>
            </a:r>
            <a:r>
              <a:rPr lang="sv-SE" sz="1600">
                <a:solidFill>
                  <a:schemeClr val="accent1"/>
                </a:solidFill>
                <a:latin typeface="Roboto" panose="02000000000000000000" pitchFamily="2" charset="0"/>
              </a:rPr>
              <a:t>        </a:t>
            </a:r>
            <a:endParaRPr lang="sv-SE" sz="1600" b="1">
              <a:solidFill>
                <a:schemeClr val="accent1"/>
              </a:solidFill>
            </a:endParaRPr>
          </a:p>
        </p:txBody>
      </p:sp>
      <p:sp>
        <p:nvSpPr>
          <p:cNvPr id="17" name="Pratbubbla: nedåtpil 16">
            <a:extLst>
              <a:ext uri="{FF2B5EF4-FFF2-40B4-BE49-F238E27FC236}">
                <a16:creationId xmlns:a16="http://schemas.microsoft.com/office/drawing/2014/main" id="{BEE536EE-F55E-57EC-3BE8-3A285DBBB1AA}"/>
              </a:ext>
            </a:extLst>
          </p:cNvPr>
          <p:cNvSpPr/>
          <p:nvPr/>
        </p:nvSpPr>
        <p:spPr>
          <a:xfrm>
            <a:off x="8098672" y="1151546"/>
            <a:ext cx="914400" cy="914400"/>
          </a:xfrm>
          <a:prstGeom prst="downArrowCallou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defRPr/>
            </a:pPr>
            <a:r>
              <a:rPr lang="sv-SE" sz="1100" b="1" dirty="0">
                <a:solidFill>
                  <a:schemeClr val="accent1"/>
                </a:solidFill>
              </a:rPr>
              <a:t>Pensions-avsättning</a:t>
            </a:r>
            <a:endParaRPr lang="sv-SE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3" grpId="0"/>
      <p:bldP spid="38" grpId="0" animBg="1"/>
      <p:bldP spid="42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11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8F68A807-4370-478E-9635-45402230A6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sv-SE"/>
              <a:t>Oavsett diagnos – ingen hälsoprövning</a:t>
            </a:r>
          </a:p>
          <a:p>
            <a:r>
              <a:rPr lang="sv-SE"/>
              <a:t>Ren inkomstförsäkring</a:t>
            </a:r>
          </a:p>
          <a:p>
            <a:r>
              <a:rPr lang="sv-SE"/>
              <a:t>Kvalifikationstid 90 dagars anställning</a:t>
            </a:r>
          </a:p>
          <a:p>
            <a:r>
              <a:rPr lang="sv-SE"/>
              <a:t>10% extra från dag 15 eller dag 91</a:t>
            </a:r>
          </a:p>
          <a:p>
            <a:r>
              <a:rPr lang="sv-SE"/>
              <a:t>~ 15% extra vid sjukersättning </a:t>
            </a:r>
          </a:p>
          <a:p>
            <a:r>
              <a:rPr lang="sv-SE"/>
              <a:t>Efterskydd 720 dagar</a:t>
            </a:r>
          </a:p>
          <a:p>
            <a:r>
              <a:rPr lang="sv-SE"/>
              <a:t>Längst till 66 år</a:t>
            </a:r>
          </a:p>
          <a:p>
            <a:r>
              <a:rPr lang="sv-SE"/>
              <a:t>Ingen preskription</a:t>
            </a:r>
          </a:p>
          <a:p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BC02B422-ED09-4DE5-B5B6-2AD59615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Sammanfattning sjukförsäkring</a:t>
            </a:r>
            <a:br>
              <a:rPr lang="sv-SE"/>
            </a:br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E59672-3095-4A74-8518-6C3918B82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723" y="1800868"/>
            <a:ext cx="4019339" cy="368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2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9503940A-F198-D288-FDF0-96B2E0DC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86683-F536-42AB-ABBC-F4803DFE8D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245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8172E0A-87A9-42A4-B75B-792E9312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4975" y="1504314"/>
            <a:ext cx="9036048" cy="1924685"/>
          </a:xfrm>
        </p:spPr>
        <p:txBody>
          <a:bodyPr anchor="b">
            <a:normAutofit/>
          </a:bodyPr>
          <a:lstStyle/>
          <a:p>
            <a:r>
              <a:rPr lang="sv-SE">
                <a:solidFill>
                  <a:schemeClr val="bg1">
                    <a:lumMod val="95000"/>
                  </a:schemeClr>
                </a:solidFill>
              </a:rPr>
              <a:t>Uppdrag och kännedom</a:t>
            </a:r>
          </a:p>
        </p:txBody>
      </p:sp>
    </p:spTree>
    <p:extLst>
      <p:ext uri="{BB962C8B-B14F-4D97-AF65-F5344CB8AC3E}">
        <p14:creationId xmlns:p14="http://schemas.microsoft.com/office/powerpoint/2010/main" val="641790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3350685F-3D54-4F2A-BC31-0EC4A77BFA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/>
              <a:t>Mål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01C144B9-872F-4266-9B87-1BEC04F1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Uppdraget som försäkringsinformatör</a:t>
            </a:r>
          </a:p>
        </p:txBody>
      </p:sp>
      <p:sp>
        <p:nvSpPr>
          <p:cNvPr id="5" name="Pratbubbla: oval 4">
            <a:extLst>
              <a:ext uri="{FF2B5EF4-FFF2-40B4-BE49-F238E27FC236}">
                <a16:creationId xmlns:a16="http://schemas.microsoft.com/office/drawing/2014/main" id="{F34F38C1-16EE-40D8-A6F5-538BA931EF4A}"/>
              </a:ext>
            </a:extLst>
          </p:cNvPr>
          <p:cNvSpPr/>
          <p:nvPr/>
        </p:nvSpPr>
        <p:spPr>
          <a:xfrm>
            <a:off x="2458065" y="1891813"/>
            <a:ext cx="6872748" cy="4232762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000">
                <a:solidFill>
                  <a:srgbClr val="002060"/>
                </a:solidFill>
              </a:rPr>
              <a:t>Genom försäkringsinformatörer och andra informationskanaler ska alla anställda känna till:</a:t>
            </a:r>
          </a:p>
          <a:p>
            <a:pPr algn="ctr"/>
            <a:endParaRPr lang="sv-SE" sz="2000">
              <a:solidFill>
                <a:srgbClr val="002060"/>
              </a:solidFill>
            </a:endParaRPr>
          </a:p>
          <a:p>
            <a:pPr marL="342900" indent="-342900" algn="ctr">
              <a:buAutoNum type="arabicParenR"/>
            </a:pPr>
            <a:r>
              <a:rPr lang="sv-SE" sz="2000">
                <a:solidFill>
                  <a:srgbClr val="002060"/>
                </a:solidFill>
              </a:rPr>
              <a:t>Att de omfattas av kollektivavtalade försäkringar vid arbetsskada, dödsfall, sjukdom och pension</a:t>
            </a:r>
          </a:p>
          <a:p>
            <a:pPr marL="342900" indent="-342900" algn="ctr">
              <a:buAutoNum type="arabicParenR"/>
            </a:pPr>
            <a:endParaRPr lang="sv-SE" sz="2000">
              <a:solidFill>
                <a:srgbClr val="002060"/>
              </a:solidFill>
            </a:endParaRPr>
          </a:p>
          <a:p>
            <a:pPr marL="342900" indent="-342900" algn="ctr">
              <a:buAutoNum type="arabicParenR"/>
            </a:pPr>
            <a:r>
              <a:rPr lang="sv-SE" sz="2000">
                <a:solidFill>
                  <a:srgbClr val="002060"/>
                </a:solidFill>
              </a:rPr>
              <a:t>Vart de kan vända sig för att få mer information</a:t>
            </a:r>
          </a:p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693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10EBE4C6-2584-40C0-994D-0D8ECDA14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6663" y="1592263"/>
            <a:ext cx="4389437" cy="4389437"/>
          </a:xfrm>
          <a:prstGeom prst="rect">
            <a:avLst/>
          </a:prstGeom>
        </p:spPr>
      </p:pic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01B84945-4D6C-4948-9656-20203485776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51587" y="1592263"/>
            <a:ext cx="5327651" cy="4389437"/>
          </a:xfrm>
        </p:spPr>
        <p:txBody>
          <a:bodyPr>
            <a:normAutofit/>
          </a:bodyPr>
          <a:lstStyle/>
          <a:p>
            <a:r>
              <a:rPr lang="sv-SE"/>
              <a:t>Som försäkringsinformatör behöver du inte vara expert! </a:t>
            </a:r>
          </a:p>
          <a:p>
            <a:r>
              <a:rPr lang="sv-SE"/>
              <a:t>Du är informatör för alla – oavsett om du är utsedd av arbetsgivare eller fack.</a:t>
            </a:r>
          </a:p>
          <a:p>
            <a:r>
              <a:rPr lang="sv-SE"/>
              <a:t>Informera om försäkringarna regelbundet – större chans att fånga de som behöver det.</a:t>
            </a:r>
          </a:p>
          <a:p>
            <a:r>
              <a:rPr lang="sv-SE"/>
              <a:t>Samarbeta i organisationen! Att vara försäkringsinformatör är inget ensamarbete.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E2CEE1A-C3CE-4B5F-BD7E-B1609BB6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 anchor="t">
            <a:normAutofit/>
          </a:bodyPr>
          <a:lstStyle/>
          <a:p>
            <a:r>
              <a:rPr lang="sv-SE"/>
              <a:t>Tänk på att:</a:t>
            </a:r>
          </a:p>
        </p:txBody>
      </p:sp>
    </p:spTree>
    <p:extLst>
      <p:ext uri="{BB962C8B-B14F-4D97-AF65-F5344CB8AC3E}">
        <p14:creationId xmlns:p14="http://schemas.microsoft.com/office/powerpoint/2010/main" val="123917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6DB3B72-B002-47B6-BA8E-D2A4FE6FA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Framgångsformel</a:t>
            </a:r>
          </a:p>
        </p:txBody>
      </p:sp>
      <p:sp>
        <p:nvSpPr>
          <p:cNvPr id="5" name="Rektangel med rundade hörn 21">
            <a:extLst>
              <a:ext uri="{FF2B5EF4-FFF2-40B4-BE49-F238E27FC236}">
                <a16:creationId xmlns:a16="http://schemas.microsoft.com/office/drawing/2014/main" id="{8AA4B94B-9645-4479-BAA3-B65CF3111F4D}"/>
              </a:ext>
            </a:extLst>
          </p:cNvPr>
          <p:cNvSpPr/>
          <p:nvPr/>
        </p:nvSpPr>
        <p:spPr>
          <a:xfrm>
            <a:off x="1320826" y="2575967"/>
            <a:ext cx="1788740" cy="1524322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72000" tIns="36000" rIns="72000" bIns="36000" rtlCol="0" anchor="ctr"/>
          <a:lstStyle/>
          <a:p>
            <a:pPr algn="ctr" defTabSz="914400">
              <a:defRPr/>
            </a:pPr>
            <a:r>
              <a:rPr lang="sv-SE" b="1" kern="0">
                <a:solidFill>
                  <a:schemeClr val="accent1"/>
                </a:solidFill>
              </a:rPr>
              <a:t>Kännedom på förhand</a:t>
            </a:r>
          </a:p>
        </p:txBody>
      </p:sp>
      <p:sp>
        <p:nvSpPr>
          <p:cNvPr id="6" name="Rektangel med rundade hörn 23">
            <a:extLst>
              <a:ext uri="{FF2B5EF4-FFF2-40B4-BE49-F238E27FC236}">
                <a16:creationId xmlns:a16="http://schemas.microsoft.com/office/drawing/2014/main" id="{19231038-823C-4C12-90E9-A9CE60A661F8}"/>
              </a:ext>
            </a:extLst>
          </p:cNvPr>
          <p:cNvSpPr/>
          <p:nvPr/>
        </p:nvSpPr>
        <p:spPr>
          <a:xfrm>
            <a:off x="4401146" y="2575967"/>
            <a:ext cx="1788740" cy="1524322"/>
          </a:xfrm>
          <a:prstGeom prst="round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72000" tIns="36000" rIns="72000" bIns="36000" rtlCol="0" anchor="ctr"/>
          <a:lstStyle/>
          <a:p>
            <a:pPr algn="ctr" defTabSz="914400">
              <a:defRPr/>
            </a:pPr>
            <a:r>
              <a:rPr lang="sv-SE" b="1" kern="0">
                <a:solidFill>
                  <a:schemeClr val="accent1"/>
                </a:solidFill>
              </a:rPr>
              <a:t>Information när något händer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F9690CC-D9FD-4F2A-89B4-B03014722E67}"/>
              </a:ext>
            </a:extLst>
          </p:cNvPr>
          <p:cNvSpPr txBox="1"/>
          <p:nvPr/>
        </p:nvSpPr>
        <p:spPr>
          <a:xfrm>
            <a:off x="6452766" y="28809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8800" b="1">
                <a:solidFill>
                  <a:schemeClr val="accent1"/>
                </a:solidFill>
              </a:rPr>
              <a:t>=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61EEE41-183B-4CAE-A285-20F1A523A071}"/>
              </a:ext>
            </a:extLst>
          </p:cNvPr>
          <p:cNvSpPr txBox="1"/>
          <p:nvPr/>
        </p:nvSpPr>
        <p:spPr>
          <a:xfrm>
            <a:off x="3298156" y="288092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ctr"/>
            <a:r>
              <a:rPr lang="sv-SE" sz="8800" b="1">
                <a:solidFill>
                  <a:schemeClr val="accent1"/>
                </a:solidFill>
              </a:rPr>
              <a:t>+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BECFC0F9-77F6-48DD-B638-02344F4E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046" y="2438159"/>
            <a:ext cx="1509315" cy="150965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5C3FEF19-436E-4F25-AC73-3AFD0091F442}"/>
              </a:ext>
            </a:extLst>
          </p:cNvPr>
          <p:cNvSpPr txBox="1"/>
          <p:nvPr/>
        </p:nvSpPr>
        <p:spPr>
          <a:xfrm>
            <a:off x="5295516" y="3960589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sv-SE" b="1" kern="0">
                <a:solidFill>
                  <a:schemeClr val="accent1"/>
                </a:solidFill>
              </a:rPr>
              <a:t>Anmälan!</a:t>
            </a:r>
          </a:p>
        </p:txBody>
      </p:sp>
    </p:spTree>
    <p:extLst>
      <p:ext uri="{BB962C8B-B14F-4D97-AF65-F5344CB8AC3E}">
        <p14:creationId xmlns:p14="http://schemas.microsoft.com/office/powerpoint/2010/main" val="274066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 descr="En bild som visar rita, klädsel, tecknad serie, Människoansikte&#10;&#10;Automatiskt genererad beskrivning">
            <a:extLst>
              <a:ext uri="{FF2B5EF4-FFF2-40B4-BE49-F238E27FC236}">
                <a16:creationId xmlns:a16="http://schemas.microsoft.com/office/drawing/2014/main" id="{97044267-8D41-4026-849B-C2260B0EC9A3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820" y="884772"/>
            <a:ext cx="4389437" cy="4389437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A3B8B65-2670-741F-7BA8-2C1CE759AF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157016" y="1592263"/>
            <a:ext cx="8519046" cy="4389437"/>
          </a:xfrm>
        </p:spPr>
        <p:txBody>
          <a:bodyPr/>
          <a:lstStyle/>
          <a:p>
            <a:r>
              <a:rPr lang="en-US" dirty="0" err="1"/>
              <a:t>Görs</a:t>
            </a:r>
            <a:r>
              <a:rPr lang="en-US" dirty="0"/>
              <a:t> en </a:t>
            </a:r>
            <a:r>
              <a:rPr lang="en-US" dirty="0" err="1"/>
              <a:t>gång</a:t>
            </a:r>
            <a:r>
              <a:rPr lang="en-US" dirty="0"/>
              <a:t>/</a:t>
            </a:r>
            <a:r>
              <a:rPr lang="en-US" dirty="0" err="1"/>
              <a:t>år</a:t>
            </a:r>
            <a:r>
              <a:rPr lang="en-US" dirty="0"/>
              <a:t> i </a:t>
            </a:r>
            <a:r>
              <a:rPr lang="en-US" dirty="0" err="1"/>
              <a:t>samarbete</a:t>
            </a:r>
            <a:r>
              <a:rPr lang="en-US" dirty="0"/>
              <a:t> med Novus, </a:t>
            </a:r>
            <a:r>
              <a:rPr lang="en-US" dirty="0" err="1"/>
              <a:t>senast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en-US" dirty="0"/>
              <a:t> -24</a:t>
            </a:r>
          </a:p>
          <a:p>
            <a:r>
              <a:rPr lang="en-US" dirty="0" err="1"/>
              <a:t>Syfte</a:t>
            </a:r>
            <a:r>
              <a:rPr lang="en-US" dirty="0"/>
              <a:t>: se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kännedomen</a:t>
            </a:r>
            <a:r>
              <a:rPr lang="en-US" dirty="0"/>
              <a:t> </a:t>
            </a:r>
            <a:r>
              <a:rPr lang="en-US" dirty="0" err="1"/>
              <a:t>förändras</a:t>
            </a:r>
            <a:r>
              <a:rPr lang="en-US" dirty="0"/>
              <a:t> </a:t>
            </a:r>
            <a:r>
              <a:rPr lang="en-US" dirty="0" err="1"/>
              <a:t>över</a:t>
            </a:r>
            <a:r>
              <a:rPr lang="en-US" dirty="0"/>
              <a:t> </a:t>
            </a:r>
            <a:r>
              <a:rPr lang="en-US" dirty="0" err="1"/>
              <a:t>tid</a:t>
            </a:r>
            <a:endParaRPr lang="en-US" dirty="0"/>
          </a:p>
          <a:p>
            <a:r>
              <a:rPr lang="en-US" dirty="0" err="1"/>
              <a:t>Målgrupp</a:t>
            </a:r>
            <a:r>
              <a:rPr lang="en-US" dirty="0"/>
              <a:t>: </a:t>
            </a:r>
            <a:r>
              <a:rPr lang="en-US" dirty="0" err="1"/>
              <a:t>Förvärvsarbetande</a:t>
            </a:r>
            <a:r>
              <a:rPr lang="en-US" dirty="0"/>
              <a:t> 20-65 </a:t>
            </a:r>
            <a:r>
              <a:rPr lang="en-US" dirty="0" err="1"/>
              <a:t>år</a:t>
            </a:r>
            <a:endParaRPr lang="en-US" dirty="0"/>
          </a:p>
          <a:p>
            <a:r>
              <a:rPr lang="en-US" dirty="0"/>
              <a:t>1039 </a:t>
            </a:r>
            <a:r>
              <a:rPr lang="en-US" dirty="0" err="1"/>
              <a:t>webenkäter</a:t>
            </a:r>
            <a:r>
              <a:rPr lang="en-US" dirty="0"/>
              <a:t>, </a:t>
            </a:r>
            <a:r>
              <a:rPr lang="en-US" dirty="0" err="1"/>
              <a:t>varav</a:t>
            </a:r>
            <a:r>
              <a:rPr lang="en-US" dirty="0"/>
              <a:t> 276 </a:t>
            </a:r>
            <a:r>
              <a:rPr lang="en-US" dirty="0" err="1"/>
              <a:t>inom</a:t>
            </a:r>
            <a:r>
              <a:rPr lang="en-US" dirty="0"/>
              <a:t> KR-</a:t>
            </a:r>
            <a:r>
              <a:rPr lang="en-US" dirty="0" err="1"/>
              <a:t>sektorn</a:t>
            </a:r>
            <a:endParaRPr lang="en-US" dirty="0"/>
          </a:p>
          <a:p>
            <a:r>
              <a:rPr lang="en-US" dirty="0"/>
              <a:t>53% </a:t>
            </a:r>
            <a:r>
              <a:rPr lang="en-US" dirty="0" err="1"/>
              <a:t>kvinnor</a:t>
            </a:r>
            <a:r>
              <a:rPr lang="en-US"/>
              <a:t>, 47 % </a:t>
            </a:r>
            <a:r>
              <a:rPr lang="en-US" dirty="0" err="1"/>
              <a:t>män</a:t>
            </a:r>
            <a:endParaRPr lang="en-US" dirty="0"/>
          </a:p>
          <a:p>
            <a:endParaRPr lang="en-US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A9B1E4D-CFFB-4EC8-8ADF-06C68AE0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 anchor="t">
            <a:normAutofit/>
          </a:bodyPr>
          <a:lstStyle/>
          <a:p>
            <a:r>
              <a:rPr lang="sv-SE"/>
              <a:t>Kännedomsundersökning om kollektivavtalade försäkringar</a:t>
            </a:r>
          </a:p>
        </p:txBody>
      </p:sp>
    </p:spTree>
    <p:extLst>
      <p:ext uri="{BB962C8B-B14F-4D97-AF65-F5344CB8AC3E}">
        <p14:creationId xmlns:p14="http://schemas.microsoft.com/office/powerpoint/2010/main" val="1165339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A5B31-1E26-7636-A1FB-AA87486C5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44B06D55-79DF-EDE6-2E07-5824C28F65CF}"/>
              </a:ext>
            </a:extLst>
          </p:cNvPr>
          <p:cNvGraphicFramePr>
            <a:graphicFrameLocks noGrp="1"/>
          </p:cNvGraphicFramePr>
          <p:nvPr>
            <p:ph sz="quarter" idx="14"/>
          </p:nvPr>
        </p:nvGraphicFramePr>
        <p:xfrm>
          <a:off x="766762" y="1696656"/>
          <a:ext cx="9416329" cy="468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66849548-9DF9-EE4D-AB56-C3D43BCC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12" name="Rubrik 3">
            <a:extLst>
              <a:ext uri="{FF2B5EF4-FFF2-40B4-BE49-F238E27FC236}">
                <a16:creationId xmlns:a16="http://schemas.microsoft.com/office/drawing/2014/main" id="{9339D4CE-7264-D63E-F089-A3D78000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421481"/>
            <a:ext cx="9985375" cy="1027907"/>
          </a:xfrm>
        </p:spPr>
        <p:txBody>
          <a:bodyPr/>
          <a:lstStyle/>
          <a:p>
            <a:r>
              <a:rPr lang="sv-SE"/>
              <a:t>Kännedom om kollektivavtalad försäkring</a:t>
            </a:r>
            <a:br>
              <a:rPr lang="sv-SE"/>
            </a:br>
            <a:br>
              <a:rPr lang="sv-SE" sz="1400"/>
            </a:br>
            <a:endParaRPr lang="sv-SE" sz="1400" b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F46C207-C34C-9906-2FA6-1108360B5782}"/>
              </a:ext>
            </a:extLst>
          </p:cNvPr>
          <p:cNvSpPr txBox="1"/>
          <p:nvPr/>
        </p:nvSpPr>
        <p:spPr>
          <a:xfrm>
            <a:off x="9285249" y="1754459"/>
            <a:ext cx="789026" cy="4148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endParaRPr lang="sv-SE" sz="9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09263"/>
      </p:ext>
    </p:extLst>
  </p:cSld>
  <p:clrMapOvr>
    <a:masterClrMapping/>
  </p:clrMapOvr>
</p:sld>
</file>

<file path=ppt/theme/theme1.xml><?xml version="1.0" encoding="utf-8"?>
<a:theme xmlns:a="http://schemas.openxmlformats.org/drawingml/2006/main" name="Afa Försäkring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003CD2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accent1"/>
        </a:solidFill>
      </a:spPr>
      <a:bodyPr wrap="square" lIns="0" tIns="0" rIns="0" bIns="0" rtlCol="0" anchor="ctr" anchorCtr="0">
        <a:noAutofit/>
      </a:bodyPr>
      <a:lstStyle>
        <a:defPPr algn="ctr">
          <a:defRPr sz="900" b="1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aFörsäkring.pptx" id="{1BD2BDD3-AB21-4D3E-9152-A89E68B14F9B}" vid="{CFBE7B77-13BC-49A7-BF7E-4FE5E2D6EA60}"/>
    </a:ext>
  </a:extLst>
</a:theme>
</file>

<file path=ppt/theme/theme2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Afa_colors">
      <a:dk1>
        <a:sysClr val="windowText" lastClr="000000"/>
      </a:dk1>
      <a:lt1>
        <a:sysClr val="window" lastClr="FFFFFF"/>
      </a:lt1>
      <a:dk2>
        <a:srgbClr val="B2B2B2"/>
      </a:dk2>
      <a:lt2>
        <a:srgbClr val="E7E6E6"/>
      </a:lt2>
      <a:accent1>
        <a:srgbClr val="020678"/>
      </a:accent1>
      <a:accent2>
        <a:srgbClr val="37E164"/>
      </a:accent2>
      <a:accent3>
        <a:srgbClr val="003CD2"/>
      </a:accent3>
      <a:accent4>
        <a:srgbClr val="7DCDFF"/>
      </a:accent4>
      <a:accent5>
        <a:srgbClr val="FAB455"/>
      </a:accent5>
      <a:accent6>
        <a:srgbClr val="B9F5E1"/>
      </a:accent6>
      <a:hlink>
        <a:srgbClr val="003CD2"/>
      </a:hlink>
      <a:folHlink>
        <a:srgbClr val="37E164"/>
      </a:folHlink>
    </a:clrScheme>
    <a:fontScheme name="Af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9246395283BB44B3152AEE2380DE5C" ma:contentTypeVersion="10" ma:contentTypeDescription="Skapa ett nytt dokument." ma:contentTypeScope="" ma:versionID="bd902983567e31447916ec66c3f5ebbc">
  <xsd:schema xmlns:xsd="http://www.w3.org/2001/XMLSchema" xmlns:xs="http://www.w3.org/2001/XMLSchema" xmlns:p="http://schemas.microsoft.com/office/2006/metadata/properties" xmlns:ns2="c605fd71-3812-4fba-96f1-937f863a85b8" xmlns:ns3="df83c4cd-2d6d-4803-b80e-2fb5aff18513" targetNamespace="http://schemas.microsoft.com/office/2006/metadata/properties" ma:root="true" ma:fieldsID="27963e1faf81d5073653f125430a8011" ns2:_="" ns3:_="">
    <xsd:import namespace="c605fd71-3812-4fba-96f1-937f863a85b8"/>
    <xsd:import namespace="df83c4cd-2d6d-4803-b80e-2fb5aff18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fd71-3812-4fba-96f1-937f863a85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3c4cd-2d6d-4803-b80e-2fb5aff18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df83c4cd-2d6d-4803-b80e-2fb5aff1851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605fd71-3812-4fba-96f1-937f863a85b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C488DD-96BA-4BCD-8F66-CAE0126689FE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</TotalTime>
  <Words>1224</Words>
  <Application>Microsoft Office PowerPoint</Application>
  <PresentationFormat>Bredbild</PresentationFormat>
  <Paragraphs>225</Paragraphs>
  <Slides>39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2" baseType="lpstr">
      <vt:lpstr>Arial</vt:lpstr>
      <vt:lpstr>Roboto</vt:lpstr>
      <vt:lpstr>Afa Försäkring</vt:lpstr>
      <vt:lpstr>    Välkomna!</vt:lpstr>
      <vt:lpstr>Efterlängtad nyhet</vt:lpstr>
      <vt:lpstr>https://www.afaforsakring.se/forsakring/other-languages</vt:lpstr>
      <vt:lpstr>Uppdrag och kännedom</vt:lpstr>
      <vt:lpstr>Uppdraget som försäkringsinformatör</vt:lpstr>
      <vt:lpstr>Tänk på att:</vt:lpstr>
      <vt:lpstr>Framgångsformel</vt:lpstr>
      <vt:lpstr>Kännedomsundersökning om kollektivavtalade försäkringar</vt:lpstr>
      <vt:lpstr>Kännedom om kollektivavtalad försäkring  </vt:lpstr>
      <vt:lpstr>Kännedom om kollektivavtalad försäkring  </vt:lpstr>
      <vt:lpstr>Kännedom – KR-sektorn / övriga </vt:lpstr>
      <vt:lpstr>Yngre har fortsatt sämst kännedom – men gapet mot äldre generationer minskar  </vt:lpstr>
      <vt:lpstr>Minskning av de som tror att man måste vara med i facket</vt:lpstr>
      <vt:lpstr>Minskning av de som inte tror att alla omfattas</vt:lpstr>
      <vt:lpstr>Mer än hälften vet att de själva ska anmäla</vt:lpstr>
      <vt:lpstr>Med Novusundersökningen ”i bagaget” –  Vad behöver du tänka på i ditt uppdrag?</vt:lpstr>
      <vt:lpstr>Medskick</vt:lpstr>
      <vt:lpstr>   Arbetsskadeförsäkring  </vt:lpstr>
      <vt:lpstr>PowerPoint-presentation</vt:lpstr>
      <vt:lpstr>Vad innebär sambandsprövning?</vt:lpstr>
      <vt:lpstr>Vad innebär sambandsprövning - exempel</vt:lpstr>
      <vt:lpstr>Sammanfattning arbetsskadeförsäkring </vt:lpstr>
      <vt:lpstr>   Försäkring vid dödsfall  </vt:lpstr>
      <vt:lpstr>Sammanfattning försäkring vid dödsfall (TGL-KL) </vt:lpstr>
      <vt:lpstr>   Material  </vt:lpstr>
      <vt:lpstr>Hitta informationsmaterial</vt:lpstr>
      <vt:lpstr>Informationsmaterial</vt:lpstr>
      <vt:lpstr>PowerPoint-presentation</vt:lpstr>
      <vt:lpstr>Informationsmaterial</vt:lpstr>
      <vt:lpstr>PowerPoint-presentation</vt:lpstr>
      <vt:lpstr>    Informationskort – A5 och Fickfolder </vt:lpstr>
      <vt:lpstr>    Affischer </vt:lpstr>
      <vt:lpstr>    Affischer </vt:lpstr>
      <vt:lpstr>    Checklistor </vt:lpstr>
      <vt:lpstr>PowerPoint-presentation</vt:lpstr>
      <vt:lpstr>   Sjukförsäkring  </vt:lpstr>
      <vt:lpstr>Ersättningar vid sjukdom</vt:lpstr>
      <vt:lpstr>Sammanfattning sjukförsäkring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Arbetsskadeförsäkring enligt lag och avtal</dc:title>
  <dc:creator>Lise Zarrabi</dc:creator>
  <cp:lastModifiedBy>Lise Zarrabi</cp:lastModifiedBy>
  <cp:revision>36</cp:revision>
  <cp:lastPrinted>2023-06-26T13:02:29Z</cp:lastPrinted>
  <dcterms:created xsi:type="dcterms:W3CDTF">2023-04-11T11:46:32Z</dcterms:created>
  <dcterms:modified xsi:type="dcterms:W3CDTF">2025-01-23T11:40:17Z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0x010100AC9246395283BB44B3152AEE2380DE5C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