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72"/>
  </p:notesMasterIdLst>
  <p:handoutMasterIdLst>
    <p:handoutMasterId r:id="rId73"/>
  </p:handoutMasterIdLst>
  <p:sldIdLst>
    <p:sldId id="4228" r:id="rId5"/>
    <p:sldId id="4575" r:id="rId6"/>
    <p:sldId id="3467" r:id="rId7"/>
    <p:sldId id="3468" r:id="rId8"/>
    <p:sldId id="3466" r:id="rId9"/>
    <p:sldId id="513" r:id="rId10"/>
    <p:sldId id="3478" r:id="rId11"/>
    <p:sldId id="514" r:id="rId12"/>
    <p:sldId id="516" r:id="rId13"/>
    <p:sldId id="3727" r:id="rId14"/>
    <p:sldId id="4548" r:id="rId15"/>
    <p:sldId id="4291" r:id="rId16"/>
    <p:sldId id="4687" r:id="rId17"/>
    <p:sldId id="629" r:id="rId18"/>
    <p:sldId id="4715" r:id="rId19"/>
    <p:sldId id="4764" r:id="rId20"/>
    <p:sldId id="3279" r:id="rId21"/>
    <p:sldId id="4746" r:id="rId22"/>
    <p:sldId id="4706" r:id="rId23"/>
    <p:sldId id="4747" r:id="rId24"/>
    <p:sldId id="3103" r:id="rId25"/>
    <p:sldId id="4406" r:id="rId26"/>
    <p:sldId id="4405" r:id="rId27"/>
    <p:sldId id="3549" r:id="rId28"/>
    <p:sldId id="3550" r:id="rId29"/>
    <p:sldId id="3722" r:id="rId30"/>
    <p:sldId id="4450" r:id="rId31"/>
    <p:sldId id="3446" r:id="rId32"/>
    <p:sldId id="4749" r:id="rId33"/>
    <p:sldId id="4336" r:id="rId34"/>
    <p:sldId id="3767" r:id="rId35"/>
    <p:sldId id="3768" r:id="rId36"/>
    <p:sldId id="3769" r:id="rId37"/>
    <p:sldId id="4609" r:id="rId38"/>
    <p:sldId id="4771" r:id="rId39"/>
    <p:sldId id="4758" r:id="rId40"/>
    <p:sldId id="4759" r:id="rId41"/>
    <p:sldId id="4760" r:id="rId42"/>
    <p:sldId id="4726" r:id="rId43"/>
    <p:sldId id="4727" r:id="rId44"/>
    <p:sldId id="4761" r:id="rId45"/>
    <p:sldId id="4762" r:id="rId46"/>
    <p:sldId id="4763" r:id="rId47"/>
    <p:sldId id="4688" r:id="rId48"/>
    <p:sldId id="4640" r:id="rId49"/>
    <p:sldId id="4666" r:id="rId50"/>
    <p:sldId id="4767" r:id="rId51"/>
    <p:sldId id="4681" r:id="rId52"/>
    <p:sldId id="4645" r:id="rId53"/>
    <p:sldId id="4646" r:id="rId54"/>
    <p:sldId id="4647" r:id="rId55"/>
    <p:sldId id="4648" r:id="rId56"/>
    <p:sldId id="4649" r:id="rId57"/>
    <p:sldId id="4770" r:id="rId58"/>
    <p:sldId id="4667" r:id="rId59"/>
    <p:sldId id="4668" r:id="rId60"/>
    <p:sldId id="4690" r:id="rId61"/>
    <p:sldId id="4702" r:id="rId62"/>
    <p:sldId id="4757" r:id="rId63"/>
    <p:sldId id="4699" r:id="rId64"/>
    <p:sldId id="4257" r:id="rId65"/>
    <p:sldId id="4700" r:id="rId66"/>
    <p:sldId id="4301" r:id="rId67"/>
    <p:sldId id="1192" r:id="rId68"/>
    <p:sldId id="263" r:id="rId69"/>
    <p:sldId id="3609" r:id="rId70"/>
    <p:sldId id="4339" r:id="rId71"/>
  </p:sldIdLst>
  <p:sldSz cx="9144000" cy="5143500" type="screen16x9"/>
  <p:notesSz cx="6858000" cy="9144000"/>
  <p:defaultTextStyle>
    <a:defPPr>
      <a:defRPr lang="sv-S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622">
          <p15:clr>
            <a:srgbClr val="A4A3A4"/>
          </p15:clr>
        </p15:guide>
        <p15:guide id="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Rudman" initials="AR" lastIdx="1" clrIdx="0">
    <p:extLst>
      <p:ext uri="{19B8F6BF-5375-455C-9EA6-DF929625EA0E}">
        <p15:presenceInfo xmlns:p15="http://schemas.microsoft.com/office/powerpoint/2012/main" userId="S-1-5-21-822286800-4137192972-2591951982-45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1A"/>
    <a:srgbClr val="91CF50"/>
    <a:srgbClr val="ECCBD7"/>
    <a:srgbClr val="FFFFCC"/>
    <a:srgbClr val="FD8A64"/>
    <a:srgbClr val="FFC5C5"/>
    <a:srgbClr val="FF9999"/>
    <a:srgbClr val="1C551C"/>
    <a:srgbClr val="000000"/>
    <a:srgbClr val="93B7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367489-AA5C-4C9A-A151-1470346FB7DF}" v="28" dt="2025-08-26T09:27:49.68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42" autoAdjust="0"/>
    <p:restoredTop sz="93557" autoAdjust="0"/>
  </p:normalViewPr>
  <p:slideViewPr>
    <p:cSldViewPr>
      <p:cViewPr varScale="1">
        <p:scale>
          <a:sx n="80" d="100"/>
          <a:sy n="80" d="100"/>
        </p:scale>
        <p:origin x="432" y="52"/>
      </p:cViewPr>
      <p:guideLst>
        <p:guide orient="horz" pos="622"/>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96" d="100"/>
          <a:sy n="96" d="100"/>
        </p:scale>
        <p:origin x="355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Rudman" userId="24ba6d5a-a610-4976-b52c-058840b188c6" providerId="ADAL" clId="{F9DFA407-5807-436E-B949-0956142E485A}"/>
    <pc:docChg chg="custSel modSld">
      <pc:chgData name="Ann Rudman" userId="24ba6d5a-a610-4976-b52c-058840b188c6" providerId="ADAL" clId="{F9DFA407-5807-436E-B949-0956142E485A}" dt="2025-05-30T09:12:36.442" v="54" actId="14100"/>
      <pc:docMkLst>
        <pc:docMk/>
      </pc:docMkLst>
      <pc:sldChg chg="modSp mod">
        <pc:chgData name="Ann Rudman" userId="24ba6d5a-a610-4976-b52c-058840b188c6" providerId="ADAL" clId="{F9DFA407-5807-436E-B949-0956142E485A}" dt="2025-05-27T08:24:02.270" v="17" actId="14100"/>
        <pc:sldMkLst>
          <pc:docMk/>
          <pc:sldMk cId="10414291" sldId="263"/>
        </pc:sldMkLst>
      </pc:sldChg>
      <pc:sldChg chg="modSp mod">
        <pc:chgData name="Ann Rudman" userId="24ba6d5a-a610-4976-b52c-058840b188c6" providerId="ADAL" clId="{F9DFA407-5807-436E-B949-0956142E485A}" dt="2025-05-27T08:20:52.065" v="13" actId="20577"/>
        <pc:sldMkLst>
          <pc:docMk/>
          <pc:sldMk cId="3830922197" sldId="4228"/>
        </pc:sldMkLst>
      </pc:sldChg>
      <pc:sldChg chg="delSp modSp mod">
        <pc:chgData name="Ann Rudman" userId="24ba6d5a-a610-4976-b52c-058840b188c6" providerId="ADAL" clId="{F9DFA407-5807-436E-B949-0956142E485A}" dt="2025-05-30T09:08:19.012" v="33" actId="20577"/>
        <pc:sldMkLst>
          <pc:docMk/>
          <pc:sldMk cId="78348302" sldId="4336"/>
        </pc:sldMkLst>
      </pc:sldChg>
      <pc:sldChg chg="addSp delSp modSp mod">
        <pc:chgData name="Ann Rudman" userId="24ba6d5a-a610-4976-b52c-058840b188c6" providerId="ADAL" clId="{F9DFA407-5807-436E-B949-0956142E485A}" dt="2025-05-27T08:25:00.274" v="24" actId="113"/>
        <pc:sldMkLst>
          <pc:docMk/>
          <pc:sldMk cId="2195877187" sldId="4339"/>
        </pc:sldMkLst>
      </pc:sldChg>
      <pc:sldChg chg="addSp modSp mod">
        <pc:chgData name="Ann Rudman" userId="24ba6d5a-a610-4976-b52c-058840b188c6" providerId="ADAL" clId="{F9DFA407-5807-436E-B949-0956142E485A}" dt="2025-05-30T09:11:34.316" v="43" actId="1076"/>
        <pc:sldMkLst>
          <pc:docMk/>
          <pc:sldMk cId="3785708643" sldId="4645"/>
        </pc:sldMkLst>
      </pc:sldChg>
      <pc:sldChg chg="addSp modSp mod">
        <pc:chgData name="Ann Rudman" userId="24ba6d5a-a610-4976-b52c-058840b188c6" providerId="ADAL" clId="{F9DFA407-5807-436E-B949-0956142E485A}" dt="2025-05-30T09:12:11.446" v="48" actId="1076"/>
        <pc:sldMkLst>
          <pc:docMk/>
          <pc:sldMk cId="604802183" sldId="4646"/>
        </pc:sldMkLst>
      </pc:sldChg>
      <pc:sldChg chg="addSp modSp">
        <pc:chgData name="Ann Rudman" userId="24ba6d5a-a610-4976-b52c-058840b188c6" providerId="ADAL" clId="{F9DFA407-5807-436E-B949-0956142E485A}" dt="2025-05-30T09:12:16.352" v="49"/>
        <pc:sldMkLst>
          <pc:docMk/>
          <pc:sldMk cId="2637636820" sldId="4647"/>
        </pc:sldMkLst>
      </pc:sldChg>
      <pc:sldChg chg="addSp modSp">
        <pc:chgData name="Ann Rudman" userId="24ba6d5a-a610-4976-b52c-058840b188c6" providerId="ADAL" clId="{F9DFA407-5807-436E-B949-0956142E485A}" dt="2025-05-30T09:12:18.816" v="50"/>
        <pc:sldMkLst>
          <pc:docMk/>
          <pc:sldMk cId="2693979426" sldId="4648"/>
        </pc:sldMkLst>
      </pc:sldChg>
      <pc:sldChg chg="addSp modSp mod">
        <pc:chgData name="Ann Rudman" userId="24ba6d5a-a610-4976-b52c-058840b188c6" providerId="ADAL" clId="{F9DFA407-5807-436E-B949-0956142E485A}" dt="2025-05-30T09:12:36.442" v="54" actId="14100"/>
        <pc:sldMkLst>
          <pc:docMk/>
          <pc:sldMk cId="141274418" sldId="4649"/>
        </pc:sldMkLst>
      </pc:sldChg>
      <pc:sldChg chg="addSp delSp modSp mod">
        <pc:chgData name="Ann Rudman" userId="24ba6d5a-a610-4976-b52c-058840b188c6" providerId="ADAL" clId="{F9DFA407-5807-436E-B949-0956142E485A}" dt="2025-05-30T09:11:06.229" v="36"/>
        <pc:sldMkLst>
          <pc:docMk/>
          <pc:sldMk cId="3889368589" sldId="4666"/>
        </pc:sldMkLst>
      </pc:sldChg>
      <pc:sldChg chg="addSp modSp">
        <pc:chgData name="Ann Rudman" userId="24ba6d5a-a610-4976-b52c-058840b188c6" providerId="ADAL" clId="{F9DFA407-5807-436E-B949-0956142E485A}" dt="2025-05-30T09:11:14.207" v="38"/>
        <pc:sldMkLst>
          <pc:docMk/>
          <pc:sldMk cId="2613307588" sldId="4681"/>
        </pc:sldMkLst>
      </pc:sldChg>
      <pc:sldChg chg="addSp modSp">
        <pc:chgData name="Ann Rudman" userId="24ba6d5a-a610-4976-b52c-058840b188c6" providerId="ADAL" clId="{F9DFA407-5807-436E-B949-0956142E485A}" dt="2025-05-30T09:11:09.687" v="37"/>
        <pc:sldMkLst>
          <pc:docMk/>
          <pc:sldMk cId="137588706" sldId="4767"/>
        </pc:sldMkLst>
      </pc:sldChg>
    </pc:docChg>
  </pc:docChgLst>
  <pc:docChgLst>
    <pc:chgData name="Ann Rudman" userId="24ba6d5a-a610-4976-b52c-058840b188c6" providerId="ADAL" clId="{9E367489-AA5C-4C9A-A151-1470346FB7DF}"/>
    <pc:docChg chg="undo custSel addSld delSld modSld sldOrd">
      <pc:chgData name="Ann Rudman" userId="24ba6d5a-a610-4976-b52c-058840b188c6" providerId="ADAL" clId="{9E367489-AA5C-4C9A-A151-1470346FB7DF}" dt="2025-08-26T09:29:40.259" v="189" actId="113"/>
      <pc:docMkLst>
        <pc:docMk/>
      </pc:docMkLst>
      <pc:sldChg chg="modSp mod">
        <pc:chgData name="Ann Rudman" userId="24ba6d5a-a610-4976-b52c-058840b188c6" providerId="ADAL" clId="{9E367489-AA5C-4C9A-A151-1470346FB7DF}" dt="2025-08-26T09:21:50.706" v="143" actId="207"/>
        <pc:sldMkLst>
          <pc:docMk/>
          <pc:sldMk cId="2686810327" sldId="513"/>
        </pc:sldMkLst>
        <pc:spChg chg="mod">
          <ac:chgData name="Ann Rudman" userId="24ba6d5a-a610-4976-b52c-058840b188c6" providerId="ADAL" clId="{9E367489-AA5C-4C9A-A151-1470346FB7DF}" dt="2025-08-26T09:21:50.706" v="143" actId="207"/>
          <ac:spMkLst>
            <pc:docMk/>
            <pc:sldMk cId="2686810327" sldId="513"/>
            <ac:spMk id="9" creationId="{701BEBBE-2C84-429E-A6A0-20F28EAFDE1F}"/>
          </ac:spMkLst>
        </pc:spChg>
      </pc:sldChg>
      <pc:sldChg chg="modSp">
        <pc:chgData name="Ann Rudman" userId="24ba6d5a-a610-4976-b52c-058840b188c6" providerId="ADAL" clId="{9E367489-AA5C-4C9A-A151-1470346FB7DF}" dt="2025-08-26T09:22:03.022" v="144" actId="207"/>
        <pc:sldMkLst>
          <pc:docMk/>
          <pc:sldMk cId="1229144526" sldId="514"/>
        </pc:sldMkLst>
        <pc:spChg chg="mod">
          <ac:chgData name="Ann Rudman" userId="24ba6d5a-a610-4976-b52c-058840b188c6" providerId="ADAL" clId="{9E367489-AA5C-4C9A-A151-1470346FB7DF}" dt="2025-08-26T09:22:03.022" v="144" actId="207"/>
          <ac:spMkLst>
            <pc:docMk/>
            <pc:sldMk cId="1229144526" sldId="514"/>
            <ac:spMk id="5" creationId="{00000000-0000-0000-0000-000000000000}"/>
          </ac:spMkLst>
        </pc:spChg>
      </pc:sldChg>
      <pc:sldChg chg="modSp">
        <pc:chgData name="Ann Rudman" userId="24ba6d5a-a610-4976-b52c-058840b188c6" providerId="ADAL" clId="{9E367489-AA5C-4C9A-A151-1470346FB7DF}" dt="2025-08-26T09:22:15.731" v="147" actId="207"/>
        <pc:sldMkLst>
          <pc:docMk/>
          <pc:sldMk cId="321089067" sldId="516"/>
        </pc:sldMkLst>
        <pc:spChg chg="mod">
          <ac:chgData name="Ann Rudman" userId="24ba6d5a-a610-4976-b52c-058840b188c6" providerId="ADAL" clId="{9E367489-AA5C-4C9A-A151-1470346FB7DF}" dt="2025-08-26T09:22:15.731" v="147" actId="207"/>
          <ac:spMkLst>
            <pc:docMk/>
            <pc:sldMk cId="321089067" sldId="516"/>
            <ac:spMk id="37" creationId="{6E38DB58-B19C-48ED-9D4D-7F0715AA2111}"/>
          </ac:spMkLst>
        </pc:spChg>
      </pc:sldChg>
      <pc:sldChg chg="modSp">
        <pc:chgData name="Ann Rudman" userId="24ba6d5a-a610-4976-b52c-058840b188c6" providerId="ADAL" clId="{9E367489-AA5C-4C9A-A151-1470346FB7DF}" dt="2025-08-26T09:22:42.917" v="149" actId="255"/>
        <pc:sldMkLst>
          <pc:docMk/>
          <pc:sldMk cId="2044894742" sldId="629"/>
        </pc:sldMkLst>
        <pc:spChg chg="mod">
          <ac:chgData name="Ann Rudman" userId="24ba6d5a-a610-4976-b52c-058840b188c6" providerId="ADAL" clId="{9E367489-AA5C-4C9A-A151-1470346FB7DF}" dt="2025-08-26T09:22:42.917" v="149" actId="255"/>
          <ac:spMkLst>
            <pc:docMk/>
            <pc:sldMk cId="2044894742" sldId="629"/>
            <ac:spMk id="9" creationId="{41797F9E-315E-4298-CE7A-A6A161EA7884}"/>
          </ac:spMkLst>
        </pc:spChg>
      </pc:sldChg>
      <pc:sldChg chg="delSp del mod">
        <pc:chgData name="Ann Rudman" userId="24ba6d5a-a610-4976-b52c-058840b188c6" providerId="ADAL" clId="{9E367489-AA5C-4C9A-A151-1470346FB7DF}" dt="2025-08-26T08:58:17.478" v="13" actId="47"/>
        <pc:sldMkLst>
          <pc:docMk/>
          <pc:sldMk cId="1181343246" sldId="1192"/>
        </pc:sldMkLst>
        <pc:spChg chg="del">
          <ac:chgData name="Ann Rudman" userId="24ba6d5a-a610-4976-b52c-058840b188c6" providerId="ADAL" clId="{9E367489-AA5C-4C9A-A151-1470346FB7DF}" dt="2025-08-26T08:55:09.788" v="9" actId="478"/>
          <ac:spMkLst>
            <pc:docMk/>
            <pc:sldMk cId="1181343246" sldId="1192"/>
            <ac:spMk id="11" creationId="{7DB7DFBF-A803-9A02-C41A-DA7443864DE9}"/>
          </ac:spMkLst>
        </pc:spChg>
      </pc:sldChg>
      <pc:sldChg chg="add">
        <pc:chgData name="Ann Rudman" userId="24ba6d5a-a610-4976-b52c-058840b188c6" providerId="ADAL" clId="{9E367489-AA5C-4C9A-A151-1470346FB7DF}" dt="2025-08-26T08:58:34.238" v="14"/>
        <pc:sldMkLst>
          <pc:docMk/>
          <pc:sldMk cId="3630915376" sldId="1192"/>
        </pc:sldMkLst>
      </pc:sldChg>
      <pc:sldChg chg="delSp modSp mod">
        <pc:chgData name="Ann Rudman" userId="24ba6d5a-a610-4976-b52c-058840b188c6" providerId="ADAL" clId="{9E367489-AA5C-4C9A-A151-1470346FB7DF}" dt="2025-08-26T09:23:12.725" v="154" actId="255"/>
        <pc:sldMkLst>
          <pc:docMk/>
          <pc:sldMk cId="546283061" sldId="3279"/>
        </pc:sldMkLst>
        <pc:spChg chg="mod">
          <ac:chgData name="Ann Rudman" userId="24ba6d5a-a610-4976-b52c-058840b188c6" providerId="ADAL" clId="{9E367489-AA5C-4C9A-A151-1470346FB7DF}" dt="2025-08-26T09:23:12.725" v="154" actId="255"/>
          <ac:spMkLst>
            <pc:docMk/>
            <pc:sldMk cId="546283061" sldId="3279"/>
            <ac:spMk id="2" creationId="{00000000-0000-0000-0000-000000000000}"/>
          </ac:spMkLst>
        </pc:spChg>
        <pc:spChg chg="del">
          <ac:chgData name="Ann Rudman" userId="24ba6d5a-a610-4976-b52c-058840b188c6" providerId="ADAL" clId="{9E367489-AA5C-4C9A-A151-1470346FB7DF}" dt="2025-08-26T08:53:59.411" v="6" actId="478"/>
          <ac:spMkLst>
            <pc:docMk/>
            <pc:sldMk cId="546283061" sldId="3279"/>
            <ac:spMk id="10" creationId="{539BED54-419A-92A4-8BAB-6D1698495645}"/>
          </ac:spMkLst>
        </pc:spChg>
      </pc:sldChg>
      <pc:sldChg chg="addSp modSp mod ord">
        <pc:chgData name="Ann Rudman" userId="24ba6d5a-a610-4976-b52c-058840b188c6" providerId="ADAL" clId="{9E367489-AA5C-4C9A-A151-1470346FB7DF}" dt="2025-08-26T09:16:44.256" v="104" actId="20577"/>
        <pc:sldMkLst>
          <pc:docMk/>
          <pc:sldMk cId="141073937" sldId="3446"/>
        </pc:sldMkLst>
        <pc:spChg chg="add mod">
          <ac:chgData name="Ann Rudman" userId="24ba6d5a-a610-4976-b52c-058840b188c6" providerId="ADAL" clId="{9E367489-AA5C-4C9A-A151-1470346FB7DF}" dt="2025-08-26T09:16:44.256" v="104" actId="20577"/>
          <ac:spMkLst>
            <pc:docMk/>
            <pc:sldMk cId="141073937" sldId="3446"/>
            <ac:spMk id="3" creationId="{EC1DD6F8-F4D3-0F65-B0A7-A85ABCC606B2}"/>
          </ac:spMkLst>
        </pc:spChg>
      </pc:sldChg>
      <pc:sldChg chg="modSp mod">
        <pc:chgData name="Ann Rudman" userId="24ba6d5a-a610-4976-b52c-058840b188c6" providerId="ADAL" clId="{9E367489-AA5C-4C9A-A151-1470346FB7DF}" dt="2025-08-26T09:29:40.259" v="189" actId="113"/>
        <pc:sldMkLst>
          <pc:docMk/>
          <pc:sldMk cId="494992279" sldId="3466"/>
        </pc:sldMkLst>
        <pc:spChg chg="mod">
          <ac:chgData name="Ann Rudman" userId="24ba6d5a-a610-4976-b52c-058840b188c6" providerId="ADAL" clId="{9E367489-AA5C-4C9A-A151-1470346FB7DF}" dt="2025-08-26T09:29:40.259" v="189" actId="113"/>
          <ac:spMkLst>
            <pc:docMk/>
            <pc:sldMk cId="494992279" sldId="3466"/>
            <ac:spMk id="13" creationId="{00000000-0000-0000-0000-000000000000}"/>
          </ac:spMkLst>
        </pc:spChg>
        <pc:picChg chg="mod">
          <ac:chgData name="Ann Rudman" userId="24ba6d5a-a610-4976-b52c-058840b188c6" providerId="ADAL" clId="{9E367489-AA5C-4C9A-A151-1470346FB7DF}" dt="2025-08-26T09:21:37.133" v="140" actId="1076"/>
          <ac:picMkLst>
            <pc:docMk/>
            <pc:sldMk cId="494992279" sldId="3466"/>
            <ac:picMk id="8" creationId="{00000000-0000-0000-0000-000000000000}"/>
          </ac:picMkLst>
        </pc:picChg>
        <pc:picChg chg="mod">
          <ac:chgData name="Ann Rudman" userId="24ba6d5a-a610-4976-b52c-058840b188c6" providerId="ADAL" clId="{9E367489-AA5C-4C9A-A151-1470346FB7DF}" dt="2025-08-26T09:21:37.133" v="140" actId="1076"/>
          <ac:picMkLst>
            <pc:docMk/>
            <pc:sldMk cId="494992279" sldId="3466"/>
            <ac:picMk id="10" creationId="{00000000-0000-0000-0000-000000000000}"/>
          </ac:picMkLst>
        </pc:picChg>
        <pc:picChg chg="mod">
          <ac:chgData name="Ann Rudman" userId="24ba6d5a-a610-4976-b52c-058840b188c6" providerId="ADAL" clId="{9E367489-AA5C-4C9A-A151-1470346FB7DF}" dt="2025-08-26T09:21:37.133" v="140" actId="1076"/>
          <ac:picMkLst>
            <pc:docMk/>
            <pc:sldMk cId="494992279" sldId="3466"/>
            <ac:picMk id="11" creationId="{00000000-0000-0000-0000-000000000000}"/>
          </ac:picMkLst>
        </pc:picChg>
      </pc:sldChg>
      <pc:sldChg chg="modSp mod">
        <pc:chgData name="Ann Rudman" userId="24ba6d5a-a610-4976-b52c-058840b188c6" providerId="ADAL" clId="{9E367489-AA5C-4C9A-A151-1470346FB7DF}" dt="2025-08-26T09:23:57.788" v="158" actId="113"/>
        <pc:sldMkLst>
          <pc:docMk/>
          <pc:sldMk cId="330015632" sldId="3549"/>
        </pc:sldMkLst>
        <pc:spChg chg="mod">
          <ac:chgData name="Ann Rudman" userId="24ba6d5a-a610-4976-b52c-058840b188c6" providerId="ADAL" clId="{9E367489-AA5C-4C9A-A151-1470346FB7DF}" dt="2025-08-26T09:23:57.788" v="158" actId="113"/>
          <ac:spMkLst>
            <pc:docMk/>
            <pc:sldMk cId="330015632" sldId="3549"/>
            <ac:spMk id="2" creationId="{00000000-0000-0000-0000-000000000000}"/>
          </ac:spMkLst>
        </pc:spChg>
      </pc:sldChg>
      <pc:sldChg chg="modSp mod">
        <pc:chgData name="Ann Rudman" userId="24ba6d5a-a610-4976-b52c-058840b188c6" providerId="ADAL" clId="{9E367489-AA5C-4C9A-A151-1470346FB7DF}" dt="2025-08-26T09:23:52.685" v="157" actId="113"/>
        <pc:sldMkLst>
          <pc:docMk/>
          <pc:sldMk cId="3112221265" sldId="3550"/>
        </pc:sldMkLst>
        <pc:spChg chg="mod">
          <ac:chgData name="Ann Rudman" userId="24ba6d5a-a610-4976-b52c-058840b188c6" providerId="ADAL" clId="{9E367489-AA5C-4C9A-A151-1470346FB7DF}" dt="2025-08-26T09:23:52.685" v="157" actId="113"/>
          <ac:spMkLst>
            <pc:docMk/>
            <pc:sldMk cId="3112221265" sldId="3550"/>
            <ac:spMk id="17" creationId="{00000000-0000-0000-0000-000000000000}"/>
          </ac:spMkLst>
        </pc:spChg>
      </pc:sldChg>
      <pc:sldChg chg="delSp modSp mod">
        <pc:chgData name="Ann Rudman" userId="24ba6d5a-a610-4976-b52c-058840b188c6" providerId="ADAL" clId="{9E367489-AA5C-4C9A-A151-1470346FB7DF}" dt="2025-08-26T09:24:14.989" v="161" actId="255"/>
        <pc:sldMkLst>
          <pc:docMk/>
          <pc:sldMk cId="2732758296" sldId="3722"/>
        </pc:sldMkLst>
        <pc:spChg chg="mod">
          <ac:chgData name="Ann Rudman" userId="24ba6d5a-a610-4976-b52c-058840b188c6" providerId="ADAL" clId="{9E367489-AA5C-4C9A-A151-1470346FB7DF}" dt="2025-08-26T09:24:14.989" v="161" actId="255"/>
          <ac:spMkLst>
            <pc:docMk/>
            <pc:sldMk cId="2732758296" sldId="3722"/>
            <ac:spMk id="3" creationId="{EECC8D36-D581-237B-381A-79F28E95D52B}"/>
          </ac:spMkLst>
        </pc:spChg>
        <pc:spChg chg="del">
          <ac:chgData name="Ann Rudman" userId="24ba6d5a-a610-4976-b52c-058840b188c6" providerId="ADAL" clId="{9E367489-AA5C-4C9A-A151-1470346FB7DF}" dt="2025-08-26T08:54:22.704" v="8" actId="478"/>
          <ac:spMkLst>
            <pc:docMk/>
            <pc:sldMk cId="2732758296" sldId="3722"/>
            <ac:spMk id="16" creationId="{CC4EAB94-8DB0-5DAA-A469-FE46870A9F30}"/>
          </ac:spMkLst>
        </pc:spChg>
      </pc:sldChg>
      <pc:sldChg chg="modSp ord">
        <pc:chgData name="Ann Rudman" userId="24ba6d5a-a610-4976-b52c-058840b188c6" providerId="ADAL" clId="{9E367489-AA5C-4C9A-A151-1470346FB7DF}" dt="2025-08-26T09:14:55.305" v="71" actId="255"/>
        <pc:sldMkLst>
          <pc:docMk/>
          <pc:sldMk cId="3587573067" sldId="3767"/>
        </pc:sldMkLst>
        <pc:spChg chg="mod">
          <ac:chgData name="Ann Rudman" userId="24ba6d5a-a610-4976-b52c-058840b188c6" providerId="ADAL" clId="{9E367489-AA5C-4C9A-A151-1470346FB7DF}" dt="2025-08-26T09:14:55.305" v="71" actId="255"/>
          <ac:spMkLst>
            <pc:docMk/>
            <pc:sldMk cId="3587573067" sldId="3767"/>
            <ac:spMk id="9" creationId="{B4252E26-7A90-7615-56B6-824DE3FE3B51}"/>
          </ac:spMkLst>
        </pc:spChg>
      </pc:sldChg>
      <pc:sldChg chg="modSp ord">
        <pc:chgData name="Ann Rudman" userId="24ba6d5a-a610-4976-b52c-058840b188c6" providerId="ADAL" clId="{9E367489-AA5C-4C9A-A151-1470346FB7DF}" dt="2025-08-26T09:14:45.338" v="70" actId="255"/>
        <pc:sldMkLst>
          <pc:docMk/>
          <pc:sldMk cId="3264197722" sldId="3768"/>
        </pc:sldMkLst>
        <pc:spChg chg="mod">
          <ac:chgData name="Ann Rudman" userId="24ba6d5a-a610-4976-b52c-058840b188c6" providerId="ADAL" clId="{9E367489-AA5C-4C9A-A151-1470346FB7DF}" dt="2025-08-26T09:14:45.338" v="70" actId="255"/>
          <ac:spMkLst>
            <pc:docMk/>
            <pc:sldMk cId="3264197722" sldId="3768"/>
            <ac:spMk id="9" creationId="{D15D30EC-009F-DC0B-5A7F-190FF244454A}"/>
          </ac:spMkLst>
        </pc:spChg>
      </pc:sldChg>
      <pc:sldChg chg="modSp ord">
        <pc:chgData name="Ann Rudman" userId="24ba6d5a-a610-4976-b52c-058840b188c6" providerId="ADAL" clId="{9E367489-AA5C-4C9A-A151-1470346FB7DF}" dt="2025-08-26T09:14:36.740" v="69" actId="255"/>
        <pc:sldMkLst>
          <pc:docMk/>
          <pc:sldMk cId="2535389929" sldId="3769"/>
        </pc:sldMkLst>
        <pc:spChg chg="mod">
          <ac:chgData name="Ann Rudman" userId="24ba6d5a-a610-4976-b52c-058840b188c6" providerId="ADAL" clId="{9E367489-AA5C-4C9A-A151-1470346FB7DF}" dt="2025-08-26T09:14:36.740" v="69" actId="255"/>
          <ac:spMkLst>
            <pc:docMk/>
            <pc:sldMk cId="2535389929" sldId="3769"/>
            <ac:spMk id="12" creationId="{CCC7F39C-FCF5-D375-31A1-DE31BC89FF09}"/>
          </ac:spMkLst>
        </pc:spChg>
      </pc:sldChg>
      <pc:sldChg chg="modSp mod">
        <pc:chgData name="Ann Rudman" userId="24ba6d5a-a610-4976-b52c-058840b188c6" providerId="ADAL" clId="{9E367489-AA5C-4C9A-A151-1470346FB7DF}" dt="2025-08-26T08:52:23.492" v="5" actId="20577"/>
        <pc:sldMkLst>
          <pc:docMk/>
          <pc:sldMk cId="3830922197" sldId="4228"/>
        </pc:sldMkLst>
        <pc:spChg chg="mod">
          <ac:chgData name="Ann Rudman" userId="24ba6d5a-a610-4976-b52c-058840b188c6" providerId="ADAL" clId="{9E367489-AA5C-4C9A-A151-1470346FB7DF}" dt="2025-08-26T08:52:23.492" v="5" actId="20577"/>
          <ac:spMkLst>
            <pc:docMk/>
            <pc:sldMk cId="3830922197" sldId="4228"/>
            <ac:spMk id="3" creationId="{ED8620F5-17C3-4BBB-B9ED-822E595A9734}"/>
          </ac:spMkLst>
        </pc:spChg>
      </pc:sldChg>
      <pc:sldChg chg="del">
        <pc:chgData name="Ann Rudman" userId="24ba6d5a-a610-4976-b52c-058840b188c6" providerId="ADAL" clId="{9E367489-AA5C-4C9A-A151-1470346FB7DF}" dt="2025-08-26T08:58:17.478" v="13" actId="47"/>
        <pc:sldMkLst>
          <pc:docMk/>
          <pc:sldMk cId="2303263168" sldId="4257"/>
        </pc:sldMkLst>
      </pc:sldChg>
      <pc:sldChg chg="add">
        <pc:chgData name="Ann Rudman" userId="24ba6d5a-a610-4976-b52c-058840b188c6" providerId="ADAL" clId="{9E367489-AA5C-4C9A-A151-1470346FB7DF}" dt="2025-08-26T08:58:34.238" v="14"/>
        <pc:sldMkLst>
          <pc:docMk/>
          <pc:sldMk cId="3433485657" sldId="4257"/>
        </pc:sldMkLst>
      </pc:sldChg>
      <pc:sldChg chg="modSp">
        <pc:chgData name="Ann Rudman" userId="24ba6d5a-a610-4976-b52c-058840b188c6" providerId="ADAL" clId="{9E367489-AA5C-4C9A-A151-1470346FB7DF}" dt="2025-08-26T09:22:29.936" v="148" actId="207"/>
        <pc:sldMkLst>
          <pc:docMk/>
          <pc:sldMk cId="3231339929" sldId="4291"/>
        </pc:sldMkLst>
        <pc:graphicFrameChg chg="mod">
          <ac:chgData name="Ann Rudman" userId="24ba6d5a-a610-4976-b52c-058840b188c6" providerId="ADAL" clId="{9E367489-AA5C-4C9A-A151-1470346FB7DF}" dt="2025-08-26T09:22:29.936" v="148" actId="207"/>
          <ac:graphicFrameMkLst>
            <pc:docMk/>
            <pc:sldMk cId="3231339929" sldId="4291"/>
            <ac:graphicFrameMk id="6" creationId="{B2198980-EAEA-4FA3-9667-DC44BCD15B94}"/>
          </ac:graphicFrameMkLst>
        </pc:graphicFrameChg>
      </pc:sldChg>
      <pc:sldChg chg="add">
        <pc:chgData name="Ann Rudman" userId="24ba6d5a-a610-4976-b52c-058840b188c6" providerId="ADAL" clId="{9E367489-AA5C-4C9A-A151-1470346FB7DF}" dt="2025-08-26T08:58:34.238" v="14"/>
        <pc:sldMkLst>
          <pc:docMk/>
          <pc:sldMk cId="1691746923" sldId="4301"/>
        </pc:sldMkLst>
      </pc:sldChg>
      <pc:sldChg chg="del">
        <pc:chgData name="Ann Rudman" userId="24ba6d5a-a610-4976-b52c-058840b188c6" providerId="ADAL" clId="{9E367489-AA5C-4C9A-A151-1470346FB7DF}" dt="2025-08-26T08:58:17.478" v="13" actId="47"/>
        <pc:sldMkLst>
          <pc:docMk/>
          <pc:sldMk cId="3746526634" sldId="4301"/>
        </pc:sldMkLst>
      </pc:sldChg>
      <pc:sldChg chg="modSp mod ord">
        <pc:chgData name="Ann Rudman" userId="24ba6d5a-a610-4976-b52c-058840b188c6" providerId="ADAL" clId="{9E367489-AA5C-4C9A-A151-1470346FB7DF}" dt="2025-08-26T09:24:39.425" v="163" actId="14100"/>
        <pc:sldMkLst>
          <pc:docMk/>
          <pc:sldMk cId="78348302" sldId="4336"/>
        </pc:sldMkLst>
        <pc:spChg chg="mod">
          <ac:chgData name="Ann Rudman" userId="24ba6d5a-a610-4976-b52c-058840b188c6" providerId="ADAL" clId="{9E367489-AA5C-4C9A-A151-1470346FB7DF}" dt="2025-08-26T09:24:39.425" v="163" actId="14100"/>
          <ac:spMkLst>
            <pc:docMk/>
            <pc:sldMk cId="78348302" sldId="4336"/>
            <ac:spMk id="9" creationId="{3262386E-1B48-7AB2-1E4B-20DC05137048}"/>
          </ac:spMkLst>
        </pc:spChg>
      </pc:sldChg>
      <pc:sldChg chg="modSp mod">
        <pc:chgData name="Ann Rudman" userId="24ba6d5a-a610-4976-b52c-058840b188c6" providerId="ADAL" clId="{9E367489-AA5C-4C9A-A151-1470346FB7DF}" dt="2025-08-26T09:02:05.339" v="33" actId="20577"/>
        <pc:sldMkLst>
          <pc:docMk/>
          <pc:sldMk cId="1370334670" sldId="4450"/>
        </pc:sldMkLst>
        <pc:spChg chg="mod">
          <ac:chgData name="Ann Rudman" userId="24ba6d5a-a610-4976-b52c-058840b188c6" providerId="ADAL" clId="{9E367489-AA5C-4C9A-A151-1470346FB7DF}" dt="2025-08-26T09:02:05.339" v="33" actId="20577"/>
          <ac:spMkLst>
            <pc:docMk/>
            <pc:sldMk cId="1370334670" sldId="4450"/>
            <ac:spMk id="2" creationId="{397BC6A1-49D7-41A0-2D5F-D96F76C2BCBD}"/>
          </ac:spMkLst>
        </pc:spChg>
      </pc:sldChg>
      <pc:sldChg chg="modSp add mod">
        <pc:chgData name="Ann Rudman" userId="24ba6d5a-a610-4976-b52c-058840b188c6" providerId="ADAL" clId="{9E367489-AA5C-4C9A-A151-1470346FB7DF}" dt="2025-08-26T09:25:03.668" v="166" actId="1076"/>
        <pc:sldMkLst>
          <pc:docMk/>
          <pc:sldMk cId="791605736" sldId="4609"/>
        </pc:sldMkLst>
        <pc:spChg chg="mod">
          <ac:chgData name="Ann Rudman" userId="24ba6d5a-a610-4976-b52c-058840b188c6" providerId="ADAL" clId="{9E367489-AA5C-4C9A-A151-1470346FB7DF}" dt="2025-08-26T09:25:03.668" v="166" actId="1076"/>
          <ac:spMkLst>
            <pc:docMk/>
            <pc:sldMk cId="791605736" sldId="4609"/>
            <ac:spMk id="2" creationId="{6F42FE08-E529-34FD-2CC2-6E61526465D9}"/>
          </ac:spMkLst>
        </pc:spChg>
        <pc:graphicFrameChg chg="modGraphic">
          <ac:chgData name="Ann Rudman" userId="24ba6d5a-a610-4976-b52c-058840b188c6" providerId="ADAL" clId="{9E367489-AA5C-4C9A-A151-1470346FB7DF}" dt="2025-08-26T09:18:53.421" v="128" actId="20577"/>
          <ac:graphicFrameMkLst>
            <pc:docMk/>
            <pc:sldMk cId="791605736" sldId="4609"/>
            <ac:graphicFrameMk id="9" creationId="{7CE7CD90-F041-D096-DDF3-2153C88C6AD4}"/>
          </ac:graphicFrameMkLst>
        </pc:graphicFrameChg>
      </pc:sldChg>
      <pc:sldChg chg="del">
        <pc:chgData name="Ann Rudman" userId="24ba6d5a-a610-4976-b52c-058840b188c6" providerId="ADAL" clId="{9E367489-AA5C-4C9A-A151-1470346FB7DF}" dt="2025-08-26T08:58:17.478" v="13" actId="47"/>
        <pc:sldMkLst>
          <pc:docMk/>
          <pc:sldMk cId="1373537218" sldId="4699"/>
        </pc:sldMkLst>
      </pc:sldChg>
      <pc:sldChg chg="add">
        <pc:chgData name="Ann Rudman" userId="24ba6d5a-a610-4976-b52c-058840b188c6" providerId="ADAL" clId="{9E367489-AA5C-4C9A-A151-1470346FB7DF}" dt="2025-08-26T08:58:34.238" v="14"/>
        <pc:sldMkLst>
          <pc:docMk/>
          <pc:sldMk cId="3389513840" sldId="4699"/>
        </pc:sldMkLst>
      </pc:sldChg>
      <pc:sldChg chg="del">
        <pc:chgData name="Ann Rudman" userId="24ba6d5a-a610-4976-b52c-058840b188c6" providerId="ADAL" clId="{9E367489-AA5C-4C9A-A151-1470346FB7DF}" dt="2025-08-26T08:58:17.478" v="13" actId="47"/>
        <pc:sldMkLst>
          <pc:docMk/>
          <pc:sldMk cId="2367854199" sldId="4700"/>
        </pc:sldMkLst>
      </pc:sldChg>
      <pc:sldChg chg="add">
        <pc:chgData name="Ann Rudman" userId="24ba6d5a-a610-4976-b52c-058840b188c6" providerId="ADAL" clId="{9E367489-AA5C-4C9A-A151-1470346FB7DF}" dt="2025-08-26T08:58:34.238" v="14"/>
        <pc:sldMkLst>
          <pc:docMk/>
          <pc:sldMk cId="2617226665" sldId="4700"/>
        </pc:sldMkLst>
      </pc:sldChg>
      <pc:sldChg chg="add">
        <pc:chgData name="Ann Rudman" userId="24ba6d5a-a610-4976-b52c-058840b188c6" providerId="ADAL" clId="{9E367489-AA5C-4C9A-A151-1470346FB7DF}" dt="2025-08-26T08:58:34.238" v="14"/>
        <pc:sldMkLst>
          <pc:docMk/>
          <pc:sldMk cId="1781207995" sldId="4702"/>
        </pc:sldMkLst>
      </pc:sldChg>
      <pc:sldChg chg="del">
        <pc:chgData name="Ann Rudman" userId="24ba6d5a-a610-4976-b52c-058840b188c6" providerId="ADAL" clId="{9E367489-AA5C-4C9A-A151-1470346FB7DF}" dt="2025-08-26T08:58:17.478" v="13" actId="47"/>
        <pc:sldMkLst>
          <pc:docMk/>
          <pc:sldMk cId="2305796788" sldId="4702"/>
        </pc:sldMkLst>
      </pc:sldChg>
      <pc:sldChg chg="modSp">
        <pc:chgData name="Ann Rudman" userId="24ba6d5a-a610-4976-b52c-058840b188c6" providerId="ADAL" clId="{9E367489-AA5C-4C9A-A151-1470346FB7DF}" dt="2025-08-26T09:22:52.955" v="151" actId="255"/>
        <pc:sldMkLst>
          <pc:docMk/>
          <pc:sldMk cId="261078750" sldId="4715"/>
        </pc:sldMkLst>
        <pc:spChg chg="mod">
          <ac:chgData name="Ann Rudman" userId="24ba6d5a-a610-4976-b52c-058840b188c6" providerId="ADAL" clId="{9E367489-AA5C-4C9A-A151-1470346FB7DF}" dt="2025-08-26T09:22:52.955" v="151" actId="255"/>
          <ac:spMkLst>
            <pc:docMk/>
            <pc:sldMk cId="261078750" sldId="4715"/>
            <ac:spMk id="2" creationId="{00000000-0000-0000-0000-000000000000}"/>
          </ac:spMkLst>
        </pc:spChg>
      </pc:sldChg>
      <pc:sldChg chg="modSp">
        <pc:chgData name="Ann Rudman" userId="24ba6d5a-a610-4976-b52c-058840b188c6" providerId="ADAL" clId="{9E367489-AA5C-4C9A-A151-1470346FB7DF}" dt="2025-08-26T09:23:20.135" v="155" actId="255"/>
        <pc:sldMkLst>
          <pc:docMk/>
          <pc:sldMk cId="2797069231" sldId="4746"/>
        </pc:sldMkLst>
        <pc:spChg chg="mod">
          <ac:chgData name="Ann Rudman" userId="24ba6d5a-a610-4976-b52c-058840b188c6" providerId="ADAL" clId="{9E367489-AA5C-4C9A-A151-1470346FB7DF}" dt="2025-08-26T09:23:20.135" v="155" actId="255"/>
          <ac:spMkLst>
            <pc:docMk/>
            <pc:sldMk cId="2797069231" sldId="4746"/>
            <ac:spMk id="2" creationId="{7D242083-F080-43D6-9436-BFE3A7F6EDC1}"/>
          </ac:spMkLst>
        </pc:spChg>
      </pc:sldChg>
      <pc:sldChg chg="delSp mod">
        <pc:chgData name="Ann Rudman" userId="24ba6d5a-a610-4976-b52c-058840b188c6" providerId="ADAL" clId="{9E367489-AA5C-4C9A-A151-1470346FB7DF}" dt="2025-08-26T08:54:10.369" v="7" actId="478"/>
        <pc:sldMkLst>
          <pc:docMk/>
          <pc:sldMk cId="446064180" sldId="4747"/>
        </pc:sldMkLst>
        <pc:spChg chg="del">
          <ac:chgData name="Ann Rudman" userId="24ba6d5a-a610-4976-b52c-058840b188c6" providerId="ADAL" clId="{9E367489-AA5C-4C9A-A151-1470346FB7DF}" dt="2025-08-26T08:54:10.369" v="7" actId="478"/>
          <ac:spMkLst>
            <pc:docMk/>
            <pc:sldMk cId="446064180" sldId="4747"/>
            <ac:spMk id="13" creationId="{7BECBE1E-5C78-2CBD-245C-32DF657ADCD0}"/>
          </ac:spMkLst>
        </pc:spChg>
      </pc:sldChg>
      <pc:sldChg chg="ord">
        <pc:chgData name="Ann Rudman" userId="24ba6d5a-a610-4976-b52c-058840b188c6" providerId="ADAL" clId="{9E367489-AA5C-4C9A-A151-1470346FB7DF}" dt="2025-08-26T09:09:09.949" v="39"/>
        <pc:sldMkLst>
          <pc:docMk/>
          <pc:sldMk cId="3733087829" sldId="4749"/>
        </pc:sldMkLst>
      </pc:sldChg>
      <pc:sldChg chg="add">
        <pc:chgData name="Ann Rudman" userId="24ba6d5a-a610-4976-b52c-058840b188c6" providerId="ADAL" clId="{9E367489-AA5C-4C9A-A151-1470346FB7DF}" dt="2025-08-26T08:58:34.238" v="14"/>
        <pc:sldMkLst>
          <pc:docMk/>
          <pc:sldMk cId="581935521" sldId="4757"/>
        </pc:sldMkLst>
      </pc:sldChg>
      <pc:sldChg chg="del">
        <pc:chgData name="Ann Rudman" userId="24ba6d5a-a610-4976-b52c-058840b188c6" providerId="ADAL" clId="{9E367489-AA5C-4C9A-A151-1470346FB7DF}" dt="2025-08-26T08:58:17.478" v="13" actId="47"/>
        <pc:sldMkLst>
          <pc:docMk/>
          <pc:sldMk cId="926938900" sldId="4757"/>
        </pc:sldMkLst>
      </pc:sldChg>
      <pc:sldChg chg="delSp modSp mod delAnim">
        <pc:chgData name="Ann Rudman" userId="24ba6d5a-a610-4976-b52c-058840b188c6" providerId="ADAL" clId="{9E367489-AA5C-4C9A-A151-1470346FB7DF}" dt="2025-08-26T09:28:30.582" v="188" actId="1076"/>
        <pc:sldMkLst>
          <pc:docMk/>
          <pc:sldMk cId="869789727" sldId="4762"/>
        </pc:sldMkLst>
        <pc:spChg chg="mod">
          <ac:chgData name="Ann Rudman" userId="24ba6d5a-a610-4976-b52c-058840b188c6" providerId="ADAL" clId="{9E367489-AA5C-4C9A-A151-1470346FB7DF}" dt="2025-08-26T09:28:30.582" v="188" actId="1076"/>
          <ac:spMkLst>
            <pc:docMk/>
            <pc:sldMk cId="869789727" sldId="4762"/>
            <ac:spMk id="2" creationId="{54F77DD3-60D0-922C-7CE3-627277480646}"/>
          </ac:spMkLst>
        </pc:spChg>
        <pc:spChg chg="del">
          <ac:chgData name="Ann Rudman" userId="24ba6d5a-a610-4976-b52c-058840b188c6" providerId="ADAL" clId="{9E367489-AA5C-4C9A-A151-1470346FB7DF}" dt="2025-08-26T09:25:59.145" v="169" actId="478"/>
          <ac:spMkLst>
            <pc:docMk/>
            <pc:sldMk cId="869789727" sldId="4762"/>
            <ac:spMk id="8" creationId="{00B9043A-0FF0-814F-E992-068E2A302BEE}"/>
          </ac:spMkLst>
        </pc:spChg>
        <pc:spChg chg="del">
          <ac:chgData name="Ann Rudman" userId="24ba6d5a-a610-4976-b52c-058840b188c6" providerId="ADAL" clId="{9E367489-AA5C-4C9A-A151-1470346FB7DF}" dt="2025-08-26T08:55:36.449" v="10" actId="478"/>
          <ac:spMkLst>
            <pc:docMk/>
            <pc:sldMk cId="869789727" sldId="4762"/>
            <ac:spMk id="9" creationId="{DC41557F-A2DD-A5C5-1208-027A3D65E6D5}"/>
          </ac:spMkLst>
        </pc:spChg>
        <pc:spChg chg="del">
          <ac:chgData name="Ann Rudman" userId="24ba6d5a-a610-4976-b52c-058840b188c6" providerId="ADAL" clId="{9E367489-AA5C-4C9A-A151-1470346FB7DF}" dt="2025-08-26T09:26:46.377" v="175" actId="478"/>
          <ac:spMkLst>
            <pc:docMk/>
            <pc:sldMk cId="869789727" sldId="4762"/>
            <ac:spMk id="18" creationId="{23A45167-F097-C359-E23C-C2AA834B81C3}"/>
          </ac:spMkLst>
        </pc:spChg>
        <pc:spChg chg="del mod">
          <ac:chgData name="Ann Rudman" userId="24ba6d5a-a610-4976-b52c-058840b188c6" providerId="ADAL" clId="{9E367489-AA5C-4C9A-A151-1470346FB7DF}" dt="2025-08-26T09:26:46.377" v="175" actId="478"/>
          <ac:spMkLst>
            <pc:docMk/>
            <pc:sldMk cId="869789727" sldId="4762"/>
            <ac:spMk id="19" creationId="{B05F1F4E-145B-423D-E36A-334131CC46E1}"/>
          </ac:spMkLst>
        </pc:spChg>
        <pc:spChg chg="mod">
          <ac:chgData name="Ann Rudman" userId="24ba6d5a-a610-4976-b52c-058840b188c6" providerId="ADAL" clId="{9E367489-AA5C-4C9A-A151-1470346FB7DF}" dt="2025-08-26T09:27:49.682" v="183" actId="14100"/>
          <ac:spMkLst>
            <pc:docMk/>
            <pc:sldMk cId="869789727" sldId="4762"/>
            <ac:spMk id="29" creationId="{00000000-0000-0000-0000-000000000000}"/>
          </ac:spMkLst>
        </pc:spChg>
        <pc:spChg chg="mod">
          <ac:chgData name="Ann Rudman" userId="24ba6d5a-a610-4976-b52c-058840b188c6" providerId="ADAL" clId="{9E367489-AA5C-4C9A-A151-1470346FB7DF}" dt="2025-08-26T09:28:30.582" v="188" actId="1076"/>
          <ac:spMkLst>
            <pc:docMk/>
            <pc:sldMk cId="869789727" sldId="4762"/>
            <ac:spMk id="42" creationId="{00000000-0000-0000-0000-000000000000}"/>
          </ac:spMkLst>
        </pc:spChg>
        <pc:graphicFrameChg chg="mod">
          <ac:chgData name="Ann Rudman" userId="24ba6d5a-a610-4976-b52c-058840b188c6" providerId="ADAL" clId="{9E367489-AA5C-4C9A-A151-1470346FB7DF}" dt="2025-08-26T09:28:30.582" v="188" actId="1076"/>
          <ac:graphicFrameMkLst>
            <pc:docMk/>
            <pc:sldMk cId="869789727" sldId="4762"/>
            <ac:graphicFrameMk id="5" creationId="{00000000-0000-0000-0000-000000000000}"/>
          </ac:graphicFrameMkLst>
        </pc:graphicFrameChg>
        <pc:picChg chg="del mod">
          <ac:chgData name="Ann Rudman" userId="24ba6d5a-a610-4976-b52c-058840b188c6" providerId="ADAL" clId="{9E367489-AA5C-4C9A-A151-1470346FB7DF}" dt="2025-08-26T09:26:02.325" v="171" actId="478"/>
          <ac:picMkLst>
            <pc:docMk/>
            <pc:sldMk cId="869789727" sldId="4762"/>
            <ac:picMk id="7" creationId="{42A222CF-B1CC-EB08-C807-B4427EB43C6D}"/>
          </ac:picMkLst>
        </pc:picChg>
      </pc:sldChg>
      <pc:sldChg chg="delSp modSp mod delAnim">
        <pc:chgData name="Ann Rudman" userId="24ba6d5a-a610-4976-b52c-058840b188c6" providerId="ADAL" clId="{9E367489-AA5C-4C9A-A151-1470346FB7DF}" dt="2025-08-26T09:28:06.211" v="185" actId="1076"/>
        <pc:sldMkLst>
          <pc:docMk/>
          <pc:sldMk cId="3377836012" sldId="4763"/>
        </pc:sldMkLst>
        <pc:spChg chg="mod">
          <ac:chgData name="Ann Rudman" userId="24ba6d5a-a610-4976-b52c-058840b188c6" providerId="ADAL" clId="{9E367489-AA5C-4C9A-A151-1470346FB7DF}" dt="2025-08-26T09:27:57.820" v="184" actId="1076"/>
          <ac:spMkLst>
            <pc:docMk/>
            <pc:sldMk cId="3377836012" sldId="4763"/>
            <ac:spMk id="6" creationId="{00000000-0000-0000-0000-000000000000}"/>
          </ac:spMkLst>
        </pc:spChg>
        <pc:spChg chg="mod">
          <ac:chgData name="Ann Rudman" userId="24ba6d5a-a610-4976-b52c-058840b188c6" providerId="ADAL" clId="{9E367489-AA5C-4C9A-A151-1470346FB7DF}" dt="2025-08-26T09:28:06.211" v="185" actId="1076"/>
          <ac:spMkLst>
            <pc:docMk/>
            <pc:sldMk cId="3377836012" sldId="4763"/>
            <ac:spMk id="9" creationId="{F8E018A8-923C-EB93-7C4F-DFD5B57DE54C}"/>
          </ac:spMkLst>
        </pc:spChg>
        <pc:spChg chg="mod">
          <ac:chgData name="Ann Rudman" userId="24ba6d5a-a610-4976-b52c-058840b188c6" providerId="ADAL" clId="{9E367489-AA5C-4C9A-A151-1470346FB7DF}" dt="2025-08-26T09:27:35.549" v="181" actId="20577"/>
          <ac:spMkLst>
            <pc:docMk/>
            <pc:sldMk cId="3377836012" sldId="4763"/>
            <ac:spMk id="11" creationId="{00000000-0000-0000-0000-000000000000}"/>
          </ac:spMkLst>
        </pc:spChg>
        <pc:spChg chg="del">
          <ac:chgData name="Ann Rudman" userId="24ba6d5a-a610-4976-b52c-058840b188c6" providerId="ADAL" clId="{9E367489-AA5C-4C9A-A151-1470346FB7DF}" dt="2025-08-26T08:55:44.385" v="11" actId="478"/>
          <ac:spMkLst>
            <pc:docMk/>
            <pc:sldMk cId="3377836012" sldId="4763"/>
            <ac:spMk id="12" creationId="{F1EBC46B-B095-0476-D380-A450D94B9081}"/>
          </ac:spMkLst>
        </pc:spChg>
        <pc:spChg chg="del">
          <ac:chgData name="Ann Rudman" userId="24ba6d5a-a610-4976-b52c-058840b188c6" providerId="ADAL" clId="{9E367489-AA5C-4C9A-A151-1470346FB7DF}" dt="2025-08-26T09:26:55.085" v="176" actId="478"/>
          <ac:spMkLst>
            <pc:docMk/>
            <pc:sldMk cId="3377836012" sldId="4763"/>
            <ac:spMk id="14" creationId="{7E31473E-710A-AFAC-8BF4-DFECD734BD0D}"/>
          </ac:spMkLst>
        </pc:spChg>
        <pc:graphicFrameChg chg="mod">
          <ac:chgData name="Ann Rudman" userId="24ba6d5a-a610-4976-b52c-058840b188c6" providerId="ADAL" clId="{9E367489-AA5C-4C9A-A151-1470346FB7DF}" dt="2025-08-26T09:27:57.820" v="184" actId="1076"/>
          <ac:graphicFrameMkLst>
            <pc:docMk/>
            <pc:sldMk cId="3377836012" sldId="4763"/>
            <ac:graphicFrameMk id="5" creationId="{00000000-0000-0000-0000-000000000000}"/>
          </ac:graphicFrameMkLst>
        </pc:graphicFrameChg>
        <pc:picChg chg="mod">
          <ac:chgData name="Ann Rudman" userId="24ba6d5a-a610-4976-b52c-058840b188c6" providerId="ADAL" clId="{9E367489-AA5C-4C9A-A151-1470346FB7DF}" dt="2025-08-26T09:28:06.211" v="185" actId="1076"/>
          <ac:picMkLst>
            <pc:docMk/>
            <pc:sldMk cId="3377836012" sldId="4763"/>
            <ac:picMk id="8" creationId="{CD170CCB-4737-386B-43CA-8BF8A90EC2DB}"/>
          </ac:picMkLst>
        </pc:picChg>
      </pc:sldChg>
      <pc:sldChg chg="modSp">
        <pc:chgData name="Ann Rudman" userId="24ba6d5a-a610-4976-b52c-058840b188c6" providerId="ADAL" clId="{9E367489-AA5C-4C9A-A151-1470346FB7DF}" dt="2025-08-26T09:23:05.246" v="153" actId="255"/>
        <pc:sldMkLst>
          <pc:docMk/>
          <pc:sldMk cId="2043452577" sldId="4764"/>
        </pc:sldMkLst>
        <pc:spChg chg="mod">
          <ac:chgData name="Ann Rudman" userId="24ba6d5a-a610-4976-b52c-058840b188c6" providerId="ADAL" clId="{9E367489-AA5C-4C9A-A151-1470346FB7DF}" dt="2025-08-26T09:23:05.246" v="153" actId="255"/>
          <ac:spMkLst>
            <pc:docMk/>
            <pc:sldMk cId="2043452577" sldId="4764"/>
            <ac:spMk id="2" creationId="{00000000-0000-0000-0000-000000000000}"/>
          </ac:spMkLst>
        </pc:spChg>
      </pc:sldChg>
      <pc:sldChg chg="delSp mod">
        <pc:chgData name="Ann Rudman" userId="24ba6d5a-a610-4976-b52c-058840b188c6" providerId="ADAL" clId="{9E367489-AA5C-4C9A-A151-1470346FB7DF}" dt="2025-08-26T08:56:16.204" v="12" actId="478"/>
        <pc:sldMkLst>
          <pc:docMk/>
          <pc:sldMk cId="137588706" sldId="4767"/>
        </pc:sldMkLst>
        <pc:spChg chg="del">
          <ac:chgData name="Ann Rudman" userId="24ba6d5a-a610-4976-b52c-058840b188c6" providerId="ADAL" clId="{9E367489-AA5C-4C9A-A151-1470346FB7DF}" dt="2025-08-26T08:56:16.204" v="12" actId="478"/>
          <ac:spMkLst>
            <pc:docMk/>
            <pc:sldMk cId="137588706" sldId="4767"/>
            <ac:spMk id="8" creationId="{249B051D-84F2-D459-37E1-BF3AFD982954}"/>
          </ac:spMkLst>
        </pc:spChg>
      </pc:sldChg>
      <pc:sldChg chg="addSp delSp add mod">
        <pc:chgData name="Ann Rudman" userId="24ba6d5a-a610-4976-b52c-058840b188c6" providerId="ADAL" clId="{9E367489-AA5C-4C9A-A151-1470346FB7DF}" dt="2025-08-26T09:08:29.069" v="35" actId="22"/>
        <pc:sldMkLst>
          <pc:docMk/>
          <pc:sldMk cId="1318006571" sldId="4771"/>
        </pc:sldMkLst>
        <pc:spChg chg="add del">
          <ac:chgData name="Ann Rudman" userId="24ba6d5a-a610-4976-b52c-058840b188c6" providerId="ADAL" clId="{9E367489-AA5C-4C9A-A151-1470346FB7DF}" dt="2025-08-26T09:08:29.069" v="35" actId="22"/>
          <ac:spMkLst>
            <pc:docMk/>
            <pc:sldMk cId="1318006571" sldId="4771"/>
            <ac:spMk id="4" creationId="{C65226F1-03DC-0427-0F21-ED317FB79C8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kise-my.sharepoint.com/personal/ann_rudman_ki_se/Documents/A%20ANN%20R_OBS/Ans&#246;kningar/1_AFA%20friskfaktorer/Figurer/Material%20till%20figurer/Svarsfrekvens%20LUST%20studie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accent1"/>
                </a:solidFill>
                <a:latin typeface="+mn-lt"/>
                <a:ea typeface="+mn-ea"/>
                <a:cs typeface="+mn-cs"/>
              </a:defRPr>
            </a:pPr>
            <a:r>
              <a:rPr lang="sv-SE" sz="2400" b="0" i="0" u="none" strike="noStrike" baseline="0" noProof="0" dirty="0">
                <a:solidFill>
                  <a:schemeClr val="accent1"/>
                </a:solidFill>
                <a:effectLst/>
              </a:rPr>
              <a:t>Svarsfrekvens per kohort och år</a:t>
            </a:r>
            <a:endParaRPr lang="en-GB" sz="2400" b="0" noProof="0" dirty="0">
              <a:solidFill>
                <a:schemeClr val="accent1"/>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accent1"/>
              </a:solidFill>
              <a:latin typeface="+mn-lt"/>
              <a:ea typeface="+mn-ea"/>
              <a:cs typeface="+mn-cs"/>
            </a:defRPr>
          </a:pPr>
          <a:endParaRPr lang="en-GB"/>
        </a:p>
      </c:txPr>
    </c:title>
    <c:autoTitleDeleted val="0"/>
    <c:plotArea>
      <c:layout/>
      <c:barChart>
        <c:barDir val="col"/>
        <c:grouping val="clustered"/>
        <c:varyColors val="0"/>
        <c:ser>
          <c:idx val="0"/>
          <c:order val="0"/>
          <c:tx>
            <c:strRef>
              <c:f>Blad2!$B$5</c:f>
              <c:strCache>
                <c:ptCount val="1"/>
                <c:pt idx="0">
                  <c:v>EX2002</c:v>
                </c:pt>
              </c:strCache>
            </c:strRef>
          </c:tx>
          <c:spPr>
            <a:solidFill>
              <a:schemeClr val="accent1"/>
            </a:solidFill>
            <a:ln>
              <a:noFill/>
            </a:ln>
            <a:effectLst/>
          </c:spPr>
          <c:invertIfNegative val="0"/>
          <c:cat>
            <c:numRef>
              <c:f>Blad2!$C$4:$L$4</c:f>
              <c:numCache>
                <c:formatCode>General</c:formatCode>
                <c:ptCount val="10"/>
                <c:pt idx="0">
                  <c:v>2002</c:v>
                </c:pt>
                <c:pt idx="1">
                  <c:v>2003</c:v>
                </c:pt>
                <c:pt idx="2">
                  <c:v>2004</c:v>
                </c:pt>
                <c:pt idx="3">
                  <c:v>2006</c:v>
                </c:pt>
                <c:pt idx="4">
                  <c:v>2007</c:v>
                </c:pt>
                <c:pt idx="5">
                  <c:v>2008</c:v>
                </c:pt>
                <c:pt idx="6">
                  <c:v>2009</c:v>
                </c:pt>
                <c:pt idx="7">
                  <c:v>2010</c:v>
                </c:pt>
                <c:pt idx="8">
                  <c:v>2017</c:v>
                </c:pt>
                <c:pt idx="9">
                  <c:v>2021</c:v>
                </c:pt>
              </c:numCache>
            </c:numRef>
          </c:cat>
          <c:val>
            <c:numRef>
              <c:f>Blad2!$C$5:$L$5</c:f>
              <c:numCache>
                <c:formatCode>General</c:formatCode>
                <c:ptCount val="10"/>
                <c:pt idx="0">
                  <c:v>99.6</c:v>
                </c:pt>
                <c:pt idx="1">
                  <c:v>91.7</c:v>
                </c:pt>
                <c:pt idx="2" formatCode="_-* #\ ##0.0\ _k_r_-;\-* #\ ##0.0\ _k_r_-;_-* &quot;-&quot;??\ _k_r_-;_-@_-">
                  <c:v>89.8</c:v>
                </c:pt>
                <c:pt idx="3">
                  <c:v>80.8</c:v>
                </c:pt>
                <c:pt idx="5">
                  <c:v>82.3</c:v>
                </c:pt>
                <c:pt idx="8">
                  <c:v>70.5</c:v>
                </c:pt>
                <c:pt idx="9">
                  <c:v>64.900000000000006</c:v>
                </c:pt>
              </c:numCache>
            </c:numRef>
          </c:val>
          <c:extLst>
            <c:ext xmlns:c16="http://schemas.microsoft.com/office/drawing/2014/chart" uri="{C3380CC4-5D6E-409C-BE32-E72D297353CC}">
              <c16:uniqueId val="{00000000-43A7-4BB0-BD2A-B4F4115FC462}"/>
            </c:ext>
          </c:extLst>
        </c:ser>
        <c:ser>
          <c:idx val="1"/>
          <c:order val="1"/>
          <c:tx>
            <c:strRef>
              <c:f>Blad2!$B$6</c:f>
              <c:strCache>
                <c:ptCount val="1"/>
                <c:pt idx="0">
                  <c:v>EX2004</c:v>
                </c:pt>
              </c:strCache>
            </c:strRef>
          </c:tx>
          <c:spPr>
            <a:solidFill>
              <a:schemeClr val="accent2"/>
            </a:solidFill>
            <a:ln>
              <a:noFill/>
            </a:ln>
            <a:effectLst/>
          </c:spPr>
          <c:invertIfNegative val="0"/>
          <c:cat>
            <c:numRef>
              <c:f>Blad2!$C$4:$L$4</c:f>
              <c:numCache>
                <c:formatCode>General</c:formatCode>
                <c:ptCount val="10"/>
                <c:pt idx="0">
                  <c:v>2002</c:v>
                </c:pt>
                <c:pt idx="1">
                  <c:v>2003</c:v>
                </c:pt>
                <c:pt idx="2">
                  <c:v>2004</c:v>
                </c:pt>
                <c:pt idx="3">
                  <c:v>2006</c:v>
                </c:pt>
                <c:pt idx="4">
                  <c:v>2007</c:v>
                </c:pt>
                <c:pt idx="5">
                  <c:v>2008</c:v>
                </c:pt>
                <c:pt idx="6">
                  <c:v>2009</c:v>
                </c:pt>
                <c:pt idx="7">
                  <c:v>2010</c:v>
                </c:pt>
                <c:pt idx="8">
                  <c:v>2017</c:v>
                </c:pt>
                <c:pt idx="9">
                  <c:v>2021</c:v>
                </c:pt>
              </c:numCache>
            </c:numRef>
          </c:cat>
          <c:val>
            <c:numRef>
              <c:f>Blad2!$C$6:$L$6</c:f>
              <c:numCache>
                <c:formatCode>General</c:formatCode>
                <c:ptCount val="10"/>
                <c:pt idx="0">
                  <c:v>99.7</c:v>
                </c:pt>
                <c:pt idx="1">
                  <c:v>92.1</c:v>
                </c:pt>
                <c:pt idx="2">
                  <c:v>83.3</c:v>
                </c:pt>
                <c:pt idx="3">
                  <c:v>82.3</c:v>
                </c:pt>
                <c:pt idx="4">
                  <c:v>75.900000000000006</c:v>
                </c:pt>
                <c:pt idx="5" formatCode="0.0">
                  <c:v>69</c:v>
                </c:pt>
                <c:pt idx="6">
                  <c:v>64.599999999999994</c:v>
                </c:pt>
                <c:pt idx="7">
                  <c:v>61.5</c:v>
                </c:pt>
                <c:pt idx="8">
                  <c:v>57.4</c:v>
                </c:pt>
                <c:pt idx="9">
                  <c:v>52.7</c:v>
                </c:pt>
              </c:numCache>
            </c:numRef>
          </c:val>
          <c:extLst>
            <c:ext xmlns:c16="http://schemas.microsoft.com/office/drawing/2014/chart" uri="{C3380CC4-5D6E-409C-BE32-E72D297353CC}">
              <c16:uniqueId val="{00000001-43A7-4BB0-BD2A-B4F4115FC462}"/>
            </c:ext>
          </c:extLst>
        </c:ser>
        <c:ser>
          <c:idx val="2"/>
          <c:order val="2"/>
          <c:tx>
            <c:strRef>
              <c:f>Blad2!$B$7</c:f>
              <c:strCache>
                <c:ptCount val="1"/>
                <c:pt idx="0">
                  <c:v>EX2006</c:v>
                </c:pt>
              </c:strCache>
            </c:strRef>
          </c:tx>
          <c:spPr>
            <a:solidFill>
              <a:schemeClr val="accent3"/>
            </a:solidFill>
            <a:ln>
              <a:noFill/>
            </a:ln>
            <a:effectLst/>
          </c:spPr>
          <c:invertIfNegative val="0"/>
          <c:cat>
            <c:numRef>
              <c:f>Blad2!$C$4:$L$4</c:f>
              <c:numCache>
                <c:formatCode>General</c:formatCode>
                <c:ptCount val="10"/>
                <c:pt idx="0">
                  <c:v>2002</c:v>
                </c:pt>
                <c:pt idx="1">
                  <c:v>2003</c:v>
                </c:pt>
                <c:pt idx="2">
                  <c:v>2004</c:v>
                </c:pt>
                <c:pt idx="3">
                  <c:v>2006</c:v>
                </c:pt>
                <c:pt idx="4">
                  <c:v>2007</c:v>
                </c:pt>
                <c:pt idx="5">
                  <c:v>2008</c:v>
                </c:pt>
                <c:pt idx="6">
                  <c:v>2009</c:v>
                </c:pt>
                <c:pt idx="7">
                  <c:v>2010</c:v>
                </c:pt>
                <c:pt idx="8">
                  <c:v>2017</c:v>
                </c:pt>
                <c:pt idx="9">
                  <c:v>2021</c:v>
                </c:pt>
              </c:numCache>
            </c:numRef>
          </c:cat>
          <c:val>
            <c:numRef>
              <c:f>Blad2!$C$7:$L$7</c:f>
              <c:numCache>
                <c:formatCode>General</c:formatCode>
                <c:ptCount val="10"/>
                <c:pt idx="3" formatCode="0.0">
                  <c:v>100</c:v>
                </c:pt>
                <c:pt idx="5">
                  <c:v>78.099999999999994</c:v>
                </c:pt>
                <c:pt idx="6">
                  <c:v>67.900000000000006</c:v>
                </c:pt>
                <c:pt idx="7">
                  <c:v>65.900000000000006</c:v>
                </c:pt>
                <c:pt idx="8" formatCode="0.0">
                  <c:v>60</c:v>
                </c:pt>
                <c:pt idx="9">
                  <c:v>54.2</c:v>
                </c:pt>
              </c:numCache>
            </c:numRef>
          </c:val>
          <c:extLst>
            <c:ext xmlns:c16="http://schemas.microsoft.com/office/drawing/2014/chart" uri="{C3380CC4-5D6E-409C-BE32-E72D297353CC}">
              <c16:uniqueId val="{00000002-43A7-4BB0-BD2A-B4F4115FC462}"/>
            </c:ext>
          </c:extLst>
        </c:ser>
        <c:dLbls>
          <c:showLegendKey val="0"/>
          <c:showVal val="0"/>
          <c:showCatName val="0"/>
          <c:showSerName val="0"/>
          <c:showPercent val="0"/>
          <c:showBubbleSize val="0"/>
        </c:dLbls>
        <c:gapWidth val="150"/>
        <c:axId val="2102325328"/>
        <c:axId val="2046754608"/>
      </c:barChart>
      <c:catAx>
        <c:axId val="210232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046754608"/>
        <c:crosses val="autoZero"/>
        <c:auto val="1"/>
        <c:lblAlgn val="ctr"/>
        <c:lblOffset val="100"/>
        <c:noMultiLvlLbl val="0"/>
      </c:catAx>
      <c:valAx>
        <c:axId val="204675460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noProof="0" dirty="0" err="1">
                    <a:solidFill>
                      <a:schemeClr val="tx1"/>
                    </a:solidFill>
                  </a:rPr>
                  <a:t>Procent</a:t>
                </a:r>
                <a:r>
                  <a:rPr lang="sv-SE" sz="1800" b="0" dirty="0">
                    <a:solidFill>
                      <a:schemeClr val="tx1"/>
                    </a:solidFill>
                  </a:rPr>
                  <a:t> %</a:t>
                </a:r>
              </a:p>
            </c:rich>
          </c:tx>
          <c:layout>
            <c:manualLayout>
              <c:xMode val="edge"/>
              <c:yMode val="edge"/>
              <c:x val="2.144331029386248E-2"/>
              <c:y val="0.3392474365593365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sv-SE"/>
          </a:p>
        </c:txPr>
        <c:crossAx val="21023253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Blad2!$K$4</c:f>
              <c:strCache>
                <c:ptCount val="1"/>
                <c:pt idx="0">
                  <c:v>Utbr-symptom</c:v>
                </c:pt>
              </c:strCache>
            </c:strRef>
          </c:tx>
          <c:spPr>
            <a:ln>
              <a:noFill/>
            </a:ln>
          </c:spPr>
          <c:marker>
            <c:symbol val="none"/>
          </c:marker>
          <c:trendline>
            <c:spPr>
              <a:ln w="38100">
                <a:solidFill>
                  <a:schemeClr val="accent2"/>
                </a:solidFill>
              </a:ln>
            </c:spPr>
            <c:trendlineType val="linear"/>
            <c:dispRSqr val="0"/>
            <c:dispEq val="0"/>
          </c:trendline>
          <c:cat>
            <c:strRef>
              <c:f>Blad2!$L$3:$P$3</c:f>
              <c:strCache>
                <c:ptCount val="5"/>
                <c:pt idx="0">
                  <c:v>år1</c:v>
                </c:pt>
                <c:pt idx="1">
                  <c:v>år2</c:v>
                </c:pt>
                <c:pt idx="2">
                  <c:v>år3</c:v>
                </c:pt>
                <c:pt idx="3">
                  <c:v>år4</c:v>
                </c:pt>
                <c:pt idx="4">
                  <c:v>år5</c:v>
                </c:pt>
              </c:strCache>
            </c:strRef>
          </c:cat>
          <c:val>
            <c:numRef>
              <c:f>Blad2!$L$4:$P$4</c:f>
              <c:numCache>
                <c:formatCode>General</c:formatCode>
                <c:ptCount val="5"/>
                <c:pt idx="0">
                  <c:v>19</c:v>
                </c:pt>
                <c:pt idx="1">
                  <c:v>19.600000000000001</c:v>
                </c:pt>
                <c:pt idx="2">
                  <c:v>22.1</c:v>
                </c:pt>
                <c:pt idx="3">
                  <c:v>26.9</c:v>
                </c:pt>
                <c:pt idx="4">
                  <c:v>28.2</c:v>
                </c:pt>
              </c:numCache>
            </c:numRef>
          </c:val>
          <c:smooth val="0"/>
          <c:extLst>
            <c:ext xmlns:c16="http://schemas.microsoft.com/office/drawing/2014/chart" uri="{C3380CC4-5D6E-409C-BE32-E72D297353CC}">
              <c16:uniqueId val="{00000000-76E6-4132-B3EA-39339D1E6131}"/>
            </c:ext>
          </c:extLst>
        </c:ser>
        <c:dLbls>
          <c:showLegendKey val="0"/>
          <c:showVal val="0"/>
          <c:showCatName val="0"/>
          <c:showSerName val="0"/>
          <c:showPercent val="0"/>
          <c:showBubbleSize val="0"/>
        </c:dLbls>
        <c:smooth val="0"/>
        <c:axId val="297380344"/>
        <c:axId val="297380736"/>
      </c:lineChart>
      <c:catAx>
        <c:axId val="297380344"/>
        <c:scaling>
          <c:orientation val="minMax"/>
        </c:scaling>
        <c:delete val="0"/>
        <c:axPos val="b"/>
        <c:numFmt formatCode="General" sourceLinked="0"/>
        <c:majorTickMark val="out"/>
        <c:minorTickMark val="none"/>
        <c:tickLblPos val="nextTo"/>
        <c:crossAx val="297380736"/>
        <c:crosses val="autoZero"/>
        <c:auto val="1"/>
        <c:lblAlgn val="ctr"/>
        <c:lblOffset val="100"/>
        <c:noMultiLvlLbl val="0"/>
      </c:catAx>
      <c:valAx>
        <c:axId val="297380736"/>
        <c:scaling>
          <c:orientation val="minMax"/>
        </c:scaling>
        <c:delete val="0"/>
        <c:axPos val="l"/>
        <c:majorGridlines/>
        <c:numFmt formatCode="General" sourceLinked="1"/>
        <c:majorTickMark val="out"/>
        <c:minorTickMark val="none"/>
        <c:tickLblPos val="nextTo"/>
        <c:crossAx val="29738034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Blad1!$H$32</c:f>
              <c:strCache>
                <c:ptCount val="1"/>
                <c:pt idx="0">
                  <c:v>ITEM1 (Tänker ofta)</c:v>
                </c:pt>
              </c:strCache>
            </c:strRef>
          </c:tx>
          <c:spPr>
            <a:ln>
              <a:noFill/>
            </a:ln>
          </c:spPr>
          <c:marker>
            <c:symbol val="none"/>
          </c:marker>
          <c:trendline>
            <c:spPr>
              <a:ln w="38100">
                <a:solidFill>
                  <a:schemeClr val="tx1"/>
                </a:solidFill>
              </a:ln>
            </c:spPr>
            <c:trendlineType val="linear"/>
            <c:dispRSqr val="0"/>
            <c:dispEq val="0"/>
          </c:trendline>
          <c:cat>
            <c:strRef>
              <c:f>Blad1!$I$31:$M$31</c:f>
              <c:strCache>
                <c:ptCount val="5"/>
                <c:pt idx="0">
                  <c:v>år1</c:v>
                </c:pt>
                <c:pt idx="1">
                  <c:v>år2</c:v>
                </c:pt>
                <c:pt idx="2">
                  <c:v>år3</c:v>
                </c:pt>
                <c:pt idx="3">
                  <c:v>år4</c:v>
                </c:pt>
                <c:pt idx="4">
                  <c:v>år5</c:v>
                </c:pt>
              </c:strCache>
            </c:strRef>
          </c:cat>
          <c:val>
            <c:numRef>
              <c:f>Blad1!$I$32:$M$32</c:f>
              <c:numCache>
                <c:formatCode>General</c:formatCode>
                <c:ptCount val="5"/>
                <c:pt idx="0">
                  <c:v>9</c:v>
                </c:pt>
                <c:pt idx="1">
                  <c:v>12</c:v>
                </c:pt>
                <c:pt idx="2">
                  <c:v>19</c:v>
                </c:pt>
                <c:pt idx="3">
                  <c:v>16</c:v>
                </c:pt>
                <c:pt idx="4">
                  <c:v>18</c:v>
                </c:pt>
              </c:numCache>
            </c:numRef>
          </c:val>
          <c:smooth val="0"/>
          <c:extLst>
            <c:ext xmlns:c16="http://schemas.microsoft.com/office/drawing/2014/chart" uri="{C3380CC4-5D6E-409C-BE32-E72D297353CC}">
              <c16:uniqueId val="{00000000-2E54-4BCE-A198-3517157B5DCA}"/>
            </c:ext>
          </c:extLst>
        </c:ser>
        <c:dLbls>
          <c:showLegendKey val="0"/>
          <c:showVal val="0"/>
          <c:showCatName val="0"/>
          <c:showSerName val="0"/>
          <c:showPercent val="0"/>
          <c:showBubbleSize val="0"/>
        </c:dLbls>
        <c:smooth val="0"/>
        <c:axId val="297381912"/>
        <c:axId val="297382304"/>
      </c:lineChart>
      <c:catAx>
        <c:axId val="297381912"/>
        <c:scaling>
          <c:orientation val="minMax"/>
        </c:scaling>
        <c:delete val="0"/>
        <c:axPos val="b"/>
        <c:numFmt formatCode="General" sourceLinked="0"/>
        <c:majorTickMark val="out"/>
        <c:minorTickMark val="none"/>
        <c:tickLblPos val="nextTo"/>
        <c:crossAx val="297382304"/>
        <c:crosses val="autoZero"/>
        <c:auto val="1"/>
        <c:lblAlgn val="ctr"/>
        <c:lblOffset val="100"/>
        <c:noMultiLvlLbl val="0"/>
      </c:catAx>
      <c:valAx>
        <c:axId val="297382304"/>
        <c:scaling>
          <c:orientation val="minMax"/>
        </c:scaling>
        <c:delete val="0"/>
        <c:axPos val="l"/>
        <c:majorGridlines/>
        <c:numFmt formatCode="General" sourceLinked="1"/>
        <c:majorTickMark val="out"/>
        <c:minorTickMark val="none"/>
        <c:tickLblPos val="nextTo"/>
        <c:crossAx val="29738191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Blad2!$B$4</c:f>
              <c:strCache>
                <c:ptCount val="1"/>
                <c:pt idx="0">
                  <c:v>med Ubr-symptom</c:v>
                </c:pt>
              </c:strCache>
            </c:strRef>
          </c:tx>
          <c:spPr>
            <a:ln>
              <a:solidFill>
                <a:schemeClr val="bg1"/>
              </a:solidFill>
            </a:ln>
          </c:spPr>
          <c:marker>
            <c:symbol val="none"/>
          </c:marker>
          <c:trendline>
            <c:spPr>
              <a:ln w="38100">
                <a:solidFill>
                  <a:schemeClr val="accent2"/>
                </a:solidFill>
              </a:ln>
            </c:spPr>
            <c:trendlineType val="linear"/>
            <c:dispRSqr val="0"/>
            <c:dispEq val="0"/>
          </c:trendline>
          <c:cat>
            <c:strRef>
              <c:f>Blad2!$C$3:$G$3</c:f>
              <c:strCache>
                <c:ptCount val="5"/>
                <c:pt idx="0">
                  <c:v>år1</c:v>
                </c:pt>
                <c:pt idx="1">
                  <c:v>år2</c:v>
                </c:pt>
                <c:pt idx="2">
                  <c:v>år3</c:v>
                </c:pt>
                <c:pt idx="3">
                  <c:v>år4</c:v>
                </c:pt>
                <c:pt idx="4">
                  <c:v>år5</c:v>
                </c:pt>
              </c:strCache>
            </c:strRef>
          </c:cat>
          <c:val>
            <c:numRef>
              <c:f>Blad2!$C$4:$G$4</c:f>
              <c:numCache>
                <c:formatCode>General</c:formatCode>
                <c:ptCount val="5"/>
                <c:pt idx="0">
                  <c:v>26.9</c:v>
                </c:pt>
                <c:pt idx="1">
                  <c:v>35.800000000000004</c:v>
                </c:pt>
                <c:pt idx="2">
                  <c:v>44.8</c:v>
                </c:pt>
                <c:pt idx="3">
                  <c:v>38</c:v>
                </c:pt>
                <c:pt idx="4">
                  <c:v>43.2</c:v>
                </c:pt>
              </c:numCache>
            </c:numRef>
          </c:val>
          <c:smooth val="0"/>
          <c:extLst>
            <c:ext xmlns:c16="http://schemas.microsoft.com/office/drawing/2014/chart" uri="{C3380CC4-5D6E-409C-BE32-E72D297353CC}">
              <c16:uniqueId val="{00000000-0236-43D2-9DA0-98C2969F9AFD}"/>
            </c:ext>
          </c:extLst>
        </c:ser>
        <c:ser>
          <c:idx val="1"/>
          <c:order val="1"/>
          <c:tx>
            <c:strRef>
              <c:f>Blad2!$B$5</c:f>
              <c:strCache>
                <c:ptCount val="1"/>
                <c:pt idx="0">
                  <c:v>utan Ubr-symptom</c:v>
                </c:pt>
              </c:strCache>
            </c:strRef>
          </c:tx>
          <c:spPr>
            <a:ln>
              <a:noFill/>
            </a:ln>
          </c:spPr>
          <c:marker>
            <c:symbol val="none"/>
          </c:marker>
          <c:trendline>
            <c:spPr>
              <a:ln w="38100">
                <a:solidFill>
                  <a:schemeClr val="tx2">
                    <a:lumMod val="60000"/>
                    <a:lumOff val="40000"/>
                  </a:schemeClr>
                </a:solidFill>
              </a:ln>
            </c:spPr>
            <c:trendlineType val="linear"/>
            <c:dispRSqr val="0"/>
            <c:dispEq val="0"/>
          </c:trendline>
          <c:cat>
            <c:strRef>
              <c:f>Blad2!$C$3:$G$3</c:f>
              <c:strCache>
                <c:ptCount val="5"/>
                <c:pt idx="0">
                  <c:v>år1</c:v>
                </c:pt>
                <c:pt idx="1">
                  <c:v>år2</c:v>
                </c:pt>
                <c:pt idx="2">
                  <c:v>år3</c:v>
                </c:pt>
                <c:pt idx="3">
                  <c:v>år4</c:v>
                </c:pt>
                <c:pt idx="4">
                  <c:v>år5</c:v>
                </c:pt>
              </c:strCache>
            </c:strRef>
          </c:cat>
          <c:val>
            <c:numRef>
              <c:f>Blad2!$C$5:$G$5</c:f>
              <c:numCache>
                <c:formatCode>General</c:formatCode>
                <c:ptCount val="5"/>
                <c:pt idx="0">
                  <c:v>2.1</c:v>
                </c:pt>
                <c:pt idx="1">
                  <c:v>2.5</c:v>
                </c:pt>
                <c:pt idx="2">
                  <c:v>6</c:v>
                </c:pt>
                <c:pt idx="3">
                  <c:v>4.0999999999999996</c:v>
                </c:pt>
                <c:pt idx="4">
                  <c:v>4.3</c:v>
                </c:pt>
              </c:numCache>
            </c:numRef>
          </c:val>
          <c:smooth val="0"/>
          <c:extLst>
            <c:ext xmlns:c16="http://schemas.microsoft.com/office/drawing/2014/chart" uri="{C3380CC4-5D6E-409C-BE32-E72D297353CC}">
              <c16:uniqueId val="{00000001-0236-43D2-9DA0-98C2969F9AFD}"/>
            </c:ext>
          </c:extLst>
        </c:ser>
        <c:dLbls>
          <c:showLegendKey val="0"/>
          <c:showVal val="0"/>
          <c:showCatName val="0"/>
          <c:showSerName val="0"/>
          <c:showPercent val="0"/>
          <c:showBubbleSize val="0"/>
        </c:dLbls>
        <c:smooth val="0"/>
        <c:axId val="557038336"/>
        <c:axId val="408457000"/>
      </c:lineChart>
      <c:catAx>
        <c:axId val="557038336"/>
        <c:scaling>
          <c:orientation val="minMax"/>
        </c:scaling>
        <c:delete val="0"/>
        <c:axPos val="b"/>
        <c:numFmt formatCode="General" sourceLinked="0"/>
        <c:majorTickMark val="out"/>
        <c:minorTickMark val="none"/>
        <c:tickLblPos val="nextTo"/>
        <c:crossAx val="408457000"/>
        <c:crosses val="autoZero"/>
        <c:auto val="1"/>
        <c:lblAlgn val="ctr"/>
        <c:lblOffset val="100"/>
        <c:noMultiLvlLbl val="0"/>
      </c:catAx>
      <c:valAx>
        <c:axId val="408457000"/>
        <c:scaling>
          <c:orientation val="minMax"/>
        </c:scaling>
        <c:delete val="0"/>
        <c:axPos val="l"/>
        <c:majorGridlines/>
        <c:numFmt formatCode="General" sourceLinked="1"/>
        <c:majorTickMark val="out"/>
        <c:minorTickMark val="none"/>
        <c:tickLblPos val="nextTo"/>
        <c:crossAx val="55703833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b="1" i="0" u="none" strike="noStrike" baseline="0" dirty="0">
                <a:effectLst/>
              </a:rPr>
              <a:t>Krav</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8.6651742061654061E-2"/>
          <c:y val="2.7777777777777776E-2"/>
          <c:w val="0.90191034944161397"/>
          <c:h val="0.77935889958199667"/>
        </c:manualLayout>
      </c:layout>
      <c:barChart>
        <c:barDir val="col"/>
        <c:grouping val="clustered"/>
        <c:varyColors val="0"/>
        <c:ser>
          <c:idx val="0"/>
          <c:order val="0"/>
          <c:tx>
            <c:strRef>
              <c:f>Blad1!$B$1</c:f>
              <c:strCache>
                <c:ptCount val="1"/>
                <c:pt idx="0">
                  <c:v>År 1</c:v>
                </c:pt>
              </c:strCache>
            </c:strRef>
          </c:tx>
          <c:spPr>
            <a:solidFill>
              <a:schemeClr val="accent1">
                <a:shade val="53000"/>
              </a:schemeClr>
            </a:solidFill>
            <a:ln>
              <a:noFill/>
            </a:ln>
            <a:effectLst/>
          </c:spPr>
          <c:invertIfNegative val="0"/>
          <c:cat>
            <c:strRef>
              <c:f>Blad1!$A$2:$A$6</c:f>
              <c:strCache>
                <c:ptCount val="5"/>
                <c:pt idx="0">
                  <c:v>Extremt höga kvantitativa krav</c:v>
                </c:pt>
                <c:pt idx="1">
                  <c:v>Extremt höga emotionella krav</c:v>
                </c:pt>
                <c:pt idx="2">
                  <c:v>Mycket höga krav på självreglering </c:v>
                </c:pt>
                <c:pt idx="3">
                  <c:v>Extremt höga kognitiva krav</c:v>
                </c:pt>
                <c:pt idx="4">
                  <c:v>Extremt höga fysiska krav</c:v>
                </c:pt>
              </c:strCache>
            </c:strRef>
          </c:cat>
          <c:val>
            <c:numRef>
              <c:f>Blad1!$B$2:$B$6</c:f>
              <c:numCache>
                <c:formatCode>General</c:formatCode>
                <c:ptCount val="5"/>
                <c:pt idx="0">
                  <c:v>28</c:v>
                </c:pt>
                <c:pt idx="1">
                  <c:v>29.5</c:v>
                </c:pt>
                <c:pt idx="2">
                  <c:v>23.4</c:v>
                </c:pt>
                <c:pt idx="3">
                  <c:v>20.100000000000001</c:v>
                </c:pt>
                <c:pt idx="4">
                  <c:v>55</c:v>
                </c:pt>
              </c:numCache>
            </c:numRef>
          </c:val>
          <c:extLst>
            <c:ext xmlns:c16="http://schemas.microsoft.com/office/drawing/2014/chart" uri="{C3380CC4-5D6E-409C-BE32-E72D297353CC}">
              <c16:uniqueId val="{00000000-88F3-4B0F-BD88-C79AC5AEB2E5}"/>
            </c:ext>
          </c:extLst>
        </c:ser>
        <c:ser>
          <c:idx val="1"/>
          <c:order val="1"/>
          <c:tx>
            <c:strRef>
              <c:f>Blad1!$C$1</c:f>
              <c:strCache>
                <c:ptCount val="1"/>
                <c:pt idx="0">
                  <c:v>År 2</c:v>
                </c:pt>
              </c:strCache>
            </c:strRef>
          </c:tx>
          <c:spPr>
            <a:solidFill>
              <a:schemeClr val="accent1">
                <a:shade val="76000"/>
              </a:schemeClr>
            </a:solidFill>
            <a:ln>
              <a:noFill/>
            </a:ln>
            <a:effectLst/>
          </c:spPr>
          <c:invertIfNegative val="0"/>
          <c:cat>
            <c:strRef>
              <c:f>Blad1!$A$2:$A$6</c:f>
              <c:strCache>
                <c:ptCount val="5"/>
                <c:pt idx="0">
                  <c:v>Extremt höga kvantitativa krav</c:v>
                </c:pt>
                <c:pt idx="1">
                  <c:v>Extremt höga emotionella krav</c:v>
                </c:pt>
                <c:pt idx="2">
                  <c:v>Mycket höga krav på självreglering </c:v>
                </c:pt>
                <c:pt idx="3">
                  <c:v>Extremt höga kognitiva krav</c:v>
                </c:pt>
                <c:pt idx="4">
                  <c:v>Extremt höga fysiska krav</c:v>
                </c:pt>
              </c:strCache>
            </c:strRef>
          </c:cat>
          <c:val>
            <c:numRef>
              <c:f>Blad1!$C$2:$C$6</c:f>
              <c:numCache>
                <c:formatCode>General</c:formatCode>
                <c:ptCount val="5"/>
                <c:pt idx="0">
                  <c:v>28</c:v>
                </c:pt>
                <c:pt idx="1">
                  <c:v>29.6</c:v>
                </c:pt>
                <c:pt idx="2">
                  <c:v>25.8</c:v>
                </c:pt>
                <c:pt idx="3">
                  <c:v>19.899999999999999</c:v>
                </c:pt>
                <c:pt idx="4">
                  <c:v>56.9</c:v>
                </c:pt>
              </c:numCache>
            </c:numRef>
          </c:val>
          <c:extLst>
            <c:ext xmlns:c16="http://schemas.microsoft.com/office/drawing/2014/chart" uri="{C3380CC4-5D6E-409C-BE32-E72D297353CC}">
              <c16:uniqueId val="{00000001-88F3-4B0F-BD88-C79AC5AEB2E5}"/>
            </c:ext>
          </c:extLst>
        </c:ser>
        <c:ser>
          <c:idx val="2"/>
          <c:order val="2"/>
          <c:tx>
            <c:strRef>
              <c:f>Blad1!$D$1</c:f>
              <c:strCache>
                <c:ptCount val="1"/>
                <c:pt idx="0">
                  <c:v>År 3</c:v>
                </c:pt>
              </c:strCache>
            </c:strRef>
          </c:tx>
          <c:spPr>
            <a:solidFill>
              <a:schemeClr val="accent1"/>
            </a:solidFill>
            <a:ln>
              <a:noFill/>
            </a:ln>
            <a:effectLst/>
          </c:spPr>
          <c:invertIfNegative val="0"/>
          <c:cat>
            <c:strRef>
              <c:f>Blad1!$A$2:$A$6</c:f>
              <c:strCache>
                <c:ptCount val="5"/>
                <c:pt idx="0">
                  <c:v>Extremt höga kvantitativa krav</c:v>
                </c:pt>
                <c:pt idx="1">
                  <c:v>Extremt höga emotionella krav</c:v>
                </c:pt>
                <c:pt idx="2">
                  <c:v>Mycket höga krav på självreglering </c:v>
                </c:pt>
                <c:pt idx="3">
                  <c:v>Extremt höga kognitiva krav</c:v>
                </c:pt>
                <c:pt idx="4">
                  <c:v>Extremt höga fysiska krav</c:v>
                </c:pt>
              </c:strCache>
            </c:strRef>
          </c:cat>
          <c:val>
            <c:numRef>
              <c:f>Blad1!$D$2:$D$6</c:f>
              <c:numCache>
                <c:formatCode>General</c:formatCode>
                <c:ptCount val="5"/>
                <c:pt idx="0">
                  <c:v>31.6</c:v>
                </c:pt>
                <c:pt idx="1">
                  <c:v>28.9</c:v>
                </c:pt>
                <c:pt idx="2">
                  <c:v>26.9</c:v>
                </c:pt>
                <c:pt idx="3">
                  <c:v>25.9</c:v>
                </c:pt>
                <c:pt idx="4">
                  <c:v>62.2</c:v>
                </c:pt>
              </c:numCache>
            </c:numRef>
          </c:val>
          <c:extLst>
            <c:ext xmlns:c16="http://schemas.microsoft.com/office/drawing/2014/chart" uri="{C3380CC4-5D6E-409C-BE32-E72D297353CC}">
              <c16:uniqueId val="{00000002-88F3-4B0F-BD88-C79AC5AEB2E5}"/>
            </c:ext>
          </c:extLst>
        </c:ser>
        <c:ser>
          <c:idx val="3"/>
          <c:order val="3"/>
          <c:tx>
            <c:strRef>
              <c:f>Blad1!$E$1</c:f>
              <c:strCache>
                <c:ptCount val="1"/>
                <c:pt idx="0">
                  <c:v>År 4</c:v>
                </c:pt>
              </c:strCache>
            </c:strRef>
          </c:tx>
          <c:spPr>
            <a:solidFill>
              <a:schemeClr val="accent1">
                <a:tint val="77000"/>
              </a:schemeClr>
            </a:solidFill>
            <a:ln>
              <a:noFill/>
            </a:ln>
            <a:effectLst/>
          </c:spPr>
          <c:invertIfNegative val="0"/>
          <c:cat>
            <c:strRef>
              <c:f>Blad1!$A$2:$A$6</c:f>
              <c:strCache>
                <c:ptCount val="5"/>
                <c:pt idx="0">
                  <c:v>Extremt höga kvantitativa krav</c:v>
                </c:pt>
                <c:pt idx="1">
                  <c:v>Extremt höga emotionella krav</c:v>
                </c:pt>
                <c:pt idx="2">
                  <c:v>Mycket höga krav på självreglering </c:v>
                </c:pt>
                <c:pt idx="3">
                  <c:v>Extremt höga kognitiva krav</c:v>
                </c:pt>
                <c:pt idx="4">
                  <c:v>Extremt höga fysiska krav</c:v>
                </c:pt>
              </c:strCache>
            </c:strRef>
          </c:cat>
          <c:val>
            <c:numRef>
              <c:f>Blad1!$E$2:$E$6</c:f>
              <c:numCache>
                <c:formatCode>General</c:formatCode>
                <c:ptCount val="5"/>
                <c:pt idx="0">
                  <c:v>30.5</c:v>
                </c:pt>
                <c:pt idx="1">
                  <c:v>27.5</c:v>
                </c:pt>
                <c:pt idx="2">
                  <c:v>26.2</c:v>
                </c:pt>
                <c:pt idx="3">
                  <c:v>23.9</c:v>
                </c:pt>
                <c:pt idx="4">
                  <c:v>61</c:v>
                </c:pt>
              </c:numCache>
            </c:numRef>
          </c:val>
          <c:extLst>
            <c:ext xmlns:c16="http://schemas.microsoft.com/office/drawing/2014/chart" uri="{C3380CC4-5D6E-409C-BE32-E72D297353CC}">
              <c16:uniqueId val="{00000003-88F3-4B0F-BD88-C79AC5AEB2E5}"/>
            </c:ext>
          </c:extLst>
        </c:ser>
        <c:ser>
          <c:idx val="4"/>
          <c:order val="4"/>
          <c:tx>
            <c:strRef>
              <c:f>Blad1!$F$1</c:f>
              <c:strCache>
                <c:ptCount val="1"/>
                <c:pt idx="0">
                  <c:v>År 5</c:v>
                </c:pt>
              </c:strCache>
            </c:strRef>
          </c:tx>
          <c:spPr>
            <a:solidFill>
              <a:schemeClr val="accent1">
                <a:tint val="54000"/>
              </a:schemeClr>
            </a:solidFill>
            <a:ln>
              <a:noFill/>
            </a:ln>
            <a:effectLst/>
          </c:spPr>
          <c:invertIfNegative val="0"/>
          <c:cat>
            <c:strRef>
              <c:f>Blad1!$A$2:$A$6</c:f>
              <c:strCache>
                <c:ptCount val="5"/>
                <c:pt idx="0">
                  <c:v>Extremt höga kvantitativa krav</c:v>
                </c:pt>
                <c:pt idx="1">
                  <c:v>Extremt höga emotionella krav</c:v>
                </c:pt>
                <c:pt idx="2">
                  <c:v>Mycket höga krav på självreglering </c:v>
                </c:pt>
                <c:pt idx="3">
                  <c:v>Extremt höga kognitiva krav</c:v>
                </c:pt>
                <c:pt idx="4">
                  <c:v>Extremt höga fysiska krav</c:v>
                </c:pt>
              </c:strCache>
            </c:strRef>
          </c:cat>
          <c:val>
            <c:numRef>
              <c:f>Blad1!$F$2:$F$6</c:f>
              <c:numCache>
                <c:formatCode>General</c:formatCode>
                <c:ptCount val="5"/>
                <c:pt idx="0">
                  <c:v>31</c:v>
                </c:pt>
                <c:pt idx="1">
                  <c:v>24.4</c:v>
                </c:pt>
                <c:pt idx="2">
                  <c:v>26.9</c:v>
                </c:pt>
                <c:pt idx="3">
                  <c:v>26</c:v>
                </c:pt>
                <c:pt idx="4">
                  <c:v>60.7</c:v>
                </c:pt>
              </c:numCache>
            </c:numRef>
          </c:val>
          <c:extLst>
            <c:ext xmlns:c16="http://schemas.microsoft.com/office/drawing/2014/chart" uri="{C3380CC4-5D6E-409C-BE32-E72D297353CC}">
              <c16:uniqueId val="{00000004-88F3-4B0F-BD88-C79AC5AEB2E5}"/>
            </c:ext>
          </c:extLst>
        </c:ser>
        <c:dLbls>
          <c:showLegendKey val="0"/>
          <c:showVal val="0"/>
          <c:showCatName val="0"/>
          <c:showSerName val="0"/>
          <c:showPercent val="0"/>
          <c:showBubbleSize val="0"/>
        </c:dLbls>
        <c:gapWidth val="219"/>
        <c:overlap val="-27"/>
        <c:axId val="2122091624"/>
        <c:axId val="2121618456"/>
      </c:barChart>
      <c:catAx>
        <c:axId val="2122091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crossAx val="2121618456"/>
        <c:crosses val="autoZero"/>
        <c:auto val="1"/>
        <c:lblAlgn val="ctr"/>
        <c:lblOffset val="100"/>
        <c:noMultiLvlLbl val="0"/>
      </c:catAx>
      <c:valAx>
        <c:axId val="2121618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crossAx val="2122091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b="1" i="0" u="none" strike="noStrike" baseline="0" dirty="0">
                <a:effectLst/>
              </a:rPr>
              <a:t>Kontroll</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År 1</c:v>
                </c:pt>
              </c:strCache>
            </c:strRef>
          </c:tx>
          <c:spPr>
            <a:solidFill>
              <a:schemeClr val="accent1">
                <a:shade val="53000"/>
              </a:schemeClr>
            </a:solidFill>
            <a:ln>
              <a:noFill/>
            </a:ln>
            <a:effectLst/>
          </c:spPr>
          <c:invertIfNegative val="0"/>
          <c:cat>
            <c:strRef>
              <c:f>Blad1!$A$2:$A$3</c:f>
              <c:strCache>
                <c:ptCount val="2"/>
                <c:pt idx="0">
                  <c:v>Extremt låg kontroll</c:v>
                </c:pt>
                <c:pt idx="1">
                  <c:v>Mycket små utvecklings-möjligheter</c:v>
                </c:pt>
              </c:strCache>
            </c:strRef>
          </c:cat>
          <c:val>
            <c:numRef>
              <c:f>Blad1!$B$2:$B$3</c:f>
              <c:numCache>
                <c:formatCode>General</c:formatCode>
                <c:ptCount val="2"/>
                <c:pt idx="0">
                  <c:v>38.6</c:v>
                </c:pt>
                <c:pt idx="1">
                  <c:v>27.1</c:v>
                </c:pt>
              </c:numCache>
            </c:numRef>
          </c:val>
          <c:extLst>
            <c:ext xmlns:c16="http://schemas.microsoft.com/office/drawing/2014/chart" uri="{C3380CC4-5D6E-409C-BE32-E72D297353CC}">
              <c16:uniqueId val="{00000000-371F-4A9D-9E63-C435940DBC36}"/>
            </c:ext>
          </c:extLst>
        </c:ser>
        <c:ser>
          <c:idx val="1"/>
          <c:order val="1"/>
          <c:tx>
            <c:strRef>
              <c:f>Blad1!$C$1</c:f>
              <c:strCache>
                <c:ptCount val="1"/>
                <c:pt idx="0">
                  <c:v>År 2</c:v>
                </c:pt>
              </c:strCache>
            </c:strRef>
          </c:tx>
          <c:spPr>
            <a:solidFill>
              <a:schemeClr val="accent1">
                <a:shade val="76000"/>
              </a:schemeClr>
            </a:solidFill>
            <a:ln>
              <a:noFill/>
            </a:ln>
            <a:effectLst/>
          </c:spPr>
          <c:invertIfNegative val="0"/>
          <c:cat>
            <c:strRef>
              <c:f>Blad1!$A$2:$A$3</c:f>
              <c:strCache>
                <c:ptCount val="2"/>
                <c:pt idx="0">
                  <c:v>Extremt låg kontroll</c:v>
                </c:pt>
                <c:pt idx="1">
                  <c:v>Mycket små utvecklings-möjligheter</c:v>
                </c:pt>
              </c:strCache>
            </c:strRef>
          </c:cat>
          <c:val>
            <c:numRef>
              <c:f>Blad1!$C$2:$C$3</c:f>
              <c:numCache>
                <c:formatCode>General</c:formatCode>
                <c:ptCount val="2"/>
                <c:pt idx="0">
                  <c:v>42.8</c:v>
                </c:pt>
                <c:pt idx="1">
                  <c:v>31.3</c:v>
                </c:pt>
              </c:numCache>
            </c:numRef>
          </c:val>
          <c:extLst>
            <c:ext xmlns:c16="http://schemas.microsoft.com/office/drawing/2014/chart" uri="{C3380CC4-5D6E-409C-BE32-E72D297353CC}">
              <c16:uniqueId val="{00000001-371F-4A9D-9E63-C435940DBC36}"/>
            </c:ext>
          </c:extLst>
        </c:ser>
        <c:ser>
          <c:idx val="2"/>
          <c:order val="2"/>
          <c:tx>
            <c:strRef>
              <c:f>Blad1!$D$1</c:f>
              <c:strCache>
                <c:ptCount val="1"/>
                <c:pt idx="0">
                  <c:v>År 3</c:v>
                </c:pt>
              </c:strCache>
            </c:strRef>
          </c:tx>
          <c:spPr>
            <a:solidFill>
              <a:schemeClr val="accent1"/>
            </a:solidFill>
            <a:ln>
              <a:noFill/>
            </a:ln>
            <a:effectLst/>
          </c:spPr>
          <c:invertIfNegative val="0"/>
          <c:cat>
            <c:strRef>
              <c:f>Blad1!$A$2:$A$3</c:f>
              <c:strCache>
                <c:ptCount val="2"/>
                <c:pt idx="0">
                  <c:v>Extremt låg kontroll</c:v>
                </c:pt>
                <c:pt idx="1">
                  <c:v>Mycket små utvecklings-möjligheter</c:v>
                </c:pt>
              </c:strCache>
            </c:strRef>
          </c:cat>
          <c:val>
            <c:numRef>
              <c:f>Blad1!$D$2:$D$3</c:f>
              <c:numCache>
                <c:formatCode>General</c:formatCode>
                <c:ptCount val="2"/>
                <c:pt idx="0">
                  <c:v>42.4</c:v>
                </c:pt>
                <c:pt idx="1">
                  <c:v>34.5</c:v>
                </c:pt>
              </c:numCache>
            </c:numRef>
          </c:val>
          <c:extLst>
            <c:ext xmlns:c16="http://schemas.microsoft.com/office/drawing/2014/chart" uri="{C3380CC4-5D6E-409C-BE32-E72D297353CC}">
              <c16:uniqueId val="{00000002-371F-4A9D-9E63-C435940DBC36}"/>
            </c:ext>
          </c:extLst>
        </c:ser>
        <c:ser>
          <c:idx val="3"/>
          <c:order val="3"/>
          <c:tx>
            <c:strRef>
              <c:f>Blad1!$E$1</c:f>
              <c:strCache>
                <c:ptCount val="1"/>
                <c:pt idx="0">
                  <c:v>År 4</c:v>
                </c:pt>
              </c:strCache>
            </c:strRef>
          </c:tx>
          <c:spPr>
            <a:solidFill>
              <a:schemeClr val="accent1">
                <a:tint val="77000"/>
              </a:schemeClr>
            </a:solidFill>
            <a:ln>
              <a:noFill/>
            </a:ln>
            <a:effectLst/>
          </c:spPr>
          <c:invertIfNegative val="0"/>
          <c:cat>
            <c:strRef>
              <c:f>Blad1!$A$2:$A$3</c:f>
              <c:strCache>
                <c:ptCount val="2"/>
                <c:pt idx="0">
                  <c:v>Extremt låg kontroll</c:v>
                </c:pt>
                <c:pt idx="1">
                  <c:v>Mycket små utvecklings-möjligheter</c:v>
                </c:pt>
              </c:strCache>
            </c:strRef>
          </c:cat>
          <c:val>
            <c:numRef>
              <c:f>Blad1!$E$2:$E$3</c:f>
              <c:numCache>
                <c:formatCode>General</c:formatCode>
                <c:ptCount val="2"/>
                <c:pt idx="0">
                  <c:v>49.8</c:v>
                </c:pt>
                <c:pt idx="1">
                  <c:v>36.200000000000003</c:v>
                </c:pt>
              </c:numCache>
            </c:numRef>
          </c:val>
          <c:extLst>
            <c:ext xmlns:c16="http://schemas.microsoft.com/office/drawing/2014/chart" uri="{C3380CC4-5D6E-409C-BE32-E72D297353CC}">
              <c16:uniqueId val="{00000003-371F-4A9D-9E63-C435940DBC36}"/>
            </c:ext>
          </c:extLst>
        </c:ser>
        <c:ser>
          <c:idx val="4"/>
          <c:order val="4"/>
          <c:tx>
            <c:strRef>
              <c:f>Blad1!$F$1</c:f>
              <c:strCache>
                <c:ptCount val="1"/>
                <c:pt idx="0">
                  <c:v>År 5</c:v>
                </c:pt>
              </c:strCache>
            </c:strRef>
          </c:tx>
          <c:spPr>
            <a:solidFill>
              <a:schemeClr val="accent1">
                <a:tint val="54000"/>
              </a:schemeClr>
            </a:solidFill>
            <a:ln>
              <a:noFill/>
            </a:ln>
            <a:effectLst/>
          </c:spPr>
          <c:invertIfNegative val="0"/>
          <c:cat>
            <c:strRef>
              <c:f>Blad1!$A$2:$A$3</c:f>
              <c:strCache>
                <c:ptCount val="2"/>
                <c:pt idx="0">
                  <c:v>Extremt låg kontroll</c:v>
                </c:pt>
                <c:pt idx="1">
                  <c:v>Mycket små utvecklings-möjligheter</c:v>
                </c:pt>
              </c:strCache>
            </c:strRef>
          </c:cat>
          <c:val>
            <c:numRef>
              <c:f>Blad1!$F$2:$F$3</c:f>
              <c:numCache>
                <c:formatCode>General</c:formatCode>
                <c:ptCount val="2"/>
                <c:pt idx="0">
                  <c:v>50</c:v>
                </c:pt>
                <c:pt idx="1">
                  <c:v>37.799999999999997</c:v>
                </c:pt>
              </c:numCache>
            </c:numRef>
          </c:val>
          <c:extLst>
            <c:ext xmlns:c16="http://schemas.microsoft.com/office/drawing/2014/chart" uri="{C3380CC4-5D6E-409C-BE32-E72D297353CC}">
              <c16:uniqueId val="{00000004-371F-4A9D-9E63-C435940DBC36}"/>
            </c:ext>
          </c:extLst>
        </c:ser>
        <c:dLbls>
          <c:showLegendKey val="0"/>
          <c:showVal val="0"/>
          <c:showCatName val="0"/>
          <c:showSerName val="0"/>
          <c:showPercent val="0"/>
          <c:showBubbleSize val="0"/>
        </c:dLbls>
        <c:gapWidth val="219"/>
        <c:overlap val="-27"/>
        <c:axId val="429573632"/>
        <c:axId val="439970360"/>
      </c:barChart>
      <c:catAx>
        <c:axId val="42957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crossAx val="439970360"/>
        <c:crosses val="autoZero"/>
        <c:auto val="1"/>
        <c:lblAlgn val="ctr"/>
        <c:lblOffset val="100"/>
        <c:noMultiLvlLbl val="0"/>
      </c:catAx>
      <c:valAx>
        <c:axId val="439970360"/>
        <c:scaling>
          <c:orientation val="minMax"/>
          <c:max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sv-SE" b="1"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crossAx val="42957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b="1" i="0" u="none" strike="noStrike" baseline="0" dirty="0">
                <a:effectLst/>
              </a:rPr>
              <a:t>Stöd</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År 1</c:v>
                </c:pt>
              </c:strCache>
            </c:strRef>
          </c:tx>
          <c:spPr>
            <a:solidFill>
              <a:schemeClr val="accent1">
                <a:shade val="53000"/>
              </a:schemeClr>
            </a:solidFill>
            <a:ln>
              <a:noFill/>
            </a:ln>
            <a:effectLst/>
          </c:spPr>
          <c:invertIfNegative val="0"/>
          <c:cat>
            <c:strRef>
              <c:f>Blad1!$A$2</c:f>
              <c:strCache>
                <c:ptCount val="1"/>
                <c:pt idx="0">
                  <c:v>Mycket låg nivå av uppmuntrande ledarskap</c:v>
                </c:pt>
              </c:strCache>
            </c:strRef>
          </c:cat>
          <c:val>
            <c:numRef>
              <c:f>Blad1!$B$2</c:f>
              <c:numCache>
                <c:formatCode>General</c:formatCode>
                <c:ptCount val="1"/>
                <c:pt idx="0">
                  <c:v>48.4</c:v>
                </c:pt>
              </c:numCache>
            </c:numRef>
          </c:val>
          <c:extLst>
            <c:ext xmlns:c16="http://schemas.microsoft.com/office/drawing/2014/chart" uri="{C3380CC4-5D6E-409C-BE32-E72D297353CC}">
              <c16:uniqueId val="{00000000-D2AD-4B28-91A7-10BD9FFBD310}"/>
            </c:ext>
          </c:extLst>
        </c:ser>
        <c:ser>
          <c:idx val="1"/>
          <c:order val="1"/>
          <c:tx>
            <c:strRef>
              <c:f>Blad1!$C$1</c:f>
              <c:strCache>
                <c:ptCount val="1"/>
                <c:pt idx="0">
                  <c:v>År 2</c:v>
                </c:pt>
              </c:strCache>
            </c:strRef>
          </c:tx>
          <c:spPr>
            <a:solidFill>
              <a:schemeClr val="accent1">
                <a:shade val="76000"/>
              </a:schemeClr>
            </a:solidFill>
            <a:ln>
              <a:noFill/>
            </a:ln>
            <a:effectLst/>
          </c:spPr>
          <c:invertIfNegative val="0"/>
          <c:cat>
            <c:strRef>
              <c:f>Blad1!$A$2</c:f>
              <c:strCache>
                <c:ptCount val="1"/>
                <c:pt idx="0">
                  <c:v>Mycket låg nivå av uppmuntrande ledarskap</c:v>
                </c:pt>
              </c:strCache>
            </c:strRef>
          </c:cat>
          <c:val>
            <c:numRef>
              <c:f>Blad1!$C$2</c:f>
              <c:numCache>
                <c:formatCode>General</c:formatCode>
                <c:ptCount val="1"/>
                <c:pt idx="0">
                  <c:v>50.1</c:v>
                </c:pt>
              </c:numCache>
            </c:numRef>
          </c:val>
          <c:extLst>
            <c:ext xmlns:c16="http://schemas.microsoft.com/office/drawing/2014/chart" uri="{C3380CC4-5D6E-409C-BE32-E72D297353CC}">
              <c16:uniqueId val="{00000001-D2AD-4B28-91A7-10BD9FFBD310}"/>
            </c:ext>
          </c:extLst>
        </c:ser>
        <c:ser>
          <c:idx val="2"/>
          <c:order val="2"/>
          <c:tx>
            <c:strRef>
              <c:f>Blad1!$D$1</c:f>
              <c:strCache>
                <c:ptCount val="1"/>
                <c:pt idx="0">
                  <c:v>År 3</c:v>
                </c:pt>
              </c:strCache>
            </c:strRef>
          </c:tx>
          <c:spPr>
            <a:solidFill>
              <a:schemeClr val="accent1"/>
            </a:solidFill>
            <a:ln>
              <a:noFill/>
            </a:ln>
            <a:effectLst/>
          </c:spPr>
          <c:invertIfNegative val="0"/>
          <c:cat>
            <c:strRef>
              <c:f>Blad1!$A$2</c:f>
              <c:strCache>
                <c:ptCount val="1"/>
                <c:pt idx="0">
                  <c:v>Mycket låg nivå av uppmuntrande ledarskap</c:v>
                </c:pt>
              </c:strCache>
            </c:strRef>
          </c:cat>
          <c:val>
            <c:numRef>
              <c:f>Blad1!$D$2</c:f>
              <c:numCache>
                <c:formatCode>General</c:formatCode>
                <c:ptCount val="1"/>
                <c:pt idx="0">
                  <c:v>50.4</c:v>
                </c:pt>
              </c:numCache>
            </c:numRef>
          </c:val>
          <c:extLst>
            <c:ext xmlns:c16="http://schemas.microsoft.com/office/drawing/2014/chart" uri="{C3380CC4-5D6E-409C-BE32-E72D297353CC}">
              <c16:uniqueId val="{00000002-D2AD-4B28-91A7-10BD9FFBD310}"/>
            </c:ext>
          </c:extLst>
        </c:ser>
        <c:ser>
          <c:idx val="3"/>
          <c:order val="3"/>
          <c:tx>
            <c:strRef>
              <c:f>Blad1!$E$1</c:f>
              <c:strCache>
                <c:ptCount val="1"/>
                <c:pt idx="0">
                  <c:v>År 4</c:v>
                </c:pt>
              </c:strCache>
            </c:strRef>
          </c:tx>
          <c:spPr>
            <a:solidFill>
              <a:schemeClr val="accent1">
                <a:tint val="77000"/>
              </a:schemeClr>
            </a:solidFill>
            <a:ln>
              <a:noFill/>
            </a:ln>
            <a:effectLst/>
          </c:spPr>
          <c:invertIfNegative val="0"/>
          <c:cat>
            <c:strRef>
              <c:f>Blad1!$A$2</c:f>
              <c:strCache>
                <c:ptCount val="1"/>
                <c:pt idx="0">
                  <c:v>Mycket låg nivå av uppmuntrande ledarskap</c:v>
                </c:pt>
              </c:strCache>
            </c:strRef>
          </c:cat>
          <c:val>
            <c:numRef>
              <c:f>Blad1!$E$2</c:f>
              <c:numCache>
                <c:formatCode>General</c:formatCode>
                <c:ptCount val="1"/>
                <c:pt idx="0">
                  <c:v>46.2</c:v>
                </c:pt>
              </c:numCache>
            </c:numRef>
          </c:val>
          <c:extLst>
            <c:ext xmlns:c16="http://schemas.microsoft.com/office/drawing/2014/chart" uri="{C3380CC4-5D6E-409C-BE32-E72D297353CC}">
              <c16:uniqueId val="{00000003-D2AD-4B28-91A7-10BD9FFBD310}"/>
            </c:ext>
          </c:extLst>
        </c:ser>
        <c:ser>
          <c:idx val="4"/>
          <c:order val="4"/>
          <c:tx>
            <c:strRef>
              <c:f>Blad1!$F$1</c:f>
              <c:strCache>
                <c:ptCount val="1"/>
                <c:pt idx="0">
                  <c:v>År 5</c:v>
                </c:pt>
              </c:strCache>
            </c:strRef>
          </c:tx>
          <c:spPr>
            <a:solidFill>
              <a:schemeClr val="accent1">
                <a:tint val="54000"/>
              </a:schemeClr>
            </a:solidFill>
            <a:ln>
              <a:noFill/>
            </a:ln>
            <a:effectLst/>
          </c:spPr>
          <c:invertIfNegative val="0"/>
          <c:cat>
            <c:strRef>
              <c:f>Blad1!$A$2</c:f>
              <c:strCache>
                <c:ptCount val="1"/>
                <c:pt idx="0">
                  <c:v>Mycket låg nivå av uppmuntrande ledarskap</c:v>
                </c:pt>
              </c:strCache>
            </c:strRef>
          </c:cat>
          <c:val>
            <c:numRef>
              <c:f>Blad1!$F$2</c:f>
              <c:numCache>
                <c:formatCode>General</c:formatCode>
                <c:ptCount val="1"/>
                <c:pt idx="0">
                  <c:v>51.9</c:v>
                </c:pt>
              </c:numCache>
            </c:numRef>
          </c:val>
          <c:extLst>
            <c:ext xmlns:c16="http://schemas.microsoft.com/office/drawing/2014/chart" uri="{C3380CC4-5D6E-409C-BE32-E72D297353CC}">
              <c16:uniqueId val="{00000004-D2AD-4B28-91A7-10BD9FFBD310}"/>
            </c:ext>
          </c:extLst>
        </c:ser>
        <c:dLbls>
          <c:showLegendKey val="0"/>
          <c:showVal val="0"/>
          <c:showCatName val="0"/>
          <c:showSerName val="0"/>
          <c:showPercent val="0"/>
          <c:showBubbleSize val="0"/>
        </c:dLbls>
        <c:gapWidth val="219"/>
        <c:overlap val="-27"/>
        <c:axId val="242566720"/>
        <c:axId val="535510544"/>
      </c:barChart>
      <c:catAx>
        <c:axId val="24256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crossAx val="535510544"/>
        <c:crosses val="autoZero"/>
        <c:auto val="1"/>
        <c:lblAlgn val="ctr"/>
        <c:lblOffset val="100"/>
        <c:noMultiLvlLbl val="0"/>
      </c:catAx>
      <c:valAx>
        <c:axId val="535510544"/>
        <c:scaling>
          <c:orientation val="minMax"/>
          <c:max val="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sv-SE" b="1"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crossAx val="24256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Blad2!$K$4</c:f>
              <c:strCache>
                <c:ptCount val="1"/>
                <c:pt idx="0">
                  <c:v>Utbr-symptom</c:v>
                </c:pt>
              </c:strCache>
            </c:strRef>
          </c:tx>
          <c:spPr>
            <a:ln>
              <a:noFill/>
            </a:ln>
          </c:spPr>
          <c:marker>
            <c:symbol val="none"/>
          </c:marker>
          <c:trendline>
            <c:spPr>
              <a:ln w="38100">
                <a:solidFill>
                  <a:schemeClr val="accent2"/>
                </a:solidFill>
              </a:ln>
            </c:spPr>
            <c:trendlineType val="linear"/>
            <c:dispRSqr val="0"/>
            <c:dispEq val="0"/>
          </c:trendline>
          <c:cat>
            <c:strRef>
              <c:f>Blad2!$L$3:$P$3</c:f>
              <c:strCache>
                <c:ptCount val="5"/>
                <c:pt idx="0">
                  <c:v>år1</c:v>
                </c:pt>
                <c:pt idx="1">
                  <c:v>år2</c:v>
                </c:pt>
                <c:pt idx="2">
                  <c:v>år3</c:v>
                </c:pt>
                <c:pt idx="3">
                  <c:v>år4</c:v>
                </c:pt>
                <c:pt idx="4">
                  <c:v>år5</c:v>
                </c:pt>
              </c:strCache>
            </c:strRef>
          </c:cat>
          <c:val>
            <c:numRef>
              <c:f>Blad2!$L$4:$P$4</c:f>
              <c:numCache>
                <c:formatCode>General</c:formatCode>
                <c:ptCount val="5"/>
                <c:pt idx="0">
                  <c:v>19</c:v>
                </c:pt>
                <c:pt idx="1">
                  <c:v>19.600000000000001</c:v>
                </c:pt>
                <c:pt idx="2">
                  <c:v>22.1</c:v>
                </c:pt>
                <c:pt idx="3">
                  <c:v>26.9</c:v>
                </c:pt>
                <c:pt idx="4">
                  <c:v>28.2</c:v>
                </c:pt>
              </c:numCache>
            </c:numRef>
          </c:val>
          <c:smooth val="0"/>
          <c:extLst>
            <c:ext xmlns:c16="http://schemas.microsoft.com/office/drawing/2014/chart" uri="{C3380CC4-5D6E-409C-BE32-E72D297353CC}">
              <c16:uniqueId val="{00000001-292C-4D3D-8AE6-F02FA7711BC0}"/>
            </c:ext>
          </c:extLst>
        </c:ser>
        <c:dLbls>
          <c:showLegendKey val="0"/>
          <c:showVal val="0"/>
          <c:showCatName val="0"/>
          <c:showSerName val="0"/>
          <c:showPercent val="0"/>
          <c:showBubbleSize val="0"/>
        </c:dLbls>
        <c:smooth val="0"/>
        <c:axId val="297380344"/>
        <c:axId val="297380736"/>
      </c:lineChart>
      <c:catAx>
        <c:axId val="297380344"/>
        <c:scaling>
          <c:orientation val="minMax"/>
        </c:scaling>
        <c:delete val="0"/>
        <c:axPos val="b"/>
        <c:numFmt formatCode="General" sourceLinked="0"/>
        <c:majorTickMark val="out"/>
        <c:minorTickMark val="none"/>
        <c:tickLblPos val="nextTo"/>
        <c:crossAx val="297380736"/>
        <c:crosses val="autoZero"/>
        <c:auto val="1"/>
        <c:lblAlgn val="ctr"/>
        <c:lblOffset val="100"/>
        <c:noMultiLvlLbl val="0"/>
      </c:catAx>
      <c:valAx>
        <c:axId val="297380736"/>
        <c:scaling>
          <c:orientation val="minMax"/>
        </c:scaling>
        <c:delete val="0"/>
        <c:axPos val="l"/>
        <c:majorGridlines/>
        <c:numFmt formatCode="General" sourceLinked="1"/>
        <c:majorTickMark val="out"/>
        <c:minorTickMark val="none"/>
        <c:tickLblPos val="nextTo"/>
        <c:crossAx val="297380344"/>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2E4EF-E7D7-4853-B3DF-EE791BC8DF07}" type="doc">
      <dgm:prSet loTypeId="urn:microsoft.com/office/officeart/2009/3/layout/OpposingIdeas" loCatId="relationship" qsTypeId="urn:microsoft.com/office/officeart/2005/8/quickstyle/simple4" qsCatId="simple" csTypeId="urn:microsoft.com/office/officeart/2005/8/colors/accent6_1" csCatId="accent6" phldr="1"/>
      <dgm:spPr/>
      <dgm:t>
        <a:bodyPr/>
        <a:lstStyle/>
        <a:p>
          <a:endParaRPr lang="sv-SE"/>
        </a:p>
      </dgm:t>
    </dgm:pt>
    <dgm:pt modelId="{F211134D-0258-4394-956B-903D5DCBFCA9}">
      <dgm:prSet phldrT="[Text]"/>
      <dgm:spPr/>
      <dgm:t>
        <a:bodyPr/>
        <a:lstStyle/>
        <a:p>
          <a:r>
            <a:rPr lang="sv-SE"/>
            <a:t>Positiva förväntningar</a:t>
          </a:r>
        </a:p>
      </dgm:t>
    </dgm:pt>
    <dgm:pt modelId="{38790185-CC70-49CF-A3AE-089216569C6A}" type="parTrans" cxnId="{18FA2291-C0F3-4074-A66F-50C9AECDE298}">
      <dgm:prSet/>
      <dgm:spPr/>
      <dgm:t>
        <a:bodyPr/>
        <a:lstStyle/>
        <a:p>
          <a:endParaRPr lang="sv-SE"/>
        </a:p>
      </dgm:t>
    </dgm:pt>
    <dgm:pt modelId="{53E4F347-D264-4B02-B51E-11AA7C57F69B}" type="sibTrans" cxnId="{18FA2291-C0F3-4074-A66F-50C9AECDE298}">
      <dgm:prSet/>
      <dgm:spPr/>
      <dgm:t>
        <a:bodyPr/>
        <a:lstStyle/>
        <a:p>
          <a:endParaRPr lang="sv-SE"/>
        </a:p>
      </dgm:t>
    </dgm:pt>
    <dgm:pt modelId="{FD525861-094E-4B93-943B-2C4251E618F1}">
      <dgm:prSet phldrT="[Text]" custT="1"/>
      <dgm:spPr/>
      <dgm:t>
        <a:bodyPr/>
        <a:lstStyle/>
        <a:p>
          <a:r>
            <a:rPr lang="sv-SE" sz="1000" b="1"/>
            <a:t>Kompetens</a:t>
          </a:r>
          <a:endParaRPr lang="sv-SE" sz="1000"/>
        </a:p>
      </dgm:t>
    </dgm:pt>
    <dgm:pt modelId="{62698046-7638-48A7-96E2-374DB3E5A121}" type="parTrans" cxnId="{944A7F8D-ED25-4233-824B-52F0291CBEC5}">
      <dgm:prSet/>
      <dgm:spPr/>
      <dgm:t>
        <a:bodyPr/>
        <a:lstStyle/>
        <a:p>
          <a:endParaRPr lang="sv-SE"/>
        </a:p>
      </dgm:t>
    </dgm:pt>
    <dgm:pt modelId="{DEF8369D-4B4E-4F08-B32B-85712E4A2630}" type="sibTrans" cxnId="{944A7F8D-ED25-4233-824B-52F0291CBEC5}">
      <dgm:prSet/>
      <dgm:spPr/>
      <dgm:t>
        <a:bodyPr/>
        <a:lstStyle/>
        <a:p>
          <a:endParaRPr lang="sv-SE"/>
        </a:p>
      </dgm:t>
    </dgm:pt>
    <dgm:pt modelId="{45DFEC5F-BE8D-4569-BF8F-572678C3A7CC}">
      <dgm:prSet phldrT="[Text]"/>
      <dgm:spPr/>
      <dgm:t>
        <a:bodyPr/>
        <a:lstStyle/>
        <a:p>
          <a:r>
            <a:rPr lang="sv-SE"/>
            <a:t>Negativa förväntningar</a:t>
          </a:r>
        </a:p>
      </dgm:t>
    </dgm:pt>
    <dgm:pt modelId="{D0E455DD-0D1A-4AF7-BEB7-1318D2E93B82}" type="parTrans" cxnId="{C8550881-EA1F-4A2B-80FC-A74EF0D70BD2}">
      <dgm:prSet/>
      <dgm:spPr/>
      <dgm:t>
        <a:bodyPr/>
        <a:lstStyle/>
        <a:p>
          <a:endParaRPr lang="sv-SE"/>
        </a:p>
      </dgm:t>
    </dgm:pt>
    <dgm:pt modelId="{C0E6795A-875C-4B6E-A578-7FCEC8BCE5F2}" type="sibTrans" cxnId="{C8550881-EA1F-4A2B-80FC-A74EF0D70BD2}">
      <dgm:prSet/>
      <dgm:spPr/>
      <dgm:t>
        <a:bodyPr/>
        <a:lstStyle/>
        <a:p>
          <a:endParaRPr lang="sv-SE"/>
        </a:p>
      </dgm:t>
    </dgm:pt>
    <dgm:pt modelId="{5DDF7E4D-C093-4878-A626-7003C033B67E}">
      <dgm:prSet phldrT="[Text]" custT="1"/>
      <dgm:spPr/>
      <dgm:t>
        <a:bodyPr/>
        <a:lstStyle/>
        <a:p>
          <a:r>
            <a:rPr lang="sv-SE" sz="1000" b="1"/>
            <a:t>Stressupplevelse</a:t>
          </a:r>
          <a:endParaRPr lang="sv-SE" sz="1000"/>
        </a:p>
      </dgm:t>
    </dgm:pt>
    <dgm:pt modelId="{780587B0-BD62-46F4-A5FF-E766536F7557}" type="parTrans" cxnId="{E8D4DEFF-53CE-4EF6-A28B-2453D79A786E}">
      <dgm:prSet/>
      <dgm:spPr/>
      <dgm:t>
        <a:bodyPr/>
        <a:lstStyle/>
        <a:p>
          <a:endParaRPr lang="sv-SE"/>
        </a:p>
      </dgm:t>
    </dgm:pt>
    <dgm:pt modelId="{DCF03AD2-A240-4743-92C9-0E58A79F1D54}" type="sibTrans" cxnId="{E8D4DEFF-53CE-4EF6-A28B-2453D79A786E}">
      <dgm:prSet/>
      <dgm:spPr/>
      <dgm:t>
        <a:bodyPr/>
        <a:lstStyle/>
        <a:p>
          <a:endParaRPr lang="sv-SE"/>
        </a:p>
      </dgm:t>
    </dgm:pt>
    <dgm:pt modelId="{11EF613B-67AB-4258-978B-58D9DAC9C53D}">
      <dgm:prSet custT="1"/>
      <dgm:spPr/>
      <dgm:t>
        <a:bodyPr/>
        <a:lstStyle/>
        <a:p>
          <a:r>
            <a:rPr lang="sv-SE" sz="1000" i="1" dirty="0"/>
            <a:t>Ansvar/självständighet</a:t>
          </a:r>
          <a:endParaRPr lang="sv-SE" sz="1000" dirty="0"/>
        </a:p>
      </dgm:t>
    </dgm:pt>
    <dgm:pt modelId="{69AC49C5-E1B2-4A1E-9610-7E819F56D6DA}" type="parTrans" cxnId="{0177FD4E-7591-4ED4-97E1-FE34E4AE2F50}">
      <dgm:prSet/>
      <dgm:spPr/>
      <dgm:t>
        <a:bodyPr/>
        <a:lstStyle/>
        <a:p>
          <a:endParaRPr lang="sv-SE"/>
        </a:p>
      </dgm:t>
    </dgm:pt>
    <dgm:pt modelId="{AE92AE8E-E7DE-4BD9-8D63-011A9923098D}" type="sibTrans" cxnId="{0177FD4E-7591-4ED4-97E1-FE34E4AE2F50}">
      <dgm:prSet/>
      <dgm:spPr/>
      <dgm:t>
        <a:bodyPr/>
        <a:lstStyle/>
        <a:p>
          <a:endParaRPr lang="sv-SE"/>
        </a:p>
      </dgm:t>
    </dgm:pt>
    <dgm:pt modelId="{715E46E3-DCC6-4246-907B-13317B841F85}">
      <dgm:prSet custT="1"/>
      <dgm:spPr/>
      <dgm:t>
        <a:bodyPr/>
        <a:lstStyle/>
        <a:p>
          <a:r>
            <a:rPr lang="sv-SE" sz="1000" i="1"/>
            <a:t>Lärande/utveckling</a:t>
          </a:r>
          <a:endParaRPr lang="sv-SE" sz="1000"/>
        </a:p>
      </dgm:t>
    </dgm:pt>
    <dgm:pt modelId="{176FFD92-03A2-443A-8987-B772FA54585D}" type="parTrans" cxnId="{4E0D326F-8047-4A80-8825-0D940CDFADE2}">
      <dgm:prSet/>
      <dgm:spPr/>
      <dgm:t>
        <a:bodyPr/>
        <a:lstStyle/>
        <a:p>
          <a:endParaRPr lang="sv-SE"/>
        </a:p>
      </dgm:t>
    </dgm:pt>
    <dgm:pt modelId="{1BC53110-1BAB-4B01-9344-93DD32A8508B}" type="sibTrans" cxnId="{4E0D326F-8047-4A80-8825-0D940CDFADE2}">
      <dgm:prSet/>
      <dgm:spPr/>
      <dgm:t>
        <a:bodyPr/>
        <a:lstStyle/>
        <a:p>
          <a:endParaRPr lang="sv-SE"/>
        </a:p>
      </dgm:t>
    </dgm:pt>
    <dgm:pt modelId="{0FF130EE-D69D-45FD-8A76-50430C7BC6D6}">
      <dgm:prSet custT="1"/>
      <dgm:spPr/>
      <dgm:t>
        <a:bodyPr/>
        <a:lstStyle/>
        <a:p>
          <a:r>
            <a:rPr lang="sv-SE" sz="1000" i="1"/>
            <a:t>Meningsfullt arbete</a:t>
          </a:r>
          <a:endParaRPr lang="sv-SE" sz="1000"/>
        </a:p>
      </dgm:t>
    </dgm:pt>
    <dgm:pt modelId="{BB0955B9-CA39-4642-8BCD-112161ABC870}" type="parTrans" cxnId="{6385735F-420E-4E54-909D-34A0BB1C0807}">
      <dgm:prSet/>
      <dgm:spPr/>
      <dgm:t>
        <a:bodyPr/>
        <a:lstStyle/>
        <a:p>
          <a:endParaRPr lang="sv-SE"/>
        </a:p>
      </dgm:t>
    </dgm:pt>
    <dgm:pt modelId="{72CFAD75-A7AB-4791-87F8-A5B431C93C1B}" type="sibTrans" cxnId="{6385735F-420E-4E54-909D-34A0BB1C0807}">
      <dgm:prSet/>
      <dgm:spPr/>
      <dgm:t>
        <a:bodyPr/>
        <a:lstStyle/>
        <a:p>
          <a:endParaRPr lang="sv-SE"/>
        </a:p>
      </dgm:t>
    </dgm:pt>
    <dgm:pt modelId="{3BCC6364-9F3B-41B8-9611-0BE98A32B626}">
      <dgm:prSet custT="1"/>
      <dgm:spPr/>
      <dgm:t>
        <a:bodyPr/>
        <a:lstStyle/>
        <a:p>
          <a:r>
            <a:rPr lang="sv-SE" sz="1000" i="1"/>
            <a:t>Tillämpande av sina kunskaper</a:t>
          </a:r>
          <a:endParaRPr lang="sv-SE" sz="1000"/>
        </a:p>
      </dgm:t>
    </dgm:pt>
    <dgm:pt modelId="{4DE24F51-ED12-43A3-A2DC-3129FAF2DFE1}" type="parTrans" cxnId="{D9C1EA93-0679-40BD-9A4C-17BF2FD2CF52}">
      <dgm:prSet/>
      <dgm:spPr/>
      <dgm:t>
        <a:bodyPr/>
        <a:lstStyle/>
        <a:p>
          <a:endParaRPr lang="sv-SE"/>
        </a:p>
      </dgm:t>
    </dgm:pt>
    <dgm:pt modelId="{CDA4345F-E526-45A6-BC07-C03E581A458A}" type="sibTrans" cxnId="{D9C1EA93-0679-40BD-9A4C-17BF2FD2CF52}">
      <dgm:prSet/>
      <dgm:spPr/>
      <dgm:t>
        <a:bodyPr/>
        <a:lstStyle/>
        <a:p>
          <a:endParaRPr lang="sv-SE"/>
        </a:p>
      </dgm:t>
    </dgm:pt>
    <dgm:pt modelId="{A29FC7EA-DCDC-4E31-A8C7-94706E3A270D}">
      <dgm:prSet custT="1"/>
      <dgm:spPr/>
      <dgm:t>
        <a:bodyPr/>
        <a:lstStyle/>
        <a:p>
          <a:r>
            <a:rPr lang="sv-SE" sz="1000" i="1"/>
            <a:t>Känsla av kompetens</a:t>
          </a:r>
        </a:p>
        <a:p>
          <a:r>
            <a:rPr lang="sv-SE" sz="1000" b="1"/>
            <a:t>Socialt stöd</a:t>
          </a:r>
          <a:endParaRPr lang="sv-SE" sz="1000"/>
        </a:p>
      </dgm:t>
    </dgm:pt>
    <dgm:pt modelId="{58E08CF7-D907-4CED-91BF-0F129229C6CD}" type="parTrans" cxnId="{B22BA1ED-51CF-4D53-8021-79F513A0E743}">
      <dgm:prSet/>
      <dgm:spPr/>
      <dgm:t>
        <a:bodyPr/>
        <a:lstStyle/>
        <a:p>
          <a:endParaRPr lang="sv-SE"/>
        </a:p>
      </dgm:t>
    </dgm:pt>
    <dgm:pt modelId="{32F620E2-4F5B-4ED2-8F8E-F3B6511117C1}" type="sibTrans" cxnId="{B22BA1ED-51CF-4D53-8021-79F513A0E743}">
      <dgm:prSet/>
      <dgm:spPr/>
      <dgm:t>
        <a:bodyPr/>
        <a:lstStyle/>
        <a:p>
          <a:endParaRPr lang="sv-SE"/>
        </a:p>
      </dgm:t>
    </dgm:pt>
    <dgm:pt modelId="{BEDACCBC-8219-4E0C-807F-00652A8CE67C}">
      <dgm:prSet custT="1"/>
      <dgm:spPr/>
      <dgm:t>
        <a:bodyPr/>
        <a:lstStyle/>
        <a:p>
          <a:r>
            <a:rPr lang="sv-SE" sz="1000" i="1"/>
            <a:t>Kollegor</a:t>
          </a:r>
          <a:endParaRPr lang="sv-SE" sz="1000"/>
        </a:p>
      </dgm:t>
    </dgm:pt>
    <dgm:pt modelId="{C2A20195-B44F-4369-BBD2-9F2C3DC378E5}" type="parTrans" cxnId="{237F7306-BFBD-458E-A11E-9F126BA0CA46}">
      <dgm:prSet/>
      <dgm:spPr/>
      <dgm:t>
        <a:bodyPr/>
        <a:lstStyle/>
        <a:p>
          <a:endParaRPr lang="sv-SE"/>
        </a:p>
      </dgm:t>
    </dgm:pt>
    <dgm:pt modelId="{8212482B-80A1-4394-A9FD-515E4F878F7B}" type="sibTrans" cxnId="{237F7306-BFBD-458E-A11E-9F126BA0CA46}">
      <dgm:prSet/>
      <dgm:spPr/>
      <dgm:t>
        <a:bodyPr/>
        <a:lstStyle/>
        <a:p>
          <a:endParaRPr lang="sv-SE"/>
        </a:p>
      </dgm:t>
    </dgm:pt>
    <dgm:pt modelId="{C82DC610-B61E-4225-9215-FACD6AA510F9}">
      <dgm:prSet custT="1"/>
      <dgm:spPr/>
      <dgm:t>
        <a:bodyPr/>
        <a:lstStyle/>
        <a:p>
          <a:r>
            <a:rPr lang="sv-SE" sz="1000" b="1"/>
            <a:t>Struktur </a:t>
          </a:r>
          <a:endParaRPr lang="sv-SE" sz="1000"/>
        </a:p>
      </dgm:t>
    </dgm:pt>
    <dgm:pt modelId="{8E6E4435-14A1-4C9F-8BE6-031DC6DBD83E}" type="parTrans" cxnId="{8FC8CE86-6F71-4DD7-A4AC-4D18622B3E6E}">
      <dgm:prSet/>
      <dgm:spPr/>
      <dgm:t>
        <a:bodyPr/>
        <a:lstStyle/>
        <a:p>
          <a:endParaRPr lang="sv-SE"/>
        </a:p>
      </dgm:t>
    </dgm:pt>
    <dgm:pt modelId="{BD9141B4-687B-47F6-83AC-A012E1EB9D4D}" type="sibTrans" cxnId="{8FC8CE86-6F71-4DD7-A4AC-4D18622B3E6E}">
      <dgm:prSet/>
      <dgm:spPr/>
      <dgm:t>
        <a:bodyPr/>
        <a:lstStyle/>
        <a:p>
          <a:endParaRPr lang="sv-SE"/>
        </a:p>
      </dgm:t>
    </dgm:pt>
    <dgm:pt modelId="{38FF2FC9-D2AB-4D48-8100-D5D89F4415C5}">
      <dgm:prSet custT="1"/>
      <dgm:spPr/>
      <dgm:t>
        <a:bodyPr/>
        <a:lstStyle/>
        <a:p>
          <a:r>
            <a:rPr lang="sv-SE" sz="1000" i="1"/>
            <a:t>Lön</a:t>
          </a:r>
          <a:endParaRPr lang="sv-SE" sz="1000"/>
        </a:p>
      </dgm:t>
    </dgm:pt>
    <dgm:pt modelId="{450D914B-5334-429E-BF3F-21A2610771BB}" type="parTrans" cxnId="{8927744B-18B6-481F-B733-9387BB7D9F6E}">
      <dgm:prSet/>
      <dgm:spPr/>
      <dgm:t>
        <a:bodyPr/>
        <a:lstStyle/>
        <a:p>
          <a:endParaRPr lang="sv-SE"/>
        </a:p>
      </dgm:t>
    </dgm:pt>
    <dgm:pt modelId="{45C333EB-4207-43CA-AF3F-23D269C36BF0}" type="sibTrans" cxnId="{8927744B-18B6-481F-B733-9387BB7D9F6E}">
      <dgm:prSet/>
      <dgm:spPr/>
      <dgm:t>
        <a:bodyPr/>
        <a:lstStyle/>
        <a:p>
          <a:endParaRPr lang="sv-SE"/>
        </a:p>
      </dgm:t>
    </dgm:pt>
    <dgm:pt modelId="{8E233F5F-D031-4F02-8EE1-CE9D6F831D7B}">
      <dgm:prSet custT="1"/>
      <dgm:spPr/>
      <dgm:t>
        <a:bodyPr/>
        <a:lstStyle/>
        <a:p>
          <a:r>
            <a:rPr lang="sv-SE" sz="1000" i="1"/>
            <a:t>Arbeta istället för att studera</a:t>
          </a:r>
          <a:endParaRPr lang="sv-SE" sz="1000"/>
        </a:p>
      </dgm:t>
    </dgm:pt>
    <dgm:pt modelId="{60E412EA-2786-47C7-A8D0-320F964FEB96}" type="parTrans" cxnId="{F62E82ED-3182-4B9C-A7AC-45EE7A7C3A00}">
      <dgm:prSet/>
      <dgm:spPr/>
      <dgm:t>
        <a:bodyPr/>
        <a:lstStyle/>
        <a:p>
          <a:endParaRPr lang="sv-SE"/>
        </a:p>
      </dgm:t>
    </dgm:pt>
    <dgm:pt modelId="{2284E3DD-67BF-42FC-91EA-504F52382137}" type="sibTrans" cxnId="{F62E82ED-3182-4B9C-A7AC-45EE7A7C3A00}">
      <dgm:prSet/>
      <dgm:spPr/>
      <dgm:t>
        <a:bodyPr/>
        <a:lstStyle/>
        <a:p>
          <a:endParaRPr lang="sv-SE"/>
        </a:p>
      </dgm:t>
    </dgm:pt>
    <dgm:pt modelId="{FD73DFDD-927B-461B-942F-7A5CC2573D22}">
      <dgm:prSet custT="1"/>
      <dgm:spPr/>
      <dgm:t>
        <a:bodyPr/>
        <a:lstStyle/>
        <a:p>
          <a:r>
            <a:rPr lang="sv-SE" sz="1000" i="1"/>
            <a:t>Kollegor</a:t>
          </a:r>
          <a:endParaRPr lang="sv-SE" sz="1000"/>
        </a:p>
      </dgm:t>
    </dgm:pt>
    <dgm:pt modelId="{A98F8E2A-009B-4B4F-9111-E225957DCA59}" type="sibTrans" cxnId="{E3CA604D-B60F-4CEB-8E65-E97DA80E5DDB}">
      <dgm:prSet/>
      <dgm:spPr/>
      <dgm:t>
        <a:bodyPr/>
        <a:lstStyle/>
        <a:p>
          <a:endParaRPr lang="sv-SE"/>
        </a:p>
      </dgm:t>
    </dgm:pt>
    <dgm:pt modelId="{A9B60C2F-EA06-4243-8513-8DE570CA7190}" type="parTrans" cxnId="{E3CA604D-B60F-4CEB-8E65-E97DA80E5DDB}">
      <dgm:prSet/>
      <dgm:spPr/>
      <dgm:t>
        <a:bodyPr/>
        <a:lstStyle/>
        <a:p>
          <a:endParaRPr lang="sv-SE"/>
        </a:p>
      </dgm:t>
    </dgm:pt>
    <dgm:pt modelId="{CBD36843-36C1-4075-88C0-5F6776765B78}">
      <dgm:prSet custT="1"/>
      <dgm:spPr/>
      <dgm:t>
        <a:bodyPr/>
        <a:lstStyle/>
        <a:p>
          <a:r>
            <a:rPr lang="sv-SE" sz="1000" b="1"/>
            <a:t>Socialt stöd</a:t>
          </a:r>
          <a:endParaRPr lang="sv-SE" sz="1000"/>
        </a:p>
      </dgm:t>
    </dgm:pt>
    <dgm:pt modelId="{7D4281D5-54C7-4005-8B76-A0932D242ED6}" type="sibTrans" cxnId="{F3E1345B-9E69-4131-B260-FFEF86801D29}">
      <dgm:prSet/>
      <dgm:spPr/>
      <dgm:t>
        <a:bodyPr/>
        <a:lstStyle/>
        <a:p>
          <a:endParaRPr lang="sv-SE"/>
        </a:p>
      </dgm:t>
    </dgm:pt>
    <dgm:pt modelId="{995B7519-0C0B-4607-A5C5-4499A38EC4B8}" type="parTrans" cxnId="{F3E1345B-9E69-4131-B260-FFEF86801D29}">
      <dgm:prSet/>
      <dgm:spPr/>
      <dgm:t>
        <a:bodyPr/>
        <a:lstStyle/>
        <a:p>
          <a:endParaRPr lang="sv-SE"/>
        </a:p>
      </dgm:t>
    </dgm:pt>
    <dgm:pt modelId="{92E73E70-E068-4A0C-8EB3-A9E917BFB893}">
      <dgm:prSet custT="1"/>
      <dgm:spPr/>
      <dgm:t>
        <a:bodyPr/>
        <a:lstStyle/>
        <a:p>
          <a:r>
            <a:rPr lang="sv-SE" sz="1000" i="1"/>
            <a:t>Osäkerhet som ny i yrket/på arbetsplatsen</a:t>
          </a:r>
          <a:endParaRPr lang="sv-SE" sz="1000"/>
        </a:p>
      </dgm:t>
    </dgm:pt>
    <dgm:pt modelId="{A4F2FF78-D11F-4E22-9F47-144F014B099A}" type="sibTrans" cxnId="{A028E781-1C15-4530-AB54-0100469EE200}">
      <dgm:prSet/>
      <dgm:spPr/>
      <dgm:t>
        <a:bodyPr/>
        <a:lstStyle/>
        <a:p>
          <a:endParaRPr lang="sv-SE"/>
        </a:p>
      </dgm:t>
    </dgm:pt>
    <dgm:pt modelId="{1CE45387-35D0-4DFC-9FC3-03438E83A3B9}" type="parTrans" cxnId="{A028E781-1C15-4530-AB54-0100469EE200}">
      <dgm:prSet/>
      <dgm:spPr/>
      <dgm:t>
        <a:bodyPr/>
        <a:lstStyle/>
        <a:p>
          <a:endParaRPr lang="sv-SE"/>
        </a:p>
      </dgm:t>
    </dgm:pt>
    <dgm:pt modelId="{99A36FE4-1D55-4BD6-BB5A-0EED1EF1E535}">
      <dgm:prSet custT="1"/>
      <dgm:spPr/>
      <dgm:t>
        <a:bodyPr/>
        <a:lstStyle/>
        <a:p>
          <a:r>
            <a:rPr lang="sv-SE" sz="1000" b="1"/>
            <a:t>Rollklarhet</a:t>
          </a:r>
          <a:endParaRPr lang="sv-SE" sz="1000"/>
        </a:p>
      </dgm:t>
    </dgm:pt>
    <dgm:pt modelId="{BB975DB7-9CF4-4E41-9D92-BCCA24E44251}" type="sibTrans" cxnId="{EF5299DC-56A8-43A7-B539-D80E4038BF09}">
      <dgm:prSet/>
      <dgm:spPr/>
      <dgm:t>
        <a:bodyPr/>
        <a:lstStyle/>
        <a:p>
          <a:endParaRPr lang="sv-SE"/>
        </a:p>
      </dgm:t>
    </dgm:pt>
    <dgm:pt modelId="{870D1AA3-77ED-42ED-9344-A37D42C0364F}" type="parTrans" cxnId="{EF5299DC-56A8-43A7-B539-D80E4038BF09}">
      <dgm:prSet/>
      <dgm:spPr/>
      <dgm:t>
        <a:bodyPr/>
        <a:lstStyle/>
        <a:p>
          <a:endParaRPr lang="sv-SE"/>
        </a:p>
      </dgm:t>
    </dgm:pt>
    <dgm:pt modelId="{AE560A30-BB70-4838-A7BE-9D532DC24107}">
      <dgm:prSet custT="1"/>
      <dgm:spPr/>
      <dgm:t>
        <a:bodyPr/>
        <a:lstStyle/>
        <a:p>
          <a:r>
            <a:rPr lang="sv-SE" sz="1000" i="1"/>
            <a:t>Känsla av otillräcklighet</a:t>
          </a:r>
          <a:endParaRPr lang="sv-SE" sz="1000"/>
        </a:p>
      </dgm:t>
    </dgm:pt>
    <dgm:pt modelId="{52B27CE0-1DBA-4627-ACB4-F5A8351ACE40}" type="sibTrans" cxnId="{B84F16C8-F31C-46E3-AD50-6A164F60C8C7}">
      <dgm:prSet/>
      <dgm:spPr/>
      <dgm:t>
        <a:bodyPr/>
        <a:lstStyle/>
        <a:p>
          <a:endParaRPr lang="sv-SE"/>
        </a:p>
      </dgm:t>
    </dgm:pt>
    <dgm:pt modelId="{A390A9A0-A21D-48FE-88EF-39DE307F705E}" type="parTrans" cxnId="{B84F16C8-F31C-46E3-AD50-6A164F60C8C7}">
      <dgm:prSet/>
      <dgm:spPr/>
      <dgm:t>
        <a:bodyPr/>
        <a:lstStyle/>
        <a:p>
          <a:endParaRPr lang="sv-SE"/>
        </a:p>
      </dgm:t>
    </dgm:pt>
    <dgm:pt modelId="{429EC8A3-301A-487F-803E-C5B00E4C6691}">
      <dgm:prSet custT="1"/>
      <dgm:spPr/>
      <dgm:t>
        <a:bodyPr/>
        <a:lstStyle/>
        <a:p>
          <a:r>
            <a:rPr lang="sv-SE" sz="1000" i="1"/>
            <a:t>Oro kring kompetens</a:t>
          </a:r>
          <a:endParaRPr lang="sv-SE" sz="1000"/>
        </a:p>
      </dgm:t>
    </dgm:pt>
    <dgm:pt modelId="{E9532DCD-9CE6-4906-AFA3-0D2393E98C40}" type="sibTrans" cxnId="{8A184AC9-EC5F-4138-89DB-37FD9F85C2AF}">
      <dgm:prSet/>
      <dgm:spPr/>
      <dgm:t>
        <a:bodyPr/>
        <a:lstStyle/>
        <a:p>
          <a:endParaRPr lang="sv-SE"/>
        </a:p>
      </dgm:t>
    </dgm:pt>
    <dgm:pt modelId="{6FC3FFC7-E658-4B4C-A3DF-60114859EBE6}" type="parTrans" cxnId="{8A184AC9-EC5F-4138-89DB-37FD9F85C2AF}">
      <dgm:prSet/>
      <dgm:spPr/>
      <dgm:t>
        <a:bodyPr/>
        <a:lstStyle/>
        <a:p>
          <a:endParaRPr lang="sv-SE"/>
        </a:p>
      </dgm:t>
    </dgm:pt>
    <dgm:pt modelId="{18E7B151-1174-481C-98D0-4073A74ABA6C}">
      <dgm:prSet custT="1"/>
      <dgm:spPr/>
      <dgm:t>
        <a:bodyPr/>
        <a:lstStyle/>
        <a:p>
          <a:r>
            <a:rPr lang="sv-SE" sz="1000" b="1"/>
            <a:t>Kompetens</a:t>
          </a:r>
          <a:endParaRPr lang="sv-SE" sz="1000"/>
        </a:p>
      </dgm:t>
    </dgm:pt>
    <dgm:pt modelId="{CA32EF64-8186-4812-9AC3-1FD38A05EC02}" type="sibTrans" cxnId="{19E142E7-0BF3-4011-BE1C-1BDA27D9C0C9}">
      <dgm:prSet/>
      <dgm:spPr/>
      <dgm:t>
        <a:bodyPr/>
        <a:lstStyle/>
        <a:p>
          <a:endParaRPr lang="sv-SE"/>
        </a:p>
      </dgm:t>
    </dgm:pt>
    <dgm:pt modelId="{585A70F5-C465-4230-BB56-0E4387803841}" type="parTrans" cxnId="{19E142E7-0BF3-4011-BE1C-1BDA27D9C0C9}">
      <dgm:prSet/>
      <dgm:spPr/>
      <dgm:t>
        <a:bodyPr/>
        <a:lstStyle/>
        <a:p>
          <a:endParaRPr lang="sv-SE"/>
        </a:p>
      </dgm:t>
    </dgm:pt>
    <dgm:pt modelId="{241C4B02-8372-400A-B58D-AF8374D57F1E}">
      <dgm:prSet custT="1"/>
      <dgm:spPr/>
      <dgm:t>
        <a:bodyPr/>
        <a:lstStyle/>
        <a:p>
          <a:r>
            <a:rPr lang="sv-SE" sz="1000" i="1"/>
            <a:t>Övriga arbetsförhållanden</a:t>
          </a:r>
          <a:endParaRPr lang="sv-SE" sz="1000"/>
        </a:p>
      </dgm:t>
    </dgm:pt>
    <dgm:pt modelId="{79D4D506-4E78-4923-AB13-522073668459}" type="sibTrans" cxnId="{E704B9CB-7FA5-4501-98D8-70BBC9EA4699}">
      <dgm:prSet/>
      <dgm:spPr/>
      <dgm:t>
        <a:bodyPr/>
        <a:lstStyle/>
        <a:p>
          <a:endParaRPr lang="sv-SE"/>
        </a:p>
      </dgm:t>
    </dgm:pt>
    <dgm:pt modelId="{73141F3D-B0FA-4E45-8031-8B6D32FAF9EF}" type="parTrans" cxnId="{E704B9CB-7FA5-4501-98D8-70BBC9EA4699}">
      <dgm:prSet/>
      <dgm:spPr/>
      <dgm:t>
        <a:bodyPr/>
        <a:lstStyle/>
        <a:p>
          <a:endParaRPr lang="sv-SE"/>
        </a:p>
      </dgm:t>
    </dgm:pt>
    <dgm:pt modelId="{B82FDA7C-E91A-4CED-87A1-B73F47BD97EE}">
      <dgm:prSet custT="1"/>
      <dgm:spPr/>
      <dgm:t>
        <a:bodyPr/>
        <a:lstStyle/>
        <a:p>
          <a:r>
            <a:rPr lang="sv-SE" sz="1000" i="1"/>
            <a:t>Hög arbetsbelastning</a:t>
          </a:r>
          <a:endParaRPr lang="sv-SE" sz="1000"/>
        </a:p>
      </dgm:t>
    </dgm:pt>
    <dgm:pt modelId="{F03ADC55-70EA-4676-9E21-C4519C58F766}" type="sibTrans" cxnId="{2621998D-5B17-4EFF-8716-CEB82AF65FAC}">
      <dgm:prSet/>
      <dgm:spPr/>
      <dgm:t>
        <a:bodyPr/>
        <a:lstStyle/>
        <a:p>
          <a:endParaRPr lang="sv-SE"/>
        </a:p>
      </dgm:t>
    </dgm:pt>
    <dgm:pt modelId="{94962577-D856-4F56-9452-28409783009F}" type="parTrans" cxnId="{2621998D-5B17-4EFF-8716-CEB82AF65FAC}">
      <dgm:prSet/>
      <dgm:spPr/>
      <dgm:t>
        <a:bodyPr/>
        <a:lstStyle/>
        <a:p>
          <a:endParaRPr lang="sv-SE"/>
        </a:p>
      </dgm:t>
    </dgm:pt>
    <dgm:pt modelId="{4C68F0BD-7450-4250-84FC-E200963A5E8A}">
      <dgm:prSet custT="1"/>
      <dgm:spPr/>
      <dgm:t>
        <a:bodyPr/>
        <a:lstStyle/>
        <a:p>
          <a:r>
            <a:rPr lang="sv-SE" sz="1000" i="1"/>
            <a:t>Arbetstider</a:t>
          </a:r>
          <a:endParaRPr lang="sv-SE" sz="1000"/>
        </a:p>
      </dgm:t>
    </dgm:pt>
    <dgm:pt modelId="{68A2A1AF-7A9A-4F3B-8CC1-8DA9FBA231F0}" type="sibTrans" cxnId="{C2A335AB-85EC-4D3C-9EE7-FD807CD45638}">
      <dgm:prSet/>
      <dgm:spPr/>
      <dgm:t>
        <a:bodyPr/>
        <a:lstStyle/>
        <a:p>
          <a:endParaRPr lang="sv-SE"/>
        </a:p>
      </dgm:t>
    </dgm:pt>
    <dgm:pt modelId="{766F4828-D08C-41D1-A51D-3D174AC299D6}" type="parTrans" cxnId="{C2A335AB-85EC-4D3C-9EE7-FD807CD45638}">
      <dgm:prSet/>
      <dgm:spPr/>
      <dgm:t>
        <a:bodyPr/>
        <a:lstStyle/>
        <a:p>
          <a:endParaRPr lang="sv-SE"/>
        </a:p>
      </dgm:t>
    </dgm:pt>
    <dgm:pt modelId="{593A8E51-0F47-48D5-BACC-3A3D8C800F43}">
      <dgm:prSet custT="1"/>
      <dgm:spPr/>
      <dgm:t>
        <a:bodyPr/>
        <a:lstStyle/>
        <a:p>
          <a:r>
            <a:rPr lang="sv-SE" sz="1000" b="1"/>
            <a:t>Organisation</a:t>
          </a:r>
          <a:endParaRPr lang="sv-SE" sz="1000"/>
        </a:p>
      </dgm:t>
    </dgm:pt>
    <dgm:pt modelId="{50CBCC8F-0667-4269-B66A-1D8351A579E9}" type="sibTrans" cxnId="{DBF36C00-063D-402B-AE05-231578F3D4DC}">
      <dgm:prSet/>
      <dgm:spPr/>
      <dgm:t>
        <a:bodyPr/>
        <a:lstStyle/>
        <a:p>
          <a:endParaRPr lang="sv-SE"/>
        </a:p>
      </dgm:t>
    </dgm:pt>
    <dgm:pt modelId="{CCDD166A-1C63-4C05-942A-DE1F90A7B873}" type="parTrans" cxnId="{DBF36C00-063D-402B-AE05-231578F3D4DC}">
      <dgm:prSet/>
      <dgm:spPr/>
      <dgm:t>
        <a:bodyPr/>
        <a:lstStyle/>
        <a:p>
          <a:endParaRPr lang="sv-SE"/>
        </a:p>
      </dgm:t>
    </dgm:pt>
    <dgm:pt modelId="{C956BBF1-96DE-4ED4-9A6D-1D8166BD229F}">
      <dgm:prSet custT="1"/>
      <dgm:spPr/>
      <dgm:t>
        <a:bodyPr/>
        <a:lstStyle/>
        <a:p>
          <a:r>
            <a:rPr lang="sv-SE" sz="1000" i="1"/>
            <a:t>Stress</a:t>
          </a:r>
          <a:endParaRPr lang="sv-SE" sz="1000"/>
        </a:p>
      </dgm:t>
    </dgm:pt>
    <dgm:pt modelId="{973B29B5-25CC-42F4-A676-680FC14E1F38}" type="sibTrans" cxnId="{8D6B522C-0B21-4EA2-A3FC-9C4250EE1034}">
      <dgm:prSet/>
      <dgm:spPr/>
      <dgm:t>
        <a:bodyPr/>
        <a:lstStyle/>
        <a:p>
          <a:endParaRPr lang="sv-SE"/>
        </a:p>
      </dgm:t>
    </dgm:pt>
    <dgm:pt modelId="{47CF82E1-9CAD-4E3D-BDC0-84389D1DD156}" type="parTrans" cxnId="{8D6B522C-0B21-4EA2-A3FC-9C4250EE1034}">
      <dgm:prSet/>
      <dgm:spPr/>
      <dgm:t>
        <a:bodyPr/>
        <a:lstStyle/>
        <a:p>
          <a:endParaRPr lang="sv-SE"/>
        </a:p>
      </dgm:t>
    </dgm:pt>
    <dgm:pt modelId="{ED6FDB01-BBB3-4D23-8D5C-B3BB719F037D}" type="pres">
      <dgm:prSet presAssocID="{3EB2E4EF-E7D7-4853-B3DF-EE791BC8DF07}" presName="Name0" presStyleCnt="0">
        <dgm:presLayoutVars>
          <dgm:chMax val="2"/>
          <dgm:dir/>
          <dgm:animOne val="branch"/>
          <dgm:animLvl val="lvl"/>
          <dgm:resizeHandles val="exact"/>
        </dgm:presLayoutVars>
      </dgm:prSet>
      <dgm:spPr/>
    </dgm:pt>
    <dgm:pt modelId="{E3F57165-24C9-40DE-992D-E30B44CEF8D4}" type="pres">
      <dgm:prSet presAssocID="{3EB2E4EF-E7D7-4853-B3DF-EE791BC8DF07}" presName="Background" presStyleLbl="node1" presStyleIdx="0" presStyleCnt="1" custScaleY="154018" custLinFactNeighborX="419" custLinFactNeighborY="-3509"/>
      <dgm:spPr/>
    </dgm:pt>
    <dgm:pt modelId="{6A9ED38C-872A-46BB-8908-BF00A65DB5C1}" type="pres">
      <dgm:prSet presAssocID="{3EB2E4EF-E7D7-4853-B3DF-EE791BC8DF07}" presName="Divider" presStyleLbl="callout" presStyleIdx="0" presStyleCnt="1"/>
      <dgm:spPr/>
    </dgm:pt>
    <dgm:pt modelId="{C11DE2D7-8A01-4335-99D6-A058CBE6DC3D}" type="pres">
      <dgm:prSet presAssocID="{3EB2E4EF-E7D7-4853-B3DF-EE791BC8DF07}" presName="ChildText1" presStyleLbl="revTx" presStyleIdx="0" presStyleCnt="0" custScaleX="103798" custScaleY="167737" custLinFactNeighborX="6773" custLinFactNeighborY="919">
        <dgm:presLayoutVars>
          <dgm:chMax val="0"/>
          <dgm:chPref val="0"/>
          <dgm:bulletEnabled val="1"/>
        </dgm:presLayoutVars>
      </dgm:prSet>
      <dgm:spPr/>
    </dgm:pt>
    <dgm:pt modelId="{635DF7F3-B563-403A-8711-2079CFC9FC3A}" type="pres">
      <dgm:prSet presAssocID="{3EB2E4EF-E7D7-4853-B3DF-EE791BC8DF07}" presName="ChildText2" presStyleLbl="revTx" presStyleIdx="0" presStyleCnt="0" custScaleY="152076" custLinFactNeighborX="-2903" custLinFactNeighborY="-6892">
        <dgm:presLayoutVars>
          <dgm:chMax val="0"/>
          <dgm:chPref val="0"/>
          <dgm:bulletEnabled val="1"/>
        </dgm:presLayoutVars>
      </dgm:prSet>
      <dgm:spPr/>
    </dgm:pt>
    <dgm:pt modelId="{7D254D32-170A-4066-968B-C96755056923}" type="pres">
      <dgm:prSet presAssocID="{3EB2E4EF-E7D7-4853-B3DF-EE791BC8DF07}" presName="ParentText1" presStyleLbl="revTx" presStyleIdx="0" presStyleCnt="0">
        <dgm:presLayoutVars>
          <dgm:chMax val="1"/>
          <dgm:chPref val="1"/>
        </dgm:presLayoutVars>
      </dgm:prSet>
      <dgm:spPr/>
    </dgm:pt>
    <dgm:pt modelId="{8F91E1D4-0D90-4D62-9092-784DA0B1FADA}" type="pres">
      <dgm:prSet presAssocID="{3EB2E4EF-E7D7-4853-B3DF-EE791BC8DF07}" presName="ParentShape1" presStyleLbl="alignImgPlace1" presStyleIdx="0" presStyleCnt="2">
        <dgm:presLayoutVars/>
      </dgm:prSet>
      <dgm:spPr/>
    </dgm:pt>
    <dgm:pt modelId="{4EE3C49A-2D1B-44EE-B594-D9C5E6E8EBFB}" type="pres">
      <dgm:prSet presAssocID="{3EB2E4EF-E7D7-4853-B3DF-EE791BC8DF07}" presName="ParentText2" presStyleLbl="revTx" presStyleIdx="0" presStyleCnt="0">
        <dgm:presLayoutVars>
          <dgm:chMax val="1"/>
          <dgm:chPref val="1"/>
        </dgm:presLayoutVars>
      </dgm:prSet>
      <dgm:spPr/>
    </dgm:pt>
    <dgm:pt modelId="{6EE4BD7F-9A5A-4533-BB71-D4E17BA7ED9B}" type="pres">
      <dgm:prSet presAssocID="{3EB2E4EF-E7D7-4853-B3DF-EE791BC8DF07}" presName="ParentShape2" presStyleLbl="alignImgPlace1" presStyleIdx="1" presStyleCnt="2">
        <dgm:presLayoutVars/>
      </dgm:prSet>
      <dgm:spPr/>
    </dgm:pt>
  </dgm:ptLst>
  <dgm:cxnLst>
    <dgm:cxn modelId="{DBF36C00-063D-402B-AE05-231578F3D4DC}" srcId="{45DFEC5F-BE8D-4569-BF8F-572678C3A7CC}" destId="{593A8E51-0F47-48D5-BACC-3A3D8C800F43}" srcOrd="2" destOrd="0" parTransId="{CCDD166A-1C63-4C05-942A-DE1F90A7B873}" sibTransId="{50CBCC8F-0667-4269-B66A-1D8351A579E9}"/>
    <dgm:cxn modelId="{3094EA01-9AED-47B1-866B-5E5581BBB67C}" type="presOf" srcId="{99A36FE4-1D55-4BD6-BB5A-0EED1EF1E535}" destId="{635DF7F3-B563-403A-8711-2079CFC9FC3A}" srcOrd="0" destOrd="9" presId="urn:microsoft.com/office/officeart/2009/3/layout/OpposingIdeas"/>
    <dgm:cxn modelId="{4F321706-DAFA-473C-9FF3-555BAA6BC7F4}" type="presOf" srcId="{AE560A30-BB70-4838-A7BE-9D532DC24107}" destId="{635DF7F3-B563-403A-8711-2079CFC9FC3A}" srcOrd="0" destOrd="8" presId="urn:microsoft.com/office/officeart/2009/3/layout/OpposingIdeas"/>
    <dgm:cxn modelId="{237F7306-BFBD-458E-A11E-9F126BA0CA46}" srcId="{F211134D-0258-4394-956B-903D5DCBFCA9}" destId="{BEDACCBC-8219-4E0C-807F-00652A8CE67C}" srcOrd="6" destOrd="0" parTransId="{C2A20195-B44F-4369-BBD2-9F2C3DC378E5}" sibTransId="{8212482B-80A1-4394-A9FD-515E4F878F7B}"/>
    <dgm:cxn modelId="{5EA07010-3CF2-4D27-99B8-049B1A7B5308}" type="presOf" srcId="{8E233F5F-D031-4F02-8EE1-CE9D6F831D7B}" destId="{C11DE2D7-8A01-4335-99D6-A058CBE6DC3D}" srcOrd="0" destOrd="9" presId="urn:microsoft.com/office/officeart/2009/3/layout/OpposingIdeas"/>
    <dgm:cxn modelId="{D9D63912-7BC2-42B5-A66C-6BC8DA73EA07}" type="presOf" srcId="{CBD36843-36C1-4075-88C0-5F6776765B78}" destId="{635DF7F3-B563-403A-8711-2079CFC9FC3A}" srcOrd="0" destOrd="11" presId="urn:microsoft.com/office/officeart/2009/3/layout/OpposingIdeas"/>
    <dgm:cxn modelId="{FCD85D16-F4F8-46BB-830E-F1A039CAB632}" type="presOf" srcId="{0FF130EE-D69D-45FD-8A76-50430C7BC6D6}" destId="{C11DE2D7-8A01-4335-99D6-A058CBE6DC3D}" srcOrd="0" destOrd="3" presId="urn:microsoft.com/office/officeart/2009/3/layout/OpposingIdeas"/>
    <dgm:cxn modelId="{0978811F-4EF6-4551-B1C0-4046F4DD53A9}" type="presOf" srcId="{F211134D-0258-4394-956B-903D5DCBFCA9}" destId="{7D254D32-170A-4066-968B-C96755056923}" srcOrd="0" destOrd="0" presId="urn:microsoft.com/office/officeart/2009/3/layout/OpposingIdeas"/>
    <dgm:cxn modelId="{FC74CD2B-1687-4901-88E9-7449F245688C}" type="presOf" srcId="{18E7B151-1174-481C-98D0-4073A74ABA6C}" destId="{635DF7F3-B563-403A-8711-2079CFC9FC3A}" srcOrd="0" destOrd="6" presId="urn:microsoft.com/office/officeart/2009/3/layout/OpposingIdeas"/>
    <dgm:cxn modelId="{8D6B522C-0B21-4EA2-A3FC-9C4250EE1034}" srcId="{45DFEC5F-BE8D-4569-BF8F-572678C3A7CC}" destId="{C956BBF1-96DE-4ED4-9A6D-1D8166BD229F}" srcOrd="1" destOrd="0" parTransId="{47CF82E1-9CAD-4E3D-BDC0-84389D1DD156}" sibTransId="{973B29B5-25CC-42F4-A676-680FC14E1F38}"/>
    <dgm:cxn modelId="{F3E1345B-9E69-4131-B260-FFEF86801D29}" srcId="{45DFEC5F-BE8D-4569-BF8F-572678C3A7CC}" destId="{CBD36843-36C1-4075-88C0-5F6776765B78}" srcOrd="11" destOrd="0" parTransId="{995B7519-0C0B-4607-A5C5-4499A38EC4B8}" sibTransId="{7D4281D5-54C7-4005-8B76-A0932D242ED6}"/>
    <dgm:cxn modelId="{6385735F-420E-4E54-909D-34A0BB1C0807}" srcId="{F211134D-0258-4394-956B-903D5DCBFCA9}" destId="{0FF130EE-D69D-45FD-8A76-50430C7BC6D6}" srcOrd="3" destOrd="0" parTransId="{BB0955B9-CA39-4642-8BCD-112161ABC870}" sibTransId="{72CFAD75-A7AB-4791-87F8-A5B431C93C1B}"/>
    <dgm:cxn modelId="{E49B1061-7ED6-4228-B2C7-0C1BB084094B}" type="presOf" srcId="{B82FDA7C-E91A-4CED-87A1-B73F47BD97EE}" destId="{635DF7F3-B563-403A-8711-2079CFC9FC3A}" srcOrd="0" destOrd="4" presId="urn:microsoft.com/office/officeart/2009/3/layout/OpposingIdeas"/>
    <dgm:cxn modelId="{F0590E63-E3AE-4A9E-8DB4-A0ADD3D6B417}" type="presOf" srcId="{3BCC6364-9F3B-41B8-9611-0BE98A32B626}" destId="{C11DE2D7-8A01-4335-99D6-A058CBE6DC3D}" srcOrd="0" destOrd="4" presId="urn:microsoft.com/office/officeart/2009/3/layout/OpposingIdeas"/>
    <dgm:cxn modelId="{0AB8E667-6A1C-48B9-926B-541E6E9C1AEF}" type="presOf" srcId="{F211134D-0258-4394-956B-903D5DCBFCA9}" destId="{8F91E1D4-0D90-4D62-9092-784DA0B1FADA}" srcOrd="1" destOrd="0" presId="urn:microsoft.com/office/officeart/2009/3/layout/OpposingIdeas"/>
    <dgm:cxn modelId="{8927744B-18B6-481F-B733-9387BB7D9F6E}" srcId="{F211134D-0258-4394-956B-903D5DCBFCA9}" destId="{38FF2FC9-D2AB-4D48-8100-D5D89F4415C5}" srcOrd="8" destOrd="0" parTransId="{450D914B-5334-429E-BF3F-21A2610771BB}" sibTransId="{45C333EB-4207-43CA-AF3F-23D269C36BF0}"/>
    <dgm:cxn modelId="{E3CA604D-B60F-4CEB-8E65-E97DA80E5DDB}" srcId="{45DFEC5F-BE8D-4569-BF8F-572678C3A7CC}" destId="{FD73DFDD-927B-461B-942F-7A5CC2573D22}" srcOrd="12" destOrd="0" parTransId="{A9B60C2F-EA06-4243-8513-8DE570CA7190}" sibTransId="{A98F8E2A-009B-4B4F-9111-E225957DCA59}"/>
    <dgm:cxn modelId="{445D6F6E-67AE-4376-B7D6-7FAEFBF323D9}" type="presOf" srcId="{4C68F0BD-7450-4250-84FC-E200963A5E8A}" destId="{635DF7F3-B563-403A-8711-2079CFC9FC3A}" srcOrd="0" destOrd="3" presId="urn:microsoft.com/office/officeart/2009/3/layout/OpposingIdeas"/>
    <dgm:cxn modelId="{0177FD4E-7591-4ED4-97E1-FE34E4AE2F50}" srcId="{F211134D-0258-4394-956B-903D5DCBFCA9}" destId="{11EF613B-67AB-4258-978B-58D9DAC9C53D}" srcOrd="1" destOrd="0" parTransId="{69AC49C5-E1B2-4A1E-9610-7E819F56D6DA}" sibTransId="{AE92AE8E-E7DE-4BD9-8D63-011A9923098D}"/>
    <dgm:cxn modelId="{4E0D326F-8047-4A80-8825-0D940CDFADE2}" srcId="{F211134D-0258-4394-956B-903D5DCBFCA9}" destId="{715E46E3-DCC6-4246-907B-13317B841F85}" srcOrd="2" destOrd="0" parTransId="{176FFD92-03A2-443A-8987-B772FA54585D}" sibTransId="{1BC53110-1BAB-4B01-9344-93DD32A8508B}"/>
    <dgm:cxn modelId="{E133E351-3681-44C4-B7CC-BE0CCAE25989}" type="presOf" srcId="{45DFEC5F-BE8D-4569-BF8F-572678C3A7CC}" destId="{4EE3C49A-2D1B-44EE-B594-D9C5E6E8EBFB}" srcOrd="0" destOrd="0" presId="urn:microsoft.com/office/officeart/2009/3/layout/OpposingIdeas"/>
    <dgm:cxn modelId="{67C56754-F938-46C9-AE7D-E911314C3F2F}" type="presOf" srcId="{241C4B02-8372-400A-B58D-AF8374D57F1E}" destId="{635DF7F3-B563-403A-8711-2079CFC9FC3A}" srcOrd="0" destOrd="5" presId="urn:microsoft.com/office/officeart/2009/3/layout/OpposingIdeas"/>
    <dgm:cxn modelId="{59FAEA77-347C-4A57-B9BA-DF38FF322279}" type="presOf" srcId="{5DDF7E4D-C093-4878-A626-7003C033B67E}" destId="{635DF7F3-B563-403A-8711-2079CFC9FC3A}" srcOrd="0" destOrd="0" presId="urn:microsoft.com/office/officeart/2009/3/layout/OpposingIdeas"/>
    <dgm:cxn modelId="{02198B7A-0FF5-4273-837D-F0B40B5F4DF7}" type="presOf" srcId="{A29FC7EA-DCDC-4E31-A8C7-94706E3A270D}" destId="{C11DE2D7-8A01-4335-99D6-A058CBE6DC3D}" srcOrd="0" destOrd="5" presId="urn:microsoft.com/office/officeart/2009/3/layout/OpposingIdeas"/>
    <dgm:cxn modelId="{C8550881-EA1F-4A2B-80FC-A74EF0D70BD2}" srcId="{3EB2E4EF-E7D7-4853-B3DF-EE791BC8DF07}" destId="{45DFEC5F-BE8D-4569-BF8F-572678C3A7CC}" srcOrd="1" destOrd="0" parTransId="{D0E455DD-0D1A-4AF7-BEB7-1318D2E93B82}" sibTransId="{C0E6795A-875C-4B6E-A578-7FCEC8BCE5F2}"/>
    <dgm:cxn modelId="{A028E781-1C15-4530-AB54-0100469EE200}" srcId="{45DFEC5F-BE8D-4569-BF8F-572678C3A7CC}" destId="{92E73E70-E068-4A0C-8EB3-A9E917BFB893}" srcOrd="10" destOrd="0" parTransId="{1CE45387-35D0-4DFC-9FC3-03438E83A3B9}" sibTransId="{A4F2FF78-D11F-4E22-9F47-144F014B099A}"/>
    <dgm:cxn modelId="{3DC28685-98BD-415F-B445-1D46ED6DB6B7}" type="presOf" srcId="{45DFEC5F-BE8D-4569-BF8F-572678C3A7CC}" destId="{6EE4BD7F-9A5A-4533-BB71-D4E17BA7ED9B}" srcOrd="1" destOrd="0" presId="urn:microsoft.com/office/officeart/2009/3/layout/OpposingIdeas"/>
    <dgm:cxn modelId="{8FC8CE86-6F71-4DD7-A4AC-4D18622B3E6E}" srcId="{F211134D-0258-4394-956B-903D5DCBFCA9}" destId="{C82DC610-B61E-4225-9215-FACD6AA510F9}" srcOrd="7" destOrd="0" parTransId="{8E6E4435-14A1-4C9F-8BE6-031DC6DBD83E}" sibTransId="{BD9141B4-687B-47F6-83AC-A012E1EB9D4D}"/>
    <dgm:cxn modelId="{CCD64788-630E-4357-81B9-EBF7A1C1DB23}" type="presOf" srcId="{C956BBF1-96DE-4ED4-9A6D-1D8166BD229F}" destId="{635DF7F3-B563-403A-8711-2079CFC9FC3A}" srcOrd="0" destOrd="1" presId="urn:microsoft.com/office/officeart/2009/3/layout/OpposingIdeas"/>
    <dgm:cxn modelId="{944A7F8D-ED25-4233-824B-52F0291CBEC5}" srcId="{F211134D-0258-4394-956B-903D5DCBFCA9}" destId="{FD525861-094E-4B93-943B-2C4251E618F1}" srcOrd="0" destOrd="0" parTransId="{62698046-7638-48A7-96E2-374DB3E5A121}" sibTransId="{DEF8369D-4B4E-4F08-B32B-85712E4A2630}"/>
    <dgm:cxn modelId="{2621998D-5B17-4EFF-8716-CEB82AF65FAC}" srcId="{45DFEC5F-BE8D-4569-BF8F-572678C3A7CC}" destId="{B82FDA7C-E91A-4CED-87A1-B73F47BD97EE}" srcOrd="4" destOrd="0" parTransId="{94962577-D856-4F56-9452-28409783009F}" sibTransId="{F03ADC55-70EA-4676-9E21-C4519C58F766}"/>
    <dgm:cxn modelId="{18FA2291-C0F3-4074-A66F-50C9AECDE298}" srcId="{3EB2E4EF-E7D7-4853-B3DF-EE791BC8DF07}" destId="{F211134D-0258-4394-956B-903D5DCBFCA9}" srcOrd="0" destOrd="0" parTransId="{38790185-CC70-49CF-A3AE-089216569C6A}" sibTransId="{53E4F347-D264-4B02-B51E-11AA7C57F69B}"/>
    <dgm:cxn modelId="{188CF291-3525-4299-9ED2-49BF61185B4B}" type="presOf" srcId="{715E46E3-DCC6-4246-907B-13317B841F85}" destId="{C11DE2D7-8A01-4335-99D6-A058CBE6DC3D}" srcOrd="0" destOrd="2" presId="urn:microsoft.com/office/officeart/2009/3/layout/OpposingIdeas"/>
    <dgm:cxn modelId="{40694A92-F25F-4F52-870D-AB729798967F}" type="presOf" srcId="{593A8E51-0F47-48D5-BACC-3A3D8C800F43}" destId="{635DF7F3-B563-403A-8711-2079CFC9FC3A}" srcOrd="0" destOrd="2" presId="urn:microsoft.com/office/officeart/2009/3/layout/OpposingIdeas"/>
    <dgm:cxn modelId="{D9C1EA93-0679-40BD-9A4C-17BF2FD2CF52}" srcId="{F211134D-0258-4394-956B-903D5DCBFCA9}" destId="{3BCC6364-9F3B-41B8-9611-0BE98A32B626}" srcOrd="4" destOrd="0" parTransId="{4DE24F51-ED12-43A3-A2DC-3129FAF2DFE1}" sibTransId="{CDA4345F-E526-45A6-BC07-C03E581A458A}"/>
    <dgm:cxn modelId="{D6363F9C-96A7-4F9A-993E-5A78DC32E99D}" type="presOf" srcId="{429EC8A3-301A-487F-803E-C5B00E4C6691}" destId="{635DF7F3-B563-403A-8711-2079CFC9FC3A}" srcOrd="0" destOrd="7" presId="urn:microsoft.com/office/officeart/2009/3/layout/OpposingIdeas"/>
    <dgm:cxn modelId="{D59DDBA4-A8BF-46AF-B846-E36BBE8EBE8D}" type="presOf" srcId="{92E73E70-E068-4A0C-8EB3-A9E917BFB893}" destId="{635DF7F3-B563-403A-8711-2079CFC9FC3A}" srcOrd="0" destOrd="10" presId="urn:microsoft.com/office/officeart/2009/3/layout/OpposingIdeas"/>
    <dgm:cxn modelId="{5F0A32A9-101E-4D2B-8A42-55EFCF6F4598}" type="presOf" srcId="{BEDACCBC-8219-4E0C-807F-00652A8CE67C}" destId="{C11DE2D7-8A01-4335-99D6-A058CBE6DC3D}" srcOrd="0" destOrd="6" presId="urn:microsoft.com/office/officeart/2009/3/layout/OpposingIdeas"/>
    <dgm:cxn modelId="{C2A335AB-85EC-4D3C-9EE7-FD807CD45638}" srcId="{45DFEC5F-BE8D-4569-BF8F-572678C3A7CC}" destId="{4C68F0BD-7450-4250-84FC-E200963A5E8A}" srcOrd="3" destOrd="0" parTransId="{766F4828-D08C-41D1-A51D-3D174AC299D6}" sibTransId="{68A2A1AF-7A9A-4F3B-8CC1-8DA9FBA231F0}"/>
    <dgm:cxn modelId="{21F99EAE-0502-4231-A2D6-A3E894D8A337}" type="presOf" srcId="{FD73DFDD-927B-461B-942F-7A5CC2573D22}" destId="{635DF7F3-B563-403A-8711-2079CFC9FC3A}" srcOrd="0" destOrd="12" presId="urn:microsoft.com/office/officeart/2009/3/layout/OpposingIdeas"/>
    <dgm:cxn modelId="{0E9A23B8-2A12-4C66-BB06-54B55FE0095C}" type="presOf" srcId="{3EB2E4EF-E7D7-4853-B3DF-EE791BC8DF07}" destId="{ED6FDB01-BBB3-4D23-8D5C-B3BB719F037D}" srcOrd="0" destOrd="0" presId="urn:microsoft.com/office/officeart/2009/3/layout/OpposingIdeas"/>
    <dgm:cxn modelId="{C4D4D4C2-6AC7-4759-B3AE-1D95D37B2B0C}" type="presOf" srcId="{38FF2FC9-D2AB-4D48-8100-D5D89F4415C5}" destId="{C11DE2D7-8A01-4335-99D6-A058CBE6DC3D}" srcOrd="0" destOrd="8" presId="urn:microsoft.com/office/officeart/2009/3/layout/OpposingIdeas"/>
    <dgm:cxn modelId="{B84F16C8-F31C-46E3-AD50-6A164F60C8C7}" srcId="{45DFEC5F-BE8D-4569-BF8F-572678C3A7CC}" destId="{AE560A30-BB70-4838-A7BE-9D532DC24107}" srcOrd="8" destOrd="0" parTransId="{A390A9A0-A21D-48FE-88EF-39DE307F705E}" sibTransId="{52B27CE0-1DBA-4627-ACB4-F5A8351ACE40}"/>
    <dgm:cxn modelId="{8A184AC9-EC5F-4138-89DB-37FD9F85C2AF}" srcId="{45DFEC5F-BE8D-4569-BF8F-572678C3A7CC}" destId="{429EC8A3-301A-487F-803E-C5B00E4C6691}" srcOrd="7" destOrd="0" parTransId="{6FC3FFC7-E658-4B4C-A3DF-60114859EBE6}" sibTransId="{E9532DCD-9CE6-4906-AFA3-0D2393E98C40}"/>
    <dgm:cxn modelId="{E704B9CB-7FA5-4501-98D8-70BBC9EA4699}" srcId="{45DFEC5F-BE8D-4569-BF8F-572678C3A7CC}" destId="{241C4B02-8372-400A-B58D-AF8374D57F1E}" srcOrd="5" destOrd="0" parTransId="{73141F3D-B0FA-4E45-8031-8B6D32FAF9EF}" sibTransId="{79D4D506-4E78-4923-AB13-522073668459}"/>
    <dgm:cxn modelId="{6B0815D9-8A34-48BA-8FDE-D1A808F08C49}" type="presOf" srcId="{11EF613B-67AB-4258-978B-58D9DAC9C53D}" destId="{C11DE2D7-8A01-4335-99D6-A058CBE6DC3D}" srcOrd="0" destOrd="1" presId="urn:microsoft.com/office/officeart/2009/3/layout/OpposingIdeas"/>
    <dgm:cxn modelId="{A1F91EDA-F2D6-4BB2-8DDD-8C58FD09A6A8}" type="presOf" srcId="{FD525861-094E-4B93-943B-2C4251E618F1}" destId="{C11DE2D7-8A01-4335-99D6-A058CBE6DC3D}" srcOrd="0" destOrd="0" presId="urn:microsoft.com/office/officeart/2009/3/layout/OpposingIdeas"/>
    <dgm:cxn modelId="{EF5299DC-56A8-43A7-B539-D80E4038BF09}" srcId="{45DFEC5F-BE8D-4569-BF8F-572678C3A7CC}" destId="{99A36FE4-1D55-4BD6-BB5A-0EED1EF1E535}" srcOrd="9" destOrd="0" parTransId="{870D1AA3-77ED-42ED-9344-A37D42C0364F}" sibTransId="{BB975DB7-9CF4-4E41-9D92-BCCA24E44251}"/>
    <dgm:cxn modelId="{19E142E7-0BF3-4011-BE1C-1BDA27D9C0C9}" srcId="{45DFEC5F-BE8D-4569-BF8F-572678C3A7CC}" destId="{18E7B151-1174-481C-98D0-4073A74ABA6C}" srcOrd="6" destOrd="0" parTransId="{585A70F5-C465-4230-BB56-0E4387803841}" sibTransId="{CA32EF64-8186-4812-9AC3-1FD38A05EC02}"/>
    <dgm:cxn modelId="{F62E82ED-3182-4B9C-A7AC-45EE7A7C3A00}" srcId="{F211134D-0258-4394-956B-903D5DCBFCA9}" destId="{8E233F5F-D031-4F02-8EE1-CE9D6F831D7B}" srcOrd="9" destOrd="0" parTransId="{60E412EA-2786-47C7-A8D0-320F964FEB96}" sibTransId="{2284E3DD-67BF-42FC-91EA-504F52382137}"/>
    <dgm:cxn modelId="{B22BA1ED-51CF-4D53-8021-79F513A0E743}" srcId="{F211134D-0258-4394-956B-903D5DCBFCA9}" destId="{A29FC7EA-DCDC-4E31-A8C7-94706E3A270D}" srcOrd="5" destOrd="0" parTransId="{58E08CF7-D907-4CED-91BF-0F129229C6CD}" sibTransId="{32F620E2-4F5B-4ED2-8F8E-F3B6511117C1}"/>
    <dgm:cxn modelId="{31C234EE-989B-480F-A1F7-5762C139FD0A}" type="presOf" srcId="{C82DC610-B61E-4225-9215-FACD6AA510F9}" destId="{C11DE2D7-8A01-4335-99D6-A058CBE6DC3D}" srcOrd="0" destOrd="7" presId="urn:microsoft.com/office/officeart/2009/3/layout/OpposingIdeas"/>
    <dgm:cxn modelId="{E8D4DEFF-53CE-4EF6-A28B-2453D79A786E}" srcId="{45DFEC5F-BE8D-4569-BF8F-572678C3A7CC}" destId="{5DDF7E4D-C093-4878-A626-7003C033B67E}" srcOrd="0" destOrd="0" parTransId="{780587B0-BD62-46F4-A5FF-E766536F7557}" sibTransId="{DCF03AD2-A240-4743-92C9-0E58A79F1D54}"/>
    <dgm:cxn modelId="{F3C3DC8F-B64B-4DC9-AF93-1227B264C961}" type="presParOf" srcId="{ED6FDB01-BBB3-4D23-8D5C-B3BB719F037D}" destId="{E3F57165-24C9-40DE-992D-E30B44CEF8D4}" srcOrd="0" destOrd="0" presId="urn:microsoft.com/office/officeart/2009/3/layout/OpposingIdeas"/>
    <dgm:cxn modelId="{EDF17011-7F42-48F4-B385-5EE2BC34DBE8}" type="presParOf" srcId="{ED6FDB01-BBB3-4D23-8D5C-B3BB719F037D}" destId="{6A9ED38C-872A-46BB-8908-BF00A65DB5C1}" srcOrd="1" destOrd="0" presId="urn:microsoft.com/office/officeart/2009/3/layout/OpposingIdeas"/>
    <dgm:cxn modelId="{2D66E5EB-B700-4107-BE03-DB68BF59D415}" type="presParOf" srcId="{ED6FDB01-BBB3-4D23-8D5C-B3BB719F037D}" destId="{C11DE2D7-8A01-4335-99D6-A058CBE6DC3D}" srcOrd="2" destOrd="0" presId="urn:microsoft.com/office/officeart/2009/3/layout/OpposingIdeas"/>
    <dgm:cxn modelId="{423AFB6F-BE85-4B0C-BF6C-C774E69AD4AF}" type="presParOf" srcId="{ED6FDB01-BBB3-4D23-8D5C-B3BB719F037D}" destId="{635DF7F3-B563-403A-8711-2079CFC9FC3A}" srcOrd="3" destOrd="0" presId="urn:microsoft.com/office/officeart/2009/3/layout/OpposingIdeas"/>
    <dgm:cxn modelId="{9F525100-56DC-47C9-B6DB-8D50955D1E29}" type="presParOf" srcId="{ED6FDB01-BBB3-4D23-8D5C-B3BB719F037D}" destId="{7D254D32-170A-4066-968B-C96755056923}" srcOrd="4" destOrd="0" presId="urn:microsoft.com/office/officeart/2009/3/layout/OpposingIdeas"/>
    <dgm:cxn modelId="{7963454E-AC0B-458B-B0CE-282D939A582D}" type="presParOf" srcId="{ED6FDB01-BBB3-4D23-8D5C-B3BB719F037D}" destId="{8F91E1D4-0D90-4D62-9092-784DA0B1FADA}" srcOrd="5" destOrd="0" presId="urn:microsoft.com/office/officeart/2009/3/layout/OpposingIdeas"/>
    <dgm:cxn modelId="{DBFFF3B4-4E54-4D76-B155-6AD8FE5034BA}" type="presParOf" srcId="{ED6FDB01-BBB3-4D23-8D5C-B3BB719F037D}" destId="{4EE3C49A-2D1B-44EE-B594-D9C5E6E8EBFB}" srcOrd="6" destOrd="0" presId="urn:microsoft.com/office/officeart/2009/3/layout/OpposingIdeas"/>
    <dgm:cxn modelId="{7B99CBF0-8494-4BF5-8CAA-B8AE6966409C}" type="presParOf" srcId="{ED6FDB01-BBB3-4D23-8D5C-B3BB719F037D}" destId="{6EE4BD7F-9A5A-4533-BB71-D4E17BA7ED9B}" srcOrd="7" destOrd="0" presId="urn:microsoft.com/office/officeart/2009/3/layout/OpposingIdea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B2E4EF-E7D7-4853-B3DF-EE791BC8DF07}" type="doc">
      <dgm:prSet loTypeId="urn:microsoft.com/office/officeart/2009/3/layout/OpposingIdeas" loCatId="relationship" qsTypeId="urn:microsoft.com/office/officeart/2005/8/quickstyle/simple4" qsCatId="simple" csTypeId="urn:microsoft.com/office/officeart/2005/8/colors/accent6_1" csCatId="accent6" phldr="1"/>
      <dgm:spPr/>
      <dgm:t>
        <a:bodyPr/>
        <a:lstStyle/>
        <a:p>
          <a:endParaRPr lang="sv-SE"/>
        </a:p>
      </dgm:t>
    </dgm:pt>
    <dgm:pt modelId="{F211134D-0258-4394-956B-903D5DCBFCA9}">
      <dgm:prSet phldrT="[Text]"/>
      <dgm:spPr/>
      <dgm:t>
        <a:bodyPr/>
        <a:lstStyle/>
        <a:p>
          <a:r>
            <a:rPr lang="sv-SE"/>
            <a:t>Positiva förväntningar</a:t>
          </a:r>
        </a:p>
      </dgm:t>
    </dgm:pt>
    <dgm:pt modelId="{38790185-CC70-49CF-A3AE-089216569C6A}" type="parTrans" cxnId="{18FA2291-C0F3-4074-A66F-50C9AECDE298}">
      <dgm:prSet/>
      <dgm:spPr/>
      <dgm:t>
        <a:bodyPr/>
        <a:lstStyle/>
        <a:p>
          <a:endParaRPr lang="sv-SE"/>
        </a:p>
      </dgm:t>
    </dgm:pt>
    <dgm:pt modelId="{53E4F347-D264-4B02-B51E-11AA7C57F69B}" type="sibTrans" cxnId="{18FA2291-C0F3-4074-A66F-50C9AECDE298}">
      <dgm:prSet/>
      <dgm:spPr/>
      <dgm:t>
        <a:bodyPr/>
        <a:lstStyle/>
        <a:p>
          <a:endParaRPr lang="sv-SE"/>
        </a:p>
      </dgm:t>
    </dgm:pt>
    <dgm:pt modelId="{FD525861-094E-4B93-943B-2C4251E618F1}">
      <dgm:prSet phldrT="[Text]" custT="1"/>
      <dgm:spPr/>
      <dgm:t>
        <a:bodyPr/>
        <a:lstStyle/>
        <a:p>
          <a:r>
            <a:rPr lang="sv-SE" sz="1000" b="1"/>
            <a:t>Kompetens</a:t>
          </a:r>
          <a:endParaRPr lang="sv-SE" sz="1000"/>
        </a:p>
      </dgm:t>
    </dgm:pt>
    <dgm:pt modelId="{62698046-7638-48A7-96E2-374DB3E5A121}" type="parTrans" cxnId="{944A7F8D-ED25-4233-824B-52F0291CBEC5}">
      <dgm:prSet/>
      <dgm:spPr/>
      <dgm:t>
        <a:bodyPr/>
        <a:lstStyle/>
        <a:p>
          <a:endParaRPr lang="sv-SE"/>
        </a:p>
      </dgm:t>
    </dgm:pt>
    <dgm:pt modelId="{DEF8369D-4B4E-4F08-B32B-85712E4A2630}" type="sibTrans" cxnId="{944A7F8D-ED25-4233-824B-52F0291CBEC5}">
      <dgm:prSet/>
      <dgm:spPr/>
      <dgm:t>
        <a:bodyPr/>
        <a:lstStyle/>
        <a:p>
          <a:endParaRPr lang="sv-SE"/>
        </a:p>
      </dgm:t>
    </dgm:pt>
    <dgm:pt modelId="{45DFEC5F-BE8D-4569-BF8F-572678C3A7CC}">
      <dgm:prSet phldrT="[Text]"/>
      <dgm:spPr/>
      <dgm:t>
        <a:bodyPr/>
        <a:lstStyle/>
        <a:p>
          <a:r>
            <a:rPr lang="sv-SE"/>
            <a:t>Negativa förväntningar</a:t>
          </a:r>
        </a:p>
      </dgm:t>
    </dgm:pt>
    <dgm:pt modelId="{D0E455DD-0D1A-4AF7-BEB7-1318D2E93B82}" type="parTrans" cxnId="{C8550881-EA1F-4A2B-80FC-A74EF0D70BD2}">
      <dgm:prSet/>
      <dgm:spPr/>
      <dgm:t>
        <a:bodyPr/>
        <a:lstStyle/>
        <a:p>
          <a:endParaRPr lang="sv-SE"/>
        </a:p>
      </dgm:t>
    </dgm:pt>
    <dgm:pt modelId="{C0E6795A-875C-4B6E-A578-7FCEC8BCE5F2}" type="sibTrans" cxnId="{C8550881-EA1F-4A2B-80FC-A74EF0D70BD2}">
      <dgm:prSet/>
      <dgm:spPr/>
      <dgm:t>
        <a:bodyPr/>
        <a:lstStyle/>
        <a:p>
          <a:endParaRPr lang="sv-SE"/>
        </a:p>
      </dgm:t>
    </dgm:pt>
    <dgm:pt modelId="{5DDF7E4D-C093-4878-A626-7003C033B67E}">
      <dgm:prSet phldrT="[Text]" custT="1"/>
      <dgm:spPr/>
      <dgm:t>
        <a:bodyPr/>
        <a:lstStyle/>
        <a:p>
          <a:r>
            <a:rPr lang="sv-SE" sz="1000" b="1"/>
            <a:t>Stressupplevelse</a:t>
          </a:r>
          <a:endParaRPr lang="sv-SE" sz="1000"/>
        </a:p>
      </dgm:t>
    </dgm:pt>
    <dgm:pt modelId="{780587B0-BD62-46F4-A5FF-E766536F7557}" type="parTrans" cxnId="{E8D4DEFF-53CE-4EF6-A28B-2453D79A786E}">
      <dgm:prSet/>
      <dgm:spPr/>
      <dgm:t>
        <a:bodyPr/>
        <a:lstStyle/>
        <a:p>
          <a:endParaRPr lang="sv-SE"/>
        </a:p>
      </dgm:t>
    </dgm:pt>
    <dgm:pt modelId="{DCF03AD2-A240-4743-92C9-0E58A79F1D54}" type="sibTrans" cxnId="{E8D4DEFF-53CE-4EF6-A28B-2453D79A786E}">
      <dgm:prSet/>
      <dgm:spPr/>
      <dgm:t>
        <a:bodyPr/>
        <a:lstStyle/>
        <a:p>
          <a:endParaRPr lang="sv-SE"/>
        </a:p>
      </dgm:t>
    </dgm:pt>
    <dgm:pt modelId="{11EF613B-67AB-4258-978B-58D9DAC9C53D}">
      <dgm:prSet custT="1"/>
      <dgm:spPr/>
      <dgm:t>
        <a:bodyPr/>
        <a:lstStyle/>
        <a:p>
          <a:r>
            <a:rPr lang="sv-SE" sz="1000" i="1" dirty="0"/>
            <a:t>Ansvar/självständighet</a:t>
          </a:r>
          <a:endParaRPr lang="sv-SE" sz="1000" dirty="0"/>
        </a:p>
      </dgm:t>
    </dgm:pt>
    <dgm:pt modelId="{69AC49C5-E1B2-4A1E-9610-7E819F56D6DA}" type="parTrans" cxnId="{0177FD4E-7591-4ED4-97E1-FE34E4AE2F50}">
      <dgm:prSet/>
      <dgm:spPr/>
      <dgm:t>
        <a:bodyPr/>
        <a:lstStyle/>
        <a:p>
          <a:endParaRPr lang="sv-SE"/>
        </a:p>
      </dgm:t>
    </dgm:pt>
    <dgm:pt modelId="{AE92AE8E-E7DE-4BD9-8D63-011A9923098D}" type="sibTrans" cxnId="{0177FD4E-7591-4ED4-97E1-FE34E4AE2F50}">
      <dgm:prSet/>
      <dgm:spPr/>
      <dgm:t>
        <a:bodyPr/>
        <a:lstStyle/>
        <a:p>
          <a:endParaRPr lang="sv-SE"/>
        </a:p>
      </dgm:t>
    </dgm:pt>
    <dgm:pt modelId="{715E46E3-DCC6-4246-907B-13317B841F85}">
      <dgm:prSet custT="1"/>
      <dgm:spPr/>
      <dgm:t>
        <a:bodyPr/>
        <a:lstStyle/>
        <a:p>
          <a:r>
            <a:rPr lang="sv-SE" sz="1000" i="1"/>
            <a:t>Lärande/utveckling</a:t>
          </a:r>
          <a:endParaRPr lang="sv-SE" sz="1000"/>
        </a:p>
      </dgm:t>
    </dgm:pt>
    <dgm:pt modelId="{176FFD92-03A2-443A-8987-B772FA54585D}" type="parTrans" cxnId="{4E0D326F-8047-4A80-8825-0D940CDFADE2}">
      <dgm:prSet/>
      <dgm:spPr/>
      <dgm:t>
        <a:bodyPr/>
        <a:lstStyle/>
        <a:p>
          <a:endParaRPr lang="sv-SE"/>
        </a:p>
      </dgm:t>
    </dgm:pt>
    <dgm:pt modelId="{1BC53110-1BAB-4B01-9344-93DD32A8508B}" type="sibTrans" cxnId="{4E0D326F-8047-4A80-8825-0D940CDFADE2}">
      <dgm:prSet/>
      <dgm:spPr/>
      <dgm:t>
        <a:bodyPr/>
        <a:lstStyle/>
        <a:p>
          <a:endParaRPr lang="sv-SE"/>
        </a:p>
      </dgm:t>
    </dgm:pt>
    <dgm:pt modelId="{0FF130EE-D69D-45FD-8A76-50430C7BC6D6}">
      <dgm:prSet custT="1"/>
      <dgm:spPr/>
      <dgm:t>
        <a:bodyPr/>
        <a:lstStyle/>
        <a:p>
          <a:r>
            <a:rPr lang="sv-SE" sz="1000" i="1"/>
            <a:t>Meningsfullt arbete</a:t>
          </a:r>
          <a:endParaRPr lang="sv-SE" sz="1000"/>
        </a:p>
      </dgm:t>
    </dgm:pt>
    <dgm:pt modelId="{BB0955B9-CA39-4642-8BCD-112161ABC870}" type="parTrans" cxnId="{6385735F-420E-4E54-909D-34A0BB1C0807}">
      <dgm:prSet/>
      <dgm:spPr/>
      <dgm:t>
        <a:bodyPr/>
        <a:lstStyle/>
        <a:p>
          <a:endParaRPr lang="sv-SE"/>
        </a:p>
      </dgm:t>
    </dgm:pt>
    <dgm:pt modelId="{72CFAD75-A7AB-4791-87F8-A5B431C93C1B}" type="sibTrans" cxnId="{6385735F-420E-4E54-909D-34A0BB1C0807}">
      <dgm:prSet/>
      <dgm:spPr/>
      <dgm:t>
        <a:bodyPr/>
        <a:lstStyle/>
        <a:p>
          <a:endParaRPr lang="sv-SE"/>
        </a:p>
      </dgm:t>
    </dgm:pt>
    <dgm:pt modelId="{3BCC6364-9F3B-41B8-9611-0BE98A32B626}">
      <dgm:prSet custT="1"/>
      <dgm:spPr/>
      <dgm:t>
        <a:bodyPr/>
        <a:lstStyle/>
        <a:p>
          <a:r>
            <a:rPr lang="sv-SE" sz="1000" i="1"/>
            <a:t>Tillämpande av sina kunskaper</a:t>
          </a:r>
          <a:endParaRPr lang="sv-SE" sz="1000"/>
        </a:p>
      </dgm:t>
    </dgm:pt>
    <dgm:pt modelId="{4DE24F51-ED12-43A3-A2DC-3129FAF2DFE1}" type="parTrans" cxnId="{D9C1EA93-0679-40BD-9A4C-17BF2FD2CF52}">
      <dgm:prSet/>
      <dgm:spPr/>
      <dgm:t>
        <a:bodyPr/>
        <a:lstStyle/>
        <a:p>
          <a:endParaRPr lang="sv-SE"/>
        </a:p>
      </dgm:t>
    </dgm:pt>
    <dgm:pt modelId="{CDA4345F-E526-45A6-BC07-C03E581A458A}" type="sibTrans" cxnId="{D9C1EA93-0679-40BD-9A4C-17BF2FD2CF52}">
      <dgm:prSet/>
      <dgm:spPr/>
      <dgm:t>
        <a:bodyPr/>
        <a:lstStyle/>
        <a:p>
          <a:endParaRPr lang="sv-SE"/>
        </a:p>
      </dgm:t>
    </dgm:pt>
    <dgm:pt modelId="{A29FC7EA-DCDC-4E31-A8C7-94706E3A270D}">
      <dgm:prSet custT="1"/>
      <dgm:spPr/>
      <dgm:t>
        <a:bodyPr/>
        <a:lstStyle/>
        <a:p>
          <a:r>
            <a:rPr lang="sv-SE" sz="1000" i="1"/>
            <a:t>Känsla av kompetens</a:t>
          </a:r>
        </a:p>
        <a:p>
          <a:r>
            <a:rPr lang="sv-SE" sz="1000" b="1"/>
            <a:t>Socialt stöd</a:t>
          </a:r>
          <a:endParaRPr lang="sv-SE" sz="1000"/>
        </a:p>
      </dgm:t>
    </dgm:pt>
    <dgm:pt modelId="{58E08CF7-D907-4CED-91BF-0F129229C6CD}" type="parTrans" cxnId="{B22BA1ED-51CF-4D53-8021-79F513A0E743}">
      <dgm:prSet/>
      <dgm:spPr/>
      <dgm:t>
        <a:bodyPr/>
        <a:lstStyle/>
        <a:p>
          <a:endParaRPr lang="sv-SE"/>
        </a:p>
      </dgm:t>
    </dgm:pt>
    <dgm:pt modelId="{32F620E2-4F5B-4ED2-8F8E-F3B6511117C1}" type="sibTrans" cxnId="{B22BA1ED-51CF-4D53-8021-79F513A0E743}">
      <dgm:prSet/>
      <dgm:spPr/>
      <dgm:t>
        <a:bodyPr/>
        <a:lstStyle/>
        <a:p>
          <a:endParaRPr lang="sv-SE"/>
        </a:p>
      </dgm:t>
    </dgm:pt>
    <dgm:pt modelId="{BEDACCBC-8219-4E0C-807F-00652A8CE67C}">
      <dgm:prSet custT="1"/>
      <dgm:spPr/>
      <dgm:t>
        <a:bodyPr/>
        <a:lstStyle/>
        <a:p>
          <a:r>
            <a:rPr lang="sv-SE" sz="1000" i="1"/>
            <a:t>Kollegor</a:t>
          </a:r>
          <a:endParaRPr lang="sv-SE" sz="1000"/>
        </a:p>
      </dgm:t>
    </dgm:pt>
    <dgm:pt modelId="{C2A20195-B44F-4369-BBD2-9F2C3DC378E5}" type="parTrans" cxnId="{237F7306-BFBD-458E-A11E-9F126BA0CA46}">
      <dgm:prSet/>
      <dgm:spPr/>
      <dgm:t>
        <a:bodyPr/>
        <a:lstStyle/>
        <a:p>
          <a:endParaRPr lang="sv-SE"/>
        </a:p>
      </dgm:t>
    </dgm:pt>
    <dgm:pt modelId="{8212482B-80A1-4394-A9FD-515E4F878F7B}" type="sibTrans" cxnId="{237F7306-BFBD-458E-A11E-9F126BA0CA46}">
      <dgm:prSet/>
      <dgm:spPr/>
      <dgm:t>
        <a:bodyPr/>
        <a:lstStyle/>
        <a:p>
          <a:endParaRPr lang="sv-SE"/>
        </a:p>
      </dgm:t>
    </dgm:pt>
    <dgm:pt modelId="{C82DC610-B61E-4225-9215-FACD6AA510F9}">
      <dgm:prSet custT="1"/>
      <dgm:spPr/>
      <dgm:t>
        <a:bodyPr/>
        <a:lstStyle/>
        <a:p>
          <a:r>
            <a:rPr lang="sv-SE" sz="1000" b="1"/>
            <a:t>Struktur </a:t>
          </a:r>
          <a:endParaRPr lang="sv-SE" sz="1000"/>
        </a:p>
      </dgm:t>
    </dgm:pt>
    <dgm:pt modelId="{8E6E4435-14A1-4C9F-8BE6-031DC6DBD83E}" type="parTrans" cxnId="{8FC8CE86-6F71-4DD7-A4AC-4D18622B3E6E}">
      <dgm:prSet/>
      <dgm:spPr/>
      <dgm:t>
        <a:bodyPr/>
        <a:lstStyle/>
        <a:p>
          <a:endParaRPr lang="sv-SE"/>
        </a:p>
      </dgm:t>
    </dgm:pt>
    <dgm:pt modelId="{BD9141B4-687B-47F6-83AC-A012E1EB9D4D}" type="sibTrans" cxnId="{8FC8CE86-6F71-4DD7-A4AC-4D18622B3E6E}">
      <dgm:prSet/>
      <dgm:spPr/>
      <dgm:t>
        <a:bodyPr/>
        <a:lstStyle/>
        <a:p>
          <a:endParaRPr lang="sv-SE"/>
        </a:p>
      </dgm:t>
    </dgm:pt>
    <dgm:pt modelId="{38FF2FC9-D2AB-4D48-8100-D5D89F4415C5}">
      <dgm:prSet custT="1"/>
      <dgm:spPr/>
      <dgm:t>
        <a:bodyPr/>
        <a:lstStyle/>
        <a:p>
          <a:r>
            <a:rPr lang="sv-SE" sz="1000" i="1"/>
            <a:t>Lön</a:t>
          </a:r>
          <a:endParaRPr lang="sv-SE" sz="1000"/>
        </a:p>
      </dgm:t>
    </dgm:pt>
    <dgm:pt modelId="{450D914B-5334-429E-BF3F-21A2610771BB}" type="parTrans" cxnId="{8927744B-18B6-481F-B733-9387BB7D9F6E}">
      <dgm:prSet/>
      <dgm:spPr/>
      <dgm:t>
        <a:bodyPr/>
        <a:lstStyle/>
        <a:p>
          <a:endParaRPr lang="sv-SE"/>
        </a:p>
      </dgm:t>
    </dgm:pt>
    <dgm:pt modelId="{45C333EB-4207-43CA-AF3F-23D269C36BF0}" type="sibTrans" cxnId="{8927744B-18B6-481F-B733-9387BB7D9F6E}">
      <dgm:prSet/>
      <dgm:spPr/>
      <dgm:t>
        <a:bodyPr/>
        <a:lstStyle/>
        <a:p>
          <a:endParaRPr lang="sv-SE"/>
        </a:p>
      </dgm:t>
    </dgm:pt>
    <dgm:pt modelId="{8E233F5F-D031-4F02-8EE1-CE9D6F831D7B}">
      <dgm:prSet custT="1"/>
      <dgm:spPr/>
      <dgm:t>
        <a:bodyPr/>
        <a:lstStyle/>
        <a:p>
          <a:r>
            <a:rPr lang="sv-SE" sz="1000" i="1"/>
            <a:t>Arbeta istället för att studera</a:t>
          </a:r>
          <a:endParaRPr lang="sv-SE" sz="1000"/>
        </a:p>
      </dgm:t>
    </dgm:pt>
    <dgm:pt modelId="{60E412EA-2786-47C7-A8D0-320F964FEB96}" type="parTrans" cxnId="{F62E82ED-3182-4B9C-A7AC-45EE7A7C3A00}">
      <dgm:prSet/>
      <dgm:spPr/>
      <dgm:t>
        <a:bodyPr/>
        <a:lstStyle/>
        <a:p>
          <a:endParaRPr lang="sv-SE"/>
        </a:p>
      </dgm:t>
    </dgm:pt>
    <dgm:pt modelId="{2284E3DD-67BF-42FC-91EA-504F52382137}" type="sibTrans" cxnId="{F62E82ED-3182-4B9C-A7AC-45EE7A7C3A00}">
      <dgm:prSet/>
      <dgm:spPr/>
      <dgm:t>
        <a:bodyPr/>
        <a:lstStyle/>
        <a:p>
          <a:endParaRPr lang="sv-SE"/>
        </a:p>
      </dgm:t>
    </dgm:pt>
    <dgm:pt modelId="{FD73DFDD-927B-461B-942F-7A5CC2573D22}">
      <dgm:prSet custT="1"/>
      <dgm:spPr/>
      <dgm:t>
        <a:bodyPr/>
        <a:lstStyle/>
        <a:p>
          <a:r>
            <a:rPr lang="sv-SE" sz="1000" i="1"/>
            <a:t>Kollegor</a:t>
          </a:r>
          <a:endParaRPr lang="sv-SE" sz="1000"/>
        </a:p>
      </dgm:t>
    </dgm:pt>
    <dgm:pt modelId="{A98F8E2A-009B-4B4F-9111-E225957DCA59}" type="sibTrans" cxnId="{E3CA604D-B60F-4CEB-8E65-E97DA80E5DDB}">
      <dgm:prSet/>
      <dgm:spPr/>
      <dgm:t>
        <a:bodyPr/>
        <a:lstStyle/>
        <a:p>
          <a:endParaRPr lang="sv-SE"/>
        </a:p>
      </dgm:t>
    </dgm:pt>
    <dgm:pt modelId="{A9B60C2F-EA06-4243-8513-8DE570CA7190}" type="parTrans" cxnId="{E3CA604D-B60F-4CEB-8E65-E97DA80E5DDB}">
      <dgm:prSet/>
      <dgm:spPr/>
      <dgm:t>
        <a:bodyPr/>
        <a:lstStyle/>
        <a:p>
          <a:endParaRPr lang="sv-SE"/>
        </a:p>
      </dgm:t>
    </dgm:pt>
    <dgm:pt modelId="{CBD36843-36C1-4075-88C0-5F6776765B78}">
      <dgm:prSet custT="1"/>
      <dgm:spPr/>
      <dgm:t>
        <a:bodyPr/>
        <a:lstStyle/>
        <a:p>
          <a:r>
            <a:rPr lang="sv-SE" sz="1000" b="1"/>
            <a:t>Socialt stöd</a:t>
          </a:r>
          <a:endParaRPr lang="sv-SE" sz="1000"/>
        </a:p>
      </dgm:t>
    </dgm:pt>
    <dgm:pt modelId="{7D4281D5-54C7-4005-8B76-A0932D242ED6}" type="sibTrans" cxnId="{F3E1345B-9E69-4131-B260-FFEF86801D29}">
      <dgm:prSet/>
      <dgm:spPr/>
      <dgm:t>
        <a:bodyPr/>
        <a:lstStyle/>
        <a:p>
          <a:endParaRPr lang="sv-SE"/>
        </a:p>
      </dgm:t>
    </dgm:pt>
    <dgm:pt modelId="{995B7519-0C0B-4607-A5C5-4499A38EC4B8}" type="parTrans" cxnId="{F3E1345B-9E69-4131-B260-FFEF86801D29}">
      <dgm:prSet/>
      <dgm:spPr/>
      <dgm:t>
        <a:bodyPr/>
        <a:lstStyle/>
        <a:p>
          <a:endParaRPr lang="sv-SE"/>
        </a:p>
      </dgm:t>
    </dgm:pt>
    <dgm:pt modelId="{92E73E70-E068-4A0C-8EB3-A9E917BFB893}">
      <dgm:prSet custT="1"/>
      <dgm:spPr/>
      <dgm:t>
        <a:bodyPr/>
        <a:lstStyle/>
        <a:p>
          <a:r>
            <a:rPr lang="sv-SE" sz="1000" i="1"/>
            <a:t>Osäkerhet som ny i yrket/på arbetsplatsen</a:t>
          </a:r>
          <a:endParaRPr lang="sv-SE" sz="1000"/>
        </a:p>
      </dgm:t>
    </dgm:pt>
    <dgm:pt modelId="{A4F2FF78-D11F-4E22-9F47-144F014B099A}" type="sibTrans" cxnId="{A028E781-1C15-4530-AB54-0100469EE200}">
      <dgm:prSet/>
      <dgm:spPr/>
      <dgm:t>
        <a:bodyPr/>
        <a:lstStyle/>
        <a:p>
          <a:endParaRPr lang="sv-SE"/>
        </a:p>
      </dgm:t>
    </dgm:pt>
    <dgm:pt modelId="{1CE45387-35D0-4DFC-9FC3-03438E83A3B9}" type="parTrans" cxnId="{A028E781-1C15-4530-AB54-0100469EE200}">
      <dgm:prSet/>
      <dgm:spPr/>
      <dgm:t>
        <a:bodyPr/>
        <a:lstStyle/>
        <a:p>
          <a:endParaRPr lang="sv-SE"/>
        </a:p>
      </dgm:t>
    </dgm:pt>
    <dgm:pt modelId="{99A36FE4-1D55-4BD6-BB5A-0EED1EF1E535}">
      <dgm:prSet custT="1"/>
      <dgm:spPr/>
      <dgm:t>
        <a:bodyPr/>
        <a:lstStyle/>
        <a:p>
          <a:r>
            <a:rPr lang="sv-SE" sz="1000" b="1"/>
            <a:t>Rollklarhet</a:t>
          </a:r>
          <a:endParaRPr lang="sv-SE" sz="1000"/>
        </a:p>
      </dgm:t>
    </dgm:pt>
    <dgm:pt modelId="{BB975DB7-9CF4-4E41-9D92-BCCA24E44251}" type="sibTrans" cxnId="{EF5299DC-56A8-43A7-B539-D80E4038BF09}">
      <dgm:prSet/>
      <dgm:spPr/>
      <dgm:t>
        <a:bodyPr/>
        <a:lstStyle/>
        <a:p>
          <a:endParaRPr lang="sv-SE"/>
        </a:p>
      </dgm:t>
    </dgm:pt>
    <dgm:pt modelId="{870D1AA3-77ED-42ED-9344-A37D42C0364F}" type="parTrans" cxnId="{EF5299DC-56A8-43A7-B539-D80E4038BF09}">
      <dgm:prSet/>
      <dgm:spPr/>
      <dgm:t>
        <a:bodyPr/>
        <a:lstStyle/>
        <a:p>
          <a:endParaRPr lang="sv-SE"/>
        </a:p>
      </dgm:t>
    </dgm:pt>
    <dgm:pt modelId="{AE560A30-BB70-4838-A7BE-9D532DC24107}">
      <dgm:prSet custT="1"/>
      <dgm:spPr/>
      <dgm:t>
        <a:bodyPr/>
        <a:lstStyle/>
        <a:p>
          <a:r>
            <a:rPr lang="sv-SE" sz="1000" i="1"/>
            <a:t>Känsla av otillräcklighet</a:t>
          </a:r>
          <a:endParaRPr lang="sv-SE" sz="1000"/>
        </a:p>
      </dgm:t>
    </dgm:pt>
    <dgm:pt modelId="{52B27CE0-1DBA-4627-ACB4-F5A8351ACE40}" type="sibTrans" cxnId="{B84F16C8-F31C-46E3-AD50-6A164F60C8C7}">
      <dgm:prSet/>
      <dgm:spPr/>
      <dgm:t>
        <a:bodyPr/>
        <a:lstStyle/>
        <a:p>
          <a:endParaRPr lang="sv-SE"/>
        </a:p>
      </dgm:t>
    </dgm:pt>
    <dgm:pt modelId="{A390A9A0-A21D-48FE-88EF-39DE307F705E}" type="parTrans" cxnId="{B84F16C8-F31C-46E3-AD50-6A164F60C8C7}">
      <dgm:prSet/>
      <dgm:spPr/>
      <dgm:t>
        <a:bodyPr/>
        <a:lstStyle/>
        <a:p>
          <a:endParaRPr lang="sv-SE"/>
        </a:p>
      </dgm:t>
    </dgm:pt>
    <dgm:pt modelId="{429EC8A3-301A-487F-803E-C5B00E4C6691}">
      <dgm:prSet custT="1"/>
      <dgm:spPr/>
      <dgm:t>
        <a:bodyPr/>
        <a:lstStyle/>
        <a:p>
          <a:r>
            <a:rPr lang="sv-SE" sz="1000" i="1"/>
            <a:t>Oro kring kompetens</a:t>
          </a:r>
          <a:endParaRPr lang="sv-SE" sz="1000"/>
        </a:p>
      </dgm:t>
    </dgm:pt>
    <dgm:pt modelId="{E9532DCD-9CE6-4906-AFA3-0D2393E98C40}" type="sibTrans" cxnId="{8A184AC9-EC5F-4138-89DB-37FD9F85C2AF}">
      <dgm:prSet/>
      <dgm:spPr/>
      <dgm:t>
        <a:bodyPr/>
        <a:lstStyle/>
        <a:p>
          <a:endParaRPr lang="sv-SE"/>
        </a:p>
      </dgm:t>
    </dgm:pt>
    <dgm:pt modelId="{6FC3FFC7-E658-4B4C-A3DF-60114859EBE6}" type="parTrans" cxnId="{8A184AC9-EC5F-4138-89DB-37FD9F85C2AF}">
      <dgm:prSet/>
      <dgm:spPr/>
      <dgm:t>
        <a:bodyPr/>
        <a:lstStyle/>
        <a:p>
          <a:endParaRPr lang="sv-SE"/>
        </a:p>
      </dgm:t>
    </dgm:pt>
    <dgm:pt modelId="{18E7B151-1174-481C-98D0-4073A74ABA6C}">
      <dgm:prSet custT="1"/>
      <dgm:spPr/>
      <dgm:t>
        <a:bodyPr/>
        <a:lstStyle/>
        <a:p>
          <a:r>
            <a:rPr lang="sv-SE" sz="1000" b="1"/>
            <a:t>Kompetens</a:t>
          </a:r>
          <a:endParaRPr lang="sv-SE" sz="1000"/>
        </a:p>
      </dgm:t>
    </dgm:pt>
    <dgm:pt modelId="{CA32EF64-8186-4812-9AC3-1FD38A05EC02}" type="sibTrans" cxnId="{19E142E7-0BF3-4011-BE1C-1BDA27D9C0C9}">
      <dgm:prSet/>
      <dgm:spPr/>
      <dgm:t>
        <a:bodyPr/>
        <a:lstStyle/>
        <a:p>
          <a:endParaRPr lang="sv-SE"/>
        </a:p>
      </dgm:t>
    </dgm:pt>
    <dgm:pt modelId="{585A70F5-C465-4230-BB56-0E4387803841}" type="parTrans" cxnId="{19E142E7-0BF3-4011-BE1C-1BDA27D9C0C9}">
      <dgm:prSet/>
      <dgm:spPr/>
      <dgm:t>
        <a:bodyPr/>
        <a:lstStyle/>
        <a:p>
          <a:endParaRPr lang="sv-SE"/>
        </a:p>
      </dgm:t>
    </dgm:pt>
    <dgm:pt modelId="{241C4B02-8372-400A-B58D-AF8374D57F1E}">
      <dgm:prSet custT="1"/>
      <dgm:spPr/>
      <dgm:t>
        <a:bodyPr/>
        <a:lstStyle/>
        <a:p>
          <a:r>
            <a:rPr lang="sv-SE" sz="1000" i="1"/>
            <a:t>Övriga arbetsförhållanden</a:t>
          </a:r>
          <a:endParaRPr lang="sv-SE" sz="1000"/>
        </a:p>
      </dgm:t>
    </dgm:pt>
    <dgm:pt modelId="{79D4D506-4E78-4923-AB13-522073668459}" type="sibTrans" cxnId="{E704B9CB-7FA5-4501-98D8-70BBC9EA4699}">
      <dgm:prSet/>
      <dgm:spPr/>
      <dgm:t>
        <a:bodyPr/>
        <a:lstStyle/>
        <a:p>
          <a:endParaRPr lang="sv-SE"/>
        </a:p>
      </dgm:t>
    </dgm:pt>
    <dgm:pt modelId="{73141F3D-B0FA-4E45-8031-8B6D32FAF9EF}" type="parTrans" cxnId="{E704B9CB-7FA5-4501-98D8-70BBC9EA4699}">
      <dgm:prSet/>
      <dgm:spPr/>
      <dgm:t>
        <a:bodyPr/>
        <a:lstStyle/>
        <a:p>
          <a:endParaRPr lang="sv-SE"/>
        </a:p>
      </dgm:t>
    </dgm:pt>
    <dgm:pt modelId="{B82FDA7C-E91A-4CED-87A1-B73F47BD97EE}">
      <dgm:prSet custT="1"/>
      <dgm:spPr/>
      <dgm:t>
        <a:bodyPr/>
        <a:lstStyle/>
        <a:p>
          <a:r>
            <a:rPr lang="sv-SE" sz="1000" i="1"/>
            <a:t>Hög arbetsbelastning</a:t>
          </a:r>
          <a:endParaRPr lang="sv-SE" sz="1000"/>
        </a:p>
      </dgm:t>
    </dgm:pt>
    <dgm:pt modelId="{F03ADC55-70EA-4676-9E21-C4519C58F766}" type="sibTrans" cxnId="{2621998D-5B17-4EFF-8716-CEB82AF65FAC}">
      <dgm:prSet/>
      <dgm:spPr/>
      <dgm:t>
        <a:bodyPr/>
        <a:lstStyle/>
        <a:p>
          <a:endParaRPr lang="sv-SE"/>
        </a:p>
      </dgm:t>
    </dgm:pt>
    <dgm:pt modelId="{94962577-D856-4F56-9452-28409783009F}" type="parTrans" cxnId="{2621998D-5B17-4EFF-8716-CEB82AF65FAC}">
      <dgm:prSet/>
      <dgm:spPr/>
      <dgm:t>
        <a:bodyPr/>
        <a:lstStyle/>
        <a:p>
          <a:endParaRPr lang="sv-SE"/>
        </a:p>
      </dgm:t>
    </dgm:pt>
    <dgm:pt modelId="{4C68F0BD-7450-4250-84FC-E200963A5E8A}">
      <dgm:prSet custT="1"/>
      <dgm:spPr/>
      <dgm:t>
        <a:bodyPr/>
        <a:lstStyle/>
        <a:p>
          <a:r>
            <a:rPr lang="sv-SE" sz="1000" i="1"/>
            <a:t>Arbetstider</a:t>
          </a:r>
          <a:endParaRPr lang="sv-SE" sz="1000"/>
        </a:p>
      </dgm:t>
    </dgm:pt>
    <dgm:pt modelId="{68A2A1AF-7A9A-4F3B-8CC1-8DA9FBA231F0}" type="sibTrans" cxnId="{C2A335AB-85EC-4D3C-9EE7-FD807CD45638}">
      <dgm:prSet/>
      <dgm:spPr/>
      <dgm:t>
        <a:bodyPr/>
        <a:lstStyle/>
        <a:p>
          <a:endParaRPr lang="sv-SE"/>
        </a:p>
      </dgm:t>
    </dgm:pt>
    <dgm:pt modelId="{766F4828-D08C-41D1-A51D-3D174AC299D6}" type="parTrans" cxnId="{C2A335AB-85EC-4D3C-9EE7-FD807CD45638}">
      <dgm:prSet/>
      <dgm:spPr/>
      <dgm:t>
        <a:bodyPr/>
        <a:lstStyle/>
        <a:p>
          <a:endParaRPr lang="sv-SE"/>
        </a:p>
      </dgm:t>
    </dgm:pt>
    <dgm:pt modelId="{593A8E51-0F47-48D5-BACC-3A3D8C800F43}">
      <dgm:prSet custT="1"/>
      <dgm:spPr/>
      <dgm:t>
        <a:bodyPr/>
        <a:lstStyle/>
        <a:p>
          <a:r>
            <a:rPr lang="sv-SE" sz="1000" b="1"/>
            <a:t>Organisation</a:t>
          </a:r>
          <a:endParaRPr lang="sv-SE" sz="1000"/>
        </a:p>
      </dgm:t>
    </dgm:pt>
    <dgm:pt modelId="{50CBCC8F-0667-4269-B66A-1D8351A579E9}" type="sibTrans" cxnId="{DBF36C00-063D-402B-AE05-231578F3D4DC}">
      <dgm:prSet/>
      <dgm:spPr/>
      <dgm:t>
        <a:bodyPr/>
        <a:lstStyle/>
        <a:p>
          <a:endParaRPr lang="sv-SE"/>
        </a:p>
      </dgm:t>
    </dgm:pt>
    <dgm:pt modelId="{CCDD166A-1C63-4C05-942A-DE1F90A7B873}" type="parTrans" cxnId="{DBF36C00-063D-402B-AE05-231578F3D4DC}">
      <dgm:prSet/>
      <dgm:spPr/>
      <dgm:t>
        <a:bodyPr/>
        <a:lstStyle/>
        <a:p>
          <a:endParaRPr lang="sv-SE"/>
        </a:p>
      </dgm:t>
    </dgm:pt>
    <dgm:pt modelId="{C956BBF1-96DE-4ED4-9A6D-1D8166BD229F}">
      <dgm:prSet custT="1"/>
      <dgm:spPr/>
      <dgm:t>
        <a:bodyPr/>
        <a:lstStyle/>
        <a:p>
          <a:r>
            <a:rPr lang="sv-SE" sz="1000" i="1"/>
            <a:t>Stress</a:t>
          </a:r>
          <a:endParaRPr lang="sv-SE" sz="1000"/>
        </a:p>
      </dgm:t>
    </dgm:pt>
    <dgm:pt modelId="{973B29B5-25CC-42F4-A676-680FC14E1F38}" type="sibTrans" cxnId="{8D6B522C-0B21-4EA2-A3FC-9C4250EE1034}">
      <dgm:prSet/>
      <dgm:spPr/>
      <dgm:t>
        <a:bodyPr/>
        <a:lstStyle/>
        <a:p>
          <a:endParaRPr lang="sv-SE"/>
        </a:p>
      </dgm:t>
    </dgm:pt>
    <dgm:pt modelId="{47CF82E1-9CAD-4E3D-BDC0-84389D1DD156}" type="parTrans" cxnId="{8D6B522C-0B21-4EA2-A3FC-9C4250EE1034}">
      <dgm:prSet/>
      <dgm:spPr/>
      <dgm:t>
        <a:bodyPr/>
        <a:lstStyle/>
        <a:p>
          <a:endParaRPr lang="sv-SE"/>
        </a:p>
      </dgm:t>
    </dgm:pt>
    <dgm:pt modelId="{ED6FDB01-BBB3-4D23-8D5C-B3BB719F037D}" type="pres">
      <dgm:prSet presAssocID="{3EB2E4EF-E7D7-4853-B3DF-EE791BC8DF07}" presName="Name0" presStyleCnt="0">
        <dgm:presLayoutVars>
          <dgm:chMax val="2"/>
          <dgm:dir/>
          <dgm:animOne val="branch"/>
          <dgm:animLvl val="lvl"/>
          <dgm:resizeHandles val="exact"/>
        </dgm:presLayoutVars>
      </dgm:prSet>
      <dgm:spPr/>
    </dgm:pt>
    <dgm:pt modelId="{E3F57165-24C9-40DE-992D-E30B44CEF8D4}" type="pres">
      <dgm:prSet presAssocID="{3EB2E4EF-E7D7-4853-B3DF-EE791BC8DF07}" presName="Background" presStyleLbl="node1" presStyleIdx="0" presStyleCnt="1" custScaleY="154018" custLinFactNeighborX="419" custLinFactNeighborY="-3509"/>
      <dgm:spPr/>
    </dgm:pt>
    <dgm:pt modelId="{6A9ED38C-872A-46BB-8908-BF00A65DB5C1}" type="pres">
      <dgm:prSet presAssocID="{3EB2E4EF-E7D7-4853-B3DF-EE791BC8DF07}" presName="Divider" presStyleLbl="callout" presStyleIdx="0" presStyleCnt="1"/>
      <dgm:spPr/>
    </dgm:pt>
    <dgm:pt modelId="{C11DE2D7-8A01-4335-99D6-A058CBE6DC3D}" type="pres">
      <dgm:prSet presAssocID="{3EB2E4EF-E7D7-4853-B3DF-EE791BC8DF07}" presName="ChildText1" presStyleLbl="revTx" presStyleIdx="0" presStyleCnt="0" custScaleX="103798" custScaleY="167737" custLinFactNeighborX="6773" custLinFactNeighborY="919">
        <dgm:presLayoutVars>
          <dgm:chMax val="0"/>
          <dgm:chPref val="0"/>
          <dgm:bulletEnabled val="1"/>
        </dgm:presLayoutVars>
      </dgm:prSet>
      <dgm:spPr/>
    </dgm:pt>
    <dgm:pt modelId="{635DF7F3-B563-403A-8711-2079CFC9FC3A}" type="pres">
      <dgm:prSet presAssocID="{3EB2E4EF-E7D7-4853-B3DF-EE791BC8DF07}" presName="ChildText2" presStyleLbl="revTx" presStyleIdx="0" presStyleCnt="0" custScaleY="152076" custLinFactNeighborX="-2903" custLinFactNeighborY="-6892">
        <dgm:presLayoutVars>
          <dgm:chMax val="0"/>
          <dgm:chPref val="0"/>
          <dgm:bulletEnabled val="1"/>
        </dgm:presLayoutVars>
      </dgm:prSet>
      <dgm:spPr/>
    </dgm:pt>
    <dgm:pt modelId="{7D254D32-170A-4066-968B-C96755056923}" type="pres">
      <dgm:prSet presAssocID="{3EB2E4EF-E7D7-4853-B3DF-EE791BC8DF07}" presName="ParentText1" presStyleLbl="revTx" presStyleIdx="0" presStyleCnt="0">
        <dgm:presLayoutVars>
          <dgm:chMax val="1"/>
          <dgm:chPref val="1"/>
        </dgm:presLayoutVars>
      </dgm:prSet>
      <dgm:spPr/>
    </dgm:pt>
    <dgm:pt modelId="{8F91E1D4-0D90-4D62-9092-784DA0B1FADA}" type="pres">
      <dgm:prSet presAssocID="{3EB2E4EF-E7D7-4853-B3DF-EE791BC8DF07}" presName="ParentShape1" presStyleLbl="alignImgPlace1" presStyleIdx="0" presStyleCnt="2">
        <dgm:presLayoutVars/>
      </dgm:prSet>
      <dgm:spPr/>
    </dgm:pt>
    <dgm:pt modelId="{4EE3C49A-2D1B-44EE-B594-D9C5E6E8EBFB}" type="pres">
      <dgm:prSet presAssocID="{3EB2E4EF-E7D7-4853-B3DF-EE791BC8DF07}" presName="ParentText2" presStyleLbl="revTx" presStyleIdx="0" presStyleCnt="0">
        <dgm:presLayoutVars>
          <dgm:chMax val="1"/>
          <dgm:chPref val="1"/>
        </dgm:presLayoutVars>
      </dgm:prSet>
      <dgm:spPr/>
    </dgm:pt>
    <dgm:pt modelId="{6EE4BD7F-9A5A-4533-BB71-D4E17BA7ED9B}" type="pres">
      <dgm:prSet presAssocID="{3EB2E4EF-E7D7-4853-B3DF-EE791BC8DF07}" presName="ParentShape2" presStyleLbl="alignImgPlace1" presStyleIdx="1" presStyleCnt="2">
        <dgm:presLayoutVars/>
      </dgm:prSet>
      <dgm:spPr/>
    </dgm:pt>
  </dgm:ptLst>
  <dgm:cxnLst>
    <dgm:cxn modelId="{DBF36C00-063D-402B-AE05-231578F3D4DC}" srcId="{45DFEC5F-BE8D-4569-BF8F-572678C3A7CC}" destId="{593A8E51-0F47-48D5-BACC-3A3D8C800F43}" srcOrd="2" destOrd="0" parTransId="{CCDD166A-1C63-4C05-942A-DE1F90A7B873}" sibTransId="{50CBCC8F-0667-4269-B66A-1D8351A579E9}"/>
    <dgm:cxn modelId="{3094EA01-9AED-47B1-866B-5E5581BBB67C}" type="presOf" srcId="{99A36FE4-1D55-4BD6-BB5A-0EED1EF1E535}" destId="{635DF7F3-B563-403A-8711-2079CFC9FC3A}" srcOrd="0" destOrd="9" presId="urn:microsoft.com/office/officeart/2009/3/layout/OpposingIdeas"/>
    <dgm:cxn modelId="{4F321706-DAFA-473C-9FF3-555BAA6BC7F4}" type="presOf" srcId="{AE560A30-BB70-4838-A7BE-9D532DC24107}" destId="{635DF7F3-B563-403A-8711-2079CFC9FC3A}" srcOrd="0" destOrd="8" presId="urn:microsoft.com/office/officeart/2009/3/layout/OpposingIdeas"/>
    <dgm:cxn modelId="{237F7306-BFBD-458E-A11E-9F126BA0CA46}" srcId="{F211134D-0258-4394-956B-903D5DCBFCA9}" destId="{BEDACCBC-8219-4E0C-807F-00652A8CE67C}" srcOrd="6" destOrd="0" parTransId="{C2A20195-B44F-4369-BBD2-9F2C3DC378E5}" sibTransId="{8212482B-80A1-4394-A9FD-515E4F878F7B}"/>
    <dgm:cxn modelId="{5EA07010-3CF2-4D27-99B8-049B1A7B5308}" type="presOf" srcId="{8E233F5F-D031-4F02-8EE1-CE9D6F831D7B}" destId="{C11DE2D7-8A01-4335-99D6-A058CBE6DC3D}" srcOrd="0" destOrd="9" presId="urn:microsoft.com/office/officeart/2009/3/layout/OpposingIdeas"/>
    <dgm:cxn modelId="{D9D63912-7BC2-42B5-A66C-6BC8DA73EA07}" type="presOf" srcId="{CBD36843-36C1-4075-88C0-5F6776765B78}" destId="{635DF7F3-B563-403A-8711-2079CFC9FC3A}" srcOrd="0" destOrd="11" presId="urn:microsoft.com/office/officeart/2009/3/layout/OpposingIdeas"/>
    <dgm:cxn modelId="{FCD85D16-F4F8-46BB-830E-F1A039CAB632}" type="presOf" srcId="{0FF130EE-D69D-45FD-8A76-50430C7BC6D6}" destId="{C11DE2D7-8A01-4335-99D6-A058CBE6DC3D}" srcOrd="0" destOrd="3" presId="urn:microsoft.com/office/officeart/2009/3/layout/OpposingIdeas"/>
    <dgm:cxn modelId="{0978811F-4EF6-4551-B1C0-4046F4DD53A9}" type="presOf" srcId="{F211134D-0258-4394-956B-903D5DCBFCA9}" destId="{7D254D32-170A-4066-968B-C96755056923}" srcOrd="0" destOrd="0" presId="urn:microsoft.com/office/officeart/2009/3/layout/OpposingIdeas"/>
    <dgm:cxn modelId="{FC74CD2B-1687-4901-88E9-7449F245688C}" type="presOf" srcId="{18E7B151-1174-481C-98D0-4073A74ABA6C}" destId="{635DF7F3-B563-403A-8711-2079CFC9FC3A}" srcOrd="0" destOrd="6" presId="urn:microsoft.com/office/officeart/2009/3/layout/OpposingIdeas"/>
    <dgm:cxn modelId="{8D6B522C-0B21-4EA2-A3FC-9C4250EE1034}" srcId="{45DFEC5F-BE8D-4569-BF8F-572678C3A7CC}" destId="{C956BBF1-96DE-4ED4-9A6D-1D8166BD229F}" srcOrd="1" destOrd="0" parTransId="{47CF82E1-9CAD-4E3D-BDC0-84389D1DD156}" sibTransId="{973B29B5-25CC-42F4-A676-680FC14E1F38}"/>
    <dgm:cxn modelId="{F3E1345B-9E69-4131-B260-FFEF86801D29}" srcId="{45DFEC5F-BE8D-4569-BF8F-572678C3A7CC}" destId="{CBD36843-36C1-4075-88C0-5F6776765B78}" srcOrd="11" destOrd="0" parTransId="{995B7519-0C0B-4607-A5C5-4499A38EC4B8}" sibTransId="{7D4281D5-54C7-4005-8B76-A0932D242ED6}"/>
    <dgm:cxn modelId="{6385735F-420E-4E54-909D-34A0BB1C0807}" srcId="{F211134D-0258-4394-956B-903D5DCBFCA9}" destId="{0FF130EE-D69D-45FD-8A76-50430C7BC6D6}" srcOrd="3" destOrd="0" parTransId="{BB0955B9-CA39-4642-8BCD-112161ABC870}" sibTransId="{72CFAD75-A7AB-4791-87F8-A5B431C93C1B}"/>
    <dgm:cxn modelId="{E49B1061-7ED6-4228-B2C7-0C1BB084094B}" type="presOf" srcId="{B82FDA7C-E91A-4CED-87A1-B73F47BD97EE}" destId="{635DF7F3-B563-403A-8711-2079CFC9FC3A}" srcOrd="0" destOrd="4" presId="urn:microsoft.com/office/officeart/2009/3/layout/OpposingIdeas"/>
    <dgm:cxn modelId="{F0590E63-E3AE-4A9E-8DB4-A0ADD3D6B417}" type="presOf" srcId="{3BCC6364-9F3B-41B8-9611-0BE98A32B626}" destId="{C11DE2D7-8A01-4335-99D6-A058CBE6DC3D}" srcOrd="0" destOrd="4" presId="urn:microsoft.com/office/officeart/2009/3/layout/OpposingIdeas"/>
    <dgm:cxn modelId="{0AB8E667-6A1C-48B9-926B-541E6E9C1AEF}" type="presOf" srcId="{F211134D-0258-4394-956B-903D5DCBFCA9}" destId="{8F91E1D4-0D90-4D62-9092-784DA0B1FADA}" srcOrd="1" destOrd="0" presId="urn:microsoft.com/office/officeart/2009/3/layout/OpposingIdeas"/>
    <dgm:cxn modelId="{8927744B-18B6-481F-B733-9387BB7D9F6E}" srcId="{F211134D-0258-4394-956B-903D5DCBFCA9}" destId="{38FF2FC9-D2AB-4D48-8100-D5D89F4415C5}" srcOrd="8" destOrd="0" parTransId="{450D914B-5334-429E-BF3F-21A2610771BB}" sibTransId="{45C333EB-4207-43CA-AF3F-23D269C36BF0}"/>
    <dgm:cxn modelId="{E3CA604D-B60F-4CEB-8E65-E97DA80E5DDB}" srcId="{45DFEC5F-BE8D-4569-BF8F-572678C3A7CC}" destId="{FD73DFDD-927B-461B-942F-7A5CC2573D22}" srcOrd="12" destOrd="0" parTransId="{A9B60C2F-EA06-4243-8513-8DE570CA7190}" sibTransId="{A98F8E2A-009B-4B4F-9111-E225957DCA59}"/>
    <dgm:cxn modelId="{445D6F6E-67AE-4376-B7D6-7FAEFBF323D9}" type="presOf" srcId="{4C68F0BD-7450-4250-84FC-E200963A5E8A}" destId="{635DF7F3-B563-403A-8711-2079CFC9FC3A}" srcOrd="0" destOrd="3" presId="urn:microsoft.com/office/officeart/2009/3/layout/OpposingIdeas"/>
    <dgm:cxn modelId="{0177FD4E-7591-4ED4-97E1-FE34E4AE2F50}" srcId="{F211134D-0258-4394-956B-903D5DCBFCA9}" destId="{11EF613B-67AB-4258-978B-58D9DAC9C53D}" srcOrd="1" destOrd="0" parTransId="{69AC49C5-E1B2-4A1E-9610-7E819F56D6DA}" sibTransId="{AE92AE8E-E7DE-4BD9-8D63-011A9923098D}"/>
    <dgm:cxn modelId="{4E0D326F-8047-4A80-8825-0D940CDFADE2}" srcId="{F211134D-0258-4394-956B-903D5DCBFCA9}" destId="{715E46E3-DCC6-4246-907B-13317B841F85}" srcOrd="2" destOrd="0" parTransId="{176FFD92-03A2-443A-8987-B772FA54585D}" sibTransId="{1BC53110-1BAB-4B01-9344-93DD32A8508B}"/>
    <dgm:cxn modelId="{E133E351-3681-44C4-B7CC-BE0CCAE25989}" type="presOf" srcId="{45DFEC5F-BE8D-4569-BF8F-572678C3A7CC}" destId="{4EE3C49A-2D1B-44EE-B594-D9C5E6E8EBFB}" srcOrd="0" destOrd="0" presId="urn:microsoft.com/office/officeart/2009/3/layout/OpposingIdeas"/>
    <dgm:cxn modelId="{67C56754-F938-46C9-AE7D-E911314C3F2F}" type="presOf" srcId="{241C4B02-8372-400A-B58D-AF8374D57F1E}" destId="{635DF7F3-B563-403A-8711-2079CFC9FC3A}" srcOrd="0" destOrd="5" presId="urn:microsoft.com/office/officeart/2009/3/layout/OpposingIdeas"/>
    <dgm:cxn modelId="{59FAEA77-347C-4A57-B9BA-DF38FF322279}" type="presOf" srcId="{5DDF7E4D-C093-4878-A626-7003C033B67E}" destId="{635DF7F3-B563-403A-8711-2079CFC9FC3A}" srcOrd="0" destOrd="0" presId="urn:microsoft.com/office/officeart/2009/3/layout/OpposingIdeas"/>
    <dgm:cxn modelId="{02198B7A-0FF5-4273-837D-F0B40B5F4DF7}" type="presOf" srcId="{A29FC7EA-DCDC-4E31-A8C7-94706E3A270D}" destId="{C11DE2D7-8A01-4335-99D6-A058CBE6DC3D}" srcOrd="0" destOrd="5" presId="urn:microsoft.com/office/officeart/2009/3/layout/OpposingIdeas"/>
    <dgm:cxn modelId="{C8550881-EA1F-4A2B-80FC-A74EF0D70BD2}" srcId="{3EB2E4EF-E7D7-4853-B3DF-EE791BC8DF07}" destId="{45DFEC5F-BE8D-4569-BF8F-572678C3A7CC}" srcOrd="1" destOrd="0" parTransId="{D0E455DD-0D1A-4AF7-BEB7-1318D2E93B82}" sibTransId="{C0E6795A-875C-4B6E-A578-7FCEC8BCE5F2}"/>
    <dgm:cxn modelId="{A028E781-1C15-4530-AB54-0100469EE200}" srcId="{45DFEC5F-BE8D-4569-BF8F-572678C3A7CC}" destId="{92E73E70-E068-4A0C-8EB3-A9E917BFB893}" srcOrd="10" destOrd="0" parTransId="{1CE45387-35D0-4DFC-9FC3-03438E83A3B9}" sibTransId="{A4F2FF78-D11F-4E22-9F47-144F014B099A}"/>
    <dgm:cxn modelId="{3DC28685-98BD-415F-B445-1D46ED6DB6B7}" type="presOf" srcId="{45DFEC5F-BE8D-4569-BF8F-572678C3A7CC}" destId="{6EE4BD7F-9A5A-4533-BB71-D4E17BA7ED9B}" srcOrd="1" destOrd="0" presId="urn:microsoft.com/office/officeart/2009/3/layout/OpposingIdeas"/>
    <dgm:cxn modelId="{8FC8CE86-6F71-4DD7-A4AC-4D18622B3E6E}" srcId="{F211134D-0258-4394-956B-903D5DCBFCA9}" destId="{C82DC610-B61E-4225-9215-FACD6AA510F9}" srcOrd="7" destOrd="0" parTransId="{8E6E4435-14A1-4C9F-8BE6-031DC6DBD83E}" sibTransId="{BD9141B4-687B-47F6-83AC-A012E1EB9D4D}"/>
    <dgm:cxn modelId="{CCD64788-630E-4357-81B9-EBF7A1C1DB23}" type="presOf" srcId="{C956BBF1-96DE-4ED4-9A6D-1D8166BD229F}" destId="{635DF7F3-B563-403A-8711-2079CFC9FC3A}" srcOrd="0" destOrd="1" presId="urn:microsoft.com/office/officeart/2009/3/layout/OpposingIdeas"/>
    <dgm:cxn modelId="{944A7F8D-ED25-4233-824B-52F0291CBEC5}" srcId="{F211134D-0258-4394-956B-903D5DCBFCA9}" destId="{FD525861-094E-4B93-943B-2C4251E618F1}" srcOrd="0" destOrd="0" parTransId="{62698046-7638-48A7-96E2-374DB3E5A121}" sibTransId="{DEF8369D-4B4E-4F08-B32B-85712E4A2630}"/>
    <dgm:cxn modelId="{2621998D-5B17-4EFF-8716-CEB82AF65FAC}" srcId="{45DFEC5F-BE8D-4569-BF8F-572678C3A7CC}" destId="{B82FDA7C-E91A-4CED-87A1-B73F47BD97EE}" srcOrd="4" destOrd="0" parTransId="{94962577-D856-4F56-9452-28409783009F}" sibTransId="{F03ADC55-70EA-4676-9E21-C4519C58F766}"/>
    <dgm:cxn modelId="{18FA2291-C0F3-4074-A66F-50C9AECDE298}" srcId="{3EB2E4EF-E7D7-4853-B3DF-EE791BC8DF07}" destId="{F211134D-0258-4394-956B-903D5DCBFCA9}" srcOrd="0" destOrd="0" parTransId="{38790185-CC70-49CF-A3AE-089216569C6A}" sibTransId="{53E4F347-D264-4B02-B51E-11AA7C57F69B}"/>
    <dgm:cxn modelId="{188CF291-3525-4299-9ED2-49BF61185B4B}" type="presOf" srcId="{715E46E3-DCC6-4246-907B-13317B841F85}" destId="{C11DE2D7-8A01-4335-99D6-A058CBE6DC3D}" srcOrd="0" destOrd="2" presId="urn:microsoft.com/office/officeart/2009/3/layout/OpposingIdeas"/>
    <dgm:cxn modelId="{40694A92-F25F-4F52-870D-AB729798967F}" type="presOf" srcId="{593A8E51-0F47-48D5-BACC-3A3D8C800F43}" destId="{635DF7F3-B563-403A-8711-2079CFC9FC3A}" srcOrd="0" destOrd="2" presId="urn:microsoft.com/office/officeart/2009/3/layout/OpposingIdeas"/>
    <dgm:cxn modelId="{D9C1EA93-0679-40BD-9A4C-17BF2FD2CF52}" srcId="{F211134D-0258-4394-956B-903D5DCBFCA9}" destId="{3BCC6364-9F3B-41B8-9611-0BE98A32B626}" srcOrd="4" destOrd="0" parTransId="{4DE24F51-ED12-43A3-A2DC-3129FAF2DFE1}" sibTransId="{CDA4345F-E526-45A6-BC07-C03E581A458A}"/>
    <dgm:cxn modelId="{D6363F9C-96A7-4F9A-993E-5A78DC32E99D}" type="presOf" srcId="{429EC8A3-301A-487F-803E-C5B00E4C6691}" destId="{635DF7F3-B563-403A-8711-2079CFC9FC3A}" srcOrd="0" destOrd="7" presId="urn:microsoft.com/office/officeart/2009/3/layout/OpposingIdeas"/>
    <dgm:cxn modelId="{D59DDBA4-A8BF-46AF-B846-E36BBE8EBE8D}" type="presOf" srcId="{92E73E70-E068-4A0C-8EB3-A9E917BFB893}" destId="{635DF7F3-B563-403A-8711-2079CFC9FC3A}" srcOrd="0" destOrd="10" presId="urn:microsoft.com/office/officeart/2009/3/layout/OpposingIdeas"/>
    <dgm:cxn modelId="{5F0A32A9-101E-4D2B-8A42-55EFCF6F4598}" type="presOf" srcId="{BEDACCBC-8219-4E0C-807F-00652A8CE67C}" destId="{C11DE2D7-8A01-4335-99D6-A058CBE6DC3D}" srcOrd="0" destOrd="6" presId="urn:microsoft.com/office/officeart/2009/3/layout/OpposingIdeas"/>
    <dgm:cxn modelId="{C2A335AB-85EC-4D3C-9EE7-FD807CD45638}" srcId="{45DFEC5F-BE8D-4569-BF8F-572678C3A7CC}" destId="{4C68F0BD-7450-4250-84FC-E200963A5E8A}" srcOrd="3" destOrd="0" parTransId="{766F4828-D08C-41D1-A51D-3D174AC299D6}" sibTransId="{68A2A1AF-7A9A-4F3B-8CC1-8DA9FBA231F0}"/>
    <dgm:cxn modelId="{21F99EAE-0502-4231-A2D6-A3E894D8A337}" type="presOf" srcId="{FD73DFDD-927B-461B-942F-7A5CC2573D22}" destId="{635DF7F3-B563-403A-8711-2079CFC9FC3A}" srcOrd="0" destOrd="12" presId="urn:microsoft.com/office/officeart/2009/3/layout/OpposingIdeas"/>
    <dgm:cxn modelId="{0E9A23B8-2A12-4C66-BB06-54B55FE0095C}" type="presOf" srcId="{3EB2E4EF-E7D7-4853-B3DF-EE791BC8DF07}" destId="{ED6FDB01-BBB3-4D23-8D5C-B3BB719F037D}" srcOrd="0" destOrd="0" presId="urn:microsoft.com/office/officeart/2009/3/layout/OpposingIdeas"/>
    <dgm:cxn modelId="{C4D4D4C2-6AC7-4759-B3AE-1D95D37B2B0C}" type="presOf" srcId="{38FF2FC9-D2AB-4D48-8100-D5D89F4415C5}" destId="{C11DE2D7-8A01-4335-99D6-A058CBE6DC3D}" srcOrd="0" destOrd="8" presId="urn:microsoft.com/office/officeart/2009/3/layout/OpposingIdeas"/>
    <dgm:cxn modelId="{B84F16C8-F31C-46E3-AD50-6A164F60C8C7}" srcId="{45DFEC5F-BE8D-4569-BF8F-572678C3A7CC}" destId="{AE560A30-BB70-4838-A7BE-9D532DC24107}" srcOrd="8" destOrd="0" parTransId="{A390A9A0-A21D-48FE-88EF-39DE307F705E}" sibTransId="{52B27CE0-1DBA-4627-ACB4-F5A8351ACE40}"/>
    <dgm:cxn modelId="{8A184AC9-EC5F-4138-89DB-37FD9F85C2AF}" srcId="{45DFEC5F-BE8D-4569-BF8F-572678C3A7CC}" destId="{429EC8A3-301A-487F-803E-C5B00E4C6691}" srcOrd="7" destOrd="0" parTransId="{6FC3FFC7-E658-4B4C-A3DF-60114859EBE6}" sibTransId="{E9532DCD-9CE6-4906-AFA3-0D2393E98C40}"/>
    <dgm:cxn modelId="{E704B9CB-7FA5-4501-98D8-70BBC9EA4699}" srcId="{45DFEC5F-BE8D-4569-BF8F-572678C3A7CC}" destId="{241C4B02-8372-400A-B58D-AF8374D57F1E}" srcOrd="5" destOrd="0" parTransId="{73141F3D-B0FA-4E45-8031-8B6D32FAF9EF}" sibTransId="{79D4D506-4E78-4923-AB13-522073668459}"/>
    <dgm:cxn modelId="{6B0815D9-8A34-48BA-8FDE-D1A808F08C49}" type="presOf" srcId="{11EF613B-67AB-4258-978B-58D9DAC9C53D}" destId="{C11DE2D7-8A01-4335-99D6-A058CBE6DC3D}" srcOrd="0" destOrd="1" presId="urn:microsoft.com/office/officeart/2009/3/layout/OpposingIdeas"/>
    <dgm:cxn modelId="{A1F91EDA-F2D6-4BB2-8DDD-8C58FD09A6A8}" type="presOf" srcId="{FD525861-094E-4B93-943B-2C4251E618F1}" destId="{C11DE2D7-8A01-4335-99D6-A058CBE6DC3D}" srcOrd="0" destOrd="0" presId="urn:microsoft.com/office/officeart/2009/3/layout/OpposingIdeas"/>
    <dgm:cxn modelId="{EF5299DC-56A8-43A7-B539-D80E4038BF09}" srcId="{45DFEC5F-BE8D-4569-BF8F-572678C3A7CC}" destId="{99A36FE4-1D55-4BD6-BB5A-0EED1EF1E535}" srcOrd="9" destOrd="0" parTransId="{870D1AA3-77ED-42ED-9344-A37D42C0364F}" sibTransId="{BB975DB7-9CF4-4E41-9D92-BCCA24E44251}"/>
    <dgm:cxn modelId="{19E142E7-0BF3-4011-BE1C-1BDA27D9C0C9}" srcId="{45DFEC5F-BE8D-4569-BF8F-572678C3A7CC}" destId="{18E7B151-1174-481C-98D0-4073A74ABA6C}" srcOrd="6" destOrd="0" parTransId="{585A70F5-C465-4230-BB56-0E4387803841}" sibTransId="{CA32EF64-8186-4812-9AC3-1FD38A05EC02}"/>
    <dgm:cxn modelId="{F62E82ED-3182-4B9C-A7AC-45EE7A7C3A00}" srcId="{F211134D-0258-4394-956B-903D5DCBFCA9}" destId="{8E233F5F-D031-4F02-8EE1-CE9D6F831D7B}" srcOrd="9" destOrd="0" parTransId="{60E412EA-2786-47C7-A8D0-320F964FEB96}" sibTransId="{2284E3DD-67BF-42FC-91EA-504F52382137}"/>
    <dgm:cxn modelId="{B22BA1ED-51CF-4D53-8021-79F513A0E743}" srcId="{F211134D-0258-4394-956B-903D5DCBFCA9}" destId="{A29FC7EA-DCDC-4E31-A8C7-94706E3A270D}" srcOrd="5" destOrd="0" parTransId="{58E08CF7-D907-4CED-91BF-0F129229C6CD}" sibTransId="{32F620E2-4F5B-4ED2-8F8E-F3B6511117C1}"/>
    <dgm:cxn modelId="{31C234EE-989B-480F-A1F7-5762C139FD0A}" type="presOf" srcId="{C82DC610-B61E-4225-9215-FACD6AA510F9}" destId="{C11DE2D7-8A01-4335-99D6-A058CBE6DC3D}" srcOrd="0" destOrd="7" presId="urn:microsoft.com/office/officeart/2009/3/layout/OpposingIdeas"/>
    <dgm:cxn modelId="{E8D4DEFF-53CE-4EF6-A28B-2453D79A786E}" srcId="{45DFEC5F-BE8D-4569-BF8F-572678C3A7CC}" destId="{5DDF7E4D-C093-4878-A626-7003C033B67E}" srcOrd="0" destOrd="0" parTransId="{780587B0-BD62-46F4-A5FF-E766536F7557}" sibTransId="{DCF03AD2-A240-4743-92C9-0E58A79F1D54}"/>
    <dgm:cxn modelId="{F3C3DC8F-B64B-4DC9-AF93-1227B264C961}" type="presParOf" srcId="{ED6FDB01-BBB3-4D23-8D5C-B3BB719F037D}" destId="{E3F57165-24C9-40DE-992D-E30B44CEF8D4}" srcOrd="0" destOrd="0" presId="urn:microsoft.com/office/officeart/2009/3/layout/OpposingIdeas"/>
    <dgm:cxn modelId="{EDF17011-7F42-48F4-B385-5EE2BC34DBE8}" type="presParOf" srcId="{ED6FDB01-BBB3-4D23-8D5C-B3BB719F037D}" destId="{6A9ED38C-872A-46BB-8908-BF00A65DB5C1}" srcOrd="1" destOrd="0" presId="urn:microsoft.com/office/officeart/2009/3/layout/OpposingIdeas"/>
    <dgm:cxn modelId="{2D66E5EB-B700-4107-BE03-DB68BF59D415}" type="presParOf" srcId="{ED6FDB01-BBB3-4D23-8D5C-B3BB719F037D}" destId="{C11DE2D7-8A01-4335-99D6-A058CBE6DC3D}" srcOrd="2" destOrd="0" presId="urn:microsoft.com/office/officeart/2009/3/layout/OpposingIdeas"/>
    <dgm:cxn modelId="{423AFB6F-BE85-4B0C-BF6C-C774E69AD4AF}" type="presParOf" srcId="{ED6FDB01-BBB3-4D23-8D5C-B3BB719F037D}" destId="{635DF7F3-B563-403A-8711-2079CFC9FC3A}" srcOrd="3" destOrd="0" presId="urn:microsoft.com/office/officeart/2009/3/layout/OpposingIdeas"/>
    <dgm:cxn modelId="{9F525100-56DC-47C9-B6DB-8D50955D1E29}" type="presParOf" srcId="{ED6FDB01-BBB3-4D23-8D5C-B3BB719F037D}" destId="{7D254D32-170A-4066-968B-C96755056923}" srcOrd="4" destOrd="0" presId="urn:microsoft.com/office/officeart/2009/3/layout/OpposingIdeas"/>
    <dgm:cxn modelId="{7963454E-AC0B-458B-B0CE-282D939A582D}" type="presParOf" srcId="{ED6FDB01-BBB3-4D23-8D5C-B3BB719F037D}" destId="{8F91E1D4-0D90-4D62-9092-784DA0B1FADA}" srcOrd="5" destOrd="0" presId="urn:microsoft.com/office/officeart/2009/3/layout/OpposingIdeas"/>
    <dgm:cxn modelId="{DBFFF3B4-4E54-4D76-B155-6AD8FE5034BA}" type="presParOf" srcId="{ED6FDB01-BBB3-4D23-8D5C-B3BB719F037D}" destId="{4EE3C49A-2D1B-44EE-B594-D9C5E6E8EBFB}" srcOrd="6" destOrd="0" presId="urn:microsoft.com/office/officeart/2009/3/layout/OpposingIdeas"/>
    <dgm:cxn modelId="{7B99CBF0-8494-4BF5-8CAA-B8AE6966409C}" type="presParOf" srcId="{ED6FDB01-BBB3-4D23-8D5C-B3BB719F037D}" destId="{6EE4BD7F-9A5A-4533-BB71-D4E17BA7ED9B}" srcOrd="7" destOrd="0" presId="urn:microsoft.com/office/officeart/2009/3/layout/OpposingIdea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B2E4EF-E7D7-4853-B3DF-EE791BC8DF07}" type="doc">
      <dgm:prSet loTypeId="urn:microsoft.com/office/officeart/2009/3/layout/OpposingIdeas" loCatId="relationship" qsTypeId="urn:microsoft.com/office/officeart/2005/8/quickstyle/simple4" qsCatId="simple" csTypeId="urn:microsoft.com/office/officeart/2005/8/colors/accent6_1" csCatId="accent6" phldr="1"/>
      <dgm:spPr/>
      <dgm:t>
        <a:bodyPr/>
        <a:lstStyle/>
        <a:p>
          <a:endParaRPr lang="sv-SE"/>
        </a:p>
      </dgm:t>
    </dgm:pt>
    <dgm:pt modelId="{F211134D-0258-4394-956B-903D5DCBFCA9}">
      <dgm:prSet phldrT="[Text]"/>
      <dgm:spPr/>
      <dgm:t>
        <a:bodyPr/>
        <a:lstStyle/>
        <a:p>
          <a:r>
            <a:rPr lang="sv-SE"/>
            <a:t>Positiva erfarenheter</a:t>
          </a:r>
        </a:p>
      </dgm:t>
    </dgm:pt>
    <dgm:pt modelId="{38790185-CC70-49CF-A3AE-089216569C6A}" type="parTrans" cxnId="{18FA2291-C0F3-4074-A66F-50C9AECDE298}">
      <dgm:prSet/>
      <dgm:spPr/>
      <dgm:t>
        <a:bodyPr/>
        <a:lstStyle/>
        <a:p>
          <a:endParaRPr lang="sv-SE"/>
        </a:p>
      </dgm:t>
    </dgm:pt>
    <dgm:pt modelId="{53E4F347-D264-4B02-B51E-11AA7C57F69B}" type="sibTrans" cxnId="{18FA2291-C0F3-4074-A66F-50C9AECDE298}">
      <dgm:prSet/>
      <dgm:spPr/>
      <dgm:t>
        <a:bodyPr/>
        <a:lstStyle/>
        <a:p>
          <a:endParaRPr lang="sv-SE"/>
        </a:p>
      </dgm:t>
    </dgm:pt>
    <dgm:pt modelId="{FD525861-094E-4B93-943B-2C4251E618F1}">
      <dgm:prSet phldrT="[Text]" custT="1"/>
      <dgm:spPr/>
      <dgm:t>
        <a:bodyPr/>
        <a:lstStyle/>
        <a:p>
          <a:r>
            <a:rPr lang="sv-SE" sz="1000" b="1"/>
            <a:t>Kompetens</a:t>
          </a:r>
          <a:endParaRPr lang="sv-SE" sz="1000"/>
        </a:p>
      </dgm:t>
    </dgm:pt>
    <dgm:pt modelId="{62698046-7638-48A7-96E2-374DB3E5A121}" type="parTrans" cxnId="{944A7F8D-ED25-4233-824B-52F0291CBEC5}">
      <dgm:prSet/>
      <dgm:spPr/>
      <dgm:t>
        <a:bodyPr/>
        <a:lstStyle/>
        <a:p>
          <a:endParaRPr lang="sv-SE"/>
        </a:p>
      </dgm:t>
    </dgm:pt>
    <dgm:pt modelId="{DEF8369D-4B4E-4F08-B32B-85712E4A2630}" type="sibTrans" cxnId="{944A7F8D-ED25-4233-824B-52F0291CBEC5}">
      <dgm:prSet/>
      <dgm:spPr/>
      <dgm:t>
        <a:bodyPr/>
        <a:lstStyle/>
        <a:p>
          <a:endParaRPr lang="sv-SE"/>
        </a:p>
      </dgm:t>
    </dgm:pt>
    <dgm:pt modelId="{45DFEC5F-BE8D-4569-BF8F-572678C3A7CC}">
      <dgm:prSet phldrT="[Text]"/>
      <dgm:spPr/>
      <dgm:t>
        <a:bodyPr/>
        <a:lstStyle/>
        <a:p>
          <a:r>
            <a:rPr lang="sv-SE"/>
            <a:t>Negativa erfarenheter</a:t>
          </a:r>
        </a:p>
      </dgm:t>
    </dgm:pt>
    <dgm:pt modelId="{D0E455DD-0D1A-4AF7-BEB7-1318D2E93B82}" type="parTrans" cxnId="{C8550881-EA1F-4A2B-80FC-A74EF0D70BD2}">
      <dgm:prSet/>
      <dgm:spPr/>
      <dgm:t>
        <a:bodyPr/>
        <a:lstStyle/>
        <a:p>
          <a:endParaRPr lang="sv-SE"/>
        </a:p>
      </dgm:t>
    </dgm:pt>
    <dgm:pt modelId="{C0E6795A-875C-4B6E-A578-7FCEC8BCE5F2}" type="sibTrans" cxnId="{C8550881-EA1F-4A2B-80FC-A74EF0D70BD2}">
      <dgm:prSet/>
      <dgm:spPr/>
      <dgm:t>
        <a:bodyPr/>
        <a:lstStyle/>
        <a:p>
          <a:endParaRPr lang="sv-SE"/>
        </a:p>
      </dgm:t>
    </dgm:pt>
    <dgm:pt modelId="{5DDF7E4D-C093-4878-A626-7003C033B67E}">
      <dgm:prSet phldrT="[Text]" custT="1"/>
      <dgm:spPr/>
      <dgm:t>
        <a:bodyPr/>
        <a:lstStyle/>
        <a:p>
          <a:r>
            <a:rPr lang="sv-SE" sz="1000" b="1"/>
            <a:t>Organisation</a:t>
          </a:r>
          <a:endParaRPr lang="sv-SE" sz="1000"/>
        </a:p>
      </dgm:t>
    </dgm:pt>
    <dgm:pt modelId="{780587B0-BD62-46F4-A5FF-E766536F7557}" type="parTrans" cxnId="{E8D4DEFF-53CE-4EF6-A28B-2453D79A786E}">
      <dgm:prSet/>
      <dgm:spPr/>
      <dgm:t>
        <a:bodyPr/>
        <a:lstStyle/>
        <a:p>
          <a:endParaRPr lang="sv-SE"/>
        </a:p>
      </dgm:t>
    </dgm:pt>
    <dgm:pt modelId="{DCF03AD2-A240-4743-92C9-0E58A79F1D54}" type="sibTrans" cxnId="{E8D4DEFF-53CE-4EF6-A28B-2453D79A786E}">
      <dgm:prSet/>
      <dgm:spPr/>
      <dgm:t>
        <a:bodyPr/>
        <a:lstStyle/>
        <a:p>
          <a:endParaRPr lang="sv-SE"/>
        </a:p>
      </dgm:t>
    </dgm:pt>
    <dgm:pt modelId="{CA1B63BB-C269-44D2-9147-18391D12EBF5}">
      <dgm:prSet custT="1"/>
      <dgm:spPr/>
      <dgm:t>
        <a:bodyPr/>
        <a:lstStyle/>
        <a:p>
          <a:r>
            <a:rPr lang="sv-SE" sz="1000" i="1"/>
            <a:t>Meningsfullt arbete</a:t>
          </a:r>
          <a:endParaRPr lang="sv-SE" sz="1000"/>
        </a:p>
      </dgm:t>
    </dgm:pt>
    <dgm:pt modelId="{6DB5AF6F-7061-48F1-8FFD-B4287143C81E}" type="parTrans" cxnId="{79D0BB79-74AA-426E-BA84-D8AC8EF00089}">
      <dgm:prSet/>
      <dgm:spPr/>
      <dgm:t>
        <a:bodyPr/>
        <a:lstStyle/>
        <a:p>
          <a:endParaRPr lang="sv-SE"/>
        </a:p>
      </dgm:t>
    </dgm:pt>
    <dgm:pt modelId="{3DA754FE-8A06-4B0F-9217-170827FF266F}" type="sibTrans" cxnId="{79D0BB79-74AA-426E-BA84-D8AC8EF00089}">
      <dgm:prSet/>
      <dgm:spPr/>
      <dgm:t>
        <a:bodyPr/>
        <a:lstStyle/>
        <a:p>
          <a:endParaRPr lang="sv-SE"/>
        </a:p>
      </dgm:t>
    </dgm:pt>
    <dgm:pt modelId="{8D7AC1D1-341D-4D92-934F-74FC9C1A1F5E}">
      <dgm:prSet custT="1"/>
      <dgm:spPr/>
      <dgm:t>
        <a:bodyPr/>
        <a:lstStyle/>
        <a:p>
          <a:r>
            <a:rPr lang="sv-SE" sz="1000" i="1"/>
            <a:t>Lärande/utveckling</a:t>
          </a:r>
          <a:endParaRPr lang="sv-SE" sz="1000"/>
        </a:p>
      </dgm:t>
    </dgm:pt>
    <dgm:pt modelId="{03CD6625-D022-43B7-8791-CCB8BD4646D9}" type="parTrans" cxnId="{184500A7-B46A-4ED3-A311-9A9A6F64AFED}">
      <dgm:prSet/>
      <dgm:spPr/>
      <dgm:t>
        <a:bodyPr/>
        <a:lstStyle/>
        <a:p>
          <a:endParaRPr lang="sv-SE"/>
        </a:p>
      </dgm:t>
    </dgm:pt>
    <dgm:pt modelId="{E963F67A-CABB-495E-8915-000A621F1CE3}" type="sibTrans" cxnId="{184500A7-B46A-4ED3-A311-9A9A6F64AFED}">
      <dgm:prSet/>
      <dgm:spPr/>
      <dgm:t>
        <a:bodyPr/>
        <a:lstStyle/>
        <a:p>
          <a:endParaRPr lang="sv-SE"/>
        </a:p>
      </dgm:t>
    </dgm:pt>
    <dgm:pt modelId="{38F960F2-86F8-420B-AF51-662105069FEF}">
      <dgm:prSet custT="1"/>
      <dgm:spPr/>
      <dgm:t>
        <a:bodyPr/>
        <a:lstStyle/>
        <a:p>
          <a:r>
            <a:rPr lang="sv-SE" sz="1000" i="1"/>
            <a:t>Känsla av kompetens</a:t>
          </a:r>
          <a:endParaRPr lang="sv-SE" sz="1000"/>
        </a:p>
      </dgm:t>
    </dgm:pt>
    <dgm:pt modelId="{EA8624B4-CBD7-4A95-A10F-2CFCD4610AF3}" type="parTrans" cxnId="{F63C4DA7-A0E9-43BF-BAA9-B3258B04EE4A}">
      <dgm:prSet/>
      <dgm:spPr/>
      <dgm:t>
        <a:bodyPr/>
        <a:lstStyle/>
        <a:p>
          <a:endParaRPr lang="sv-SE"/>
        </a:p>
      </dgm:t>
    </dgm:pt>
    <dgm:pt modelId="{274AF9B3-25A5-49DE-B191-217555C3A232}" type="sibTrans" cxnId="{F63C4DA7-A0E9-43BF-BAA9-B3258B04EE4A}">
      <dgm:prSet/>
      <dgm:spPr/>
      <dgm:t>
        <a:bodyPr/>
        <a:lstStyle/>
        <a:p>
          <a:endParaRPr lang="sv-SE"/>
        </a:p>
      </dgm:t>
    </dgm:pt>
    <dgm:pt modelId="{A0F76A41-8B54-4815-B2BD-A057A8313BE9}">
      <dgm:prSet custT="1"/>
      <dgm:spPr/>
      <dgm:t>
        <a:bodyPr/>
        <a:lstStyle/>
        <a:p>
          <a:r>
            <a:rPr lang="sv-SE" sz="1000" b="1"/>
            <a:t>Socialt stöd</a:t>
          </a:r>
          <a:endParaRPr lang="sv-SE" sz="1000"/>
        </a:p>
      </dgm:t>
    </dgm:pt>
    <dgm:pt modelId="{5E794983-EF21-4A1A-A768-C888733C5346}" type="parTrans" cxnId="{25B353A5-369B-479B-933F-CF5CBC9B01A0}">
      <dgm:prSet/>
      <dgm:spPr/>
      <dgm:t>
        <a:bodyPr/>
        <a:lstStyle/>
        <a:p>
          <a:endParaRPr lang="sv-SE"/>
        </a:p>
      </dgm:t>
    </dgm:pt>
    <dgm:pt modelId="{0ACB657F-88A4-4AB1-8CA2-640CBB0462F9}" type="sibTrans" cxnId="{25B353A5-369B-479B-933F-CF5CBC9B01A0}">
      <dgm:prSet/>
      <dgm:spPr/>
      <dgm:t>
        <a:bodyPr/>
        <a:lstStyle/>
        <a:p>
          <a:endParaRPr lang="sv-SE"/>
        </a:p>
      </dgm:t>
    </dgm:pt>
    <dgm:pt modelId="{79EC5FF8-F21C-4C67-96B7-D6E09FAA86B3}">
      <dgm:prSet custT="1"/>
      <dgm:spPr/>
      <dgm:t>
        <a:bodyPr/>
        <a:lstStyle/>
        <a:p>
          <a:r>
            <a:rPr lang="sv-SE" sz="1000" i="1"/>
            <a:t>Kollegor/Samarbete</a:t>
          </a:r>
          <a:endParaRPr lang="sv-SE" sz="1000"/>
        </a:p>
      </dgm:t>
    </dgm:pt>
    <dgm:pt modelId="{BEC2B08B-3119-41E9-935A-D11BAC4DF1B6}" type="parTrans" cxnId="{2692F4BC-FC8A-4326-A2F6-131C477291B3}">
      <dgm:prSet/>
      <dgm:spPr/>
      <dgm:t>
        <a:bodyPr/>
        <a:lstStyle/>
        <a:p>
          <a:endParaRPr lang="sv-SE"/>
        </a:p>
      </dgm:t>
    </dgm:pt>
    <dgm:pt modelId="{A73D0E06-CB1C-413E-88B7-96AC5D754694}" type="sibTrans" cxnId="{2692F4BC-FC8A-4326-A2F6-131C477291B3}">
      <dgm:prSet/>
      <dgm:spPr/>
      <dgm:t>
        <a:bodyPr/>
        <a:lstStyle/>
        <a:p>
          <a:endParaRPr lang="sv-SE"/>
        </a:p>
      </dgm:t>
    </dgm:pt>
    <dgm:pt modelId="{6EC4F414-3E85-4AAA-B82C-E8E33647A80E}">
      <dgm:prSet custT="1"/>
      <dgm:spPr/>
      <dgm:t>
        <a:bodyPr/>
        <a:lstStyle/>
        <a:p>
          <a:endParaRPr lang="sv-SE" sz="1000"/>
        </a:p>
      </dgm:t>
    </dgm:pt>
    <dgm:pt modelId="{667E6799-8982-479D-A990-C7994DDAE14F}" type="parTrans" cxnId="{F1B37B13-D0EA-4A24-901B-19D9D1461D51}">
      <dgm:prSet/>
      <dgm:spPr/>
      <dgm:t>
        <a:bodyPr/>
        <a:lstStyle/>
        <a:p>
          <a:endParaRPr lang="sv-SE"/>
        </a:p>
      </dgm:t>
    </dgm:pt>
    <dgm:pt modelId="{B58A3CAD-20A2-4988-B7D5-4D1CBCCE1017}" type="sibTrans" cxnId="{F1B37B13-D0EA-4A24-901B-19D9D1461D51}">
      <dgm:prSet/>
      <dgm:spPr/>
      <dgm:t>
        <a:bodyPr/>
        <a:lstStyle/>
        <a:p>
          <a:endParaRPr lang="sv-SE"/>
        </a:p>
      </dgm:t>
    </dgm:pt>
    <dgm:pt modelId="{7CA0C43B-5C8D-4597-B0A2-E172D7BFF479}">
      <dgm:prSet custT="1"/>
      <dgm:spPr/>
      <dgm:t>
        <a:bodyPr/>
        <a:lstStyle/>
        <a:p>
          <a:endParaRPr lang="sv-SE" sz="1000"/>
        </a:p>
      </dgm:t>
    </dgm:pt>
    <dgm:pt modelId="{EC13D561-231B-4437-BF07-73E75CA61BDA}" type="parTrans" cxnId="{0B143551-209C-4400-9C11-E409F7302B6F}">
      <dgm:prSet/>
      <dgm:spPr/>
      <dgm:t>
        <a:bodyPr/>
        <a:lstStyle/>
        <a:p>
          <a:endParaRPr lang="sv-SE"/>
        </a:p>
      </dgm:t>
    </dgm:pt>
    <dgm:pt modelId="{5645B120-ABDE-49F4-AD3C-3F208EDE5666}" type="sibTrans" cxnId="{0B143551-209C-4400-9C11-E409F7302B6F}">
      <dgm:prSet/>
      <dgm:spPr/>
      <dgm:t>
        <a:bodyPr/>
        <a:lstStyle/>
        <a:p>
          <a:endParaRPr lang="sv-SE"/>
        </a:p>
      </dgm:t>
    </dgm:pt>
    <dgm:pt modelId="{C18D475F-7E28-476B-9B22-DA91EFC9482E}">
      <dgm:prSet custT="1"/>
      <dgm:spPr/>
      <dgm:t>
        <a:bodyPr/>
        <a:lstStyle/>
        <a:p>
          <a:r>
            <a:rPr lang="sv-SE" sz="1000" b="1"/>
            <a:t>Organisation</a:t>
          </a:r>
          <a:endParaRPr lang="sv-SE" sz="1000"/>
        </a:p>
      </dgm:t>
    </dgm:pt>
    <dgm:pt modelId="{4561CCD6-D1C1-420B-8D7F-B8644700438B}" type="parTrans" cxnId="{841A6F1C-00A2-4720-B482-AC20B5A69F69}">
      <dgm:prSet/>
      <dgm:spPr/>
      <dgm:t>
        <a:bodyPr/>
        <a:lstStyle/>
        <a:p>
          <a:endParaRPr lang="sv-SE"/>
        </a:p>
      </dgm:t>
    </dgm:pt>
    <dgm:pt modelId="{FAA4FC3B-5263-4292-AD04-DF3380EBDDF0}" type="sibTrans" cxnId="{841A6F1C-00A2-4720-B482-AC20B5A69F69}">
      <dgm:prSet/>
      <dgm:spPr/>
      <dgm:t>
        <a:bodyPr/>
        <a:lstStyle/>
        <a:p>
          <a:endParaRPr lang="sv-SE"/>
        </a:p>
      </dgm:t>
    </dgm:pt>
    <dgm:pt modelId="{9A2AFEAB-5B43-458F-A612-768DF08F67D1}">
      <dgm:prSet custT="1"/>
      <dgm:spPr/>
      <dgm:t>
        <a:bodyPr/>
        <a:lstStyle/>
        <a:p>
          <a:r>
            <a:rPr lang="sv-SE" sz="1000" i="1"/>
            <a:t>Arbetsförhållanden</a:t>
          </a:r>
          <a:endParaRPr lang="sv-SE" sz="1000"/>
        </a:p>
      </dgm:t>
    </dgm:pt>
    <dgm:pt modelId="{400FDB8B-FD35-4773-B930-C8384657DF21}" type="parTrans" cxnId="{690811AE-1397-477F-A1EE-6F24C76BD6A8}">
      <dgm:prSet/>
      <dgm:spPr/>
      <dgm:t>
        <a:bodyPr/>
        <a:lstStyle/>
        <a:p>
          <a:endParaRPr lang="sv-SE"/>
        </a:p>
      </dgm:t>
    </dgm:pt>
    <dgm:pt modelId="{CDD787E0-E66E-40C1-9301-1AB893BF9C4D}" type="sibTrans" cxnId="{690811AE-1397-477F-A1EE-6F24C76BD6A8}">
      <dgm:prSet/>
      <dgm:spPr/>
      <dgm:t>
        <a:bodyPr/>
        <a:lstStyle/>
        <a:p>
          <a:endParaRPr lang="sv-SE"/>
        </a:p>
      </dgm:t>
    </dgm:pt>
    <dgm:pt modelId="{31EF6E3A-D261-4D58-83E8-5BCDA41C16E3}">
      <dgm:prSet custT="1"/>
      <dgm:spPr/>
      <dgm:t>
        <a:bodyPr/>
        <a:lstStyle/>
        <a:p>
          <a:endParaRPr lang="sv-SE" sz="1000"/>
        </a:p>
      </dgm:t>
    </dgm:pt>
    <dgm:pt modelId="{D162F29A-843A-4F72-B116-D3B7A50B2830}" type="parTrans" cxnId="{1FD53D97-3894-4A53-A0B8-67A2CE473397}">
      <dgm:prSet/>
      <dgm:spPr/>
      <dgm:t>
        <a:bodyPr/>
        <a:lstStyle/>
        <a:p>
          <a:endParaRPr lang="sv-SE"/>
        </a:p>
      </dgm:t>
    </dgm:pt>
    <dgm:pt modelId="{FC2CE9FC-7050-402E-B4D7-F93ECCB45AAD}" type="sibTrans" cxnId="{1FD53D97-3894-4A53-A0B8-67A2CE473397}">
      <dgm:prSet/>
      <dgm:spPr/>
      <dgm:t>
        <a:bodyPr/>
        <a:lstStyle/>
        <a:p>
          <a:endParaRPr lang="sv-SE"/>
        </a:p>
      </dgm:t>
    </dgm:pt>
    <dgm:pt modelId="{04D9D776-BAEB-44AB-A762-A26F1392EFC3}">
      <dgm:prSet custT="1"/>
      <dgm:spPr/>
      <dgm:t>
        <a:bodyPr/>
        <a:lstStyle/>
        <a:p>
          <a:r>
            <a:rPr lang="sv-SE" sz="1000" i="1"/>
            <a:t>Hög arbetsbelastning</a:t>
          </a:r>
          <a:endParaRPr lang="sv-SE" sz="1000"/>
        </a:p>
      </dgm:t>
    </dgm:pt>
    <dgm:pt modelId="{BDC51D95-1358-4DFB-88FA-D15E917B74F7}" type="parTrans" cxnId="{338091E6-219E-43B4-B843-23A663F1ADB6}">
      <dgm:prSet/>
      <dgm:spPr/>
      <dgm:t>
        <a:bodyPr/>
        <a:lstStyle/>
        <a:p>
          <a:endParaRPr lang="sv-SE"/>
        </a:p>
      </dgm:t>
    </dgm:pt>
    <dgm:pt modelId="{1165A8E8-D205-4A24-926E-340A3634BB26}" type="sibTrans" cxnId="{338091E6-219E-43B4-B843-23A663F1ADB6}">
      <dgm:prSet/>
      <dgm:spPr/>
      <dgm:t>
        <a:bodyPr/>
        <a:lstStyle/>
        <a:p>
          <a:endParaRPr lang="sv-SE"/>
        </a:p>
      </dgm:t>
    </dgm:pt>
    <dgm:pt modelId="{FAD4E64D-DED0-44C0-8FB0-8C4590AAB5EE}">
      <dgm:prSet custT="1"/>
      <dgm:spPr/>
      <dgm:t>
        <a:bodyPr/>
        <a:lstStyle/>
        <a:p>
          <a:r>
            <a:rPr lang="sv-SE" sz="1000" i="1"/>
            <a:t>Övriga arbetsförhållanden</a:t>
          </a:r>
          <a:endParaRPr lang="sv-SE" sz="1000"/>
        </a:p>
      </dgm:t>
    </dgm:pt>
    <dgm:pt modelId="{44BCEFDC-B2BE-4AE8-916F-0123D11A03D8}" type="parTrans" cxnId="{F7746E9B-AF4B-4760-8292-765D4D327C38}">
      <dgm:prSet/>
      <dgm:spPr/>
      <dgm:t>
        <a:bodyPr/>
        <a:lstStyle/>
        <a:p>
          <a:endParaRPr lang="sv-SE"/>
        </a:p>
      </dgm:t>
    </dgm:pt>
    <dgm:pt modelId="{380AA521-B54C-44FF-B345-26EB015C2693}" type="sibTrans" cxnId="{F7746E9B-AF4B-4760-8292-765D4D327C38}">
      <dgm:prSet/>
      <dgm:spPr/>
      <dgm:t>
        <a:bodyPr/>
        <a:lstStyle/>
        <a:p>
          <a:endParaRPr lang="sv-SE"/>
        </a:p>
      </dgm:t>
    </dgm:pt>
    <dgm:pt modelId="{E61DDDE8-FA91-4F01-9D6D-E5A84DD4F263}">
      <dgm:prSet custT="1"/>
      <dgm:spPr/>
      <dgm:t>
        <a:bodyPr/>
        <a:lstStyle/>
        <a:p>
          <a:r>
            <a:rPr lang="sv-SE" sz="1000" b="1"/>
            <a:t>Kompetens</a:t>
          </a:r>
          <a:endParaRPr lang="sv-SE" sz="1000"/>
        </a:p>
      </dgm:t>
    </dgm:pt>
    <dgm:pt modelId="{B7EFB965-CF3B-4D6A-9A0D-BFB731760D54}" type="parTrans" cxnId="{6474120E-7212-4E4D-9D66-F62A5E6A4374}">
      <dgm:prSet/>
      <dgm:spPr/>
      <dgm:t>
        <a:bodyPr/>
        <a:lstStyle/>
        <a:p>
          <a:endParaRPr lang="sv-SE"/>
        </a:p>
      </dgm:t>
    </dgm:pt>
    <dgm:pt modelId="{FAB37092-ABC1-4D4F-A696-3FC87ED2BCD2}" type="sibTrans" cxnId="{6474120E-7212-4E4D-9D66-F62A5E6A4374}">
      <dgm:prSet/>
      <dgm:spPr/>
      <dgm:t>
        <a:bodyPr/>
        <a:lstStyle/>
        <a:p>
          <a:endParaRPr lang="sv-SE"/>
        </a:p>
      </dgm:t>
    </dgm:pt>
    <dgm:pt modelId="{E40C3F30-BD58-403E-912E-83AF4CEE8396}">
      <dgm:prSet custT="1"/>
      <dgm:spPr/>
      <dgm:t>
        <a:bodyPr/>
        <a:lstStyle/>
        <a:p>
          <a:r>
            <a:rPr lang="sv-SE" sz="1000" i="1"/>
            <a:t>Osäkerhet kring kompetens</a:t>
          </a:r>
          <a:endParaRPr lang="sv-SE" sz="1000"/>
        </a:p>
      </dgm:t>
    </dgm:pt>
    <dgm:pt modelId="{3A759856-29F3-4F98-B5A3-767C3984DF35}" type="parTrans" cxnId="{2B454C36-9AAC-41FE-9398-A7E289CE5DDF}">
      <dgm:prSet/>
      <dgm:spPr/>
      <dgm:t>
        <a:bodyPr/>
        <a:lstStyle/>
        <a:p>
          <a:endParaRPr lang="sv-SE"/>
        </a:p>
      </dgm:t>
    </dgm:pt>
    <dgm:pt modelId="{CAFEE56C-0284-43E0-9937-3CD90B5C55AF}" type="sibTrans" cxnId="{2B454C36-9AAC-41FE-9398-A7E289CE5DDF}">
      <dgm:prSet/>
      <dgm:spPr/>
      <dgm:t>
        <a:bodyPr/>
        <a:lstStyle/>
        <a:p>
          <a:endParaRPr lang="sv-SE"/>
        </a:p>
      </dgm:t>
    </dgm:pt>
    <dgm:pt modelId="{9947C602-FAAB-4227-B4E9-425205B89485}">
      <dgm:prSet custT="1"/>
      <dgm:spPr/>
      <dgm:t>
        <a:bodyPr/>
        <a:lstStyle/>
        <a:p>
          <a:r>
            <a:rPr lang="sv-SE" sz="1000" i="1"/>
            <a:t>Känsla av otillräcklighet</a:t>
          </a:r>
          <a:endParaRPr lang="sv-SE" sz="1000"/>
        </a:p>
      </dgm:t>
    </dgm:pt>
    <dgm:pt modelId="{7A6D981D-DD6A-4686-9969-838B7B749031}" type="parTrans" cxnId="{031D9496-0A55-40BC-9BB4-7AE1D3512EE5}">
      <dgm:prSet/>
      <dgm:spPr/>
      <dgm:t>
        <a:bodyPr/>
        <a:lstStyle/>
        <a:p>
          <a:endParaRPr lang="sv-SE"/>
        </a:p>
      </dgm:t>
    </dgm:pt>
    <dgm:pt modelId="{8CC4E129-BBAB-4439-BCD6-3036D59E079A}" type="sibTrans" cxnId="{031D9496-0A55-40BC-9BB4-7AE1D3512EE5}">
      <dgm:prSet/>
      <dgm:spPr/>
      <dgm:t>
        <a:bodyPr/>
        <a:lstStyle/>
        <a:p>
          <a:endParaRPr lang="sv-SE"/>
        </a:p>
      </dgm:t>
    </dgm:pt>
    <dgm:pt modelId="{4041D1F9-D8BF-44C0-9AB2-FC0031CCD727}">
      <dgm:prSet custT="1"/>
      <dgm:spPr/>
      <dgm:t>
        <a:bodyPr/>
        <a:lstStyle/>
        <a:p>
          <a:r>
            <a:rPr lang="sv-SE" sz="1000" i="1"/>
            <a:t>Ansvar</a:t>
          </a:r>
          <a:endParaRPr lang="sv-SE" sz="1000"/>
        </a:p>
      </dgm:t>
    </dgm:pt>
    <dgm:pt modelId="{61DD9657-2AF8-4387-9929-D97B7CB50F45}" type="parTrans" cxnId="{A717BDC5-EF76-4AE0-ADC3-7B85DFB91FF9}">
      <dgm:prSet/>
      <dgm:spPr/>
      <dgm:t>
        <a:bodyPr/>
        <a:lstStyle/>
        <a:p>
          <a:endParaRPr lang="sv-SE"/>
        </a:p>
      </dgm:t>
    </dgm:pt>
    <dgm:pt modelId="{F17E9D88-7179-44E3-BDEC-741C0C0FBAC8}" type="sibTrans" cxnId="{A717BDC5-EF76-4AE0-ADC3-7B85DFB91FF9}">
      <dgm:prSet/>
      <dgm:spPr/>
      <dgm:t>
        <a:bodyPr/>
        <a:lstStyle/>
        <a:p>
          <a:endParaRPr lang="sv-SE"/>
        </a:p>
      </dgm:t>
    </dgm:pt>
    <dgm:pt modelId="{A6A2ADEA-73B2-43AB-9045-D8C3F7AB2205}">
      <dgm:prSet custT="1"/>
      <dgm:spPr/>
      <dgm:t>
        <a:bodyPr/>
        <a:lstStyle/>
        <a:p>
          <a:r>
            <a:rPr lang="sv-SE" sz="1000" b="1"/>
            <a:t>Stressupplevelse</a:t>
          </a:r>
          <a:endParaRPr lang="sv-SE" sz="1000"/>
        </a:p>
      </dgm:t>
    </dgm:pt>
    <dgm:pt modelId="{3D6BC143-4040-4416-9E98-086D90F3E2C1}" type="parTrans" cxnId="{CCF96B32-D4C1-4A0C-9E64-B4331484A99F}">
      <dgm:prSet/>
      <dgm:spPr/>
      <dgm:t>
        <a:bodyPr/>
        <a:lstStyle/>
        <a:p>
          <a:endParaRPr lang="sv-SE"/>
        </a:p>
      </dgm:t>
    </dgm:pt>
    <dgm:pt modelId="{AF5A8AA0-9FA8-46D1-AA2F-E3F6CD2608C2}" type="sibTrans" cxnId="{CCF96B32-D4C1-4A0C-9E64-B4331484A99F}">
      <dgm:prSet/>
      <dgm:spPr/>
      <dgm:t>
        <a:bodyPr/>
        <a:lstStyle/>
        <a:p>
          <a:endParaRPr lang="sv-SE"/>
        </a:p>
      </dgm:t>
    </dgm:pt>
    <dgm:pt modelId="{0B91F891-2AE0-4DD3-A339-82E1446BABE4}">
      <dgm:prSet custT="1"/>
      <dgm:spPr/>
      <dgm:t>
        <a:bodyPr/>
        <a:lstStyle/>
        <a:p>
          <a:r>
            <a:rPr lang="sv-SE" sz="1000" i="1"/>
            <a:t>Stress</a:t>
          </a:r>
          <a:endParaRPr lang="sv-SE" sz="1000"/>
        </a:p>
      </dgm:t>
    </dgm:pt>
    <dgm:pt modelId="{D15B9B8C-783A-4E66-BE08-26382781B292}" type="parTrans" cxnId="{A21CDFB6-8118-447B-9A68-34283FC88F01}">
      <dgm:prSet/>
      <dgm:spPr/>
      <dgm:t>
        <a:bodyPr/>
        <a:lstStyle/>
        <a:p>
          <a:endParaRPr lang="sv-SE"/>
        </a:p>
      </dgm:t>
    </dgm:pt>
    <dgm:pt modelId="{2F8911DD-FAED-438C-84C3-2275EA0026A5}" type="sibTrans" cxnId="{A21CDFB6-8118-447B-9A68-34283FC88F01}">
      <dgm:prSet/>
      <dgm:spPr/>
      <dgm:t>
        <a:bodyPr/>
        <a:lstStyle/>
        <a:p>
          <a:endParaRPr lang="sv-SE"/>
        </a:p>
      </dgm:t>
    </dgm:pt>
    <dgm:pt modelId="{898FFD70-CB75-4056-BC5C-68366B32ED08}">
      <dgm:prSet custT="1"/>
      <dgm:spPr/>
      <dgm:t>
        <a:bodyPr/>
        <a:lstStyle/>
        <a:p>
          <a:r>
            <a:rPr lang="sv-SE" sz="1000" i="1" dirty="0"/>
            <a:t>Vara ny i yrket/på arbetsplatsen</a:t>
          </a:r>
          <a:endParaRPr lang="sv-SE" sz="1000" dirty="0"/>
        </a:p>
      </dgm:t>
    </dgm:pt>
    <dgm:pt modelId="{B7EE6268-7A37-429D-9222-7E2661777415}" type="parTrans" cxnId="{0E33E823-8BB4-46D4-ACCE-F139E89E2709}">
      <dgm:prSet/>
      <dgm:spPr/>
      <dgm:t>
        <a:bodyPr/>
        <a:lstStyle/>
        <a:p>
          <a:endParaRPr lang="sv-SE"/>
        </a:p>
      </dgm:t>
    </dgm:pt>
    <dgm:pt modelId="{5B8ACF1E-F652-4713-9AB5-A06C68832821}" type="sibTrans" cxnId="{0E33E823-8BB4-46D4-ACCE-F139E89E2709}">
      <dgm:prSet/>
      <dgm:spPr/>
      <dgm:t>
        <a:bodyPr/>
        <a:lstStyle/>
        <a:p>
          <a:endParaRPr lang="sv-SE"/>
        </a:p>
      </dgm:t>
    </dgm:pt>
    <dgm:pt modelId="{A40EF0F0-2C49-4E66-A028-CCDD5F20CADB}">
      <dgm:prSet custT="1"/>
      <dgm:spPr/>
      <dgm:t>
        <a:bodyPr/>
        <a:lstStyle/>
        <a:p>
          <a:r>
            <a:rPr lang="sv-SE" sz="1000" b="1"/>
            <a:t>Socialt stöd</a:t>
          </a:r>
          <a:endParaRPr lang="sv-SE" sz="1000"/>
        </a:p>
      </dgm:t>
    </dgm:pt>
    <dgm:pt modelId="{C48222B2-A152-43D9-8A2F-DE336B8E3956}" type="parTrans" cxnId="{46325A90-159C-4346-B9BF-86538A52BC1E}">
      <dgm:prSet/>
      <dgm:spPr/>
      <dgm:t>
        <a:bodyPr/>
        <a:lstStyle/>
        <a:p>
          <a:endParaRPr lang="sv-SE"/>
        </a:p>
      </dgm:t>
    </dgm:pt>
    <dgm:pt modelId="{81F4E93D-BEFD-41AD-9281-EF6DEB0B51BE}" type="sibTrans" cxnId="{46325A90-159C-4346-B9BF-86538A52BC1E}">
      <dgm:prSet/>
      <dgm:spPr/>
      <dgm:t>
        <a:bodyPr/>
        <a:lstStyle/>
        <a:p>
          <a:endParaRPr lang="sv-SE"/>
        </a:p>
      </dgm:t>
    </dgm:pt>
    <dgm:pt modelId="{FDCF5C78-E30F-4FA0-B8D1-60DE81EB5E0E}">
      <dgm:prSet custT="1"/>
      <dgm:spPr/>
      <dgm:t>
        <a:bodyPr/>
        <a:lstStyle/>
        <a:p>
          <a:r>
            <a:rPr lang="sv-SE" sz="1000" i="1"/>
            <a:t>Brist på socialt stöd/samarbete</a:t>
          </a:r>
          <a:endParaRPr lang="sv-SE" sz="1000"/>
        </a:p>
      </dgm:t>
    </dgm:pt>
    <dgm:pt modelId="{FF71D36C-8B6C-4652-AA3B-6916F0259B26}" type="parTrans" cxnId="{29C5B83A-FE50-470F-8EB8-A8FE00DD23A2}">
      <dgm:prSet/>
      <dgm:spPr/>
      <dgm:t>
        <a:bodyPr/>
        <a:lstStyle/>
        <a:p>
          <a:endParaRPr lang="sv-SE"/>
        </a:p>
      </dgm:t>
    </dgm:pt>
    <dgm:pt modelId="{A9E8A2A6-D354-4EE8-BD2B-3C7587DAD676}" type="sibTrans" cxnId="{29C5B83A-FE50-470F-8EB8-A8FE00DD23A2}">
      <dgm:prSet/>
      <dgm:spPr/>
      <dgm:t>
        <a:bodyPr/>
        <a:lstStyle/>
        <a:p>
          <a:endParaRPr lang="sv-SE"/>
        </a:p>
      </dgm:t>
    </dgm:pt>
    <dgm:pt modelId="{ED6FDB01-BBB3-4D23-8D5C-B3BB719F037D}" type="pres">
      <dgm:prSet presAssocID="{3EB2E4EF-E7D7-4853-B3DF-EE791BC8DF07}" presName="Name0" presStyleCnt="0">
        <dgm:presLayoutVars>
          <dgm:chMax val="2"/>
          <dgm:dir/>
          <dgm:animOne val="branch"/>
          <dgm:animLvl val="lvl"/>
          <dgm:resizeHandles val="exact"/>
        </dgm:presLayoutVars>
      </dgm:prSet>
      <dgm:spPr/>
    </dgm:pt>
    <dgm:pt modelId="{E3F57165-24C9-40DE-992D-E30B44CEF8D4}" type="pres">
      <dgm:prSet presAssocID="{3EB2E4EF-E7D7-4853-B3DF-EE791BC8DF07}" presName="Background" presStyleLbl="node1" presStyleIdx="0" presStyleCnt="1" custScaleY="150679" custLinFactNeighborX="209" custLinFactNeighborY="-4065"/>
      <dgm:spPr/>
    </dgm:pt>
    <dgm:pt modelId="{6A9ED38C-872A-46BB-8908-BF00A65DB5C1}" type="pres">
      <dgm:prSet presAssocID="{3EB2E4EF-E7D7-4853-B3DF-EE791BC8DF07}" presName="Divider" presStyleLbl="callout" presStyleIdx="0" presStyleCnt="1"/>
      <dgm:spPr/>
    </dgm:pt>
    <dgm:pt modelId="{C11DE2D7-8A01-4335-99D6-A058CBE6DC3D}" type="pres">
      <dgm:prSet presAssocID="{3EB2E4EF-E7D7-4853-B3DF-EE791BC8DF07}" presName="ChildText1" presStyleLbl="revTx" presStyleIdx="0" presStyleCnt="0" custScaleX="103972" custScaleY="178571" custLinFactNeighborX="6773" custLinFactNeighborY="919">
        <dgm:presLayoutVars>
          <dgm:chMax val="0"/>
          <dgm:chPref val="0"/>
          <dgm:bulletEnabled val="1"/>
        </dgm:presLayoutVars>
      </dgm:prSet>
      <dgm:spPr/>
    </dgm:pt>
    <dgm:pt modelId="{635DF7F3-B563-403A-8711-2079CFC9FC3A}" type="pres">
      <dgm:prSet presAssocID="{3EB2E4EF-E7D7-4853-B3DF-EE791BC8DF07}" presName="ChildText2" presStyleLbl="revTx" presStyleIdx="0" presStyleCnt="0" custScaleX="109598" custScaleY="152076" custLinFactNeighborX="6119" custLinFactNeighborY="-7679">
        <dgm:presLayoutVars>
          <dgm:chMax val="0"/>
          <dgm:chPref val="0"/>
          <dgm:bulletEnabled val="1"/>
        </dgm:presLayoutVars>
      </dgm:prSet>
      <dgm:spPr/>
    </dgm:pt>
    <dgm:pt modelId="{7D254D32-170A-4066-968B-C96755056923}" type="pres">
      <dgm:prSet presAssocID="{3EB2E4EF-E7D7-4853-B3DF-EE791BC8DF07}" presName="ParentText1" presStyleLbl="revTx" presStyleIdx="0" presStyleCnt="0">
        <dgm:presLayoutVars>
          <dgm:chMax val="1"/>
          <dgm:chPref val="1"/>
        </dgm:presLayoutVars>
      </dgm:prSet>
      <dgm:spPr/>
    </dgm:pt>
    <dgm:pt modelId="{8F91E1D4-0D90-4D62-9092-784DA0B1FADA}" type="pres">
      <dgm:prSet presAssocID="{3EB2E4EF-E7D7-4853-B3DF-EE791BC8DF07}" presName="ParentShape1" presStyleLbl="alignImgPlace1" presStyleIdx="0" presStyleCnt="2">
        <dgm:presLayoutVars/>
      </dgm:prSet>
      <dgm:spPr/>
    </dgm:pt>
    <dgm:pt modelId="{4EE3C49A-2D1B-44EE-B594-D9C5E6E8EBFB}" type="pres">
      <dgm:prSet presAssocID="{3EB2E4EF-E7D7-4853-B3DF-EE791BC8DF07}" presName="ParentText2" presStyleLbl="revTx" presStyleIdx="0" presStyleCnt="0">
        <dgm:presLayoutVars>
          <dgm:chMax val="1"/>
          <dgm:chPref val="1"/>
        </dgm:presLayoutVars>
      </dgm:prSet>
      <dgm:spPr/>
    </dgm:pt>
    <dgm:pt modelId="{6EE4BD7F-9A5A-4533-BB71-D4E17BA7ED9B}" type="pres">
      <dgm:prSet presAssocID="{3EB2E4EF-E7D7-4853-B3DF-EE791BC8DF07}" presName="ParentShape2" presStyleLbl="alignImgPlace1" presStyleIdx="1" presStyleCnt="2">
        <dgm:presLayoutVars/>
      </dgm:prSet>
      <dgm:spPr/>
    </dgm:pt>
  </dgm:ptLst>
  <dgm:cxnLst>
    <dgm:cxn modelId="{6474120E-7212-4E4D-9D66-F62A5E6A4374}" srcId="{45DFEC5F-BE8D-4569-BF8F-572678C3A7CC}" destId="{E61DDDE8-FA91-4F01-9D6D-E5A84DD4F263}" srcOrd="3" destOrd="0" parTransId="{B7EFB965-CF3B-4D6A-9A0D-BFB731760D54}" sibTransId="{FAB37092-ABC1-4D4F-A696-3FC87ED2BCD2}"/>
    <dgm:cxn modelId="{7676C311-1E74-495A-AB29-77FAAA9A42EA}" type="presOf" srcId="{FDCF5C78-E30F-4FA0-B8D1-60DE81EB5E0E}" destId="{635DF7F3-B563-403A-8711-2079CFC9FC3A}" srcOrd="0" destOrd="11" presId="urn:microsoft.com/office/officeart/2009/3/layout/OpposingIdeas"/>
    <dgm:cxn modelId="{F1B37B13-D0EA-4A24-901B-19D9D1461D51}" srcId="{F211134D-0258-4394-956B-903D5DCBFCA9}" destId="{6EC4F414-3E85-4AAA-B82C-E8E33647A80E}" srcOrd="10" destOrd="0" parTransId="{667E6799-8982-479D-A990-C7994DDAE14F}" sibTransId="{B58A3CAD-20A2-4988-B7D5-4D1CBCCE1017}"/>
    <dgm:cxn modelId="{C2490415-33FC-4CB0-A6F9-4B5E802A0BA4}" type="presOf" srcId="{A40EF0F0-2C49-4E66-A028-CCDD5F20CADB}" destId="{635DF7F3-B563-403A-8711-2079CFC9FC3A}" srcOrd="0" destOrd="10" presId="urn:microsoft.com/office/officeart/2009/3/layout/OpposingIdeas"/>
    <dgm:cxn modelId="{E2514018-876D-4B4D-B5CC-6E69136DDED6}" type="presOf" srcId="{CA1B63BB-C269-44D2-9147-18391D12EBF5}" destId="{C11DE2D7-8A01-4335-99D6-A058CBE6DC3D}" srcOrd="0" destOrd="1" presId="urn:microsoft.com/office/officeart/2009/3/layout/OpposingIdeas"/>
    <dgm:cxn modelId="{841A6F1C-00A2-4720-B482-AC20B5A69F69}" srcId="{F211134D-0258-4394-956B-903D5DCBFCA9}" destId="{C18D475F-7E28-476B-9B22-DA91EFC9482E}" srcOrd="6" destOrd="0" parTransId="{4561CCD6-D1C1-420B-8D7F-B8644700438B}" sibTransId="{FAA4FC3B-5263-4292-AD04-DF3380EBDDF0}"/>
    <dgm:cxn modelId="{3623551C-26E6-4075-AFC2-6F798C6E70C0}" type="presOf" srcId="{7CA0C43B-5C8D-4597-B0A2-E172D7BFF479}" destId="{C11DE2D7-8A01-4335-99D6-A058CBE6DC3D}" srcOrd="0" destOrd="9" presId="urn:microsoft.com/office/officeart/2009/3/layout/OpposingIdeas"/>
    <dgm:cxn modelId="{0E33E823-8BB4-46D4-ACCE-F139E89E2709}" srcId="{45DFEC5F-BE8D-4569-BF8F-572678C3A7CC}" destId="{898FFD70-CB75-4056-BC5C-68366B32ED08}" srcOrd="9" destOrd="0" parTransId="{B7EE6268-7A37-429D-9222-7E2661777415}" sibTransId="{5B8ACF1E-F652-4713-9AB5-A06C68832821}"/>
    <dgm:cxn modelId="{CCF96B32-D4C1-4A0C-9E64-B4331484A99F}" srcId="{45DFEC5F-BE8D-4569-BF8F-572678C3A7CC}" destId="{A6A2ADEA-73B2-43AB-9045-D8C3F7AB2205}" srcOrd="7" destOrd="0" parTransId="{3D6BC143-4040-4416-9E98-086D90F3E2C1}" sibTransId="{AF5A8AA0-9FA8-46D1-AA2F-E3F6CD2608C2}"/>
    <dgm:cxn modelId="{2B454C36-9AAC-41FE-9398-A7E289CE5DDF}" srcId="{45DFEC5F-BE8D-4569-BF8F-572678C3A7CC}" destId="{E40C3F30-BD58-403E-912E-83AF4CEE8396}" srcOrd="4" destOrd="0" parTransId="{3A759856-29F3-4F98-B5A3-767C3984DF35}" sibTransId="{CAFEE56C-0284-43E0-9937-3CD90B5C55AF}"/>
    <dgm:cxn modelId="{EFCE3937-CFCD-49A7-AA9F-CE436D3427C1}" type="presOf" srcId="{C18D475F-7E28-476B-9B22-DA91EFC9482E}" destId="{C11DE2D7-8A01-4335-99D6-A058CBE6DC3D}" srcOrd="0" destOrd="6" presId="urn:microsoft.com/office/officeart/2009/3/layout/OpposingIdeas"/>
    <dgm:cxn modelId="{249C1D3A-722D-4A0A-8D54-469019AE9564}" type="presOf" srcId="{45DFEC5F-BE8D-4569-BF8F-572678C3A7CC}" destId="{6EE4BD7F-9A5A-4533-BB71-D4E17BA7ED9B}" srcOrd="1" destOrd="0" presId="urn:microsoft.com/office/officeart/2009/3/layout/OpposingIdeas"/>
    <dgm:cxn modelId="{29C5B83A-FE50-470F-8EB8-A8FE00DD23A2}" srcId="{45DFEC5F-BE8D-4569-BF8F-572678C3A7CC}" destId="{FDCF5C78-E30F-4FA0-B8D1-60DE81EB5E0E}" srcOrd="11" destOrd="0" parTransId="{FF71D36C-8B6C-4652-AA3B-6916F0259B26}" sibTransId="{A9E8A2A6-D354-4EE8-BD2B-3C7587DAD676}"/>
    <dgm:cxn modelId="{7A1ED23C-7F24-4263-AD18-E9BDBF6F56BC}" type="presOf" srcId="{38F960F2-86F8-420B-AF51-662105069FEF}" destId="{C11DE2D7-8A01-4335-99D6-A058CBE6DC3D}" srcOrd="0" destOrd="3" presId="urn:microsoft.com/office/officeart/2009/3/layout/OpposingIdeas"/>
    <dgm:cxn modelId="{6C4B995B-FB06-4B69-A2FC-F88276B2DDEB}" type="presOf" srcId="{FD525861-094E-4B93-943B-2C4251E618F1}" destId="{C11DE2D7-8A01-4335-99D6-A058CBE6DC3D}" srcOrd="0" destOrd="0" presId="urn:microsoft.com/office/officeart/2009/3/layout/OpposingIdeas"/>
    <dgm:cxn modelId="{9B77A55B-5A1F-4478-ABEF-43D147A83D93}" type="presOf" srcId="{8D7AC1D1-341D-4D92-934F-74FC9C1A1F5E}" destId="{C11DE2D7-8A01-4335-99D6-A058CBE6DC3D}" srcOrd="0" destOrd="2" presId="urn:microsoft.com/office/officeart/2009/3/layout/OpposingIdeas"/>
    <dgm:cxn modelId="{27118A45-9C52-4A59-A0D6-226CCB8F0FE9}" type="presOf" srcId="{6EC4F414-3E85-4AAA-B82C-E8E33647A80E}" destId="{C11DE2D7-8A01-4335-99D6-A058CBE6DC3D}" srcOrd="0" destOrd="10" presId="urn:microsoft.com/office/officeart/2009/3/layout/OpposingIdeas"/>
    <dgm:cxn modelId="{875D5E47-7097-4ADC-864A-F7AB7C60F4A3}" type="presOf" srcId="{A6A2ADEA-73B2-43AB-9045-D8C3F7AB2205}" destId="{635DF7F3-B563-403A-8711-2079CFC9FC3A}" srcOrd="0" destOrd="7" presId="urn:microsoft.com/office/officeart/2009/3/layout/OpposingIdeas"/>
    <dgm:cxn modelId="{89D0C54A-C2F1-412A-B34A-4541DA86835C}" type="presOf" srcId="{E61DDDE8-FA91-4F01-9D6D-E5A84DD4F263}" destId="{635DF7F3-B563-403A-8711-2079CFC9FC3A}" srcOrd="0" destOrd="3" presId="urn:microsoft.com/office/officeart/2009/3/layout/OpposingIdeas"/>
    <dgm:cxn modelId="{8B6B586E-F577-403C-8DA6-B4744C7E98EB}" type="presOf" srcId="{5DDF7E4D-C093-4878-A626-7003C033B67E}" destId="{635DF7F3-B563-403A-8711-2079CFC9FC3A}" srcOrd="0" destOrd="0" presId="urn:microsoft.com/office/officeart/2009/3/layout/OpposingIdeas"/>
    <dgm:cxn modelId="{0B143551-209C-4400-9C11-E409F7302B6F}" srcId="{F211134D-0258-4394-956B-903D5DCBFCA9}" destId="{7CA0C43B-5C8D-4597-B0A2-E172D7BFF479}" srcOrd="9" destOrd="0" parTransId="{EC13D561-231B-4437-BF07-73E75CA61BDA}" sibTransId="{5645B120-ABDE-49F4-AD3C-3F208EDE5666}"/>
    <dgm:cxn modelId="{7B580E56-B9B3-497E-9DFB-DE2BCCA506C7}" type="presOf" srcId="{79EC5FF8-F21C-4C67-96B7-D6E09FAA86B3}" destId="{C11DE2D7-8A01-4335-99D6-A058CBE6DC3D}" srcOrd="0" destOrd="5" presId="urn:microsoft.com/office/officeart/2009/3/layout/OpposingIdeas"/>
    <dgm:cxn modelId="{79D0BB79-74AA-426E-BA84-D8AC8EF00089}" srcId="{F211134D-0258-4394-956B-903D5DCBFCA9}" destId="{CA1B63BB-C269-44D2-9147-18391D12EBF5}" srcOrd="1" destOrd="0" parTransId="{6DB5AF6F-7061-48F1-8FFD-B4287143C81E}" sibTransId="{3DA754FE-8A06-4B0F-9217-170827FF266F}"/>
    <dgm:cxn modelId="{FDAD8D7C-B44F-4BC4-BD76-2FC3C00A5655}" type="presOf" srcId="{9A2AFEAB-5B43-458F-A612-768DF08F67D1}" destId="{C11DE2D7-8A01-4335-99D6-A058CBE6DC3D}" srcOrd="0" destOrd="7" presId="urn:microsoft.com/office/officeart/2009/3/layout/OpposingIdeas"/>
    <dgm:cxn modelId="{06A0AA7D-C466-4AD8-BBC5-00C89C689943}" type="presOf" srcId="{9947C602-FAAB-4227-B4E9-425205B89485}" destId="{635DF7F3-B563-403A-8711-2079CFC9FC3A}" srcOrd="0" destOrd="5" presId="urn:microsoft.com/office/officeart/2009/3/layout/OpposingIdeas"/>
    <dgm:cxn modelId="{C89B287F-F04E-4B09-9AA7-EB80225D631C}" type="presOf" srcId="{04D9D776-BAEB-44AB-A762-A26F1392EFC3}" destId="{635DF7F3-B563-403A-8711-2079CFC9FC3A}" srcOrd="0" destOrd="1" presId="urn:microsoft.com/office/officeart/2009/3/layout/OpposingIdeas"/>
    <dgm:cxn modelId="{90087F80-0082-4EBA-BE3A-661D06C7B646}" type="presOf" srcId="{0B91F891-2AE0-4DD3-A339-82E1446BABE4}" destId="{635DF7F3-B563-403A-8711-2079CFC9FC3A}" srcOrd="0" destOrd="8" presId="urn:microsoft.com/office/officeart/2009/3/layout/OpposingIdeas"/>
    <dgm:cxn modelId="{C8550881-EA1F-4A2B-80FC-A74EF0D70BD2}" srcId="{3EB2E4EF-E7D7-4853-B3DF-EE791BC8DF07}" destId="{45DFEC5F-BE8D-4569-BF8F-572678C3A7CC}" srcOrd="1" destOrd="0" parTransId="{D0E455DD-0D1A-4AF7-BEB7-1318D2E93B82}" sibTransId="{C0E6795A-875C-4B6E-A578-7FCEC8BCE5F2}"/>
    <dgm:cxn modelId="{944A7F8D-ED25-4233-824B-52F0291CBEC5}" srcId="{F211134D-0258-4394-956B-903D5DCBFCA9}" destId="{FD525861-094E-4B93-943B-2C4251E618F1}" srcOrd="0" destOrd="0" parTransId="{62698046-7638-48A7-96E2-374DB3E5A121}" sibTransId="{DEF8369D-4B4E-4F08-B32B-85712E4A2630}"/>
    <dgm:cxn modelId="{46325A90-159C-4346-B9BF-86538A52BC1E}" srcId="{45DFEC5F-BE8D-4569-BF8F-572678C3A7CC}" destId="{A40EF0F0-2C49-4E66-A028-CCDD5F20CADB}" srcOrd="10" destOrd="0" parTransId="{C48222B2-A152-43D9-8A2F-DE336B8E3956}" sibTransId="{81F4E93D-BEFD-41AD-9281-EF6DEB0B51BE}"/>
    <dgm:cxn modelId="{18FA2291-C0F3-4074-A66F-50C9AECDE298}" srcId="{3EB2E4EF-E7D7-4853-B3DF-EE791BC8DF07}" destId="{F211134D-0258-4394-956B-903D5DCBFCA9}" srcOrd="0" destOrd="0" parTransId="{38790185-CC70-49CF-A3AE-089216569C6A}" sibTransId="{53E4F347-D264-4B02-B51E-11AA7C57F69B}"/>
    <dgm:cxn modelId="{60348D93-81E1-4DEB-92D2-EC98256E19D3}" type="presOf" srcId="{3EB2E4EF-E7D7-4853-B3DF-EE791BC8DF07}" destId="{ED6FDB01-BBB3-4D23-8D5C-B3BB719F037D}" srcOrd="0" destOrd="0" presId="urn:microsoft.com/office/officeart/2009/3/layout/OpposingIdeas"/>
    <dgm:cxn modelId="{B9F97695-DDDE-4524-8173-9E1E1A0335DF}" type="presOf" srcId="{A0F76A41-8B54-4815-B2BD-A057A8313BE9}" destId="{C11DE2D7-8A01-4335-99D6-A058CBE6DC3D}" srcOrd="0" destOrd="4" presId="urn:microsoft.com/office/officeart/2009/3/layout/OpposingIdeas"/>
    <dgm:cxn modelId="{031D9496-0A55-40BC-9BB4-7AE1D3512EE5}" srcId="{45DFEC5F-BE8D-4569-BF8F-572678C3A7CC}" destId="{9947C602-FAAB-4227-B4E9-425205B89485}" srcOrd="5" destOrd="0" parTransId="{7A6D981D-DD6A-4686-9969-838B7B749031}" sibTransId="{8CC4E129-BBAB-4439-BCD6-3036D59E079A}"/>
    <dgm:cxn modelId="{1FD53D97-3894-4A53-A0B8-67A2CE473397}" srcId="{F211134D-0258-4394-956B-903D5DCBFCA9}" destId="{31EF6E3A-D261-4D58-83E8-5BCDA41C16E3}" srcOrd="8" destOrd="0" parTransId="{D162F29A-843A-4F72-B116-D3B7A50B2830}" sibTransId="{FC2CE9FC-7050-402E-B4D7-F93ECCB45AAD}"/>
    <dgm:cxn modelId="{F7746E9B-AF4B-4760-8292-765D4D327C38}" srcId="{45DFEC5F-BE8D-4569-BF8F-572678C3A7CC}" destId="{FAD4E64D-DED0-44C0-8FB0-8C4590AAB5EE}" srcOrd="2" destOrd="0" parTransId="{44BCEFDC-B2BE-4AE8-916F-0123D11A03D8}" sibTransId="{380AA521-B54C-44FF-B345-26EB015C2693}"/>
    <dgm:cxn modelId="{F288279C-0E1E-44B5-986A-5433E2C99604}" type="presOf" srcId="{F211134D-0258-4394-956B-903D5DCBFCA9}" destId="{7D254D32-170A-4066-968B-C96755056923}" srcOrd="0" destOrd="0" presId="urn:microsoft.com/office/officeart/2009/3/layout/OpposingIdeas"/>
    <dgm:cxn modelId="{25B353A5-369B-479B-933F-CF5CBC9B01A0}" srcId="{F211134D-0258-4394-956B-903D5DCBFCA9}" destId="{A0F76A41-8B54-4815-B2BD-A057A8313BE9}" srcOrd="4" destOrd="0" parTransId="{5E794983-EF21-4A1A-A768-C888733C5346}" sibTransId="{0ACB657F-88A4-4AB1-8CA2-640CBB0462F9}"/>
    <dgm:cxn modelId="{184500A7-B46A-4ED3-A311-9A9A6F64AFED}" srcId="{F211134D-0258-4394-956B-903D5DCBFCA9}" destId="{8D7AC1D1-341D-4D92-934F-74FC9C1A1F5E}" srcOrd="2" destOrd="0" parTransId="{03CD6625-D022-43B7-8791-CCB8BD4646D9}" sibTransId="{E963F67A-CABB-495E-8915-000A621F1CE3}"/>
    <dgm:cxn modelId="{F63C4DA7-A0E9-43BF-BAA9-B3258B04EE4A}" srcId="{F211134D-0258-4394-956B-903D5DCBFCA9}" destId="{38F960F2-86F8-420B-AF51-662105069FEF}" srcOrd="3" destOrd="0" parTransId="{EA8624B4-CBD7-4A95-A10F-2CFCD4610AF3}" sibTransId="{274AF9B3-25A5-49DE-B191-217555C3A232}"/>
    <dgm:cxn modelId="{2DA6D8AD-DECA-432E-A958-A16952F911C8}" type="presOf" srcId="{E40C3F30-BD58-403E-912E-83AF4CEE8396}" destId="{635DF7F3-B563-403A-8711-2079CFC9FC3A}" srcOrd="0" destOrd="4" presId="urn:microsoft.com/office/officeart/2009/3/layout/OpposingIdeas"/>
    <dgm:cxn modelId="{690811AE-1397-477F-A1EE-6F24C76BD6A8}" srcId="{F211134D-0258-4394-956B-903D5DCBFCA9}" destId="{9A2AFEAB-5B43-458F-A612-768DF08F67D1}" srcOrd="7" destOrd="0" parTransId="{400FDB8B-FD35-4773-B930-C8384657DF21}" sibTransId="{CDD787E0-E66E-40C1-9301-1AB893BF9C4D}"/>
    <dgm:cxn modelId="{A21CDFB6-8118-447B-9A68-34283FC88F01}" srcId="{45DFEC5F-BE8D-4569-BF8F-572678C3A7CC}" destId="{0B91F891-2AE0-4DD3-A339-82E1446BABE4}" srcOrd="8" destOrd="0" parTransId="{D15B9B8C-783A-4E66-BE08-26382781B292}" sibTransId="{2F8911DD-FAED-438C-84C3-2275EA0026A5}"/>
    <dgm:cxn modelId="{B96709B9-D57B-4135-AD80-B811D67B063C}" type="presOf" srcId="{898FFD70-CB75-4056-BC5C-68366B32ED08}" destId="{635DF7F3-B563-403A-8711-2079CFC9FC3A}" srcOrd="0" destOrd="9" presId="urn:microsoft.com/office/officeart/2009/3/layout/OpposingIdeas"/>
    <dgm:cxn modelId="{C0A904BC-8A27-47D7-9B39-A9501F0C7035}" type="presOf" srcId="{FAD4E64D-DED0-44C0-8FB0-8C4590AAB5EE}" destId="{635DF7F3-B563-403A-8711-2079CFC9FC3A}" srcOrd="0" destOrd="2" presId="urn:microsoft.com/office/officeart/2009/3/layout/OpposingIdeas"/>
    <dgm:cxn modelId="{2692F4BC-FC8A-4326-A2F6-131C477291B3}" srcId="{F211134D-0258-4394-956B-903D5DCBFCA9}" destId="{79EC5FF8-F21C-4C67-96B7-D6E09FAA86B3}" srcOrd="5" destOrd="0" parTransId="{BEC2B08B-3119-41E9-935A-D11BAC4DF1B6}" sibTransId="{A73D0E06-CB1C-413E-88B7-96AC5D754694}"/>
    <dgm:cxn modelId="{A717BDC5-EF76-4AE0-ADC3-7B85DFB91FF9}" srcId="{45DFEC5F-BE8D-4569-BF8F-572678C3A7CC}" destId="{4041D1F9-D8BF-44C0-9AB2-FC0031CCD727}" srcOrd="6" destOrd="0" parTransId="{61DD9657-2AF8-4387-9929-D97B7CB50F45}" sibTransId="{F17E9D88-7179-44E3-BDEC-741C0C0FBAC8}"/>
    <dgm:cxn modelId="{12C0F4CC-78C1-43BB-8BCA-83E10DA3FBBF}" type="presOf" srcId="{4041D1F9-D8BF-44C0-9AB2-FC0031CCD727}" destId="{635DF7F3-B563-403A-8711-2079CFC9FC3A}" srcOrd="0" destOrd="6" presId="urn:microsoft.com/office/officeart/2009/3/layout/OpposingIdeas"/>
    <dgm:cxn modelId="{14AFE7DA-8525-4564-81E3-9934CED8A9D4}" type="presOf" srcId="{F211134D-0258-4394-956B-903D5DCBFCA9}" destId="{8F91E1D4-0D90-4D62-9092-784DA0B1FADA}" srcOrd="1" destOrd="0" presId="urn:microsoft.com/office/officeart/2009/3/layout/OpposingIdeas"/>
    <dgm:cxn modelId="{338091E6-219E-43B4-B843-23A663F1ADB6}" srcId="{45DFEC5F-BE8D-4569-BF8F-572678C3A7CC}" destId="{04D9D776-BAEB-44AB-A762-A26F1392EFC3}" srcOrd="1" destOrd="0" parTransId="{BDC51D95-1358-4DFB-88FA-D15E917B74F7}" sibTransId="{1165A8E8-D205-4A24-926E-340A3634BB26}"/>
    <dgm:cxn modelId="{D007E7E7-458B-40FD-AE20-93266A391473}" type="presOf" srcId="{45DFEC5F-BE8D-4569-BF8F-572678C3A7CC}" destId="{4EE3C49A-2D1B-44EE-B594-D9C5E6E8EBFB}" srcOrd="0" destOrd="0" presId="urn:microsoft.com/office/officeart/2009/3/layout/OpposingIdeas"/>
    <dgm:cxn modelId="{A4D47BED-A5EC-42B0-A62D-E0C66ECB37A5}" type="presOf" srcId="{31EF6E3A-D261-4D58-83E8-5BCDA41C16E3}" destId="{C11DE2D7-8A01-4335-99D6-A058CBE6DC3D}" srcOrd="0" destOrd="8" presId="urn:microsoft.com/office/officeart/2009/3/layout/OpposingIdeas"/>
    <dgm:cxn modelId="{E8D4DEFF-53CE-4EF6-A28B-2453D79A786E}" srcId="{45DFEC5F-BE8D-4569-BF8F-572678C3A7CC}" destId="{5DDF7E4D-C093-4878-A626-7003C033B67E}" srcOrd="0" destOrd="0" parTransId="{780587B0-BD62-46F4-A5FF-E766536F7557}" sibTransId="{DCF03AD2-A240-4743-92C9-0E58A79F1D54}"/>
    <dgm:cxn modelId="{63615E00-0F5E-4F29-892F-F7281850F5B1}" type="presParOf" srcId="{ED6FDB01-BBB3-4D23-8D5C-B3BB719F037D}" destId="{E3F57165-24C9-40DE-992D-E30B44CEF8D4}" srcOrd="0" destOrd="0" presId="urn:microsoft.com/office/officeart/2009/3/layout/OpposingIdeas"/>
    <dgm:cxn modelId="{6E329FAA-CFC3-4C93-8EF9-38E9CB9BB4CF}" type="presParOf" srcId="{ED6FDB01-BBB3-4D23-8D5C-B3BB719F037D}" destId="{6A9ED38C-872A-46BB-8908-BF00A65DB5C1}" srcOrd="1" destOrd="0" presId="urn:microsoft.com/office/officeart/2009/3/layout/OpposingIdeas"/>
    <dgm:cxn modelId="{6CB7CCBF-61C4-4466-96F2-3D770E7F96E3}" type="presParOf" srcId="{ED6FDB01-BBB3-4D23-8D5C-B3BB719F037D}" destId="{C11DE2D7-8A01-4335-99D6-A058CBE6DC3D}" srcOrd="2" destOrd="0" presId="urn:microsoft.com/office/officeart/2009/3/layout/OpposingIdeas"/>
    <dgm:cxn modelId="{AF7D0939-D410-46ED-BFE5-7979EF873020}" type="presParOf" srcId="{ED6FDB01-BBB3-4D23-8D5C-B3BB719F037D}" destId="{635DF7F3-B563-403A-8711-2079CFC9FC3A}" srcOrd="3" destOrd="0" presId="urn:microsoft.com/office/officeart/2009/3/layout/OpposingIdeas"/>
    <dgm:cxn modelId="{DD0DF9B0-4CCE-4808-877A-DB3823B398AB}" type="presParOf" srcId="{ED6FDB01-BBB3-4D23-8D5C-B3BB719F037D}" destId="{7D254D32-170A-4066-968B-C96755056923}" srcOrd="4" destOrd="0" presId="urn:microsoft.com/office/officeart/2009/3/layout/OpposingIdeas"/>
    <dgm:cxn modelId="{36D9F88E-07BA-4659-B5F7-6B8C89925979}" type="presParOf" srcId="{ED6FDB01-BBB3-4D23-8D5C-B3BB719F037D}" destId="{8F91E1D4-0D90-4D62-9092-784DA0B1FADA}" srcOrd="5" destOrd="0" presId="urn:microsoft.com/office/officeart/2009/3/layout/OpposingIdeas"/>
    <dgm:cxn modelId="{74713E97-EFB6-4842-A2A3-840CB6B7F6D1}" type="presParOf" srcId="{ED6FDB01-BBB3-4D23-8D5C-B3BB719F037D}" destId="{4EE3C49A-2D1B-44EE-B594-D9C5E6E8EBFB}" srcOrd="6" destOrd="0" presId="urn:microsoft.com/office/officeart/2009/3/layout/OpposingIdeas"/>
    <dgm:cxn modelId="{BAE62F9E-20B0-42BE-8D70-FA88C40AD8C4}" type="presParOf" srcId="{ED6FDB01-BBB3-4D23-8D5C-B3BB719F037D}" destId="{6EE4BD7F-9A5A-4533-BB71-D4E17BA7ED9B}" srcOrd="7" destOrd="0" presId="urn:microsoft.com/office/officeart/2009/3/layout/OpposingIdeas"/>
  </dgm:cxnLst>
  <dgm:bg>
    <a:noFill/>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CC198989-8D2D-4B78-87C7-D43C85CD0B58}">
      <dgm:prSet phldrT="[Text]" custT="1"/>
      <dgm:spPr>
        <a:solidFill>
          <a:srgbClr val="FECA0C"/>
        </a:solidFill>
      </dgm:spPr>
      <dgm:t>
        <a:bodyPr/>
        <a:lstStyle/>
        <a:p>
          <a:r>
            <a:rPr lang="sv-SE" sz="1200" b="1" dirty="0"/>
            <a:t>Anledningar har lämnat</a:t>
          </a:r>
        </a:p>
      </dgm:t>
    </dgm:pt>
    <dgm:pt modelId="{EF53692B-1403-4195-8966-CF9A16625A4A}" type="parTrans" cxnId="{91E7F72E-816D-45FD-A046-88C901AAC49B}">
      <dgm:prSet/>
      <dgm:spPr/>
      <dgm:t>
        <a:bodyPr/>
        <a:lstStyle/>
        <a:p>
          <a:endParaRPr lang="sv-SE" sz="1200"/>
        </a:p>
      </dgm:t>
    </dgm:pt>
    <dgm:pt modelId="{274842E6-4334-467C-8541-6B18763810AB}" type="sibTrans" cxnId="{91E7F72E-816D-45FD-A046-88C901AAC49B}">
      <dgm:prSet/>
      <dgm:spPr/>
      <dgm:t>
        <a:bodyPr/>
        <a:lstStyle/>
        <a:p>
          <a:endParaRPr lang="sv-SE" sz="1200"/>
        </a:p>
      </dgm:t>
    </dgm:pt>
    <dgm:pt modelId="{83D27B1F-32BA-4DC0-A170-CDB1F4FCE5C1}">
      <dgm:prSet phldrT="[Text]" custT="1"/>
      <dgm:spPr>
        <a:solidFill>
          <a:srgbClr val="FECA0C"/>
        </a:solidFill>
      </dgm:spPr>
      <dgm:t>
        <a:bodyPr/>
        <a:lstStyle/>
        <a:p>
          <a:pPr>
            <a:buFont typeface="Arial" panose="020B0604020202020204" pitchFamily="34" charset="0"/>
            <a:buChar char="•"/>
          </a:pPr>
          <a:r>
            <a:rPr lang="sv-SE" sz="1200" dirty="0">
              <a:solidFill>
                <a:prstClr val="black"/>
              </a:solidFill>
              <a:latin typeface="+mn-lt"/>
            </a:rPr>
            <a:t>För stora utmaningar i arbetsmiljön</a:t>
          </a:r>
          <a:endParaRPr lang="sv-SE" sz="1200" dirty="0">
            <a:latin typeface="+mn-lt"/>
          </a:endParaRPr>
        </a:p>
      </dgm:t>
    </dgm:pt>
    <dgm:pt modelId="{8C5DA63D-7FE2-430C-BB54-3662820A6A18}" type="parTrans" cxnId="{D7F08642-222B-458F-93AB-3D4AB9A61B16}">
      <dgm:prSet/>
      <dgm:spPr/>
      <dgm:t>
        <a:bodyPr/>
        <a:lstStyle/>
        <a:p>
          <a:endParaRPr lang="sv-SE" sz="1200"/>
        </a:p>
      </dgm:t>
    </dgm:pt>
    <dgm:pt modelId="{FF60EBA8-9985-4DB2-B981-DEFCA9D4D18D}" type="sibTrans" cxnId="{D7F08642-222B-458F-93AB-3D4AB9A61B16}">
      <dgm:prSet/>
      <dgm:spPr/>
      <dgm:t>
        <a:bodyPr/>
        <a:lstStyle/>
        <a:p>
          <a:endParaRPr lang="sv-SE" sz="1200"/>
        </a:p>
      </dgm:t>
    </dgm:pt>
    <dgm:pt modelId="{759BE24C-A531-4FC0-A67C-830422AAE500}">
      <dgm:prSet phldrT="[Text]" custT="1"/>
      <dgm:spPr>
        <a:solidFill>
          <a:srgbClr val="FECA0C"/>
        </a:solidFill>
      </dgm:spPr>
      <dgm:t>
        <a:bodyPr/>
        <a:lstStyle/>
        <a:p>
          <a:r>
            <a:rPr lang="sv-SE" sz="1200" dirty="0"/>
            <a:t>I</a:t>
          </a:r>
          <a:r>
            <a:rPr lang="sv-SE" sz="1200" dirty="0">
              <a:solidFill>
                <a:prstClr val="black"/>
              </a:solidFill>
              <a:latin typeface="+mn-lt"/>
            </a:rPr>
            <a:t>nga återhämtnings möjligheter</a:t>
          </a:r>
          <a:endParaRPr lang="sv-SE" sz="1200" dirty="0"/>
        </a:p>
      </dgm:t>
    </dgm:pt>
    <dgm:pt modelId="{902D5DD4-B20E-4CDD-8A70-D277B2DD43F1}" type="parTrans" cxnId="{B611D89B-C19E-46C5-AEF2-DE2B07846F14}">
      <dgm:prSet/>
      <dgm:spPr/>
      <dgm:t>
        <a:bodyPr/>
        <a:lstStyle/>
        <a:p>
          <a:endParaRPr lang="sv-SE" sz="1200"/>
        </a:p>
      </dgm:t>
    </dgm:pt>
    <dgm:pt modelId="{AEDF7173-9F20-4EF6-AABA-8DC1CE59EF1A}" type="sibTrans" cxnId="{B611D89B-C19E-46C5-AEF2-DE2B07846F14}">
      <dgm:prSet/>
      <dgm:spPr/>
      <dgm:t>
        <a:bodyPr/>
        <a:lstStyle/>
        <a:p>
          <a:endParaRPr lang="sv-SE" sz="1200"/>
        </a:p>
      </dgm:t>
    </dgm:pt>
    <dgm:pt modelId="{CBE0C3AC-18F1-4EEA-A337-A62C6BC9FF54}">
      <dgm:prSet phldrT="[Text]" custT="1"/>
      <dgm:spPr>
        <a:solidFill>
          <a:srgbClr val="FECA0C"/>
        </a:solidFill>
      </dgm:spPr>
      <dgm:t>
        <a:bodyPr/>
        <a:lstStyle/>
        <a:p>
          <a:r>
            <a:rPr lang="sv-SE" sz="1200" b="1" dirty="0">
              <a:latin typeface="+mn-lt"/>
            </a:rPr>
            <a:t>Tankar lämna Yrket</a:t>
          </a:r>
        </a:p>
      </dgm:t>
    </dgm:pt>
    <dgm:pt modelId="{260E18D3-2C90-42D1-9D84-F37FD37DD6C8}" type="sibTrans" cxnId="{D158D765-27D2-458E-8202-EB91A529D74E}">
      <dgm:prSet/>
      <dgm:spPr/>
      <dgm:t>
        <a:bodyPr/>
        <a:lstStyle/>
        <a:p>
          <a:endParaRPr lang="sv-SE" sz="1200"/>
        </a:p>
      </dgm:t>
    </dgm:pt>
    <dgm:pt modelId="{DC59291D-ACED-4E01-AB73-6B5F7E13CC18}" type="parTrans" cxnId="{D158D765-27D2-458E-8202-EB91A529D74E}">
      <dgm:prSet/>
      <dgm:spPr/>
      <dgm:t>
        <a:bodyPr/>
        <a:lstStyle/>
        <a:p>
          <a:endParaRPr lang="sv-SE" sz="1200"/>
        </a:p>
      </dgm:t>
    </dgm:pt>
    <dgm:pt modelId="{00D5B9BB-E12E-4E13-8358-3E8B561A7EDF}">
      <dgm:prSet phldrT="[Text]" custT="1"/>
      <dgm:spPr>
        <a:solidFill>
          <a:srgbClr val="FECA0C"/>
        </a:solidFill>
      </dgm:spPr>
      <dgm:t>
        <a:bodyPr/>
        <a:lstStyle/>
        <a:p>
          <a:pPr>
            <a:buFont typeface="Arial" panose="020B0604020202020204" pitchFamily="34" charset="0"/>
            <a:buChar char="•"/>
          </a:pPr>
          <a:r>
            <a:rPr lang="sv-SE" sz="1200" dirty="0">
              <a:solidFill>
                <a:prstClr val="black"/>
              </a:solidFill>
              <a:latin typeface="+mn-lt"/>
            </a:rPr>
            <a:t>Frustration kring ostabil organisation</a:t>
          </a:r>
          <a:endParaRPr lang="sv-SE" sz="1200" dirty="0">
            <a:latin typeface="+mn-lt"/>
          </a:endParaRPr>
        </a:p>
      </dgm:t>
    </dgm:pt>
    <dgm:pt modelId="{9A4C8E44-60CE-41A7-87EA-369D5C0F56D6}" type="sibTrans" cxnId="{C0E145BB-FF90-4A9A-9F8F-0BC67472A452}">
      <dgm:prSet/>
      <dgm:spPr/>
      <dgm:t>
        <a:bodyPr/>
        <a:lstStyle/>
        <a:p>
          <a:endParaRPr lang="sv-SE" sz="1200"/>
        </a:p>
      </dgm:t>
    </dgm:pt>
    <dgm:pt modelId="{6406AB6A-E4F3-4A2D-AA69-055962CB420E}" type="parTrans" cxnId="{C0E145BB-FF90-4A9A-9F8F-0BC67472A452}">
      <dgm:prSet/>
      <dgm:spPr/>
      <dgm:t>
        <a:bodyPr/>
        <a:lstStyle/>
        <a:p>
          <a:endParaRPr lang="sv-SE" sz="1200"/>
        </a:p>
      </dgm:t>
    </dgm:pt>
    <dgm:pt modelId="{0F5C45A8-993C-43CF-B3B8-6E768B4A80B0}">
      <dgm:prSet custT="1"/>
      <dgm:spPr/>
      <dgm:t>
        <a:bodyPr/>
        <a:lstStyle/>
        <a:p>
          <a:r>
            <a:rPr lang="sv-SE" sz="1200" dirty="0">
              <a:solidFill>
                <a:prstClr val="black"/>
              </a:solidFill>
              <a:latin typeface="+mn-lt"/>
            </a:rPr>
            <a:t>Frustration mot närmaste chef</a:t>
          </a:r>
        </a:p>
      </dgm:t>
    </dgm:pt>
    <dgm:pt modelId="{8CCE62A6-28D5-4260-BC9C-3818FB29DE52}" type="sibTrans" cxnId="{5366D574-5D1A-4E52-A4EC-275E49377A56}">
      <dgm:prSet/>
      <dgm:spPr/>
      <dgm:t>
        <a:bodyPr/>
        <a:lstStyle/>
        <a:p>
          <a:endParaRPr lang="sv-SE" sz="1200"/>
        </a:p>
      </dgm:t>
    </dgm:pt>
    <dgm:pt modelId="{178B5777-6B3D-4AFE-9C9B-93DD1E36E546}" type="parTrans" cxnId="{5366D574-5D1A-4E52-A4EC-275E49377A56}">
      <dgm:prSet/>
      <dgm:spPr/>
      <dgm:t>
        <a:bodyPr/>
        <a:lstStyle/>
        <a:p>
          <a:endParaRPr lang="sv-SE" sz="1200"/>
        </a:p>
      </dgm:t>
    </dgm:pt>
    <dgm:pt modelId="{B5774319-6886-4603-A99B-F9FAA0A3614C}">
      <dgm:prSet custT="1"/>
      <dgm:spPr/>
      <dgm:t>
        <a:bodyPr/>
        <a:lstStyle/>
        <a:p>
          <a:r>
            <a:rPr lang="sv-SE" sz="1200" dirty="0">
              <a:solidFill>
                <a:prstClr val="black"/>
              </a:solidFill>
              <a:latin typeface="+mn-lt"/>
            </a:rPr>
            <a:t>Frustration som chef</a:t>
          </a:r>
        </a:p>
      </dgm:t>
    </dgm:pt>
    <dgm:pt modelId="{413A3772-F7A9-4D29-B9C7-1F1D0B39E3A6}" type="sibTrans" cxnId="{045E7618-48A4-43F6-B721-EA61D93CC619}">
      <dgm:prSet/>
      <dgm:spPr/>
      <dgm:t>
        <a:bodyPr/>
        <a:lstStyle/>
        <a:p>
          <a:endParaRPr lang="sv-SE" sz="1200"/>
        </a:p>
      </dgm:t>
    </dgm:pt>
    <dgm:pt modelId="{65183932-19A7-4D3E-8F2D-17D6F80DE37C}" type="parTrans" cxnId="{045E7618-48A4-43F6-B721-EA61D93CC619}">
      <dgm:prSet/>
      <dgm:spPr/>
      <dgm:t>
        <a:bodyPr/>
        <a:lstStyle/>
        <a:p>
          <a:endParaRPr lang="sv-SE" sz="1200"/>
        </a:p>
      </dgm:t>
    </dgm:pt>
    <dgm:pt modelId="{74DA8943-F3A6-4E0F-AA97-1AEC86EB7611}">
      <dgm:prSet custT="1"/>
      <dgm:spPr/>
      <dgm:t>
        <a:bodyPr/>
        <a:lstStyle/>
        <a:p>
          <a:r>
            <a:rPr lang="sv-SE" sz="1200" dirty="0">
              <a:solidFill>
                <a:prstClr val="black"/>
              </a:solidFill>
              <a:latin typeface="+mn-lt"/>
            </a:rPr>
            <a:t>Saknar återhämtning</a:t>
          </a:r>
        </a:p>
      </dgm:t>
    </dgm:pt>
    <dgm:pt modelId="{49B11205-CEDF-4DFA-8AED-A9D8ACE497FF}" type="sibTrans" cxnId="{A8337FAB-AF26-4D5E-8C81-23DDC0E393AA}">
      <dgm:prSet/>
      <dgm:spPr/>
      <dgm:t>
        <a:bodyPr/>
        <a:lstStyle/>
        <a:p>
          <a:endParaRPr lang="sv-SE" sz="1200"/>
        </a:p>
      </dgm:t>
    </dgm:pt>
    <dgm:pt modelId="{9985EFC7-7742-4B34-8416-C2366911C7AB}" type="parTrans" cxnId="{A8337FAB-AF26-4D5E-8C81-23DDC0E393AA}">
      <dgm:prSet/>
      <dgm:spPr/>
      <dgm:t>
        <a:bodyPr/>
        <a:lstStyle/>
        <a:p>
          <a:endParaRPr lang="sv-SE" sz="1200"/>
        </a:p>
      </dgm:t>
    </dgm:pt>
    <dgm:pt modelId="{E5C9D755-9AC9-41F1-8547-FB37BBF22293}">
      <dgm:prSet phldrT="[Text]" custT="1"/>
      <dgm:spPr>
        <a:solidFill>
          <a:srgbClr val="FECA0C"/>
        </a:solidFill>
      </dgm:spPr>
      <dgm:t>
        <a:bodyPr/>
        <a:lstStyle/>
        <a:p>
          <a:r>
            <a:rPr lang="sv-SE" sz="1200" dirty="0"/>
            <a:t>.</a:t>
          </a:r>
          <a:r>
            <a:rPr lang="sv-SE" sz="1200" b="1" dirty="0"/>
            <a:t>Motivation</a:t>
          </a:r>
        </a:p>
      </dgm:t>
    </dgm:pt>
    <dgm:pt modelId="{31C2C9CC-20EE-4979-9DDF-81D002F1D552}" type="sibTrans" cxnId="{473928A7-61CF-466D-B5BF-83A046FA6C82}">
      <dgm:prSet/>
      <dgm:spPr/>
      <dgm:t>
        <a:bodyPr/>
        <a:lstStyle/>
        <a:p>
          <a:endParaRPr lang="sv-SE" sz="1200"/>
        </a:p>
      </dgm:t>
    </dgm:pt>
    <dgm:pt modelId="{1D85D8BA-5C73-41BF-8936-CDA0836CDC40}" type="parTrans" cxnId="{473928A7-61CF-466D-B5BF-83A046FA6C82}">
      <dgm:prSet/>
      <dgm:spPr/>
      <dgm:t>
        <a:bodyPr/>
        <a:lstStyle/>
        <a:p>
          <a:endParaRPr lang="sv-SE" sz="1200"/>
        </a:p>
      </dgm:t>
    </dgm:pt>
    <dgm:pt modelId="{8D70F065-9D23-4AFE-9440-AB1AC16C4F34}">
      <dgm:prSet phldrT="[Text]" custT="1"/>
      <dgm:spPr>
        <a:solidFill>
          <a:srgbClr val="FECA0C"/>
        </a:solidFill>
      </dgm:spPr>
      <dgm:t>
        <a:bodyPr/>
        <a:lstStyle/>
        <a:p>
          <a:pPr>
            <a:buFont typeface="Arial" panose="020B0604020202020204" pitchFamily="34" charset="0"/>
            <a:buChar char="•"/>
          </a:pPr>
          <a:r>
            <a:rPr lang="sv-SE" sz="1200" b="1" dirty="0">
              <a:solidFill>
                <a:schemeClr val="tx1"/>
              </a:solidFill>
            </a:rPr>
            <a:t>Tydligt formulerade mål och uppgifter</a:t>
          </a:r>
          <a:endParaRPr lang="sv-SE" sz="1200" b="1" dirty="0"/>
        </a:p>
      </dgm:t>
    </dgm:pt>
    <dgm:pt modelId="{74681B56-533F-457F-A969-18E7E71E5DD4}" type="sibTrans" cxnId="{B797C0DB-DB9B-4265-AF24-8DC9843479C0}">
      <dgm:prSet/>
      <dgm:spPr/>
      <dgm:t>
        <a:bodyPr/>
        <a:lstStyle/>
        <a:p>
          <a:endParaRPr lang="sv-SE" sz="1200"/>
        </a:p>
      </dgm:t>
    </dgm:pt>
    <dgm:pt modelId="{D1053CC7-297D-497E-AAC1-0D79838AB10E}" type="parTrans" cxnId="{B797C0DB-DB9B-4265-AF24-8DC9843479C0}">
      <dgm:prSet/>
      <dgm:spPr/>
      <dgm:t>
        <a:bodyPr/>
        <a:lstStyle/>
        <a:p>
          <a:endParaRPr lang="sv-SE" sz="1200"/>
        </a:p>
      </dgm:t>
    </dgm:pt>
    <dgm:pt modelId="{B666347D-F394-4C76-AD86-D6FA6DEC45ED}">
      <dgm:prSet custT="1"/>
      <dgm:spPr/>
      <dgm:t>
        <a:bodyPr/>
        <a:lstStyle/>
        <a:p>
          <a:r>
            <a:rPr lang="sv-SE" sz="1200" b="1" dirty="0">
              <a:solidFill>
                <a:schemeClr val="tx1"/>
              </a:solidFill>
            </a:rPr>
            <a:t>Tillräcklig bemanning</a:t>
          </a:r>
        </a:p>
      </dgm:t>
    </dgm:pt>
    <dgm:pt modelId="{F11C19E7-02B0-4B50-9E26-7DB5B2EBA6D9}" type="sibTrans" cxnId="{EFAD852D-3CD3-448A-B947-2AFF65541FCE}">
      <dgm:prSet/>
      <dgm:spPr/>
      <dgm:t>
        <a:bodyPr/>
        <a:lstStyle/>
        <a:p>
          <a:endParaRPr lang="sv-SE" sz="1200"/>
        </a:p>
      </dgm:t>
    </dgm:pt>
    <dgm:pt modelId="{3A5474D6-66C1-4DB6-AEAA-3F9D8DA67FAD}" type="parTrans" cxnId="{EFAD852D-3CD3-448A-B947-2AFF65541FCE}">
      <dgm:prSet/>
      <dgm:spPr/>
      <dgm:t>
        <a:bodyPr/>
        <a:lstStyle/>
        <a:p>
          <a:endParaRPr lang="sv-SE" sz="1200"/>
        </a:p>
      </dgm:t>
    </dgm:pt>
    <dgm:pt modelId="{D1DD4C5C-D726-4F4A-B72F-A60C9FEACFC0}">
      <dgm:prSet custT="1"/>
      <dgm:spPr/>
      <dgm:t>
        <a:bodyPr/>
        <a:lstStyle/>
        <a:p>
          <a:r>
            <a:rPr lang="sv-SE" sz="1200" dirty="0">
              <a:solidFill>
                <a:prstClr val="black"/>
              </a:solidFill>
              <a:latin typeface="+mn-lt"/>
            </a:rPr>
            <a:t>Byta arbetsplats/roll inom vården</a:t>
          </a:r>
        </a:p>
      </dgm:t>
    </dgm:pt>
    <dgm:pt modelId="{4457F1A8-8B9F-4388-B901-343363F99E33}" type="parTrans" cxnId="{C16DC663-EE03-4000-9CC3-50B341E350FF}">
      <dgm:prSet/>
      <dgm:spPr/>
      <dgm:t>
        <a:bodyPr/>
        <a:lstStyle/>
        <a:p>
          <a:endParaRPr lang="sv-SE" sz="1200"/>
        </a:p>
      </dgm:t>
    </dgm:pt>
    <dgm:pt modelId="{E954FA59-2FB6-473A-90EF-AC12CA5F2217}" type="sibTrans" cxnId="{C16DC663-EE03-4000-9CC3-50B341E350FF}">
      <dgm:prSet/>
      <dgm:spPr/>
      <dgm:t>
        <a:bodyPr/>
        <a:lstStyle/>
        <a:p>
          <a:endParaRPr lang="sv-SE" sz="1200"/>
        </a:p>
      </dgm:t>
    </dgm:pt>
    <dgm:pt modelId="{3F56A483-B826-4765-872D-636E76893DDC}">
      <dgm:prSet custT="1"/>
      <dgm:spPr/>
      <dgm:t>
        <a:bodyPr/>
        <a:lstStyle/>
        <a:p>
          <a:r>
            <a:rPr lang="sv-SE" sz="1200" dirty="0">
              <a:solidFill>
                <a:prstClr val="black"/>
              </a:solidFill>
              <a:latin typeface="+mn-lt"/>
            </a:rPr>
            <a:t>Omöjligt att kombinera med privatliv</a:t>
          </a:r>
        </a:p>
      </dgm:t>
    </dgm:pt>
    <dgm:pt modelId="{ADFBAB1C-5843-4A15-A470-CBD1C4FE3309}" type="parTrans" cxnId="{9385DF44-5D7F-4DE3-9D37-316798CF47B2}">
      <dgm:prSet/>
      <dgm:spPr/>
      <dgm:t>
        <a:bodyPr/>
        <a:lstStyle/>
        <a:p>
          <a:endParaRPr lang="sv-SE"/>
        </a:p>
      </dgm:t>
    </dgm:pt>
    <dgm:pt modelId="{3C2A7540-E1FE-4372-9133-6AF61CA04FD2}" type="sibTrans" cxnId="{9385DF44-5D7F-4DE3-9D37-316798CF47B2}">
      <dgm:prSet/>
      <dgm:spPr/>
      <dgm:t>
        <a:bodyPr/>
        <a:lstStyle/>
        <a:p>
          <a:endParaRPr lang="sv-SE"/>
        </a:p>
      </dgm:t>
    </dgm:pt>
    <dgm:pt modelId="{E9D4A183-3072-4B63-B508-C371446DA94A}">
      <dgm:prSet phldrT="[Text]" custT="1"/>
      <dgm:spPr>
        <a:solidFill>
          <a:srgbClr val="FECA0C"/>
        </a:solidFill>
      </dgm:spPr>
      <dgm:t>
        <a:bodyPr/>
        <a:lstStyle/>
        <a:p>
          <a:pPr>
            <a:buFont typeface="Arial" panose="020B0604020202020204" pitchFamily="34" charset="0"/>
            <a:buChar char="•"/>
          </a:pPr>
          <a:r>
            <a:rPr lang="sv-SE" sz="1200" b="1" dirty="0">
              <a:solidFill>
                <a:schemeClr val="tx1"/>
              </a:solidFill>
            </a:rPr>
            <a:t>Lyhörda chefer</a:t>
          </a:r>
          <a:endParaRPr lang="sv-SE" sz="1200" b="1" dirty="0"/>
        </a:p>
      </dgm:t>
    </dgm:pt>
    <dgm:pt modelId="{C259F266-42B1-4BF8-8828-2D0A56BEE148}" type="parTrans" cxnId="{F7BB3E46-DD68-4283-96CF-F0875A78095D}">
      <dgm:prSet/>
      <dgm:spPr/>
      <dgm:t>
        <a:bodyPr/>
        <a:lstStyle/>
        <a:p>
          <a:endParaRPr lang="sv-SE"/>
        </a:p>
      </dgm:t>
    </dgm:pt>
    <dgm:pt modelId="{7CB2532E-19C9-4495-B6D5-8FB75D2AC388}" type="sibTrans" cxnId="{F7BB3E46-DD68-4283-96CF-F0875A78095D}">
      <dgm:prSet/>
      <dgm:spPr/>
      <dgm:t>
        <a:bodyPr/>
        <a:lstStyle/>
        <a:p>
          <a:endParaRPr lang="sv-SE"/>
        </a:p>
      </dgm:t>
    </dgm:pt>
    <dgm:pt modelId="{35090FED-C17C-41EE-BA72-FE8FF9B48698}">
      <dgm:prSet phldrT="[Text]" custT="1"/>
      <dgm:spPr>
        <a:solidFill>
          <a:srgbClr val="FECA0C"/>
        </a:solidFill>
      </dgm:spPr>
      <dgm:t>
        <a:bodyPr/>
        <a:lstStyle/>
        <a:p>
          <a:r>
            <a:rPr lang="sv-SE" sz="1200" b="1" dirty="0">
              <a:solidFill>
                <a:schemeClr val="tx1"/>
              </a:solidFill>
            </a:rPr>
            <a:t>Inflytande över arbetstid</a:t>
          </a:r>
          <a:endParaRPr lang="sv-SE" sz="1200" b="1" dirty="0"/>
        </a:p>
      </dgm:t>
    </dgm:pt>
    <dgm:pt modelId="{1831E4AA-82E2-4C92-BC18-D2E086A4581C}" type="parTrans" cxnId="{FBB0CCA6-7652-4F36-9C7E-F20ACB98BF30}">
      <dgm:prSet/>
      <dgm:spPr/>
      <dgm:t>
        <a:bodyPr/>
        <a:lstStyle/>
        <a:p>
          <a:endParaRPr lang="sv-SE"/>
        </a:p>
      </dgm:t>
    </dgm:pt>
    <dgm:pt modelId="{4B564D39-2A66-4E8E-A002-58DC54F3124C}" type="sibTrans" cxnId="{FBB0CCA6-7652-4F36-9C7E-F20ACB98BF30}">
      <dgm:prSet/>
      <dgm:spPr/>
      <dgm:t>
        <a:bodyPr/>
        <a:lstStyle/>
        <a:p>
          <a:endParaRPr lang="sv-SE"/>
        </a:p>
      </dgm:t>
    </dgm:pt>
    <dgm:pt modelId="{5387BA9B-ECB1-4816-BF3B-FC7A2D61E534}">
      <dgm:prSet phldrT="[Text]" custT="1"/>
      <dgm:spPr>
        <a:solidFill>
          <a:srgbClr val="FECA0C"/>
        </a:solidFill>
      </dgm:spPr>
      <dgm:t>
        <a:bodyPr/>
        <a:lstStyle/>
        <a:p>
          <a:r>
            <a:rPr lang="sv-SE" sz="1200" b="1" dirty="0">
              <a:solidFill>
                <a:schemeClr val="tx1"/>
              </a:solidFill>
            </a:rPr>
            <a:t>Flexibilitet i livet</a:t>
          </a:r>
          <a:endParaRPr lang="sv-SE" sz="1200" b="1" dirty="0"/>
        </a:p>
      </dgm:t>
    </dgm:pt>
    <dgm:pt modelId="{D94B43A1-2A8B-472F-8DB5-937526EF9BAE}" type="parTrans" cxnId="{593135E4-ACF2-4134-9641-0A29B4E844FB}">
      <dgm:prSet/>
      <dgm:spPr/>
      <dgm:t>
        <a:bodyPr/>
        <a:lstStyle/>
        <a:p>
          <a:endParaRPr lang="sv-SE"/>
        </a:p>
      </dgm:t>
    </dgm:pt>
    <dgm:pt modelId="{53B6C04C-7CE7-4B31-91C2-686A587F1D97}" type="sibTrans" cxnId="{593135E4-ACF2-4134-9641-0A29B4E844FB}">
      <dgm:prSet/>
      <dgm:spPr/>
      <dgm:t>
        <a:bodyPr/>
        <a:lstStyle/>
        <a:p>
          <a:endParaRPr lang="sv-SE"/>
        </a:p>
      </dgm:t>
    </dgm:pt>
    <dgm:pt modelId="{46C7A93D-206A-4DB0-8612-80432B1B6AB7}">
      <dgm:prSet phldrT="[Text]" custT="1"/>
      <dgm:spPr>
        <a:solidFill>
          <a:srgbClr val="FECA0C"/>
        </a:solidFill>
      </dgm:spPr>
      <dgm:t>
        <a:bodyPr/>
        <a:lstStyle/>
        <a:p>
          <a:pPr>
            <a:buFont typeface="Arial" panose="020B0604020202020204" pitchFamily="34" charset="0"/>
            <a:buChar char="•"/>
          </a:pPr>
          <a:r>
            <a:rPr lang="sv-SE" sz="1200" dirty="0">
              <a:solidFill>
                <a:prstClr val="black"/>
              </a:solidFill>
              <a:latin typeface="+mn-lt"/>
            </a:rPr>
            <a:t>Bristande ledarskap</a:t>
          </a:r>
          <a:endParaRPr lang="sv-SE" sz="1200" dirty="0">
            <a:latin typeface="+mn-lt"/>
          </a:endParaRPr>
        </a:p>
      </dgm:t>
    </dgm:pt>
    <dgm:pt modelId="{2A46E4FF-4C29-4155-8BB7-AB1344D59BB8}" type="parTrans" cxnId="{0FAE52ED-FDB7-4882-9651-AB40221902C8}">
      <dgm:prSet/>
      <dgm:spPr/>
      <dgm:t>
        <a:bodyPr/>
        <a:lstStyle/>
        <a:p>
          <a:endParaRPr lang="sv-SE"/>
        </a:p>
      </dgm:t>
    </dgm:pt>
    <dgm:pt modelId="{45CA59C0-3464-4C6A-8786-44AAB751FE43}" type="sibTrans" cxnId="{0FAE52ED-FDB7-4882-9651-AB40221902C8}">
      <dgm:prSet/>
      <dgm:spPr/>
      <dgm:t>
        <a:bodyPr/>
        <a:lstStyle/>
        <a:p>
          <a:endParaRPr lang="sv-SE"/>
        </a:p>
      </dgm:t>
    </dgm:pt>
    <dgm:pt modelId="{DF8037AA-AB21-4B19-8318-30BAD796318D}">
      <dgm:prSet phldrT="[Text]" custT="1"/>
      <dgm:spPr>
        <a:solidFill>
          <a:srgbClr val="FECA0C"/>
        </a:solidFill>
      </dgm:spPr>
      <dgm:t>
        <a:bodyPr/>
        <a:lstStyle/>
        <a:p>
          <a:r>
            <a:rPr lang="sv-SE" sz="1200" dirty="0">
              <a:solidFill>
                <a:prstClr val="black"/>
              </a:solidFill>
              <a:latin typeface="+mn-lt"/>
            </a:rPr>
            <a:t>För krävande arbetstider</a:t>
          </a:r>
          <a:endParaRPr lang="sv-SE" sz="1200" dirty="0">
            <a:latin typeface="+mn-lt"/>
          </a:endParaRPr>
        </a:p>
      </dgm:t>
    </dgm:pt>
    <dgm:pt modelId="{C3E613F6-A85C-4AF3-B1CD-B4BFCE7337A7}" type="parTrans" cxnId="{F2D8DF82-DEC8-4931-8CBF-C4DD9FFCEDAC}">
      <dgm:prSet/>
      <dgm:spPr/>
      <dgm:t>
        <a:bodyPr/>
        <a:lstStyle/>
        <a:p>
          <a:endParaRPr lang="sv-SE"/>
        </a:p>
      </dgm:t>
    </dgm:pt>
    <dgm:pt modelId="{BEF89A83-23EF-4F96-9A0F-A3764DCCDBF4}" type="sibTrans" cxnId="{F2D8DF82-DEC8-4931-8CBF-C4DD9FFCEDAC}">
      <dgm:prSet/>
      <dgm:spPr/>
      <dgm:t>
        <a:bodyPr/>
        <a:lstStyle/>
        <a:p>
          <a:endParaRPr lang="sv-SE"/>
        </a:p>
      </dgm:t>
    </dgm:pt>
    <dgm:pt modelId="{EA7F98C5-6498-4163-8E08-34DFDA0CE61C}">
      <dgm:prSet phldrT="[Text]" custT="1"/>
      <dgm:spPr>
        <a:solidFill>
          <a:srgbClr val="FECA0C"/>
        </a:solidFill>
      </dgm:spPr>
      <dgm:t>
        <a:bodyPr/>
        <a:lstStyle/>
        <a:p>
          <a:r>
            <a:rPr lang="sv-SE" sz="1200" dirty="0">
              <a:solidFill>
                <a:prstClr val="black"/>
              </a:solidFill>
              <a:latin typeface="+mn-lt"/>
            </a:rPr>
            <a:t>Arbetstiderna påverkar privat och familjeliv</a:t>
          </a:r>
          <a:endParaRPr lang="sv-SE" sz="1200" dirty="0">
            <a:latin typeface="+mn-lt"/>
          </a:endParaRPr>
        </a:p>
      </dgm:t>
    </dgm:pt>
    <dgm:pt modelId="{E7A5AACE-8623-49FC-9C71-F44F94A39C4A}" type="parTrans" cxnId="{DFB0853A-4869-425D-B27C-38313B92811F}">
      <dgm:prSet/>
      <dgm:spPr/>
      <dgm:t>
        <a:bodyPr/>
        <a:lstStyle/>
        <a:p>
          <a:endParaRPr lang="sv-SE"/>
        </a:p>
      </dgm:t>
    </dgm:pt>
    <dgm:pt modelId="{8083A481-84A5-4F28-A244-040AFDE7618F}" type="sibTrans" cxnId="{DFB0853A-4869-425D-B27C-38313B92811F}">
      <dgm:prSet/>
      <dgm:spPr/>
      <dgm:t>
        <a:bodyPr/>
        <a:lstStyle/>
        <a:p>
          <a:endParaRPr lang="sv-SE"/>
        </a:p>
      </dgm:t>
    </dgm:pt>
    <dgm:pt modelId="{8124DA06-D682-4B54-8CF9-3FB87E32A911}">
      <dgm:prSet phldrT="[Text]" custT="1"/>
      <dgm:spPr>
        <a:solidFill>
          <a:srgbClr val="FECA0C"/>
        </a:solidFill>
      </dgm:spPr>
      <dgm:t>
        <a:bodyPr/>
        <a:lstStyle/>
        <a:p>
          <a:r>
            <a:rPr lang="sv-SE" sz="1200" dirty="0">
              <a:solidFill>
                <a:prstClr val="black"/>
              </a:solidFill>
              <a:latin typeface="+mn-lt"/>
            </a:rPr>
            <a:t>Liten möjlighet att påverka sin arbetsmiljö</a:t>
          </a:r>
          <a:endParaRPr lang="sv-SE" sz="1200" dirty="0">
            <a:latin typeface="+mn-lt"/>
          </a:endParaRPr>
        </a:p>
      </dgm:t>
    </dgm:pt>
    <dgm:pt modelId="{C920EBBB-E4BC-485C-A074-0D7284D02741}" type="parTrans" cxnId="{28B4E58A-EB25-4D02-B3AC-1607E131C63B}">
      <dgm:prSet/>
      <dgm:spPr/>
      <dgm:t>
        <a:bodyPr/>
        <a:lstStyle/>
        <a:p>
          <a:endParaRPr lang="sv-SE"/>
        </a:p>
      </dgm:t>
    </dgm:pt>
    <dgm:pt modelId="{A6429475-9F8B-42C5-AEA9-258175AFCC3B}" type="sibTrans" cxnId="{28B4E58A-EB25-4D02-B3AC-1607E131C63B}">
      <dgm:prSet/>
      <dgm:spPr/>
      <dgm:t>
        <a:bodyPr/>
        <a:lstStyle/>
        <a:p>
          <a:endParaRPr lang="sv-SE"/>
        </a:p>
      </dgm:t>
    </dgm:pt>
    <dgm:pt modelId="{24F11C81-AAFB-46D6-B7EC-3D3ABDAF168C}">
      <dgm:prSet phldrT="[Text]" custT="1"/>
      <dgm:spPr>
        <a:solidFill>
          <a:srgbClr val="FECA0C"/>
        </a:solidFill>
      </dgm:spPr>
      <dgm:t>
        <a:bodyPr/>
        <a:lstStyle/>
        <a:p>
          <a:r>
            <a:rPr lang="sv-SE" sz="1200" dirty="0">
              <a:solidFill>
                <a:prstClr val="black"/>
              </a:solidFill>
              <a:latin typeface="+mn-lt"/>
            </a:rPr>
            <a:t>Kunde inte påverka sin situation</a:t>
          </a:r>
          <a:endParaRPr lang="sv-SE" sz="1200" dirty="0">
            <a:latin typeface="+mn-lt"/>
          </a:endParaRPr>
        </a:p>
      </dgm:t>
    </dgm:pt>
    <dgm:pt modelId="{FD9D32E9-A508-4FFE-AC05-4D8F09728A0C}" type="parTrans" cxnId="{7D8925C4-29C2-48C8-8E60-700E9C0A9B82}">
      <dgm:prSet/>
      <dgm:spPr/>
      <dgm:t>
        <a:bodyPr/>
        <a:lstStyle/>
        <a:p>
          <a:endParaRPr lang="sv-SE"/>
        </a:p>
      </dgm:t>
    </dgm:pt>
    <dgm:pt modelId="{F56E09C3-7809-40E5-BEFE-B07A7D5CC94E}" type="sibTrans" cxnId="{7D8925C4-29C2-48C8-8E60-700E9C0A9B82}">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custScaleX="63613">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Y="95873">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custScaleX="87241">
        <dgm:presLayoutVars>
          <dgm:bulletEnabled val="1"/>
        </dgm:presLayoutVars>
      </dgm:prSet>
      <dgm:spPr/>
    </dgm:pt>
  </dgm:ptLst>
  <dgm:cxnLst>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03540518-DE52-489A-80C6-9512B0D63CBF}" type="presOf" srcId="{5387BA9B-ECB1-4816-BF3B-FC7A2D61E534}" destId="{8E6E69E2-CE60-48E8-B7F9-57F3AC21B642}" srcOrd="0" destOrd="3" presId="urn:microsoft.com/office/officeart/2005/8/layout/hChevron3"/>
    <dgm:cxn modelId="{045E7618-48A4-43F6-B721-EA61D93CC619}" srcId="{CBE0C3AC-18F1-4EEA-A337-A62C6BC9FF54}" destId="{B5774319-6886-4603-A99B-F9FAA0A3614C}" srcOrd="4" destOrd="0" parTransId="{65183932-19A7-4D3E-8F2D-17D6F80DE37C}" sibTransId="{413A3772-F7A9-4D29-B9C7-1F1D0B39E3A6}"/>
    <dgm:cxn modelId="{80369A1D-581C-4891-95DC-F03DF580D658}" type="presOf" srcId="{B666347D-F394-4C76-AD86-D6FA6DEC45ED}" destId="{8E6E69E2-CE60-48E8-B7F9-57F3AC21B642}" srcOrd="0" destOrd="5"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EFAD852D-3CD3-448A-B947-2AFF65541FCE}" srcId="{E5C9D755-9AC9-41F1-8547-FB37BBF22293}" destId="{B666347D-F394-4C76-AD86-D6FA6DEC45ED}" srcOrd="4" destOrd="0" parTransId="{3A5474D6-66C1-4DB6-AEAA-3F9D8DA67FAD}" sibTransId="{F11C19E7-02B0-4B50-9E26-7DB5B2EBA6D9}"/>
    <dgm:cxn modelId="{91E7F72E-816D-45FD-A046-88C901AAC49B}" srcId="{623919F9-BF52-4FC7-88FB-D0C4C39CBF72}" destId="{CC198989-8D2D-4B78-87C7-D43C85CD0B58}" srcOrd="2" destOrd="0" parTransId="{EF53692B-1403-4195-8966-CF9A16625A4A}" sibTransId="{274842E6-4334-467C-8541-6B18763810AB}"/>
    <dgm:cxn modelId="{58E65E32-D0C8-4E30-9034-C0D789BB65A3}" type="presOf" srcId="{8124DA06-D682-4B54-8CF9-3FB87E32A911}" destId="{D7B2B68D-70C5-4414-B46B-F8376AADA4B3}" srcOrd="0" destOrd="2" presId="urn:microsoft.com/office/officeart/2005/8/layout/hChevron3"/>
    <dgm:cxn modelId="{B7F41133-181A-4CD4-B64A-33139B16380D}" type="presOf" srcId="{46C7A93D-206A-4DB0-8612-80432B1B6AB7}" destId="{EF8A9647-72D2-4723-99C9-E1985562FE36}" srcOrd="0" destOrd="4" presId="urn:microsoft.com/office/officeart/2005/8/layout/hChevron3"/>
    <dgm:cxn modelId="{DFB0853A-4869-425D-B27C-38313B92811F}" srcId="{CBE0C3AC-18F1-4EEA-A337-A62C6BC9FF54}" destId="{EA7F98C5-6498-4163-8E08-34DFDA0CE61C}" srcOrd="2" destOrd="0" parTransId="{E7A5AACE-8623-49FC-9C71-F44F94A39C4A}" sibTransId="{8083A481-84A5-4F28-A244-040AFDE7618F}"/>
    <dgm:cxn modelId="{134FD35B-D087-4FD8-BD1C-73CFAAB8AB28}" type="presOf" srcId="{CC198989-8D2D-4B78-87C7-D43C85CD0B58}" destId="{EF8A9647-72D2-4723-99C9-E1985562FE36}" srcOrd="0" destOrd="0"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C16DC663-EE03-4000-9CC3-50B341E350FF}" srcId="{CBE0C3AC-18F1-4EEA-A337-A62C6BC9FF54}" destId="{D1DD4C5C-D726-4F4A-B72F-A60C9FEACFC0}" srcOrd="5" destOrd="0" parTransId="{4457F1A8-8B9F-4388-B901-343363F99E33}" sibTransId="{E954FA59-2FB6-473A-90EF-AC12CA5F2217}"/>
    <dgm:cxn modelId="{9385DF44-5D7F-4DE3-9D37-316798CF47B2}" srcId="{CC198989-8D2D-4B78-87C7-D43C85CD0B58}" destId="{3F56A483-B826-4765-872D-636E76893DDC}" srcOrd="4" destOrd="0" parTransId="{ADFBAB1C-5843-4A15-A470-CBD1C4FE3309}" sibTransId="{3C2A7540-E1FE-4372-9133-6AF61CA04FD2}"/>
    <dgm:cxn modelId="{D158D765-27D2-458E-8202-EB91A529D74E}" srcId="{623919F9-BF52-4FC7-88FB-D0C4C39CBF72}" destId="{CBE0C3AC-18F1-4EEA-A337-A62C6BC9FF54}" srcOrd="1" destOrd="0" parTransId="{DC59291D-ACED-4E01-AB73-6B5F7E13CC18}" sibTransId="{260E18D3-2C90-42D1-9D84-F37FD37DD6C8}"/>
    <dgm:cxn modelId="{F7BB3E46-DD68-4283-96CF-F0875A78095D}" srcId="{E5C9D755-9AC9-41F1-8547-FB37BBF22293}" destId="{E9D4A183-3072-4B63-B508-C371446DA94A}" srcOrd="3" destOrd="0" parTransId="{C259F266-42B1-4BF8-8828-2D0A56BEE148}" sibTransId="{7CB2532E-19C9-4495-B6D5-8FB75D2AC388}"/>
    <dgm:cxn modelId="{5366D574-5D1A-4E52-A4EC-275E49377A56}" srcId="{CBE0C3AC-18F1-4EEA-A337-A62C6BC9FF54}" destId="{0F5C45A8-993C-43CF-B3B8-6E768B4A80B0}" srcOrd="3" destOrd="0" parTransId="{178B5777-6B3D-4AFE-9C9B-93DD1E36E546}" sibTransId="{8CCE62A6-28D5-4260-BC9C-3818FB29DE52}"/>
    <dgm:cxn modelId="{C2A8D674-94B7-4808-9449-59BB5D19E9B3}" type="presOf" srcId="{8D70F065-9D23-4AFE-9440-AB1AC16C4F34}" destId="{8E6E69E2-CE60-48E8-B7F9-57F3AC21B642}" srcOrd="0" destOrd="1" presId="urn:microsoft.com/office/officeart/2005/8/layout/hChevron3"/>
    <dgm:cxn modelId="{17EB2275-E9AC-41FE-BE24-D97B0DA83AA2}" type="presOf" srcId="{74DA8943-F3A6-4E0F-AA97-1AEC86EB7611}" destId="{D7B2B68D-70C5-4414-B46B-F8376AADA4B3}" srcOrd="0" destOrd="7" presId="urn:microsoft.com/office/officeart/2005/8/layout/hChevron3"/>
    <dgm:cxn modelId="{DA260E7F-611F-4E27-86C7-2B962C9288CA}" type="presOf" srcId="{0F5C45A8-993C-43CF-B3B8-6E768B4A80B0}" destId="{D7B2B68D-70C5-4414-B46B-F8376AADA4B3}" srcOrd="0" destOrd="4" presId="urn:microsoft.com/office/officeart/2005/8/layout/hChevron3"/>
    <dgm:cxn modelId="{F2D8DF82-DEC8-4931-8CBF-C4DD9FFCEDAC}" srcId="{CC198989-8D2D-4B78-87C7-D43C85CD0B58}" destId="{DF8037AA-AB21-4B19-8318-30BAD796318D}" srcOrd="2" destOrd="0" parTransId="{C3E613F6-A85C-4AF3-B1CD-B4BFCE7337A7}" sibTransId="{BEF89A83-23EF-4F96-9A0F-A3764DCCDBF4}"/>
    <dgm:cxn modelId="{28B4E58A-EB25-4D02-B3AC-1607E131C63B}" srcId="{CBE0C3AC-18F1-4EEA-A337-A62C6BC9FF54}" destId="{8124DA06-D682-4B54-8CF9-3FB87E32A911}" srcOrd="1" destOrd="0" parTransId="{C920EBBB-E4BC-485C-A074-0D7284D02741}" sibTransId="{A6429475-9F8B-42C5-AEA9-258175AFCC3B}"/>
    <dgm:cxn modelId="{B611D89B-C19E-46C5-AEF2-DE2B07846F14}" srcId="{CC198989-8D2D-4B78-87C7-D43C85CD0B58}" destId="{759BE24C-A531-4FC0-A67C-830422AAE500}" srcOrd="5" destOrd="0" parTransId="{902D5DD4-B20E-4CDD-8A70-D277B2DD43F1}" sibTransId="{AEDF7173-9F20-4EF6-AABA-8DC1CE59EF1A}"/>
    <dgm:cxn modelId="{FBB0CCA6-7652-4F36-9C7E-F20ACB98BF30}" srcId="{E5C9D755-9AC9-41F1-8547-FB37BBF22293}" destId="{35090FED-C17C-41EE-BA72-FE8FF9B48698}" srcOrd="1" destOrd="0" parTransId="{1831E4AA-82E2-4C92-BC18-D2E086A4581C}" sibTransId="{4B564D39-2A66-4E8E-A002-58DC54F3124C}"/>
    <dgm:cxn modelId="{473928A7-61CF-466D-B5BF-83A046FA6C82}" srcId="{623919F9-BF52-4FC7-88FB-D0C4C39CBF72}" destId="{E5C9D755-9AC9-41F1-8547-FB37BBF22293}" srcOrd="0" destOrd="0" parTransId="{1D85D8BA-5C73-41BF-8936-CDA0836CDC40}" sibTransId="{31C2C9CC-20EE-4979-9DDF-81D002F1D552}"/>
    <dgm:cxn modelId="{A8337FAB-AF26-4D5E-8C81-23DDC0E393AA}" srcId="{CBE0C3AC-18F1-4EEA-A337-A62C6BC9FF54}" destId="{74DA8943-F3A6-4E0F-AA97-1AEC86EB7611}" srcOrd="6" destOrd="0" parTransId="{9985EFC7-7742-4B34-8416-C2366911C7AB}" sibTransId="{49B11205-CEDF-4DFA-8AED-A9D8ACE497FF}"/>
    <dgm:cxn modelId="{42CFB3B4-4894-4B01-A632-103A112216B0}" type="presOf" srcId="{759BE24C-A531-4FC0-A67C-830422AAE500}" destId="{EF8A9647-72D2-4723-99C9-E1985562FE36}" srcOrd="0" destOrd="6" presId="urn:microsoft.com/office/officeart/2005/8/layout/hChevron3"/>
    <dgm:cxn modelId="{C0E145BB-FF90-4A9A-9F8F-0BC67472A452}" srcId="{CBE0C3AC-18F1-4EEA-A337-A62C6BC9FF54}" destId="{00D5B9BB-E12E-4E13-8358-3E8B561A7EDF}" srcOrd="0" destOrd="0" parTransId="{6406AB6A-E4F3-4A2D-AA69-055962CB420E}" sibTransId="{9A4C8E44-60CE-41A7-87EA-369D5C0F56D6}"/>
    <dgm:cxn modelId="{04E46EBC-18CB-43D7-BD9E-E97C7E7E1F03}" type="presOf" srcId="{24F11C81-AAFB-46D6-B7EC-3D3ABDAF168C}" destId="{EF8A9647-72D2-4723-99C9-E1985562FE36}" srcOrd="0" destOrd="2" presId="urn:microsoft.com/office/officeart/2005/8/layout/hChevron3"/>
    <dgm:cxn modelId="{7D8925C4-29C2-48C8-8E60-700E9C0A9B82}" srcId="{CC198989-8D2D-4B78-87C7-D43C85CD0B58}" destId="{24F11C81-AAFB-46D6-B7EC-3D3ABDAF168C}" srcOrd="1" destOrd="0" parTransId="{FD9D32E9-A508-4FFE-AC05-4D8F09728A0C}" sibTransId="{F56E09C3-7809-40E5-BEFE-B07A7D5CC94E}"/>
    <dgm:cxn modelId="{DAC842C9-E0A2-4D31-9B7F-188B5D6B3986}" type="presOf" srcId="{3F56A483-B826-4765-872D-636E76893DDC}" destId="{EF8A9647-72D2-4723-99C9-E1985562FE36}" srcOrd="0" destOrd="5" presId="urn:microsoft.com/office/officeart/2005/8/layout/hChevron3"/>
    <dgm:cxn modelId="{2212E4D6-2E4D-40B6-8A30-F6315FBB19A6}" type="presOf" srcId="{E9D4A183-3072-4B63-B508-C371446DA94A}" destId="{8E6E69E2-CE60-48E8-B7F9-57F3AC21B642}" srcOrd="0" destOrd="4" presId="urn:microsoft.com/office/officeart/2005/8/layout/hChevron3"/>
    <dgm:cxn modelId="{B797C0DB-DB9B-4265-AF24-8DC9843479C0}" srcId="{E5C9D755-9AC9-41F1-8547-FB37BBF22293}" destId="{8D70F065-9D23-4AFE-9440-AB1AC16C4F34}" srcOrd="0" destOrd="0" parTransId="{D1053CC7-297D-497E-AAC1-0D79838AB10E}" sibTransId="{74681B56-533F-457F-A969-18E7E71E5DD4}"/>
    <dgm:cxn modelId="{305035DC-1E73-44F7-912D-A9CA19217363}" type="presOf" srcId="{623919F9-BF52-4FC7-88FB-D0C4C39CBF72}" destId="{23E5428D-95C7-4D93-876E-645F26D30311}" srcOrd="0" destOrd="0" presId="urn:microsoft.com/office/officeart/2005/8/layout/hChevron3"/>
    <dgm:cxn modelId="{F09443E0-3003-451A-8422-7DD481C6A0C1}" type="presOf" srcId="{D1DD4C5C-D726-4F4A-B72F-A60C9FEACFC0}" destId="{D7B2B68D-70C5-4414-B46B-F8376AADA4B3}" srcOrd="0" destOrd="6" presId="urn:microsoft.com/office/officeart/2005/8/layout/hChevron3"/>
    <dgm:cxn modelId="{42609BE2-9CDC-4B64-8CF1-3CA56F32634D}" type="presOf" srcId="{DF8037AA-AB21-4B19-8318-30BAD796318D}" destId="{EF8A9647-72D2-4723-99C9-E1985562FE36}" srcOrd="0" destOrd="3" presId="urn:microsoft.com/office/officeart/2005/8/layout/hChevron3"/>
    <dgm:cxn modelId="{593135E4-ACF2-4134-9641-0A29B4E844FB}" srcId="{E5C9D755-9AC9-41F1-8547-FB37BBF22293}" destId="{5387BA9B-ECB1-4816-BF3B-FC7A2D61E534}" srcOrd="2" destOrd="0" parTransId="{D94B43A1-2A8B-472F-8DB5-937526EF9BAE}" sibTransId="{53B6C04C-7CE7-4B31-91C2-686A587F1D97}"/>
    <dgm:cxn modelId="{E47D8EE5-C15B-40D1-B58E-EF8231DE1B19}" type="presOf" srcId="{83D27B1F-32BA-4DC0-A170-CDB1F4FCE5C1}" destId="{EF8A9647-72D2-4723-99C9-E1985562FE36}" srcOrd="0" destOrd="1" presId="urn:microsoft.com/office/officeart/2005/8/layout/hChevron3"/>
    <dgm:cxn modelId="{F34483E7-2D83-42A8-BFD9-EC7CC17917D6}" type="presOf" srcId="{B5774319-6886-4603-A99B-F9FAA0A3614C}" destId="{D7B2B68D-70C5-4414-B46B-F8376AADA4B3}" srcOrd="0" destOrd="5" presId="urn:microsoft.com/office/officeart/2005/8/layout/hChevron3"/>
    <dgm:cxn modelId="{0FAE52ED-FDB7-4882-9651-AB40221902C8}" srcId="{CC198989-8D2D-4B78-87C7-D43C85CD0B58}" destId="{46C7A93D-206A-4DB0-8612-80432B1B6AB7}" srcOrd="3" destOrd="0" parTransId="{2A46E4FF-4C29-4155-8BB7-AB1344D59BB8}" sibTransId="{45CA59C0-3464-4C6A-8786-44AAB751FE43}"/>
    <dgm:cxn modelId="{36060AFE-4B55-4E29-BAA7-22E2E7B0C9F6}" type="presOf" srcId="{EA7F98C5-6498-4163-8E08-34DFDA0CE61C}" destId="{D7B2B68D-70C5-4414-B46B-F8376AADA4B3}" srcOrd="0" destOrd="3" presId="urn:microsoft.com/office/officeart/2005/8/layout/hChevron3"/>
    <dgm:cxn modelId="{20FDF4FE-7465-4969-AFDE-D30419340698}" type="presOf" srcId="{35090FED-C17C-41EE-BA72-FE8FF9B48698}" destId="{8E6E69E2-CE60-48E8-B7F9-57F3AC21B642}" srcOrd="0" destOrd="2"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CC198989-8D2D-4B78-87C7-D43C85CD0B58}">
      <dgm:prSet phldrT="[Text]" custT="1"/>
      <dgm:spPr>
        <a:solidFill>
          <a:srgbClr val="24ABD7"/>
        </a:solidFill>
      </dgm:spPr>
      <dgm:t>
        <a:bodyPr/>
        <a:lstStyle/>
        <a:p>
          <a:r>
            <a:rPr lang="sv-SE" sz="1200" b="1" dirty="0"/>
            <a:t>Anledningar har lämnat</a:t>
          </a:r>
        </a:p>
      </dgm:t>
    </dgm:pt>
    <dgm:pt modelId="{EF53692B-1403-4195-8966-CF9A16625A4A}" type="parTrans" cxnId="{91E7F72E-816D-45FD-A046-88C901AAC49B}">
      <dgm:prSet/>
      <dgm:spPr/>
      <dgm:t>
        <a:bodyPr/>
        <a:lstStyle/>
        <a:p>
          <a:endParaRPr lang="sv-SE" sz="1200"/>
        </a:p>
      </dgm:t>
    </dgm:pt>
    <dgm:pt modelId="{274842E6-4334-467C-8541-6B18763810AB}" type="sibTrans" cxnId="{91E7F72E-816D-45FD-A046-88C901AAC49B}">
      <dgm:prSet/>
      <dgm:spPr/>
      <dgm:t>
        <a:bodyPr/>
        <a:lstStyle/>
        <a:p>
          <a:endParaRPr lang="sv-SE" sz="1200"/>
        </a:p>
      </dgm:t>
    </dgm:pt>
    <dgm:pt modelId="{83D27B1F-32BA-4DC0-A170-CDB1F4FCE5C1}">
      <dgm:prSet phldrT="[Text]" custT="1"/>
      <dgm:spPr>
        <a:solidFill>
          <a:srgbClr val="24ABD7"/>
        </a:solidFill>
      </dgm:spPr>
      <dgm:t>
        <a:bodyPr/>
        <a:lstStyle/>
        <a:p>
          <a:pPr>
            <a:buFont typeface="Arial" panose="020B0604020202020204" pitchFamily="34" charset="0"/>
            <a:buChar char="•"/>
          </a:pPr>
          <a:r>
            <a:rPr lang="sv-SE" sz="1200" dirty="0">
              <a:solidFill>
                <a:prstClr val="black"/>
              </a:solidFill>
              <a:latin typeface="+mn-lt"/>
            </a:rPr>
            <a:t>Inga förutsättningar att bedriva den vård man trodde på (resursbrist, för många patienter, för stort ansvar)</a:t>
          </a:r>
          <a:endParaRPr lang="sv-SE" sz="1200" dirty="0">
            <a:latin typeface="+mn-lt"/>
          </a:endParaRPr>
        </a:p>
      </dgm:t>
    </dgm:pt>
    <dgm:pt modelId="{8C5DA63D-7FE2-430C-BB54-3662820A6A18}" type="parTrans" cxnId="{D7F08642-222B-458F-93AB-3D4AB9A61B16}">
      <dgm:prSet/>
      <dgm:spPr/>
      <dgm:t>
        <a:bodyPr/>
        <a:lstStyle/>
        <a:p>
          <a:endParaRPr lang="sv-SE" sz="1200"/>
        </a:p>
      </dgm:t>
    </dgm:pt>
    <dgm:pt modelId="{FF60EBA8-9985-4DB2-B981-DEFCA9D4D18D}" type="sibTrans" cxnId="{D7F08642-222B-458F-93AB-3D4AB9A61B16}">
      <dgm:prSet/>
      <dgm:spPr/>
      <dgm:t>
        <a:bodyPr/>
        <a:lstStyle/>
        <a:p>
          <a:endParaRPr lang="sv-SE" sz="1200"/>
        </a:p>
      </dgm:t>
    </dgm:pt>
    <dgm:pt modelId="{CBE0C3AC-18F1-4EEA-A337-A62C6BC9FF54}">
      <dgm:prSet phldrT="[Text]" custT="1"/>
      <dgm:spPr>
        <a:solidFill>
          <a:srgbClr val="24ABD7"/>
        </a:solidFill>
      </dgm:spPr>
      <dgm:t>
        <a:bodyPr/>
        <a:lstStyle/>
        <a:p>
          <a:r>
            <a:rPr lang="sv-SE" sz="1200" b="1" dirty="0">
              <a:latin typeface="+mn-lt"/>
            </a:rPr>
            <a:t>Tankar lämna Yrket</a:t>
          </a:r>
        </a:p>
      </dgm:t>
    </dgm:pt>
    <dgm:pt modelId="{260E18D3-2C90-42D1-9D84-F37FD37DD6C8}" type="sibTrans" cxnId="{D158D765-27D2-458E-8202-EB91A529D74E}">
      <dgm:prSet/>
      <dgm:spPr/>
      <dgm:t>
        <a:bodyPr/>
        <a:lstStyle/>
        <a:p>
          <a:endParaRPr lang="sv-SE" sz="1200"/>
        </a:p>
      </dgm:t>
    </dgm:pt>
    <dgm:pt modelId="{DC59291D-ACED-4E01-AB73-6B5F7E13CC18}" type="parTrans" cxnId="{D158D765-27D2-458E-8202-EB91A529D74E}">
      <dgm:prSet/>
      <dgm:spPr/>
      <dgm:t>
        <a:bodyPr/>
        <a:lstStyle/>
        <a:p>
          <a:endParaRPr lang="sv-SE" sz="1200"/>
        </a:p>
      </dgm:t>
    </dgm:pt>
    <dgm:pt modelId="{00D5B9BB-E12E-4E13-8358-3E8B561A7EDF}">
      <dgm:prSet phldrT="[Text]" custT="1"/>
      <dgm:spPr>
        <a:solidFill>
          <a:srgbClr val="24ABD7"/>
        </a:solidFill>
      </dgm:spPr>
      <dgm:t>
        <a:bodyPr/>
        <a:lstStyle/>
        <a:p>
          <a:pPr>
            <a:buFont typeface="Arial" panose="020B0604020202020204" pitchFamily="34" charset="0"/>
            <a:buChar char="•"/>
          </a:pPr>
          <a:r>
            <a:rPr lang="sv-SE" sz="1200" dirty="0">
              <a:solidFill>
                <a:prstClr val="black"/>
              </a:solidFill>
              <a:latin typeface="+mn-lt"/>
            </a:rPr>
            <a:t>Inte delade värderingar kring patientsäkerhet och vård</a:t>
          </a:r>
          <a:endParaRPr lang="sv-SE" sz="1200" dirty="0">
            <a:latin typeface="+mn-lt"/>
          </a:endParaRPr>
        </a:p>
      </dgm:t>
    </dgm:pt>
    <dgm:pt modelId="{9A4C8E44-60CE-41A7-87EA-369D5C0F56D6}" type="sibTrans" cxnId="{C0E145BB-FF90-4A9A-9F8F-0BC67472A452}">
      <dgm:prSet/>
      <dgm:spPr/>
      <dgm:t>
        <a:bodyPr/>
        <a:lstStyle/>
        <a:p>
          <a:endParaRPr lang="sv-SE" sz="1200"/>
        </a:p>
      </dgm:t>
    </dgm:pt>
    <dgm:pt modelId="{6406AB6A-E4F3-4A2D-AA69-055962CB420E}" type="parTrans" cxnId="{C0E145BB-FF90-4A9A-9F8F-0BC67472A452}">
      <dgm:prSet/>
      <dgm:spPr/>
      <dgm:t>
        <a:bodyPr/>
        <a:lstStyle/>
        <a:p>
          <a:endParaRPr lang="sv-SE" sz="1200"/>
        </a:p>
      </dgm:t>
    </dgm:pt>
    <dgm:pt modelId="{E5C9D755-9AC9-41F1-8547-FB37BBF22293}">
      <dgm:prSet phldrT="[Text]" custT="1"/>
      <dgm:spPr>
        <a:solidFill>
          <a:srgbClr val="24ABD7"/>
        </a:solidFill>
      </dgm:spPr>
      <dgm:t>
        <a:bodyPr/>
        <a:lstStyle/>
        <a:p>
          <a:r>
            <a:rPr lang="sv-SE" sz="1200" dirty="0"/>
            <a:t>.</a:t>
          </a:r>
          <a:r>
            <a:rPr lang="sv-SE" sz="1200" b="1" dirty="0"/>
            <a:t>Motivation</a:t>
          </a:r>
        </a:p>
      </dgm:t>
    </dgm:pt>
    <dgm:pt modelId="{31C2C9CC-20EE-4979-9DDF-81D002F1D552}" type="sibTrans" cxnId="{473928A7-61CF-466D-B5BF-83A046FA6C82}">
      <dgm:prSet/>
      <dgm:spPr/>
      <dgm:t>
        <a:bodyPr/>
        <a:lstStyle/>
        <a:p>
          <a:endParaRPr lang="sv-SE" sz="1200"/>
        </a:p>
      </dgm:t>
    </dgm:pt>
    <dgm:pt modelId="{1D85D8BA-5C73-41BF-8936-CDA0836CDC40}" type="parTrans" cxnId="{473928A7-61CF-466D-B5BF-83A046FA6C82}">
      <dgm:prSet/>
      <dgm:spPr/>
      <dgm:t>
        <a:bodyPr/>
        <a:lstStyle/>
        <a:p>
          <a:endParaRPr lang="sv-SE" sz="1200"/>
        </a:p>
      </dgm:t>
    </dgm:pt>
    <dgm:pt modelId="{8D70F065-9D23-4AFE-9440-AB1AC16C4F34}">
      <dgm:prSet phldrT="[Text]" custT="1"/>
      <dgm:spPr>
        <a:solidFill>
          <a:srgbClr val="24ABD7"/>
        </a:solidFill>
      </dgm:spPr>
      <dgm:t>
        <a:bodyPr/>
        <a:lstStyle/>
        <a:p>
          <a:pPr>
            <a:buFont typeface="Arial" panose="020B0604020202020204" pitchFamily="34" charset="0"/>
            <a:buChar char="•"/>
          </a:pPr>
          <a:r>
            <a:rPr lang="sv-SE" sz="1400" b="1" dirty="0">
              <a:solidFill>
                <a:schemeClr val="tx1"/>
              </a:solidFill>
            </a:rPr>
            <a:t>Humanistiskt arbetssätt</a:t>
          </a:r>
          <a:endParaRPr lang="sv-SE" sz="1400" b="1" dirty="0"/>
        </a:p>
      </dgm:t>
    </dgm:pt>
    <dgm:pt modelId="{74681B56-533F-457F-A969-18E7E71E5DD4}" type="sibTrans" cxnId="{B797C0DB-DB9B-4265-AF24-8DC9843479C0}">
      <dgm:prSet/>
      <dgm:spPr/>
      <dgm:t>
        <a:bodyPr/>
        <a:lstStyle/>
        <a:p>
          <a:endParaRPr lang="sv-SE" sz="1200"/>
        </a:p>
      </dgm:t>
    </dgm:pt>
    <dgm:pt modelId="{D1053CC7-297D-497E-AAC1-0D79838AB10E}" type="parTrans" cxnId="{B797C0DB-DB9B-4265-AF24-8DC9843479C0}">
      <dgm:prSet/>
      <dgm:spPr/>
      <dgm:t>
        <a:bodyPr/>
        <a:lstStyle/>
        <a:p>
          <a:endParaRPr lang="sv-SE" sz="1200"/>
        </a:p>
      </dgm:t>
    </dgm:pt>
    <dgm:pt modelId="{B8D90788-825D-4A88-8123-480604A4EE2A}">
      <dgm:prSet custT="1"/>
      <dgm:spPr/>
      <dgm:t>
        <a:bodyPr/>
        <a:lstStyle/>
        <a:p>
          <a:pPr>
            <a:buFont typeface="Arial" panose="020B0604020202020204" pitchFamily="34" charset="0"/>
            <a:buChar char="•"/>
          </a:pPr>
          <a:r>
            <a:rPr lang="sv-SE" sz="1200" dirty="0">
              <a:solidFill>
                <a:prstClr val="black"/>
              </a:solidFill>
              <a:latin typeface="+mn-lt"/>
            </a:rPr>
            <a:t>Emotionellt  utmattande och socialt dränerande</a:t>
          </a:r>
        </a:p>
      </dgm:t>
    </dgm:pt>
    <dgm:pt modelId="{E542997E-CFE9-47CC-9E0D-0E52C152C668}" type="parTrans" cxnId="{7E23656F-A59D-400E-B280-5A14A0C59B4A}">
      <dgm:prSet/>
      <dgm:spPr/>
      <dgm:t>
        <a:bodyPr/>
        <a:lstStyle/>
        <a:p>
          <a:endParaRPr lang="sv-SE"/>
        </a:p>
      </dgm:t>
    </dgm:pt>
    <dgm:pt modelId="{30C4BE27-35BE-4C88-B521-501C3B092D45}" type="sibTrans" cxnId="{7E23656F-A59D-400E-B280-5A14A0C59B4A}">
      <dgm:prSet/>
      <dgm:spPr/>
      <dgm:t>
        <a:bodyPr/>
        <a:lstStyle/>
        <a:p>
          <a:endParaRPr lang="sv-SE"/>
        </a:p>
      </dgm:t>
    </dgm:pt>
    <dgm:pt modelId="{B75AB7BF-CEF2-4EB5-9963-24FDBE6C9F38}">
      <dgm:prSet custT="1"/>
      <dgm:spPr/>
      <dgm:t>
        <a:bodyPr/>
        <a:lstStyle/>
        <a:p>
          <a:pPr>
            <a:buFont typeface="Arial" panose="020B0604020202020204" pitchFamily="34" charset="0"/>
            <a:buChar char="•"/>
          </a:pPr>
          <a:r>
            <a:rPr lang="sv-SE" sz="1200" dirty="0">
              <a:solidFill>
                <a:prstClr val="black"/>
              </a:solidFill>
              <a:latin typeface="+mn-lt"/>
            </a:rPr>
            <a:t>Kompetens som inte utnyttjades</a:t>
          </a:r>
        </a:p>
      </dgm:t>
    </dgm:pt>
    <dgm:pt modelId="{B68D2956-8CCB-4093-875E-6BD921036C15}" type="parTrans" cxnId="{4408F656-FAF2-471B-8FAE-FFA38974E5FA}">
      <dgm:prSet/>
      <dgm:spPr/>
      <dgm:t>
        <a:bodyPr/>
        <a:lstStyle/>
        <a:p>
          <a:endParaRPr lang="sv-SE"/>
        </a:p>
      </dgm:t>
    </dgm:pt>
    <dgm:pt modelId="{980C72D1-E64B-4ECF-B17F-FD3FC6985762}" type="sibTrans" cxnId="{4408F656-FAF2-471B-8FAE-FFA38974E5FA}">
      <dgm:prSet/>
      <dgm:spPr/>
      <dgm:t>
        <a:bodyPr/>
        <a:lstStyle/>
        <a:p>
          <a:endParaRPr lang="sv-SE"/>
        </a:p>
      </dgm:t>
    </dgm:pt>
    <dgm:pt modelId="{3042140C-4E6D-43BF-9C32-C4109C0AD42A}">
      <dgm:prSet custT="1"/>
      <dgm:spPr/>
      <dgm:t>
        <a:bodyPr/>
        <a:lstStyle/>
        <a:p>
          <a:pPr>
            <a:buFont typeface="Arial" panose="020B0604020202020204" pitchFamily="34" charset="0"/>
            <a:buChar char="•"/>
          </a:pPr>
          <a:r>
            <a:rPr lang="sv-SE" sz="1200" dirty="0">
              <a:solidFill>
                <a:prstClr val="black"/>
              </a:solidFill>
              <a:latin typeface="+mn-lt"/>
            </a:rPr>
            <a:t>Sökte personlig utveckling</a:t>
          </a:r>
        </a:p>
      </dgm:t>
    </dgm:pt>
    <dgm:pt modelId="{A8C01CC3-4A9C-4C02-9C91-E4A87020765A}" type="parTrans" cxnId="{41197853-1109-4DCA-85CA-964397396C0D}">
      <dgm:prSet/>
      <dgm:spPr/>
      <dgm:t>
        <a:bodyPr/>
        <a:lstStyle/>
        <a:p>
          <a:endParaRPr lang="sv-SE"/>
        </a:p>
      </dgm:t>
    </dgm:pt>
    <dgm:pt modelId="{BA06B807-3CDE-4DD3-A4D0-1FFED209BBB6}" type="sibTrans" cxnId="{41197853-1109-4DCA-85CA-964397396C0D}">
      <dgm:prSet/>
      <dgm:spPr/>
      <dgm:t>
        <a:bodyPr/>
        <a:lstStyle/>
        <a:p>
          <a:endParaRPr lang="sv-SE"/>
        </a:p>
      </dgm:t>
    </dgm:pt>
    <dgm:pt modelId="{8585E411-A96A-421B-ABB1-F6DAED29A848}">
      <dgm:prSet custT="1"/>
      <dgm:spPr/>
      <dgm:t>
        <a:bodyPr/>
        <a:lstStyle/>
        <a:p>
          <a:pPr>
            <a:buFont typeface="Arial" panose="020B0604020202020204" pitchFamily="34" charset="0"/>
            <a:buChar char="•"/>
          </a:pPr>
          <a:r>
            <a:rPr lang="sv-SE" sz="1200" dirty="0">
              <a:solidFill>
                <a:prstClr val="black"/>
              </a:solidFill>
              <a:latin typeface="+mn-lt"/>
            </a:rPr>
            <a:t>Social utmattning, orkar nog inte mer</a:t>
          </a:r>
        </a:p>
      </dgm:t>
    </dgm:pt>
    <dgm:pt modelId="{B7609CF7-F765-43A1-9BBC-B820B02889A9}" type="parTrans" cxnId="{279BD64B-A1B1-41DA-8DAA-C91FE1F633F4}">
      <dgm:prSet/>
      <dgm:spPr/>
      <dgm:t>
        <a:bodyPr/>
        <a:lstStyle/>
        <a:p>
          <a:endParaRPr lang="sv-SE"/>
        </a:p>
      </dgm:t>
    </dgm:pt>
    <dgm:pt modelId="{A3A9A452-FD0C-4C2A-9C78-615FF1214046}" type="sibTrans" cxnId="{279BD64B-A1B1-41DA-8DAA-C91FE1F633F4}">
      <dgm:prSet/>
      <dgm:spPr/>
      <dgm:t>
        <a:bodyPr/>
        <a:lstStyle/>
        <a:p>
          <a:endParaRPr lang="sv-SE"/>
        </a:p>
      </dgm:t>
    </dgm:pt>
    <dgm:pt modelId="{FC861637-0CBC-486A-8A85-5B6DD56F9313}">
      <dgm:prSet custT="1"/>
      <dgm:spPr/>
      <dgm:t>
        <a:bodyPr/>
        <a:lstStyle/>
        <a:p>
          <a:pPr>
            <a:buFont typeface="Arial" panose="020B0604020202020204" pitchFamily="34" charset="0"/>
            <a:buChar char="•"/>
          </a:pPr>
          <a:r>
            <a:rPr lang="sv-SE" sz="1200" dirty="0">
              <a:solidFill>
                <a:prstClr val="black"/>
              </a:solidFill>
              <a:latin typeface="+mn-lt"/>
            </a:rPr>
            <a:t>Trött på det sjuka</a:t>
          </a:r>
        </a:p>
      </dgm:t>
    </dgm:pt>
    <dgm:pt modelId="{B5DF62BB-891F-4B80-9C3B-C8F9ED625903}" type="parTrans" cxnId="{E0918B76-1CF0-4693-9CAA-C8727D42925C}">
      <dgm:prSet/>
      <dgm:spPr/>
      <dgm:t>
        <a:bodyPr/>
        <a:lstStyle/>
        <a:p>
          <a:endParaRPr lang="sv-SE"/>
        </a:p>
      </dgm:t>
    </dgm:pt>
    <dgm:pt modelId="{F0442A66-B7D9-4813-AB86-EFD9BCBCBDA5}" type="sibTrans" cxnId="{E0918B76-1CF0-4693-9CAA-C8727D42925C}">
      <dgm:prSet/>
      <dgm:spPr/>
      <dgm:t>
        <a:bodyPr/>
        <a:lstStyle/>
        <a:p>
          <a:endParaRPr lang="sv-SE"/>
        </a:p>
      </dgm:t>
    </dgm:pt>
    <dgm:pt modelId="{96761BA8-6EBB-4BC1-86F6-1986BBAF12F9}">
      <dgm:prSet custT="1"/>
      <dgm:spPr/>
      <dgm:t>
        <a:bodyPr/>
        <a:lstStyle/>
        <a:p>
          <a:pPr>
            <a:buFont typeface="Arial" panose="020B0604020202020204" pitchFamily="34" charset="0"/>
            <a:buChar char="•"/>
          </a:pPr>
          <a:r>
            <a:rPr lang="sv-SE" sz="1200" dirty="0">
              <a:solidFill>
                <a:prstClr val="black"/>
              </a:solidFill>
              <a:latin typeface="+mn-lt"/>
            </a:rPr>
            <a:t>Ser inga karriärmöjligheter</a:t>
          </a:r>
        </a:p>
      </dgm:t>
    </dgm:pt>
    <dgm:pt modelId="{0D3E150F-BAB0-493B-9DCB-BEBEF4EBA8D0}" type="parTrans" cxnId="{294469E1-E7BD-4714-9444-5C0A7CFB1949}">
      <dgm:prSet/>
      <dgm:spPr/>
      <dgm:t>
        <a:bodyPr/>
        <a:lstStyle/>
        <a:p>
          <a:endParaRPr lang="sv-SE"/>
        </a:p>
      </dgm:t>
    </dgm:pt>
    <dgm:pt modelId="{E5375E04-1C6E-45D2-8E24-03B895682644}" type="sibTrans" cxnId="{294469E1-E7BD-4714-9444-5C0A7CFB1949}">
      <dgm:prSet/>
      <dgm:spPr/>
      <dgm:t>
        <a:bodyPr/>
        <a:lstStyle/>
        <a:p>
          <a:endParaRPr lang="sv-SE"/>
        </a:p>
      </dgm:t>
    </dgm:pt>
    <dgm:pt modelId="{350A36FA-6BAB-4723-8AAA-C66813977065}">
      <dgm:prSet custT="1"/>
      <dgm:spPr/>
      <dgm:t>
        <a:bodyPr/>
        <a:lstStyle/>
        <a:p>
          <a:pPr>
            <a:buFont typeface="Arial" panose="020B0604020202020204" pitchFamily="34" charset="0"/>
            <a:buChar char="•"/>
          </a:pPr>
          <a:r>
            <a:rPr lang="sv-SE" sz="1200" dirty="0">
              <a:solidFill>
                <a:prstClr val="black"/>
              </a:solidFill>
              <a:latin typeface="+mn-lt"/>
            </a:rPr>
            <a:t>Söker nya personliga utmaningar</a:t>
          </a:r>
        </a:p>
      </dgm:t>
    </dgm:pt>
    <dgm:pt modelId="{2585395E-5740-4B95-8BD4-14B70368C309}" type="parTrans" cxnId="{A3FB3D00-6286-4CB0-A545-79AC12E0C9C1}">
      <dgm:prSet/>
      <dgm:spPr/>
      <dgm:t>
        <a:bodyPr/>
        <a:lstStyle/>
        <a:p>
          <a:endParaRPr lang="sv-SE"/>
        </a:p>
      </dgm:t>
    </dgm:pt>
    <dgm:pt modelId="{82D328C2-8C9F-40CD-9987-202D63B6EBD8}" type="sibTrans" cxnId="{A3FB3D00-6286-4CB0-A545-79AC12E0C9C1}">
      <dgm:prSet/>
      <dgm:spPr/>
      <dgm:t>
        <a:bodyPr/>
        <a:lstStyle/>
        <a:p>
          <a:endParaRPr lang="sv-SE"/>
        </a:p>
      </dgm:t>
    </dgm:pt>
    <dgm:pt modelId="{925AE595-D9C3-442F-8DE6-F96C6A10AA66}">
      <dgm:prSet custT="1"/>
      <dgm:spPr/>
      <dgm:t>
        <a:bodyPr/>
        <a:lstStyle/>
        <a:p>
          <a:pPr>
            <a:buFont typeface="Arial" panose="020B0604020202020204" pitchFamily="34" charset="0"/>
            <a:buChar char="•"/>
          </a:pPr>
          <a:r>
            <a:rPr lang="sv-SE" sz="1400" b="1" dirty="0">
              <a:solidFill>
                <a:schemeClr val="tx1"/>
              </a:solidFill>
            </a:rPr>
            <a:t>Personligt ansvar</a:t>
          </a:r>
        </a:p>
      </dgm:t>
    </dgm:pt>
    <dgm:pt modelId="{F172DD9B-22D6-431B-8AC8-CAE9C5AAFC66}" type="parTrans" cxnId="{6945DC65-4E6B-4A7D-812C-5CE22E9C0354}">
      <dgm:prSet/>
      <dgm:spPr/>
      <dgm:t>
        <a:bodyPr/>
        <a:lstStyle/>
        <a:p>
          <a:endParaRPr lang="sv-SE"/>
        </a:p>
      </dgm:t>
    </dgm:pt>
    <dgm:pt modelId="{F8E18CB7-9E05-4DDF-A790-D055E491C612}" type="sibTrans" cxnId="{6945DC65-4E6B-4A7D-812C-5CE22E9C0354}">
      <dgm:prSet/>
      <dgm:spPr/>
      <dgm:t>
        <a:bodyPr/>
        <a:lstStyle/>
        <a:p>
          <a:endParaRPr lang="sv-SE"/>
        </a:p>
      </dgm:t>
    </dgm:pt>
    <dgm:pt modelId="{AB2F5D65-0E66-4278-971E-52B2D287F000}">
      <dgm:prSet custT="1"/>
      <dgm:spPr/>
      <dgm:t>
        <a:bodyPr/>
        <a:lstStyle/>
        <a:p>
          <a:pPr>
            <a:buFont typeface="Arial" panose="020B0604020202020204" pitchFamily="34" charset="0"/>
            <a:buChar char="•"/>
          </a:pPr>
          <a:r>
            <a:rPr lang="sv-SE" sz="1400" b="1" dirty="0">
              <a:solidFill>
                <a:schemeClr val="tx1"/>
              </a:solidFill>
            </a:rPr>
            <a:t>Evidensbaserat arbete </a:t>
          </a:r>
        </a:p>
      </dgm:t>
    </dgm:pt>
    <dgm:pt modelId="{2772C48D-2885-4216-B76F-3983DD98B300}" type="parTrans" cxnId="{E2D4F94F-A69A-4E18-8978-84F7D8DB92E5}">
      <dgm:prSet/>
      <dgm:spPr/>
      <dgm:t>
        <a:bodyPr/>
        <a:lstStyle/>
        <a:p>
          <a:endParaRPr lang="sv-SE"/>
        </a:p>
      </dgm:t>
    </dgm:pt>
    <dgm:pt modelId="{A16AF7B8-2FC3-41C5-9FA8-647EE5A9FEA8}" type="sibTrans" cxnId="{E2D4F94F-A69A-4E18-8978-84F7D8DB92E5}">
      <dgm:prSet/>
      <dgm:spPr/>
      <dgm:t>
        <a:bodyPr/>
        <a:lstStyle/>
        <a:p>
          <a:endParaRPr lang="sv-SE"/>
        </a:p>
      </dgm:t>
    </dgm:pt>
    <dgm:pt modelId="{6D47A13C-8E5C-4C9D-BA7E-D47F31E4BC75}">
      <dgm:prSet custT="1"/>
      <dgm:spPr/>
      <dgm:t>
        <a:bodyPr/>
        <a:lstStyle/>
        <a:p>
          <a:pPr>
            <a:buFont typeface="Arial" panose="020B0604020202020204" pitchFamily="34" charset="0"/>
            <a:buChar char="•"/>
          </a:pPr>
          <a:r>
            <a:rPr lang="sv-SE" sz="1400" b="1" dirty="0">
              <a:solidFill>
                <a:schemeClr val="tx1"/>
              </a:solidFill>
            </a:rPr>
            <a:t>Utveckling och utmaningar</a:t>
          </a:r>
          <a:endParaRPr lang="en-US" sz="1400" b="1" dirty="0">
            <a:solidFill>
              <a:schemeClr val="tx1"/>
            </a:solidFill>
          </a:endParaRPr>
        </a:p>
      </dgm:t>
    </dgm:pt>
    <dgm:pt modelId="{C9B74DEA-1806-4458-A97A-2CD3DCE91514}" type="parTrans" cxnId="{7E941B6C-BEA7-41F4-B5EE-33CB186F9A9A}">
      <dgm:prSet/>
      <dgm:spPr/>
      <dgm:t>
        <a:bodyPr/>
        <a:lstStyle/>
        <a:p>
          <a:endParaRPr lang="sv-SE"/>
        </a:p>
      </dgm:t>
    </dgm:pt>
    <dgm:pt modelId="{FCC672A7-BCBC-4D5D-BAC7-AC95DF0372E8}" type="sibTrans" cxnId="{7E941B6C-BEA7-41F4-B5EE-33CB186F9A9A}">
      <dgm:prSet/>
      <dgm:spPr/>
      <dgm:t>
        <a:bodyPr/>
        <a:lstStyle/>
        <a:p>
          <a:endParaRPr lang="sv-SE"/>
        </a:p>
      </dgm:t>
    </dgm:pt>
    <dgm:pt modelId="{0B83DBEE-4BE5-42BA-805E-0723F1A12522}">
      <dgm:prSet phldrT="[Text]" custT="1"/>
      <dgm:spPr>
        <a:solidFill>
          <a:srgbClr val="24ABD7"/>
        </a:solidFill>
      </dgm:spPr>
      <dgm:t>
        <a:bodyPr/>
        <a:lstStyle/>
        <a:p>
          <a:pPr>
            <a:buFont typeface="Arial" panose="020B0604020202020204" pitchFamily="34" charset="0"/>
            <a:buChar char="•"/>
          </a:pPr>
          <a:r>
            <a:rPr lang="sv-SE" sz="1400" b="1" dirty="0">
              <a:solidFill>
                <a:schemeClr val="tx1"/>
              </a:solidFill>
            </a:rPr>
            <a:t>Delade värderingar</a:t>
          </a:r>
        </a:p>
      </dgm:t>
    </dgm:pt>
    <dgm:pt modelId="{3C7C9AEC-2FD0-49EB-9AF2-828C9885E108}" type="parTrans" cxnId="{8D0EFA4B-3462-41F7-A6B6-084FC8888378}">
      <dgm:prSet/>
      <dgm:spPr/>
      <dgm:t>
        <a:bodyPr/>
        <a:lstStyle/>
        <a:p>
          <a:endParaRPr lang="sv-SE"/>
        </a:p>
      </dgm:t>
    </dgm:pt>
    <dgm:pt modelId="{4680C8AF-650D-43AA-8B1F-E8F1F2047F6F}" type="sibTrans" cxnId="{8D0EFA4B-3462-41F7-A6B6-084FC8888378}">
      <dgm:prSet/>
      <dgm:spPr/>
      <dgm:t>
        <a:bodyPr/>
        <a:lstStyle/>
        <a:p>
          <a:endParaRPr lang="sv-SE"/>
        </a:p>
      </dgm:t>
    </dgm:pt>
    <dgm:pt modelId="{7AFA75AE-412A-4A1F-BBD3-3C9E51311C19}">
      <dgm:prSet phldrT="[Text]" custT="1"/>
      <dgm:spPr>
        <a:solidFill>
          <a:srgbClr val="24ABD7"/>
        </a:solidFill>
      </dgm:spPr>
      <dgm:t>
        <a:bodyPr/>
        <a:lstStyle/>
        <a:p>
          <a:pPr>
            <a:buFont typeface="Arial" panose="020B0604020202020204" pitchFamily="34" charset="0"/>
            <a:buChar char="•"/>
          </a:pPr>
          <a:r>
            <a:rPr lang="sv-SE" sz="1400" b="1" dirty="0">
              <a:solidFill>
                <a:schemeClr val="tx1"/>
              </a:solidFill>
            </a:rPr>
            <a:t>Arbetsinnehåll anpassat till omvårdnadsetik och värderingar</a:t>
          </a:r>
          <a:endParaRPr lang="sv-SE" sz="1400" b="1" dirty="0"/>
        </a:p>
      </dgm:t>
    </dgm:pt>
    <dgm:pt modelId="{5563BAF8-D1CE-4B58-96C2-E717408C0AD5}" type="parTrans" cxnId="{17D68E2D-CD4F-4359-BF95-73CA723577C8}">
      <dgm:prSet/>
      <dgm:spPr/>
      <dgm:t>
        <a:bodyPr/>
        <a:lstStyle/>
        <a:p>
          <a:endParaRPr lang="sv-SE"/>
        </a:p>
      </dgm:t>
    </dgm:pt>
    <dgm:pt modelId="{F1FFB5B0-111E-4997-9D91-E42D059DA61D}" type="sibTrans" cxnId="{17D68E2D-CD4F-4359-BF95-73CA723577C8}">
      <dgm:prSet/>
      <dgm:spPr/>
      <dgm:t>
        <a:bodyPr/>
        <a:lstStyle/>
        <a:p>
          <a:endParaRPr lang="sv-SE"/>
        </a:p>
      </dgm:t>
    </dgm:pt>
    <dgm:pt modelId="{93435858-FAC5-4AA3-A1F3-EB5DE5DF11A8}">
      <dgm:prSet phldrT="[Text]" custT="1"/>
      <dgm:spPr>
        <a:solidFill>
          <a:srgbClr val="24ABD7"/>
        </a:solidFill>
      </dgm:spPr>
      <dgm:t>
        <a:bodyPr/>
        <a:lstStyle/>
        <a:p>
          <a:pPr>
            <a:buFont typeface="Arial" panose="020B0604020202020204" pitchFamily="34" charset="0"/>
            <a:buChar char="•"/>
          </a:pPr>
          <a:r>
            <a:rPr lang="sv-SE" sz="1200" dirty="0">
              <a:solidFill>
                <a:prstClr val="black"/>
              </a:solidFill>
              <a:latin typeface="+mn-lt"/>
            </a:rPr>
            <a:t>Krävande emotionell och fysisk arbete</a:t>
          </a:r>
          <a:endParaRPr lang="sv-SE" sz="1200" dirty="0">
            <a:latin typeface="+mn-lt"/>
          </a:endParaRPr>
        </a:p>
      </dgm:t>
    </dgm:pt>
    <dgm:pt modelId="{72805A99-1429-44B7-BC08-288336EEC624}" type="parTrans" cxnId="{040E6E7A-0BA7-4DFB-AC72-008A3FEDF3A2}">
      <dgm:prSet/>
      <dgm:spPr/>
      <dgm:t>
        <a:bodyPr/>
        <a:lstStyle/>
        <a:p>
          <a:endParaRPr lang="sv-SE"/>
        </a:p>
      </dgm:t>
    </dgm:pt>
    <dgm:pt modelId="{1F13FB9D-D5EA-4E39-A12E-DE96E4608015}" type="sibTrans" cxnId="{040E6E7A-0BA7-4DFB-AC72-008A3FEDF3A2}">
      <dgm:prSet/>
      <dgm:spPr/>
      <dgm:t>
        <a:bodyPr/>
        <a:lstStyle/>
        <a:p>
          <a:endParaRPr lang="sv-SE"/>
        </a:p>
      </dgm:t>
    </dgm:pt>
    <dgm:pt modelId="{8C8F471A-04FE-4065-8FCE-BCBC1B47AE85}">
      <dgm:prSet custT="1"/>
      <dgm:spPr/>
      <dgm:t>
        <a:bodyPr/>
        <a:lstStyle/>
        <a:p>
          <a:pPr>
            <a:buFont typeface="Arial" panose="020B0604020202020204" pitchFamily="34" charset="0"/>
            <a:buChar char="•"/>
          </a:pPr>
          <a:r>
            <a:rPr lang="sv-SE" sz="1200" dirty="0">
              <a:solidFill>
                <a:prstClr val="black"/>
              </a:solidFill>
              <a:latin typeface="+mn-lt"/>
            </a:rPr>
            <a:t>Arbetets karaktär möjliggjorde inte utveckling</a:t>
          </a:r>
        </a:p>
      </dgm:t>
    </dgm:pt>
    <dgm:pt modelId="{E947164E-7D8F-47CC-88C0-00E87934AD1C}" type="parTrans" cxnId="{D01A70DD-5E63-4503-9379-8166AFEFAD98}">
      <dgm:prSet/>
      <dgm:spPr/>
      <dgm:t>
        <a:bodyPr/>
        <a:lstStyle/>
        <a:p>
          <a:endParaRPr lang="sv-SE"/>
        </a:p>
      </dgm:t>
    </dgm:pt>
    <dgm:pt modelId="{DE1BDA75-3258-4F67-BC14-2D9DAFA8327A}" type="sibTrans" cxnId="{D01A70DD-5E63-4503-9379-8166AFEFAD98}">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custScaleX="60411" custScaleY="123799" custLinFactNeighborX="-186" custLinFactNeighborY="-2059">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X="75318" custScaleY="123799" custLinFactNeighborX="-17879" custLinFactNeighborY="-1369">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custScaleX="76839" custScaleY="123799" custLinFactNeighborX="-41019" custLinFactNeighborY="-4979">
        <dgm:presLayoutVars>
          <dgm:bulletEnabled val="1"/>
        </dgm:presLayoutVars>
      </dgm:prSet>
      <dgm:spPr/>
    </dgm:pt>
  </dgm:ptLst>
  <dgm:cxnLst>
    <dgm:cxn modelId="{A3FB3D00-6286-4CB0-A545-79AC12E0C9C1}" srcId="{CBE0C3AC-18F1-4EEA-A337-A62C6BC9FF54}" destId="{350A36FA-6BAB-4723-8AAA-C66813977065}" srcOrd="5" destOrd="0" parTransId="{2585395E-5740-4B95-8BD4-14B70368C309}" sibTransId="{82D328C2-8C9F-40CD-9987-202D63B6EBD8}"/>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0F21012C-9D5A-4673-9956-5D93EFC8EA2F}" type="presOf" srcId="{350A36FA-6BAB-4723-8AAA-C66813977065}" destId="{D7B2B68D-70C5-4414-B46B-F8376AADA4B3}" srcOrd="0" destOrd="6" presId="urn:microsoft.com/office/officeart/2005/8/layout/hChevron3"/>
    <dgm:cxn modelId="{A3D2C82C-0F22-4ECD-A8B1-4D696ACE8036}" type="presOf" srcId="{3042140C-4E6D-43BF-9C32-C4109C0AD42A}" destId="{EF8A9647-72D2-4723-99C9-E1985562FE36}" srcOrd="0" destOrd="5" presId="urn:microsoft.com/office/officeart/2005/8/layout/hChevron3"/>
    <dgm:cxn modelId="{17D68E2D-CD4F-4359-BF95-73CA723577C8}" srcId="{E5C9D755-9AC9-41F1-8547-FB37BBF22293}" destId="{7AFA75AE-412A-4A1F-BBD3-3C9E51311C19}" srcOrd="2" destOrd="0" parTransId="{5563BAF8-D1CE-4B58-96C2-E717408C0AD5}" sibTransId="{F1FFB5B0-111E-4997-9D91-E42D059DA61D}"/>
    <dgm:cxn modelId="{91E7F72E-816D-45FD-A046-88C901AAC49B}" srcId="{623919F9-BF52-4FC7-88FB-D0C4C39CBF72}" destId="{CC198989-8D2D-4B78-87C7-D43C85CD0B58}" srcOrd="2" destOrd="0" parTransId="{EF53692B-1403-4195-8966-CF9A16625A4A}" sibTransId="{274842E6-4334-467C-8541-6B18763810AB}"/>
    <dgm:cxn modelId="{FC62A233-964E-4657-AEDF-BFEC3F490E01}" type="presOf" srcId="{7AFA75AE-412A-4A1F-BBD3-3C9E51311C19}" destId="{8E6E69E2-CE60-48E8-B7F9-57F3AC21B642}" srcOrd="0" destOrd="3" presId="urn:microsoft.com/office/officeart/2005/8/layout/hChevron3"/>
    <dgm:cxn modelId="{C30CB83E-7ADB-428C-81CA-F5B81452426A}" type="presOf" srcId="{FC861637-0CBC-486A-8A85-5B6DD56F9313}" destId="{D7B2B68D-70C5-4414-B46B-F8376AADA4B3}" srcOrd="0" destOrd="4" presId="urn:microsoft.com/office/officeart/2005/8/layout/hChevron3"/>
    <dgm:cxn modelId="{134FD35B-D087-4FD8-BD1C-73CFAAB8AB28}" type="presOf" srcId="{CC198989-8D2D-4B78-87C7-D43C85CD0B58}" destId="{EF8A9647-72D2-4723-99C9-E1985562FE36}" srcOrd="0" destOrd="0"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D158D765-27D2-458E-8202-EB91A529D74E}" srcId="{623919F9-BF52-4FC7-88FB-D0C4C39CBF72}" destId="{CBE0C3AC-18F1-4EEA-A337-A62C6BC9FF54}" srcOrd="1" destOrd="0" parTransId="{DC59291D-ACED-4E01-AB73-6B5F7E13CC18}" sibTransId="{260E18D3-2C90-42D1-9D84-F37FD37DD6C8}"/>
    <dgm:cxn modelId="{6945DC65-4E6B-4A7D-812C-5CE22E9C0354}" srcId="{E5C9D755-9AC9-41F1-8547-FB37BBF22293}" destId="{925AE595-D9C3-442F-8DE6-F96C6A10AA66}" srcOrd="3" destOrd="0" parTransId="{F172DD9B-22D6-431B-8AC8-CAE9C5AAFC66}" sibTransId="{F8E18CB7-9E05-4DDF-A790-D055E491C612}"/>
    <dgm:cxn modelId="{279BD64B-A1B1-41DA-8DAA-C91FE1F633F4}" srcId="{CBE0C3AC-18F1-4EEA-A337-A62C6BC9FF54}" destId="{8585E411-A96A-421B-ABB1-F6DAED29A848}" srcOrd="2" destOrd="0" parTransId="{B7609CF7-F765-43A1-9BBC-B820B02889A9}" sibTransId="{A3A9A452-FD0C-4C2A-9C78-615FF1214046}"/>
    <dgm:cxn modelId="{8D0EFA4B-3462-41F7-A6B6-084FC8888378}" srcId="{E5C9D755-9AC9-41F1-8547-FB37BBF22293}" destId="{0B83DBEE-4BE5-42BA-805E-0723F1A12522}" srcOrd="1" destOrd="0" parTransId="{3C7C9AEC-2FD0-49EB-9AF2-828C9885E108}" sibTransId="{4680C8AF-650D-43AA-8B1F-E8F1F2047F6F}"/>
    <dgm:cxn modelId="{7E941B6C-BEA7-41F4-B5EE-33CB186F9A9A}" srcId="{E5C9D755-9AC9-41F1-8547-FB37BBF22293}" destId="{6D47A13C-8E5C-4C9D-BA7E-D47F31E4BC75}" srcOrd="5" destOrd="0" parTransId="{C9B74DEA-1806-4458-A97A-2CD3DCE91514}" sibTransId="{FCC672A7-BCBC-4D5D-BAC7-AC95DF0372E8}"/>
    <dgm:cxn modelId="{ADC28F6E-470D-4B1C-9AA3-725B9C3FA753}" type="presOf" srcId="{925AE595-D9C3-442F-8DE6-F96C6A10AA66}" destId="{8E6E69E2-CE60-48E8-B7F9-57F3AC21B642}" srcOrd="0" destOrd="4" presId="urn:microsoft.com/office/officeart/2005/8/layout/hChevron3"/>
    <dgm:cxn modelId="{3333396F-8182-4556-8ED6-4B2EFB1A9669}" type="presOf" srcId="{6D47A13C-8E5C-4C9D-BA7E-D47F31E4BC75}" destId="{8E6E69E2-CE60-48E8-B7F9-57F3AC21B642}" srcOrd="0" destOrd="6" presId="urn:microsoft.com/office/officeart/2005/8/layout/hChevron3"/>
    <dgm:cxn modelId="{7E23656F-A59D-400E-B280-5A14A0C59B4A}" srcId="{CC198989-8D2D-4B78-87C7-D43C85CD0B58}" destId="{B8D90788-825D-4A88-8123-480604A4EE2A}" srcOrd="1" destOrd="0" parTransId="{E542997E-CFE9-47CC-9E0D-0E52C152C668}" sibTransId="{30C4BE27-35BE-4C88-B521-501C3B092D45}"/>
    <dgm:cxn modelId="{E2D4F94F-A69A-4E18-8978-84F7D8DB92E5}" srcId="{E5C9D755-9AC9-41F1-8547-FB37BBF22293}" destId="{AB2F5D65-0E66-4278-971E-52B2D287F000}" srcOrd="4" destOrd="0" parTransId="{2772C48D-2885-4216-B76F-3983DD98B300}" sibTransId="{A16AF7B8-2FC3-41C5-9FA8-647EE5A9FEA8}"/>
    <dgm:cxn modelId="{A9348A71-CC73-4E0E-91BD-E1481BD7470C}" type="presOf" srcId="{0B83DBEE-4BE5-42BA-805E-0723F1A12522}" destId="{8E6E69E2-CE60-48E8-B7F9-57F3AC21B642}" srcOrd="0" destOrd="2" presId="urn:microsoft.com/office/officeart/2005/8/layout/hChevron3"/>
    <dgm:cxn modelId="{41197853-1109-4DCA-85CA-964397396C0D}" srcId="{CC198989-8D2D-4B78-87C7-D43C85CD0B58}" destId="{3042140C-4E6D-43BF-9C32-C4109C0AD42A}" srcOrd="4" destOrd="0" parTransId="{A8C01CC3-4A9C-4C02-9C91-E4A87020765A}" sibTransId="{BA06B807-3CDE-4DD3-A4D0-1FFED209BBB6}"/>
    <dgm:cxn modelId="{C2A8D674-94B7-4808-9449-59BB5D19E9B3}" type="presOf" srcId="{8D70F065-9D23-4AFE-9440-AB1AC16C4F34}" destId="{8E6E69E2-CE60-48E8-B7F9-57F3AC21B642}" srcOrd="0" destOrd="1" presId="urn:microsoft.com/office/officeart/2005/8/layout/hChevron3"/>
    <dgm:cxn modelId="{E0918B76-1CF0-4693-9CAA-C8727D42925C}" srcId="{CBE0C3AC-18F1-4EEA-A337-A62C6BC9FF54}" destId="{FC861637-0CBC-486A-8A85-5B6DD56F9313}" srcOrd="3" destOrd="0" parTransId="{B5DF62BB-891F-4B80-9C3B-C8F9ED625903}" sibTransId="{F0442A66-B7D9-4813-AB86-EFD9BCBCBDA5}"/>
    <dgm:cxn modelId="{4408F656-FAF2-471B-8FAE-FFA38974E5FA}" srcId="{CC198989-8D2D-4B78-87C7-D43C85CD0B58}" destId="{B75AB7BF-CEF2-4EB5-9963-24FDBE6C9F38}" srcOrd="2" destOrd="0" parTransId="{B68D2956-8CCB-4093-875E-6BD921036C15}" sibTransId="{980C72D1-E64B-4ECF-B17F-FD3FC6985762}"/>
    <dgm:cxn modelId="{040E6E7A-0BA7-4DFB-AC72-008A3FEDF3A2}" srcId="{CBE0C3AC-18F1-4EEA-A337-A62C6BC9FF54}" destId="{93435858-FAC5-4AA3-A1F3-EB5DE5DF11A8}" srcOrd="1" destOrd="0" parTransId="{72805A99-1429-44B7-BC08-288336EEC624}" sibTransId="{1F13FB9D-D5EA-4E39-A12E-DE96E4608015}"/>
    <dgm:cxn modelId="{08950A94-B462-4BD3-88A2-58E07CE76153}" type="presOf" srcId="{AB2F5D65-0E66-4278-971E-52B2D287F000}" destId="{8E6E69E2-CE60-48E8-B7F9-57F3AC21B642}" srcOrd="0" destOrd="5" presId="urn:microsoft.com/office/officeart/2005/8/layout/hChevron3"/>
    <dgm:cxn modelId="{473928A7-61CF-466D-B5BF-83A046FA6C82}" srcId="{623919F9-BF52-4FC7-88FB-D0C4C39CBF72}" destId="{E5C9D755-9AC9-41F1-8547-FB37BBF22293}" srcOrd="0" destOrd="0" parTransId="{1D85D8BA-5C73-41BF-8936-CDA0836CDC40}" sibTransId="{31C2C9CC-20EE-4979-9DDF-81D002F1D552}"/>
    <dgm:cxn modelId="{14E281AE-9409-4724-826D-03B4B278E6B6}" type="presOf" srcId="{8585E411-A96A-421B-ABB1-F6DAED29A848}" destId="{D7B2B68D-70C5-4414-B46B-F8376AADA4B3}" srcOrd="0" destOrd="3" presId="urn:microsoft.com/office/officeart/2005/8/layout/hChevron3"/>
    <dgm:cxn modelId="{AE2C69BA-128B-4F8E-9535-BA63E8227DBD}" type="presOf" srcId="{93435858-FAC5-4AA3-A1F3-EB5DE5DF11A8}" destId="{D7B2B68D-70C5-4414-B46B-F8376AADA4B3}" srcOrd="0" destOrd="2" presId="urn:microsoft.com/office/officeart/2005/8/layout/hChevron3"/>
    <dgm:cxn modelId="{C0E145BB-FF90-4A9A-9F8F-0BC67472A452}" srcId="{CBE0C3AC-18F1-4EEA-A337-A62C6BC9FF54}" destId="{00D5B9BB-E12E-4E13-8358-3E8B561A7EDF}" srcOrd="0" destOrd="0" parTransId="{6406AB6A-E4F3-4A2D-AA69-055962CB420E}" sibTransId="{9A4C8E44-60CE-41A7-87EA-369D5C0F56D6}"/>
    <dgm:cxn modelId="{308563C0-966C-4B87-AD6E-CBDE3AB7DC82}" type="presOf" srcId="{8C8F471A-04FE-4065-8FCE-BCBC1B47AE85}" destId="{EF8A9647-72D2-4723-99C9-E1985562FE36}" srcOrd="0" destOrd="4" presId="urn:microsoft.com/office/officeart/2005/8/layout/hChevron3"/>
    <dgm:cxn modelId="{25DA0CD2-BF8A-4232-83DA-C541ABE5A189}" type="presOf" srcId="{B8D90788-825D-4A88-8123-480604A4EE2A}" destId="{EF8A9647-72D2-4723-99C9-E1985562FE36}" srcOrd="0" destOrd="2" presId="urn:microsoft.com/office/officeart/2005/8/layout/hChevron3"/>
    <dgm:cxn modelId="{B797C0DB-DB9B-4265-AF24-8DC9843479C0}" srcId="{E5C9D755-9AC9-41F1-8547-FB37BBF22293}" destId="{8D70F065-9D23-4AFE-9440-AB1AC16C4F34}" srcOrd="0" destOrd="0" parTransId="{D1053CC7-297D-497E-AAC1-0D79838AB10E}" sibTransId="{74681B56-533F-457F-A969-18E7E71E5DD4}"/>
    <dgm:cxn modelId="{305035DC-1E73-44F7-912D-A9CA19217363}" type="presOf" srcId="{623919F9-BF52-4FC7-88FB-D0C4C39CBF72}" destId="{23E5428D-95C7-4D93-876E-645F26D30311}" srcOrd="0" destOrd="0" presId="urn:microsoft.com/office/officeart/2005/8/layout/hChevron3"/>
    <dgm:cxn modelId="{D01A70DD-5E63-4503-9379-8166AFEFAD98}" srcId="{CC198989-8D2D-4B78-87C7-D43C85CD0B58}" destId="{8C8F471A-04FE-4065-8FCE-BCBC1B47AE85}" srcOrd="3" destOrd="0" parTransId="{E947164E-7D8F-47CC-88C0-00E87934AD1C}" sibTransId="{DE1BDA75-3258-4F67-BC14-2D9DAFA8327A}"/>
    <dgm:cxn modelId="{294469E1-E7BD-4714-9444-5C0A7CFB1949}" srcId="{CBE0C3AC-18F1-4EEA-A337-A62C6BC9FF54}" destId="{96761BA8-6EBB-4BC1-86F6-1986BBAF12F9}" srcOrd="4" destOrd="0" parTransId="{0D3E150F-BAB0-493B-9DCB-BEBEF4EBA8D0}" sibTransId="{E5375E04-1C6E-45D2-8E24-03B895682644}"/>
    <dgm:cxn modelId="{876F8EE2-D789-4D19-8392-80C5A6AA0C71}" type="presOf" srcId="{B75AB7BF-CEF2-4EB5-9963-24FDBE6C9F38}" destId="{EF8A9647-72D2-4723-99C9-E1985562FE36}" srcOrd="0" destOrd="3" presId="urn:microsoft.com/office/officeart/2005/8/layout/hChevron3"/>
    <dgm:cxn modelId="{E47D8EE5-C15B-40D1-B58E-EF8231DE1B19}" type="presOf" srcId="{83D27B1F-32BA-4DC0-A170-CDB1F4FCE5C1}" destId="{EF8A9647-72D2-4723-99C9-E1985562FE36}" srcOrd="0" destOrd="1" presId="urn:microsoft.com/office/officeart/2005/8/layout/hChevron3"/>
    <dgm:cxn modelId="{EF040CFC-598E-4CB2-8BD4-11DE9C928252}" type="presOf" srcId="{96761BA8-6EBB-4BC1-86F6-1986BBAF12F9}" destId="{D7B2B68D-70C5-4414-B46B-F8376AADA4B3}" srcOrd="0" destOrd="5"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E5C9D755-9AC9-41F1-8547-FB37BBF22293}">
      <dgm:prSet phldrT="[Text]" custT="1"/>
      <dgm:spPr>
        <a:solidFill>
          <a:srgbClr val="F67F57"/>
        </a:solidFill>
      </dgm:spPr>
      <dgm:t>
        <a:bodyPr/>
        <a:lstStyle/>
        <a:p>
          <a:pPr>
            <a:buFont typeface="Arial" panose="020B0604020202020204" pitchFamily="34" charset="0"/>
            <a:buChar char="•"/>
          </a:pPr>
          <a:r>
            <a:rPr lang="sv-SE" sz="1200" b="1" dirty="0"/>
            <a:t>Motivation</a:t>
          </a:r>
        </a:p>
      </dgm:t>
    </dgm:pt>
    <dgm:pt modelId="{1D85D8BA-5C73-41BF-8936-CDA0836CDC40}" type="parTrans" cxnId="{473928A7-61CF-466D-B5BF-83A046FA6C82}">
      <dgm:prSet/>
      <dgm:spPr/>
      <dgm:t>
        <a:bodyPr/>
        <a:lstStyle/>
        <a:p>
          <a:endParaRPr lang="sv-SE"/>
        </a:p>
      </dgm:t>
    </dgm:pt>
    <dgm:pt modelId="{31C2C9CC-20EE-4979-9DDF-81D002F1D552}" type="sibTrans" cxnId="{473928A7-61CF-466D-B5BF-83A046FA6C82}">
      <dgm:prSet/>
      <dgm:spPr/>
      <dgm:t>
        <a:bodyPr/>
        <a:lstStyle/>
        <a:p>
          <a:endParaRPr lang="sv-SE"/>
        </a:p>
      </dgm:t>
    </dgm:pt>
    <dgm:pt modelId="{BA9C99E3-2754-48EB-8084-A541722C734B}">
      <dgm:prSet phldrT="[Text]" custT="1"/>
      <dgm:spPr>
        <a:solidFill>
          <a:srgbClr val="F67F57"/>
        </a:solidFill>
      </dgm:spPr>
      <dgm:t>
        <a:bodyPr/>
        <a:lstStyle/>
        <a:p>
          <a:pPr>
            <a:buFont typeface="Arial" panose="020B0604020202020204" pitchFamily="34" charset="0"/>
            <a:buChar char="•"/>
          </a:pPr>
          <a:r>
            <a:rPr lang="sv-SE" sz="1200" b="1" dirty="0">
              <a:solidFill>
                <a:schemeClr val="tx1"/>
              </a:solidFill>
            </a:rPr>
            <a:t>Att vara en del av en arbetsgemenskap</a:t>
          </a:r>
          <a:endParaRPr lang="sv-SE" sz="1200" b="1" dirty="0"/>
        </a:p>
      </dgm:t>
    </dgm:pt>
    <dgm:pt modelId="{62489A7C-7938-4809-A132-D5F213E01207}" type="parTrans" cxnId="{2B81730C-F608-4086-B2FC-FC005F2D26A4}">
      <dgm:prSet/>
      <dgm:spPr/>
      <dgm:t>
        <a:bodyPr/>
        <a:lstStyle/>
        <a:p>
          <a:endParaRPr lang="sv-SE"/>
        </a:p>
      </dgm:t>
    </dgm:pt>
    <dgm:pt modelId="{50F8C680-9936-495B-B7CC-D719D12CB98D}" type="sibTrans" cxnId="{2B81730C-F608-4086-B2FC-FC005F2D26A4}">
      <dgm:prSet/>
      <dgm:spPr/>
      <dgm:t>
        <a:bodyPr/>
        <a:lstStyle/>
        <a:p>
          <a:endParaRPr lang="sv-SE"/>
        </a:p>
      </dgm:t>
    </dgm:pt>
    <dgm:pt modelId="{CBE0C3AC-18F1-4EEA-A337-A62C6BC9FF54}">
      <dgm:prSet phldrT="[Text]"/>
      <dgm:spPr>
        <a:solidFill>
          <a:srgbClr val="F67F57"/>
        </a:solidFill>
      </dgm:spPr>
      <dgm:t>
        <a:bodyPr/>
        <a:lstStyle/>
        <a:p>
          <a:r>
            <a:rPr lang="sv-SE" sz="1200" b="1" dirty="0">
              <a:latin typeface="+mn-lt"/>
            </a:rPr>
            <a:t>Tankar lämna Yrket</a:t>
          </a:r>
          <a:endParaRPr lang="sv-SE" sz="1200" dirty="0"/>
        </a:p>
      </dgm:t>
    </dgm:pt>
    <dgm:pt modelId="{DC59291D-ACED-4E01-AB73-6B5F7E13CC18}" type="parTrans" cxnId="{D158D765-27D2-458E-8202-EB91A529D74E}">
      <dgm:prSet/>
      <dgm:spPr/>
      <dgm:t>
        <a:bodyPr/>
        <a:lstStyle/>
        <a:p>
          <a:endParaRPr lang="sv-SE"/>
        </a:p>
      </dgm:t>
    </dgm:pt>
    <dgm:pt modelId="{260E18D3-2C90-42D1-9D84-F37FD37DD6C8}" type="sibTrans" cxnId="{D158D765-27D2-458E-8202-EB91A529D74E}">
      <dgm:prSet/>
      <dgm:spPr/>
      <dgm:t>
        <a:bodyPr/>
        <a:lstStyle/>
        <a:p>
          <a:endParaRPr lang="sv-SE"/>
        </a:p>
      </dgm:t>
    </dgm:pt>
    <dgm:pt modelId="{00D5B9BB-E12E-4E13-8358-3E8B561A7EDF}">
      <dgm:prSet phldrT="[Text]" custT="1"/>
      <dgm:spPr>
        <a:solidFill>
          <a:srgbClr val="F67F57"/>
        </a:solidFill>
      </dgm:spPr>
      <dgm:t>
        <a:bodyPr/>
        <a:lstStyle/>
        <a:p>
          <a:pPr>
            <a:buFont typeface="Arial" panose="020B0604020202020204" pitchFamily="34" charset="0"/>
            <a:buChar char="•"/>
          </a:pPr>
          <a:r>
            <a:rPr lang="sv-SE" sz="1200" dirty="0">
              <a:solidFill>
                <a:prstClr val="black"/>
              </a:solidFill>
              <a:latin typeface="+mn-lt"/>
            </a:rPr>
            <a:t>Saknar teamkänsla/samarbeten inom teamet</a:t>
          </a:r>
          <a:endParaRPr lang="sv-SE" sz="1200" dirty="0">
            <a:latin typeface="+mn-lt"/>
          </a:endParaRPr>
        </a:p>
      </dgm:t>
    </dgm:pt>
    <dgm:pt modelId="{6406AB6A-E4F3-4A2D-AA69-055962CB420E}" type="parTrans" cxnId="{C0E145BB-FF90-4A9A-9F8F-0BC67472A452}">
      <dgm:prSet/>
      <dgm:spPr/>
      <dgm:t>
        <a:bodyPr/>
        <a:lstStyle/>
        <a:p>
          <a:endParaRPr lang="sv-SE"/>
        </a:p>
      </dgm:t>
    </dgm:pt>
    <dgm:pt modelId="{9A4C8E44-60CE-41A7-87EA-369D5C0F56D6}" type="sibTrans" cxnId="{C0E145BB-FF90-4A9A-9F8F-0BC67472A452}">
      <dgm:prSet/>
      <dgm:spPr/>
      <dgm:t>
        <a:bodyPr/>
        <a:lstStyle/>
        <a:p>
          <a:endParaRPr lang="sv-SE"/>
        </a:p>
      </dgm:t>
    </dgm:pt>
    <dgm:pt modelId="{5E4CEBB2-95BA-4229-8430-E25C26EA17CB}">
      <dgm:prSet phldrT="[Text]" phldr="1"/>
      <dgm:spPr>
        <a:solidFill>
          <a:srgbClr val="F67F57"/>
        </a:solidFill>
      </dgm:spPr>
      <dgm:t>
        <a:bodyPr/>
        <a:lstStyle/>
        <a:p>
          <a:endParaRPr lang="sv-SE" sz="900"/>
        </a:p>
      </dgm:t>
    </dgm:pt>
    <dgm:pt modelId="{FC9654A2-4D96-4F53-A3D1-F0ADC8D6C8DA}" type="parTrans" cxnId="{7FB5C443-4064-4996-960A-6C8E3937A6A0}">
      <dgm:prSet/>
      <dgm:spPr/>
      <dgm:t>
        <a:bodyPr/>
        <a:lstStyle/>
        <a:p>
          <a:endParaRPr lang="sv-SE"/>
        </a:p>
      </dgm:t>
    </dgm:pt>
    <dgm:pt modelId="{EFF3BB50-C3F2-4B89-8450-0D385F0C901F}" type="sibTrans" cxnId="{7FB5C443-4064-4996-960A-6C8E3937A6A0}">
      <dgm:prSet/>
      <dgm:spPr/>
      <dgm:t>
        <a:bodyPr/>
        <a:lstStyle/>
        <a:p>
          <a:endParaRPr lang="sv-SE"/>
        </a:p>
      </dgm:t>
    </dgm:pt>
    <dgm:pt modelId="{CC198989-8D2D-4B78-87C7-D43C85CD0B58}">
      <dgm:prSet phldrT="[Text]"/>
      <dgm:spPr>
        <a:solidFill>
          <a:srgbClr val="F67F57"/>
        </a:solidFill>
      </dgm:spPr>
      <dgm:t>
        <a:bodyPr/>
        <a:lstStyle/>
        <a:p>
          <a:r>
            <a:rPr lang="sv-SE" sz="1200" b="1" dirty="0"/>
            <a:t>Anledningar lämnat</a:t>
          </a:r>
          <a:endParaRPr lang="sv-SE" sz="1200" dirty="0"/>
        </a:p>
      </dgm:t>
    </dgm:pt>
    <dgm:pt modelId="{EF53692B-1403-4195-8966-CF9A16625A4A}" type="parTrans" cxnId="{91E7F72E-816D-45FD-A046-88C901AAC49B}">
      <dgm:prSet/>
      <dgm:spPr/>
      <dgm:t>
        <a:bodyPr/>
        <a:lstStyle/>
        <a:p>
          <a:endParaRPr lang="sv-SE"/>
        </a:p>
      </dgm:t>
    </dgm:pt>
    <dgm:pt modelId="{274842E6-4334-467C-8541-6B18763810AB}" type="sibTrans" cxnId="{91E7F72E-816D-45FD-A046-88C901AAC49B}">
      <dgm:prSet/>
      <dgm:spPr/>
      <dgm:t>
        <a:bodyPr/>
        <a:lstStyle/>
        <a:p>
          <a:endParaRPr lang="sv-SE"/>
        </a:p>
      </dgm:t>
    </dgm:pt>
    <dgm:pt modelId="{83D27B1F-32BA-4DC0-A170-CDB1F4FCE5C1}">
      <dgm:prSet phldrT="[Text]" custT="1"/>
      <dgm:spPr>
        <a:solidFill>
          <a:srgbClr val="F67F57"/>
        </a:solidFill>
      </dgm:spPr>
      <dgm:t>
        <a:bodyPr/>
        <a:lstStyle/>
        <a:p>
          <a:pPr>
            <a:buFont typeface="Arial" panose="020B0604020202020204" pitchFamily="34" charset="0"/>
            <a:buChar char="•"/>
          </a:pPr>
          <a:r>
            <a:rPr lang="sv-SE" sz="1200" dirty="0">
              <a:solidFill>
                <a:prstClr val="black"/>
              </a:solidFill>
              <a:latin typeface="+mn-lt"/>
            </a:rPr>
            <a:t>Hierarkier på arbetsplatsen</a:t>
          </a:r>
          <a:endParaRPr lang="sv-SE" sz="1200" dirty="0">
            <a:latin typeface="+mn-lt"/>
          </a:endParaRPr>
        </a:p>
      </dgm:t>
    </dgm:pt>
    <dgm:pt modelId="{8C5DA63D-7FE2-430C-BB54-3662820A6A18}" type="parTrans" cxnId="{D7F08642-222B-458F-93AB-3D4AB9A61B16}">
      <dgm:prSet/>
      <dgm:spPr/>
      <dgm:t>
        <a:bodyPr/>
        <a:lstStyle/>
        <a:p>
          <a:endParaRPr lang="sv-SE"/>
        </a:p>
      </dgm:t>
    </dgm:pt>
    <dgm:pt modelId="{FF60EBA8-9985-4DB2-B981-DEFCA9D4D18D}" type="sibTrans" cxnId="{D7F08642-222B-458F-93AB-3D4AB9A61B16}">
      <dgm:prSet/>
      <dgm:spPr/>
      <dgm:t>
        <a:bodyPr/>
        <a:lstStyle/>
        <a:p>
          <a:endParaRPr lang="sv-SE"/>
        </a:p>
      </dgm:t>
    </dgm:pt>
    <dgm:pt modelId="{759BE24C-A531-4FC0-A67C-830422AAE500}">
      <dgm:prSet phldrT="[Text]" phldr="1"/>
      <dgm:spPr>
        <a:solidFill>
          <a:srgbClr val="F67F57"/>
        </a:solidFill>
      </dgm:spPr>
      <dgm:t>
        <a:bodyPr/>
        <a:lstStyle/>
        <a:p>
          <a:endParaRPr lang="sv-SE" sz="900" dirty="0"/>
        </a:p>
      </dgm:t>
    </dgm:pt>
    <dgm:pt modelId="{902D5DD4-B20E-4CDD-8A70-D277B2DD43F1}" type="parTrans" cxnId="{B611D89B-C19E-46C5-AEF2-DE2B07846F14}">
      <dgm:prSet/>
      <dgm:spPr/>
      <dgm:t>
        <a:bodyPr/>
        <a:lstStyle/>
        <a:p>
          <a:endParaRPr lang="sv-SE"/>
        </a:p>
      </dgm:t>
    </dgm:pt>
    <dgm:pt modelId="{AEDF7173-9F20-4EF6-AABA-8DC1CE59EF1A}" type="sibTrans" cxnId="{B611D89B-C19E-46C5-AEF2-DE2B07846F14}">
      <dgm:prSet/>
      <dgm:spPr/>
      <dgm:t>
        <a:bodyPr/>
        <a:lstStyle/>
        <a:p>
          <a:endParaRPr lang="sv-SE"/>
        </a:p>
      </dgm:t>
    </dgm:pt>
    <dgm:pt modelId="{AAF23B80-4039-4F25-8768-431D5AD719C8}">
      <dgm:prSet custT="1"/>
      <dgm:spPr/>
      <dgm:t>
        <a:bodyPr/>
        <a:lstStyle/>
        <a:p>
          <a:r>
            <a:rPr lang="sv-SE" sz="1200" dirty="0">
              <a:solidFill>
                <a:prstClr val="black"/>
              </a:solidFill>
              <a:latin typeface="+mn-lt"/>
            </a:rPr>
            <a:t>Kollegial frustration</a:t>
          </a:r>
          <a:endParaRPr lang="sv-SE" sz="1200" dirty="0">
            <a:solidFill>
              <a:prstClr val="black"/>
            </a:solidFill>
            <a:latin typeface="+mn-lt"/>
            <a:ea typeface="Calibri" panose="020F0502020204030204" pitchFamily="34" charset="0"/>
            <a:cs typeface="Times New Roman" panose="02020603050405020304" pitchFamily="18" charset="0"/>
          </a:endParaRPr>
        </a:p>
      </dgm:t>
    </dgm:pt>
    <dgm:pt modelId="{6001C8E7-A400-44BA-A034-CA43C052297C}" type="parTrans" cxnId="{472CDF7E-7F7A-45B2-8DB4-9CA7C20E72D3}">
      <dgm:prSet/>
      <dgm:spPr/>
      <dgm:t>
        <a:bodyPr/>
        <a:lstStyle/>
        <a:p>
          <a:endParaRPr lang="sv-SE"/>
        </a:p>
      </dgm:t>
    </dgm:pt>
    <dgm:pt modelId="{74512A1A-2C2F-47CC-AB24-47B1CBFFEAB4}" type="sibTrans" cxnId="{472CDF7E-7F7A-45B2-8DB4-9CA7C20E72D3}">
      <dgm:prSet/>
      <dgm:spPr/>
      <dgm:t>
        <a:bodyPr/>
        <a:lstStyle/>
        <a:p>
          <a:endParaRPr lang="sv-SE"/>
        </a:p>
      </dgm:t>
    </dgm:pt>
    <dgm:pt modelId="{24D0C021-827A-49D8-90DD-973269C6E734}">
      <dgm:prSet custT="1"/>
      <dgm:spPr/>
      <dgm:t>
        <a:bodyPr/>
        <a:lstStyle/>
        <a:p>
          <a:r>
            <a:rPr lang="sv-SE" sz="1200" b="1" dirty="0">
              <a:solidFill>
                <a:schemeClr val="tx1"/>
              </a:solidFill>
            </a:rPr>
            <a:t>Humor på arbetsplatsen</a:t>
          </a:r>
        </a:p>
      </dgm:t>
    </dgm:pt>
    <dgm:pt modelId="{5BBB719F-1140-416C-9AAD-812DBAD315E4}" type="parTrans" cxnId="{879CA9D1-1860-446B-BE6D-AD2BB04CCFB6}">
      <dgm:prSet/>
      <dgm:spPr/>
      <dgm:t>
        <a:bodyPr/>
        <a:lstStyle/>
        <a:p>
          <a:endParaRPr lang="sv-SE"/>
        </a:p>
      </dgm:t>
    </dgm:pt>
    <dgm:pt modelId="{0E7244BB-AB8F-4F34-B9F4-CDCBFAC620DB}" type="sibTrans" cxnId="{879CA9D1-1860-446B-BE6D-AD2BB04CCFB6}">
      <dgm:prSet/>
      <dgm:spPr/>
      <dgm:t>
        <a:bodyPr/>
        <a:lstStyle/>
        <a:p>
          <a:endParaRPr lang="sv-SE"/>
        </a:p>
      </dgm:t>
    </dgm:pt>
    <dgm:pt modelId="{B04DF8DD-9D32-43FA-8F61-DE7567A52701}">
      <dgm:prSet phldrT="[Text]" custT="1"/>
      <dgm:spPr>
        <a:solidFill>
          <a:srgbClr val="F67F57"/>
        </a:solidFill>
      </dgm:spPr>
      <dgm:t>
        <a:bodyPr/>
        <a:lstStyle/>
        <a:p>
          <a:pPr>
            <a:buFont typeface="Arial" panose="020B0604020202020204" pitchFamily="34" charset="0"/>
            <a:buChar char="•"/>
          </a:pPr>
          <a:r>
            <a:rPr lang="sv-SE" sz="1200" b="1" dirty="0">
              <a:solidFill>
                <a:schemeClr val="tx1"/>
              </a:solidFill>
            </a:rPr>
            <a:t>Kvalificerade, kompetenta och stöttande kollegor</a:t>
          </a:r>
          <a:endParaRPr lang="sv-SE" sz="1200" b="1" dirty="0"/>
        </a:p>
      </dgm:t>
    </dgm:pt>
    <dgm:pt modelId="{F86C5F9B-F351-4F1D-91F1-B0478370EFED}" type="parTrans" cxnId="{3745ACBE-1682-4BBA-8C9B-4FCDAB5FE516}">
      <dgm:prSet/>
      <dgm:spPr/>
      <dgm:t>
        <a:bodyPr/>
        <a:lstStyle/>
        <a:p>
          <a:endParaRPr lang="sv-SE"/>
        </a:p>
      </dgm:t>
    </dgm:pt>
    <dgm:pt modelId="{F4B57F11-2E2B-492F-B374-A5B7FBC66FDB}" type="sibTrans" cxnId="{3745ACBE-1682-4BBA-8C9B-4FCDAB5FE516}">
      <dgm:prSet/>
      <dgm:spPr/>
      <dgm:t>
        <a:bodyPr/>
        <a:lstStyle/>
        <a:p>
          <a:endParaRPr lang="sv-SE"/>
        </a:p>
      </dgm:t>
    </dgm:pt>
    <dgm:pt modelId="{5677D69E-E160-4F0E-8410-B877E3236897}">
      <dgm:prSet phldrT="[Text]" custT="1"/>
      <dgm:spPr>
        <a:solidFill>
          <a:srgbClr val="F67F57"/>
        </a:solidFill>
      </dgm:spPr>
      <dgm:t>
        <a:bodyPr/>
        <a:lstStyle/>
        <a:p>
          <a:pPr>
            <a:buFont typeface="Arial" panose="020B0604020202020204" pitchFamily="34" charset="0"/>
            <a:buChar char="•"/>
          </a:pPr>
          <a:r>
            <a:rPr lang="sv-SE" sz="1200" b="1" dirty="0">
              <a:solidFill>
                <a:schemeClr val="tx1"/>
              </a:solidFill>
            </a:rPr>
            <a:t>Tryggt kollegialt klimat</a:t>
          </a:r>
          <a:endParaRPr lang="sv-SE" sz="1200" b="1" dirty="0"/>
        </a:p>
      </dgm:t>
    </dgm:pt>
    <dgm:pt modelId="{8034D39B-E15D-4D31-87FA-4372870C28C4}" type="parTrans" cxnId="{FA4E7E03-891C-4C3B-9FE0-9D880B9D2C5C}">
      <dgm:prSet/>
      <dgm:spPr/>
      <dgm:t>
        <a:bodyPr/>
        <a:lstStyle/>
        <a:p>
          <a:endParaRPr lang="sv-SE"/>
        </a:p>
      </dgm:t>
    </dgm:pt>
    <dgm:pt modelId="{B61B5E14-FDAA-4140-8B32-F1F1AAD2FD8C}" type="sibTrans" cxnId="{FA4E7E03-891C-4C3B-9FE0-9D880B9D2C5C}">
      <dgm:prSet/>
      <dgm:spPr/>
      <dgm:t>
        <a:bodyPr/>
        <a:lstStyle/>
        <a:p>
          <a:endParaRPr lang="sv-SE"/>
        </a:p>
      </dgm:t>
    </dgm:pt>
    <dgm:pt modelId="{35CCC297-585F-43DD-8306-C3532DD1A091}">
      <dgm:prSet phldrT="[Text]" custT="1"/>
      <dgm:spPr>
        <a:solidFill>
          <a:srgbClr val="F67F57"/>
        </a:solidFill>
      </dgm:spPr>
      <dgm:t>
        <a:bodyPr/>
        <a:lstStyle/>
        <a:p>
          <a:pPr>
            <a:buFont typeface="Arial" panose="020B0604020202020204" pitchFamily="34" charset="0"/>
            <a:buChar char="•"/>
          </a:pPr>
          <a:r>
            <a:rPr lang="sv-SE" sz="1200" b="1" dirty="0">
              <a:solidFill>
                <a:schemeClr val="tx1"/>
              </a:solidFill>
            </a:rPr>
            <a:t>Väl fungerande teamsamverkan</a:t>
          </a:r>
          <a:endParaRPr lang="sv-SE" sz="1200" b="1" dirty="0"/>
        </a:p>
      </dgm:t>
    </dgm:pt>
    <dgm:pt modelId="{ABC6848D-FE0A-40F8-A5CE-58FA430B964D}" type="parTrans" cxnId="{FC095C67-5954-4398-B379-7301CFCB0169}">
      <dgm:prSet/>
      <dgm:spPr/>
      <dgm:t>
        <a:bodyPr/>
        <a:lstStyle/>
        <a:p>
          <a:endParaRPr lang="sv-SE"/>
        </a:p>
      </dgm:t>
    </dgm:pt>
    <dgm:pt modelId="{B636F2C5-275D-4D3B-9D12-772D2BB4BEC9}" type="sibTrans" cxnId="{FC095C67-5954-4398-B379-7301CFCB0169}">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dgm:presLayoutVars>
          <dgm:bulletEnabled val="1"/>
        </dgm:presLayoutVars>
      </dgm:prSet>
      <dgm:spPr/>
    </dgm:pt>
  </dgm:ptLst>
  <dgm:cxnLst>
    <dgm:cxn modelId="{FA4E7E03-891C-4C3B-9FE0-9D880B9D2C5C}" srcId="{E5C9D755-9AC9-41F1-8547-FB37BBF22293}" destId="{5677D69E-E160-4F0E-8410-B877E3236897}" srcOrd="2" destOrd="0" parTransId="{8034D39B-E15D-4D31-87FA-4372870C28C4}" sibTransId="{B61B5E14-FDAA-4140-8B32-F1F1AAD2FD8C}"/>
    <dgm:cxn modelId="{2B81730C-F608-4086-B2FC-FC005F2D26A4}" srcId="{E5C9D755-9AC9-41F1-8547-FB37BBF22293}" destId="{BA9C99E3-2754-48EB-8084-A541722C734B}" srcOrd="0" destOrd="0" parTransId="{62489A7C-7938-4809-A132-D5F213E01207}" sibTransId="{50F8C680-9936-495B-B7CC-D719D12CB98D}"/>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91E7F72E-816D-45FD-A046-88C901AAC49B}" srcId="{623919F9-BF52-4FC7-88FB-D0C4C39CBF72}" destId="{CC198989-8D2D-4B78-87C7-D43C85CD0B58}" srcOrd="2" destOrd="0" parTransId="{EF53692B-1403-4195-8966-CF9A16625A4A}" sibTransId="{274842E6-4334-467C-8541-6B18763810AB}"/>
    <dgm:cxn modelId="{134FD35B-D087-4FD8-BD1C-73CFAAB8AB28}" type="presOf" srcId="{CC198989-8D2D-4B78-87C7-D43C85CD0B58}" destId="{EF8A9647-72D2-4723-99C9-E1985562FE36}" srcOrd="0" destOrd="0" presId="urn:microsoft.com/office/officeart/2005/8/layout/hChevron3"/>
    <dgm:cxn modelId="{028DB45D-2814-4C4D-A6A4-AA16F7A6CBBA}" type="presOf" srcId="{AAF23B80-4039-4F25-8768-431D5AD719C8}" destId="{D7B2B68D-70C5-4414-B46B-F8376AADA4B3}" srcOrd="0" destOrd="2" presId="urn:microsoft.com/office/officeart/2005/8/layout/hChevron3"/>
    <dgm:cxn modelId="{65970041-F636-4384-804E-F54CF578133A}" type="presOf" srcId="{5E4CEBB2-95BA-4229-8430-E25C26EA17CB}" destId="{D7B2B68D-70C5-4414-B46B-F8376AADA4B3}" srcOrd="0" destOrd="3"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7FB5C443-4064-4996-960A-6C8E3937A6A0}" srcId="{CBE0C3AC-18F1-4EEA-A337-A62C6BC9FF54}" destId="{5E4CEBB2-95BA-4229-8430-E25C26EA17CB}" srcOrd="2" destOrd="0" parTransId="{FC9654A2-4D96-4F53-A3D1-F0ADC8D6C8DA}" sibTransId="{EFF3BB50-C3F2-4B89-8450-0D385F0C901F}"/>
    <dgm:cxn modelId="{D158D765-27D2-458E-8202-EB91A529D74E}" srcId="{623919F9-BF52-4FC7-88FB-D0C4C39CBF72}" destId="{CBE0C3AC-18F1-4EEA-A337-A62C6BC9FF54}" srcOrd="1" destOrd="0" parTransId="{DC59291D-ACED-4E01-AB73-6B5F7E13CC18}" sibTransId="{260E18D3-2C90-42D1-9D84-F37FD37DD6C8}"/>
    <dgm:cxn modelId="{FC095C67-5954-4398-B379-7301CFCB0169}" srcId="{E5C9D755-9AC9-41F1-8547-FB37BBF22293}" destId="{35CCC297-585F-43DD-8306-C3532DD1A091}" srcOrd="1" destOrd="0" parTransId="{ABC6848D-FE0A-40F8-A5CE-58FA430B964D}" sibTransId="{B636F2C5-275D-4D3B-9D12-772D2BB4BEC9}"/>
    <dgm:cxn modelId="{2263B26A-E1A2-416F-B858-C9BF572A2139}" type="presOf" srcId="{24D0C021-827A-49D8-90DD-973269C6E734}" destId="{8E6E69E2-CE60-48E8-B7F9-57F3AC21B642}" srcOrd="0" destOrd="5" presId="urn:microsoft.com/office/officeart/2005/8/layout/hChevron3"/>
    <dgm:cxn modelId="{472CDF7E-7F7A-45B2-8DB4-9CA7C20E72D3}" srcId="{CBE0C3AC-18F1-4EEA-A337-A62C6BC9FF54}" destId="{AAF23B80-4039-4F25-8768-431D5AD719C8}" srcOrd="1" destOrd="0" parTransId="{6001C8E7-A400-44BA-A034-CA43C052297C}" sibTransId="{74512A1A-2C2F-47CC-AB24-47B1CBFFEAB4}"/>
    <dgm:cxn modelId="{86044490-D613-4729-9678-2B1AD36A22B4}" type="presOf" srcId="{5677D69E-E160-4F0E-8410-B877E3236897}" destId="{8E6E69E2-CE60-48E8-B7F9-57F3AC21B642}" srcOrd="0" destOrd="3" presId="urn:microsoft.com/office/officeart/2005/8/layout/hChevron3"/>
    <dgm:cxn modelId="{B611D89B-C19E-46C5-AEF2-DE2B07846F14}" srcId="{CC198989-8D2D-4B78-87C7-D43C85CD0B58}" destId="{759BE24C-A531-4FC0-A67C-830422AAE500}" srcOrd="1" destOrd="0" parTransId="{902D5DD4-B20E-4CDD-8A70-D277B2DD43F1}" sibTransId="{AEDF7173-9F20-4EF6-AABA-8DC1CE59EF1A}"/>
    <dgm:cxn modelId="{473928A7-61CF-466D-B5BF-83A046FA6C82}" srcId="{623919F9-BF52-4FC7-88FB-D0C4C39CBF72}" destId="{E5C9D755-9AC9-41F1-8547-FB37BBF22293}" srcOrd="0" destOrd="0" parTransId="{1D85D8BA-5C73-41BF-8936-CDA0836CDC40}" sibTransId="{31C2C9CC-20EE-4979-9DDF-81D002F1D552}"/>
    <dgm:cxn modelId="{42CFB3B4-4894-4B01-A632-103A112216B0}" type="presOf" srcId="{759BE24C-A531-4FC0-A67C-830422AAE500}" destId="{EF8A9647-72D2-4723-99C9-E1985562FE36}" srcOrd="0" destOrd="2" presId="urn:microsoft.com/office/officeart/2005/8/layout/hChevron3"/>
    <dgm:cxn modelId="{C0E145BB-FF90-4A9A-9F8F-0BC67472A452}" srcId="{CBE0C3AC-18F1-4EEA-A337-A62C6BC9FF54}" destId="{00D5B9BB-E12E-4E13-8358-3E8B561A7EDF}" srcOrd="0" destOrd="0" parTransId="{6406AB6A-E4F3-4A2D-AA69-055962CB420E}" sibTransId="{9A4C8E44-60CE-41A7-87EA-369D5C0F56D6}"/>
    <dgm:cxn modelId="{3745ACBE-1682-4BBA-8C9B-4FCDAB5FE516}" srcId="{E5C9D755-9AC9-41F1-8547-FB37BBF22293}" destId="{B04DF8DD-9D32-43FA-8F61-DE7567A52701}" srcOrd="3" destOrd="0" parTransId="{F86C5F9B-F351-4F1D-91F1-B0478370EFED}" sibTransId="{F4B57F11-2E2B-492F-B374-A5B7FBC66FDB}"/>
    <dgm:cxn modelId="{5D495DCB-70AB-4776-BC6F-692D1F51BC82}" type="presOf" srcId="{B04DF8DD-9D32-43FA-8F61-DE7567A52701}" destId="{8E6E69E2-CE60-48E8-B7F9-57F3AC21B642}" srcOrd="0" destOrd="4" presId="urn:microsoft.com/office/officeart/2005/8/layout/hChevron3"/>
    <dgm:cxn modelId="{879CA9D1-1860-446B-BE6D-AD2BB04CCFB6}" srcId="{E5C9D755-9AC9-41F1-8547-FB37BBF22293}" destId="{24D0C021-827A-49D8-90DD-973269C6E734}" srcOrd="4" destOrd="0" parTransId="{5BBB719F-1140-416C-9AAD-812DBAD315E4}" sibTransId="{0E7244BB-AB8F-4F34-B9F4-CDCBFAC620DB}"/>
    <dgm:cxn modelId="{34DE35D2-2E01-4339-9CA3-6B91672B09B1}" type="presOf" srcId="{35CCC297-585F-43DD-8306-C3532DD1A091}" destId="{8E6E69E2-CE60-48E8-B7F9-57F3AC21B642}" srcOrd="0" destOrd="2" presId="urn:microsoft.com/office/officeart/2005/8/layout/hChevron3"/>
    <dgm:cxn modelId="{305035DC-1E73-44F7-912D-A9CA19217363}" type="presOf" srcId="{623919F9-BF52-4FC7-88FB-D0C4C39CBF72}" destId="{23E5428D-95C7-4D93-876E-645F26D30311}" srcOrd="0" destOrd="0" presId="urn:microsoft.com/office/officeart/2005/8/layout/hChevron3"/>
    <dgm:cxn modelId="{E47D8EE5-C15B-40D1-B58E-EF8231DE1B19}" type="presOf" srcId="{83D27B1F-32BA-4DC0-A170-CDB1F4FCE5C1}" destId="{EF8A9647-72D2-4723-99C9-E1985562FE36}" srcOrd="0" destOrd="1" presId="urn:microsoft.com/office/officeart/2005/8/layout/hChevron3"/>
    <dgm:cxn modelId="{850D25F5-9507-46EE-9AA2-3AB2BBC86191}" type="presOf" srcId="{BA9C99E3-2754-48EB-8084-A541722C734B}" destId="{8E6E69E2-CE60-48E8-B7F9-57F3AC21B642}" srcOrd="0" destOrd="1"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E5C9D755-9AC9-41F1-8547-FB37BBF22293}">
      <dgm:prSet phldrT="[Text]" custT="1"/>
      <dgm:spPr>
        <a:solidFill>
          <a:srgbClr val="AAC0A0"/>
        </a:solidFill>
      </dgm:spPr>
      <dgm:t>
        <a:bodyPr/>
        <a:lstStyle/>
        <a:p>
          <a:pPr>
            <a:buFont typeface="Arial" panose="020B0604020202020204" pitchFamily="34" charset="0"/>
            <a:buChar char="•"/>
          </a:pPr>
          <a:r>
            <a:rPr lang="sv-SE" sz="1200" b="1" dirty="0"/>
            <a:t>Motivation</a:t>
          </a:r>
        </a:p>
      </dgm:t>
    </dgm:pt>
    <dgm:pt modelId="{1D85D8BA-5C73-41BF-8936-CDA0836CDC40}" type="parTrans" cxnId="{473928A7-61CF-466D-B5BF-83A046FA6C82}">
      <dgm:prSet/>
      <dgm:spPr/>
      <dgm:t>
        <a:bodyPr/>
        <a:lstStyle/>
        <a:p>
          <a:endParaRPr lang="sv-SE"/>
        </a:p>
      </dgm:t>
    </dgm:pt>
    <dgm:pt modelId="{31C2C9CC-20EE-4979-9DDF-81D002F1D552}" type="sibTrans" cxnId="{473928A7-61CF-466D-B5BF-83A046FA6C82}">
      <dgm:prSet/>
      <dgm:spPr/>
      <dgm:t>
        <a:bodyPr/>
        <a:lstStyle/>
        <a:p>
          <a:endParaRPr lang="sv-SE"/>
        </a:p>
      </dgm:t>
    </dgm:pt>
    <dgm:pt modelId="{BA9C99E3-2754-48EB-8084-A541722C734B}">
      <dgm:prSet phldrT="[Text]" custT="1"/>
      <dgm:spPr>
        <a:solidFill>
          <a:srgbClr val="AAC0A0"/>
        </a:solidFill>
      </dgm:spPr>
      <dgm:t>
        <a:bodyPr/>
        <a:lstStyle/>
        <a:p>
          <a:pPr>
            <a:buFont typeface="Arial" panose="020B0604020202020204" pitchFamily="34" charset="0"/>
            <a:buChar char="•"/>
          </a:pPr>
          <a:r>
            <a:rPr lang="sv-SE" sz="1200" b="1" dirty="0">
              <a:solidFill>
                <a:schemeClr val="tx1"/>
              </a:solidFill>
              <a:latin typeface="+mn-lt"/>
            </a:rPr>
            <a:t>Rättvis lön</a:t>
          </a:r>
          <a:endParaRPr lang="sv-SE" sz="1200" b="1" dirty="0"/>
        </a:p>
      </dgm:t>
    </dgm:pt>
    <dgm:pt modelId="{62489A7C-7938-4809-A132-D5F213E01207}" type="parTrans" cxnId="{2B81730C-F608-4086-B2FC-FC005F2D26A4}">
      <dgm:prSet/>
      <dgm:spPr/>
      <dgm:t>
        <a:bodyPr/>
        <a:lstStyle/>
        <a:p>
          <a:endParaRPr lang="sv-SE"/>
        </a:p>
      </dgm:t>
    </dgm:pt>
    <dgm:pt modelId="{50F8C680-9936-495B-B7CC-D719D12CB98D}" type="sibTrans" cxnId="{2B81730C-F608-4086-B2FC-FC005F2D26A4}">
      <dgm:prSet/>
      <dgm:spPr/>
      <dgm:t>
        <a:bodyPr/>
        <a:lstStyle/>
        <a:p>
          <a:endParaRPr lang="sv-SE"/>
        </a:p>
      </dgm:t>
    </dgm:pt>
    <dgm:pt modelId="{CBE0C3AC-18F1-4EEA-A337-A62C6BC9FF54}">
      <dgm:prSet phldrT="[Text]" custT="1"/>
      <dgm:spPr>
        <a:solidFill>
          <a:srgbClr val="AAC0A0"/>
        </a:solidFill>
      </dgm:spPr>
      <dgm:t>
        <a:bodyPr/>
        <a:lstStyle/>
        <a:p>
          <a:r>
            <a:rPr lang="sv-SE" sz="1200" b="1" dirty="0">
              <a:latin typeface="+mn-lt"/>
            </a:rPr>
            <a:t>Tankar lämna Yrket</a:t>
          </a:r>
          <a:endParaRPr lang="sv-SE" sz="1200" dirty="0"/>
        </a:p>
      </dgm:t>
    </dgm:pt>
    <dgm:pt modelId="{DC59291D-ACED-4E01-AB73-6B5F7E13CC18}" type="parTrans" cxnId="{D158D765-27D2-458E-8202-EB91A529D74E}">
      <dgm:prSet/>
      <dgm:spPr/>
      <dgm:t>
        <a:bodyPr/>
        <a:lstStyle/>
        <a:p>
          <a:endParaRPr lang="sv-SE"/>
        </a:p>
      </dgm:t>
    </dgm:pt>
    <dgm:pt modelId="{260E18D3-2C90-42D1-9D84-F37FD37DD6C8}" type="sibTrans" cxnId="{D158D765-27D2-458E-8202-EB91A529D74E}">
      <dgm:prSet/>
      <dgm:spPr/>
      <dgm:t>
        <a:bodyPr/>
        <a:lstStyle/>
        <a:p>
          <a:endParaRPr lang="sv-SE"/>
        </a:p>
      </dgm:t>
    </dgm:pt>
    <dgm:pt modelId="{00D5B9BB-E12E-4E13-8358-3E8B561A7EDF}">
      <dgm:prSet phldrT="[Text]" custT="1"/>
      <dgm:spPr>
        <a:solidFill>
          <a:srgbClr val="AAC0A0"/>
        </a:solidFill>
      </dgm:spPr>
      <dgm:t>
        <a:bodyPr/>
        <a:lstStyle/>
        <a:p>
          <a:pPr>
            <a:buFont typeface="Arial" panose="020B0604020202020204" pitchFamily="34" charset="0"/>
            <a:buChar char="•"/>
          </a:pPr>
          <a:r>
            <a:rPr lang="sv-SE" sz="1200" dirty="0">
              <a:solidFill>
                <a:prstClr val="black"/>
              </a:solidFill>
              <a:latin typeface="+mn-lt"/>
              <a:ea typeface="Calibri" panose="020F0502020204030204" pitchFamily="34" charset="0"/>
              <a:cs typeface="Times New Roman" panose="02020603050405020304" pitchFamily="18" charset="0"/>
            </a:rPr>
            <a:t>Lönen är inte rättvis i förhållande till arbetstid, utfört arbete och utbildning</a:t>
          </a:r>
          <a:endParaRPr lang="sv-SE" sz="1200" dirty="0">
            <a:latin typeface="+mn-lt"/>
          </a:endParaRPr>
        </a:p>
      </dgm:t>
    </dgm:pt>
    <dgm:pt modelId="{6406AB6A-E4F3-4A2D-AA69-055962CB420E}" type="parTrans" cxnId="{C0E145BB-FF90-4A9A-9F8F-0BC67472A452}">
      <dgm:prSet/>
      <dgm:spPr/>
      <dgm:t>
        <a:bodyPr/>
        <a:lstStyle/>
        <a:p>
          <a:endParaRPr lang="sv-SE"/>
        </a:p>
      </dgm:t>
    </dgm:pt>
    <dgm:pt modelId="{9A4C8E44-60CE-41A7-87EA-369D5C0F56D6}" type="sibTrans" cxnId="{C0E145BB-FF90-4A9A-9F8F-0BC67472A452}">
      <dgm:prSet/>
      <dgm:spPr/>
      <dgm:t>
        <a:bodyPr/>
        <a:lstStyle/>
        <a:p>
          <a:endParaRPr lang="sv-SE"/>
        </a:p>
      </dgm:t>
    </dgm:pt>
    <dgm:pt modelId="{CC198989-8D2D-4B78-87C7-D43C85CD0B58}">
      <dgm:prSet phldrT="[Text]" custT="1"/>
      <dgm:spPr>
        <a:solidFill>
          <a:srgbClr val="AAC0A0"/>
        </a:solidFill>
      </dgm:spPr>
      <dgm:t>
        <a:bodyPr/>
        <a:lstStyle/>
        <a:p>
          <a:r>
            <a:rPr lang="sv-SE" sz="1200" b="1" dirty="0"/>
            <a:t>Anledningar lämnat</a:t>
          </a:r>
          <a:endParaRPr lang="sv-SE" sz="1200" dirty="0"/>
        </a:p>
      </dgm:t>
    </dgm:pt>
    <dgm:pt modelId="{EF53692B-1403-4195-8966-CF9A16625A4A}" type="parTrans" cxnId="{91E7F72E-816D-45FD-A046-88C901AAC49B}">
      <dgm:prSet/>
      <dgm:spPr/>
      <dgm:t>
        <a:bodyPr/>
        <a:lstStyle/>
        <a:p>
          <a:endParaRPr lang="sv-SE"/>
        </a:p>
      </dgm:t>
    </dgm:pt>
    <dgm:pt modelId="{274842E6-4334-467C-8541-6B18763810AB}" type="sibTrans" cxnId="{91E7F72E-816D-45FD-A046-88C901AAC49B}">
      <dgm:prSet/>
      <dgm:spPr/>
      <dgm:t>
        <a:bodyPr/>
        <a:lstStyle/>
        <a:p>
          <a:endParaRPr lang="sv-SE"/>
        </a:p>
      </dgm:t>
    </dgm:pt>
    <dgm:pt modelId="{D9B6A502-8CF1-41C4-89D8-9625C12DD786}">
      <dgm:prSet custT="1"/>
      <dgm:spPr/>
      <dgm:t>
        <a:bodyPr/>
        <a:lstStyle/>
        <a:p>
          <a:r>
            <a:rPr lang="sv-SE" sz="1200" dirty="0">
              <a:solidFill>
                <a:prstClr val="black"/>
              </a:solidFill>
              <a:latin typeface="+mn-lt"/>
              <a:ea typeface="Calibri" panose="020F0502020204030204" pitchFamily="34" charset="0"/>
              <a:cs typeface="Times New Roman" panose="02020603050405020304" pitchFamily="18" charset="0"/>
            </a:rPr>
            <a:t>Kan inte påverka lönen (trots ansträngningar)</a:t>
          </a:r>
        </a:p>
      </dgm:t>
    </dgm:pt>
    <dgm:pt modelId="{9234CF23-C2E3-4A4C-BC89-3CDD7F68AF59}" type="parTrans" cxnId="{C783A36B-5D15-4FE2-B550-DFE4467D164C}">
      <dgm:prSet/>
      <dgm:spPr/>
      <dgm:t>
        <a:bodyPr/>
        <a:lstStyle/>
        <a:p>
          <a:endParaRPr lang="sv-SE"/>
        </a:p>
      </dgm:t>
    </dgm:pt>
    <dgm:pt modelId="{8027A4D4-8BC1-40AD-A4FF-08035043125E}" type="sibTrans" cxnId="{C783A36B-5D15-4FE2-B550-DFE4467D164C}">
      <dgm:prSet/>
      <dgm:spPr/>
      <dgm:t>
        <a:bodyPr/>
        <a:lstStyle/>
        <a:p>
          <a:endParaRPr lang="sv-SE"/>
        </a:p>
      </dgm:t>
    </dgm:pt>
    <dgm:pt modelId="{B3DBA872-E77A-4B33-9D40-84F0C124C47A}">
      <dgm:prSet custT="1"/>
      <dgm:spPr/>
      <dgm:t>
        <a:bodyPr/>
        <a:lstStyle/>
        <a:p>
          <a:r>
            <a:rPr lang="sv-SE" sz="1200" dirty="0">
              <a:solidFill>
                <a:prstClr val="black"/>
              </a:solidFill>
              <a:latin typeface="+mn-lt"/>
              <a:ea typeface="Calibri" panose="020F0502020204030204" pitchFamily="34" charset="0"/>
              <a:cs typeface="Times New Roman" panose="02020603050405020304" pitchFamily="18" charset="0"/>
            </a:rPr>
            <a:t>Inte tillfredsställande löneutveckling</a:t>
          </a:r>
        </a:p>
      </dgm:t>
    </dgm:pt>
    <dgm:pt modelId="{5F5E73FE-059C-40A8-B6B3-9355A9A8C0D0}" type="parTrans" cxnId="{EF32F34D-C04B-426E-9597-D03BE449D122}">
      <dgm:prSet/>
      <dgm:spPr/>
      <dgm:t>
        <a:bodyPr/>
        <a:lstStyle/>
        <a:p>
          <a:endParaRPr lang="sv-SE"/>
        </a:p>
      </dgm:t>
    </dgm:pt>
    <dgm:pt modelId="{C4EEDADF-07F6-4FCD-A8F6-FAA9AB9379C1}" type="sibTrans" cxnId="{EF32F34D-C04B-426E-9597-D03BE449D122}">
      <dgm:prSet/>
      <dgm:spPr/>
      <dgm:t>
        <a:bodyPr/>
        <a:lstStyle/>
        <a:p>
          <a:endParaRPr lang="sv-SE"/>
        </a:p>
      </dgm:t>
    </dgm:pt>
    <dgm:pt modelId="{7E698526-7F81-400D-9020-1287EEE79865}">
      <dgm:prSet custT="1"/>
      <dgm:spPr/>
      <dgm:t>
        <a:bodyPr/>
        <a:lstStyle/>
        <a:p>
          <a:r>
            <a:rPr lang="sv-SE" sz="1200" dirty="0">
              <a:solidFill>
                <a:prstClr val="black"/>
              </a:solidFill>
              <a:latin typeface="+mn-lt"/>
              <a:ea typeface="Calibri" panose="020F0502020204030204" pitchFamily="34" charset="0"/>
              <a:cs typeface="Times New Roman" panose="02020603050405020304" pitchFamily="18" charset="0"/>
            </a:rPr>
            <a:t>Inte tillfreds med själva lönen</a:t>
          </a:r>
        </a:p>
      </dgm:t>
    </dgm:pt>
    <dgm:pt modelId="{EF0AEEDD-8B08-47D2-96EB-4FE129B5AFA7}" type="parTrans" cxnId="{F704F8CD-9719-402C-A1DA-398D4063CD24}">
      <dgm:prSet/>
      <dgm:spPr/>
      <dgm:t>
        <a:bodyPr/>
        <a:lstStyle/>
        <a:p>
          <a:endParaRPr lang="sv-SE"/>
        </a:p>
      </dgm:t>
    </dgm:pt>
    <dgm:pt modelId="{CE3680B9-058D-475F-BB06-C3F3ED93A9F4}" type="sibTrans" cxnId="{F704F8CD-9719-402C-A1DA-398D4063CD24}">
      <dgm:prSet/>
      <dgm:spPr/>
      <dgm:t>
        <a:bodyPr/>
        <a:lstStyle/>
        <a:p>
          <a:endParaRPr lang="sv-SE"/>
        </a:p>
      </dgm:t>
    </dgm:pt>
    <dgm:pt modelId="{160B5E96-9E09-4234-827B-528226D5C8D5}">
      <dgm:prSet custT="1"/>
      <dgm:spPr/>
      <dgm:t>
        <a:bodyPr/>
        <a:lstStyle/>
        <a:p>
          <a:r>
            <a:rPr lang="sv-SE" sz="1200" dirty="0">
              <a:solidFill>
                <a:prstClr val="black"/>
              </a:solidFill>
              <a:latin typeface="+mn-lt"/>
            </a:rPr>
            <a:t>Professionen värderas inte i samhället</a:t>
          </a:r>
        </a:p>
      </dgm:t>
    </dgm:pt>
    <dgm:pt modelId="{3ABD209C-CC55-4E8B-804E-AD6A4D427CE5}" type="parTrans" cxnId="{6FE23C99-B285-4559-833A-E169A0845265}">
      <dgm:prSet/>
      <dgm:spPr/>
      <dgm:t>
        <a:bodyPr/>
        <a:lstStyle/>
        <a:p>
          <a:endParaRPr lang="sv-SE"/>
        </a:p>
      </dgm:t>
    </dgm:pt>
    <dgm:pt modelId="{0F45629F-0270-48FA-BA89-C48840185A93}" type="sibTrans" cxnId="{6FE23C99-B285-4559-833A-E169A0845265}">
      <dgm:prSet/>
      <dgm:spPr/>
      <dgm:t>
        <a:bodyPr/>
        <a:lstStyle/>
        <a:p>
          <a:endParaRPr lang="sv-SE"/>
        </a:p>
      </dgm:t>
    </dgm:pt>
    <dgm:pt modelId="{7FFC049D-3628-4166-ADC0-52723B4606E0}">
      <dgm:prSet custT="1"/>
      <dgm:spPr/>
      <dgm:t>
        <a:bodyPr/>
        <a:lstStyle/>
        <a:p>
          <a:r>
            <a:rPr lang="sv-SE" sz="1200" dirty="0">
              <a:solidFill>
                <a:prstClr val="black"/>
              </a:solidFill>
              <a:latin typeface="+mn-lt"/>
            </a:rPr>
            <a:t>Inte rätt lön för jobbet som utförs</a:t>
          </a:r>
        </a:p>
      </dgm:t>
    </dgm:pt>
    <dgm:pt modelId="{39EA61F9-5258-4550-988E-8AFBD66097D9}" type="parTrans" cxnId="{C3044E83-0F67-4753-88C6-12495AF06608}">
      <dgm:prSet/>
      <dgm:spPr/>
      <dgm:t>
        <a:bodyPr/>
        <a:lstStyle/>
        <a:p>
          <a:endParaRPr lang="sv-SE"/>
        </a:p>
      </dgm:t>
    </dgm:pt>
    <dgm:pt modelId="{B79D94D4-E33A-4A99-8E08-A51F1F04690C}" type="sibTrans" cxnId="{C3044E83-0F67-4753-88C6-12495AF06608}">
      <dgm:prSet/>
      <dgm:spPr/>
      <dgm:t>
        <a:bodyPr/>
        <a:lstStyle/>
        <a:p>
          <a:endParaRPr lang="sv-SE"/>
        </a:p>
      </dgm:t>
    </dgm:pt>
    <dgm:pt modelId="{BAFFA82E-1FCF-49EE-8E83-AFF413AF7AA6}">
      <dgm:prSet custT="1"/>
      <dgm:spPr/>
      <dgm:t>
        <a:bodyPr/>
        <a:lstStyle/>
        <a:p>
          <a:r>
            <a:rPr lang="sv-SE" sz="1200" dirty="0">
              <a:solidFill>
                <a:prstClr val="black"/>
              </a:solidFill>
              <a:latin typeface="+mn-lt"/>
            </a:rPr>
            <a:t>Bristande uppskattning från chefer</a:t>
          </a:r>
        </a:p>
      </dgm:t>
    </dgm:pt>
    <dgm:pt modelId="{F696B53B-B5EE-4636-BC00-31B759676C1A}" type="parTrans" cxnId="{79DA9D82-C179-433F-B483-5DF264028773}">
      <dgm:prSet/>
      <dgm:spPr/>
      <dgm:t>
        <a:bodyPr/>
        <a:lstStyle/>
        <a:p>
          <a:endParaRPr lang="sv-SE"/>
        </a:p>
      </dgm:t>
    </dgm:pt>
    <dgm:pt modelId="{0893B764-BF67-46A0-99FA-B12C4E7A61CB}" type="sibTrans" cxnId="{79DA9D82-C179-433F-B483-5DF264028773}">
      <dgm:prSet/>
      <dgm:spPr/>
      <dgm:t>
        <a:bodyPr/>
        <a:lstStyle/>
        <a:p>
          <a:endParaRPr lang="sv-SE"/>
        </a:p>
      </dgm:t>
    </dgm:pt>
    <dgm:pt modelId="{9AF6E39B-D964-4E01-9E79-78B49DAB416A}">
      <dgm:prSet custT="1"/>
      <dgm:spPr/>
      <dgm:t>
        <a:bodyPr/>
        <a:lstStyle/>
        <a:p>
          <a:r>
            <a:rPr lang="sv-SE" sz="1200" b="1" dirty="0">
              <a:solidFill>
                <a:schemeClr val="tx1"/>
              </a:solidFill>
              <a:latin typeface="+mn-lt"/>
            </a:rPr>
            <a:t>Löneutveckling i förhållande till kompetens och ansvar</a:t>
          </a:r>
        </a:p>
      </dgm:t>
    </dgm:pt>
    <dgm:pt modelId="{0E209880-EEBD-47A9-B746-52E97285FC84}" type="parTrans" cxnId="{40F59007-F122-4D98-9AB8-CAF2543077C4}">
      <dgm:prSet/>
      <dgm:spPr/>
      <dgm:t>
        <a:bodyPr/>
        <a:lstStyle/>
        <a:p>
          <a:endParaRPr lang="sv-SE"/>
        </a:p>
      </dgm:t>
    </dgm:pt>
    <dgm:pt modelId="{AC25C1CB-B4CE-4E9D-ABF3-179AD8F034B5}" type="sibTrans" cxnId="{40F59007-F122-4D98-9AB8-CAF2543077C4}">
      <dgm:prSet/>
      <dgm:spPr/>
      <dgm:t>
        <a:bodyPr/>
        <a:lstStyle/>
        <a:p>
          <a:endParaRPr lang="sv-SE"/>
        </a:p>
      </dgm:t>
    </dgm:pt>
    <dgm:pt modelId="{E4D15A57-5610-4BB1-9A3A-158763E44759}">
      <dgm:prSet custT="1"/>
      <dgm:spPr/>
      <dgm:t>
        <a:bodyPr/>
        <a:lstStyle/>
        <a:p>
          <a:r>
            <a:rPr lang="sv-SE" sz="1200" b="1" dirty="0">
              <a:solidFill>
                <a:schemeClr val="tx1"/>
              </a:solidFill>
              <a:latin typeface="+mn-lt"/>
            </a:rPr>
            <a:t>Respektfull feedback från chef, kollegor och patienter</a:t>
          </a:r>
        </a:p>
      </dgm:t>
    </dgm:pt>
    <dgm:pt modelId="{97DA771B-7FC0-4069-A81E-E864605C21AD}" type="parTrans" cxnId="{1B2354A4-DE3E-4DB0-999A-F5E46A96036C}">
      <dgm:prSet/>
      <dgm:spPr/>
      <dgm:t>
        <a:bodyPr/>
        <a:lstStyle/>
        <a:p>
          <a:endParaRPr lang="sv-SE"/>
        </a:p>
      </dgm:t>
    </dgm:pt>
    <dgm:pt modelId="{60F15A23-4D54-4564-BF68-47AE883C86DD}" type="sibTrans" cxnId="{1B2354A4-DE3E-4DB0-999A-F5E46A96036C}">
      <dgm:prSet/>
      <dgm:spPr/>
      <dgm:t>
        <a:bodyPr/>
        <a:lstStyle/>
        <a:p>
          <a:endParaRPr lang="sv-SE"/>
        </a:p>
      </dgm:t>
    </dgm:pt>
    <dgm:pt modelId="{D7477047-7F17-4A2C-9F1A-916EC80A8A52}">
      <dgm:prSet custT="1"/>
      <dgm:spPr/>
      <dgm:t>
        <a:bodyPr/>
        <a:lstStyle/>
        <a:p>
          <a:r>
            <a:rPr lang="sv-SE" sz="1200" b="1" dirty="0">
              <a:solidFill>
                <a:schemeClr val="tx1"/>
              </a:solidFill>
              <a:latin typeface="+mn-lt"/>
            </a:rPr>
            <a:t>Samhälleligt erkännande</a:t>
          </a:r>
        </a:p>
      </dgm:t>
    </dgm:pt>
    <dgm:pt modelId="{A9930FC8-CCFF-4B52-B356-7B07297A5C9B}" type="parTrans" cxnId="{2475CD20-AE37-40DC-AE69-7FB9563718FD}">
      <dgm:prSet/>
      <dgm:spPr/>
      <dgm:t>
        <a:bodyPr/>
        <a:lstStyle/>
        <a:p>
          <a:endParaRPr lang="sv-SE"/>
        </a:p>
      </dgm:t>
    </dgm:pt>
    <dgm:pt modelId="{81DABAAE-8F6D-4B51-8E0D-DCCEBB3BE906}" type="sibTrans" cxnId="{2475CD20-AE37-40DC-AE69-7FB9563718FD}">
      <dgm:prSet/>
      <dgm:spPr/>
      <dgm:t>
        <a:bodyPr/>
        <a:lstStyle/>
        <a:p>
          <a:endParaRPr lang="sv-SE"/>
        </a:p>
      </dgm:t>
    </dgm:pt>
    <dgm:pt modelId="{9461319D-7CCB-4D9E-845D-7D315C46B181}">
      <dgm:prSet custT="1"/>
      <dgm:spPr/>
      <dgm:t>
        <a:bodyPr/>
        <a:lstStyle/>
        <a:p>
          <a:pPr>
            <a:buFont typeface="Arial" panose="020B0604020202020204" pitchFamily="34" charset="0"/>
            <a:buChar char="•"/>
          </a:pPr>
          <a:r>
            <a:rPr lang="sv-SE" sz="1200" dirty="0">
              <a:solidFill>
                <a:prstClr val="black"/>
              </a:solidFill>
              <a:latin typeface="+mn-lt"/>
            </a:rPr>
            <a:t>Ingen löneutveckling</a:t>
          </a:r>
        </a:p>
      </dgm:t>
    </dgm:pt>
    <dgm:pt modelId="{3C037B9F-4C90-4D9C-9BC5-649D3D25F563}" type="parTrans" cxnId="{D07556AD-14FB-47B4-9A52-8E9A94469FC3}">
      <dgm:prSet/>
      <dgm:spPr/>
      <dgm:t>
        <a:bodyPr/>
        <a:lstStyle/>
        <a:p>
          <a:endParaRPr lang="sv-SE"/>
        </a:p>
      </dgm:t>
    </dgm:pt>
    <dgm:pt modelId="{0405C83E-1867-4D65-AEEC-F520AFA0D872}" type="sibTrans" cxnId="{D07556AD-14FB-47B4-9A52-8E9A94469FC3}">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custScaleY="126771" custLinFactNeighborX="34865" custLinFactNeighborY="0">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X="118886" custScaleY="126771" custLinFactNeighborX="111" custLinFactNeighborY="-6927">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custScaleY="126771" custLinFactNeighborX="-28303" custLinFactNeighborY="-971">
        <dgm:presLayoutVars>
          <dgm:bulletEnabled val="1"/>
        </dgm:presLayoutVars>
      </dgm:prSet>
      <dgm:spPr/>
    </dgm:pt>
  </dgm:ptLst>
  <dgm:cxnLst>
    <dgm:cxn modelId="{40F59007-F122-4D98-9AB8-CAF2543077C4}" srcId="{E5C9D755-9AC9-41F1-8547-FB37BBF22293}" destId="{9AF6E39B-D964-4E01-9E79-78B49DAB416A}" srcOrd="1" destOrd="0" parTransId="{0E209880-EEBD-47A9-B746-52E97285FC84}" sibTransId="{AC25C1CB-B4CE-4E9D-ABF3-179AD8F034B5}"/>
    <dgm:cxn modelId="{FF3E8B0A-3657-4CAB-A257-D58D50E4AAB2}" type="presOf" srcId="{9461319D-7CCB-4D9E-845D-7D315C46B181}" destId="{EF8A9647-72D2-4723-99C9-E1985562FE36}" srcOrd="0" destOrd="2" presId="urn:microsoft.com/office/officeart/2005/8/layout/hChevron3"/>
    <dgm:cxn modelId="{2B81730C-F608-4086-B2FC-FC005F2D26A4}" srcId="{E5C9D755-9AC9-41F1-8547-FB37BBF22293}" destId="{BA9C99E3-2754-48EB-8084-A541722C734B}" srcOrd="0" destOrd="0" parTransId="{62489A7C-7938-4809-A132-D5F213E01207}" sibTransId="{50F8C680-9936-495B-B7CC-D719D12CB98D}"/>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2475CD20-AE37-40DC-AE69-7FB9563718FD}" srcId="{E5C9D755-9AC9-41F1-8547-FB37BBF22293}" destId="{D7477047-7F17-4A2C-9F1A-916EC80A8A52}" srcOrd="3" destOrd="0" parTransId="{A9930FC8-CCFF-4B52-B356-7B07297A5C9B}" sibTransId="{81DABAAE-8F6D-4B51-8E0D-DCCEBB3BE906}"/>
    <dgm:cxn modelId="{0CBCD822-C7BF-4C86-8A7B-ACB8F9C129C3}" type="presOf" srcId="{00D5B9BB-E12E-4E13-8358-3E8B561A7EDF}" destId="{D7B2B68D-70C5-4414-B46B-F8376AADA4B3}" srcOrd="0" destOrd="1" presId="urn:microsoft.com/office/officeart/2005/8/layout/hChevron3"/>
    <dgm:cxn modelId="{91E7F72E-816D-45FD-A046-88C901AAC49B}" srcId="{623919F9-BF52-4FC7-88FB-D0C4C39CBF72}" destId="{CC198989-8D2D-4B78-87C7-D43C85CD0B58}" srcOrd="2" destOrd="0" parTransId="{EF53692B-1403-4195-8966-CF9A16625A4A}" sibTransId="{274842E6-4334-467C-8541-6B18763810AB}"/>
    <dgm:cxn modelId="{6A45AA31-1593-42D2-9E87-1C2965CB4888}" type="presOf" srcId="{BAFFA82E-1FCF-49EE-8E83-AFF413AF7AA6}" destId="{EF8A9647-72D2-4723-99C9-E1985562FE36}" srcOrd="0" destOrd="3" presId="urn:microsoft.com/office/officeart/2005/8/layout/hChevron3"/>
    <dgm:cxn modelId="{134FD35B-D087-4FD8-BD1C-73CFAAB8AB28}" type="presOf" srcId="{CC198989-8D2D-4B78-87C7-D43C85CD0B58}" destId="{EF8A9647-72D2-4723-99C9-E1985562FE36}" srcOrd="0" destOrd="0" presId="urn:microsoft.com/office/officeart/2005/8/layout/hChevron3"/>
    <dgm:cxn modelId="{D158D765-27D2-458E-8202-EB91A529D74E}" srcId="{623919F9-BF52-4FC7-88FB-D0C4C39CBF72}" destId="{CBE0C3AC-18F1-4EEA-A337-A62C6BC9FF54}" srcOrd="1" destOrd="0" parTransId="{DC59291D-ACED-4E01-AB73-6B5F7E13CC18}" sibTransId="{260E18D3-2C90-42D1-9D84-F37FD37DD6C8}"/>
    <dgm:cxn modelId="{209A3747-0EFA-4BE2-AA20-329D847F24C1}" type="presOf" srcId="{7FFC049D-3628-4166-ADC0-52723B4606E0}" destId="{EF8A9647-72D2-4723-99C9-E1985562FE36}" srcOrd="0" destOrd="1" presId="urn:microsoft.com/office/officeart/2005/8/layout/hChevron3"/>
    <dgm:cxn modelId="{77477F48-D75F-4257-AE9D-85EBC4CA034C}" type="presOf" srcId="{7E698526-7F81-400D-9020-1287EEE79865}" destId="{D7B2B68D-70C5-4414-B46B-F8376AADA4B3}" srcOrd="0" destOrd="4" presId="urn:microsoft.com/office/officeart/2005/8/layout/hChevron3"/>
    <dgm:cxn modelId="{3E64F468-8038-41BC-B688-EB125E7F7E55}" type="presOf" srcId="{D7477047-7F17-4A2C-9F1A-916EC80A8A52}" destId="{8E6E69E2-CE60-48E8-B7F9-57F3AC21B642}" srcOrd="0" destOrd="4" presId="urn:microsoft.com/office/officeart/2005/8/layout/hChevron3"/>
    <dgm:cxn modelId="{C783A36B-5D15-4FE2-B550-DFE4467D164C}" srcId="{CBE0C3AC-18F1-4EEA-A337-A62C6BC9FF54}" destId="{D9B6A502-8CF1-41C4-89D8-9625C12DD786}" srcOrd="1" destOrd="0" parTransId="{9234CF23-C2E3-4A4C-BC89-3CDD7F68AF59}" sibTransId="{8027A4D4-8BC1-40AD-A4FF-08035043125E}"/>
    <dgm:cxn modelId="{EF32F34D-C04B-426E-9597-D03BE449D122}" srcId="{CBE0C3AC-18F1-4EEA-A337-A62C6BC9FF54}" destId="{B3DBA872-E77A-4B33-9D40-84F0C124C47A}" srcOrd="2" destOrd="0" parTransId="{5F5E73FE-059C-40A8-B6B3-9355A9A8C0D0}" sibTransId="{C4EEDADF-07F6-4FCD-A8F6-FAA9AB9379C1}"/>
    <dgm:cxn modelId="{D410BC7B-029E-4DD3-BD23-DC0CF540A51B}" type="presOf" srcId="{D9B6A502-8CF1-41C4-89D8-9625C12DD786}" destId="{D7B2B68D-70C5-4414-B46B-F8376AADA4B3}" srcOrd="0" destOrd="2" presId="urn:microsoft.com/office/officeart/2005/8/layout/hChevron3"/>
    <dgm:cxn modelId="{79DA9D82-C179-433F-B483-5DF264028773}" srcId="{CC198989-8D2D-4B78-87C7-D43C85CD0B58}" destId="{BAFFA82E-1FCF-49EE-8E83-AFF413AF7AA6}" srcOrd="2" destOrd="0" parTransId="{F696B53B-B5EE-4636-BC00-31B759676C1A}" sibTransId="{0893B764-BF67-46A0-99FA-B12C4E7A61CB}"/>
    <dgm:cxn modelId="{C3044E83-0F67-4753-88C6-12495AF06608}" srcId="{CC198989-8D2D-4B78-87C7-D43C85CD0B58}" destId="{7FFC049D-3628-4166-ADC0-52723B4606E0}" srcOrd="0" destOrd="0" parTransId="{39EA61F9-5258-4550-988E-8AFBD66097D9}" sibTransId="{B79D94D4-E33A-4A99-8E08-A51F1F04690C}"/>
    <dgm:cxn modelId="{6FE23C99-B285-4559-833A-E169A0845265}" srcId="{CBE0C3AC-18F1-4EEA-A337-A62C6BC9FF54}" destId="{160B5E96-9E09-4234-827B-528226D5C8D5}" srcOrd="4" destOrd="0" parTransId="{3ABD209C-CC55-4E8B-804E-AD6A4D427CE5}" sibTransId="{0F45629F-0270-48FA-BA89-C48840185A93}"/>
    <dgm:cxn modelId="{1B2354A4-DE3E-4DB0-999A-F5E46A96036C}" srcId="{E5C9D755-9AC9-41F1-8547-FB37BBF22293}" destId="{E4D15A57-5610-4BB1-9A3A-158763E44759}" srcOrd="2" destOrd="0" parTransId="{97DA771B-7FC0-4069-A81E-E864605C21AD}" sibTransId="{60F15A23-4D54-4564-BF68-47AE883C86DD}"/>
    <dgm:cxn modelId="{8EC731A5-240E-4EFB-AF8B-59EA05A60B6F}" type="presOf" srcId="{9AF6E39B-D964-4E01-9E79-78B49DAB416A}" destId="{8E6E69E2-CE60-48E8-B7F9-57F3AC21B642}" srcOrd="0" destOrd="2" presId="urn:microsoft.com/office/officeart/2005/8/layout/hChevron3"/>
    <dgm:cxn modelId="{473928A7-61CF-466D-B5BF-83A046FA6C82}" srcId="{623919F9-BF52-4FC7-88FB-D0C4C39CBF72}" destId="{E5C9D755-9AC9-41F1-8547-FB37BBF22293}" srcOrd="0" destOrd="0" parTransId="{1D85D8BA-5C73-41BF-8936-CDA0836CDC40}" sibTransId="{31C2C9CC-20EE-4979-9DDF-81D002F1D552}"/>
    <dgm:cxn modelId="{D07556AD-14FB-47B4-9A52-8E9A94469FC3}" srcId="{CC198989-8D2D-4B78-87C7-D43C85CD0B58}" destId="{9461319D-7CCB-4D9E-845D-7D315C46B181}" srcOrd="1" destOrd="0" parTransId="{3C037B9F-4C90-4D9C-9BC5-649D3D25F563}" sibTransId="{0405C83E-1867-4D65-AEEC-F520AFA0D872}"/>
    <dgm:cxn modelId="{C0E145BB-FF90-4A9A-9F8F-0BC67472A452}" srcId="{CBE0C3AC-18F1-4EEA-A337-A62C6BC9FF54}" destId="{00D5B9BB-E12E-4E13-8358-3E8B561A7EDF}" srcOrd="0" destOrd="0" parTransId="{6406AB6A-E4F3-4A2D-AA69-055962CB420E}" sibTransId="{9A4C8E44-60CE-41A7-87EA-369D5C0F56D6}"/>
    <dgm:cxn modelId="{124E14CD-1F2F-4AAA-B564-A3C2D9D91F74}" type="presOf" srcId="{B3DBA872-E77A-4B33-9D40-84F0C124C47A}" destId="{D7B2B68D-70C5-4414-B46B-F8376AADA4B3}" srcOrd="0" destOrd="3" presId="urn:microsoft.com/office/officeart/2005/8/layout/hChevron3"/>
    <dgm:cxn modelId="{F704F8CD-9719-402C-A1DA-398D4063CD24}" srcId="{CBE0C3AC-18F1-4EEA-A337-A62C6BC9FF54}" destId="{7E698526-7F81-400D-9020-1287EEE79865}" srcOrd="3" destOrd="0" parTransId="{EF0AEEDD-8B08-47D2-96EB-4FE129B5AFA7}" sibTransId="{CE3680B9-058D-475F-BB06-C3F3ED93A9F4}"/>
    <dgm:cxn modelId="{305035DC-1E73-44F7-912D-A9CA19217363}" type="presOf" srcId="{623919F9-BF52-4FC7-88FB-D0C4C39CBF72}" destId="{23E5428D-95C7-4D93-876E-645F26D30311}" srcOrd="0" destOrd="0" presId="urn:microsoft.com/office/officeart/2005/8/layout/hChevron3"/>
    <dgm:cxn modelId="{160C16E3-AC08-452C-9DAA-65BF1FF712BB}" type="presOf" srcId="{E4D15A57-5610-4BB1-9A3A-158763E44759}" destId="{8E6E69E2-CE60-48E8-B7F9-57F3AC21B642}" srcOrd="0" destOrd="3" presId="urn:microsoft.com/office/officeart/2005/8/layout/hChevron3"/>
    <dgm:cxn modelId="{1E4505F0-FE2D-4440-913F-7042D30C35A0}" type="presOf" srcId="{160B5E96-9E09-4234-827B-528226D5C8D5}" destId="{D7B2B68D-70C5-4414-B46B-F8376AADA4B3}" srcOrd="0" destOrd="5" presId="urn:microsoft.com/office/officeart/2005/8/layout/hChevron3"/>
    <dgm:cxn modelId="{850D25F5-9507-46EE-9AA2-3AB2BBC86191}" type="presOf" srcId="{BA9C99E3-2754-48EB-8084-A541722C734B}" destId="{8E6E69E2-CE60-48E8-B7F9-57F3AC21B642}" srcOrd="0" destOrd="1"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E5C9D755-9AC9-41F1-8547-FB37BBF22293}">
      <dgm:prSet phldrT="[Text]" custT="1"/>
      <dgm:spPr>
        <a:solidFill>
          <a:schemeClr val="bg1"/>
        </a:solidFill>
      </dgm:spPr>
      <dgm:t>
        <a:bodyPr/>
        <a:lstStyle/>
        <a:p>
          <a:r>
            <a:rPr lang="sv-SE" sz="1200" b="1" dirty="0"/>
            <a:t>Motivation</a:t>
          </a:r>
          <a:endParaRPr lang="sv-SE" sz="1200" dirty="0"/>
        </a:p>
      </dgm:t>
    </dgm:pt>
    <dgm:pt modelId="{1D85D8BA-5C73-41BF-8936-CDA0836CDC40}" type="parTrans" cxnId="{473928A7-61CF-466D-B5BF-83A046FA6C82}">
      <dgm:prSet/>
      <dgm:spPr/>
      <dgm:t>
        <a:bodyPr/>
        <a:lstStyle/>
        <a:p>
          <a:endParaRPr lang="sv-SE"/>
        </a:p>
      </dgm:t>
    </dgm:pt>
    <dgm:pt modelId="{31C2C9CC-20EE-4979-9DDF-81D002F1D552}" type="sibTrans" cxnId="{473928A7-61CF-466D-B5BF-83A046FA6C82}">
      <dgm:prSet/>
      <dgm:spPr/>
      <dgm:t>
        <a:bodyPr/>
        <a:lstStyle/>
        <a:p>
          <a:endParaRPr lang="sv-SE"/>
        </a:p>
      </dgm:t>
    </dgm:pt>
    <dgm:pt modelId="{CBE0C3AC-18F1-4EEA-A337-A62C6BC9FF54}">
      <dgm:prSet phldrT="[Text]" custT="1"/>
      <dgm:spPr>
        <a:solidFill>
          <a:schemeClr val="bg1"/>
        </a:solidFill>
      </dgm:spPr>
      <dgm:t>
        <a:bodyPr/>
        <a:lstStyle/>
        <a:p>
          <a:r>
            <a:rPr lang="sv-SE" sz="1200" b="1" dirty="0">
              <a:latin typeface="+mn-lt"/>
            </a:rPr>
            <a:t>Tänka på att lämna Yrket</a:t>
          </a:r>
          <a:endParaRPr lang="sv-SE" sz="1200" dirty="0"/>
        </a:p>
      </dgm:t>
    </dgm:pt>
    <dgm:pt modelId="{DC59291D-ACED-4E01-AB73-6B5F7E13CC18}" type="parTrans" cxnId="{D158D765-27D2-458E-8202-EB91A529D74E}">
      <dgm:prSet/>
      <dgm:spPr/>
      <dgm:t>
        <a:bodyPr/>
        <a:lstStyle/>
        <a:p>
          <a:endParaRPr lang="sv-SE"/>
        </a:p>
      </dgm:t>
    </dgm:pt>
    <dgm:pt modelId="{260E18D3-2C90-42D1-9D84-F37FD37DD6C8}" type="sibTrans" cxnId="{D158D765-27D2-458E-8202-EB91A529D74E}">
      <dgm:prSet/>
      <dgm:spPr/>
      <dgm:t>
        <a:bodyPr/>
        <a:lstStyle/>
        <a:p>
          <a:endParaRPr lang="sv-SE"/>
        </a:p>
      </dgm:t>
    </dgm:pt>
    <dgm:pt modelId="{00D5B9BB-E12E-4E13-8358-3E8B561A7EDF}">
      <dgm:prSet phldrT="[Text]" custT="1"/>
      <dgm:spPr>
        <a:solidFill>
          <a:schemeClr val="bg1"/>
        </a:solidFill>
      </dgm:spPr>
      <dgm:t>
        <a:bodyPr/>
        <a:lstStyle/>
        <a:p>
          <a:pPr>
            <a:buFont typeface="Arial" panose="020B0604020202020204" pitchFamily="34" charset="0"/>
            <a:buChar char="•"/>
          </a:pPr>
          <a:r>
            <a:rPr lang="sv-SE" sz="1200" dirty="0">
              <a:solidFill>
                <a:prstClr val="black"/>
              </a:solidFill>
              <a:latin typeface="+mn-lt"/>
            </a:rPr>
            <a:t>Inte sjuk nu men rädd för att bli det</a:t>
          </a:r>
          <a:endParaRPr lang="sv-SE" sz="1200" dirty="0">
            <a:latin typeface="+mn-lt"/>
          </a:endParaRPr>
        </a:p>
      </dgm:t>
    </dgm:pt>
    <dgm:pt modelId="{6406AB6A-E4F3-4A2D-AA69-055962CB420E}" type="parTrans" cxnId="{C0E145BB-FF90-4A9A-9F8F-0BC67472A452}">
      <dgm:prSet/>
      <dgm:spPr/>
      <dgm:t>
        <a:bodyPr/>
        <a:lstStyle/>
        <a:p>
          <a:endParaRPr lang="sv-SE"/>
        </a:p>
      </dgm:t>
    </dgm:pt>
    <dgm:pt modelId="{9A4C8E44-60CE-41A7-87EA-369D5C0F56D6}" type="sibTrans" cxnId="{C0E145BB-FF90-4A9A-9F8F-0BC67472A452}">
      <dgm:prSet/>
      <dgm:spPr/>
      <dgm:t>
        <a:bodyPr/>
        <a:lstStyle/>
        <a:p>
          <a:endParaRPr lang="sv-SE"/>
        </a:p>
      </dgm:t>
    </dgm:pt>
    <dgm:pt modelId="{CC198989-8D2D-4B78-87C7-D43C85CD0B58}">
      <dgm:prSet phldrT="[Text]" custT="1"/>
      <dgm:spPr>
        <a:solidFill>
          <a:schemeClr val="bg1"/>
        </a:solidFill>
      </dgm:spPr>
      <dgm:t>
        <a:bodyPr/>
        <a:lstStyle/>
        <a:p>
          <a:r>
            <a:rPr lang="sv-SE" sz="1200" b="1" dirty="0"/>
            <a:t>Anledningar lämnat</a:t>
          </a:r>
          <a:endParaRPr lang="sv-SE" sz="1200" dirty="0"/>
        </a:p>
      </dgm:t>
    </dgm:pt>
    <dgm:pt modelId="{EF53692B-1403-4195-8966-CF9A16625A4A}" type="parTrans" cxnId="{91E7F72E-816D-45FD-A046-88C901AAC49B}">
      <dgm:prSet/>
      <dgm:spPr/>
      <dgm:t>
        <a:bodyPr/>
        <a:lstStyle/>
        <a:p>
          <a:endParaRPr lang="sv-SE"/>
        </a:p>
      </dgm:t>
    </dgm:pt>
    <dgm:pt modelId="{274842E6-4334-467C-8541-6B18763810AB}" type="sibTrans" cxnId="{91E7F72E-816D-45FD-A046-88C901AAC49B}">
      <dgm:prSet/>
      <dgm:spPr/>
      <dgm:t>
        <a:bodyPr/>
        <a:lstStyle/>
        <a:p>
          <a:endParaRPr lang="sv-SE"/>
        </a:p>
      </dgm:t>
    </dgm:pt>
    <dgm:pt modelId="{83D27B1F-32BA-4DC0-A170-CDB1F4FCE5C1}">
      <dgm:prSet phldrT="[Text]" custT="1"/>
      <dgm:spPr>
        <a:solidFill>
          <a:schemeClr val="bg1"/>
        </a:solidFill>
      </dgm:spPr>
      <dgm:t>
        <a:bodyPr/>
        <a:lstStyle/>
        <a:p>
          <a:pPr>
            <a:buFont typeface="Arial" panose="020B0604020202020204" pitchFamily="34" charset="0"/>
            <a:buChar char="•"/>
          </a:pPr>
          <a:r>
            <a:rPr lang="sv-SE" sz="1200" dirty="0">
              <a:solidFill>
                <a:prstClr val="black"/>
              </a:solidFill>
              <a:latin typeface="+mn-lt"/>
            </a:rPr>
            <a:t>Blev sjuk i arbetsrelaterad sjukdom</a:t>
          </a:r>
          <a:endParaRPr lang="sv-SE" sz="1200" dirty="0">
            <a:latin typeface="+mn-lt"/>
          </a:endParaRPr>
        </a:p>
      </dgm:t>
    </dgm:pt>
    <dgm:pt modelId="{8C5DA63D-7FE2-430C-BB54-3662820A6A18}" type="parTrans" cxnId="{D7F08642-222B-458F-93AB-3D4AB9A61B16}">
      <dgm:prSet/>
      <dgm:spPr/>
      <dgm:t>
        <a:bodyPr/>
        <a:lstStyle/>
        <a:p>
          <a:endParaRPr lang="sv-SE"/>
        </a:p>
      </dgm:t>
    </dgm:pt>
    <dgm:pt modelId="{FF60EBA8-9985-4DB2-B981-DEFCA9D4D18D}" type="sibTrans" cxnId="{D7F08642-222B-458F-93AB-3D4AB9A61B16}">
      <dgm:prSet/>
      <dgm:spPr/>
      <dgm:t>
        <a:bodyPr/>
        <a:lstStyle/>
        <a:p>
          <a:endParaRPr lang="sv-SE"/>
        </a:p>
      </dgm:t>
    </dgm:pt>
    <dgm:pt modelId="{7EA476BD-29E4-45A4-98C1-771085396CE9}">
      <dgm:prSet custT="1"/>
      <dgm:spPr/>
      <dgm:t>
        <a:bodyPr/>
        <a:lstStyle/>
        <a:p>
          <a:r>
            <a:rPr lang="sv-SE" sz="1200" dirty="0">
              <a:solidFill>
                <a:prstClr val="black"/>
              </a:solidFill>
              <a:latin typeface="+mn-lt"/>
            </a:rPr>
            <a:t>Sömnsvårigheter</a:t>
          </a:r>
        </a:p>
      </dgm:t>
    </dgm:pt>
    <dgm:pt modelId="{79C432E5-B34C-4CB6-9295-33614F369960}" type="parTrans" cxnId="{F84E08D8-9682-44B1-AECC-C8ED01F3FEE0}">
      <dgm:prSet/>
      <dgm:spPr/>
      <dgm:t>
        <a:bodyPr/>
        <a:lstStyle/>
        <a:p>
          <a:endParaRPr lang="sv-SE"/>
        </a:p>
      </dgm:t>
    </dgm:pt>
    <dgm:pt modelId="{655FD60D-7BA5-42C7-8B3A-DA194813008A}" type="sibTrans" cxnId="{F84E08D8-9682-44B1-AECC-C8ED01F3FEE0}">
      <dgm:prSet/>
      <dgm:spPr/>
      <dgm:t>
        <a:bodyPr/>
        <a:lstStyle/>
        <a:p>
          <a:endParaRPr lang="sv-SE"/>
        </a:p>
      </dgm:t>
    </dgm:pt>
    <dgm:pt modelId="{97904A63-081A-41E2-8FB6-50D4C6F62E20}">
      <dgm:prSet phldrT="[Text]" custT="1"/>
      <dgm:spPr>
        <a:solidFill>
          <a:schemeClr val="bg1"/>
        </a:solidFill>
      </dgm:spPr>
      <dgm:t>
        <a:bodyPr/>
        <a:lstStyle/>
        <a:p>
          <a:pPr>
            <a:buFont typeface="Arial" panose="020B0604020202020204" pitchFamily="34" charset="0"/>
            <a:buChar char="•"/>
          </a:pPr>
          <a:r>
            <a:rPr lang="sv-SE" sz="1200" dirty="0">
              <a:solidFill>
                <a:prstClr val="black"/>
              </a:solidFill>
              <a:latin typeface="+mn-lt"/>
            </a:rPr>
            <a:t>Ta hand om sig själv</a:t>
          </a:r>
          <a:endParaRPr lang="sv-SE" sz="1200" dirty="0">
            <a:latin typeface="+mn-lt"/>
          </a:endParaRPr>
        </a:p>
      </dgm:t>
    </dgm:pt>
    <dgm:pt modelId="{4A364FB2-D29D-4A96-A18F-F1F54E8E2202}" type="parTrans" cxnId="{69C1BC77-FDF7-452F-8D0C-48561F9C4A03}">
      <dgm:prSet/>
      <dgm:spPr/>
      <dgm:t>
        <a:bodyPr/>
        <a:lstStyle/>
        <a:p>
          <a:endParaRPr lang="sv-SE"/>
        </a:p>
      </dgm:t>
    </dgm:pt>
    <dgm:pt modelId="{E18E17DB-30AD-4ABF-85B5-6B88BF9A465F}" type="sibTrans" cxnId="{69C1BC77-FDF7-452F-8D0C-48561F9C4A03}">
      <dgm:prSet/>
      <dgm:spPr/>
      <dgm:t>
        <a:bodyPr/>
        <a:lstStyle/>
        <a:p>
          <a:endParaRPr lang="sv-SE"/>
        </a:p>
      </dgm:t>
    </dgm:pt>
    <dgm:pt modelId="{049314A6-1ABC-497B-811E-C6A33E2FD47B}">
      <dgm:prSet phldrT="[Text]" custT="1"/>
      <dgm:spPr>
        <a:solidFill>
          <a:schemeClr val="bg1"/>
        </a:solidFill>
      </dgm:spPr>
      <dgm:t>
        <a:bodyPr/>
        <a:lstStyle/>
        <a:p>
          <a:pPr>
            <a:buFont typeface="Arial" panose="020B0604020202020204" pitchFamily="34" charset="0"/>
            <a:buChar char="•"/>
          </a:pPr>
          <a:r>
            <a:rPr lang="sv-SE" sz="1200" dirty="0">
              <a:latin typeface="+mn-lt"/>
            </a:rPr>
            <a:t>Hälsan påverkades negativt</a:t>
          </a:r>
        </a:p>
      </dgm:t>
    </dgm:pt>
    <dgm:pt modelId="{301D0233-33B2-42AE-A7E2-1922ED4D73BB}" type="parTrans" cxnId="{0DEA7380-ADCC-4C70-A97F-21095440E3FA}">
      <dgm:prSet/>
      <dgm:spPr/>
      <dgm:t>
        <a:bodyPr/>
        <a:lstStyle/>
        <a:p>
          <a:endParaRPr lang="sv-SE"/>
        </a:p>
      </dgm:t>
    </dgm:pt>
    <dgm:pt modelId="{DB35A02C-AC25-431E-8FBD-C6DD0D5FD102}" type="sibTrans" cxnId="{0DEA7380-ADCC-4C70-A97F-21095440E3FA}">
      <dgm:prSet/>
      <dgm:spPr/>
      <dgm:t>
        <a:bodyPr/>
        <a:lstStyle/>
        <a:p>
          <a:endParaRPr lang="sv-SE"/>
        </a:p>
      </dgm:t>
    </dgm:pt>
    <dgm:pt modelId="{8D70F065-9D23-4AFE-9440-AB1AC16C4F34}">
      <dgm:prSet phldrT="[Text]" phldr="1"/>
      <dgm:spPr>
        <a:solidFill>
          <a:schemeClr val="bg1"/>
        </a:solidFill>
      </dgm:spPr>
      <dgm:t>
        <a:bodyPr/>
        <a:lstStyle/>
        <a:p>
          <a:endParaRPr lang="sv-SE" sz="2100" dirty="0"/>
        </a:p>
      </dgm:t>
    </dgm:pt>
    <dgm:pt modelId="{74681B56-533F-457F-A969-18E7E71E5DD4}" type="sibTrans" cxnId="{B797C0DB-DB9B-4265-AF24-8DC9843479C0}">
      <dgm:prSet/>
      <dgm:spPr/>
      <dgm:t>
        <a:bodyPr/>
        <a:lstStyle/>
        <a:p>
          <a:endParaRPr lang="sv-SE"/>
        </a:p>
      </dgm:t>
    </dgm:pt>
    <dgm:pt modelId="{D1053CC7-297D-497E-AAC1-0D79838AB10E}" type="parTrans" cxnId="{B797C0DB-DB9B-4265-AF24-8DC9843479C0}">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X="123158">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dgm:presLayoutVars>
          <dgm:bulletEnabled val="1"/>
        </dgm:presLayoutVars>
      </dgm:prSet>
      <dgm:spPr/>
    </dgm:pt>
  </dgm:ptLst>
  <dgm:cxnLst>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D28F9C17-6D88-44D2-8E82-36EA6C31D6AD}" type="presOf" srcId="{7EA476BD-29E4-45A4-98C1-771085396CE9}" destId="{D7B2B68D-70C5-4414-B46B-F8376AADA4B3}" srcOrd="0" destOrd="3"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91E7F72E-816D-45FD-A046-88C901AAC49B}" srcId="{623919F9-BF52-4FC7-88FB-D0C4C39CBF72}" destId="{CC198989-8D2D-4B78-87C7-D43C85CD0B58}" srcOrd="2" destOrd="0" parTransId="{EF53692B-1403-4195-8966-CF9A16625A4A}" sibTransId="{274842E6-4334-467C-8541-6B18763810AB}"/>
    <dgm:cxn modelId="{134FD35B-D087-4FD8-BD1C-73CFAAB8AB28}" type="presOf" srcId="{CC198989-8D2D-4B78-87C7-D43C85CD0B58}" destId="{EF8A9647-72D2-4723-99C9-E1985562FE36}" srcOrd="0" destOrd="0"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D158D765-27D2-458E-8202-EB91A529D74E}" srcId="{623919F9-BF52-4FC7-88FB-D0C4C39CBF72}" destId="{CBE0C3AC-18F1-4EEA-A337-A62C6BC9FF54}" srcOrd="1" destOrd="0" parTransId="{DC59291D-ACED-4E01-AB73-6B5F7E13CC18}" sibTransId="{260E18D3-2C90-42D1-9D84-F37FD37DD6C8}"/>
    <dgm:cxn modelId="{0DCBCA48-2A4F-42D9-9409-3D8E70C16421}" type="presOf" srcId="{049314A6-1ABC-497B-811E-C6A33E2FD47B}" destId="{EF8A9647-72D2-4723-99C9-E1985562FE36}" srcOrd="0" destOrd="2" presId="urn:microsoft.com/office/officeart/2005/8/layout/hChevron3"/>
    <dgm:cxn modelId="{C2A8D674-94B7-4808-9449-59BB5D19E9B3}" type="presOf" srcId="{8D70F065-9D23-4AFE-9440-AB1AC16C4F34}" destId="{8E6E69E2-CE60-48E8-B7F9-57F3AC21B642}" srcOrd="0" destOrd="1" presId="urn:microsoft.com/office/officeart/2005/8/layout/hChevron3"/>
    <dgm:cxn modelId="{69C1BC77-FDF7-452F-8D0C-48561F9C4A03}" srcId="{CBE0C3AC-18F1-4EEA-A337-A62C6BC9FF54}" destId="{97904A63-081A-41E2-8FB6-50D4C6F62E20}" srcOrd="1" destOrd="0" parTransId="{4A364FB2-D29D-4A96-A18F-F1F54E8E2202}" sibTransId="{E18E17DB-30AD-4ABF-85B5-6B88BF9A465F}"/>
    <dgm:cxn modelId="{0DEA7380-ADCC-4C70-A97F-21095440E3FA}" srcId="{CC198989-8D2D-4B78-87C7-D43C85CD0B58}" destId="{049314A6-1ABC-497B-811E-C6A33E2FD47B}" srcOrd="1" destOrd="0" parTransId="{301D0233-33B2-42AE-A7E2-1922ED4D73BB}" sibTransId="{DB35A02C-AC25-431E-8FBD-C6DD0D5FD102}"/>
    <dgm:cxn modelId="{E9BFB796-5A3D-4DA4-9706-B90AB95B6C77}" type="presOf" srcId="{97904A63-081A-41E2-8FB6-50D4C6F62E20}" destId="{D7B2B68D-70C5-4414-B46B-F8376AADA4B3}" srcOrd="0" destOrd="2" presId="urn:microsoft.com/office/officeart/2005/8/layout/hChevron3"/>
    <dgm:cxn modelId="{473928A7-61CF-466D-B5BF-83A046FA6C82}" srcId="{623919F9-BF52-4FC7-88FB-D0C4C39CBF72}" destId="{E5C9D755-9AC9-41F1-8547-FB37BBF22293}" srcOrd="0" destOrd="0" parTransId="{1D85D8BA-5C73-41BF-8936-CDA0836CDC40}" sibTransId="{31C2C9CC-20EE-4979-9DDF-81D002F1D552}"/>
    <dgm:cxn modelId="{C0E145BB-FF90-4A9A-9F8F-0BC67472A452}" srcId="{CBE0C3AC-18F1-4EEA-A337-A62C6BC9FF54}" destId="{00D5B9BB-E12E-4E13-8358-3E8B561A7EDF}" srcOrd="0" destOrd="0" parTransId="{6406AB6A-E4F3-4A2D-AA69-055962CB420E}" sibTransId="{9A4C8E44-60CE-41A7-87EA-369D5C0F56D6}"/>
    <dgm:cxn modelId="{F84E08D8-9682-44B1-AECC-C8ED01F3FEE0}" srcId="{CBE0C3AC-18F1-4EEA-A337-A62C6BC9FF54}" destId="{7EA476BD-29E4-45A4-98C1-771085396CE9}" srcOrd="2" destOrd="0" parTransId="{79C432E5-B34C-4CB6-9295-33614F369960}" sibTransId="{655FD60D-7BA5-42C7-8B3A-DA194813008A}"/>
    <dgm:cxn modelId="{B797C0DB-DB9B-4265-AF24-8DC9843479C0}" srcId="{E5C9D755-9AC9-41F1-8547-FB37BBF22293}" destId="{8D70F065-9D23-4AFE-9440-AB1AC16C4F34}" srcOrd="0" destOrd="0" parTransId="{D1053CC7-297D-497E-AAC1-0D79838AB10E}" sibTransId="{74681B56-533F-457F-A969-18E7E71E5DD4}"/>
    <dgm:cxn modelId="{305035DC-1E73-44F7-912D-A9CA19217363}" type="presOf" srcId="{623919F9-BF52-4FC7-88FB-D0C4C39CBF72}" destId="{23E5428D-95C7-4D93-876E-645F26D30311}" srcOrd="0" destOrd="0" presId="urn:microsoft.com/office/officeart/2005/8/layout/hChevron3"/>
    <dgm:cxn modelId="{E47D8EE5-C15B-40D1-B58E-EF8231DE1B19}" type="presOf" srcId="{83D27B1F-32BA-4DC0-A170-CDB1F4FCE5C1}" destId="{EF8A9647-72D2-4723-99C9-E1985562FE36}" srcOrd="0" destOrd="1"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AFED5C-AFA4-4ED9-85C1-DA8ABE7FDC9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641BAB1-A10C-4360-8CD1-DD91958EA4EF}">
      <dgm:prSet/>
      <dgm:spPr/>
      <dgm:t>
        <a:bodyPr/>
        <a:lstStyle/>
        <a:p>
          <a:pPr>
            <a:lnSpc>
              <a:spcPct val="100000"/>
            </a:lnSpc>
          </a:pPr>
          <a:r>
            <a:rPr lang="en-US" b="1"/>
            <a:t>Att det finns mycket positivt engagemang att ta vara på och som väldigt lätt går förlorat</a:t>
          </a:r>
          <a:endParaRPr lang="en-US"/>
        </a:p>
      </dgm:t>
    </dgm:pt>
    <dgm:pt modelId="{A6280F80-03A9-4FEA-8A59-7DC90A8688C1}" type="parTrans" cxnId="{38888661-14BB-484F-8ADC-2B7D9D75B07E}">
      <dgm:prSet/>
      <dgm:spPr/>
      <dgm:t>
        <a:bodyPr/>
        <a:lstStyle/>
        <a:p>
          <a:endParaRPr lang="en-US"/>
        </a:p>
      </dgm:t>
    </dgm:pt>
    <dgm:pt modelId="{8B15BE8E-458C-4E00-9E8E-9D034462BCE0}" type="sibTrans" cxnId="{38888661-14BB-484F-8ADC-2B7D9D75B07E}">
      <dgm:prSet/>
      <dgm:spPr/>
      <dgm:t>
        <a:bodyPr/>
        <a:lstStyle/>
        <a:p>
          <a:endParaRPr lang="en-US"/>
        </a:p>
      </dgm:t>
    </dgm:pt>
    <dgm:pt modelId="{5A7EAC3E-D86E-4241-BE69-59AD94F5AE58}">
      <dgm:prSet/>
      <dgm:spPr/>
      <dgm:t>
        <a:bodyPr/>
        <a:lstStyle/>
        <a:p>
          <a:pPr>
            <a:lnSpc>
              <a:spcPct val="100000"/>
            </a:lnSpc>
          </a:pPr>
          <a:r>
            <a:rPr lang="en-US" b="1"/>
            <a:t>Där det inte finns så mycket positivt engagemang behöver detta uppmärksammas, analyseras och hanteras</a:t>
          </a:r>
          <a:endParaRPr lang="en-US"/>
        </a:p>
      </dgm:t>
    </dgm:pt>
    <dgm:pt modelId="{11E43570-D713-4DAF-B67E-DD579D9F61FC}" type="parTrans" cxnId="{11D09AF9-2B2C-444D-8FF8-F32E11442F28}">
      <dgm:prSet/>
      <dgm:spPr/>
      <dgm:t>
        <a:bodyPr/>
        <a:lstStyle/>
        <a:p>
          <a:endParaRPr lang="en-US"/>
        </a:p>
      </dgm:t>
    </dgm:pt>
    <dgm:pt modelId="{80CD03A5-0B25-45D3-8346-1CB930ECF42B}" type="sibTrans" cxnId="{11D09AF9-2B2C-444D-8FF8-F32E11442F28}">
      <dgm:prSet/>
      <dgm:spPr/>
      <dgm:t>
        <a:bodyPr/>
        <a:lstStyle/>
        <a:p>
          <a:endParaRPr lang="en-US"/>
        </a:p>
      </dgm:t>
    </dgm:pt>
    <dgm:pt modelId="{7CF6AB67-94D4-4F65-BADB-9C78B90C9F41}">
      <dgm:prSet/>
      <dgm:spPr/>
      <dgm:t>
        <a:bodyPr/>
        <a:lstStyle/>
        <a:p>
          <a:pPr>
            <a:lnSpc>
              <a:spcPct val="100000"/>
            </a:lnSpc>
          </a:pPr>
          <a:r>
            <a:rPr lang="en-US" b="1"/>
            <a:t>Att de förutsättningar som personalen har påverkar hur det blir för patienterna på ett förutsägbart sätt</a:t>
          </a:r>
          <a:endParaRPr lang="en-US"/>
        </a:p>
      </dgm:t>
    </dgm:pt>
    <dgm:pt modelId="{3BF13BCD-D0EF-4987-A3D1-2D2B615B3091}" type="parTrans" cxnId="{83D51D01-16FD-4EDB-BB22-95529A2E8114}">
      <dgm:prSet/>
      <dgm:spPr/>
      <dgm:t>
        <a:bodyPr/>
        <a:lstStyle/>
        <a:p>
          <a:endParaRPr lang="en-US"/>
        </a:p>
      </dgm:t>
    </dgm:pt>
    <dgm:pt modelId="{41C66D74-B940-4647-869C-7F618EE283B4}" type="sibTrans" cxnId="{83D51D01-16FD-4EDB-BB22-95529A2E8114}">
      <dgm:prSet/>
      <dgm:spPr/>
      <dgm:t>
        <a:bodyPr/>
        <a:lstStyle/>
        <a:p>
          <a:endParaRPr lang="en-US"/>
        </a:p>
      </dgm:t>
    </dgm:pt>
    <dgm:pt modelId="{BA64BC7A-43A3-4C03-8584-68C761B01EBE}" type="pres">
      <dgm:prSet presAssocID="{2EAFED5C-AFA4-4ED9-85C1-DA8ABE7FDC90}" presName="root" presStyleCnt="0">
        <dgm:presLayoutVars>
          <dgm:dir/>
          <dgm:resizeHandles val="exact"/>
        </dgm:presLayoutVars>
      </dgm:prSet>
      <dgm:spPr/>
    </dgm:pt>
    <dgm:pt modelId="{931B4129-FE87-4D86-894E-AED7DD79DFC6}" type="pres">
      <dgm:prSet presAssocID="{D641BAB1-A10C-4360-8CD1-DD91958EA4EF}" presName="compNode" presStyleCnt="0"/>
      <dgm:spPr/>
    </dgm:pt>
    <dgm:pt modelId="{E0697EDD-FC29-4C12-84E6-8C90800B2A5F}" type="pres">
      <dgm:prSet presAssocID="{D641BAB1-A10C-4360-8CD1-DD91958EA4EF}" presName="bgRect" presStyleLbl="bgShp" presStyleIdx="0" presStyleCnt="3"/>
      <dgm:spPr/>
    </dgm:pt>
    <dgm:pt modelId="{B5ABE921-E20C-41CF-AAAA-527D07BC78ED}" type="pres">
      <dgm:prSet presAssocID="{D641BAB1-A10C-4360-8CD1-DD91958EA4E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00C18CDA-E6BB-4F55-838C-6EA65617EFAF}" type="pres">
      <dgm:prSet presAssocID="{D641BAB1-A10C-4360-8CD1-DD91958EA4EF}" presName="spaceRect" presStyleCnt="0"/>
      <dgm:spPr/>
    </dgm:pt>
    <dgm:pt modelId="{4C2EFDE1-B243-444F-ADC5-CB1B0BDF8CB6}" type="pres">
      <dgm:prSet presAssocID="{D641BAB1-A10C-4360-8CD1-DD91958EA4EF}" presName="parTx" presStyleLbl="revTx" presStyleIdx="0" presStyleCnt="3">
        <dgm:presLayoutVars>
          <dgm:chMax val="0"/>
          <dgm:chPref val="0"/>
        </dgm:presLayoutVars>
      </dgm:prSet>
      <dgm:spPr/>
    </dgm:pt>
    <dgm:pt modelId="{16638F65-B094-48DC-9BF8-8CE91594BB80}" type="pres">
      <dgm:prSet presAssocID="{8B15BE8E-458C-4E00-9E8E-9D034462BCE0}" presName="sibTrans" presStyleCnt="0"/>
      <dgm:spPr/>
    </dgm:pt>
    <dgm:pt modelId="{B5992873-7C7F-4662-B382-FB0BB2BBBF31}" type="pres">
      <dgm:prSet presAssocID="{5A7EAC3E-D86E-4241-BE69-59AD94F5AE58}" presName="compNode" presStyleCnt="0"/>
      <dgm:spPr/>
    </dgm:pt>
    <dgm:pt modelId="{1A3A3E5E-77DC-4437-B553-78CEFE41EFE2}" type="pres">
      <dgm:prSet presAssocID="{5A7EAC3E-D86E-4241-BE69-59AD94F5AE58}" presName="bgRect" presStyleLbl="bgShp" presStyleIdx="1" presStyleCnt="3"/>
      <dgm:spPr/>
    </dgm:pt>
    <dgm:pt modelId="{A430A285-42A6-4855-9FB4-7B6BD5377A6B}" type="pres">
      <dgm:prSet presAssocID="{5A7EAC3E-D86E-4241-BE69-59AD94F5AE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ck"/>
        </a:ext>
      </dgm:extLst>
    </dgm:pt>
    <dgm:pt modelId="{34FA41BA-CD8C-4D9B-88D7-164F99519989}" type="pres">
      <dgm:prSet presAssocID="{5A7EAC3E-D86E-4241-BE69-59AD94F5AE58}" presName="spaceRect" presStyleCnt="0"/>
      <dgm:spPr/>
    </dgm:pt>
    <dgm:pt modelId="{4616C8EF-009A-4A0C-98B5-32EAF770BE99}" type="pres">
      <dgm:prSet presAssocID="{5A7EAC3E-D86E-4241-BE69-59AD94F5AE58}" presName="parTx" presStyleLbl="revTx" presStyleIdx="1" presStyleCnt="3">
        <dgm:presLayoutVars>
          <dgm:chMax val="0"/>
          <dgm:chPref val="0"/>
        </dgm:presLayoutVars>
      </dgm:prSet>
      <dgm:spPr/>
    </dgm:pt>
    <dgm:pt modelId="{462D391E-F213-4768-A908-BF404282B714}" type="pres">
      <dgm:prSet presAssocID="{80CD03A5-0B25-45D3-8346-1CB930ECF42B}" presName="sibTrans" presStyleCnt="0"/>
      <dgm:spPr/>
    </dgm:pt>
    <dgm:pt modelId="{65B87847-B983-41C2-A799-6DD1DC6F936A}" type="pres">
      <dgm:prSet presAssocID="{7CF6AB67-94D4-4F65-BADB-9C78B90C9F41}" presName="compNode" presStyleCnt="0"/>
      <dgm:spPr/>
    </dgm:pt>
    <dgm:pt modelId="{D3A64D73-90F5-412A-9027-FB49DC516598}" type="pres">
      <dgm:prSet presAssocID="{7CF6AB67-94D4-4F65-BADB-9C78B90C9F41}" presName="bgRect" presStyleLbl="bgShp" presStyleIdx="2" presStyleCnt="3"/>
      <dgm:spPr/>
    </dgm:pt>
    <dgm:pt modelId="{37AAECA0-958A-472A-BC3B-904F08E738ED}" type="pres">
      <dgm:prSet presAssocID="{7CF6AB67-94D4-4F65-BADB-9C78B90C9F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erande"/>
        </a:ext>
      </dgm:extLst>
    </dgm:pt>
    <dgm:pt modelId="{8A029FC5-0CC1-458B-849B-045C41A5FD20}" type="pres">
      <dgm:prSet presAssocID="{7CF6AB67-94D4-4F65-BADB-9C78B90C9F41}" presName="spaceRect" presStyleCnt="0"/>
      <dgm:spPr/>
    </dgm:pt>
    <dgm:pt modelId="{57CD104B-458A-4BBA-A3C1-D1A052E58663}" type="pres">
      <dgm:prSet presAssocID="{7CF6AB67-94D4-4F65-BADB-9C78B90C9F41}" presName="parTx" presStyleLbl="revTx" presStyleIdx="2" presStyleCnt="3">
        <dgm:presLayoutVars>
          <dgm:chMax val="0"/>
          <dgm:chPref val="0"/>
        </dgm:presLayoutVars>
      </dgm:prSet>
      <dgm:spPr/>
    </dgm:pt>
  </dgm:ptLst>
  <dgm:cxnLst>
    <dgm:cxn modelId="{83D51D01-16FD-4EDB-BB22-95529A2E8114}" srcId="{2EAFED5C-AFA4-4ED9-85C1-DA8ABE7FDC90}" destId="{7CF6AB67-94D4-4F65-BADB-9C78B90C9F41}" srcOrd="2" destOrd="0" parTransId="{3BF13BCD-D0EF-4987-A3D1-2D2B615B3091}" sibTransId="{41C66D74-B940-4647-869C-7F618EE283B4}"/>
    <dgm:cxn modelId="{38888661-14BB-484F-8ADC-2B7D9D75B07E}" srcId="{2EAFED5C-AFA4-4ED9-85C1-DA8ABE7FDC90}" destId="{D641BAB1-A10C-4360-8CD1-DD91958EA4EF}" srcOrd="0" destOrd="0" parTransId="{A6280F80-03A9-4FEA-8A59-7DC90A8688C1}" sibTransId="{8B15BE8E-458C-4E00-9E8E-9D034462BCE0}"/>
    <dgm:cxn modelId="{C8626572-3149-47DE-96A4-7FE3C9E8D5F7}" type="presOf" srcId="{5A7EAC3E-D86E-4241-BE69-59AD94F5AE58}" destId="{4616C8EF-009A-4A0C-98B5-32EAF770BE99}" srcOrd="0" destOrd="0" presId="urn:microsoft.com/office/officeart/2018/2/layout/IconVerticalSolidList"/>
    <dgm:cxn modelId="{44A26E56-44B7-4D61-84F2-92526D734F20}" type="presOf" srcId="{2EAFED5C-AFA4-4ED9-85C1-DA8ABE7FDC90}" destId="{BA64BC7A-43A3-4C03-8584-68C761B01EBE}" srcOrd="0" destOrd="0" presId="urn:microsoft.com/office/officeart/2018/2/layout/IconVerticalSolidList"/>
    <dgm:cxn modelId="{137B00AD-0F7C-4581-953F-BFC903DAB4DB}" type="presOf" srcId="{D641BAB1-A10C-4360-8CD1-DD91958EA4EF}" destId="{4C2EFDE1-B243-444F-ADC5-CB1B0BDF8CB6}" srcOrd="0" destOrd="0" presId="urn:microsoft.com/office/officeart/2018/2/layout/IconVerticalSolidList"/>
    <dgm:cxn modelId="{1E283AB3-99C6-4A54-8C9A-661209FC6A3F}" type="presOf" srcId="{7CF6AB67-94D4-4F65-BADB-9C78B90C9F41}" destId="{57CD104B-458A-4BBA-A3C1-D1A052E58663}" srcOrd="0" destOrd="0" presId="urn:microsoft.com/office/officeart/2018/2/layout/IconVerticalSolidList"/>
    <dgm:cxn modelId="{11D09AF9-2B2C-444D-8FF8-F32E11442F28}" srcId="{2EAFED5C-AFA4-4ED9-85C1-DA8ABE7FDC90}" destId="{5A7EAC3E-D86E-4241-BE69-59AD94F5AE58}" srcOrd="1" destOrd="0" parTransId="{11E43570-D713-4DAF-B67E-DD579D9F61FC}" sibTransId="{80CD03A5-0B25-45D3-8346-1CB930ECF42B}"/>
    <dgm:cxn modelId="{C7A353C4-3892-41F4-B13F-FE9E65F291A5}" type="presParOf" srcId="{BA64BC7A-43A3-4C03-8584-68C761B01EBE}" destId="{931B4129-FE87-4D86-894E-AED7DD79DFC6}" srcOrd="0" destOrd="0" presId="urn:microsoft.com/office/officeart/2018/2/layout/IconVerticalSolidList"/>
    <dgm:cxn modelId="{ED5680F2-AD4B-4909-9CBE-7B867F60EE73}" type="presParOf" srcId="{931B4129-FE87-4D86-894E-AED7DD79DFC6}" destId="{E0697EDD-FC29-4C12-84E6-8C90800B2A5F}" srcOrd="0" destOrd="0" presId="urn:microsoft.com/office/officeart/2018/2/layout/IconVerticalSolidList"/>
    <dgm:cxn modelId="{9EC4E864-9602-463D-9ACF-82642CA2F2A6}" type="presParOf" srcId="{931B4129-FE87-4D86-894E-AED7DD79DFC6}" destId="{B5ABE921-E20C-41CF-AAAA-527D07BC78ED}" srcOrd="1" destOrd="0" presId="urn:microsoft.com/office/officeart/2018/2/layout/IconVerticalSolidList"/>
    <dgm:cxn modelId="{40461981-EEF1-4A15-960D-EFDA0FA1A9DE}" type="presParOf" srcId="{931B4129-FE87-4D86-894E-AED7DD79DFC6}" destId="{00C18CDA-E6BB-4F55-838C-6EA65617EFAF}" srcOrd="2" destOrd="0" presId="urn:microsoft.com/office/officeart/2018/2/layout/IconVerticalSolidList"/>
    <dgm:cxn modelId="{8557A623-EEAC-4B0E-8DD5-C636AB83AF6F}" type="presParOf" srcId="{931B4129-FE87-4D86-894E-AED7DD79DFC6}" destId="{4C2EFDE1-B243-444F-ADC5-CB1B0BDF8CB6}" srcOrd="3" destOrd="0" presId="urn:microsoft.com/office/officeart/2018/2/layout/IconVerticalSolidList"/>
    <dgm:cxn modelId="{22841C15-B405-4E5F-A3BB-DC349D578B57}" type="presParOf" srcId="{BA64BC7A-43A3-4C03-8584-68C761B01EBE}" destId="{16638F65-B094-48DC-9BF8-8CE91594BB80}" srcOrd="1" destOrd="0" presId="urn:microsoft.com/office/officeart/2018/2/layout/IconVerticalSolidList"/>
    <dgm:cxn modelId="{0684C91A-8868-495D-8747-C0F0066EC046}" type="presParOf" srcId="{BA64BC7A-43A3-4C03-8584-68C761B01EBE}" destId="{B5992873-7C7F-4662-B382-FB0BB2BBBF31}" srcOrd="2" destOrd="0" presId="urn:microsoft.com/office/officeart/2018/2/layout/IconVerticalSolidList"/>
    <dgm:cxn modelId="{256A357A-675A-447C-89F6-9B960D6799D1}" type="presParOf" srcId="{B5992873-7C7F-4662-B382-FB0BB2BBBF31}" destId="{1A3A3E5E-77DC-4437-B553-78CEFE41EFE2}" srcOrd="0" destOrd="0" presId="urn:microsoft.com/office/officeart/2018/2/layout/IconVerticalSolidList"/>
    <dgm:cxn modelId="{FF9E16FE-154D-467B-A141-B250D44CFFCA}" type="presParOf" srcId="{B5992873-7C7F-4662-B382-FB0BB2BBBF31}" destId="{A430A285-42A6-4855-9FB4-7B6BD5377A6B}" srcOrd="1" destOrd="0" presId="urn:microsoft.com/office/officeart/2018/2/layout/IconVerticalSolidList"/>
    <dgm:cxn modelId="{24CB5D96-12CD-4F9A-9CBD-DACFD0F1189C}" type="presParOf" srcId="{B5992873-7C7F-4662-B382-FB0BB2BBBF31}" destId="{34FA41BA-CD8C-4D9B-88D7-164F99519989}" srcOrd="2" destOrd="0" presId="urn:microsoft.com/office/officeart/2018/2/layout/IconVerticalSolidList"/>
    <dgm:cxn modelId="{453F4CEE-A45B-42D9-B418-5A0EAC30B117}" type="presParOf" srcId="{B5992873-7C7F-4662-B382-FB0BB2BBBF31}" destId="{4616C8EF-009A-4A0C-98B5-32EAF770BE99}" srcOrd="3" destOrd="0" presId="urn:microsoft.com/office/officeart/2018/2/layout/IconVerticalSolidList"/>
    <dgm:cxn modelId="{21BE734B-2298-4B60-932C-C7AA0D99E489}" type="presParOf" srcId="{BA64BC7A-43A3-4C03-8584-68C761B01EBE}" destId="{462D391E-F213-4768-A908-BF404282B714}" srcOrd="3" destOrd="0" presId="urn:microsoft.com/office/officeart/2018/2/layout/IconVerticalSolidList"/>
    <dgm:cxn modelId="{0BD48547-6A8D-4831-ADA5-E15370C45C70}" type="presParOf" srcId="{BA64BC7A-43A3-4C03-8584-68C761B01EBE}" destId="{65B87847-B983-41C2-A799-6DD1DC6F936A}" srcOrd="4" destOrd="0" presId="urn:microsoft.com/office/officeart/2018/2/layout/IconVerticalSolidList"/>
    <dgm:cxn modelId="{D00EE3B3-8CBD-432E-8CF3-E1902924C128}" type="presParOf" srcId="{65B87847-B983-41C2-A799-6DD1DC6F936A}" destId="{D3A64D73-90F5-412A-9027-FB49DC516598}" srcOrd="0" destOrd="0" presId="urn:microsoft.com/office/officeart/2018/2/layout/IconVerticalSolidList"/>
    <dgm:cxn modelId="{DEDF38C3-8475-4A08-9FCA-E0FFBDC94AB6}" type="presParOf" srcId="{65B87847-B983-41C2-A799-6DD1DC6F936A}" destId="{37AAECA0-958A-472A-BC3B-904F08E738ED}" srcOrd="1" destOrd="0" presId="urn:microsoft.com/office/officeart/2018/2/layout/IconVerticalSolidList"/>
    <dgm:cxn modelId="{B27DEDE5-305C-4C8C-A164-8B925E512CBE}" type="presParOf" srcId="{65B87847-B983-41C2-A799-6DD1DC6F936A}" destId="{8A029FC5-0CC1-458B-849B-045C41A5FD20}" srcOrd="2" destOrd="0" presId="urn:microsoft.com/office/officeart/2018/2/layout/IconVerticalSolidList"/>
    <dgm:cxn modelId="{6A56F798-9F30-473F-BD89-FC9F68F4DF55}" type="presParOf" srcId="{65B87847-B983-41C2-A799-6DD1DC6F936A}" destId="{57CD104B-458A-4BBA-A3C1-D1A052E586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7165-24C9-40DE-992D-E30B44CEF8D4}">
      <dsp:nvSpPr>
        <dsp:cNvPr id="0" name=""/>
        <dsp:cNvSpPr/>
      </dsp:nvSpPr>
      <dsp:spPr>
        <a:xfrm>
          <a:off x="837660" y="-26015"/>
          <a:ext cx="3865684" cy="3201777"/>
        </a:xfrm>
        <a:prstGeom prst="round2DiagRect">
          <a:avLst>
            <a:gd name="adj1" fmla="val 0"/>
            <a:gd name="adj2"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9ED38C-872A-46BB-8908-BF00A65DB5C1}">
      <dsp:nvSpPr>
        <dsp:cNvPr id="0" name=""/>
        <dsp:cNvSpPr/>
      </dsp:nvSpPr>
      <dsp:spPr>
        <a:xfrm>
          <a:off x="2754305" y="755939"/>
          <a:ext cx="515" cy="1637868"/>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11DE2D7-8A01-4335-99D6-A058CBE6DC3D}">
      <dsp:nvSpPr>
        <dsp:cNvPr id="0" name=""/>
        <dsp:cNvSpPr/>
      </dsp:nvSpPr>
      <dsp:spPr>
        <a:xfrm>
          <a:off x="1031965" y="111761"/>
          <a:ext cx="1738751" cy="29586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dirty="0"/>
            <a:t>Ansvar/självständighet</a:t>
          </a:r>
          <a:endParaRPr lang="sv-SE" sz="1000" kern="1200" dirty="0"/>
        </a:p>
        <a:p>
          <a:pPr marL="0" lvl="0" indent="0" algn="l" defTabSz="444500">
            <a:lnSpc>
              <a:spcPct val="90000"/>
            </a:lnSpc>
            <a:spcBef>
              <a:spcPct val="0"/>
            </a:spcBef>
            <a:spcAft>
              <a:spcPct val="35000"/>
            </a:spcAft>
            <a:buNone/>
          </a:pPr>
          <a:r>
            <a:rPr lang="sv-SE" sz="1000" i="1" kern="1200"/>
            <a:t>Lärande/utveckling</a:t>
          </a:r>
          <a:endParaRPr lang="sv-SE" sz="1000" kern="1200"/>
        </a:p>
        <a:p>
          <a:pPr marL="0" lvl="0" indent="0" algn="l" defTabSz="444500">
            <a:lnSpc>
              <a:spcPct val="90000"/>
            </a:lnSpc>
            <a:spcBef>
              <a:spcPct val="0"/>
            </a:spcBef>
            <a:spcAft>
              <a:spcPct val="35000"/>
            </a:spcAft>
            <a:buNone/>
          </a:pPr>
          <a:r>
            <a:rPr lang="sv-SE" sz="1000" i="1" kern="1200"/>
            <a:t>Meningsfullt arbete</a:t>
          </a:r>
          <a:endParaRPr lang="sv-SE" sz="1000" kern="1200"/>
        </a:p>
        <a:p>
          <a:pPr marL="0" lvl="0" indent="0" algn="l" defTabSz="444500">
            <a:lnSpc>
              <a:spcPct val="90000"/>
            </a:lnSpc>
            <a:spcBef>
              <a:spcPct val="0"/>
            </a:spcBef>
            <a:spcAft>
              <a:spcPct val="35000"/>
            </a:spcAft>
            <a:buNone/>
          </a:pPr>
          <a:r>
            <a:rPr lang="sv-SE" sz="1000" i="1" kern="1200"/>
            <a:t>Tillämpande av sina kunskaper</a:t>
          </a:r>
          <a:endParaRPr lang="sv-SE" sz="1000" kern="1200"/>
        </a:p>
        <a:p>
          <a:pPr marL="0" lvl="0" indent="0" algn="l" defTabSz="444500">
            <a:lnSpc>
              <a:spcPct val="90000"/>
            </a:lnSpc>
            <a:spcBef>
              <a:spcPct val="0"/>
            </a:spcBef>
            <a:spcAft>
              <a:spcPct val="35000"/>
            </a:spcAft>
            <a:buNone/>
          </a:pPr>
          <a:r>
            <a:rPr lang="sv-SE" sz="1000" i="1" kern="1200"/>
            <a:t>Känsla av kompetens</a:t>
          </a:r>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a:t>
          </a:r>
          <a:endParaRPr lang="sv-SE" sz="1000" kern="1200"/>
        </a:p>
        <a:p>
          <a:pPr marL="0" lvl="0" indent="0" algn="l" defTabSz="444500">
            <a:lnSpc>
              <a:spcPct val="90000"/>
            </a:lnSpc>
            <a:spcBef>
              <a:spcPct val="0"/>
            </a:spcBef>
            <a:spcAft>
              <a:spcPct val="35000"/>
            </a:spcAft>
            <a:buNone/>
          </a:pPr>
          <a:r>
            <a:rPr lang="sv-SE" sz="1000" b="1" kern="1200"/>
            <a:t>Struktur </a:t>
          </a:r>
          <a:endParaRPr lang="sv-SE" sz="1000" kern="1200"/>
        </a:p>
        <a:p>
          <a:pPr marL="0" lvl="0" indent="0" algn="l" defTabSz="444500">
            <a:lnSpc>
              <a:spcPct val="90000"/>
            </a:lnSpc>
            <a:spcBef>
              <a:spcPct val="0"/>
            </a:spcBef>
            <a:spcAft>
              <a:spcPct val="35000"/>
            </a:spcAft>
            <a:buNone/>
          </a:pPr>
          <a:r>
            <a:rPr lang="sv-SE" sz="1000" i="1" kern="1200"/>
            <a:t>Lön</a:t>
          </a:r>
          <a:endParaRPr lang="sv-SE" sz="1000" kern="1200"/>
        </a:p>
        <a:p>
          <a:pPr marL="0" lvl="0" indent="0" algn="l" defTabSz="444500">
            <a:lnSpc>
              <a:spcPct val="90000"/>
            </a:lnSpc>
            <a:spcBef>
              <a:spcPct val="0"/>
            </a:spcBef>
            <a:spcAft>
              <a:spcPct val="35000"/>
            </a:spcAft>
            <a:buNone/>
          </a:pPr>
          <a:r>
            <a:rPr lang="sv-SE" sz="1000" i="1" kern="1200"/>
            <a:t>Arbeta istället för att studera</a:t>
          </a:r>
          <a:endParaRPr lang="sv-SE" sz="1000" kern="1200"/>
        </a:p>
      </dsp:txBody>
      <dsp:txXfrm>
        <a:off x="1031965" y="111761"/>
        <a:ext cx="1738751" cy="2958643"/>
      </dsp:txXfrm>
    </dsp:sp>
    <dsp:sp modelId="{635DF7F3-B563-403A-8711-2079CFC9FC3A}">
      <dsp:nvSpPr>
        <dsp:cNvPr id="0" name=""/>
        <dsp:cNvSpPr/>
      </dsp:nvSpPr>
      <dsp:spPr>
        <a:xfrm>
          <a:off x="2834533" y="112105"/>
          <a:ext cx="1675129" cy="2682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Stressupplevelse</a:t>
          </a:r>
          <a:endParaRPr lang="sv-SE" sz="1000" kern="1200"/>
        </a:p>
        <a:p>
          <a:pPr marL="0" lvl="0" indent="0" algn="l" defTabSz="444500">
            <a:lnSpc>
              <a:spcPct val="90000"/>
            </a:lnSpc>
            <a:spcBef>
              <a:spcPct val="0"/>
            </a:spcBef>
            <a:spcAft>
              <a:spcPct val="35000"/>
            </a:spcAft>
            <a:buNone/>
          </a:pPr>
          <a:r>
            <a:rPr lang="sv-SE" sz="1000" i="1" kern="1200"/>
            <a:t>Stress</a:t>
          </a:r>
          <a:endParaRPr lang="sv-SE" sz="1000" kern="1200"/>
        </a:p>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Arbetstider</a:t>
          </a:r>
          <a:endParaRPr lang="sv-SE" sz="1000" kern="1200"/>
        </a:p>
        <a:p>
          <a:pPr marL="0" lvl="0" indent="0" algn="l" defTabSz="444500">
            <a:lnSpc>
              <a:spcPct val="90000"/>
            </a:lnSpc>
            <a:spcBef>
              <a:spcPct val="0"/>
            </a:spcBef>
            <a:spcAft>
              <a:spcPct val="35000"/>
            </a:spcAft>
            <a:buNone/>
          </a:pPr>
          <a:r>
            <a:rPr lang="sv-SE" sz="1000" i="1" kern="1200"/>
            <a:t>Hög arbetsbelastning</a:t>
          </a:r>
          <a:endParaRPr lang="sv-SE" sz="1000" kern="1200"/>
        </a:p>
        <a:p>
          <a:pPr marL="0" lvl="0" indent="0" algn="l" defTabSz="444500">
            <a:lnSpc>
              <a:spcPct val="90000"/>
            </a:lnSpc>
            <a:spcBef>
              <a:spcPct val="0"/>
            </a:spcBef>
            <a:spcAft>
              <a:spcPct val="35000"/>
            </a:spcAft>
            <a:buNone/>
          </a:pPr>
          <a:r>
            <a:rPr lang="sv-SE" sz="1000" i="1" kern="1200"/>
            <a:t>Övriga arbetsförhållanden</a:t>
          </a:r>
          <a:endParaRPr lang="sv-SE" sz="1000" kern="1200"/>
        </a:p>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Oro kring kompetens</a:t>
          </a:r>
          <a:endParaRPr lang="sv-SE" sz="1000" kern="1200"/>
        </a:p>
        <a:p>
          <a:pPr marL="0" lvl="0" indent="0" algn="l" defTabSz="444500">
            <a:lnSpc>
              <a:spcPct val="90000"/>
            </a:lnSpc>
            <a:spcBef>
              <a:spcPct val="0"/>
            </a:spcBef>
            <a:spcAft>
              <a:spcPct val="35000"/>
            </a:spcAft>
            <a:buNone/>
          </a:pPr>
          <a:r>
            <a:rPr lang="sv-SE" sz="1000" i="1" kern="1200"/>
            <a:t>Känsla av otillräcklighet</a:t>
          </a:r>
          <a:endParaRPr lang="sv-SE" sz="1000" kern="1200"/>
        </a:p>
        <a:p>
          <a:pPr marL="0" lvl="0" indent="0" algn="l" defTabSz="444500">
            <a:lnSpc>
              <a:spcPct val="90000"/>
            </a:lnSpc>
            <a:spcBef>
              <a:spcPct val="0"/>
            </a:spcBef>
            <a:spcAft>
              <a:spcPct val="35000"/>
            </a:spcAft>
            <a:buNone/>
          </a:pPr>
          <a:r>
            <a:rPr lang="sv-SE" sz="1000" b="1" kern="1200"/>
            <a:t>Rollklarhet</a:t>
          </a:r>
          <a:endParaRPr lang="sv-SE" sz="1000" kern="1200"/>
        </a:p>
        <a:p>
          <a:pPr marL="0" lvl="0" indent="0" algn="l" defTabSz="444500">
            <a:lnSpc>
              <a:spcPct val="90000"/>
            </a:lnSpc>
            <a:spcBef>
              <a:spcPct val="0"/>
            </a:spcBef>
            <a:spcAft>
              <a:spcPct val="35000"/>
            </a:spcAft>
            <a:buNone/>
          </a:pPr>
          <a:r>
            <a:rPr lang="sv-SE" sz="1000" i="1" kern="1200"/>
            <a:t>Osäkerhet som ny i yrket/på arbetsplatsen</a:t>
          </a:r>
          <a:endParaRPr lang="sv-SE" sz="1000" kern="120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a:t>
          </a:r>
          <a:endParaRPr lang="sv-SE" sz="1000" kern="1200"/>
        </a:p>
      </dsp:txBody>
      <dsp:txXfrm>
        <a:off x="2834533" y="112105"/>
        <a:ext cx="1675129" cy="2682405"/>
      </dsp:txXfrm>
    </dsp:sp>
    <dsp:sp modelId="{8F91E1D4-0D90-4D62-9092-784DA0B1FADA}">
      <dsp:nvSpPr>
        <dsp:cNvPr id="0" name=""/>
        <dsp:cNvSpPr/>
      </dsp:nvSpPr>
      <dsp:spPr>
        <a:xfrm rot="16200000">
          <a:off x="-634585" y="811768"/>
          <a:ext cx="2267817" cy="644280"/>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sv-SE" sz="1400" kern="1200"/>
            <a:t>Positiva förväntningar</a:t>
          </a:r>
        </a:p>
      </dsp:txBody>
      <dsp:txXfrm>
        <a:off x="-537212" y="1070759"/>
        <a:ext cx="2073071" cy="321044"/>
      </dsp:txXfrm>
    </dsp:sp>
    <dsp:sp modelId="{6EE4BD7F-9A5A-4533-BB71-D4E17BA7ED9B}">
      <dsp:nvSpPr>
        <dsp:cNvPr id="0" name=""/>
        <dsp:cNvSpPr/>
      </dsp:nvSpPr>
      <dsp:spPr>
        <a:xfrm rot="5400000">
          <a:off x="3875379" y="1693697"/>
          <a:ext cx="2267817" cy="644280"/>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sv-SE" sz="1400" kern="1200"/>
            <a:t>Negativa förväntningar</a:t>
          </a:r>
        </a:p>
      </dsp:txBody>
      <dsp:txXfrm>
        <a:off x="3972752" y="1757942"/>
        <a:ext cx="2073071" cy="321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7165-24C9-40DE-992D-E30B44CEF8D4}">
      <dsp:nvSpPr>
        <dsp:cNvPr id="0" name=""/>
        <dsp:cNvSpPr/>
      </dsp:nvSpPr>
      <dsp:spPr>
        <a:xfrm>
          <a:off x="837660" y="-26015"/>
          <a:ext cx="3865684" cy="3201777"/>
        </a:xfrm>
        <a:prstGeom prst="round2DiagRect">
          <a:avLst>
            <a:gd name="adj1" fmla="val 0"/>
            <a:gd name="adj2"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9ED38C-872A-46BB-8908-BF00A65DB5C1}">
      <dsp:nvSpPr>
        <dsp:cNvPr id="0" name=""/>
        <dsp:cNvSpPr/>
      </dsp:nvSpPr>
      <dsp:spPr>
        <a:xfrm>
          <a:off x="2754305" y="755939"/>
          <a:ext cx="515" cy="1637868"/>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11DE2D7-8A01-4335-99D6-A058CBE6DC3D}">
      <dsp:nvSpPr>
        <dsp:cNvPr id="0" name=""/>
        <dsp:cNvSpPr/>
      </dsp:nvSpPr>
      <dsp:spPr>
        <a:xfrm>
          <a:off x="1031965" y="111761"/>
          <a:ext cx="1738751" cy="29586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dirty="0"/>
            <a:t>Ansvar/självständighet</a:t>
          </a:r>
          <a:endParaRPr lang="sv-SE" sz="1000" kern="1200" dirty="0"/>
        </a:p>
        <a:p>
          <a:pPr marL="0" lvl="0" indent="0" algn="l" defTabSz="444500">
            <a:lnSpc>
              <a:spcPct val="90000"/>
            </a:lnSpc>
            <a:spcBef>
              <a:spcPct val="0"/>
            </a:spcBef>
            <a:spcAft>
              <a:spcPct val="35000"/>
            </a:spcAft>
            <a:buNone/>
          </a:pPr>
          <a:r>
            <a:rPr lang="sv-SE" sz="1000" i="1" kern="1200"/>
            <a:t>Lärande/utveckling</a:t>
          </a:r>
          <a:endParaRPr lang="sv-SE" sz="1000" kern="1200"/>
        </a:p>
        <a:p>
          <a:pPr marL="0" lvl="0" indent="0" algn="l" defTabSz="444500">
            <a:lnSpc>
              <a:spcPct val="90000"/>
            </a:lnSpc>
            <a:spcBef>
              <a:spcPct val="0"/>
            </a:spcBef>
            <a:spcAft>
              <a:spcPct val="35000"/>
            </a:spcAft>
            <a:buNone/>
          </a:pPr>
          <a:r>
            <a:rPr lang="sv-SE" sz="1000" i="1" kern="1200"/>
            <a:t>Meningsfullt arbete</a:t>
          </a:r>
          <a:endParaRPr lang="sv-SE" sz="1000" kern="1200"/>
        </a:p>
        <a:p>
          <a:pPr marL="0" lvl="0" indent="0" algn="l" defTabSz="444500">
            <a:lnSpc>
              <a:spcPct val="90000"/>
            </a:lnSpc>
            <a:spcBef>
              <a:spcPct val="0"/>
            </a:spcBef>
            <a:spcAft>
              <a:spcPct val="35000"/>
            </a:spcAft>
            <a:buNone/>
          </a:pPr>
          <a:r>
            <a:rPr lang="sv-SE" sz="1000" i="1" kern="1200"/>
            <a:t>Tillämpande av sina kunskaper</a:t>
          </a:r>
          <a:endParaRPr lang="sv-SE" sz="1000" kern="1200"/>
        </a:p>
        <a:p>
          <a:pPr marL="0" lvl="0" indent="0" algn="l" defTabSz="444500">
            <a:lnSpc>
              <a:spcPct val="90000"/>
            </a:lnSpc>
            <a:spcBef>
              <a:spcPct val="0"/>
            </a:spcBef>
            <a:spcAft>
              <a:spcPct val="35000"/>
            </a:spcAft>
            <a:buNone/>
          </a:pPr>
          <a:r>
            <a:rPr lang="sv-SE" sz="1000" i="1" kern="1200"/>
            <a:t>Känsla av kompetens</a:t>
          </a:r>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a:t>
          </a:r>
          <a:endParaRPr lang="sv-SE" sz="1000" kern="1200"/>
        </a:p>
        <a:p>
          <a:pPr marL="0" lvl="0" indent="0" algn="l" defTabSz="444500">
            <a:lnSpc>
              <a:spcPct val="90000"/>
            </a:lnSpc>
            <a:spcBef>
              <a:spcPct val="0"/>
            </a:spcBef>
            <a:spcAft>
              <a:spcPct val="35000"/>
            </a:spcAft>
            <a:buNone/>
          </a:pPr>
          <a:r>
            <a:rPr lang="sv-SE" sz="1000" b="1" kern="1200"/>
            <a:t>Struktur </a:t>
          </a:r>
          <a:endParaRPr lang="sv-SE" sz="1000" kern="1200"/>
        </a:p>
        <a:p>
          <a:pPr marL="0" lvl="0" indent="0" algn="l" defTabSz="444500">
            <a:lnSpc>
              <a:spcPct val="90000"/>
            </a:lnSpc>
            <a:spcBef>
              <a:spcPct val="0"/>
            </a:spcBef>
            <a:spcAft>
              <a:spcPct val="35000"/>
            </a:spcAft>
            <a:buNone/>
          </a:pPr>
          <a:r>
            <a:rPr lang="sv-SE" sz="1000" i="1" kern="1200"/>
            <a:t>Lön</a:t>
          </a:r>
          <a:endParaRPr lang="sv-SE" sz="1000" kern="1200"/>
        </a:p>
        <a:p>
          <a:pPr marL="0" lvl="0" indent="0" algn="l" defTabSz="444500">
            <a:lnSpc>
              <a:spcPct val="90000"/>
            </a:lnSpc>
            <a:spcBef>
              <a:spcPct val="0"/>
            </a:spcBef>
            <a:spcAft>
              <a:spcPct val="35000"/>
            </a:spcAft>
            <a:buNone/>
          </a:pPr>
          <a:r>
            <a:rPr lang="sv-SE" sz="1000" i="1" kern="1200"/>
            <a:t>Arbeta istället för att studera</a:t>
          </a:r>
          <a:endParaRPr lang="sv-SE" sz="1000" kern="1200"/>
        </a:p>
      </dsp:txBody>
      <dsp:txXfrm>
        <a:off x="1031965" y="111761"/>
        <a:ext cx="1738751" cy="2958643"/>
      </dsp:txXfrm>
    </dsp:sp>
    <dsp:sp modelId="{635DF7F3-B563-403A-8711-2079CFC9FC3A}">
      <dsp:nvSpPr>
        <dsp:cNvPr id="0" name=""/>
        <dsp:cNvSpPr/>
      </dsp:nvSpPr>
      <dsp:spPr>
        <a:xfrm>
          <a:off x="2834533" y="112105"/>
          <a:ext cx="1675129" cy="2682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Stressupplevelse</a:t>
          </a:r>
          <a:endParaRPr lang="sv-SE" sz="1000" kern="1200"/>
        </a:p>
        <a:p>
          <a:pPr marL="0" lvl="0" indent="0" algn="l" defTabSz="444500">
            <a:lnSpc>
              <a:spcPct val="90000"/>
            </a:lnSpc>
            <a:spcBef>
              <a:spcPct val="0"/>
            </a:spcBef>
            <a:spcAft>
              <a:spcPct val="35000"/>
            </a:spcAft>
            <a:buNone/>
          </a:pPr>
          <a:r>
            <a:rPr lang="sv-SE" sz="1000" i="1" kern="1200"/>
            <a:t>Stress</a:t>
          </a:r>
          <a:endParaRPr lang="sv-SE" sz="1000" kern="1200"/>
        </a:p>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Arbetstider</a:t>
          </a:r>
          <a:endParaRPr lang="sv-SE" sz="1000" kern="1200"/>
        </a:p>
        <a:p>
          <a:pPr marL="0" lvl="0" indent="0" algn="l" defTabSz="444500">
            <a:lnSpc>
              <a:spcPct val="90000"/>
            </a:lnSpc>
            <a:spcBef>
              <a:spcPct val="0"/>
            </a:spcBef>
            <a:spcAft>
              <a:spcPct val="35000"/>
            </a:spcAft>
            <a:buNone/>
          </a:pPr>
          <a:r>
            <a:rPr lang="sv-SE" sz="1000" i="1" kern="1200"/>
            <a:t>Hög arbetsbelastning</a:t>
          </a:r>
          <a:endParaRPr lang="sv-SE" sz="1000" kern="1200"/>
        </a:p>
        <a:p>
          <a:pPr marL="0" lvl="0" indent="0" algn="l" defTabSz="444500">
            <a:lnSpc>
              <a:spcPct val="90000"/>
            </a:lnSpc>
            <a:spcBef>
              <a:spcPct val="0"/>
            </a:spcBef>
            <a:spcAft>
              <a:spcPct val="35000"/>
            </a:spcAft>
            <a:buNone/>
          </a:pPr>
          <a:r>
            <a:rPr lang="sv-SE" sz="1000" i="1" kern="1200"/>
            <a:t>Övriga arbetsförhållanden</a:t>
          </a:r>
          <a:endParaRPr lang="sv-SE" sz="1000" kern="1200"/>
        </a:p>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Oro kring kompetens</a:t>
          </a:r>
          <a:endParaRPr lang="sv-SE" sz="1000" kern="1200"/>
        </a:p>
        <a:p>
          <a:pPr marL="0" lvl="0" indent="0" algn="l" defTabSz="444500">
            <a:lnSpc>
              <a:spcPct val="90000"/>
            </a:lnSpc>
            <a:spcBef>
              <a:spcPct val="0"/>
            </a:spcBef>
            <a:spcAft>
              <a:spcPct val="35000"/>
            </a:spcAft>
            <a:buNone/>
          </a:pPr>
          <a:r>
            <a:rPr lang="sv-SE" sz="1000" i="1" kern="1200"/>
            <a:t>Känsla av otillräcklighet</a:t>
          </a:r>
          <a:endParaRPr lang="sv-SE" sz="1000" kern="1200"/>
        </a:p>
        <a:p>
          <a:pPr marL="0" lvl="0" indent="0" algn="l" defTabSz="444500">
            <a:lnSpc>
              <a:spcPct val="90000"/>
            </a:lnSpc>
            <a:spcBef>
              <a:spcPct val="0"/>
            </a:spcBef>
            <a:spcAft>
              <a:spcPct val="35000"/>
            </a:spcAft>
            <a:buNone/>
          </a:pPr>
          <a:r>
            <a:rPr lang="sv-SE" sz="1000" b="1" kern="1200"/>
            <a:t>Rollklarhet</a:t>
          </a:r>
          <a:endParaRPr lang="sv-SE" sz="1000" kern="1200"/>
        </a:p>
        <a:p>
          <a:pPr marL="0" lvl="0" indent="0" algn="l" defTabSz="444500">
            <a:lnSpc>
              <a:spcPct val="90000"/>
            </a:lnSpc>
            <a:spcBef>
              <a:spcPct val="0"/>
            </a:spcBef>
            <a:spcAft>
              <a:spcPct val="35000"/>
            </a:spcAft>
            <a:buNone/>
          </a:pPr>
          <a:r>
            <a:rPr lang="sv-SE" sz="1000" i="1" kern="1200"/>
            <a:t>Osäkerhet som ny i yrket/på arbetsplatsen</a:t>
          </a:r>
          <a:endParaRPr lang="sv-SE" sz="1000" kern="120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a:t>
          </a:r>
          <a:endParaRPr lang="sv-SE" sz="1000" kern="1200"/>
        </a:p>
      </dsp:txBody>
      <dsp:txXfrm>
        <a:off x="2834533" y="112105"/>
        <a:ext cx="1675129" cy="2682405"/>
      </dsp:txXfrm>
    </dsp:sp>
    <dsp:sp modelId="{8F91E1D4-0D90-4D62-9092-784DA0B1FADA}">
      <dsp:nvSpPr>
        <dsp:cNvPr id="0" name=""/>
        <dsp:cNvSpPr/>
      </dsp:nvSpPr>
      <dsp:spPr>
        <a:xfrm rot="16200000">
          <a:off x="-634585" y="811768"/>
          <a:ext cx="2267817" cy="644280"/>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sv-SE" sz="1400" kern="1200"/>
            <a:t>Positiva förväntningar</a:t>
          </a:r>
        </a:p>
      </dsp:txBody>
      <dsp:txXfrm>
        <a:off x="-537212" y="1070759"/>
        <a:ext cx="2073071" cy="321044"/>
      </dsp:txXfrm>
    </dsp:sp>
    <dsp:sp modelId="{6EE4BD7F-9A5A-4533-BB71-D4E17BA7ED9B}">
      <dsp:nvSpPr>
        <dsp:cNvPr id="0" name=""/>
        <dsp:cNvSpPr/>
      </dsp:nvSpPr>
      <dsp:spPr>
        <a:xfrm rot="5400000">
          <a:off x="3875379" y="1693697"/>
          <a:ext cx="2267817" cy="644280"/>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sv-SE" sz="1400" kern="1200"/>
            <a:t>Negativa förväntningar</a:t>
          </a:r>
        </a:p>
      </dsp:txBody>
      <dsp:txXfrm>
        <a:off x="3972752" y="1757942"/>
        <a:ext cx="2073071" cy="321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7165-24C9-40DE-992D-E30B44CEF8D4}">
      <dsp:nvSpPr>
        <dsp:cNvPr id="0" name=""/>
        <dsp:cNvSpPr/>
      </dsp:nvSpPr>
      <dsp:spPr>
        <a:xfrm>
          <a:off x="932921" y="0"/>
          <a:ext cx="3755955" cy="3043451"/>
        </a:xfrm>
        <a:prstGeom prst="round2DiagRect">
          <a:avLst>
            <a:gd name="adj1" fmla="val 0"/>
            <a:gd name="adj2"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9ED38C-872A-46BB-8908-BF00A65DB5C1}">
      <dsp:nvSpPr>
        <dsp:cNvPr id="0" name=""/>
        <dsp:cNvSpPr/>
      </dsp:nvSpPr>
      <dsp:spPr>
        <a:xfrm>
          <a:off x="2803048" y="734481"/>
          <a:ext cx="500" cy="1591376"/>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11DE2D7-8A01-4335-99D6-A058CBE6DC3D}">
      <dsp:nvSpPr>
        <dsp:cNvPr id="0" name=""/>
        <dsp:cNvSpPr/>
      </dsp:nvSpPr>
      <dsp:spPr>
        <a:xfrm>
          <a:off x="1128182" y="7"/>
          <a:ext cx="1692228" cy="30603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Meningsfullt arbete</a:t>
          </a:r>
          <a:endParaRPr lang="sv-SE" sz="1000" kern="1200"/>
        </a:p>
        <a:p>
          <a:pPr marL="0" lvl="0" indent="0" algn="l" defTabSz="444500">
            <a:lnSpc>
              <a:spcPct val="90000"/>
            </a:lnSpc>
            <a:spcBef>
              <a:spcPct val="0"/>
            </a:spcBef>
            <a:spcAft>
              <a:spcPct val="35000"/>
            </a:spcAft>
            <a:buNone/>
          </a:pPr>
          <a:r>
            <a:rPr lang="sv-SE" sz="1000" i="1" kern="1200"/>
            <a:t>Lärande/utveckling</a:t>
          </a:r>
          <a:endParaRPr lang="sv-SE" sz="1000" kern="1200"/>
        </a:p>
        <a:p>
          <a:pPr marL="0" lvl="0" indent="0" algn="l" defTabSz="444500">
            <a:lnSpc>
              <a:spcPct val="90000"/>
            </a:lnSpc>
            <a:spcBef>
              <a:spcPct val="0"/>
            </a:spcBef>
            <a:spcAft>
              <a:spcPct val="35000"/>
            </a:spcAft>
            <a:buNone/>
          </a:pPr>
          <a:r>
            <a:rPr lang="sv-SE" sz="1000" i="1" kern="1200"/>
            <a:t>Känsla av kompetens</a:t>
          </a:r>
          <a:endParaRPr lang="sv-SE" sz="1000" kern="120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Kollegor/Samarbete</a:t>
          </a:r>
          <a:endParaRPr lang="sv-SE" sz="1000" kern="1200"/>
        </a:p>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Arbetsförhållanden</a:t>
          </a:r>
          <a:endParaRPr lang="sv-SE" sz="1000" kern="1200"/>
        </a:p>
        <a:p>
          <a:pPr marL="0" lvl="0" indent="0" algn="l" defTabSz="444500">
            <a:lnSpc>
              <a:spcPct val="90000"/>
            </a:lnSpc>
            <a:spcBef>
              <a:spcPct val="0"/>
            </a:spcBef>
            <a:spcAft>
              <a:spcPct val="35000"/>
            </a:spcAft>
            <a:buNone/>
          </a:pPr>
          <a:endParaRPr lang="sv-SE" sz="1000" kern="1200"/>
        </a:p>
        <a:p>
          <a:pPr marL="0" lvl="0" indent="0" algn="l" defTabSz="444500">
            <a:lnSpc>
              <a:spcPct val="90000"/>
            </a:lnSpc>
            <a:spcBef>
              <a:spcPct val="0"/>
            </a:spcBef>
            <a:spcAft>
              <a:spcPct val="35000"/>
            </a:spcAft>
            <a:buNone/>
          </a:pPr>
          <a:endParaRPr lang="sv-SE" sz="1000" kern="1200"/>
        </a:p>
        <a:p>
          <a:pPr marL="0" lvl="0" indent="0" algn="l" defTabSz="444500">
            <a:lnSpc>
              <a:spcPct val="90000"/>
            </a:lnSpc>
            <a:spcBef>
              <a:spcPct val="0"/>
            </a:spcBef>
            <a:spcAft>
              <a:spcPct val="35000"/>
            </a:spcAft>
            <a:buNone/>
          </a:pPr>
          <a:endParaRPr lang="sv-SE" sz="1000" kern="1200"/>
        </a:p>
      </dsp:txBody>
      <dsp:txXfrm>
        <a:off x="1128182" y="7"/>
        <a:ext cx="1692228" cy="3060332"/>
      </dsp:txXfrm>
    </dsp:sp>
    <dsp:sp modelId="{635DF7F3-B563-403A-8711-2079CFC9FC3A}">
      <dsp:nvSpPr>
        <dsp:cNvPr id="0" name=""/>
        <dsp:cNvSpPr/>
      </dsp:nvSpPr>
      <dsp:spPr>
        <a:xfrm>
          <a:off x="2949731" y="95436"/>
          <a:ext cx="1783795" cy="26062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Hög arbetsbelastning</a:t>
          </a:r>
          <a:endParaRPr lang="sv-SE" sz="1000" kern="1200"/>
        </a:p>
        <a:p>
          <a:pPr marL="0" lvl="0" indent="0" algn="l" defTabSz="444500">
            <a:lnSpc>
              <a:spcPct val="90000"/>
            </a:lnSpc>
            <a:spcBef>
              <a:spcPct val="0"/>
            </a:spcBef>
            <a:spcAft>
              <a:spcPct val="35000"/>
            </a:spcAft>
            <a:buNone/>
          </a:pPr>
          <a:r>
            <a:rPr lang="sv-SE" sz="1000" i="1" kern="1200"/>
            <a:t>Övriga arbetsförhållanden</a:t>
          </a:r>
          <a:endParaRPr lang="sv-SE" sz="1000" kern="1200"/>
        </a:p>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Osäkerhet kring kompetens</a:t>
          </a:r>
          <a:endParaRPr lang="sv-SE" sz="1000" kern="1200"/>
        </a:p>
        <a:p>
          <a:pPr marL="0" lvl="0" indent="0" algn="l" defTabSz="444500">
            <a:lnSpc>
              <a:spcPct val="90000"/>
            </a:lnSpc>
            <a:spcBef>
              <a:spcPct val="0"/>
            </a:spcBef>
            <a:spcAft>
              <a:spcPct val="35000"/>
            </a:spcAft>
            <a:buNone/>
          </a:pPr>
          <a:r>
            <a:rPr lang="sv-SE" sz="1000" i="1" kern="1200"/>
            <a:t>Känsla av otillräcklighet</a:t>
          </a:r>
          <a:endParaRPr lang="sv-SE" sz="1000" kern="1200"/>
        </a:p>
        <a:p>
          <a:pPr marL="0" lvl="0" indent="0" algn="l" defTabSz="444500">
            <a:lnSpc>
              <a:spcPct val="90000"/>
            </a:lnSpc>
            <a:spcBef>
              <a:spcPct val="0"/>
            </a:spcBef>
            <a:spcAft>
              <a:spcPct val="35000"/>
            </a:spcAft>
            <a:buNone/>
          </a:pPr>
          <a:r>
            <a:rPr lang="sv-SE" sz="1000" i="1" kern="1200"/>
            <a:t>Ansvar</a:t>
          </a:r>
          <a:endParaRPr lang="sv-SE" sz="1000" kern="1200"/>
        </a:p>
        <a:p>
          <a:pPr marL="0" lvl="0" indent="0" algn="l" defTabSz="444500">
            <a:lnSpc>
              <a:spcPct val="90000"/>
            </a:lnSpc>
            <a:spcBef>
              <a:spcPct val="0"/>
            </a:spcBef>
            <a:spcAft>
              <a:spcPct val="35000"/>
            </a:spcAft>
            <a:buNone/>
          </a:pPr>
          <a:r>
            <a:rPr lang="sv-SE" sz="1000" b="1" kern="1200"/>
            <a:t>Stressupplevelse</a:t>
          </a:r>
          <a:endParaRPr lang="sv-SE" sz="1000" kern="1200"/>
        </a:p>
        <a:p>
          <a:pPr marL="0" lvl="0" indent="0" algn="l" defTabSz="444500">
            <a:lnSpc>
              <a:spcPct val="90000"/>
            </a:lnSpc>
            <a:spcBef>
              <a:spcPct val="0"/>
            </a:spcBef>
            <a:spcAft>
              <a:spcPct val="35000"/>
            </a:spcAft>
            <a:buNone/>
          </a:pPr>
          <a:r>
            <a:rPr lang="sv-SE" sz="1000" i="1" kern="1200"/>
            <a:t>Stress</a:t>
          </a:r>
          <a:endParaRPr lang="sv-SE" sz="1000" kern="1200"/>
        </a:p>
        <a:p>
          <a:pPr marL="0" lvl="0" indent="0" algn="l" defTabSz="444500">
            <a:lnSpc>
              <a:spcPct val="90000"/>
            </a:lnSpc>
            <a:spcBef>
              <a:spcPct val="0"/>
            </a:spcBef>
            <a:spcAft>
              <a:spcPct val="35000"/>
            </a:spcAft>
            <a:buNone/>
          </a:pPr>
          <a:r>
            <a:rPr lang="sv-SE" sz="1000" i="1" kern="1200" dirty="0"/>
            <a:t>Vara ny i yrket/på arbetsplatsen</a:t>
          </a:r>
          <a:endParaRPr lang="sv-SE" sz="1000" kern="1200" dirty="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Brist på socialt stöd/samarbete</a:t>
          </a:r>
          <a:endParaRPr lang="sv-SE" sz="1000" kern="1200"/>
        </a:p>
      </dsp:txBody>
      <dsp:txXfrm>
        <a:off x="2949731" y="95436"/>
        <a:ext cx="1783795" cy="2606263"/>
      </dsp:txXfrm>
    </dsp:sp>
    <dsp:sp modelId="{8F91E1D4-0D90-4D62-9092-784DA0B1FADA}">
      <dsp:nvSpPr>
        <dsp:cNvPr id="0" name=""/>
        <dsp:cNvSpPr/>
      </dsp:nvSpPr>
      <dsp:spPr>
        <a:xfrm rot="16200000">
          <a:off x="-489647" y="788726"/>
          <a:ext cx="2203444" cy="625992"/>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sv-SE" sz="1300" kern="1200"/>
            <a:t>Positiva erfarenheter</a:t>
          </a:r>
        </a:p>
      </dsp:txBody>
      <dsp:txXfrm>
        <a:off x="-395038" y="1040365"/>
        <a:ext cx="2014226" cy="311932"/>
      </dsp:txXfrm>
    </dsp:sp>
    <dsp:sp modelId="{6EE4BD7F-9A5A-4533-BB71-D4E17BA7ED9B}">
      <dsp:nvSpPr>
        <dsp:cNvPr id="0" name=""/>
        <dsp:cNvSpPr/>
      </dsp:nvSpPr>
      <dsp:spPr>
        <a:xfrm rot="5400000">
          <a:off x="3892300" y="1645621"/>
          <a:ext cx="2203444" cy="625992"/>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sv-SE" sz="1300" kern="1200"/>
            <a:t>Negativa erfarenheter</a:t>
          </a:r>
        </a:p>
      </dsp:txBody>
      <dsp:txXfrm>
        <a:off x="3986909" y="1708042"/>
        <a:ext cx="2014226" cy="3119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1192" y="0"/>
          <a:ext cx="2424412" cy="2664295"/>
        </a:xfrm>
        <a:prstGeom prst="homePlate">
          <a:avLst>
            <a:gd name="adj" fmla="val 25000"/>
          </a:avLst>
        </a:prstGeom>
        <a:solidFill>
          <a:srgbClr val="FECA0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450" tIns="30480" rIns="537801" bIns="30480" numCol="1" spcCol="1270" anchor="t" anchorCtr="0">
          <a:noAutofit/>
        </a:bodyPr>
        <a:lstStyle/>
        <a:p>
          <a:pPr marL="0" lvl="0" indent="0" algn="l" defTabSz="533400">
            <a:lnSpc>
              <a:spcPct val="90000"/>
            </a:lnSpc>
            <a:spcBef>
              <a:spcPct val="0"/>
            </a:spcBef>
            <a:spcAft>
              <a:spcPct val="35000"/>
            </a:spcAft>
            <a:buNone/>
          </a:pPr>
          <a:r>
            <a:rPr lang="sv-SE" sz="1200" kern="1200" dirty="0"/>
            <a:t>.</a:t>
          </a:r>
          <a:r>
            <a:rPr lang="sv-SE" sz="1200" b="1" kern="1200" dirty="0"/>
            <a:t>Motivation</a:t>
          </a:r>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Tydligt formulerade mål och uppgifter</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Inflytande över arbetstid</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Flexibilitet i livet</a:t>
          </a:r>
          <a:endParaRPr lang="sv-SE" sz="1200" b="1"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Lyhörda chefer</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Tillräcklig bemanning</a:t>
          </a:r>
        </a:p>
      </dsp:txBody>
      <dsp:txXfrm>
        <a:off x="1192" y="0"/>
        <a:ext cx="2121361" cy="2664295"/>
      </dsp:txXfrm>
    </dsp:sp>
    <dsp:sp modelId="{D7B2B68D-70C5-4414-B46B-F8376AADA4B3}">
      <dsp:nvSpPr>
        <dsp:cNvPr id="0" name=""/>
        <dsp:cNvSpPr/>
      </dsp:nvSpPr>
      <dsp:spPr>
        <a:xfrm>
          <a:off x="1663366" y="0"/>
          <a:ext cx="3811189" cy="2664295"/>
        </a:xfrm>
        <a:prstGeom prst="chevron">
          <a:avLst>
            <a:gd name="adj" fmla="val 25000"/>
          </a:avLst>
        </a:prstGeom>
        <a:solidFill>
          <a:srgbClr val="FECA0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450" tIns="30480" rIns="134450"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Frustration kring ostabil organisation</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Liten möjlighet att påverka sin arbetsmiljö</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Arbetstiderna påverkar privat och familjeliv</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Frustration mot närmaste chef</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Frustration som chef</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Byta arbetsplats/roll inom vården</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Saknar återhämtning</a:t>
          </a:r>
        </a:p>
      </dsp:txBody>
      <dsp:txXfrm>
        <a:off x="2329440" y="0"/>
        <a:ext cx="2479041" cy="2664295"/>
      </dsp:txXfrm>
    </dsp:sp>
    <dsp:sp modelId="{EF8A9647-72D2-4723-99C9-E1985562FE36}">
      <dsp:nvSpPr>
        <dsp:cNvPr id="0" name=""/>
        <dsp:cNvSpPr/>
      </dsp:nvSpPr>
      <dsp:spPr>
        <a:xfrm>
          <a:off x="4712318" y="0"/>
          <a:ext cx="3324920" cy="2664295"/>
        </a:xfrm>
        <a:prstGeom prst="chevron">
          <a:avLst>
            <a:gd name="adj" fmla="val 25000"/>
          </a:avLst>
        </a:prstGeom>
        <a:solidFill>
          <a:srgbClr val="FECA0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450" tIns="30480" rIns="134450"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har lämnat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För stora utmaningar i arbetsmiljön</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Kunde inte påverka sin situation</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För krävande arbetstider</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Bristande ledarskap</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Omöjligt att kombinera med privatliv</a:t>
          </a:r>
        </a:p>
        <a:p>
          <a:pPr marL="114300" lvl="1" indent="-114300" algn="l" defTabSz="533400">
            <a:lnSpc>
              <a:spcPct val="90000"/>
            </a:lnSpc>
            <a:spcBef>
              <a:spcPct val="0"/>
            </a:spcBef>
            <a:spcAft>
              <a:spcPct val="15000"/>
            </a:spcAft>
            <a:buChar char="•"/>
          </a:pPr>
          <a:r>
            <a:rPr lang="sv-SE" sz="1200" kern="1200" dirty="0"/>
            <a:t>I</a:t>
          </a:r>
          <a:r>
            <a:rPr lang="sv-SE" sz="1200" kern="1200" dirty="0">
              <a:solidFill>
                <a:prstClr val="black"/>
              </a:solidFill>
              <a:latin typeface="+mn-lt"/>
            </a:rPr>
            <a:t>nga återhämtnings möjligheter</a:t>
          </a:r>
          <a:endParaRPr lang="sv-SE" sz="1200" kern="1200" dirty="0"/>
        </a:p>
      </dsp:txBody>
      <dsp:txXfrm>
        <a:off x="5378392" y="0"/>
        <a:ext cx="1992772" cy="26642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977" y="0"/>
          <a:ext cx="3037358" cy="2959194"/>
        </a:xfrm>
        <a:prstGeom prst="homePlate">
          <a:avLst>
            <a:gd name="adj" fmla="val 25000"/>
          </a:avLst>
        </a:prstGeom>
        <a:solidFill>
          <a:srgbClr val="24ABD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370" tIns="30480" rIns="709482" bIns="30480" numCol="1" spcCol="1270" anchor="t" anchorCtr="0">
          <a:noAutofit/>
        </a:bodyPr>
        <a:lstStyle/>
        <a:p>
          <a:pPr marL="0" lvl="0" indent="0" algn="l" defTabSz="533400">
            <a:lnSpc>
              <a:spcPct val="90000"/>
            </a:lnSpc>
            <a:spcBef>
              <a:spcPct val="0"/>
            </a:spcBef>
            <a:spcAft>
              <a:spcPct val="35000"/>
            </a:spcAft>
            <a:buNone/>
          </a:pPr>
          <a:r>
            <a:rPr lang="sv-SE" sz="1200" kern="1200" dirty="0"/>
            <a:t>.</a:t>
          </a:r>
          <a:r>
            <a:rPr lang="sv-SE" sz="1200" b="1" kern="1200" dirty="0"/>
            <a:t>Motivation</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Humanistiskt arbetssätt</a:t>
          </a:r>
          <a:endParaRPr lang="sv-SE" sz="1400" b="1" kern="1200" dirty="0"/>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Delade värderingar</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Arbetsinnehåll anpassat till omvårdnadsetik och värderingar</a:t>
          </a:r>
          <a:endParaRPr lang="sv-SE" sz="1400" b="1" kern="1200" dirty="0"/>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Personligt ansvar</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Evidensbaserat arbete </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Utveckling och utmaningar</a:t>
          </a:r>
          <a:endParaRPr lang="en-US" sz="1400" b="1" kern="1200" dirty="0">
            <a:solidFill>
              <a:schemeClr val="tx1"/>
            </a:solidFill>
          </a:endParaRPr>
        </a:p>
      </dsp:txBody>
      <dsp:txXfrm>
        <a:off x="977" y="0"/>
        <a:ext cx="2667459" cy="2959194"/>
      </dsp:txXfrm>
    </dsp:sp>
    <dsp:sp modelId="{D7B2B68D-70C5-4414-B46B-F8376AADA4B3}">
      <dsp:nvSpPr>
        <dsp:cNvPr id="0" name=""/>
        <dsp:cNvSpPr/>
      </dsp:nvSpPr>
      <dsp:spPr>
        <a:xfrm>
          <a:off x="1854856" y="0"/>
          <a:ext cx="3786856" cy="2959194"/>
        </a:xfrm>
        <a:prstGeom prst="chevron">
          <a:avLst>
            <a:gd name="adj" fmla="val 25000"/>
          </a:avLst>
        </a:prstGeom>
        <a:solidFill>
          <a:srgbClr val="24ABD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370" tIns="30480" rIns="177370"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Inte delade värderingar kring patientsäkerhet och vård</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Krävande emotionell och fysisk arbete</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Social utmattning, orkar nog inte mer</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Trött på det sjuka</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Ser inga karriärmöjligheter</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Söker nya personliga utmaningar</a:t>
          </a:r>
        </a:p>
      </dsp:txBody>
      <dsp:txXfrm>
        <a:off x="2594655" y="0"/>
        <a:ext cx="2307259" cy="2959194"/>
      </dsp:txXfrm>
    </dsp:sp>
    <dsp:sp modelId="{EF8A9647-72D2-4723-99C9-E1985562FE36}">
      <dsp:nvSpPr>
        <dsp:cNvPr id="0" name=""/>
        <dsp:cNvSpPr/>
      </dsp:nvSpPr>
      <dsp:spPr>
        <a:xfrm>
          <a:off x="4403460" y="0"/>
          <a:ext cx="3863329" cy="2959194"/>
        </a:xfrm>
        <a:prstGeom prst="chevron">
          <a:avLst>
            <a:gd name="adj" fmla="val 25000"/>
          </a:avLst>
        </a:prstGeom>
        <a:solidFill>
          <a:srgbClr val="24ABD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370" tIns="30480" rIns="177370"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har lämnat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Inga förutsättningar att bedriva den vård man trodde på (resursbrist, för många patienter, för stort ansvar)</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Emotionellt  utmattande och socialt dränerande</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Kompetens som inte utnyttjades</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Arbetets karaktär möjliggjorde inte utveckling</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Sökte personlig utveckling</a:t>
          </a:r>
        </a:p>
      </dsp:txBody>
      <dsp:txXfrm>
        <a:off x="5143259" y="0"/>
        <a:ext cx="2383732" cy="2959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3259" y="0"/>
          <a:ext cx="2850117" cy="1878936"/>
        </a:xfrm>
        <a:prstGeom prst="homePlate">
          <a:avLst>
            <a:gd name="adj" fmla="val 25000"/>
          </a:avLst>
        </a:prstGeom>
        <a:solidFill>
          <a:srgbClr val="F67F5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546" tIns="30480" rIns="402183" bIns="3048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sv-SE" sz="1200" b="1" kern="1200" dirty="0"/>
            <a:t>Motivation</a:t>
          </a:r>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Att vara en del av en arbetsgemenskap</a:t>
          </a:r>
          <a:endParaRPr lang="sv-SE" sz="1200" b="1"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Väl fungerande teamsamverkan</a:t>
          </a:r>
          <a:endParaRPr lang="sv-SE" sz="1200" b="1"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Tryggt kollegialt klimat</a:t>
          </a:r>
          <a:endParaRPr lang="sv-SE" sz="1200" b="1"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Kvalificerade, kompetenta och stöttande kollegor</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Humor på arbetsplatsen</a:t>
          </a:r>
        </a:p>
      </dsp:txBody>
      <dsp:txXfrm>
        <a:off x="3259" y="0"/>
        <a:ext cx="2615250" cy="1878936"/>
      </dsp:txXfrm>
    </dsp:sp>
    <dsp:sp modelId="{D7B2B68D-70C5-4414-B46B-F8376AADA4B3}">
      <dsp:nvSpPr>
        <dsp:cNvPr id="0" name=""/>
        <dsp:cNvSpPr/>
      </dsp:nvSpPr>
      <dsp:spPr>
        <a:xfrm>
          <a:off x="2283353" y="0"/>
          <a:ext cx="2850117" cy="1878936"/>
        </a:xfrm>
        <a:prstGeom prst="chevron">
          <a:avLst>
            <a:gd name="adj" fmla="val 25000"/>
          </a:avLst>
        </a:prstGeom>
        <a:solidFill>
          <a:srgbClr val="F67F5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546" tIns="30480" rIns="100546"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Saknar teamkänsla/samarbeten inom teamet</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Kollegial frustration</a:t>
          </a:r>
          <a:endParaRPr lang="sv-SE" sz="1200" kern="1200" dirty="0">
            <a:solidFill>
              <a:prstClr val="black"/>
            </a:solidFill>
            <a:latin typeface="+mn-lt"/>
            <a:ea typeface="Calibri" panose="020F0502020204030204" pitchFamily="34" charset="0"/>
            <a:cs typeface="Times New Roman" panose="02020603050405020304" pitchFamily="18" charset="0"/>
          </a:endParaRPr>
        </a:p>
        <a:p>
          <a:pPr marL="57150" lvl="1" indent="-57150" algn="l" defTabSz="400050">
            <a:lnSpc>
              <a:spcPct val="90000"/>
            </a:lnSpc>
            <a:spcBef>
              <a:spcPct val="0"/>
            </a:spcBef>
            <a:spcAft>
              <a:spcPct val="15000"/>
            </a:spcAft>
            <a:buChar char="•"/>
          </a:pPr>
          <a:endParaRPr lang="sv-SE" sz="900" kern="1200"/>
        </a:p>
      </dsp:txBody>
      <dsp:txXfrm>
        <a:off x="2753087" y="0"/>
        <a:ext cx="1910649" cy="1878936"/>
      </dsp:txXfrm>
    </dsp:sp>
    <dsp:sp modelId="{EF8A9647-72D2-4723-99C9-E1985562FE36}">
      <dsp:nvSpPr>
        <dsp:cNvPr id="0" name=""/>
        <dsp:cNvSpPr/>
      </dsp:nvSpPr>
      <dsp:spPr>
        <a:xfrm>
          <a:off x="4563447" y="0"/>
          <a:ext cx="2850117" cy="1878936"/>
        </a:xfrm>
        <a:prstGeom prst="chevron">
          <a:avLst>
            <a:gd name="adj" fmla="val 25000"/>
          </a:avLst>
        </a:prstGeom>
        <a:solidFill>
          <a:srgbClr val="F67F5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546" tIns="30480" rIns="100546"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lämnat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Hierarkier på arbetsplatsen</a:t>
          </a:r>
          <a:endParaRPr lang="sv-SE" sz="1200" kern="1200" dirty="0">
            <a:latin typeface="+mn-lt"/>
          </a:endParaRPr>
        </a:p>
        <a:p>
          <a:pPr marL="57150" lvl="1" indent="-57150" algn="l" defTabSz="400050">
            <a:lnSpc>
              <a:spcPct val="90000"/>
            </a:lnSpc>
            <a:spcBef>
              <a:spcPct val="0"/>
            </a:spcBef>
            <a:spcAft>
              <a:spcPct val="15000"/>
            </a:spcAft>
            <a:buChar char="•"/>
          </a:pPr>
          <a:endParaRPr lang="sv-SE" sz="900" kern="1200" dirty="0"/>
        </a:p>
      </dsp:txBody>
      <dsp:txXfrm>
        <a:off x="5033181" y="0"/>
        <a:ext cx="1910649" cy="18789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196207" y="5"/>
          <a:ext cx="2787215" cy="2826705"/>
        </a:xfrm>
        <a:prstGeom prst="homePlate">
          <a:avLst>
            <a:gd name="adj" fmla="val 25000"/>
          </a:avLst>
        </a:prstGeom>
        <a:solidFill>
          <a:srgbClr val="AAC0A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327" tIns="30480" rIns="393307" bIns="3048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sv-SE" sz="1200" b="1" kern="1200" dirty="0"/>
            <a:t>Motivation</a:t>
          </a:r>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latin typeface="+mn-lt"/>
            </a:rPr>
            <a:t>Rättvis lön</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latin typeface="+mn-lt"/>
            </a:rPr>
            <a:t>Löneutveckling i förhållande till kompetens och ansvar</a:t>
          </a:r>
        </a:p>
        <a:p>
          <a:pPr marL="114300" lvl="1" indent="-114300" algn="l" defTabSz="533400">
            <a:lnSpc>
              <a:spcPct val="90000"/>
            </a:lnSpc>
            <a:spcBef>
              <a:spcPct val="0"/>
            </a:spcBef>
            <a:spcAft>
              <a:spcPct val="15000"/>
            </a:spcAft>
            <a:buChar char="•"/>
          </a:pPr>
          <a:r>
            <a:rPr lang="sv-SE" sz="1200" b="1" kern="1200" dirty="0">
              <a:solidFill>
                <a:schemeClr val="tx1"/>
              </a:solidFill>
              <a:latin typeface="+mn-lt"/>
            </a:rPr>
            <a:t>Respektfull feedback från chef, kollegor och patienter</a:t>
          </a:r>
        </a:p>
        <a:p>
          <a:pPr marL="114300" lvl="1" indent="-114300" algn="l" defTabSz="533400">
            <a:lnSpc>
              <a:spcPct val="90000"/>
            </a:lnSpc>
            <a:spcBef>
              <a:spcPct val="0"/>
            </a:spcBef>
            <a:spcAft>
              <a:spcPct val="15000"/>
            </a:spcAft>
            <a:buChar char="•"/>
          </a:pPr>
          <a:r>
            <a:rPr lang="sv-SE" sz="1200" b="1" kern="1200" dirty="0">
              <a:solidFill>
                <a:schemeClr val="tx1"/>
              </a:solidFill>
              <a:latin typeface="+mn-lt"/>
            </a:rPr>
            <a:t>Samhälleligt erkännande</a:t>
          </a:r>
        </a:p>
      </dsp:txBody>
      <dsp:txXfrm>
        <a:off x="196207" y="5"/>
        <a:ext cx="2438813" cy="2826705"/>
      </dsp:txXfrm>
    </dsp:sp>
    <dsp:sp modelId="{D7B2B68D-70C5-4414-B46B-F8376AADA4B3}">
      <dsp:nvSpPr>
        <dsp:cNvPr id="0" name=""/>
        <dsp:cNvSpPr/>
      </dsp:nvSpPr>
      <dsp:spPr>
        <a:xfrm>
          <a:off x="2232246" y="0"/>
          <a:ext cx="3313609" cy="2826705"/>
        </a:xfrm>
        <a:prstGeom prst="chevron">
          <a:avLst>
            <a:gd name="adj" fmla="val 25000"/>
          </a:avLst>
        </a:prstGeom>
        <a:solidFill>
          <a:srgbClr val="AAC0A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327" tIns="30480" rIns="98327"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ea typeface="Calibri" panose="020F0502020204030204" pitchFamily="34" charset="0"/>
              <a:cs typeface="Times New Roman" panose="02020603050405020304" pitchFamily="18" charset="0"/>
            </a:rPr>
            <a:t>Lönen är inte rättvis i förhållande till arbetstid, utfört arbete och utbildning</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ea typeface="Calibri" panose="020F0502020204030204" pitchFamily="34" charset="0"/>
              <a:cs typeface="Times New Roman" panose="02020603050405020304" pitchFamily="18" charset="0"/>
            </a:rPr>
            <a:t>Kan inte påverka lönen (trots ansträngningar)</a:t>
          </a:r>
        </a:p>
        <a:p>
          <a:pPr marL="114300" lvl="1" indent="-114300" algn="l" defTabSz="533400">
            <a:lnSpc>
              <a:spcPct val="90000"/>
            </a:lnSpc>
            <a:spcBef>
              <a:spcPct val="0"/>
            </a:spcBef>
            <a:spcAft>
              <a:spcPct val="15000"/>
            </a:spcAft>
            <a:buChar char="•"/>
          </a:pPr>
          <a:r>
            <a:rPr lang="sv-SE" sz="1200" kern="1200" dirty="0">
              <a:solidFill>
                <a:prstClr val="black"/>
              </a:solidFill>
              <a:latin typeface="+mn-lt"/>
              <a:ea typeface="Calibri" panose="020F0502020204030204" pitchFamily="34" charset="0"/>
              <a:cs typeface="Times New Roman" panose="02020603050405020304" pitchFamily="18" charset="0"/>
            </a:rPr>
            <a:t>Inte tillfredsställande löneutveckling</a:t>
          </a:r>
        </a:p>
        <a:p>
          <a:pPr marL="114300" lvl="1" indent="-114300" algn="l" defTabSz="533400">
            <a:lnSpc>
              <a:spcPct val="90000"/>
            </a:lnSpc>
            <a:spcBef>
              <a:spcPct val="0"/>
            </a:spcBef>
            <a:spcAft>
              <a:spcPct val="15000"/>
            </a:spcAft>
            <a:buChar char="•"/>
          </a:pPr>
          <a:r>
            <a:rPr lang="sv-SE" sz="1200" kern="1200" dirty="0">
              <a:solidFill>
                <a:prstClr val="black"/>
              </a:solidFill>
              <a:latin typeface="+mn-lt"/>
              <a:ea typeface="Calibri" panose="020F0502020204030204" pitchFamily="34" charset="0"/>
              <a:cs typeface="Times New Roman" panose="02020603050405020304" pitchFamily="18" charset="0"/>
            </a:rPr>
            <a:t>Inte tillfreds med själva lönen</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Professionen värderas inte i samhället</a:t>
          </a:r>
        </a:p>
      </dsp:txBody>
      <dsp:txXfrm>
        <a:off x="2938922" y="0"/>
        <a:ext cx="1900257" cy="2826705"/>
      </dsp:txXfrm>
    </dsp:sp>
    <dsp:sp modelId="{EF8A9647-72D2-4723-99C9-E1985562FE36}">
      <dsp:nvSpPr>
        <dsp:cNvPr id="0" name=""/>
        <dsp:cNvSpPr/>
      </dsp:nvSpPr>
      <dsp:spPr>
        <a:xfrm>
          <a:off x="4830020" y="0"/>
          <a:ext cx="2787215" cy="2826705"/>
        </a:xfrm>
        <a:prstGeom prst="chevron">
          <a:avLst>
            <a:gd name="adj" fmla="val 25000"/>
          </a:avLst>
        </a:prstGeom>
        <a:solidFill>
          <a:srgbClr val="AAC0A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327" tIns="30480" rIns="98327"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lämnat</a:t>
          </a:r>
          <a:endParaRPr lang="sv-SE" sz="1200" kern="1200" dirty="0"/>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Inte rätt lön för jobbet som utförs</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Ingen löneutveckling</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Bristande uppskattning från chefer</a:t>
          </a:r>
        </a:p>
      </dsp:txBody>
      <dsp:txXfrm>
        <a:off x="5526824" y="0"/>
        <a:ext cx="1393607" cy="28267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1263" y="0"/>
          <a:ext cx="2379735" cy="1233166"/>
        </a:xfrm>
        <a:prstGeom prst="homePlate">
          <a:avLst>
            <a:gd name="adj" fmla="val 2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52" tIns="30480" rIns="335807" bIns="30480" numCol="1" spcCol="1270" anchor="t" anchorCtr="0">
          <a:noAutofit/>
        </a:bodyPr>
        <a:lstStyle/>
        <a:p>
          <a:pPr marL="0" lvl="0" indent="0" algn="l" defTabSz="533400">
            <a:lnSpc>
              <a:spcPct val="90000"/>
            </a:lnSpc>
            <a:spcBef>
              <a:spcPct val="0"/>
            </a:spcBef>
            <a:spcAft>
              <a:spcPct val="35000"/>
            </a:spcAft>
            <a:buNone/>
          </a:pPr>
          <a:r>
            <a:rPr lang="sv-SE" sz="1200" b="1" kern="1200" dirty="0"/>
            <a:t>Motivation</a:t>
          </a:r>
          <a:endParaRPr lang="sv-SE" sz="1200" kern="1200" dirty="0"/>
        </a:p>
        <a:p>
          <a:pPr marL="228600" lvl="1" indent="-228600" algn="l" defTabSz="933450">
            <a:lnSpc>
              <a:spcPct val="90000"/>
            </a:lnSpc>
            <a:spcBef>
              <a:spcPct val="0"/>
            </a:spcBef>
            <a:spcAft>
              <a:spcPct val="15000"/>
            </a:spcAft>
            <a:buChar char="•"/>
          </a:pPr>
          <a:endParaRPr lang="sv-SE" sz="2100" kern="1200" dirty="0"/>
        </a:p>
      </dsp:txBody>
      <dsp:txXfrm>
        <a:off x="1263" y="0"/>
        <a:ext cx="2225589" cy="1233166"/>
      </dsp:txXfrm>
    </dsp:sp>
    <dsp:sp modelId="{D7B2B68D-70C5-4414-B46B-F8376AADA4B3}">
      <dsp:nvSpPr>
        <dsp:cNvPr id="0" name=""/>
        <dsp:cNvSpPr/>
      </dsp:nvSpPr>
      <dsp:spPr>
        <a:xfrm>
          <a:off x="1905051" y="0"/>
          <a:ext cx="2930834" cy="1233166"/>
        </a:xfrm>
        <a:prstGeom prst="chevron">
          <a:avLst>
            <a:gd name="adj" fmla="val 2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52" tIns="30480" rIns="83952"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Tänka på att lämna Yrket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Inte sjuk nu men rädd för att bli det</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Ta hand om sig själv</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Sömnsvårigheter</a:t>
          </a:r>
        </a:p>
      </dsp:txBody>
      <dsp:txXfrm>
        <a:off x="2213343" y="0"/>
        <a:ext cx="2314251" cy="1233166"/>
      </dsp:txXfrm>
    </dsp:sp>
    <dsp:sp modelId="{EF8A9647-72D2-4723-99C9-E1985562FE36}">
      <dsp:nvSpPr>
        <dsp:cNvPr id="0" name=""/>
        <dsp:cNvSpPr/>
      </dsp:nvSpPr>
      <dsp:spPr>
        <a:xfrm>
          <a:off x="4359939" y="0"/>
          <a:ext cx="2379735" cy="1233166"/>
        </a:xfrm>
        <a:prstGeom prst="chevron">
          <a:avLst>
            <a:gd name="adj" fmla="val 2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52" tIns="30480" rIns="83952"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lämnat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Blev sjuk i arbetsrelaterad sjukdom</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latin typeface="+mn-lt"/>
            </a:rPr>
            <a:t>Hälsan påverkades negativt</a:t>
          </a:r>
        </a:p>
      </dsp:txBody>
      <dsp:txXfrm>
        <a:off x="4668231" y="0"/>
        <a:ext cx="1763152" cy="12331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97EDD-FC29-4C12-84E6-8C90800B2A5F}">
      <dsp:nvSpPr>
        <dsp:cNvPr id="0" name=""/>
        <dsp:cNvSpPr/>
      </dsp:nvSpPr>
      <dsp:spPr>
        <a:xfrm>
          <a:off x="0" y="389"/>
          <a:ext cx="8631243" cy="9112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ABE921-E20C-41CF-AAAA-527D07BC78ED}">
      <dsp:nvSpPr>
        <dsp:cNvPr id="0" name=""/>
        <dsp:cNvSpPr/>
      </dsp:nvSpPr>
      <dsp:spPr>
        <a:xfrm>
          <a:off x="275656" y="205423"/>
          <a:ext cx="501193" cy="5011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2EFDE1-B243-444F-ADC5-CB1B0BDF8CB6}">
      <dsp:nvSpPr>
        <dsp:cNvPr id="0" name=""/>
        <dsp:cNvSpPr/>
      </dsp:nvSpPr>
      <dsp:spPr>
        <a:xfrm>
          <a:off x="1052506" y="389"/>
          <a:ext cx="7578736" cy="911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42" tIns="96442" rIns="96442" bIns="96442" numCol="1" spcCol="1270" anchor="ctr" anchorCtr="0">
          <a:noAutofit/>
        </a:bodyPr>
        <a:lstStyle/>
        <a:p>
          <a:pPr marL="0" lvl="0" indent="0" algn="l" defTabSz="889000">
            <a:lnSpc>
              <a:spcPct val="100000"/>
            </a:lnSpc>
            <a:spcBef>
              <a:spcPct val="0"/>
            </a:spcBef>
            <a:spcAft>
              <a:spcPct val="35000"/>
            </a:spcAft>
            <a:buNone/>
          </a:pPr>
          <a:r>
            <a:rPr lang="en-US" sz="2000" b="1" kern="1200"/>
            <a:t>Att det finns mycket positivt engagemang att ta vara på och som väldigt lätt går förlorat</a:t>
          </a:r>
          <a:endParaRPr lang="en-US" sz="2000" kern="1200"/>
        </a:p>
      </dsp:txBody>
      <dsp:txXfrm>
        <a:off x="1052506" y="389"/>
        <a:ext cx="7578736" cy="911260"/>
      </dsp:txXfrm>
    </dsp:sp>
    <dsp:sp modelId="{1A3A3E5E-77DC-4437-B553-78CEFE41EFE2}">
      <dsp:nvSpPr>
        <dsp:cNvPr id="0" name=""/>
        <dsp:cNvSpPr/>
      </dsp:nvSpPr>
      <dsp:spPr>
        <a:xfrm>
          <a:off x="0" y="1139465"/>
          <a:ext cx="8631243" cy="9112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30A285-42A6-4855-9FB4-7B6BD5377A6B}">
      <dsp:nvSpPr>
        <dsp:cNvPr id="0" name=""/>
        <dsp:cNvSpPr/>
      </dsp:nvSpPr>
      <dsp:spPr>
        <a:xfrm>
          <a:off x="275656" y="1344498"/>
          <a:ext cx="501193" cy="5011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16C8EF-009A-4A0C-98B5-32EAF770BE99}">
      <dsp:nvSpPr>
        <dsp:cNvPr id="0" name=""/>
        <dsp:cNvSpPr/>
      </dsp:nvSpPr>
      <dsp:spPr>
        <a:xfrm>
          <a:off x="1052506" y="1139465"/>
          <a:ext cx="7578736" cy="911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42" tIns="96442" rIns="96442" bIns="96442" numCol="1" spcCol="1270" anchor="ctr" anchorCtr="0">
          <a:noAutofit/>
        </a:bodyPr>
        <a:lstStyle/>
        <a:p>
          <a:pPr marL="0" lvl="0" indent="0" algn="l" defTabSz="889000">
            <a:lnSpc>
              <a:spcPct val="100000"/>
            </a:lnSpc>
            <a:spcBef>
              <a:spcPct val="0"/>
            </a:spcBef>
            <a:spcAft>
              <a:spcPct val="35000"/>
            </a:spcAft>
            <a:buNone/>
          </a:pPr>
          <a:r>
            <a:rPr lang="en-US" sz="2000" b="1" kern="1200"/>
            <a:t>Där det inte finns så mycket positivt engagemang behöver detta uppmärksammas, analyseras och hanteras</a:t>
          </a:r>
          <a:endParaRPr lang="en-US" sz="2000" kern="1200"/>
        </a:p>
      </dsp:txBody>
      <dsp:txXfrm>
        <a:off x="1052506" y="1139465"/>
        <a:ext cx="7578736" cy="911260"/>
      </dsp:txXfrm>
    </dsp:sp>
    <dsp:sp modelId="{D3A64D73-90F5-412A-9027-FB49DC516598}">
      <dsp:nvSpPr>
        <dsp:cNvPr id="0" name=""/>
        <dsp:cNvSpPr/>
      </dsp:nvSpPr>
      <dsp:spPr>
        <a:xfrm>
          <a:off x="0" y="2278540"/>
          <a:ext cx="8631243" cy="9112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AECA0-958A-472A-BC3B-904F08E738ED}">
      <dsp:nvSpPr>
        <dsp:cNvPr id="0" name=""/>
        <dsp:cNvSpPr/>
      </dsp:nvSpPr>
      <dsp:spPr>
        <a:xfrm>
          <a:off x="275656" y="2483574"/>
          <a:ext cx="501193" cy="5011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CD104B-458A-4BBA-A3C1-D1A052E58663}">
      <dsp:nvSpPr>
        <dsp:cNvPr id="0" name=""/>
        <dsp:cNvSpPr/>
      </dsp:nvSpPr>
      <dsp:spPr>
        <a:xfrm>
          <a:off x="1052506" y="2278540"/>
          <a:ext cx="7578736" cy="911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42" tIns="96442" rIns="96442" bIns="96442" numCol="1" spcCol="1270" anchor="ctr" anchorCtr="0">
          <a:noAutofit/>
        </a:bodyPr>
        <a:lstStyle/>
        <a:p>
          <a:pPr marL="0" lvl="0" indent="0" algn="l" defTabSz="889000">
            <a:lnSpc>
              <a:spcPct val="100000"/>
            </a:lnSpc>
            <a:spcBef>
              <a:spcPct val="0"/>
            </a:spcBef>
            <a:spcAft>
              <a:spcPct val="35000"/>
            </a:spcAft>
            <a:buNone/>
          </a:pPr>
          <a:r>
            <a:rPr lang="en-US" sz="2000" b="1" kern="1200"/>
            <a:t>Att de förutsättningar som personalen har påverkar hur det blir för patienterna på ett förutsägbart sätt</a:t>
          </a:r>
          <a:endParaRPr lang="en-US" sz="2000" kern="1200"/>
        </a:p>
      </dsp:txBody>
      <dsp:txXfrm>
        <a:off x="1052506" y="2278540"/>
        <a:ext cx="7578736" cy="911260"/>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818A54A-96AB-47F2-9FE3-5AA7C5EE68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77C3AE1-DBA2-4DA9-A7CE-D2A621C810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55F06C-14D9-45DF-81A5-F25F8ECA9886}" type="datetimeFigureOut">
              <a:rPr lang="sv-SE" smtClean="0"/>
              <a:t>2025-08-26</a:t>
            </a:fld>
            <a:endParaRPr lang="sv-SE"/>
          </a:p>
        </p:txBody>
      </p:sp>
      <p:sp>
        <p:nvSpPr>
          <p:cNvPr id="4" name="Platshållare för sidfot 3">
            <a:extLst>
              <a:ext uri="{FF2B5EF4-FFF2-40B4-BE49-F238E27FC236}">
                <a16:creationId xmlns:a16="http://schemas.microsoft.com/office/drawing/2014/main" id="{6FB76FC6-F54A-4120-9B8F-E28E2A08E5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4D9B89EF-3F47-4486-BAA9-AF9A8BE096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7CC5D8-C806-4BBF-A442-91371CDD1BC5}" type="slidenum">
              <a:rPr lang="sv-SE" smtClean="0"/>
              <a:t>‹#›</a:t>
            </a:fld>
            <a:endParaRPr lang="sv-SE"/>
          </a:p>
        </p:txBody>
      </p:sp>
    </p:spTree>
    <p:extLst>
      <p:ext uri="{BB962C8B-B14F-4D97-AF65-F5344CB8AC3E}">
        <p14:creationId xmlns:p14="http://schemas.microsoft.com/office/powerpoint/2010/main" val="602378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sv-S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sv-S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4F6DBA7-38D3-4FF9-B176-AA5B07999DDF}" type="slidenum">
              <a:rPr lang="sv-SE"/>
              <a:pPr/>
              <a:t>‹#›</a:t>
            </a:fld>
            <a:endParaRPr lang="sv-SE"/>
          </a:p>
        </p:txBody>
      </p:sp>
    </p:spTree>
    <p:extLst>
      <p:ext uri="{BB962C8B-B14F-4D97-AF65-F5344CB8AC3E}">
        <p14:creationId xmlns:p14="http://schemas.microsoft.com/office/powerpoint/2010/main" val="14939290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a:ea typeface="+mn-ea"/>
        <a:cs typeface="+mn-cs"/>
      </a:defRPr>
    </a:lvl1pPr>
    <a:lvl2pPr marL="457200" algn="l" rtl="0" fontAlgn="base">
      <a:spcBef>
        <a:spcPct val="30000"/>
      </a:spcBef>
      <a:spcAft>
        <a:spcPct val="0"/>
      </a:spcAft>
      <a:defRPr sz="1200" kern="1200">
        <a:solidFill>
          <a:schemeClr val="tx1"/>
        </a:solidFill>
        <a:latin typeface="Times"/>
        <a:ea typeface="+mn-ea"/>
        <a:cs typeface="+mn-cs"/>
      </a:defRPr>
    </a:lvl2pPr>
    <a:lvl3pPr marL="914400" algn="l" rtl="0" fontAlgn="base">
      <a:spcBef>
        <a:spcPct val="30000"/>
      </a:spcBef>
      <a:spcAft>
        <a:spcPct val="0"/>
      </a:spcAft>
      <a:defRPr sz="1200" kern="1200">
        <a:solidFill>
          <a:schemeClr val="tx1"/>
        </a:solidFill>
        <a:latin typeface="Times"/>
        <a:ea typeface="+mn-ea"/>
        <a:cs typeface="+mn-cs"/>
      </a:defRPr>
    </a:lvl3pPr>
    <a:lvl4pPr marL="1371600" algn="l" rtl="0" fontAlgn="base">
      <a:spcBef>
        <a:spcPct val="30000"/>
      </a:spcBef>
      <a:spcAft>
        <a:spcPct val="0"/>
      </a:spcAft>
      <a:defRPr sz="1200" kern="1200">
        <a:solidFill>
          <a:schemeClr val="tx1"/>
        </a:solidFill>
        <a:latin typeface="Times"/>
        <a:ea typeface="+mn-ea"/>
        <a:cs typeface="+mn-cs"/>
      </a:defRPr>
    </a:lvl4pPr>
    <a:lvl5pPr marL="1828800" algn="l" rtl="0" fontAlgn="base">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_ENREF_49"/><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_ENREF_48"/></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j7k_fX20mp8&amp;app=deskto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_ENREF_5"/><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_ENREF_50"/><Relationship Id="rId4" Type="http://schemas.openxmlformats.org/officeDocument/2006/relationships/hyperlink" Target="#_ENREF_73"/></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ocialmedicinsktidskrift.se/index.php/smt/article/view/2119/2047"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Hållbart yrkesliv: Vad är det som får sjuksköterskor att stanna ett helt yrkesliv</a:t>
            </a:r>
          </a:p>
          <a:p>
            <a:pPr>
              <a:lnSpc>
                <a:spcPct val="107000"/>
              </a:lnSpc>
              <a:spcAft>
                <a:spcPts val="800"/>
              </a:spcAft>
            </a:pPr>
            <a:r>
              <a:rPr lang="sv-SE" sz="1800" dirty="0">
                <a:effectLst/>
                <a:latin typeface="Arial" panose="020B0604020202020204" pitchFamily="34" charset="0"/>
                <a:ea typeface="Calibri" panose="020F0502020204030204" pitchFamily="34" charset="0"/>
                <a:cs typeface="Times New Roman" panose="02020603050405020304" pitchFamily="18" charset="0"/>
              </a:rPr>
              <a:t>Behovet av att skapa fungerande verksamheter med hållbar arbetsmiljö i hälso- och sjukvården är stort. Flera olika organisatoriska friskfaktorer stimulerar sjuksköterskor att stanna och utvecklas i yrket vilket är viktigt att känna till vid förebyggande arbetsmiljöarbete. På seminariet kommer resultat presenteras från ett landsomfattande projekt om sjuksköterskor arbete från tidig karriär till erfaren sjuksköterska.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1</a:t>
            </a:fld>
            <a:endParaRPr lang="sv-SE" dirty="0"/>
          </a:p>
        </p:txBody>
      </p:sp>
    </p:spTree>
    <p:extLst>
      <p:ext uri="{BB962C8B-B14F-4D97-AF65-F5344CB8AC3E}">
        <p14:creationId xmlns:p14="http://schemas.microsoft.com/office/powerpoint/2010/main" val="17640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Times"/>
                <a:ea typeface="+mn-ea"/>
                <a:cs typeface="+mn-cs"/>
              </a:rPr>
              <a:t>62%</a:t>
            </a:r>
            <a:endParaRPr lang="sv-SE" dirty="0"/>
          </a:p>
        </p:txBody>
      </p:sp>
      <p:sp>
        <p:nvSpPr>
          <p:cNvPr id="4" name="Platshållare för bildnummer 3"/>
          <p:cNvSpPr>
            <a:spLocks noGrp="1"/>
          </p:cNvSpPr>
          <p:nvPr>
            <p:ph type="sldNum" sz="quarter" idx="5"/>
          </p:nvPr>
        </p:nvSpPr>
        <p:spPr/>
        <p:txBody>
          <a:bodyPr/>
          <a:lstStyle/>
          <a:p>
            <a:fld id="{E4F6DBA7-38D3-4FF9-B176-AA5B07999DDF}" type="slidenum">
              <a:rPr lang="sv-SE" smtClean="0"/>
              <a:pPr/>
              <a:t>12</a:t>
            </a:fld>
            <a:endParaRPr lang="sv-SE"/>
          </a:p>
        </p:txBody>
      </p:sp>
    </p:spTree>
    <p:extLst>
      <p:ext uri="{BB962C8B-B14F-4D97-AF65-F5344CB8AC3E}">
        <p14:creationId xmlns:p14="http://schemas.microsoft.com/office/powerpoint/2010/main" val="1964942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13</a:t>
            </a:fld>
            <a:endParaRPr lang="sv-SE" dirty="0"/>
          </a:p>
        </p:txBody>
      </p:sp>
    </p:spTree>
    <p:extLst>
      <p:ext uri="{BB962C8B-B14F-4D97-AF65-F5344CB8AC3E}">
        <p14:creationId xmlns:p14="http://schemas.microsoft.com/office/powerpoint/2010/main" val="375017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Negativa förväntningar inför det kommande arbetslivet var att bli psykiskt och fysiskt stressad, organisatoriska hinder med negativ påverkan upplevelsen av arbetet, oro för att vara okunnig, </a:t>
            </a:r>
            <a:r>
              <a:rPr lang="sv-SE" dirty="0" err="1"/>
              <a:t>otillräc</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Under sista veckorna på sjuksköterskeutbildningen maj/juni 2015 rekryterades nationellt studenter som skulle ta sin examen under juni 2015 och påbörja sin första anställning under studieperioden. Under januari rekryterades studenter som skulle ta sin examen under januari 2016 och börja sin första anställning under januari/februari. Båda dessa grupper följdes sedan med mobilenkäter varje vecka under tolv veckor. Tillsammans med en baslinjemätning och en avslutande eftermättning har fjorton datainsamlingar genomförts. </a:t>
            </a:r>
          </a:p>
          <a:p>
            <a:pPr lvl="0"/>
            <a:r>
              <a:rPr lang="sv-SE" dirty="0" err="1"/>
              <a:t>klig</a:t>
            </a:r>
            <a:r>
              <a:rPr lang="sv-SE" dirty="0"/>
              <a:t> och att inte veta sin roll, och oro för att inte bli respekterad och värdesatt av chefer och kollegor.</a:t>
            </a:r>
          </a:p>
          <a:p>
            <a:pPr lvl="0"/>
            <a:endParaRPr lang="sv-SE" sz="1200" dirty="0"/>
          </a:p>
          <a:p>
            <a:pPr lvl="0"/>
            <a:r>
              <a:rPr lang="sv-SE" sz="1200" dirty="0"/>
              <a:t>Viljan att få utveckla yrkesfärdigheter och förmågor </a:t>
            </a:r>
          </a:p>
          <a:p>
            <a:pPr lvl="0"/>
            <a:r>
              <a:rPr lang="sv-SE" sz="1200" dirty="0"/>
              <a:t>Att ha ett meningsfullt arbete</a:t>
            </a:r>
          </a:p>
          <a:p>
            <a:pPr lvl="0"/>
            <a:r>
              <a:rPr lang="sv-SE" sz="1200" dirty="0"/>
              <a:t>Att få en arbetsplats med stödjande chefer och kollegor</a:t>
            </a:r>
          </a:p>
          <a:p>
            <a:pPr lvl="0"/>
            <a:r>
              <a:rPr lang="sv-SE" sz="1200" dirty="0"/>
              <a:t>Att få struktur i livet</a:t>
            </a:r>
          </a:p>
          <a:p>
            <a:pPr lvl="0"/>
            <a:endParaRPr lang="sv-SE" dirty="0"/>
          </a:p>
          <a:p>
            <a:r>
              <a:rPr lang="sv-SE" sz="1200" dirty="0"/>
              <a:t>Att bli psykiskt och fysiskt stressad </a:t>
            </a:r>
          </a:p>
          <a:p>
            <a:r>
              <a:rPr lang="sv-SE" sz="1200" dirty="0"/>
              <a:t>Oro för skiftarbete</a:t>
            </a:r>
          </a:p>
          <a:p>
            <a:r>
              <a:rPr lang="sv-SE" sz="1200" dirty="0"/>
              <a:t>Organisatoriska hinder med negativ påverkan på upplevelsen av arbetet</a:t>
            </a:r>
          </a:p>
          <a:p>
            <a:r>
              <a:rPr lang="sv-SE" sz="1200" dirty="0"/>
              <a:t>Oro inför att vara okunnig, otillräcklig </a:t>
            </a:r>
          </a:p>
          <a:p>
            <a:r>
              <a:rPr lang="sv-SE" sz="1200" dirty="0"/>
              <a:t>Att inte veta sin roll</a:t>
            </a:r>
          </a:p>
          <a:p>
            <a:r>
              <a:rPr lang="sv-SE" sz="1200" dirty="0"/>
              <a:t>Oro för att inte bli respekterad och värdesatt av chefer och kollegor</a:t>
            </a:r>
          </a:p>
          <a:p>
            <a:pPr lvl="0"/>
            <a:endParaRPr lang="sv-SE" dirty="0"/>
          </a:p>
          <a:p>
            <a:pPr lvl="0"/>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15</a:t>
            </a:fld>
            <a:endParaRPr lang="sv-SE" dirty="0"/>
          </a:p>
        </p:txBody>
      </p:sp>
    </p:spTree>
    <p:extLst>
      <p:ext uri="{BB962C8B-B14F-4D97-AF65-F5344CB8AC3E}">
        <p14:creationId xmlns:p14="http://schemas.microsoft.com/office/powerpoint/2010/main" val="1581607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Negativa förväntningar inför det kommande arbetslivet var att bli psykiskt och fysiskt stressad, organisatoriska hinder med negativ påverkan upplevelsen av arbetet, oro för att vara okunnig, </a:t>
            </a:r>
            <a:r>
              <a:rPr lang="sv-SE" dirty="0" err="1"/>
              <a:t>otillräc</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Under sista veckorna på sjuksköterskeutbildningen maj/juni 2015 rekryterades nationellt studenter som skulle ta sin examen under juni 2015 och påbörja sin första anställning under studieperioden. Under januari rekryterades studenter som skulle ta sin examen under januari 2016 och börja sin första anställning under januari/februari. Båda dessa grupper följdes sedan med mobilenkäter varje vecka under tolv veckor. Tillsammans med en baslinjemätning och en avslutande eftermättning har fjorton datainsamlingar genomförts. </a:t>
            </a:r>
          </a:p>
          <a:p>
            <a:pPr lvl="0"/>
            <a:r>
              <a:rPr lang="sv-SE" dirty="0" err="1"/>
              <a:t>klig</a:t>
            </a:r>
            <a:r>
              <a:rPr lang="sv-SE" dirty="0"/>
              <a:t> och att inte veta sin roll, och oro för att inte bli respekterad och värdesatt av chefer och kollegor.</a:t>
            </a:r>
          </a:p>
          <a:p>
            <a:pPr lvl="0"/>
            <a:endParaRPr lang="sv-SE" sz="1200" dirty="0"/>
          </a:p>
          <a:p>
            <a:pPr lvl="0"/>
            <a:r>
              <a:rPr lang="sv-SE" sz="1200" dirty="0"/>
              <a:t>Viljan att få utveckla yrkesfärdigheter och förmågor </a:t>
            </a:r>
          </a:p>
          <a:p>
            <a:pPr lvl="0"/>
            <a:r>
              <a:rPr lang="sv-SE" sz="1200" dirty="0"/>
              <a:t>Att ha ett meningsfullt arbete</a:t>
            </a:r>
          </a:p>
          <a:p>
            <a:pPr lvl="0"/>
            <a:r>
              <a:rPr lang="sv-SE" sz="1200" dirty="0"/>
              <a:t>Att få en arbetsplats med stödjande chefer och kollegor</a:t>
            </a:r>
          </a:p>
          <a:p>
            <a:pPr lvl="0"/>
            <a:r>
              <a:rPr lang="sv-SE" sz="1200" dirty="0"/>
              <a:t>Att få struktur i livet</a:t>
            </a:r>
          </a:p>
          <a:p>
            <a:pPr lvl="0"/>
            <a:endParaRPr lang="sv-SE" dirty="0"/>
          </a:p>
          <a:p>
            <a:r>
              <a:rPr lang="sv-SE" sz="1200" dirty="0"/>
              <a:t>Att bli psykiskt och fysiskt stressad </a:t>
            </a:r>
          </a:p>
          <a:p>
            <a:r>
              <a:rPr lang="sv-SE" sz="1200" dirty="0"/>
              <a:t>Oro för skiftarbete</a:t>
            </a:r>
          </a:p>
          <a:p>
            <a:r>
              <a:rPr lang="sv-SE" sz="1200" dirty="0"/>
              <a:t>Organisatoriska hinder med negativ påverkan på upplevelsen av arbetet</a:t>
            </a:r>
          </a:p>
          <a:p>
            <a:r>
              <a:rPr lang="sv-SE" sz="1200" dirty="0"/>
              <a:t>Oro inför att vara okunnig, otillräcklig </a:t>
            </a:r>
          </a:p>
          <a:p>
            <a:r>
              <a:rPr lang="sv-SE" sz="1200" dirty="0"/>
              <a:t>Att inte veta sin roll</a:t>
            </a:r>
          </a:p>
          <a:p>
            <a:r>
              <a:rPr lang="sv-SE" sz="1200" dirty="0"/>
              <a:t>Oro för att inte bli respekterad och värdesatt av chefer och kollegor</a:t>
            </a:r>
          </a:p>
          <a:p>
            <a:pPr lvl="0"/>
            <a:endParaRPr lang="sv-SE" dirty="0"/>
          </a:p>
          <a:p>
            <a:pPr lvl="0"/>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16</a:t>
            </a:fld>
            <a:endParaRPr lang="sv-SE" dirty="0"/>
          </a:p>
        </p:txBody>
      </p:sp>
    </p:spTree>
    <p:extLst>
      <p:ext uri="{BB962C8B-B14F-4D97-AF65-F5344CB8AC3E}">
        <p14:creationId xmlns:p14="http://schemas.microsoft.com/office/powerpoint/2010/main" val="1056856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Erfarenheter efter tre månader i arbetslivet visade att nya sjuksköterskor erfarit både positiva och negativa upplevelser vad gäller kompetensutveckling, socialt stöd och arbetsförhållanden. Vikten av att ha haft betydande kompetensupplevelser och positiva arbetsrelationer framkom då dessa aspekter beskrevs som det mest positiva i arbetet, samtidigt som många beskrev avsaknad av dessa som det mest negativa. Att inte känna rollklarhet framkom också som något av det mest negativa under första tiden i arbetet. </a:t>
            </a:r>
          </a:p>
          <a:p>
            <a:pPr lvl="0"/>
            <a:endParaRPr lang="sv-SE"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Kartläggningen av utveckling av olika aspekter relaterade till att komma in i yrket för sjuksköterskor som ingått i introduktionsprogram i de två landstingen inkluderade även frågor om arbetsmiljö.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Svarsresponsen på enkäterna i Region Skåne var generellt mycket låga och sjönk över tid. Första enkäten besvarades av 94% av de som anmält sig till studien. Som lägst var svarsfrekvensen 14%. Resultat från denna utvärdering finns i en rapport från projektet [</a:t>
            </a:r>
            <a:r>
              <a:rPr lang="sv-SE" sz="1200" u="none" strike="noStrike" kern="1200" dirty="0">
                <a:solidFill>
                  <a:schemeClr val="tx1"/>
                </a:solidFill>
                <a:effectLst/>
                <a:latin typeface="+mn-lt"/>
                <a:ea typeface="+mn-ea"/>
                <a:cs typeface="+mn-cs"/>
                <a:hlinkClick r:id="rId3" action="ppaction://hlinkfile" tooltip="Frögéli, 2017 #4212"/>
              </a:rPr>
              <a:t>49</a:t>
            </a:r>
            <a:r>
              <a:rPr lang="sv-SE" sz="1200" kern="1200" dirty="0">
                <a:solidFill>
                  <a:schemeClr val="tx1"/>
                </a:solidFill>
                <a:effectLst/>
                <a:latin typeface="+mn-lt"/>
                <a:ea typeface="+mn-ea"/>
                <a:cs typeface="+mn-cs"/>
              </a:rPr>
              <a:t>] samt sammanfattas kort i avsnitt 4.5.2 nedan.</a:t>
            </a:r>
          </a:p>
          <a:p>
            <a:endParaRPr lang="sv-SE" dirty="0"/>
          </a:p>
          <a:p>
            <a:endParaRPr lang="sv-SE" dirty="0"/>
          </a:p>
          <a:p>
            <a:r>
              <a:rPr lang="sv-SE" sz="1200" kern="1200" dirty="0">
                <a:solidFill>
                  <a:schemeClr val="tx1"/>
                </a:solidFill>
                <a:effectLst/>
                <a:latin typeface="+mn-lt"/>
                <a:ea typeface="+mn-ea"/>
                <a:cs typeface="+mn-cs"/>
              </a:rPr>
              <a:t>De 82 nya sjuksköterskor som skulle delta i den första omgången av KUÅ på Akademiska sjukhuset med start hösten 2015 bjöds in att delta i studien. Av de nya sjuksköterskor som skulle delta i den första omgången av introduktionsåret i Region Skåne med start hösten 2015 anmälde sig 61 att delta i studien. </a:t>
            </a:r>
          </a:p>
          <a:p>
            <a:r>
              <a:rPr lang="sv-SE" sz="1200" kern="1200" dirty="0">
                <a:solidFill>
                  <a:schemeClr val="tx1"/>
                </a:solidFill>
                <a:effectLst/>
                <a:latin typeface="+mn-lt"/>
                <a:ea typeface="+mn-ea"/>
                <a:cs typeface="+mn-cs"/>
              </a:rPr>
              <a:t>Data samlades in med hjälp av en digital enkättjänst (Artologik). En gång per månad vid totalt 10 tillfällen från september 2015 till juni 2016 skickades ett e-postmeddelande till deltagarna i studien. Meddelandet innehöll en länk via vilken deltagarna kunde svara på enkätens frågor. Varje enkät innehöll ett knappt 30-tal frågor och kunde besvaras på 10-20 minuter. För deltagarna i KUÅ skickades en extra utvärderingsenkät ut i december 2015 (kallad ”halvårsutvärderingen”). Enkäten bestod av 14 frågor och besvarades av 37 deltagare. </a:t>
            </a:r>
          </a:p>
          <a:p>
            <a:r>
              <a:rPr lang="sv-SE" sz="1200" kern="1200" dirty="0">
                <a:solidFill>
                  <a:schemeClr val="tx1"/>
                </a:solidFill>
                <a:effectLst/>
                <a:latin typeface="+mn-lt"/>
                <a:ea typeface="+mn-ea"/>
                <a:cs typeface="+mn-cs"/>
              </a:rPr>
              <a:t>Studiedeltagandet i Region Uppsala sjönk övertid och varierade under hela undersökningsperioden mellan 32% och 86%. Resultat från denna utvärdering finns i en rapport från projektet [</a:t>
            </a:r>
            <a:r>
              <a:rPr lang="sv-SE" sz="1200" u="none" strike="noStrike" kern="1200" dirty="0">
                <a:solidFill>
                  <a:schemeClr val="tx1"/>
                </a:solidFill>
                <a:effectLst/>
                <a:latin typeface="+mn-lt"/>
                <a:ea typeface="+mn-ea"/>
                <a:cs typeface="+mn-cs"/>
                <a:hlinkClick r:id="rId4" action="ppaction://hlinkfile" tooltip="Frögéli, 2017 #4211"/>
              </a:rPr>
              <a:t>48</a:t>
            </a:r>
            <a:r>
              <a:rPr lang="sv-SE" sz="1200" kern="1200" dirty="0">
                <a:solidFill>
                  <a:schemeClr val="tx1"/>
                </a:solidFill>
                <a:effectLst/>
                <a:latin typeface="+mn-lt"/>
                <a:ea typeface="+mn-ea"/>
                <a:cs typeface="+mn-cs"/>
              </a:rPr>
              <a:t>] samt sammanfattas kort i avsnitt 4.5.2 nedan.</a:t>
            </a:r>
          </a:p>
          <a:p>
            <a:endParaRPr lang="sv-SE"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584D9E8-22BF-4A1B-BC56-31CFB6FFBE7F}" type="slidenum">
              <a:rPr lang="sv-SE" smtClean="0"/>
              <a:pPr/>
              <a:t>17</a:t>
            </a:fld>
            <a:endParaRPr lang="sv-SE" dirty="0"/>
          </a:p>
        </p:txBody>
      </p:sp>
    </p:spTree>
    <p:extLst>
      <p:ext uri="{BB962C8B-B14F-4D97-AF65-F5344CB8AC3E}">
        <p14:creationId xmlns:p14="http://schemas.microsoft.com/office/powerpoint/2010/main" val="4051112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19</a:t>
            </a:fld>
            <a:endParaRPr lang="sv-SE" dirty="0"/>
          </a:p>
        </p:txBody>
      </p:sp>
    </p:spTree>
    <p:extLst>
      <p:ext uri="{BB962C8B-B14F-4D97-AF65-F5344CB8AC3E}">
        <p14:creationId xmlns:p14="http://schemas.microsoft.com/office/powerpoint/2010/main" val="246190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Positive stress</a:t>
            </a:r>
          </a:p>
          <a:p>
            <a:r>
              <a:rPr lang="en-US" dirty="0"/>
              <a:t>exhilaration from a </a:t>
            </a:r>
            <a:r>
              <a:rPr lang="en-US" dirty="0" err="1"/>
              <a:t>challaenge</a:t>
            </a:r>
            <a:r>
              <a:rPr lang="en-US" dirty="0"/>
              <a:t> that has a satisfying outcome</a:t>
            </a:r>
          </a:p>
          <a:p>
            <a:r>
              <a:rPr lang="en-US" dirty="0"/>
              <a:t>sense of mastery and control</a:t>
            </a:r>
          </a:p>
          <a:p>
            <a:r>
              <a:rPr lang="en-US" dirty="0"/>
              <a:t>good self esteem</a:t>
            </a:r>
          </a:p>
          <a:p>
            <a:endParaRPr lang="en-US" dirty="0"/>
          </a:p>
          <a:p>
            <a:r>
              <a:rPr lang="sv-SE" sz="1200" u="sng" kern="1200" dirty="0">
                <a:solidFill>
                  <a:schemeClr val="tx1"/>
                </a:solidFill>
                <a:effectLst/>
                <a:latin typeface="+mn-lt"/>
                <a:ea typeface="+mn-ea"/>
                <a:cs typeface="+mn-cs"/>
                <a:hlinkClick r:id="rId3"/>
              </a:rPr>
              <a:t>https://www.youtube.com/watch?v=j7k_fX20mp8&amp;app=desktop</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Protective and Damaging Effects of Mediators of Stress and Adaptation: Central Role of the Brain</a:t>
            </a:r>
            <a:endParaRPr lang="sv-SE" sz="1200" kern="1200" dirty="0">
              <a:solidFill>
                <a:schemeClr val="tx1"/>
              </a:solidFill>
              <a:effectLst/>
              <a:latin typeface="+mn-lt"/>
              <a:ea typeface="+mn-ea"/>
              <a:cs typeface="+mn-cs"/>
            </a:endParaRPr>
          </a:p>
          <a:p>
            <a:endParaRPr lang="sv-SE" dirty="0"/>
          </a:p>
          <a:p>
            <a:r>
              <a:rPr lang="sv-SE" dirty="0" err="1"/>
              <a:t>Tolerable</a:t>
            </a:r>
            <a:r>
              <a:rPr lang="sv-SE" dirty="0"/>
              <a:t> stress </a:t>
            </a:r>
          </a:p>
          <a:p>
            <a:r>
              <a:rPr lang="en-US" dirty="0"/>
              <a:t>Adverse life events but good social and emotional support</a:t>
            </a:r>
          </a:p>
          <a:p>
            <a:endParaRPr lang="en-US" dirty="0"/>
          </a:p>
          <a:p>
            <a:r>
              <a:rPr lang="en-US" dirty="0"/>
              <a:t>Toxic stress</a:t>
            </a:r>
          </a:p>
          <a:p>
            <a:r>
              <a:rPr lang="en-US" dirty="0"/>
              <a:t>Exacerbated by chaos, abuse, neglect</a:t>
            </a:r>
          </a:p>
          <a:p>
            <a:r>
              <a:rPr lang="en-US" dirty="0"/>
              <a:t>poor social and emotional support</a:t>
            </a:r>
          </a:p>
          <a:p>
            <a:r>
              <a:rPr lang="sv-SE" dirty="0" err="1"/>
              <a:t>unhEALTHY</a:t>
            </a:r>
            <a:r>
              <a:rPr lang="sv-SE" dirty="0"/>
              <a:t> BRAIN </a:t>
            </a:r>
            <a:r>
              <a:rPr lang="sv-SE" dirty="0" err="1"/>
              <a:t>architecture</a:t>
            </a:r>
            <a:r>
              <a:rPr lang="sv-SE" dirty="0"/>
              <a:t> </a:t>
            </a:r>
          </a:p>
          <a:p>
            <a:r>
              <a:rPr lang="en-US" dirty="0" err="1"/>
              <a:t>genetisk</a:t>
            </a:r>
            <a:r>
              <a:rPr lang="en-US" dirty="0"/>
              <a:t> risk and early life adversity</a:t>
            </a:r>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20</a:t>
            </a:fld>
            <a:endParaRPr lang="sv-SE" dirty="0"/>
          </a:p>
        </p:txBody>
      </p:sp>
    </p:spTree>
    <p:extLst>
      <p:ext uri="{BB962C8B-B14F-4D97-AF65-F5344CB8AC3E}">
        <p14:creationId xmlns:p14="http://schemas.microsoft.com/office/powerpoint/2010/main" val="298558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a:ln/>
        </p:spPr>
      </p:sp>
      <p:sp>
        <p:nvSpPr>
          <p:cNvPr id="35843" name="Platshållare för anteckningar 2"/>
          <p:cNvSpPr>
            <a:spLocks noGrp="1"/>
          </p:cNvSpPr>
          <p:nvPr>
            <p:ph type="body" idx="1"/>
          </p:nvPr>
        </p:nvSpPr>
        <p:spPr>
          <a:noFill/>
          <a:ln/>
        </p:spPr>
        <p:txBody>
          <a:bodyPr/>
          <a:lstStyle/>
          <a:p>
            <a:r>
              <a:rPr lang="sv-SE" sz="900" b="1" i="1" dirty="0"/>
              <a:t>Ni som känt stress kan vara säkra på att ni inte är ensamma…</a:t>
            </a:r>
          </a:p>
          <a:p>
            <a:endParaRPr lang="sv-SE" sz="900" i="1" dirty="0"/>
          </a:p>
          <a:p>
            <a:r>
              <a:rPr lang="sv-SE" sz="900" b="1" i="1" dirty="0"/>
              <a:t>och ni som inte känt stress kanske kommer att göra det någon gång framöver och då är betydelsen av att vara lite förberedd ovärderlig…</a:t>
            </a:r>
          </a:p>
          <a:p>
            <a:r>
              <a:rPr lang="sv-SE" sz="900" b="1" i="1" dirty="0"/>
              <a:t> </a:t>
            </a:r>
          </a:p>
          <a:p>
            <a:r>
              <a:rPr lang="sv-SE" sz="900" b="1" i="1" dirty="0"/>
              <a:t>eller kanske kan ni hjälpa någon annan som är på väg att bli påverkad… </a:t>
            </a:r>
          </a:p>
          <a:p>
            <a:endParaRPr lang="sv-SE" sz="900" b="1" i="1" dirty="0"/>
          </a:p>
          <a:p>
            <a:r>
              <a:rPr lang="sv-SE" sz="900" b="1" i="1" dirty="0"/>
              <a:t>om inte det så kan ni vara säkra på att många av de patienter ni möter upplever och har upplevt någon form av stress…</a:t>
            </a:r>
            <a:endParaRPr lang="sv-SE" sz="900" i="1" dirty="0"/>
          </a:p>
          <a:p>
            <a:r>
              <a:rPr lang="en-US" sz="900" dirty="0">
                <a:cs typeface="Times" pitchFamily="18" charset="0"/>
              </a:rPr>
              <a:t>However, in order to estimate the prevalence of burnout across nursing education, we applied cut-off values suggested by the constructors of the instrument and previously used in a Swedish study (Peterson et al., 2008). Accordingly, the presence of burnout symptoms was defined as the combination of high scores on the Exhaustion scale (over 2.25) and the Disengagement scale (over 2.10). </a:t>
            </a:r>
          </a:p>
          <a:p>
            <a:endParaRPr lang="en-US" sz="900" dirty="0">
              <a:cs typeface="Times" pitchFamily="18" charset="0"/>
            </a:endParaRPr>
          </a:p>
          <a:p>
            <a:endParaRPr lang="sv-SE" sz="900" dirty="0">
              <a:cs typeface="Times" pitchFamily="18" charset="0"/>
            </a:endParaRPr>
          </a:p>
          <a:p>
            <a:r>
              <a:rPr lang="en-US" sz="900" dirty="0">
                <a:cs typeface="Times" pitchFamily="18" charset="0"/>
              </a:rPr>
              <a:t>However, in order to estimate the prevalence of burnout across nursing education, we applied cut-off values suggested by the constructors of the instrument and previously used in a Swedish study (Peterson et al., 2008). Accordingly, the presence of burnout symptoms was defined as the combination of high scores on the Exhaustion scale (over 2.25) and the Disengagement scale (over 2.10). </a:t>
            </a:r>
          </a:p>
          <a:p>
            <a:endParaRPr lang="en-US" sz="900" dirty="0">
              <a:cs typeface="Times" pitchFamily="18" charset="0"/>
            </a:endParaRPr>
          </a:p>
          <a:p>
            <a:endParaRPr lang="sv-SE" sz="900" dirty="0">
              <a:cs typeface="Times" pitchFamily="18" charset="0"/>
            </a:endParaRPr>
          </a:p>
        </p:txBody>
      </p:sp>
      <p:sp>
        <p:nvSpPr>
          <p:cNvPr id="35844" name="Platshållare för bildnummer 3"/>
          <p:cNvSpPr>
            <a:spLocks noGrp="1"/>
          </p:cNvSpPr>
          <p:nvPr>
            <p:ph type="sldNum" sz="quarter" idx="5"/>
          </p:nvPr>
        </p:nvSpPr>
        <p:spPr>
          <a:noFill/>
        </p:spPr>
        <p:txBody>
          <a:bodyPr/>
          <a:lstStyle/>
          <a:p>
            <a:fld id="{EB00D676-BA39-4818-9007-A1C293DAAD4E}" type="slidenum">
              <a:rPr lang="sv-SE" smtClean="0"/>
              <a:pPr/>
              <a:t>21</a:t>
            </a:fld>
            <a:endParaRPr lang="sv-SE"/>
          </a:p>
        </p:txBody>
      </p:sp>
    </p:spTree>
    <p:extLst>
      <p:ext uri="{BB962C8B-B14F-4D97-AF65-F5344CB8AC3E}">
        <p14:creationId xmlns:p14="http://schemas.microsoft.com/office/powerpoint/2010/main" val="2160322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22</a:t>
            </a:fld>
            <a:endParaRPr lang="sv-SE" dirty="0"/>
          </a:p>
        </p:txBody>
      </p:sp>
    </p:spTree>
    <p:extLst>
      <p:ext uri="{BB962C8B-B14F-4D97-AF65-F5344CB8AC3E}">
        <p14:creationId xmlns:p14="http://schemas.microsoft.com/office/powerpoint/2010/main" val="3270477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a:ln/>
        </p:spPr>
      </p:sp>
      <p:sp>
        <p:nvSpPr>
          <p:cNvPr id="3" name="Platshållare för anteckningar 2"/>
          <p:cNvSpPr>
            <a:spLocks noGrp="1"/>
          </p:cNvSpPr>
          <p:nvPr>
            <p:ph type="body" idx="1"/>
          </p:nvPr>
        </p:nvSpPr>
        <p:spPr/>
        <p:txBody>
          <a:bodyPr>
            <a:normAutofit fontScale="40000" lnSpcReduction="20000"/>
          </a:bodyPr>
          <a:lstStyle/>
          <a:p>
            <a:pPr marL="228600" lvl="1" indent="-228600">
              <a:buFontTx/>
              <a:buAutoNum type="arabicPeriod"/>
            </a:pPr>
            <a:r>
              <a:rPr lang="en-US" i="1"/>
              <a:t>By </a:t>
            </a:r>
            <a:r>
              <a:rPr lang="en-US"/>
              <a:t>Latent Growth Curve Modelling we first estimated the general mean trend over time that is a general intercept and slope for the burnout development in the total sample</a:t>
            </a:r>
          </a:p>
          <a:p>
            <a:pPr marL="228600" lvl="1" indent="-228600">
              <a:buFontTx/>
              <a:buAutoNum type="arabicPeriod"/>
            </a:pPr>
            <a:r>
              <a:rPr lang="en-US"/>
              <a:t>Secondly individual differences in itercept and slope were used to predict </a:t>
            </a:r>
          </a:p>
          <a:p>
            <a:pPr marL="228600" lvl="1" indent="-228600">
              <a:buFont typeface="Calibri" pitchFamily="34" charset="0"/>
              <a:buAutoNum type="alphaLcParenR"/>
            </a:pPr>
            <a:r>
              <a:rPr lang="en-US" b="1">
                <a:solidFill>
                  <a:srgbClr val="740048"/>
                </a:solidFill>
              </a:rPr>
              <a:t>Health, life and educational outcomes at the final semester of higher education </a:t>
            </a:r>
          </a:p>
          <a:p>
            <a:pPr marL="400050">
              <a:buFont typeface="Calibri" pitchFamily="34" charset="0"/>
              <a:buAutoNum type="arabicPeriod"/>
            </a:pPr>
            <a:endParaRPr lang="en-US" b="1">
              <a:solidFill>
                <a:srgbClr val="740048"/>
              </a:solidFill>
            </a:endParaRPr>
          </a:p>
          <a:p>
            <a:pPr marL="228600" lvl="1" indent="-228600">
              <a:buFont typeface="Calibri" pitchFamily="34" charset="0"/>
              <a:buAutoNum type="alphaLcParenR"/>
            </a:pPr>
            <a:r>
              <a:rPr lang="en-US" b="1">
                <a:solidFill>
                  <a:srgbClr val="740048"/>
                </a:solidFill>
              </a:rPr>
              <a:t>Health, life and occupational outcomes one year post graduation </a:t>
            </a:r>
          </a:p>
          <a:p>
            <a:pPr marL="228600" lvl="1" indent="-228600">
              <a:buFontTx/>
              <a:buAutoNum type="arabicPeriod"/>
            </a:pPr>
            <a:endParaRPr lang="en-US"/>
          </a:p>
          <a:p>
            <a:pPr marL="228600" lvl="1" indent="-228600">
              <a:buFontTx/>
              <a:buAutoNum type="arabicPeriod"/>
            </a:pPr>
            <a:endParaRPr lang="en-US"/>
          </a:p>
          <a:p>
            <a:pPr marL="228600" lvl="1" indent="-228600">
              <a:buFontTx/>
              <a:buAutoNum type="arabicPeriod"/>
            </a:pPr>
            <a:endParaRPr lang="en-US"/>
          </a:p>
          <a:p>
            <a:pPr marL="228600" lvl="1" indent="-228600">
              <a:buFontTx/>
              <a:buAutoNum type="arabicPeriod"/>
            </a:pPr>
            <a:endParaRPr lang="en-US"/>
          </a:p>
          <a:p>
            <a:pPr marL="228600" lvl="1" indent="-228600"/>
            <a:r>
              <a:rPr lang="en-GB"/>
              <a:t>Generally, growth curve modelling was used to estimate a linear trajectory for the entire sample that is the mean trend over time</a:t>
            </a:r>
          </a:p>
          <a:p>
            <a:pPr marL="228600" lvl="1" indent="-228600"/>
            <a:r>
              <a:rPr lang="en-GB"/>
              <a:t>(i.e. estimating an intercept and a slope describing the development of study burnout across time), </a:t>
            </a:r>
            <a:endParaRPr lang="en-US"/>
          </a:p>
          <a:p>
            <a:pPr marL="228600" lvl="1" indent="-228600"/>
            <a:endParaRPr lang="en-US"/>
          </a:p>
          <a:p>
            <a:pPr marL="228600" lvl="1" indent="-228600"/>
            <a:endParaRPr lang="en-US"/>
          </a:p>
          <a:p>
            <a:pPr marL="1257300" lvl="2" indent="-342900">
              <a:buFont typeface="Calibri" pitchFamily="34" charset="0"/>
              <a:buAutoNum type="alphaLcParenR"/>
            </a:pPr>
            <a:r>
              <a:rPr lang="en-US" sz="1800"/>
              <a:t>Individual differences in baseline values and rate of change </a:t>
            </a:r>
          </a:p>
          <a:p>
            <a:pPr marL="1257300" lvl="2" indent="-342900">
              <a:buFont typeface="Calibri" pitchFamily="34" charset="0"/>
              <a:buAutoNum type="alphaLcParenR"/>
            </a:pPr>
            <a:r>
              <a:rPr lang="en-US" sz="1800"/>
              <a:t>(i.e. the parameters of the final growth model) </a:t>
            </a:r>
          </a:p>
          <a:p>
            <a:pPr marL="228600" lvl="1" indent="-228600"/>
            <a:endParaRPr lang="en-US"/>
          </a:p>
          <a:p>
            <a:pPr marL="228600" lvl="1" indent="-228600">
              <a:buFont typeface="Wingdings" pitchFamily="2" charset="2"/>
              <a:buNone/>
            </a:pPr>
            <a:r>
              <a:rPr lang="en-US" sz="1800"/>
              <a:t>The growth factors reflecting the burnout levels reached at the final semester of education were tested against </a:t>
            </a:r>
            <a:r>
              <a:rPr lang="en-US" sz="1800" b="1"/>
              <a:t>health, life and occupational outcomes</a:t>
            </a:r>
            <a:r>
              <a:rPr lang="en-US" sz="1800"/>
              <a:t>. </a:t>
            </a:r>
          </a:p>
          <a:p>
            <a:pPr marL="1257300" lvl="2" indent="-342900"/>
            <a:r>
              <a:rPr lang="en-US"/>
              <a:t>(The associations between growth factors and outcomes in higher</a:t>
            </a:r>
          </a:p>
          <a:p>
            <a:pPr marL="1257300" lvl="2" indent="-342900"/>
            <a:r>
              <a:rPr lang="en-US"/>
              <a:t>education and one year post graduation were transformed to correlations.</a:t>
            </a:r>
          </a:p>
          <a:p>
            <a:pPr marL="1257300" lvl="2" indent="-342900"/>
            <a:r>
              <a:rPr lang="en-US"/>
              <a:t>Analyses were performed separately for each block of outcome variables.)</a:t>
            </a:r>
          </a:p>
          <a:p>
            <a:pPr marL="400050"/>
            <a:endParaRPr lang="en-US" i="1"/>
          </a:p>
          <a:p>
            <a:pPr marL="400050"/>
            <a:endParaRPr lang="en-US" i="1"/>
          </a:p>
          <a:p>
            <a:pPr marL="400050"/>
            <a:endParaRPr lang="en-US" i="1"/>
          </a:p>
          <a:p>
            <a:pPr marL="400050"/>
            <a:r>
              <a:rPr lang="en-US" i="1"/>
              <a:t>Methods:</a:t>
            </a:r>
          </a:p>
          <a:p>
            <a:pPr marL="400050">
              <a:buFontTx/>
              <a:buAutoNum type="arabicParenR"/>
            </a:pPr>
            <a:r>
              <a:rPr lang="en-US"/>
              <a:t>Effects of baseline burnout and change in burnout levels across time were estimated using Latent Growth Curve Modelling.</a:t>
            </a:r>
          </a:p>
          <a:p>
            <a:pPr marL="400050">
              <a:buFontTx/>
              <a:buAutoNum type="arabicParenR"/>
            </a:pPr>
            <a:r>
              <a:rPr lang="en-US"/>
              <a:t>Individual differences in baseline values and rate of </a:t>
            </a:r>
            <a:r>
              <a:rPr lang="en-US" b="1"/>
              <a:t>change that is the parameters of the final growth model </a:t>
            </a:r>
            <a:r>
              <a:rPr lang="en-US"/>
              <a:t>were tested against health, life and educational outcomes in the final semester of higher education (see path diagram A in Figure 2, illustrating the final growth model (model 3) </a:t>
            </a:r>
            <a:r>
              <a:rPr lang="en-US" b="1"/>
              <a:t>with growth parameters as predictors of outcomes</a:t>
            </a:r>
            <a:r>
              <a:rPr lang="en-US"/>
              <a:t>). These variables were included as outcome variables in the growth model, explained by the latent growth factors</a:t>
            </a:r>
          </a:p>
          <a:p>
            <a:pPr marL="400050">
              <a:buFontTx/>
              <a:buAutoNum type="arabicParenR"/>
            </a:pPr>
            <a:r>
              <a:rPr lang="en-US" b="1"/>
              <a:t>In order to estimate the possible influence of burnout development during higher education on outcomes in working life, the growth model was rearranged so that the growth factors reflecting the burnout levels reached at the final semester of education predicted outcome variables at one year post graduation </a:t>
            </a:r>
            <a:r>
              <a:rPr lang="en-US"/>
              <a:t>(see path diagram B in Figure 2, illustrating the final growth model (model 3) </a:t>
            </a:r>
            <a:r>
              <a:rPr lang="en-US" b="1"/>
              <a:t>with growth parameters as predictors of outcomes</a:t>
            </a:r>
            <a:r>
              <a:rPr lang="en-US"/>
              <a:t>). The associations between growth factors and outcomes in higher education and one year post graduation were transformed to correlations. Analyses were performed separately for each block of outcome variables.</a:t>
            </a:r>
          </a:p>
          <a:p>
            <a:pPr marL="400050"/>
            <a:endParaRPr lang="en-US"/>
          </a:p>
          <a:p>
            <a:pPr marL="400050"/>
            <a:endParaRPr lang="en-US"/>
          </a:p>
          <a:p>
            <a:pPr marL="400050"/>
            <a:r>
              <a:rPr lang="en-GB"/>
              <a:t>The parameters of the final growth model were tested against health, life and educational outcomes in the final semester of higher education (see path diagram A in Figure 2, illustrating the final growth model (model 3) with growth parameters as predictors of outcomes). These variables were included as outcome variables in the growth model, explained by the latent growth factors. In order to estimate the possible influence of burnout development during higher education on outcomes in working life, the growth model was rearranged so that the growth factors reflecting the burnout levels reached at the final semester of education predicted outcome variables at one year post graduation (see path diagram B in Figure 2, illustrating the final growth model (model 3) with growth parameters as predictors of outcomes). The associations between growth factors and outcomes in higher education and one year post graduation were transformed to correlations. Analyses were performed separately for each block of outcome variables.</a:t>
            </a:r>
            <a:endParaRPr lang="sv-SE"/>
          </a:p>
        </p:txBody>
      </p:sp>
      <p:sp>
        <p:nvSpPr>
          <p:cNvPr id="54275" name="Platshållare för bildnummer 3"/>
          <p:cNvSpPr>
            <a:spLocks noGrp="1"/>
          </p:cNvSpPr>
          <p:nvPr>
            <p:ph type="sldNum" sz="quarter" idx="5"/>
          </p:nvPr>
        </p:nvSpPr>
        <p:spPr>
          <a:noFill/>
        </p:spPr>
        <p:txBody>
          <a:bodyPr/>
          <a:lstStyle/>
          <a:p>
            <a:fld id="{332D0755-134B-420D-8DC5-DBBA5D0D524D}" type="slidenum">
              <a:rPr lang="sv-SE"/>
              <a:pPr/>
              <a:t>24</a:t>
            </a:fld>
            <a:endParaRPr lang="sv-SE"/>
          </a:p>
        </p:txBody>
      </p:sp>
    </p:spTree>
    <p:extLst>
      <p:ext uri="{BB962C8B-B14F-4D97-AF65-F5344CB8AC3E}">
        <p14:creationId xmlns:p14="http://schemas.microsoft.com/office/powerpoint/2010/main" val="226503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a:t>
            </a:fld>
            <a:endParaRPr lang="sv-SE" dirty="0"/>
          </a:p>
        </p:txBody>
      </p:sp>
    </p:spTree>
    <p:extLst>
      <p:ext uri="{BB962C8B-B14F-4D97-AF65-F5344CB8AC3E}">
        <p14:creationId xmlns:p14="http://schemas.microsoft.com/office/powerpoint/2010/main" val="144141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27</a:t>
            </a:fld>
            <a:endParaRPr lang="sv-SE" dirty="0"/>
          </a:p>
        </p:txBody>
      </p:sp>
    </p:spTree>
    <p:extLst>
      <p:ext uri="{BB962C8B-B14F-4D97-AF65-F5344CB8AC3E}">
        <p14:creationId xmlns:p14="http://schemas.microsoft.com/office/powerpoint/2010/main" val="48875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28</a:t>
            </a:fld>
            <a:endParaRPr lang="sv-SE"/>
          </a:p>
        </p:txBody>
      </p:sp>
    </p:spTree>
    <p:extLst>
      <p:ext uri="{BB962C8B-B14F-4D97-AF65-F5344CB8AC3E}">
        <p14:creationId xmlns:p14="http://schemas.microsoft.com/office/powerpoint/2010/main" val="1812604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rPr>
              <a:t>För att få igång och vidmakthålla en gynnsam utveckling av rollklarhet, handlingskraft och social integrering i arbetsgruppen så erbjuds den nyanställde olika insatser. Den nyanställde själv bidrar från sin sida med proaktivitet i informationssökande och kontaktskapande. </a:t>
            </a:r>
            <a:br>
              <a:rPr lang="sv-SE" sz="1200" b="0" kern="1200" dirty="0">
                <a:solidFill>
                  <a:schemeClr val="tx1"/>
                </a:solidFill>
              </a:rPr>
            </a:br>
            <a:endParaRPr lang="sv-SE" sz="1200" b="0" kern="0" dirty="0"/>
          </a:p>
          <a:p>
            <a:pPr lvl="0"/>
            <a:r>
              <a:rPr lang="sv-SE" dirty="0"/>
              <a:t>Handledning</a:t>
            </a:r>
          </a:p>
          <a:p>
            <a:pPr lvl="0"/>
            <a:r>
              <a:rPr lang="sv-SE" dirty="0" err="1"/>
              <a:t>Metorskap</a:t>
            </a:r>
            <a:endParaRPr lang="sv-SE" dirty="0"/>
          </a:p>
          <a:p>
            <a:pPr lvl="0"/>
            <a:r>
              <a:rPr lang="sv-SE" dirty="0"/>
              <a:t>Team-</a:t>
            </a:r>
            <a:r>
              <a:rPr lang="sv-SE" dirty="0" err="1"/>
              <a:t>building</a:t>
            </a:r>
            <a:endParaRPr lang="sv-SE" dirty="0"/>
          </a:p>
          <a:p>
            <a:pPr lvl="0"/>
            <a:r>
              <a:rPr lang="sv-SE" dirty="0"/>
              <a:t>Reflektionsgrupper</a:t>
            </a:r>
          </a:p>
          <a:p>
            <a:pPr lvl="0"/>
            <a:r>
              <a:rPr lang="sv-SE" dirty="0" err="1"/>
              <a:t>Utildning</a:t>
            </a:r>
            <a:endParaRPr lang="sv-SE" dirty="0"/>
          </a:p>
          <a:p>
            <a:pPr lvl="0"/>
            <a:r>
              <a:rPr lang="sv-SE" dirty="0"/>
              <a:t>Färdighetsträning</a:t>
            </a:r>
          </a:p>
          <a:p>
            <a:pPr lvl="0"/>
            <a:r>
              <a:rPr lang="sv-SE" dirty="0"/>
              <a:t>Begränsat uppdrag</a:t>
            </a:r>
          </a:p>
          <a:p>
            <a:pPr lvl="0"/>
            <a:r>
              <a:rPr lang="sv-SE" dirty="0"/>
              <a:t>Proaktivitet</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84D9E8-22BF-4A1B-BC56-31CFB6FFBE7F}"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sv-SE" sz="1200" b="0" i="0" u="none" strike="noStrike" kern="1200" cap="none" spc="0" normalizeH="0" baseline="0" noProof="0" dirty="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084846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3A09E-FAB8-329C-ABA6-51D5499F239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5006F95-4894-91A0-C581-447F10BC6EA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2B5AA68-2272-D5EC-FEF8-96392727EA81}"/>
              </a:ext>
            </a:extLst>
          </p:cNvPr>
          <p:cNvSpPr>
            <a:spLocks noGrp="1"/>
          </p:cNvSpPr>
          <p:nvPr>
            <p:ph type="body" idx="1"/>
          </p:nvPr>
        </p:nvSpPr>
        <p:spPr/>
        <p:txBody>
          <a:bodyPr/>
          <a:lstStyle/>
          <a:p>
            <a:pPr lvl="1"/>
            <a:r>
              <a:rPr lang="sv-SE" sz="1200" b="1" i="1" u="sng" kern="1200" dirty="0">
                <a:solidFill>
                  <a:schemeClr val="tx1"/>
                </a:solidFill>
                <a:effectLst/>
                <a:latin typeface="+mn-lt"/>
                <a:ea typeface="+mn-ea"/>
                <a:cs typeface="+mn-cs"/>
              </a:rPr>
              <a:t>Leder lyckad introduktion till mindre stress?</a:t>
            </a:r>
            <a:endParaRPr lang="sv-SE" sz="1200" b="1" i="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Inom tidigare forskning som gjorts utifrån det begreppsliga ramverket om organisatorisk socialisering (avsnitt 2.1) har man ofta gjort antaganden om att lyckat utfall av introduktionsinsatser borde kunna ha effekter på stress och tidiga symptom av utbrändhet [</a:t>
            </a:r>
            <a:r>
              <a:rPr lang="sv-SE" sz="1200" u="none" strike="noStrike" kern="1200" dirty="0">
                <a:solidFill>
                  <a:schemeClr val="tx1"/>
                </a:solidFill>
                <a:effectLst/>
                <a:latin typeface="+mn-lt"/>
                <a:ea typeface="+mn-ea"/>
                <a:cs typeface="+mn-cs"/>
                <a:hlinkClick r:id="rId3" action="ppaction://hlinkfile" tooltip="Ellis, 2015 #4176"/>
              </a:rPr>
              <a:t>5</a:t>
            </a:r>
            <a:r>
              <a:rPr lang="sv-SE" sz="1200" kern="1200" dirty="0">
                <a:solidFill>
                  <a:schemeClr val="tx1"/>
                </a:solidFill>
                <a:effectLst/>
                <a:latin typeface="+mn-lt"/>
                <a:ea typeface="+mn-ea"/>
                <a:cs typeface="+mn-cs"/>
              </a:rPr>
              <a:t>]. Någon gediget stöd för detta samband har inte presenterats i oberoende longitudinella studier, men i en nyligen publicerad analys av litteraturen presenterades ett antal möjliga modeller för hur detta samband skulle kunna se ut och undersökas [</a:t>
            </a:r>
            <a:r>
              <a:rPr lang="sv-SE" sz="1200" u="none" strike="noStrike" kern="1200" dirty="0">
                <a:solidFill>
                  <a:schemeClr val="tx1"/>
                </a:solidFill>
                <a:effectLst/>
                <a:latin typeface="+mn-lt"/>
                <a:ea typeface="+mn-ea"/>
                <a:cs typeface="+mn-cs"/>
                <a:hlinkClick r:id="rId3" action="ppaction://hlinkfile" tooltip="Ellis, 2015 #4176"/>
              </a:rPr>
              <a:t>5</a:t>
            </a:r>
            <a:r>
              <a:rPr lang="sv-SE" sz="1200" kern="1200" dirty="0">
                <a:solidFill>
                  <a:schemeClr val="tx1"/>
                </a:solidFill>
                <a:effectLst/>
                <a:latin typeface="+mn-lt"/>
                <a:ea typeface="+mn-ea"/>
                <a:cs typeface="+mn-cs"/>
              </a:rPr>
              <a:t>]. Inför utvecklingen av en intervention som utgår från detta samband ville vi utifrån egna tidigare insamlade data från LUST-studien undersöka om vi kunde belägga ett sådant samband longitudinellt. </a:t>
            </a:r>
          </a:p>
          <a:p>
            <a:r>
              <a:rPr lang="sv-SE" sz="1200" kern="1200" dirty="0">
                <a:solidFill>
                  <a:schemeClr val="tx1"/>
                </a:solidFill>
                <a:effectLst/>
                <a:latin typeface="+mn-lt"/>
                <a:ea typeface="+mn-ea"/>
                <a:cs typeface="+mn-cs"/>
              </a:rPr>
              <a:t>Analyserna genomfördes på data från en nationell kohort av 1210 nya sjuksköterskor som följdes upp efter det första året i yrket med två ytterligare datainsamlingar två och tre år i yrket [</a:t>
            </a:r>
            <a:r>
              <a:rPr lang="sv-SE" sz="1200" u="none" strike="noStrike" kern="1200" dirty="0">
                <a:solidFill>
                  <a:schemeClr val="tx1"/>
                </a:solidFill>
                <a:effectLst/>
                <a:latin typeface="+mn-lt"/>
                <a:ea typeface="+mn-ea"/>
                <a:cs typeface="+mn-cs"/>
                <a:hlinkClick r:id="rId4" action="ppaction://hlinkfile" tooltip="Rudman, 2010 #3429"/>
              </a:rPr>
              <a:t>73</a:t>
            </a:r>
            <a:r>
              <a:rPr lang="sv-SE" sz="1200" kern="1200" dirty="0">
                <a:solidFill>
                  <a:schemeClr val="tx1"/>
                </a:solidFill>
                <a:effectLst/>
                <a:latin typeface="+mn-lt"/>
                <a:ea typeface="+mn-ea"/>
                <a:cs typeface="+mn-cs"/>
              </a:rPr>
              <a:t>]. Resultaten visade att uppnådda nivåer av hög rollklarhet, handlingskraft och social integrering i arbetsgruppen samvarierade med lägre förekomst av symtom på utbrändhet. Resultaten visade också att ökade nivåer av hög rollklarhet, handlingskraft och social integrering i arbetsgruppen predicerade minskning av utbrändhetssymptom över tid. Sambanden var starkast mellan hög och ökande handlingskraft samt låga och minskande nivåer av symtom på utbrändhet. Studien fann alltså longitudinellt stöd för det antaga sambandet. Ett manus som dokumenterar denna analys är inskickad till en vetenskaplig tidskrift för att prövas för publicering [</a:t>
            </a:r>
            <a:r>
              <a:rPr lang="sv-SE" sz="1200" u="none" strike="noStrike" kern="1200" dirty="0">
                <a:solidFill>
                  <a:schemeClr val="tx1"/>
                </a:solidFill>
                <a:effectLst/>
                <a:latin typeface="+mn-lt"/>
                <a:ea typeface="+mn-ea"/>
                <a:cs typeface="+mn-cs"/>
                <a:hlinkClick r:id="rId5" action="ppaction://hlinkfile" tooltip="Frögéli, 2017 #4219"/>
              </a:rPr>
              <a:t>50</a:t>
            </a:r>
            <a:r>
              <a:rPr lang="sv-SE" sz="1200" kern="1200" dirty="0">
                <a:solidFill>
                  <a:schemeClr val="tx1"/>
                </a:solidFill>
                <a:effectLst/>
                <a:latin typeface="+mn-lt"/>
                <a:ea typeface="+mn-ea"/>
                <a:cs typeface="+mn-cs"/>
              </a:rPr>
              <a:t>]. Denna undersökning har också varit utgångpunkten för en fördjupad analys inom ramen för </a:t>
            </a:r>
            <a:r>
              <a:rPr lang="sv-SE" sz="1200" kern="1200" dirty="0" err="1">
                <a:solidFill>
                  <a:schemeClr val="tx1"/>
                </a:solidFill>
                <a:effectLst/>
                <a:latin typeface="+mn-lt"/>
                <a:ea typeface="+mn-ea"/>
                <a:cs typeface="+mn-cs"/>
              </a:rPr>
              <a:t>karläggningsstudierna</a:t>
            </a:r>
            <a:r>
              <a:rPr lang="sv-SE" sz="1200" kern="1200" dirty="0">
                <a:solidFill>
                  <a:schemeClr val="tx1"/>
                </a:solidFill>
                <a:effectLst/>
                <a:latin typeface="+mn-lt"/>
                <a:ea typeface="+mn-ea"/>
                <a:cs typeface="+mn-cs"/>
              </a:rPr>
              <a:t> (se 4.2.4 nedan).</a:t>
            </a:r>
          </a:p>
          <a:p>
            <a:endParaRPr lang="sv-SE" dirty="0"/>
          </a:p>
        </p:txBody>
      </p:sp>
      <p:sp>
        <p:nvSpPr>
          <p:cNvPr id="4" name="Platshållare för bildnummer 3">
            <a:extLst>
              <a:ext uri="{FF2B5EF4-FFF2-40B4-BE49-F238E27FC236}">
                <a16:creationId xmlns:a16="http://schemas.microsoft.com/office/drawing/2014/main" id="{779BE381-F381-F879-B0D9-E95CF6B098D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4D9E8-22BF-4A1B-BC56-31CFB6FFBE7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35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A033-4462-2166-14F2-6644C3C81BA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B887894-5E98-B0E8-7393-55004C93296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47A3586-A59B-6894-F62F-0645BE84B4E6}"/>
              </a:ext>
            </a:extLst>
          </p:cNvPr>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a:extLst>
              <a:ext uri="{FF2B5EF4-FFF2-40B4-BE49-F238E27FC236}">
                <a16:creationId xmlns:a16="http://schemas.microsoft.com/office/drawing/2014/main" id="{253179F8-2D56-C91B-C7A3-A3353FBCA62C}"/>
              </a:ext>
            </a:extLst>
          </p:cNvPr>
          <p:cNvSpPr>
            <a:spLocks noGrp="1"/>
          </p:cNvSpPr>
          <p:nvPr>
            <p:ph type="sldNum" sz="quarter" idx="10"/>
          </p:nvPr>
        </p:nvSpPr>
        <p:spPr/>
        <p:txBody>
          <a:bodyPr/>
          <a:lstStyle/>
          <a:p>
            <a:pPr>
              <a:defRPr/>
            </a:pPr>
            <a:fld id="{7B1B3F36-D26D-4714-B874-6EFD363FE289}" type="slidenum">
              <a:rPr lang="sv-SE" smtClean="0"/>
              <a:pPr>
                <a:defRPr/>
              </a:pPr>
              <a:t>35</a:t>
            </a:fld>
            <a:endParaRPr lang="sv-SE" dirty="0"/>
          </a:p>
        </p:txBody>
      </p:sp>
    </p:spTree>
    <p:extLst>
      <p:ext uri="{BB962C8B-B14F-4D97-AF65-F5344CB8AC3E}">
        <p14:creationId xmlns:p14="http://schemas.microsoft.com/office/powerpoint/2010/main" val="1587283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Arbetsmiljöfaktorers effekt på hälsa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Risker i den psykosociala arbetsmiljön definierades utifrån en traditionell modell; krav-kontroll-stöd modellen. Här undersöktes samband mellan antal exponeringstillfällen för varje definierad arbetsmiljöfaktor, fem aspekter av krav, två aspekter av kontroll  och en aspekt av stöd på arbetet under de fem första åren i arbetslivet och höga nivåer av hälso- och karriär utfall 13 år efter examen. </a:t>
            </a:r>
          </a:p>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41</a:t>
            </a:fld>
            <a:endParaRPr lang="sv-SE" dirty="0"/>
          </a:p>
        </p:txBody>
      </p:sp>
    </p:spTree>
    <p:extLst>
      <p:ext uri="{BB962C8B-B14F-4D97-AF65-F5344CB8AC3E}">
        <p14:creationId xmlns:p14="http://schemas.microsoft.com/office/powerpoint/2010/main" val="2962893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lvl="0"/>
            <a:r>
              <a:rPr lang="sv-SE" sz="1200" kern="1200" dirty="0">
                <a:solidFill>
                  <a:schemeClr val="tx1"/>
                </a:solidFill>
                <a:effectLst/>
                <a:latin typeface="+mn-lt"/>
                <a:ea typeface="+mn-ea"/>
                <a:cs typeface="+mn-cs"/>
              </a:rPr>
              <a:t>Upprepad exponering för höga emotionella krav, låg kontroll och lågt stöd från ledarskap tidigt i yrkeskarriären predicerade risk för utbrändhet vid uppföljningstillfället.</a:t>
            </a:r>
          </a:p>
          <a:p>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Upprepad exponering för höga kvantitativa krav, emotionella krav, emotionsregleringskrav, fysiska krav samt lågt stöd från ledningen tidigt i yrkeskarriären predicerade risk för depression vid uppföljningstillfället.</a:t>
            </a:r>
          </a:p>
          <a:p>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Upprepad exponering för höga emotionella krav, emotionsreglerings krav, kognitiva krav, för få utvecklingsmöjligheter och lågt stöd från ledarskap tidigt i yrkeskarriären predicerade risk för </a:t>
            </a:r>
            <a:r>
              <a:rPr lang="sv-SE" sz="1200" kern="1200" dirty="0" err="1">
                <a:solidFill>
                  <a:schemeClr val="tx1"/>
                </a:solidFill>
                <a:effectLst/>
                <a:latin typeface="+mn-lt"/>
                <a:ea typeface="+mn-ea"/>
                <a:cs typeface="+mn-cs"/>
              </a:rPr>
              <a:t>insomni</a:t>
            </a:r>
            <a:r>
              <a:rPr lang="sv-SE" sz="1200" kern="1200" dirty="0">
                <a:solidFill>
                  <a:schemeClr val="tx1"/>
                </a:solidFill>
                <a:effectLst/>
                <a:latin typeface="+mn-lt"/>
                <a:ea typeface="+mn-ea"/>
                <a:cs typeface="+mn-cs"/>
              </a:rPr>
              <a:t> vid uppföljningstillfället. </a:t>
            </a:r>
          </a:p>
          <a:p>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Upprepad exponering för höga kvantitativa krav, emotionella krav, fysiska krav, låg kontroll, få utvecklingsmöjligheter och lågt stöd från ledarskap tidigt i yrkeskarriären predicerade risk för smärta i nacke/skuldra.</a:t>
            </a:r>
          </a:p>
          <a:p>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Upprepad exponering för små utvecklingsmöjligheter och lågt stöd från närmaste chef tidigt i yrkeskarriären predicerade risk för att ha starka intentioner att lämna yrket vid uppföljningstillfället.</a:t>
            </a:r>
          </a:p>
          <a:p>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Sjuksköterskor som rapporterade arbete i en krävande arbetsmiljöprofil flera år i rad i början av sin karriär hade större risk att utveckla besvärlig ryggsmärta eller besvärlig nack-/</a:t>
            </a:r>
            <a:r>
              <a:rPr lang="sv-SE" sz="1200" kern="1200" dirty="0" err="1">
                <a:solidFill>
                  <a:schemeClr val="tx1"/>
                </a:solidFill>
                <a:effectLst/>
                <a:latin typeface="+mn-lt"/>
                <a:ea typeface="+mn-ea"/>
                <a:cs typeface="+mn-cs"/>
              </a:rPr>
              <a:t>skuldersmärta</a:t>
            </a:r>
            <a:r>
              <a:rPr lang="sv-SE" sz="1200" kern="1200" dirty="0">
                <a:solidFill>
                  <a:schemeClr val="tx1"/>
                </a:solidFill>
                <a:effectLst/>
                <a:latin typeface="+mn-lt"/>
                <a:ea typeface="+mn-ea"/>
                <a:cs typeface="+mn-cs"/>
              </a:rPr>
              <a:t> på lång sikt, än sjuksköterskor som inte har en sådan arbetsmiljö.</a:t>
            </a:r>
          </a:p>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42</a:t>
            </a:fld>
            <a:endParaRPr lang="sv-SE" dirty="0"/>
          </a:p>
        </p:txBody>
      </p:sp>
    </p:spTree>
    <p:extLst>
      <p:ext uri="{BB962C8B-B14F-4D97-AF65-F5344CB8AC3E}">
        <p14:creationId xmlns:p14="http://schemas.microsoft.com/office/powerpoint/2010/main" val="346933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44</a:t>
            </a:fld>
            <a:endParaRPr lang="sv-SE" dirty="0"/>
          </a:p>
        </p:txBody>
      </p:sp>
    </p:spTree>
    <p:extLst>
      <p:ext uri="{BB962C8B-B14F-4D97-AF65-F5344CB8AC3E}">
        <p14:creationId xmlns:p14="http://schemas.microsoft.com/office/powerpoint/2010/main" val="4005497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sv-SE" sz="1200" b="1" dirty="0">
                <a:solidFill>
                  <a:srgbClr val="F84917"/>
                </a:solidFill>
              </a:rPr>
              <a:t>AGENDA </a:t>
            </a:r>
          </a:p>
          <a:p>
            <a:endParaRPr lang="sv-SE" sz="1200" b="1" dirty="0">
              <a:solidFill>
                <a:srgbClr val="F84917"/>
              </a:solidFill>
            </a:endParaRPr>
          </a:p>
          <a:p>
            <a:pPr marL="342900" indent="-342900">
              <a:buFont typeface="+mj-lt"/>
              <a:buAutoNum type="arabicPeriod"/>
            </a:pPr>
            <a:r>
              <a:rPr lang="sv-SE" sz="1200" dirty="0"/>
              <a:t>Presentation </a:t>
            </a:r>
          </a:p>
          <a:p>
            <a:pPr marL="342900" indent="-342900">
              <a:buFont typeface="+mj-lt"/>
              <a:buAutoNum type="arabicPeriod"/>
            </a:pPr>
            <a:r>
              <a:rPr lang="sv-SE" sz="1200" dirty="0"/>
              <a:t>Inledning </a:t>
            </a:r>
          </a:p>
          <a:p>
            <a:pPr marL="342900" indent="-342900">
              <a:buFont typeface="+mj-lt"/>
              <a:buAutoNum type="arabicPeriod"/>
            </a:pPr>
            <a:r>
              <a:rPr lang="sv-SE" sz="1200" dirty="0" err="1"/>
              <a:t>Mentimeter</a:t>
            </a:r>
            <a:endParaRPr lang="sv-SE" sz="1200" dirty="0"/>
          </a:p>
          <a:p>
            <a:pPr marL="342900" indent="-342900">
              <a:buFont typeface="+mj-lt"/>
              <a:buAutoNum type="arabicPeriod"/>
            </a:pPr>
            <a:r>
              <a:rPr lang="sv-SE" sz="1200" dirty="0"/>
              <a:t>LUST</a:t>
            </a:r>
          </a:p>
          <a:p>
            <a:pPr marL="342900" indent="-342900">
              <a:buFont typeface="+mj-lt"/>
              <a:buAutoNum type="arabicPeriod"/>
            </a:pPr>
            <a:r>
              <a:rPr lang="sv-SE" sz="1200" dirty="0"/>
              <a:t>Forskning om </a:t>
            </a:r>
            <a:r>
              <a:rPr lang="sv-SE" sz="1200" dirty="0" err="1"/>
              <a:t>introduktionprogram</a:t>
            </a:r>
            <a:r>
              <a:rPr lang="sv-SE" sz="1200" dirty="0"/>
              <a:t> </a:t>
            </a:r>
            <a:r>
              <a:rPr lang="sv-SE" sz="1200" dirty="0" err="1"/>
              <a:t>ssk</a:t>
            </a:r>
            <a:endParaRPr lang="sv-SE" sz="1200" dirty="0"/>
          </a:p>
          <a:p>
            <a:pPr marL="342900" indent="-342900">
              <a:buFont typeface="+mj-lt"/>
              <a:buAutoNum type="arabicPeriod"/>
            </a:pPr>
            <a:r>
              <a:rPr lang="sv-SE" sz="1200" dirty="0"/>
              <a:t>Forskning om </a:t>
            </a:r>
            <a:r>
              <a:rPr lang="sv-SE" sz="1200" dirty="0" err="1"/>
              <a:t>introdukutionprogram</a:t>
            </a:r>
            <a:r>
              <a:rPr lang="sv-SE" sz="1200" dirty="0"/>
              <a:t> allmänt</a:t>
            </a:r>
          </a:p>
          <a:p>
            <a:pPr marL="342900" indent="-342900">
              <a:buFont typeface="+mj-lt"/>
              <a:buAutoNum type="arabicPeriod"/>
            </a:pPr>
            <a:r>
              <a:rPr lang="sv-SE" sz="1200" dirty="0"/>
              <a:t>Organisations socialisations modellen</a:t>
            </a:r>
          </a:p>
          <a:p>
            <a:pPr marL="342900" indent="-342900">
              <a:buFont typeface="+mj-lt"/>
              <a:buAutoNum type="arabicPeriod"/>
            </a:pPr>
            <a:r>
              <a:rPr lang="sv-SE" sz="1200" dirty="0"/>
              <a:t>Sms intensiv resultat (a </a:t>
            </a:r>
            <a:r>
              <a:rPr lang="sv-SE" sz="1200" dirty="0" err="1"/>
              <a:t>FFarh</a:t>
            </a:r>
            <a:r>
              <a:rPr lang="sv-SE" sz="1200" dirty="0"/>
              <a:t>)</a:t>
            </a:r>
          </a:p>
          <a:p>
            <a:pPr marL="342900" indent="-342900">
              <a:buFont typeface="+mj-lt"/>
              <a:buAutoNum type="arabicPeriod"/>
            </a:pPr>
            <a:r>
              <a:rPr lang="sv-SE" sz="1200" dirty="0"/>
              <a:t>Nya Professionella (NP) resultat om Organisations Socialisations Taktiker (OST)</a:t>
            </a:r>
          </a:p>
          <a:p>
            <a:pPr marL="342900" indent="-342900">
              <a:buFont typeface="+mj-lt"/>
              <a:buAutoNum type="arabicPeriod"/>
            </a:pPr>
            <a:r>
              <a:rPr lang="sv-SE" sz="1200" dirty="0"/>
              <a:t>Säker Motiverad och Skicklig (SMS) ”LUST” intervention</a:t>
            </a:r>
          </a:p>
          <a:p>
            <a:endParaRPr lang="sv-SE" sz="1200" dirty="0"/>
          </a:p>
          <a:p>
            <a:r>
              <a:rPr lang="sv-SE" sz="1200" dirty="0"/>
              <a:t>Diskussion: </a:t>
            </a:r>
          </a:p>
          <a:p>
            <a:r>
              <a:rPr lang="sv-SE" sz="1200" dirty="0"/>
              <a:t>Vad är önskvärt att göra för att förbättra situationen?</a:t>
            </a:r>
          </a:p>
          <a:p>
            <a:r>
              <a:rPr lang="sv-SE" sz="1200" dirty="0"/>
              <a:t>Vad kan vi göra på vår enhet?</a:t>
            </a:r>
          </a:p>
          <a:p>
            <a:r>
              <a:rPr lang="sv-SE" sz="1200" dirty="0"/>
              <a:t>Vad behöver vi hjälp med?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LUST är vår kartläggning ”av problemen”. ANLEDNINGEN till att vi fokuserar på problemen är inte på något sätt att vi vill måla upp en starkt negativ bild av att utbilda sig till eller arbeta i vården!! TVÄRTOM vi vill göra studier där vi förstår vad det är som är problematiskt för att sedan göra studier där vi testar olika tekniker för att förbättra detta! För att kunna göra detta behövs dock en ordentlig problemanalys.</a:t>
            </a:r>
            <a:endParaRPr lang="sv-SE"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Ice Cube Lyrics</a:t>
            </a:r>
          </a:p>
          <a:p>
            <a:r>
              <a:rPr lang="en-US" sz="1200" b="1" i="0" u="sng" kern="1200" dirty="0">
                <a:solidFill>
                  <a:schemeClr val="tx1"/>
                </a:solidFill>
                <a:effectLst/>
                <a:latin typeface="+mn-lt"/>
                <a:ea typeface="+mn-ea"/>
                <a:cs typeface="+mn-cs"/>
              </a:rPr>
              <a:t>Play the Ice Cube Quiz</a:t>
            </a:r>
          </a:p>
          <a:p>
            <a:r>
              <a:rPr lang="en-US" sz="1200" b="1" i="0" kern="1200" dirty="0">
                <a:solidFill>
                  <a:schemeClr val="tx1"/>
                </a:solidFill>
                <a:effectLst/>
                <a:latin typeface="+mn-lt"/>
                <a:ea typeface="+mn-ea"/>
                <a:cs typeface="+mn-cs"/>
              </a:rPr>
              <a:t>"Check </a:t>
            </a:r>
            <a:r>
              <a:rPr lang="en-US" sz="1200" b="1" i="0" kern="1200" dirty="0" err="1">
                <a:solidFill>
                  <a:schemeClr val="tx1"/>
                </a:solidFill>
                <a:effectLst/>
                <a:latin typeface="+mn-lt"/>
                <a:ea typeface="+mn-ea"/>
                <a:cs typeface="+mn-cs"/>
              </a:rPr>
              <a:t>Yo</a:t>
            </a:r>
            <a:r>
              <a:rPr lang="en-US" sz="1200" b="1" i="0" kern="1200" dirty="0">
                <a:solidFill>
                  <a:schemeClr val="tx1"/>
                </a:solidFill>
                <a:effectLst/>
                <a:latin typeface="+mn-lt"/>
                <a:ea typeface="+mn-ea"/>
                <a:cs typeface="+mn-cs"/>
              </a:rPr>
              <a:t> Self"</a:t>
            </a:r>
            <a:br>
              <a:rPr lang="en-US" dirty="0"/>
            </a:br>
            <a:r>
              <a:rPr lang="en-US" sz="1200" b="1" i="0" kern="1200" dirty="0">
                <a:solidFill>
                  <a:schemeClr val="tx1"/>
                </a:solidFill>
                <a:effectLst/>
                <a:latin typeface="+mn-lt"/>
                <a:ea typeface="+mn-ea"/>
                <a:cs typeface="+mn-cs"/>
              </a:rPr>
              <a:t>(feat. Das EFX)</a:t>
            </a:r>
            <a:br>
              <a:rPr lang="en-US" dirty="0"/>
            </a:br>
            <a:br>
              <a:rPr lang="en-US" dirty="0"/>
            </a:br>
            <a:r>
              <a:rPr lang="en-US" sz="1200" b="0" i="1" kern="1200" dirty="0">
                <a:solidFill>
                  <a:schemeClr val="tx1"/>
                </a:solidFill>
                <a:effectLst/>
                <a:latin typeface="+mn-lt"/>
                <a:ea typeface="+mn-ea"/>
                <a:cs typeface="+mn-cs"/>
              </a:rPr>
              <a:t>[Intro: Das EFX]</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Yeah! Word is bond!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Das EFX in this </a:t>
            </a:r>
            <a:r>
              <a:rPr lang="en-US" sz="1200" b="0" i="0" kern="1200" dirty="0" err="1">
                <a:solidFill>
                  <a:schemeClr val="tx1"/>
                </a:solidFill>
                <a:effectLst/>
                <a:latin typeface="+mn-lt"/>
                <a:ea typeface="+mn-ea"/>
                <a:cs typeface="+mn-cs"/>
              </a:rPr>
              <a:t>yaknowhatI'msayin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Straight from the sewer, word is bond!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Yeah! Yah! Ah-yeah! We </a:t>
            </a:r>
            <a:r>
              <a:rPr lang="en-US" sz="1200" b="0" i="0" kern="1200" dirty="0" err="1">
                <a:solidFill>
                  <a:schemeClr val="tx1"/>
                </a:solidFill>
                <a:effectLst/>
                <a:latin typeface="+mn-lt"/>
                <a:ea typeface="+mn-ea"/>
                <a:cs typeface="+mn-cs"/>
              </a:rPr>
              <a:t>doin</a:t>
            </a:r>
            <a:r>
              <a:rPr lang="en-US" sz="1200" b="0" i="0" kern="1200" dirty="0">
                <a:solidFill>
                  <a:schemeClr val="tx1"/>
                </a:solidFill>
                <a:effectLst/>
                <a:latin typeface="+mn-lt"/>
                <a:ea typeface="+mn-ea"/>
                <a:cs typeface="+mn-cs"/>
              </a:rPr>
              <a:t> this with my nigga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Where my nigga? Ice Cube in the motherfucker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Word is bond! (Yeah!)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[Verse One: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better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Cos I'm bad for your health, I come real stealth</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Droppin</a:t>
            </a:r>
            <a:r>
              <a:rPr lang="en-US" sz="1200" b="0" i="0" kern="1200" dirty="0">
                <a:solidFill>
                  <a:schemeClr val="tx1"/>
                </a:solidFill>
                <a:effectLst/>
                <a:latin typeface="+mn-lt"/>
                <a:ea typeface="+mn-ea"/>
                <a:cs typeface="+mn-cs"/>
              </a:rPr>
              <a:t> bombs on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moms, fuck car alarms</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Doin</a:t>
            </a:r>
            <a:r>
              <a:rPr lang="en-US" sz="1200" b="0" i="0" kern="1200" dirty="0">
                <a:solidFill>
                  <a:schemeClr val="tx1"/>
                </a:solidFill>
                <a:effectLst/>
                <a:latin typeface="+mn-lt"/>
                <a:ea typeface="+mn-ea"/>
                <a:cs typeface="+mn-cs"/>
              </a:rPr>
              <a:t> foul crime, I'm that nigga </a:t>
            </a:r>
            <a:r>
              <a:rPr lang="en-US" sz="1200" b="0" i="0" kern="1200" dirty="0" err="1">
                <a:solidFill>
                  <a:schemeClr val="tx1"/>
                </a:solidFill>
                <a:effectLst/>
                <a:latin typeface="+mn-lt"/>
                <a:ea typeface="+mn-ea"/>
                <a:cs typeface="+mn-cs"/>
              </a:rPr>
              <a:t>wit'cha</a:t>
            </a:r>
            <a:r>
              <a:rPr lang="en-US" sz="1200" b="0" i="0" kern="1200" dirty="0">
                <a:solidFill>
                  <a:schemeClr val="tx1"/>
                </a:solidFill>
                <a:effectLst/>
                <a:latin typeface="+mn-lt"/>
                <a:ea typeface="+mn-ea"/>
                <a:cs typeface="+mn-cs"/>
              </a:rPr>
              <a:t> Alpine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Sold it for a six-o, always let tricks know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friends know, we got the indo</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 I'm not a sucker, </a:t>
            </a:r>
            <a:r>
              <a:rPr lang="en-US" sz="1200" b="0" i="0" kern="1200" dirty="0" err="1">
                <a:solidFill>
                  <a:schemeClr val="tx1"/>
                </a:solidFill>
                <a:effectLst/>
                <a:latin typeface="+mn-lt"/>
                <a:ea typeface="+mn-ea"/>
                <a:cs typeface="+mn-cs"/>
              </a:rPr>
              <a:t>sittin</a:t>
            </a:r>
            <a:r>
              <a:rPr lang="en-US" sz="1200" b="0" i="0" kern="1200" dirty="0">
                <a:solidFill>
                  <a:schemeClr val="tx1"/>
                </a:solidFill>
                <a:effectLst/>
                <a:latin typeface="+mn-lt"/>
                <a:ea typeface="+mn-ea"/>
                <a:cs typeface="+mn-cs"/>
              </a:rPr>
              <a:t> in a House of Pain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no I'm not the butler, I'll cut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(Uh!)</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Headbutt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you say you can't touch this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I wouldn't touch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punk </a:t>
            </a:r>
            <a:r>
              <a:rPr lang="en-US" sz="1200" b="0" i="0" kern="1200" dirty="0" err="1">
                <a:solidFill>
                  <a:schemeClr val="tx1"/>
                </a:solidFill>
                <a:effectLst/>
                <a:latin typeface="+mn-lt"/>
                <a:ea typeface="+mn-ea"/>
                <a:cs typeface="+mn-cs"/>
              </a:rPr>
              <a:t>motherfucka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Here to let you know boy, oh boy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make dough but don't call me </a:t>
            </a:r>
            <a:r>
              <a:rPr lang="en-US" sz="1200" b="0" i="0" kern="1200" dirty="0" err="1">
                <a:solidFill>
                  <a:schemeClr val="tx1"/>
                </a:solidFill>
                <a:effectLst/>
                <a:latin typeface="+mn-lt"/>
                <a:ea typeface="+mn-ea"/>
                <a:cs typeface="+mn-cs"/>
              </a:rPr>
              <a:t>DoughBoy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a:t>
            </a:r>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no fuckin motion picture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guy or bitch-a, my nigga get </a:t>
            </a:r>
            <a:r>
              <a:rPr lang="en-US" sz="1200" b="0" i="0" kern="1200" dirty="0" err="1">
                <a:solidFill>
                  <a:schemeClr val="tx1"/>
                </a:solidFill>
                <a:effectLst/>
                <a:latin typeface="+mn-lt"/>
                <a:ea typeface="+mn-ea"/>
                <a:cs typeface="+mn-cs"/>
              </a:rPr>
              <a:t>wit'cha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hit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takin that yack to the neck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you better run a check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One: Das EFX and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[Das]</a:t>
            </a:r>
            <a:r>
              <a:rPr lang="en-US" sz="1200" b="0" i="0" kern="1200" dirty="0">
                <a:solidFill>
                  <a:schemeClr val="tx1"/>
                </a:solidFill>
                <a:effectLst/>
                <a:latin typeface="+mn-lt"/>
                <a:ea typeface="+mn-ea"/>
                <a:cs typeface="+mn-cs"/>
              </a:rPr>
              <a:t> So come on and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Yeah, come on and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[Ice]</a:t>
            </a:r>
            <a:r>
              <a:rPr lang="en-US" sz="1200" b="0" i="0" kern="1200" dirty="0">
                <a:solidFill>
                  <a:schemeClr val="tx1"/>
                </a:solidFill>
                <a:effectLst/>
                <a:latin typeface="+mn-lt"/>
                <a:ea typeface="+mn-ea"/>
                <a:cs typeface="+mn-cs"/>
              </a:rPr>
              <a:t> Cause shotgun bullets are bad for your health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 Das EFX]</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Mic-mic-microphone check (One, two! Check it!)</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[repeat 2X]</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[Verse Two: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Tricks </a:t>
            </a:r>
            <a:r>
              <a:rPr lang="en-US" sz="1200" b="0" i="0" kern="1200" dirty="0" err="1">
                <a:solidFill>
                  <a:schemeClr val="tx1"/>
                </a:solidFill>
                <a:effectLst/>
                <a:latin typeface="+mn-lt"/>
                <a:ea typeface="+mn-ea"/>
                <a:cs typeface="+mn-cs"/>
              </a:rPr>
              <a:t>wanna</a:t>
            </a:r>
            <a:r>
              <a:rPr lang="en-US" sz="1200" b="0" i="0" kern="1200" dirty="0">
                <a:solidFill>
                  <a:schemeClr val="tx1"/>
                </a:solidFill>
                <a:effectLst/>
                <a:latin typeface="+mn-lt"/>
                <a:ea typeface="+mn-ea"/>
                <a:cs typeface="+mn-cs"/>
              </a:rPr>
              <a:t> step to Cube and then they get played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Cause they </a:t>
            </a:r>
            <a:r>
              <a:rPr lang="en-US" sz="1200" b="0" i="0" kern="1200" dirty="0" err="1">
                <a:solidFill>
                  <a:schemeClr val="tx1"/>
                </a:solidFill>
                <a:effectLst/>
                <a:latin typeface="+mn-lt"/>
                <a:ea typeface="+mn-ea"/>
                <a:cs typeface="+mn-cs"/>
              </a:rPr>
              <a:t>bitchmade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pullin</a:t>
            </a:r>
            <a:r>
              <a:rPr lang="en-US" sz="1200" b="0" i="0" kern="1200" dirty="0">
                <a:solidFill>
                  <a:schemeClr val="tx1"/>
                </a:solidFill>
                <a:effectLst/>
                <a:latin typeface="+mn-lt"/>
                <a:ea typeface="+mn-ea"/>
                <a:cs typeface="+mn-cs"/>
              </a:rPr>
              <a:t> out a switchblade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That's </a:t>
            </a:r>
            <a:r>
              <a:rPr lang="en-US" sz="1200" b="0" i="0" kern="1200" dirty="0" err="1">
                <a:solidFill>
                  <a:schemeClr val="tx1"/>
                </a:solidFill>
                <a:effectLst/>
                <a:latin typeface="+mn-lt"/>
                <a:ea typeface="+mn-ea"/>
                <a:cs typeface="+mn-cs"/>
              </a:rPr>
              <a:t>kinda</a:t>
            </a:r>
            <a:r>
              <a:rPr lang="en-US" sz="1200" b="0" i="0" kern="1200" dirty="0">
                <a:solidFill>
                  <a:schemeClr val="tx1"/>
                </a:solidFill>
                <a:effectLst/>
                <a:latin typeface="+mn-lt"/>
                <a:ea typeface="+mn-ea"/>
                <a:cs typeface="+mn-cs"/>
              </a:rPr>
              <a:t> trifle, </a:t>
            </a:r>
            <a:r>
              <a:rPr lang="en-US" sz="1200" b="0" i="0" kern="1200" dirty="0" err="1">
                <a:solidFill>
                  <a:schemeClr val="tx1"/>
                </a:solidFill>
                <a:effectLst/>
                <a:latin typeface="+mn-lt"/>
                <a:ea typeface="+mn-ea"/>
                <a:cs typeface="+mn-cs"/>
              </a:rPr>
              <a:t>caise</a:t>
            </a:r>
            <a:r>
              <a:rPr lang="en-US" sz="1200" b="0" i="0" kern="1200" dirty="0">
                <a:solidFill>
                  <a:schemeClr val="tx1"/>
                </a:solidFill>
                <a:effectLst/>
                <a:latin typeface="+mn-lt"/>
                <a:ea typeface="+mn-ea"/>
                <a:cs typeface="+mn-cs"/>
              </a:rPr>
              <a:t> that's a knife-o</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AK-47, assault rifle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Hold the fifty, I'm nifty, pow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a:t>
            </a:r>
            <a:r>
              <a:rPr lang="en-US" sz="1200" b="0" i="0" kern="1200" dirty="0" err="1">
                <a:solidFill>
                  <a:schemeClr val="tx1"/>
                </a:solidFill>
                <a:effectLst/>
                <a:latin typeface="+mn-lt"/>
                <a:ea typeface="+mn-ea"/>
                <a:cs typeface="+mn-cs"/>
              </a:rPr>
              <a:t>gotta</a:t>
            </a:r>
            <a:r>
              <a:rPr lang="en-US" sz="1200" b="0" i="0" kern="1200" dirty="0">
                <a:solidFill>
                  <a:schemeClr val="tx1"/>
                </a:solidFill>
                <a:effectLst/>
                <a:latin typeface="+mn-lt"/>
                <a:ea typeface="+mn-ea"/>
                <a:cs typeface="+mn-cs"/>
              </a:rPr>
              <a:t> new style, "WATCH OUT NOW!"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hate motherfuckers </a:t>
            </a:r>
            <a:r>
              <a:rPr lang="en-US" sz="1200" b="0" i="0" kern="1200" dirty="0" err="1">
                <a:solidFill>
                  <a:schemeClr val="tx1"/>
                </a:solidFill>
                <a:effectLst/>
                <a:latin typeface="+mn-lt"/>
                <a:ea typeface="+mn-ea"/>
                <a:cs typeface="+mn-cs"/>
              </a:rPr>
              <a:t>claimin</a:t>
            </a:r>
            <a:r>
              <a:rPr lang="en-US" sz="1200" b="0" i="0" kern="1200" dirty="0">
                <a:solidFill>
                  <a:schemeClr val="tx1"/>
                </a:solidFill>
                <a:effectLst/>
                <a:latin typeface="+mn-lt"/>
                <a:ea typeface="+mn-ea"/>
                <a:cs typeface="+mn-cs"/>
              </a:rPr>
              <a:t> that they </a:t>
            </a:r>
            <a:r>
              <a:rPr lang="en-US" sz="1200" b="0" i="0" kern="1200" dirty="0" err="1">
                <a:solidFill>
                  <a:schemeClr val="tx1"/>
                </a:solidFill>
                <a:effectLst/>
                <a:latin typeface="+mn-lt"/>
                <a:ea typeface="+mn-ea"/>
                <a:cs typeface="+mn-cs"/>
              </a:rPr>
              <a:t>foldin</a:t>
            </a:r>
            <a:r>
              <a:rPr lang="en-US" sz="1200" b="0" i="0" kern="1200" dirty="0">
                <a:solidFill>
                  <a:schemeClr val="tx1"/>
                </a:solidFill>
                <a:effectLst/>
                <a:latin typeface="+mn-lt"/>
                <a:ea typeface="+mn-ea"/>
                <a:cs typeface="+mn-cs"/>
              </a:rPr>
              <a:t> bank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steady </a:t>
            </a:r>
            <a:r>
              <a:rPr lang="en-US" sz="1200" b="0" i="0" kern="1200" dirty="0" err="1">
                <a:solidFill>
                  <a:schemeClr val="tx1"/>
                </a:solidFill>
                <a:effectLst/>
                <a:latin typeface="+mn-lt"/>
                <a:ea typeface="+mn-ea"/>
                <a:cs typeface="+mn-cs"/>
              </a:rPr>
              <a:t>talkin</a:t>
            </a:r>
            <a:r>
              <a:rPr lang="en-US" sz="1200" b="0" i="0" kern="1200" dirty="0">
                <a:solidFill>
                  <a:schemeClr val="tx1"/>
                </a:solidFill>
                <a:effectLst/>
                <a:latin typeface="+mn-lt"/>
                <a:ea typeface="+mn-ea"/>
                <a:cs typeface="+mn-cs"/>
              </a:rPr>
              <a:t> shit in the holding tank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First you </a:t>
            </a:r>
            <a:r>
              <a:rPr lang="en-US" sz="1200" b="0" i="0" kern="1200" dirty="0" err="1">
                <a:solidFill>
                  <a:schemeClr val="tx1"/>
                </a:solidFill>
                <a:effectLst/>
                <a:latin typeface="+mn-lt"/>
                <a:ea typeface="+mn-ea"/>
                <a:cs typeface="+mn-cs"/>
              </a:rPr>
              <a:t>wanna</a:t>
            </a:r>
            <a:r>
              <a:rPr lang="en-US" sz="1200" b="0" i="0" kern="1200" dirty="0">
                <a:solidFill>
                  <a:schemeClr val="tx1"/>
                </a:solidFill>
                <a:effectLst/>
                <a:latin typeface="+mn-lt"/>
                <a:ea typeface="+mn-ea"/>
                <a:cs typeface="+mn-cs"/>
              </a:rPr>
              <a:t> step to me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Now your ass </a:t>
            </a:r>
            <a:r>
              <a:rPr lang="en-US" sz="1200" b="0" i="0" kern="1200" dirty="0" err="1">
                <a:solidFill>
                  <a:schemeClr val="tx1"/>
                </a:solidFill>
                <a:effectLst/>
                <a:latin typeface="+mn-lt"/>
                <a:ea typeface="+mn-ea"/>
                <a:cs typeface="+mn-cs"/>
              </a:rPr>
              <a:t>screamin</a:t>
            </a:r>
            <a:r>
              <a:rPr lang="en-US" sz="1200" b="0" i="0" kern="1200" dirty="0">
                <a:solidFill>
                  <a:schemeClr val="tx1"/>
                </a:solidFill>
                <a:effectLst/>
                <a:latin typeface="+mn-lt"/>
                <a:ea typeface="+mn-ea"/>
                <a:cs typeface="+mn-cs"/>
              </a:rPr>
              <a:t> for the deputy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They send you to Charlie-Baker-Denver row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Now they </a:t>
            </a:r>
            <a:r>
              <a:rPr lang="en-US" sz="1200" b="0" i="0" kern="1200" dirty="0" err="1">
                <a:solidFill>
                  <a:schemeClr val="tx1"/>
                </a:solidFill>
                <a:effectLst/>
                <a:latin typeface="+mn-lt"/>
                <a:ea typeface="+mn-ea"/>
                <a:cs typeface="+mn-cs"/>
              </a:rPr>
              <a:t>runnin</a:t>
            </a:r>
            <a:r>
              <a:rPr lang="en-US" sz="1200" b="0" i="0" kern="1200" dirty="0">
                <a:solidFill>
                  <a:schemeClr val="tx1"/>
                </a:solidFill>
                <a:effectLst/>
                <a:latin typeface="+mn-lt"/>
                <a:ea typeface="+mn-ea"/>
                <a:cs typeface="+mn-cs"/>
              </a:rPr>
              <a:t> up in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slow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You're gone, used to be the Don Juan (Check that shit out!)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Now your name is just </a:t>
            </a:r>
            <a:r>
              <a:rPr lang="en-US" sz="1200" b="0" i="0" kern="1200" dirty="0" err="1">
                <a:solidFill>
                  <a:schemeClr val="tx1"/>
                </a:solidFill>
                <a:effectLst/>
                <a:latin typeface="+mn-lt"/>
                <a:ea typeface="+mn-ea"/>
                <a:cs typeface="+mn-cs"/>
              </a:rPr>
              <a:t>Twan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Switch it, snap it, </a:t>
            </a:r>
            <a:r>
              <a:rPr lang="en-US" sz="1200" b="0" i="0" kern="1200" dirty="0" err="1">
                <a:solidFill>
                  <a:schemeClr val="tx1"/>
                </a:solidFill>
                <a:effectLst/>
                <a:latin typeface="+mn-lt"/>
                <a:ea typeface="+mn-ea"/>
                <a:cs typeface="+mn-cs"/>
              </a:rPr>
              <a:t>rollin</a:t>
            </a:r>
            <a:r>
              <a:rPr lang="en-US" sz="1200" b="0" i="0" kern="1200" dirty="0">
                <a:solidFill>
                  <a:schemeClr val="tx1"/>
                </a:solidFill>
                <a:effectLst/>
                <a:latin typeface="+mn-lt"/>
                <a:ea typeface="+mn-ea"/>
                <a:cs typeface="+mn-cs"/>
              </a:rPr>
              <a:t> your eyes and neck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better run a check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Two: Das EFX and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[Das]</a:t>
            </a:r>
            <a:r>
              <a:rPr lang="en-US" sz="1200" b="0" i="0" kern="1200" dirty="0">
                <a:solidFill>
                  <a:schemeClr val="tx1"/>
                </a:solidFill>
                <a:effectLst/>
                <a:latin typeface="+mn-lt"/>
                <a:ea typeface="+mn-ea"/>
                <a:cs typeface="+mn-cs"/>
              </a:rPr>
              <a:t> 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Come on and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a:t>
            </a:r>
            <a:r>
              <a:rPr lang="en-US" sz="1200" b="0" i="0" kern="1200" dirty="0" err="1">
                <a:solidFill>
                  <a:schemeClr val="tx1"/>
                </a:solidFill>
                <a:effectLst/>
                <a:latin typeface="+mn-lt"/>
                <a:ea typeface="+mn-ea"/>
                <a:cs typeface="+mn-cs"/>
              </a:rPr>
              <a:t>wrickity</a:t>
            </a:r>
            <a:r>
              <a:rPr lang="en-US" sz="1200" b="0" i="0" kern="1200" dirty="0">
                <a:solidFill>
                  <a:schemeClr val="tx1"/>
                </a:solidFill>
                <a:effectLst/>
                <a:latin typeface="+mn-lt"/>
                <a:ea typeface="+mn-ea"/>
                <a:cs typeface="+mn-cs"/>
              </a:rPr>
              <a:t>-wreck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[Ice]</a:t>
            </a:r>
            <a:r>
              <a:rPr lang="en-US" sz="1200" b="0" i="0" kern="1200" dirty="0">
                <a:solidFill>
                  <a:schemeClr val="tx1"/>
                </a:solidFill>
                <a:effectLst/>
                <a:latin typeface="+mn-lt"/>
                <a:ea typeface="+mn-ea"/>
                <a:cs typeface="+mn-cs"/>
              </a:rPr>
              <a:t> Cause big dicks up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ass is bad for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health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[Verse Three: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If you're foul, you better run a make on that license plate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a:t>
            </a:r>
            <a:r>
              <a:rPr lang="en-US" sz="1200" b="0" i="0" kern="1200" dirty="0" err="1">
                <a:solidFill>
                  <a:schemeClr val="tx1"/>
                </a:solidFill>
                <a:effectLst/>
                <a:latin typeface="+mn-lt"/>
                <a:ea typeface="+mn-ea"/>
                <a:cs typeface="+mn-cs"/>
              </a:rPr>
              <a:t>coulda</a:t>
            </a:r>
            <a:r>
              <a:rPr lang="en-US" sz="1200" b="0" i="0" kern="1200" dirty="0">
                <a:solidFill>
                  <a:schemeClr val="tx1"/>
                </a:solidFill>
                <a:effectLst/>
                <a:latin typeface="+mn-lt"/>
                <a:ea typeface="+mn-ea"/>
                <a:cs typeface="+mn-cs"/>
              </a:rPr>
              <a:t> had a V8</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Instead of a </a:t>
            </a:r>
            <a:r>
              <a:rPr lang="en-US" sz="1200" b="0" i="0" kern="1200" dirty="0" err="1">
                <a:solidFill>
                  <a:schemeClr val="tx1"/>
                </a:solidFill>
                <a:effectLst/>
                <a:latin typeface="+mn-lt"/>
                <a:ea typeface="+mn-ea"/>
                <a:cs typeface="+mn-cs"/>
              </a:rPr>
              <a:t>tre</a:t>
            </a:r>
            <a:r>
              <a:rPr lang="en-US" sz="1200" b="0" i="0" kern="1200" dirty="0">
                <a:solidFill>
                  <a:schemeClr val="tx1"/>
                </a:solidFill>
                <a:effectLst/>
                <a:latin typeface="+mn-lt"/>
                <a:ea typeface="+mn-ea"/>
                <a:cs typeface="+mn-cs"/>
              </a:rPr>
              <a:t>-eight slug to the cranium (POOOOOW!)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got six and I'm </a:t>
            </a:r>
            <a:r>
              <a:rPr lang="en-US" sz="1200" b="0" i="0" kern="1200" dirty="0" err="1">
                <a:solidFill>
                  <a:schemeClr val="tx1"/>
                </a:solidFill>
                <a:effectLst/>
                <a:latin typeface="+mn-lt"/>
                <a:ea typeface="+mn-ea"/>
                <a:cs typeface="+mn-cs"/>
              </a:rPr>
              <a:t>aimin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Will I shoot or keep you </a:t>
            </a:r>
            <a:r>
              <a:rPr lang="en-US" sz="1200" b="0" i="0" kern="1200" dirty="0" err="1">
                <a:solidFill>
                  <a:schemeClr val="tx1"/>
                </a:solidFill>
                <a:effectLst/>
                <a:latin typeface="+mn-lt"/>
                <a:ea typeface="+mn-ea"/>
                <a:cs typeface="+mn-cs"/>
              </a:rPr>
              <a:t>guessin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Cause fuck you and that shit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stressin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Bitch, get off the wood, you're no good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 goes the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hooker (Slut!)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Go ahead and keep your drawers</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Givin</a:t>
            </a:r>
            <a:r>
              <a:rPr lang="en-US" sz="1200" b="0" i="0" kern="1200" dirty="0">
                <a:solidFill>
                  <a:schemeClr val="tx1"/>
                </a:solidFill>
                <a:effectLst/>
                <a:latin typeface="+mn-lt"/>
                <a:ea typeface="+mn-ea"/>
                <a:cs typeface="+mn-cs"/>
              </a:rPr>
              <a:t> up the claps and who needs applause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 time like this, pop the </a:t>
            </a:r>
            <a:r>
              <a:rPr lang="en-US" sz="1200" b="0" i="0" kern="1200" dirty="0" err="1">
                <a:solidFill>
                  <a:schemeClr val="tx1"/>
                </a:solidFill>
                <a:effectLst/>
                <a:latin typeface="+mn-lt"/>
                <a:ea typeface="+mn-ea"/>
                <a:cs typeface="+mn-cs"/>
              </a:rPr>
              <a:t>coochie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dead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bitch is a Miami Hurricane hit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Sprung, </a:t>
            </a:r>
            <a:r>
              <a:rPr lang="en-US" sz="1200" b="0" i="0" kern="1200" dirty="0" err="1">
                <a:solidFill>
                  <a:schemeClr val="tx1"/>
                </a:solidFill>
                <a:effectLst/>
                <a:latin typeface="+mn-lt"/>
                <a:ea typeface="+mn-ea"/>
                <a:cs typeface="+mn-cs"/>
              </a:rPr>
              <a:t>niggaz</a:t>
            </a:r>
            <a:r>
              <a:rPr lang="en-US" sz="1200" b="0" i="0" kern="1200" dirty="0">
                <a:solidFill>
                  <a:schemeClr val="tx1"/>
                </a:solidFill>
                <a:effectLst/>
                <a:latin typeface="+mn-lt"/>
                <a:ea typeface="+mn-ea"/>
                <a:cs typeface="+mn-cs"/>
              </a:rPr>
              <a:t> call her 'Lips and Lungs'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Nappy dugout, get the fuck out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Cause women like you gets no respect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Bitch, you better run a check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Three: Das EFX and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[Das]</a:t>
            </a:r>
            <a:r>
              <a:rPr lang="en-US" sz="1200" b="0" i="0" kern="1200" dirty="0">
                <a:solidFill>
                  <a:schemeClr val="tx1"/>
                </a:solidFill>
                <a:effectLst/>
                <a:latin typeface="+mn-lt"/>
                <a:ea typeface="+mn-ea"/>
                <a:cs typeface="+mn-cs"/>
              </a:rPr>
              <a:t> 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Come on and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a:t>
            </a:r>
            <a:r>
              <a:rPr lang="en-US" sz="1200" b="0" i="0" kern="1200" dirty="0" err="1">
                <a:solidFill>
                  <a:schemeClr val="tx1"/>
                </a:solidFill>
                <a:effectLst/>
                <a:latin typeface="+mn-lt"/>
                <a:ea typeface="+mn-ea"/>
                <a:cs typeface="+mn-cs"/>
              </a:rPr>
              <a:t>wrickity</a:t>
            </a:r>
            <a:r>
              <a:rPr lang="en-US" sz="1200" b="0" i="0" kern="1200" dirty="0">
                <a:solidFill>
                  <a:schemeClr val="tx1"/>
                </a:solidFill>
                <a:effectLst/>
                <a:latin typeface="+mn-lt"/>
                <a:ea typeface="+mn-ea"/>
                <a:cs typeface="+mn-cs"/>
              </a:rPr>
              <a:t>-wreck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[Ice]</a:t>
            </a:r>
            <a:r>
              <a:rPr lang="en-US" sz="1200" b="0" i="0" kern="1200" dirty="0">
                <a:solidFill>
                  <a:schemeClr val="tx1"/>
                </a:solidFill>
                <a:effectLst/>
                <a:latin typeface="+mn-lt"/>
                <a:ea typeface="+mn-ea"/>
                <a:cs typeface="+mn-cs"/>
              </a:rPr>
              <a:t> Cause bitches like you is bad for my health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Three]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 3X]</a:t>
            </a:r>
            <a:endParaRPr lang="en-US" sz="1200" b="0" i="0" kern="1200" dirty="0">
              <a:solidFill>
                <a:schemeClr val="tx1"/>
              </a:solidFill>
              <a:effectLst/>
              <a:latin typeface="+mn-lt"/>
              <a:ea typeface="+mn-ea"/>
              <a:cs typeface="+mn-cs"/>
            </a:endParaRPr>
          </a:p>
          <a:p>
            <a:br>
              <a:rPr lang="en-US" dirty="0"/>
            </a:br>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56</a:t>
            </a:fld>
            <a:endParaRPr lang="sv-SE" dirty="0"/>
          </a:p>
        </p:txBody>
      </p:sp>
    </p:spTree>
    <p:extLst>
      <p:ext uri="{BB962C8B-B14F-4D97-AF65-F5344CB8AC3E}">
        <p14:creationId xmlns:p14="http://schemas.microsoft.com/office/powerpoint/2010/main" val="508806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E4E74-0873-7939-D942-D11F5501620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197E53A-D6A6-77C2-BC78-2B9B5620111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6FE6AF9-6487-8711-9924-AD750DA598A0}"/>
              </a:ext>
            </a:extLst>
          </p:cNvPr>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a:extLst>
              <a:ext uri="{FF2B5EF4-FFF2-40B4-BE49-F238E27FC236}">
                <a16:creationId xmlns:a16="http://schemas.microsoft.com/office/drawing/2014/main" id="{46C30DC7-FDF3-DEB8-14DE-AB7828783F9D}"/>
              </a:ext>
            </a:extLst>
          </p:cNvPr>
          <p:cNvSpPr>
            <a:spLocks noGrp="1"/>
          </p:cNvSpPr>
          <p:nvPr>
            <p:ph type="sldNum" sz="quarter" idx="10"/>
          </p:nvPr>
        </p:nvSpPr>
        <p:spPr/>
        <p:txBody>
          <a:bodyPr/>
          <a:lstStyle/>
          <a:p>
            <a:pPr>
              <a:defRPr/>
            </a:pPr>
            <a:fld id="{7B1B3F36-D26D-4714-B874-6EFD363FE289}" type="slidenum">
              <a:rPr lang="sv-SE" smtClean="0"/>
              <a:pPr>
                <a:defRPr/>
              </a:pPr>
              <a:t>58</a:t>
            </a:fld>
            <a:endParaRPr lang="sv-SE" dirty="0"/>
          </a:p>
        </p:txBody>
      </p:sp>
    </p:spTree>
    <p:extLst>
      <p:ext uri="{BB962C8B-B14F-4D97-AF65-F5344CB8AC3E}">
        <p14:creationId xmlns:p14="http://schemas.microsoft.com/office/powerpoint/2010/main" val="405069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Times" charset="0"/>
                <a:ea typeface="+mn-ea"/>
                <a:cs typeface="+mn-cs"/>
              </a:rPr>
              <a:t>Mycket kort så är bakgrunden för vårt projekt: Socialstyrelsen, statens folkhälsoinstitut och AFA Försäkring hade börjat fundera över den höga långtidssjukskrivningen bland sjuksköterskor på grund av psykisk ohälsa.</a:t>
            </a:r>
            <a:endParaRPr lang="sv-SE" dirty="0"/>
          </a:p>
        </p:txBody>
      </p:sp>
      <p:sp>
        <p:nvSpPr>
          <p:cNvPr id="4" name="Platshållare för bildnummer 3"/>
          <p:cNvSpPr>
            <a:spLocks noGrp="1"/>
          </p:cNvSpPr>
          <p:nvPr>
            <p:ph type="sldNum" sz="quarter" idx="10"/>
          </p:nvPr>
        </p:nvSpPr>
        <p:spPr/>
        <p:txBody>
          <a:bodyPr/>
          <a:lstStyle/>
          <a:p>
            <a:pPr>
              <a:defRPr/>
            </a:pPr>
            <a:fld id="{6EBD611E-70C9-4CFC-A958-4B589D68E9E1}" type="slidenum">
              <a:rPr lang="sv-SE" smtClean="0"/>
              <a:pPr>
                <a:defRPr/>
              </a:pPr>
              <a:t>3</a:t>
            </a:fld>
            <a:endParaRPr lang="sv-SE"/>
          </a:p>
        </p:txBody>
      </p:sp>
    </p:spTree>
    <p:extLst>
      <p:ext uri="{BB962C8B-B14F-4D97-AF65-F5344CB8AC3E}">
        <p14:creationId xmlns:p14="http://schemas.microsoft.com/office/powerpoint/2010/main" val="4252792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16F5-F89E-625E-E896-BD10F40B0EA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5D63071-DABA-A393-ED02-8CDDDAF4052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FBC03EA-5C42-A53E-5C9C-C9A7569081F4}"/>
              </a:ext>
            </a:extLst>
          </p:cNvPr>
          <p:cNvSpPr>
            <a:spLocks noGrp="1"/>
          </p:cNvSpPr>
          <p:nvPr>
            <p:ph type="body" idx="1"/>
          </p:nvPr>
        </p:nvSpPr>
        <p:spPr/>
        <p:txBody>
          <a:bodyPr/>
          <a:lstStyle/>
          <a:p>
            <a:r>
              <a:rPr lang="sv-SE" sz="1200" dirty="0"/>
              <a:t>Rudman, A., &amp; Gustavsson, J. P. (2020). Konsekvenser av utbrändhet i början av sjuksköterskors arbetsliv för karriärutveckling. </a:t>
            </a:r>
            <a:r>
              <a:rPr lang="sv-SE" sz="1200" i="1" dirty="0"/>
              <a:t>Socialmedicinsk tidskrift, 97(1), 92-102. </a:t>
            </a:r>
            <a:r>
              <a:rPr lang="sv-SE" sz="1200" dirty="0">
                <a:hlinkClick r:id="rId3"/>
              </a:rPr>
              <a:t>https://socialmedicinsktidskrift.se/index.php/smt/article/view/2119/2047</a:t>
            </a:r>
            <a:endParaRPr lang="sv-SE" sz="1200" dirty="0"/>
          </a:p>
          <a:p>
            <a:r>
              <a:rPr lang="sv-SE" sz="1200" dirty="0"/>
              <a:t>Rudman, A., Hörberg, A., Dahlgren, A., &amp; Gustavsson, P. (2020). Hälsa ett decennium efter karriärstart: Långtidsuppföljning av LUST-studien. Vetenskaplig slutrapport till AFA Försäkring (d nr 150284) Karolinska Institutet. Institutionen för Klinisk Neurovetenskap. </a:t>
            </a:r>
          </a:p>
          <a:p>
            <a:r>
              <a:rPr lang="sv-SE" sz="1200" dirty="0"/>
              <a:t>Rudman, A., Arborelius, L., Dahlgren, A., Finnes, A., &amp; Gustavsson, P. (2020). </a:t>
            </a:r>
            <a:r>
              <a:rPr lang="sv-SE" sz="1200" dirty="0" err="1"/>
              <a:t>Consequences</a:t>
            </a:r>
            <a:r>
              <a:rPr lang="sv-SE" sz="1200" dirty="0"/>
              <a:t> </a:t>
            </a:r>
            <a:r>
              <a:rPr lang="sv-SE" sz="1200" dirty="0" err="1"/>
              <a:t>of</a:t>
            </a:r>
            <a:r>
              <a:rPr lang="sv-SE" sz="1200" dirty="0"/>
              <a:t> </a:t>
            </a:r>
            <a:r>
              <a:rPr lang="sv-SE" sz="1200" dirty="0" err="1"/>
              <a:t>early</a:t>
            </a:r>
            <a:r>
              <a:rPr lang="sv-SE" sz="1200" dirty="0"/>
              <a:t> </a:t>
            </a:r>
            <a:r>
              <a:rPr lang="sv-SE" sz="1200" dirty="0" err="1"/>
              <a:t>career</a:t>
            </a:r>
            <a:r>
              <a:rPr lang="sv-SE" sz="1200" dirty="0"/>
              <a:t> </a:t>
            </a:r>
            <a:r>
              <a:rPr lang="sv-SE" sz="1200" dirty="0" err="1"/>
              <a:t>nurse</a:t>
            </a:r>
            <a:r>
              <a:rPr lang="sv-SE" sz="1200" dirty="0"/>
              <a:t> </a:t>
            </a:r>
            <a:r>
              <a:rPr lang="sv-SE" sz="1200" dirty="0" err="1"/>
              <a:t>burnout</a:t>
            </a:r>
            <a:r>
              <a:rPr lang="sv-SE" sz="1200" dirty="0"/>
              <a:t>: A </a:t>
            </a:r>
            <a:r>
              <a:rPr lang="sv-SE" sz="1200" dirty="0" err="1"/>
              <a:t>prospective</a:t>
            </a:r>
            <a:r>
              <a:rPr lang="sv-SE" sz="1200" dirty="0"/>
              <a:t> long-term </a:t>
            </a:r>
            <a:r>
              <a:rPr lang="sv-SE" sz="1200" dirty="0" err="1"/>
              <a:t>follow-up</a:t>
            </a:r>
            <a:r>
              <a:rPr lang="sv-SE" sz="1200" dirty="0"/>
              <a:t> on </a:t>
            </a:r>
            <a:r>
              <a:rPr lang="sv-SE" sz="1200" dirty="0" err="1"/>
              <a:t>cognitive</a:t>
            </a:r>
            <a:r>
              <a:rPr lang="sv-SE" sz="1200" dirty="0"/>
              <a:t> </a:t>
            </a:r>
            <a:r>
              <a:rPr lang="sv-SE" sz="1200" dirty="0" err="1"/>
              <a:t>functions</a:t>
            </a:r>
            <a:r>
              <a:rPr lang="sv-SE" sz="1200" dirty="0"/>
              <a:t>, depressive symptoms, and </a:t>
            </a:r>
            <a:r>
              <a:rPr lang="sv-SE" sz="1200" dirty="0" err="1"/>
              <a:t>insomnia</a:t>
            </a:r>
            <a:r>
              <a:rPr lang="sv-SE" sz="1200" dirty="0"/>
              <a:t>. </a:t>
            </a:r>
            <a:r>
              <a:rPr lang="sv-SE" sz="1200" dirty="0" err="1"/>
              <a:t>EClinicalMedicine</a:t>
            </a:r>
            <a:r>
              <a:rPr lang="sv-SE" sz="1200" dirty="0"/>
              <a:t>, 27, 100565. https://doi.org/10.1016/j.eclinm.2020.100565 	</a:t>
            </a:r>
          </a:p>
          <a:p>
            <a:r>
              <a:rPr lang="sv-SE" sz="1200" dirty="0"/>
              <a:t>	</a:t>
            </a:r>
          </a:p>
          <a:p>
            <a:endParaRPr lang="sv-SE" dirty="0"/>
          </a:p>
        </p:txBody>
      </p:sp>
      <p:sp>
        <p:nvSpPr>
          <p:cNvPr id="4" name="Platshållare för bildnummer 3">
            <a:extLst>
              <a:ext uri="{FF2B5EF4-FFF2-40B4-BE49-F238E27FC236}">
                <a16:creationId xmlns:a16="http://schemas.microsoft.com/office/drawing/2014/main" id="{5F64EB8C-97B2-5BF5-77EA-C18E07CDF00E}"/>
              </a:ext>
            </a:extLst>
          </p:cNvPr>
          <p:cNvSpPr>
            <a:spLocks noGrp="1"/>
          </p:cNvSpPr>
          <p:nvPr>
            <p:ph type="sldNum" sz="quarter" idx="5"/>
          </p:nvPr>
        </p:nvSpPr>
        <p:spPr/>
        <p:txBody>
          <a:bodyPr/>
          <a:lstStyle/>
          <a:p>
            <a:fld id="{2584D9E8-22BF-4A1B-BC56-31CFB6FFBE7F}" type="slidenum">
              <a:rPr lang="sv-SE" smtClean="0"/>
              <a:pPr/>
              <a:t>59</a:t>
            </a:fld>
            <a:endParaRPr lang="sv-SE" dirty="0"/>
          </a:p>
        </p:txBody>
      </p:sp>
    </p:spTree>
    <p:extLst>
      <p:ext uri="{BB962C8B-B14F-4D97-AF65-F5344CB8AC3E}">
        <p14:creationId xmlns:p14="http://schemas.microsoft.com/office/powerpoint/2010/main" val="1968390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52CAB2E-844C-494E-B85F-DAA4EF1CF8E2}" type="slidenum">
              <a:rPr lang="sv-SE" smtClean="0"/>
              <a:t>67</a:t>
            </a:fld>
            <a:endParaRPr lang="sv-SE"/>
          </a:p>
        </p:txBody>
      </p:sp>
    </p:spTree>
    <p:extLst>
      <p:ext uri="{BB962C8B-B14F-4D97-AF65-F5344CB8AC3E}">
        <p14:creationId xmlns:p14="http://schemas.microsoft.com/office/powerpoint/2010/main" val="12456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Times" charset="0"/>
                <a:ea typeface="+mn-ea"/>
                <a:cs typeface="+mn-cs"/>
              </a:rPr>
              <a:t>Här ser ni en bild av kurvor som visar antalet långtidssjukskrivna från år 1998 till 2003.</a:t>
            </a:r>
            <a:endParaRPr lang="sv-SE" sz="1200" kern="1200" dirty="0">
              <a:solidFill>
                <a:schemeClr val="tx1"/>
              </a:solidFill>
              <a:effectLst/>
              <a:latin typeface="Times" charset="0"/>
              <a:ea typeface="+mn-ea"/>
              <a:cs typeface="+mn-cs"/>
            </a:endParaRPr>
          </a:p>
          <a:p>
            <a:pPr lvl="0"/>
            <a:r>
              <a:rPr lang="sv-SE" sz="1200" b="1" kern="1200" dirty="0">
                <a:solidFill>
                  <a:schemeClr val="tx1"/>
                </a:solidFill>
                <a:effectLst/>
                <a:latin typeface="Times" charset="0"/>
                <a:ea typeface="+mn-ea"/>
                <a:cs typeface="+mn-cs"/>
              </a:rPr>
              <a:t>Den översta röda linjen visar antalet långtidssjukskrivningar </a:t>
            </a:r>
            <a:r>
              <a:rPr lang="sv-SE" sz="1200" b="1" kern="1200" dirty="0" err="1">
                <a:solidFill>
                  <a:schemeClr val="tx1"/>
                </a:solidFill>
                <a:effectLst/>
                <a:latin typeface="Times" charset="0"/>
                <a:ea typeface="+mn-ea"/>
                <a:cs typeface="+mn-cs"/>
              </a:rPr>
              <a:t>pga</a:t>
            </a:r>
            <a:r>
              <a:rPr lang="sv-SE" sz="1200" b="1" kern="1200" dirty="0">
                <a:solidFill>
                  <a:schemeClr val="tx1"/>
                </a:solidFill>
                <a:effectLst/>
                <a:latin typeface="Times" charset="0"/>
                <a:ea typeface="+mn-ea"/>
                <a:cs typeface="+mn-cs"/>
              </a:rPr>
              <a:t> problem med rörelseorganen, som ni ser minskar dessa över åren</a:t>
            </a:r>
            <a:endParaRPr lang="sv-SE" sz="1200" kern="1200" dirty="0">
              <a:solidFill>
                <a:schemeClr val="tx1"/>
              </a:solidFill>
              <a:effectLst/>
              <a:latin typeface="Times" charset="0"/>
              <a:ea typeface="+mn-ea"/>
              <a:cs typeface="+mn-cs"/>
            </a:endParaRPr>
          </a:p>
          <a:p>
            <a:pPr lvl="0"/>
            <a:r>
              <a:rPr lang="sv-SE" sz="1200" b="1" kern="1200" dirty="0">
                <a:solidFill>
                  <a:schemeClr val="tx1"/>
                </a:solidFill>
                <a:effectLst/>
                <a:latin typeface="Times" charset="0"/>
                <a:ea typeface="+mn-ea"/>
                <a:cs typeface="+mn-cs"/>
              </a:rPr>
              <a:t>Däremot ser ni att den gula linjen visar en ökande trend av nedsatt arbetsförmåga och </a:t>
            </a:r>
            <a:r>
              <a:rPr lang="sv-SE" sz="1200" b="1" kern="1200" dirty="0" err="1">
                <a:solidFill>
                  <a:schemeClr val="tx1"/>
                </a:solidFill>
                <a:effectLst/>
                <a:latin typeface="Times" charset="0"/>
                <a:ea typeface="+mn-ea"/>
                <a:cs typeface="+mn-cs"/>
              </a:rPr>
              <a:t>långtidsjukskrivningar</a:t>
            </a:r>
            <a:r>
              <a:rPr lang="sv-SE" sz="1200" b="1" kern="1200" dirty="0">
                <a:solidFill>
                  <a:schemeClr val="tx1"/>
                </a:solidFill>
                <a:effectLst/>
                <a:latin typeface="Times" charset="0"/>
                <a:ea typeface="+mn-ea"/>
                <a:cs typeface="+mn-cs"/>
              </a:rPr>
              <a:t> </a:t>
            </a:r>
            <a:r>
              <a:rPr lang="sv-SE" sz="1200" b="1" kern="1200" dirty="0" err="1">
                <a:solidFill>
                  <a:schemeClr val="tx1"/>
                </a:solidFill>
                <a:effectLst/>
                <a:latin typeface="Times" charset="0"/>
                <a:ea typeface="+mn-ea"/>
                <a:cs typeface="+mn-cs"/>
              </a:rPr>
              <a:t>pga</a:t>
            </a:r>
            <a:r>
              <a:rPr lang="sv-SE" sz="1200" b="1" kern="1200" dirty="0">
                <a:solidFill>
                  <a:schemeClr val="tx1"/>
                </a:solidFill>
                <a:effectLst/>
                <a:latin typeface="Times" charset="0"/>
                <a:ea typeface="+mn-ea"/>
                <a:cs typeface="+mn-cs"/>
              </a:rPr>
              <a:t> mental ohälsa </a:t>
            </a:r>
          </a:p>
          <a:p>
            <a:pPr lvl="0"/>
            <a:r>
              <a:rPr lang="sv-SE" sz="1200" kern="1200" dirty="0">
                <a:solidFill>
                  <a:schemeClr val="tx1"/>
                </a:solidFill>
                <a:effectLst/>
                <a:latin typeface="Times" charset="0"/>
                <a:ea typeface="+mn-ea"/>
                <a:cs typeface="+mn-cs"/>
              </a:rPr>
              <a:t>Högsta ökningen anställda inom den offentliga sektorn, dvs läkare, sjuksköterskor, lärare</a:t>
            </a:r>
          </a:p>
          <a:p>
            <a:r>
              <a:rPr lang="sv-SE" sz="1200" b="1" kern="1200" dirty="0">
                <a:solidFill>
                  <a:schemeClr val="tx1"/>
                </a:solidFill>
                <a:effectLst/>
                <a:latin typeface="Times" charset="0"/>
                <a:ea typeface="+mn-ea"/>
                <a:cs typeface="+mn-cs"/>
              </a:rPr>
              <a:t>Liknande trend av nedsatt arbetsförmåga </a:t>
            </a:r>
            <a:r>
              <a:rPr lang="sv-SE" sz="1200" b="1" kern="1200" dirty="0" err="1">
                <a:solidFill>
                  <a:schemeClr val="tx1"/>
                </a:solidFill>
                <a:effectLst/>
                <a:latin typeface="Times" charset="0"/>
                <a:ea typeface="+mn-ea"/>
                <a:cs typeface="+mn-cs"/>
              </a:rPr>
              <a:t>pga</a:t>
            </a:r>
            <a:r>
              <a:rPr lang="sv-SE" sz="1200" b="1" kern="1200" dirty="0">
                <a:solidFill>
                  <a:schemeClr val="tx1"/>
                </a:solidFill>
                <a:effectLst/>
                <a:latin typeface="Times" charset="0"/>
                <a:ea typeface="+mn-ea"/>
                <a:cs typeface="+mn-cs"/>
              </a:rPr>
              <a:t> mental ohälsa såsom stress, utbrändhet och depression finns i Europa och USA</a:t>
            </a:r>
          </a:p>
          <a:p>
            <a:endParaRPr lang="sv-SE" sz="1200" b="1" kern="1200" dirty="0">
              <a:solidFill>
                <a:schemeClr val="tx1"/>
              </a:solidFill>
              <a:effectLst/>
              <a:latin typeface="Times" charset="0"/>
              <a:ea typeface="+mn-ea"/>
              <a:cs typeface="+mn-cs"/>
            </a:endParaRPr>
          </a:p>
          <a:p>
            <a:r>
              <a:rPr lang="sv-SE" dirty="0" err="1"/>
              <a:t>Highest</a:t>
            </a:r>
            <a:r>
              <a:rPr lang="sv-SE" dirty="0"/>
              <a:t> </a:t>
            </a:r>
            <a:r>
              <a:rPr lang="sv-SE" dirty="0" err="1"/>
              <a:t>increase</a:t>
            </a:r>
            <a:r>
              <a:rPr lang="sv-SE" dirty="0"/>
              <a:t> </a:t>
            </a:r>
            <a:r>
              <a:rPr lang="sv-SE" dirty="0" err="1"/>
              <a:t>employees</a:t>
            </a:r>
            <a:r>
              <a:rPr lang="sv-SE" dirty="0"/>
              <a:t> in the public </a:t>
            </a:r>
            <a:r>
              <a:rPr lang="sv-SE" dirty="0" err="1"/>
              <a:t>sector</a:t>
            </a:r>
            <a:r>
              <a:rPr lang="sv-SE" dirty="0"/>
              <a:t>, i.e., </a:t>
            </a:r>
            <a:r>
              <a:rPr lang="sv-SE" dirty="0" err="1"/>
              <a:t>physicians</a:t>
            </a:r>
            <a:r>
              <a:rPr lang="sv-SE" dirty="0"/>
              <a:t>, </a:t>
            </a:r>
            <a:r>
              <a:rPr lang="sv-SE" sz="1400" b="1" dirty="0" err="1">
                <a:solidFill>
                  <a:schemeClr val="accent1"/>
                </a:solidFill>
              </a:rPr>
              <a:t>nurses</a:t>
            </a:r>
            <a:r>
              <a:rPr lang="sv-SE" dirty="0"/>
              <a:t>, </a:t>
            </a:r>
            <a:r>
              <a:rPr lang="sv-SE" dirty="0" err="1"/>
              <a:t>teachers</a:t>
            </a:r>
            <a:endParaRPr lang="sv-SE" dirty="0"/>
          </a:p>
          <a:p>
            <a:endParaRPr lang="en-US" dirty="0"/>
          </a:p>
          <a:p>
            <a:r>
              <a:rPr lang="en-US" dirty="0"/>
              <a:t>Similar trend of reduced ability to work due to mental ill health such as stress, burnout and depression in Europe and the US</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6EBD611E-70C9-4CFC-A958-4B589D68E9E1}" type="slidenum">
              <a:rPr lang="sv-SE" smtClean="0"/>
              <a:pPr>
                <a:defRPr/>
              </a:pPr>
              <a:t>4</a:t>
            </a:fld>
            <a:endParaRPr lang="sv-SE"/>
          </a:p>
        </p:txBody>
      </p:sp>
    </p:spTree>
    <p:extLst>
      <p:ext uri="{BB962C8B-B14F-4D97-AF65-F5344CB8AC3E}">
        <p14:creationId xmlns:p14="http://schemas.microsoft.com/office/powerpoint/2010/main" val="222487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Times" pitchFamily="18" charset="0"/>
                <a:ea typeface="+mn-ea"/>
                <a:cs typeface="+mn-cs"/>
              </a:rPr>
              <a:t>Vi </a:t>
            </a:r>
            <a:r>
              <a:rPr lang="en-US" sz="1200" kern="1200" dirty="0" err="1">
                <a:solidFill>
                  <a:schemeClr val="tx1"/>
                </a:solidFill>
                <a:effectLst/>
                <a:latin typeface="Times" pitchFamily="18" charset="0"/>
                <a:ea typeface="+mn-ea"/>
                <a:cs typeface="+mn-cs"/>
              </a:rPr>
              <a:t>vill</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också</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rikta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ett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stort</a:t>
            </a:r>
            <a:r>
              <a:rPr lang="en-US" sz="1200" kern="1200" dirty="0">
                <a:solidFill>
                  <a:schemeClr val="tx1"/>
                </a:solidFill>
                <a:effectLst/>
                <a:latin typeface="Times" pitchFamily="18" charset="0"/>
                <a:ea typeface="+mn-ea"/>
                <a:cs typeface="+mn-cs"/>
              </a:rPr>
              <a:t> tack till AFA </a:t>
            </a:r>
            <a:r>
              <a:rPr lang="en-US" sz="1200" kern="1200" dirty="0" err="1">
                <a:solidFill>
                  <a:schemeClr val="tx1"/>
                </a:solidFill>
                <a:effectLst/>
                <a:latin typeface="Times" pitchFamily="18" charset="0"/>
                <a:ea typeface="+mn-ea"/>
                <a:cs typeface="+mn-cs"/>
              </a:rPr>
              <a:t>Försäkring</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för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er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långsiktiga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och</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generösa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satsning</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på</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detta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projekt</a:t>
            </a:r>
            <a:r>
              <a:rPr lang="en-US" sz="1200" kern="1200" dirty="0">
                <a:solidFill>
                  <a:schemeClr val="tx1"/>
                </a:solidFill>
                <a:effectLst/>
                <a:latin typeface="Times" pitchFamily="18" charset="0"/>
                <a:ea typeface="+mn-ea"/>
                <a:cs typeface="+mn-cs"/>
              </a:rPr>
              <a:t>. </a:t>
            </a:r>
          </a:p>
          <a:p>
            <a:r>
              <a:rPr lang="en-US" sz="1200" kern="1200" dirty="0">
                <a:solidFill>
                  <a:schemeClr val="tx1"/>
                </a:solidFill>
                <a:effectLst/>
                <a:latin typeface="Times" pitchFamily="18" charset="0"/>
                <a:ea typeface="+mn-ea"/>
                <a:cs typeface="+mn-cs"/>
              </a:rPr>
              <a:t>Med AFA </a:t>
            </a:r>
            <a:r>
              <a:rPr lang="en-US" sz="1200" kern="1200" dirty="0" err="1">
                <a:solidFill>
                  <a:schemeClr val="tx1"/>
                </a:solidFill>
                <a:effectLst/>
                <a:latin typeface="Times" pitchFamily="18" charset="0"/>
                <a:ea typeface="+mn-ea"/>
                <a:cs typeface="+mn-cs"/>
              </a:rPr>
              <a:t>Försäkring</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som</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huvudsponsor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har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projektet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erbjudits</a:t>
            </a:r>
            <a:r>
              <a:rPr lang="en-US" sz="1200" kern="1200" dirty="0">
                <a:solidFill>
                  <a:schemeClr val="tx1"/>
                </a:solidFill>
                <a:effectLst/>
                <a:latin typeface="Times" pitchFamily="18" charset="0"/>
                <a:ea typeface="+mn-ea"/>
                <a:cs typeface="+mn-cs"/>
              </a:rPr>
              <a:t> den </a:t>
            </a:r>
            <a:r>
              <a:rPr lang="en-US" sz="1200" kern="1200" dirty="0" err="1">
                <a:solidFill>
                  <a:schemeClr val="tx1"/>
                </a:solidFill>
                <a:effectLst/>
                <a:latin typeface="Times" pitchFamily="18" charset="0"/>
                <a:ea typeface="+mn-ea"/>
                <a:cs typeface="+mn-cs"/>
              </a:rPr>
              <a:t>unika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möjligheten</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att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i</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nära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diskussion</a:t>
            </a:r>
            <a:r>
              <a:rPr lang="en-US" sz="1200" kern="1200" dirty="0">
                <a:solidFill>
                  <a:schemeClr val="tx1"/>
                </a:solidFill>
                <a:effectLst/>
                <a:latin typeface="Times" pitchFamily="18" charset="0"/>
                <a:ea typeface="+mn-ea"/>
                <a:cs typeface="+mn-cs"/>
              </a:rPr>
              <a:t> med </a:t>
            </a:r>
            <a:r>
              <a:rPr lang="en-US" sz="1200" kern="1200" dirty="0" err="1">
                <a:solidFill>
                  <a:schemeClr val="tx1"/>
                </a:solidFill>
                <a:effectLst/>
                <a:latin typeface="Times" pitchFamily="18" charset="0"/>
                <a:ea typeface="+mn-ea"/>
                <a:cs typeface="+mn-cs"/>
              </a:rPr>
              <a:t>centrala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avnämare</a:t>
            </a:r>
            <a:r>
              <a:rPr lang="en-US" sz="1200" kern="1200" dirty="0">
                <a:solidFill>
                  <a:schemeClr val="tx1"/>
                </a:solidFill>
                <a:effectLst/>
                <a:latin typeface="Times" pitchFamily="18" charset="0"/>
                <a:ea typeface="+mn-ea"/>
                <a:cs typeface="+mn-cs"/>
              </a:rPr>
              <a:t> till </a:t>
            </a:r>
            <a:r>
              <a:rPr lang="en-US" sz="1200" kern="1200" dirty="0" err="1">
                <a:solidFill>
                  <a:schemeClr val="tx1"/>
                </a:solidFill>
                <a:effectLst/>
                <a:latin typeface="Times" pitchFamily="18" charset="0"/>
                <a:ea typeface="+mn-ea"/>
                <a:cs typeface="+mn-cs"/>
              </a:rPr>
              <a:t>projektet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utforma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och</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avrapportera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projektet</a:t>
            </a:r>
            <a:r>
              <a:rPr lang="en-US" sz="1200" kern="1200" dirty="0">
                <a:solidFill>
                  <a:schemeClr val="tx1"/>
                </a:solidFill>
                <a:effectLst/>
                <a:latin typeface="Times" pitchFamily="18" charset="0"/>
                <a:ea typeface="+mn-ea"/>
                <a:cs typeface="+mn-cs"/>
              </a:rPr>
              <a:t>. </a:t>
            </a:r>
            <a:endParaRPr lang="en-US" dirty="0"/>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5</a:t>
            </a:fld>
            <a:endParaRPr lang="sv-SE"/>
          </a:p>
        </p:txBody>
      </p:sp>
    </p:spTree>
    <p:extLst>
      <p:ext uri="{BB962C8B-B14F-4D97-AF65-F5344CB8AC3E}">
        <p14:creationId xmlns:p14="http://schemas.microsoft.com/office/powerpoint/2010/main" val="34387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a:ln/>
        </p:spPr>
      </p:sp>
      <p:sp>
        <p:nvSpPr>
          <p:cNvPr id="35843" name="Platshållare för anteckningar 2"/>
          <p:cNvSpPr>
            <a:spLocks noGrp="1"/>
          </p:cNvSpPr>
          <p:nvPr>
            <p:ph type="body" idx="1"/>
          </p:nvPr>
        </p:nvSpPr>
        <p:spPr>
          <a:noFill/>
          <a:ln/>
        </p:spPr>
        <p:txBody>
          <a:bodyPr/>
          <a:lstStyle/>
          <a:p>
            <a:r>
              <a:rPr lang="en-US" sz="900">
                <a:cs typeface="Times" pitchFamily="18" charset="0"/>
              </a:rPr>
              <a:t>However, in order to estimate the prevalence of burnout across nursing education, we applied cut-off values suggested by the constructors of the instrument and previously used in a Swedish study (Peterson et al., 2008). Accordingly, the presence of burnout symptoms was defined as the combination of high scores on the Exhaustion scale (over 2.25) and the Disengagement scale (over 2.10). </a:t>
            </a:r>
          </a:p>
          <a:p>
            <a:endParaRPr lang="en-US" sz="900">
              <a:cs typeface="Times" pitchFamily="18" charset="0"/>
            </a:endParaRPr>
          </a:p>
          <a:p>
            <a:endParaRPr lang="sv-SE" sz="900">
              <a:cs typeface="Times" pitchFamily="18" charset="0"/>
            </a:endParaRPr>
          </a:p>
        </p:txBody>
      </p:sp>
      <p:sp>
        <p:nvSpPr>
          <p:cNvPr id="35844" name="Platshållare för bildnummer 3"/>
          <p:cNvSpPr>
            <a:spLocks noGrp="1"/>
          </p:cNvSpPr>
          <p:nvPr>
            <p:ph type="sldNum" sz="quarter" idx="5"/>
          </p:nvPr>
        </p:nvSpPr>
        <p:spPr>
          <a:noFill/>
        </p:spPr>
        <p:txBody>
          <a:bodyPr/>
          <a:lstStyle/>
          <a:p>
            <a:fld id="{EB00D676-BA39-4818-9007-A1C293DAAD4E}" type="slidenum">
              <a:rPr lang="sv-SE" smtClean="0"/>
              <a:pPr/>
              <a:t>6</a:t>
            </a:fld>
            <a:endParaRPr lang="sv-SE"/>
          </a:p>
        </p:txBody>
      </p:sp>
    </p:spTree>
    <p:extLst>
      <p:ext uri="{BB962C8B-B14F-4D97-AF65-F5344CB8AC3E}">
        <p14:creationId xmlns:p14="http://schemas.microsoft.com/office/powerpoint/2010/main" val="243622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8</a:t>
            </a:fld>
            <a:endParaRPr lang="sv-SE" dirty="0"/>
          </a:p>
        </p:txBody>
      </p:sp>
    </p:spTree>
    <p:extLst>
      <p:ext uri="{BB962C8B-B14F-4D97-AF65-F5344CB8AC3E}">
        <p14:creationId xmlns:p14="http://schemas.microsoft.com/office/powerpoint/2010/main" val="2812989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Platshållare för bildobjekt 1"/>
          <p:cNvSpPr>
            <a:spLocks noGrp="1" noRot="1" noChangeAspect="1"/>
          </p:cNvSpPr>
          <p:nvPr>
            <p:ph type="sldImg"/>
          </p:nvPr>
        </p:nvSpPr>
        <p:spPr>
          <a:ln/>
        </p:spPr>
      </p:sp>
      <p:sp>
        <p:nvSpPr>
          <p:cNvPr id="49154" name="Platshållare för anteckningar 2"/>
          <p:cNvSpPr>
            <a:spLocks noGrp="1"/>
          </p:cNvSpPr>
          <p:nvPr>
            <p:ph type="body" idx="1"/>
          </p:nvPr>
        </p:nvSpPr>
        <p:spPr>
          <a:noFill/>
          <a:ln/>
        </p:spPr>
        <p:txBody>
          <a:bodyPr/>
          <a:lstStyle/>
          <a:p>
            <a:r>
              <a:rPr lang="en-US"/>
              <a:t>An annual survey was made of a longitudinal cohort of Swedish nursing students (within the</a:t>
            </a:r>
          </a:p>
          <a:p>
            <a:r>
              <a:rPr lang="en-US"/>
              <a:t>population-based LANE (Longitudinal Analysis of Nursing Education/Entry) study) from all</a:t>
            </a:r>
          </a:p>
          <a:p>
            <a:r>
              <a:rPr lang="en-US"/>
              <a:t>sites of education in Sweden.. </a:t>
            </a:r>
          </a:p>
          <a:p>
            <a:r>
              <a:rPr lang="en-US"/>
              <a:t>(within the population-based LANE (Longitudinal Analysis of Nursing Education/Entry) study) from all</a:t>
            </a:r>
          </a:p>
          <a:p>
            <a:r>
              <a:rPr lang="en-US"/>
              <a:t>sites of education in Sweden.. Data were collected at four points in time over four years: three</a:t>
            </a:r>
          </a:p>
          <a:p>
            <a:r>
              <a:rPr lang="en-US"/>
              <a:t>times during higher education and one year post graduation.</a:t>
            </a:r>
            <a:endParaRPr lang="en-GB"/>
          </a:p>
          <a:p>
            <a:endParaRPr lang="en-US"/>
          </a:p>
        </p:txBody>
      </p:sp>
      <p:sp>
        <p:nvSpPr>
          <p:cNvPr id="49155" name="Platshållare för bildnummer 3"/>
          <p:cNvSpPr>
            <a:spLocks noGrp="1"/>
          </p:cNvSpPr>
          <p:nvPr>
            <p:ph type="sldNum" sz="quarter" idx="5"/>
          </p:nvPr>
        </p:nvSpPr>
        <p:spPr>
          <a:noFill/>
        </p:spPr>
        <p:txBody>
          <a:bodyPr/>
          <a:lstStyle/>
          <a:p>
            <a:fld id="{76DA6F11-176E-4DE0-9DD4-F4D5C732904B}" type="slidenum">
              <a:rPr lang="sv-SE"/>
              <a:pPr/>
              <a:t>9</a:t>
            </a:fld>
            <a:endParaRPr lang="sv-SE"/>
          </a:p>
        </p:txBody>
      </p:sp>
    </p:spTree>
    <p:extLst>
      <p:ext uri="{BB962C8B-B14F-4D97-AF65-F5344CB8AC3E}">
        <p14:creationId xmlns:p14="http://schemas.microsoft.com/office/powerpoint/2010/main" val="101765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23 datainsamlingar</a:t>
            </a:r>
          </a:p>
        </p:txBody>
      </p:sp>
      <p:sp>
        <p:nvSpPr>
          <p:cNvPr id="4" name="Platshållare för bildnummer 3"/>
          <p:cNvSpPr>
            <a:spLocks noGrp="1"/>
          </p:cNvSpPr>
          <p:nvPr>
            <p:ph type="sldNum" sz="quarter" idx="5"/>
          </p:nvPr>
        </p:nvSpPr>
        <p:spPr/>
        <p:txBody>
          <a:bodyPr/>
          <a:lstStyle/>
          <a:p>
            <a:fld id="{E4F6DBA7-38D3-4FF9-B176-AA5B07999DDF}" type="slidenum">
              <a:rPr lang="sv-SE" smtClean="0"/>
              <a:pPr/>
              <a:t>11</a:t>
            </a:fld>
            <a:endParaRPr lang="sv-SE"/>
          </a:p>
        </p:txBody>
      </p:sp>
    </p:spTree>
    <p:extLst>
      <p:ext uri="{BB962C8B-B14F-4D97-AF65-F5344CB8AC3E}">
        <p14:creationId xmlns:p14="http://schemas.microsoft.com/office/powerpoint/2010/main" val="3290555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bild">
    <p:bg>
      <p:bgPr>
        <a:solidFill>
          <a:schemeClr val="accent1"/>
        </a:solidFill>
        <a:effectLst/>
      </p:bgPr>
    </p:bg>
    <p:spTree>
      <p:nvGrpSpPr>
        <p:cNvPr id="1" name=""/>
        <p:cNvGrpSpPr/>
        <p:nvPr/>
      </p:nvGrpSpPr>
      <p:grpSpPr>
        <a:xfrm>
          <a:off x="0" y="0"/>
          <a:ext cx="0" cy="0"/>
          <a:chOff x="0" y="0"/>
          <a:chExt cx="0" cy="0"/>
        </a:xfrm>
      </p:grpSpPr>
      <p:pic>
        <p:nvPicPr>
          <p:cNvPr id="4" name="Bild 3" descr="Logotyp Karolinska Institutet.">
            <a:extLst>
              <a:ext uri="{FF2B5EF4-FFF2-40B4-BE49-F238E27FC236}">
                <a16:creationId xmlns:a16="http://schemas.microsoft.com/office/drawing/2014/main" id="{5C58A32B-CE37-00A7-BB2A-05D502F739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1478" y="262850"/>
            <a:ext cx="1691680" cy="704867"/>
          </a:xfrm>
          <a:prstGeom prst="rect">
            <a:avLst/>
          </a:prstGeom>
        </p:spPr>
      </p:pic>
      <p:sp>
        <p:nvSpPr>
          <p:cNvPr id="3074" name="Rectangle 2"/>
          <p:cNvSpPr>
            <a:spLocks noGrp="1" noChangeArrowheads="1"/>
          </p:cNvSpPr>
          <p:nvPr>
            <p:ph type="ctrTitle"/>
          </p:nvPr>
        </p:nvSpPr>
        <p:spPr>
          <a:xfrm>
            <a:off x="685800" y="1545332"/>
            <a:ext cx="7772400" cy="857250"/>
          </a:xfrm>
        </p:spPr>
        <p:txBody>
          <a:bodyPr anchor="ctr"/>
          <a:lstStyle>
            <a:lvl1pPr>
              <a:defRPr sz="3200" kern="1200" spc="-80" baseline="0">
                <a:solidFill>
                  <a:srgbClr val="FFFFFF"/>
                </a:solidFill>
              </a:defRPr>
            </a:lvl1pPr>
          </a:lstStyle>
          <a:p>
            <a:pPr lvl="0"/>
            <a:r>
              <a:rPr lang="sv-SE" noProof="0"/>
              <a:t>Klicka här för att ändra mall för rubrikformat</a:t>
            </a:r>
            <a:endParaRPr lang="sv-SE" noProof="0" dirty="0"/>
          </a:p>
        </p:txBody>
      </p:sp>
      <p:sp>
        <p:nvSpPr>
          <p:cNvPr id="3075" name="Rectangle 3"/>
          <p:cNvSpPr>
            <a:spLocks noGrp="1" noChangeArrowheads="1"/>
          </p:cNvSpPr>
          <p:nvPr>
            <p:ph type="subTitle" idx="1"/>
          </p:nvPr>
        </p:nvSpPr>
        <p:spPr>
          <a:xfrm>
            <a:off x="685800" y="2553444"/>
            <a:ext cx="7772400" cy="1314450"/>
          </a:xfrm>
        </p:spPr>
        <p:txBody>
          <a:bodyPr/>
          <a:lstStyle>
            <a:lvl1pPr marL="0" indent="0">
              <a:buFont typeface="Wingdings" charset="2"/>
              <a:buNone/>
              <a:defRPr sz="1800" spc="-20" baseline="0">
                <a:solidFill>
                  <a:srgbClr val="FFFFFF"/>
                </a:solidFill>
              </a:defRPr>
            </a:lvl1pPr>
          </a:lstStyle>
          <a:p>
            <a:pPr lvl="0"/>
            <a:r>
              <a:rPr lang="sv-SE" noProof="0"/>
              <a:t>Klicka här för att ändra mall för underrubrikformat</a:t>
            </a:r>
            <a:endParaRPr lang="sv-SE" noProof="0"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vslutande bild">
    <p:bg>
      <p:bgPr>
        <a:solidFill>
          <a:schemeClr val="accent1"/>
        </a:solidFill>
        <a:effectLst/>
      </p:bgPr>
    </p:bg>
    <p:spTree>
      <p:nvGrpSpPr>
        <p:cNvPr id="1" name=""/>
        <p:cNvGrpSpPr/>
        <p:nvPr/>
      </p:nvGrpSpPr>
      <p:grpSpPr>
        <a:xfrm>
          <a:off x="0" y="0"/>
          <a:ext cx="0" cy="0"/>
          <a:chOff x="0" y="0"/>
          <a:chExt cx="0" cy="0"/>
        </a:xfrm>
      </p:grpSpPr>
      <p:pic>
        <p:nvPicPr>
          <p:cNvPr id="3" name="Bild 2" descr="Logotyp Karolinska Institutet.">
            <a:extLst>
              <a:ext uri="{FF2B5EF4-FFF2-40B4-BE49-F238E27FC236}">
                <a16:creationId xmlns:a16="http://schemas.microsoft.com/office/drawing/2014/main" id="{7AC1AD67-1AF6-B109-ABEC-31FF3DEF0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6951" y="1915479"/>
            <a:ext cx="3150096" cy="1312540"/>
          </a:xfrm>
          <a:prstGeom prst="rect">
            <a:avLst/>
          </a:prstGeom>
        </p:spPr>
      </p:pic>
    </p:spTree>
    <p:extLst>
      <p:ext uri="{BB962C8B-B14F-4D97-AF65-F5344CB8AC3E}">
        <p14:creationId xmlns:p14="http://schemas.microsoft.com/office/powerpoint/2010/main" val="187394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vslutande bild med text">
    <p:bg>
      <p:bgPr>
        <a:solidFill>
          <a:schemeClr val="accent1"/>
        </a:solidFill>
        <a:effectLst/>
      </p:bgPr>
    </p:bg>
    <p:spTree>
      <p:nvGrpSpPr>
        <p:cNvPr id="1" name=""/>
        <p:cNvGrpSpPr/>
        <p:nvPr/>
      </p:nvGrpSpPr>
      <p:grpSpPr>
        <a:xfrm>
          <a:off x="0" y="0"/>
          <a:ext cx="0" cy="0"/>
          <a:chOff x="0" y="0"/>
          <a:chExt cx="0" cy="0"/>
        </a:xfrm>
      </p:grpSpPr>
      <p:pic>
        <p:nvPicPr>
          <p:cNvPr id="4" name="Bild 3" descr="Logotyp Karolinska Institutet.">
            <a:extLst>
              <a:ext uri="{FF2B5EF4-FFF2-40B4-BE49-F238E27FC236}">
                <a16:creationId xmlns:a16="http://schemas.microsoft.com/office/drawing/2014/main" id="{1A2DD4E6-57FC-99BA-083F-4F5711AA3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6951" y="1915479"/>
            <a:ext cx="3150096" cy="1312540"/>
          </a:xfrm>
          <a:prstGeom prst="rect">
            <a:avLst/>
          </a:prstGeom>
        </p:spPr>
      </p:pic>
      <p:sp>
        <p:nvSpPr>
          <p:cNvPr id="3" name="Platshållare för text 9">
            <a:extLst>
              <a:ext uri="{FF2B5EF4-FFF2-40B4-BE49-F238E27FC236}">
                <a16:creationId xmlns:a16="http://schemas.microsoft.com/office/drawing/2014/main" id="{28D153B6-736E-604E-CC38-30ABDB634687}"/>
              </a:ext>
            </a:extLst>
          </p:cNvPr>
          <p:cNvSpPr>
            <a:spLocks noGrp="1"/>
          </p:cNvSpPr>
          <p:nvPr>
            <p:ph type="body" sz="quarter" idx="15"/>
          </p:nvPr>
        </p:nvSpPr>
        <p:spPr>
          <a:xfrm>
            <a:off x="255971" y="4299942"/>
            <a:ext cx="8564501" cy="578499"/>
          </a:xfrm>
        </p:spPr>
        <p:txBody>
          <a:bodyPr/>
          <a:lstStyle>
            <a:lvl1pPr marL="0" indent="0">
              <a:buNone/>
              <a:defRPr sz="1600">
                <a:solidFill>
                  <a:schemeClr val="bg1"/>
                </a:solidFill>
              </a:defRPr>
            </a:lvl1pPr>
          </a:lstStyle>
          <a:p>
            <a:pPr lvl="0"/>
            <a:r>
              <a:rPr lang="sv-SE"/>
              <a:t>Redigera format för bakgrundstext</a:t>
            </a:r>
          </a:p>
        </p:txBody>
      </p:sp>
    </p:spTree>
    <p:extLst>
      <p:ext uri="{BB962C8B-B14F-4D97-AF65-F5344CB8AC3E}">
        <p14:creationId xmlns:p14="http://schemas.microsoft.com/office/powerpoint/2010/main" val="204368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1BAA484-E86F-4017-AFBF-F2667A0103D7}" type="datetime1">
              <a:rPr lang="sv-SE" smtClean="0">
                <a:solidFill>
                  <a:srgbClr val="808080"/>
                </a:solidFill>
              </a:rPr>
              <a:pPr>
                <a:defRPr/>
              </a:pPr>
              <a:t>2025-08-26</a:t>
            </a:fld>
            <a:endParaRPr lang="sv-SE">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4" name="Rectangle 6"/>
          <p:cNvSpPr>
            <a:spLocks noGrp="1" noChangeArrowheads="1"/>
          </p:cNvSpPr>
          <p:nvPr>
            <p:ph type="sldNum" sz="quarter" idx="12"/>
          </p:nvPr>
        </p:nvSpPr>
        <p:spPr>
          <a:ln/>
        </p:spPr>
        <p:txBody>
          <a:bodyPr/>
          <a:lstStyle>
            <a:lvl1pPr>
              <a:defRPr/>
            </a:lvl1pPr>
          </a:lstStyle>
          <a:p>
            <a:pPr>
              <a:defRPr/>
            </a:pPr>
            <a:fld id="{C5548041-90F1-48B3-8CE4-040B6AEE2D94}"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104359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DF135A06-87BA-4053-8E81-DD1164874192}" type="datetime1">
              <a:rPr lang="sv-SE" smtClean="0">
                <a:solidFill>
                  <a:srgbClr val="808080"/>
                </a:solidFill>
              </a:rPr>
              <a:pPr>
                <a:defRPr/>
              </a:pPr>
              <a:t>2025-08-26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436C0A89-D388-4A0A-AD43-5D51F9AE9F91}"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358452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fld id="{8623DE2B-DF26-4AB6-9791-7242B5262A84}" type="datetime1">
              <a:rPr lang="sv-SE" smtClean="0">
                <a:solidFill>
                  <a:srgbClr val="808080"/>
                </a:solidFill>
              </a:rPr>
              <a:pPr>
                <a:defRPr/>
              </a:pPr>
              <a:t>2025-08-26</a:t>
            </a:fld>
            <a:endParaRPr lang="sv-SE">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9" name="Rectangle 6"/>
          <p:cNvSpPr>
            <a:spLocks noGrp="1" noChangeArrowheads="1"/>
          </p:cNvSpPr>
          <p:nvPr>
            <p:ph type="sldNum" sz="quarter" idx="12"/>
          </p:nvPr>
        </p:nvSpPr>
        <p:spPr>
          <a:ln/>
        </p:spPr>
        <p:txBody>
          <a:bodyPr/>
          <a:lstStyle>
            <a:lvl1pPr>
              <a:defRPr/>
            </a:lvl1pPr>
          </a:lstStyle>
          <a:p>
            <a:pPr>
              <a:defRPr/>
            </a:pPr>
            <a:fld id="{B2DADE68-7536-4033-B0F8-67BB288516E2}"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878436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fld id="{2E000CC3-DB16-4246-81E6-02C210E69152}" type="datetime1">
              <a:rPr lang="sv-SE" smtClean="0">
                <a:solidFill>
                  <a:srgbClr val="808080"/>
                </a:solidFill>
              </a:rPr>
              <a:pPr>
                <a:defRPr/>
              </a:pPr>
              <a:t>2025-08-26</a:t>
            </a:fld>
            <a:endParaRPr lang="sv-SE">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6" name="Rectangle 6"/>
          <p:cNvSpPr>
            <a:spLocks noGrp="1" noChangeArrowheads="1"/>
          </p:cNvSpPr>
          <p:nvPr>
            <p:ph type="sldNum" sz="quarter" idx="12"/>
          </p:nvPr>
        </p:nvSpPr>
        <p:spPr>
          <a:ln/>
        </p:spPr>
        <p:txBody>
          <a:bodyPr/>
          <a:lstStyle>
            <a:lvl1pPr>
              <a:defRPr/>
            </a:lvl1pPr>
          </a:lstStyle>
          <a:p>
            <a:pPr>
              <a:defRPr/>
            </a:pPr>
            <a:fld id="{E6EC10AE-138D-46DA-B148-784CA63A331B}"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86186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539750" y="790575"/>
            <a:ext cx="7772400" cy="3886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ectangle 4"/>
          <p:cNvSpPr>
            <a:spLocks noGrp="1" noChangeArrowheads="1"/>
          </p:cNvSpPr>
          <p:nvPr>
            <p:ph type="dt" sz="half" idx="10"/>
          </p:nvPr>
        </p:nvSpPr>
        <p:spPr>
          <a:ln/>
        </p:spPr>
        <p:txBody>
          <a:bodyPr/>
          <a:lstStyle>
            <a:lvl1pPr>
              <a:defRPr/>
            </a:lvl1pPr>
          </a:lstStyle>
          <a:p>
            <a:pPr>
              <a:defRPr/>
            </a:pPr>
            <a:fld id="{F5AE232D-9464-4364-827F-CCF366408F35}" type="datetime1">
              <a:rPr lang="sv-SE" smtClean="0">
                <a:solidFill>
                  <a:srgbClr val="808080"/>
                </a:solidFill>
              </a:rPr>
              <a:pPr>
                <a:defRPr/>
              </a:pPr>
              <a:t>2025-08-26</a:t>
            </a:fld>
            <a:endParaRPr lang="sv-SE">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5" name="Rectangle 6"/>
          <p:cNvSpPr>
            <a:spLocks noGrp="1" noChangeArrowheads="1"/>
          </p:cNvSpPr>
          <p:nvPr>
            <p:ph type="sldNum" sz="quarter" idx="12"/>
          </p:nvPr>
        </p:nvSpPr>
        <p:spPr>
          <a:ln/>
        </p:spPr>
        <p:txBody>
          <a:bodyPr/>
          <a:lstStyle>
            <a:lvl1pPr>
              <a:defRPr/>
            </a:lvl1pPr>
          </a:lstStyle>
          <a:p>
            <a:pPr>
              <a:defRPr/>
            </a:pPr>
            <a:fld id="{DF2766FC-4451-45DC-AA78-0F8FF5A41919}"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2852926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13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539750" y="159067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02150" y="159067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fld id="{3975381E-5632-40B4-94D5-7CB1CC199455}" type="datetime1">
              <a:rPr lang="sv-SE" smtClean="0">
                <a:solidFill>
                  <a:srgbClr val="808080"/>
                </a:solidFill>
              </a:rPr>
              <a:pPr>
                <a:defRPr/>
              </a:pPr>
              <a:t>2025-08-26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BACA29D8-432B-4C6E-B007-FF988FD031C2}"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407652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vsnittsbild">
    <p:bg>
      <p:bgPr>
        <a:solidFill>
          <a:srgbClr val="EDF4F4"/>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45332"/>
            <a:ext cx="7772400" cy="857250"/>
          </a:xfrm>
        </p:spPr>
        <p:txBody>
          <a:bodyPr anchor="ctr"/>
          <a:lstStyle>
            <a:lvl1pPr>
              <a:defRPr sz="3200" spc="-50" baseline="0">
                <a:solidFill>
                  <a:srgbClr val="4F0433"/>
                </a:solidFill>
              </a:defRPr>
            </a:lvl1pPr>
          </a:lstStyle>
          <a:p>
            <a:pPr lvl="0"/>
            <a:r>
              <a:rPr lang="sv-SE" noProof="0"/>
              <a:t>Klicka här för att ändra mall för rubrikformat</a:t>
            </a:r>
            <a:endParaRPr lang="sv-SE" noProof="0" dirty="0"/>
          </a:p>
        </p:txBody>
      </p:sp>
      <p:sp>
        <p:nvSpPr>
          <p:cNvPr id="3075" name="Rectangle 3"/>
          <p:cNvSpPr>
            <a:spLocks noGrp="1" noChangeArrowheads="1"/>
          </p:cNvSpPr>
          <p:nvPr>
            <p:ph type="subTitle" idx="1"/>
          </p:nvPr>
        </p:nvSpPr>
        <p:spPr>
          <a:xfrm>
            <a:off x="685800" y="2553444"/>
            <a:ext cx="7772400" cy="1314450"/>
          </a:xfrm>
        </p:spPr>
        <p:txBody>
          <a:bodyPr/>
          <a:lstStyle>
            <a:lvl1pPr marL="0" indent="0">
              <a:buFont typeface="Wingdings" charset="2"/>
              <a:buNone/>
              <a:defRPr sz="1800" spc="-20" baseline="0">
                <a:solidFill>
                  <a:srgbClr val="4F0433"/>
                </a:solidFill>
              </a:defRPr>
            </a:lvl1pPr>
          </a:lstStyle>
          <a:p>
            <a:pPr lvl="0"/>
            <a:r>
              <a:rPr lang="sv-SE" noProof="0"/>
              <a:t>Klicka här för att ändra mall för underrubrikformat</a:t>
            </a:r>
            <a:endParaRPr lang="sv-SE" noProof="0" dirty="0"/>
          </a:p>
        </p:txBody>
      </p:sp>
      <p:sp>
        <p:nvSpPr>
          <p:cNvPr id="3" name="Platshållare för sidfot 2">
            <a:extLst>
              <a:ext uri="{FF2B5EF4-FFF2-40B4-BE49-F238E27FC236}">
                <a16:creationId xmlns:a16="http://schemas.microsoft.com/office/drawing/2014/main" id="{06E61809-D4AE-3513-8292-B4E6C292E3E6}"/>
              </a:ext>
            </a:extLst>
          </p:cNvPr>
          <p:cNvSpPr>
            <a:spLocks noGrp="1"/>
          </p:cNvSpPr>
          <p:nvPr>
            <p:ph type="ftr" sz="quarter" idx="11"/>
          </p:nvPr>
        </p:nvSpPr>
        <p:spPr>
          <a:xfrm>
            <a:off x="255983" y="5424636"/>
            <a:ext cx="36000" cy="171450"/>
          </a:xfrm>
        </p:spPr>
        <p:txBody>
          <a:bodyPr/>
          <a:lstStyle>
            <a:lvl1pPr>
              <a:defRPr sz="100"/>
            </a:lvl1pPr>
          </a:lstStyle>
          <a:p>
            <a:r>
              <a:rPr lang="sv-SE" dirty="0"/>
              <a:t>Karolinska Institutet - ett medicinskt universitet</a:t>
            </a:r>
          </a:p>
        </p:txBody>
      </p:sp>
      <p:sp>
        <p:nvSpPr>
          <p:cNvPr id="2" name="Platshållare för datum 1">
            <a:extLst>
              <a:ext uri="{FF2B5EF4-FFF2-40B4-BE49-F238E27FC236}">
                <a16:creationId xmlns:a16="http://schemas.microsoft.com/office/drawing/2014/main" id="{1E932089-4B60-997F-1556-AFC32E415969}"/>
              </a:ext>
            </a:extLst>
          </p:cNvPr>
          <p:cNvSpPr>
            <a:spLocks noGrp="1"/>
          </p:cNvSpPr>
          <p:nvPr>
            <p:ph type="dt" sz="half" idx="10"/>
          </p:nvPr>
        </p:nvSpPr>
        <p:spPr>
          <a:xfrm>
            <a:off x="6623447" y="5308054"/>
            <a:ext cx="36000" cy="171450"/>
          </a:xfrm>
        </p:spPr>
        <p:txBody>
          <a:bodyPr/>
          <a:lstStyle>
            <a:lvl1pPr>
              <a:defRPr sz="100"/>
            </a:lvl1pPr>
          </a:lstStyle>
          <a:p>
            <a:fld id="{E51FB917-2E17-4F8E-87ED-6A5547C48FD7}" type="datetime4">
              <a:rPr lang="sv-SE" smtClean="0"/>
              <a:t>26 augusti 2025</a:t>
            </a:fld>
            <a:endParaRPr lang="sv-SE" dirty="0"/>
          </a:p>
        </p:txBody>
      </p:sp>
      <p:sp>
        <p:nvSpPr>
          <p:cNvPr id="4" name="Platshållare för bildnummer 3">
            <a:extLst>
              <a:ext uri="{FF2B5EF4-FFF2-40B4-BE49-F238E27FC236}">
                <a16:creationId xmlns:a16="http://schemas.microsoft.com/office/drawing/2014/main" id="{F65A8F9B-CA64-77A4-A2D1-921383468005}"/>
              </a:ext>
            </a:extLst>
          </p:cNvPr>
          <p:cNvSpPr>
            <a:spLocks noGrp="1"/>
          </p:cNvSpPr>
          <p:nvPr>
            <p:ph type="sldNum" sz="quarter" idx="12"/>
          </p:nvPr>
        </p:nvSpPr>
        <p:spPr>
          <a:xfrm>
            <a:off x="8299847" y="5308054"/>
            <a:ext cx="36000" cy="171450"/>
          </a:xfrm>
        </p:spPr>
        <p:txBody>
          <a:bodyPr/>
          <a:lstStyle>
            <a:lvl1pPr>
              <a:defRPr sz="100"/>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163379251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sv-SE"/>
              <a:t>Klicka här för att ändra mall för rubrikformat</a:t>
            </a:r>
            <a:endParaRPr lang="sv-SE" dirty="0"/>
          </a:p>
        </p:txBody>
      </p:sp>
      <p:sp>
        <p:nvSpPr>
          <p:cNvPr id="10" name="Rectangle 3"/>
          <p:cNvSpPr>
            <a:spLocks noGrp="1" noChangeArrowheads="1"/>
          </p:cNvSpPr>
          <p:nvPr>
            <p:ph idx="1"/>
          </p:nvPr>
        </p:nvSpPr>
        <p:spPr bwMode="auto">
          <a:xfrm>
            <a:off x="256774" y="1402829"/>
            <a:ext cx="8631243"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sv-SE"/>
              <a:t>Redigera format för bakgrundstext</a:t>
            </a:r>
          </a:p>
          <a:p>
            <a:pPr lvl="1"/>
            <a:r>
              <a:rPr lang="sv-SE"/>
              <a:t>Nivå två</a:t>
            </a:r>
          </a:p>
          <a:p>
            <a:pPr lvl="2"/>
            <a:r>
              <a:rPr lang="sv-SE"/>
              <a:t>Nivå tre</a:t>
            </a:r>
          </a:p>
          <a:p>
            <a:pPr lvl="3"/>
            <a:r>
              <a:rPr lang="sv-SE"/>
              <a:t>Nivå fyra</a:t>
            </a:r>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dirty="0"/>
              <a:t>Karolinska Institutet - ett medicinskt universitet</a:t>
            </a:r>
          </a:p>
        </p:txBody>
      </p:sp>
      <p:sp>
        <p:nvSpPr>
          <p:cNvPr id="4" name="Platshållare för datum 3"/>
          <p:cNvSpPr>
            <a:spLocks noGrp="1"/>
          </p:cNvSpPr>
          <p:nvPr>
            <p:ph type="dt" sz="half" idx="10"/>
          </p:nvPr>
        </p:nvSpPr>
        <p:spPr/>
        <p:txBody>
          <a:bodyPr/>
          <a:lstStyle>
            <a:lvl1pPr>
              <a:defRPr/>
            </a:lvl1pPr>
          </a:lstStyle>
          <a:p>
            <a:fld id="{842A2CD5-DA8C-4B9D-8315-B34160A16C25}" type="datetime4">
              <a:rPr lang="sv-SE" smtClean="0"/>
              <a:t>26 augusti 2025</a:t>
            </a:fld>
            <a:endParaRPr lang="sv-SE"/>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a:p>
        </p:txBody>
      </p:sp>
    </p:spTree>
    <p:extLst>
      <p:ext uri="{BB962C8B-B14F-4D97-AF65-F5344CB8AC3E}">
        <p14:creationId xmlns:p14="http://schemas.microsoft.com/office/powerpoint/2010/main" val="35126329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 2 innehållsdelar">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75CC17-B226-9EC7-7062-ECD0FA065757}"/>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9" name="Rectangle 3">
            <a:extLst>
              <a:ext uri="{FF2B5EF4-FFF2-40B4-BE49-F238E27FC236}">
                <a16:creationId xmlns:a16="http://schemas.microsoft.com/office/drawing/2014/main" id="{B73CEA02-8FD8-B27D-7351-D598B5116632}"/>
              </a:ext>
            </a:extLst>
          </p:cNvPr>
          <p:cNvSpPr>
            <a:spLocks noGrp="1" noChangeArrowheads="1"/>
          </p:cNvSpPr>
          <p:nvPr>
            <p:ph idx="13"/>
          </p:nvPr>
        </p:nvSpPr>
        <p:spPr bwMode="auto">
          <a:xfrm>
            <a:off x="256774" y="1402829"/>
            <a:ext cx="4170039"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Redigera format för bakgrundstext</a:t>
            </a:r>
          </a:p>
          <a:p>
            <a:pPr lvl="1"/>
            <a:r>
              <a:rPr lang="sv-SE"/>
              <a:t>Nivå två</a:t>
            </a:r>
          </a:p>
          <a:p>
            <a:pPr lvl="2"/>
            <a:r>
              <a:rPr lang="sv-SE"/>
              <a:t>Nivå tre</a:t>
            </a:r>
          </a:p>
          <a:p>
            <a:pPr lvl="3"/>
            <a:r>
              <a:rPr lang="sv-SE"/>
              <a:t>Nivå fyra</a:t>
            </a:r>
          </a:p>
        </p:txBody>
      </p:sp>
      <p:sp>
        <p:nvSpPr>
          <p:cNvPr id="4" name="Platshållare för innehåll 3"/>
          <p:cNvSpPr>
            <a:spLocks noGrp="1"/>
          </p:cNvSpPr>
          <p:nvPr>
            <p:ph sz="half" idx="2"/>
          </p:nvPr>
        </p:nvSpPr>
        <p:spPr>
          <a:xfrm>
            <a:off x="4711200" y="1403857"/>
            <a:ext cx="4170040" cy="3189163"/>
          </a:xfrm>
        </p:spPr>
        <p:txBody>
          <a:bodyPr/>
          <a:lstStyle>
            <a:lvl1pPr>
              <a:defRPr sz="1800"/>
            </a:lvl1pPr>
            <a:lvl2pPr>
              <a:defRPr sz="1600"/>
            </a:lvl2pPr>
            <a:lvl3pPr>
              <a:defRPr sz="1400"/>
            </a:lvl3pPr>
            <a:lvl4pPr>
              <a:defRPr sz="1200"/>
            </a:lvl4pPr>
            <a:lvl5pPr>
              <a:defRPr sz="16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p:txBody>
      </p:sp>
      <p:sp>
        <p:nvSpPr>
          <p:cNvPr id="2" name="Platshållare för sidfot 2">
            <a:extLst>
              <a:ext uri="{FF2B5EF4-FFF2-40B4-BE49-F238E27FC236}">
                <a16:creationId xmlns:a16="http://schemas.microsoft.com/office/drawing/2014/main" id="{BBC55AFF-EEAC-CC84-7EDE-436AC101B92B}"/>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5" name="Platshållare för datum 4"/>
          <p:cNvSpPr>
            <a:spLocks noGrp="1"/>
          </p:cNvSpPr>
          <p:nvPr>
            <p:ph type="dt" sz="half" idx="10"/>
          </p:nvPr>
        </p:nvSpPr>
        <p:spPr/>
        <p:txBody>
          <a:bodyPr/>
          <a:lstStyle>
            <a:lvl1pPr>
              <a:defRPr/>
            </a:lvl1pPr>
          </a:lstStyle>
          <a:p>
            <a:fld id="{2BB84996-FDAD-4A7F-89D4-758A2E9C5C80}" type="datetime4">
              <a:rPr lang="sv-SE" smtClean="0"/>
              <a:t>26 augusti 2025</a:t>
            </a:fld>
            <a:endParaRPr lang="sv-SE"/>
          </a:p>
        </p:txBody>
      </p:sp>
      <p:sp>
        <p:nvSpPr>
          <p:cNvPr id="7" name="Platshållare för bildnummer 6"/>
          <p:cNvSpPr>
            <a:spLocks noGrp="1"/>
          </p:cNvSpPr>
          <p:nvPr>
            <p:ph type="sldNum" sz="quarter" idx="12"/>
          </p:nvPr>
        </p:nvSpPr>
        <p:spPr/>
        <p:txBody>
          <a:bodyPr/>
          <a:lstStyle>
            <a:lvl1pPr>
              <a:defRPr/>
            </a:lvl1pPr>
          </a:lstStyle>
          <a:p>
            <a:fld id="{719C98C6-00F0-4387-A9BA-FB521E0564CA}" type="slidenum">
              <a:rPr lang="sv-SE"/>
              <a:pPr/>
              <a:t>‹#›</a:t>
            </a:fld>
            <a:endParaRPr lang="sv-SE"/>
          </a:p>
        </p:txBody>
      </p:sp>
    </p:spTree>
    <p:extLst>
      <p:ext uri="{BB962C8B-B14F-4D97-AF65-F5344CB8AC3E}">
        <p14:creationId xmlns:p14="http://schemas.microsoft.com/office/powerpoint/2010/main" val="21684858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2E2751E-29B4-AE75-0730-6CFFB5936B81}"/>
              </a:ext>
            </a:extLst>
          </p:cNvPr>
          <p:cNvSpPr>
            <a:spLocks noGrp="1"/>
          </p:cNvSpPr>
          <p:nvPr>
            <p:ph sz="quarter" idx="13" hasCustomPrompt="1"/>
          </p:nvPr>
        </p:nvSpPr>
        <p:spPr>
          <a:xfrm>
            <a:off x="0" y="0"/>
            <a:ext cx="9144000" cy="5143500"/>
          </a:xfrm>
        </p:spPr>
        <p:txBody>
          <a:bodyPr/>
          <a:lstStyle>
            <a:lvl1pPr marL="0" indent="0">
              <a:buNone/>
              <a:defRPr sz="1400"/>
            </a:lvl1pPr>
          </a:lstStyle>
          <a:p>
            <a:pPr lvl="0"/>
            <a:r>
              <a:rPr lang="sv-SE" dirty="0"/>
              <a:t>Klicka på första eller andra ikonen i den andra raden av ikoner för att infoga en bild.</a:t>
            </a:r>
          </a:p>
        </p:txBody>
      </p:sp>
      <p:sp>
        <p:nvSpPr>
          <p:cNvPr id="9" name="Platshållare för sidfot 8">
            <a:extLst>
              <a:ext uri="{FF2B5EF4-FFF2-40B4-BE49-F238E27FC236}">
                <a16:creationId xmlns:a16="http://schemas.microsoft.com/office/drawing/2014/main" id="{DD1BCA6E-C8FD-891D-4F83-66CC4277CA70}"/>
              </a:ext>
            </a:extLst>
          </p:cNvPr>
          <p:cNvSpPr>
            <a:spLocks noGrp="1"/>
          </p:cNvSpPr>
          <p:nvPr>
            <p:ph type="ftr" sz="quarter" idx="15"/>
          </p:nvPr>
        </p:nvSpPr>
        <p:spPr>
          <a:xfrm>
            <a:off x="1" y="5424636"/>
            <a:ext cx="107504" cy="171450"/>
          </a:xfrm>
        </p:spPr>
        <p:txBody>
          <a:bodyPr/>
          <a:lstStyle>
            <a:lvl1pPr>
              <a:defRPr sz="100"/>
            </a:lvl1pPr>
          </a:lstStyle>
          <a:p>
            <a:r>
              <a:rPr lang="sv-SE"/>
              <a:t>Karolinska Institutet - ett medicinskt universitet</a:t>
            </a:r>
            <a:endParaRPr lang="sv-SE" dirty="0"/>
          </a:p>
        </p:txBody>
      </p:sp>
      <p:sp>
        <p:nvSpPr>
          <p:cNvPr id="8" name="Platshållare för datum 7">
            <a:extLst>
              <a:ext uri="{FF2B5EF4-FFF2-40B4-BE49-F238E27FC236}">
                <a16:creationId xmlns:a16="http://schemas.microsoft.com/office/drawing/2014/main" id="{AA906207-79B5-98E0-34C3-171784B570D0}"/>
              </a:ext>
            </a:extLst>
          </p:cNvPr>
          <p:cNvSpPr>
            <a:spLocks noGrp="1"/>
          </p:cNvSpPr>
          <p:nvPr>
            <p:ph type="dt" sz="half" idx="14"/>
          </p:nvPr>
        </p:nvSpPr>
        <p:spPr>
          <a:xfrm>
            <a:off x="6787581" y="5213161"/>
            <a:ext cx="94998" cy="171450"/>
          </a:xfrm>
        </p:spPr>
        <p:txBody>
          <a:bodyPr/>
          <a:lstStyle>
            <a:lvl1pPr>
              <a:defRPr sz="100"/>
            </a:lvl1pPr>
          </a:lstStyle>
          <a:p>
            <a:fld id="{3D94F107-FCCF-4D7C-8F71-E821E5DA5282}" type="datetime4">
              <a:rPr lang="sv-SE" smtClean="0"/>
              <a:t>26 augusti 2025</a:t>
            </a:fld>
            <a:endParaRPr lang="sv-SE" dirty="0"/>
          </a:p>
        </p:txBody>
      </p:sp>
      <p:sp>
        <p:nvSpPr>
          <p:cNvPr id="10" name="Platshållare för bildnummer 9">
            <a:extLst>
              <a:ext uri="{FF2B5EF4-FFF2-40B4-BE49-F238E27FC236}">
                <a16:creationId xmlns:a16="http://schemas.microsoft.com/office/drawing/2014/main" id="{5358C040-7B29-520B-66D6-03AF9B5F5472}"/>
              </a:ext>
            </a:extLst>
          </p:cNvPr>
          <p:cNvSpPr>
            <a:spLocks noGrp="1"/>
          </p:cNvSpPr>
          <p:nvPr>
            <p:ph type="sldNum" sz="quarter" idx="16"/>
          </p:nvPr>
        </p:nvSpPr>
        <p:spPr>
          <a:xfrm>
            <a:off x="8463981" y="5213161"/>
            <a:ext cx="45719" cy="171450"/>
          </a:xfrm>
        </p:spPr>
        <p:txBody>
          <a:bodyPr/>
          <a:lstStyle>
            <a:lvl1pPr>
              <a:defRPr sz="100"/>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212038350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1 innehåll och 1 bi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6C309769-9796-3F4C-16EC-30D95F72728F}"/>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13" name="Rectangle 3">
            <a:extLst>
              <a:ext uri="{FF2B5EF4-FFF2-40B4-BE49-F238E27FC236}">
                <a16:creationId xmlns:a16="http://schemas.microsoft.com/office/drawing/2014/main" id="{0AA63C4E-0A70-530E-97DF-2D2B5352F878}"/>
              </a:ext>
            </a:extLst>
          </p:cNvPr>
          <p:cNvSpPr>
            <a:spLocks noGrp="1" noChangeArrowheads="1"/>
          </p:cNvSpPr>
          <p:nvPr>
            <p:ph idx="15"/>
          </p:nvPr>
        </p:nvSpPr>
        <p:spPr bwMode="auto">
          <a:xfrm>
            <a:off x="256774" y="1402829"/>
            <a:ext cx="4170039"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Redigera format för bakgrundstext</a:t>
            </a:r>
          </a:p>
          <a:p>
            <a:pPr lvl="1"/>
            <a:r>
              <a:rPr lang="sv-SE"/>
              <a:t>Nivå två</a:t>
            </a:r>
          </a:p>
          <a:p>
            <a:pPr lvl="2"/>
            <a:r>
              <a:rPr lang="sv-SE"/>
              <a:t>Nivå tre</a:t>
            </a:r>
          </a:p>
          <a:p>
            <a:pPr lvl="3"/>
            <a:r>
              <a:rPr lang="sv-SE"/>
              <a:t>Nivå fyra</a:t>
            </a:r>
          </a:p>
        </p:txBody>
      </p:sp>
      <p:sp>
        <p:nvSpPr>
          <p:cNvPr id="3" name="Platshållare för sidfot 2">
            <a:extLst>
              <a:ext uri="{FF2B5EF4-FFF2-40B4-BE49-F238E27FC236}">
                <a16:creationId xmlns:a16="http://schemas.microsoft.com/office/drawing/2014/main" id="{B1D2BA1C-0344-BC2E-84D4-95E7F2FD763C}"/>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6" name="Platshållare för innehåll 5">
            <a:extLst>
              <a:ext uri="{FF2B5EF4-FFF2-40B4-BE49-F238E27FC236}">
                <a16:creationId xmlns:a16="http://schemas.microsoft.com/office/drawing/2014/main" id="{8E5A0135-F7D5-EC17-C577-4234FB383147}"/>
              </a:ext>
            </a:extLst>
          </p:cNvPr>
          <p:cNvSpPr>
            <a:spLocks noGrp="1"/>
          </p:cNvSpPr>
          <p:nvPr>
            <p:ph sz="quarter" idx="16" hasCustomPrompt="1"/>
          </p:nvPr>
        </p:nvSpPr>
        <p:spPr>
          <a:xfrm>
            <a:off x="4711200" y="1404631"/>
            <a:ext cx="4170040" cy="3188389"/>
          </a:xfrm>
        </p:spPr>
        <p:txBody>
          <a:bodyPr/>
          <a:lstStyle>
            <a:lvl1pPr marL="0" indent="0">
              <a:buNone/>
              <a:defRPr/>
            </a:lvl1pPr>
          </a:lstStyle>
          <a:p>
            <a:pPr lvl="0"/>
            <a:r>
              <a:rPr lang="sv-SE" b="0" i="0" u="none" strike="noStrike" baseline="0" dirty="0">
                <a:solidFill>
                  <a:srgbClr val="000000"/>
                </a:solidFill>
                <a:latin typeface="DM Sans" pitchFamily="2" charset="0"/>
              </a:rPr>
              <a:t>Klicka på första eller andra ikonen i den andra raden av ikoner för att infoga en bild.</a:t>
            </a:r>
            <a:endParaRPr lang="en-GB" dirty="0"/>
          </a:p>
        </p:txBody>
      </p:sp>
      <p:sp>
        <p:nvSpPr>
          <p:cNvPr id="4" name="Platshållare för bildnummer 3"/>
          <p:cNvSpPr>
            <a:spLocks noGrp="1"/>
          </p:cNvSpPr>
          <p:nvPr>
            <p:ph type="sldNum" sz="quarter" idx="12"/>
          </p:nvPr>
        </p:nvSpPr>
        <p:spPr/>
        <p:txBody>
          <a:bodyPr/>
          <a:lstStyle>
            <a:lvl1pPr>
              <a:defRPr/>
            </a:lvl1pPr>
          </a:lstStyle>
          <a:p>
            <a:fld id="{E4B570BB-7289-4069-9D4A-2FAE4107D42A}" type="slidenum">
              <a:rPr lang="sv-SE"/>
              <a:pPr/>
              <a:t>‹#›</a:t>
            </a:fld>
            <a:endParaRPr lang="sv-SE"/>
          </a:p>
        </p:txBody>
      </p:sp>
      <p:sp>
        <p:nvSpPr>
          <p:cNvPr id="2" name="Platshållare för datum 1"/>
          <p:cNvSpPr>
            <a:spLocks noGrp="1"/>
          </p:cNvSpPr>
          <p:nvPr>
            <p:ph type="dt" sz="half" idx="10"/>
          </p:nvPr>
        </p:nvSpPr>
        <p:spPr/>
        <p:txBody>
          <a:bodyPr/>
          <a:lstStyle>
            <a:lvl1pPr>
              <a:defRPr/>
            </a:lvl1pPr>
          </a:lstStyle>
          <a:p>
            <a:fld id="{7DC85695-0C9C-45E7-AAF3-3B0DE890CA1A}" type="datetime4">
              <a:rPr lang="sv-SE" smtClean="0"/>
              <a:t>26 augusti 2025</a:t>
            </a:fld>
            <a:endParaRPr lang="sv-SE"/>
          </a:p>
        </p:txBody>
      </p:sp>
    </p:spTree>
    <p:extLst>
      <p:ext uri="{BB962C8B-B14F-4D97-AF65-F5344CB8AC3E}">
        <p14:creationId xmlns:p14="http://schemas.microsoft.com/office/powerpoint/2010/main" val="8272384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2 bilder">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AB09F81-3DF8-1100-91E4-2C1919909396}"/>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8" name="Platshållare för innehåll 7">
            <a:extLst>
              <a:ext uri="{FF2B5EF4-FFF2-40B4-BE49-F238E27FC236}">
                <a16:creationId xmlns:a16="http://schemas.microsoft.com/office/drawing/2014/main" id="{C02F024F-96B7-5411-16AF-D7BE9A4ACEA3}"/>
              </a:ext>
            </a:extLst>
          </p:cNvPr>
          <p:cNvSpPr>
            <a:spLocks noGrp="1"/>
          </p:cNvSpPr>
          <p:nvPr>
            <p:ph sz="quarter" idx="16" hasCustomPrompt="1"/>
          </p:nvPr>
        </p:nvSpPr>
        <p:spPr>
          <a:xfrm>
            <a:off x="255971" y="1401312"/>
            <a:ext cx="4170038" cy="3193712"/>
          </a:xfrm>
        </p:spPr>
        <p:txBody>
          <a:bodyPr/>
          <a:lstStyle>
            <a:lvl1pPr marL="0" indent="0">
              <a:buNone/>
              <a:defRPr sz="1400"/>
            </a:lvl1pPr>
          </a:lstStyle>
          <a:p>
            <a:pPr lvl="0"/>
            <a:r>
              <a:rPr lang="sv-SE" dirty="0"/>
              <a:t>Klicka på första eller andra ikonen i den andra raden av ikoner för att infoga en bild.</a:t>
            </a:r>
            <a:endParaRPr lang="en-GB" dirty="0"/>
          </a:p>
        </p:txBody>
      </p:sp>
      <p:sp>
        <p:nvSpPr>
          <p:cNvPr id="4" name="Platshållare för innehåll 3">
            <a:extLst>
              <a:ext uri="{FF2B5EF4-FFF2-40B4-BE49-F238E27FC236}">
                <a16:creationId xmlns:a16="http://schemas.microsoft.com/office/drawing/2014/main" id="{8A96EA6F-41F1-0969-DF45-AEBBDEDF0D9B}"/>
              </a:ext>
            </a:extLst>
          </p:cNvPr>
          <p:cNvSpPr>
            <a:spLocks noGrp="1"/>
          </p:cNvSpPr>
          <p:nvPr>
            <p:ph sz="quarter" idx="15" hasCustomPrompt="1"/>
          </p:nvPr>
        </p:nvSpPr>
        <p:spPr>
          <a:xfrm>
            <a:off x="4711200" y="1404631"/>
            <a:ext cx="4170040" cy="3188389"/>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sv-SE" dirty="0"/>
              <a:t>Klicka på första eller andra ikonen i den andra raden av ikoner för att infoga en bild.</a:t>
            </a:r>
            <a:endParaRPr lang="en-GB" dirty="0"/>
          </a:p>
        </p:txBody>
      </p:sp>
      <p:sp>
        <p:nvSpPr>
          <p:cNvPr id="2" name="Platshållare för sidfot 2">
            <a:extLst>
              <a:ext uri="{FF2B5EF4-FFF2-40B4-BE49-F238E27FC236}">
                <a16:creationId xmlns:a16="http://schemas.microsoft.com/office/drawing/2014/main" id="{372DAC4F-41A4-C8F3-1E26-84893299D9BA}"/>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5" name="Platshållare för datum 4"/>
          <p:cNvSpPr>
            <a:spLocks noGrp="1"/>
          </p:cNvSpPr>
          <p:nvPr>
            <p:ph type="dt" sz="half" idx="10"/>
          </p:nvPr>
        </p:nvSpPr>
        <p:spPr/>
        <p:txBody>
          <a:bodyPr/>
          <a:lstStyle>
            <a:lvl1pPr>
              <a:defRPr/>
            </a:lvl1pPr>
          </a:lstStyle>
          <a:p>
            <a:fld id="{B9F31A13-B82C-43A3-AC35-E621AAB6303F}" type="datetime4">
              <a:rPr lang="sv-SE" smtClean="0"/>
              <a:t>26 augusti 2025</a:t>
            </a:fld>
            <a:endParaRPr lang="sv-SE"/>
          </a:p>
        </p:txBody>
      </p:sp>
      <p:sp>
        <p:nvSpPr>
          <p:cNvPr id="7" name="Platshållare för bildnummer 6"/>
          <p:cNvSpPr>
            <a:spLocks noGrp="1"/>
          </p:cNvSpPr>
          <p:nvPr>
            <p:ph type="sldNum" sz="quarter" idx="12"/>
          </p:nvPr>
        </p:nvSpPr>
        <p:spPr/>
        <p:txBody>
          <a:bodyPr/>
          <a:lstStyle>
            <a:lvl1pPr>
              <a:defRPr/>
            </a:lvl1pPr>
          </a:lstStyle>
          <a:p>
            <a:fld id="{73E6EECC-44D8-4442-87AA-D47F74CC81A2}" type="slidenum">
              <a:rPr lang="sv-SE"/>
              <a:pPr/>
              <a:t>‹#›</a:t>
            </a:fld>
            <a:endParaRPr lang="sv-SE"/>
          </a:p>
        </p:txBody>
      </p:sp>
    </p:spTree>
    <p:extLst>
      <p:ext uri="{BB962C8B-B14F-4D97-AF65-F5344CB8AC3E}">
        <p14:creationId xmlns:p14="http://schemas.microsoft.com/office/powerpoint/2010/main" val="365799459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2 bilder m bil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9" name="Platshållare för innehåll 8">
            <a:extLst>
              <a:ext uri="{FF2B5EF4-FFF2-40B4-BE49-F238E27FC236}">
                <a16:creationId xmlns:a16="http://schemas.microsoft.com/office/drawing/2014/main" id="{C4794E74-271C-9E5F-FE9E-7420C39ABEC1}"/>
              </a:ext>
            </a:extLst>
          </p:cNvPr>
          <p:cNvSpPr>
            <a:spLocks noGrp="1"/>
          </p:cNvSpPr>
          <p:nvPr>
            <p:ph sz="quarter" idx="18" hasCustomPrompt="1"/>
          </p:nvPr>
        </p:nvSpPr>
        <p:spPr>
          <a:xfrm>
            <a:off x="255971" y="1401312"/>
            <a:ext cx="4170038" cy="2520145"/>
          </a:xfrm>
        </p:spPr>
        <p:txBody>
          <a:bodyPr/>
          <a:lstStyle>
            <a:lvl1pPr marL="0" indent="0">
              <a:buNone/>
              <a:defRPr sz="1400"/>
            </a:lvl1pPr>
          </a:lstStyle>
          <a:p>
            <a:pPr lvl="0"/>
            <a:r>
              <a:rPr lang="sv-SE" dirty="0"/>
              <a:t>Klicka på första eller andra ikonen i den andra raden av ikoner för att infoga en bild.</a:t>
            </a:r>
            <a:endParaRPr lang="en-GB" dirty="0"/>
          </a:p>
        </p:txBody>
      </p:sp>
      <p:sp>
        <p:nvSpPr>
          <p:cNvPr id="10" name="Platshållare för text 9"/>
          <p:cNvSpPr>
            <a:spLocks noGrp="1"/>
          </p:cNvSpPr>
          <p:nvPr>
            <p:ph type="body" sz="quarter" idx="15"/>
          </p:nvPr>
        </p:nvSpPr>
        <p:spPr>
          <a:xfrm>
            <a:off x="255971" y="4016459"/>
            <a:ext cx="4170039" cy="578499"/>
          </a:xfrm>
        </p:spPr>
        <p:txBody>
          <a:bodyPr/>
          <a:lstStyle>
            <a:lvl1pPr marL="0" indent="0">
              <a:buNone/>
              <a:defRPr sz="1600"/>
            </a:lvl1pPr>
          </a:lstStyle>
          <a:p>
            <a:pPr lvl="0"/>
            <a:r>
              <a:rPr lang="sv-SE"/>
              <a:t>Redigera format för bakgrundstext</a:t>
            </a:r>
          </a:p>
        </p:txBody>
      </p:sp>
      <p:sp>
        <p:nvSpPr>
          <p:cNvPr id="7" name="Platshållare för innehåll 6">
            <a:extLst>
              <a:ext uri="{FF2B5EF4-FFF2-40B4-BE49-F238E27FC236}">
                <a16:creationId xmlns:a16="http://schemas.microsoft.com/office/drawing/2014/main" id="{6F7332DF-CAE5-41F2-AEFA-52F537B3AA49}"/>
              </a:ext>
            </a:extLst>
          </p:cNvPr>
          <p:cNvSpPr>
            <a:spLocks noGrp="1"/>
          </p:cNvSpPr>
          <p:nvPr>
            <p:ph sz="quarter" idx="17" hasCustomPrompt="1"/>
          </p:nvPr>
        </p:nvSpPr>
        <p:spPr>
          <a:xfrm>
            <a:off x="4711199" y="1404632"/>
            <a:ext cx="4170040" cy="2516826"/>
          </a:xfrm>
        </p:spPr>
        <p:txBody>
          <a:bodyPr/>
          <a:lstStyle>
            <a:lvl1pPr marL="0" indent="0">
              <a:buNone/>
              <a:defRPr sz="1400"/>
            </a:lvl1pPr>
          </a:lstStyle>
          <a:p>
            <a:pPr lvl="0"/>
            <a:r>
              <a:rPr lang="sv-SE" dirty="0"/>
              <a:t>Klicka på första eller andra ikonen i den andra raden av ikoner för att infoga en bild.</a:t>
            </a:r>
            <a:endParaRPr lang="en-GB" dirty="0"/>
          </a:p>
        </p:txBody>
      </p:sp>
      <p:sp>
        <p:nvSpPr>
          <p:cNvPr id="11" name="Platshållare för text 9"/>
          <p:cNvSpPr>
            <a:spLocks noGrp="1"/>
          </p:cNvSpPr>
          <p:nvPr>
            <p:ph type="body" sz="quarter" idx="16"/>
          </p:nvPr>
        </p:nvSpPr>
        <p:spPr>
          <a:xfrm>
            <a:off x="4711200" y="4016459"/>
            <a:ext cx="4170039" cy="574675"/>
          </a:xfrm>
        </p:spPr>
        <p:txBody>
          <a:bodyPr/>
          <a:lstStyle>
            <a:lvl1pPr marL="0" indent="0">
              <a:buNone/>
              <a:defRPr sz="1600"/>
            </a:lvl1pPr>
          </a:lstStyle>
          <a:p>
            <a:pPr lvl="0"/>
            <a:r>
              <a:rPr lang="sv-SE"/>
              <a:t>Redigera format för bakgrundstext</a:t>
            </a:r>
          </a:p>
        </p:txBody>
      </p:sp>
      <p:sp>
        <p:nvSpPr>
          <p:cNvPr id="4" name="Platshållare för sidfot 2">
            <a:extLst>
              <a:ext uri="{FF2B5EF4-FFF2-40B4-BE49-F238E27FC236}">
                <a16:creationId xmlns:a16="http://schemas.microsoft.com/office/drawing/2014/main" id="{D069920A-1206-9BEB-B428-2FE026E7B3E3}"/>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3" name="Platshållare för datum 2"/>
          <p:cNvSpPr>
            <a:spLocks noGrp="1"/>
          </p:cNvSpPr>
          <p:nvPr>
            <p:ph type="dt" sz="half" idx="10"/>
          </p:nvPr>
        </p:nvSpPr>
        <p:spPr/>
        <p:txBody>
          <a:bodyPr/>
          <a:lstStyle/>
          <a:p>
            <a:fld id="{C52DA42D-8DCB-48D7-8A43-9E29A5D3CC0A}" type="datetime4">
              <a:rPr lang="sv-SE" smtClean="0"/>
              <a:t>26 augusti 2025</a:t>
            </a:fld>
            <a:endParaRPr lang="sv-SE"/>
          </a:p>
        </p:txBody>
      </p:sp>
      <p:sp>
        <p:nvSpPr>
          <p:cNvPr id="5" name="Platshållare för bildnummer 4"/>
          <p:cNvSpPr>
            <a:spLocks noGrp="1"/>
          </p:cNvSpPr>
          <p:nvPr>
            <p:ph type="sldNum" sz="quarter" idx="12"/>
          </p:nvPr>
        </p:nvSpPr>
        <p:spPr/>
        <p:txBody>
          <a:bodyPr/>
          <a:lstStyle/>
          <a:p>
            <a:fld id="{B5C8723E-5A40-4F9A-B83B-0F0B7FEF2706}" type="slidenum">
              <a:rPr lang="sv-SE" smtClean="0"/>
              <a:pPr/>
              <a:t>‹#›</a:t>
            </a:fld>
            <a:endParaRPr lang="sv-SE"/>
          </a:p>
        </p:txBody>
      </p:sp>
    </p:spTree>
    <p:extLst>
      <p:ext uri="{BB962C8B-B14F-4D97-AF65-F5344CB8AC3E}">
        <p14:creationId xmlns:p14="http://schemas.microsoft.com/office/powerpoint/2010/main" val="220158073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sv-SE"/>
              <a:t>Klicka här för att ändra mall för rubrikformat</a:t>
            </a:r>
            <a:endParaRPr lang="sv-SE" dirty="0"/>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dirty="0"/>
              <a:t>Karolinska Institutet - ett medicinskt universitet</a:t>
            </a:r>
          </a:p>
        </p:txBody>
      </p:sp>
      <p:sp>
        <p:nvSpPr>
          <p:cNvPr id="4" name="Platshållare för datum 3"/>
          <p:cNvSpPr>
            <a:spLocks noGrp="1"/>
          </p:cNvSpPr>
          <p:nvPr>
            <p:ph type="dt" sz="half" idx="10"/>
          </p:nvPr>
        </p:nvSpPr>
        <p:spPr/>
        <p:txBody>
          <a:bodyPr/>
          <a:lstStyle>
            <a:lvl1pPr>
              <a:defRPr/>
            </a:lvl1pPr>
          </a:lstStyle>
          <a:p>
            <a:fld id="{842A2CD5-DA8C-4B9D-8315-B34160A16C25}" type="datetime4">
              <a:rPr lang="sv-SE" smtClean="0"/>
              <a:t>26 augusti 2025</a:t>
            </a:fld>
            <a:endParaRPr lang="sv-SE"/>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a:p>
        </p:txBody>
      </p:sp>
    </p:spTree>
    <p:extLst>
      <p:ext uri="{BB962C8B-B14F-4D97-AF65-F5344CB8AC3E}">
        <p14:creationId xmlns:p14="http://schemas.microsoft.com/office/powerpoint/2010/main" val="125820932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5983" y="339502"/>
            <a:ext cx="862525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bakgrundsrubriken</a:t>
            </a:r>
          </a:p>
        </p:txBody>
      </p:sp>
      <p:sp>
        <p:nvSpPr>
          <p:cNvPr id="1027" name="Rectangle 3"/>
          <p:cNvSpPr>
            <a:spLocks noGrp="1" noChangeArrowheads="1"/>
          </p:cNvSpPr>
          <p:nvPr>
            <p:ph type="body" idx="1"/>
          </p:nvPr>
        </p:nvSpPr>
        <p:spPr bwMode="auto">
          <a:xfrm>
            <a:off x="255983" y="1402830"/>
            <a:ext cx="8630513" cy="318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sidfot 2">
            <a:extLst>
              <a:ext uri="{FF2B5EF4-FFF2-40B4-BE49-F238E27FC236}">
                <a16:creationId xmlns:a16="http://schemas.microsoft.com/office/drawing/2014/main" id="{C2080A6F-57B1-B9B7-BFFB-9C38D4F13FE6}"/>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chemeClr val="accent1"/>
                </a:solidFill>
                <a:latin typeface="+mn-lt"/>
              </a:defRPr>
            </a:lvl1pPr>
          </a:lstStyle>
          <a:p>
            <a:r>
              <a:rPr lang="sv-SE"/>
              <a:t>Karolinska Institutet - ett medicinskt universitet</a:t>
            </a:r>
            <a:endParaRPr lang="sv-SE" dirty="0"/>
          </a:p>
        </p:txBody>
      </p:sp>
      <p:sp>
        <p:nvSpPr>
          <p:cNvPr id="1028" name="Rectangle 4"/>
          <p:cNvSpPr>
            <a:spLocks noGrp="1" noChangeArrowheads="1"/>
          </p:cNvSpPr>
          <p:nvPr>
            <p:ph type="dt" sz="half" idx="2"/>
          </p:nvPr>
        </p:nvSpPr>
        <p:spPr bwMode="auto">
          <a:xfrm>
            <a:off x="6623447" y="4788233"/>
            <a:ext cx="19050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chemeClr val="accent1"/>
                </a:solidFill>
                <a:latin typeface="+mn-lt"/>
              </a:defRPr>
            </a:lvl1pPr>
          </a:lstStyle>
          <a:p>
            <a:fld id="{C3018874-3E6C-444F-95D2-0F7C8B5E1F23}" type="datetime4">
              <a:rPr lang="sv-SE" smtClean="0"/>
              <a:t>26 augusti 2025</a:t>
            </a:fld>
            <a:endParaRPr lang="sv-SE" dirty="0"/>
          </a:p>
        </p:txBody>
      </p:sp>
      <p:sp>
        <p:nvSpPr>
          <p:cNvPr id="1030" name="Rectangle 6"/>
          <p:cNvSpPr>
            <a:spLocks noGrp="1" noChangeArrowheads="1"/>
          </p:cNvSpPr>
          <p:nvPr>
            <p:ph type="sldNum" sz="quarter" idx="4"/>
          </p:nvPr>
        </p:nvSpPr>
        <p:spPr bwMode="auto">
          <a:xfrm>
            <a:off x="8299847" y="4788233"/>
            <a:ext cx="6858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b="0">
                <a:solidFill>
                  <a:schemeClr val="accent1"/>
                </a:solidFill>
                <a:latin typeface="+mn-lt"/>
              </a:defRPr>
            </a:lvl1pPr>
          </a:lstStyle>
          <a:p>
            <a:fld id="{B5C8723E-5A40-4F9A-B83B-0F0B7FEF2706}" type="slidenum">
              <a:rPr lang="sv-SE" smtClean="0"/>
              <a:pPr/>
              <a:t>‹#›</a:t>
            </a:fld>
            <a:endParaRPr lang="sv-SE"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4" r:id="rId5"/>
    <p:sldLayoutId id="2147483655" r:id="rId6"/>
    <p:sldLayoutId id="2147483657" r:id="rId7"/>
    <p:sldLayoutId id="2147483658" r:id="rId8"/>
    <p:sldLayoutId id="2147483663" r:id="rId9"/>
    <p:sldLayoutId id="2147483659" r:id="rId10"/>
    <p:sldLayoutId id="2147483662" r:id="rId11"/>
    <p:sldLayoutId id="2147483664" r:id="rId12"/>
    <p:sldLayoutId id="2147483665" r:id="rId13"/>
    <p:sldLayoutId id="2147483666" r:id="rId14"/>
    <p:sldLayoutId id="2147483668" r:id="rId15"/>
    <p:sldLayoutId id="2147483669" r:id="rId16"/>
    <p:sldLayoutId id="2147483671" r:id="rId17"/>
    <p:sldLayoutId id="2147483672" r:id="rId18"/>
  </p:sldLayoutIdLst>
  <p:hf hdr="0"/>
  <p:txStyles>
    <p:title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p:titleStyle>
    <p:body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3.png"/><Relationship Id="rId10" Type="http://schemas.openxmlformats.org/officeDocument/2006/relationships/image" Target="../media/image52.png"/><Relationship Id="rId4" Type="http://schemas.openxmlformats.org/officeDocument/2006/relationships/image" Target="../media/image48.jpe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20"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4.xml"/><Relationship Id="rId1" Type="http://schemas.openxmlformats.org/officeDocument/2006/relationships/slideLayout" Target="../slideLayouts/slideLayout3.xml"/><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1.emf"/></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2.bin"/><Relationship Id="rId1" Type="http://schemas.openxmlformats.org/officeDocument/2006/relationships/slideLayout" Target="../slideLayouts/slideLayout9.xml"/><Relationship Id="rId5" Type="http://schemas.openxmlformats.org/officeDocument/2006/relationships/image" Target="../media/image45.sv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45.sv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hyperlink" Target="https://ki.se/cns/forskning/avdelningen-for-psykologi/ovriga-grupperingar-vid-avdelningen-for-psykologi/grupperingen-motivation-kompetens-och-halsa" TargetMode="External"/><Relationship Id="rId4" Type="http://schemas.openxmlformats.org/officeDocument/2006/relationships/image" Target="../media/image73.png"/><Relationship Id="rId9"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socialmedicinsktidskrift.se/index.php/smt/article/view/2119/2047"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3.png"/><Relationship Id="rId10" Type="http://schemas.openxmlformats.org/officeDocument/2006/relationships/image" Target="../media/image52.png"/><Relationship Id="rId4" Type="http://schemas.openxmlformats.org/officeDocument/2006/relationships/image" Target="../media/image48.jpeg"/><Relationship Id="rId9"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4.JPEG"/><Relationship Id="rId1" Type="http://schemas.openxmlformats.org/officeDocument/2006/relationships/slideLayout" Target="../slideLayouts/slideLayout3.xml"/><Relationship Id="rId4" Type="http://schemas.openxmlformats.org/officeDocument/2006/relationships/image" Target="../media/image45.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1</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250834" y="103229"/>
            <a:ext cx="2738012" cy="1338869"/>
          </a:xfrm>
          <a:prstGeom prst="rect">
            <a:avLst/>
          </a:prstGeom>
        </p:spPr>
        <p:txBody>
          <a:bodyPr vert="horz" lIns="68580" tIns="34290" rIns="68580" bIns="34290" rtlCol="0" anchor="t">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lgn="l"/>
            <a:br>
              <a:rPr lang="sv-SE" sz="1500" dirty="0">
                <a:solidFill>
                  <a:srgbClr val="F15060"/>
                </a:solidFill>
                <a:latin typeface="Arial" panose="020B0604020202020204" pitchFamily="34" charset="0"/>
                <a:cs typeface="Arial" panose="020B0604020202020204" pitchFamily="34" charset="0"/>
              </a:rPr>
            </a:br>
            <a:endParaRPr lang="sv-SE" sz="1500" dirty="0">
              <a:solidFill>
                <a:srgbClr val="F15060"/>
              </a:solidFill>
              <a:latin typeface="Arial" panose="020B0604020202020204" pitchFamily="34" charset="0"/>
              <a:cs typeface="Arial" panose="020B0604020202020204" pitchFamily="34" charset="0"/>
            </a:endParaRPr>
          </a:p>
        </p:txBody>
      </p:sp>
      <p:sp>
        <p:nvSpPr>
          <p:cNvPr id="7" name="Underrubrik 7">
            <a:extLst>
              <a:ext uri="{FF2B5EF4-FFF2-40B4-BE49-F238E27FC236}">
                <a16:creationId xmlns:a16="http://schemas.microsoft.com/office/drawing/2014/main" id="{1F93F70F-F3F7-404F-A891-E70EBA91AA4F}"/>
              </a:ext>
            </a:extLst>
          </p:cNvPr>
          <p:cNvSpPr txBox="1">
            <a:spLocks/>
          </p:cNvSpPr>
          <p:nvPr/>
        </p:nvSpPr>
        <p:spPr>
          <a:xfrm>
            <a:off x="1399505" y="3435846"/>
            <a:ext cx="2921384" cy="1012301"/>
          </a:xfrm>
          <a:prstGeom prst="rect">
            <a:avLst/>
          </a:prstGeom>
        </p:spPr>
        <p:txBody>
          <a:bodyPr vert="horz" lIns="68580" tIns="34290" rIns="68580" bIns="3429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Times New Roman" panose="02020603050405020304" pitchFamily="18" charset="0"/>
                <a:ea typeface="+mn-ea"/>
                <a:cs typeface="Times New Roman" panose="02020603050405020304" pitchFamily="18" charset="0"/>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Times New Roman" panose="02020603050405020304" pitchFamily="18" charset="0"/>
                <a:ea typeface="+mn-ea"/>
                <a:cs typeface="Times New Roman" panose="02020603050405020304" pitchFamily="18" charset="0"/>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Times New Roman" panose="02020603050405020304" pitchFamily="18" charset="0"/>
                <a:ea typeface="+mn-ea"/>
                <a:cs typeface="Times New Roman" panose="02020603050405020304" pitchFamily="18" charset="0"/>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Times New Roman" panose="02020603050405020304" pitchFamily="18" charset="0"/>
                <a:ea typeface="+mn-ea"/>
                <a:cs typeface="Times New Roman" panose="02020603050405020304" pitchFamily="18" charset="0"/>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Times New Roman" panose="02020603050405020304" pitchFamily="18" charset="0"/>
                <a:ea typeface="+mn-ea"/>
                <a:cs typeface="Times New Roman" panose="02020603050405020304" pitchFamily="18" charset="0"/>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lnSpc>
                <a:spcPct val="100000"/>
              </a:lnSpc>
            </a:pPr>
            <a:endParaRPr lang="sv-SE" sz="1350" dirty="0">
              <a:latin typeface="Arial" panose="020B0604020202020204" pitchFamily="34" charset="0"/>
              <a:cs typeface="Arial" panose="020B0604020202020204" pitchFamily="34" charset="0"/>
            </a:endParaRPr>
          </a:p>
        </p:txBody>
      </p:sp>
      <p:sp>
        <p:nvSpPr>
          <p:cNvPr id="2" name="textruta 1">
            <a:extLst>
              <a:ext uri="{FF2B5EF4-FFF2-40B4-BE49-F238E27FC236}">
                <a16:creationId xmlns:a16="http://schemas.microsoft.com/office/drawing/2014/main" id="{ECA067E6-8AE5-43EE-9CA9-18763781039D}"/>
              </a:ext>
            </a:extLst>
          </p:cNvPr>
          <p:cNvSpPr txBox="1"/>
          <p:nvPr/>
        </p:nvSpPr>
        <p:spPr>
          <a:xfrm>
            <a:off x="179512" y="2835681"/>
            <a:ext cx="5130086" cy="1200329"/>
          </a:xfrm>
          <a:prstGeom prst="rect">
            <a:avLst/>
          </a:prstGeom>
          <a:noFill/>
        </p:spPr>
        <p:txBody>
          <a:bodyPr wrap="square" rtlCol="0">
            <a:spAutoFit/>
          </a:bodyPr>
          <a:lstStyle/>
          <a:p>
            <a:r>
              <a:rPr lang="sv-SE" b="1" dirty="0">
                <a:latin typeface="+mn-lt"/>
              </a:rPr>
              <a:t>Hållbart yrkesliv: Vad är det som får sjuksköterskor att stanna ett helt yrkesliv?</a:t>
            </a:r>
          </a:p>
        </p:txBody>
      </p:sp>
      <p:sp>
        <p:nvSpPr>
          <p:cNvPr id="3" name="Rektangel 2">
            <a:extLst>
              <a:ext uri="{FF2B5EF4-FFF2-40B4-BE49-F238E27FC236}">
                <a16:creationId xmlns:a16="http://schemas.microsoft.com/office/drawing/2014/main" id="{ED8620F5-17C3-4BBB-B9ED-822E595A9734}"/>
              </a:ext>
            </a:extLst>
          </p:cNvPr>
          <p:cNvSpPr/>
          <p:nvPr/>
        </p:nvSpPr>
        <p:spPr>
          <a:xfrm>
            <a:off x="179512" y="3986482"/>
            <a:ext cx="5265382" cy="923330"/>
          </a:xfrm>
          <a:prstGeom prst="rect">
            <a:avLst/>
          </a:prstGeom>
        </p:spPr>
        <p:txBody>
          <a:bodyPr wrap="square">
            <a:spAutoFit/>
          </a:bodyPr>
          <a:lstStyle/>
          <a:p>
            <a:r>
              <a:rPr lang="sv-SE" sz="1800" b="1" dirty="0">
                <a:latin typeface="+mn-lt"/>
              </a:rPr>
              <a:t>Regional dag i Luleå 18 september 2025 </a:t>
            </a:r>
          </a:p>
          <a:p>
            <a:r>
              <a:rPr lang="sv-SE" sz="1800" b="1" kern="0" dirty="0">
                <a:latin typeface="+mn-lt"/>
              </a:rPr>
              <a:t>Ann Rudman, Leg SSK, Docent </a:t>
            </a:r>
          </a:p>
          <a:p>
            <a:r>
              <a:rPr lang="sv-SE" sz="1800" b="1" kern="0" dirty="0">
                <a:latin typeface="+mn-lt"/>
              </a:rPr>
              <a:t>Högskolan Dalarna &amp; Karolinska Institutet</a:t>
            </a:r>
          </a:p>
        </p:txBody>
      </p:sp>
      <p:pic>
        <p:nvPicPr>
          <p:cNvPr id="1026" name="Picture 2" descr="https://www.du.se/contentassets/0186e683ea714ceab32d004e08ac2c8c/hd_vertikal_vit.png">
            <a:extLst>
              <a:ext uri="{FF2B5EF4-FFF2-40B4-BE49-F238E27FC236}">
                <a16:creationId xmlns:a16="http://schemas.microsoft.com/office/drawing/2014/main" id="{E7D96023-7111-48A0-A748-943CF8C7F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9AA92AC4-3B62-2372-42D6-96FAFA97B406}"/>
              </a:ext>
            </a:extLst>
          </p:cNvPr>
          <p:cNvSpPr txBox="1"/>
          <p:nvPr/>
        </p:nvSpPr>
        <p:spPr>
          <a:xfrm>
            <a:off x="107504" y="126332"/>
            <a:ext cx="5911337" cy="646331"/>
          </a:xfrm>
          <a:prstGeom prst="rect">
            <a:avLst/>
          </a:prstGeom>
          <a:noFill/>
          <a:ln w="63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DM Sans"/>
                <a:ea typeface="+mn-ea"/>
                <a:cs typeface="+mn-cs"/>
              </a:rPr>
              <a:t>(Resultat från LUST Studien: Longitudinell Undersökning av Sjuksköterskors tillvaro)</a:t>
            </a:r>
          </a:p>
        </p:txBody>
      </p:sp>
    </p:spTree>
    <p:extLst>
      <p:ext uri="{BB962C8B-B14F-4D97-AF65-F5344CB8AC3E}">
        <p14:creationId xmlns:p14="http://schemas.microsoft.com/office/powerpoint/2010/main" val="383092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a:spLocks noGrp="1"/>
          </p:cNvSpPr>
          <p:nvPr>
            <p:ph type="sldNum" sz="quarter" idx="12"/>
          </p:nvPr>
        </p:nvSpPr>
        <p:spPr/>
        <p:txBody>
          <a:bodyPr/>
          <a:lstStyle/>
          <a:p>
            <a:pPr>
              <a:defRPr/>
            </a:pPr>
            <a:fld id="{B2DADE68-7536-4033-B0F8-67BB288516E2}" type="slidenum">
              <a:rPr lang="sv-SE" smtClean="0">
                <a:solidFill>
                  <a:srgbClr val="808080"/>
                </a:solidFill>
              </a:rPr>
              <a:pPr>
                <a:defRPr/>
              </a:pPr>
              <a:t>10</a:t>
            </a:fld>
            <a:endParaRPr lang="sv-SE">
              <a:solidFill>
                <a:srgbClr val="808080"/>
              </a:solidFill>
            </a:endParaRPr>
          </a:p>
        </p:txBody>
      </p:sp>
      <p:grpSp>
        <p:nvGrpSpPr>
          <p:cNvPr id="10" name="Group 8">
            <a:extLst>
              <a:ext uri="{FF2B5EF4-FFF2-40B4-BE49-F238E27FC236}">
                <a16:creationId xmlns:a16="http://schemas.microsoft.com/office/drawing/2014/main" id="{8801559E-5DEE-4E85-8033-494579F52278}"/>
              </a:ext>
            </a:extLst>
          </p:cNvPr>
          <p:cNvGrpSpPr>
            <a:grpSpLocks noChangeAspect="1"/>
          </p:cNvGrpSpPr>
          <p:nvPr/>
        </p:nvGrpSpPr>
        <p:grpSpPr bwMode="auto">
          <a:xfrm>
            <a:off x="4748419" y="2764025"/>
            <a:ext cx="1451936" cy="2025000"/>
            <a:chOff x="1185" y="-204"/>
            <a:chExt cx="3390" cy="4728"/>
          </a:xfrm>
          <a:effectLst>
            <a:outerShdw blurRad="50800" dist="38100" algn="l" rotWithShape="0">
              <a:prstClr val="black">
                <a:alpha val="40000"/>
              </a:prstClr>
            </a:outerShdw>
          </a:effectLst>
          <a:scene3d>
            <a:camera prst="perspectiveLeft"/>
            <a:lightRig rig="threePt" dir="t"/>
          </a:scene3d>
        </p:grpSpPr>
        <p:sp>
          <p:nvSpPr>
            <p:cNvPr id="11" name="AutoShape 7">
              <a:extLst>
                <a:ext uri="{FF2B5EF4-FFF2-40B4-BE49-F238E27FC236}">
                  <a16:creationId xmlns:a16="http://schemas.microsoft.com/office/drawing/2014/main" id="{CB506BA3-BC00-4D5C-B4FE-6829D42A536E}"/>
                </a:ext>
              </a:extLst>
            </p:cNvPr>
            <p:cNvSpPr>
              <a:spLocks noChangeAspect="1" noChangeArrowheads="1" noTextEdit="1"/>
            </p:cNvSpPr>
            <p:nvPr/>
          </p:nvSpPr>
          <p:spPr bwMode="auto">
            <a:xfrm>
              <a:off x="1185" y="-204"/>
              <a:ext cx="3390" cy="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pic>
          <p:nvPicPr>
            <p:cNvPr id="12" name="Picture 9">
              <a:extLst>
                <a:ext uri="{FF2B5EF4-FFF2-40B4-BE49-F238E27FC236}">
                  <a16:creationId xmlns:a16="http://schemas.microsoft.com/office/drawing/2014/main" id="{0CB08A33-C440-4137-8D93-61E290DAE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 y="-204"/>
              <a:ext cx="3398" cy="4736"/>
            </a:xfrm>
            <a:prstGeom prst="rect">
              <a:avLst/>
            </a:prstGeom>
            <a:ln>
              <a:noFill/>
            </a:ln>
            <a:effectLst>
              <a:softEdge rad="112500"/>
            </a:effectLst>
          </p:spPr>
        </p:pic>
      </p:grpSp>
      <p:pic>
        <p:nvPicPr>
          <p:cNvPr id="13" name="Bildobjekt 12">
            <a:extLst>
              <a:ext uri="{FF2B5EF4-FFF2-40B4-BE49-F238E27FC236}">
                <a16:creationId xmlns:a16="http://schemas.microsoft.com/office/drawing/2014/main" id="{1F9E0432-7843-4C98-BDE9-7A98B1F178DC}"/>
              </a:ext>
            </a:extLst>
          </p:cNvPr>
          <p:cNvPicPr>
            <a:picLocks noChangeAspect="1"/>
          </p:cNvPicPr>
          <p:nvPr/>
        </p:nvPicPr>
        <p:blipFill>
          <a:blip r:embed="rId3"/>
          <a:stretch>
            <a:fillRect/>
          </a:stretch>
        </p:blipFill>
        <p:spPr>
          <a:xfrm>
            <a:off x="3206003" y="2040532"/>
            <a:ext cx="1421958" cy="2025000"/>
          </a:xfrm>
          <a:prstGeom prst="rect">
            <a:avLst/>
          </a:prstGeom>
          <a:ln>
            <a:noFill/>
          </a:ln>
          <a:effectLst>
            <a:softEdge rad="112500"/>
          </a:effectLst>
        </p:spPr>
      </p:pic>
      <p:pic>
        <p:nvPicPr>
          <p:cNvPr id="14" name="Bildobjekt 13">
            <a:extLst>
              <a:ext uri="{FF2B5EF4-FFF2-40B4-BE49-F238E27FC236}">
                <a16:creationId xmlns:a16="http://schemas.microsoft.com/office/drawing/2014/main" id="{4AA18A2F-46F5-4E97-8FDD-7207B5713850}"/>
              </a:ext>
            </a:extLst>
          </p:cNvPr>
          <p:cNvPicPr>
            <a:picLocks noChangeAspect="1"/>
          </p:cNvPicPr>
          <p:nvPr/>
        </p:nvPicPr>
        <p:blipFill>
          <a:blip r:embed="rId4"/>
          <a:stretch>
            <a:fillRect/>
          </a:stretch>
        </p:blipFill>
        <p:spPr>
          <a:xfrm>
            <a:off x="1415155" y="244868"/>
            <a:ext cx="1423484" cy="2025000"/>
          </a:xfrm>
          <a:prstGeom prst="rect">
            <a:avLst/>
          </a:prstGeom>
          <a:ln>
            <a:noFill/>
          </a:ln>
          <a:effectLst>
            <a:softEdge rad="112500"/>
          </a:effectLst>
        </p:spPr>
      </p:pic>
      <p:pic>
        <p:nvPicPr>
          <p:cNvPr id="15" name="Bildobjekt 14">
            <a:extLst>
              <a:ext uri="{FF2B5EF4-FFF2-40B4-BE49-F238E27FC236}">
                <a16:creationId xmlns:a16="http://schemas.microsoft.com/office/drawing/2014/main" id="{6F642EA3-29A8-4542-8F8F-9552DBA1C255}"/>
              </a:ext>
            </a:extLst>
          </p:cNvPr>
          <p:cNvPicPr>
            <a:picLocks noChangeAspect="1"/>
          </p:cNvPicPr>
          <p:nvPr/>
        </p:nvPicPr>
        <p:blipFill>
          <a:blip r:embed="rId5"/>
          <a:stretch>
            <a:fillRect/>
          </a:stretch>
        </p:blipFill>
        <p:spPr>
          <a:xfrm>
            <a:off x="2681561" y="159233"/>
            <a:ext cx="1422806" cy="2025000"/>
          </a:xfrm>
          <a:prstGeom prst="rect">
            <a:avLst/>
          </a:prstGeom>
          <a:ln>
            <a:noFill/>
          </a:ln>
          <a:effectLst>
            <a:softEdge rad="112500"/>
          </a:effectLst>
        </p:spPr>
      </p:pic>
      <p:pic>
        <p:nvPicPr>
          <p:cNvPr id="16" name="Bildobjekt 15">
            <a:extLst>
              <a:ext uri="{FF2B5EF4-FFF2-40B4-BE49-F238E27FC236}">
                <a16:creationId xmlns:a16="http://schemas.microsoft.com/office/drawing/2014/main" id="{93D5572E-36FA-4B6A-8E05-203E32EE888C}"/>
              </a:ext>
            </a:extLst>
          </p:cNvPr>
          <p:cNvPicPr>
            <a:picLocks noChangeAspect="1"/>
          </p:cNvPicPr>
          <p:nvPr/>
        </p:nvPicPr>
        <p:blipFill>
          <a:blip r:embed="rId6"/>
          <a:stretch>
            <a:fillRect/>
          </a:stretch>
        </p:blipFill>
        <p:spPr>
          <a:xfrm>
            <a:off x="3889302" y="267392"/>
            <a:ext cx="1555147" cy="2025000"/>
          </a:xfrm>
          <a:prstGeom prst="rect">
            <a:avLst/>
          </a:prstGeom>
          <a:ln>
            <a:noFill/>
          </a:ln>
          <a:effectLst>
            <a:softEdge rad="112500"/>
          </a:effectLst>
        </p:spPr>
      </p:pic>
      <p:pic>
        <p:nvPicPr>
          <p:cNvPr id="19" name="Bildobjekt 18">
            <a:extLst>
              <a:ext uri="{FF2B5EF4-FFF2-40B4-BE49-F238E27FC236}">
                <a16:creationId xmlns:a16="http://schemas.microsoft.com/office/drawing/2014/main" id="{A5651C4B-4BAD-42B9-9144-D7BD54BBE4F8}"/>
              </a:ext>
            </a:extLst>
          </p:cNvPr>
          <p:cNvPicPr>
            <a:picLocks noChangeAspect="1"/>
          </p:cNvPicPr>
          <p:nvPr/>
        </p:nvPicPr>
        <p:blipFill rotWithShape="1">
          <a:blip r:embed="rId7"/>
          <a:srcRect l="32675" t="18287" r="37466" b="373"/>
          <a:stretch/>
        </p:blipFill>
        <p:spPr>
          <a:xfrm>
            <a:off x="6395844" y="15532"/>
            <a:ext cx="1555147" cy="2025000"/>
          </a:xfrm>
          <a:prstGeom prst="rect">
            <a:avLst/>
          </a:prstGeom>
          <a:ln>
            <a:noFill/>
          </a:ln>
          <a:effectLst>
            <a:softEdge rad="112500"/>
          </a:effectLst>
        </p:spPr>
      </p:pic>
      <p:grpSp>
        <p:nvGrpSpPr>
          <p:cNvPr id="20" name="Group 8">
            <a:extLst>
              <a:ext uri="{FF2B5EF4-FFF2-40B4-BE49-F238E27FC236}">
                <a16:creationId xmlns:a16="http://schemas.microsoft.com/office/drawing/2014/main" id="{02575CD0-1478-4D69-9FD9-A7C67A73C374}"/>
              </a:ext>
            </a:extLst>
          </p:cNvPr>
          <p:cNvGrpSpPr>
            <a:grpSpLocks noChangeAspect="1"/>
          </p:cNvGrpSpPr>
          <p:nvPr/>
        </p:nvGrpSpPr>
        <p:grpSpPr bwMode="auto">
          <a:xfrm>
            <a:off x="6414106" y="2884379"/>
            <a:ext cx="1451936" cy="2025000"/>
            <a:chOff x="1185" y="-204"/>
            <a:chExt cx="3390" cy="4728"/>
          </a:xfrm>
          <a:effectLst>
            <a:outerShdw blurRad="50800" dist="38100" algn="l" rotWithShape="0">
              <a:prstClr val="black">
                <a:alpha val="40000"/>
              </a:prstClr>
            </a:outerShdw>
          </a:effectLst>
          <a:scene3d>
            <a:camera prst="perspectiveLeft"/>
            <a:lightRig rig="threePt" dir="t"/>
          </a:scene3d>
        </p:grpSpPr>
        <p:sp>
          <p:nvSpPr>
            <p:cNvPr id="21" name="AutoShape 7">
              <a:extLst>
                <a:ext uri="{FF2B5EF4-FFF2-40B4-BE49-F238E27FC236}">
                  <a16:creationId xmlns:a16="http://schemas.microsoft.com/office/drawing/2014/main" id="{AB8445CD-96B0-4855-8F30-C814EE26CA09}"/>
                </a:ext>
              </a:extLst>
            </p:cNvPr>
            <p:cNvSpPr>
              <a:spLocks noChangeAspect="1" noChangeArrowheads="1" noTextEdit="1"/>
            </p:cNvSpPr>
            <p:nvPr/>
          </p:nvSpPr>
          <p:spPr bwMode="auto">
            <a:xfrm>
              <a:off x="1185" y="-204"/>
              <a:ext cx="3390" cy="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pic>
          <p:nvPicPr>
            <p:cNvPr id="22" name="Picture 9">
              <a:extLst>
                <a:ext uri="{FF2B5EF4-FFF2-40B4-BE49-F238E27FC236}">
                  <a16:creationId xmlns:a16="http://schemas.microsoft.com/office/drawing/2014/main" id="{03FFE264-FA0D-42AE-9198-933184827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 y="-204"/>
              <a:ext cx="3398" cy="4736"/>
            </a:xfrm>
            <a:prstGeom prst="rect">
              <a:avLst/>
            </a:prstGeom>
            <a:ln>
              <a:noFill/>
            </a:ln>
            <a:effectLst>
              <a:softEdge rad="112500"/>
            </a:effectLst>
          </p:spPr>
        </p:pic>
      </p:grpSp>
      <p:pic>
        <p:nvPicPr>
          <p:cNvPr id="23" name="Bildobjekt 22">
            <a:extLst>
              <a:ext uri="{FF2B5EF4-FFF2-40B4-BE49-F238E27FC236}">
                <a16:creationId xmlns:a16="http://schemas.microsoft.com/office/drawing/2014/main" id="{0133E28A-63E1-4EC0-A197-C2498ABA3F4C}"/>
              </a:ext>
            </a:extLst>
          </p:cNvPr>
          <p:cNvPicPr>
            <a:picLocks noChangeAspect="1"/>
          </p:cNvPicPr>
          <p:nvPr/>
        </p:nvPicPr>
        <p:blipFill>
          <a:blip r:embed="rId3"/>
          <a:stretch>
            <a:fillRect/>
          </a:stretch>
        </p:blipFill>
        <p:spPr>
          <a:xfrm>
            <a:off x="6462439" y="1043006"/>
            <a:ext cx="1421958" cy="2025000"/>
          </a:xfrm>
          <a:prstGeom prst="rect">
            <a:avLst/>
          </a:prstGeom>
          <a:ln>
            <a:noFill/>
          </a:ln>
          <a:effectLst>
            <a:softEdge rad="112500"/>
          </a:effectLst>
        </p:spPr>
      </p:pic>
      <p:pic>
        <p:nvPicPr>
          <p:cNvPr id="24" name="Bildobjekt 23">
            <a:extLst>
              <a:ext uri="{FF2B5EF4-FFF2-40B4-BE49-F238E27FC236}">
                <a16:creationId xmlns:a16="http://schemas.microsoft.com/office/drawing/2014/main" id="{DF331FD5-3859-476B-96B1-612F9BE7F56C}"/>
              </a:ext>
            </a:extLst>
          </p:cNvPr>
          <p:cNvPicPr>
            <a:picLocks noChangeAspect="1"/>
          </p:cNvPicPr>
          <p:nvPr/>
        </p:nvPicPr>
        <p:blipFill>
          <a:blip r:embed="rId4"/>
          <a:stretch>
            <a:fillRect/>
          </a:stretch>
        </p:blipFill>
        <p:spPr>
          <a:xfrm>
            <a:off x="4856251" y="189830"/>
            <a:ext cx="1423484" cy="2025000"/>
          </a:xfrm>
          <a:prstGeom prst="rect">
            <a:avLst/>
          </a:prstGeom>
          <a:ln>
            <a:noFill/>
          </a:ln>
          <a:effectLst>
            <a:softEdge rad="112500"/>
          </a:effectLst>
        </p:spPr>
      </p:pic>
      <p:pic>
        <p:nvPicPr>
          <p:cNvPr id="25" name="Bildobjekt 24">
            <a:extLst>
              <a:ext uri="{FF2B5EF4-FFF2-40B4-BE49-F238E27FC236}">
                <a16:creationId xmlns:a16="http://schemas.microsoft.com/office/drawing/2014/main" id="{F4EFD713-30DE-40FE-8D04-0FE92FB4CD9A}"/>
              </a:ext>
            </a:extLst>
          </p:cNvPr>
          <p:cNvPicPr>
            <a:picLocks noChangeAspect="1"/>
          </p:cNvPicPr>
          <p:nvPr/>
        </p:nvPicPr>
        <p:blipFill>
          <a:blip r:embed="rId5"/>
          <a:stretch>
            <a:fillRect/>
          </a:stretch>
        </p:blipFill>
        <p:spPr>
          <a:xfrm>
            <a:off x="5695969" y="1532418"/>
            <a:ext cx="1422806" cy="2025000"/>
          </a:xfrm>
          <a:prstGeom prst="rect">
            <a:avLst/>
          </a:prstGeom>
          <a:ln>
            <a:noFill/>
          </a:ln>
          <a:effectLst>
            <a:softEdge rad="112500"/>
          </a:effectLst>
        </p:spPr>
      </p:pic>
      <p:pic>
        <p:nvPicPr>
          <p:cNvPr id="26" name="Bildobjekt 25">
            <a:extLst>
              <a:ext uri="{FF2B5EF4-FFF2-40B4-BE49-F238E27FC236}">
                <a16:creationId xmlns:a16="http://schemas.microsoft.com/office/drawing/2014/main" id="{C23CA984-47B4-43AE-9FEB-C3CCBF40F62B}"/>
              </a:ext>
            </a:extLst>
          </p:cNvPr>
          <p:cNvPicPr>
            <a:picLocks noChangeAspect="1"/>
          </p:cNvPicPr>
          <p:nvPr/>
        </p:nvPicPr>
        <p:blipFill>
          <a:blip r:embed="rId6"/>
          <a:stretch>
            <a:fillRect/>
          </a:stretch>
        </p:blipFill>
        <p:spPr>
          <a:xfrm>
            <a:off x="4465962" y="1788638"/>
            <a:ext cx="1555147" cy="2025000"/>
          </a:xfrm>
          <a:prstGeom prst="rect">
            <a:avLst/>
          </a:prstGeom>
          <a:ln>
            <a:noFill/>
          </a:ln>
          <a:effectLst>
            <a:softEdge rad="112500"/>
          </a:effectLst>
        </p:spPr>
      </p:pic>
      <p:pic>
        <p:nvPicPr>
          <p:cNvPr id="27" name="Bildobjekt 26">
            <a:extLst>
              <a:ext uri="{FF2B5EF4-FFF2-40B4-BE49-F238E27FC236}">
                <a16:creationId xmlns:a16="http://schemas.microsoft.com/office/drawing/2014/main" id="{0281EB0C-9712-40A8-A773-A3538C8D5D7D}"/>
              </a:ext>
            </a:extLst>
          </p:cNvPr>
          <p:cNvPicPr>
            <a:picLocks noChangeAspect="1"/>
          </p:cNvPicPr>
          <p:nvPr/>
        </p:nvPicPr>
        <p:blipFill rotWithShape="1">
          <a:blip r:embed="rId7"/>
          <a:srcRect l="32675" t="18287" r="37466" b="373"/>
          <a:stretch/>
        </p:blipFill>
        <p:spPr>
          <a:xfrm>
            <a:off x="5567312" y="2950460"/>
            <a:ext cx="1399274" cy="2025000"/>
          </a:xfrm>
          <a:prstGeom prst="rect">
            <a:avLst/>
          </a:prstGeom>
          <a:ln>
            <a:noFill/>
          </a:ln>
          <a:effectLst>
            <a:softEdge rad="112500"/>
          </a:effectLst>
        </p:spPr>
      </p:pic>
      <p:pic>
        <p:nvPicPr>
          <p:cNvPr id="28" name="Platshållare för innehåll 27">
            <a:extLst>
              <a:ext uri="{FF2B5EF4-FFF2-40B4-BE49-F238E27FC236}">
                <a16:creationId xmlns:a16="http://schemas.microsoft.com/office/drawing/2014/main" id="{72B4997A-3D15-427D-8ABC-77D6DBE36E7B}"/>
              </a:ext>
            </a:extLst>
          </p:cNvPr>
          <p:cNvPicPr>
            <a:picLocks noGrp="1" noChangeAspect="1"/>
          </p:cNvPicPr>
          <p:nvPr>
            <p:ph sz="half" idx="2"/>
          </p:nvPr>
        </p:nvPicPr>
        <p:blipFill rotWithShape="1">
          <a:blip r:embed="rId7"/>
          <a:srcRect l="32675" t="18287" r="37466" b="373"/>
          <a:stretch/>
        </p:blipFill>
        <p:spPr>
          <a:xfrm>
            <a:off x="2852806" y="2898466"/>
            <a:ext cx="1172028" cy="1696157"/>
          </a:xfrm>
          <a:prstGeom prst="rect">
            <a:avLst/>
          </a:prstGeom>
          <a:ln>
            <a:noFill/>
          </a:ln>
          <a:effectLst>
            <a:softEdge rad="112500"/>
          </a:effectLst>
        </p:spPr>
      </p:pic>
      <p:pic>
        <p:nvPicPr>
          <p:cNvPr id="30" name="Bildobjekt 29">
            <a:extLst>
              <a:ext uri="{FF2B5EF4-FFF2-40B4-BE49-F238E27FC236}">
                <a16:creationId xmlns:a16="http://schemas.microsoft.com/office/drawing/2014/main" id="{18FB08CC-1056-460C-BC0B-71FEF999C314}"/>
              </a:ext>
            </a:extLst>
          </p:cNvPr>
          <p:cNvPicPr>
            <a:picLocks noChangeAspect="1"/>
          </p:cNvPicPr>
          <p:nvPr/>
        </p:nvPicPr>
        <p:blipFill>
          <a:blip r:embed="rId3"/>
          <a:stretch>
            <a:fillRect/>
          </a:stretch>
        </p:blipFill>
        <p:spPr>
          <a:xfrm>
            <a:off x="1502635" y="2648303"/>
            <a:ext cx="1421958" cy="2025000"/>
          </a:xfrm>
          <a:prstGeom prst="rect">
            <a:avLst/>
          </a:prstGeom>
          <a:ln>
            <a:noFill/>
          </a:ln>
          <a:effectLst>
            <a:softEdge rad="112500"/>
          </a:effectLst>
        </p:spPr>
      </p:pic>
    </p:spTree>
    <p:extLst>
      <p:ext uri="{BB962C8B-B14F-4D97-AF65-F5344CB8AC3E}">
        <p14:creationId xmlns:p14="http://schemas.microsoft.com/office/powerpoint/2010/main" val="406569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F49980-5B0C-46A9-889F-5972E517FE63}"/>
              </a:ext>
            </a:extLst>
          </p:cNvPr>
          <p:cNvSpPr>
            <a:spLocks noGrp="1"/>
          </p:cNvSpPr>
          <p:nvPr>
            <p:ph type="title"/>
          </p:nvPr>
        </p:nvSpPr>
        <p:spPr/>
        <p:txBody>
          <a:bodyPr/>
          <a:lstStyle/>
          <a:p>
            <a:r>
              <a:rPr lang="sv-SE" sz="2400" dirty="0"/>
              <a:t>Genomförda datainsamlingar</a:t>
            </a:r>
          </a:p>
        </p:txBody>
      </p:sp>
      <p:sp>
        <p:nvSpPr>
          <p:cNvPr id="3" name="Platshållare för innehåll 2">
            <a:extLst>
              <a:ext uri="{FF2B5EF4-FFF2-40B4-BE49-F238E27FC236}">
                <a16:creationId xmlns:a16="http://schemas.microsoft.com/office/drawing/2014/main" id="{808465FA-E567-4218-BA36-262072B5CBD7}"/>
              </a:ext>
            </a:extLst>
          </p:cNvPr>
          <p:cNvSpPr>
            <a:spLocks noGrp="1"/>
          </p:cNvSpPr>
          <p:nvPr>
            <p:ph idx="1"/>
          </p:nvPr>
        </p:nvSpPr>
        <p:spPr/>
        <p:txBody>
          <a:bodyPr/>
          <a:lstStyle/>
          <a:p>
            <a:endParaRPr lang="sv-SE" dirty="0"/>
          </a:p>
        </p:txBody>
      </p:sp>
      <p:sp>
        <p:nvSpPr>
          <p:cNvPr id="4" name="Platshållare för bildnummer 3">
            <a:extLst>
              <a:ext uri="{FF2B5EF4-FFF2-40B4-BE49-F238E27FC236}">
                <a16:creationId xmlns:a16="http://schemas.microsoft.com/office/drawing/2014/main" id="{083BB581-03DB-4021-A1C3-88292AA25EA0}"/>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11</a:t>
            </a:fld>
            <a:endParaRPr lang="sv-SE">
              <a:solidFill>
                <a:srgbClr val="808080"/>
              </a:solidFill>
            </a:endParaRPr>
          </a:p>
        </p:txBody>
      </p:sp>
      <p:graphicFrame>
        <p:nvGraphicFramePr>
          <p:cNvPr id="5" name="Group 2">
            <a:extLst>
              <a:ext uri="{FF2B5EF4-FFF2-40B4-BE49-F238E27FC236}">
                <a16:creationId xmlns:a16="http://schemas.microsoft.com/office/drawing/2014/main" id="{EE36603A-6876-4165-BFC7-B2DC6B95B0AC}"/>
              </a:ext>
            </a:extLst>
          </p:cNvPr>
          <p:cNvGraphicFramePr>
            <a:graphicFrameLocks/>
          </p:cNvGraphicFramePr>
          <p:nvPr/>
        </p:nvGraphicFramePr>
        <p:xfrm>
          <a:off x="1698351" y="1577660"/>
          <a:ext cx="4266018" cy="2590800"/>
        </p:xfrm>
        <a:graphic>
          <a:graphicData uri="http://schemas.openxmlformats.org/drawingml/2006/table">
            <a:tbl>
              <a:tblPr/>
              <a:tblGrid>
                <a:gridCol w="237001">
                  <a:extLst>
                    <a:ext uri="{9D8B030D-6E8A-4147-A177-3AD203B41FA5}">
                      <a16:colId xmlns:a16="http://schemas.microsoft.com/office/drawing/2014/main" val="20000"/>
                    </a:ext>
                  </a:extLst>
                </a:gridCol>
                <a:gridCol w="237001">
                  <a:extLst>
                    <a:ext uri="{9D8B030D-6E8A-4147-A177-3AD203B41FA5}">
                      <a16:colId xmlns:a16="http://schemas.microsoft.com/office/drawing/2014/main" val="20001"/>
                    </a:ext>
                  </a:extLst>
                </a:gridCol>
                <a:gridCol w="237001">
                  <a:extLst>
                    <a:ext uri="{9D8B030D-6E8A-4147-A177-3AD203B41FA5}">
                      <a16:colId xmlns:a16="http://schemas.microsoft.com/office/drawing/2014/main" val="20002"/>
                    </a:ext>
                  </a:extLst>
                </a:gridCol>
                <a:gridCol w="237001">
                  <a:extLst>
                    <a:ext uri="{9D8B030D-6E8A-4147-A177-3AD203B41FA5}">
                      <a16:colId xmlns:a16="http://schemas.microsoft.com/office/drawing/2014/main" val="20003"/>
                    </a:ext>
                  </a:extLst>
                </a:gridCol>
                <a:gridCol w="237001">
                  <a:extLst>
                    <a:ext uri="{9D8B030D-6E8A-4147-A177-3AD203B41FA5}">
                      <a16:colId xmlns:a16="http://schemas.microsoft.com/office/drawing/2014/main" val="20004"/>
                    </a:ext>
                  </a:extLst>
                </a:gridCol>
                <a:gridCol w="237001">
                  <a:extLst>
                    <a:ext uri="{9D8B030D-6E8A-4147-A177-3AD203B41FA5}">
                      <a16:colId xmlns:a16="http://schemas.microsoft.com/office/drawing/2014/main" val="20005"/>
                    </a:ext>
                  </a:extLst>
                </a:gridCol>
                <a:gridCol w="237001">
                  <a:extLst>
                    <a:ext uri="{9D8B030D-6E8A-4147-A177-3AD203B41FA5}">
                      <a16:colId xmlns:a16="http://schemas.microsoft.com/office/drawing/2014/main" val="20006"/>
                    </a:ext>
                  </a:extLst>
                </a:gridCol>
                <a:gridCol w="237001">
                  <a:extLst>
                    <a:ext uri="{9D8B030D-6E8A-4147-A177-3AD203B41FA5}">
                      <a16:colId xmlns:a16="http://schemas.microsoft.com/office/drawing/2014/main" val="20007"/>
                    </a:ext>
                  </a:extLst>
                </a:gridCol>
                <a:gridCol w="237001">
                  <a:extLst>
                    <a:ext uri="{9D8B030D-6E8A-4147-A177-3AD203B41FA5}">
                      <a16:colId xmlns:a16="http://schemas.microsoft.com/office/drawing/2014/main" val="20008"/>
                    </a:ext>
                  </a:extLst>
                </a:gridCol>
                <a:gridCol w="237001">
                  <a:extLst>
                    <a:ext uri="{9D8B030D-6E8A-4147-A177-3AD203B41FA5}">
                      <a16:colId xmlns:a16="http://schemas.microsoft.com/office/drawing/2014/main" val="20009"/>
                    </a:ext>
                  </a:extLst>
                </a:gridCol>
                <a:gridCol w="237001">
                  <a:extLst>
                    <a:ext uri="{9D8B030D-6E8A-4147-A177-3AD203B41FA5}">
                      <a16:colId xmlns:a16="http://schemas.microsoft.com/office/drawing/2014/main" val="20010"/>
                    </a:ext>
                  </a:extLst>
                </a:gridCol>
                <a:gridCol w="237001">
                  <a:extLst>
                    <a:ext uri="{9D8B030D-6E8A-4147-A177-3AD203B41FA5}">
                      <a16:colId xmlns:a16="http://schemas.microsoft.com/office/drawing/2014/main" val="20011"/>
                    </a:ext>
                  </a:extLst>
                </a:gridCol>
                <a:gridCol w="237001">
                  <a:extLst>
                    <a:ext uri="{9D8B030D-6E8A-4147-A177-3AD203B41FA5}">
                      <a16:colId xmlns:a16="http://schemas.microsoft.com/office/drawing/2014/main" val="20012"/>
                    </a:ext>
                  </a:extLst>
                </a:gridCol>
                <a:gridCol w="237001">
                  <a:extLst>
                    <a:ext uri="{9D8B030D-6E8A-4147-A177-3AD203B41FA5}">
                      <a16:colId xmlns:a16="http://schemas.microsoft.com/office/drawing/2014/main" val="20013"/>
                    </a:ext>
                  </a:extLst>
                </a:gridCol>
                <a:gridCol w="237001">
                  <a:extLst>
                    <a:ext uri="{9D8B030D-6E8A-4147-A177-3AD203B41FA5}">
                      <a16:colId xmlns:a16="http://schemas.microsoft.com/office/drawing/2014/main" val="20014"/>
                    </a:ext>
                  </a:extLst>
                </a:gridCol>
                <a:gridCol w="237001">
                  <a:extLst>
                    <a:ext uri="{9D8B030D-6E8A-4147-A177-3AD203B41FA5}">
                      <a16:colId xmlns:a16="http://schemas.microsoft.com/office/drawing/2014/main" val="20015"/>
                    </a:ext>
                  </a:extLst>
                </a:gridCol>
                <a:gridCol w="237001">
                  <a:extLst>
                    <a:ext uri="{9D8B030D-6E8A-4147-A177-3AD203B41FA5}">
                      <a16:colId xmlns:a16="http://schemas.microsoft.com/office/drawing/2014/main" val="20016"/>
                    </a:ext>
                  </a:extLst>
                </a:gridCol>
                <a:gridCol w="237001">
                  <a:extLst>
                    <a:ext uri="{9D8B030D-6E8A-4147-A177-3AD203B41FA5}">
                      <a16:colId xmlns:a16="http://schemas.microsoft.com/office/drawing/2014/main" val="20017"/>
                    </a:ext>
                  </a:extLst>
                </a:gridCol>
              </a:tblGrid>
              <a:tr h="647700">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3</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2</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0</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2</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3</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4</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5</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AutoShape 128">
            <a:extLst>
              <a:ext uri="{FF2B5EF4-FFF2-40B4-BE49-F238E27FC236}">
                <a16:creationId xmlns:a16="http://schemas.microsoft.com/office/drawing/2014/main" id="{1DE02500-2802-4016-B829-4475BD33BA7C}"/>
              </a:ext>
            </a:extLst>
          </p:cNvPr>
          <p:cNvSpPr>
            <a:spLocks noChangeArrowheads="1"/>
          </p:cNvSpPr>
          <p:nvPr/>
        </p:nvSpPr>
        <p:spPr bwMode="auto">
          <a:xfrm>
            <a:off x="2023009" y="2873061"/>
            <a:ext cx="3957433" cy="432197"/>
          </a:xfrm>
          <a:prstGeom prst="homePlate">
            <a:avLst>
              <a:gd name="adj" fmla="val 28327"/>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7" name="AutoShape 129">
            <a:extLst>
              <a:ext uri="{FF2B5EF4-FFF2-40B4-BE49-F238E27FC236}">
                <a16:creationId xmlns:a16="http://schemas.microsoft.com/office/drawing/2014/main" id="{77CCF800-7D98-4A20-A662-B2C17EA398C8}"/>
              </a:ext>
            </a:extLst>
          </p:cNvPr>
          <p:cNvSpPr>
            <a:spLocks noChangeArrowheads="1"/>
          </p:cNvSpPr>
          <p:nvPr/>
        </p:nvSpPr>
        <p:spPr bwMode="auto">
          <a:xfrm>
            <a:off x="2892560" y="2224170"/>
            <a:ext cx="3062261" cy="432197"/>
          </a:xfrm>
          <a:prstGeom prst="homePlate">
            <a:avLst>
              <a:gd name="adj" fmla="val 2124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8" name="AutoShape 130">
            <a:extLst>
              <a:ext uri="{FF2B5EF4-FFF2-40B4-BE49-F238E27FC236}">
                <a16:creationId xmlns:a16="http://schemas.microsoft.com/office/drawing/2014/main" id="{A3AEDA6D-4E3A-4E61-B4BB-B163D5197C07}"/>
              </a:ext>
            </a:extLst>
          </p:cNvPr>
          <p:cNvSpPr>
            <a:spLocks noChangeArrowheads="1"/>
          </p:cNvSpPr>
          <p:nvPr/>
        </p:nvSpPr>
        <p:spPr bwMode="auto">
          <a:xfrm>
            <a:off x="2883631" y="3519382"/>
            <a:ext cx="2151533"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9" name="Text Box 133">
            <a:extLst>
              <a:ext uri="{FF2B5EF4-FFF2-40B4-BE49-F238E27FC236}">
                <a16:creationId xmlns:a16="http://schemas.microsoft.com/office/drawing/2014/main" id="{8E4AFC55-2208-4DC0-88AE-8B21937E683A}"/>
              </a:ext>
            </a:extLst>
          </p:cNvPr>
          <p:cNvSpPr txBox="1">
            <a:spLocks noChangeArrowheads="1"/>
          </p:cNvSpPr>
          <p:nvPr/>
        </p:nvSpPr>
        <p:spPr bwMode="auto">
          <a:xfrm>
            <a:off x="2892559" y="2297575"/>
            <a:ext cx="3018920" cy="230832"/>
          </a:xfrm>
          <a:prstGeom prst="rect">
            <a:avLst/>
          </a:prstGeom>
          <a:solidFill>
            <a:schemeClr val="accent1"/>
          </a:solid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 *  X2002               *                *               *                            *                                                       </a:t>
            </a:r>
          </a:p>
        </p:txBody>
      </p:sp>
      <p:sp>
        <p:nvSpPr>
          <p:cNvPr id="10" name="Text Box 134">
            <a:extLst>
              <a:ext uri="{FF2B5EF4-FFF2-40B4-BE49-F238E27FC236}">
                <a16:creationId xmlns:a16="http://schemas.microsoft.com/office/drawing/2014/main" id="{1531B165-2988-4024-B761-4E1C66B11922}"/>
              </a:ext>
            </a:extLst>
          </p:cNvPr>
          <p:cNvSpPr txBox="1">
            <a:spLocks noChangeArrowheads="1"/>
          </p:cNvSpPr>
          <p:nvPr/>
        </p:nvSpPr>
        <p:spPr bwMode="auto">
          <a:xfrm>
            <a:off x="2007318" y="2948348"/>
            <a:ext cx="4076850"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 *             *              *  X2004                 *             *               *                  *            *         </a:t>
            </a:r>
          </a:p>
        </p:txBody>
      </p:sp>
      <p:sp>
        <p:nvSpPr>
          <p:cNvPr id="11" name="Text Box 135">
            <a:extLst>
              <a:ext uri="{FF2B5EF4-FFF2-40B4-BE49-F238E27FC236}">
                <a16:creationId xmlns:a16="http://schemas.microsoft.com/office/drawing/2014/main" id="{340D37CD-8EF7-4456-9A2F-3FB96BE3B96A}"/>
              </a:ext>
            </a:extLst>
          </p:cNvPr>
          <p:cNvSpPr txBox="1">
            <a:spLocks noChangeArrowheads="1"/>
          </p:cNvSpPr>
          <p:nvPr/>
        </p:nvSpPr>
        <p:spPr bwMode="auto">
          <a:xfrm>
            <a:off x="2831796" y="3656230"/>
            <a:ext cx="2339858"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 *   X2006                *              *                 *</a:t>
            </a:r>
          </a:p>
        </p:txBody>
      </p:sp>
      <p:graphicFrame>
        <p:nvGraphicFramePr>
          <p:cNvPr id="12" name="Group 2">
            <a:extLst>
              <a:ext uri="{FF2B5EF4-FFF2-40B4-BE49-F238E27FC236}">
                <a16:creationId xmlns:a16="http://schemas.microsoft.com/office/drawing/2014/main" id="{C4C5804C-40A9-4091-AA54-7ACF1EC6F953}"/>
              </a:ext>
            </a:extLst>
          </p:cNvPr>
          <p:cNvGraphicFramePr>
            <a:graphicFrameLocks/>
          </p:cNvGraphicFramePr>
          <p:nvPr/>
        </p:nvGraphicFramePr>
        <p:xfrm>
          <a:off x="5996134" y="1577660"/>
          <a:ext cx="474002" cy="2590800"/>
        </p:xfrm>
        <a:graphic>
          <a:graphicData uri="http://schemas.openxmlformats.org/drawingml/2006/table">
            <a:tbl>
              <a:tblPr/>
              <a:tblGrid>
                <a:gridCol w="237001">
                  <a:extLst>
                    <a:ext uri="{9D8B030D-6E8A-4147-A177-3AD203B41FA5}">
                      <a16:colId xmlns:a16="http://schemas.microsoft.com/office/drawing/2014/main" val="20016"/>
                    </a:ext>
                  </a:extLst>
                </a:gridCol>
                <a:gridCol w="237001">
                  <a:extLst>
                    <a:ext uri="{9D8B030D-6E8A-4147-A177-3AD203B41FA5}">
                      <a16:colId xmlns:a16="http://schemas.microsoft.com/office/drawing/2014/main" val="20017"/>
                    </a:ext>
                  </a:extLst>
                </a:gridCol>
              </a:tblGrid>
              <a:tr h="647700">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11/15</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3" name="AutoShape 130">
            <a:extLst>
              <a:ext uri="{FF2B5EF4-FFF2-40B4-BE49-F238E27FC236}">
                <a16:creationId xmlns:a16="http://schemas.microsoft.com/office/drawing/2014/main" id="{616B3870-DF2C-49D7-85AD-5E0E7BF9763F}"/>
              </a:ext>
            </a:extLst>
          </p:cNvPr>
          <p:cNvSpPr>
            <a:spLocks noChangeArrowheads="1"/>
          </p:cNvSpPr>
          <p:nvPr/>
        </p:nvSpPr>
        <p:spPr bwMode="auto">
          <a:xfrm>
            <a:off x="5992107" y="2232520"/>
            <a:ext cx="4623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14" name="Text Box 135">
            <a:extLst>
              <a:ext uri="{FF2B5EF4-FFF2-40B4-BE49-F238E27FC236}">
                <a16:creationId xmlns:a16="http://schemas.microsoft.com/office/drawing/2014/main" id="{2C8DFF28-FD4B-4B3A-9B54-7BB3B516F902}"/>
              </a:ext>
            </a:extLst>
          </p:cNvPr>
          <p:cNvSpPr txBox="1">
            <a:spLocks noChangeArrowheads="1"/>
          </p:cNvSpPr>
          <p:nvPr/>
        </p:nvSpPr>
        <p:spPr bwMode="auto">
          <a:xfrm>
            <a:off x="6193891" y="2366798"/>
            <a:ext cx="592355"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a:t>
            </a:r>
          </a:p>
        </p:txBody>
      </p:sp>
      <p:sp>
        <p:nvSpPr>
          <p:cNvPr id="15" name="AutoShape 130">
            <a:extLst>
              <a:ext uri="{FF2B5EF4-FFF2-40B4-BE49-F238E27FC236}">
                <a16:creationId xmlns:a16="http://schemas.microsoft.com/office/drawing/2014/main" id="{13D08691-22B5-4FE7-9763-1F81357B62EE}"/>
              </a:ext>
            </a:extLst>
          </p:cNvPr>
          <p:cNvSpPr>
            <a:spLocks noChangeArrowheads="1"/>
          </p:cNvSpPr>
          <p:nvPr/>
        </p:nvSpPr>
        <p:spPr bwMode="auto">
          <a:xfrm>
            <a:off x="6015206" y="2881410"/>
            <a:ext cx="4392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16" name="Text Box 135">
            <a:extLst>
              <a:ext uri="{FF2B5EF4-FFF2-40B4-BE49-F238E27FC236}">
                <a16:creationId xmlns:a16="http://schemas.microsoft.com/office/drawing/2014/main" id="{5E84FCAF-F6A0-421A-8397-0F4739DF7042}"/>
              </a:ext>
            </a:extLst>
          </p:cNvPr>
          <p:cNvSpPr txBox="1">
            <a:spLocks noChangeArrowheads="1"/>
          </p:cNvSpPr>
          <p:nvPr/>
        </p:nvSpPr>
        <p:spPr bwMode="auto">
          <a:xfrm>
            <a:off x="6216990" y="3015689"/>
            <a:ext cx="432048"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a:t>
            </a:r>
          </a:p>
        </p:txBody>
      </p:sp>
      <p:sp>
        <p:nvSpPr>
          <p:cNvPr id="17" name="AutoShape 130">
            <a:extLst>
              <a:ext uri="{FF2B5EF4-FFF2-40B4-BE49-F238E27FC236}">
                <a16:creationId xmlns:a16="http://schemas.microsoft.com/office/drawing/2014/main" id="{8A56D696-98F1-49BD-B7D3-609F88F45052}"/>
              </a:ext>
            </a:extLst>
          </p:cNvPr>
          <p:cNvSpPr>
            <a:spLocks noChangeArrowheads="1"/>
          </p:cNvSpPr>
          <p:nvPr/>
        </p:nvSpPr>
        <p:spPr bwMode="auto">
          <a:xfrm>
            <a:off x="5992595" y="3521952"/>
            <a:ext cx="460161" cy="402110"/>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18" name="Text Box 135">
            <a:extLst>
              <a:ext uri="{FF2B5EF4-FFF2-40B4-BE49-F238E27FC236}">
                <a16:creationId xmlns:a16="http://schemas.microsoft.com/office/drawing/2014/main" id="{42456282-B6BB-4954-8652-8FBB8ED91AF6}"/>
              </a:ext>
            </a:extLst>
          </p:cNvPr>
          <p:cNvSpPr txBox="1">
            <a:spLocks noChangeArrowheads="1"/>
          </p:cNvSpPr>
          <p:nvPr/>
        </p:nvSpPr>
        <p:spPr bwMode="auto">
          <a:xfrm>
            <a:off x="6194379" y="3656230"/>
            <a:ext cx="432048"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a:t>
            </a:r>
          </a:p>
        </p:txBody>
      </p:sp>
      <p:graphicFrame>
        <p:nvGraphicFramePr>
          <p:cNvPr id="19" name="Group 2">
            <a:extLst>
              <a:ext uri="{FF2B5EF4-FFF2-40B4-BE49-F238E27FC236}">
                <a16:creationId xmlns:a16="http://schemas.microsoft.com/office/drawing/2014/main" id="{FADE4220-831D-46E2-955C-BFD4E6433EDB}"/>
              </a:ext>
            </a:extLst>
          </p:cNvPr>
          <p:cNvGraphicFramePr>
            <a:graphicFrameLocks/>
          </p:cNvGraphicFramePr>
          <p:nvPr/>
        </p:nvGraphicFramePr>
        <p:xfrm>
          <a:off x="6501904" y="1577660"/>
          <a:ext cx="474002" cy="2590800"/>
        </p:xfrm>
        <a:graphic>
          <a:graphicData uri="http://schemas.openxmlformats.org/drawingml/2006/table">
            <a:tbl>
              <a:tblPr/>
              <a:tblGrid>
                <a:gridCol w="237001">
                  <a:extLst>
                    <a:ext uri="{9D8B030D-6E8A-4147-A177-3AD203B41FA5}">
                      <a16:colId xmlns:a16="http://schemas.microsoft.com/office/drawing/2014/main" val="20016"/>
                    </a:ext>
                  </a:extLst>
                </a:gridCol>
                <a:gridCol w="237001">
                  <a:extLst>
                    <a:ext uri="{9D8B030D-6E8A-4147-A177-3AD203B41FA5}">
                      <a16:colId xmlns:a16="http://schemas.microsoft.com/office/drawing/2014/main" val="20017"/>
                    </a:ext>
                  </a:extLst>
                </a:gridCol>
              </a:tblGrid>
              <a:tr h="647700">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15/19</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0" name="AutoShape 130">
            <a:extLst>
              <a:ext uri="{FF2B5EF4-FFF2-40B4-BE49-F238E27FC236}">
                <a16:creationId xmlns:a16="http://schemas.microsoft.com/office/drawing/2014/main" id="{1EC77E20-D255-44E4-807E-FADE1039610B}"/>
              </a:ext>
            </a:extLst>
          </p:cNvPr>
          <p:cNvSpPr>
            <a:spLocks noChangeArrowheads="1"/>
          </p:cNvSpPr>
          <p:nvPr/>
        </p:nvSpPr>
        <p:spPr bwMode="auto">
          <a:xfrm>
            <a:off x="6497878" y="2232520"/>
            <a:ext cx="4623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dirty="0">
                <a:solidFill>
                  <a:schemeClr val="bg1"/>
                </a:solidFill>
              </a:rPr>
              <a:t>* </a:t>
            </a:r>
          </a:p>
        </p:txBody>
      </p:sp>
      <p:sp>
        <p:nvSpPr>
          <p:cNvPr id="21" name="AutoShape 130">
            <a:extLst>
              <a:ext uri="{FF2B5EF4-FFF2-40B4-BE49-F238E27FC236}">
                <a16:creationId xmlns:a16="http://schemas.microsoft.com/office/drawing/2014/main" id="{D7551A56-8281-4C89-BB73-55AB0CAF0925}"/>
              </a:ext>
            </a:extLst>
          </p:cNvPr>
          <p:cNvSpPr>
            <a:spLocks noChangeArrowheads="1"/>
          </p:cNvSpPr>
          <p:nvPr/>
        </p:nvSpPr>
        <p:spPr bwMode="auto">
          <a:xfrm>
            <a:off x="6520977" y="2881410"/>
            <a:ext cx="4392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dirty="0">
                <a:solidFill>
                  <a:schemeClr val="bg1"/>
                </a:solidFill>
              </a:rPr>
              <a:t> *</a:t>
            </a:r>
          </a:p>
        </p:txBody>
      </p:sp>
      <p:sp>
        <p:nvSpPr>
          <p:cNvPr id="22" name="AutoShape 130">
            <a:extLst>
              <a:ext uri="{FF2B5EF4-FFF2-40B4-BE49-F238E27FC236}">
                <a16:creationId xmlns:a16="http://schemas.microsoft.com/office/drawing/2014/main" id="{E2F9A0C2-8196-4AA0-BC70-1CFE5DEC1314}"/>
              </a:ext>
            </a:extLst>
          </p:cNvPr>
          <p:cNvSpPr>
            <a:spLocks noChangeArrowheads="1"/>
          </p:cNvSpPr>
          <p:nvPr/>
        </p:nvSpPr>
        <p:spPr bwMode="auto">
          <a:xfrm>
            <a:off x="6498365" y="3521952"/>
            <a:ext cx="460161" cy="402110"/>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dirty="0"/>
              <a:t> </a:t>
            </a:r>
            <a:r>
              <a:rPr lang="sv-SE" sz="900" dirty="0">
                <a:solidFill>
                  <a:schemeClr val="bg1"/>
                </a:solidFill>
              </a:rPr>
              <a:t>*</a:t>
            </a:r>
          </a:p>
        </p:txBody>
      </p:sp>
    </p:spTree>
    <p:extLst>
      <p:ext uri="{BB962C8B-B14F-4D97-AF65-F5344CB8AC3E}">
        <p14:creationId xmlns:p14="http://schemas.microsoft.com/office/powerpoint/2010/main" val="31009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0.7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Effect transition="in" filter="fade">
                                      <p:cBhvr>
                                        <p:cTn id="14" dur="5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0.7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55"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0.70"/>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ppt_w*0.70"/>
                                          </p:val>
                                        </p:tav>
                                        <p:tav tm="100000">
                                          <p:val>
                                            <p:strVal val="#ppt_w"/>
                                          </p:val>
                                        </p:tav>
                                      </p:tavLst>
                                    </p:anim>
                                    <p:anim calcmode="lin" valueType="num">
                                      <p:cBhvr>
                                        <p:cTn id="39" dur="500" fill="hold"/>
                                        <p:tgtEl>
                                          <p:spTgt spid="13"/>
                                        </p:tgtEl>
                                        <p:attrNameLst>
                                          <p:attrName>ppt_h</p:attrName>
                                        </p:attrNameLst>
                                      </p:cBhvr>
                                      <p:tavLst>
                                        <p:tav tm="0">
                                          <p:val>
                                            <p:strVal val="#ppt_h"/>
                                          </p:val>
                                        </p:tav>
                                        <p:tav tm="100000">
                                          <p:val>
                                            <p:strVal val="#ppt_h"/>
                                          </p:val>
                                        </p:tav>
                                      </p:tavLst>
                                    </p:anim>
                                    <p:animEffect transition="in" filter="fade">
                                      <p:cBhvr>
                                        <p:cTn id="40" dur="500"/>
                                        <p:tgtEl>
                                          <p:spTgt spid="13"/>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0.70"/>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strVal val="#ppt_w*0.7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animEffect transition="in" filter="fade">
                                      <p:cBhvr>
                                        <p:cTn id="50" dur="500"/>
                                        <p:tgtEl>
                                          <p:spTgt spid="15"/>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strVal val="#ppt_w*0.70"/>
                                          </p:val>
                                        </p:tav>
                                        <p:tav tm="100000">
                                          <p:val>
                                            <p:strVal val="#ppt_w"/>
                                          </p:val>
                                        </p:tav>
                                      </p:tavLst>
                                    </p:anim>
                                    <p:anim calcmode="lin" valueType="num">
                                      <p:cBhvr>
                                        <p:cTn id="54" dur="1000" fill="hold"/>
                                        <p:tgtEl>
                                          <p:spTgt spid="16"/>
                                        </p:tgtEl>
                                        <p:attrNameLst>
                                          <p:attrName>ppt_h</p:attrName>
                                        </p:attrNameLst>
                                      </p:cBhvr>
                                      <p:tavLst>
                                        <p:tav tm="0">
                                          <p:val>
                                            <p:strVal val="#ppt_h"/>
                                          </p:val>
                                        </p:tav>
                                        <p:tav tm="100000">
                                          <p:val>
                                            <p:strVal val="#ppt_h"/>
                                          </p:val>
                                        </p:tav>
                                      </p:tavLst>
                                    </p:anim>
                                    <p:animEffect transition="in" filter="fade">
                                      <p:cBhvr>
                                        <p:cTn id="55" dur="1000"/>
                                        <p:tgtEl>
                                          <p:spTgt spid="16"/>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strVal val="#ppt_w*0.70"/>
                                          </p:val>
                                        </p:tav>
                                        <p:tav tm="100000">
                                          <p:val>
                                            <p:strVal val="#ppt_w"/>
                                          </p:val>
                                        </p:tav>
                                      </p:tavLst>
                                    </p:anim>
                                    <p:anim calcmode="lin" valueType="num">
                                      <p:cBhvr>
                                        <p:cTn id="59" dur="500" fill="hold"/>
                                        <p:tgtEl>
                                          <p:spTgt spid="17"/>
                                        </p:tgtEl>
                                        <p:attrNameLst>
                                          <p:attrName>ppt_h</p:attrName>
                                        </p:attrNameLst>
                                      </p:cBhvr>
                                      <p:tavLst>
                                        <p:tav tm="0">
                                          <p:val>
                                            <p:strVal val="#ppt_h"/>
                                          </p:val>
                                        </p:tav>
                                        <p:tav tm="100000">
                                          <p:val>
                                            <p:strVal val="#ppt_h"/>
                                          </p:val>
                                        </p:tav>
                                      </p:tavLst>
                                    </p:anim>
                                    <p:animEffect transition="in" filter="fade">
                                      <p:cBhvr>
                                        <p:cTn id="60" dur="500"/>
                                        <p:tgtEl>
                                          <p:spTgt spid="17"/>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strVal val="#ppt_w*0.70"/>
                                          </p:val>
                                        </p:tav>
                                        <p:tav tm="100000">
                                          <p:val>
                                            <p:strVal val="#ppt_w"/>
                                          </p:val>
                                        </p:tav>
                                      </p:tavLst>
                                    </p:anim>
                                    <p:anim calcmode="lin" valueType="num">
                                      <p:cBhvr>
                                        <p:cTn id="64" dur="1000" fill="hold"/>
                                        <p:tgtEl>
                                          <p:spTgt spid="18"/>
                                        </p:tgtEl>
                                        <p:attrNameLst>
                                          <p:attrName>ppt_h</p:attrName>
                                        </p:attrNameLst>
                                      </p:cBhvr>
                                      <p:tavLst>
                                        <p:tav tm="0">
                                          <p:val>
                                            <p:strVal val="#ppt_h"/>
                                          </p:val>
                                        </p:tav>
                                        <p:tav tm="100000">
                                          <p:val>
                                            <p:strVal val="#ppt_h"/>
                                          </p:val>
                                        </p:tav>
                                      </p:tavLst>
                                    </p:anim>
                                    <p:animEffect transition="in" filter="fade">
                                      <p:cBhvr>
                                        <p:cTn id="65" dur="1000"/>
                                        <p:tgtEl>
                                          <p:spTgt spid="18"/>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strVal val="#ppt_w*0.70"/>
                                          </p:val>
                                        </p:tav>
                                        <p:tav tm="100000">
                                          <p:val>
                                            <p:strVal val="#ppt_w"/>
                                          </p:val>
                                        </p:tav>
                                      </p:tavLst>
                                    </p:anim>
                                    <p:anim calcmode="lin" valueType="num">
                                      <p:cBhvr>
                                        <p:cTn id="69" dur="500" fill="hold"/>
                                        <p:tgtEl>
                                          <p:spTgt spid="20"/>
                                        </p:tgtEl>
                                        <p:attrNameLst>
                                          <p:attrName>ppt_h</p:attrName>
                                        </p:attrNameLst>
                                      </p:cBhvr>
                                      <p:tavLst>
                                        <p:tav tm="0">
                                          <p:val>
                                            <p:strVal val="#ppt_h"/>
                                          </p:val>
                                        </p:tav>
                                        <p:tav tm="100000">
                                          <p:val>
                                            <p:strVal val="#ppt_h"/>
                                          </p:val>
                                        </p:tav>
                                      </p:tavLst>
                                    </p:anim>
                                    <p:animEffect transition="in" filter="fade">
                                      <p:cBhvr>
                                        <p:cTn id="70" dur="500"/>
                                        <p:tgtEl>
                                          <p:spTgt spid="20"/>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strVal val="#ppt_w*0.70"/>
                                          </p:val>
                                        </p:tav>
                                        <p:tav tm="100000">
                                          <p:val>
                                            <p:strVal val="#ppt_w"/>
                                          </p:val>
                                        </p:tav>
                                      </p:tavLst>
                                    </p:anim>
                                    <p:anim calcmode="lin" valueType="num">
                                      <p:cBhvr>
                                        <p:cTn id="74" dur="500" fill="hold"/>
                                        <p:tgtEl>
                                          <p:spTgt spid="21"/>
                                        </p:tgtEl>
                                        <p:attrNameLst>
                                          <p:attrName>ppt_h</p:attrName>
                                        </p:attrNameLst>
                                      </p:cBhvr>
                                      <p:tavLst>
                                        <p:tav tm="0">
                                          <p:val>
                                            <p:strVal val="#ppt_h"/>
                                          </p:val>
                                        </p:tav>
                                        <p:tav tm="100000">
                                          <p:val>
                                            <p:strVal val="#ppt_h"/>
                                          </p:val>
                                        </p:tav>
                                      </p:tavLst>
                                    </p:anim>
                                    <p:animEffect transition="in" filter="fade">
                                      <p:cBhvr>
                                        <p:cTn id="75" dur="500"/>
                                        <p:tgtEl>
                                          <p:spTgt spid="21"/>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strVal val="#ppt_w*0.70"/>
                                          </p:val>
                                        </p:tav>
                                        <p:tav tm="100000">
                                          <p:val>
                                            <p:strVal val="#ppt_w"/>
                                          </p:val>
                                        </p:tav>
                                      </p:tavLst>
                                    </p:anim>
                                    <p:anim calcmode="lin" valueType="num">
                                      <p:cBhvr>
                                        <p:cTn id="79" dur="500" fill="hold"/>
                                        <p:tgtEl>
                                          <p:spTgt spid="22"/>
                                        </p:tgtEl>
                                        <p:attrNameLst>
                                          <p:attrName>ppt_h</p:attrName>
                                        </p:attrNameLst>
                                      </p:cBhvr>
                                      <p:tavLst>
                                        <p:tav tm="0">
                                          <p:val>
                                            <p:strVal val="#ppt_h"/>
                                          </p:val>
                                        </p:tav>
                                        <p:tav tm="100000">
                                          <p:val>
                                            <p:strVal val="#ppt_h"/>
                                          </p:val>
                                        </p:tav>
                                      </p:tavLst>
                                    </p:anim>
                                    <p:animEffect transition="in" filter="fade">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3" grpId="0" animBg="1"/>
      <p:bldP spid="14" grpId="0"/>
      <p:bldP spid="15" grpId="0" animBg="1"/>
      <p:bldP spid="16" grpId="0"/>
      <p:bldP spid="17" grpId="0" animBg="1"/>
      <p:bldP spid="18" grpId="0"/>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4497C32-3F0E-4657-8648-A7A17A2EB08C}"/>
              </a:ext>
            </a:extLst>
          </p:cNvPr>
          <p:cNvSpPr>
            <a:spLocks noGrp="1"/>
          </p:cNvSpPr>
          <p:nvPr>
            <p:ph type="dt" sz="half" idx="10"/>
          </p:nvPr>
        </p:nvSpPr>
        <p:spPr/>
        <p:txBody>
          <a:bodyPr/>
          <a:lstStyle/>
          <a:p>
            <a:fld id="{87FAB139-2714-4B34-BC91-66948BDFF0B5}" type="datetime4">
              <a:rPr lang="sv-SE" smtClean="0"/>
              <a:pPr/>
              <a:t>26 augusti 2025</a:t>
            </a:fld>
            <a:endParaRPr lang="sv-SE"/>
          </a:p>
        </p:txBody>
      </p:sp>
      <p:sp>
        <p:nvSpPr>
          <p:cNvPr id="4" name="Platshållare för sidfot 3">
            <a:extLst>
              <a:ext uri="{FF2B5EF4-FFF2-40B4-BE49-F238E27FC236}">
                <a16:creationId xmlns:a16="http://schemas.microsoft.com/office/drawing/2014/main" id="{207116A9-EBD4-4766-ABB3-BB61350D388E}"/>
              </a:ext>
            </a:extLst>
          </p:cNvPr>
          <p:cNvSpPr>
            <a:spLocks noGrp="1"/>
          </p:cNvSpPr>
          <p:nvPr>
            <p:ph type="ftr" sz="quarter" idx="11"/>
          </p:nvPr>
        </p:nvSpPr>
        <p:spPr/>
        <p:txBody>
          <a:bodyPr/>
          <a:lstStyle/>
          <a:p>
            <a:pPr>
              <a:defRPr/>
            </a:pPr>
            <a:r>
              <a:rPr lang="sv-SE" dirty="0"/>
              <a:t>Ann Rudman</a:t>
            </a:r>
          </a:p>
        </p:txBody>
      </p:sp>
      <p:sp>
        <p:nvSpPr>
          <p:cNvPr id="5" name="Platshållare för bildnummer 4">
            <a:extLst>
              <a:ext uri="{FF2B5EF4-FFF2-40B4-BE49-F238E27FC236}">
                <a16:creationId xmlns:a16="http://schemas.microsoft.com/office/drawing/2014/main" id="{9CBAC248-00D6-4100-925D-65BFCDC789EE}"/>
              </a:ext>
            </a:extLst>
          </p:cNvPr>
          <p:cNvSpPr>
            <a:spLocks noGrp="1"/>
          </p:cNvSpPr>
          <p:nvPr>
            <p:ph type="sldNum" sz="quarter" idx="12"/>
          </p:nvPr>
        </p:nvSpPr>
        <p:spPr/>
        <p:txBody>
          <a:bodyPr/>
          <a:lstStyle/>
          <a:p>
            <a:fld id="{B283B732-907E-465E-8A94-29E6D011887B}" type="slidenum">
              <a:rPr lang="sv-SE" smtClean="0"/>
              <a:pPr/>
              <a:t>12</a:t>
            </a:fld>
            <a:endParaRPr lang="sv-SE"/>
          </a:p>
        </p:txBody>
      </p:sp>
      <p:graphicFrame>
        <p:nvGraphicFramePr>
          <p:cNvPr id="6" name="Diagram 5">
            <a:extLst>
              <a:ext uri="{FF2B5EF4-FFF2-40B4-BE49-F238E27FC236}">
                <a16:creationId xmlns:a16="http://schemas.microsoft.com/office/drawing/2014/main" id="{B2198980-EAEA-4FA3-9667-DC44BCD15B94}"/>
              </a:ext>
            </a:extLst>
          </p:cNvPr>
          <p:cNvGraphicFramePr/>
          <p:nvPr>
            <p:extLst>
              <p:ext uri="{D42A27DB-BD31-4B8C-83A1-F6EECF244321}">
                <p14:modId xmlns:p14="http://schemas.microsoft.com/office/powerpoint/2010/main" val="1872737816"/>
              </p:ext>
            </p:extLst>
          </p:nvPr>
        </p:nvGraphicFramePr>
        <p:xfrm>
          <a:off x="1403648" y="843558"/>
          <a:ext cx="6408712"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2" name="Rektangel 1">
            <a:extLst>
              <a:ext uri="{FF2B5EF4-FFF2-40B4-BE49-F238E27FC236}">
                <a16:creationId xmlns:a16="http://schemas.microsoft.com/office/drawing/2014/main" id="{17A95E29-D7AA-4F8D-B623-8BC9E687BD08}"/>
              </a:ext>
            </a:extLst>
          </p:cNvPr>
          <p:cNvSpPr/>
          <p:nvPr/>
        </p:nvSpPr>
        <p:spPr>
          <a:xfrm>
            <a:off x="7117938" y="1923678"/>
            <a:ext cx="583815" cy="369332"/>
          </a:xfrm>
          <a:prstGeom prst="rect">
            <a:avLst/>
          </a:prstGeom>
          <a:solidFill>
            <a:srgbClr val="93B796"/>
          </a:solidFill>
        </p:spPr>
        <p:txBody>
          <a:bodyPr wrap="square">
            <a:spAutoFit/>
          </a:bodyPr>
          <a:lstStyle/>
          <a:p>
            <a:r>
              <a:rPr lang="sv-SE" sz="1800" kern="0" dirty="0">
                <a:solidFill>
                  <a:prstClr val="black"/>
                </a:solidFill>
                <a:latin typeface="DM Sans"/>
              </a:rPr>
              <a:t>57%</a:t>
            </a:r>
            <a:endParaRPr lang="sv-SE" dirty="0"/>
          </a:p>
        </p:txBody>
      </p:sp>
      <p:sp>
        <p:nvSpPr>
          <p:cNvPr id="7" name="Rektangel 6">
            <a:extLst>
              <a:ext uri="{FF2B5EF4-FFF2-40B4-BE49-F238E27FC236}">
                <a16:creationId xmlns:a16="http://schemas.microsoft.com/office/drawing/2014/main" id="{0E4263D6-4EC6-4319-AB7E-528CD93239AC}"/>
              </a:ext>
            </a:extLst>
          </p:cNvPr>
          <p:cNvSpPr/>
          <p:nvPr/>
        </p:nvSpPr>
        <p:spPr>
          <a:xfrm>
            <a:off x="6531114" y="1739012"/>
            <a:ext cx="583815" cy="369332"/>
          </a:xfrm>
          <a:prstGeom prst="rect">
            <a:avLst/>
          </a:prstGeom>
          <a:solidFill>
            <a:srgbClr val="93B796"/>
          </a:solidFill>
        </p:spPr>
        <p:txBody>
          <a:bodyPr wrap="square">
            <a:spAutoFit/>
          </a:bodyPr>
          <a:lstStyle/>
          <a:p>
            <a:r>
              <a:rPr lang="sv-SE" sz="1800" kern="0" dirty="0">
                <a:solidFill>
                  <a:prstClr val="black"/>
                </a:solidFill>
                <a:latin typeface="DM Sans"/>
              </a:rPr>
              <a:t>62%</a:t>
            </a:r>
            <a:endParaRPr lang="sv-SE" dirty="0"/>
          </a:p>
        </p:txBody>
      </p:sp>
    </p:spTree>
    <p:extLst>
      <p:ext uri="{BB962C8B-B14F-4D97-AF65-F5344CB8AC3E}">
        <p14:creationId xmlns:p14="http://schemas.microsoft.com/office/powerpoint/2010/main" val="323133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13</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D201D6-D88A-A069-E5FE-5472A7943DE2}"/>
              </a:ext>
            </a:extLst>
          </p:cNvPr>
          <p:cNvSpPr txBox="1"/>
          <p:nvPr/>
        </p:nvSpPr>
        <p:spPr>
          <a:xfrm>
            <a:off x="323528" y="2787774"/>
            <a:ext cx="3664440" cy="461665"/>
          </a:xfrm>
          <a:prstGeom prst="rect">
            <a:avLst/>
          </a:prstGeom>
          <a:noFill/>
        </p:spPr>
        <p:txBody>
          <a:bodyPr wrap="square" rtlCol="0">
            <a:spAutoFit/>
          </a:bodyPr>
          <a:lstStyle/>
          <a:p>
            <a:r>
              <a:rPr lang="sv-SE" b="1" dirty="0">
                <a:latin typeface="+mj-lt"/>
              </a:rPr>
              <a:t>Början av yrkeslivet</a:t>
            </a:r>
          </a:p>
        </p:txBody>
      </p:sp>
    </p:spTree>
    <p:extLst>
      <p:ext uri="{BB962C8B-B14F-4D97-AF65-F5344CB8AC3E}">
        <p14:creationId xmlns:p14="http://schemas.microsoft.com/office/powerpoint/2010/main" val="19537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40625" y="1500325"/>
            <a:ext cx="6333356" cy="3086100"/>
          </a:xfrm>
        </p:spPr>
        <p:txBody>
          <a:bodyPr>
            <a:normAutofit/>
          </a:bodyPr>
          <a:lstStyle/>
          <a:p>
            <a:pPr marL="0" indent="0">
              <a:buNone/>
            </a:pPr>
            <a:r>
              <a:rPr lang="sv-SE" dirty="0">
                <a:latin typeface="Arial" panose="020B0604020202020204" pitchFamily="34" charset="0"/>
                <a:cs typeface="Arial" panose="020B0604020202020204" pitchFamily="34" charset="0"/>
              </a:rPr>
              <a:t>Andelen som är motiverade för yrket av eget intresse är högt</a:t>
            </a:r>
          </a:p>
          <a:p>
            <a:endParaRPr lang="sv-SE"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sv-SE" sz="1650" dirty="0">
                <a:latin typeface="Arial" panose="020B0604020202020204" pitchFamily="34" charset="0"/>
                <a:cs typeface="Arial" panose="020B0604020202020204" pitchFamily="34" charset="0"/>
              </a:rPr>
              <a:t>75% väljer utifrån ett genuint intresse för hälso- och sjukvård (mindre stressade i relation till yrkesval)</a:t>
            </a:r>
          </a:p>
          <a:p>
            <a:pPr marL="685800" lvl="2" indent="0">
              <a:buNone/>
            </a:pPr>
            <a:endParaRPr lang="sv-SE" sz="1650" dirty="0">
              <a:latin typeface="Arial" panose="020B0604020202020204" pitchFamily="34" charset="0"/>
              <a:cs typeface="Arial" panose="020B0604020202020204" pitchFamily="34" charset="0"/>
            </a:endParaRPr>
          </a:p>
          <a:p>
            <a:pPr marL="0" indent="0">
              <a:buNone/>
            </a:pPr>
            <a:endParaRPr lang="sv-SE" sz="1950"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pPr lvl="1"/>
            <a:endParaRPr lang="en-US" sz="1800" dirty="0"/>
          </a:p>
        </p:txBody>
      </p:sp>
      <p:sp>
        <p:nvSpPr>
          <p:cNvPr id="4" name="Platshållare för bildnummer 3"/>
          <p:cNvSpPr>
            <a:spLocks noGrp="1"/>
          </p:cNvSpPr>
          <p:nvPr>
            <p:ph type="sldNum" sz="quarter" idx="4294967295"/>
          </p:nvPr>
        </p:nvSpPr>
        <p:spPr/>
        <p:txBody>
          <a:bodyPr/>
          <a:lstStyle/>
          <a:p>
            <a:pPr>
              <a:defRPr/>
            </a:pPr>
            <a:fld id="{AA0C4F6E-6E30-4D57-9E99-0EB700EC5000}" type="slidenum">
              <a:rPr lang="sv-SE" smtClean="0">
                <a:solidFill>
                  <a:srgbClr val="808080"/>
                </a:solidFill>
              </a:rPr>
              <a:pPr>
                <a:defRPr/>
              </a:pPr>
              <a:t>14</a:t>
            </a:fld>
            <a:endParaRPr lang="sv-SE">
              <a:solidFill>
                <a:srgbClr val="808080"/>
              </a:solidFill>
            </a:endParaRPr>
          </a:p>
        </p:txBody>
      </p:sp>
      <p:sp>
        <p:nvSpPr>
          <p:cNvPr id="5"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sp>
        <p:nvSpPr>
          <p:cNvPr id="6" name="Rundad rektangulär 5"/>
          <p:cNvSpPr/>
          <p:nvPr/>
        </p:nvSpPr>
        <p:spPr bwMode="auto">
          <a:xfrm>
            <a:off x="1763688" y="3219822"/>
            <a:ext cx="4495799" cy="780005"/>
          </a:xfrm>
          <a:prstGeom prst="wedgeRoundRectCallout">
            <a:avLst>
              <a:gd name="adj1" fmla="val 8595"/>
              <a:gd name="adj2" fmla="val -89281"/>
              <a:gd name="adj3" fmla="val 16667"/>
            </a:avLst>
          </a:prstGeom>
          <a:solidFill>
            <a:srgbClr val="E8753E"/>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pPr fontAlgn="t">
              <a:lnSpc>
                <a:spcPct val="115000"/>
              </a:lnSpc>
              <a:spcBef>
                <a:spcPts val="0"/>
              </a:spcBef>
              <a:spcAft>
                <a:spcPts val="0"/>
              </a:spcAft>
            </a:pPr>
            <a:r>
              <a:rPr lang="sv-SE" sz="1800" dirty="0">
                <a:latin typeface="Arial" panose="020B0604020202020204" pitchFamily="34" charset="0"/>
                <a:cs typeface="Arial" panose="020B0604020202020204" pitchFamily="34" charset="0"/>
              </a:rPr>
              <a:t>Att vilja att ta hand om och hjälpa andra</a:t>
            </a:r>
          </a:p>
          <a:p>
            <a:pPr fontAlgn="t">
              <a:lnSpc>
                <a:spcPct val="115000"/>
              </a:lnSpc>
              <a:spcBef>
                <a:spcPts val="0"/>
              </a:spcBef>
              <a:spcAft>
                <a:spcPts val="0"/>
              </a:spcAft>
            </a:pPr>
            <a:r>
              <a:rPr lang="sv-SE" sz="1800" dirty="0">
                <a:latin typeface="Arial" panose="020B0604020202020204" pitchFamily="34" charset="0"/>
                <a:cs typeface="Arial" panose="020B0604020202020204" pitchFamily="34" charset="0"/>
              </a:rPr>
              <a:t>Vill utveckla kunskap inom vårdområdet</a:t>
            </a:r>
          </a:p>
        </p:txBody>
      </p:sp>
      <p:pic>
        <p:nvPicPr>
          <p:cNvPr id="7" name="Picture 3" descr="studenter">
            <a:extLst>
              <a:ext uri="{FF2B5EF4-FFF2-40B4-BE49-F238E27FC236}">
                <a16:creationId xmlns:a16="http://schemas.microsoft.com/office/drawing/2014/main" id="{AD0D98D2-8EB8-7FDF-E6FA-D84DF109662B}"/>
              </a:ext>
            </a:extLst>
          </p:cNvPr>
          <p:cNvPicPr>
            <a:picLocks noChangeAspect="1" noChangeArrowheads="1"/>
          </p:cNvPicPr>
          <p:nvPr/>
        </p:nvPicPr>
        <p:blipFill>
          <a:blip r:embed="rId2" cstate="print"/>
          <a:srcRect/>
          <a:stretch>
            <a:fillRect/>
          </a:stretch>
        </p:blipFill>
        <p:spPr bwMode="auto">
          <a:xfrm>
            <a:off x="6876256" y="557205"/>
            <a:ext cx="1807535" cy="1708737"/>
          </a:xfrm>
          <a:prstGeom prst="rect">
            <a:avLst/>
          </a:prstGeom>
          <a:noFill/>
          <a:ln w="9525">
            <a:noFill/>
            <a:miter lim="800000"/>
            <a:headEnd/>
            <a:tailEnd/>
          </a:ln>
        </p:spPr>
      </p:pic>
      <p:sp>
        <p:nvSpPr>
          <p:cNvPr id="9" name="Rubrik 8">
            <a:extLst>
              <a:ext uri="{FF2B5EF4-FFF2-40B4-BE49-F238E27FC236}">
                <a16:creationId xmlns:a16="http://schemas.microsoft.com/office/drawing/2014/main" id="{41797F9E-315E-4298-CE7A-A6A161EA7884}"/>
              </a:ext>
            </a:extLst>
          </p:cNvPr>
          <p:cNvSpPr>
            <a:spLocks noGrp="1"/>
          </p:cNvSpPr>
          <p:nvPr>
            <p:ph type="title"/>
          </p:nvPr>
        </p:nvSpPr>
        <p:spPr/>
        <p:txBody>
          <a:bodyPr/>
          <a:lstStyle/>
          <a:p>
            <a:r>
              <a:rPr lang="sv-SE" sz="2400" dirty="0"/>
              <a:t>Engagerade studenter!</a:t>
            </a:r>
          </a:p>
        </p:txBody>
      </p:sp>
    </p:spTree>
    <p:extLst>
      <p:ext uri="{BB962C8B-B14F-4D97-AF65-F5344CB8AC3E}">
        <p14:creationId xmlns:p14="http://schemas.microsoft.com/office/powerpoint/2010/main" val="20448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32648" y="383355"/>
            <a:ext cx="6281738" cy="857250"/>
          </a:xfrm>
        </p:spPr>
        <p:txBody>
          <a:bodyPr/>
          <a:lstStyle/>
          <a:p>
            <a:r>
              <a:rPr lang="sv-SE" sz="2400" dirty="0"/>
              <a:t>Sammanfattning förväntningar</a:t>
            </a:r>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15</a:t>
            </a:fld>
            <a:endParaRPr lang="sv-SE">
              <a:solidFill>
                <a:srgbClr val="808080"/>
              </a:solidFill>
            </a:endParaRPr>
          </a:p>
        </p:txBody>
      </p:sp>
      <p:graphicFrame>
        <p:nvGraphicFramePr>
          <p:cNvPr id="6" name="Diagram 5"/>
          <p:cNvGraphicFramePr/>
          <p:nvPr>
            <p:extLst>
              <p:ext uri="{D42A27DB-BD31-4B8C-83A1-F6EECF244321}">
                <p14:modId xmlns:p14="http://schemas.microsoft.com/office/powerpoint/2010/main" val="3498016113"/>
              </p:ext>
            </p:extLst>
          </p:nvPr>
        </p:nvGraphicFramePr>
        <p:xfrm>
          <a:off x="1519211" y="1364397"/>
          <a:ext cx="5508612" cy="3149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ratbubbla: rektangel med rundade hörn 7">
            <a:extLst>
              <a:ext uri="{FF2B5EF4-FFF2-40B4-BE49-F238E27FC236}">
                <a16:creationId xmlns:a16="http://schemas.microsoft.com/office/drawing/2014/main" id="{45C0F9C0-2052-432B-34EC-378ADD632A06}"/>
              </a:ext>
            </a:extLst>
          </p:cNvPr>
          <p:cNvSpPr/>
          <p:nvPr/>
        </p:nvSpPr>
        <p:spPr bwMode="auto">
          <a:xfrm>
            <a:off x="54763" y="890186"/>
            <a:ext cx="2016225" cy="783490"/>
          </a:xfrm>
          <a:prstGeom prst="wedgeRoundRectCallout">
            <a:avLst>
              <a:gd name="adj1" fmla="val 69831"/>
              <a:gd name="adj2" fmla="val 76117"/>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Viljan att få utveckla yrkesfärdigheter och förmågor </a:t>
            </a:r>
          </a:p>
        </p:txBody>
      </p:sp>
      <p:sp>
        <p:nvSpPr>
          <p:cNvPr id="13" name="Pratbubbla: rektangel med rundade hörn 12">
            <a:extLst>
              <a:ext uri="{FF2B5EF4-FFF2-40B4-BE49-F238E27FC236}">
                <a16:creationId xmlns:a16="http://schemas.microsoft.com/office/drawing/2014/main" id="{E34DB4A9-3AC8-F63B-DA01-F229F7E73E2E}"/>
              </a:ext>
            </a:extLst>
          </p:cNvPr>
          <p:cNvSpPr/>
          <p:nvPr/>
        </p:nvSpPr>
        <p:spPr bwMode="auto">
          <a:xfrm>
            <a:off x="435986" y="4248634"/>
            <a:ext cx="2205862" cy="329574"/>
          </a:xfrm>
          <a:prstGeom prst="wedgeRoundRectCallout">
            <a:avLst>
              <a:gd name="adj1" fmla="val 43591"/>
              <a:gd name="adj2" fmla="val -186601"/>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Att få struktur i livet</a:t>
            </a:r>
          </a:p>
        </p:txBody>
      </p:sp>
      <p:sp>
        <p:nvSpPr>
          <p:cNvPr id="14" name="Pratbubbla: rektangel med rundade hörn 13">
            <a:extLst>
              <a:ext uri="{FF2B5EF4-FFF2-40B4-BE49-F238E27FC236}">
                <a16:creationId xmlns:a16="http://schemas.microsoft.com/office/drawing/2014/main" id="{1FEB5368-7AA8-B79A-3F7F-006E6C8496BD}"/>
              </a:ext>
            </a:extLst>
          </p:cNvPr>
          <p:cNvSpPr/>
          <p:nvPr/>
        </p:nvSpPr>
        <p:spPr bwMode="auto">
          <a:xfrm>
            <a:off x="179511" y="3151533"/>
            <a:ext cx="2016225" cy="751362"/>
          </a:xfrm>
          <a:prstGeom prst="wedgeRoundRectCallout">
            <a:avLst>
              <a:gd name="adj1" fmla="val 65141"/>
              <a:gd name="adj2" fmla="val -39244"/>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Att få en arbetsplats med stödjande chefer och kollegor</a:t>
            </a:r>
          </a:p>
        </p:txBody>
      </p:sp>
      <p:sp>
        <p:nvSpPr>
          <p:cNvPr id="15" name="Pratbubbla: rektangel med rundade hörn 14">
            <a:extLst>
              <a:ext uri="{FF2B5EF4-FFF2-40B4-BE49-F238E27FC236}">
                <a16:creationId xmlns:a16="http://schemas.microsoft.com/office/drawing/2014/main" id="{E5A69BAF-419E-18D0-6AE1-5B187CC4CB86}"/>
              </a:ext>
            </a:extLst>
          </p:cNvPr>
          <p:cNvSpPr/>
          <p:nvPr/>
        </p:nvSpPr>
        <p:spPr bwMode="auto">
          <a:xfrm>
            <a:off x="268905" y="2454810"/>
            <a:ext cx="2016225" cy="488645"/>
          </a:xfrm>
          <a:prstGeom prst="wedgeRoundRectCallout">
            <a:avLst>
              <a:gd name="adj1" fmla="val 53382"/>
              <a:gd name="adj2" fmla="val -112233"/>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Att ha ett meningsfullt arbete</a:t>
            </a:r>
          </a:p>
        </p:txBody>
      </p:sp>
    </p:spTree>
    <p:extLst>
      <p:ext uri="{BB962C8B-B14F-4D97-AF65-F5344CB8AC3E}">
        <p14:creationId xmlns:p14="http://schemas.microsoft.com/office/powerpoint/2010/main" val="26107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32648" y="356233"/>
            <a:ext cx="6281738" cy="857250"/>
          </a:xfrm>
        </p:spPr>
        <p:txBody>
          <a:bodyPr/>
          <a:lstStyle/>
          <a:p>
            <a:r>
              <a:rPr lang="sv-SE" sz="2400" dirty="0"/>
              <a:t>Sammanfattning förväntningar</a:t>
            </a:r>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16</a:t>
            </a:fld>
            <a:endParaRPr lang="sv-SE">
              <a:solidFill>
                <a:srgbClr val="808080"/>
              </a:solidFill>
            </a:endParaRPr>
          </a:p>
        </p:txBody>
      </p:sp>
      <p:graphicFrame>
        <p:nvGraphicFramePr>
          <p:cNvPr id="6" name="Diagram 5"/>
          <p:cNvGraphicFramePr/>
          <p:nvPr/>
        </p:nvGraphicFramePr>
        <p:xfrm>
          <a:off x="1519211" y="1364397"/>
          <a:ext cx="5508612" cy="3149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ratbubbla: rektangel med rundade hörn 2">
            <a:extLst>
              <a:ext uri="{FF2B5EF4-FFF2-40B4-BE49-F238E27FC236}">
                <a16:creationId xmlns:a16="http://schemas.microsoft.com/office/drawing/2014/main" id="{7EB528BE-224D-624B-1630-4A95590A3F20}"/>
              </a:ext>
            </a:extLst>
          </p:cNvPr>
          <p:cNvSpPr/>
          <p:nvPr/>
        </p:nvSpPr>
        <p:spPr bwMode="auto">
          <a:xfrm>
            <a:off x="5962954" y="685893"/>
            <a:ext cx="1872208" cy="648072"/>
          </a:xfrm>
          <a:prstGeom prst="wedgeRoundRectCallout">
            <a:avLst>
              <a:gd name="adj1" fmla="val -82262"/>
              <a:gd name="adj2" fmla="val 104047"/>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Att bli psykiskt och fysiskt stressad </a:t>
            </a:r>
          </a:p>
        </p:txBody>
      </p:sp>
      <p:sp>
        <p:nvSpPr>
          <p:cNvPr id="9" name="Pratbubbla: rektangel med rundade hörn 8">
            <a:extLst>
              <a:ext uri="{FF2B5EF4-FFF2-40B4-BE49-F238E27FC236}">
                <a16:creationId xmlns:a16="http://schemas.microsoft.com/office/drawing/2014/main" id="{FF0571DB-701F-7DA0-287D-B53FC76677FC}"/>
              </a:ext>
            </a:extLst>
          </p:cNvPr>
          <p:cNvSpPr/>
          <p:nvPr/>
        </p:nvSpPr>
        <p:spPr bwMode="auto">
          <a:xfrm>
            <a:off x="7040477" y="3235929"/>
            <a:ext cx="1723272" cy="294669"/>
          </a:xfrm>
          <a:prstGeom prst="wedgeRoundRectCallout">
            <a:avLst>
              <a:gd name="adj1" fmla="val -124358"/>
              <a:gd name="adj2" fmla="val 71579"/>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Att inte veta sin roll</a:t>
            </a:r>
          </a:p>
        </p:txBody>
      </p:sp>
      <p:sp>
        <p:nvSpPr>
          <p:cNvPr id="10" name="Pratbubbla: rektangel med rundade hörn 9">
            <a:extLst>
              <a:ext uri="{FF2B5EF4-FFF2-40B4-BE49-F238E27FC236}">
                <a16:creationId xmlns:a16="http://schemas.microsoft.com/office/drawing/2014/main" id="{4557A291-5D17-F915-A2F5-BA725979EC67}"/>
              </a:ext>
            </a:extLst>
          </p:cNvPr>
          <p:cNvSpPr/>
          <p:nvPr/>
        </p:nvSpPr>
        <p:spPr bwMode="auto">
          <a:xfrm>
            <a:off x="7229434" y="2411025"/>
            <a:ext cx="1959450" cy="532431"/>
          </a:xfrm>
          <a:prstGeom prst="wedgeRoundRectCallout">
            <a:avLst>
              <a:gd name="adj1" fmla="val -124358"/>
              <a:gd name="adj2" fmla="val 71579"/>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Oro inför att vara okunnig, otillräcklig </a:t>
            </a:r>
          </a:p>
        </p:txBody>
      </p:sp>
      <p:sp>
        <p:nvSpPr>
          <p:cNvPr id="11" name="Pratbubbla: rektangel med rundade hörn 10">
            <a:extLst>
              <a:ext uri="{FF2B5EF4-FFF2-40B4-BE49-F238E27FC236}">
                <a16:creationId xmlns:a16="http://schemas.microsoft.com/office/drawing/2014/main" id="{C2988134-0BAC-66A3-1956-DBAE91D1FC1A}"/>
              </a:ext>
            </a:extLst>
          </p:cNvPr>
          <p:cNvSpPr/>
          <p:nvPr/>
        </p:nvSpPr>
        <p:spPr bwMode="auto">
          <a:xfrm>
            <a:off x="6812878" y="1677740"/>
            <a:ext cx="2232248" cy="719948"/>
          </a:xfrm>
          <a:prstGeom prst="wedgeRoundRectCallout">
            <a:avLst>
              <a:gd name="adj1" fmla="val -85929"/>
              <a:gd name="adj2" fmla="val 84673"/>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Organisatoriska hinder med negativ påverkan på upplevelsen av arbetet</a:t>
            </a:r>
          </a:p>
        </p:txBody>
      </p:sp>
      <p:sp>
        <p:nvSpPr>
          <p:cNvPr id="7" name="Pratbubbla: rektangel med rundade hörn 6">
            <a:extLst>
              <a:ext uri="{FF2B5EF4-FFF2-40B4-BE49-F238E27FC236}">
                <a16:creationId xmlns:a16="http://schemas.microsoft.com/office/drawing/2014/main" id="{1197768F-6EF7-A638-887C-24126A9E9793}"/>
              </a:ext>
            </a:extLst>
          </p:cNvPr>
          <p:cNvSpPr/>
          <p:nvPr/>
        </p:nvSpPr>
        <p:spPr bwMode="auto">
          <a:xfrm>
            <a:off x="6502367" y="3759482"/>
            <a:ext cx="2232248" cy="642711"/>
          </a:xfrm>
          <a:prstGeom prst="wedgeRoundRectCallout">
            <a:avLst>
              <a:gd name="adj1" fmla="val -73675"/>
              <a:gd name="adj2" fmla="val 1649"/>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Oro för att inte bli respekterad och värdesatt av chefer och kollegor</a:t>
            </a:r>
          </a:p>
        </p:txBody>
      </p:sp>
      <p:sp>
        <p:nvSpPr>
          <p:cNvPr id="8" name="Pratbubbla: rektangel med rundade hörn 7">
            <a:extLst>
              <a:ext uri="{FF2B5EF4-FFF2-40B4-BE49-F238E27FC236}">
                <a16:creationId xmlns:a16="http://schemas.microsoft.com/office/drawing/2014/main" id="{45C0F9C0-2052-432B-34EC-378ADD632A06}"/>
              </a:ext>
            </a:extLst>
          </p:cNvPr>
          <p:cNvSpPr/>
          <p:nvPr/>
        </p:nvSpPr>
        <p:spPr bwMode="auto">
          <a:xfrm>
            <a:off x="54763" y="890186"/>
            <a:ext cx="2016225" cy="783490"/>
          </a:xfrm>
          <a:prstGeom prst="wedgeRoundRectCallout">
            <a:avLst>
              <a:gd name="adj1" fmla="val 69831"/>
              <a:gd name="adj2" fmla="val 76117"/>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Viljan att få utveckla yrkesfärdigheter och förmågor </a:t>
            </a:r>
          </a:p>
        </p:txBody>
      </p:sp>
      <p:sp>
        <p:nvSpPr>
          <p:cNvPr id="12" name="Pratbubbla: rektangel med rundade hörn 11">
            <a:extLst>
              <a:ext uri="{FF2B5EF4-FFF2-40B4-BE49-F238E27FC236}">
                <a16:creationId xmlns:a16="http://schemas.microsoft.com/office/drawing/2014/main" id="{01C847FF-3943-9CD7-3B78-825DD33AF08D}"/>
              </a:ext>
            </a:extLst>
          </p:cNvPr>
          <p:cNvSpPr/>
          <p:nvPr/>
        </p:nvSpPr>
        <p:spPr bwMode="auto">
          <a:xfrm>
            <a:off x="6621768" y="1379007"/>
            <a:ext cx="2043534" cy="294669"/>
          </a:xfrm>
          <a:prstGeom prst="wedgeRoundRectCallout">
            <a:avLst>
              <a:gd name="adj1" fmla="val -116516"/>
              <a:gd name="adj2" fmla="val 244331"/>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Oro för skiftarbete</a:t>
            </a:r>
          </a:p>
        </p:txBody>
      </p:sp>
      <p:sp>
        <p:nvSpPr>
          <p:cNvPr id="13" name="Pratbubbla: rektangel med rundade hörn 12">
            <a:extLst>
              <a:ext uri="{FF2B5EF4-FFF2-40B4-BE49-F238E27FC236}">
                <a16:creationId xmlns:a16="http://schemas.microsoft.com/office/drawing/2014/main" id="{E34DB4A9-3AC8-F63B-DA01-F229F7E73E2E}"/>
              </a:ext>
            </a:extLst>
          </p:cNvPr>
          <p:cNvSpPr/>
          <p:nvPr/>
        </p:nvSpPr>
        <p:spPr bwMode="auto">
          <a:xfrm>
            <a:off x="435986" y="4248634"/>
            <a:ext cx="2205862" cy="329574"/>
          </a:xfrm>
          <a:prstGeom prst="wedgeRoundRectCallout">
            <a:avLst>
              <a:gd name="adj1" fmla="val 43591"/>
              <a:gd name="adj2" fmla="val -186601"/>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Att få struktur i livet</a:t>
            </a:r>
          </a:p>
        </p:txBody>
      </p:sp>
      <p:sp>
        <p:nvSpPr>
          <p:cNvPr id="14" name="Pratbubbla: rektangel med rundade hörn 13">
            <a:extLst>
              <a:ext uri="{FF2B5EF4-FFF2-40B4-BE49-F238E27FC236}">
                <a16:creationId xmlns:a16="http://schemas.microsoft.com/office/drawing/2014/main" id="{1FEB5368-7AA8-B79A-3F7F-006E6C8496BD}"/>
              </a:ext>
            </a:extLst>
          </p:cNvPr>
          <p:cNvSpPr/>
          <p:nvPr/>
        </p:nvSpPr>
        <p:spPr bwMode="auto">
          <a:xfrm>
            <a:off x="179511" y="3151533"/>
            <a:ext cx="2016225" cy="751362"/>
          </a:xfrm>
          <a:prstGeom prst="wedgeRoundRectCallout">
            <a:avLst>
              <a:gd name="adj1" fmla="val 65141"/>
              <a:gd name="adj2" fmla="val -39244"/>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Att få en arbetsplats med stödjande chefer och kollegor</a:t>
            </a:r>
          </a:p>
        </p:txBody>
      </p:sp>
      <p:sp>
        <p:nvSpPr>
          <p:cNvPr id="15" name="Pratbubbla: rektangel med rundade hörn 14">
            <a:extLst>
              <a:ext uri="{FF2B5EF4-FFF2-40B4-BE49-F238E27FC236}">
                <a16:creationId xmlns:a16="http://schemas.microsoft.com/office/drawing/2014/main" id="{E5A69BAF-419E-18D0-6AE1-5B187CC4CB86}"/>
              </a:ext>
            </a:extLst>
          </p:cNvPr>
          <p:cNvSpPr/>
          <p:nvPr/>
        </p:nvSpPr>
        <p:spPr bwMode="auto">
          <a:xfrm>
            <a:off x="268905" y="2454810"/>
            <a:ext cx="2016225" cy="488645"/>
          </a:xfrm>
          <a:prstGeom prst="wedgeRoundRectCallout">
            <a:avLst>
              <a:gd name="adj1" fmla="val 53382"/>
              <a:gd name="adj2" fmla="val -112233"/>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Att ha ett meningsfullt arbete</a:t>
            </a:r>
          </a:p>
        </p:txBody>
      </p:sp>
    </p:spTree>
    <p:extLst>
      <p:ext uri="{BB962C8B-B14F-4D97-AF65-F5344CB8AC3E}">
        <p14:creationId xmlns:p14="http://schemas.microsoft.com/office/powerpoint/2010/main" val="204345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400" dirty="0"/>
              <a:t>Sammanfattning erfarenheter</a:t>
            </a:r>
          </a:p>
        </p:txBody>
      </p:sp>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17</a:t>
            </a:fld>
            <a:endParaRPr lang="sv-SE">
              <a:solidFill>
                <a:srgbClr val="808080"/>
              </a:solidFill>
            </a:endParaRPr>
          </a:p>
        </p:txBody>
      </p:sp>
      <p:graphicFrame>
        <p:nvGraphicFramePr>
          <p:cNvPr id="6" name="Diagram 5"/>
          <p:cNvGraphicFramePr/>
          <p:nvPr>
            <p:extLst>
              <p:ext uri="{D42A27DB-BD31-4B8C-83A1-F6EECF244321}">
                <p14:modId xmlns:p14="http://schemas.microsoft.com/office/powerpoint/2010/main" val="342948943"/>
              </p:ext>
            </p:extLst>
          </p:nvPr>
        </p:nvGraphicFramePr>
        <p:xfrm>
          <a:off x="1619672" y="1419622"/>
          <a:ext cx="5606098" cy="3060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ratbubbla: rektangel med rundade hörn 2">
            <a:extLst>
              <a:ext uri="{FF2B5EF4-FFF2-40B4-BE49-F238E27FC236}">
                <a16:creationId xmlns:a16="http://schemas.microsoft.com/office/drawing/2014/main" id="{2AA4A5CA-A70B-78C1-F73E-246F20118E58}"/>
              </a:ext>
            </a:extLst>
          </p:cNvPr>
          <p:cNvSpPr/>
          <p:nvPr/>
        </p:nvSpPr>
        <p:spPr bwMode="auto">
          <a:xfrm>
            <a:off x="7046000" y="1174175"/>
            <a:ext cx="1872208" cy="648072"/>
          </a:xfrm>
          <a:prstGeom prst="wedgeRoundRectCallout">
            <a:avLst>
              <a:gd name="adj1" fmla="val -115103"/>
              <a:gd name="adj2" fmla="val 121076"/>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200" dirty="0"/>
              <a:t>Avsaknad av kompetensupplevelser</a:t>
            </a:r>
          </a:p>
          <a:p>
            <a:endParaRPr lang="sv-SE" sz="1200" dirty="0"/>
          </a:p>
        </p:txBody>
      </p:sp>
      <p:sp>
        <p:nvSpPr>
          <p:cNvPr id="7" name="Pratbubbla: rektangel med rundade hörn 6">
            <a:extLst>
              <a:ext uri="{FF2B5EF4-FFF2-40B4-BE49-F238E27FC236}">
                <a16:creationId xmlns:a16="http://schemas.microsoft.com/office/drawing/2014/main" id="{B9EEE4D2-3777-80F0-A0B7-9C8B1A806C02}"/>
              </a:ext>
            </a:extLst>
          </p:cNvPr>
          <p:cNvSpPr/>
          <p:nvPr/>
        </p:nvSpPr>
        <p:spPr bwMode="auto">
          <a:xfrm>
            <a:off x="6876256" y="2050718"/>
            <a:ext cx="1959041" cy="360307"/>
          </a:xfrm>
          <a:prstGeom prst="wedgeRoundRectCallout">
            <a:avLst>
              <a:gd name="adj1" fmla="val -85929"/>
              <a:gd name="adj2" fmla="val 84673"/>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200" dirty="0"/>
              <a:t>Att inte känna rollklarhet</a:t>
            </a:r>
          </a:p>
        </p:txBody>
      </p:sp>
      <p:sp>
        <p:nvSpPr>
          <p:cNvPr id="9" name="Pratbubbla: rektangel med rundade hörn 8">
            <a:extLst>
              <a:ext uri="{FF2B5EF4-FFF2-40B4-BE49-F238E27FC236}">
                <a16:creationId xmlns:a16="http://schemas.microsoft.com/office/drawing/2014/main" id="{8C6B35DB-EF81-80DF-3FEB-52F29438760F}"/>
              </a:ext>
            </a:extLst>
          </p:cNvPr>
          <p:cNvSpPr/>
          <p:nvPr/>
        </p:nvSpPr>
        <p:spPr bwMode="auto">
          <a:xfrm>
            <a:off x="4422721" y="4419922"/>
            <a:ext cx="2132269" cy="454036"/>
          </a:xfrm>
          <a:prstGeom prst="wedgeRoundRectCallout">
            <a:avLst>
              <a:gd name="adj1" fmla="val -23786"/>
              <a:gd name="adj2" fmla="val -75830"/>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200" dirty="0"/>
              <a:t>Avsaknad av positiva arbetsrelationer</a:t>
            </a:r>
          </a:p>
        </p:txBody>
      </p:sp>
      <p:sp>
        <p:nvSpPr>
          <p:cNvPr id="11" name="Pratbubbla: rektangel med rundade hörn 10">
            <a:extLst>
              <a:ext uri="{FF2B5EF4-FFF2-40B4-BE49-F238E27FC236}">
                <a16:creationId xmlns:a16="http://schemas.microsoft.com/office/drawing/2014/main" id="{FC7E0DAF-3D90-2E56-0C04-76036957715C}"/>
              </a:ext>
            </a:extLst>
          </p:cNvPr>
          <p:cNvSpPr/>
          <p:nvPr/>
        </p:nvSpPr>
        <p:spPr bwMode="auto">
          <a:xfrm>
            <a:off x="255971" y="2411025"/>
            <a:ext cx="1584177" cy="572345"/>
          </a:xfrm>
          <a:prstGeom prst="wedgeRoundRectCallout">
            <a:avLst>
              <a:gd name="adj1" fmla="val 113117"/>
              <a:gd name="adj2" fmla="val -30945"/>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Positiva arbetsrelationer </a:t>
            </a:r>
          </a:p>
        </p:txBody>
      </p:sp>
      <p:sp>
        <p:nvSpPr>
          <p:cNvPr id="12" name="Pratbubbla: rektangel med rundade hörn 11">
            <a:extLst>
              <a:ext uri="{FF2B5EF4-FFF2-40B4-BE49-F238E27FC236}">
                <a16:creationId xmlns:a16="http://schemas.microsoft.com/office/drawing/2014/main" id="{A265C657-EFD3-946F-1240-FB4C537088C9}"/>
              </a:ext>
            </a:extLst>
          </p:cNvPr>
          <p:cNvSpPr/>
          <p:nvPr/>
        </p:nvSpPr>
        <p:spPr bwMode="auto">
          <a:xfrm>
            <a:off x="139192" y="788992"/>
            <a:ext cx="2096862" cy="737349"/>
          </a:xfrm>
          <a:prstGeom prst="wedgeRoundRectCallout">
            <a:avLst>
              <a:gd name="adj1" fmla="val 72252"/>
              <a:gd name="adj2" fmla="val 122853"/>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lvl="0"/>
            <a:r>
              <a:rPr lang="sv-SE" sz="1400" dirty="0"/>
              <a:t>Vikten av att ha haft betydande kompetensupplevelse</a:t>
            </a:r>
          </a:p>
        </p:txBody>
      </p:sp>
      <p:pic>
        <p:nvPicPr>
          <p:cNvPr id="5" name="Platshållare för innehåll 12" descr="Affärstillväxt kontur">
            <a:extLst>
              <a:ext uri="{FF2B5EF4-FFF2-40B4-BE49-F238E27FC236}">
                <a16:creationId xmlns:a16="http://schemas.microsoft.com/office/drawing/2014/main" id="{D061A1E3-77F5-7A8C-EE83-3C981A6460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9451" y="2297048"/>
            <a:ext cx="1790770" cy="1790770"/>
          </a:xfrm>
          <a:prstGeom prst="rect">
            <a:avLst/>
          </a:prstGeom>
        </p:spPr>
      </p:pic>
      <p:sp>
        <p:nvSpPr>
          <p:cNvPr id="8" name="Flödesschema: Process 7">
            <a:extLst>
              <a:ext uri="{FF2B5EF4-FFF2-40B4-BE49-F238E27FC236}">
                <a16:creationId xmlns:a16="http://schemas.microsoft.com/office/drawing/2014/main" id="{B67BFAD2-5149-A0B3-1578-A4D7672949FD}"/>
              </a:ext>
            </a:extLst>
          </p:cNvPr>
          <p:cNvSpPr/>
          <p:nvPr/>
        </p:nvSpPr>
        <p:spPr bwMode="auto">
          <a:xfrm>
            <a:off x="7243138" y="3660958"/>
            <a:ext cx="1790770" cy="524357"/>
          </a:xfrm>
          <a:prstGeom prst="flowChartProcess">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Det här är viktigt att göra på arbetsplatserna för att </a:t>
            </a:r>
            <a:r>
              <a:rPr lang="sv-SE" sz="1000" dirty="0" err="1">
                <a:solidFill>
                  <a:schemeClr val="tx1"/>
                </a:solidFill>
                <a:latin typeface="Arial" panose="020B0604020202020204" pitchFamily="34" charset="0"/>
                <a:ea typeface="Arial" panose="020B0604020202020204" pitchFamily="34" charset="0"/>
                <a:cs typeface="Arial" panose="020B0604020202020204" pitchFamily="34" charset="0"/>
              </a:rPr>
              <a:t>ssk</a:t>
            </a:r>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 ska trivas och stanna kvar</a:t>
            </a:r>
            <a:endParaRPr lang="sv-SE" sz="1000" dirty="0">
              <a:solidFill>
                <a:schemeClr val="tx1"/>
              </a:solidFill>
            </a:endParaRPr>
          </a:p>
        </p:txBody>
      </p:sp>
    </p:spTree>
    <p:extLst>
      <p:ext uri="{BB962C8B-B14F-4D97-AF65-F5344CB8AC3E}">
        <p14:creationId xmlns:p14="http://schemas.microsoft.com/office/powerpoint/2010/main" val="54628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42083-F080-43D6-9436-BFE3A7F6EDC1}"/>
              </a:ext>
            </a:extLst>
          </p:cNvPr>
          <p:cNvSpPr>
            <a:spLocks noGrp="1"/>
          </p:cNvSpPr>
          <p:nvPr>
            <p:ph type="title"/>
          </p:nvPr>
        </p:nvSpPr>
        <p:spPr>
          <a:xfrm>
            <a:off x="255971" y="339502"/>
            <a:ext cx="8729676" cy="857250"/>
          </a:xfrm>
        </p:spPr>
        <p:txBody>
          <a:bodyPr/>
          <a:lstStyle/>
          <a:p>
            <a:r>
              <a:rPr lang="sv-SE" sz="2400" dirty="0"/>
              <a:t>Förebyggande insatser</a:t>
            </a:r>
            <a:br>
              <a:rPr lang="sv-SE" sz="2400" dirty="0"/>
            </a:br>
            <a:endParaRPr lang="sv-SE" sz="2400" dirty="0"/>
          </a:p>
        </p:txBody>
      </p:sp>
      <p:sp>
        <p:nvSpPr>
          <p:cNvPr id="4" name="Platshållare för sidfot 3">
            <a:extLst>
              <a:ext uri="{FF2B5EF4-FFF2-40B4-BE49-F238E27FC236}">
                <a16:creationId xmlns:a16="http://schemas.microsoft.com/office/drawing/2014/main" id="{996078F9-F07B-4150-B79C-089E37854EED}"/>
              </a:ext>
            </a:extLst>
          </p:cNvPr>
          <p:cNvSpPr>
            <a:spLocks noGrp="1"/>
          </p:cNvSpPr>
          <p:nvPr>
            <p:ph type="ftr" sz="quarter" idx="3"/>
          </p:nvPr>
        </p:nvSpPr>
        <p:spPr/>
        <p:txBody>
          <a:bodyPr/>
          <a:lstStyle/>
          <a:p>
            <a:r>
              <a:rPr lang="sv-SE"/>
              <a:t>Karolinska Institutet - a medical university</a:t>
            </a:r>
            <a:endParaRPr lang="sv-SE" dirty="0"/>
          </a:p>
        </p:txBody>
      </p:sp>
      <p:sp>
        <p:nvSpPr>
          <p:cNvPr id="5" name="Platshållare för datum 4">
            <a:extLst>
              <a:ext uri="{FF2B5EF4-FFF2-40B4-BE49-F238E27FC236}">
                <a16:creationId xmlns:a16="http://schemas.microsoft.com/office/drawing/2014/main" id="{91E1A4AD-118A-40D2-833B-70F5944C2B9D}"/>
              </a:ext>
            </a:extLst>
          </p:cNvPr>
          <p:cNvSpPr>
            <a:spLocks noGrp="1"/>
          </p:cNvSpPr>
          <p:nvPr>
            <p:ph type="dt" sz="half" idx="10"/>
          </p:nvPr>
        </p:nvSpPr>
        <p:spPr/>
        <p:txBody>
          <a:bodyPr/>
          <a:lstStyle/>
          <a:p>
            <a:fld id="{0B99A5A2-19A1-4CFC-BFE3-8B9C2E2B5BE0}" type="datetime1">
              <a:rPr lang="en-GB" smtClean="0"/>
              <a:t>26/08/2025</a:t>
            </a:fld>
            <a:endParaRPr lang="sv-SE" dirty="0"/>
          </a:p>
        </p:txBody>
      </p:sp>
      <p:sp>
        <p:nvSpPr>
          <p:cNvPr id="6" name="Platshållare för bildnummer 5">
            <a:extLst>
              <a:ext uri="{FF2B5EF4-FFF2-40B4-BE49-F238E27FC236}">
                <a16:creationId xmlns:a16="http://schemas.microsoft.com/office/drawing/2014/main" id="{CD90A656-402A-4321-9833-E9837BA42FBD}"/>
              </a:ext>
            </a:extLst>
          </p:cNvPr>
          <p:cNvSpPr>
            <a:spLocks noGrp="1"/>
          </p:cNvSpPr>
          <p:nvPr>
            <p:ph type="sldNum" sz="quarter" idx="12"/>
          </p:nvPr>
        </p:nvSpPr>
        <p:spPr/>
        <p:txBody>
          <a:bodyPr/>
          <a:lstStyle/>
          <a:p>
            <a:fld id="{15859C56-CB7E-413F-8971-4226A1EF6823}" type="slidenum">
              <a:rPr lang="sv-SE" smtClean="0"/>
              <a:pPr/>
              <a:t>18</a:t>
            </a:fld>
            <a:endParaRPr lang="sv-SE" dirty="0"/>
          </a:p>
        </p:txBody>
      </p:sp>
      <p:sp>
        <p:nvSpPr>
          <p:cNvPr id="8" name="AutoShape 2">
            <a:extLst>
              <a:ext uri="{FF2B5EF4-FFF2-40B4-BE49-F238E27FC236}">
                <a16:creationId xmlns:a16="http://schemas.microsoft.com/office/drawing/2014/main" id="{8108FEF4-9EE9-4259-8AE1-4661BA343433}"/>
              </a:ext>
            </a:extLst>
          </p:cNvPr>
          <p:cNvSpPr>
            <a:spLocks noChangeArrowheads="1"/>
          </p:cNvSpPr>
          <p:nvPr/>
        </p:nvSpPr>
        <p:spPr bwMode="auto">
          <a:xfrm>
            <a:off x="4161379" y="2356247"/>
            <a:ext cx="594122" cy="594122"/>
          </a:xfrm>
          <a:prstGeom prst="irregularSeal1">
            <a:avLst/>
          </a:prstGeom>
          <a:solidFill>
            <a:srgbClr val="178C9D"/>
          </a:solidFill>
          <a:ln w="9525">
            <a:solidFill>
              <a:srgbClr val="000000"/>
            </a:solidFill>
            <a:miter lim="800000"/>
            <a:headEnd/>
            <a:tailEnd/>
          </a:ln>
        </p:spPr>
        <p:txBody>
          <a:bodyPr wrap="none"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v-SE" sz="1350" b="0" i="0" u="none" strike="noStrike" kern="0" cap="none" spc="0" normalizeH="0" baseline="0" noProof="0">
              <a:ln>
                <a:noFill/>
              </a:ln>
              <a:solidFill>
                <a:srgbClr val="000000"/>
              </a:solidFill>
              <a:effectLst/>
              <a:uLnTx/>
              <a:uFillTx/>
              <a:latin typeface="Arial"/>
            </a:endParaRPr>
          </a:p>
        </p:txBody>
      </p:sp>
      <p:sp>
        <p:nvSpPr>
          <p:cNvPr id="9" name="AutoShape 3">
            <a:extLst>
              <a:ext uri="{FF2B5EF4-FFF2-40B4-BE49-F238E27FC236}">
                <a16:creationId xmlns:a16="http://schemas.microsoft.com/office/drawing/2014/main" id="{C7CD273F-68D6-47DA-86E7-832EB61D3A48}"/>
              </a:ext>
            </a:extLst>
          </p:cNvPr>
          <p:cNvSpPr>
            <a:spLocks noChangeArrowheads="1"/>
          </p:cNvSpPr>
          <p:nvPr/>
        </p:nvSpPr>
        <p:spPr bwMode="auto">
          <a:xfrm>
            <a:off x="1838656" y="2409732"/>
            <a:ext cx="2269145" cy="485868"/>
          </a:xfrm>
          <a:prstGeom prst="chevron">
            <a:avLst>
              <a:gd name="adj" fmla="val 56364"/>
            </a:avLst>
          </a:prstGeom>
          <a:solidFill>
            <a:srgbClr val="178C9D"/>
          </a:solidFill>
          <a:ln w="9525">
            <a:solidFill>
              <a:srgbClr val="000000"/>
            </a:solidFill>
            <a:miter lim="800000"/>
            <a:headEnd/>
            <a:tailEnd/>
          </a:ln>
        </p:spPr>
        <p:txBody>
          <a:bodyPr wrap="none" anchor="ctr"/>
          <a:lstStyle/>
          <a:p>
            <a:pPr marL="257175" marR="0" lvl="0" indent="-257175" algn="ctr" defTabSz="685800" eaLnBrk="1" fontAlgn="auto" latinLnBrk="0" hangingPunct="1">
              <a:lnSpc>
                <a:spcPct val="100000"/>
              </a:lnSpc>
              <a:spcBef>
                <a:spcPts val="0"/>
              </a:spcBef>
              <a:spcAft>
                <a:spcPts val="0"/>
              </a:spcAft>
              <a:buClrTx/>
              <a:buSzTx/>
              <a:buFontTx/>
              <a:buNone/>
              <a:tabLst/>
              <a:defRPr/>
            </a:pPr>
            <a:r>
              <a:rPr kumimoji="0" lang="sv-SE" sz="1350" b="0" i="0" u="none" strike="noStrike" kern="0" cap="none" spc="0" normalizeH="0" baseline="0" noProof="0" dirty="0">
                <a:ln>
                  <a:noFill/>
                </a:ln>
                <a:solidFill>
                  <a:srgbClr val="000000"/>
                </a:solidFill>
                <a:effectLst/>
                <a:uLnTx/>
                <a:uFillTx/>
                <a:latin typeface="Arial Rounded MT Bold" pitchFamily="34" charset="0"/>
              </a:rPr>
              <a:t>   </a:t>
            </a:r>
            <a:r>
              <a:rPr kumimoji="0" lang="sv-SE" sz="1350" b="0" i="0" u="none" strike="noStrike" kern="0" cap="none" spc="0" normalizeH="0" baseline="0" noProof="0" dirty="0" err="1">
                <a:ln>
                  <a:noFill/>
                </a:ln>
                <a:solidFill>
                  <a:srgbClr val="FFFFFF"/>
                </a:solidFill>
                <a:effectLst/>
                <a:uLnTx/>
                <a:uFillTx/>
                <a:latin typeface="Arial Rounded MT Bold" pitchFamily="34" charset="0"/>
              </a:rPr>
              <a:t>Higher</a:t>
            </a:r>
            <a:r>
              <a:rPr kumimoji="0" lang="sv-SE" sz="1350" b="0" i="0" u="none" strike="noStrike" kern="0" cap="none" spc="0" normalizeH="0" baseline="0" noProof="0" dirty="0">
                <a:ln>
                  <a:noFill/>
                </a:ln>
                <a:solidFill>
                  <a:srgbClr val="FFFFFF"/>
                </a:solidFill>
                <a:effectLst/>
                <a:uLnTx/>
                <a:uFillTx/>
                <a:latin typeface="Arial Rounded MT Bold" pitchFamily="34" charset="0"/>
              </a:rPr>
              <a:t> </a:t>
            </a:r>
            <a:r>
              <a:rPr kumimoji="0" lang="sv-SE" sz="1350" b="0" i="0" u="none" strike="noStrike" kern="0" cap="none" spc="0" normalizeH="0" baseline="0" noProof="0" dirty="0" err="1">
                <a:ln>
                  <a:noFill/>
                </a:ln>
                <a:solidFill>
                  <a:srgbClr val="FFFFFF"/>
                </a:solidFill>
                <a:effectLst/>
                <a:uLnTx/>
                <a:uFillTx/>
                <a:latin typeface="Arial Rounded MT Bold" pitchFamily="34" charset="0"/>
              </a:rPr>
              <a:t>education</a:t>
            </a:r>
            <a:endParaRPr kumimoji="0" lang="sv-SE" sz="1350" b="0" i="0" u="none" strike="noStrike" kern="0" cap="none" spc="0" normalizeH="0" baseline="0" noProof="0" dirty="0">
              <a:ln>
                <a:noFill/>
              </a:ln>
              <a:solidFill>
                <a:srgbClr val="FFFFFF"/>
              </a:solidFill>
              <a:effectLst/>
              <a:uLnTx/>
              <a:uFillTx/>
              <a:latin typeface="Arial Rounded MT Bold" pitchFamily="34" charset="0"/>
            </a:endParaRPr>
          </a:p>
        </p:txBody>
      </p:sp>
      <p:sp>
        <p:nvSpPr>
          <p:cNvPr id="10" name="AutoShape 4">
            <a:extLst>
              <a:ext uri="{FF2B5EF4-FFF2-40B4-BE49-F238E27FC236}">
                <a16:creationId xmlns:a16="http://schemas.microsoft.com/office/drawing/2014/main" id="{CD9E9819-70F9-4944-80CB-1A2578421879}"/>
              </a:ext>
            </a:extLst>
          </p:cNvPr>
          <p:cNvSpPr>
            <a:spLocks noChangeArrowheads="1"/>
          </p:cNvSpPr>
          <p:nvPr/>
        </p:nvSpPr>
        <p:spPr bwMode="auto">
          <a:xfrm>
            <a:off x="4701922" y="2417407"/>
            <a:ext cx="3186113" cy="485775"/>
          </a:xfrm>
          <a:prstGeom prst="chevron">
            <a:avLst>
              <a:gd name="adj" fmla="val 43149"/>
            </a:avLst>
          </a:prstGeom>
          <a:solidFill>
            <a:srgbClr val="178C9D"/>
          </a:solidFill>
          <a:ln w="9525">
            <a:solidFill>
              <a:srgbClr val="000000"/>
            </a:solidFill>
            <a:miter lim="800000"/>
            <a:headEnd/>
            <a:tailEnd/>
          </a:ln>
        </p:spPr>
        <p:txBody>
          <a:bodyPr wrap="none" anchor="ctr"/>
          <a:lstStyle/>
          <a:p>
            <a:pPr marL="257175" marR="0" lvl="0" indent="-257175" algn="ctr" defTabSz="685800" eaLnBrk="1" fontAlgn="auto" latinLnBrk="0" hangingPunct="1">
              <a:lnSpc>
                <a:spcPct val="100000"/>
              </a:lnSpc>
              <a:spcBef>
                <a:spcPts val="0"/>
              </a:spcBef>
              <a:spcAft>
                <a:spcPts val="0"/>
              </a:spcAft>
              <a:buClrTx/>
              <a:buSzTx/>
              <a:buFontTx/>
              <a:buNone/>
              <a:tabLst/>
              <a:defRPr/>
            </a:pPr>
            <a:r>
              <a:rPr kumimoji="0" lang="sv-SE" sz="1350" b="0" i="0" u="none" strike="noStrike" kern="0" cap="none" spc="0" normalizeH="0" baseline="0" noProof="0" dirty="0">
                <a:ln>
                  <a:noFill/>
                </a:ln>
                <a:solidFill>
                  <a:srgbClr val="FFFFFF"/>
                </a:solidFill>
                <a:effectLst/>
                <a:uLnTx/>
                <a:uFillTx/>
                <a:latin typeface="Arial Rounded MT Bold" pitchFamily="34" charset="0"/>
              </a:rPr>
              <a:t>Work life</a:t>
            </a:r>
          </a:p>
        </p:txBody>
      </p:sp>
      <p:sp>
        <p:nvSpPr>
          <p:cNvPr id="11" name="AutoShape 2">
            <a:extLst>
              <a:ext uri="{FF2B5EF4-FFF2-40B4-BE49-F238E27FC236}">
                <a16:creationId xmlns:a16="http://schemas.microsoft.com/office/drawing/2014/main" id="{92EA9B23-A2D1-46FD-BB28-9CDC2A1422FC}"/>
              </a:ext>
            </a:extLst>
          </p:cNvPr>
          <p:cNvSpPr>
            <a:spLocks noChangeArrowheads="1"/>
          </p:cNvSpPr>
          <p:nvPr/>
        </p:nvSpPr>
        <p:spPr bwMode="auto">
          <a:xfrm>
            <a:off x="1244533" y="2374452"/>
            <a:ext cx="594122" cy="594122"/>
          </a:xfrm>
          <a:prstGeom prst="irregularSeal1">
            <a:avLst/>
          </a:prstGeom>
          <a:solidFill>
            <a:srgbClr val="178C9D"/>
          </a:solidFill>
          <a:ln w="9525">
            <a:solidFill>
              <a:srgbClr val="000000"/>
            </a:solidFill>
            <a:miter lim="800000"/>
            <a:headEnd/>
            <a:tailEnd/>
          </a:ln>
        </p:spPr>
        <p:txBody>
          <a:bodyPr wrap="none" anchor="ctr"/>
          <a:lstStyle/>
          <a:p>
            <a:pPr marL="0" marR="0" lvl="0" indent="0" defTabSz="685800" eaLnBrk="1" fontAlgn="auto" latinLnBrk="0" hangingPunct="1">
              <a:lnSpc>
                <a:spcPct val="100000"/>
              </a:lnSpc>
              <a:spcBef>
                <a:spcPct val="20000"/>
              </a:spcBef>
              <a:spcAft>
                <a:spcPts val="0"/>
              </a:spcAft>
              <a:buClr>
                <a:srgbClr val="870052"/>
              </a:buClr>
              <a:buSzTx/>
              <a:buFont typeface="Wingdings" pitchFamily="2" charset="2"/>
              <a:buChar char="§"/>
              <a:tabLst/>
              <a:defRPr/>
            </a:pPr>
            <a:endParaRPr kumimoji="0" lang="en-US" sz="1500" b="0" i="0" u="none" strike="noStrike" kern="0" cap="none" spc="0" normalizeH="0" baseline="0" noProof="0">
              <a:ln>
                <a:noFill/>
              </a:ln>
              <a:solidFill>
                <a:srgbClr val="000000"/>
              </a:solidFill>
              <a:effectLst/>
              <a:uLnTx/>
              <a:uFillTx/>
              <a:latin typeface="Arial" charset="0"/>
            </a:endParaRPr>
          </a:p>
        </p:txBody>
      </p:sp>
      <p:pic>
        <p:nvPicPr>
          <p:cNvPr id="12" name="Picture 2" descr="C:\Documents and Settings\stupg\Skrivbord\My Dropbox\ACT gemensam\Mind the gap.JPG">
            <a:extLst>
              <a:ext uri="{FF2B5EF4-FFF2-40B4-BE49-F238E27FC236}">
                <a16:creationId xmlns:a16="http://schemas.microsoft.com/office/drawing/2014/main" id="{0F52916D-7BFA-4B94-B81D-B48A4EDBBEDF}"/>
              </a:ext>
            </a:extLst>
          </p:cNvPr>
          <p:cNvPicPr>
            <a:picLocks noChangeAspect="1" noChangeArrowheads="1"/>
          </p:cNvPicPr>
          <p:nvPr/>
        </p:nvPicPr>
        <p:blipFill>
          <a:blip r:embed="rId2"/>
          <a:srcRect/>
          <a:stretch>
            <a:fillRect/>
          </a:stretch>
        </p:blipFill>
        <p:spPr bwMode="auto">
          <a:xfrm flipH="1">
            <a:off x="1937291" y="2298526"/>
            <a:ext cx="397922" cy="397922"/>
          </a:xfrm>
          <a:prstGeom prst="rect">
            <a:avLst/>
          </a:prstGeom>
          <a:noFill/>
          <a:ln w="9525">
            <a:noFill/>
            <a:miter lim="800000"/>
            <a:headEnd/>
            <a:tailEnd/>
          </a:ln>
        </p:spPr>
      </p:pic>
      <p:pic>
        <p:nvPicPr>
          <p:cNvPr id="14" name="Bildobjekt 13">
            <a:extLst>
              <a:ext uri="{FF2B5EF4-FFF2-40B4-BE49-F238E27FC236}">
                <a16:creationId xmlns:a16="http://schemas.microsoft.com/office/drawing/2014/main" id="{B411C34A-91D4-4731-9B1D-BEFC391734CF}"/>
              </a:ext>
            </a:extLst>
          </p:cNvPr>
          <p:cNvPicPr>
            <a:picLocks noChangeAspect="1"/>
          </p:cNvPicPr>
          <p:nvPr/>
        </p:nvPicPr>
        <p:blipFill>
          <a:blip r:embed="rId3"/>
          <a:stretch>
            <a:fillRect/>
          </a:stretch>
        </p:blipFill>
        <p:spPr>
          <a:xfrm>
            <a:off x="654263" y="3134651"/>
            <a:ext cx="1552643" cy="9907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latshållare för innehåll 6">
            <a:extLst>
              <a:ext uri="{FF2B5EF4-FFF2-40B4-BE49-F238E27FC236}">
                <a16:creationId xmlns:a16="http://schemas.microsoft.com/office/drawing/2014/main" id="{D41CE4B6-D626-4668-A6E5-952E4FE3F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004" y="2362495"/>
            <a:ext cx="949023" cy="396410"/>
          </a:xfrm>
          <a:prstGeom prst="rect">
            <a:avLst/>
          </a:prstGeom>
        </p:spPr>
      </p:pic>
      <p:sp>
        <p:nvSpPr>
          <p:cNvPr id="16" name="Kommentar i oval 30">
            <a:extLst>
              <a:ext uri="{FF2B5EF4-FFF2-40B4-BE49-F238E27FC236}">
                <a16:creationId xmlns:a16="http://schemas.microsoft.com/office/drawing/2014/main" id="{D7804241-AC3E-4CE8-90AD-F76F7BD2817B}"/>
              </a:ext>
            </a:extLst>
          </p:cNvPr>
          <p:cNvSpPr/>
          <p:nvPr/>
        </p:nvSpPr>
        <p:spPr bwMode="auto">
          <a:xfrm>
            <a:off x="335868" y="902017"/>
            <a:ext cx="4366337" cy="1059581"/>
          </a:xfrm>
          <a:prstGeom prst="wedgeEllipseCallout">
            <a:avLst>
              <a:gd name="adj1" fmla="val -324"/>
              <a:gd name="adj2" fmla="val 62593"/>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000000"/>
                </a:solidFill>
                <a:effectLst/>
                <a:uLnTx/>
                <a:uFillTx/>
                <a:latin typeface="+mn-lt"/>
              </a:rPr>
              <a:t>Mind the gap-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0000"/>
                </a:solidFill>
                <a:effectLst/>
                <a:uLnTx/>
                <a:uFillTx/>
                <a:latin typeface="+mn-lt"/>
              </a:rPr>
              <a:t>Förebygga</a:t>
            </a:r>
            <a:r>
              <a:rPr kumimoji="0" lang="en-US" sz="1400" b="1" i="0" u="none" strike="noStrike" kern="0" cap="none" spc="0" normalizeH="0" baseline="0" noProof="0" dirty="0">
                <a:ln>
                  <a:noFill/>
                </a:ln>
                <a:solidFill>
                  <a:srgbClr val="000000"/>
                </a:solidFill>
                <a:effectLst/>
                <a:uLnTx/>
                <a:uFillTx/>
                <a:latin typeface="+mn-lt"/>
              </a:rPr>
              <a:t> </a:t>
            </a:r>
            <a:r>
              <a:rPr kumimoji="0" lang="en-US" sz="1400" b="1" i="0" u="none" strike="noStrike" kern="0" cap="none" spc="0" normalizeH="0" baseline="0" noProof="0" dirty="0" err="1">
                <a:ln>
                  <a:noFill/>
                </a:ln>
                <a:solidFill>
                  <a:srgbClr val="000000"/>
                </a:solidFill>
                <a:effectLst/>
                <a:uLnTx/>
                <a:uFillTx/>
                <a:latin typeface="+mn-lt"/>
              </a:rPr>
              <a:t>stressrelaterad</a:t>
            </a:r>
            <a:r>
              <a:rPr kumimoji="0" lang="en-US" sz="1400" b="1" i="0" u="none" strike="noStrike" kern="0" cap="none" spc="0" normalizeH="0" baseline="0" noProof="0" dirty="0">
                <a:ln>
                  <a:noFill/>
                </a:ln>
                <a:solidFill>
                  <a:srgbClr val="000000"/>
                </a:solidFill>
                <a:effectLst/>
                <a:uLnTx/>
                <a:uFillTx/>
                <a:latin typeface="+mn-lt"/>
              </a:rPr>
              <a:t> </a:t>
            </a:r>
            <a:r>
              <a:rPr kumimoji="0" lang="en-US" sz="1400" b="1" i="0" u="none" strike="noStrike" kern="0" cap="none" spc="0" normalizeH="0" baseline="0" noProof="0" dirty="0" err="1">
                <a:ln>
                  <a:noFill/>
                </a:ln>
                <a:solidFill>
                  <a:srgbClr val="000000"/>
                </a:solidFill>
                <a:effectLst/>
                <a:uLnTx/>
                <a:uFillTx/>
                <a:latin typeface="+mn-lt"/>
              </a:rPr>
              <a:t>ohälsa</a:t>
            </a:r>
            <a:r>
              <a:rPr kumimoji="0" lang="en-US" sz="1400" b="1" i="0" u="none" strike="noStrike" kern="0" cap="none" spc="0" normalizeH="0" baseline="0" noProof="0" dirty="0">
                <a:ln>
                  <a:noFill/>
                </a:ln>
                <a:solidFill>
                  <a:srgbClr val="000000"/>
                </a:solidFill>
                <a:effectLst/>
                <a:uLnTx/>
                <a:uFillTx/>
                <a:latin typeface="+mn-lt"/>
              </a:rPr>
              <a:t> hos </a:t>
            </a:r>
            <a:r>
              <a:rPr kumimoji="0" lang="en-US" sz="1400" b="1" i="0" u="none" strike="noStrike" kern="0" cap="none" spc="0" normalizeH="0" baseline="0" noProof="0" dirty="0" err="1">
                <a:ln>
                  <a:noFill/>
                </a:ln>
                <a:solidFill>
                  <a:srgbClr val="000000"/>
                </a:solidFill>
                <a:effectLst/>
                <a:uLnTx/>
                <a:uFillTx/>
                <a:latin typeface="+mn-lt"/>
              </a:rPr>
              <a:t>sjuksköterskestudenter</a:t>
            </a:r>
            <a:endParaRPr kumimoji="0" lang="sv-SE" sz="1400" b="1" i="0" u="none" strike="noStrike" kern="0" cap="none" spc="0" normalizeH="0" baseline="0" noProof="0" dirty="0">
              <a:ln>
                <a:noFill/>
              </a:ln>
              <a:solidFill>
                <a:srgbClr val="000000"/>
              </a:solidFill>
              <a:effectLst/>
              <a:uLnTx/>
              <a:uFillTx/>
              <a:latin typeface="+mn-lt"/>
            </a:endParaRPr>
          </a:p>
        </p:txBody>
      </p:sp>
      <p:sp>
        <p:nvSpPr>
          <p:cNvPr id="17" name="Kommentar i oval 32">
            <a:extLst>
              <a:ext uri="{FF2B5EF4-FFF2-40B4-BE49-F238E27FC236}">
                <a16:creationId xmlns:a16="http://schemas.microsoft.com/office/drawing/2014/main" id="{C4FB9734-7655-4CC2-92D1-8A488CD991AC}"/>
              </a:ext>
            </a:extLst>
          </p:cNvPr>
          <p:cNvSpPr/>
          <p:nvPr/>
        </p:nvSpPr>
        <p:spPr bwMode="auto">
          <a:xfrm>
            <a:off x="5465609" y="1196752"/>
            <a:ext cx="3520037" cy="1130002"/>
          </a:xfrm>
          <a:prstGeom prst="wedgeEllipseCallout">
            <a:avLst>
              <a:gd name="adj1" fmla="val -50762"/>
              <a:gd name="adj2" fmla="val 65796"/>
            </a:avLst>
          </a:prstGeom>
          <a:no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lang="en-US" sz="1400" b="1" kern="0" dirty="0" err="1">
                <a:solidFill>
                  <a:srgbClr val="000000"/>
                </a:solidFill>
                <a:latin typeface="+mn-lt"/>
              </a:rPr>
              <a:t>Förebygga</a:t>
            </a:r>
            <a:r>
              <a:rPr lang="en-US" sz="1400" b="1" kern="0" dirty="0">
                <a:solidFill>
                  <a:srgbClr val="000000"/>
                </a:solidFill>
                <a:latin typeface="+mn-lt"/>
              </a:rPr>
              <a:t> </a:t>
            </a:r>
            <a:r>
              <a:rPr lang="en-US" sz="1400" b="1" kern="0" dirty="0" err="1">
                <a:solidFill>
                  <a:srgbClr val="000000"/>
                </a:solidFill>
                <a:latin typeface="+mn-lt"/>
              </a:rPr>
              <a:t>självskattad</a:t>
            </a:r>
            <a:r>
              <a:rPr lang="en-US" sz="1400" b="1" kern="0" dirty="0">
                <a:solidFill>
                  <a:srgbClr val="000000"/>
                </a:solidFill>
                <a:latin typeface="+mn-lt"/>
              </a:rPr>
              <a:t> stress hos </a:t>
            </a:r>
            <a:r>
              <a:rPr lang="en-US" sz="1400" b="1" kern="0" dirty="0" err="1">
                <a:solidFill>
                  <a:srgbClr val="000000"/>
                </a:solidFill>
                <a:latin typeface="+mn-lt"/>
              </a:rPr>
              <a:t>nyutbildade</a:t>
            </a:r>
            <a:r>
              <a:rPr lang="en-US" sz="1400" b="1" kern="0" dirty="0">
                <a:solidFill>
                  <a:srgbClr val="000000"/>
                </a:solidFill>
                <a:latin typeface="+mn-lt"/>
              </a:rPr>
              <a:t> </a:t>
            </a:r>
            <a:r>
              <a:rPr lang="en-US" sz="1400" b="1" kern="0" dirty="0" err="1">
                <a:solidFill>
                  <a:srgbClr val="000000"/>
                </a:solidFill>
                <a:latin typeface="+mn-lt"/>
              </a:rPr>
              <a:t>sjuksköterskor</a:t>
            </a:r>
            <a:r>
              <a:rPr lang="en-US" sz="1400" b="1" kern="0" dirty="0">
                <a:solidFill>
                  <a:srgbClr val="000000"/>
                </a:solidFill>
                <a:latin typeface="+mn-lt"/>
              </a:rPr>
              <a:t> under </a:t>
            </a:r>
            <a:r>
              <a:rPr lang="en-US" sz="1400" b="1" kern="0" dirty="0" err="1">
                <a:solidFill>
                  <a:srgbClr val="000000"/>
                </a:solidFill>
                <a:latin typeface="+mn-lt"/>
              </a:rPr>
              <a:t>en</a:t>
            </a:r>
            <a:r>
              <a:rPr lang="en-US" sz="1400" b="1" kern="0" dirty="0">
                <a:solidFill>
                  <a:srgbClr val="000000"/>
                </a:solidFill>
                <a:latin typeface="+mn-lt"/>
              </a:rPr>
              <a:t> </a:t>
            </a:r>
            <a:r>
              <a:rPr lang="en-US" sz="1400" b="1" kern="0" dirty="0" err="1">
                <a:solidFill>
                  <a:srgbClr val="000000"/>
                </a:solidFill>
                <a:latin typeface="+mn-lt"/>
              </a:rPr>
              <a:t>utmanande</a:t>
            </a:r>
            <a:r>
              <a:rPr lang="en-US" sz="1400" b="1" kern="0" dirty="0">
                <a:solidFill>
                  <a:srgbClr val="000000"/>
                </a:solidFill>
                <a:latin typeface="+mn-lt"/>
              </a:rPr>
              <a:t> period</a:t>
            </a:r>
            <a:endParaRPr kumimoji="0" lang="sv-SE" sz="1400" b="1" i="0" u="none" strike="noStrike" kern="0" cap="none" spc="0" normalizeH="0" baseline="0" noProof="0" dirty="0">
              <a:ln>
                <a:noFill/>
              </a:ln>
              <a:solidFill>
                <a:srgbClr val="000000"/>
              </a:solidFill>
              <a:effectLst/>
              <a:uLnTx/>
              <a:uFillTx/>
              <a:latin typeface="+mn-lt"/>
            </a:endParaRPr>
          </a:p>
        </p:txBody>
      </p:sp>
      <p:pic>
        <p:nvPicPr>
          <p:cNvPr id="18" name="Bildobjekt 17">
            <a:extLst>
              <a:ext uri="{FF2B5EF4-FFF2-40B4-BE49-F238E27FC236}">
                <a16:creationId xmlns:a16="http://schemas.microsoft.com/office/drawing/2014/main" id="{B52F57D7-E1A8-402C-AD98-6547CA06C6A5}"/>
              </a:ext>
            </a:extLst>
          </p:cNvPr>
          <p:cNvPicPr>
            <a:picLocks noChangeAspect="1"/>
          </p:cNvPicPr>
          <p:nvPr/>
        </p:nvPicPr>
        <p:blipFill>
          <a:blip r:embed="rId5"/>
          <a:stretch>
            <a:fillRect/>
          </a:stretch>
        </p:blipFill>
        <p:spPr>
          <a:xfrm>
            <a:off x="4708120" y="1740683"/>
            <a:ext cx="682804" cy="512525"/>
          </a:xfrm>
          <a:prstGeom prst="rect">
            <a:avLst/>
          </a:prstGeom>
        </p:spPr>
      </p:pic>
      <p:pic>
        <p:nvPicPr>
          <p:cNvPr id="19" name="Picture 3" descr="studenter">
            <a:extLst>
              <a:ext uri="{FF2B5EF4-FFF2-40B4-BE49-F238E27FC236}">
                <a16:creationId xmlns:a16="http://schemas.microsoft.com/office/drawing/2014/main" id="{FA741D16-07DB-41F0-9555-5E1C5C71E6B6}"/>
              </a:ext>
            </a:extLst>
          </p:cNvPr>
          <p:cNvPicPr>
            <a:picLocks noChangeAspect="1" noChangeArrowheads="1"/>
          </p:cNvPicPr>
          <p:nvPr/>
        </p:nvPicPr>
        <p:blipFill>
          <a:blip r:embed="rId6" cstate="print"/>
          <a:srcRect/>
          <a:stretch>
            <a:fillRect/>
          </a:stretch>
        </p:blipFill>
        <p:spPr bwMode="auto">
          <a:xfrm>
            <a:off x="2476433" y="920257"/>
            <a:ext cx="446717" cy="422300"/>
          </a:xfrm>
          <a:prstGeom prst="rect">
            <a:avLst/>
          </a:prstGeom>
          <a:noFill/>
          <a:ln w="9525">
            <a:noFill/>
            <a:miter lim="800000"/>
            <a:headEnd/>
            <a:tailEnd/>
          </a:ln>
        </p:spPr>
      </p:pic>
      <p:pic>
        <p:nvPicPr>
          <p:cNvPr id="3" name="Bildobjekt 2">
            <a:extLst>
              <a:ext uri="{FF2B5EF4-FFF2-40B4-BE49-F238E27FC236}">
                <a16:creationId xmlns:a16="http://schemas.microsoft.com/office/drawing/2014/main" id="{712A33A7-8341-4E4B-BED9-58FFA5E6A626}"/>
              </a:ext>
            </a:extLst>
          </p:cNvPr>
          <p:cNvPicPr>
            <a:picLocks noChangeAspect="1"/>
          </p:cNvPicPr>
          <p:nvPr/>
        </p:nvPicPr>
        <p:blipFill rotWithShape="1">
          <a:blip r:embed="rId7"/>
          <a:srcRect l="18228" t="22140" r="24253" b="27148"/>
          <a:stretch/>
        </p:blipFill>
        <p:spPr>
          <a:xfrm>
            <a:off x="5354616" y="3815546"/>
            <a:ext cx="1855296" cy="891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Bildobjekt 20">
            <a:extLst>
              <a:ext uri="{FF2B5EF4-FFF2-40B4-BE49-F238E27FC236}">
                <a16:creationId xmlns:a16="http://schemas.microsoft.com/office/drawing/2014/main" id="{F1DA4294-3169-4703-8359-E66A7CC518D8}"/>
              </a:ext>
            </a:extLst>
          </p:cNvPr>
          <p:cNvPicPr>
            <a:picLocks noChangeAspect="1"/>
          </p:cNvPicPr>
          <p:nvPr/>
        </p:nvPicPr>
        <p:blipFill>
          <a:blip r:embed="rId8"/>
          <a:stretch>
            <a:fillRect/>
          </a:stretch>
        </p:blipFill>
        <p:spPr>
          <a:xfrm>
            <a:off x="4854083" y="3047838"/>
            <a:ext cx="1687887" cy="9273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2" name="Bildobjekt 21">
            <a:extLst>
              <a:ext uri="{FF2B5EF4-FFF2-40B4-BE49-F238E27FC236}">
                <a16:creationId xmlns:a16="http://schemas.microsoft.com/office/drawing/2014/main" id="{E75358A3-E294-4F4C-946E-952761C936B2}"/>
              </a:ext>
            </a:extLst>
          </p:cNvPr>
          <p:cNvPicPr>
            <a:picLocks noChangeAspect="1"/>
          </p:cNvPicPr>
          <p:nvPr/>
        </p:nvPicPr>
        <p:blipFill rotWithShape="1">
          <a:blip r:embed="rId9"/>
          <a:srcRect l="8537" t="18184" r="11414" b="1521"/>
          <a:stretch/>
        </p:blipFill>
        <p:spPr>
          <a:xfrm>
            <a:off x="6682536" y="2994689"/>
            <a:ext cx="1905000" cy="9842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Bildobjekt 6">
            <a:extLst>
              <a:ext uri="{FF2B5EF4-FFF2-40B4-BE49-F238E27FC236}">
                <a16:creationId xmlns:a16="http://schemas.microsoft.com/office/drawing/2014/main" id="{F869715D-7F2C-499A-9F3A-4D425470E8ED}"/>
              </a:ext>
            </a:extLst>
          </p:cNvPr>
          <p:cNvPicPr>
            <a:picLocks noChangeAspect="1"/>
          </p:cNvPicPr>
          <p:nvPr/>
        </p:nvPicPr>
        <p:blipFill rotWithShape="1">
          <a:blip r:embed="rId10"/>
          <a:srcRect l="14467" t="16240" r="13806"/>
          <a:stretch/>
        </p:blipFill>
        <p:spPr>
          <a:xfrm>
            <a:off x="2628856" y="3100227"/>
            <a:ext cx="1530720" cy="10595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069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19</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D201D6-D88A-A069-E5FE-5472A7943DE2}"/>
              </a:ext>
            </a:extLst>
          </p:cNvPr>
          <p:cNvSpPr txBox="1"/>
          <p:nvPr/>
        </p:nvSpPr>
        <p:spPr>
          <a:xfrm>
            <a:off x="107504" y="2787774"/>
            <a:ext cx="3664440" cy="1200329"/>
          </a:xfrm>
          <a:prstGeom prst="rect">
            <a:avLst/>
          </a:prstGeom>
          <a:noFill/>
        </p:spPr>
        <p:txBody>
          <a:bodyPr wrap="square" rtlCol="0">
            <a:spAutoFit/>
          </a:bodyPr>
          <a:lstStyle/>
          <a:p>
            <a:r>
              <a:rPr lang="sv-SE" b="1" dirty="0">
                <a:latin typeface="+mj-lt"/>
              </a:rPr>
              <a:t>Hur kan vi förstå stress och engagemang i arbetet?</a:t>
            </a:r>
          </a:p>
        </p:txBody>
      </p:sp>
    </p:spTree>
    <p:extLst>
      <p:ext uri="{BB962C8B-B14F-4D97-AF65-F5344CB8AC3E}">
        <p14:creationId xmlns:p14="http://schemas.microsoft.com/office/powerpoint/2010/main" val="31397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p:cNvSpPr>
            <a:spLocks noGrp="1"/>
          </p:cNvSpPr>
          <p:nvPr>
            <p:ph type="ctrTitle"/>
          </p:nvPr>
        </p:nvSpPr>
        <p:spPr>
          <a:xfrm>
            <a:off x="708132" y="250518"/>
            <a:ext cx="6347303" cy="711077"/>
          </a:xfrm>
        </p:spPr>
        <p:txBody>
          <a:bodyPr>
            <a:normAutofit/>
          </a:bodyPr>
          <a:lstStyle/>
          <a:p>
            <a:r>
              <a:rPr lang="en-US" dirty="0"/>
              <a:t>LUST </a:t>
            </a:r>
            <a:r>
              <a:rPr lang="en-US" dirty="0" err="1"/>
              <a:t>studien</a:t>
            </a:r>
            <a:r>
              <a:rPr lang="en-US" dirty="0"/>
              <a:t> med </a:t>
            </a:r>
            <a:r>
              <a:rPr lang="en-US" dirty="0" err="1"/>
              <a:t>flera</a:t>
            </a:r>
            <a:r>
              <a:rPr lang="en-US" dirty="0"/>
              <a:t>!</a:t>
            </a:r>
            <a:endParaRPr lang="sv-SE" sz="2400" dirty="0">
              <a:solidFill>
                <a:schemeClr val="tx1"/>
              </a:solidFill>
              <a:latin typeface="Arial" panose="020B0604020202020204" pitchFamily="34" charset="0"/>
              <a:cs typeface="Arial" panose="020B0604020202020204" pitchFamily="34" charset="0"/>
            </a:endParaRPr>
          </a:p>
        </p:txBody>
      </p:sp>
      <p:sp>
        <p:nvSpPr>
          <p:cNvPr id="9" name="Platshållare för bildnummer 8"/>
          <p:cNvSpPr>
            <a:spLocks noGrp="1"/>
          </p:cNvSpPr>
          <p:nvPr>
            <p:ph type="sldNum" sz="quarter" idx="4294967295"/>
          </p:nvPr>
        </p:nvSpPr>
        <p:spPr>
          <a:xfrm>
            <a:off x="7486650" y="4857750"/>
            <a:ext cx="514350" cy="171450"/>
          </a:xfrm>
        </p:spPr>
        <p:txBody>
          <a:bodyPr/>
          <a:lstStyle/>
          <a:p>
            <a:pPr>
              <a:defRPr/>
            </a:pPr>
            <a:fld id="{B2DADE68-7536-4033-B0F8-67BB288516E2}" type="slidenum">
              <a:rPr lang="sv-SE" smtClean="0">
                <a:solidFill>
                  <a:srgbClr val="808080"/>
                </a:solidFill>
              </a:rPr>
              <a:pPr>
                <a:defRPr/>
              </a:pPr>
              <a:t>2</a:t>
            </a:fld>
            <a:endParaRPr lang="sv-SE" dirty="0">
              <a:solidFill>
                <a:srgbClr val="808080"/>
              </a:solidFill>
            </a:endParaRPr>
          </a:p>
        </p:txBody>
      </p:sp>
      <p:pic>
        <p:nvPicPr>
          <p:cNvPr id="13" name="Bildobjekt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882" y="122729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16745" r="21561" b="25071"/>
          <a:stretch/>
        </p:blipFill>
        <p:spPr>
          <a:xfrm>
            <a:off x="2183872" y="1162818"/>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Bildobjekt 13"/>
          <p:cNvPicPr>
            <a:picLocks noChangeAspect="1"/>
          </p:cNvPicPr>
          <p:nvPr/>
        </p:nvPicPr>
        <p:blipFill rotWithShape="1">
          <a:blip r:embed="rId5" cstate="print">
            <a:extLst>
              <a:ext uri="{28A0092B-C50C-407E-A947-70E740481C1C}">
                <a14:useLocalDpi xmlns:a14="http://schemas.microsoft.com/office/drawing/2010/main" val="0"/>
              </a:ext>
            </a:extLst>
          </a:blip>
          <a:srcRect l="20444" t="9039" r="23792" b="12831"/>
          <a:stretch/>
        </p:blipFill>
        <p:spPr>
          <a:xfrm>
            <a:off x="2159048" y="2249989"/>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Bildobjekt 14"/>
          <p:cNvPicPr>
            <a:picLocks noChangeAspect="1"/>
          </p:cNvPicPr>
          <p:nvPr/>
        </p:nvPicPr>
        <p:blipFill rotWithShape="1">
          <a:blip r:embed="rId6"/>
          <a:srcRect l="11325" r="19298" b="13992"/>
          <a:stretch/>
        </p:blipFill>
        <p:spPr>
          <a:xfrm>
            <a:off x="3112181" y="332861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Bildobjekt 15"/>
          <p:cNvPicPr>
            <a:picLocks noChangeAspect="1"/>
          </p:cNvPicPr>
          <p:nvPr/>
        </p:nvPicPr>
        <p:blipFill rotWithShape="1">
          <a:blip r:embed="rId7"/>
          <a:srcRect r="1367" b="14385"/>
          <a:stretch/>
        </p:blipFill>
        <p:spPr>
          <a:xfrm>
            <a:off x="4996807" y="332861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Bildobjekt 1"/>
          <p:cNvPicPr>
            <a:picLocks noChangeAspect="1"/>
          </p:cNvPicPr>
          <p:nvPr/>
        </p:nvPicPr>
        <p:blipFill rotWithShape="1">
          <a:blip r:embed="rId8"/>
          <a:srcRect l="50996" t="29098"/>
          <a:stretch/>
        </p:blipFill>
        <p:spPr>
          <a:xfrm>
            <a:off x="4116614" y="2216640"/>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ktangel 4"/>
          <p:cNvSpPr/>
          <p:nvPr/>
        </p:nvSpPr>
        <p:spPr>
          <a:xfrm>
            <a:off x="2044521" y="2924211"/>
            <a:ext cx="739305" cy="230832"/>
          </a:xfrm>
          <a:prstGeom prst="rect">
            <a:avLst/>
          </a:prstGeom>
        </p:spPr>
        <p:txBody>
          <a:bodyPr wrap="none">
            <a:spAutoFit/>
          </a:bodyPr>
          <a:lstStyle/>
          <a:p>
            <a:pPr>
              <a:spcBef>
                <a:spcPct val="20000"/>
              </a:spcBef>
              <a:buClr>
                <a:srgbClr val="870052"/>
              </a:buClr>
            </a:pPr>
            <a:r>
              <a:rPr lang="sv-SE" sz="900" kern="0" dirty="0">
                <a:solidFill>
                  <a:schemeClr val="bg1"/>
                </a:solidFill>
              </a:rPr>
              <a:t>Elin </a:t>
            </a:r>
            <a:r>
              <a:rPr lang="sv-SE" sz="900" kern="0" dirty="0" err="1">
                <a:solidFill>
                  <a:schemeClr val="bg1"/>
                </a:solidFill>
              </a:rPr>
              <a:t>Frögeli</a:t>
            </a:r>
            <a:endParaRPr lang="sv-SE" sz="900" kern="0" dirty="0">
              <a:solidFill>
                <a:schemeClr val="bg1"/>
              </a:solidFill>
            </a:endParaRPr>
          </a:p>
        </p:txBody>
      </p:sp>
      <p:sp>
        <p:nvSpPr>
          <p:cNvPr id="7" name="Rektangel 6"/>
          <p:cNvSpPr/>
          <p:nvPr/>
        </p:nvSpPr>
        <p:spPr>
          <a:xfrm>
            <a:off x="3024577" y="4044296"/>
            <a:ext cx="1285199"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Anna Dahlgren </a:t>
            </a:r>
          </a:p>
        </p:txBody>
      </p:sp>
      <p:sp>
        <p:nvSpPr>
          <p:cNvPr id="31" name="Rektangel 30"/>
          <p:cNvSpPr/>
          <p:nvPr/>
        </p:nvSpPr>
        <p:spPr>
          <a:xfrm>
            <a:off x="6883984" y="7235744"/>
            <a:ext cx="59666" cy="2169825"/>
          </a:xfrm>
          <a:prstGeom prst="rect">
            <a:avLst/>
          </a:prstGeom>
        </p:spPr>
        <p:txBody>
          <a:bodyPr wrap="square">
            <a:spAutoFit/>
          </a:bodyPr>
          <a:lstStyle/>
          <a:p>
            <a:pPr lvl="0">
              <a:spcBef>
                <a:spcPct val="20000"/>
              </a:spcBef>
              <a:buClr>
                <a:srgbClr val="870052"/>
              </a:buClr>
            </a:pPr>
            <a:r>
              <a:rPr lang="sv-SE" sz="900" kern="0" dirty="0">
                <a:solidFill>
                  <a:srgbClr val="FFFFFF"/>
                </a:solidFill>
              </a:rPr>
              <a:t>Lotta Arborelius</a:t>
            </a:r>
          </a:p>
        </p:txBody>
      </p:sp>
      <p:sp>
        <p:nvSpPr>
          <p:cNvPr id="35" name="Rektangel 34"/>
          <p:cNvSpPr/>
          <p:nvPr/>
        </p:nvSpPr>
        <p:spPr>
          <a:xfrm>
            <a:off x="2026750" y="1796415"/>
            <a:ext cx="1015021" cy="230832"/>
          </a:xfrm>
          <a:prstGeom prst="rect">
            <a:avLst/>
          </a:prstGeom>
        </p:spPr>
        <p:txBody>
          <a:bodyPr wrap="none">
            <a:spAutoFit/>
          </a:bodyPr>
          <a:lstStyle/>
          <a:p>
            <a:pPr lvl="0">
              <a:spcBef>
                <a:spcPct val="20000"/>
              </a:spcBef>
              <a:buClr>
                <a:srgbClr val="870052"/>
              </a:buClr>
            </a:pPr>
            <a:r>
              <a:rPr lang="sv-SE" sz="900" kern="0" dirty="0">
                <a:solidFill>
                  <a:srgbClr val="FFFFFF"/>
                </a:solidFill>
              </a:rPr>
              <a:t>Petter Gustavsson</a:t>
            </a:r>
          </a:p>
        </p:txBody>
      </p:sp>
      <p:sp>
        <p:nvSpPr>
          <p:cNvPr id="36" name="Rektangel 35"/>
          <p:cNvSpPr/>
          <p:nvPr/>
        </p:nvSpPr>
        <p:spPr>
          <a:xfrm>
            <a:off x="4902864" y="1842286"/>
            <a:ext cx="1189767" cy="230832"/>
          </a:xfrm>
          <a:prstGeom prst="rect">
            <a:avLst/>
          </a:prstGeom>
        </p:spPr>
        <p:txBody>
          <a:bodyPr wrap="square">
            <a:spAutoFit/>
          </a:bodyPr>
          <a:lstStyle/>
          <a:p>
            <a:pPr lvl="0">
              <a:spcBef>
                <a:spcPct val="20000"/>
              </a:spcBef>
              <a:buClr>
                <a:srgbClr val="870052"/>
              </a:buClr>
            </a:pPr>
            <a:r>
              <a:rPr lang="sv-SE" sz="900" kern="0" dirty="0">
                <a:solidFill>
                  <a:schemeClr val="bg1"/>
                </a:solidFill>
                <a:latin typeface="Times New Roman" panose="02020603050405020304" pitchFamily="18" charset="0"/>
                <a:cs typeface="Times New Roman" panose="02020603050405020304" pitchFamily="18" charset="0"/>
              </a:rPr>
              <a:t>Ann Rudman</a:t>
            </a:r>
          </a:p>
        </p:txBody>
      </p:sp>
      <p:pic>
        <p:nvPicPr>
          <p:cNvPr id="17" name="Bildobjekt 16"/>
          <p:cNvPicPr>
            <a:picLocks noChangeAspect="1"/>
          </p:cNvPicPr>
          <p:nvPr/>
        </p:nvPicPr>
        <p:blipFill rotWithShape="1">
          <a:blip r:embed="rId9" cstate="print">
            <a:extLst>
              <a:ext uri="{28A0092B-C50C-407E-A947-70E740481C1C}">
                <a14:useLocalDpi xmlns:a14="http://schemas.microsoft.com/office/drawing/2010/main" val="0"/>
              </a:ext>
            </a:extLst>
          </a:blip>
          <a:srcRect l="50788" t="11151" r="2750" b="8001"/>
          <a:stretch/>
        </p:blipFill>
        <p:spPr>
          <a:xfrm>
            <a:off x="5933892" y="3297226"/>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Rektangel 32"/>
          <p:cNvSpPr/>
          <p:nvPr/>
        </p:nvSpPr>
        <p:spPr>
          <a:xfrm>
            <a:off x="5888067" y="4022934"/>
            <a:ext cx="726481" cy="230832"/>
          </a:xfrm>
          <a:prstGeom prst="rect">
            <a:avLst/>
          </a:prstGeom>
        </p:spPr>
        <p:txBody>
          <a:bodyPr wrap="none">
            <a:spAutoFit/>
          </a:bodyPr>
          <a:lstStyle/>
          <a:p>
            <a:pPr>
              <a:spcBef>
                <a:spcPct val="20000"/>
              </a:spcBef>
              <a:buClr>
                <a:srgbClr val="870052"/>
              </a:buClr>
            </a:pPr>
            <a:r>
              <a:rPr lang="sv-SE" sz="900" kern="0" dirty="0">
                <a:solidFill>
                  <a:schemeClr val="bg1"/>
                </a:solidFill>
              </a:rPr>
              <a:t>Phil Tucker</a:t>
            </a:r>
          </a:p>
        </p:txBody>
      </p:sp>
      <p:pic>
        <p:nvPicPr>
          <p:cNvPr id="7174" name="Picture 6" descr="https://i1.rgstatic.net/ii/profile.image/561030724898816-1510771556134_Q512/Anne-Marie_Bostroe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6614" y="332861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8" name="Rektangel 37"/>
          <p:cNvSpPr/>
          <p:nvPr/>
        </p:nvSpPr>
        <p:spPr>
          <a:xfrm>
            <a:off x="3877843" y="4044296"/>
            <a:ext cx="1175322" cy="230832"/>
          </a:xfrm>
          <a:prstGeom prst="rect">
            <a:avLst/>
          </a:prstGeom>
        </p:spPr>
        <p:txBody>
          <a:bodyPr wrap="none">
            <a:spAutoFit/>
          </a:bodyPr>
          <a:lstStyle/>
          <a:p>
            <a:pPr lvl="0">
              <a:spcBef>
                <a:spcPct val="20000"/>
              </a:spcBef>
              <a:buClr>
                <a:srgbClr val="870052"/>
              </a:buClr>
            </a:pPr>
            <a:r>
              <a:rPr lang="sv-SE" sz="900" kern="0" dirty="0">
                <a:solidFill>
                  <a:schemeClr val="bg1"/>
                </a:solidFill>
              </a:rPr>
              <a:t>Anne-Marie Boström</a:t>
            </a:r>
          </a:p>
        </p:txBody>
      </p:sp>
      <p:pic>
        <p:nvPicPr>
          <p:cNvPr id="7176" name="Picture 8" descr="https://xn--omvrdnad-c0a.se/wp-content/uploads/2018/03/Oili_Dahl-683x102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170" t="12281" r="17746" b="26418"/>
          <a:stretch/>
        </p:blipFill>
        <p:spPr bwMode="auto">
          <a:xfrm>
            <a:off x="3171465" y="1224944"/>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2" name="Rektangel 41"/>
          <p:cNvSpPr/>
          <p:nvPr/>
        </p:nvSpPr>
        <p:spPr>
          <a:xfrm>
            <a:off x="3255442" y="1827891"/>
            <a:ext cx="704144"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Oili Dahl</a:t>
            </a:r>
          </a:p>
        </p:txBody>
      </p:sp>
      <p:pic>
        <p:nvPicPr>
          <p:cNvPr id="7178" name="Picture 10" descr="https://medarbetare.ki.se/sites/default/files/styles/profile_image/public/profile/2019/10/Foto_VL.jpg?h=2717d9ca&amp;itok=77CBN-p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4484" y="2214730"/>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3" name="Rektangel 42"/>
          <p:cNvSpPr/>
          <p:nvPr/>
        </p:nvSpPr>
        <p:spPr>
          <a:xfrm>
            <a:off x="4896563" y="4042203"/>
            <a:ext cx="950901" cy="230832"/>
          </a:xfrm>
          <a:prstGeom prst="rect">
            <a:avLst/>
          </a:prstGeom>
        </p:spPr>
        <p:txBody>
          <a:bodyPr wrap="none">
            <a:spAutoFit/>
          </a:bodyPr>
          <a:lstStyle/>
          <a:p>
            <a:pPr>
              <a:spcBef>
                <a:spcPct val="20000"/>
              </a:spcBef>
              <a:buClr>
                <a:srgbClr val="870052"/>
              </a:buClr>
            </a:pPr>
            <a:r>
              <a:rPr lang="sv-SE" sz="900" kern="0" dirty="0">
                <a:solidFill>
                  <a:srgbClr val="FFFFFF"/>
                </a:solidFill>
              </a:rPr>
              <a:t>Lotta Arborelius</a:t>
            </a:r>
          </a:p>
        </p:txBody>
      </p:sp>
      <p:sp>
        <p:nvSpPr>
          <p:cNvPr id="32" name="Rektangel 31"/>
          <p:cNvSpPr/>
          <p:nvPr/>
        </p:nvSpPr>
        <p:spPr>
          <a:xfrm>
            <a:off x="6723862" y="4006795"/>
            <a:ext cx="1005045"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Mervi Flinkman</a:t>
            </a:r>
          </a:p>
        </p:txBody>
      </p:sp>
      <p:pic>
        <p:nvPicPr>
          <p:cNvPr id="4" name="Bildobjekt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7267" y="3368682"/>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Rektangel 39"/>
          <p:cNvSpPr/>
          <p:nvPr/>
        </p:nvSpPr>
        <p:spPr>
          <a:xfrm>
            <a:off x="2041709" y="4052007"/>
            <a:ext cx="823115" cy="230832"/>
          </a:xfrm>
          <a:prstGeom prst="rect">
            <a:avLst/>
          </a:prstGeom>
        </p:spPr>
        <p:txBody>
          <a:bodyPr wrap="square">
            <a:spAutoFit/>
          </a:bodyPr>
          <a:lstStyle/>
          <a:p>
            <a:pPr>
              <a:spcBef>
                <a:spcPct val="20000"/>
              </a:spcBef>
              <a:buClr>
                <a:srgbClr val="870052"/>
              </a:buClr>
            </a:pPr>
            <a:r>
              <a:rPr lang="sv-SE" sz="900" kern="0" dirty="0">
                <a:solidFill>
                  <a:schemeClr val="bg1"/>
                </a:solidFill>
              </a:rPr>
              <a:t>Dara </a:t>
            </a:r>
            <a:r>
              <a:rPr lang="sv-SE" sz="900" kern="0" dirty="0" err="1">
                <a:solidFill>
                  <a:schemeClr val="bg1"/>
                </a:solidFill>
              </a:rPr>
              <a:t>Rasoal</a:t>
            </a:r>
            <a:endParaRPr lang="sv-SE" sz="900" kern="0" dirty="0">
              <a:solidFill>
                <a:schemeClr val="bg1"/>
              </a:solidFill>
            </a:endParaRPr>
          </a:p>
        </p:txBody>
      </p:sp>
      <p:sp>
        <p:nvSpPr>
          <p:cNvPr id="45" name="Rektangel 44"/>
          <p:cNvSpPr/>
          <p:nvPr/>
        </p:nvSpPr>
        <p:spPr>
          <a:xfrm>
            <a:off x="6765060" y="2911196"/>
            <a:ext cx="1430671" cy="230832"/>
          </a:xfrm>
          <a:prstGeom prst="rect">
            <a:avLst/>
          </a:prstGeom>
        </p:spPr>
        <p:txBody>
          <a:bodyPr wrap="square">
            <a:spAutoFit/>
          </a:bodyPr>
          <a:lstStyle/>
          <a:p>
            <a:pPr>
              <a:spcBef>
                <a:spcPct val="20000"/>
              </a:spcBef>
              <a:buClr>
                <a:srgbClr val="870052"/>
              </a:buClr>
            </a:pPr>
            <a:r>
              <a:rPr lang="sv-SE" sz="900" kern="0" dirty="0">
                <a:solidFill>
                  <a:schemeClr val="bg1"/>
                </a:solidFill>
              </a:rPr>
              <a:t>Veronica Lindström</a:t>
            </a:r>
          </a:p>
        </p:txBody>
      </p:sp>
      <p:pic>
        <p:nvPicPr>
          <p:cNvPr id="1026" name="Picture 2" descr="Profile image">
            <a:extLst>
              <a:ext uri="{FF2B5EF4-FFF2-40B4-BE49-F238E27FC236}">
                <a16:creationId xmlns:a16="http://schemas.microsoft.com/office/drawing/2014/main" id="{0CB1BCCE-A46D-4961-BBD2-0FFD3EDEE95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241" b="15253"/>
          <a:stretch/>
        </p:blipFill>
        <p:spPr bwMode="auto">
          <a:xfrm>
            <a:off x="6779471" y="1202836"/>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8" name="Rektangel 47">
            <a:extLst>
              <a:ext uri="{FF2B5EF4-FFF2-40B4-BE49-F238E27FC236}">
                <a16:creationId xmlns:a16="http://schemas.microsoft.com/office/drawing/2014/main" id="{63B13038-6DF7-4D80-AA3B-1E425C5709EF}"/>
              </a:ext>
            </a:extLst>
          </p:cNvPr>
          <p:cNvSpPr/>
          <p:nvPr/>
        </p:nvSpPr>
        <p:spPr>
          <a:xfrm>
            <a:off x="6511274" y="1804665"/>
            <a:ext cx="1189767" cy="230832"/>
          </a:xfrm>
          <a:prstGeom prst="rect">
            <a:avLst/>
          </a:prstGeom>
        </p:spPr>
        <p:txBody>
          <a:bodyPr wrap="square">
            <a:spAutoFit/>
          </a:bodyPr>
          <a:lstStyle/>
          <a:p>
            <a:pPr lvl="0">
              <a:spcBef>
                <a:spcPct val="20000"/>
              </a:spcBef>
              <a:buClr>
                <a:srgbClr val="870052"/>
              </a:buClr>
            </a:pPr>
            <a:r>
              <a:rPr lang="sv-SE" sz="900" kern="0" dirty="0">
                <a:solidFill>
                  <a:schemeClr val="bg1"/>
                </a:solidFill>
                <a:latin typeface="Times New Roman" panose="02020603050405020304" pitchFamily="18" charset="0"/>
                <a:cs typeface="Times New Roman" panose="02020603050405020304" pitchFamily="18" charset="0"/>
              </a:rPr>
              <a:t>Isabelle Hernandez</a:t>
            </a:r>
          </a:p>
        </p:txBody>
      </p:sp>
      <p:pic>
        <p:nvPicPr>
          <p:cNvPr id="8194" name="Picture 2" descr="https://tse1.mm.bing.net/th?id=OIP.fy3_P46q7V4IkKTyn0aN_QHaLH&amp;pid=Api">
            <a:extLst>
              <a:ext uri="{FF2B5EF4-FFF2-40B4-BE49-F238E27FC236}">
                <a16:creationId xmlns:a16="http://schemas.microsoft.com/office/drawing/2014/main" id="{016FFA0C-7322-40FE-8054-8434D8988CD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6568" b="15054"/>
          <a:stretch/>
        </p:blipFill>
        <p:spPr bwMode="auto">
          <a:xfrm>
            <a:off x="7746087" y="3317673"/>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6" name="Rektangel 45">
            <a:extLst>
              <a:ext uri="{FF2B5EF4-FFF2-40B4-BE49-F238E27FC236}">
                <a16:creationId xmlns:a16="http://schemas.microsoft.com/office/drawing/2014/main" id="{209AF32B-B868-4E53-A77E-BB788A4C2F14}"/>
              </a:ext>
            </a:extLst>
          </p:cNvPr>
          <p:cNvSpPr/>
          <p:nvPr/>
        </p:nvSpPr>
        <p:spPr>
          <a:xfrm>
            <a:off x="7530242" y="4002887"/>
            <a:ext cx="1242099" cy="230832"/>
          </a:xfrm>
          <a:prstGeom prst="rect">
            <a:avLst/>
          </a:prstGeom>
        </p:spPr>
        <p:txBody>
          <a:bodyPr wrap="square">
            <a:spAutoFit/>
          </a:bodyPr>
          <a:lstStyle/>
          <a:p>
            <a:pPr>
              <a:spcBef>
                <a:spcPct val="20000"/>
              </a:spcBef>
              <a:buClr>
                <a:srgbClr val="870052"/>
              </a:buClr>
            </a:pPr>
            <a:r>
              <a:rPr lang="sv-SE" sz="900" kern="0" dirty="0">
                <a:solidFill>
                  <a:schemeClr val="bg1"/>
                </a:solidFill>
              </a:rPr>
              <a:t>Christoffer Ericsson</a:t>
            </a:r>
          </a:p>
        </p:txBody>
      </p:sp>
      <p:pic>
        <p:nvPicPr>
          <p:cNvPr id="8196" name="Picture 4" descr="Högskolan Väst - Maria Skyvell Nilsson">
            <a:extLst>
              <a:ext uri="{FF2B5EF4-FFF2-40B4-BE49-F238E27FC236}">
                <a16:creationId xmlns:a16="http://schemas.microsoft.com/office/drawing/2014/main" id="{F992660E-7527-47F3-B82D-A3E3DF520E1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0495" t="4257" r="45878" b="15799"/>
          <a:stretch/>
        </p:blipFill>
        <p:spPr bwMode="auto">
          <a:xfrm>
            <a:off x="4987854" y="223052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7" name="Rektangel 46">
            <a:extLst>
              <a:ext uri="{FF2B5EF4-FFF2-40B4-BE49-F238E27FC236}">
                <a16:creationId xmlns:a16="http://schemas.microsoft.com/office/drawing/2014/main" id="{E4A8F29C-510C-4AEB-A49F-59960443B94F}"/>
              </a:ext>
            </a:extLst>
          </p:cNvPr>
          <p:cNvSpPr/>
          <p:nvPr/>
        </p:nvSpPr>
        <p:spPr>
          <a:xfrm>
            <a:off x="4683290" y="2921350"/>
            <a:ext cx="1466760" cy="230832"/>
          </a:xfrm>
          <a:prstGeom prst="rect">
            <a:avLst/>
          </a:prstGeom>
        </p:spPr>
        <p:txBody>
          <a:bodyPr wrap="square">
            <a:spAutoFit/>
          </a:bodyPr>
          <a:lstStyle/>
          <a:p>
            <a:pPr>
              <a:spcBef>
                <a:spcPct val="20000"/>
              </a:spcBef>
              <a:buClr>
                <a:srgbClr val="870052"/>
              </a:buClr>
            </a:pPr>
            <a:r>
              <a:rPr lang="sv-SE" sz="900" kern="0" dirty="0">
                <a:solidFill>
                  <a:schemeClr val="bg1"/>
                </a:solidFill>
              </a:rPr>
              <a:t>Maria </a:t>
            </a:r>
            <a:r>
              <a:rPr lang="sv-SE" sz="900" kern="0" dirty="0" err="1">
                <a:solidFill>
                  <a:schemeClr val="bg1"/>
                </a:solidFill>
              </a:rPr>
              <a:t>Skyvell</a:t>
            </a:r>
            <a:r>
              <a:rPr lang="sv-SE" sz="900" kern="0" dirty="0">
                <a:solidFill>
                  <a:schemeClr val="bg1"/>
                </a:solidFill>
              </a:rPr>
              <a:t>-Nilsson</a:t>
            </a:r>
          </a:p>
        </p:txBody>
      </p:sp>
      <p:sp>
        <p:nvSpPr>
          <p:cNvPr id="49" name="Rektangel 48">
            <a:extLst>
              <a:ext uri="{FF2B5EF4-FFF2-40B4-BE49-F238E27FC236}">
                <a16:creationId xmlns:a16="http://schemas.microsoft.com/office/drawing/2014/main" id="{4933A0F9-2040-4F16-ABDD-E2BA5D7FA813}"/>
              </a:ext>
            </a:extLst>
          </p:cNvPr>
          <p:cNvSpPr/>
          <p:nvPr/>
        </p:nvSpPr>
        <p:spPr>
          <a:xfrm>
            <a:off x="4065431" y="2925019"/>
            <a:ext cx="860030" cy="230832"/>
          </a:xfrm>
          <a:prstGeom prst="rect">
            <a:avLst/>
          </a:prstGeom>
        </p:spPr>
        <p:txBody>
          <a:bodyPr wrap="square">
            <a:spAutoFit/>
          </a:bodyPr>
          <a:lstStyle/>
          <a:p>
            <a:pPr>
              <a:spcBef>
                <a:spcPct val="20000"/>
              </a:spcBef>
              <a:buClr>
                <a:srgbClr val="870052"/>
              </a:buClr>
            </a:pPr>
            <a:r>
              <a:rPr lang="sv-SE" sz="900" kern="0" dirty="0">
                <a:solidFill>
                  <a:schemeClr val="bg1"/>
                </a:solidFill>
              </a:rPr>
              <a:t>Lars Wallin</a:t>
            </a:r>
          </a:p>
        </p:txBody>
      </p:sp>
      <p:pic>
        <p:nvPicPr>
          <p:cNvPr id="8198" name="Picture 6" descr="Ann-Charlotte Falk | Sophiahemmet Högskola">
            <a:extLst>
              <a:ext uri="{FF2B5EF4-FFF2-40B4-BE49-F238E27FC236}">
                <a16:creationId xmlns:a16="http://schemas.microsoft.com/office/drawing/2014/main" id="{53838441-51B1-41E2-B038-5FF1B1909D2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8832" t="-1377" r="24954" b="3643"/>
          <a:stretch/>
        </p:blipFill>
        <p:spPr bwMode="auto">
          <a:xfrm>
            <a:off x="5894382" y="2249989"/>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CC31A0A1-9500-4174-B90C-EC62FC6F6736}"/>
              </a:ext>
            </a:extLst>
          </p:cNvPr>
          <p:cNvSpPr/>
          <p:nvPr/>
        </p:nvSpPr>
        <p:spPr>
          <a:xfrm>
            <a:off x="5788455" y="2911196"/>
            <a:ext cx="1084529" cy="230832"/>
          </a:xfrm>
          <a:prstGeom prst="rect">
            <a:avLst/>
          </a:prstGeom>
        </p:spPr>
        <p:txBody>
          <a:bodyPr wrap="square">
            <a:spAutoFit/>
          </a:bodyPr>
          <a:lstStyle/>
          <a:p>
            <a:r>
              <a:rPr lang="sv-SE" sz="900" dirty="0">
                <a:solidFill>
                  <a:schemeClr val="bg1"/>
                </a:solidFill>
              </a:rPr>
              <a:t>Ann-Charlotte Falk</a:t>
            </a:r>
          </a:p>
        </p:txBody>
      </p:sp>
      <p:pic>
        <p:nvPicPr>
          <p:cNvPr id="11" name="Bildobjekt 10">
            <a:extLst>
              <a:ext uri="{FF2B5EF4-FFF2-40B4-BE49-F238E27FC236}">
                <a16:creationId xmlns:a16="http://schemas.microsoft.com/office/drawing/2014/main" id="{26C5D454-F248-4AC4-AA81-02772EBC4C41}"/>
              </a:ext>
            </a:extLst>
          </p:cNvPr>
          <p:cNvPicPr>
            <a:picLocks noChangeAspect="1"/>
          </p:cNvPicPr>
          <p:nvPr/>
        </p:nvPicPr>
        <p:blipFill rotWithShape="1">
          <a:blip r:embed="rId18"/>
          <a:srcRect l="2612" r="50097" b="29663"/>
          <a:stretch/>
        </p:blipFill>
        <p:spPr>
          <a:xfrm>
            <a:off x="3123851" y="2219174"/>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0" name="Rektangel 49">
            <a:extLst>
              <a:ext uri="{FF2B5EF4-FFF2-40B4-BE49-F238E27FC236}">
                <a16:creationId xmlns:a16="http://schemas.microsoft.com/office/drawing/2014/main" id="{B7AEF56F-27D1-49EC-990E-7CC65652779E}"/>
              </a:ext>
            </a:extLst>
          </p:cNvPr>
          <p:cNvSpPr/>
          <p:nvPr/>
        </p:nvSpPr>
        <p:spPr>
          <a:xfrm>
            <a:off x="3031445" y="2931835"/>
            <a:ext cx="939490"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Anna Ehrenberg</a:t>
            </a:r>
          </a:p>
        </p:txBody>
      </p:sp>
      <p:pic>
        <p:nvPicPr>
          <p:cNvPr id="18" name="Bildobjekt 17">
            <a:extLst>
              <a:ext uri="{FF2B5EF4-FFF2-40B4-BE49-F238E27FC236}">
                <a16:creationId xmlns:a16="http://schemas.microsoft.com/office/drawing/2014/main" id="{6E321C66-47C1-4728-9DFA-31E00D960A93}"/>
              </a:ext>
            </a:extLst>
          </p:cNvPr>
          <p:cNvPicPr>
            <a:picLocks noChangeAspect="1"/>
          </p:cNvPicPr>
          <p:nvPr/>
        </p:nvPicPr>
        <p:blipFill rotWithShape="1">
          <a:blip r:embed="rId19"/>
          <a:srcRect r="-5901" b="18535"/>
          <a:stretch/>
        </p:blipFill>
        <p:spPr>
          <a:xfrm>
            <a:off x="6835857" y="3327094"/>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Bildobjekt 19">
            <a:extLst>
              <a:ext uri="{FF2B5EF4-FFF2-40B4-BE49-F238E27FC236}">
                <a16:creationId xmlns:a16="http://schemas.microsoft.com/office/drawing/2014/main" id="{8D3E8359-D9CF-41EF-AF4C-942C4D597D25}"/>
              </a:ext>
            </a:extLst>
          </p:cNvPr>
          <p:cNvPicPr>
            <a:picLocks noChangeAspect="1"/>
          </p:cNvPicPr>
          <p:nvPr/>
        </p:nvPicPr>
        <p:blipFill rotWithShape="1">
          <a:blip r:embed="rId20"/>
          <a:srcRect l="20296" r="23280" b="20664"/>
          <a:stretch/>
        </p:blipFill>
        <p:spPr>
          <a:xfrm>
            <a:off x="4111269" y="122163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Rektangel 51">
            <a:extLst>
              <a:ext uri="{FF2B5EF4-FFF2-40B4-BE49-F238E27FC236}">
                <a16:creationId xmlns:a16="http://schemas.microsoft.com/office/drawing/2014/main" id="{697BFE1E-7FA3-4B53-A9E5-0C52E961963D}"/>
              </a:ext>
            </a:extLst>
          </p:cNvPr>
          <p:cNvSpPr/>
          <p:nvPr/>
        </p:nvSpPr>
        <p:spPr>
          <a:xfrm>
            <a:off x="4090794" y="1833778"/>
            <a:ext cx="912429" cy="230832"/>
          </a:xfrm>
          <a:prstGeom prst="rect">
            <a:avLst/>
          </a:prstGeom>
        </p:spPr>
        <p:txBody>
          <a:bodyPr wrap="none">
            <a:spAutoFit/>
          </a:bodyPr>
          <a:lstStyle/>
          <a:p>
            <a:pPr>
              <a:spcBef>
                <a:spcPct val="20000"/>
              </a:spcBef>
              <a:buClr>
                <a:srgbClr val="870052"/>
              </a:buClr>
            </a:pPr>
            <a:r>
              <a:rPr lang="sv-SE" sz="900" kern="0" dirty="0">
                <a:solidFill>
                  <a:schemeClr val="bg1"/>
                </a:solidFill>
              </a:rPr>
              <a:t>Julia Cederlund</a:t>
            </a:r>
          </a:p>
        </p:txBody>
      </p:sp>
      <p:pic>
        <p:nvPicPr>
          <p:cNvPr id="7170" name="Picture 2" descr="Erik Andersson | Karolinska Institutet">
            <a:extLst>
              <a:ext uri="{FF2B5EF4-FFF2-40B4-BE49-F238E27FC236}">
                <a16:creationId xmlns:a16="http://schemas.microsoft.com/office/drawing/2014/main" id="{83F4810B-B992-4AC5-AB8E-A6154F1015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21249" y="1217236"/>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3" name="Rektangel 52">
            <a:extLst>
              <a:ext uri="{FF2B5EF4-FFF2-40B4-BE49-F238E27FC236}">
                <a16:creationId xmlns:a16="http://schemas.microsoft.com/office/drawing/2014/main" id="{3BC575D4-B1B4-4CD6-9271-9EB8E72151D8}"/>
              </a:ext>
            </a:extLst>
          </p:cNvPr>
          <p:cNvSpPr/>
          <p:nvPr/>
        </p:nvSpPr>
        <p:spPr>
          <a:xfrm>
            <a:off x="5752810" y="1827891"/>
            <a:ext cx="906017" cy="230832"/>
          </a:xfrm>
          <a:prstGeom prst="rect">
            <a:avLst/>
          </a:prstGeom>
        </p:spPr>
        <p:txBody>
          <a:bodyPr wrap="none">
            <a:spAutoFit/>
          </a:bodyPr>
          <a:lstStyle/>
          <a:p>
            <a:pPr>
              <a:spcBef>
                <a:spcPct val="20000"/>
              </a:spcBef>
              <a:buClr>
                <a:srgbClr val="870052"/>
              </a:buClr>
            </a:pPr>
            <a:r>
              <a:rPr lang="sv-SE" sz="900" kern="0" dirty="0">
                <a:solidFill>
                  <a:schemeClr val="bg1"/>
                </a:solidFill>
              </a:rPr>
              <a:t>Erik Andersson</a:t>
            </a:r>
          </a:p>
        </p:txBody>
      </p:sp>
      <p:pic>
        <p:nvPicPr>
          <p:cNvPr id="8" name="Bildobjekt 7">
            <a:extLst>
              <a:ext uri="{FF2B5EF4-FFF2-40B4-BE49-F238E27FC236}">
                <a16:creationId xmlns:a16="http://schemas.microsoft.com/office/drawing/2014/main" id="{F78423B2-2E73-3ED2-159C-17B3616516A6}"/>
              </a:ext>
            </a:extLst>
          </p:cNvPr>
          <p:cNvPicPr>
            <a:picLocks noChangeAspect="1"/>
          </p:cNvPicPr>
          <p:nvPr/>
        </p:nvPicPr>
        <p:blipFill>
          <a:blip r:embed="rId22"/>
          <a:stretch>
            <a:fillRect/>
          </a:stretch>
        </p:blipFill>
        <p:spPr>
          <a:xfrm>
            <a:off x="7823902" y="1193722"/>
            <a:ext cx="1138703" cy="1208860"/>
          </a:xfrm>
          <a:prstGeom prst="rect">
            <a:avLst/>
          </a:prstGeom>
        </p:spPr>
      </p:pic>
    </p:spTree>
    <p:extLst>
      <p:ext uri="{BB962C8B-B14F-4D97-AF65-F5344CB8AC3E}">
        <p14:creationId xmlns:p14="http://schemas.microsoft.com/office/powerpoint/2010/main" val="120070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noFill/>
        </p:spPr>
        <p:txBody>
          <a:bodyPr>
            <a:noAutofit/>
          </a:bodyPr>
          <a:lstStyle/>
          <a:p>
            <a:r>
              <a:rPr lang="sv-SE" sz="2400" dirty="0"/>
              <a:t>S</a:t>
            </a:r>
            <a:r>
              <a:rPr lang="sv-SE" sz="2400" kern="0" dirty="0"/>
              <a:t>tress är inte farligt, stress är en del av livet </a:t>
            </a:r>
            <a:br>
              <a:rPr lang="sv-SE" sz="2400" kern="0" dirty="0"/>
            </a:br>
            <a:r>
              <a:rPr lang="sv-SE" sz="2400" kern="0" dirty="0"/>
              <a:t>                                                                      – Dr Hans </a:t>
            </a:r>
            <a:r>
              <a:rPr lang="sv-SE" sz="2400" kern="0" dirty="0" err="1"/>
              <a:t>Seyle</a:t>
            </a:r>
            <a:r>
              <a:rPr lang="sv-SE" sz="2400" kern="0" dirty="0"/>
              <a:t> 1936</a:t>
            </a:r>
            <a:br>
              <a:rPr lang="sv-SE" sz="2400" dirty="0">
                <a:solidFill>
                  <a:schemeClr val="tx1"/>
                </a:solidFill>
                <a:cs typeface="Arial" panose="020B0604020202020204" pitchFamily="34" charset="0"/>
              </a:rPr>
            </a:br>
            <a:br>
              <a:rPr lang="sv-SE" sz="2400" dirty="0">
                <a:solidFill>
                  <a:schemeClr val="tx1"/>
                </a:solidFill>
                <a:cs typeface="Arial" panose="020B0604020202020204" pitchFamily="34" charset="0"/>
              </a:rPr>
            </a:br>
            <a:endParaRPr lang="sv-SE" sz="2400" dirty="0">
              <a:solidFill>
                <a:schemeClr val="tx1"/>
              </a:solidFill>
              <a:cs typeface="Arial" panose="020B0604020202020204" pitchFamily="34" charset="0"/>
            </a:endParaRPr>
          </a:p>
        </p:txBody>
      </p:sp>
      <p:sp>
        <p:nvSpPr>
          <p:cNvPr id="7" name="Platshållare för bildnummer 6"/>
          <p:cNvSpPr>
            <a:spLocks noGrp="1"/>
          </p:cNvSpPr>
          <p:nvPr>
            <p:ph type="sldNum" sz="quarter" idx="12"/>
          </p:nvPr>
        </p:nvSpPr>
        <p:spPr bwMode="auto">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r" defTabSz="685800" rtl="0" eaLnBrk="0" latinLnBrk="0" hangingPunct="0">
              <a:spcBef>
                <a:spcPct val="0"/>
              </a:spcBef>
              <a:buClrTx/>
              <a:buFontTx/>
              <a:buNone/>
              <a:defRPr sz="6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BACA29D8-432B-4C6E-B007-FF988FD031C2}" type="slidenum">
              <a:rPr lang="sv-SE" smtClean="0">
                <a:solidFill>
                  <a:srgbClr val="808080"/>
                </a:solidFill>
              </a:rPr>
              <a:pPr>
                <a:defRPr/>
              </a:pPr>
              <a:t>20</a:t>
            </a:fld>
            <a:endParaRPr lang="en-GB" noProof="0"/>
          </a:p>
        </p:txBody>
      </p:sp>
      <p:sp>
        <p:nvSpPr>
          <p:cNvPr id="12" name="Platshållare för innehåll 11"/>
          <p:cNvSpPr>
            <a:spLocks noGrp="1"/>
          </p:cNvSpPr>
          <p:nvPr>
            <p:ph sz="half" idx="4294967295"/>
          </p:nvPr>
        </p:nvSpPr>
        <p:spPr>
          <a:xfrm>
            <a:off x="0" y="1590675"/>
            <a:ext cx="3810000" cy="3086100"/>
          </a:xfrm>
        </p:spPr>
        <p:txBody>
          <a:bodyPr>
            <a:normAutofit/>
          </a:bodyPr>
          <a:lstStyle/>
          <a:p>
            <a:pPr lvl="1">
              <a:buFont typeface="Wingdings" panose="05000000000000000000" pitchFamily="2" charset="2"/>
              <a:buChar char="Ø"/>
            </a:pPr>
            <a:endParaRPr lang="sv-SE" dirty="0"/>
          </a:p>
          <a:p>
            <a:pPr lvl="1">
              <a:buFont typeface="Wingdings" panose="05000000000000000000" pitchFamily="2" charset="2"/>
              <a:buChar char="Ø"/>
            </a:pPr>
            <a:endParaRPr lang="sv-SE" dirty="0"/>
          </a:p>
          <a:p>
            <a:endParaRPr lang="sv-SE" dirty="0"/>
          </a:p>
          <a:p>
            <a:endParaRPr lang="sv-SE" dirty="0"/>
          </a:p>
          <a:p>
            <a:pPr lvl="1"/>
            <a:endParaRPr lang="sv-SE" sz="450" dirty="0"/>
          </a:p>
        </p:txBody>
      </p:sp>
      <p:sp>
        <p:nvSpPr>
          <p:cNvPr id="9" name="Platshållare för innehåll 8"/>
          <p:cNvSpPr>
            <a:spLocks noGrp="1"/>
          </p:cNvSpPr>
          <p:nvPr>
            <p:ph sz="half" idx="4294967295"/>
          </p:nvPr>
        </p:nvSpPr>
        <p:spPr>
          <a:xfrm>
            <a:off x="1427746" y="2512369"/>
            <a:ext cx="5938838" cy="2189163"/>
          </a:xfrm>
        </p:spPr>
        <p:txBody>
          <a:bodyPr/>
          <a:lstStyle/>
          <a:p>
            <a:pPr marL="0" indent="0" algn="ctr">
              <a:buNone/>
            </a:pPr>
            <a:r>
              <a:rPr lang="sv-SE" sz="1500" dirty="0"/>
              <a:t>Oförutsägbar ---- Förutsägbar</a:t>
            </a:r>
          </a:p>
          <a:p>
            <a:pPr marL="0" indent="0" algn="ctr">
              <a:buNone/>
            </a:pPr>
            <a:r>
              <a:rPr lang="sv-SE" sz="1500" dirty="0"/>
              <a:t>Mycket intensiv ---- Mindre intensiv</a:t>
            </a:r>
          </a:p>
          <a:p>
            <a:pPr marL="0" indent="0" algn="ctr">
              <a:buNone/>
            </a:pPr>
            <a:r>
              <a:rPr lang="sv-SE" sz="1500" dirty="0"/>
              <a:t>Långvarig ---- Kortvarig</a:t>
            </a:r>
          </a:p>
          <a:p>
            <a:pPr marL="0" indent="0" algn="ctr">
              <a:buNone/>
            </a:pPr>
            <a:endParaRPr lang="sv-SE" sz="1500" dirty="0"/>
          </a:p>
        </p:txBody>
      </p:sp>
      <p:pic>
        <p:nvPicPr>
          <p:cNvPr id="8" name="Bildobjekt 7"/>
          <p:cNvPicPr/>
          <p:nvPr/>
        </p:nvPicPr>
        <p:blipFill rotWithShape="1">
          <a:blip r:embed="rId3"/>
          <a:srcRect l="34925" t="68470" r="8198" b="11590"/>
          <a:stretch/>
        </p:blipFill>
        <p:spPr bwMode="auto">
          <a:xfrm>
            <a:off x="1547664" y="1458366"/>
            <a:ext cx="2726550" cy="660080"/>
          </a:xfrm>
          <a:prstGeom prst="rect">
            <a:avLst/>
          </a:prstGeom>
          <a:ln>
            <a:noFill/>
          </a:ln>
          <a:extLst>
            <a:ext uri="{53640926-AAD7-44D8-BBD7-CCE9431645EC}">
              <a14:shadowObscured xmlns:a14="http://schemas.microsoft.com/office/drawing/2010/main"/>
            </a:ext>
          </a:extLst>
        </p:spPr>
      </p:pic>
      <p:pic>
        <p:nvPicPr>
          <p:cNvPr id="11" name="Bildobjekt 10"/>
          <p:cNvPicPr/>
          <p:nvPr/>
        </p:nvPicPr>
        <p:blipFill rotWithShape="1">
          <a:blip r:embed="rId3"/>
          <a:srcRect l="34029" t="32512" r="8198" b="48995"/>
          <a:stretch/>
        </p:blipFill>
        <p:spPr bwMode="auto">
          <a:xfrm>
            <a:off x="4491345" y="1470375"/>
            <a:ext cx="3050958" cy="648071"/>
          </a:xfrm>
          <a:prstGeom prst="rect">
            <a:avLst/>
          </a:prstGeom>
          <a:ln>
            <a:noFill/>
          </a:ln>
          <a:extLst>
            <a:ext uri="{53640926-AAD7-44D8-BBD7-CCE9431645EC}">
              <a14:shadowObscured xmlns:a14="http://schemas.microsoft.com/office/drawing/2010/main"/>
            </a:ext>
          </a:extLst>
        </p:spPr>
      </p:pic>
      <p:sp>
        <p:nvSpPr>
          <p:cNvPr id="14" name="Höger 13"/>
          <p:cNvSpPr/>
          <p:nvPr/>
        </p:nvSpPr>
        <p:spPr bwMode="auto">
          <a:xfrm rot="7036360">
            <a:off x="5964911" y="2188336"/>
            <a:ext cx="733806" cy="363474"/>
          </a:xfrm>
          <a:prstGeom prst="rightArrow">
            <a:avLst/>
          </a:prstGeom>
          <a:solidFill>
            <a:srgbClr val="1C551C"/>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15" name="Höger 14"/>
          <p:cNvSpPr/>
          <p:nvPr/>
        </p:nvSpPr>
        <p:spPr bwMode="auto">
          <a:xfrm rot="2790489">
            <a:off x="2225292" y="2157961"/>
            <a:ext cx="733806" cy="363474"/>
          </a:xfrm>
          <a:prstGeom prst="rightArrow">
            <a:avLst/>
          </a:prstGeom>
          <a:solidFill>
            <a:srgbClr val="A7131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16" name="Högerpil 15"/>
          <p:cNvSpPr/>
          <p:nvPr/>
        </p:nvSpPr>
        <p:spPr bwMode="auto">
          <a:xfrm rot="16200000">
            <a:off x="3166245" y="3760349"/>
            <a:ext cx="1094049" cy="421316"/>
          </a:xfrm>
          <a:prstGeom prst="rightArrow">
            <a:avLst/>
          </a:prstGeom>
          <a:solidFill>
            <a:srgbClr val="1C551C"/>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b="1">
              <a:ln w="6600">
                <a:solidFill>
                  <a:schemeClr val="accent2"/>
                </a:solidFill>
                <a:prstDash val="solid"/>
              </a:ln>
              <a:solidFill>
                <a:srgbClr val="1C551C"/>
              </a:solidFill>
              <a:effectLst>
                <a:outerShdw dist="38100" dir="2700000" algn="tl" rotWithShape="0">
                  <a:schemeClr val="accent2"/>
                </a:outerShdw>
              </a:effectLst>
              <a:latin typeface="Arial" charset="0"/>
            </a:endParaRPr>
          </a:p>
        </p:txBody>
      </p:sp>
      <p:sp>
        <p:nvSpPr>
          <p:cNvPr id="17" name="Rektangel 16"/>
          <p:cNvSpPr/>
          <p:nvPr/>
        </p:nvSpPr>
        <p:spPr>
          <a:xfrm>
            <a:off x="4139952" y="3833474"/>
            <a:ext cx="2660153" cy="523220"/>
          </a:xfrm>
          <a:prstGeom prst="rect">
            <a:avLst/>
          </a:prstGeom>
        </p:spPr>
        <p:txBody>
          <a:bodyPr wrap="square">
            <a:spAutoFit/>
          </a:bodyPr>
          <a:lstStyle/>
          <a:p>
            <a:r>
              <a:rPr lang="sv-SE" sz="2800" b="1" dirty="0">
                <a:solidFill>
                  <a:srgbClr val="1C551C"/>
                </a:solidFill>
                <a:latin typeface="+mn-lt"/>
                <a:cs typeface="Arial" panose="020B0604020202020204" pitchFamily="34" charset="0"/>
              </a:rPr>
              <a:t>FÖREBYGGA!</a:t>
            </a:r>
          </a:p>
        </p:txBody>
      </p:sp>
      <p:sp>
        <p:nvSpPr>
          <p:cNvPr id="18" name="Platshållare för sidfot 4">
            <a:extLst>
              <a:ext uri="{FF2B5EF4-FFF2-40B4-BE49-F238E27FC236}">
                <a16:creationId xmlns:a16="http://schemas.microsoft.com/office/drawing/2014/main" id="{3D1E77F0-AB67-4436-A02A-4A33C3714D1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pic>
        <p:nvPicPr>
          <p:cNvPr id="6" name="Platshållare för innehåll 12" descr="Affärstillväxt kontur">
            <a:extLst>
              <a:ext uri="{FF2B5EF4-FFF2-40B4-BE49-F238E27FC236}">
                <a16:creationId xmlns:a16="http://schemas.microsoft.com/office/drawing/2014/main" id="{CF16741A-FC7F-BDA0-B084-051C26CC2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1366" y="2064895"/>
            <a:ext cx="1790770" cy="1790770"/>
          </a:xfrm>
          <a:prstGeom prst="rect">
            <a:avLst/>
          </a:prstGeom>
        </p:spPr>
      </p:pic>
      <p:sp>
        <p:nvSpPr>
          <p:cNvPr id="10" name="Flödesschema: Process 9">
            <a:extLst>
              <a:ext uri="{FF2B5EF4-FFF2-40B4-BE49-F238E27FC236}">
                <a16:creationId xmlns:a16="http://schemas.microsoft.com/office/drawing/2014/main" id="{6E27D885-D3FB-2EF4-32E2-6B8F5CE2EBA0}"/>
              </a:ext>
            </a:extLst>
          </p:cNvPr>
          <p:cNvSpPr/>
          <p:nvPr/>
        </p:nvSpPr>
        <p:spPr bwMode="auto">
          <a:xfrm>
            <a:off x="7095053" y="3428805"/>
            <a:ext cx="1790770" cy="524357"/>
          </a:xfrm>
          <a:prstGeom prst="flowChartProcess">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Det här är viktigt att göra på arbetsplatserna för att </a:t>
            </a:r>
            <a:r>
              <a:rPr lang="sv-SE" sz="1000" dirty="0" err="1">
                <a:solidFill>
                  <a:schemeClr val="tx1"/>
                </a:solidFill>
                <a:latin typeface="Arial" panose="020B0604020202020204" pitchFamily="34" charset="0"/>
                <a:ea typeface="Arial" panose="020B0604020202020204" pitchFamily="34" charset="0"/>
                <a:cs typeface="Arial" panose="020B0604020202020204" pitchFamily="34" charset="0"/>
              </a:rPr>
              <a:t>ssk</a:t>
            </a:r>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 ska trivas och stanna kvar</a:t>
            </a:r>
            <a:endParaRPr lang="sv-SE" sz="1000" dirty="0">
              <a:solidFill>
                <a:schemeClr val="tx1"/>
              </a:solidFill>
            </a:endParaRPr>
          </a:p>
        </p:txBody>
      </p:sp>
    </p:spTree>
    <p:extLst>
      <p:ext uri="{BB962C8B-B14F-4D97-AF65-F5344CB8AC3E}">
        <p14:creationId xmlns:p14="http://schemas.microsoft.com/office/powerpoint/2010/main" val="44606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fld id="{806D40B4-7DB3-4B8C-8AF9-A6CF66BFE9B0}" type="datetime4">
              <a:rPr lang="sv-SE" smtClean="0"/>
              <a:pPr>
                <a:defRPr/>
              </a:pPr>
              <a:t>26 augusti 2025</a:t>
            </a:fld>
            <a:endParaRPr lang="sv-SE" dirty="0"/>
          </a:p>
        </p:txBody>
      </p:sp>
      <p:sp>
        <p:nvSpPr>
          <p:cNvPr id="5" name="Platshållare för sidfot 4"/>
          <p:cNvSpPr>
            <a:spLocks noGrp="1"/>
          </p:cNvSpPr>
          <p:nvPr>
            <p:ph type="ftr" sz="quarter" idx="11"/>
          </p:nvPr>
        </p:nvSpPr>
        <p:spPr bwMode="auto">
          <a:xfrm>
            <a:off x="457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a:solidFill>
                  <a:srgbClr val="808080"/>
                </a:solidFill>
              </a:rPr>
              <a:t>Petter Gustavsson</a:t>
            </a:r>
            <a:endParaRPr lang="sv-SE" dirty="0"/>
          </a:p>
        </p:txBody>
      </p:sp>
      <p:sp>
        <p:nvSpPr>
          <p:cNvPr id="6" name="Platshållare för bildnummer 5"/>
          <p:cNvSpPr>
            <a:spLocks noGrp="1"/>
          </p:cNvSpPr>
          <p:nvPr>
            <p:ph type="sldNum" sz="quarter" idx="12"/>
          </p:nvPr>
        </p:nvSpPr>
        <p:spPr/>
        <p:txBody>
          <a:bodyPr/>
          <a:lstStyle/>
          <a:p>
            <a:pPr>
              <a:defRPr/>
            </a:pPr>
            <a:fld id="{71190DD7-A7C2-43D5-8F4B-684B09CFA077}" type="slidenum">
              <a:rPr lang="sv-SE" smtClean="0"/>
              <a:pPr>
                <a:defRPr/>
              </a:pPr>
              <a:t>21</a:t>
            </a:fld>
            <a:endParaRPr lang="sv-SE" dirty="0"/>
          </a:p>
        </p:txBody>
      </p:sp>
      <p:pic>
        <p:nvPicPr>
          <p:cNvPr id="3" name="Bildobjekt 2" descr="En bild som visar klädsel, skiss, rita, tavla&#10;&#10;Automatiskt genererad beskrivning">
            <a:extLst>
              <a:ext uri="{FF2B5EF4-FFF2-40B4-BE49-F238E27FC236}">
                <a16:creationId xmlns:a16="http://schemas.microsoft.com/office/drawing/2014/main" id="{CD754269-ECF4-4C0C-CA9B-CE38B40ABFF7}"/>
              </a:ext>
            </a:extLst>
          </p:cNvPr>
          <p:cNvPicPr>
            <a:picLocks noChangeAspect="1"/>
          </p:cNvPicPr>
          <p:nvPr/>
        </p:nvPicPr>
        <p:blipFill>
          <a:blip r:embed="rId3"/>
          <a:srcRect l="19813" t="13116" r="13140" b="21414"/>
          <a:stretch/>
        </p:blipFill>
        <p:spPr>
          <a:xfrm>
            <a:off x="6260143" y="1347614"/>
            <a:ext cx="2071664" cy="2808312"/>
          </a:xfrm>
          <a:prstGeom prst="rect">
            <a:avLst/>
          </a:prstGeom>
        </p:spPr>
      </p:pic>
      <p:sp>
        <p:nvSpPr>
          <p:cNvPr id="9" name="Rubrik 1">
            <a:extLst>
              <a:ext uri="{FF2B5EF4-FFF2-40B4-BE49-F238E27FC236}">
                <a16:creationId xmlns:a16="http://schemas.microsoft.com/office/drawing/2014/main" id="{2B1E64F5-0C17-152E-22CC-38D01315DB38}"/>
              </a:ext>
            </a:extLst>
          </p:cNvPr>
          <p:cNvSpPr txBox="1">
            <a:spLocks/>
          </p:cNvSpPr>
          <p:nvPr/>
        </p:nvSpPr>
        <p:spPr bwMode="auto">
          <a:xfrm>
            <a:off x="438120" y="424357"/>
            <a:ext cx="6722820" cy="1211289"/>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rmAutofit fontScale="82500" lnSpcReduction="10000"/>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br>
              <a:rPr lang="sv-SE" kern="0" dirty="0"/>
            </a:br>
            <a:r>
              <a:rPr lang="sv-SE" kern="0" dirty="0"/>
              <a:t>Hur hänger stress och arbetsmotivation ihop?</a:t>
            </a:r>
            <a:br>
              <a:rPr lang="sv-SE" kern="0" dirty="0"/>
            </a:br>
            <a:endParaRPr lang="sv-SE" kern="0" dirty="0"/>
          </a:p>
        </p:txBody>
      </p:sp>
      <p:sp>
        <p:nvSpPr>
          <p:cNvPr id="10" name="Rektangel 9">
            <a:extLst>
              <a:ext uri="{FF2B5EF4-FFF2-40B4-BE49-F238E27FC236}">
                <a16:creationId xmlns:a16="http://schemas.microsoft.com/office/drawing/2014/main" id="{D8A3F921-F4D7-A2D6-8F31-E50A73E01344}"/>
              </a:ext>
            </a:extLst>
          </p:cNvPr>
          <p:cNvSpPr/>
          <p:nvPr/>
        </p:nvSpPr>
        <p:spPr>
          <a:xfrm>
            <a:off x="490565" y="2571750"/>
            <a:ext cx="5338663" cy="1754326"/>
          </a:xfrm>
          <a:prstGeom prst="rect">
            <a:avLst/>
          </a:prstGeom>
        </p:spPr>
        <p:txBody>
          <a:bodyPr wrap="square">
            <a:spAutoFit/>
          </a:bodyPr>
          <a:lstStyle/>
          <a:p>
            <a:r>
              <a:rPr lang="en-US" sz="1800" b="1" dirty="0" err="1">
                <a:latin typeface="+mn-lt"/>
              </a:rPr>
              <a:t>Symtom</a:t>
            </a:r>
            <a:r>
              <a:rPr lang="en-US" sz="1800" b="1" dirty="0">
                <a:latin typeface="+mn-lt"/>
              </a:rPr>
              <a:t> </a:t>
            </a:r>
            <a:r>
              <a:rPr lang="en-US" sz="1800" dirty="0" err="1">
                <a:latin typeface="+mn-lt"/>
              </a:rPr>
              <a:t>på</a:t>
            </a:r>
            <a:r>
              <a:rPr lang="en-US" sz="1800" dirty="0">
                <a:latin typeface="+mn-lt"/>
              </a:rPr>
              <a:t> “</a:t>
            </a:r>
            <a:r>
              <a:rPr lang="en-US" sz="1800" dirty="0" err="1">
                <a:latin typeface="+mn-lt"/>
              </a:rPr>
              <a:t>tidig</a:t>
            </a:r>
            <a:r>
              <a:rPr lang="en-US" sz="1800" dirty="0">
                <a:latin typeface="+mn-lt"/>
              </a:rPr>
              <a:t>” </a:t>
            </a:r>
            <a:r>
              <a:rPr lang="en-US" sz="1800" dirty="0" err="1">
                <a:latin typeface="+mn-lt"/>
              </a:rPr>
              <a:t>utbrändhet</a:t>
            </a:r>
            <a:endParaRPr lang="en-US" sz="1800" dirty="0">
              <a:latin typeface="+mn-lt"/>
            </a:endParaRPr>
          </a:p>
          <a:p>
            <a:pPr marL="214313" indent="-214313">
              <a:buFont typeface="Arial" panose="020B0604020202020204" pitchFamily="34" charset="0"/>
              <a:buChar char="•"/>
            </a:pPr>
            <a:endParaRPr lang="sv-SE" sz="1800" dirty="0">
              <a:latin typeface="+mn-lt"/>
            </a:endParaRPr>
          </a:p>
          <a:p>
            <a:pPr marL="214313" indent="-214313">
              <a:buFont typeface="Arial" panose="020B0604020202020204" pitchFamily="34" charset="0"/>
              <a:buChar char="•"/>
            </a:pPr>
            <a:r>
              <a:rPr lang="sv-SE" sz="1800" dirty="0">
                <a:latin typeface="+mn-lt"/>
              </a:rPr>
              <a:t>Utmattning + Avstängdhet = Utbrändhet</a:t>
            </a:r>
          </a:p>
          <a:p>
            <a:pPr marL="214313" indent="-214313">
              <a:buFont typeface="Arial" panose="020B0604020202020204" pitchFamily="34" charset="0"/>
              <a:buChar char="•"/>
            </a:pPr>
            <a:endParaRPr lang="sv-SE" sz="1800" dirty="0">
              <a:latin typeface="+mn-lt"/>
            </a:endParaRPr>
          </a:p>
          <a:p>
            <a:pPr marL="214313" indent="-214313">
              <a:buFont typeface="Arial" panose="020B0604020202020204" pitchFamily="34" charset="0"/>
              <a:buChar char="•"/>
            </a:pPr>
            <a:r>
              <a:rPr lang="sv-SE" sz="1800" dirty="0">
                <a:latin typeface="+mn-lt"/>
              </a:rPr>
              <a:t>Stress →Utmattning →Avstängdhet</a:t>
            </a:r>
          </a:p>
          <a:p>
            <a:pPr marL="214313" indent="-214313">
              <a:buFont typeface="Arial" panose="020B0604020202020204" pitchFamily="34" charset="0"/>
              <a:buChar char="•"/>
            </a:pPr>
            <a:endParaRPr lang="sv-SE" sz="1800" dirty="0">
              <a:solidFill>
                <a:schemeClr val="accent1"/>
              </a:solidFill>
              <a:latin typeface="+mn-lt"/>
            </a:endParaRPr>
          </a:p>
        </p:txBody>
      </p:sp>
    </p:spTree>
    <p:extLst>
      <p:ext uri="{BB962C8B-B14F-4D97-AF65-F5344CB8AC3E}">
        <p14:creationId xmlns:p14="http://schemas.microsoft.com/office/powerpoint/2010/main" val="427872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485900" y="609751"/>
            <a:ext cx="6172200" cy="857250"/>
          </a:xfrm>
        </p:spPr>
        <p:txBody>
          <a:bodyPr/>
          <a:lstStyle/>
          <a:p>
            <a:endParaRPr lang="sv-SE" dirty="0"/>
          </a:p>
        </p:txBody>
      </p:sp>
      <p:sp>
        <p:nvSpPr>
          <p:cNvPr id="2" name="Platshållare för datum 1"/>
          <p:cNvSpPr>
            <a:spLocks noGrp="1"/>
          </p:cNvSpPr>
          <p:nvPr>
            <p:ph type="dt" sz="half" idx="10"/>
          </p:nvPr>
        </p:nvSpPr>
        <p:spPr/>
        <p:txBody>
          <a:bodyPr/>
          <a:lstStyle/>
          <a:p>
            <a:pPr>
              <a:defRPr/>
            </a:pPr>
            <a:fld id="{9BD5A696-5493-42FA-ADE7-A54D849BD350}" type="datetime4">
              <a:rPr lang="sv-SE" smtClean="0"/>
              <a:pPr>
                <a:defRPr/>
              </a:pPr>
              <a:t>26 augusti 2025</a:t>
            </a:fld>
            <a:endParaRPr lang="sv-SE"/>
          </a:p>
        </p:txBody>
      </p:sp>
      <p:sp>
        <p:nvSpPr>
          <p:cNvPr id="3" name="Platshållare för sidfot 2"/>
          <p:cNvSpPr>
            <a:spLocks noGrp="1"/>
          </p:cNvSpPr>
          <p:nvPr>
            <p:ph type="ftr" sz="quarter" idx="11"/>
          </p:nvPr>
        </p:nvSpPr>
        <p:spPr/>
        <p:txBody>
          <a:bodyPr/>
          <a:lstStyle/>
          <a:p>
            <a:pPr>
              <a:defRPr/>
            </a:pPr>
            <a:endParaRPr lang="sv-SE" dirty="0"/>
          </a:p>
        </p:txBody>
      </p:sp>
      <p:sp>
        <p:nvSpPr>
          <p:cNvPr id="4" name="Platshållare för bildnummer 3"/>
          <p:cNvSpPr>
            <a:spLocks noGrp="1"/>
          </p:cNvSpPr>
          <p:nvPr>
            <p:ph type="sldNum" sz="quarter" idx="12"/>
          </p:nvPr>
        </p:nvSpPr>
        <p:spPr/>
        <p:txBody>
          <a:bodyPr/>
          <a:lstStyle/>
          <a:p>
            <a:pPr>
              <a:defRPr/>
            </a:pPr>
            <a:fld id="{06DE3C3B-FCD7-41AE-BA1C-177DDA713AAE}" type="slidenum">
              <a:rPr lang="sv-SE" smtClean="0"/>
              <a:pPr>
                <a:defRPr/>
              </a:pPr>
              <a:t>22</a:t>
            </a:fld>
            <a:endParaRPr lang="sv-SE"/>
          </a:p>
        </p:txBody>
      </p:sp>
      <p:sp>
        <p:nvSpPr>
          <p:cNvPr id="6" name="Ned 5"/>
          <p:cNvSpPr/>
          <p:nvPr/>
        </p:nvSpPr>
        <p:spPr bwMode="auto">
          <a:xfrm rot="16200000">
            <a:off x="4330897" y="723292"/>
            <a:ext cx="375050" cy="4607751"/>
          </a:xfrm>
          <a:prstGeom prst="downArrow">
            <a:avLst>
              <a:gd name="adj1" fmla="val 15272"/>
              <a:gd name="adj2" fmla="val 7941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9" name="textruta 8"/>
          <p:cNvSpPr txBox="1"/>
          <p:nvPr/>
        </p:nvSpPr>
        <p:spPr>
          <a:xfrm>
            <a:off x="2000233" y="2893221"/>
            <a:ext cx="5320687" cy="369332"/>
          </a:xfrm>
          <a:prstGeom prst="rect">
            <a:avLst/>
          </a:prstGeom>
          <a:noFill/>
        </p:spPr>
        <p:txBody>
          <a:bodyPr wrap="none" rtlCol="0">
            <a:spAutoFit/>
          </a:bodyPr>
          <a:lstStyle/>
          <a:p>
            <a:pPr>
              <a:buNone/>
            </a:pPr>
            <a:r>
              <a:rPr lang="sv-SE" sz="1800" dirty="0"/>
              <a:t>0                                                                                   </a:t>
            </a:r>
            <a:r>
              <a:rPr lang="sv-SE" sz="1800" dirty="0">
                <a:solidFill>
                  <a:schemeClr val="bg1"/>
                </a:solidFill>
              </a:rPr>
              <a:t>21</a:t>
            </a:r>
          </a:p>
        </p:txBody>
      </p:sp>
      <p:sp>
        <p:nvSpPr>
          <p:cNvPr id="10" name="textruta 9"/>
          <p:cNvSpPr txBox="1"/>
          <p:nvPr/>
        </p:nvSpPr>
        <p:spPr>
          <a:xfrm>
            <a:off x="1840422" y="1977749"/>
            <a:ext cx="5115503" cy="1200329"/>
          </a:xfrm>
          <a:prstGeom prst="rect">
            <a:avLst/>
          </a:prstGeom>
          <a:noFill/>
        </p:spPr>
        <p:txBody>
          <a:bodyPr wrap="none" rtlCol="0">
            <a:spAutoFit/>
          </a:bodyPr>
          <a:lstStyle/>
          <a:p>
            <a:pPr>
              <a:buNone/>
            </a:pPr>
            <a:r>
              <a:rPr lang="sv-SE" sz="1800" dirty="0">
                <a:latin typeface="Zapf Dingbats" pitchFamily="82" charset="2"/>
              </a:rPr>
              <a:t>J       K    </a:t>
            </a:r>
            <a:r>
              <a:rPr lang="sv-SE" sz="1800" dirty="0" err="1">
                <a:solidFill>
                  <a:srgbClr val="C00000"/>
                </a:solidFill>
                <a:latin typeface="Zapf Dingbats" pitchFamily="82" charset="2"/>
              </a:rPr>
              <a:t>K</a:t>
            </a:r>
            <a:r>
              <a:rPr lang="sv-SE" sz="1800" dirty="0">
                <a:latin typeface="Zapf Dingbats" pitchFamily="82" charset="2"/>
              </a:rPr>
              <a:t>     L</a:t>
            </a:r>
          </a:p>
          <a:p>
            <a:pPr>
              <a:buNone/>
            </a:pPr>
            <a:r>
              <a:rPr lang="sv-SE" sz="1800" dirty="0">
                <a:latin typeface="Zapf Dingbats" pitchFamily="82" charset="2"/>
              </a:rPr>
              <a:t>  J    K      </a:t>
            </a:r>
            <a:r>
              <a:rPr lang="sv-SE" sz="1800" dirty="0" err="1">
                <a:solidFill>
                  <a:srgbClr val="C00000"/>
                </a:solidFill>
                <a:latin typeface="Zapf Dingbats" pitchFamily="82" charset="2"/>
              </a:rPr>
              <a:t>K</a:t>
            </a:r>
            <a:r>
              <a:rPr lang="sv-SE" sz="1800" dirty="0">
                <a:latin typeface="Zapf Dingbats" pitchFamily="82" charset="2"/>
              </a:rPr>
              <a:t>     L </a:t>
            </a:r>
          </a:p>
          <a:p>
            <a:pPr>
              <a:buNone/>
            </a:pPr>
            <a:r>
              <a:rPr lang="sv-SE" sz="1800" dirty="0">
                <a:latin typeface="Zapf Dingbats" pitchFamily="82" charset="2"/>
              </a:rPr>
              <a:t> J </a:t>
            </a:r>
            <a:r>
              <a:rPr lang="sv-SE" sz="1800" dirty="0">
                <a:latin typeface="+mn-lt"/>
              </a:rPr>
              <a:t>  </a:t>
            </a:r>
            <a:r>
              <a:rPr lang="sv-SE" sz="1800" dirty="0">
                <a:latin typeface="Zapf Dingbats" pitchFamily="82" charset="2"/>
              </a:rPr>
              <a:t>   K      </a:t>
            </a:r>
            <a:r>
              <a:rPr lang="sv-SE" sz="1800" dirty="0" err="1">
                <a:solidFill>
                  <a:srgbClr val="C00000"/>
                </a:solidFill>
                <a:latin typeface="Zapf Dingbats" pitchFamily="82" charset="2"/>
              </a:rPr>
              <a:t>K</a:t>
            </a:r>
            <a:r>
              <a:rPr lang="sv-SE" sz="1800" dirty="0">
                <a:latin typeface="Zapf Dingbats" pitchFamily="82" charset="2"/>
              </a:rPr>
              <a:t>     L</a:t>
            </a:r>
          </a:p>
          <a:p>
            <a:pPr>
              <a:buNone/>
            </a:pPr>
            <a:endParaRPr lang="sv-SE" sz="1800" dirty="0">
              <a:latin typeface="Zapf Dingbats" pitchFamily="82" charset="2"/>
            </a:endParaRPr>
          </a:p>
        </p:txBody>
      </p:sp>
      <p:sp>
        <p:nvSpPr>
          <p:cNvPr id="14" name="textruta 13"/>
          <p:cNvSpPr txBox="1"/>
          <p:nvPr/>
        </p:nvSpPr>
        <p:spPr>
          <a:xfrm>
            <a:off x="4250530" y="4179105"/>
            <a:ext cx="986167" cy="230832"/>
          </a:xfrm>
          <a:prstGeom prst="rect">
            <a:avLst/>
          </a:prstGeom>
          <a:noFill/>
        </p:spPr>
        <p:txBody>
          <a:bodyPr wrap="none" rtlCol="0">
            <a:spAutoFit/>
          </a:bodyPr>
          <a:lstStyle/>
          <a:p>
            <a:pPr>
              <a:buNone/>
            </a:pPr>
            <a:r>
              <a:rPr lang="sv-SE" sz="900" dirty="0">
                <a:latin typeface="+mn-lt"/>
              </a:rPr>
              <a:t>Behöver mer vila</a:t>
            </a:r>
          </a:p>
        </p:txBody>
      </p:sp>
      <p:sp>
        <p:nvSpPr>
          <p:cNvPr id="18" name="textruta 17"/>
          <p:cNvSpPr txBox="1"/>
          <p:nvPr/>
        </p:nvSpPr>
        <p:spPr>
          <a:xfrm>
            <a:off x="5857884" y="4232684"/>
            <a:ext cx="946093" cy="230832"/>
          </a:xfrm>
          <a:prstGeom prst="rect">
            <a:avLst/>
          </a:prstGeom>
          <a:noFill/>
        </p:spPr>
        <p:txBody>
          <a:bodyPr wrap="none" rtlCol="0">
            <a:spAutoFit/>
          </a:bodyPr>
          <a:lstStyle/>
          <a:p>
            <a:pPr>
              <a:buNone/>
            </a:pPr>
            <a:r>
              <a:rPr lang="sv-SE" sz="900" dirty="0">
                <a:latin typeface="+mn-lt"/>
              </a:rPr>
              <a:t>Tappat intresset</a:t>
            </a:r>
          </a:p>
        </p:txBody>
      </p:sp>
      <p:sp>
        <p:nvSpPr>
          <p:cNvPr id="19" name="Rektangel 18"/>
          <p:cNvSpPr/>
          <p:nvPr/>
        </p:nvSpPr>
        <p:spPr bwMode="auto">
          <a:xfrm>
            <a:off x="2268125"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0" name="Rektangel 19"/>
          <p:cNvSpPr/>
          <p:nvPr/>
        </p:nvSpPr>
        <p:spPr bwMode="auto">
          <a:xfrm>
            <a:off x="3071802"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1" name="Rektangel 20"/>
          <p:cNvSpPr/>
          <p:nvPr/>
        </p:nvSpPr>
        <p:spPr bwMode="auto">
          <a:xfrm>
            <a:off x="3929058"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2" name="Rektangel 21"/>
          <p:cNvSpPr/>
          <p:nvPr/>
        </p:nvSpPr>
        <p:spPr bwMode="auto">
          <a:xfrm>
            <a:off x="4947050"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cxnSp>
        <p:nvCxnSpPr>
          <p:cNvPr id="24" name="Rak pil 23"/>
          <p:cNvCxnSpPr/>
          <p:nvPr/>
        </p:nvCxnSpPr>
        <p:spPr bwMode="auto">
          <a:xfrm rot="10800000">
            <a:off x="2482439" y="3375428"/>
            <a:ext cx="1714512" cy="857256"/>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28" name="Rak pil 27"/>
          <p:cNvCxnSpPr/>
          <p:nvPr/>
        </p:nvCxnSpPr>
        <p:spPr bwMode="auto">
          <a:xfrm rot="10800000">
            <a:off x="3232538" y="3321849"/>
            <a:ext cx="1071570" cy="857256"/>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30" name="Rak pil 29"/>
          <p:cNvCxnSpPr/>
          <p:nvPr/>
        </p:nvCxnSpPr>
        <p:spPr bwMode="auto">
          <a:xfrm rot="16200000" flipV="1">
            <a:off x="3955847" y="3348638"/>
            <a:ext cx="857256" cy="803678"/>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32" name="Rak pil 31"/>
          <p:cNvCxnSpPr/>
          <p:nvPr/>
        </p:nvCxnSpPr>
        <p:spPr bwMode="auto">
          <a:xfrm rot="5400000" flipH="1" flipV="1">
            <a:off x="4625579" y="3750477"/>
            <a:ext cx="857256" cy="1191"/>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sp>
        <p:nvSpPr>
          <p:cNvPr id="33" name="Rektangel 32"/>
          <p:cNvSpPr/>
          <p:nvPr/>
        </p:nvSpPr>
        <p:spPr bwMode="auto">
          <a:xfrm>
            <a:off x="6340091"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34" name="Rektangel 33"/>
          <p:cNvSpPr/>
          <p:nvPr/>
        </p:nvSpPr>
        <p:spPr bwMode="auto">
          <a:xfrm>
            <a:off x="5536413"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35" name="Rektangel 34"/>
          <p:cNvSpPr/>
          <p:nvPr/>
        </p:nvSpPr>
        <p:spPr bwMode="auto">
          <a:xfrm>
            <a:off x="4143372"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36" name="Rektangel 35"/>
          <p:cNvSpPr/>
          <p:nvPr/>
        </p:nvSpPr>
        <p:spPr bwMode="auto">
          <a:xfrm>
            <a:off x="4786314"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cxnSp>
        <p:nvCxnSpPr>
          <p:cNvPr id="38" name="Rak pil 37"/>
          <p:cNvCxnSpPr/>
          <p:nvPr/>
        </p:nvCxnSpPr>
        <p:spPr bwMode="auto">
          <a:xfrm rot="10800000">
            <a:off x="4250529" y="3321849"/>
            <a:ext cx="1607355" cy="91083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0" name="Rak pil 39"/>
          <p:cNvCxnSpPr/>
          <p:nvPr/>
        </p:nvCxnSpPr>
        <p:spPr bwMode="auto">
          <a:xfrm rot="10800000">
            <a:off x="4839892" y="3321849"/>
            <a:ext cx="1125149" cy="80367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7" name="Rak pil 46"/>
          <p:cNvCxnSpPr/>
          <p:nvPr/>
        </p:nvCxnSpPr>
        <p:spPr bwMode="auto">
          <a:xfrm rot="16200000" flipV="1">
            <a:off x="5509624" y="3509374"/>
            <a:ext cx="750099" cy="48220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9" name="Rak pil 48"/>
          <p:cNvCxnSpPr/>
          <p:nvPr/>
        </p:nvCxnSpPr>
        <p:spPr bwMode="auto">
          <a:xfrm rot="5400000" flipH="1" flipV="1">
            <a:off x="6018620" y="3750477"/>
            <a:ext cx="750099" cy="119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7" name="Rektangel 6"/>
          <p:cNvSpPr/>
          <p:nvPr/>
        </p:nvSpPr>
        <p:spPr>
          <a:xfrm>
            <a:off x="683568" y="4688773"/>
            <a:ext cx="7012593" cy="300082"/>
          </a:xfrm>
          <a:prstGeom prst="rect">
            <a:avLst/>
          </a:prstGeom>
        </p:spPr>
        <p:txBody>
          <a:bodyPr wrap="square">
            <a:spAutoFit/>
          </a:bodyPr>
          <a:lstStyle/>
          <a:p>
            <a:r>
              <a:rPr lang="en-US" sz="675" dirty="0">
                <a:latin typeface="Segoe UI" panose="020B0502040204020203" pitchFamily="34" charset="0"/>
              </a:rPr>
              <a:t>Gustavsson, J.P., </a:t>
            </a:r>
            <a:r>
              <a:rPr lang="en-US" sz="675" dirty="0" err="1">
                <a:latin typeface="Segoe UI" panose="020B0502040204020203" pitchFamily="34" charset="0"/>
              </a:rPr>
              <a:t>Hallsten</a:t>
            </a:r>
            <a:r>
              <a:rPr lang="en-US" sz="675" dirty="0">
                <a:latin typeface="Segoe UI" panose="020B0502040204020203" pitchFamily="34" charset="0"/>
              </a:rPr>
              <a:t>, L., Rudman, A., 2010. Early career burnout among nurses: Modelling a hypothesized process using an item response approach. International journal of nursing studies 47, 864-875.</a:t>
            </a:r>
          </a:p>
        </p:txBody>
      </p:sp>
    </p:spTree>
    <p:extLst>
      <p:ext uri="{BB962C8B-B14F-4D97-AF65-F5344CB8AC3E}">
        <p14:creationId xmlns:p14="http://schemas.microsoft.com/office/powerpoint/2010/main" val="276867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 fill="hold"/>
                                        <p:tgtEl>
                                          <p:spTgt spid="38"/>
                                        </p:tgtEl>
                                        <p:attrNameLst>
                                          <p:attrName>ppt_x</p:attrName>
                                        </p:attrNameLst>
                                      </p:cBhvr>
                                      <p:tavLst>
                                        <p:tav tm="0">
                                          <p:val>
                                            <p:strVal val="#ppt_x"/>
                                          </p:val>
                                        </p:tav>
                                        <p:tav tm="100000">
                                          <p:val>
                                            <p:strVal val="#ppt_x"/>
                                          </p:val>
                                        </p:tav>
                                      </p:tavLst>
                                    </p:anim>
                                    <p:anim calcmode="lin" valueType="num">
                                      <p:cBhvr additive="base">
                                        <p:cTn id="55" dur="500" fill="hold"/>
                                        <p:tgtEl>
                                          <p:spTgt spid="3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ppt_x"/>
                                          </p:val>
                                        </p:tav>
                                        <p:tav tm="100000">
                                          <p:val>
                                            <p:strVal val="#ppt_x"/>
                                          </p:val>
                                        </p:tav>
                                      </p:tavLst>
                                    </p:anim>
                                    <p:anim calcmode="lin" valueType="num">
                                      <p:cBhvr additive="base">
                                        <p:cTn id="64" dur="500" fill="hold"/>
                                        <p:tgtEl>
                                          <p:spTgt spid="4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par>
                          <p:cTn id="69" fill="hold">
                            <p:stCondLst>
                              <p:cond delay="1500"/>
                            </p:stCondLst>
                            <p:childTnLst>
                              <p:par>
                                <p:cTn id="70" presetID="2" presetClass="entr" presetSubtype="4" fill="hold" nodeType="after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fill="hold"/>
                                        <p:tgtEl>
                                          <p:spTgt spid="47"/>
                                        </p:tgtEl>
                                        <p:attrNameLst>
                                          <p:attrName>ppt_x</p:attrName>
                                        </p:attrNameLst>
                                      </p:cBhvr>
                                      <p:tavLst>
                                        <p:tav tm="0">
                                          <p:val>
                                            <p:strVal val="#ppt_x"/>
                                          </p:val>
                                        </p:tav>
                                        <p:tav tm="100000">
                                          <p:val>
                                            <p:strVal val="#ppt_x"/>
                                          </p:val>
                                        </p:tav>
                                      </p:tavLst>
                                    </p:anim>
                                    <p:anim calcmode="lin" valueType="num">
                                      <p:cBhvr additive="base">
                                        <p:cTn id="73" dur="500" fill="hold"/>
                                        <p:tgtEl>
                                          <p:spTgt spid="4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1+#ppt_h/2"/>
                                          </p:val>
                                        </p:tav>
                                        <p:tav tm="100000">
                                          <p:val>
                                            <p:strVal val="#ppt_y"/>
                                          </p:val>
                                        </p:tav>
                                      </p:tavLst>
                                    </p:anim>
                                  </p:childTnLst>
                                </p:cTn>
                              </p:par>
                            </p:childTnLst>
                          </p:cTn>
                        </p:par>
                        <p:par>
                          <p:cTn id="78" fill="hold">
                            <p:stCondLst>
                              <p:cond delay="2000"/>
                            </p:stCondLst>
                            <p:childTnLst>
                              <p:par>
                                <p:cTn id="79" presetID="2" presetClass="entr" presetSubtype="4" fill="hold" nodeType="after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additive="base">
                                        <p:cTn id="81" dur="500" fill="hold"/>
                                        <p:tgtEl>
                                          <p:spTgt spid="49"/>
                                        </p:tgtEl>
                                        <p:attrNameLst>
                                          <p:attrName>ppt_x</p:attrName>
                                        </p:attrNameLst>
                                      </p:cBhvr>
                                      <p:tavLst>
                                        <p:tav tm="0">
                                          <p:val>
                                            <p:strVal val="#ppt_x"/>
                                          </p:val>
                                        </p:tav>
                                        <p:tav tm="100000">
                                          <p:val>
                                            <p:strVal val="#ppt_x"/>
                                          </p:val>
                                        </p:tav>
                                      </p:tavLst>
                                    </p:anim>
                                    <p:anim calcmode="lin" valueType="num">
                                      <p:cBhvr additive="base">
                                        <p:cTn id="82" dur="500" fill="hold"/>
                                        <p:tgtEl>
                                          <p:spTgt spid="4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animBg="1"/>
      <p:bldP spid="20" grpId="0" animBg="1"/>
      <p:bldP spid="21" grpId="0" animBg="1"/>
      <p:bldP spid="2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defTabSz="685800" fontAlgn="auto">
              <a:spcAft>
                <a:spcPts val="0"/>
              </a:spcAft>
              <a:defRPr/>
            </a:pPr>
            <a:endParaRPr lang="sv-SE" sz="600" dirty="0">
              <a:solidFill>
                <a:srgbClr val="808080"/>
              </a:solidFill>
              <a:latin typeface="Arial"/>
            </a:endParaRPr>
          </a:p>
        </p:txBody>
      </p:sp>
      <p:sp>
        <p:nvSpPr>
          <p:cNvPr id="3" name="Platshållare för sidfot 2"/>
          <p:cNvSpPr>
            <a:spLocks noGrp="1"/>
          </p:cNvSpPr>
          <p:nvPr>
            <p:ph type="ftr" sz="quarter" idx="11"/>
          </p:nvPr>
        </p:nvSpPr>
        <p:spPr/>
        <p:txBody>
          <a:bodyPr/>
          <a:lstStyle/>
          <a:p>
            <a:pPr defTabSz="685800" fontAlgn="auto">
              <a:spcAft>
                <a:spcPts val="0"/>
              </a:spcAft>
              <a:defRPr/>
            </a:pPr>
            <a:endParaRPr lang="sv-SE" sz="600" dirty="0">
              <a:solidFill>
                <a:srgbClr val="808080"/>
              </a:solidFill>
              <a:latin typeface="Arial"/>
            </a:endParaRPr>
          </a:p>
        </p:txBody>
      </p:sp>
      <p:sp>
        <p:nvSpPr>
          <p:cNvPr id="4" name="Platshållare för bildnummer 3"/>
          <p:cNvSpPr>
            <a:spLocks noGrp="1"/>
          </p:cNvSpPr>
          <p:nvPr>
            <p:ph type="sldNum" sz="quarter" idx="12"/>
          </p:nvPr>
        </p:nvSpPr>
        <p:spPr>
          <a:xfrm>
            <a:off x="7229475" y="4857750"/>
            <a:ext cx="514350" cy="171450"/>
          </a:xfrm>
        </p:spPr>
        <p:txBody>
          <a:bodyPr/>
          <a:lstStyle/>
          <a:p>
            <a:pPr defTabSz="685800" fontAlgn="auto">
              <a:spcAft>
                <a:spcPts val="0"/>
              </a:spcAft>
              <a:defRPr/>
            </a:pPr>
            <a:fld id="{06DE3C3B-FCD7-41AE-BA1C-177DDA713AAE}" type="slidenum">
              <a:rPr lang="sv-SE" sz="600" b="1">
                <a:solidFill>
                  <a:srgbClr val="808080"/>
                </a:solidFill>
                <a:latin typeface="Arial"/>
              </a:rPr>
              <a:pPr defTabSz="685800" fontAlgn="auto">
                <a:spcAft>
                  <a:spcPts val="0"/>
                </a:spcAft>
                <a:defRPr/>
              </a:pPr>
              <a:t>23</a:t>
            </a:fld>
            <a:endParaRPr lang="sv-SE" sz="600" b="1">
              <a:solidFill>
                <a:srgbClr val="808080"/>
              </a:solidFill>
              <a:latin typeface="Arial"/>
            </a:endParaRPr>
          </a:p>
        </p:txBody>
      </p:sp>
      <p:sp>
        <p:nvSpPr>
          <p:cNvPr id="6" name="Ned 5"/>
          <p:cNvSpPr/>
          <p:nvPr/>
        </p:nvSpPr>
        <p:spPr bwMode="auto">
          <a:xfrm rot="16200000">
            <a:off x="4330897" y="723292"/>
            <a:ext cx="375050" cy="4607751"/>
          </a:xfrm>
          <a:prstGeom prst="downArrow">
            <a:avLst>
              <a:gd name="adj1" fmla="val 15272"/>
              <a:gd name="adj2" fmla="val 7941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9" name="textruta 8"/>
          <p:cNvSpPr txBox="1"/>
          <p:nvPr/>
        </p:nvSpPr>
        <p:spPr>
          <a:xfrm>
            <a:off x="2000232" y="2893221"/>
            <a:ext cx="4464684" cy="300082"/>
          </a:xfrm>
          <a:prstGeom prst="rect">
            <a:avLst/>
          </a:prstGeom>
          <a:noFill/>
        </p:spPr>
        <p:txBody>
          <a:bodyPr wrap="none" rtlCol="0">
            <a:spAutoFit/>
          </a:bodyPr>
          <a:lstStyle/>
          <a:p>
            <a:pPr defTabSz="685800" eaLnBrk="1" fontAlgn="auto" hangingPunct="1">
              <a:spcBef>
                <a:spcPts val="0"/>
              </a:spcBef>
              <a:spcAft>
                <a:spcPts val="0"/>
              </a:spcAft>
              <a:defRPr/>
            </a:pPr>
            <a:r>
              <a:rPr lang="sv-SE" sz="1350" dirty="0">
                <a:solidFill>
                  <a:srgbClr val="000000"/>
                </a:solidFill>
                <a:latin typeface="Arial"/>
              </a:rPr>
              <a:t>0                                                                                   </a:t>
            </a:r>
            <a:r>
              <a:rPr lang="sv-SE" sz="1350" dirty="0">
                <a:solidFill>
                  <a:srgbClr val="FFFFFF"/>
                </a:solidFill>
                <a:latin typeface="Arial"/>
              </a:rPr>
              <a:t>21</a:t>
            </a:r>
          </a:p>
        </p:txBody>
      </p:sp>
      <p:sp>
        <p:nvSpPr>
          <p:cNvPr id="11" name="Höger 10"/>
          <p:cNvSpPr/>
          <p:nvPr/>
        </p:nvSpPr>
        <p:spPr bwMode="auto">
          <a:xfrm rot="19211731">
            <a:off x="1714068" y="3375288"/>
            <a:ext cx="874783" cy="242544"/>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2" name="textruta 11"/>
          <p:cNvSpPr txBox="1"/>
          <p:nvPr/>
        </p:nvSpPr>
        <p:spPr>
          <a:xfrm>
            <a:off x="1117479" y="3898220"/>
            <a:ext cx="1127232"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Trött innan arbetet</a:t>
            </a:r>
          </a:p>
        </p:txBody>
      </p:sp>
      <p:sp>
        <p:nvSpPr>
          <p:cNvPr id="13" name="Höger 12"/>
          <p:cNvSpPr/>
          <p:nvPr/>
        </p:nvSpPr>
        <p:spPr bwMode="auto">
          <a:xfrm rot="16200000">
            <a:off x="2964645" y="3429006"/>
            <a:ext cx="750099" cy="214314"/>
          </a:xfrm>
          <a:prstGeom prst="rightArrow">
            <a:avLst>
              <a:gd name="adj1" fmla="val 27676"/>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4" name="textruta 13"/>
          <p:cNvSpPr txBox="1"/>
          <p:nvPr/>
        </p:nvSpPr>
        <p:spPr>
          <a:xfrm>
            <a:off x="2930786" y="3888402"/>
            <a:ext cx="1050288"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Behöver mer vila</a:t>
            </a:r>
          </a:p>
        </p:txBody>
      </p:sp>
      <p:sp>
        <p:nvSpPr>
          <p:cNvPr id="15" name="Höger 14"/>
          <p:cNvSpPr/>
          <p:nvPr/>
        </p:nvSpPr>
        <p:spPr bwMode="auto">
          <a:xfrm rot="14773306">
            <a:off x="4493066" y="3397136"/>
            <a:ext cx="772697" cy="214314"/>
          </a:xfrm>
          <a:prstGeom prst="rightArrow">
            <a:avLst>
              <a:gd name="adj1" fmla="val 20569"/>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6" name="textruta 15"/>
          <p:cNvSpPr txBox="1"/>
          <p:nvPr/>
        </p:nvSpPr>
        <p:spPr>
          <a:xfrm>
            <a:off x="4518422" y="3898220"/>
            <a:ext cx="1345240" cy="3693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Känslomässigt urlakad</a:t>
            </a:r>
          </a:p>
          <a:p>
            <a:pPr defTabSz="685800" eaLnBrk="1" fontAlgn="auto" hangingPunct="1">
              <a:spcBef>
                <a:spcPts val="0"/>
              </a:spcBef>
              <a:spcAft>
                <a:spcPts val="0"/>
              </a:spcAft>
              <a:defRPr/>
            </a:pPr>
            <a:endParaRPr lang="sv-SE" sz="900" dirty="0">
              <a:solidFill>
                <a:srgbClr val="000000"/>
              </a:solidFill>
              <a:latin typeface="Arial"/>
            </a:endParaRPr>
          </a:p>
        </p:txBody>
      </p:sp>
      <p:sp>
        <p:nvSpPr>
          <p:cNvPr id="17" name="Höger 16"/>
          <p:cNvSpPr/>
          <p:nvPr/>
        </p:nvSpPr>
        <p:spPr bwMode="auto">
          <a:xfrm rot="14832391">
            <a:off x="5376782" y="3373639"/>
            <a:ext cx="838308" cy="217891"/>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8" name="textruta 17"/>
          <p:cNvSpPr txBox="1"/>
          <p:nvPr/>
        </p:nvSpPr>
        <p:spPr>
          <a:xfrm>
            <a:off x="5737525" y="3894327"/>
            <a:ext cx="1011815"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Tappat intresset</a:t>
            </a:r>
          </a:p>
        </p:txBody>
      </p:sp>
      <p:sp>
        <p:nvSpPr>
          <p:cNvPr id="19" name="Höger 18"/>
          <p:cNvSpPr/>
          <p:nvPr/>
        </p:nvSpPr>
        <p:spPr bwMode="auto">
          <a:xfrm>
            <a:off x="2589595" y="1821651"/>
            <a:ext cx="1339463" cy="910835"/>
          </a:xfrm>
          <a:prstGeom prst="righ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fontAlgn="auto" hangingPunct="1">
              <a:spcBef>
                <a:spcPts val="0"/>
              </a:spcBef>
              <a:spcAft>
                <a:spcPts val="0"/>
              </a:spcAft>
              <a:defRPr/>
            </a:pPr>
            <a:r>
              <a:rPr lang="sv-SE" sz="1800" dirty="0">
                <a:solidFill>
                  <a:schemeClr val="bg1"/>
                </a:solidFill>
                <a:latin typeface="+mn-lt"/>
              </a:rPr>
              <a:t>Pressad</a:t>
            </a:r>
          </a:p>
        </p:txBody>
      </p:sp>
      <p:sp>
        <p:nvSpPr>
          <p:cNvPr id="21" name="Höger 20"/>
          <p:cNvSpPr/>
          <p:nvPr/>
        </p:nvSpPr>
        <p:spPr bwMode="auto">
          <a:xfrm>
            <a:off x="3875479" y="1821651"/>
            <a:ext cx="1488609" cy="910835"/>
          </a:xfrm>
          <a:prstGeom prst="righ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fontAlgn="auto" hangingPunct="1">
              <a:spcBef>
                <a:spcPts val="0"/>
              </a:spcBef>
              <a:spcAft>
                <a:spcPts val="0"/>
              </a:spcAft>
              <a:defRPr/>
            </a:pPr>
            <a:r>
              <a:rPr lang="sv-SE" sz="1800" dirty="0">
                <a:solidFill>
                  <a:schemeClr val="bg1"/>
                </a:solidFill>
                <a:latin typeface="+mn-lt"/>
              </a:rPr>
              <a:t>Frustrerad</a:t>
            </a:r>
          </a:p>
        </p:txBody>
      </p:sp>
      <p:sp>
        <p:nvSpPr>
          <p:cNvPr id="22" name="Höger 21"/>
          <p:cNvSpPr/>
          <p:nvPr/>
        </p:nvSpPr>
        <p:spPr bwMode="auto">
          <a:xfrm>
            <a:off x="5214942" y="1821651"/>
            <a:ext cx="1733322" cy="910835"/>
          </a:xfrm>
          <a:prstGeom prst="righ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fontAlgn="auto" hangingPunct="1">
              <a:spcBef>
                <a:spcPts val="0"/>
              </a:spcBef>
              <a:spcAft>
                <a:spcPts val="0"/>
              </a:spcAft>
              <a:defRPr/>
            </a:pPr>
            <a:r>
              <a:rPr lang="sv-SE" sz="1800" dirty="0">
                <a:solidFill>
                  <a:schemeClr val="bg1"/>
                </a:solidFill>
                <a:latin typeface="+mn-lt"/>
              </a:rPr>
              <a:t>Oengagerad</a:t>
            </a:r>
          </a:p>
        </p:txBody>
      </p:sp>
      <p:sp>
        <p:nvSpPr>
          <p:cNvPr id="23" name="Höger 22"/>
          <p:cNvSpPr/>
          <p:nvPr/>
        </p:nvSpPr>
        <p:spPr bwMode="auto">
          <a:xfrm rot="17393170">
            <a:off x="2396853" y="3432340"/>
            <a:ext cx="727234" cy="214314"/>
          </a:xfrm>
          <a:prstGeom prst="rightArrow">
            <a:avLst>
              <a:gd name="adj1" fmla="val 2007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24" name="textruta 23"/>
          <p:cNvSpPr txBox="1"/>
          <p:nvPr/>
        </p:nvSpPr>
        <p:spPr>
          <a:xfrm>
            <a:off x="2073474" y="3891119"/>
            <a:ext cx="1037463"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Trött och utsliten</a:t>
            </a:r>
          </a:p>
        </p:txBody>
      </p:sp>
      <p:sp>
        <p:nvSpPr>
          <p:cNvPr id="25" name="Höger 24"/>
          <p:cNvSpPr/>
          <p:nvPr/>
        </p:nvSpPr>
        <p:spPr bwMode="auto">
          <a:xfrm rot="15870009">
            <a:off x="3753314" y="3498509"/>
            <a:ext cx="994430" cy="227209"/>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26" name="textruta 25"/>
          <p:cNvSpPr txBox="1"/>
          <p:nvPr/>
        </p:nvSpPr>
        <p:spPr>
          <a:xfrm>
            <a:off x="3446852" y="4138058"/>
            <a:ext cx="2377574" cy="3693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Talar om arbetet på ett nedvärderande sätt</a:t>
            </a:r>
          </a:p>
          <a:p>
            <a:pPr defTabSz="685800" eaLnBrk="1" fontAlgn="auto" hangingPunct="1">
              <a:spcBef>
                <a:spcPts val="0"/>
              </a:spcBef>
              <a:spcAft>
                <a:spcPts val="0"/>
              </a:spcAft>
              <a:defRPr/>
            </a:pPr>
            <a:endParaRPr lang="sv-SE" sz="900" dirty="0">
              <a:solidFill>
                <a:srgbClr val="000000"/>
              </a:solidFill>
              <a:latin typeface="Arial"/>
            </a:endParaRPr>
          </a:p>
        </p:txBody>
      </p:sp>
      <p:sp>
        <p:nvSpPr>
          <p:cNvPr id="27" name="Höger 26"/>
          <p:cNvSpPr/>
          <p:nvPr/>
        </p:nvSpPr>
        <p:spPr bwMode="auto">
          <a:xfrm rot="14355417">
            <a:off x="6035764" y="3370825"/>
            <a:ext cx="890307" cy="214314"/>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28" name="textruta 27"/>
          <p:cNvSpPr txBox="1"/>
          <p:nvPr/>
        </p:nvSpPr>
        <p:spPr>
          <a:xfrm>
            <a:off x="6607983" y="3880423"/>
            <a:ext cx="1114408"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Arbetar mekaniskt</a:t>
            </a:r>
          </a:p>
        </p:txBody>
      </p:sp>
    </p:spTree>
    <p:extLst>
      <p:ext uri="{BB962C8B-B14F-4D97-AF65-F5344CB8AC3E}">
        <p14:creationId xmlns:p14="http://schemas.microsoft.com/office/powerpoint/2010/main" val="375105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par>
                          <p:cTn id="65" fill="hold">
                            <p:stCondLst>
                              <p:cond delay="2500"/>
                            </p:stCondLst>
                            <p:childTnLst>
                              <p:par>
                                <p:cTn id="66" presetID="2" presetClass="entr" presetSubtype="4"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par>
                          <p:cTn id="74" fill="hold">
                            <p:stCondLst>
                              <p:cond delay="3000"/>
                            </p:stCondLst>
                            <p:childTnLst>
                              <p:par>
                                <p:cTn id="75" presetID="2" presetClass="entr" presetSubtype="4"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16" grpId="0"/>
      <p:bldP spid="17" grpId="0" animBg="1"/>
      <p:bldP spid="18" grpId="0"/>
      <p:bldP spid="19" grpId="0" animBg="1"/>
      <p:bldP spid="21" grpId="0" animBg="1"/>
      <p:bldP spid="22" grpId="0" animBg="1"/>
      <p:bldP spid="23" grpId="0" animBg="1"/>
      <p:bldP spid="25" grpId="0" animBg="1"/>
      <p:bldP spid="26" grpId="0"/>
      <p:bldP spid="27"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82509" y="1059582"/>
            <a:ext cx="5829300" cy="3671888"/>
          </a:xfrm>
        </p:spPr>
        <p:txBody>
          <a:bodyPr/>
          <a:lstStyle/>
          <a:p>
            <a:pPr marL="642938" lvl="1" indent="-342900">
              <a:buFont typeface="Wingdings" panose="05000000000000000000" pitchFamily="2" charset="2"/>
              <a:buChar char="§"/>
              <a:defRPr/>
            </a:pPr>
            <a:endParaRPr lang="en-US" dirty="0">
              <a:ea typeface="+mn-ea"/>
            </a:endParaRPr>
          </a:p>
          <a:p>
            <a:pPr marL="0" indent="0">
              <a:buNone/>
              <a:defRPr/>
            </a:pPr>
            <a:endParaRPr lang="en-GB" dirty="0">
              <a:ea typeface="+mn-ea"/>
            </a:endParaRPr>
          </a:p>
          <a:p>
            <a:pPr>
              <a:defRPr/>
            </a:pPr>
            <a:endParaRPr lang="en-US" dirty="0">
              <a:ea typeface="+mn-ea"/>
            </a:endParaRPr>
          </a:p>
        </p:txBody>
      </p:sp>
      <p:sp>
        <p:nvSpPr>
          <p:cNvPr id="18435" name="Platshållare för datum 3"/>
          <p:cNvSpPr>
            <a:spLocks noGrp="1"/>
          </p:cNvSpPr>
          <p:nvPr>
            <p:ph type="dt" sz="quarter" idx="10"/>
          </p:nvPr>
        </p:nvSpPr>
        <p:spPr>
          <a:noFill/>
        </p:spPr>
        <p:txBody>
          <a:bodyPr/>
          <a:lstStyle/>
          <a:p>
            <a:fld id="{2D8FB4AA-0700-4421-8D62-F91C64FB6977}" type="datetime4">
              <a:rPr lang="sv-SE"/>
              <a:pPr/>
              <a:t>26 augusti 2025</a:t>
            </a:fld>
            <a:endParaRPr lang="sv-SE"/>
          </a:p>
        </p:txBody>
      </p:sp>
      <p:sp>
        <p:nvSpPr>
          <p:cNvPr id="18436" name="Platshållare för sidfot 4"/>
          <p:cNvSpPr>
            <a:spLocks noGrp="1"/>
          </p:cNvSpPr>
          <p:nvPr>
            <p:ph type="ftr" sz="quarter" idx="11"/>
          </p:nvPr>
        </p:nvSpPr>
        <p:spPr>
          <a:noFill/>
        </p:spPr>
        <p:txBody>
          <a:bodyPr/>
          <a:lstStyle/>
          <a:p>
            <a:endParaRPr lang="sv-SE" dirty="0">
              <a:latin typeface="Arial" pitchFamily="34" charset="0"/>
              <a:ea typeface="ＭＳ Ｐゴシック" charset="-128"/>
            </a:endParaRPr>
          </a:p>
        </p:txBody>
      </p:sp>
      <p:sp>
        <p:nvSpPr>
          <p:cNvPr id="18437" name="Platshållare för bildnummer 5"/>
          <p:cNvSpPr>
            <a:spLocks noGrp="1"/>
          </p:cNvSpPr>
          <p:nvPr>
            <p:ph type="sldNum" sz="quarter" idx="12"/>
          </p:nvPr>
        </p:nvSpPr>
        <p:spPr>
          <a:noFill/>
        </p:spPr>
        <p:txBody>
          <a:bodyPr/>
          <a:lstStyle/>
          <a:p>
            <a:fld id="{D4C269C2-1ECE-473F-8E8E-A23DE5209EB0}" type="slidenum">
              <a:rPr lang="sv-SE"/>
              <a:pPr/>
              <a:t>24</a:t>
            </a:fld>
            <a:endParaRPr lang="sv-SE"/>
          </a:p>
        </p:txBody>
      </p:sp>
      <p:sp>
        <p:nvSpPr>
          <p:cNvPr id="2" name="Rektangel 1"/>
          <p:cNvSpPr/>
          <p:nvPr/>
        </p:nvSpPr>
        <p:spPr>
          <a:xfrm>
            <a:off x="1043608" y="588006"/>
            <a:ext cx="6557766" cy="1200329"/>
          </a:xfrm>
          <a:prstGeom prst="rect">
            <a:avLst/>
          </a:prstGeom>
        </p:spPr>
        <p:txBody>
          <a:bodyPr wrap="square">
            <a:spAutoFit/>
          </a:bodyPr>
          <a:lstStyle/>
          <a:p>
            <a:r>
              <a:rPr lang="sv-SE" dirty="0">
                <a:solidFill>
                  <a:schemeClr val="accent1"/>
                </a:solidFill>
                <a:latin typeface="+mj-lt"/>
              </a:rPr>
              <a:t>Andel med utbrändhetssymptom (trend)</a:t>
            </a:r>
          </a:p>
          <a:p>
            <a:r>
              <a:rPr lang="sv-SE" dirty="0">
                <a:solidFill>
                  <a:schemeClr val="accent1"/>
                </a:solidFill>
                <a:latin typeface="+mj-lt"/>
              </a:rPr>
              <a:t>5 första åren i yrket</a:t>
            </a:r>
          </a:p>
          <a:p>
            <a:r>
              <a:rPr lang="sv-SE" dirty="0">
                <a:solidFill>
                  <a:schemeClr val="accent1"/>
                </a:solidFill>
                <a:latin typeface="+mj-lt"/>
              </a:rPr>
              <a:t> </a:t>
            </a:r>
          </a:p>
        </p:txBody>
      </p:sp>
      <p:graphicFrame>
        <p:nvGraphicFramePr>
          <p:cNvPr id="9" name="Platshållare för innehåll 5"/>
          <p:cNvGraphicFramePr>
            <a:graphicFrameLocks/>
          </p:cNvGraphicFramePr>
          <p:nvPr/>
        </p:nvGraphicFramePr>
        <p:xfrm>
          <a:off x="1547813" y="1590675"/>
          <a:ext cx="5829300" cy="30861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ruta 10"/>
          <p:cNvSpPr txBox="1"/>
          <p:nvPr/>
        </p:nvSpPr>
        <p:spPr>
          <a:xfrm>
            <a:off x="3653898" y="3252953"/>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19 %</a:t>
            </a:r>
          </a:p>
        </p:txBody>
      </p:sp>
      <p:cxnSp>
        <p:nvCxnSpPr>
          <p:cNvPr id="12" name="Rak pil 11"/>
          <p:cNvCxnSpPr>
            <a:stCxn id="11" idx="1"/>
          </p:cNvCxnSpPr>
          <p:nvPr/>
        </p:nvCxnSpPr>
        <p:spPr bwMode="auto">
          <a:xfrm flipH="1" flipV="1">
            <a:off x="2357754" y="2777432"/>
            <a:ext cx="1296144" cy="660187"/>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3" name="textruta 12"/>
          <p:cNvSpPr txBox="1"/>
          <p:nvPr/>
        </p:nvSpPr>
        <p:spPr>
          <a:xfrm>
            <a:off x="7002270" y="2431182"/>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28 %</a:t>
            </a:r>
          </a:p>
        </p:txBody>
      </p:sp>
      <p:cxnSp>
        <p:nvCxnSpPr>
          <p:cNvPr id="14" name="Rak pil 13"/>
          <p:cNvCxnSpPr>
            <a:stCxn id="13" idx="1"/>
          </p:cNvCxnSpPr>
          <p:nvPr/>
        </p:nvCxnSpPr>
        <p:spPr bwMode="auto">
          <a:xfrm flipH="1" flipV="1">
            <a:off x="6732240" y="1826774"/>
            <a:ext cx="270030" cy="789074"/>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5" name="Rektangel 14"/>
          <p:cNvSpPr/>
          <p:nvPr/>
        </p:nvSpPr>
        <p:spPr>
          <a:xfrm>
            <a:off x="1294824" y="4801739"/>
            <a:ext cx="6534726" cy="323165"/>
          </a:xfrm>
          <a:prstGeom prst="rect">
            <a:avLst/>
          </a:prstGeom>
        </p:spPr>
        <p:txBody>
          <a:bodyPr wrap="square">
            <a:spAutoFit/>
          </a:bodyPr>
          <a:lstStyle/>
          <a:p>
            <a:r>
              <a:rPr lang="en-US" sz="750" dirty="0">
                <a:latin typeface="Segoe UI" panose="020B0502040204020203" pitchFamily="34" charset="0"/>
              </a:rPr>
              <a:t>Rudman, A., Gustavsson, P., &amp; </a:t>
            </a:r>
            <a:r>
              <a:rPr lang="en-US" sz="750" dirty="0" err="1">
                <a:latin typeface="Segoe UI" panose="020B0502040204020203" pitchFamily="34" charset="0"/>
              </a:rPr>
              <a:t>Hultell</a:t>
            </a:r>
            <a:r>
              <a:rPr lang="en-US" sz="750" dirty="0">
                <a:latin typeface="Segoe UI" panose="020B0502040204020203" pitchFamily="34" charset="0"/>
              </a:rPr>
              <a:t>, D. (2014). A prospective study of nurses' intentions to leave the profession during their first five years of practice in Sweden. </a:t>
            </a:r>
            <a:r>
              <a:rPr lang="en-US" sz="750" i="1" dirty="0">
                <a:latin typeface="Segoe UI" panose="020B0502040204020203" pitchFamily="34" charset="0"/>
              </a:rPr>
              <a:t>International Journal of Nursing Studies, 51(4), 612-624. doi:10.1016/j.ijnurstu.2013.09.012</a:t>
            </a:r>
          </a:p>
        </p:txBody>
      </p:sp>
    </p:spTree>
    <p:extLst>
      <p:ext uri="{BB962C8B-B14F-4D97-AF65-F5344CB8AC3E}">
        <p14:creationId xmlns:p14="http://schemas.microsoft.com/office/powerpoint/2010/main" val="330015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tshållare för innehåll 8"/>
          <p:cNvGraphicFramePr>
            <a:graphicFrameLocks noGrp="1"/>
          </p:cNvGraphicFramePr>
          <p:nvPr>
            <p:ph idx="1"/>
          </p:nvPr>
        </p:nvGraphicFramePr>
        <p:xfrm>
          <a:off x="1547813" y="1590675"/>
          <a:ext cx="5829300" cy="3086100"/>
        </p:xfrm>
        <a:graphic>
          <a:graphicData uri="http://schemas.openxmlformats.org/drawingml/2006/chart">
            <c:chart xmlns:c="http://schemas.openxmlformats.org/drawingml/2006/chart" xmlns:r="http://schemas.openxmlformats.org/officeDocument/2006/relationships" r:id="rId2"/>
          </a:graphicData>
        </a:graphic>
      </p:graphicFrame>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25</a:t>
            </a:fld>
            <a:endParaRPr lang="sv-SE">
              <a:solidFill>
                <a:srgbClr val="808080"/>
              </a:solidFill>
            </a:endParaRPr>
          </a:p>
        </p:txBody>
      </p:sp>
      <p:sp>
        <p:nvSpPr>
          <p:cNvPr id="11" name="textruta 10"/>
          <p:cNvSpPr txBox="1"/>
          <p:nvPr/>
        </p:nvSpPr>
        <p:spPr>
          <a:xfrm>
            <a:off x="4355976" y="3468413"/>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10 %</a:t>
            </a:r>
          </a:p>
        </p:txBody>
      </p:sp>
      <p:cxnSp>
        <p:nvCxnSpPr>
          <p:cNvPr id="12" name="Rak pil 11"/>
          <p:cNvCxnSpPr>
            <a:stCxn id="11" idx="1"/>
          </p:cNvCxnSpPr>
          <p:nvPr/>
        </p:nvCxnSpPr>
        <p:spPr bwMode="auto">
          <a:xfrm flipH="1" flipV="1">
            <a:off x="2303748" y="3284935"/>
            <a:ext cx="2052228" cy="368144"/>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3" name="textruta 12"/>
          <p:cNvSpPr txBox="1"/>
          <p:nvPr/>
        </p:nvSpPr>
        <p:spPr>
          <a:xfrm>
            <a:off x="7056276" y="2938685"/>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18 %</a:t>
            </a:r>
          </a:p>
        </p:txBody>
      </p:sp>
      <p:cxnSp>
        <p:nvCxnSpPr>
          <p:cNvPr id="14" name="Rak pil 13"/>
          <p:cNvCxnSpPr>
            <a:stCxn id="13" idx="1"/>
          </p:cNvCxnSpPr>
          <p:nvPr/>
        </p:nvCxnSpPr>
        <p:spPr bwMode="auto">
          <a:xfrm flipH="1" flipV="1">
            <a:off x="6678234" y="2324386"/>
            <a:ext cx="378042" cy="798965"/>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5"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36" y="32402"/>
            <a:ext cx="2933514" cy="164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ubrik 9"/>
          <p:cNvSpPr txBox="1">
            <a:spLocks/>
          </p:cNvSpPr>
          <p:nvPr/>
        </p:nvSpPr>
        <p:spPr bwMode="auto">
          <a:xfrm>
            <a:off x="611560" y="242318"/>
            <a:ext cx="6875090" cy="8572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r>
              <a:rPr lang="sv-SE" sz="2400" b="0" kern="0" dirty="0"/>
              <a:t>Andel som ofta tänker på att </a:t>
            </a:r>
          </a:p>
          <a:p>
            <a:r>
              <a:rPr lang="sv-SE" sz="2400" b="0" kern="0" dirty="0"/>
              <a:t>lämna yrket (trend)</a:t>
            </a:r>
          </a:p>
          <a:p>
            <a:r>
              <a:rPr lang="sv-SE" sz="2400" b="0" kern="0" dirty="0"/>
              <a:t>5 första åren i yrket</a:t>
            </a:r>
          </a:p>
        </p:txBody>
      </p:sp>
      <p:sp>
        <p:nvSpPr>
          <p:cNvPr id="18" name="Rektangel 17"/>
          <p:cNvSpPr/>
          <p:nvPr/>
        </p:nvSpPr>
        <p:spPr>
          <a:xfrm>
            <a:off x="1294824" y="4801739"/>
            <a:ext cx="6534726" cy="323165"/>
          </a:xfrm>
          <a:prstGeom prst="rect">
            <a:avLst/>
          </a:prstGeom>
        </p:spPr>
        <p:txBody>
          <a:bodyPr wrap="square">
            <a:spAutoFit/>
          </a:bodyPr>
          <a:lstStyle/>
          <a:p>
            <a:r>
              <a:rPr lang="en-US" sz="750" dirty="0">
                <a:latin typeface="Segoe UI" panose="020B0502040204020203" pitchFamily="34" charset="0"/>
              </a:rPr>
              <a:t>Rudman, A., Gustavsson, P., &amp; </a:t>
            </a:r>
            <a:r>
              <a:rPr lang="en-US" sz="750" dirty="0" err="1">
                <a:latin typeface="Segoe UI" panose="020B0502040204020203" pitchFamily="34" charset="0"/>
              </a:rPr>
              <a:t>Hultell</a:t>
            </a:r>
            <a:r>
              <a:rPr lang="en-US" sz="750" dirty="0">
                <a:latin typeface="Segoe UI" panose="020B0502040204020203" pitchFamily="34" charset="0"/>
              </a:rPr>
              <a:t>, D. (2014). A prospective study of nurses' intentions to leave the profession during their first five years of practice in Sweden. </a:t>
            </a:r>
            <a:r>
              <a:rPr lang="en-US" sz="750" i="1" dirty="0">
                <a:latin typeface="Segoe UI" panose="020B0502040204020203" pitchFamily="34" charset="0"/>
              </a:rPr>
              <a:t>International Journal of Nursing Studies, 51(4), 612-624. doi:10.1016/j.ijnurstu.2013.09.012</a:t>
            </a:r>
          </a:p>
        </p:txBody>
      </p:sp>
    </p:spTree>
    <p:extLst>
      <p:ext uri="{BB962C8B-B14F-4D97-AF65-F5344CB8AC3E}">
        <p14:creationId xmlns:p14="http://schemas.microsoft.com/office/powerpoint/2010/main" val="3112221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26</a:t>
            </a:fld>
            <a:endParaRPr lang="sv-SE">
              <a:solidFill>
                <a:srgbClr val="808080"/>
              </a:solidFill>
            </a:endParaRPr>
          </a:p>
        </p:txBody>
      </p:sp>
      <p:graphicFrame>
        <p:nvGraphicFramePr>
          <p:cNvPr id="7" name="Diagram 6"/>
          <p:cNvGraphicFramePr/>
          <p:nvPr>
            <p:extLst>
              <p:ext uri="{D42A27DB-BD31-4B8C-83A1-F6EECF244321}">
                <p14:modId xmlns:p14="http://schemas.microsoft.com/office/powerpoint/2010/main" val="2858732252"/>
              </p:ext>
            </p:extLst>
          </p:nvPr>
        </p:nvGraphicFramePr>
        <p:xfrm>
          <a:off x="463710" y="1707654"/>
          <a:ext cx="3402378" cy="2376264"/>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Rak pil 8"/>
          <p:cNvCxnSpPr/>
          <p:nvPr/>
        </p:nvCxnSpPr>
        <p:spPr bwMode="auto">
          <a:xfrm flipH="1">
            <a:off x="3055998" y="2949792"/>
            <a:ext cx="1458162" cy="648072"/>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cxnSp>
        <p:nvCxnSpPr>
          <p:cNvPr id="11" name="Rak pil 10"/>
          <p:cNvCxnSpPr/>
          <p:nvPr/>
        </p:nvCxnSpPr>
        <p:spPr bwMode="auto">
          <a:xfrm flipH="1">
            <a:off x="2407926" y="2301720"/>
            <a:ext cx="2106234" cy="0"/>
          </a:xfrm>
          <a:prstGeom prst="straightConnector1">
            <a:avLst/>
          </a:prstGeom>
          <a:solidFill>
            <a:schemeClr val="accent1"/>
          </a:solidFill>
          <a:ln w="9525" cap="flat" cmpd="sng" algn="ctr">
            <a:solidFill>
              <a:schemeClr val="accent1"/>
            </a:solidFill>
            <a:prstDash val="solid"/>
            <a:round/>
            <a:headEnd type="none" w="med" len="med"/>
            <a:tailEnd type="arrow"/>
          </a:ln>
          <a:effectLst/>
        </p:spPr>
      </p:cxnSp>
      <p:sp>
        <p:nvSpPr>
          <p:cNvPr id="12" name="textruta 11"/>
          <p:cNvSpPr txBox="1"/>
          <p:nvPr/>
        </p:nvSpPr>
        <p:spPr>
          <a:xfrm>
            <a:off x="4676178" y="1977685"/>
            <a:ext cx="1707070" cy="507831"/>
          </a:xfrm>
          <a:prstGeom prst="rect">
            <a:avLst/>
          </a:prstGeom>
          <a:noFill/>
          <a:ln>
            <a:noFill/>
          </a:ln>
        </p:spPr>
        <p:txBody>
          <a:bodyPr wrap="none" rtlCol="0">
            <a:spAutoFit/>
          </a:bodyPr>
          <a:lstStyle/>
          <a:p>
            <a:r>
              <a:rPr lang="sv-SE" sz="1350" dirty="0">
                <a:solidFill>
                  <a:schemeClr val="accent1"/>
                </a:solidFill>
                <a:latin typeface="+mj-lt"/>
              </a:rPr>
              <a:t>Personer med </a:t>
            </a:r>
          </a:p>
          <a:p>
            <a:r>
              <a:rPr lang="sv-SE" sz="1350" dirty="0">
                <a:solidFill>
                  <a:schemeClr val="accent1"/>
                </a:solidFill>
                <a:latin typeface="+mj-lt"/>
              </a:rPr>
              <a:t>utbrändhetssymptom</a:t>
            </a:r>
          </a:p>
        </p:txBody>
      </p:sp>
      <p:sp>
        <p:nvSpPr>
          <p:cNvPr id="13" name="textruta 12"/>
          <p:cNvSpPr txBox="1"/>
          <p:nvPr/>
        </p:nvSpPr>
        <p:spPr>
          <a:xfrm>
            <a:off x="4676178" y="2733769"/>
            <a:ext cx="1707070" cy="507831"/>
          </a:xfrm>
          <a:prstGeom prst="rect">
            <a:avLst/>
          </a:prstGeom>
          <a:noFill/>
          <a:ln>
            <a:noFill/>
          </a:ln>
        </p:spPr>
        <p:txBody>
          <a:bodyPr wrap="none" rtlCol="0">
            <a:spAutoFit/>
          </a:bodyPr>
          <a:lstStyle/>
          <a:p>
            <a:r>
              <a:rPr lang="sv-SE" sz="1350" dirty="0">
                <a:solidFill>
                  <a:srgbClr val="0070C0"/>
                </a:solidFill>
                <a:latin typeface="+mj-lt"/>
              </a:rPr>
              <a:t>Personer utan</a:t>
            </a:r>
          </a:p>
          <a:p>
            <a:r>
              <a:rPr lang="sv-SE" sz="1350" dirty="0">
                <a:solidFill>
                  <a:srgbClr val="0070C0"/>
                </a:solidFill>
                <a:latin typeface="+mj-lt"/>
              </a:rPr>
              <a:t>utbrändhetssymptom</a:t>
            </a:r>
          </a:p>
        </p:txBody>
      </p:sp>
      <p:sp>
        <p:nvSpPr>
          <p:cNvPr id="10"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sp>
        <p:nvSpPr>
          <p:cNvPr id="3" name="Rubrik 1">
            <a:extLst>
              <a:ext uri="{FF2B5EF4-FFF2-40B4-BE49-F238E27FC236}">
                <a16:creationId xmlns:a16="http://schemas.microsoft.com/office/drawing/2014/main" id="{EECC8D36-D581-237B-381A-79F28E95D52B}"/>
              </a:ext>
            </a:extLst>
          </p:cNvPr>
          <p:cNvSpPr txBox="1">
            <a:spLocks/>
          </p:cNvSpPr>
          <p:nvPr/>
        </p:nvSpPr>
        <p:spPr bwMode="auto">
          <a:xfrm>
            <a:off x="455150" y="453937"/>
            <a:ext cx="7645886" cy="1211289"/>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rmAutofit fontScale="97500"/>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sv-SE" sz="2400" dirty="0"/>
              <a:t>Andel som ofta tänker på att lämna yrket (trend)</a:t>
            </a:r>
            <a:endParaRPr lang="sv-SE" sz="2400" kern="0" dirty="0"/>
          </a:p>
        </p:txBody>
      </p:sp>
      <p:pic>
        <p:nvPicPr>
          <p:cNvPr id="14" name="Platshållare för innehåll 12" descr="Affärstillväxt kontur">
            <a:extLst>
              <a:ext uri="{FF2B5EF4-FFF2-40B4-BE49-F238E27FC236}">
                <a16:creationId xmlns:a16="http://schemas.microsoft.com/office/drawing/2014/main" id="{4A3A7EBB-AE74-9F4A-8C68-9A566BD852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9228" y="1956630"/>
            <a:ext cx="1790770" cy="1790770"/>
          </a:xfrm>
          <a:prstGeom prst="rect">
            <a:avLst/>
          </a:prstGeom>
        </p:spPr>
      </p:pic>
      <p:sp>
        <p:nvSpPr>
          <p:cNvPr id="15" name="Flödesschema: Process 14">
            <a:extLst>
              <a:ext uri="{FF2B5EF4-FFF2-40B4-BE49-F238E27FC236}">
                <a16:creationId xmlns:a16="http://schemas.microsoft.com/office/drawing/2014/main" id="{3BB2A435-2426-C231-2FB9-D2C3401C1779}"/>
              </a:ext>
            </a:extLst>
          </p:cNvPr>
          <p:cNvSpPr/>
          <p:nvPr/>
        </p:nvSpPr>
        <p:spPr bwMode="auto">
          <a:xfrm>
            <a:off x="7112915" y="3320540"/>
            <a:ext cx="1790770" cy="524357"/>
          </a:xfrm>
          <a:prstGeom prst="flowChartProcess">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Det här är viktigt att göra på arbetsplatserna för att </a:t>
            </a:r>
            <a:r>
              <a:rPr lang="sv-SE" sz="1000" dirty="0" err="1">
                <a:solidFill>
                  <a:schemeClr val="tx1"/>
                </a:solidFill>
                <a:latin typeface="Arial" panose="020B0604020202020204" pitchFamily="34" charset="0"/>
                <a:ea typeface="Arial" panose="020B0604020202020204" pitchFamily="34" charset="0"/>
                <a:cs typeface="Arial" panose="020B0604020202020204" pitchFamily="34" charset="0"/>
              </a:rPr>
              <a:t>ssk</a:t>
            </a:r>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 ska trivas och stanna kvar</a:t>
            </a:r>
            <a:endParaRPr lang="sv-SE" sz="1000" dirty="0">
              <a:solidFill>
                <a:schemeClr val="tx1"/>
              </a:solidFill>
            </a:endParaRPr>
          </a:p>
        </p:txBody>
      </p:sp>
    </p:spTree>
    <p:extLst>
      <p:ext uri="{BB962C8B-B14F-4D97-AF65-F5344CB8AC3E}">
        <p14:creationId xmlns:p14="http://schemas.microsoft.com/office/powerpoint/2010/main" val="2732758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27</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97BC6A1-49D7-41A0-2D5F-D96F76C2BCBD}"/>
              </a:ext>
            </a:extLst>
          </p:cNvPr>
          <p:cNvSpPr txBox="1"/>
          <p:nvPr/>
        </p:nvSpPr>
        <p:spPr>
          <a:xfrm>
            <a:off x="251520" y="2631724"/>
            <a:ext cx="3664440" cy="461665"/>
          </a:xfrm>
          <a:prstGeom prst="rect">
            <a:avLst/>
          </a:prstGeom>
          <a:noFill/>
        </p:spPr>
        <p:txBody>
          <a:bodyPr wrap="square" rtlCol="0">
            <a:spAutoFit/>
          </a:bodyPr>
          <a:lstStyle/>
          <a:p>
            <a:r>
              <a:rPr lang="sv-SE" b="1" dirty="0">
                <a:latin typeface="+mj-lt"/>
              </a:rPr>
              <a:t>Introduktion</a:t>
            </a:r>
          </a:p>
        </p:txBody>
      </p:sp>
    </p:spTree>
    <p:extLst>
      <p:ext uri="{BB962C8B-B14F-4D97-AF65-F5344CB8AC3E}">
        <p14:creationId xmlns:p14="http://schemas.microsoft.com/office/powerpoint/2010/main" val="137033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bwMode="auto">
          <a:xfrm>
            <a:off x="7315200" y="4857750"/>
            <a:ext cx="51435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r" defTabSz="685800" rtl="0" eaLnBrk="0" latinLnBrk="0" hangingPunct="0">
              <a:spcBef>
                <a:spcPct val="0"/>
              </a:spcBef>
              <a:buClrTx/>
              <a:buFontTx/>
              <a:buNone/>
              <a:defRPr sz="6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C5548041-90F1-48B3-8CE4-040B6AEE2D94}" type="slidenum">
              <a:rPr lang="sv-SE" smtClean="0">
                <a:solidFill>
                  <a:srgbClr val="808080"/>
                </a:solidFill>
              </a:rPr>
              <a:pPr>
                <a:defRPr/>
              </a:pPr>
              <a:t>28</a:t>
            </a:fld>
            <a:endParaRPr lang="sv-SE">
              <a:solidFill>
                <a:srgbClr val="808080"/>
              </a:solidFill>
            </a:endParaRPr>
          </a:p>
        </p:txBody>
      </p:sp>
      <p:sp>
        <p:nvSpPr>
          <p:cNvPr id="12" name="Platshållare för text 6"/>
          <p:cNvSpPr txBox="1">
            <a:spLocks/>
          </p:cNvSpPr>
          <p:nvPr/>
        </p:nvSpPr>
        <p:spPr>
          <a:xfrm>
            <a:off x="1655677" y="1216306"/>
            <a:ext cx="3031331" cy="479822"/>
          </a:xfrm>
          <a:prstGeom prst="rect">
            <a:avLst/>
          </a:prstGeom>
        </p:spPr>
        <p:txBody>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0" fontAlgn="base" hangingPunct="0">
              <a:spcBef>
                <a:spcPct val="20000"/>
              </a:spcBef>
              <a:spcAft>
                <a:spcPct val="0"/>
              </a:spcAft>
              <a:buFont typeface="Wingdings" pitchFamily="2" charset="2"/>
              <a:buChar char="à"/>
              <a:defRPr sz="1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defRPr sz="2000">
                <a:solidFill>
                  <a:schemeClr val="tx1"/>
                </a:solidFill>
                <a:latin typeface="+mn-lt"/>
              </a:defRPr>
            </a:lvl9pPr>
          </a:lstStyle>
          <a:p>
            <a:pPr>
              <a:buClr>
                <a:srgbClr val="FF8F8F"/>
              </a:buClr>
            </a:pPr>
            <a:r>
              <a:rPr lang="sv-SE" sz="1500" kern="0" dirty="0"/>
              <a:t>Organisationen</a:t>
            </a:r>
          </a:p>
        </p:txBody>
      </p:sp>
      <p:sp>
        <p:nvSpPr>
          <p:cNvPr id="13" name="Platshållare för innehåll 7"/>
          <p:cNvSpPr txBox="1">
            <a:spLocks/>
          </p:cNvSpPr>
          <p:nvPr/>
        </p:nvSpPr>
        <p:spPr>
          <a:xfrm>
            <a:off x="1655676" y="1712161"/>
            <a:ext cx="3143733" cy="1687022"/>
          </a:xfrm>
          <a:prstGeom prst="rect">
            <a:avLst/>
          </a:prstGeom>
        </p:spPr>
        <p:txBody>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0" fontAlgn="base" hangingPunct="0">
              <a:spcBef>
                <a:spcPct val="20000"/>
              </a:spcBef>
              <a:spcAft>
                <a:spcPct val="0"/>
              </a:spcAft>
              <a:buFont typeface="Wingdings" pitchFamily="2" charset="2"/>
              <a:buChar char="à"/>
              <a:defRPr sz="1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defRPr sz="2000">
                <a:solidFill>
                  <a:schemeClr val="tx1"/>
                </a:solidFill>
                <a:latin typeface="+mn-lt"/>
              </a:defRPr>
            </a:lvl9pPr>
          </a:lstStyle>
          <a:p>
            <a:pPr>
              <a:buClr>
                <a:srgbClr val="FF8F8F"/>
              </a:buClr>
            </a:pPr>
            <a:r>
              <a:rPr lang="sv-SE" sz="1350" kern="0" dirty="0"/>
              <a:t>Lotsa en outsider till att bli en insider</a:t>
            </a:r>
          </a:p>
          <a:p>
            <a:pPr lvl="2">
              <a:buClr>
                <a:srgbClr val="FF8F8F"/>
              </a:buClr>
            </a:pPr>
            <a:r>
              <a:rPr lang="sv-SE" sz="1350" kern="0" dirty="0">
                <a:solidFill>
                  <a:schemeClr val="tx1"/>
                </a:solidFill>
              </a:rPr>
              <a:t>Ta ansvar</a:t>
            </a:r>
          </a:p>
          <a:p>
            <a:pPr lvl="2">
              <a:buClr>
                <a:srgbClr val="FF8F8F"/>
              </a:buClr>
            </a:pPr>
            <a:r>
              <a:rPr lang="sv-SE" sz="1350" kern="0" dirty="0">
                <a:solidFill>
                  <a:schemeClr val="tx1"/>
                </a:solidFill>
              </a:rPr>
              <a:t>Bidra till verksamhet</a:t>
            </a:r>
          </a:p>
          <a:p>
            <a:pPr lvl="2">
              <a:buClr>
                <a:srgbClr val="FF8F8F"/>
              </a:buClr>
            </a:pPr>
            <a:r>
              <a:rPr lang="sv-SE" sz="1350" kern="0" dirty="0">
                <a:solidFill>
                  <a:schemeClr val="tx1"/>
                </a:solidFill>
              </a:rPr>
              <a:t>Agera kompetent</a:t>
            </a:r>
          </a:p>
          <a:p>
            <a:pPr lvl="2">
              <a:buClr>
                <a:srgbClr val="FF8F8F"/>
              </a:buClr>
            </a:pPr>
            <a:r>
              <a:rPr lang="sv-SE" sz="1350" kern="0" dirty="0">
                <a:solidFill>
                  <a:schemeClr val="tx1"/>
                </a:solidFill>
              </a:rPr>
              <a:t>Vara effektiv</a:t>
            </a:r>
          </a:p>
          <a:p>
            <a:pPr lvl="2">
              <a:buClr>
                <a:srgbClr val="FF8F8F"/>
              </a:buClr>
            </a:pPr>
            <a:endParaRPr lang="sv-SE" sz="1200" kern="0" dirty="0"/>
          </a:p>
          <a:p>
            <a:pPr lvl="2">
              <a:buClr>
                <a:srgbClr val="FF8F8F"/>
              </a:buClr>
            </a:pPr>
            <a:endParaRPr lang="sv-SE" sz="1200" kern="0" dirty="0"/>
          </a:p>
        </p:txBody>
      </p:sp>
      <p:sp>
        <p:nvSpPr>
          <p:cNvPr id="14" name="Platshållare för text 4"/>
          <p:cNvSpPr txBox="1">
            <a:spLocks/>
          </p:cNvSpPr>
          <p:nvPr/>
        </p:nvSpPr>
        <p:spPr>
          <a:xfrm>
            <a:off x="4799409" y="1216306"/>
            <a:ext cx="3030141" cy="479822"/>
          </a:xfrm>
          <a:prstGeom prst="rect">
            <a:avLst/>
          </a:prstGeom>
        </p:spPr>
        <p:txBody>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0" fontAlgn="base" hangingPunct="0">
              <a:spcBef>
                <a:spcPct val="20000"/>
              </a:spcBef>
              <a:spcAft>
                <a:spcPct val="0"/>
              </a:spcAft>
              <a:buFont typeface="Wingdings" pitchFamily="2" charset="2"/>
              <a:buChar char="à"/>
              <a:defRPr sz="1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defRPr sz="2000">
                <a:solidFill>
                  <a:schemeClr val="tx1"/>
                </a:solidFill>
                <a:latin typeface="+mn-lt"/>
              </a:defRPr>
            </a:lvl9pPr>
          </a:lstStyle>
          <a:p>
            <a:pPr>
              <a:buClr>
                <a:srgbClr val="FF8F8F"/>
              </a:buClr>
            </a:pPr>
            <a:r>
              <a:rPr lang="sv-SE" sz="1500" kern="0" dirty="0"/>
              <a:t>Den nya professionella</a:t>
            </a:r>
          </a:p>
        </p:txBody>
      </p:sp>
      <p:sp>
        <p:nvSpPr>
          <p:cNvPr id="15" name="Platshållare för innehåll 5"/>
          <p:cNvSpPr txBox="1">
            <a:spLocks/>
          </p:cNvSpPr>
          <p:nvPr/>
        </p:nvSpPr>
        <p:spPr>
          <a:xfrm>
            <a:off x="5154651" y="1698151"/>
            <a:ext cx="3030141" cy="2963466"/>
          </a:xfrm>
          <a:prstGeom prst="rect">
            <a:avLst/>
          </a:prstGeom>
        </p:spPr>
        <p:txBody>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0" fontAlgn="base" hangingPunct="0">
              <a:spcBef>
                <a:spcPct val="20000"/>
              </a:spcBef>
              <a:spcAft>
                <a:spcPct val="0"/>
              </a:spcAft>
              <a:buFont typeface="Wingdings" pitchFamily="2" charset="2"/>
              <a:buChar char="à"/>
              <a:defRPr sz="1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defRPr sz="2000">
                <a:solidFill>
                  <a:schemeClr val="tx1"/>
                </a:solidFill>
                <a:latin typeface="+mn-lt"/>
              </a:defRPr>
            </a:lvl9pPr>
          </a:lstStyle>
          <a:p>
            <a:pPr>
              <a:buClr>
                <a:srgbClr val="FF8F8F"/>
              </a:buClr>
            </a:pPr>
            <a:r>
              <a:rPr lang="sv-SE" sz="1500" kern="0" dirty="0"/>
              <a:t>Erövra en yrkes-</a:t>
            </a:r>
          </a:p>
          <a:p>
            <a:pPr lvl="1">
              <a:buClr>
                <a:srgbClr val="FF8F8F"/>
              </a:buClr>
              <a:buFont typeface="Wingdings" panose="05000000000000000000" pitchFamily="2" charset="2"/>
              <a:buChar char="§"/>
            </a:pPr>
            <a:r>
              <a:rPr lang="sv-SE" sz="1350" kern="0" dirty="0"/>
              <a:t>roll</a:t>
            </a:r>
          </a:p>
          <a:p>
            <a:pPr lvl="1">
              <a:buClr>
                <a:srgbClr val="FF8F8F"/>
              </a:buClr>
              <a:buFont typeface="Wingdings" panose="05000000000000000000" pitchFamily="2" charset="2"/>
              <a:buChar char="§"/>
            </a:pPr>
            <a:r>
              <a:rPr lang="sv-SE" sz="1350" kern="0" dirty="0"/>
              <a:t>kompetens</a:t>
            </a:r>
          </a:p>
          <a:p>
            <a:pPr lvl="1">
              <a:buClr>
                <a:srgbClr val="FF8F8F"/>
              </a:buClr>
              <a:buFont typeface="Wingdings" panose="05000000000000000000" pitchFamily="2" charset="2"/>
              <a:buChar char="§"/>
            </a:pPr>
            <a:r>
              <a:rPr lang="sv-SE" sz="1350" kern="0" dirty="0"/>
              <a:t>identitet</a:t>
            </a:r>
          </a:p>
          <a:p>
            <a:pPr lvl="1">
              <a:buClr>
                <a:srgbClr val="FF8F8F"/>
              </a:buClr>
              <a:buFont typeface="Wingdings" panose="05000000000000000000" pitchFamily="2" charset="2"/>
              <a:buChar char="§"/>
            </a:pPr>
            <a:r>
              <a:rPr lang="sv-SE" sz="1350" kern="0" dirty="0"/>
              <a:t>gemenskap</a:t>
            </a:r>
          </a:p>
        </p:txBody>
      </p:sp>
      <p:sp>
        <p:nvSpPr>
          <p:cNvPr id="5" name="Högerpil 4"/>
          <p:cNvSpPr/>
          <p:nvPr/>
        </p:nvSpPr>
        <p:spPr bwMode="auto">
          <a:xfrm>
            <a:off x="1809490" y="3489852"/>
            <a:ext cx="5605518" cy="864096"/>
          </a:xfrm>
          <a:prstGeom prst="rightArrow">
            <a:avLst/>
          </a:prstGeom>
          <a:solidFill>
            <a:srgbClr val="FF8F8F"/>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bodyPr>
          <a:lstStyle/>
          <a:p>
            <a:pPr fontAlgn="base">
              <a:spcBef>
                <a:spcPct val="20000"/>
              </a:spcBef>
              <a:spcAft>
                <a:spcPct val="0"/>
              </a:spcAft>
              <a:buClr>
                <a:schemeClr val="accent1"/>
              </a:buClr>
            </a:pPr>
            <a:r>
              <a:rPr lang="sv-SE" sz="1500" dirty="0">
                <a:solidFill>
                  <a:schemeClr val="tx1"/>
                </a:solidFill>
                <a:latin typeface="Arial" charset="0"/>
              </a:rPr>
              <a:t>Genomtänkt strategi och ett strukturerat genomförande </a:t>
            </a:r>
          </a:p>
        </p:txBody>
      </p:sp>
      <p:sp>
        <p:nvSpPr>
          <p:cNvPr id="4" name="textruta 3">
            <a:extLst>
              <a:ext uri="{FF2B5EF4-FFF2-40B4-BE49-F238E27FC236}">
                <a16:creationId xmlns:a16="http://schemas.microsoft.com/office/drawing/2014/main" id="{1AD7CFDD-3A1A-9349-8BE7-47544BF5BA72}"/>
              </a:ext>
            </a:extLst>
          </p:cNvPr>
          <p:cNvSpPr txBox="1"/>
          <p:nvPr/>
        </p:nvSpPr>
        <p:spPr>
          <a:xfrm>
            <a:off x="1551004" y="4457661"/>
            <a:ext cx="6272007" cy="553998"/>
          </a:xfrm>
          <a:prstGeom prst="rect">
            <a:avLst/>
          </a:prstGeom>
          <a:noFill/>
        </p:spPr>
        <p:txBody>
          <a:bodyPr wrap="square">
            <a:spAutoFit/>
          </a:bodyPr>
          <a:lstStyle/>
          <a:p>
            <a:r>
              <a:rPr lang="en-US" sz="600" dirty="0">
                <a:latin typeface="DM Sans" pitchFamily="2" charset="0"/>
              </a:rPr>
              <a:t>Frögéli, E., Annell, S., Rudman, A., Inzunza, M., &amp; Gustavsson, P. (2022). The Importance of Effective Organizational Socialization for Preventing Stress, Strain, and Early Career Burnout: An Intensive Longitudinal Study of New Professionals. </a:t>
            </a:r>
            <a:r>
              <a:rPr lang="en-US" sz="600" i="1" dirty="0">
                <a:latin typeface="DM Sans" pitchFamily="2" charset="0"/>
              </a:rPr>
              <a:t>Int J Environ Res Public Health, 19(12). Frögéli, E., </a:t>
            </a:r>
            <a:r>
              <a:rPr lang="en-US" sz="600" i="1" dirty="0" err="1">
                <a:latin typeface="DM Sans" pitchFamily="2" charset="0"/>
              </a:rPr>
              <a:t>Högman</a:t>
            </a:r>
            <a:r>
              <a:rPr lang="en-US" sz="600" i="1" dirty="0">
                <a:latin typeface="DM Sans" pitchFamily="2" charset="0"/>
              </a:rPr>
              <a:t>, N., </a:t>
            </a:r>
            <a:r>
              <a:rPr lang="en-US" sz="600" i="1" dirty="0" err="1">
                <a:latin typeface="DM Sans" pitchFamily="2" charset="0"/>
              </a:rPr>
              <a:t>Aurell</a:t>
            </a:r>
            <a:r>
              <a:rPr lang="en-US" sz="600" i="1" dirty="0">
                <a:latin typeface="DM Sans" pitchFamily="2" charset="0"/>
              </a:rPr>
              <a:t>, J., Rudman, A., Dahlgren, A., &amp; Gustavsson, P. (2017). An intensive prospective study of newly registered nurses’ experiences of entering the profession during 2015 (Report B 2017:3). Karolinska </a:t>
            </a:r>
            <a:r>
              <a:rPr lang="en-US" sz="600" i="1" dirty="0" err="1">
                <a:latin typeface="DM Sans" pitchFamily="2" charset="0"/>
              </a:rPr>
              <a:t>Institutet</a:t>
            </a:r>
            <a:r>
              <a:rPr lang="en-US" sz="600" i="1" dirty="0">
                <a:latin typeface="DM Sans" pitchFamily="2" charset="0"/>
              </a:rPr>
              <a:t>. </a:t>
            </a:r>
            <a:r>
              <a:rPr lang="en-US" sz="600" i="1" dirty="0" err="1">
                <a:latin typeface="DM Sans" pitchFamily="2" charset="0"/>
              </a:rPr>
              <a:t>Institutionen</a:t>
            </a:r>
            <a:r>
              <a:rPr lang="en-US" sz="600" i="1" dirty="0">
                <a:latin typeface="DM Sans" pitchFamily="2" charset="0"/>
              </a:rPr>
              <a:t> för </a:t>
            </a:r>
            <a:r>
              <a:rPr lang="en-US" sz="600" i="1" dirty="0" err="1">
                <a:latin typeface="DM Sans" pitchFamily="2" charset="0"/>
              </a:rPr>
              <a:t>Klinisk</a:t>
            </a:r>
            <a:r>
              <a:rPr lang="en-US" sz="600" i="1" dirty="0">
                <a:latin typeface="DM Sans" pitchFamily="2" charset="0"/>
              </a:rPr>
              <a:t> </a:t>
            </a:r>
            <a:r>
              <a:rPr lang="en-US" sz="600" i="1" dirty="0" err="1">
                <a:latin typeface="DM Sans" pitchFamily="2" charset="0"/>
              </a:rPr>
              <a:t>Neurovetenskap</a:t>
            </a:r>
            <a:r>
              <a:rPr lang="en-US" sz="600" i="1" dirty="0">
                <a:latin typeface="DM Sans" pitchFamily="2" charset="0"/>
              </a:rPr>
              <a:t>. Frögéli, E., </a:t>
            </a:r>
            <a:r>
              <a:rPr lang="en-US" sz="600" i="1" dirty="0" err="1">
                <a:latin typeface="DM Sans" pitchFamily="2" charset="0"/>
              </a:rPr>
              <a:t>Högman</a:t>
            </a:r>
            <a:r>
              <a:rPr lang="en-US" sz="600" i="1" dirty="0">
                <a:latin typeface="DM Sans" pitchFamily="2" charset="0"/>
              </a:rPr>
              <a:t>, N., </a:t>
            </a:r>
            <a:r>
              <a:rPr lang="en-US" sz="600" i="1" dirty="0" err="1">
                <a:latin typeface="DM Sans" pitchFamily="2" charset="0"/>
              </a:rPr>
              <a:t>Aurell</a:t>
            </a:r>
            <a:r>
              <a:rPr lang="en-US" sz="600" i="1" dirty="0">
                <a:latin typeface="DM Sans" pitchFamily="2" charset="0"/>
              </a:rPr>
              <a:t>, J., Rudman, A., Dahlgren, A., &amp; Gustavsson, P. (2017). An intensive prospective study of newly registered nurses’ experiences of entering the profession during 2016 (Report B 2017:4). Karolinska </a:t>
            </a:r>
            <a:r>
              <a:rPr lang="en-US" sz="600" i="1" dirty="0" err="1">
                <a:latin typeface="DM Sans" pitchFamily="2" charset="0"/>
              </a:rPr>
              <a:t>Institutet</a:t>
            </a:r>
            <a:r>
              <a:rPr lang="en-US" sz="600" i="1" dirty="0">
                <a:latin typeface="DM Sans" pitchFamily="2" charset="0"/>
              </a:rPr>
              <a:t>. </a:t>
            </a:r>
            <a:r>
              <a:rPr lang="en-US" sz="600" i="1" dirty="0" err="1">
                <a:latin typeface="DM Sans" pitchFamily="2" charset="0"/>
              </a:rPr>
              <a:t>Institutionen</a:t>
            </a:r>
            <a:r>
              <a:rPr lang="en-US" sz="600" i="1" dirty="0">
                <a:latin typeface="DM Sans" pitchFamily="2" charset="0"/>
              </a:rPr>
              <a:t> för </a:t>
            </a:r>
            <a:r>
              <a:rPr lang="en-US" sz="600" i="1" dirty="0" err="1">
                <a:latin typeface="DM Sans" pitchFamily="2" charset="0"/>
              </a:rPr>
              <a:t>Klinisk</a:t>
            </a:r>
            <a:r>
              <a:rPr lang="en-US" sz="600" i="1" dirty="0">
                <a:latin typeface="DM Sans" pitchFamily="2" charset="0"/>
              </a:rPr>
              <a:t> </a:t>
            </a:r>
            <a:r>
              <a:rPr lang="en-US" sz="600" i="1" dirty="0" err="1">
                <a:latin typeface="DM Sans" pitchFamily="2" charset="0"/>
              </a:rPr>
              <a:t>Neurovetenskap</a:t>
            </a:r>
            <a:r>
              <a:rPr lang="en-US" sz="600" i="1" dirty="0">
                <a:latin typeface="DM Sans" pitchFamily="2" charset="0"/>
              </a:rPr>
              <a:t>. 	</a:t>
            </a:r>
          </a:p>
        </p:txBody>
      </p:sp>
      <p:sp>
        <p:nvSpPr>
          <p:cNvPr id="3" name="Rubrik 8">
            <a:extLst>
              <a:ext uri="{FF2B5EF4-FFF2-40B4-BE49-F238E27FC236}">
                <a16:creationId xmlns:a16="http://schemas.microsoft.com/office/drawing/2014/main" id="{EC1DD6F8-F4D3-0F65-B0A7-A85ABCC606B2}"/>
              </a:ext>
            </a:extLst>
          </p:cNvPr>
          <p:cNvSpPr txBox="1">
            <a:spLocks/>
          </p:cNvSpPr>
          <p:nvPr/>
        </p:nvSpPr>
        <p:spPr>
          <a:xfrm>
            <a:off x="602186" y="452613"/>
            <a:ext cx="7930253" cy="857250"/>
          </a:xfrm>
          <a:prstGeom prst="rect">
            <a:avLst/>
          </a:prstGeom>
        </p:spPr>
        <p:txBody>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sv-SE" sz="2400" kern="0" dirty="0"/>
              <a:t>Introduktion ”on </a:t>
            </a:r>
            <a:r>
              <a:rPr lang="sv-SE" sz="2400" kern="0" dirty="0" err="1"/>
              <a:t>boarding</a:t>
            </a:r>
            <a:r>
              <a:rPr lang="sv-SE" sz="2400" kern="0" dirty="0"/>
              <a:t>”</a:t>
            </a:r>
          </a:p>
        </p:txBody>
      </p:sp>
    </p:spTree>
    <p:extLst>
      <p:ext uri="{BB962C8B-B14F-4D97-AF65-F5344CB8AC3E}">
        <p14:creationId xmlns:p14="http://schemas.microsoft.com/office/powerpoint/2010/main" val="14107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defTabSz="685800">
              <a:defRPr/>
            </a:pPr>
            <a:fld id="{A4260473-B31E-4C8D-97CB-306EDAE423FF}" type="datetime4">
              <a:rPr lang="sv-SE">
                <a:solidFill>
                  <a:srgbClr val="808080"/>
                </a:solidFill>
                <a:latin typeface="DM Sans"/>
              </a:rPr>
              <a:pPr defTabSz="685800">
                <a:defRPr/>
              </a:pPr>
              <a:t>26 augusti 2025</a:t>
            </a:fld>
            <a:endParaRPr lang="sv-SE">
              <a:solidFill>
                <a:srgbClr val="808080"/>
              </a:solidFill>
              <a:latin typeface="DM Sans"/>
            </a:endParaRPr>
          </a:p>
        </p:txBody>
      </p:sp>
      <p:sp>
        <p:nvSpPr>
          <p:cNvPr id="5" name="Platshållare för sidfot 4"/>
          <p:cNvSpPr>
            <a:spLocks noGrp="1"/>
          </p:cNvSpPr>
          <p:nvPr>
            <p:ph type="ftr" sz="quarter" idx="11"/>
          </p:nvPr>
        </p:nvSpPr>
        <p:spPr bwMode="auto">
          <a:xfrm>
            <a:off x="1485900" y="6143625"/>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685800" rtl="0" eaLnBrk="0" latinLnBrk="0" hangingPunct="0">
              <a:spcBef>
                <a:spcPct val="0"/>
              </a:spcBef>
              <a:buClrTx/>
              <a:buFontTx/>
              <a:buNone/>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Aft>
                <a:spcPct val="0"/>
              </a:spcAft>
              <a:defRPr/>
            </a:pPr>
            <a:r>
              <a:rPr lang="sv-SE">
                <a:solidFill>
                  <a:srgbClr val="808080"/>
                </a:solidFill>
                <a:latin typeface="DM Sans"/>
              </a:rPr>
              <a:t>Petter Gustavsson</a:t>
            </a:r>
            <a:endParaRPr lang="sv-SE" dirty="0">
              <a:solidFill>
                <a:srgbClr val="808080"/>
              </a:solidFill>
              <a:latin typeface="DM Sans"/>
            </a:endParaRPr>
          </a:p>
        </p:txBody>
      </p:sp>
      <p:sp>
        <p:nvSpPr>
          <p:cNvPr id="6" name="Platshållare för bildnummer 5"/>
          <p:cNvSpPr>
            <a:spLocks noGrp="1"/>
          </p:cNvSpPr>
          <p:nvPr>
            <p:ph type="sldNum" sz="quarter" idx="12"/>
          </p:nvPr>
        </p:nvSpPr>
        <p:spPr/>
        <p:txBody>
          <a:bodyPr/>
          <a:lstStyle/>
          <a:p>
            <a:pPr defTabSz="685800">
              <a:defRPr/>
            </a:pPr>
            <a:fld id="{B7EDDD16-8084-4129-BE07-5E1A460EEAB7}" type="slidenum">
              <a:rPr lang="sv-SE">
                <a:solidFill>
                  <a:srgbClr val="808080"/>
                </a:solidFill>
                <a:latin typeface="DM Sans"/>
              </a:rPr>
              <a:pPr defTabSz="685800">
                <a:defRPr/>
              </a:pPr>
              <a:t>29</a:t>
            </a:fld>
            <a:endParaRPr lang="sv-SE">
              <a:solidFill>
                <a:srgbClr val="808080"/>
              </a:solidFill>
              <a:latin typeface="DM Sans"/>
            </a:endParaRPr>
          </a:p>
        </p:txBody>
      </p:sp>
      <p:pic>
        <p:nvPicPr>
          <p:cNvPr id="69634" name="Picture 2" descr="http://www.fm-base.co.uk/forum/attachments/football-manager-2015-tactics/906447d1411399654-what-tactic-should-i-use-1296131-27915488-1600-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791" y="686572"/>
            <a:ext cx="1618776" cy="107831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p:cNvPicPr>
            <a:picLocks noChangeAspect="1"/>
          </p:cNvPicPr>
          <p:nvPr/>
        </p:nvPicPr>
        <p:blipFill rotWithShape="1">
          <a:blip r:embed="rId4"/>
          <a:srcRect l="24993"/>
          <a:stretch/>
        </p:blipFill>
        <p:spPr>
          <a:xfrm>
            <a:off x="5601753" y="686574"/>
            <a:ext cx="1479415" cy="1080662"/>
          </a:xfrm>
          <a:prstGeom prst="rect">
            <a:avLst/>
          </a:prstGeom>
        </p:spPr>
      </p:pic>
      <p:sp>
        <p:nvSpPr>
          <p:cNvPr id="3" name="textruta 2"/>
          <p:cNvSpPr txBox="1"/>
          <p:nvPr/>
        </p:nvSpPr>
        <p:spPr>
          <a:xfrm>
            <a:off x="2246711" y="2044719"/>
            <a:ext cx="4617402" cy="403957"/>
          </a:xfrm>
          <a:prstGeom prst="rect">
            <a:avLst/>
          </a:prstGeom>
          <a:noFill/>
        </p:spPr>
        <p:txBody>
          <a:bodyPr wrap="square" rtlCol="0">
            <a:spAutoFit/>
          </a:bodyPr>
          <a:lstStyle/>
          <a:p>
            <a:pPr defTabSz="685800"/>
            <a:r>
              <a:rPr lang="sv-SE" sz="2025" dirty="0">
                <a:ln w="0"/>
                <a:effectLst>
                  <a:outerShdw blurRad="38100" dist="19050" dir="2700000" algn="tl" rotWithShape="0">
                    <a:schemeClr val="dk1">
                      <a:alpha val="40000"/>
                    </a:schemeClr>
                  </a:outerShdw>
                </a:effectLst>
                <a:latin typeface="DM Sans"/>
              </a:rPr>
              <a:t>TAKTIK         PROCESSER    MÅL</a:t>
            </a:r>
          </a:p>
        </p:txBody>
      </p:sp>
      <p:pic>
        <p:nvPicPr>
          <p:cNvPr id="13" name="Bildobjekt 12"/>
          <p:cNvPicPr>
            <a:picLocks noChangeAspect="1"/>
          </p:cNvPicPr>
          <p:nvPr/>
        </p:nvPicPr>
        <p:blipFill>
          <a:blip r:embed="rId5"/>
          <a:stretch>
            <a:fillRect/>
          </a:stretch>
        </p:blipFill>
        <p:spPr>
          <a:xfrm>
            <a:off x="3886201" y="706857"/>
            <a:ext cx="1585423" cy="1058027"/>
          </a:xfrm>
          <a:prstGeom prst="rect">
            <a:avLst/>
          </a:prstGeom>
        </p:spPr>
      </p:pic>
      <p:sp>
        <p:nvSpPr>
          <p:cNvPr id="7" name="textruta 6"/>
          <p:cNvSpPr txBox="1"/>
          <p:nvPr/>
        </p:nvSpPr>
        <p:spPr>
          <a:xfrm>
            <a:off x="2178484" y="2567426"/>
            <a:ext cx="1935416" cy="1569660"/>
          </a:xfrm>
          <a:prstGeom prst="rect">
            <a:avLst/>
          </a:prstGeom>
          <a:noFill/>
        </p:spPr>
        <p:txBody>
          <a:bodyPr wrap="square" rtlCol="0">
            <a:spAutoFit/>
          </a:bodyPr>
          <a:lstStyle/>
          <a:p>
            <a:pPr marL="192881" indent="-192881" defTabSz="685800">
              <a:buFont typeface="Arial" panose="020B0604020202020204" pitchFamily="34" charset="0"/>
              <a:buChar char="•"/>
            </a:pPr>
            <a:r>
              <a:rPr lang="sv-SE" sz="1200" dirty="0">
                <a:solidFill>
                  <a:prstClr val="black"/>
                </a:solidFill>
                <a:latin typeface="DM Sans Medium"/>
              </a:rPr>
              <a:t>Rekrytering</a:t>
            </a:r>
          </a:p>
          <a:p>
            <a:pPr marL="192881" indent="-192881" defTabSz="685800">
              <a:buFont typeface="Arial" panose="020B0604020202020204" pitchFamily="34" charset="0"/>
              <a:buChar char="•"/>
            </a:pPr>
            <a:r>
              <a:rPr lang="sv-SE" sz="1200" dirty="0">
                <a:solidFill>
                  <a:prstClr val="black"/>
                </a:solidFill>
                <a:latin typeface="DM Sans Medium"/>
              </a:rPr>
              <a:t>Handledning</a:t>
            </a:r>
          </a:p>
          <a:p>
            <a:pPr marL="192881" indent="-192881" defTabSz="685800">
              <a:buFont typeface="Arial" panose="020B0604020202020204" pitchFamily="34" charset="0"/>
              <a:buChar char="•"/>
            </a:pPr>
            <a:r>
              <a:rPr lang="sv-SE" sz="1200" dirty="0">
                <a:solidFill>
                  <a:prstClr val="black"/>
                </a:solidFill>
                <a:latin typeface="DM Sans Medium"/>
              </a:rPr>
              <a:t>Mentorträffar</a:t>
            </a:r>
          </a:p>
          <a:p>
            <a:pPr marL="192881" indent="-192881" defTabSz="685800">
              <a:buFont typeface="Arial" panose="020B0604020202020204" pitchFamily="34" charset="0"/>
              <a:buChar char="•"/>
            </a:pPr>
            <a:r>
              <a:rPr lang="sv-SE" sz="1200" dirty="0">
                <a:solidFill>
                  <a:prstClr val="black"/>
                </a:solidFill>
                <a:latin typeface="DM Sans Medium"/>
              </a:rPr>
              <a:t>Utbildningsdagar</a:t>
            </a:r>
          </a:p>
          <a:p>
            <a:pPr marL="192881" indent="-192881" defTabSz="685800">
              <a:buFont typeface="Arial" panose="020B0604020202020204" pitchFamily="34" charset="0"/>
              <a:buChar char="•"/>
            </a:pPr>
            <a:r>
              <a:rPr lang="sv-SE" sz="1200" dirty="0">
                <a:solidFill>
                  <a:prstClr val="black"/>
                </a:solidFill>
                <a:latin typeface="DM Sans Medium"/>
              </a:rPr>
              <a:t>Begränsat uppdrag</a:t>
            </a:r>
          </a:p>
          <a:p>
            <a:pPr marL="192881" indent="-192881" defTabSz="685800">
              <a:buFont typeface="Arial" panose="020B0604020202020204" pitchFamily="34" charset="0"/>
              <a:buChar char="•"/>
            </a:pPr>
            <a:endParaRPr lang="sv-SE" sz="1200" dirty="0">
              <a:solidFill>
                <a:prstClr val="black"/>
              </a:solidFill>
              <a:latin typeface="DM Sans Medium"/>
            </a:endParaRPr>
          </a:p>
          <a:p>
            <a:pPr marL="192881" indent="-192881" defTabSz="685800">
              <a:buFont typeface="Arial" panose="020B0604020202020204" pitchFamily="34" charset="0"/>
              <a:buChar char="•"/>
            </a:pPr>
            <a:r>
              <a:rPr lang="sv-SE" sz="1200" dirty="0">
                <a:solidFill>
                  <a:prstClr val="black"/>
                </a:solidFill>
                <a:latin typeface="DM Sans Medium"/>
              </a:rPr>
              <a:t>Proaktivitet</a:t>
            </a:r>
          </a:p>
          <a:p>
            <a:pPr marL="192881" indent="-192881" defTabSz="685800">
              <a:buFont typeface="Arial" panose="020B0604020202020204" pitchFamily="34" charset="0"/>
              <a:buChar char="•"/>
            </a:pPr>
            <a:endParaRPr lang="sv-SE" sz="1200" dirty="0">
              <a:solidFill>
                <a:prstClr val="black"/>
              </a:solidFill>
              <a:latin typeface="DM Sans Medium"/>
            </a:endParaRPr>
          </a:p>
        </p:txBody>
      </p:sp>
      <p:sp>
        <p:nvSpPr>
          <p:cNvPr id="11" name="textruta 10"/>
          <p:cNvSpPr txBox="1"/>
          <p:nvPr/>
        </p:nvSpPr>
        <p:spPr>
          <a:xfrm>
            <a:off x="3733926" y="2566149"/>
            <a:ext cx="2741788" cy="830997"/>
          </a:xfrm>
          <a:prstGeom prst="rect">
            <a:avLst/>
          </a:prstGeom>
          <a:noFill/>
        </p:spPr>
        <p:txBody>
          <a:bodyPr wrap="square" rtlCol="0">
            <a:spAutoFit/>
          </a:bodyPr>
          <a:lstStyle/>
          <a:p>
            <a:pPr marL="192881" indent="-192881" defTabSz="685800">
              <a:buFont typeface="Arial" panose="020B0604020202020204" pitchFamily="34" charset="0"/>
              <a:buChar char="•"/>
            </a:pPr>
            <a:r>
              <a:rPr lang="sv-SE" sz="1200" dirty="0">
                <a:solidFill>
                  <a:prstClr val="black"/>
                </a:solidFill>
                <a:latin typeface="DM Sans Medium"/>
              </a:rPr>
              <a:t>Rollklarhet</a:t>
            </a:r>
          </a:p>
          <a:p>
            <a:pPr marL="192881" indent="-192881" defTabSz="685800">
              <a:buFont typeface="Arial" panose="020B0604020202020204" pitchFamily="34" charset="0"/>
              <a:buChar char="•"/>
            </a:pPr>
            <a:r>
              <a:rPr lang="sv-SE" sz="1200" dirty="0">
                <a:solidFill>
                  <a:prstClr val="black"/>
                </a:solidFill>
                <a:latin typeface="DM Sans Medium"/>
              </a:rPr>
              <a:t>Handlingskraft </a:t>
            </a:r>
          </a:p>
          <a:p>
            <a:pPr marL="192881" indent="-192881" defTabSz="685800">
              <a:buFont typeface="Arial" panose="020B0604020202020204" pitchFamily="34" charset="0"/>
              <a:buChar char="•"/>
            </a:pPr>
            <a:r>
              <a:rPr lang="sv-SE" sz="1200" dirty="0">
                <a:solidFill>
                  <a:prstClr val="black"/>
                </a:solidFill>
                <a:latin typeface="DM Sans Medium"/>
              </a:rPr>
              <a:t>Social integrering</a:t>
            </a:r>
          </a:p>
          <a:p>
            <a:pPr marL="192881" indent="-192881" defTabSz="685800">
              <a:buFont typeface="Arial" panose="020B0604020202020204" pitchFamily="34" charset="0"/>
              <a:buChar char="•"/>
            </a:pPr>
            <a:endParaRPr lang="sv-SE" sz="1200" dirty="0">
              <a:solidFill>
                <a:prstClr val="black"/>
              </a:solidFill>
              <a:latin typeface="DM Sans Medium"/>
            </a:endParaRPr>
          </a:p>
        </p:txBody>
      </p:sp>
      <p:sp>
        <p:nvSpPr>
          <p:cNvPr id="12" name="Höger 11"/>
          <p:cNvSpPr/>
          <p:nvPr/>
        </p:nvSpPr>
        <p:spPr bwMode="auto">
          <a:xfrm>
            <a:off x="3349132" y="3683151"/>
            <a:ext cx="769586" cy="526559"/>
          </a:xfrm>
          <a:prstGeom prst="rightArrow">
            <a:avLst/>
          </a:prstGeom>
          <a:solidFill>
            <a:srgbClr val="FF8F8F"/>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192881" indent="-192881" defTabSz="514350">
              <a:spcBef>
                <a:spcPct val="20000"/>
              </a:spcBef>
              <a:buClr>
                <a:srgbClr val="4F0433"/>
              </a:buClr>
              <a:buFont typeface="Wingdings" pitchFamily="2" charset="2"/>
              <a:buChar char="§"/>
            </a:pPr>
            <a:endParaRPr lang="sv-SE" sz="1125">
              <a:solidFill>
                <a:prstClr val="black"/>
              </a:solidFill>
              <a:latin typeface="Arial" charset="0"/>
            </a:endParaRPr>
          </a:p>
        </p:txBody>
      </p:sp>
      <p:sp>
        <p:nvSpPr>
          <p:cNvPr id="14" name="textruta 13"/>
          <p:cNvSpPr txBox="1"/>
          <p:nvPr/>
        </p:nvSpPr>
        <p:spPr>
          <a:xfrm>
            <a:off x="5373752" y="2567936"/>
            <a:ext cx="1935416" cy="1754326"/>
          </a:xfrm>
          <a:prstGeom prst="rect">
            <a:avLst/>
          </a:prstGeom>
          <a:noFill/>
        </p:spPr>
        <p:txBody>
          <a:bodyPr wrap="square" rtlCol="0">
            <a:spAutoFit/>
          </a:bodyPr>
          <a:lstStyle/>
          <a:p>
            <a:pPr marL="192881" indent="-192881" defTabSz="685800">
              <a:buFont typeface="Arial" panose="020B0604020202020204" pitchFamily="34" charset="0"/>
              <a:buChar char="•"/>
            </a:pPr>
            <a:r>
              <a:rPr lang="sv-SE" sz="1200" dirty="0">
                <a:solidFill>
                  <a:prstClr val="black"/>
                </a:solidFill>
                <a:latin typeface="DM Sans Medium"/>
              </a:rPr>
              <a:t>Nöjd/trivs</a:t>
            </a:r>
          </a:p>
          <a:p>
            <a:pPr marL="192881" indent="-192881" defTabSz="685800">
              <a:buFont typeface="Arial" panose="020B0604020202020204" pitchFamily="34" charset="0"/>
              <a:buChar char="•"/>
            </a:pPr>
            <a:r>
              <a:rPr lang="sv-SE" sz="1200" dirty="0">
                <a:solidFill>
                  <a:prstClr val="black"/>
                </a:solidFill>
                <a:latin typeface="DM Sans Medium"/>
              </a:rPr>
              <a:t>Ansvar/delaktig</a:t>
            </a:r>
          </a:p>
          <a:p>
            <a:pPr marL="192881" indent="-192881" defTabSz="685800">
              <a:buFont typeface="Arial" panose="020B0604020202020204" pitchFamily="34" charset="0"/>
              <a:buChar char="•"/>
            </a:pPr>
            <a:r>
              <a:rPr lang="sv-SE" sz="1200" dirty="0">
                <a:solidFill>
                  <a:prstClr val="black"/>
                </a:solidFill>
                <a:latin typeface="DM Sans Medium"/>
              </a:rPr>
              <a:t>Vilja att stanna</a:t>
            </a:r>
          </a:p>
          <a:p>
            <a:pPr marL="192881" indent="-192881" defTabSz="685800">
              <a:buFont typeface="Arial" panose="020B0604020202020204" pitchFamily="34" charset="0"/>
              <a:buChar char="•"/>
            </a:pPr>
            <a:endParaRPr lang="sv-SE" sz="1200" dirty="0">
              <a:solidFill>
                <a:prstClr val="black"/>
              </a:solidFill>
              <a:latin typeface="DM Sans Medium"/>
            </a:endParaRPr>
          </a:p>
          <a:p>
            <a:pPr marL="192881" indent="-192881" defTabSz="685800">
              <a:buFont typeface="Arial" panose="020B0604020202020204" pitchFamily="34" charset="0"/>
              <a:buChar char="•"/>
            </a:pPr>
            <a:r>
              <a:rPr lang="sv-SE" sz="1200" dirty="0">
                <a:solidFill>
                  <a:prstClr val="black"/>
                </a:solidFill>
                <a:latin typeface="DM Sans Medium"/>
              </a:rPr>
              <a:t>Tilltro till färdigheter</a:t>
            </a:r>
          </a:p>
          <a:p>
            <a:pPr marL="192881" indent="-192881" defTabSz="685800">
              <a:buFont typeface="Arial" panose="020B0604020202020204" pitchFamily="34" charset="0"/>
              <a:buChar char="•"/>
            </a:pPr>
            <a:r>
              <a:rPr lang="sv-SE" sz="1200" dirty="0">
                <a:solidFill>
                  <a:prstClr val="black"/>
                </a:solidFill>
                <a:latin typeface="DM Sans Medium"/>
              </a:rPr>
              <a:t>Säker yrkestillhörighet</a:t>
            </a:r>
          </a:p>
          <a:p>
            <a:pPr marL="192881" indent="-192881" defTabSz="685800">
              <a:buFont typeface="Arial" panose="020B0604020202020204" pitchFamily="34" charset="0"/>
              <a:buChar char="•"/>
            </a:pPr>
            <a:endParaRPr lang="sv-SE" sz="1200" dirty="0">
              <a:solidFill>
                <a:prstClr val="black"/>
              </a:solidFill>
              <a:latin typeface="DM Sans Medium"/>
            </a:endParaRPr>
          </a:p>
          <a:p>
            <a:pPr marL="192881" indent="-192881" defTabSz="685800">
              <a:buFont typeface="Arial" panose="020B0604020202020204" pitchFamily="34" charset="0"/>
              <a:buChar char="•"/>
            </a:pPr>
            <a:r>
              <a:rPr lang="sv-SE" sz="1200" dirty="0">
                <a:solidFill>
                  <a:prstClr val="black"/>
                </a:solidFill>
                <a:latin typeface="DM Sans Medium"/>
              </a:rPr>
              <a:t>Eget välbefinnande</a:t>
            </a:r>
          </a:p>
        </p:txBody>
      </p:sp>
      <p:sp>
        <p:nvSpPr>
          <p:cNvPr id="15" name="Höger 14"/>
          <p:cNvSpPr/>
          <p:nvPr/>
        </p:nvSpPr>
        <p:spPr bwMode="auto">
          <a:xfrm>
            <a:off x="4799746" y="3631781"/>
            <a:ext cx="769586" cy="526559"/>
          </a:xfrm>
          <a:prstGeom prst="rightArrow">
            <a:avLst/>
          </a:prstGeom>
          <a:solidFill>
            <a:srgbClr val="FF8F8F"/>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192881" indent="-192881" defTabSz="514350">
              <a:spcBef>
                <a:spcPct val="20000"/>
              </a:spcBef>
              <a:buClr>
                <a:srgbClr val="4F0433"/>
              </a:buClr>
              <a:buFont typeface="Wingdings" pitchFamily="2" charset="2"/>
              <a:buChar char="§"/>
            </a:pPr>
            <a:endParaRPr lang="sv-SE" sz="1125">
              <a:solidFill>
                <a:prstClr val="black"/>
              </a:solidFill>
              <a:latin typeface="Arial" charset="0"/>
            </a:endParaRPr>
          </a:p>
        </p:txBody>
      </p:sp>
      <p:sp>
        <p:nvSpPr>
          <p:cNvPr id="2" name="Rundad rektangulär bildtext 1"/>
          <p:cNvSpPr/>
          <p:nvPr/>
        </p:nvSpPr>
        <p:spPr bwMode="auto">
          <a:xfrm>
            <a:off x="2263299" y="665598"/>
            <a:ext cx="4617402" cy="1078310"/>
          </a:xfrm>
          <a:prstGeom prst="wedgeRoundRectCallout">
            <a:avLst>
              <a:gd name="adj1" fmla="val -210"/>
              <a:gd name="adj2" fmla="val 81702"/>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pPr marL="192881" indent="-192881" defTabSz="685800">
              <a:spcBef>
                <a:spcPct val="20000"/>
              </a:spcBef>
              <a:buClr>
                <a:srgbClr val="4F0433"/>
              </a:buClr>
              <a:buFont typeface="Wingdings" pitchFamily="2" charset="2"/>
              <a:buChar char="§"/>
            </a:pPr>
            <a:r>
              <a:rPr lang="sv-SE" sz="1200" dirty="0">
                <a:solidFill>
                  <a:prstClr val="black"/>
                </a:solidFill>
                <a:latin typeface="DM Sans"/>
              </a:rPr>
              <a:t>Att skapa en genuin förståelse för uppdraget (rollklarhet) </a:t>
            </a:r>
          </a:p>
          <a:p>
            <a:pPr marL="192881" indent="-192881" defTabSz="685800">
              <a:spcBef>
                <a:spcPct val="20000"/>
              </a:spcBef>
              <a:buClr>
                <a:srgbClr val="4F0433"/>
              </a:buClr>
              <a:buFont typeface="Wingdings" pitchFamily="2" charset="2"/>
              <a:buChar char="§"/>
            </a:pPr>
            <a:r>
              <a:rPr lang="sv-SE" sz="1200" dirty="0">
                <a:solidFill>
                  <a:prstClr val="black"/>
                </a:solidFill>
                <a:latin typeface="DM Sans"/>
              </a:rPr>
              <a:t>Att erövra nödvändiga färdigheter och bli handlingskraftig (kompetens) </a:t>
            </a:r>
          </a:p>
          <a:p>
            <a:pPr marL="192881" indent="-192881" defTabSz="685800">
              <a:spcBef>
                <a:spcPct val="20000"/>
              </a:spcBef>
              <a:buClr>
                <a:srgbClr val="4F0433"/>
              </a:buClr>
              <a:buFont typeface="Wingdings" pitchFamily="2" charset="2"/>
              <a:buChar char="§"/>
            </a:pPr>
            <a:r>
              <a:rPr lang="sv-SE" sz="1200" dirty="0">
                <a:solidFill>
                  <a:prstClr val="black"/>
                </a:solidFill>
                <a:latin typeface="DM Sans"/>
              </a:rPr>
              <a:t>Att bli accepterad av och integrerad i arbetsgruppen (social integrering). </a:t>
            </a:r>
            <a:endParaRPr lang="sv-SE" sz="1200" dirty="0">
              <a:solidFill>
                <a:prstClr val="black"/>
              </a:solidFill>
              <a:latin typeface="Arial" charset="0"/>
            </a:endParaRPr>
          </a:p>
        </p:txBody>
      </p:sp>
      <p:sp>
        <p:nvSpPr>
          <p:cNvPr id="8" name="textruta 7">
            <a:extLst>
              <a:ext uri="{FF2B5EF4-FFF2-40B4-BE49-F238E27FC236}">
                <a16:creationId xmlns:a16="http://schemas.microsoft.com/office/drawing/2014/main" id="{F1B3FC1A-02F8-2EAE-717C-F292ADF499AC}"/>
              </a:ext>
            </a:extLst>
          </p:cNvPr>
          <p:cNvSpPr txBox="1"/>
          <p:nvPr/>
        </p:nvSpPr>
        <p:spPr>
          <a:xfrm>
            <a:off x="1508297" y="4735459"/>
            <a:ext cx="5572871" cy="403957"/>
          </a:xfrm>
          <a:prstGeom prst="rect">
            <a:avLst/>
          </a:prstGeom>
          <a:noFill/>
        </p:spPr>
        <p:txBody>
          <a:bodyPr wrap="square">
            <a:spAutoFit/>
          </a:bodyPr>
          <a:lstStyle/>
          <a:p>
            <a:r>
              <a:rPr lang="sv-SE" sz="675" dirty="0">
                <a:latin typeface="Calibri" panose="020F0502020204030204" pitchFamily="34" charset="0"/>
              </a:rPr>
              <a:t>Bauer, T. N., </a:t>
            </a:r>
            <a:r>
              <a:rPr lang="sv-SE" sz="675" dirty="0" err="1">
                <a:latin typeface="Calibri" panose="020F0502020204030204" pitchFamily="34" charset="0"/>
              </a:rPr>
              <a:t>Bodner</a:t>
            </a:r>
            <a:r>
              <a:rPr lang="sv-SE" sz="675" dirty="0">
                <a:latin typeface="Calibri" panose="020F0502020204030204" pitchFamily="34" charset="0"/>
              </a:rPr>
              <a:t>, T., </a:t>
            </a:r>
            <a:r>
              <a:rPr lang="sv-SE" sz="675" dirty="0" err="1">
                <a:latin typeface="Calibri" panose="020F0502020204030204" pitchFamily="34" charset="0"/>
              </a:rPr>
              <a:t>Erdogan</a:t>
            </a:r>
            <a:r>
              <a:rPr lang="sv-SE" sz="675" dirty="0">
                <a:latin typeface="Calibri" panose="020F0502020204030204" pitchFamily="34" charset="0"/>
              </a:rPr>
              <a:t>, B., </a:t>
            </a:r>
            <a:r>
              <a:rPr lang="sv-SE" sz="675" dirty="0" err="1">
                <a:latin typeface="Calibri" panose="020F0502020204030204" pitchFamily="34" charset="0"/>
              </a:rPr>
              <a:t>Truxillo</a:t>
            </a:r>
            <a:r>
              <a:rPr lang="sv-SE" sz="675" dirty="0">
                <a:latin typeface="Calibri" panose="020F0502020204030204" pitchFamily="34" charset="0"/>
              </a:rPr>
              <a:t>, D. M., &amp; Tucker, J. S. (2007). </a:t>
            </a:r>
            <a:r>
              <a:rPr lang="sv-SE" sz="675" dirty="0" err="1">
                <a:latin typeface="Calibri" panose="020F0502020204030204" pitchFamily="34" charset="0"/>
              </a:rPr>
              <a:t>Newcomer</a:t>
            </a:r>
            <a:r>
              <a:rPr lang="sv-SE" sz="675" dirty="0">
                <a:latin typeface="Calibri" panose="020F0502020204030204" pitchFamily="34" charset="0"/>
              </a:rPr>
              <a:t> </a:t>
            </a:r>
            <a:r>
              <a:rPr lang="sv-SE" sz="675" dirty="0" err="1">
                <a:latin typeface="Calibri" panose="020F0502020204030204" pitchFamily="34" charset="0"/>
              </a:rPr>
              <a:t>adjustment</a:t>
            </a:r>
            <a:r>
              <a:rPr lang="sv-SE" sz="675" dirty="0">
                <a:latin typeface="Calibri" panose="020F0502020204030204" pitchFamily="34" charset="0"/>
              </a:rPr>
              <a:t> </a:t>
            </a:r>
            <a:r>
              <a:rPr lang="sv-SE" sz="675" dirty="0" err="1">
                <a:latin typeface="Calibri" panose="020F0502020204030204" pitchFamily="34" charset="0"/>
              </a:rPr>
              <a:t>during</a:t>
            </a:r>
            <a:r>
              <a:rPr lang="sv-SE" sz="675" dirty="0">
                <a:latin typeface="Calibri" panose="020F0502020204030204" pitchFamily="34" charset="0"/>
              </a:rPr>
              <a:t> </a:t>
            </a:r>
            <a:r>
              <a:rPr lang="sv-SE" sz="675" dirty="0" err="1">
                <a:latin typeface="Calibri" panose="020F0502020204030204" pitchFamily="34" charset="0"/>
              </a:rPr>
              <a:t>organizational</a:t>
            </a:r>
            <a:r>
              <a:rPr lang="sv-SE" sz="675" dirty="0">
                <a:latin typeface="Calibri" panose="020F0502020204030204" pitchFamily="34" charset="0"/>
              </a:rPr>
              <a:t> </a:t>
            </a:r>
            <a:r>
              <a:rPr lang="sv-SE" sz="675" dirty="0" err="1">
                <a:latin typeface="Calibri" panose="020F0502020204030204" pitchFamily="34" charset="0"/>
              </a:rPr>
              <a:t>socialization</a:t>
            </a:r>
            <a:r>
              <a:rPr lang="sv-SE" sz="675" dirty="0">
                <a:latin typeface="Calibri" panose="020F0502020204030204" pitchFamily="34" charset="0"/>
              </a:rPr>
              <a:t>: A meta-</a:t>
            </a:r>
            <a:r>
              <a:rPr lang="sv-SE" sz="675" dirty="0" err="1">
                <a:latin typeface="Calibri" panose="020F0502020204030204" pitchFamily="34" charset="0"/>
              </a:rPr>
              <a:t>analytic</a:t>
            </a:r>
            <a:r>
              <a:rPr lang="sv-SE" sz="675" dirty="0">
                <a:latin typeface="Calibri" panose="020F0502020204030204" pitchFamily="34" charset="0"/>
              </a:rPr>
              <a:t> </a:t>
            </a:r>
            <a:r>
              <a:rPr lang="sv-SE" sz="675" dirty="0" err="1">
                <a:latin typeface="Calibri" panose="020F0502020204030204" pitchFamily="34" charset="0"/>
              </a:rPr>
              <a:t>review</a:t>
            </a:r>
            <a:r>
              <a:rPr lang="sv-SE" sz="675" dirty="0">
                <a:latin typeface="Calibri" panose="020F0502020204030204" pitchFamily="34" charset="0"/>
              </a:rPr>
              <a:t> </a:t>
            </a:r>
            <a:r>
              <a:rPr lang="sv-SE" sz="675" dirty="0" err="1">
                <a:latin typeface="Calibri" panose="020F0502020204030204" pitchFamily="34" charset="0"/>
              </a:rPr>
              <a:t>of</a:t>
            </a:r>
            <a:r>
              <a:rPr lang="sv-SE" sz="675" dirty="0">
                <a:latin typeface="Calibri" panose="020F0502020204030204" pitchFamily="34" charset="0"/>
              </a:rPr>
              <a:t> </a:t>
            </a:r>
            <a:r>
              <a:rPr lang="sv-SE" sz="675" dirty="0" err="1">
                <a:latin typeface="Calibri" panose="020F0502020204030204" pitchFamily="34" charset="0"/>
              </a:rPr>
              <a:t>antecedents</a:t>
            </a:r>
            <a:r>
              <a:rPr lang="sv-SE" sz="675" dirty="0">
                <a:latin typeface="Calibri" panose="020F0502020204030204" pitchFamily="34" charset="0"/>
              </a:rPr>
              <a:t>, </a:t>
            </a:r>
            <a:r>
              <a:rPr lang="sv-SE" sz="675" dirty="0" err="1">
                <a:latin typeface="Calibri" panose="020F0502020204030204" pitchFamily="34" charset="0"/>
              </a:rPr>
              <a:t>outcomes</a:t>
            </a:r>
            <a:r>
              <a:rPr lang="sv-SE" sz="675" dirty="0">
                <a:latin typeface="Calibri" panose="020F0502020204030204" pitchFamily="34" charset="0"/>
              </a:rPr>
              <a:t>, and </a:t>
            </a:r>
            <a:r>
              <a:rPr lang="sv-SE" sz="675" dirty="0" err="1">
                <a:latin typeface="Calibri" panose="020F0502020204030204" pitchFamily="34" charset="0"/>
              </a:rPr>
              <a:t>methods</a:t>
            </a:r>
            <a:r>
              <a:rPr lang="sv-SE" sz="675" dirty="0">
                <a:latin typeface="Calibri" panose="020F0502020204030204" pitchFamily="34" charset="0"/>
              </a:rPr>
              <a:t>. </a:t>
            </a:r>
            <a:r>
              <a:rPr lang="sv-SE" sz="675" i="1" dirty="0">
                <a:latin typeface="Calibri" panose="020F0502020204030204" pitchFamily="34" charset="0"/>
              </a:rPr>
              <a:t>The Journal </a:t>
            </a:r>
            <a:r>
              <a:rPr lang="sv-SE" sz="675" i="1" dirty="0" err="1">
                <a:latin typeface="Calibri" panose="020F0502020204030204" pitchFamily="34" charset="0"/>
              </a:rPr>
              <a:t>of</a:t>
            </a:r>
            <a:r>
              <a:rPr lang="sv-SE" sz="675" i="1" dirty="0">
                <a:latin typeface="Calibri" panose="020F0502020204030204" pitchFamily="34" charset="0"/>
              </a:rPr>
              <a:t> </a:t>
            </a:r>
            <a:r>
              <a:rPr lang="sv-SE" sz="675" i="1" dirty="0" err="1">
                <a:latin typeface="Calibri" panose="020F0502020204030204" pitchFamily="34" charset="0"/>
              </a:rPr>
              <a:t>applied</a:t>
            </a:r>
            <a:r>
              <a:rPr lang="sv-SE" sz="675" i="1" dirty="0">
                <a:latin typeface="Calibri" panose="020F0502020204030204" pitchFamily="34" charset="0"/>
              </a:rPr>
              <a:t> </a:t>
            </a:r>
            <a:r>
              <a:rPr lang="sv-SE" sz="675" i="1" dirty="0" err="1">
                <a:latin typeface="Calibri" panose="020F0502020204030204" pitchFamily="34" charset="0"/>
              </a:rPr>
              <a:t>psychology</a:t>
            </a:r>
            <a:r>
              <a:rPr lang="sv-SE" sz="675" i="1" dirty="0">
                <a:latin typeface="Calibri" panose="020F0502020204030204" pitchFamily="34" charset="0"/>
              </a:rPr>
              <a:t>, 92(3), 707-721. https://doi.org/10.1037/0021-9010.92.3.707 	</a:t>
            </a:r>
          </a:p>
        </p:txBody>
      </p:sp>
    </p:spTree>
    <p:extLst>
      <p:ext uri="{BB962C8B-B14F-4D97-AF65-F5344CB8AC3E}">
        <p14:creationId xmlns:p14="http://schemas.microsoft.com/office/powerpoint/2010/main" val="373308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a:xfrm>
            <a:off x="1657350" y="681812"/>
            <a:ext cx="5829300" cy="857250"/>
          </a:xfrm>
        </p:spPr>
        <p:txBody>
          <a:bodyPr>
            <a:normAutofit/>
          </a:bodyPr>
          <a:lstStyle/>
          <a:p>
            <a:r>
              <a:rPr lang="sv-SE" sz="2400" dirty="0"/>
              <a:t>Bakgrund till projektet</a:t>
            </a:r>
            <a:br>
              <a:rPr lang="sv-SE" sz="2400" dirty="0"/>
            </a:br>
            <a:endParaRPr lang="sv-SE" sz="2400" dirty="0"/>
          </a:p>
        </p:txBody>
      </p:sp>
      <p:pic>
        <p:nvPicPr>
          <p:cNvPr id="9" name="Picture 3"/>
          <p:cNvPicPr>
            <a:picLocks noChangeAspect="1" noChangeArrowheads="1"/>
          </p:cNvPicPr>
          <p:nvPr/>
        </p:nvPicPr>
        <p:blipFill>
          <a:blip r:embed="rId3" cstate="print"/>
          <a:srcRect l="22232" r="15306" b="2588"/>
          <a:stretch>
            <a:fillRect/>
          </a:stretch>
        </p:blipFill>
        <p:spPr bwMode="auto">
          <a:xfrm>
            <a:off x="1596302" y="1524488"/>
            <a:ext cx="2029758" cy="2373567"/>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l="52357" b="4160"/>
          <a:stretch>
            <a:fillRect/>
          </a:stretch>
        </p:blipFill>
        <p:spPr bwMode="auto">
          <a:xfrm>
            <a:off x="3731492" y="1489920"/>
            <a:ext cx="1681017" cy="2354695"/>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t="5182" b="6036"/>
          <a:stretch>
            <a:fillRect/>
          </a:stretch>
        </p:blipFill>
        <p:spPr bwMode="auto">
          <a:xfrm>
            <a:off x="5548359" y="1506308"/>
            <a:ext cx="2043723" cy="2566778"/>
          </a:xfrm>
          <a:prstGeom prst="rect">
            <a:avLst/>
          </a:prstGeom>
          <a:noFill/>
          <a:ln w="9525">
            <a:noFill/>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6066" y="1059583"/>
            <a:ext cx="1865710" cy="12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1043608" y="4040332"/>
            <a:ext cx="7128791" cy="923330"/>
          </a:xfrm>
          <a:prstGeom prst="rect">
            <a:avLst/>
          </a:prstGeom>
        </p:spPr>
        <p:txBody>
          <a:bodyPr wrap="square">
            <a:spAutoFit/>
          </a:bodyPr>
          <a:lstStyle/>
          <a:p>
            <a:r>
              <a:rPr lang="sv-SE" sz="1800" b="1" dirty="0">
                <a:solidFill>
                  <a:schemeClr val="bg1"/>
                </a:solidFill>
                <a:latin typeface="+mn-lt"/>
                <a:ea typeface="Calibri" panose="020F0502020204030204" pitchFamily="34" charset="0"/>
                <a:cs typeface="Times New Roman" panose="02020603050405020304" pitchFamily="18" charset="0"/>
              </a:rPr>
              <a:t>Socialstyrelsen, statens folkhälsoinstitut och AFA Försäkring noterade höga siffror gällande långtidssjukskrivningen bland sjuksköterskor på grund av psykisk ohälsa</a:t>
            </a:r>
            <a:endParaRPr lang="sv-SE" sz="1800" dirty="0">
              <a:solidFill>
                <a:schemeClr val="bg1"/>
              </a:solidFill>
              <a:latin typeface="+mn-lt"/>
            </a:endParaRPr>
          </a:p>
        </p:txBody>
      </p:sp>
    </p:spTree>
    <p:extLst>
      <p:ext uri="{BB962C8B-B14F-4D97-AF65-F5344CB8AC3E}">
        <p14:creationId xmlns:p14="http://schemas.microsoft.com/office/powerpoint/2010/main" val="17129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15672-3DC0-EB41-0EB3-F89146F2805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8DB7B819-7823-8032-F7EF-367E650988CE}"/>
              </a:ext>
            </a:extLst>
          </p:cNvPr>
          <p:cNvSpPr>
            <a:spLocks noGrp="1"/>
          </p:cNvSpPr>
          <p:nvPr>
            <p:ph type="sldNum" sz="quarter" idx="4294967295"/>
          </p:nvPr>
        </p:nvSpPr>
        <p:spPr/>
        <p:txBody>
          <a:bodyPr/>
          <a:lstStyle/>
          <a:p>
            <a:pPr algn="l" defTabSz="342900" eaLnBrk="1" fontAlgn="auto" hangingPunct="1">
              <a:spcBef>
                <a:spcPts val="0"/>
              </a:spcBef>
              <a:spcAft>
                <a:spcPts val="0"/>
              </a:spcAft>
              <a:defRPr/>
            </a:pPr>
            <a:endParaRPr lang="sv-SE" sz="1350" dirty="0">
              <a:solidFill>
                <a:srgbClr val="808080"/>
              </a:solidFill>
              <a:latin typeface="Calibri"/>
            </a:endParaRPr>
          </a:p>
        </p:txBody>
      </p:sp>
      <p:sp>
        <p:nvSpPr>
          <p:cNvPr id="3" name="textruta 2">
            <a:extLst>
              <a:ext uri="{FF2B5EF4-FFF2-40B4-BE49-F238E27FC236}">
                <a16:creationId xmlns:a16="http://schemas.microsoft.com/office/drawing/2014/main" id="{1BED3E09-6F3C-0937-80CF-7C7577CE383C}"/>
              </a:ext>
            </a:extLst>
          </p:cNvPr>
          <p:cNvSpPr txBox="1"/>
          <p:nvPr/>
        </p:nvSpPr>
        <p:spPr>
          <a:xfrm>
            <a:off x="3590146" y="1594751"/>
            <a:ext cx="2224580" cy="923330"/>
          </a:xfrm>
          <a:prstGeom prst="rect">
            <a:avLst/>
          </a:prstGeom>
          <a:noFill/>
        </p:spPr>
        <p:txBody>
          <a:bodyPr wrap="square" rtlCol="0">
            <a:spAutoFit/>
          </a:bodyPr>
          <a:lstStyle/>
          <a:p>
            <a:pPr defTabSz="342900" eaLnBrk="1" fontAlgn="auto" hangingPunct="1">
              <a:spcBef>
                <a:spcPts val="0"/>
              </a:spcBef>
              <a:spcAft>
                <a:spcPts val="0"/>
              </a:spcAft>
              <a:defRPr/>
            </a:pPr>
            <a:r>
              <a:rPr lang="sv-SE" sz="2700" dirty="0">
                <a:ln w="0"/>
                <a:effectLst>
                  <a:outerShdw blurRad="38100" dist="19050" dir="2700000" algn="tl" rotWithShape="0">
                    <a:schemeClr val="dk1">
                      <a:alpha val="40000"/>
                    </a:schemeClr>
                  </a:outerShdw>
                </a:effectLst>
                <a:latin typeface="Calibri"/>
              </a:rPr>
              <a:t>                  PROCESSER</a:t>
            </a:r>
          </a:p>
        </p:txBody>
      </p:sp>
      <p:sp>
        <p:nvSpPr>
          <p:cNvPr id="11" name="textruta 10">
            <a:extLst>
              <a:ext uri="{FF2B5EF4-FFF2-40B4-BE49-F238E27FC236}">
                <a16:creationId xmlns:a16="http://schemas.microsoft.com/office/drawing/2014/main" id="{04E4FC7C-4CB1-3120-8523-A7BA0F35BB64}"/>
              </a:ext>
            </a:extLst>
          </p:cNvPr>
          <p:cNvSpPr txBox="1"/>
          <p:nvPr/>
        </p:nvSpPr>
        <p:spPr>
          <a:xfrm>
            <a:off x="3727032" y="2552147"/>
            <a:ext cx="2741788" cy="2308324"/>
          </a:xfrm>
          <a:prstGeom prst="rect">
            <a:avLst/>
          </a:prstGeom>
          <a:noFill/>
        </p:spPr>
        <p:txBody>
          <a:bodyPr wrap="square" rtlCol="0">
            <a:spAutoFit/>
          </a:bodyPr>
          <a:lstStyle/>
          <a:p>
            <a:pPr marL="192881" indent="-192881" defTabSz="342900" eaLnBrk="1" fontAlgn="auto" hangingPunct="1">
              <a:spcBef>
                <a:spcPts val="0"/>
              </a:spcBef>
              <a:spcAft>
                <a:spcPts val="0"/>
              </a:spcAft>
              <a:buFont typeface="Arial" panose="020B0604020202020204" pitchFamily="34" charset="0"/>
              <a:buChar char="•"/>
              <a:defRPr/>
            </a:pPr>
            <a:r>
              <a:rPr lang="sv-SE" sz="1800" dirty="0">
                <a:solidFill>
                  <a:prstClr val="black"/>
                </a:solidFill>
                <a:latin typeface="Calibri Light"/>
              </a:rPr>
              <a:t>Rollklarhet</a:t>
            </a:r>
          </a:p>
          <a:p>
            <a:pPr marL="192881" indent="-192881" defTabSz="342900" eaLnBrk="1" fontAlgn="auto" hangingPunct="1">
              <a:spcBef>
                <a:spcPts val="0"/>
              </a:spcBef>
              <a:spcAft>
                <a:spcPts val="0"/>
              </a:spcAft>
              <a:buFont typeface="Arial" panose="020B0604020202020204" pitchFamily="34" charset="0"/>
              <a:buChar char="•"/>
              <a:defRPr/>
            </a:pPr>
            <a:r>
              <a:rPr lang="sv-SE" sz="1800" dirty="0">
                <a:solidFill>
                  <a:prstClr val="black"/>
                </a:solidFill>
                <a:latin typeface="Calibri Light"/>
              </a:rPr>
              <a:t>Handlingskraft </a:t>
            </a:r>
          </a:p>
          <a:p>
            <a:pPr marL="192881" indent="-192881" defTabSz="342900" eaLnBrk="1" fontAlgn="auto" hangingPunct="1">
              <a:spcBef>
                <a:spcPts val="0"/>
              </a:spcBef>
              <a:spcAft>
                <a:spcPts val="0"/>
              </a:spcAft>
              <a:buFont typeface="Arial" panose="020B0604020202020204" pitchFamily="34" charset="0"/>
              <a:buChar char="•"/>
              <a:defRPr/>
            </a:pPr>
            <a:r>
              <a:rPr lang="sv-SE" sz="1800" dirty="0">
                <a:solidFill>
                  <a:prstClr val="black"/>
                </a:solidFill>
                <a:latin typeface="Calibri Light"/>
              </a:rPr>
              <a:t>Social acceptans</a:t>
            </a:r>
          </a:p>
          <a:p>
            <a:pPr marL="192881" indent="-192881" defTabSz="342900" eaLnBrk="1" fontAlgn="auto" hangingPunct="1">
              <a:spcBef>
                <a:spcPts val="0"/>
              </a:spcBef>
              <a:spcAft>
                <a:spcPts val="0"/>
              </a:spcAft>
              <a:buFont typeface="Arial" panose="020B0604020202020204" pitchFamily="34" charset="0"/>
              <a:buChar char="•"/>
              <a:defRPr/>
            </a:pPr>
            <a:endParaRPr lang="sv-SE" sz="1800" dirty="0">
              <a:solidFill>
                <a:prstClr val="black"/>
              </a:solidFill>
              <a:latin typeface="Calibri Light"/>
            </a:endParaRPr>
          </a:p>
          <a:p>
            <a:pPr defTabSz="342900" eaLnBrk="1" fontAlgn="auto" hangingPunct="1">
              <a:spcBef>
                <a:spcPts val="0"/>
              </a:spcBef>
              <a:spcAft>
                <a:spcPts val="0"/>
              </a:spcAft>
              <a:defRPr/>
            </a:pPr>
            <a:endParaRPr lang="sv-SE" sz="1800" dirty="0">
              <a:solidFill>
                <a:prstClr val="black"/>
              </a:solidFill>
              <a:latin typeface="Calibri Light"/>
            </a:endParaRPr>
          </a:p>
          <a:p>
            <a:pPr defTabSz="342900" eaLnBrk="1" fontAlgn="auto" hangingPunct="1">
              <a:spcBef>
                <a:spcPts val="0"/>
              </a:spcBef>
              <a:spcAft>
                <a:spcPts val="0"/>
              </a:spcAft>
              <a:defRPr/>
            </a:pPr>
            <a:endParaRPr lang="sv-SE" sz="1800" dirty="0">
              <a:solidFill>
                <a:prstClr val="black"/>
              </a:solidFill>
              <a:latin typeface="Calibri Light"/>
            </a:endParaRPr>
          </a:p>
          <a:p>
            <a:pPr defTabSz="342900" eaLnBrk="1" fontAlgn="auto" hangingPunct="1">
              <a:spcBef>
                <a:spcPts val="0"/>
              </a:spcBef>
              <a:spcAft>
                <a:spcPts val="0"/>
              </a:spcAft>
              <a:defRPr/>
            </a:pPr>
            <a:r>
              <a:rPr lang="sv-SE" sz="1800" b="1" dirty="0">
                <a:solidFill>
                  <a:prstClr val="black"/>
                </a:solidFill>
                <a:latin typeface="Calibri Light"/>
              </a:rPr>
              <a:t>         STRESS</a:t>
            </a:r>
          </a:p>
          <a:p>
            <a:pPr marL="192881" indent="-192881" defTabSz="342900" eaLnBrk="1" fontAlgn="auto" hangingPunct="1">
              <a:spcBef>
                <a:spcPts val="0"/>
              </a:spcBef>
              <a:spcAft>
                <a:spcPts val="0"/>
              </a:spcAft>
              <a:buFont typeface="Arial" panose="020B0604020202020204" pitchFamily="34" charset="0"/>
              <a:buChar char="•"/>
              <a:defRPr/>
            </a:pPr>
            <a:endParaRPr lang="sv-SE" sz="1800" dirty="0">
              <a:solidFill>
                <a:prstClr val="black"/>
              </a:solidFill>
              <a:latin typeface="Calibri Light"/>
            </a:endParaRPr>
          </a:p>
        </p:txBody>
      </p:sp>
      <p:sp>
        <p:nvSpPr>
          <p:cNvPr id="16" name="Höger 11">
            <a:extLst>
              <a:ext uri="{FF2B5EF4-FFF2-40B4-BE49-F238E27FC236}">
                <a16:creationId xmlns:a16="http://schemas.microsoft.com/office/drawing/2014/main" id="{04EEBACF-250B-9876-C12B-CC150D7857EA}"/>
              </a:ext>
            </a:extLst>
          </p:cNvPr>
          <p:cNvSpPr/>
          <p:nvPr/>
        </p:nvSpPr>
        <p:spPr bwMode="auto">
          <a:xfrm rot="5400000">
            <a:off x="4191093" y="3441684"/>
            <a:ext cx="769586" cy="526559"/>
          </a:xfrm>
          <a:prstGeom prst="rightArrow">
            <a:avLst/>
          </a:prstGeom>
          <a:solidFill>
            <a:srgbClr val="FF8F8F"/>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192881" indent="-192881" defTabSz="342900" eaLnBrk="1" hangingPunct="1">
              <a:spcBef>
                <a:spcPct val="20000"/>
              </a:spcBef>
              <a:buClr>
                <a:srgbClr val="FFDD00"/>
              </a:buClr>
              <a:buFont typeface="Wingdings" pitchFamily="2" charset="2"/>
              <a:buChar char="§"/>
              <a:defRPr/>
            </a:pPr>
            <a:endParaRPr lang="sv-SE" sz="1125">
              <a:solidFill>
                <a:prstClr val="black"/>
              </a:solidFill>
              <a:latin typeface="Arial" charset="0"/>
            </a:endParaRPr>
          </a:p>
        </p:txBody>
      </p:sp>
      <p:cxnSp>
        <p:nvCxnSpPr>
          <p:cNvPr id="8" name="Rak koppling 7">
            <a:extLst>
              <a:ext uri="{FF2B5EF4-FFF2-40B4-BE49-F238E27FC236}">
                <a16:creationId xmlns:a16="http://schemas.microsoft.com/office/drawing/2014/main" id="{E4E4191F-E745-78CF-7584-D59D556D443B}"/>
              </a:ext>
            </a:extLst>
          </p:cNvPr>
          <p:cNvCxnSpPr/>
          <p:nvPr/>
        </p:nvCxnSpPr>
        <p:spPr>
          <a:xfrm flipV="1">
            <a:off x="4216706" y="3320172"/>
            <a:ext cx="760164" cy="678951"/>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76CB490-AEF2-A9B4-B7A1-761CF2169177}"/>
              </a:ext>
            </a:extLst>
          </p:cNvPr>
          <p:cNvCxnSpPr/>
          <p:nvPr/>
        </p:nvCxnSpPr>
        <p:spPr>
          <a:xfrm>
            <a:off x="4216706" y="3434470"/>
            <a:ext cx="760164" cy="564653"/>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F33D6DA3-FF92-4B8C-DD2A-50266017710D}"/>
              </a:ext>
            </a:extLst>
          </p:cNvPr>
          <p:cNvSpPr txBox="1"/>
          <p:nvPr/>
        </p:nvSpPr>
        <p:spPr>
          <a:xfrm>
            <a:off x="1214563" y="4871350"/>
            <a:ext cx="6538038" cy="184666"/>
          </a:xfrm>
          <a:prstGeom prst="rect">
            <a:avLst/>
          </a:prstGeom>
          <a:noFill/>
        </p:spPr>
        <p:txBody>
          <a:bodyPr wrap="square">
            <a:spAutoFit/>
          </a:bodyPr>
          <a:lstStyle/>
          <a:p>
            <a:r>
              <a:rPr lang="sv-SE" sz="600" dirty="0"/>
              <a:t>Frögéli, E., Rudman, A., &amp; Gustavsson, P. (2019). Preventing Stress-</a:t>
            </a:r>
            <a:r>
              <a:rPr lang="sv-SE" sz="600" dirty="0" err="1"/>
              <a:t>Related</a:t>
            </a:r>
            <a:r>
              <a:rPr lang="sv-SE" sz="600" dirty="0"/>
              <a:t> </a:t>
            </a:r>
            <a:r>
              <a:rPr lang="sv-SE" sz="600" dirty="0" err="1"/>
              <a:t>Ill</a:t>
            </a:r>
            <a:r>
              <a:rPr lang="sv-SE" sz="600" dirty="0"/>
              <a:t> Health </a:t>
            </a:r>
            <a:r>
              <a:rPr lang="sv-SE" sz="600" dirty="0" err="1"/>
              <a:t>Among</a:t>
            </a:r>
            <a:r>
              <a:rPr lang="sv-SE" sz="600" dirty="0"/>
              <a:t> </a:t>
            </a:r>
            <a:r>
              <a:rPr lang="sv-SE" sz="600" dirty="0" err="1"/>
              <a:t>Future</a:t>
            </a:r>
            <a:r>
              <a:rPr lang="sv-SE" sz="600" dirty="0"/>
              <a:t> </a:t>
            </a:r>
            <a:r>
              <a:rPr lang="sv-SE" sz="600" dirty="0" err="1"/>
              <a:t>Nurses</a:t>
            </a:r>
            <a:r>
              <a:rPr lang="sv-SE" sz="600" dirty="0"/>
              <a:t>: </a:t>
            </a:r>
            <a:r>
              <a:rPr lang="sv-SE" sz="600" dirty="0" err="1"/>
              <a:t>Effects</a:t>
            </a:r>
            <a:r>
              <a:rPr lang="sv-SE" sz="600" dirty="0"/>
              <a:t> Over 3 </a:t>
            </a:r>
            <a:r>
              <a:rPr lang="sv-SE" sz="600" dirty="0" err="1"/>
              <a:t>Years</a:t>
            </a:r>
            <a:r>
              <a:rPr lang="sv-SE" sz="600" dirty="0"/>
              <a:t>. International Journal </a:t>
            </a:r>
            <a:r>
              <a:rPr lang="sv-SE" sz="600" dirty="0" err="1"/>
              <a:t>of</a:t>
            </a:r>
            <a:r>
              <a:rPr lang="sv-SE" sz="600" dirty="0"/>
              <a:t> Stress Management, 26(3), 272-286. </a:t>
            </a:r>
          </a:p>
        </p:txBody>
      </p:sp>
      <p:sp>
        <p:nvSpPr>
          <p:cNvPr id="9" name="Rubrik 1">
            <a:extLst>
              <a:ext uri="{FF2B5EF4-FFF2-40B4-BE49-F238E27FC236}">
                <a16:creationId xmlns:a16="http://schemas.microsoft.com/office/drawing/2014/main" id="{3262386E-1B48-7AB2-1E4B-20DC05137048}"/>
              </a:ext>
            </a:extLst>
          </p:cNvPr>
          <p:cNvSpPr txBox="1">
            <a:spLocks/>
          </p:cNvSpPr>
          <p:nvPr/>
        </p:nvSpPr>
        <p:spPr bwMode="auto">
          <a:xfrm>
            <a:off x="539552" y="536969"/>
            <a:ext cx="7848872" cy="8572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pPr defTabSz="685800"/>
            <a:r>
              <a:rPr lang="sv-SE" sz="2100" b="0" kern="0" dirty="0"/>
              <a:t>LUST studien: </a:t>
            </a:r>
            <a:r>
              <a:rPr lang="sv-SE" sz="2400" b="0" kern="0" dirty="0"/>
              <a:t>Leder</a:t>
            </a:r>
            <a:r>
              <a:rPr lang="sv-SE" sz="2100" b="0" kern="0" dirty="0"/>
              <a:t> lyckad introduktion till mindre stress?</a:t>
            </a:r>
          </a:p>
        </p:txBody>
      </p:sp>
    </p:spTree>
    <p:extLst>
      <p:ext uri="{BB962C8B-B14F-4D97-AF65-F5344CB8AC3E}">
        <p14:creationId xmlns:p14="http://schemas.microsoft.com/office/powerpoint/2010/main" val="783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noGrp="1"/>
          </p:cNvGraphicFramePr>
          <p:nvPr>
            <p:ph idx="1"/>
            <p:extLst>
              <p:ext uri="{D42A27DB-BD31-4B8C-83A1-F6EECF244321}">
                <p14:modId xmlns:p14="http://schemas.microsoft.com/office/powerpoint/2010/main" val="3799995993"/>
              </p:ext>
            </p:extLst>
          </p:nvPr>
        </p:nvGraphicFramePr>
        <p:xfrm>
          <a:off x="1187624" y="1059582"/>
          <a:ext cx="6605921" cy="3052482"/>
        </p:xfrm>
        <a:graphic>
          <a:graphicData uri="http://schemas.openxmlformats.org/drawingml/2006/table">
            <a:tbl>
              <a:tblPr firstRow="1" bandRow="1">
                <a:tableStyleId>{5C22544A-7EE6-4342-B048-85BDC9FD1C3A}</a:tableStyleId>
              </a:tblPr>
              <a:tblGrid>
                <a:gridCol w="1458161">
                  <a:extLst>
                    <a:ext uri="{9D8B030D-6E8A-4147-A177-3AD203B41FA5}">
                      <a16:colId xmlns:a16="http://schemas.microsoft.com/office/drawing/2014/main" val="91687607"/>
                    </a:ext>
                  </a:extLst>
                </a:gridCol>
                <a:gridCol w="2322258">
                  <a:extLst>
                    <a:ext uri="{9D8B030D-6E8A-4147-A177-3AD203B41FA5}">
                      <a16:colId xmlns:a16="http://schemas.microsoft.com/office/drawing/2014/main" val="392992475"/>
                    </a:ext>
                  </a:extLst>
                </a:gridCol>
                <a:gridCol w="2825502">
                  <a:extLst>
                    <a:ext uri="{9D8B030D-6E8A-4147-A177-3AD203B41FA5}">
                      <a16:colId xmlns:a16="http://schemas.microsoft.com/office/drawing/2014/main" val="1602149704"/>
                    </a:ext>
                  </a:extLst>
                </a:gridCol>
              </a:tblGrid>
              <a:tr h="426197">
                <a:tc>
                  <a:txBody>
                    <a:bodyPr/>
                    <a:lstStyle/>
                    <a:p>
                      <a:pPr>
                        <a:lnSpc>
                          <a:spcPct val="100000"/>
                        </a:lnSpc>
                      </a:pPr>
                      <a:endParaRPr lang="sv-SE" sz="1400" dirty="0"/>
                    </a:p>
                  </a:txBody>
                  <a:tcPr marL="68580" marR="68580" marT="34290" marB="34290"/>
                </a:tc>
                <a:tc>
                  <a:txBody>
                    <a:bodyPr/>
                    <a:lstStyle/>
                    <a:p>
                      <a:pPr>
                        <a:lnSpc>
                          <a:spcPct val="100000"/>
                        </a:lnSpc>
                      </a:pPr>
                      <a:endParaRPr lang="sv-SE" sz="1400"/>
                    </a:p>
                  </a:txBody>
                  <a:tcPr marL="68580" marR="68580" marT="34290" marB="34290"/>
                </a:tc>
                <a:tc>
                  <a:txBody>
                    <a:bodyPr/>
                    <a:lstStyle/>
                    <a:p>
                      <a:pPr>
                        <a:lnSpc>
                          <a:spcPct val="100000"/>
                        </a:lnSpc>
                      </a:pPr>
                      <a:endParaRPr lang="sv-SE" sz="1400" dirty="0"/>
                    </a:p>
                  </a:txBody>
                  <a:tcPr marL="68580" marR="68580" marT="34290" marB="34290"/>
                </a:tc>
                <a:extLst>
                  <a:ext uri="{0D108BD9-81ED-4DB2-BD59-A6C34878D82A}">
                    <a16:rowId xmlns:a16="http://schemas.microsoft.com/office/drawing/2014/main" val="2963577352"/>
                  </a:ext>
                </a:extLst>
              </a:tr>
              <a:tr h="426197">
                <a:tc>
                  <a:txBody>
                    <a:bodyPr/>
                    <a:lstStyle/>
                    <a:p>
                      <a:pPr>
                        <a:lnSpc>
                          <a:spcPct val="100000"/>
                        </a:lnSpc>
                      </a:pPr>
                      <a:r>
                        <a:rPr lang="sv-SE" sz="1400" dirty="0"/>
                        <a:t>Kontext</a:t>
                      </a:r>
                    </a:p>
                  </a:txBody>
                  <a:tcPr marL="68580" marR="68580" marT="34290" marB="34290"/>
                </a:tc>
                <a:tc>
                  <a:txBody>
                    <a:bodyPr/>
                    <a:lstStyle/>
                    <a:p>
                      <a:pPr>
                        <a:lnSpc>
                          <a:spcPct val="100000"/>
                        </a:lnSpc>
                      </a:pPr>
                      <a:r>
                        <a:rPr lang="sv-SE" sz="1400" dirty="0"/>
                        <a:t>Grupp av nya</a:t>
                      </a:r>
                    </a:p>
                  </a:txBody>
                  <a:tcPr marL="68580" marR="68580" marT="34290" marB="34290"/>
                </a:tc>
                <a:tc>
                  <a:txBody>
                    <a:bodyPr/>
                    <a:lstStyle/>
                    <a:p>
                      <a:pPr>
                        <a:lnSpc>
                          <a:spcPct val="100000"/>
                        </a:lnSpc>
                      </a:pPr>
                      <a:r>
                        <a:rPr lang="sv-SE" sz="1400" dirty="0"/>
                        <a:t>Enskild</a:t>
                      </a:r>
                      <a:r>
                        <a:rPr lang="sv-SE" sz="1400" baseline="0" dirty="0"/>
                        <a:t> individ</a:t>
                      </a:r>
                      <a:endParaRPr lang="sv-SE" sz="1400" dirty="0"/>
                    </a:p>
                  </a:txBody>
                  <a:tcPr marL="68580" marR="68580" marT="34290" marB="34290"/>
                </a:tc>
                <a:extLst>
                  <a:ext uri="{0D108BD9-81ED-4DB2-BD59-A6C34878D82A}">
                    <a16:rowId xmlns:a16="http://schemas.microsoft.com/office/drawing/2014/main" val="1166889363"/>
                  </a:ext>
                </a:extLst>
              </a:tr>
              <a:tr h="426197">
                <a:tc>
                  <a:txBody>
                    <a:bodyPr/>
                    <a:lstStyle/>
                    <a:p>
                      <a:pPr>
                        <a:lnSpc>
                          <a:spcPct val="100000"/>
                        </a:lnSpc>
                      </a:pPr>
                      <a:endParaRPr lang="sv-SE" sz="1400" dirty="0"/>
                    </a:p>
                  </a:txBody>
                  <a:tcPr marL="68580" marR="68580" marT="34290" marB="34290"/>
                </a:tc>
                <a:tc>
                  <a:txBody>
                    <a:bodyPr/>
                    <a:lstStyle/>
                    <a:p>
                      <a:pPr>
                        <a:lnSpc>
                          <a:spcPct val="100000"/>
                        </a:lnSpc>
                      </a:pPr>
                      <a:r>
                        <a:rPr lang="sv-SE" sz="1400" dirty="0"/>
                        <a:t>Utanför produktionen</a:t>
                      </a:r>
                    </a:p>
                  </a:txBody>
                  <a:tcPr marL="68580" marR="68580" marT="34290" marB="34290"/>
                </a:tc>
                <a:tc>
                  <a:txBody>
                    <a:bodyPr/>
                    <a:lstStyle/>
                    <a:p>
                      <a:pPr>
                        <a:lnSpc>
                          <a:spcPct val="100000"/>
                        </a:lnSpc>
                      </a:pPr>
                      <a:r>
                        <a:rPr lang="sv-SE" sz="1400" dirty="0"/>
                        <a:t>Integrerad</a:t>
                      </a:r>
                    </a:p>
                  </a:txBody>
                  <a:tcPr marL="68580" marR="68580" marT="34290" marB="34290"/>
                </a:tc>
                <a:extLst>
                  <a:ext uri="{0D108BD9-81ED-4DB2-BD59-A6C34878D82A}">
                    <a16:rowId xmlns:a16="http://schemas.microsoft.com/office/drawing/2014/main" val="708610601"/>
                  </a:ext>
                </a:extLst>
              </a:tr>
              <a:tr h="426197">
                <a:tc>
                  <a:txBody>
                    <a:bodyPr/>
                    <a:lstStyle/>
                    <a:p>
                      <a:pPr>
                        <a:lnSpc>
                          <a:spcPct val="100000"/>
                        </a:lnSpc>
                      </a:pPr>
                      <a:r>
                        <a:rPr lang="sv-SE" sz="1400" dirty="0"/>
                        <a:t>Struktur</a:t>
                      </a:r>
                    </a:p>
                  </a:txBody>
                  <a:tcPr marL="68580" marR="68580" marT="34290" marB="34290"/>
                </a:tc>
                <a:tc>
                  <a:txBody>
                    <a:bodyPr/>
                    <a:lstStyle/>
                    <a:p>
                      <a:pPr>
                        <a:lnSpc>
                          <a:spcPct val="100000"/>
                        </a:lnSpc>
                      </a:pPr>
                      <a:r>
                        <a:rPr lang="sv-SE" sz="1400" dirty="0"/>
                        <a:t>Färdiga</a:t>
                      </a:r>
                      <a:r>
                        <a:rPr lang="sv-SE" sz="1400" baseline="0" dirty="0"/>
                        <a:t> moduler</a:t>
                      </a:r>
                      <a:endParaRPr lang="sv-SE" sz="1400" dirty="0"/>
                    </a:p>
                  </a:txBody>
                  <a:tcPr marL="68580" marR="68580" marT="34290" marB="34290"/>
                </a:tc>
                <a:tc>
                  <a:txBody>
                    <a:bodyPr/>
                    <a:lstStyle/>
                    <a:p>
                      <a:pPr>
                        <a:lnSpc>
                          <a:spcPct val="100000"/>
                        </a:lnSpc>
                      </a:pPr>
                      <a:r>
                        <a:rPr lang="sv-SE" sz="1400" dirty="0"/>
                        <a:t>Moduler skapas</a:t>
                      </a:r>
                      <a:r>
                        <a:rPr lang="sv-SE" sz="1400" baseline="0" dirty="0"/>
                        <a:t> efter behov</a:t>
                      </a:r>
                      <a:endParaRPr lang="sv-SE" sz="1400" dirty="0"/>
                    </a:p>
                  </a:txBody>
                  <a:tcPr marL="68580" marR="68580" marT="34290" marB="34290"/>
                </a:tc>
                <a:extLst>
                  <a:ext uri="{0D108BD9-81ED-4DB2-BD59-A6C34878D82A}">
                    <a16:rowId xmlns:a16="http://schemas.microsoft.com/office/drawing/2014/main" val="4252117401"/>
                  </a:ext>
                </a:extLst>
              </a:tr>
              <a:tr h="426197">
                <a:tc>
                  <a:txBody>
                    <a:bodyPr/>
                    <a:lstStyle/>
                    <a:p>
                      <a:pPr>
                        <a:lnSpc>
                          <a:spcPct val="100000"/>
                        </a:lnSpc>
                      </a:pPr>
                      <a:endParaRPr lang="sv-SE" sz="1400"/>
                    </a:p>
                  </a:txBody>
                  <a:tcPr marL="68580" marR="68580" marT="34290" marB="34290"/>
                </a:tc>
                <a:tc>
                  <a:txBody>
                    <a:bodyPr/>
                    <a:lstStyle/>
                    <a:p>
                      <a:pPr>
                        <a:lnSpc>
                          <a:spcPct val="100000"/>
                        </a:lnSpc>
                      </a:pPr>
                      <a:r>
                        <a:rPr lang="sv-SE" sz="1400" dirty="0"/>
                        <a:t>En</a:t>
                      </a:r>
                      <a:r>
                        <a:rPr lang="sv-SE" sz="1400" baseline="0" dirty="0"/>
                        <a:t> strukturerad plan följs</a:t>
                      </a:r>
                      <a:endParaRPr lang="sv-SE" sz="1400" dirty="0"/>
                    </a:p>
                  </a:txBody>
                  <a:tcPr marL="68580" marR="68580" marT="34290" marB="34290"/>
                </a:tc>
                <a:tc>
                  <a:txBody>
                    <a:bodyPr/>
                    <a:lstStyle/>
                    <a:p>
                      <a:pPr>
                        <a:lnSpc>
                          <a:spcPct val="100000"/>
                        </a:lnSpc>
                      </a:pPr>
                      <a:r>
                        <a:rPr lang="sv-SE" sz="1400" dirty="0"/>
                        <a:t>Genomförande</a:t>
                      </a:r>
                      <a:r>
                        <a:rPr lang="sv-SE" sz="1400" baseline="0" dirty="0"/>
                        <a:t> som det passar</a:t>
                      </a:r>
                      <a:endParaRPr lang="sv-SE" sz="1400" dirty="0"/>
                    </a:p>
                  </a:txBody>
                  <a:tcPr marL="68580" marR="68580" marT="34290" marB="34290"/>
                </a:tc>
                <a:extLst>
                  <a:ext uri="{0D108BD9-81ED-4DB2-BD59-A6C34878D82A}">
                    <a16:rowId xmlns:a16="http://schemas.microsoft.com/office/drawing/2014/main" val="3216093906"/>
                  </a:ext>
                </a:extLst>
              </a:tr>
              <a:tr h="426197">
                <a:tc>
                  <a:txBody>
                    <a:bodyPr/>
                    <a:lstStyle/>
                    <a:p>
                      <a:pPr>
                        <a:lnSpc>
                          <a:spcPct val="100000"/>
                        </a:lnSpc>
                      </a:pPr>
                      <a:r>
                        <a:rPr lang="sv-SE" sz="1400" dirty="0"/>
                        <a:t>Socialt</a:t>
                      </a:r>
                    </a:p>
                  </a:txBody>
                  <a:tcPr marL="68580" marR="68580" marT="34290" marB="34290"/>
                </a:tc>
                <a:tc>
                  <a:txBody>
                    <a:bodyPr/>
                    <a:lstStyle/>
                    <a:p>
                      <a:pPr>
                        <a:lnSpc>
                          <a:spcPct val="100000"/>
                        </a:lnSpc>
                      </a:pPr>
                      <a:r>
                        <a:rPr lang="sv-SE" sz="1400" dirty="0"/>
                        <a:t>Ansedda</a:t>
                      </a:r>
                      <a:r>
                        <a:rPr lang="sv-SE" sz="1400" baseline="0" dirty="0"/>
                        <a:t> rollmodeller leder</a:t>
                      </a:r>
                      <a:endParaRPr lang="sv-SE" sz="1400" dirty="0"/>
                    </a:p>
                  </a:txBody>
                  <a:tcPr marL="68580" marR="68580" marT="34290" marB="34290"/>
                </a:tc>
                <a:tc>
                  <a:txBody>
                    <a:bodyPr/>
                    <a:lstStyle/>
                    <a:p>
                      <a:pPr>
                        <a:lnSpc>
                          <a:spcPct val="100000"/>
                        </a:lnSpc>
                      </a:pPr>
                      <a:r>
                        <a:rPr lang="sv-SE" sz="1400" dirty="0"/>
                        <a:t>Alla</a:t>
                      </a:r>
                      <a:r>
                        <a:rPr lang="sv-SE" sz="1400" baseline="0" dirty="0"/>
                        <a:t> kan dela ansvaret</a:t>
                      </a:r>
                      <a:endParaRPr lang="sv-SE" sz="1400" dirty="0"/>
                    </a:p>
                  </a:txBody>
                  <a:tcPr marL="68580" marR="68580" marT="34290" marB="34290"/>
                </a:tc>
                <a:extLst>
                  <a:ext uri="{0D108BD9-81ED-4DB2-BD59-A6C34878D82A}">
                    <a16:rowId xmlns:a16="http://schemas.microsoft.com/office/drawing/2014/main" val="2448742994"/>
                  </a:ext>
                </a:extLst>
              </a:tr>
              <a:tr h="426197">
                <a:tc>
                  <a:txBody>
                    <a:bodyPr/>
                    <a:lstStyle/>
                    <a:p>
                      <a:pPr>
                        <a:lnSpc>
                          <a:spcPct val="100000"/>
                        </a:lnSpc>
                      </a:pPr>
                      <a:endParaRPr lang="sv-SE" sz="1400" dirty="0"/>
                    </a:p>
                  </a:txBody>
                  <a:tcPr marL="68580" marR="68580" marT="34290" marB="34290"/>
                </a:tc>
                <a:tc>
                  <a:txBody>
                    <a:bodyPr/>
                    <a:lstStyle/>
                    <a:p>
                      <a:pPr>
                        <a:lnSpc>
                          <a:spcPct val="100000"/>
                        </a:lnSpc>
                      </a:pPr>
                      <a:r>
                        <a:rPr lang="sv-SE" sz="1400" dirty="0"/>
                        <a:t>Nyfiken, inbjudande</a:t>
                      </a:r>
                    </a:p>
                  </a:txBody>
                  <a:tcPr marL="68580" marR="68580" marT="34290" marB="34290"/>
                </a:tc>
                <a:tc>
                  <a:txBody>
                    <a:bodyPr/>
                    <a:lstStyle/>
                    <a:p>
                      <a:pPr>
                        <a:lnSpc>
                          <a:spcPct val="100000"/>
                        </a:lnSpc>
                      </a:pPr>
                      <a:r>
                        <a:rPr lang="sv-SE" sz="1400" dirty="0"/>
                        <a:t>Analyserande,</a:t>
                      </a:r>
                      <a:r>
                        <a:rPr lang="sv-SE" sz="1400" baseline="0" dirty="0"/>
                        <a:t> korrigerande</a:t>
                      </a:r>
                      <a:endParaRPr lang="sv-SE" sz="1400" dirty="0"/>
                    </a:p>
                  </a:txBody>
                  <a:tcPr marL="68580" marR="68580" marT="34290" marB="34290"/>
                </a:tc>
                <a:extLst>
                  <a:ext uri="{0D108BD9-81ED-4DB2-BD59-A6C34878D82A}">
                    <a16:rowId xmlns:a16="http://schemas.microsoft.com/office/drawing/2014/main" val="4224489376"/>
                  </a:ext>
                </a:extLst>
              </a:tr>
            </a:tbl>
          </a:graphicData>
        </a:graphic>
      </p:graphicFrame>
      <p:sp>
        <p:nvSpPr>
          <p:cNvPr id="4" name="Platshållare för bildnummer 3"/>
          <p:cNvSpPr>
            <a:spLocks noGrp="1"/>
          </p:cNvSpPr>
          <p:nvPr>
            <p:ph type="sldNum" sz="quarter" idx="12"/>
          </p:nvPr>
        </p:nvSpPr>
        <p:spPr/>
        <p:txBody>
          <a:bodyPr/>
          <a:lstStyle/>
          <a:p>
            <a:pPr defTabSz="685800" fontAlgn="auto">
              <a:spcAft>
                <a:spcPts val="0"/>
              </a:spcAft>
              <a:defRPr/>
            </a:pPr>
            <a:fld id="{AA0C4F6E-6E30-4D57-9E99-0EB700EC5000}" type="slidenum">
              <a:rPr lang="sv-SE" sz="600" b="1">
                <a:solidFill>
                  <a:srgbClr val="808080"/>
                </a:solidFill>
                <a:latin typeface="Arial"/>
              </a:rPr>
              <a:pPr defTabSz="685800" fontAlgn="auto">
                <a:spcAft>
                  <a:spcPts val="0"/>
                </a:spcAft>
                <a:defRPr/>
              </a:pPr>
              <a:t>31</a:t>
            </a:fld>
            <a:endParaRPr lang="sv-SE" sz="600" b="1">
              <a:solidFill>
                <a:srgbClr val="808080"/>
              </a:solidFill>
              <a:latin typeface="Arial"/>
            </a:endParaRPr>
          </a:p>
        </p:txBody>
      </p:sp>
      <p:sp>
        <p:nvSpPr>
          <p:cNvPr id="6" name="textruta 5">
            <a:extLst>
              <a:ext uri="{FF2B5EF4-FFF2-40B4-BE49-F238E27FC236}">
                <a16:creationId xmlns:a16="http://schemas.microsoft.com/office/drawing/2014/main" id="{13B012DD-51AF-4E94-A137-AC02F7345D3F}"/>
              </a:ext>
            </a:extLst>
          </p:cNvPr>
          <p:cNvSpPr txBox="1"/>
          <p:nvPr/>
        </p:nvSpPr>
        <p:spPr>
          <a:xfrm>
            <a:off x="6475288" y="91679"/>
            <a:ext cx="1525712"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defRPr/>
            </a:pPr>
            <a:endParaRPr lang="sv-SE" sz="1350" dirty="0">
              <a:solidFill>
                <a:srgbClr val="000000"/>
              </a:solidFill>
              <a:latin typeface="Arial"/>
            </a:endParaRPr>
          </a:p>
        </p:txBody>
      </p:sp>
      <p:sp>
        <p:nvSpPr>
          <p:cNvPr id="7" name="textruta 6">
            <a:extLst>
              <a:ext uri="{FF2B5EF4-FFF2-40B4-BE49-F238E27FC236}">
                <a16:creationId xmlns:a16="http://schemas.microsoft.com/office/drawing/2014/main" id="{217A9B9F-3E56-C3F2-E8DE-3511E97C4B52}"/>
              </a:ext>
            </a:extLst>
          </p:cNvPr>
          <p:cNvSpPr txBox="1"/>
          <p:nvPr/>
        </p:nvSpPr>
        <p:spPr>
          <a:xfrm>
            <a:off x="1426265" y="4667313"/>
            <a:ext cx="5399930" cy="300082"/>
          </a:xfrm>
          <a:prstGeom prst="rect">
            <a:avLst/>
          </a:prstGeom>
          <a:noFill/>
        </p:spPr>
        <p:txBody>
          <a:bodyPr wrap="square">
            <a:spAutoFit/>
          </a:bodyPr>
          <a:lstStyle/>
          <a:p>
            <a:r>
              <a:rPr lang="en-US" sz="675" dirty="0">
                <a:latin typeface="Calibri" panose="020F0502020204030204" pitchFamily="34" charset="0"/>
              </a:rPr>
              <a:t>Saks, A. M., Uggerslev, K. L., &amp; </a:t>
            </a:r>
            <a:r>
              <a:rPr lang="en-US" sz="675" dirty="0" err="1">
                <a:latin typeface="Calibri" panose="020F0502020204030204" pitchFamily="34" charset="0"/>
              </a:rPr>
              <a:t>Fassina</a:t>
            </a:r>
            <a:r>
              <a:rPr lang="en-US" sz="675" dirty="0">
                <a:latin typeface="Calibri" panose="020F0502020204030204" pitchFamily="34" charset="0"/>
              </a:rPr>
              <a:t>, N. E. (2007). Socialization tactics and newcomer adjustment: A meta-analytic review and test of a model [Peer Reviewed]. </a:t>
            </a:r>
            <a:r>
              <a:rPr lang="en-US" sz="675" i="1" dirty="0">
                <a:latin typeface="Calibri" panose="020F0502020204030204" pitchFamily="34" charset="0"/>
              </a:rPr>
              <a:t>Journal of Vocational Behavior, .70(3), pp. https://doi.org/10.1016/j.jvb.2006.12.004 	</a:t>
            </a:r>
          </a:p>
        </p:txBody>
      </p:sp>
      <p:sp>
        <p:nvSpPr>
          <p:cNvPr id="9" name="Rubrik 8">
            <a:extLst>
              <a:ext uri="{FF2B5EF4-FFF2-40B4-BE49-F238E27FC236}">
                <a16:creationId xmlns:a16="http://schemas.microsoft.com/office/drawing/2014/main" id="{B4252E26-7A90-7615-56B6-824DE3FE3B51}"/>
              </a:ext>
            </a:extLst>
          </p:cNvPr>
          <p:cNvSpPr>
            <a:spLocks noGrp="1"/>
          </p:cNvSpPr>
          <p:nvPr>
            <p:ph type="title"/>
          </p:nvPr>
        </p:nvSpPr>
        <p:spPr/>
        <p:txBody>
          <a:bodyPr/>
          <a:lstStyle/>
          <a:p>
            <a:r>
              <a:rPr lang="sv-SE" sz="2400" dirty="0"/>
              <a:t>Former av introduktion</a:t>
            </a:r>
          </a:p>
        </p:txBody>
      </p:sp>
    </p:spTree>
    <p:extLst>
      <p:ext uri="{BB962C8B-B14F-4D97-AF65-F5344CB8AC3E}">
        <p14:creationId xmlns:p14="http://schemas.microsoft.com/office/powerpoint/2010/main" val="358757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noGrp="1"/>
          </p:cNvGraphicFramePr>
          <p:nvPr>
            <p:ph idx="1"/>
            <p:extLst>
              <p:ext uri="{D42A27DB-BD31-4B8C-83A1-F6EECF244321}">
                <p14:modId xmlns:p14="http://schemas.microsoft.com/office/powerpoint/2010/main" val="552983194"/>
              </p:ext>
            </p:extLst>
          </p:nvPr>
        </p:nvGraphicFramePr>
        <p:xfrm>
          <a:off x="1269039" y="1605689"/>
          <a:ext cx="6605921" cy="2977328"/>
        </p:xfrm>
        <a:graphic>
          <a:graphicData uri="http://schemas.openxmlformats.org/drawingml/2006/table">
            <a:tbl>
              <a:tblPr firstRow="1" bandRow="1">
                <a:tableStyleId>{5C22544A-7EE6-4342-B048-85BDC9FD1C3A}</a:tableStyleId>
              </a:tblPr>
              <a:tblGrid>
                <a:gridCol w="1458161">
                  <a:extLst>
                    <a:ext uri="{9D8B030D-6E8A-4147-A177-3AD203B41FA5}">
                      <a16:colId xmlns:a16="http://schemas.microsoft.com/office/drawing/2014/main" val="91687607"/>
                    </a:ext>
                  </a:extLst>
                </a:gridCol>
                <a:gridCol w="2322258">
                  <a:extLst>
                    <a:ext uri="{9D8B030D-6E8A-4147-A177-3AD203B41FA5}">
                      <a16:colId xmlns:a16="http://schemas.microsoft.com/office/drawing/2014/main" val="392992475"/>
                    </a:ext>
                  </a:extLst>
                </a:gridCol>
                <a:gridCol w="2825502">
                  <a:extLst>
                    <a:ext uri="{9D8B030D-6E8A-4147-A177-3AD203B41FA5}">
                      <a16:colId xmlns:a16="http://schemas.microsoft.com/office/drawing/2014/main" val="1602149704"/>
                    </a:ext>
                  </a:extLst>
                </a:gridCol>
              </a:tblGrid>
              <a:tr h="274320">
                <a:tc>
                  <a:txBody>
                    <a:bodyPr/>
                    <a:lstStyle/>
                    <a:p>
                      <a:pPr>
                        <a:lnSpc>
                          <a:spcPct val="100000"/>
                        </a:lnSpc>
                      </a:pPr>
                      <a:endParaRPr lang="sv-SE" sz="1400" dirty="0"/>
                    </a:p>
                  </a:txBody>
                  <a:tcPr marL="68580" marR="68580" marT="34290" marB="34290"/>
                </a:tc>
                <a:tc>
                  <a:txBody>
                    <a:bodyPr/>
                    <a:lstStyle/>
                    <a:p>
                      <a:pPr>
                        <a:lnSpc>
                          <a:spcPct val="100000"/>
                        </a:lnSpc>
                      </a:pPr>
                      <a:endParaRPr lang="sv-SE" sz="1400"/>
                    </a:p>
                  </a:txBody>
                  <a:tcPr marL="68580" marR="68580" marT="34290" marB="34290"/>
                </a:tc>
                <a:tc>
                  <a:txBody>
                    <a:bodyPr/>
                    <a:lstStyle/>
                    <a:p>
                      <a:pPr>
                        <a:lnSpc>
                          <a:spcPct val="100000"/>
                        </a:lnSpc>
                      </a:pPr>
                      <a:endParaRPr lang="sv-SE" sz="1400"/>
                    </a:p>
                  </a:txBody>
                  <a:tcPr marL="68580" marR="68580" marT="34290" marB="34290"/>
                </a:tc>
                <a:extLst>
                  <a:ext uri="{0D108BD9-81ED-4DB2-BD59-A6C34878D82A}">
                    <a16:rowId xmlns:a16="http://schemas.microsoft.com/office/drawing/2014/main" val="2963577352"/>
                  </a:ext>
                </a:extLst>
              </a:tr>
              <a:tr h="426197">
                <a:tc>
                  <a:txBody>
                    <a:bodyPr/>
                    <a:lstStyle/>
                    <a:p>
                      <a:pPr>
                        <a:lnSpc>
                          <a:spcPct val="100000"/>
                        </a:lnSpc>
                      </a:pPr>
                      <a:r>
                        <a:rPr lang="sv-SE" sz="1400" dirty="0"/>
                        <a:t>Kontext</a:t>
                      </a:r>
                    </a:p>
                  </a:txBody>
                  <a:tcPr marL="68580" marR="68580" marT="34290" marB="34290"/>
                </a:tc>
                <a:tc>
                  <a:txBody>
                    <a:bodyPr/>
                    <a:lstStyle/>
                    <a:p>
                      <a:pPr>
                        <a:lnSpc>
                          <a:spcPct val="100000"/>
                        </a:lnSpc>
                      </a:pPr>
                      <a:r>
                        <a:rPr lang="sv-SE" sz="1400" dirty="0">
                          <a:solidFill>
                            <a:schemeClr val="tx2"/>
                          </a:solidFill>
                        </a:rPr>
                        <a:t>Grupp av nya</a:t>
                      </a:r>
                    </a:p>
                  </a:txBody>
                  <a:tcPr marL="68580" marR="68580" marT="34290" marB="34290">
                    <a:solidFill>
                      <a:srgbClr val="F18F24"/>
                    </a:solidFill>
                  </a:tcPr>
                </a:tc>
                <a:tc>
                  <a:txBody>
                    <a:bodyPr/>
                    <a:lstStyle/>
                    <a:p>
                      <a:pPr>
                        <a:lnSpc>
                          <a:spcPct val="100000"/>
                        </a:lnSpc>
                      </a:pPr>
                      <a:r>
                        <a:rPr lang="sv-SE" sz="1400" dirty="0"/>
                        <a:t>Enskild</a:t>
                      </a:r>
                      <a:r>
                        <a:rPr lang="sv-SE" sz="1400" baseline="0" dirty="0"/>
                        <a:t> individ</a:t>
                      </a:r>
                      <a:endParaRPr lang="sv-SE" sz="1400" dirty="0"/>
                    </a:p>
                  </a:txBody>
                  <a:tcPr marL="68580" marR="68580" marT="34290" marB="34290"/>
                </a:tc>
                <a:extLst>
                  <a:ext uri="{0D108BD9-81ED-4DB2-BD59-A6C34878D82A}">
                    <a16:rowId xmlns:a16="http://schemas.microsoft.com/office/drawing/2014/main" val="1166889363"/>
                  </a:ext>
                </a:extLst>
              </a:tr>
              <a:tr h="426197">
                <a:tc>
                  <a:txBody>
                    <a:bodyPr/>
                    <a:lstStyle/>
                    <a:p>
                      <a:pPr>
                        <a:lnSpc>
                          <a:spcPct val="100000"/>
                        </a:lnSpc>
                      </a:pPr>
                      <a:endParaRPr lang="sv-SE" sz="1400" dirty="0"/>
                    </a:p>
                  </a:txBody>
                  <a:tcPr marL="68580" marR="68580" marT="34290" marB="34290"/>
                </a:tc>
                <a:tc>
                  <a:txBody>
                    <a:bodyPr/>
                    <a:lstStyle/>
                    <a:p>
                      <a:pPr>
                        <a:lnSpc>
                          <a:spcPct val="100000"/>
                        </a:lnSpc>
                      </a:pPr>
                      <a:r>
                        <a:rPr lang="sv-SE" sz="1400" dirty="0">
                          <a:solidFill>
                            <a:schemeClr val="tx2"/>
                          </a:solidFill>
                        </a:rPr>
                        <a:t>Utanför produktionen</a:t>
                      </a:r>
                    </a:p>
                  </a:txBody>
                  <a:tcPr marL="68580" marR="68580" marT="34290" marB="34290">
                    <a:solidFill>
                      <a:srgbClr val="F18F24"/>
                    </a:solidFill>
                  </a:tcPr>
                </a:tc>
                <a:tc>
                  <a:txBody>
                    <a:bodyPr/>
                    <a:lstStyle/>
                    <a:p>
                      <a:pPr>
                        <a:lnSpc>
                          <a:spcPct val="100000"/>
                        </a:lnSpc>
                      </a:pPr>
                      <a:r>
                        <a:rPr lang="sv-SE" sz="1400" dirty="0"/>
                        <a:t>Integrerad i vardaglig verksamhet</a:t>
                      </a:r>
                    </a:p>
                  </a:txBody>
                  <a:tcPr marL="68580" marR="68580" marT="34290" marB="34290"/>
                </a:tc>
                <a:extLst>
                  <a:ext uri="{0D108BD9-81ED-4DB2-BD59-A6C34878D82A}">
                    <a16:rowId xmlns:a16="http://schemas.microsoft.com/office/drawing/2014/main" val="708610601"/>
                  </a:ext>
                </a:extLst>
              </a:tr>
              <a:tr h="426197">
                <a:tc>
                  <a:txBody>
                    <a:bodyPr/>
                    <a:lstStyle/>
                    <a:p>
                      <a:pPr>
                        <a:lnSpc>
                          <a:spcPct val="100000"/>
                        </a:lnSpc>
                      </a:pPr>
                      <a:r>
                        <a:rPr lang="sv-SE" sz="1400" dirty="0"/>
                        <a:t>Struktur</a:t>
                      </a:r>
                    </a:p>
                  </a:txBody>
                  <a:tcPr marL="68580" marR="68580" marT="34290" marB="34290"/>
                </a:tc>
                <a:tc>
                  <a:txBody>
                    <a:bodyPr/>
                    <a:lstStyle/>
                    <a:p>
                      <a:pPr>
                        <a:lnSpc>
                          <a:spcPct val="100000"/>
                        </a:lnSpc>
                      </a:pPr>
                      <a:r>
                        <a:rPr lang="sv-SE" sz="1400" dirty="0">
                          <a:solidFill>
                            <a:schemeClr val="tx2"/>
                          </a:solidFill>
                        </a:rPr>
                        <a:t>Färdiga</a:t>
                      </a:r>
                      <a:r>
                        <a:rPr lang="sv-SE" sz="1400" baseline="0" dirty="0">
                          <a:solidFill>
                            <a:schemeClr val="tx2"/>
                          </a:solidFill>
                        </a:rPr>
                        <a:t> moduler</a:t>
                      </a:r>
                      <a:endParaRPr lang="sv-SE" sz="1400" dirty="0">
                        <a:solidFill>
                          <a:schemeClr val="tx2"/>
                        </a:solidFill>
                      </a:endParaRPr>
                    </a:p>
                  </a:txBody>
                  <a:tcPr marL="68580" marR="68580" marT="34290" marB="34290">
                    <a:solidFill>
                      <a:srgbClr val="F18F24"/>
                    </a:solidFill>
                  </a:tcPr>
                </a:tc>
                <a:tc>
                  <a:txBody>
                    <a:bodyPr/>
                    <a:lstStyle/>
                    <a:p>
                      <a:pPr>
                        <a:lnSpc>
                          <a:spcPct val="100000"/>
                        </a:lnSpc>
                      </a:pPr>
                      <a:r>
                        <a:rPr lang="sv-SE" sz="1400" dirty="0"/>
                        <a:t>Moduler skapas</a:t>
                      </a:r>
                      <a:r>
                        <a:rPr lang="sv-SE" sz="1400" baseline="0" dirty="0"/>
                        <a:t> efter behov</a:t>
                      </a:r>
                      <a:endParaRPr lang="sv-SE" sz="1400" dirty="0"/>
                    </a:p>
                  </a:txBody>
                  <a:tcPr marL="68580" marR="68580" marT="34290" marB="34290"/>
                </a:tc>
                <a:extLst>
                  <a:ext uri="{0D108BD9-81ED-4DB2-BD59-A6C34878D82A}">
                    <a16:rowId xmlns:a16="http://schemas.microsoft.com/office/drawing/2014/main" val="4252117401"/>
                  </a:ext>
                </a:extLst>
              </a:tr>
              <a:tr h="426197">
                <a:tc>
                  <a:txBody>
                    <a:bodyPr/>
                    <a:lstStyle/>
                    <a:p>
                      <a:pPr>
                        <a:lnSpc>
                          <a:spcPct val="100000"/>
                        </a:lnSpc>
                      </a:pPr>
                      <a:endParaRPr lang="sv-SE" sz="1400"/>
                    </a:p>
                  </a:txBody>
                  <a:tcPr marL="68580" marR="68580" marT="34290" marB="34290"/>
                </a:tc>
                <a:tc>
                  <a:txBody>
                    <a:bodyPr/>
                    <a:lstStyle/>
                    <a:p>
                      <a:pPr>
                        <a:lnSpc>
                          <a:spcPct val="100000"/>
                        </a:lnSpc>
                      </a:pPr>
                      <a:r>
                        <a:rPr lang="sv-SE" sz="1400" dirty="0">
                          <a:solidFill>
                            <a:schemeClr val="tx2"/>
                          </a:solidFill>
                        </a:rPr>
                        <a:t>En</a:t>
                      </a:r>
                      <a:r>
                        <a:rPr lang="sv-SE" sz="1400" baseline="0" dirty="0">
                          <a:solidFill>
                            <a:schemeClr val="tx2"/>
                          </a:solidFill>
                        </a:rPr>
                        <a:t> strukturerad plan följs</a:t>
                      </a:r>
                      <a:endParaRPr lang="sv-SE" sz="1400" dirty="0">
                        <a:solidFill>
                          <a:schemeClr val="tx2"/>
                        </a:solidFill>
                      </a:endParaRPr>
                    </a:p>
                  </a:txBody>
                  <a:tcPr marL="68580" marR="68580" marT="34290" marB="34290">
                    <a:solidFill>
                      <a:srgbClr val="F18F24"/>
                    </a:solidFill>
                  </a:tcPr>
                </a:tc>
                <a:tc>
                  <a:txBody>
                    <a:bodyPr/>
                    <a:lstStyle/>
                    <a:p>
                      <a:pPr>
                        <a:lnSpc>
                          <a:spcPct val="100000"/>
                        </a:lnSpc>
                      </a:pPr>
                      <a:r>
                        <a:rPr lang="sv-SE" sz="1400" dirty="0"/>
                        <a:t>Genomförande</a:t>
                      </a:r>
                      <a:r>
                        <a:rPr lang="sv-SE" sz="1400" baseline="0" dirty="0"/>
                        <a:t> som det passar</a:t>
                      </a:r>
                      <a:endParaRPr lang="sv-SE" sz="1400" dirty="0"/>
                    </a:p>
                  </a:txBody>
                  <a:tcPr marL="68580" marR="68580" marT="34290" marB="34290"/>
                </a:tc>
                <a:extLst>
                  <a:ext uri="{0D108BD9-81ED-4DB2-BD59-A6C34878D82A}">
                    <a16:rowId xmlns:a16="http://schemas.microsoft.com/office/drawing/2014/main" val="3216093906"/>
                  </a:ext>
                </a:extLst>
              </a:tr>
              <a:tr h="426197">
                <a:tc>
                  <a:txBody>
                    <a:bodyPr/>
                    <a:lstStyle/>
                    <a:p>
                      <a:pPr>
                        <a:lnSpc>
                          <a:spcPct val="100000"/>
                        </a:lnSpc>
                      </a:pPr>
                      <a:r>
                        <a:rPr lang="sv-SE" sz="1400" dirty="0"/>
                        <a:t>Socialt</a:t>
                      </a:r>
                    </a:p>
                  </a:txBody>
                  <a:tcPr marL="68580" marR="68580" marT="34290" marB="34290"/>
                </a:tc>
                <a:tc>
                  <a:txBody>
                    <a:bodyPr/>
                    <a:lstStyle/>
                    <a:p>
                      <a:pPr>
                        <a:lnSpc>
                          <a:spcPct val="100000"/>
                        </a:lnSpc>
                      </a:pPr>
                      <a:r>
                        <a:rPr lang="sv-SE" sz="1400" dirty="0">
                          <a:solidFill>
                            <a:schemeClr val="tx2"/>
                          </a:solidFill>
                        </a:rPr>
                        <a:t>Ansedda</a:t>
                      </a:r>
                      <a:r>
                        <a:rPr lang="sv-SE" sz="1400" baseline="0" dirty="0">
                          <a:solidFill>
                            <a:schemeClr val="tx2"/>
                          </a:solidFill>
                        </a:rPr>
                        <a:t> rollmodeller leder</a:t>
                      </a:r>
                      <a:endParaRPr lang="sv-SE" sz="1400" dirty="0">
                        <a:solidFill>
                          <a:schemeClr val="tx2"/>
                        </a:solidFill>
                      </a:endParaRPr>
                    </a:p>
                  </a:txBody>
                  <a:tcPr marL="68580" marR="68580" marT="34290" marB="34290">
                    <a:solidFill>
                      <a:srgbClr val="F18F24"/>
                    </a:solidFill>
                  </a:tcPr>
                </a:tc>
                <a:tc>
                  <a:txBody>
                    <a:bodyPr/>
                    <a:lstStyle/>
                    <a:p>
                      <a:pPr>
                        <a:lnSpc>
                          <a:spcPct val="100000"/>
                        </a:lnSpc>
                      </a:pPr>
                      <a:r>
                        <a:rPr lang="sv-SE" sz="1400" dirty="0"/>
                        <a:t>Alla</a:t>
                      </a:r>
                      <a:r>
                        <a:rPr lang="sv-SE" sz="1400" baseline="0" dirty="0"/>
                        <a:t> kan dela ansvaret</a:t>
                      </a:r>
                      <a:endParaRPr lang="sv-SE" sz="1400" dirty="0"/>
                    </a:p>
                  </a:txBody>
                  <a:tcPr marL="68580" marR="68580" marT="34290" marB="34290"/>
                </a:tc>
                <a:extLst>
                  <a:ext uri="{0D108BD9-81ED-4DB2-BD59-A6C34878D82A}">
                    <a16:rowId xmlns:a16="http://schemas.microsoft.com/office/drawing/2014/main" val="2448742994"/>
                  </a:ext>
                </a:extLst>
              </a:tr>
              <a:tr h="426197">
                <a:tc>
                  <a:txBody>
                    <a:bodyPr/>
                    <a:lstStyle/>
                    <a:p>
                      <a:pPr>
                        <a:lnSpc>
                          <a:spcPct val="100000"/>
                        </a:lnSpc>
                      </a:pPr>
                      <a:endParaRPr lang="sv-SE" sz="1400" dirty="0"/>
                    </a:p>
                  </a:txBody>
                  <a:tcPr marL="68580" marR="68580" marT="34290" marB="34290"/>
                </a:tc>
                <a:tc>
                  <a:txBody>
                    <a:bodyPr/>
                    <a:lstStyle/>
                    <a:p>
                      <a:pPr>
                        <a:lnSpc>
                          <a:spcPct val="100000"/>
                        </a:lnSpc>
                      </a:pPr>
                      <a:r>
                        <a:rPr lang="sv-SE" sz="1400" dirty="0">
                          <a:solidFill>
                            <a:schemeClr val="tx2"/>
                          </a:solidFill>
                        </a:rPr>
                        <a:t>Nyfiken, inbjudande</a:t>
                      </a:r>
                    </a:p>
                  </a:txBody>
                  <a:tcPr marL="68580" marR="68580" marT="34290" marB="34290">
                    <a:solidFill>
                      <a:srgbClr val="F18F24"/>
                    </a:solidFill>
                  </a:tcPr>
                </a:tc>
                <a:tc>
                  <a:txBody>
                    <a:bodyPr/>
                    <a:lstStyle/>
                    <a:p>
                      <a:pPr>
                        <a:lnSpc>
                          <a:spcPct val="100000"/>
                        </a:lnSpc>
                      </a:pPr>
                      <a:r>
                        <a:rPr lang="sv-SE" sz="1400" dirty="0"/>
                        <a:t>Analyserande,</a:t>
                      </a:r>
                      <a:r>
                        <a:rPr lang="sv-SE" sz="1400" baseline="0" dirty="0"/>
                        <a:t> korrigerande</a:t>
                      </a:r>
                      <a:endParaRPr lang="sv-SE" sz="1400" dirty="0"/>
                    </a:p>
                  </a:txBody>
                  <a:tcPr marL="68580" marR="68580" marT="34290" marB="34290"/>
                </a:tc>
                <a:extLst>
                  <a:ext uri="{0D108BD9-81ED-4DB2-BD59-A6C34878D82A}">
                    <a16:rowId xmlns:a16="http://schemas.microsoft.com/office/drawing/2014/main" val="4224489376"/>
                  </a:ext>
                </a:extLst>
              </a:tr>
            </a:tbl>
          </a:graphicData>
        </a:graphic>
      </p:graphicFrame>
      <p:sp>
        <p:nvSpPr>
          <p:cNvPr id="4" name="Platshållare för bildnummer 3"/>
          <p:cNvSpPr>
            <a:spLocks noGrp="1"/>
          </p:cNvSpPr>
          <p:nvPr>
            <p:ph type="sldNum" sz="quarter" idx="12"/>
          </p:nvPr>
        </p:nvSpPr>
        <p:spPr/>
        <p:txBody>
          <a:bodyPr/>
          <a:lstStyle/>
          <a:p>
            <a:pPr defTabSz="685800" fontAlgn="auto">
              <a:spcAft>
                <a:spcPts val="0"/>
              </a:spcAft>
              <a:defRPr/>
            </a:pPr>
            <a:fld id="{AA0C4F6E-6E30-4D57-9E99-0EB700EC5000}" type="slidenum">
              <a:rPr lang="sv-SE" sz="600" b="1">
                <a:solidFill>
                  <a:srgbClr val="808080"/>
                </a:solidFill>
                <a:latin typeface="Arial"/>
              </a:rPr>
              <a:pPr defTabSz="685800" fontAlgn="auto">
                <a:spcAft>
                  <a:spcPts val="0"/>
                </a:spcAft>
                <a:defRPr/>
              </a:pPr>
              <a:t>32</a:t>
            </a:fld>
            <a:endParaRPr lang="sv-SE" sz="600" b="1">
              <a:solidFill>
                <a:srgbClr val="808080"/>
              </a:solidFill>
              <a:latin typeface="Arial"/>
            </a:endParaRPr>
          </a:p>
        </p:txBody>
      </p:sp>
      <p:sp>
        <p:nvSpPr>
          <p:cNvPr id="6" name="Nedåtpil 5"/>
          <p:cNvSpPr/>
          <p:nvPr/>
        </p:nvSpPr>
        <p:spPr bwMode="auto">
          <a:xfrm>
            <a:off x="3419872" y="1234275"/>
            <a:ext cx="270030" cy="32403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3" name="textruta 12">
            <a:extLst>
              <a:ext uri="{FF2B5EF4-FFF2-40B4-BE49-F238E27FC236}">
                <a16:creationId xmlns:a16="http://schemas.microsoft.com/office/drawing/2014/main" id="{102A287A-EC54-4134-978E-7B6364845F29}"/>
              </a:ext>
            </a:extLst>
          </p:cNvPr>
          <p:cNvSpPr txBox="1"/>
          <p:nvPr/>
        </p:nvSpPr>
        <p:spPr>
          <a:xfrm>
            <a:off x="6475288" y="91679"/>
            <a:ext cx="1525712"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defRPr/>
            </a:pPr>
            <a:endParaRPr lang="sv-SE" sz="1350" dirty="0">
              <a:solidFill>
                <a:srgbClr val="000000"/>
              </a:solidFill>
              <a:latin typeface="Arial"/>
            </a:endParaRPr>
          </a:p>
        </p:txBody>
      </p:sp>
      <p:sp>
        <p:nvSpPr>
          <p:cNvPr id="3" name="textruta 2">
            <a:extLst>
              <a:ext uri="{FF2B5EF4-FFF2-40B4-BE49-F238E27FC236}">
                <a16:creationId xmlns:a16="http://schemas.microsoft.com/office/drawing/2014/main" id="{C3BE2F70-7F7B-3D5E-8CF4-571F1AC8F851}"/>
              </a:ext>
            </a:extLst>
          </p:cNvPr>
          <p:cNvSpPr txBox="1"/>
          <p:nvPr/>
        </p:nvSpPr>
        <p:spPr>
          <a:xfrm>
            <a:off x="1426265" y="4667313"/>
            <a:ext cx="5399930" cy="300082"/>
          </a:xfrm>
          <a:prstGeom prst="rect">
            <a:avLst/>
          </a:prstGeom>
          <a:noFill/>
        </p:spPr>
        <p:txBody>
          <a:bodyPr wrap="square">
            <a:spAutoFit/>
          </a:bodyPr>
          <a:lstStyle/>
          <a:p>
            <a:r>
              <a:rPr lang="en-US" sz="675" dirty="0">
                <a:latin typeface="Calibri" panose="020F0502020204030204" pitchFamily="34" charset="0"/>
              </a:rPr>
              <a:t>Saks, A. M., Uggerslev, K. L., &amp; </a:t>
            </a:r>
            <a:r>
              <a:rPr lang="en-US" sz="675" dirty="0" err="1">
                <a:latin typeface="Calibri" panose="020F0502020204030204" pitchFamily="34" charset="0"/>
              </a:rPr>
              <a:t>Fassina</a:t>
            </a:r>
            <a:r>
              <a:rPr lang="en-US" sz="675" dirty="0">
                <a:latin typeface="Calibri" panose="020F0502020204030204" pitchFamily="34" charset="0"/>
              </a:rPr>
              <a:t>, N. E. (2007). Socialization tactics and newcomer adjustment: A meta-analytic review and test of a model [Peer Reviewed]. </a:t>
            </a:r>
            <a:r>
              <a:rPr lang="en-US" sz="675" i="1" dirty="0">
                <a:latin typeface="Calibri" panose="020F0502020204030204" pitchFamily="34" charset="0"/>
              </a:rPr>
              <a:t>Journal of Vocational Behavior, .70(3), pp. https://doi.org/10.1016/j.jvb.2006.12.004 	</a:t>
            </a:r>
          </a:p>
        </p:txBody>
      </p:sp>
      <p:sp>
        <p:nvSpPr>
          <p:cNvPr id="9" name="Rubrik 8">
            <a:extLst>
              <a:ext uri="{FF2B5EF4-FFF2-40B4-BE49-F238E27FC236}">
                <a16:creationId xmlns:a16="http://schemas.microsoft.com/office/drawing/2014/main" id="{D15D30EC-009F-DC0B-5A7F-190FF244454A}"/>
              </a:ext>
            </a:extLst>
          </p:cNvPr>
          <p:cNvSpPr>
            <a:spLocks noGrp="1"/>
          </p:cNvSpPr>
          <p:nvPr>
            <p:ph type="title"/>
          </p:nvPr>
        </p:nvSpPr>
        <p:spPr>
          <a:xfrm>
            <a:off x="755576" y="454747"/>
            <a:ext cx="7776864" cy="857250"/>
          </a:xfrm>
        </p:spPr>
        <p:txBody>
          <a:bodyPr/>
          <a:lstStyle/>
          <a:p>
            <a:r>
              <a:rPr lang="sv-SE" sz="2400" dirty="0"/>
              <a:t>Former av introduktion: Bästa kombinationen!</a:t>
            </a:r>
          </a:p>
        </p:txBody>
      </p:sp>
    </p:spTree>
    <p:extLst>
      <p:ext uri="{BB962C8B-B14F-4D97-AF65-F5344CB8AC3E}">
        <p14:creationId xmlns:p14="http://schemas.microsoft.com/office/powerpoint/2010/main" val="3264197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noGrp="1"/>
          </p:cNvGraphicFramePr>
          <p:nvPr>
            <p:ph idx="1"/>
            <p:extLst>
              <p:ext uri="{D42A27DB-BD31-4B8C-83A1-F6EECF244321}">
                <p14:modId xmlns:p14="http://schemas.microsoft.com/office/powerpoint/2010/main" val="1989850321"/>
              </p:ext>
            </p:extLst>
          </p:nvPr>
        </p:nvGraphicFramePr>
        <p:xfrm>
          <a:off x="1264351" y="1549932"/>
          <a:ext cx="6605921" cy="2977328"/>
        </p:xfrm>
        <a:graphic>
          <a:graphicData uri="http://schemas.openxmlformats.org/drawingml/2006/table">
            <a:tbl>
              <a:tblPr firstRow="1" bandRow="1">
                <a:tableStyleId>{5C22544A-7EE6-4342-B048-85BDC9FD1C3A}</a:tableStyleId>
              </a:tblPr>
              <a:tblGrid>
                <a:gridCol w="1458161">
                  <a:extLst>
                    <a:ext uri="{9D8B030D-6E8A-4147-A177-3AD203B41FA5}">
                      <a16:colId xmlns:a16="http://schemas.microsoft.com/office/drawing/2014/main" val="91687607"/>
                    </a:ext>
                  </a:extLst>
                </a:gridCol>
                <a:gridCol w="2322258">
                  <a:extLst>
                    <a:ext uri="{9D8B030D-6E8A-4147-A177-3AD203B41FA5}">
                      <a16:colId xmlns:a16="http://schemas.microsoft.com/office/drawing/2014/main" val="392992475"/>
                    </a:ext>
                  </a:extLst>
                </a:gridCol>
                <a:gridCol w="2825502">
                  <a:extLst>
                    <a:ext uri="{9D8B030D-6E8A-4147-A177-3AD203B41FA5}">
                      <a16:colId xmlns:a16="http://schemas.microsoft.com/office/drawing/2014/main" val="1602149704"/>
                    </a:ext>
                  </a:extLst>
                </a:gridCol>
              </a:tblGrid>
              <a:tr h="274320">
                <a:tc>
                  <a:txBody>
                    <a:bodyPr/>
                    <a:lstStyle/>
                    <a:p>
                      <a:pPr>
                        <a:lnSpc>
                          <a:spcPct val="100000"/>
                        </a:lnSpc>
                      </a:pPr>
                      <a:endParaRPr lang="sv-SE" sz="1400" dirty="0"/>
                    </a:p>
                  </a:txBody>
                  <a:tcPr marL="68580" marR="68580" marT="34290" marB="34290"/>
                </a:tc>
                <a:tc>
                  <a:txBody>
                    <a:bodyPr/>
                    <a:lstStyle/>
                    <a:p>
                      <a:pPr>
                        <a:lnSpc>
                          <a:spcPct val="100000"/>
                        </a:lnSpc>
                      </a:pPr>
                      <a:endParaRPr lang="sv-SE" sz="1400"/>
                    </a:p>
                  </a:txBody>
                  <a:tcPr marL="68580" marR="68580" marT="34290" marB="34290"/>
                </a:tc>
                <a:tc>
                  <a:txBody>
                    <a:bodyPr/>
                    <a:lstStyle/>
                    <a:p>
                      <a:pPr>
                        <a:lnSpc>
                          <a:spcPct val="100000"/>
                        </a:lnSpc>
                      </a:pPr>
                      <a:endParaRPr lang="sv-SE" sz="1400"/>
                    </a:p>
                  </a:txBody>
                  <a:tcPr marL="68580" marR="68580" marT="34290" marB="34290"/>
                </a:tc>
                <a:extLst>
                  <a:ext uri="{0D108BD9-81ED-4DB2-BD59-A6C34878D82A}">
                    <a16:rowId xmlns:a16="http://schemas.microsoft.com/office/drawing/2014/main" val="2963577352"/>
                  </a:ext>
                </a:extLst>
              </a:tr>
              <a:tr h="426197">
                <a:tc>
                  <a:txBody>
                    <a:bodyPr/>
                    <a:lstStyle/>
                    <a:p>
                      <a:pPr>
                        <a:lnSpc>
                          <a:spcPct val="100000"/>
                        </a:lnSpc>
                      </a:pPr>
                      <a:r>
                        <a:rPr lang="sv-SE" sz="1400" dirty="0">
                          <a:solidFill>
                            <a:schemeClr val="bg1">
                              <a:lumMod val="75000"/>
                            </a:schemeClr>
                          </a:solidFill>
                        </a:rPr>
                        <a:t>Kontext</a:t>
                      </a:r>
                    </a:p>
                  </a:txBody>
                  <a:tcPr marL="68580" marR="68580" marT="34290" marB="34290">
                    <a:solidFill>
                      <a:srgbClr val="F18F24"/>
                    </a:solidFill>
                  </a:tcPr>
                </a:tc>
                <a:tc>
                  <a:txBody>
                    <a:bodyPr/>
                    <a:lstStyle/>
                    <a:p>
                      <a:pPr>
                        <a:lnSpc>
                          <a:spcPct val="100000"/>
                        </a:lnSpc>
                      </a:pPr>
                      <a:r>
                        <a:rPr lang="sv-SE" sz="1400" dirty="0">
                          <a:solidFill>
                            <a:schemeClr val="bg1">
                              <a:lumMod val="75000"/>
                            </a:schemeClr>
                          </a:solidFill>
                        </a:rPr>
                        <a:t>Grupp av nya</a:t>
                      </a:r>
                    </a:p>
                  </a:txBody>
                  <a:tcPr marL="68580" marR="68580" marT="34290" marB="34290"/>
                </a:tc>
                <a:tc>
                  <a:txBody>
                    <a:bodyPr/>
                    <a:lstStyle/>
                    <a:p>
                      <a:pPr>
                        <a:lnSpc>
                          <a:spcPct val="100000"/>
                        </a:lnSpc>
                      </a:pPr>
                      <a:r>
                        <a:rPr lang="sv-SE" sz="1400" dirty="0">
                          <a:solidFill>
                            <a:schemeClr val="bg1">
                              <a:lumMod val="75000"/>
                            </a:schemeClr>
                          </a:solidFill>
                        </a:rPr>
                        <a:t>Enskild</a:t>
                      </a:r>
                      <a:r>
                        <a:rPr lang="sv-SE" sz="1400" baseline="0" dirty="0">
                          <a:solidFill>
                            <a:schemeClr val="bg1">
                              <a:lumMod val="75000"/>
                            </a:schemeClr>
                          </a:solidFill>
                        </a:rPr>
                        <a:t> individ</a:t>
                      </a:r>
                      <a:endParaRPr lang="sv-SE" sz="1400" dirty="0">
                        <a:solidFill>
                          <a:schemeClr val="bg1">
                            <a:lumMod val="75000"/>
                          </a:schemeClr>
                        </a:solidFill>
                      </a:endParaRPr>
                    </a:p>
                  </a:txBody>
                  <a:tcPr marL="68580" marR="68580" marT="34290" marB="34290"/>
                </a:tc>
                <a:extLst>
                  <a:ext uri="{0D108BD9-81ED-4DB2-BD59-A6C34878D82A}">
                    <a16:rowId xmlns:a16="http://schemas.microsoft.com/office/drawing/2014/main" val="1166889363"/>
                  </a:ext>
                </a:extLst>
              </a:tr>
              <a:tr h="426197">
                <a:tc>
                  <a:txBody>
                    <a:bodyPr/>
                    <a:lstStyle/>
                    <a:p>
                      <a:pPr>
                        <a:lnSpc>
                          <a:spcPct val="100000"/>
                        </a:lnSpc>
                      </a:pPr>
                      <a:endParaRPr lang="sv-SE" sz="1400" dirty="0"/>
                    </a:p>
                  </a:txBody>
                  <a:tcPr marL="68580" marR="68580" marT="34290" marB="34290">
                    <a:solidFill>
                      <a:srgbClr val="F18F24"/>
                    </a:solidFill>
                  </a:tcPr>
                </a:tc>
                <a:tc>
                  <a:txBody>
                    <a:bodyPr/>
                    <a:lstStyle/>
                    <a:p>
                      <a:pPr>
                        <a:lnSpc>
                          <a:spcPct val="100000"/>
                        </a:lnSpc>
                      </a:pPr>
                      <a:r>
                        <a:rPr lang="sv-SE" sz="1400" dirty="0">
                          <a:solidFill>
                            <a:schemeClr val="bg1">
                              <a:lumMod val="75000"/>
                            </a:schemeClr>
                          </a:solidFill>
                        </a:rPr>
                        <a:t>Utanför produktionen</a:t>
                      </a:r>
                    </a:p>
                  </a:txBody>
                  <a:tcPr marL="68580" marR="68580" marT="34290" marB="34290"/>
                </a:tc>
                <a:tc>
                  <a:txBody>
                    <a:bodyPr/>
                    <a:lstStyle/>
                    <a:p>
                      <a:pPr>
                        <a:lnSpc>
                          <a:spcPct val="100000"/>
                        </a:lnSpc>
                      </a:pPr>
                      <a:r>
                        <a:rPr lang="sv-SE" sz="1400" dirty="0">
                          <a:solidFill>
                            <a:schemeClr val="bg1">
                              <a:lumMod val="75000"/>
                            </a:schemeClr>
                          </a:solidFill>
                        </a:rPr>
                        <a:t>Integrerad i vardaglig verksamhet</a:t>
                      </a:r>
                    </a:p>
                  </a:txBody>
                  <a:tcPr marL="68580" marR="68580" marT="34290" marB="34290"/>
                </a:tc>
                <a:extLst>
                  <a:ext uri="{0D108BD9-81ED-4DB2-BD59-A6C34878D82A}">
                    <a16:rowId xmlns:a16="http://schemas.microsoft.com/office/drawing/2014/main" val="708610601"/>
                  </a:ext>
                </a:extLst>
              </a:tr>
              <a:tr h="426197">
                <a:tc>
                  <a:txBody>
                    <a:bodyPr/>
                    <a:lstStyle/>
                    <a:p>
                      <a:pPr>
                        <a:lnSpc>
                          <a:spcPct val="100000"/>
                        </a:lnSpc>
                      </a:pPr>
                      <a:r>
                        <a:rPr lang="sv-SE" sz="1400" dirty="0">
                          <a:solidFill>
                            <a:schemeClr val="bg1">
                              <a:lumMod val="50000"/>
                            </a:schemeClr>
                          </a:solidFill>
                        </a:rPr>
                        <a:t>Struktur</a:t>
                      </a:r>
                    </a:p>
                  </a:txBody>
                  <a:tcPr marL="68580" marR="68580" marT="34290" marB="34290">
                    <a:solidFill>
                      <a:srgbClr val="F18F24"/>
                    </a:solidFill>
                  </a:tcPr>
                </a:tc>
                <a:tc>
                  <a:txBody>
                    <a:bodyPr/>
                    <a:lstStyle/>
                    <a:p>
                      <a:pPr>
                        <a:lnSpc>
                          <a:spcPct val="100000"/>
                        </a:lnSpc>
                      </a:pPr>
                      <a:r>
                        <a:rPr lang="sv-SE" sz="1400" dirty="0">
                          <a:solidFill>
                            <a:schemeClr val="bg1">
                              <a:lumMod val="50000"/>
                            </a:schemeClr>
                          </a:solidFill>
                        </a:rPr>
                        <a:t>Färdiga</a:t>
                      </a:r>
                      <a:r>
                        <a:rPr lang="sv-SE" sz="1400" baseline="0" dirty="0">
                          <a:solidFill>
                            <a:schemeClr val="bg1">
                              <a:lumMod val="50000"/>
                            </a:schemeClr>
                          </a:solidFill>
                        </a:rPr>
                        <a:t> moduler</a:t>
                      </a:r>
                      <a:endParaRPr lang="sv-SE" sz="1400" dirty="0">
                        <a:solidFill>
                          <a:schemeClr val="bg1">
                            <a:lumMod val="50000"/>
                          </a:schemeClr>
                        </a:solidFill>
                      </a:endParaRPr>
                    </a:p>
                  </a:txBody>
                  <a:tcPr marL="68580" marR="68580" marT="34290" marB="34290"/>
                </a:tc>
                <a:tc>
                  <a:txBody>
                    <a:bodyPr/>
                    <a:lstStyle/>
                    <a:p>
                      <a:pPr>
                        <a:lnSpc>
                          <a:spcPct val="100000"/>
                        </a:lnSpc>
                      </a:pPr>
                      <a:r>
                        <a:rPr lang="sv-SE" sz="1400" dirty="0">
                          <a:solidFill>
                            <a:schemeClr val="bg1">
                              <a:lumMod val="75000"/>
                            </a:schemeClr>
                          </a:solidFill>
                        </a:rPr>
                        <a:t>Moduler skapas</a:t>
                      </a:r>
                      <a:r>
                        <a:rPr lang="sv-SE" sz="1400" baseline="0" dirty="0">
                          <a:solidFill>
                            <a:schemeClr val="bg1">
                              <a:lumMod val="75000"/>
                            </a:schemeClr>
                          </a:solidFill>
                        </a:rPr>
                        <a:t> efter behov</a:t>
                      </a:r>
                      <a:endParaRPr lang="sv-SE" sz="1400" dirty="0">
                        <a:solidFill>
                          <a:schemeClr val="bg1">
                            <a:lumMod val="75000"/>
                          </a:schemeClr>
                        </a:solidFill>
                      </a:endParaRPr>
                    </a:p>
                  </a:txBody>
                  <a:tcPr marL="68580" marR="68580" marT="34290" marB="34290"/>
                </a:tc>
                <a:extLst>
                  <a:ext uri="{0D108BD9-81ED-4DB2-BD59-A6C34878D82A}">
                    <a16:rowId xmlns:a16="http://schemas.microsoft.com/office/drawing/2014/main" val="4252117401"/>
                  </a:ext>
                </a:extLst>
              </a:tr>
              <a:tr h="426197">
                <a:tc>
                  <a:txBody>
                    <a:bodyPr/>
                    <a:lstStyle/>
                    <a:p>
                      <a:pPr>
                        <a:lnSpc>
                          <a:spcPct val="100000"/>
                        </a:lnSpc>
                      </a:pPr>
                      <a:endParaRPr lang="sv-SE" sz="1400" dirty="0"/>
                    </a:p>
                  </a:txBody>
                  <a:tcPr marL="68580" marR="68580" marT="34290" marB="34290">
                    <a:solidFill>
                      <a:srgbClr val="F18F24"/>
                    </a:solidFill>
                  </a:tcPr>
                </a:tc>
                <a:tc>
                  <a:txBody>
                    <a:bodyPr/>
                    <a:lstStyle/>
                    <a:p>
                      <a:pPr>
                        <a:lnSpc>
                          <a:spcPct val="100000"/>
                        </a:lnSpc>
                      </a:pPr>
                      <a:r>
                        <a:rPr lang="sv-SE" sz="1400" dirty="0">
                          <a:solidFill>
                            <a:schemeClr val="bg1">
                              <a:lumMod val="50000"/>
                            </a:schemeClr>
                          </a:solidFill>
                        </a:rPr>
                        <a:t>En</a:t>
                      </a:r>
                      <a:r>
                        <a:rPr lang="sv-SE" sz="1400" baseline="0" dirty="0">
                          <a:solidFill>
                            <a:schemeClr val="bg1">
                              <a:lumMod val="50000"/>
                            </a:schemeClr>
                          </a:solidFill>
                        </a:rPr>
                        <a:t> strukturerad plan följs</a:t>
                      </a:r>
                      <a:endParaRPr lang="sv-SE" sz="1400" dirty="0">
                        <a:solidFill>
                          <a:schemeClr val="bg1">
                            <a:lumMod val="50000"/>
                          </a:schemeClr>
                        </a:solidFill>
                      </a:endParaRPr>
                    </a:p>
                  </a:txBody>
                  <a:tcPr marL="68580" marR="68580" marT="34290" marB="34290"/>
                </a:tc>
                <a:tc>
                  <a:txBody>
                    <a:bodyPr/>
                    <a:lstStyle/>
                    <a:p>
                      <a:pPr>
                        <a:lnSpc>
                          <a:spcPct val="100000"/>
                        </a:lnSpc>
                      </a:pPr>
                      <a:r>
                        <a:rPr lang="sv-SE" sz="1400" dirty="0">
                          <a:solidFill>
                            <a:schemeClr val="bg1">
                              <a:lumMod val="75000"/>
                            </a:schemeClr>
                          </a:solidFill>
                        </a:rPr>
                        <a:t>Genomförande</a:t>
                      </a:r>
                      <a:r>
                        <a:rPr lang="sv-SE" sz="1400" baseline="0" dirty="0">
                          <a:solidFill>
                            <a:schemeClr val="bg1">
                              <a:lumMod val="75000"/>
                            </a:schemeClr>
                          </a:solidFill>
                        </a:rPr>
                        <a:t> som det passar</a:t>
                      </a:r>
                      <a:endParaRPr lang="sv-SE" sz="1400" dirty="0">
                        <a:solidFill>
                          <a:schemeClr val="bg1">
                            <a:lumMod val="75000"/>
                          </a:schemeClr>
                        </a:solidFill>
                      </a:endParaRPr>
                    </a:p>
                  </a:txBody>
                  <a:tcPr marL="68580" marR="68580" marT="34290" marB="34290"/>
                </a:tc>
                <a:extLst>
                  <a:ext uri="{0D108BD9-81ED-4DB2-BD59-A6C34878D82A}">
                    <a16:rowId xmlns:a16="http://schemas.microsoft.com/office/drawing/2014/main" val="3216093906"/>
                  </a:ext>
                </a:extLst>
              </a:tr>
              <a:tr h="426197">
                <a:tc>
                  <a:txBody>
                    <a:bodyPr/>
                    <a:lstStyle/>
                    <a:p>
                      <a:pPr>
                        <a:lnSpc>
                          <a:spcPct val="100000"/>
                        </a:lnSpc>
                      </a:pPr>
                      <a:r>
                        <a:rPr lang="sv-SE" sz="1400" b="0" dirty="0"/>
                        <a:t>Socialt</a:t>
                      </a:r>
                    </a:p>
                  </a:txBody>
                  <a:tcPr marL="68580" marR="68580" marT="34290" marB="34290">
                    <a:solidFill>
                      <a:srgbClr val="F18F24"/>
                    </a:solidFill>
                  </a:tcPr>
                </a:tc>
                <a:tc>
                  <a:txBody>
                    <a:bodyPr/>
                    <a:lstStyle/>
                    <a:p>
                      <a:pPr>
                        <a:lnSpc>
                          <a:spcPct val="100000"/>
                        </a:lnSpc>
                      </a:pPr>
                      <a:r>
                        <a:rPr lang="sv-SE" sz="1400" dirty="0"/>
                        <a:t>Ansedda</a:t>
                      </a:r>
                      <a:r>
                        <a:rPr lang="sv-SE" sz="1400" baseline="0" dirty="0"/>
                        <a:t> rollmodeller leder</a:t>
                      </a:r>
                      <a:endParaRPr lang="sv-SE" sz="1400" dirty="0"/>
                    </a:p>
                  </a:txBody>
                  <a:tcPr marL="68580" marR="68580" marT="34290" marB="34290"/>
                </a:tc>
                <a:tc>
                  <a:txBody>
                    <a:bodyPr/>
                    <a:lstStyle/>
                    <a:p>
                      <a:pPr>
                        <a:lnSpc>
                          <a:spcPct val="100000"/>
                        </a:lnSpc>
                      </a:pPr>
                      <a:r>
                        <a:rPr lang="sv-SE" sz="1400" dirty="0">
                          <a:solidFill>
                            <a:schemeClr val="bg1">
                              <a:lumMod val="75000"/>
                            </a:schemeClr>
                          </a:solidFill>
                        </a:rPr>
                        <a:t>Alla</a:t>
                      </a:r>
                      <a:r>
                        <a:rPr lang="sv-SE" sz="1400" baseline="0" dirty="0">
                          <a:solidFill>
                            <a:schemeClr val="bg1">
                              <a:lumMod val="75000"/>
                            </a:schemeClr>
                          </a:solidFill>
                        </a:rPr>
                        <a:t> kan dela ansvaret</a:t>
                      </a:r>
                      <a:endParaRPr lang="sv-SE" sz="1400" dirty="0">
                        <a:solidFill>
                          <a:schemeClr val="bg1">
                            <a:lumMod val="75000"/>
                          </a:schemeClr>
                        </a:solidFill>
                      </a:endParaRPr>
                    </a:p>
                  </a:txBody>
                  <a:tcPr marL="68580" marR="68580" marT="34290" marB="34290"/>
                </a:tc>
                <a:extLst>
                  <a:ext uri="{0D108BD9-81ED-4DB2-BD59-A6C34878D82A}">
                    <a16:rowId xmlns:a16="http://schemas.microsoft.com/office/drawing/2014/main" val="2448742994"/>
                  </a:ext>
                </a:extLst>
              </a:tr>
              <a:tr h="426197">
                <a:tc>
                  <a:txBody>
                    <a:bodyPr/>
                    <a:lstStyle/>
                    <a:p>
                      <a:pPr>
                        <a:lnSpc>
                          <a:spcPct val="100000"/>
                        </a:lnSpc>
                      </a:pPr>
                      <a:endParaRPr lang="sv-SE" sz="1400" dirty="0"/>
                    </a:p>
                  </a:txBody>
                  <a:tcPr marL="68580" marR="68580" marT="34290" marB="34290">
                    <a:solidFill>
                      <a:srgbClr val="F18F24"/>
                    </a:solidFill>
                  </a:tcPr>
                </a:tc>
                <a:tc>
                  <a:txBody>
                    <a:bodyPr/>
                    <a:lstStyle/>
                    <a:p>
                      <a:pPr>
                        <a:lnSpc>
                          <a:spcPct val="100000"/>
                        </a:lnSpc>
                      </a:pPr>
                      <a:r>
                        <a:rPr lang="sv-SE" sz="1400" dirty="0"/>
                        <a:t>Nyfiken, inbjudande</a:t>
                      </a:r>
                    </a:p>
                  </a:txBody>
                  <a:tcPr marL="68580" marR="68580" marT="34290" marB="34290"/>
                </a:tc>
                <a:tc>
                  <a:txBody>
                    <a:bodyPr/>
                    <a:lstStyle/>
                    <a:p>
                      <a:pPr>
                        <a:lnSpc>
                          <a:spcPct val="100000"/>
                        </a:lnSpc>
                      </a:pPr>
                      <a:r>
                        <a:rPr lang="sv-SE" sz="1400" dirty="0">
                          <a:solidFill>
                            <a:schemeClr val="bg1">
                              <a:lumMod val="75000"/>
                            </a:schemeClr>
                          </a:solidFill>
                        </a:rPr>
                        <a:t>Analyserande,</a:t>
                      </a:r>
                      <a:r>
                        <a:rPr lang="sv-SE" sz="1400" baseline="0" dirty="0">
                          <a:solidFill>
                            <a:schemeClr val="bg1">
                              <a:lumMod val="75000"/>
                            </a:schemeClr>
                          </a:solidFill>
                        </a:rPr>
                        <a:t> korrigerande</a:t>
                      </a:r>
                      <a:endParaRPr lang="sv-SE" sz="1400" dirty="0">
                        <a:solidFill>
                          <a:schemeClr val="bg1">
                            <a:lumMod val="75000"/>
                          </a:schemeClr>
                        </a:solidFill>
                      </a:endParaRPr>
                    </a:p>
                  </a:txBody>
                  <a:tcPr marL="68580" marR="68580" marT="34290" marB="34290"/>
                </a:tc>
                <a:extLst>
                  <a:ext uri="{0D108BD9-81ED-4DB2-BD59-A6C34878D82A}">
                    <a16:rowId xmlns:a16="http://schemas.microsoft.com/office/drawing/2014/main" val="4224489376"/>
                  </a:ext>
                </a:extLst>
              </a:tr>
            </a:tbl>
          </a:graphicData>
        </a:graphic>
      </p:graphicFrame>
      <p:sp>
        <p:nvSpPr>
          <p:cNvPr id="4" name="Platshållare för bildnummer 3"/>
          <p:cNvSpPr>
            <a:spLocks noGrp="1"/>
          </p:cNvSpPr>
          <p:nvPr>
            <p:ph type="sldNum" sz="quarter" idx="12"/>
          </p:nvPr>
        </p:nvSpPr>
        <p:spPr/>
        <p:txBody>
          <a:bodyPr/>
          <a:lstStyle/>
          <a:p>
            <a:pPr defTabSz="685800" fontAlgn="auto">
              <a:spcAft>
                <a:spcPts val="0"/>
              </a:spcAft>
              <a:defRPr/>
            </a:pPr>
            <a:fld id="{AA0C4F6E-6E30-4D57-9E99-0EB700EC5000}" type="slidenum">
              <a:rPr lang="sv-SE" sz="600" b="1">
                <a:solidFill>
                  <a:srgbClr val="808080"/>
                </a:solidFill>
                <a:latin typeface="Arial"/>
              </a:rPr>
              <a:pPr defTabSz="685800" fontAlgn="auto">
                <a:spcAft>
                  <a:spcPts val="0"/>
                </a:spcAft>
                <a:defRPr/>
              </a:pPr>
              <a:t>33</a:t>
            </a:fld>
            <a:endParaRPr lang="sv-SE" sz="600" b="1">
              <a:solidFill>
                <a:srgbClr val="808080"/>
              </a:solidFill>
              <a:latin typeface="Arial"/>
            </a:endParaRPr>
          </a:p>
        </p:txBody>
      </p:sp>
      <p:sp>
        <p:nvSpPr>
          <p:cNvPr id="3" name="Nedåtpil 2"/>
          <p:cNvSpPr/>
          <p:nvPr/>
        </p:nvSpPr>
        <p:spPr bwMode="auto">
          <a:xfrm>
            <a:off x="1763688" y="1103713"/>
            <a:ext cx="270030" cy="32403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6" name="textruta 5">
            <a:extLst>
              <a:ext uri="{FF2B5EF4-FFF2-40B4-BE49-F238E27FC236}">
                <a16:creationId xmlns:a16="http://schemas.microsoft.com/office/drawing/2014/main" id="{4E93BAEF-F807-4678-BB7E-347F00D1A473}"/>
              </a:ext>
            </a:extLst>
          </p:cNvPr>
          <p:cNvSpPr txBox="1"/>
          <p:nvPr/>
        </p:nvSpPr>
        <p:spPr>
          <a:xfrm>
            <a:off x="6475288" y="91679"/>
            <a:ext cx="1525712"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defRPr/>
            </a:pPr>
            <a:endParaRPr lang="sv-SE" sz="1350" dirty="0">
              <a:solidFill>
                <a:srgbClr val="000000"/>
              </a:solidFill>
              <a:latin typeface="Arial"/>
            </a:endParaRPr>
          </a:p>
        </p:txBody>
      </p:sp>
      <p:sp>
        <p:nvSpPr>
          <p:cNvPr id="7" name="textruta 6">
            <a:extLst>
              <a:ext uri="{FF2B5EF4-FFF2-40B4-BE49-F238E27FC236}">
                <a16:creationId xmlns:a16="http://schemas.microsoft.com/office/drawing/2014/main" id="{78294D26-A570-233C-27A4-BC5EDE8D7E29}"/>
              </a:ext>
            </a:extLst>
          </p:cNvPr>
          <p:cNvSpPr txBox="1"/>
          <p:nvPr/>
        </p:nvSpPr>
        <p:spPr>
          <a:xfrm>
            <a:off x="1426265" y="4667313"/>
            <a:ext cx="5399930" cy="300082"/>
          </a:xfrm>
          <a:prstGeom prst="rect">
            <a:avLst/>
          </a:prstGeom>
          <a:noFill/>
        </p:spPr>
        <p:txBody>
          <a:bodyPr wrap="square">
            <a:spAutoFit/>
          </a:bodyPr>
          <a:lstStyle/>
          <a:p>
            <a:r>
              <a:rPr lang="en-US" sz="675" dirty="0">
                <a:latin typeface="Calibri" panose="020F0502020204030204" pitchFamily="34" charset="0"/>
              </a:rPr>
              <a:t>Saks, A. M., Uggerslev, K. L., &amp; </a:t>
            </a:r>
            <a:r>
              <a:rPr lang="en-US" sz="675" dirty="0" err="1">
                <a:latin typeface="Calibri" panose="020F0502020204030204" pitchFamily="34" charset="0"/>
              </a:rPr>
              <a:t>Fassina</a:t>
            </a:r>
            <a:r>
              <a:rPr lang="en-US" sz="675" dirty="0">
                <a:latin typeface="Calibri" panose="020F0502020204030204" pitchFamily="34" charset="0"/>
              </a:rPr>
              <a:t>, N. E. (2007). Socialization tactics and newcomer adjustment: A meta-analytic review and test of a model [Peer Reviewed]. </a:t>
            </a:r>
            <a:r>
              <a:rPr lang="en-US" sz="675" i="1" dirty="0">
                <a:latin typeface="Calibri" panose="020F0502020204030204" pitchFamily="34" charset="0"/>
              </a:rPr>
              <a:t>Journal of Vocational Behavior, .70(3), pp. https://doi.org/10.1016/j.jvb.2006.12.004 	</a:t>
            </a:r>
          </a:p>
        </p:txBody>
      </p:sp>
      <p:sp>
        <p:nvSpPr>
          <p:cNvPr id="12" name="Rubrik 8">
            <a:extLst>
              <a:ext uri="{FF2B5EF4-FFF2-40B4-BE49-F238E27FC236}">
                <a16:creationId xmlns:a16="http://schemas.microsoft.com/office/drawing/2014/main" id="{CCC7F39C-FCF5-D375-31A1-DE31BC89FF09}"/>
              </a:ext>
            </a:extLst>
          </p:cNvPr>
          <p:cNvSpPr>
            <a:spLocks noGrp="1"/>
          </p:cNvSpPr>
          <p:nvPr>
            <p:ph type="title"/>
          </p:nvPr>
        </p:nvSpPr>
        <p:spPr>
          <a:xfrm>
            <a:off x="602186" y="452613"/>
            <a:ext cx="7930253" cy="857250"/>
          </a:xfrm>
        </p:spPr>
        <p:txBody>
          <a:bodyPr/>
          <a:lstStyle/>
          <a:p>
            <a:r>
              <a:rPr lang="sv-SE" sz="2400" dirty="0"/>
              <a:t>Former av introduktion: Viktigaste aspekterna</a:t>
            </a:r>
          </a:p>
        </p:txBody>
      </p:sp>
    </p:spTree>
    <p:extLst>
      <p:ext uri="{BB962C8B-B14F-4D97-AF65-F5344CB8AC3E}">
        <p14:creationId xmlns:p14="http://schemas.microsoft.com/office/powerpoint/2010/main" val="2535389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F9B22-68C0-4AA0-65BF-645CA6833FB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F42FE08-E529-34FD-2CC2-6E61526465D9}"/>
              </a:ext>
            </a:extLst>
          </p:cNvPr>
          <p:cNvSpPr>
            <a:spLocks noGrp="1"/>
          </p:cNvSpPr>
          <p:nvPr>
            <p:ph type="title"/>
          </p:nvPr>
        </p:nvSpPr>
        <p:spPr>
          <a:xfrm>
            <a:off x="396650" y="478128"/>
            <a:ext cx="8350698" cy="831178"/>
          </a:xfrm>
        </p:spPr>
        <p:txBody>
          <a:bodyPr/>
          <a:lstStyle/>
          <a:p>
            <a:r>
              <a:rPr lang="sv-SE" sz="2400" dirty="0"/>
              <a:t>Vad utmärker positiv utveckling av arbetstillfredsställelse?</a:t>
            </a:r>
          </a:p>
        </p:txBody>
      </p:sp>
      <p:graphicFrame>
        <p:nvGraphicFramePr>
          <p:cNvPr id="9" name="Platshållare för innehåll 8">
            <a:extLst>
              <a:ext uri="{FF2B5EF4-FFF2-40B4-BE49-F238E27FC236}">
                <a16:creationId xmlns:a16="http://schemas.microsoft.com/office/drawing/2014/main" id="{7CE7CD90-F041-D096-DDF3-2153C88C6AD4}"/>
              </a:ext>
            </a:extLst>
          </p:cNvPr>
          <p:cNvGraphicFramePr>
            <a:graphicFrameLocks noGrp="1"/>
          </p:cNvGraphicFramePr>
          <p:nvPr>
            <p:ph idx="1"/>
            <p:extLst>
              <p:ext uri="{D42A27DB-BD31-4B8C-83A1-F6EECF244321}">
                <p14:modId xmlns:p14="http://schemas.microsoft.com/office/powerpoint/2010/main" val="2781450395"/>
              </p:ext>
            </p:extLst>
          </p:nvPr>
        </p:nvGraphicFramePr>
        <p:xfrm>
          <a:off x="938423" y="1707654"/>
          <a:ext cx="7267153" cy="2286000"/>
        </p:xfrm>
        <a:graphic>
          <a:graphicData uri="http://schemas.openxmlformats.org/drawingml/2006/table">
            <a:tbl>
              <a:tblPr firstRow="1" bandRow="1">
                <a:tableStyleId>{5C22544A-7EE6-4342-B048-85BDC9FD1C3A}</a:tableStyleId>
              </a:tblPr>
              <a:tblGrid>
                <a:gridCol w="2877079">
                  <a:extLst>
                    <a:ext uri="{9D8B030D-6E8A-4147-A177-3AD203B41FA5}">
                      <a16:colId xmlns:a16="http://schemas.microsoft.com/office/drawing/2014/main" val="3735109321"/>
                    </a:ext>
                  </a:extLst>
                </a:gridCol>
                <a:gridCol w="2595529">
                  <a:extLst>
                    <a:ext uri="{9D8B030D-6E8A-4147-A177-3AD203B41FA5}">
                      <a16:colId xmlns:a16="http://schemas.microsoft.com/office/drawing/2014/main" val="680221142"/>
                    </a:ext>
                  </a:extLst>
                </a:gridCol>
                <a:gridCol w="1794545">
                  <a:extLst>
                    <a:ext uri="{9D8B030D-6E8A-4147-A177-3AD203B41FA5}">
                      <a16:colId xmlns:a16="http://schemas.microsoft.com/office/drawing/2014/main" val="3008921834"/>
                    </a:ext>
                  </a:extLst>
                </a:gridCol>
              </a:tblGrid>
              <a:tr h="370840">
                <a:tc>
                  <a:txBody>
                    <a:bodyPr/>
                    <a:lstStyle/>
                    <a:p>
                      <a:r>
                        <a:rPr lang="sv-SE" sz="1400" dirty="0">
                          <a:effectLst/>
                        </a:rPr>
                        <a:t>Organisatoriska faktorer</a:t>
                      </a:r>
                      <a:endParaRPr lang="sv-SE" sz="1400" dirty="0"/>
                    </a:p>
                  </a:txBody>
                  <a:tcPr/>
                </a:tc>
                <a:tc>
                  <a:txBody>
                    <a:bodyPr/>
                    <a:lstStyle/>
                    <a:p>
                      <a:r>
                        <a:rPr lang="sv-SE" sz="1400" dirty="0">
                          <a:effectLst/>
                        </a:rPr>
                        <a:t>Utfall/ </a:t>
                      </a:r>
                      <a:r>
                        <a:rPr lang="sv-SE" sz="1400" dirty="0" err="1">
                          <a:effectLst/>
                        </a:rPr>
                        <a:t>prediktorer</a:t>
                      </a:r>
                      <a:endParaRPr lang="sv-SE" sz="1400" dirty="0"/>
                    </a:p>
                  </a:txBody>
                  <a:tcPr/>
                </a:tc>
                <a:tc>
                  <a:txBody>
                    <a:bodyPr/>
                    <a:lstStyle/>
                    <a:p>
                      <a:r>
                        <a:rPr lang="sv-SE" sz="1400" dirty="0"/>
                        <a:t>Tid i yrket (från examen)</a:t>
                      </a:r>
                    </a:p>
                  </a:txBody>
                  <a:tcPr/>
                </a:tc>
                <a:extLst>
                  <a:ext uri="{0D108BD9-81ED-4DB2-BD59-A6C34878D82A}">
                    <a16:rowId xmlns:a16="http://schemas.microsoft.com/office/drawing/2014/main" val="2058944077"/>
                  </a:ext>
                </a:extLst>
              </a:tr>
              <a:tr h="370840">
                <a:tc>
                  <a:txBody>
                    <a:bodyPr/>
                    <a:lstStyle/>
                    <a:p>
                      <a:r>
                        <a:rPr lang="sv-SE" sz="1400" dirty="0"/>
                        <a:t>Påverkar organisatoriska introduktionsinsatser?</a:t>
                      </a:r>
                    </a:p>
                  </a:txBody>
                  <a:tcPr/>
                </a:tc>
                <a:tc>
                  <a:txBody>
                    <a:bodyPr/>
                    <a:lstStyle/>
                    <a:p>
                      <a:r>
                        <a:rPr lang="sv-SE" sz="1400" dirty="0"/>
                        <a:t>Längd, innehåll, genomförande, bemötande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1400" dirty="0"/>
                        <a:t>1</a:t>
                      </a:r>
                    </a:p>
                  </a:txBody>
                  <a:tcPr/>
                </a:tc>
                <a:extLst>
                  <a:ext uri="{0D108BD9-81ED-4DB2-BD59-A6C34878D82A}">
                    <a16:rowId xmlns:a16="http://schemas.microsoft.com/office/drawing/2014/main" val="301873635"/>
                  </a:ext>
                </a:extLst>
              </a:tr>
              <a:tr h="370840">
                <a:tc>
                  <a:txBody>
                    <a:bodyPr/>
                    <a:lstStyle/>
                    <a:p>
                      <a:r>
                        <a:rPr lang="sv-SE" sz="1400" dirty="0"/>
                        <a:t>Påverkar ledarskap?</a:t>
                      </a:r>
                    </a:p>
                  </a:txBody>
                  <a:tcPr/>
                </a:tc>
                <a:tc>
                  <a:txBody>
                    <a:bodyPr/>
                    <a:lstStyle/>
                    <a:p>
                      <a:r>
                        <a:rPr lang="sv-SE" sz="1400" dirty="0"/>
                        <a:t>Stödjande, uppmuntrande, rättvist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1400" dirty="0"/>
                        <a:t>1, 2 &amp; 3</a:t>
                      </a:r>
                    </a:p>
                    <a:p>
                      <a:pPr algn="r"/>
                      <a:endParaRPr lang="sv-SE" sz="1400" dirty="0"/>
                    </a:p>
                  </a:txBody>
                  <a:tcPr/>
                </a:tc>
                <a:extLst>
                  <a:ext uri="{0D108BD9-81ED-4DB2-BD59-A6C34878D82A}">
                    <a16:rowId xmlns:a16="http://schemas.microsoft.com/office/drawing/2014/main" val="40281946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Hur påverkar viktiga processer för lyckad ”</a:t>
                      </a:r>
                      <a:r>
                        <a:rPr lang="sv-SE" sz="1400" dirty="0" err="1"/>
                        <a:t>onboarding</a:t>
                      </a:r>
                      <a:r>
                        <a:rPr lang="sv-SE" sz="1400" dirty="0"/>
                        <a:t>”/introduktion?</a:t>
                      </a:r>
                    </a:p>
                  </a:txBody>
                  <a:tcPr/>
                </a:tc>
                <a:tc>
                  <a:txBody>
                    <a:bodyPr/>
                    <a:lstStyle/>
                    <a:p>
                      <a:r>
                        <a:rPr lang="sv-SE" sz="1400" dirty="0"/>
                        <a:t>Rollklarhet, handlingskraft, social integrering</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1400" dirty="0"/>
                        <a:t>1, 2 &amp; 3</a:t>
                      </a:r>
                    </a:p>
                    <a:p>
                      <a:pPr algn="r"/>
                      <a:endParaRPr lang="sv-SE" sz="1400" dirty="0"/>
                    </a:p>
                  </a:txBody>
                  <a:tcPr/>
                </a:tc>
                <a:extLst>
                  <a:ext uri="{0D108BD9-81ED-4DB2-BD59-A6C34878D82A}">
                    <a16:rowId xmlns:a16="http://schemas.microsoft.com/office/drawing/2014/main" val="437218870"/>
                  </a:ext>
                </a:extLst>
              </a:tr>
            </a:tbl>
          </a:graphicData>
        </a:graphic>
      </p:graphicFrame>
      <p:sp>
        <p:nvSpPr>
          <p:cNvPr id="4" name="Platshållare för sidfot 3">
            <a:extLst>
              <a:ext uri="{FF2B5EF4-FFF2-40B4-BE49-F238E27FC236}">
                <a16:creationId xmlns:a16="http://schemas.microsoft.com/office/drawing/2014/main" id="{7AE25031-30C5-E656-7504-9F1C734C33F6}"/>
              </a:ext>
            </a:extLst>
          </p:cNvPr>
          <p:cNvSpPr>
            <a:spLocks noGrp="1"/>
          </p:cNvSpPr>
          <p:nvPr>
            <p:ph type="ftr" sz="quarter" idx="3"/>
          </p:nvPr>
        </p:nvSpPr>
        <p:spPr/>
        <p:txBody>
          <a:bodyPr/>
          <a:lstStyle/>
          <a:p>
            <a:r>
              <a:rPr lang="sv-SE"/>
              <a:t>Karolinska Institutet - ett medicinskt universitet</a:t>
            </a:r>
            <a:endParaRPr lang="sv-SE" dirty="0"/>
          </a:p>
        </p:txBody>
      </p:sp>
      <p:sp>
        <p:nvSpPr>
          <p:cNvPr id="5" name="Platshållare för datum 4">
            <a:extLst>
              <a:ext uri="{FF2B5EF4-FFF2-40B4-BE49-F238E27FC236}">
                <a16:creationId xmlns:a16="http://schemas.microsoft.com/office/drawing/2014/main" id="{7837F39C-5C60-6F3A-3991-CD51C073BDDA}"/>
              </a:ext>
            </a:extLst>
          </p:cNvPr>
          <p:cNvSpPr>
            <a:spLocks noGrp="1"/>
          </p:cNvSpPr>
          <p:nvPr>
            <p:ph type="dt" sz="half" idx="10"/>
          </p:nvPr>
        </p:nvSpPr>
        <p:spPr/>
        <p:txBody>
          <a:bodyPr/>
          <a:lstStyle/>
          <a:p>
            <a:fld id="{842A2CD5-DA8C-4B9D-8315-B34160A16C25}" type="datetime4">
              <a:rPr lang="sv-SE" smtClean="0"/>
              <a:t>26 augusti 2025</a:t>
            </a:fld>
            <a:endParaRPr lang="sv-SE"/>
          </a:p>
        </p:txBody>
      </p:sp>
      <p:sp>
        <p:nvSpPr>
          <p:cNvPr id="6" name="Platshållare för bildnummer 5">
            <a:extLst>
              <a:ext uri="{FF2B5EF4-FFF2-40B4-BE49-F238E27FC236}">
                <a16:creationId xmlns:a16="http://schemas.microsoft.com/office/drawing/2014/main" id="{6F9263FC-FBCF-F99F-754B-97DBDD75F093}"/>
              </a:ext>
            </a:extLst>
          </p:cNvPr>
          <p:cNvSpPr>
            <a:spLocks noGrp="1"/>
          </p:cNvSpPr>
          <p:nvPr>
            <p:ph type="sldNum" sz="quarter" idx="12"/>
          </p:nvPr>
        </p:nvSpPr>
        <p:spPr/>
        <p:txBody>
          <a:bodyPr/>
          <a:lstStyle/>
          <a:p>
            <a:fld id="{15859C56-CB7E-413F-8971-4226A1EF6823}" type="slidenum">
              <a:rPr lang="sv-SE" smtClean="0"/>
              <a:pPr/>
              <a:t>34</a:t>
            </a:fld>
            <a:endParaRPr lang="sv-SE"/>
          </a:p>
        </p:txBody>
      </p:sp>
    </p:spTree>
    <p:extLst>
      <p:ext uri="{BB962C8B-B14F-4D97-AF65-F5344CB8AC3E}">
        <p14:creationId xmlns:p14="http://schemas.microsoft.com/office/powerpoint/2010/main" val="79160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FE3C-33BD-F024-AC05-A5DD0B369C5B}"/>
            </a:ext>
          </a:extLst>
        </p:cNvPr>
        <p:cNvGrpSpPr/>
        <p:nvPr/>
      </p:nvGrpSpPr>
      <p:grpSpPr>
        <a:xfrm>
          <a:off x="0" y="0"/>
          <a:ext cx="0" cy="0"/>
          <a:chOff x="0" y="0"/>
          <a:chExt cx="0" cy="0"/>
        </a:xfrm>
      </p:grpSpPr>
      <p:sp>
        <p:nvSpPr>
          <p:cNvPr id="5126" name="Platshållare för bildnummer 5">
            <a:extLst>
              <a:ext uri="{FF2B5EF4-FFF2-40B4-BE49-F238E27FC236}">
                <a16:creationId xmlns:a16="http://schemas.microsoft.com/office/drawing/2014/main" id="{371E3012-1222-785E-773A-AF3A873451B2}"/>
              </a:ext>
            </a:extLst>
          </p:cNvPr>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35</a:t>
            </a:fld>
            <a:endParaRPr lang="sv-SE" dirty="0"/>
          </a:p>
        </p:txBody>
      </p:sp>
      <p:pic>
        <p:nvPicPr>
          <p:cNvPr id="5" name="Bildobjekt 4">
            <a:extLst>
              <a:ext uri="{FF2B5EF4-FFF2-40B4-BE49-F238E27FC236}">
                <a16:creationId xmlns:a16="http://schemas.microsoft.com/office/drawing/2014/main" id="{DF704879-A38F-A093-30F1-F014DE7680DD}"/>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621A160A-CD56-2B2E-345B-848D52DE21D0}"/>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50A9187F-EA7A-F6B6-A571-A1947645D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8786EE-2935-95F4-FD94-7A0F6A46E11F}"/>
              </a:ext>
            </a:extLst>
          </p:cNvPr>
          <p:cNvSpPr txBox="1"/>
          <p:nvPr/>
        </p:nvSpPr>
        <p:spPr>
          <a:xfrm>
            <a:off x="251520" y="2631724"/>
            <a:ext cx="3664440" cy="461665"/>
          </a:xfrm>
          <a:prstGeom prst="rect">
            <a:avLst/>
          </a:prstGeom>
          <a:noFill/>
        </p:spPr>
        <p:txBody>
          <a:bodyPr wrap="square" rtlCol="0">
            <a:spAutoFit/>
          </a:bodyPr>
          <a:lstStyle/>
          <a:p>
            <a:r>
              <a:rPr lang="sv-SE" b="1" dirty="0" err="1">
                <a:latin typeface="+mj-lt"/>
              </a:rPr>
              <a:t>Abetsmiljö</a:t>
            </a:r>
            <a:endParaRPr lang="sv-SE" b="1" dirty="0">
              <a:latin typeface="+mj-lt"/>
            </a:endParaRPr>
          </a:p>
        </p:txBody>
      </p:sp>
    </p:spTree>
    <p:extLst>
      <p:ext uri="{BB962C8B-B14F-4D97-AF65-F5344CB8AC3E}">
        <p14:creationId xmlns:p14="http://schemas.microsoft.com/office/powerpoint/2010/main" val="1318006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4.googleusercontent.com/2ylVYG1dDO3gt3Ew_5hkVSogYQqBYDt_6TBEpc8sPe5w6u2NJlZsimMhyAZsRkWRtfJs_TM10QxCR4j5bhih0zNb9SKFTXmOqfPI_Iax6sCyZ9izjT7usdT9ziZPHRlXNDz3RVER">
            <a:extLst>
              <a:ext uri="{FF2B5EF4-FFF2-40B4-BE49-F238E27FC236}">
                <a16:creationId xmlns:a16="http://schemas.microsoft.com/office/drawing/2014/main" id="{2A288014-1D71-4CF4-9750-1DCB4493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47" y="259761"/>
            <a:ext cx="5949200" cy="4623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D0F962DF-1AC6-415B-8F41-45A868ACB5B8}"/>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4" name="Rektangel 3">
            <a:extLst>
              <a:ext uri="{FF2B5EF4-FFF2-40B4-BE49-F238E27FC236}">
                <a16:creationId xmlns:a16="http://schemas.microsoft.com/office/drawing/2014/main" id="{649BFBCE-9B22-4E41-8125-5F163BB2BBDA}"/>
              </a:ext>
            </a:extLst>
          </p:cNvPr>
          <p:cNvSpPr/>
          <p:nvPr/>
        </p:nvSpPr>
        <p:spPr>
          <a:xfrm>
            <a:off x="323528" y="4731990"/>
            <a:ext cx="8208912" cy="369332"/>
          </a:xfrm>
          <a:prstGeom prst="rect">
            <a:avLst/>
          </a:prstGeom>
        </p:spPr>
        <p:txBody>
          <a:bodyPr wrap="square">
            <a:spAutoFit/>
          </a:bodyPr>
          <a:lstStyle/>
          <a:p>
            <a:r>
              <a:rPr lang="sv-SE" sz="600" dirty="0">
                <a:latin typeface="Segoe UI" panose="020B0502040204020203" pitchFamily="34" charset="0"/>
              </a:rPr>
              <a:t>Gustavsson P, </a:t>
            </a:r>
            <a:r>
              <a:rPr lang="sv-SE" sz="600" dirty="0" err="1">
                <a:latin typeface="Segoe UI" panose="020B0502040204020203" pitchFamily="34" charset="0"/>
              </a:rPr>
              <a:t>Frögeli</a:t>
            </a:r>
            <a:r>
              <a:rPr lang="sv-SE" sz="600" dirty="0">
                <a:latin typeface="Segoe UI" panose="020B0502040204020203" pitchFamily="34" charset="0"/>
              </a:rPr>
              <a:t> E, Dahlgren A, Lövgren M, Rudman A. Nya sjuksköterskors exponering för höga arbetskrav, låg kontroll och lågt stöd under sina första tre år i yrkeslivet (Rapport B2015: 1). Stockholm: Karolinska Institutet. Institutionen för Klinisk Neurovetenskap; 2015. Gustavsson, P., Aurell, J., Jenner, B., Frögéli, E., Annas, P., &amp; Rudman, A. (2018). Psykosociala arbetsmiljörisker för sjuksköterskor under de fem första åren i yrket: Longitudinell utveckling och förekomst av upprepad samt långvarig exponering. Rapport B2018:1. Avdelningen för psykologi, Institutionen för klinisk neurovetenskap, Karolinska Institutet. 	</a:t>
            </a:r>
          </a:p>
        </p:txBody>
      </p:sp>
      <p:sp>
        <p:nvSpPr>
          <p:cNvPr id="2" name="Flödesschema: Koppling 1">
            <a:extLst>
              <a:ext uri="{FF2B5EF4-FFF2-40B4-BE49-F238E27FC236}">
                <a16:creationId xmlns:a16="http://schemas.microsoft.com/office/drawing/2014/main" id="{AB13CF4E-21D9-434F-A13D-B174A646D2E5}"/>
              </a:ext>
            </a:extLst>
          </p:cNvPr>
          <p:cNvSpPr/>
          <p:nvPr/>
        </p:nvSpPr>
        <p:spPr bwMode="auto">
          <a:xfrm>
            <a:off x="3995936" y="424498"/>
            <a:ext cx="2978870" cy="3729962"/>
          </a:xfrm>
          <a:prstGeom prst="flowChartConnector">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solidFill>
                <a:schemeClr val="tx1"/>
              </a:solidFill>
              <a:latin typeface="Arial" charset="0"/>
            </a:endParaRPr>
          </a:p>
        </p:txBody>
      </p:sp>
    </p:spTree>
    <p:extLst>
      <p:ext uri="{BB962C8B-B14F-4D97-AF65-F5344CB8AC3E}">
        <p14:creationId xmlns:p14="http://schemas.microsoft.com/office/powerpoint/2010/main" val="401266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37</a:t>
            </a:fld>
            <a:endParaRPr lang="sv-SE">
              <a:solidFill>
                <a:srgbClr val="808080"/>
              </a:solidFill>
            </a:endParaRPr>
          </a:p>
        </p:txBody>
      </p:sp>
      <p:graphicFrame>
        <p:nvGraphicFramePr>
          <p:cNvPr id="5" name="Diagram 4"/>
          <p:cNvGraphicFramePr/>
          <p:nvPr>
            <p:extLst>
              <p:ext uri="{D42A27DB-BD31-4B8C-83A1-F6EECF244321}">
                <p14:modId xmlns:p14="http://schemas.microsoft.com/office/powerpoint/2010/main" val="682869178"/>
              </p:ext>
            </p:extLst>
          </p:nvPr>
        </p:nvGraphicFramePr>
        <p:xfrm>
          <a:off x="1925706" y="1383618"/>
          <a:ext cx="4859655" cy="2429828"/>
        </p:xfrm>
        <a:graphic>
          <a:graphicData uri="http://schemas.openxmlformats.org/drawingml/2006/chart">
            <c:chart xmlns:c="http://schemas.openxmlformats.org/drawingml/2006/chart" xmlns:r="http://schemas.openxmlformats.org/officeDocument/2006/relationships" r:id="rId2"/>
          </a:graphicData>
        </a:graphic>
      </p:graphicFrame>
      <p:sp>
        <p:nvSpPr>
          <p:cNvPr id="6" name="Rektangel 5"/>
          <p:cNvSpPr/>
          <p:nvPr/>
        </p:nvSpPr>
        <p:spPr>
          <a:xfrm>
            <a:off x="2229692" y="4569973"/>
            <a:ext cx="5184576" cy="219291"/>
          </a:xfrm>
          <a:prstGeom prst="rect">
            <a:avLst/>
          </a:prstGeom>
        </p:spPr>
        <p:txBody>
          <a:bodyPr wrap="square">
            <a:spAutoFit/>
          </a:bodyPr>
          <a:lstStyle/>
          <a:p>
            <a:r>
              <a:rPr lang="sv-SE" sz="825" dirty="0">
                <a:ea typeface="Times New Roman" panose="02020603050405020304" pitchFamily="18" charset="0"/>
              </a:rPr>
              <a:t>Figur. Prevalens av exponering (uttryckt i procent) för olika arbetskrav respektive år efter examen. </a:t>
            </a:r>
            <a:endParaRPr lang="sv-SE" sz="825" dirty="0"/>
          </a:p>
        </p:txBody>
      </p:sp>
      <p:sp>
        <p:nvSpPr>
          <p:cNvPr id="3" name="textruta 2">
            <a:extLst>
              <a:ext uri="{FF2B5EF4-FFF2-40B4-BE49-F238E27FC236}">
                <a16:creationId xmlns:a16="http://schemas.microsoft.com/office/drawing/2014/main" id="{C81285D1-B9E0-A468-841E-F9ABE23A4B7C}"/>
              </a:ext>
            </a:extLst>
          </p:cNvPr>
          <p:cNvSpPr txBox="1"/>
          <p:nvPr/>
        </p:nvSpPr>
        <p:spPr>
          <a:xfrm rot="16200000">
            <a:off x="1539489" y="2147877"/>
            <a:ext cx="324128" cy="307777"/>
          </a:xfrm>
          <a:prstGeom prst="rect">
            <a:avLst/>
          </a:prstGeom>
          <a:noFill/>
          <a:ln w="6350">
            <a:solidFill>
              <a:schemeClr val="bg1"/>
            </a:solidFill>
          </a:ln>
        </p:spPr>
        <p:txBody>
          <a:bodyPr wrap="square" rtlCol="0">
            <a:spAutoFit/>
          </a:bodyPr>
          <a:lstStyle/>
          <a:p>
            <a:pPr algn="l"/>
            <a:r>
              <a:rPr lang="sv-SE" sz="1400" dirty="0">
                <a:latin typeface="+mn-lt"/>
              </a:rPr>
              <a:t>%</a:t>
            </a:r>
          </a:p>
        </p:txBody>
      </p:sp>
    </p:spTree>
    <p:extLst>
      <p:ext uri="{BB962C8B-B14F-4D97-AF65-F5344CB8AC3E}">
        <p14:creationId xmlns:p14="http://schemas.microsoft.com/office/powerpoint/2010/main" val="18515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4.googleusercontent.com/2ylVYG1dDO3gt3Ew_5hkVSogYQqBYDt_6TBEpc8sPe5w6u2NJlZsimMhyAZsRkWRtfJs_TM10QxCR4j5bhih0zNb9SKFTXmOqfPI_Iax6sCyZ9izjT7usdT9ziZPHRlXNDz3RVER">
            <a:extLst>
              <a:ext uri="{FF2B5EF4-FFF2-40B4-BE49-F238E27FC236}">
                <a16:creationId xmlns:a16="http://schemas.microsoft.com/office/drawing/2014/main" id="{2A288014-1D71-4CF4-9750-1DCB4493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856" y="-1478700"/>
            <a:ext cx="9436613" cy="7334547"/>
          </a:xfrm>
          <a:prstGeom prst="rect">
            <a:avLst/>
          </a:prstGeom>
          <a:noFill/>
          <a:extLst>
            <a:ext uri="{909E8E84-426E-40DD-AFC4-6F175D3DCCD1}">
              <a14:hiddenFill xmlns:a14="http://schemas.microsoft.com/office/drawing/2010/main">
                <a:solidFill>
                  <a:srgbClr val="FFFFFF"/>
                </a:solidFill>
              </a14:hiddenFill>
            </a:ext>
          </a:extLst>
        </p:spPr>
      </p:pic>
      <p:sp>
        <p:nvSpPr>
          <p:cNvPr id="2" name="Flödesschema: Koppling 1">
            <a:extLst>
              <a:ext uri="{FF2B5EF4-FFF2-40B4-BE49-F238E27FC236}">
                <a16:creationId xmlns:a16="http://schemas.microsoft.com/office/drawing/2014/main" id="{AB13CF4E-21D9-434F-A13D-B174A646D2E5}"/>
              </a:ext>
            </a:extLst>
          </p:cNvPr>
          <p:cNvSpPr/>
          <p:nvPr/>
        </p:nvSpPr>
        <p:spPr bwMode="auto">
          <a:xfrm>
            <a:off x="1979713" y="282370"/>
            <a:ext cx="4167002" cy="4374486"/>
          </a:xfrm>
          <a:prstGeom prst="flowChartConnector">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solidFill>
                <a:schemeClr val="tx1"/>
              </a:solidFill>
              <a:latin typeface="Arial" charset="0"/>
            </a:endParaRPr>
          </a:p>
        </p:txBody>
      </p:sp>
      <p:sp>
        <p:nvSpPr>
          <p:cNvPr id="3" name="Rektangel 2">
            <a:extLst>
              <a:ext uri="{FF2B5EF4-FFF2-40B4-BE49-F238E27FC236}">
                <a16:creationId xmlns:a16="http://schemas.microsoft.com/office/drawing/2014/main" id="{D5C11E04-2DC1-B629-C028-37F311066257}"/>
              </a:ext>
            </a:extLst>
          </p:cNvPr>
          <p:cNvSpPr/>
          <p:nvPr/>
        </p:nvSpPr>
        <p:spPr>
          <a:xfrm>
            <a:off x="323528" y="4731990"/>
            <a:ext cx="8208912" cy="369332"/>
          </a:xfrm>
          <a:prstGeom prst="rect">
            <a:avLst/>
          </a:prstGeom>
        </p:spPr>
        <p:txBody>
          <a:bodyPr wrap="square">
            <a:spAutoFit/>
          </a:bodyPr>
          <a:lstStyle/>
          <a:p>
            <a:r>
              <a:rPr lang="sv-SE" sz="600" dirty="0">
                <a:latin typeface="Segoe UI" panose="020B0502040204020203" pitchFamily="34" charset="0"/>
              </a:rPr>
              <a:t>Gustavsson P, </a:t>
            </a:r>
            <a:r>
              <a:rPr lang="sv-SE" sz="600" dirty="0" err="1">
                <a:latin typeface="Segoe UI" panose="020B0502040204020203" pitchFamily="34" charset="0"/>
              </a:rPr>
              <a:t>Frögeli</a:t>
            </a:r>
            <a:r>
              <a:rPr lang="sv-SE" sz="600" dirty="0">
                <a:latin typeface="Segoe UI" panose="020B0502040204020203" pitchFamily="34" charset="0"/>
              </a:rPr>
              <a:t> E, Dahlgren A, Lövgren M, Rudman A. Nya sjuksköterskors exponering för höga arbetskrav, låg kontroll och lågt stöd under sina första tre år i yrkeslivet (Rapport B2015: 1). Stockholm: Karolinska Institutet. Institutionen för Klinisk Neurovetenskap; 2015. Gustavsson, P., Aurell, J., Jenner, B., Frögéli, E., Annas, P., &amp; Rudman, A. (2018). Psykosociala arbetsmiljörisker för sjuksköterskor under de fem första åren i yrket: Longitudinell utveckling och förekomst av upprepad samt långvarig exponering. Rapport B2018:1. Avdelningen för psykologi, Institutionen för klinisk neurovetenskap, Karolinska Institutet. 	</a:t>
            </a:r>
          </a:p>
        </p:txBody>
      </p:sp>
    </p:spTree>
    <p:extLst>
      <p:ext uri="{BB962C8B-B14F-4D97-AF65-F5344CB8AC3E}">
        <p14:creationId xmlns:p14="http://schemas.microsoft.com/office/powerpoint/2010/main" val="2927319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39652" y="4515967"/>
            <a:ext cx="5829300" cy="213875"/>
          </a:xfrm>
        </p:spPr>
        <p:txBody>
          <a:bodyPr/>
          <a:lstStyle/>
          <a:p>
            <a:pPr marL="0" indent="0">
              <a:buNone/>
            </a:pPr>
            <a:r>
              <a:rPr lang="sv-SE" sz="825" b="1" dirty="0"/>
              <a:t>Figur. </a:t>
            </a:r>
            <a:r>
              <a:rPr lang="sv-SE" sz="825" dirty="0"/>
              <a:t>Prevalens av exponering (uttryckt i procent) för olika aspekter av kontroll i arbetet respektive år efter examen.</a:t>
            </a:r>
          </a:p>
        </p:txBody>
      </p:sp>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39</a:t>
            </a:fld>
            <a:endParaRPr lang="sv-SE">
              <a:solidFill>
                <a:srgbClr val="808080"/>
              </a:solidFill>
            </a:endParaRPr>
          </a:p>
        </p:txBody>
      </p:sp>
      <p:graphicFrame>
        <p:nvGraphicFramePr>
          <p:cNvPr id="5" name="Diagram 4"/>
          <p:cNvGraphicFramePr/>
          <p:nvPr/>
        </p:nvGraphicFramePr>
        <p:xfrm>
          <a:off x="2357755" y="1815666"/>
          <a:ext cx="3779996" cy="2159794"/>
        </p:xfrm>
        <a:graphic>
          <a:graphicData uri="http://schemas.openxmlformats.org/drawingml/2006/chart">
            <c:chart xmlns:c="http://schemas.openxmlformats.org/drawingml/2006/chart" xmlns:r="http://schemas.openxmlformats.org/officeDocument/2006/relationships" r:id="rId2"/>
          </a:graphicData>
        </a:graphic>
      </p:graphicFrame>
      <p:sp>
        <p:nvSpPr>
          <p:cNvPr id="6" name="Rektangel 5">
            <a:extLst>
              <a:ext uri="{FF2B5EF4-FFF2-40B4-BE49-F238E27FC236}">
                <a16:creationId xmlns:a16="http://schemas.microsoft.com/office/drawing/2014/main" id="{6B489FF4-2025-26D1-B06B-391992F51CB0}"/>
              </a:ext>
            </a:extLst>
          </p:cNvPr>
          <p:cNvSpPr/>
          <p:nvPr/>
        </p:nvSpPr>
        <p:spPr>
          <a:xfrm>
            <a:off x="323528" y="4731990"/>
            <a:ext cx="8208912" cy="369332"/>
          </a:xfrm>
          <a:prstGeom prst="rect">
            <a:avLst/>
          </a:prstGeom>
        </p:spPr>
        <p:txBody>
          <a:bodyPr wrap="square">
            <a:spAutoFit/>
          </a:bodyPr>
          <a:lstStyle/>
          <a:p>
            <a:r>
              <a:rPr lang="sv-SE" sz="600" dirty="0">
                <a:latin typeface="Segoe UI" panose="020B0502040204020203" pitchFamily="34" charset="0"/>
              </a:rPr>
              <a:t>Gustavsson, P., Aurell, J., Jenner, B., Frögéli, E., Annas, P., &amp; Rudman, A. (2018). Psykosociala arbetsmiljörisker för sjuksköterskor under de fem första åren i yrket: Longitudinell utveckling och förekomst av upprepad samt långvarig exponering. Rapport B2018:1. Avdelningen för psykologi, Institutionen för klinisk neurovetenskap, Karolinska Institutet. Rudman, A., Hörberg, A., Dahlgren, A., &amp; Gustavsson, P. (2020). Hälsa ett decennium efter karriärstart: Långtidsuppföljning av LUST-studien. Vetenskaplig slutrapport till AFA Försäkring (d nr 150284) Karolinska Institutet. Institutionen för Klinisk Neurovetenskap. 		</a:t>
            </a:r>
          </a:p>
        </p:txBody>
      </p:sp>
    </p:spTree>
    <p:extLst>
      <p:ext uri="{BB962C8B-B14F-4D97-AF65-F5344CB8AC3E}">
        <p14:creationId xmlns:p14="http://schemas.microsoft.com/office/powerpoint/2010/main" val="252230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latshållare för bildnummer 4"/>
          <p:cNvSpPr>
            <a:spLocks noGrp="1"/>
          </p:cNvSpPr>
          <p:nvPr>
            <p:ph type="sldNum" sz="quarter" idx="12"/>
          </p:nvPr>
        </p:nvSpPr>
        <p:spPr>
          <a:noFill/>
        </p:spPr>
        <p:txBody>
          <a:bodyPr/>
          <a:lstStyle/>
          <a:p>
            <a:fld id="{D3C19C7D-EAE6-4B92-9DC5-A0A3D96A6551}" type="slidenum">
              <a:rPr lang="sv-SE" smtClean="0"/>
              <a:pPr/>
              <a:t>4</a:t>
            </a:fld>
            <a:endParaRPr lang="sv-SE"/>
          </a:p>
        </p:txBody>
      </p:sp>
      <p:sp>
        <p:nvSpPr>
          <p:cNvPr id="8197" name="Rectangle 2"/>
          <p:cNvSpPr>
            <a:spLocks noGrp="1" noChangeArrowheads="1"/>
          </p:cNvSpPr>
          <p:nvPr>
            <p:ph type="title"/>
          </p:nvPr>
        </p:nvSpPr>
        <p:spPr>
          <a:xfrm>
            <a:off x="395536" y="465534"/>
            <a:ext cx="6542484" cy="857250"/>
          </a:xfrm>
        </p:spPr>
        <p:txBody>
          <a:bodyPr/>
          <a:lstStyle/>
          <a:p>
            <a:pPr eaLnBrk="1" hangingPunct="1"/>
            <a:r>
              <a:rPr lang="sv-SE" sz="2400" dirty="0"/>
              <a:t>Antal långtidssjukskrivna från år 1998 - 2003 </a:t>
            </a:r>
          </a:p>
        </p:txBody>
      </p:sp>
      <p:pic>
        <p:nvPicPr>
          <p:cNvPr id="758787" name="Picture 3"/>
          <p:cNvPicPr>
            <a:picLocks noChangeAspect="1" noChangeArrowheads="1"/>
          </p:cNvPicPr>
          <p:nvPr/>
        </p:nvPicPr>
        <p:blipFill>
          <a:blip r:embed="rId3" cstate="print"/>
          <a:srcRect l="20004" t="30641" r="16849" b="15065"/>
          <a:stretch>
            <a:fillRect/>
          </a:stretch>
        </p:blipFill>
        <p:spPr bwMode="auto">
          <a:xfrm>
            <a:off x="4279146" y="1167594"/>
            <a:ext cx="2884845" cy="3510372"/>
          </a:xfrm>
          <a:prstGeom prst="rect">
            <a:avLst/>
          </a:prstGeom>
          <a:noFill/>
          <a:ln w="9525">
            <a:noFill/>
            <a:miter lim="800000"/>
            <a:headEnd/>
            <a:tailEnd/>
          </a:ln>
        </p:spPr>
      </p:pic>
      <p:sp>
        <p:nvSpPr>
          <p:cNvPr id="3" name="Rektangel 2"/>
          <p:cNvSpPr/>
          <p:nvPr/>
        </p:nvSpPr>
        <p:spPr>
          <a:xfrm>
            <a:off x="539552" y="1491854"/>
            <a:ext cx="3600400" cy="2308324"/>
          </a:xfrm>
          <a:prstGeom prst="rect">
            <a:avLst/>
          </a:prstGeom>
        </p:spPr>
        <p:txBody>
          <a:bodyPr wrap="square">
            <a:spAutoFit/>
          </a:bodyPr>
          <a:lstStyle/>
          <a:p>
            <a:r>
              <a:rPr lang="sv-SE" sz="1800" dirty="0">
                <a:latin typeface="+mn-lt"/>
              </a:rPr>
              <a:t>Högsta ökningen för anställda inom den offentliga sektorn, dvs läkare, </a:t>
            </a:r>
            <a:r>
              <a:rPr lang="sv-SE" sz="1800" b="1" dirty="0">
                <a:solidFill>
                  <a:schemeClr val="accent1"/>
                </a:solidFill>
                <a:latin typeface="+mn-lt"/>
              </a:rPr>
              <a:t>sjuksköterskor</a:t>
            </a:r>
            <a:r>
              <a:rPr lang="sv-SE" sz="1800" dirty="0">
                <a:latin typeface="+mn-lt"/>
              </a:rPr>
              <a:t>, lärare</a:t>
            </a:r>
          </a:p>
          <a:p>
            <a:endParaRPr lang="sv-SE" sz="1800" dirty="0">
              <a:latin typeface="+mn-lt"/>
            </a:endParaRPr>
          </a:p>
          <a:p>
            <a:r>
              <a:rPr lang="sv-SE" sz="1800" dirty="0">
                <a:latin typeface="+mn-lt"/>
              </a:rPr>
              <a:t>Liknande trend av nedsatt arbetsförmåga p.g.a. mental ohälsa såsom stress, utbrändhet och depression finns i Europa och USA</a:t>
            </a:r>
          </a:p>
        </p:txBody>
      </p:sp>
    </p:spTree>
    <p:extLst>
      <p:ext uri="{BB962C8B-B14F-4D97-AF65-F5344CB8AC3E}">
        <p14:creationId xmlns:p14="http://schemas.microsoft.com/office/powerpoint/2010/main" val="4014990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40</a:t>
            </a:fld>
            <a:endParaRPr lang="sv-SE">
              <a:solidFill>
                <a:srgbClr val="808080"/>
              </a:solidFill>
            </a:endParaRPr>
          </a:p>
        </p:txBody>
      </p:sp>
      <p:graphicFrame>
        <p:nvGraphicFramePr>
          <p:cNvPr id="5" name="Diagram 4"/>
          <p:cNvGraphicFramePr/>
          <p:nvPr/>
        </p:nvGraphicFramePr>
        <p:xfrm>
          <a:off x="2572465" y="1869672"/>
          <a:ext cx="3779996" cy="2159794"/>
        </p:xfrm>
        <a:graphic>
          <a:graphicData uri="http://schemas.openxmlformats.org/drawingml/2006/chart">
            <c:chart xmlns:c="http://schemas.openxmlformats.org/drawingml/2006/chart" xmlns:r="http://schemas.openxmlformats.org/officeDocument/2006/relationships" r:id="rId2"/>
          </a:graphicData>
        </a:graphic>
      </p:graphicFrame>
      <p:sp>
        <p:nvSpPr>
          <p:cNvPr id="6" name="Platshållare för innehåll 2"/>
          <p:cNvSpPr>
            <a:spLocks noGrp="1"/>
          </p:cNvSpPr>
          <p:nvPr>
            <p:ph idx="1"/>
          </p:nvPr>
        </p:nvSpPr>
        <p:spPr>
          <a:xfrm>
            <a:off x="1439652" y="4515967"/>
            <a:ext cx="6156684" cy="213875"/>
          </a:xfrm>
        </p:spPr>
        <p:txBody>
          <a:bodyPr/>
          <a:lstStyle/>
          <a:p>
            <a:pPr marL="0" indent="0">
              <a:buNone/>
            </a:pPr>
            <a:r>
              <a:rPr lang="sv-SE" sz="825" b="1" dirty="0"/>
              <a:t>Figur. </a:t>
            </a:r>
            <a:r>
              <a:rPr lang="sv-SE" sz="825" dirty="0"/>
              <a:t>Prevalens av exponering (uttryckt i procent) för olika aspekter av (lågt) stöd från närmaste chef respektive år efter examen. </a:t>
            </a:r>
          </a:p>
        </p:txBody>
      </p:sp>
      <p:sp>
        <p:nvSpPr>
          <p:cNvPr id="7" name="Rektangel 6">
            <a:extLst>
              <a:ext uri="{FF2B5EF4-FFF2-40B4-BE49-F238E27FC236}">
                <a16:creationId xmlns:a16="http://schemas.microsoft.com/office/drawing/2014/main" id="{5DF2D989-D66B-6CD1-EF15-5A73886B453B}"/>
              </a:ext>
            </a:extLst>
          </p:cNvPr>
          <p:cNvSpPr/>
          <p:nvPr/>
        </p:nvSpPr>
        <p:spPr>
          <a:xfrm>
            <a:off x="323528" y="4731990"/>
            <a:ext cx="8208912" cy="369332"/>
          </a:xfrm>
          <a:prstGeom prst="rect">
            <a:avLst/>
          </a:prstGeom>
        </p:spPr>
        <p:txBody>
          <a:bodyPr wrap="square">
            <a:spAutoFit/>
          </a:bodyPr>
          <a:lstStyle/>
          <a:p>
            <a:r>
              <a:rPr lang="sv-SE" sz="600" dirty="0">
                <a:latin typeface="Segoe UI" panose="020B0502040204020203" pitchFamily="34" charset="0"/>
              </a:rPr>
              <a:t>Gustavsson, P., Aurell, J., Jenner, B., Frögéli, E., Annas, P., &amp; Rudman, A. (2018). Psykosociala arbetsmiljörisker för sjuksköterskor under de fem första åren i yrket: Longitudinell utveckling och förekomst av upprepad samt långvarig exponering. Rapport B2018:1. Avdelningen för psykologi, Institutionen för klinisk neurovetenskap, Karolinska Institutet. Rudman, A., Hörberg, A., Dahlgren, A., &amp; Gustavsson, P. (2020). Hälsa ett decennium efter karriärstart: Långtidsuppföljning av LUST-studien. Vetenskaplig slutrapport till AFA Försäkring (d nr 150284) Karolinska Institutet. Institutionen för Klinisk Neurovetenskap. 		</a:t>
            </a:r>
          </a:p>
        </p:txBody>
      </p:sp>
    </p:spTree>
    <p:extLst>
      <p:ext uri="{BB962C8B-B14F-4D97-AF65-F5344CB8AC3E}">
        <p14:creationId xmlns:p14="http://schemas.microsoft.com/office/powerpoint/2010/main" val="114442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a:defRPr/>
            </a:pPr>
            <a:fld id="{122289E5-5D0F-47D1-8CBE-84B7CBF1A02E}" type="slidenum">
              <a:rPr lang="sv-SE" smtClean="0">
                <a:solidFill>
                  <a:srgbClr val="808080"/>
                </a:solidFill>
              </a:rPr>
              <a:pPr>
                <a:defRPr/>
              </a:pPr>
              <a:t>41</a:t>
            </a:fld>
            <a:endParaRPr lang="sv-SE">
              <a:solidFill>
                <a:srgbClr val="808080"/>
              </a:solidFill>
            </a:endParaRPr>
          </a:p>
        </p:txBody>
      </p:sp>
      <p:pic>
        <p:nvPicPr>
          <p:cNvPr id="4" name="Bildobjekt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808560"/>
            <a:ext cx="3810000" cy="1526381"/>
          </a:xfrm>
          <a:prstGeom prst="rect">
            <a:avLst/>
          </a:prstGeom>
          <a:noFill/>
        </p:spPr>
      </p:pic>
      <p:sp>
        <p:nvSpPr>
          <p:cNvPr id="2" name="Ellips 1">
            <a:extLst>
              <a:ext uri="{FF2B5EF4-FFF2-40B4-BE49-F238E27FC236}">
                <a16:creationId xmlns:a16="http://schemas.microsoft.com/office/drawing/2014/main" id="{EA9DD928-236A-4422-84B9-267D3F2907BC}"/>
              </a:ext>
            </a:extLst>
          </p:cNvPr>
          <p:cNvSpPr/>
          <p:nvPr/>
        </p:nvSpPr>
        <p:spPr>
          <a:xfrm>
            <a:off x="3386759" y="1808559"/>
            <a:ext cx="1483415" cy="685800"/>
          </a:xfrm>
          <a:prstGeom prst="ellipse">
            <a:avLst/>
          </a:prstGeom>
          <a:noFill/>
          <a:ln w="38100">
            <a:solidFill>
              <a:srgbClr val="7FB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7" name="Rektangel 6">
            <a:extLst>
              <a:ext uri="{FF2B5EF4-FFF2-40B4-BE49-F238E27FC236}">
                <a16:creationId xmlns:a16="http://schemas.microsoft.com/office/drawing/2014/main" id="{56B38106-3D45-4E25-BBC4-77B4D666BEAA}"/>
              </a:ext>
            </a:extLst>
          </p:cNvPr>
          <p:cNvSpPr/>
          <p:nvPr/>
        </p:nvSpPr>
        <p:spPr>
          <a:xfrm>
            <a:off x="323528" y="4731990"/>
            <a:ext cx="8208912" cy="369332"/>
          </a:xfrm>
          <a:prstGeom prst="rect">
            <a:avLst/>
          </a:prstGeom>
        </p:spPr>
        <p:txBody>
          <a:bodyPr wrap="square">
            <a:spAutoFit/>
          </a:bodyPr>
          <a:lstStyle/>
          <a:p>
            <a:r>
              <a:rPr lang="sv-SE" sz="600" dirty="0">
                <a:latin typeface="Segoe UI" panose="020B0502040204020203" pitchFamily="34" charset="0"/>
              </a:rPr>
              <a:t>Gustavsson, P., Aurell, J., Jenner, B., Frögéli, E., Annas, P., &amp; Rudman, A. (2018). Psykosociala arbetsmiljörisker för sjuksköterskor under de fem första åren i yrket: Longitudinell utveckling och förekomst av upprepad samt långvarig exponering. Rapport B2018:1. Avdelningen för psykologi, Institutionen för klinisk neurovetenskap, Karolinska Institutet. Rudman, A., Hörberg, A., Dahlgren, A., &amp; Gustavsson, P. (2020). Hälsa ett decennium efter karriärstart: Långtidsuppföljning av LUST-studien. Vetenskaplig slutrapport till AFA Försäkring (d nr 150284) Karolinska Institutet. Institutionen för Klinisk Neurovetenskap. 		</a:t>
            </a:r>
          </a:p>
        </p:txBody>
      </p:sp>
    </p:spTree>
    <p:extLst>
      <p:ext uri="{BB962C8B-B14F-4D97-AF65-F5344CB8AC3E}">
        <p14:creationId xmlns:p14="http://schemas.microsoft.com/office/powerpoint/2010/main" val="285480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ubrik 28"/>
          <p:cNvSpPr>
            <a:spLocks noGrp="1"/>
          </p:cNvSpPr>
          <p:nvPr>
            <p:ph type="title"/>
          </p:nvPr>
        </p:nvSpPr>
        <p:spPr>
          <a:xfrm>
            <a:off x="510506" y="145952"/>
            <a:ext cx="7661893" cy="615407"/>
          </a:xfrm>
        </p:spPr>
        <p:txBody>
          <a:bodyPr>
            <a:noAutofit/>
          </a:bodyPr>
          <a:lstStyle/>
          <a:p>
            <a:r>
              <a:rPr lang="sv-SE" sz="2400" dirty="0">
                <a:solidFill>
                  <a:schemeClr val="tx1"/>
                </a:solidFill>
                <a:latin typeface="+mn-lt"/>
                <a:cs typeface="Arial" panose="020B0604020202020204" pitchFamily="34" charset="0"/>
              </a:rPr>
              <a:t>Arbetsmiljö </a:t>
            </a:r>
            <a:r>
              <a:rPr lang="sv-SE" sz="2400" dirty="0" err="1">
                <a:solidFill>
                  <a:schemeClr val="tx1"/>
                </a:solidFill>
                <a:latin typeface="+mn-lt"/>
                <a:cs typeface="Arial" panose="020B0604020202020204" pitchFamily="34" charset="0"/>
              </a:rPr>
              <a:t>stressorer</a:t>
            </a:r>
            <a:r>
              <a:rPr lang="sv-SE" sz="2400" dirty="0">
                <a:solidFill>
                  <a:schemeClr val="tx1"/>
                </a:solidFill>
                <a:latin typeface="+mn-lt"/>
                <a:cs typeface="Arial" panose="020B0604020202020204" pitchFamily="34" charset="0"/>
              </a:rPr>
              <a:t> (fem första åren i yrket) →</a:t>
            </a:r>
            <a:br>
              <a:rPr lang="sv-SE" sz="2400" dirty="0">
                <a:solidFill>
                  <a:schemeClr val="tx1"/>
                </a:solidFill>
                <a:latin typeface="+mn-lt"/>
                <a:cs typeface="Arial" panose="020B0604020202020204" pitchFamily="34" charset="0"/>
              </a:rPr>
            </a:br>
            <a:r>
              <a:rPr lang="sv-SE" sz="2400" b="1" dirty="0">
                <a:latin typeface="+mn-lt"/>
                <a:cs typeface="Arial" panose="020B0604020202020204" pitchFamily="34" charset="0"/>
              </a:rPr>
              <a:t>Utbrändhetssymtom</a:t>
            </a:r>
            <a:r>
              <a:rPr lang="sv-SE" sz="2400" dirty="0">
                <a:solidFill>
                  <a:schemeClr val="tx1"/>
                </a:solidFill>
                <a:latin typeface="+mn-lt"/>
                <a:cs typeface="Arial" panose="020B0604020202020204" pitchFamily="34" charset="0"/>
              </a:rPr>
              <a:t> (13 år efter examen)</a:t>
            </a:r>
            <a:br>
              <a:rPr lang="sv-SE" sz="2400" dirty="0">
                <a:latin typeface="+mn-lt"/>
              </a:rPr>
            </a:br>
            <a:endParaRPr lang="sv-SE" sz="2400" dirty="0">
              <a:latin typeface="+mn-lt"/>
            </a:endParaRPr>
          </a:p>
        </p:txBody>
      </p:sp>
      <p:sp>
        <p:nvSpPr>
          <p:cNvPr id="3" name="Platshållare för bildnummer 2"/>
          <p:cNvSpPr>
            <a:spLocks noGrp="1"/>
          </p:cNvSpPr>
          <p:nvPr>
            <p:ph type="sldNum" sz="quarter" idx="12"/>
          </p:nvPr>
        </p:nvSpPr>
        <p:spPr/>
        <p:txBody>
          <a:bodyPr/>
          <a:lstStyle/>
          <a:p>
            <a:pPr>
              <a:defRPr/>
            </a:pPr>
            <a:fld id="{122289E5-5D0F-47D1-8CBE-84B7CBF1A02E}" type="slidenum">
              <a:rPr lang="sv-SE" smtClean="0">
                <a:solidFill>
                  <a:srgbClr val="808080"/>
                </a:solidFill>
              </a:rPr>
              <a:pPr>
                <a:defRPr/>
              </a:pPr>
              <a:t>42</a:t>
            </a:fld>
            <a:endParaRPr lang="sv-SE">
              <a:solidFill>
                <a:srgbClr val="808080"/>
              </a:solidFill>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4239665305"/>
              </p:ext>
            </p:extLst>
          </p:nvPr>
        </p:nvGraphicFramePr>
        <p:xfrm>
          <a:off x="2531833" y="1707654"/>
          <a:ext cx="4080333" cy="2681972"/>
        </p:xfrm>
        <a:graphic>
          <a:graphicData uri="http://schemas.openxmlformats.org/presentationml/2006/ole">
            <mc:AlternateContent xmlns:mc="http://schemas.openxmlformats.org/markup-compatibility/2006">
              <mc:Choice xmlns:v="urn:schemas-microsoft-com:vml" Requires="v">
                <p:oleObj name="Dokument" r:id="rId3" imgW="5758247" imgH="3784906" progId="Word.Document.12">
                  <p:embed/>
                </p:oleObj>
              </mc:Choice>
              <mc:Fallback>
                <p:oleObj name="Dokument" r:id="rId3" imgW="5758247" imgH="3784906" progId="Word.Document.12">
                  <p:embed/>
                  <p:pic>
                    <p:nvPicPr>
                      <p:cNvPr id="5" name="Objekt 4"/>
                      <p:cNvPicPr/>
                      <p:nvPr/>
                    </p:nvPicPr>
                    <p:blipFill>
                      <a:blip r:embed="rId4"/>
                      <a:stretch>
                        <a:fillRect/>
                      </a:stretch>
                    </p:blipFill>
                    <p:spPr>
                      <a:xfrm>
                        <a:off x="2531833" y="1707654"/>
                        <a:ext cx="4080333" cy="2681972"/>
                      </a:xfrm>
                      <a:prstGeom prst="rect">
                        <a:avLst/>
                      </a:prstGeom>
                      <a:ln>
                        <a:solidFill>
                          <a:schemeClr val="tx1"/>
                        </a:solidFill>
                      </a:ln>
                    </p:spPr>
                  </p:pic>
                </p:oleObj>
              </mc:Fallback>
            </mc:AlternateContent>
          </a:graphicData>
        </a:graphic>
      </p:graphicFrame>
      <p:sp>
        <p:nvSpPr>
          <p:cNvPr id="42" name="Rundad rektangulär bildtext 41"/>
          <p:cNvSpPr/>
          <p:nvPr/>
        </p:nvSpPr>
        <p:spPr bwMode="auto">
          <a:xfrm>
            <a:off x="1426741" y="2129788"/>
            <a:ext cx="1233274" cy="770574"/>
          </a:xfrm>
          <a:prstGeom prst="wedgeRoundRectCallout">
            <a:avLst>
              <a:gd name="adj1" fmla="val 165524"/>
              <a:gd name="adj2" fmla="val 76738"/>
              <a:gd name="adj3" fmla="val 16667"/>
            </a:avLst>
          </a:prstGeom>
          <a:solidFill>
            <a:srgbClr val="ECCBD7"/>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r>
              <a:rPr lang="sv-SE" sz="1400" dirty="0">
                <a:solidFill>
                  <a:schemeClr val="accent1"/>
                </a:solidFill>
                <a:ea typeface="Times New Roman" panose="02020603050405020304" pitchFamily="18" charset="0"/>
              </a:rPr>
              <a:t>Höga emotionella krav</a:t>
            </a:r>
          </a:p>
        </p:txBody>
      </p:sp>
      <p:sp>
        <p:nvSpPr>
          <p:cNvPr id="2" name="Rundad rektangulär bildtext 41">
            <a:extLst>
              <a:ext uri="{FF2B5EF4-FFF2-40B4-BE49-F238E27FC236}">
                <a16:creationId xmlns:a16="http://schemas.microsoft.com/office/drawing/2014/main" id="{54F77DD3-60D0-922C-7CE3-627277480646}"/>
              </a:ext>
            </a:extLst>
          </p:cNvPr>
          <p:cNvSpPr/>
          <p:nvPr/>
        </p:nvSpPr>
        <p:spPr bwMode="auto">
          <a:xfrm>
            <a:off x="6902028" y="2399717"/>
            <a:ext cx="1398116" cy="1822268"/>
          </a:xfrm>
          <a:prstGeom prst="wedgeRoundRectCallout">
            <a:avLst>
              <a:gd name="adj1" fmla="val -86526"/>
              <a:gd name="adj2" fmla="val -3523"/>
              <a:gd name="adj3" fmla="val 16667"/>
            </a:avLst>
          </a:prstGeom>
          <a:solidFill>
            <a:srgbClr val="91CF50"/>
          </a:solidFill>
          <a:ln w="12700">
            <a:solidFill>
              <a:schemeClr val="accent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marL="128588" indent="-128588">
              <a:buFont typeface="Arial" panose="020B0604020202020204" pitchFamily="34" charset="0"/>
              <a:buChar char="•"/>
            </a:pPr>
            <a:r>
              <a:rPr lang="sv-SE" sz="1400" dirty="0">
                <a:solidFill>
                  <a:schemeClr val="accent1"/>
                </a:solidFill>
                <a:ea typeface="Times New Roman" panose="02020603050405020304" pitchFamily="18" charset="0"/>
              </a:rPr>
              <a:t>Låg kontroll</a:t>
            </a:r>
          </a:p>
          <a:p>
            <a:pPr marL="128588" indent="-128588">
              <a:buFont typeface="Arial" panose="020B0604020202020204" pitchFamily="34" charset="0"/>
              <a:buChar char="•"/>
            </a:pPr>
            <a:r>
              <a:rPr lang="sv-SE" sz="1400" dirty="0">
                <a:solidFill>
                  <a:schemeClr val="accent1"/>
                </a:solidFill>
                <a:ea typeface="Times New Roman" panose="02020603050405020304" pitchFamily="18" charset="0"/>
              </a:rPr>
              <a:t>Små utvecklingsmöjligheter </a:t>
            </a:r>
          </a:p>
          <a:p>
            <a:pPr marL="128588" indent="-128588">
              <a:buFont typeface="Arial" panose="020B0604020202020204" pitchFamily="34" charset="0"/>
              <a:buChar char="•"/>
            </a:pPr>
            <a:r>
              <a:rPr lang="sv-SE" sz="1400" dirty="0">
                <a:solidFill>
                  <a:schemeClr val="accent1"/>
                </a:solidFill>
                <a:ea typeface="Times New Roman" panose="02020603050405020304" pitchFamily="18" charset="0"/>
              </a:rPr>
              <a:t>Lågt stöd från närmaste chef </a:t>
            </a:r>
            <a:endParaRPr lang="sv-SE" sz="1400" dirty="0">
              <a:solidFill>
                <a:schemeClr val="accent1"/>
              </a:solidFill>
            </a:endParaRPr>
          </a:p>
        </p:txBody>
      </p:sp>
    </p:spTree>
    <p:extLst>
      <p:ext uri="{BB962C8B-B14F-4D97-AF65-F5344CB8AC3E}">
        <p14:creationId xmlns:p14="http://schemas.microsoft.com/office/powerpoint/2010/main" val="86978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a:defRPr/>
            </a:pPr>
            <a:fld id="{122289E5-5D0F-47D1-8CBE-84B7CBF1A02E}" type="slidenum">
              <a:rPr lang="sv-SE" smtClean="0">
                <a:solidFill>
                  <a:srgbClr val="808080"/>
                </a:solidFill>
              </a:rPr>
              <a:pPr>
                <a:defRPr/>
              </a:pPr>
              <a:t>43</a:t>
            </a:fld>
            <a:endParaRPr lang="sv-SE">
              <a:solidFill>
                <a:srgbClr val="808080"/>
              </a:solidFill>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4016434606"/>
              </p:ext>
            </p:extLst>
          </p:nvPr>
        </p:nvGraphicFramePr>
        <p:xfrm>
          <a:off x="1575288" y="1670011"/>
          <a:ext cx="4318397" cy="2838450"/>
        </p:xfrm>
        <a:graphic>
          <a:graphicData uri="http://schemas.openxmlformats.org/presentationml/2006/ole">
            <mc:AlternateContent xmlns:mc="http://schemas.openxmlformats.org/markup-compatibility/2006">
              <mc:Choice xmlns:v="urn:schemas-microsoft-com:vml" Requires="v">
                <p:oleObj name="Dokument" r:id="rId2" imgW="5758247" imgH="3784906" progId="Word.Document.12">
                  <p:embed/>
                </p:oleObj>
              </mc:Choice>
              <mc:Fallback>
                <p:oleObj name="Dokument" r:id="rId2" imgW="5758247" imgH="3784906" progId="Word.Document.12">
                  <p:embed/>
                  <p:pic>
                    <p:nvPicPr>
                      <p:cNvPr id="5" name="Objekt 4"/>
                      <p:cNvPicPr/>
                      <p:nvPr/>
                    </p:nvPicPr>
                    <p:blipFill>
                      <a:blip r:embed="rId3"/>
                      <a:stretch>
                        <a:fillRect/>
                      </a:stretch>
                    </p:blipFill>
                    <p:spPr>
                      <a:xfrm>
                        <a:off x="1575288" y="1670011"/>
                        <a:ext cx="4318397" cy="2838450"/>
                      </a:xfrm>
                      <a:prstGeom prst="rect">
                        <a:avLst/>
                      </a:prstGeom>
                      <a:ln>
                        <a:solidFill>
                          <a:schemeClr val="tx1"/>
                        </a:solidFill>
                      </a:ln>
                    </p:spPr>
                  </p:pic>
                </p:oleObj>
              </mc:Fallback>
            </mc:AlternateContent>
          </a:graphicData>
        </a:graphic>
      </p:graphicFrame>
      <p:sp>
        <p:nvSpPr>
          <p:cNvPr id="11" name="Rubrik 28"/>
          <p:cNvSpPr txBox="1">
            <a:spLocks/>
          </p:cNvSpPr>
          <p:nvPr/>
        </p:nvSpPr>
        <p:spPr bwMode="auto">
          <a:xfrm>
            <a:off x="305090" y="292181"/>
            <a:ext cx="7651286" cy="61540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r>
              <a:rPr lang="sv-SE" sz="2400" b="0" kern="0" dirty="0">
                <a:solidFill>
                  <a:schemeClr val="tx1"/>
                </a:solidFill>
                <a:cs typeface="Arial" panose="020B0604020202020204" pitchFamily="34" charset="0"/>
              </a:rPr>
              <a:t>Arbetsmiljö </a:t>
            </a:r>
            <a:r>
              <a:rPr lang="sv-SE" sz="2400" b="0" kern="0" dirty="0" err="1">
                <a:solidFill>
                  <a:schemeClr val="tx1"/>
                </a:solidFill>
                <a:cs typeface="Arial" panose="020B0604020202020204" pitchFamily="34" charset="0"/>
              </a:rPr>
              <a:t>stressorer</a:t>
            </a:r>
            <a:r>
              <a:rPr lang="sv-SE" sz="2400" b="0" kern="0" dirty="0">
                <a:solidFill>
                  <a:schemeClr val="tx1"/>
                </a:solidFill>
                <a:cs typeface="Arial" panose="020B0604020202020204" pitchFamily="34" charset="0"/>
              </a:rPr>
              <a:t> (fem första åren i yrket) →</a:t>
            </a:r>
            <a:br>
              <a:rPr lang="sv-SE" sz="2400" b="0" kern="0" dirty="0">
                <a:solidFill>
                  <a:schemeClr val="tx1"/>
                </a:solidFill>
                <a:cs typeface="Arial" panose="020B0604020202020204" pitchFamily="34" charset="0"/>
              </a:rPr>
            </a:br>
            <a:r>
              <a:rPr lang="sv-SE" sz="2400" b="0" kern="0" dirty="0">
                <a:cs typeface="Arial" panose="020B0604020202020204" pitchFamily="34" charset="0"/>
              </a:rPr>
              <a:t>Intentionen att lämna yrket (13 år efter examen)</a:t>
            </a:r>
            <a:br>
              <a:rPr lang="sv-SE" sz="2400" b="0" kern="0" dirty="0">
                <a:cs typeface="Arial" panose="020B0604020202020204" pitchFamily="34" charset="0"/>
              </a:rPr>
            </a:br>
            <a:endParaRPr lang="sv-SE" sz="2400" b="0" kern="0" dirty="0">
              <a:cs typeface="Arial" panose="020B0604020202020204" pitchFamily="34" charset="0"/>
            </a:endParaRPr>
          </a:p>
        </p:txBody>
      </p:sp>
      <p:sp>
        <p:nvSpPr>
          <p:cNvPr id="6" name="Rundad rektangulär bildtext 5"/>
          <p:cNvSpPr/>
          <p:nvPr/>
        </p:nvSpPr>
        <p:spPr bwMode="auto">
          <a:xfrm>
            <a:off x="5900702" y="2634834"/>
            <a:ext cx="2399145" cy="1111876"/>
          </a:xfrm>
          <a:prstGeom prst="wedgeRoundRectCallout">
            <a:avLst>
              <a:gd name="adj1" fmla="val -61740"/>
              <a:gd name="adj2" fmla="val 9603"/>
              <a:gd name="adj3" fmla="val 16667"/>
            </a:avLst>
          </a:prstGeom>
          <a:solidFill>
            <a:srgbClr val="91CF50"/>
          </a:solidFill>
          <a:ln w="12700">
            <a:solidFill>
              <a:schemeClr val="accent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marL="128588" indent="-128588">
              <a:buFont typeface="Arial" panose="020B0604020202020204" pitchFamily="34" charset="0"/>
              <a:buChar char="•"/>
            </a:pPr>
            <a:r>
              <a:rPr lang="sv-SE" sz="1400" dirty="0">
                <a:solidFill>
                  <a:schemeClr val="accent1"/>
                </a:solidFill>
                <a:ea typeface="Times New Roman" panose="02020603050405020304" pitchFamily="18" charset="0"/>
              </a:rPr>
              <a:t>Små utvecklingsmöjligheter  </a:t>
            </a:r>
          </a:p>
          <a:p>
            <a:pPr marL="128588" indent="-128588">
              <a:buFont typeface="Arial" panose="020B0604020202020204" pitchFamily="34" charset="0"/>
              <a:buChar char="•"/>
            </a:pPr>
            <a:r>
              <a:rPr lang="sv-SE" sz="1400" dirty="0">
                <a:solidFill>
                  <a:schemeClr val="accent1"/>
                </a:solidFill>
                <a:ea typeface="Times New Roman" panose="02020603050405020304" pitchFamily="18" charset="0"/>
              </a:rPr>
              <a:t>lågt stöd från närmaste chef </a:t>
            </a:r>
            <a:endParaRPr lang="sv-SE" sz="1400" dirty="0">
              <a:solidFill>
                <a:schemeClr val="accent1"/>
              </a:solidFill>
            </a:endParaRPr>
          </a:p>
        </p:txBody>
      </p:sp>
      <p:sp>
        <p:nvSpPr>
          <p:cNvPr id="2" name="Rektangel 1">
            <a:extLst>
              <a:ext uri="{FF2B5EF4-FFF2-40B4-BE49-F238E27FC236}">
                <a16:creationId xmlns:a16="http://schemas.microsoft.com/office/drawing/2014/main" id="{CD0E91DD-B519-E524-173C-6A2ED492C348}"/>
              </a:ext>
            </a:extLst>
          </p:cNvPr>
          <p:cNvSpPr/>
          <p:nvPr/>
        </p:nvSpPr>
        <p:spPr>
          <a:xfrm>
            <a:off x="323528" y="4731990"/>
            <a:ext cx="8208912" cy="369332"/>
          </a:xfrm>
          <a:prstGeom prst="rect">
            <a:avLst/>
          </a:prstGeom>
        </p:spPr>
        <p:txBody>
          <a:bodyPr wrap="square">
            <a:spAutoFit/>
          </a:bodyPr>
          <a:lstStyle/>
          <a:p>
            <a:r>
              <a:rPr lang="sv-SE" sz="600" dirty="0">
                <a:latin typeface="Segoe UI" panose="020B0502040204020203" pitchFamily="34" charset="0"/>
              </a:rPr>
              <a:t>Gustavsson, P., Aurell, J., Jenner, B., Frögéli, E., Annas, P., &amp; Rudman, A. (2018). Psykosociala arbetsmiljörisker för sjuksköterskor under de fem första åren i yrket: Longitudinell utveckling och förekomst av upprepad samt långvarig exponering. Rapport B2018:1. Avdelningen för psykologi, Institutionen för klinisk neurovetenskap, Karolinska Institutet. Rudman, A., Hörberg, A., Dahlgren, A., &amp; Gustavsson, P. (2020). Hälsa ett decennium efter karriärstart: Långtidsuppföljning av LUST-studien. Vetenskaplig slutrapport till AFA Försäkring (d nr 150284) Karolinska Institutet. Institutionen för Klinisk Neurovetenskap. 		</a:t>
            </a:r>
          </a:p>
        </p:txBody>
      </p:sp>
      <p:pic>
        <p:nvPicPr>
          <p:cNvPr id="8" name="Platshållare för innehåll 12" descr="Affärstillväxt kontur">
            <a:extLst>
              <a:ext uri="{FF2B5EF4-FFF2-40B4-BE49-F238E27FC236}">
                <a16:creationId xmlns:a16="http://schemas.microsoft.com/office/drawing/2014/main" id="{CD170CCB-4737-386B-43CA-8BF8A90EC2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4877" y="555526"/>
            <a:ext cx="1790770" cy="1790770"/>
          </a:xfrm>
          <a:prstGeom prst="rect">
            <a:avLst/>
          </a:prstGeom>
        </p:spPr>
      </p:pic>
      <p:sp>
        <p:nvSpPr>
          <p:cNvPr id="9" name="Flödesschema: Process 8">
            <a:extLst>
              <a:ext uri="{FF2B5EF4-FFF2-40B4-BE49-F238E27FC236}">
                <a16:creationId xmlns:a16="http://schemas.microsoft.com/office/drawing/2014/main" id="{F8E018A8-923C-EB93-7C4F-DFD5B57DE54C}"/>
              </a:ext>
            </a:extLst>
          </p:cNvPr>
          <p:cNvSpPr/>
          <p:nvPr/>
        </p:nvSpPr>
        <p:spPr bwMode="auto">
          <a:xfrm>
            <a:off x="7288564" y="1919436"/>
            <a:ext cx="1790770" cy="524357"/>
          </a:xfrm>
          <a:prstGeom prst="flowChartProcess">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Det här är viktigt att göra på arbetsplatserna för att </a:t>
            </a:r>
            <a:r>
              <a:rPr lang="sv-SE" sz="1000" dirty="0" err="1">
                <a:solidFill>
                  <a:schemeClr val="tx1"/>
                </a:solidFill>
                <a:latin typeface="Arial" panose="020B0604020202020204" pitchFamily="34" charset="0"/>
                <a:ea typeface="Arial" panose="020B0604020202020204" pitchFamily="34" charset="0"/>
                <a:cs typeface="Arial" panose="020B0604020202020204" pitchFamily="34" charset="0"/>
              </a:rPr>
              <a:t>ssk</a:t>
            </a:r>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 ska trivas och stanna kvar</a:t>
            </a:r>
            <a:endParaRPr lang="sv-SE" sz="1000" dirty="0">
              <a:solidFill>
                <a:schemeClr val="tx1"/>
              </a:solidFill>
            </a:endParaRPr>
          </a:p>
        </p:txBody>
      </p:sp>
    </p:spTree>
    <p:extLst>
      <p:ext uri="{BB962C8B-B14F-4D97-AF65-F5344CB8AC3E}">
        <p14:creationId xmlns:p14="http://schemas.microsoft.com/office/powerpoint/2010/main" val="33778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44</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97BC6A1-49D7-41A0-2D5F-D96F76C2BCBD}"/>
              </a:ext>
            </a:extLst>
          </p:cNvPr>
          <p:cNvSpPr txBox="1"/>
          <p:nvPr/>
        </p:nvSpPr>
        <p:spPr>
          <a:xfrm>
            <a:off x="-12902" y="2715766"/>
            <a:ext cx="3664440" cy="461665"/>
          </a:xfrm>
          <a:prstGeom prst="rect">
            <a:avLst/>
          </a:prstGeom>
          <a:noFill/>
        </p:spPr>
        <p:txBody>
          <a:bodyPr wrap="square" rtlCol="0">
            <a:spAutoFit/>
          </a:bodyPr>
          <a:lstStyle/>
          <a:p>
            <a:r>
              <a:rPr lang="sv-SE" b="1" dirty="0">
                <a:latin typeface="+mj-lt"/>
              </a:rPr>
              <a:t>Erfarna sjuksköterskor</a:t>
            </a:r>
          </a:p>
        </p:txBody>
      </p:sp>
    </p:spTree>
    <p:extLst>
      <p:ext uri="{BB962C8B-B14F-4D97-AF65-F5344CB8AC3E}">
        <p14:creationId xmlns:p14="http://schemas.microsoft.com/office/powerpoint/2010/main" val="36137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0D13851-CD87-4271-94DB-082AB562AFD3}"/>
              </a:ext>
            </a:extLst>
          </p:cNvPr>
          <p:cNvPicPr>
            <a:picLocks noChangeAspect="1"/>
          </p:cNvPicPr>
          <p:nvPr/>
        </p:nvPicPr>
        <p:blipFill rotWithShape="1">
          <a:blip r:embed="rId2"/>
          <a:srcRect l="29525" t="13647" r="6688" b="18592"/>
          <a:stretch/>
        </p:blipFill>
        <p:spPr>
          <a:xfrm>
            <a:off x="1763688" y="1005577"/>
            <a:ext cx="5090663" cy="3045821"/>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F02D6259-8855-418E-8CF5-307F61B239F2}"/>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7007675" y="716966"/>
            <a:ext cx="851172" cy="913285"/>
          </a:xfrm>
          <a:prstGeom prst="rect">
            <a:avLst/>
          </a:prstGeom>
        </p:spPr>
      </p:pic>
    </p:spTree>
    <p:extLst>
      <p:ext uri="{BB962C8B-B14F-4D97-AF65-F5344CB8AC3E}">
        <p14:creationId xmlns:p14="http://schemas.microsoft.com/office/powerpoint/2010/main" val="416696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88D82B84-EB6D-4510-AFD7-CFB34D9044C8}"/>
              </a:ext>
            </a:extLst>
          </p:cNvPr>
          <p:cNvSpPr>
            <a:spLocks noGrp="1"/>
          </p:cNvSpPr>
          <p:nvPr>
            <p:ph idx="1"/>
          </p:nvPr>
        </p:nvSpPr>
        <p:spPr>
          <a:xfrm>
            <a:off x="395536" y="1131590"/>
            <a:ext cx="7596336" cy="3086100"/>
          </a:xfrm>
        </p:spPr>
        <p:txBody>
          <a:bodyPr/>
          <a:lstStyle/>
          <a:p>
            <a:r>
              <a:rPr lang="sv-SE" sz="1800" dirty="0"/>
              <a:t>Synpunkter och erfarenheter angående vilka </a:t>
            </a:r>
            <a:r>
              <a:rPr lang="sv-SE" sz="1800" b="1" dirty="0">
                <a:solidFill>
                  <a:schemeClr val="accent1"/>
                </a:solidFill>
              </a:rPr>
              <a:t>faktorer som du anser är avgörande för att vara engagerad och motiverad i arbetet på lång sikt?</a:t>
            </a:r>
          </a:p>
          <a:p>
            <a:endParaRPr lang="sv-SE" sz="1500" dirty="0"/>
          </a:p>
          <a:p>
            <a:pPr marL="185738"/>
            <a:r>
              <a:rPr lang="sv-SE" b="1" dirty="0">
                <a:solidFill>
                  <a:schemeClr val="accent1"/>
                </a:solidFill>
              </a:rPr>
              <a:t>Om du funderar på att byta yrke </a:t>
            </a:r>
            <a:r>
              <a:rPr lang="sv-SE" dirty="0">
                <a:solidFill>
                  <a:schemeClr val="accent1"/>
                </a:solidFill>
              </a:rPr>
              <a:t>– skriv gärna </a:t>
            </a:r>
            <a:r>
              <a:rPr lang="sv-SE" b="1" dirty="0">
                <a:solidFill>
                  <a:schemeClr val="accent1"/>
                </a:solidFill>
              </a:rPr>
              <a:t>varför</a:t>
            </a:r>
          </a:p>
          <a:p>
            <a:pPr marL="185738"/>
            <a:endParaRPr lang="sv-SE" b="1" dirty="0">
              <a:solidFill>
                <a:schemeClr val="accent1"/>
              </a:solidFill>
            </a:endParaRPr>
          </a:p>
          <a:p>
            <a:r>
              <a:rPr lang="sv-SE" dirty="0"/>
              <a:t>Om du </a:t>
            </a:r>
            <a:r>
              <a:rPr lang="sv-SE" b="1" dirty="0">
                <a:solidFill>
                  <a:schemeClr val="accent1"/>
                </a:solidFill>
              </a:rPr>
              <a:t>valt att lämna yrket </a:t>
            </a:r>
            <a:r>
              <a:rPr lang="sv-SE" dirty="0"/>
              <a:t>som sjuksköterska/ specialistsjuksköterska/ barnmorska/ annan inriktning – skriv gärna </a:t>
            </a:r>
            <a:r>
              <a:rPr lang="sv-SE" b="1" dirty="0">
                <a:solidFill>
                  <a:schemeClr val="accent1"/>
                </a:solidFill>
              </a:rPr>
              <a:t>varför</a:t>
            </a:r>
            <a:endParaRPr lang="sv-SE" dirty="0"/>
          </a:p>
          <a:p>
            <a:endParaRPr lang="sv-SE" dirty="0"/>
          </a:p>
        </p:txBody>
      </p:sp>
      <p:sp>
        <p:nvSpPr>
          <p:cNvPr id="5" name="textruta 4">
            <a:extLst>
              <a:ext uri="{FF2B5EF4-FFF2-40B4-BE49-F238E27FC236}">
                <a16:creationId xmlns:a16="http://schemas.microsoft.com/office/drawing/2014/main" id="{DFE663C6-533E-47A4-A357-5558A669D342}"/>
              </a:ext>
            </a:extLst>
          </p:cNvPr>
          <p:cNvSpPr txBox="1"/>
          <p:nvPr/>
        </p:nvSpPr>
        <p:spPr>
          <a:xfrm>
            <a:off x="6516216" y="82999"/>
            <a:ext cx="1313334" cy="369332"/>
          </a:xfrm>
          <a:prstGeom prst="rect">
            <a:avLst/>
          </a:prstGeom>
          <a:solidFill>
            <a:schemeClr val="bg1"/>
          </a:solidFill>
        </p:spPr>
        <p:txBody>
          <a:bodyPr wrap="square" rtlCol="0">
            <a:spAutoFit/>
          </a:bodyPr>
          <a:lstStyle/>
          <a:p>
            <a:endParaRPr lang="sv-SE" sz="1800" dirty="0"/>
          </a:p>
        </p:txBody>
      </p:sp>
      <p:sp>
        <p:nvSpPr>
          <p:cNvPr id="8" name="Rubrik 3">
            <a:extLst>
              <a:ext uri="{FF2B5EF4-FFF2-40B4-BE49-F238E27FC236}">
                <a16:creationId xmlns:a16="http://schemas.microsoft.com/office/drawing/2014/main" id="{49F530F2-7506-4754-B13C-CCFF1A9ABCFF}"/>
              </a:ext>
            </a:extLst>
          </p:cNvPr>
          <p:cNvSpPr txBox="1">
            <a:spLocks/>
          </p:cNvSpPr>
          <p:nvPr/>
        </p:nvSpPr>
        <p:spPr bwMode="auto">
          <a:xfrm>
            <a:off x="971600" y="452331"/>
            <a:ext cx="7596336" cy="8572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r>
              <a:rPr lang="sv-SE" sz="2400" b="0" kern="0" dirty="0"/>
              <a:t>Erfarna sjuksköterskor</a:t>
            </a:r>
          </a:p>
        </p:txBody>
      </p:sp>
      <p:sp>
        <p:nvSpPr>
          <p:cNvPr id="2" name="Pil: streckad höger 1">
            <a:extLst>
              <a:ext uri="{FF2B5EF4-FFF2-40B4-BE49-F238E27FC236}">
                <a16:creationId xmlns:a16="http://schemas.microsoft.com/office/drawing/2014/main" id="{0DB4F9B9-8550-98FE-FF54-7F38D6C32958}"/>
              </a:ext>
            </a:extLst>
          </p:cNvPr>
          <p:cNvSpPr/>
          <p:nvPr/>
        </p:nvSpPr>
        <p:spPr bwMode="auto">
          <a:xfrm>
            <a:off x="6732240" y="1563638"/>
            <a:ext cx="2411760" cy="1789956"/>
          </a:xfrm>
          <a:prstGeom prst="stripedRightArrow">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sv-SE" sz="1600" b="1" dirty="0">
                <a:solidFill>
                  <a:schemeClr val="accent1"/>
                </a:solidFill>
              </a:rPr>
              <a:t>1146 (46%) erfarna sjuksköterskor</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1600" b="0" i="0" u="none" strike="noStrike" cap="none" normalizeH="0" baseline="0" dirty="0" err="1">
              <a:ln>
                <a:noFill/>
              </a:ln>
              <a:solidFill>
                <a:schemeClr val="bg1"/>
              </a:solidFill>
              <a:effectLst/>
              <a:latin typeface="+mn-lt"/>
            </a:endParaRPr>
          </a:p>
        </p:txBody>
      </p:sp>
      <p:sp>
        <p:nvSpPr>
          <p:cNvPr id="7" name="textruta 6">
            <a:extLst>
              <a:ext uri="{FF2B5EF4-FFF2-40B4-BE49-F238E27FC236}">
                <a16:creationId xmlns:a16="http://schemas.microsoft.com/office/drawing/2014/main" id="{66164C95-DCE4-3FED-D9CB-7D3D9DE28C24}"/>
              </a:ext>
            </a:extLst>
          </p:cNvPr>
          <p:cNvSpPr txBox="1"/>
          <p:nvPr/>
        </p:nvSpPr>
        <p:spPr>
          <a:xfrm>
            <a:off x="363107" y="4725587"/>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3889368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72C9-FA89-B8E7-60B3-D4C2DBA144B0}"/>
            </a:ext>
          </a:extLst>
        </p:cNvPr>
        <p:cNvGrpSpPr/>
        <p:nvPr/>
      </p:nvGrpSpPr>
      <p:grpSpPr>
        <a:xfrm>
          <a:off x="0" y="0"/>
          <a:ext cx="0" cy="0"/>
          <a:chOff x="0" y="0"/>
          <a:chExt cx="0" cy="0"/>
        </a:xfrm>
      </p:grpSpPr>
      <p:sp>
        <p:nvSpPr>
          <p:cNvPr id="30" name="Title 1">
            <a:extLst>
              <a:ext uri="{FF2B5EF4-FFF2-40B4-BE49-F238E27FC236}">
                <a16:creationId xmlns:a16="http://schemas.microsoft.com/office/drawing/2014/main" id="{8B4DB1CA-9760-B044-B021-2A0BBDEC89B8}"/>
              </a:ext>
            </a:extLst>
          </p:cNvPr>
          <p:cNvSpPr>
            <a:spLocks noGrp="1"/>
          </p:cNvSpPr>
          <p:nvPr>
            <p:ph type="title"/>
          </p:nvPr>
        </p:nvSpPr>
        <p:spPr>
          <a:xfrm>
            <a:off x="302763" y="123478"/>
            <a:ext cx="3458631" cy="1879650"/>
          </a:xfrm>
        </p:spPr>
        <p:txBody>
          <a:bodyPr/>
          <a:lstStyle/>
          <a:p>
            <a:r>
              <a:rPr lang="sv-SE" sz="2400" dirty="0"/>
              <a:t>Faktorer som du anser är avgörande för att vara engagerad och motiverad i arbetet på lång sikt?</a:t>
            </a:r>
          </a:p>
        </p:txBody>
      </p:sp>
      <p:pic>
        <p:nvPicPr>
          <p:cNvPr id="25" name="Bildobjekt 24">
            <a:extLst>
              <a:ext uri="{FF2B5EF4-FFF2-40B4-BE49-F238E27FC236}">
                <a16:creationId xmlns:a16="http://schemas.microsoft.com/office/drawing/2014/main" id="{B902D2F3-D208-C374-78AB-842E63A199A8}"/>
              </a:ext>
            </a:extLst>
          </p:cNvPr>
          <p:cNvPicPr>
            <a:picLocks noChangeAspect="1"/>
          </p:cNvPicPr>
          <p:nvPr/>
        </p:nvPicPr>
        <p:blipFill>
          <a:blip r:embed="rId2"/>
          <a:srcRect r="55359"/>
          <a:stretch/>
        </p:blipFill>
        <p:spPr>
          <a:xfrm>
            <a:off x="3820487" y="204788"/>
            <a:ext cx="2062822" cy="4389835"/>
          </a:xfrm>
          <a:prstGeom prst="rect">
            <a:avLst/>
          </a:prstGeom>
          <a:noFill/>
        </p:spPr>
      </p:pic>
      <p:sp>
        <p:nvSpPr>
          <p:cNvPr id="32" name="Text Placeholder 3">
            <a:extLst>
              <a:ext uri="{FF2B5EF4-FFF2-40B4-BE49-F238E27FC236}">
                <a16:creationId xmlns:a16="http://schemas.microsoft.com/office/drawing/2014/main" id="{53E64061-F036-7DA8-F5D5-7F8216C00301}"/>
              </a:ext>
            </a:extLst>
          </p:cNvPr>
          <p:cNvSpPr>
            <a:spLocks noGrp="1"/>
          </p:cNvSpPr>
          <p:nvPr>
            <p:ph type="body" sz="half" idx="2"/>
          </p:nvPr>
        </p:nvSpPr>
        <p:spPr>
          <a:xfrm>
            <a:off x="438774" y="1528031"/>
            <a:ext cx="3008313" cy="2310905"/>
          </a:xfrm>
        </p:spPr>
        <p:txBody>
          <a:bodyPr/>
          <a:lstStyle/>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r>
              <a:rPr lang="en-US" sz="1600" dirty="0" err="1"/>
              <a:t>Organisatoriska</a:t>
            </a:r>
            <a:r>
              <a:rPr lang="en-US" sz="1600" dirty="0"/>
              <a:t> </a:t>
            </a:r>
            <a:r>
              <a:rPr lang="en-US" sz="1600" dirty="0" err="1"/>
              <a:t>egenskaper</a:t>
            </a:r>
            <a:endParaRPr lang="en-US" sz="1600" dirty="0"/>
          </a:p>
          <a:p>
            <a:pPr marL="171450" indent="-171450">
              <a:buFont typeface="Wingdings" panose="05000000000000000000" pitchFamily="2" charset="2"/>
              <a:buChar char="§"/>
            </a:pPr>
            <a:r>
              <a:rPr lang="en-US" sz="1600" dirty="0" err="1"/>
              <a:t>Arbetets</a:t>
            </a:r>
            <a:r>
              <a:rPr lang="en-US" sz="1600" dirty="0"/>
              <a:t> </a:t>
            </a:r>
            <a:r>
              <a:rPr lang="en-US" sz="1600" dirty="0" err="1"/>
              <a:t>karaktär</a:t>
            </a:r>
            <a:endParaRPr lang="en-US" sz="1600" dirty="0"/>
          </a:p>
          <a:p>
            <a:pPr marL="171450" indent="-171450">
              <a:buFont typeface="Wingdings" panose="05000000000000000000" pitchFamily="2" charset="2"/>
              <a:buChar char="§"/>
            </a:pPr>
            <a:r>
              <a:rPr lang="en-US" sz="1600" dirty="0" err="1"/>
              <a:t>Relationer</a:t>
            </a:r>
            <a:r>
              <a:rPr lang="en-US" sz="1600" dirty="0"/>
              <a:t> </a:t>
            </a:r>
            <a:r>
              <a:rPr lang="en-US" sz="1600" dirty="0" err="1"/>
              <a:t>på</a:t>
            </a:r>
            <a:r>
              <a:rPr lang="en-US" sz="1600" dirty="0"/>
              <a:t> </a:t>
            </a:r>
            <a:r>
              <a:rPr lang="en-US" sz="1600" dirty="0" err="1"/>
              <a:t>jobbet</a:t>
            </a:r>
            <a:r>
              <a:rPr lang="en-US" sz="1600" dirty="0"/>
              <a:t> </a:t>
            </a:r>
          </a:p>
          <a:p>
            <a:pPr marL="171450" indent="-171450">
              <a:buFont typeface="Wingdings" panose="05000000000000000000" pitchFamily="2" charset="2"/>
              <a:buChar char="§"/>
            </a:pPr>
            <a:r>
              <a:rPr lang="en-US" sz="1600" dirty="0" err="1"/>
              <a:t>Erkännande</a:t>
            </a:r>
            <a:endParaRPr lang="en-US" sz="1600" dirty="0"/>
          </a:p>
          <a:p>
            <a:pPr marL="171450" indent="-171450">
              <a:buFont typeface="Wingdings" panose="05000000000000000000" pitchFamily="2" charset="2"/>
              <a:buChar char="§"/>
            </a:pPr>
            <a:r>
              <a:rPr lang="en-US" sz="1600" dirty="0" err="1"/>
              <a:t>Hälsa</a:t>
            </a:r>
            <a:endParaRPr lang="en-US" sz="1600" dirty="0"/>
          </a:p>
        </p:txBody>
      </p:sp>
      <p:sp>
        <p:nvSpPr>
          <p:cNvPr id="5" name="Platshållare för datum 4">
            <a:extLst>
              <a:ext uri="{FF2B5EF4-FFF2-40B4-BE49-F238E27FC236}">
                <a16:creationId xmlns:a16="http://schemas.microsoft.com/office/drawing/2014/main" id="{E1152A5B-66E7-A6D9-6B4E-1D3244BA2401}"/>
              </a:ext>
            </a:extLst>
          </p:cNvPr>
          <p:cNvSpPr>
            <a:spLocks noGrp="1"/>
          </p:cNvSpPr>
          <p:nvPr>
            <p:ph type="dt" sz="half" idx="10"/>
          </p:nvPr>
        </p:nvSpPr>
        <p:spPr>
          <a:xfrm>
            <a:off x="6623447" y="4788233"/>
            <a:ext cx="1905000" cy="171450"/>
          </a:xfrm>
        </p:spPr>
        <p:txBody>
          <a:bodyPr wrap="square" anchor="t">
            <a:normAutofit/>
          </a:bodyPr>
          <a:lstStyle/>
          <a:p>
            <a:pPr>
              <a:lnSpc>
                <a:spcPct val="90000"/>
              </a:lnSpc>
              <a:spcAft>
                <a:spcPts val="600"/>
              </a:spcAft>
            </a:pPr>
            <a:fld id="{842A2CD5-DA8C-4B9D-8315-B34160A16C25}" type="datetime4">
              <a:rPr lang="sv-SE" sz="500" smtClean="0">
                <a:solidFill>
                  <a:srgbClr val="808080"/>
                </a:solidFill>
              </a:rPr>
              <a:pPr>
                <a:lnSpc>
                  <a:spcPct val="90000"/>
                </a:lnSpc>
                <a:spcAft>
                  <a:spcPts val="600"/>
                </a:spcAft>
              </a:pPr>
              <a:t>26 augusti 2025</a:t>
            </a:fld>
            <a:endParaRPr lang="sv-SE" sz="500">
              <a:solidFill>
                <a:srgbClr val="808080"/>
              </a:solidFill>
            </a:endParaRPr>
          </a:p>
        </p:txBody>
      </p:sp>
      <p:sp>
        <p:nvSpPr>
          <p:cNvPr id="4" name="Platshållare för sidfot 3">
            <a:extLst>
              <a:ext uri="{FF2B5EF4-FFF2-40B4-BE49-F238E27FC236}">
                <a16:creationId xmlns:a16="http://schemas.microsoft.com/office/drawing/2014/main" id="{E4DE90A9-AB12-16C1-D377-62463FD0A736}"/>
              </a:ext>
            </a:extLst>
          </p:cNvPr>
          <p:cNvSpPr>
            <a:spLocks noGrp="1"/>
          </p:cNvSpPr>
          <p:nvPr>
            <p:ph type="ftr" sz="quarter" idx="11"/>
          </p:nvPr>
        </p:nvSpPr>
        <p:spPr>
          <a:xfrm>
            <a:off x="255983" y="4790351"/>
            <a:ext cx="2443809" cy="171450"/>
          </a:xfrm>
        </p:spPr>
        <p:txBody>
          <a:bodyPr anchor="t">
            <a:normAutofit/>
          </a:bodyPr>
          <a:lstStyle/>
          <a:p>
            <a:pPr>
              <a:lnSpc>
                <a:spcPct val="90000"/>
              </a:lnSpc>
              <a:spcAft>
                <a:spcPts val="600"/>
              </a:spcAft>
            </a:pPr>
            <a:r>
              <a:rPr lang="sv-SE" sz="500">
                <a:solidFill>
                  <a:srgbClr val="808080"/>
                </a:solidFill>
              </a:rPr>
              <a:t>Karolinska Institutet - ett medicinskt universitet</a:t>
            </a:r>
          </a:p>
        </p:txBody>
      </p:sp>
      <p:sp>
        <p:nvSpPr>
          <p:cNvPr id="6" name="Platshållare för bildnummer 5">
            <a:extLst>
              <a:ext uri="{FF2B5EF4-FFF2-40B4-BE49-F238E27FC236}">
                <a16:creationId xmlns:a16="http://schemas.microsoft.com/office/drawing/2014/main" id="{FAC55C5E-49BF-8E25-703A-320A12FD6AE4}"/>
              </a:ext>
            </a:extLst>
          </p:cNvPr>
          <p:cNvSpPr>
            <a:spLocks noGrp="1"/>
          </p:cNvSpPr>
          <p:nvPr>
            <p:ph type="sldNum" sz="quarter" idx="12"/>
          </p:nvPr>
        </p:nvSpPr>
        <p:spPr>
          <a:xfrm>
            <a:off x="8299847" y="4788233"/>
            <a:ext cx="685800" cy="171450"/>
          </a:xfrm>
        </p:spPr>
        <p:txBody>
          <a:bodyPr wrap="square" anchor="t">
            <a:normAutofit/>
          </a:bodyPr>
          <a:lstStyle/>
          <a:p>
            <a:pPr>
              <a:lnSpc>
                <a:spcPct val="90000"/>
              </a:lnSpc>
              <a:spcAft>
                <a:spcPts val="600"/>
              </a:spcAft>
            </a:pPr>
            <a:fld id="{15859C56-CB7E-413F-8971-4226A1EF6823}" type="slidenum">
              <a:rPr lang="sv-SE" sz="500" smtClean="0">
                <a:solidFill>
                  <a:srgbClr val="808080"/>
                </a:solidFill>
              </a:rPr>
              <a:pPr>
                <a:lnSpc>
                  <a:spcPct val="90000"/>
                </a:lnSpc>
                <a:spcAft>
                  <a:spcPts val="600"/>
                </a:spcAft>
              </a:pPr>
              <a:t>47</a:t>
            </a:fld>
            <a:endParaRPr lang="sv-SE" sz="500">
              <a:solidFill>
                <a:srgbClr val="808080"/>
              </a:solidFill>
            </a:endParaRPr>
          </a:p>
        </p:txBody>
      </p:sp>
      <p:sp>
        <p:nvSpPr>
          <p:cNvPr id="26" name="Rektangel: rundade hörn 25">
            <a:extLst>
              <a:ext uri="{FF2B5EF4-FFF2-40B4-BE49-F238E27FC236}">
                <a16:creationId xmlns:a16="http://schemas.microsoft.com/office/drawing/2014/main" id="{ADCCE19C-F5E4-F87D-DBFE-5CB101F0A6A6}"/>
              </a:ext>
            </a:extLst>
          </p:cNvPr>
          <p:cNvSpPr/>
          <p:nvPr/>
        </p:nvSpPr>
        <p:spPr bwMode="auto">
          <a:xfrm>
            <a:off x="3702303" y="248636"/>
            <a:ext cx="1944216" cy="44427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400" b="0" i="0" u="none" strike="noStrike" cap="none" normalizeH="0" baseline="0" dirty="0" err="1">
              <a:ln>
                <a:noFill/>
              </a:ln>
              <a:solidFill>
                <a:schemeClr val="bg1"/>
              </a:solidFill>
              <a:effectLst/>
              <a:latin typeface="+mn-lt"/>
            </a:endParaRPr>
          </a:p>
        </p:txBody>
      </p:sp>
      <p:sp>
        <p:nvSpPr>
          <p:cNvPr id="28" name="Pratbubbla: uppåtpil 27">
            <a:extLst>
              <a:ext uri="{FF2B5EF4-FFF2-40B4-BE49-F238E27FC236}">
                <a16:creationId xmlns:a16="http://schemas.microsoft.com/office/drawing/2014/main" id="{74BC3447-9489-14F1-DBA7-98BF167E1051}"/>
              </a:ext>
            </a:extLst>
          </p:cNvPr>
          <p:cNvSpPr/>
          <p:nvPr/>
        </p:nvSpPr>
        <p:spPr bwMode="auto">
          <a:xfrm>
            <a:off x="302763" y="3363838"/>
            <a:ext cx="3162751" cy="1135384"/>
          </a:xfrm>
          <a:prstGeom prst="upArrowCallou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sz="1400" b="1" kern="0" dirty="0">
                <a:solidFill>
                  <a:prstClr val="black"/>
                </a:solidFill>
                <a:latin typeface="DM Sans"/>
              </a:rPr>
              <a:t>Beskrivningar från sjuksköterskor senare i karriären </a:t>
            </a:r>
          </a:p>
          <a:p>
            <a:r>
              <a:rPr lang="sv-SE" sz="1400" b="1" kern="0" dirty="0">
                <a:solidFill>
                  <a:prstClr val="black"/>
                </a:solidFill>
                <a:latin typeface="DM Sans"/>
              </a:rPr>
              <a:t>(&gt;10 år efter examen)</a:t>
            </a:r>
          </a:p>
          <a:p>
            <a:endParaRPr lang="sv-SE" sz="1400" b="1" dirty="0"/>
          </a:p>
        </p:txBody>
      </p:sp>
      <p:pic>
        <p:nvPicPr>
          <p:cNvPr id="2" name="Platshållare för innehåll 12" descr="Affärstillväxt kontur">
            <a:extLst>
              <a:ext uri="{FF2B5EF4-FFF2-40B4-BE49-F238E27FC236}">
                <a16:creationId xmlns:a16="http://schemas.microsoft.com/office/drawing/2014/main" id="{3848FAC6-AB66-1B42-7E6B-107189D52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9077" y="483518"/>
            <a:ext cx="1790770" cy="1790770"/>
          </a:xfrm>
          <a:prstGeom prst="rect">
            <a:avLst/>
          </a:prstGeom>
        </p:spPr>
      </p:pic>
      <p:sp>
        <p:nvSpPr>
          <p:cNvPr id="3" name="Flödesschema: Process 2">
            <a:extLst>
              <a:ext uri="{FF2B5EF4-FFF2-40B4-BE49-F238E27FC236}">
                <a16:creationId xmlns:a16="http://schemas.microsoft.com/office/drawing/2014/main" id="{D74D2369-675F-E037-B852-B686CB22A731}"/>
              </a:ext>
            </a:extLst>
          </p:cNvPr>
          <p:cNvSpPr/>
          <p:nvPr/>
        </p:nvSpPr>
        <p:spPr bwMode="auto">
          <a:xfrm>
            <a:off x="6602764" y="1847428"/>
            <a:ext cx="1790770" cy="524357"/>
          </a:xfrm>
          <a:prstGeom prst="flowChartProcess">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Det här är viktigt att göra på arbetsplatserna för att </a:t>
            </a:r>
            <a:r>
              <a:rPr lang="sv-SE" sz="1000" dirty="0" err="1">
                <a:solidFill>
                  <a:schemeClr val="tx1"/>
                </a:solidFill>
                <a:latin typeface="Arial" panose="020B0604020202020204" pitchFamily="34" charset="0"/>
                <a:ea typeface="Arial" panose="020B0604020202020204" pitchFamily="34" charset="0"/>
                <a:cs typeface="Arial" panose="020B0604020202020204" pitchFamily="34" charset="0"/>
              </a:rPr>
              <a:t>ssk</a:t>
            </a:r>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 ska trivas och stanna kvar</a:t>
            </a:r>
            <a:endParaRPr lang="sv-SE" sz="1000" dirty="0">
              <a:solidFill>
                <a:schemeClr val="tx1"/>
              </a:solidFill>
            </a:endParaRPr>
          </a:p>
        </p:txBody>
      </p:sp>
      <p:sp>
        <p:nvSpPr>
          <p:cNvPr id="7" name="textruta 6">
            <a:extLst>
              <a:ext uri="{FF2B5EF4-FFF2-40B4-BE49-F238E27FC236}">
                <a16:creationId xmlns:a16="http://schemas.microsoft.com/office/drawing/2014/main" id="{8EC8F85F-D73D-4610-248B-F0AD42AA5E8B}"/>
              </a:ext>
            </a:extLst>
          </p:cNvPr>
          <p:cNvSpPr txBox="1"/>
          <p:nvPr/>
        </p:nvSpPr>
        <p:spPr>
          <a:xfrm>
            <a:off x="363107" y="4725587"/>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137588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3220C95A-FD50-8648-59AD-A93D6DFBE610}"/>
              </a:ext>
            </a:extLst>
          </p:cNvPr>
          <p:cNvSpPr>
            <a:spLocks noGrp="1"/>
          </p:cNvSpPr>
          <p:nvPr>
            <p:ph type="title"/>
          </p:nvPr>
        </p:nvSpPr>
        <p:spPr>
          <a:xfrm>
            <a:off x="302763" y="123478"/>
            <a:ext cx="3458631" cy="1879650"/>
          </a:xfrm>
        </p:spPr>
        <p:txBody>
          <a:bodyPr/>
          <a:lstStyle/>
          <a:p>
            <a:r>
              <a:rPr lang="sv-SE" sz="2400" dirty="0"/>
              <a:t>Faktorer som du anser är avgörande för att vara engagerad och motiverad i arbetet på lång sikt?</a:t>
            </a:r>
          </a:p>
        </p:txBody>
      </p:sp>
      <p:pic>
        <p:nvPicPr>
          <p:cNvPr id="25" name="Bildobjekt 24">
            <a:extLst>
              <a:ext uri="{FF2B5EF4-FFF2-40B4-BE49-F238E27FC236}">
                <a16:creationId xmlns:a16="http://schemas.microsoft.com/office/drawing/2014/main" id="{5463892E-B6EC-49EF-28CB-5100F36E8A53}"/>
              </a:ext>
            </a:extLst>
          </p:cNvPr>
          <p:cNvPicPr>
            <a:picLocks noChangeAspect="1"/>
          </p:cNvPicPr>
          <p:nvPr/>
        </p:nvPicPr>
        <p:blipFill>
          <a:blip r:embed="rId2"/>
          <a:stretch>
            <a:fillRect/>
          </a:stretch>
        </p:blipFill>
        <p:spPr>
          <a:xfrm>
            <a:off x="3820486" y="204788"/>
            <a:ext cx="4620877" cy="4389835"/>
          </a:xfrm>
          <a:prstGeom prst="rect">
            <a:avLst/>
          </a:prstGeom>
          <a:noFill/>
        </p:spPr>
      </p:pic>
      <p:sp>
        <p:nvSpPr>
          <p:cNvPr id="32" name="Text Placeholder 3">
            <a:extLst>
              <a:ext uri="{FF2B5EF4-FFF2-40B4-BE49-F238E27FC236}">
                <a16:creationId xmlns:a16="http://schemas.microsoft.com/office/drawing/2014/main" id="{353AC779-47A0-A266-04AB-C844E30AAA23}"/>
              </a:ext>
            </a:extLst>
          </p:cNvPr>
          <p:cNvSpPr>
            <a:spLocks noGrp="1"/>
          </p:cNvSpPr>
          <p:nvPr>
            <p:ph type="body" sz="half" idx="2"/>
          </p:nvPr>
        </p:nvSpPr>
        <p:spPr>
          <a:xfrm>
            <a:off x="438774" y="1528031"/>
            <a:ext cx="3008313" cy="2310905"/>
          </a:xfrm>
        </p:spPr>
        <p:txBody>
          <a:bodyPr/>
          <a:lstStyle/>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r>
              <a:rPr lang="en-US" sz="1600" dirty="0" err="1"/>
              <a:t>Organisatoriska</a:t>
            </a:r>
            <a:r>
              <a:rPr lang="en-US" sz="1600" dirty="0"/>
              <a:t> </a:t>
            </a:r>
            <a:r>
              <a:rPr lang="en-US" sz="1600" dirty="0" err="1"/>
              <a:t>egenskaper</a:t>
            </a:r>
            <a:endParaRPr lang="en-US" sz="1600" dirty="0"/>
          </a:p>
          <a:p>
            <a:pPr marL="171450" indent="-171450">
              <a:buFont typeface="Wingdings" panose="05000000000000000000" pitchFamily="2" charset="2"/>
              <a:buChar char="§"/>
            </a:pPr>
            <a:r>
              <a:rPr lang="en-US" sz="1600" dirty="0" err="1"/>
              <a:t>Arbetets</a:t>
            </a:r>
            <a:r>
              <a:rPr lang="en-US" sz="1600" dirty="0"/>
              <a:t> </a:t>
            </a:r>
            <a:r>
              <a:rPr lang="en-US" sz="1600" dirty="0" err="1"/>
              <a:t>karaktär</a:t>
            </a:r>
            <a:endParaRPr lang="en-US" sz="1600" dirty="0"/>
          </a:p>
          <a:p>
            <a:pPr marL="171450" indent="-171450">
              <a:buFont typeface="Wingdings" panose="05000000000000000000" pitchFamily="2" charset="2"/>
              <a:buChar char="§"/>
            </a:pPr>
            <a:r>
              <a:rPr lang="en-US" sz="1600" dirty="0" err="1"/>
              <a:t>Relationer</a:t>
            </a:r>
            <a:r>
              <a:rPr lang="en-US" sz="1600" dirty="0"/>
              <a:t> </a:t>
            </a:r>
            <a:r>
              <a:rPr lang="en-US" sz="1600" dirty="0" err="1"/>
              <a:t>på</a:t>
            </a:r>
            <a:r>
              <a:rPr lang="en-US" sz="1600" dirty="0"/>
              <a:t> </a:t>
            </a:r>
            <a:r>
              <a:rPr lang="en-US" sz="1600" dirty="0" err="1"/>
              <a:t>jobbet</a:t>
            </a:r>
            <a:r>
              <a:rPr lang="en-US" sz="1600" dirty="0"/>
              <a:t> </a:t>
            </a:r>
          </a:p>
          <a:p>
            <a:pPr marL="171450" indent="-171450">
              <a:buFont typeface="Wingdings" panose="05000000000000000000" pitchFamily="2" charset="2"/>
              <a:buChar char="§"/>
            </a:pPr>
            <a:r>
              <a:rPr lang="en-US" sz="1600" dirty="0" err="1"/>
              <a:t>Erkännande</a:t>
            </a:r>
            <a:endParaRPr lang="en-US" sz="1600" dirty="0"/>
          </a:p>
          <a:p>
            <a:pPr marL="171450" indent="-171450">
              <a:buFont typeface="Wingdings" panose="05000000000000000000" pitchFamily="2" charset="2"/>
              <a:buChar char="§"/>
            </a:pPr>
            <a:r>
              <a:rPr lang="en-US" sz="1600" dirty="0" err="1"/>
              <a:t>Hälsa</a:t>
            </a:r>
            <a:endParaRPr lang="en-US" sz="1600" dirty="0"/>
          </a:p>
        </p:txBody>
      </p:sp>
      <p:sp>
        <p:nvSpPr>
          <p:cNvPr id="5" name="Platshållare för datum 4">
            <a:extLst>
              <a:ext uri="{FF2B5EF4-FFF2-40B4-BE49-F238E27FC236}">
                <a16:creationId xmlns:a16="http://schemas.microsoft.com/office/drawing/2014/main" id="{289E11F0-720E-BE40-895D-50C44657D2CD}"/>
              </a:ext>
            </a:extLst>
          </p:cNvPr>
          <p:cNvSpPr>
            <a:spLocks noGrp="1"/>
          </p:cNvSpPr>
          <p:nvPr>
            <p:ph type="dt" sz="half" idx="10"/>
          </p:nvPr>
        </p:nvSpPr>
        <p:spPr>
          <a:xfrm>
            <a:off x="6623447" y="4788233"/>
            <a:ext cx="1905000" cy="171450"/>
          </a:xfrm>
        </p:spPr>
        <p:txBody>
          <a:bodyPr wrap="square" anchor="t">
            <a:normAutofit/>
          </a:bodyPr>
          <a:lstStyle/>
          <a:p>
            <a:pPr>
              <a:lnSpc>
                <a:spcPct val="90000"/>
              </a:lnSpc>
              <a:spcAft>
                <a:spcPts val="600"/>
              </a:spcAft>
            </a:pPr>
            <a:fld id="{842A2CD5-DA8C-4B9D-8315-B34160A16C25}" type="datetime4">
              <a:rPr lang="sv-SE" sz="500" smtClean="0">
                <a:solidFill>
                  <a:srgbClr val="808080"/>
                </a:solidFill>
              </a:rPr>
              <a:pPr>
                <a:lnSpc>
                  <a:spcPct val="90000"/>
                </a:lnSpc>
                <a:spcAft>
                  <a:spcPts val="600"/>
                </a:spcAft>
              </a:pPr>
              <a:t>26 augusti 2025</a:t>
            </a:fld>
            <a:endParaRPr lang="sv-SE" sz="500">
              <a:solidFill>
                <a:srgbClr val="808080"/>
              </a:solidFill>
            </a:endParaRPr>
          </a:p>
        </p:txBody>
      </p:sp>
      <p:sp>
        <p:nvSpPr>
          <p:cNvPr id="4" name="Platshållare för sidfot 3">
            <a:extLst>
              <a:ext uri="{FF2B5EF4-FFF2-40B4-BE49-F238E27FC236}">
                <a16:creationId xmlns:a16="http://schemas.microsoft.com/office/drawing/2014/main" id="{2811648D-D11B-89DC-C085-889ACD260261}"/>
              </a:ext>
            </a:extLst>
          </p:cNvPr>
          <p:cNvSpPr>
            <a:spLocks noGrp="1"/>
          </p:cNvSpPr>
          <p:nvPr>
            <p:ph type="ftr" sz="quarter" idx="11"/>
          </p:nvPr>
        </p:nvSpPr>
        <p:spPr>
          <a:xfrm>
            <a:off x="255983" y="4790351"/>
            <a:ext cx="2443809" cy="171450"/>
          </a:xfrm>
        </p:spPr>
        <p:txBody>
          <a:bodyPr anchor="t">
            <a:normAutofit/>
          </a:bodyPr>
          <a:lstStyle/>
          <a:p>
            <a:pPr>
              <a:lnSpc>
                <a:spcPct val="90000"/>
              </a:lnSpc>
              <a:spcAft>
                <a:spcPts val="600"/>
              </a:spcAft>
            </a:pPr>
            <a:r>
              <a:rPr lang="sv-SE" sz="500">
                <a:solidFill>
                  <a:srgbClr val="808080"/>
                </a:solidFill>
              </a:rPr>
              <a:t>Karolinska Institutet - ett medicinskt universitet</a:t>
            </a:r>
          </a:p>
        </p:txBody>
      </p:sp>
      <p:sp>
        <p:nvSpPr>
          <p:cNvPr id="6" name="Platshållare för bildnummer 5">
            <a:extLst>
              <a:ext uri="{FF2B5EF4-FFF2-40B4-BE49-F238E27FC236}">
                <a16:creationId xmlns:a16="http://schemas.microsoft.com/office/drawing/2014/main" id="{FCB8A62A-5A5C-AB00-26B5-7F33A7B546D4}"/>
              </a:ext>
            </a:extLst>
          </p:cNvPr>
          <p:cNvSpPr>
            <a:spLocks noGrp="1"/>
          </p:cNvSpPr>
          <p:nvPr>
            <p:ph type="sldNum" sz="quarter" idx="12"/>
          </p:nvPr>
        </p:nvSpPr>
        <p:spPr>
          <a:xfrm>
            <a:off x="8299847" y="4788233"/>
            <a:ext cx="685800" cy="171450"/>
          </a:xfrm>
        </p:spPr>
        <p:txBody>
          <a:bodyPr wrap="square" anchor="t">
            <a:normAutofit/>
          </a:bodyPr>
          <a:lstStyle/>
          <a:p>
            <a:pPr>
              <a:lnSpc>
                <a:spcPct val="90000"/>
              </a:lnSpc>
              <a:spcAft>
                <a:spcPts val="600"/>
              </a:spcAft>
            </a:pPr>
            <a:fld id="{15859C56-CB7E-413F-8971-4226A1EF6823}" type="slidenum">
              <a:rPr lang="sv-SE" sz="500" smtClean="0">
                <a:solidFill>
                  <a:srgbClr val="808080"/>
                </a:solidFill>
              </a:rPr>
              <a:pPr>
                <a:lnSpc>
                  <a:spcPct val="90000"/>
                </a:lnSpc>
                <a:spcAft>
                  <a:spcPts val="600"/>
                </a:spcAft>
              </a:pPr>
              <a:t>48</a:t>
            </a:fld>
            <a:endParaRPr lang="sv-SE" sz="500">
              <a:solidFill>
                <a:srgbClr val="808080"/>
              </a:solidFill>
            </a:endParaRPr>
          </a:p>
        </p:txBody>
      </p:sp>
      <p:sp>
        <p:nvSpPr>
          <p:cNvPr id="26" name="Rektangel: rundade hörn 25">
            <a:extLst>
              <a:ext uri="{FF2B5EF4-FFF2-40B4-BE49-F238E27FC236}">
                <a16:creationId xmlns:a16="http://schemas.microsoft.com/office/drawing/2014/main" id="{17C2DA36-C389-CC18-E10A-E1A922D70146}"/>
              </a:ext>
            </a:extLst>
          </p:cNvPr>
          <p:cNvSpPr/>
          <p:nvPr/>
        </p:nvSpPr>
        <p:spPr bwMode="auto">
          <a:xfrm>
            <a:off x="3702303" y="248636"/>
            <a:ext cx="1944216" cy="44427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400" b="0" i="0" u="none" strike="noStrike" cap="none" normalizeH="0" baseline="0" dirty="0" err="1">
              <a:ln>
                <a:noFill/>
              </a:ln>
              <a:solidFill>
                <a:schemeClr val="bg1"/>
              </a:solidFill>
              <a:effectLst/>
              <a:latin typeface="+mn-lt"/>
            </a:endParaRPr>
          </a:p>
        </p:txBody>
      </p:sp>
      <p:sp>
        <p:nvSpPr>
          <p:cNvPr id="28" name="Pratbubbla: uppåtpil 27">
            <a:extLst>
              <a:ext uri="{FF2B5EF4-FFF2-40B4-BE49-F238E27FC236}">
                <a16:creationId xmlns:a16="http://schemas.microsoft.com/office/drawing/2014/main" id="{0F76C438-A24D-954C-6EB7-7F479F3C8955}"/>
              </a:ext>
            </a:extLst>
          </p:cNvPr>
          <p:cNvSpPr/>
          <p:nvPr/>
        </p:nvSpPr>
        <p:spPr bwMode="auto">
          <a:xfrm>
            <a:off x="302763" y="3363838"/>
            <a:ext cx="3162751" cy="1135384"/>
          </a:xfrm>
          <a:prstGeom prst="upArrowCallou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sz="1400" b="1" kern="0" dirty="0">
                <a:solidFill>
                  <a:prstClr val="black"/>
                </a:solidFill>
                <a:latin typeface="DM Sans"/>
              </a:rPr>
              <a:t>Beskrivningar från sjuksköterskor senare i karriären </a:t>
            </a:r>
          </a:p>
          <a:p>
            <a:r>
              <a:rPr lang="sv-SE" sz="1400" b="1" kern="0" dirty="0">
                <a:solidFill>
                  <a:prstClr val="black"/>
                </a:solidFill>
                <a:latin typeface="DM Sans"/>
              </a:rPr>
              <a:t>(&gt;10 år efter examen)</a:t>
            </a:r>
          </a:p>
          <a:p>
            <a:endParaRPr lang="sv-SE" sz="1400" b="1" dirty="0"/>
          </a:p>
        </p:txBody>
      </p:sp>
      <p:sp>
        <p:nvSpPr>
          <p:cNvPr id="2" name="textruta 1">
            <a:extLst>
              <a:ext uri="{FF2B5EF4-FFF2-40B4-BE49-F238E27FC236}">
                <a16:creationId xmlns:a16="http://schemas.microsoft.com/office/drawing/2014/main" id="{4FFFB5B6-FCAA-130A-743B-FF4AFB125606}"/>
              </a:ext>
            </a:extLst>
          </p:cNvPr>
          <p:cNvSpPr txBox="1"/>
          <p:nvPr/>
        </p:nvSpPr>
        <p:spPr>
          <a:xfrm>
            <a:off x="363107" y="4725587"/>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2613307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49</a:t>
            </a:fld>
            <a:endParaRPr lang="sv-SE">
              <a:solidFill>
                <a:srgbClr val="808080"/>
              </a:solidFill>
            </a:endParaRPr>
          </a:p>
        </p:txBody>
      </p:sp>
      <p:sp>
        <p:nvSpPr>
          <p:cNvPr id="8" name="textruta 7">
            <a:extLst>
              <a:ext uri="{FF2B5EF4-FFF2-40B4-BE49-F238E27FC236}">
                <a16:creationId xmlns:a16="http://schemas.microsoft.com/office/drawing/2014/main" id="{281EC09F-DE31-40CF-A3AB-183F9D95BD31}"/>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80B2AC72-5A2A-4574-8958-A816C30BA5D6}"/>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sp>
        <p:nvSpPr>
          <p:cNvPr id="3" name="Rektangel 2">
            <a:extLst>
              <a:ext uri="{FF2B5EF4-FFF2-40B4-BE49-F238E27FC236}">
                <a16:creationId xmlns:a16="http://schemas.microsoft.com/office/drawing/2014/main" id="{28D297A7-34D6-4AAC-86B8-F117FAE1F53E}"/>
              </a:ext>
            </a:extLst>
          </p:cNvPr>
          <p:cNvSpPr/>
          <p:nvPr/>
        </p:nvSpPr>
        <p:spPr>
          <a:xfrm rot="16200000">
            <a:off x="-469089" y="1259124"/>
            <a:ext cx="2010487" cy="646331"/>
          </a:xfrm>
          <a:prstGeom prst="rect">
            <a:avLst/>
          </a:prstGeom>
        </p:spPr>
        <p:txBody>
          <a:bodyPr wrap="none">
            <a:spAutoFit/>
          </a:bodyPr>
          <a:lstStyle/>
          <a:p>
            <a:r>
              <a:rPr lang="sv-SE" sz="1800" b="1" dirty="0">
                <a:latin typeface="+mn-lt"/>
              </a:rPr>
              <a:t>Organisatoriska </a:t>
            </a:r>
          </a:p>
          <a:p>
            <a:r>
              <a:rPr lang="sv-SE" sz="1800" b="1" dirty="0">
                <a:latin typeface="+mn-lt"/>
              </a:rPr>
              <a:t>egenskaper</a:t>
            </a:r>
          </a:p>
        </p:txBody>
      </p:sp>
      <p:graphicFrame>
        <p:nvGraphicFramePr>
          <p:cNvPr id="11" name="Platshållare för innehåll 4">
            <a:extLst>
              <a:ext uri="{FF2B5EF4-FFF2-40B4-BE49-F238E27FC236}">
                <a16:creationId xmlns:a16="http://schemas.microsoft.com/office/drawing/2014/main" id="{F094F8A5-BEF7-4BEE-ABD1-E9D86A404982}"/>
              </a:ext>
            </a:extLst>
          </p:cNvPr>
          <p:cNvGraphicFramePr>
            <a:graphicFrameLocks/>
          </p:cNvGraphicFramePr>
          <p:nvPr>
            <p:extLst>
              <p:ext uri="{D42A27DB-BD31-4B8C-83A1-F6EECF244321}">
                <p14:modId xmlns:p14="http://schemas.microsoft.com/office/powerpoint/2010/main" val="2956623635"/>
              </p:ext>
            </p:extLst>
          </p:nvPr>
        </p:nvGraphicFramePr>
        <p:xfrm>
          <a:off x="892581" y="267494"/>
          <a:ext cx="8038431"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Pratbubbla: rektangel med rundade hörn 12">
            <a:extLst>
              <a:ext uri="{FF2B5EF4-FFF2-40B4-BE49-F238E27FC236}">
                <a16:creationId xmlns:a16="http://schemas.microsoft.com/office/drawing/2014/main" id="{F1D67923-F3E1-4F7B-9AF4-9445ECC0DBB8}"/>
              </a:ext>
            </a:extLst>
          </p:cNvPr>
          <p:cNvSpPr/>
          <p:nvPr/>
        </p:nvSpPr>
        <p:spPr bwMode="auto">
          <a:xfrm>
            <a:off x="1115616" y="3109568"/>
            <a:ext cx="2430270" cy="1620540"/>
          </a:xfrm>
          <a:prstGeom prst="wedgeRoundRectCallout">
            <a:avLst>
              <a:gd name="adj1" fmla="val -8747"/>
              <a:gd name="adj2" fmla="val -72818"/>
              <a:gd name="adj3" fmla="val 16667"/>
            </a:avLst>
          </a:prstGeom>
          <a:ln>
            <a:solidFill>
              <a:srgbClr val="FECA0C"/>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b="1" i="1" dirty="0">
                <a:solidFill>
                  <a:prstClr val="black"/>
                </a:solidFill>
              </a:rPr>
              <a:t>”</a:t>
            </a:r>
            <a:r>
              <a:rPr lang="sv-SE" sz="900" b="1" i="1" dirty="0"/>
              <a:t> Arbetsbelastningen får inte bli för betungande att raster uteblir eller för mycket övertid. Att personalen får möjlighet att vara delaktig i beslut och förändringar. Finns möjlighet till utveckling, utbildning, kurser.</a:t>
            </a:r>
            <a:r>
              <a:rPr lang="sv-SE" sz="900" b="1" i="1" dirty="0">
                <a:solidFill>
                  <a:prstClr val="black"/>
                </a:solidFill>
              </a:rPr>
              <a:t>”</a:t>
            </a:r>
          </a:p>
          <a:p>
            <a:endParaRPr lang="sv-SE" sz="900" b="1" i="1" dirty="0">
              <a:solidFill>
                <a:prstClr val="black"/>
              </a:solidFill>
            </a:endParaRPr>
          </a:p>
          <a:p>
            <a:r>
              <a:rPr lang="sv-SE" sz="900" b="1" i="1" dirty="0">
                <a:solidFill>
                  <a:prstClr val="black"/>
                </a:solidFill>
              </a:rPr>
              <a:t>”A</a:t>
            </a:r>
            <a:r>
              <a:rPr lang="sv-SE" sz="900" b="1" i="1" dirty="0"/>
              <a:t>tt få bestämma över arbetstider och innehåll, upplägget dag för dag och över tid är viktigt för motivationen</a:t>
            </a:r>
            <a:r>
              <a:rPr lang="sv-SE" sz="900" b="1" i="1" dirty="0">
                <a:solidFill>
                  <a:prstClr val="black"/>
                </a:solidFill>
              </a:rPr>
              <a:t>”</a:t>
            </a:r>
            <a:endParaRPr lang="sv-SE" sz="900" b="1" i="1" dirty="0"/>
          </a:p>
        </p:txBody>
      </p:sp>
      <p:sp>
        <p:nvSpPr>
          <p:cNvPr id="14" name="Pratbubbla: rektangel med rundade hörn 13">
            <a:extLst>
              <a:ext uri="{FF2B5EF4-FFF2-40B4-BE49-F238E27FC236}">
                <a16:creationId xmlns:a16="http://schemas.microsoft.com/office/drawing/2014/main" id="{3E300750-51DB-490E-85CE-7025E5C5BBEE}"/>
              </a:ext>
            </a:extLst>
          </p:cNvPr>
          <p:cNvSpPr/>
          <p:nvPr/>
        </p:nvSpPr>
        <p:spPr bwMode="auto">
          <a:xfrm>
            <a:off x="3909079" y="3281140"/>
            <a:ext cx="1782197" cy="1398592"/>
          </a:xfrm>
          <a:prstGeom prst="wedgeRoundRectCallout">
            <a:avLst>
              <a:gd name="adj1" fmla="val -44020"/>
              <a:gd name="adj2" fmla="val -77741"/>
              <a:gd name="adj3" fmla="val 16667"/>
            </a:avLst>
          </a:prstGeom>
          <a:ln>
            <a:solidFill>
              <a:srgbClr val="FECA0C"/>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a:t>
            </a:r>
            <a:r>
              <a:rPr lang="sv-SE" sz="900" i="1" dirty="0"/>
              <a:t>Skulle vilja ha ett arbete där inte i stort sätt all ledig tid behövs/går åt till återhämtning. Ett jobb utan helger och natt jobb, ett arbete som gav utrymme till att umgås med vänner och familj på helger och storhelger.”</a:t>
            </a:r>
          </a:p>
        </p:txBody>
      </p:sp>
      <p:sp>
        <p:nvSpPr>
          <p:cNvPr id="15" name="Pratbubbla: rektangel med rundade hörn 14">
            <a:extLst>
              <a:ext uri="{FF2B5EF4-FFF2-40B4-BE49-F238E27FC236}">
                <a16:creationId xmlns:a16="http://schemas.microsoft.com/office/drawing/2014/main" id="{3BB0F8FD-A1C5-45B9-A69A-E17497FCD671}"/>
              </a:ext>
            </a:extLst>
          </p:cNvPr>
          <p:cNvSpPr/>
          <p:nvPr/>
        </p:nvSpPr>
        <p:spPr bwMode="auto">
          <a:xfrm>
            <a:off x="5868144" y="3278417"/>
            <a:ext cx="1782198" cy="968003"/>
          </a:xfrm>
          <a:prstGeom prst="wedgeRoundRectCallout">
            <a:avLst>
              <a:gd name="adj1" fmla="val -13570"/>
              <a:gd name="adj2" fmla="val -84518"/>
              <a:gd name="adj3" fmla="val 16667"/>
            </a:avLst>
          </a:prstGeom>
          <a:ln>
            <a:solidFill>
              <a:srgbClr val="FECA0C"/>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a:t>
            </a:r>
            <a:r>
              <a:rPr lang="sv-SE" sz="900" i="1" dirty="0"/>
              <a:t>Jag orkade inte längre med arbetstiderna och schemat som ändrades ständigt, känslan av att inte hinna med det man skulle, det jobb jag skulle uträtta.</a:t>
            </a:r>
            <a:r>
              <a:rPr lang="sv-SE" sz="900" i="1" dirty="0">
                <a:solidFill>
                  <a:prstClr val="black"/>
                </a:solidFill>
              </a:rPr>
              <a:t>”</a:t>
            </a:r>
            <a:endParaRPr lang="sv-SE" sz="900" i="1" dirty="0"/>
          </a:p>
        </p:txBody>
      </p:sp>
      <p:sp>
        <p:nvSpPr>
          <p:cNvPr id="2" name="textruta 1">
            <a:extLst>
              <a:ext uri="{FF2B5EF4-FFF2-40B4-BE49-F238E27FC236}">
                <a16:creationId xmlns:a16="http://schemas.microsoft.com/office/drawing/2014/main" id="{B63A4FB0-50F2-4C2B-DA5F-8C0356868D98}"/>
              </a:ext>
            </a:extLst>
          </p:cNvPr>
          <p:cNvSpPr txBox="1"/>
          <p:nvPr/>
        </p:nvSpPr>
        <p:spPr>
          <a:xfrm>
            <a:off x="212988" y="4788233"/>
            <a:ext cx="9019079"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378570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6"/>
          <p:cNvSpPr>
            <a:spLocks noGrp="1"/>
          </p:cNvSpPr>
          <p:nvPr>
            <p:ph type="subTitle" idx="4294967295"/>
          </p:nvPr>
        </p:nvSpPr>
        <p:spPr>
          <a:xfrm>
            <a:off x="1143000" y="2057400"/>
            <a:ext cx="4800600" cy="1314450"/>
          </a:xfrm>
        </p:spPr>
        <p:txBody>
          <a:bodyPr>
            <a:normAutofit/>
          </a:bodyPr>
          <a:lstStyle/>
          <a:p>
            <a:endParaRPr lang="sv-SE" dirty="0"/>
          </a:p>
          <a:p>
            <a:endParaRPr lang="sv-SE" dirty="0"/>
          </a:p>
          <a:p>
            <a:endParaRPr lang="sv-SE" dirty="0"/>
          </a:p>
          <a:p>
            <a:endParaRPr lang="sv-SE" dirty="0"/>
          </a:p>
          <a:p>
            <a:endParaRPr lang="sv-SE" dirty="0"/>
          </a:p>
          <a:p>
            <a:endParaRPr lang="sv-SE" dirty="0"/>
          </a:p>
          <a:p>
            <a:endParaRPr lang="sv-SE" dirty="0"/>
          </a:p>
        </p:txBody>
      </p:sp>
      <p:pic>
        <p:nvPicPr>
          <p:cNvPr id="8" name="Bildobjekt 7"/>
          <p:cNvPicPr>
            <a:picLocks noChangeAspect="1"/>
          </p:cNvPicPr>
          <p:nvPr/>
        </p:nvPicPr>
        <p:blipFill>
          <a:blip r:embed="rId3"/>
          <a:stretch>
            <a:fillRect/>
          </a:stretch>
        </p:blipFill>
        <p:spPr>
          <a:xfrm>
            <a:off x="5960723" y="267479"/>
            <a:ext cx="2606187" cy="1718294"/>
          </a:xfrm>
          <a:prstGeom prst="rect">
            <a:avLst/>
          </a:prstGeom>
        </p:spPr>
      </p:pic>
      <p:pic>
        <p:nvPicPr>
          <p:cNvPr id="10" name="Bildobjekt 9"/>
          <p:cNvPicPr>
            <a:picLocks noChangeAspect="1"/>
          </p:cNvPicPr>
          <p:nvPr/>
        </p:nvPicPr>
        <p:blipFill>
          <a:blip r:embed="rId4"/>
          <a:stretch>
            <a:fillRect/>
          </a:stretch>
        </p:blipFill>
        <p:spPr>
          <a:xfrm>
            <a:off x="5943600" y="2159446"/>
            <a:ext cx="2606187" cy="1045462"/>
          </a:xfrm>
          <a:prstGeom prst="rect">
            <a:avLst/>
          </a:prstGeom>
        </p:spPr>
      </p:pic>
      <p:pic>
        <p:nvPicPr>
          <p:cNvPr id="11" name="Bildobjekt 10"/>
          <p:cNvPicPr>
            <a:picLocks noChangeAspect="1"/>
          </p:cNvPicPr>
          <p:nvPr/>
        </p:nvPicPr>
        <p:blipFill>
          <a:blip r:embed="rId5"/>
          <a:stretch>
            <a:fillRect/>
          </a:stretch>
        </p:blipFill>
        <p:spPr>
          <a:xfrm>
            <a:off x="5943600" y="3566567"/>
            <a:ext cx="2558097" cy="1427775"/>
          </a:xfrm>
          <a:prstGeom prst="rect">
            <a:avLst/>
          </a:prstGeom>
        </p:spPr>
      </p:pic>
      <p:pic>
        <p:nvPicPr>
          <p:cNvPr id="12" name="Bildobjekt 11"/>
          <p:cNvPicPr/>
          <p:nvPr/>
        </p:nvPicPr>
        <p:blipFill>
          <a:blip r:embed="rId6"/>
          <a:stretch>
            <a:fillRect/>
          </a:stretch>
        </p:blipFill>
        <p:spPr>
          <a:xfrm>
            <a:off x="1463334" y="482661"/>
            <a:ext cx="1599292" cy="1087264"/>
          </a:xfrm>
          <a:prstGeom prst="rect">
            <a:avLst/>
          </a:prstGeom>
          <a:effectLst>
            <a:outerShdw blurRad="50800" dist="38100" dir="5400000" algn="t" rotWithShape="0">
              <a:prstClr val="black">
                <a:alpha val="40000"/>
              </a:prstClr>
            </a:outerShdw>
          </a:effectLst>
        </p:spPr>
      </p:pic>
      <p:sp>
        <p:nvSpPr>
          <p:cNvPr id="13" name="textruta 12"/>
          <p:cNvSpPr txBox="1"/>
          <p:nvPr/>
        </p:nvSpPr>
        <p:spPr>
          <a:xfrm>
            <a:off x="829418" y="1810762"/>
            <a:ext cx="5107488" cy="3046988"/>
          </a:xfrm>
          <a:prstGeom prst="rect">
            <a:avLst/>
          </a:prstGeom>
          <a:noFill/>
        </p:spPr>
        <p:txBody>
          <a:bodyPr wrap="none" rtlCol="0">
            <a:spAutoFit/>
          </a:bodyPr>
          <a:lstStyle/>
          <a:p>
            <a:r>
              <a:rPr lang="sv-SE" dirty="0">
                <a:solidFill>
                  <a:schemeClr val="accent1"/>
                </a:solidFill>
                <a:latin typeface="+mj-lt"/>
              </a:rPr>
              <a:t>LUST-studien</a:t>
            </a:r>
          </a:p>
          <a:p>
            <a:pPr defTabSz="342900" eaLnBrk="1" fontAlgn="auto" hangingPunct="1">
              <a:spcBef>
                <a:spcPts val="0"/>
              </a:spcBef>
              <a:spcAft>
                <a:spcPts val="0"/>
              </a:spcAft>
              <a:defRPr/>
            </a:pPr>
            <a:r>
              <a:rPr lang="sv-SE" dirty="0">
                <a:solidFill>
                  <a:schemeClr val="accent1"/>
                </a:solidFill>
                <a:latin typeface="+mj-lt"/>
              </a:rPr>
              <a:t>Longitudinell Undersökning av </a:t>
            </a:r>
          </a:p>
          <a:p>
            <a:pPr defTabSz="342900" eaLnBrk="1" fontAlgn="auto" hangingPunct="1">
              <a:spcBef>
                <a:spcPts val="0"/>
              </a:spcBef>
              <a:spcAft>
                <a:spcPts val="0"/>
              </a:spcAft>
              <a:defRPr/>
            </a:pPr>
            <a:r>
              <a:rPr lang="sv-SE" dirty="0">
                <a:solidFill>
                  <a:schemeClr val="accent1"/>
                </a:solidFill>
                <a:latin typeface="+mj-lt"/>
              </a:rPr>
              <a:t>Sjuksköterskors Tillvaro: LUST</a:t>
            </a:r>
          </a:p>
          <a:p>
            <a:endParaRPr lang="en-US" dirty="0">
              <a:solidFill>
                <a:schemeClr val="accent1"/>
              </a:solidFill>
              <a:latin typeface="+mj-lt"/>
            </a:endParaRPr>
          </a:p>
          <a:p>
            <a:r>
              <a:rPr lang="sv-SE" dirty="0">
                <a:solidFill>
                  <a:schemeClr val="accent1"/>
                </a:solidFill>
                <a:latin typeface="+mj-lt"/>
              </a:rPr>
              <a:t>The LANE </a:t>
            </a:r>
            <a:r>
              <a:rPr lang="sv-SE" dirty="0" err="1">
                <a:solidFill>
                  <a:schemeClr val="accent1"/>
                </a:solidFill>
                <a:latin typeface="+mj-lt"/>
              </a:rPr>
              <a:t>study</a:t>
            </a:r>
            <a:endParaRPr lang="sv-SE" dirty="0">
              <a:solidFill>
                <a:schemeClr val="accent1"/>
              </a:solidFill>
              <a:latin typeface="+mj-lt"/>
            </a:endParaRPr>
          </a:p>
          <a:p>
            <a:pPr defTabSz="342900" eaLnBrk="1" fontAlgn="auto" hangingPunct="1">
              <a:spcBef>
                <a:spcPts val="0"/>
              </a:spcBef>
              <a:spcAft>
                <a:spcPts val="0"/>
              </a:spcAft>
              <a:defRPr/>
            </a:pPr>
            <a:r>
              <a:rPr lang="sv-SE" dirty="0">
                <a:solidFill>
                  <a:schemeClr val="accent1"/>
                </a:solidFill>
                <a:latin typeface="+mj-lt"/>
              </a:rPr>
              <a:t>Longitudinal </a:t>
            </a:r>
            <a:r>
              <a:rPr lang="sv-SE" dirty="0" err="1">
                <a:solidFill>
                  <a:schemeClr val="accent1"/>
                </a:solidFill>
                <a:latin typeface="+mj-lt"/>
              </a:rPr>
              <a:t>Analysis</a:t>
            </a:r>
            <a:r>
              <a:rPr lang="sv-SE" dirty="0">
                <a:solidFill>
                  <a:schemeClr val="accent1"/>
                </a:solidFill>
                <a:latin typeface="+mj-lt"/>
              </a:rPr>
              <a:t> </a:t>
            </a:r>
            <a:r>
              <a:rPr lang="sv-SE" dirty="0" err="1">
                <a:solidFill>
                  <a:schemeClr val="accent1"/>
                </a:solidFill>
                <a:latin typeface="+mj-lt"/>
              </a:rPr>
              <a:t>of</a:t>
            </a:r>
            <a:r>
              <a:rPr lang="sv-SE" dirty="0">
                <a:solidFill>
                  <a:schemeClr val="accent1"/>
                </a:solidFill>
                <a:latin typeface="+mj-lt"/>
              </a:rPr>
              <a:t> </a:t>
            </a:r>
            <a:r>
              <a:rPr lang="sv-SE" dirty="0" err="1">
                <a:solidFill>
                  <a:schemeClr val="accent1"/>
                </a:solidFill>
                <a:latin typeface="+mj-lt"/>
              </a:rPr>
              <a:t>Nursing</a:t>
            </a:r>
            <a:r>
              <a:rPr lang="sv-SE" dirty="0">
                <a:solidFill>
                  <a:schemeClr val="accent1"/>
                </a:solidFill>
                <a:latin typeface="+mj-lt"/>
              </a:rPr>
              <a:t> </a:t>
            </a:r>
          </a:p>
          <a:p>
            <a:pPr defTabSz="342900" eaLnBrk="1" fontAlgn="auto" hangingPunct="1">
              <a:spcBef>
                <a:spcPts val="0"/>
              </a:spcBef>
              <a:spcAft>
                <a:spcPts val="0"/>
              </a:spcAft>
              <a:defRPr/>
            </a:pPr>
            <a:r>
              <a:rPr lang="sv-SE" dirty="0" err="1">
                <a:solidFill>
                  <a:schemeClr val="accent1"/>
                </a:solidFill>
                <a:latin typeface="+mj-lt"/>
              </a:rPr>
              <a:t>Education</a:t>
            </a:r>
            <a:r>
              <a:rPr lang="sv-SE" dirty="0">
                <a:solidFill>
                  <a:schemeClr val="accent1"/>
                </a:solidFill>
                <a:latin typeface="+mj-lt"/>
              </a:rPr>
              <a:t>/</a:t>
            </a:r>
            <a:r>
              <a:rPr lang="sv-SE" dirty="0" err="1">
                <a:solidFill>
                  <a:schemeClr val="accent1"/>
                </a:solidFill>
                <a:latin typeface="+mj-lt"/>
              </a:rPr>
              <a:t>Entry</a:t>
            </a:r>
            <a:r>
              <a:rPr lang="sv-SE" dirty="0">
                <a:solidFill>
                  <a:schemeClr val="accent1"/>
                </a:solidFill>
                <a:latin typeface="+mj-lt"/>
              </a:rPr>
              <a:t> in </a:t>
            </a:r>
            <a:r>
              <a:rPr lang="sv-SE" dirty="0" err="1">
                <a:solidFill>
                  <a:schemeClr val="accent1"/>
                </a:solidFill>
                <a:latin typeface="+mj-lt"/>
              </a:rPr>
              <a:t>work</a:t>
            </a:r>
            <a:r>
              <a:rPr lang="sv-SE" dirty="0">
                <a:solidFill>
                  <a:schemeClr val="accent1"/>
                </a:solidFill>
                <a:latin typeface="+mj-lt"/>
              </a:rPr>
              <a:t> </a:t>
            </a:r>
            <a:r>
              <a:rPr lang="sv-SE" dirty="0" err="1">
                <a:solidFill>
                  <a:schemeClr val="accent1"/>
                </a:solidFill>
                <a:latin typeface="+mj-lt"/>
              </a:rPr>
              <a:t>life</a:t>
            </a:r>
            <a:r>
              <a:rPr lang="sv-SE" dirty="0">
                <a:solidFill>
                  <a:schemeClr val="accent1"/>
                </a:solidFill>
                <a:latin typeface="+mj-lt"/>
              </a:rPr>
              <a:t>: LANE</a:t>
            </a:r>
          </a:p>
          <a:p>
            <a:endParaRPr lang="sv-SE" dirty="0">
              <a:solidFill>
                <a:schemeClr val="accent1"/>
              </a:solidFill>
              <a:latin typeface="+mj-lt"/>
            </a:endParaRPr>
          </a:p>
        </p:txBody>
      </p:sp>
      <p:sp>
        <p:nvSpPr>
          <p:cNvPr id="9" name="Platshållare för sidfot 4">
            <a:extLst>
              <a:ext uri="{FF2B5EF4-FFF2-40B4-BE49-F238E27FC236}">
                <a16:creationId xmlns:a16="http://schemas.microsoft.com/office/drawing/2014/main" id="{B4313E79-D133-44C2-9028-ACA95061B08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Tree>
    <p:extLst>
      <p:ext uri="{BB962C8B-B14F-4D97-AF65-F5344CB8AC3E}">
        <p14:creationId xmlns:p14="http://schemas.microsoft.com/office/powerpoint/2010/main" val="49499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50</a:t>
            </a:fld>
            <a:endParaRPr lang="sv-SE">
              <a:solidFill>
                <a:srgbClr val="808080"/>
              </a:solidFill>
            </a:endParaRPr>
          </a:p>
        </p:txBody>
      </p:sp>
      <p:sp>
        <p:nvSpPr>
          <p:cNvPr id="8" name="textruta 7">
            <a:extLst>
              <a:ext uri="{FF2B5EF4-FFF2-40B4-BE49-F238E27FC236}">
                <a16:creationId xmlns:a16="http://schemas.microsoft.com/office/drawing/2014/main" id="{281EC09F-DE31-40CF-A3AB-183F9D95BD31}"/>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80B2AC72-5A2A-4574-8958-A816C30BA5D6}"/>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sp>
        <p:nvSpPr>
          <p:cNvPr id="12" name="Rektangel 11">
            <a:extLst>
              <a:ext uri="{FF2B5EF4-FFF2-40B4-BE49-F238E27FC236}">
                <a16:creationId xmlns:a16="http://schemas.microsoft.com/office/drawing/2014/main" id="{DB215232-FCFD-4EE1-86ED-D91A3A2E7418}"/>
              </a:ext>
            </a:extLst>
          </p:cNvPr>
          <p:cNvSpPr/>
          <p:nvPr/>
        </p:nvSpPr>
        <p:spPr>
          <a:xfrm rot="16200000">
            <a:off x="-502073" y="3487362"/>
            <a:ext cx="1876518" cy="369332"/>
          </a:xfrm>
          <a:prstGeom prst="rect">
            <a:avLst/>
          </a:prstGeom>
        </p:spPr>
        <p:txBody>
          <a:bodyPr wrap="square">
            <a:spAutoFit/>
          </a:bodyPr>
          <a:lstStyle/>
          <a:p>
            <a:pPr algn="ctr"/>
            <a:r>
              <a:rPr lang="sv-SE" sz="1800" b="1" dirty="0">
                <a:latin typeface="+mn-lt"/>
              </a:rPr>
              <a:t>Arbetskaraktär</a:t>
            </a:r>
          </a:p>
        </p:txBody>
      </p:sp>
      <p:graphicFrame>
        <p:nvGraphicFramePr>
          <p:cNvPr id="10" name="Platshållare för innehåll 4">
            <a:extLst>
              <a:ext uri="{FF2B5EF4-FFF2-40B4-BE49-F238E27FC236}">
                <a16:creationId xmlns:a16="http://schemas.microsoft.com/office/drawing/2014/main" id="{D5035AF7-3EDC-4D9A-96C8-68E8EEC448CE}"/>
              </a:ext>
            </a:extLst>
          </p:cNvPr>
          <p:cNvGraphicFramePr>
            <a:graphicFrameLocks/>
          </p:cNvGraphicFramePr>
          <p:nvPr>
            <p:extLst>
              <p:ext uri="{D42A27DB-BD31-4B8C-83A1-F6EECF244321}">
                <p14:modId xmlns:p14="http://schemas.microsoft.com/office/powerpoint/2010/main" val="3909697137"/>
              </p:ext>
            </p:extLst>
          </p:nvPr>
        </p:nvGraphicFramePr>
        <p:xfrm>
          <a:off x="620852" y="1845841"/>
          <a:ext cx="8682111" cy="2959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Pratbubbla: rektangel med rundade hörn 12">
            <a:extLst>
              <a:ext uri="{FF2B5EF4-FFF2-40B4-BE49-F238E27FC236}">
                <a16:creationId xmlns:a16="http://schemas.microsoft.com/office/drawing/2014/main" id="{BC685F6A-FEBE-4D19-B62E-15BD63236CF8}"/>
              </a:ext>
            </a:extLst>
          </p:cNvPr>
          <p:cNvSpPr/>
          <p:nvPr/>
        </p:nvSpPr>
        <p:spPr bwMode="auto">
          <a:xfrm>
            <a:off x="620852" y="249492"/>
            <a:ext cx="3400796" cy="1482560"/>
          </a:xfrm>
          <a:prstGeom prst="wedgeRoundRectCallout">
            <a:avLst>
              <a:gd name="adj1" fmla="val -883"/>
              <a:gd name="adj2" fmla="val 84847"/>
              <a:gd name="adj3" fmla="val 16667"/>
            </a:avLst>
          </a:prstGeom>
          <a:ln>
            <a:solidFill>
              <a:srgbClr val="24ABD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b="1" i="1" dirty="0">
                <a:solidFill>
                  <a:prstClr val="black"/>
                </a:solidFill>
              </a:rPr>
              <a:t>”</a:t>
            </a:r>
            <a:r>
              <a:rPr lang="sv-SE" sz="900" b="1" i="1" dirty="0"/>
              <a:t>En arbetsplats som värdesätter omvårdnadsarbetet och utvecklar det och inte enbart behandlar sjuksköterskor som någon som ska utföra order av läkare arbetsgivare, socionomer med flera</a:t>
            </a:r>
            <a:r>
              <a:rPr lang="sv-SE" sz="900" b="1" i="1" dirty="0">
                <a:solidFill>
                  <a:prstClr val="black"/>
                </a:solidFill>
              </a:rPr>
              <a:t>”</a:t>
            </a:r>
          </a:p>
          <a:p>
            <a:endParaRPr lang="sv-SE" sz="900" b="1" i="1" dirty="0">
              <a:solidFill>
                <a:prstClr val="black"/>
              </a:solidFill>
            </a:endParaRPr>
          </a:p>
          <a:p>
            <a:r>
              <a:rPr lang="sv-SE" sz="900" b="1" dirty="0">
                <a:solidFill>
                  <a:prstClr val="black"/>
                </a:solidFill>
              </a:rPr>
              <a:t>”</a:t>
            </a:r>
            <a:r>
              <a:rPr lang="sv-SE" sz="900" b="1" i="1" dirty="0"/>
              <a:t>Att jag som sjuksköterska ges tid och tillfällen för kunskap och kompetensutveckling - Kompetensstege - vilken riktning kan jag ta? vilka möjligheter finns? En bra lön. Lyhörda chefer som tar saker på allvar.</a:t>
            </a:r>
            <a:r>
              <a:rPr lang="sv-SE" sz="900" b="1" i="1" dirty="0">
                <a:solidFill>
                  <a:prstClr val="black"/>
                </a:solidFill>
              </a:rPr>
              <a:t>”</a:t>
            </a:r>
            <a:endParaRPr lang="sv-SE" sz="900" b="1" i="1" dirty="0"/>
          </a:p>
        </p:txBody>
      </p:sp>
      <p:sp>
        <p:nvSpPr>
          <p:cNvPr id="14" name="Pratbubbla: rektangel med rundade hörn 13">
            <a:extLst>
              <a:ext uri="{FF2B5EF4-FFF2-40B4-BE49-F238E27FC236}">
                <a16:creationId xmlns:a16="http://schemas.microsoft.com/office/drawing/2014/main" id="{F1838E9E-545D-46A1-8551-C07B8C9B1509}"/>
              </a:ext>
            </a:extLst>
          </p:cNvPr>
          <p:cNvSpPr/>
          <p:nvPr/>
        </p:nvSpPr>
        <p:spPr bwMode="auto">
          <a:xfrm>
            <a:off x="4377250" y="665269"/>
            <a:ext cx="1738484" cy="1004467"/>
          </a:xfrm>
          <a:prstGeom prst="wedgeRoundRectCallout">
            <a:avLst>
              <a:gd name="adj1" fmla="val -38677"/>
              <a:gd name="adj2" fmla="val 92785"/>
              <a:gd name="adj3" fmla="val 16667"/>
            </a:avLst>
          </a:prstGeom>
          <a:ln>
            <a:solidFill>
              <a:srgbClr val="24ABD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”Yrket som sjuksköterska är krävande och ansvarsfullt som kan vara betungande emellanåt. Kan vara svårt att släppa tankarna på jobbet även hemma"</a:t>
            </a:r>
            <a:endParaRPr lang="sv-SE" sz="900" i="1" dirty="0"/>
          </a:p>
        </p:txBody>
      </p:sp>
      <p:sp>
        <p:nvSpPr>
          <p:cNvPr id="15" name="Pratbubbla: rektangel med rundade hörn 14">
            <a:extLst>
              <a:ext uri="{FF2B5EF4-FFF2-40B4-BE49-F238E27FC236}">
                <a16:creationId xmlns:a16="http://schemas.microsoft.com/office/drawing/2014/main" id="{284A761B-6513-4AFB-9494-FC9E2D306876}"/>
              </a:ext>
            </a:extLst>
          </p:cNvPr>
          <p:cNvSpPr/>
          <p:nvPr/>
        </p:nvSpPr>
        <p:spPr bwMode="auto">
          <a:xfrm>
            <a:off x="6471336" y="736702"/>
            <a:ext cx="2051812" cy="933034"/>
          </a:xfrm>
          <a:prstGeom prst="wedgeRoundRectCallout">
            <a:avLst>
              <a:gd name="adj1" fmla="val -38677"/>
              <a:gd name="adj2" fmla="val 92785"/>
              <a:gd name="adj3" fmla="val 16667"/>
            </a:avLst>
          </a:prstGeom>
          <a:ln>
            <a:solidFill>
              <a:srgbClr val="24ABD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”Hinner inte vara den sjuksköterska jag vill vara p.g.a. tidsbrist, ibland är jag helt dränerad efter att ha allt ansvar för nästan 50 patienter”</a:t>
            </a:r>
            <a:endParaRPr lang="sv-SE" sz="900" i="1" dirty="0"/>
          </a:p>
        </p:txBody>
      </p:sp>
      <p:sp>
        <p:nvSpPr>
          <p:cNvPr id="2" name="textruta 1">
            <a:extLst>
              <a:ext uri="{FF2B5EF4-FFF2-40B4-BE49-F238E27FC236}">
                <a16:creationId xmlns:a16="http://schemas.microsoft.com/office/drawing/2014/main" id="{5185E4D1-97D6-55BE-D7EF-07650124B6F2}"/>
              </a:ext>
            </a:extLst>
          </p:cNvPr>
          <p:cNvSpPr txBox="1"/>
          <p:nvPr/>
        </p:nvSpPr>
        <p:spPr>
          <a:xfrm>
            <a:off x="608982" y="4831994"/>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604802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51</a:t>
            </a:fld>
            <a:endParaRPr lang="sv-SE">
              <a:solidFill>
                <a:srgbClr val="808080"/>
              </a:solidFill>
            </a:endParaRPr>
          </a:p>
        </p:txBody>
      </p:sp>
      <p:sp>
        <p:nvSpPr>
          <p:cNvPr id="8" name="textruta 7">
            <a:extLst>
              <a:ext uri="{FF2B5EF4-FFF2-40B4-BE49-F238E27FC236}">
                <a16:creationId xmlns:a16="http://schemas.microsoft.com/office/drawing/2014/main" id="{36FC0A0F-F507-4DBD-9FB1-D2EB4F0FC986}"/>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4BFED287-1262-4449-A2D1-2756B15E2FE0}"/>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graphicFrame>
        <p:nvGraphicFramePr>
          <p:cNvPr id="7" name="Platshållare för innehåll 4">
            <a:extLst>
              <a:ext uri="{FF2B5EF4-FFF2-40B4-BE49-F238E27FC236}">
                <a16:creationId xmlns:a16="http://schemas.microsoft.com/office/drawing/2014/main" id="{D1DC3182-FCDC-4C60-B930-538C964E592D}"/>
              </a:ext>
            </a:extLst>
          </p:cNvPr>
          <p:cNvGraphicFramePr>
            <a:graphicFrameLocks/>
          </p:cNvGraphicFramePr>
          <p:nvPr>
            <p:extLst>
              <p:ext uri="{D42A27DB-BD31-4B8C-83A1-F6EECF244321}">
                <p14:modId xmlns:p14="http://schemas.microsoft.com/office/powerpoint/2010/main" val="1807939543"/>
              </p:ext>
            </p:extLst>
          </p:nvPr>
        </p:nvGraphicFramePr>
        <p:xfrm>
          <a:off x="755576" y="454518"/>
          <a:ext cx="7416824" cy="1878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a:extLst>
              <a:ext uri="{FF2B5EF4-FFF2-40B4-BE49-F238E27FC236}">
                <a16:creationId xmlns:a16="http://schemas.microsoft.com/office/drawing/2014/main" id="{94208679-6521-4503-85AB-2A50F18FDF05}"/>
              </a:ext>
            </a:extLst>
          </p:cNvPr>
          <p:cNvSpPr/>
          <p:nvPr/>
        </p:nvSpPr>
        <p:spPr>
          <a:xfrm rot="16200000">
            <a:off x="-667161" y="1162527"/>
            <a:ext cx="2206694" cy="369332"/>
          </a:xfrm>
          <a:prstGeom prst="rect">
            <a:avLst/>
          </a:prstGeom>
        </p:spPr>
        <p:txBody>
          <a:bodyPr wrap="none">
            <a:spAutoFit/>
          </a:bodyPr>
          <a:lstStyle/>
          <a:p>
            <a:pPr algn="ctr"/>
            <a:r>
              <a:rPr lang="sv-SE" sz="1800" b="1" dirty="0">
                <a:latin typeface="+mn-lt"/>
              </a:rPr>
              <a:t>Relationer på jobbet</a:t>
            </a:r>
          </a:p>
        </p:txBody>
      </p:sp>
      <p:sp>
        <p:nvSpPr>
          <p:cNvPr id="13" name="Platshållare för innehåll 12">
            <a:extLst>
              <a:ext uri="{FF2B5EF4-FFF2-40B4-BE49-F238E27FC236}">
                <a16:creationId xmlns:a16="http://schemas.microsoft.com/office/drawing/2014/main" id="{C90F6E2D-9E9B-4F0A-AA9F-21924071B858}"/>
              </a:ext>
            </a:extLst>
          </p:cNvPr>
          <p:cNvSpPr>
            <a:spLocks noGrp="1"/>
          </p:cNvSpPr>
          <p:nvPr>
            <p:ph idx="1"/>
          </p:nvPr>
        </p:nvSpPr>
        <p:spPr bwMode="auto">
          <a:xfrm>
            <a:off x="1042256" y="3219110"/>
            <a:ext cx="2233600" cy="1080832"/>
          </a:xfrm>
          <a:prstGeom prst="wedgeRoundRectCallout">
            <a:avLst>
              <a:gd name="adj1" fmla="val -21951"/>
              <a:gd name="adj2" fmla="val -131526"/>
              <a:gd name="adj3" fmla="val 16667"/>
            </a:avLst>
          </a:prstGeom>
          <a:ln>
            <a:solidFill>
              <a:srgbClr val="F67F5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pPr marL="0" indent="0">
              <a:buNone/>
            </a:pPr>
            <a:r>
              <a:rPr lang="sv-SE" sz="900" b="1" i="1" dirty="0">
                <a:latin typeface="Arial" charset="0"/>
              </a:rPr>
              <a:t>” Viktigaste faktorerna för att vara engagerad och motiverad är ett behagligt arbetsklimat: förstående, hjälpsamma kollegor, en chef som kan leda laget som är lyhörd, rättvis, förstående, ödmjuk. ”</a:t>
            </a:r>
          </a:p>
        </p:txBody>
      </p:sp>
      <p:sp>
        <p:nvSpPr>
          <p:cNvPr id="14" name="Platshållare för innehåll 12">
            <a:extLst>
              <a:ext uri="{FF2B5EF4-FFF2-40B4-BE49-F238E27FC236}">
                <a16:creationId xmlns:a16="http://schemas.microsoft.com/office/drawing/2014/main" id="{2136CDFC-4A89-4574-9D75-CFBA1423542E}"/>
              </a:ext>
            </a:extLst>
          </p:cNvPr>
          <p:cNvSpPr txBox="1">
            <a:spLocks/>
          </p:cNvSpPr>
          <p:nvPr/>
        </p:nvSpPr>
        <p:spPr bwMode="auto">
          <a:xfrm>
            <a:off x="3472526" y="3219110"/>
            <a:ext cx="1674186" cy="801251"/>
          </a:xfrm>
          <a:prstGeom prst="wedgeRoundRectCallout">
            <a:avLst>
              <a:gd name="adj1" fmla="val -37334"/>
              <a:gd name="adj2" fmla="val -158573"/>
              <a:gd name="adj3" fmla="val 16667"/>
            </a:avLst>
          </a:prstGeom>
          <a:ln w="25400" cap="flat" cmpd="sng" algn="ctr">
            <a:solidFill>
              <a:srgbClr val="F67F57"/>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kern="0" dirty="0"/>
              <a:t>” Trivs ej på jobbet beroende på… dåligt klimat mellan kollegor, kollega och chef ”</a:t>
            </a:r>
            <a:endParaRPr lang="sv-SE" sz="900" i="1" kern="0" dirty="0">
              <a:solidFill>
                <a:schemeClr val="tx1"/>
              </a:solidFill>
              <a:latin typeface="Arial" charset="0"/>
            </a:endParaRPr>
          </a:p>
        </p:txBody>
      </p:sp>
      <p:sp>
        <p:nvSpPr>
          <p:cNvPr id="15" name="Platshållare för innehåll 12">
            <a:extLst>
              <a:ext uri="{FF2B5EF4-FFF2-40B4-BE49-F238E27FC236}">
                <a16:creationId xmlns:a16="http://schemas.microsoft.com/office/drawing/2014/main" id="{586B8DA1-ECA5-4358-BEB4-6E6D880D654F}"/>
              </a:ext>
            </a:extLst>
          </p:cNvPr>
          <p:cNvSpPr txBox="1">
            <a:spLocks/>
          </p:cNvSpPr>
          <p:nvPr/>
        </p:nvSpPr>
        <p:spPr bwMode="auto">
          <a:xfrm>
            <a:off x="5038700" y="2590310"/>
            <a:ext cx="1890210" cy="413489"/>
          </a:xfrm>
          <a:prstGeom prst="wedgeRoundRectCallout">
            <a:avLst>
              <a:gd name="adj1" fmla="val 16404"/>
              <a:gd name="adj2" fmla="val -117482"/>
              <a:gd name="adj3" fmla="val 16667"/>
            </a:avLst>
          </a:prstGeom>
          <a:ln w="25400" cap="flat" cmpd="sng" algn="ctr">
            <a:solidFill>
              <a:srgbClr val="F67F57"/>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kern="0" dirty="0"/>
              <a:t>"Inga möjligheter att påverka… hierarkisk arbetsmiljö.”</a:t>
            </a:r>
            <a:endParaRPr lang="sv-SE" sz="900" i="1" kern="0" dirty="0">
              <a:solidFill>
                <a:schemeClr val="tx1"/>
              </a:solidFill>
              <a:latin typeface="Arial" charset="0"/>
            </a:endParaRPr>
          </a:p>
        </p:txBody>
      </p:sp>
      <p:sp>
        <p:nvSpPr>
          <p:cNvPr id="2" name="textruta 1">
            <a:extLst>
              <a:ext uri="{FF2B5EF4-FFF2-40B4-BE49-F238E27FC236}">
                <a16:creationId xmlns:a16="http://schemas.microsoft.com/office/drawing/2014/main" id="{EF17A903-0AB8-42E7-E8C9-40407A205C64}"/>
              </a:ext>
            </a:extLst>
          </p:cNvPr>
          <p:cNvSpPr txBox="1"/>
          <p:nvPr/>
        </p:nvSpPr>
        <p:spPr>
          <a:xfrm>
            <a:off x="363107" y="4725587"/>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2637636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a:extLst>
              <a:ext uri="{FF2B5EF4-FFF2-40B4-BE49-F238E27FC236}">
                <a16:creationId xmlns:a16="http://schemas.microsoft.com/office/drawing/2014/main" id="{06819000-1D94-4F10-889A-58A8BE1D24D9}"/>
              </a:ext>
            </a:extLst>
          </p:cNvPr>
          <p:cNvGraphicFramePr>
            <a:graphicFrameLocks noGrp="1"/>
          </p:cNvGraphicFramePr>
          <p:nvPr>
            <p:ph idx="1"/>
            <p:extLst>
              <p:ext uri="{D42A27DB-BD31-4B8C-83A1-F6EECF244321}">
                <p14:modId xmlns:p14="http://schemas.microsoft.com/office/powerpoint/2010/main" val="3999085796"/>
              </p:ext>
            </p:extLst>
          </p:nvPr>
        </p:nvGraphicFramePr>
        <p:xfrm>
          <a:off x="827584" y="2049289"/>
          <a:ext cx="7776864" cy="2826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52</a:t>
            </a:fld>
            <a:endParaRPr lang="sv-SE">
              <a:solidFill>
                <a:srgbClr val="808080"/>
              </a:solidFill>
            </a:endParaRPr>
          </a:p>
        </p:txBody>
      </p:sp>
      <p:sp>
        <p:nvSpPr>
          <p:cNvPr id="8" name="textruta 7">
            <a:extLst>
              <a:ext uri="{FF2B5EF4-FFF2-40B4-BE49-F238E27FC236}">
                <a16:creationId xmlns:a16="http://schemas.microsoft.com/office/drawing/2014/main" id="{36FC0A0F-F507-4DBD-9FB1-D2EB4F0FC986}"/>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4BFED287-1262-4449-A2D1-2756B15E2FE0}"/>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sp>
        <p:nvSpPr>
          <p:cNvPr id="2" name="Rektangel 1">
            <a:extLst>
              <a:ext uri="{FF2B5EF4-FFF2-40B4-BE49-F238E27FC236}">
                <a16:creationId xmlns:a16="http://schemas.microsoft.com/office/drawing/2014/main" id="{5FCB8480-DF47-4A1C-9506-FB0C889F3DBE}"/>
              </a:ext>
            </a:extLst>
          </p:cNvPr>
          <p:cNvSpPr/>
          <p:nvPr/>
        </p:nvSpPr>
        <p:spPr>
          <a:xfrm rot="16200000">
            <a:off x="-225404" y="2526216"/>
            <a:ext cx="1323183" cy="369332"/>
          </a:xfrm>
          <a:prstGeom prst="rect">
            <a:avLst/>
          </a:prstGeom>
        </p:spPr>
        <p:txBody>
          <a:bodyPr wrap="none">
            <a:spAutoFit/>
          </a:bodyPr>
          <a:lstStyle/>
          <a:p>
            <a:pPr algn="ctr"/>
            <a:r>
              <a:rPr lang="sv-SE" sz="1800" b="1" dirty="0">
                <a:latin typeface="+mn-lt"/>
              </a:rPr>
              <a:t>Erkännande</a:t>
            </a:r>
          </a:p>
        </p:txBody>
      </p:sp>
      <p:sp>
        <p:nvSpPr>
          <p:cNvPr id="11" name="Pratbubbla: rektangel med rundade hörn 10">
            <a:extLst>
              <a:ext uri="{FF2B5EF4-FFF2-40B4-BE49-F238E27FC236}">
                <a16:creationId xmlns:a16="http://schemas.microsoft.com/office/drawing/2014/main" id="{74DA1E44-A1E6-4E08-BB75-134888C59328}"/>
              </a:ext>
            </a:extLst>
          </p:cNvPr>
          <p:cNvSpPr/>
          <p:nvPr/>
        </p:nvSpPr>
        <p:spPr bwMode="auto">
          <a:xfrm>
            <a:off x="1500923" y="133834"/>
            <a:ext cx="2310081" cy="1627826"/>
          </a:xfrm>
          <a:prstGeom prst="wedgeRoundRectCallout">
            <a:avLst>
              <a:gd name="adj1" fmla="val -306"/>
              <a:gd name="adj2" fmla="val 72063"/>
              <a:gd name="adj3" fmla="val 16667"/>
            </a:avLst>
          </a:prstGeom>
          <a:ln>
            <a:solidFill>
              <a:srgbClr val="AAC0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b="1" i="1" dirty="0">
                <a:solidFill>
                  <a:prstClr val="black"/>
                </a:solidFill>
              </a:rPr>
              <a:t>”Att inte ses som utbytbar”</a:t>
            </a:r>
          </a:p>
          <a:p>
            <a:r>
              <a:rPr lang="sv-SE" sz="900" b="1" i="1" dirty="0"/>
              <a:t>” Anser att uppskattning på jobbet är mycket viktig för trivseln. Den största faktorn är att få en adekvat lön. Detta är anledningen till att jag arbetat som stafettsjuksköterska på heltid de senaste 2 1/2 åren. Som sådan har jag en bra lön, kan påverka mina arbetstider, och blir uppskattad på jobbet varje dag.”</a:t>
            </a:r>
          </a:p>
        </p:txBody>
      </p:sp>
      <p:sp>
        <p:nvSpPr>
          <p:cNvPr id="13" name="Pratbubbla: rektangel med rundade hörn 12">
            <a:extLst>
              <a:ext uri="{FF2B5EF4-FFF2-40B4-BE49-F238E27FC236}">
                <a16:creationId xmlns:a16="http://schemas.microsoft.com/office/drawing/2014/main" id="{D059A260-2010-4D0A-B68F-81C3518855A3}"/>
              </a:ext>
            </a:extLst>
          </p:cNvPr>
          <p:cNvSpPr/>
          <p:nvPr/>
        </p:nvSpPr>
        <p:spPr bwMode="auto">
          <a:xfrm>
            <a:off x="3942790" y="354849"/>
            <a:ext cx="1714817" cy="918103"/>
          </a:xfrm>
          <a:prstGeom prst="wedgeRoundRectCallout">
            <a:avLst>
              <a:gd name="adj1" fmla="val -15366"/>
              <a:gd name="adj2" fmla="val 113378"/>
              <a:gd name="adj3" fmla="val 16667"/>
            </a:avLst>
          </a:prstGeom>
          <a:ln>
            <a:solidFill>
              <a:srgbClr val="AAC0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”Finns på nuvarande arbetsplats liten möjlighet att påverka lönen även om man ständigt utvecklar sin kompetens och ta mer ansvar.”</a:t>
            </a:r>
            <a:endParaRPr lang="sv-SE" sz="900" i="1" dirty="0"/>
          </a:p>
        </p:txBody>
      </p:sp>
      <p:sp>
        <p:nvSpPr>
          <p:cNvPr id="14" name="Pratbubbla: rektangel med rundade hörn 13">
            <a:extLst>
              <a:ext uri="{FF2B5EF4-FFF2-40B4-BE49-F238E27FC236}">
                <a16:creationId xmlns:a16="http://schemas.microsoft.com/office/drawing/2014/main" id="{C6B080A8-B099-4730-85D1-73435FBA7CA4}"/>
              </a:ext>
            </a:extLst>
          </p:cNvPr>
          <p:cNvSpPr/>
          <p:nvPr/>
        </p:nvSpPr>
        <p:spPr bwMode="auto">
          <a:xfrm>
            <a:off x="5760132" y="903973"/>
            <a:ext cx="1998222" cy="709373"/>
          </a:xfrm>
          <a:prstGeom prst="wedgeRoundRectCallout">
            <a:avLst>
              <a:gd name="adj1" fmla="val -11616"/>
              <a:gd name="adj2" fmla="val 88608"/>
              <a:gd name="adj3" fmla="val 16667"/>
            </a:avLst>
          </a:prstGeom>
          <a:ln>
            <a:solidFill>
              <a:srgbClr val="AAC0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”Dåliga löner och usel löneutveckling gör att man inte vill jobba kvar hos landstinget”</a:t>
            </a:r>
            <a:endParaRPr lang="sv-SE" sz="900" i="1" dirty="0"/>
          </a:p>
        </p:txBody>
      </p:sp>
      <p:sp>
        <p:nvSpPr>
          <p:cNvPr id="3" name="textruta 2">
            <a:extLst>
              <a:ext uri="{FF2B5EF4-FFF2-40B4-BE49-F238E27FC236}">
                <a16:creationId xmlns:a16="http://schemas.microsoft.com/office/drawing/2014/main" id="{5F0AFFE6-AE92-3B3D-68B7-D86D398F3025}"/>
              </a:ext>
            </a:extLst>
          </p:cNvPr>
          <p:cNvSpPr txBox="1"/>
          <p:nvPr/>
        </p:nvSpPr>
        <p:spPr>
          <a:xfrm>
            <a:off x="363107" y="4725587"/>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2693979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53</a:t>
            </a:fld>
            <a:endParaRPr lang="sv-SE">
              <a:solidFill>
                <a:srgbClr val="808080"/>
              </a:solidFill>
            </a:endParaRPr>
          </a:p>
        </p:txBody>
      </p:sp>
      <p:sp>
        <p:nvSpPr>
          <p:cNvPr id="8" name="textruta 7">
            <a:extLst>
              <a:ext uri="{FF2B5EF4-FFF2-40B4-BE49-F238E27FC236}">
                <a16:creationId xmlns:a16="http://schemas.microsoft.com/office/drawing/2014/main" id="{36FC0A0F-F507-4DBD-9FB1-D2EB4F0FC986}"/>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4BFED287-1262-4449-A2D1-2756B15E2FE0}"/>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graphicFrame>
        <p:nvGraphicFramePr>
          <p:cNvPr id="10" name="Platshållare för innehåll 4">
            <a:extLst>
              <a:ext uri="{FF2B5EF4-FFF2-40B4-BE49-F238E27FC236}">
                <a16:creationId xmlns:a16="http://schemas.microsoft.com/office/drawing/2014/main" id="{BE3E0740-A819-4AA4-AF27-6953312D4A90}"/>
              </a:ext>
            </a:extLst>
          </p:cNvPr>
          <p:cNvGraphicFramePr>
            <a:graphicFrameLocks/>
          </p:cNvGraphicFramePr>
          <p:nvPr>
            <p:extLst>
              <p:ext uri="{D42A27DB-BD31-4B8C-83A1-F6EECF244321}">
                <p14:modId xmlns:p14="http://schemas.microsoft.com/office/powerpoint/2010/main" val="453724148"/>
              </p:ext>
            </p:extLst>
          </p:nvPr>
        </p:nvGraphicFramePr>
        <p:xfrm>
          <a:off x="1058180" y="3492421"/>
          <a:ext cx="6740938" cy="1233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ktangel 11">
            <a:extLst>
              <a:ext uri="{FF2B5EF4-FFF2-40B4-BE49-F238E27FC236}">
                <a16:creationId xmlns:a16="http://schemas.microsoft.com/office/drawing/2014/main" id="{8AF6CA63-D8CE-4928-B6A1-1892DA1C7748}"/>
              </a:ext>
            </a:extLst>
          </p:cNvPr>
          <p:cNvSpPr/>
          <p:nvPr/>
        </p:nvSpPr>
        <p:spPr>
          <a:xfrm rot="16200000">
            <a:off x="-299141" y="3796230"/>
            <a:ext cx="1614673" cy="369332"/>
          </a:xfrm>
          <a:prstGeom prst="rect">
            <a:avLst/>
          </a:prstGeom>
        </p:spPr>
        <p:txBody>
          <a:bodyPr wrap="none">
            <a:spAutoFit/>
          </a:bodyPr>
          <a:lstStyle/>
          <a:p>
            <a:pPr algn="ctr" defTabSz="257175">
              <a:defRPr/>
            </a:pPr>
            <a:r>
              <a:rPr lang="sv-SE" sz="1800" b="1" dirty="0">
                <a:solidFill>
                  <a:prstClr val="black"/>
                </a:solidFill>
                <a:latin typeface="+mn-lt"/>
              </a:rPr>
              <a:t>Påverkad hälsa</a:t>
            </a:r>
          </a:p>
        </p:txBody>
      </p:sp>
      <p:sp>
        <p:nvSpPr>
          <p:cNvPr id="14" name="Platshållare för innehåll 12">
            <a:extLst>
              <a:ext uri="{FF2B5EF4-FFF2-40B4-BE49-F238E27FC236}">
                <a16:creationId xmlns:a16="http://schemas.microsoft.com/office/drawing/2014/main" id="{21A354F9-8ED9-401C-B7FD-D2C3CE63ABFB}"/>
              </a:ext>
            </a:extLst>
          </p:cNvPr>
          <p:cNvSpPr txBox="1">
            <a:spLocks/>
          </p:cNvSpPr>
          <p:nvPr/>
        </p:nvSpPr>
        <p:spPr bwMode="auto">
          <a:xfrm>
            <a:off x="2499741" y="2160124"/>
            <a:ext cx="2103090" cy="993743"/>
          </a:xfrm>
          <a:prstGeom prst="wedgeRoundRectCallout">
            <a:avLst>
              <a:gd name="adj1" fmla="val 35339"/>
              <a:gd name="adj2" fmla="val 77096"/>
              <a:gd name="adj3" fmla="val 16667"/>
            </a:avLst>
          </a:prstGeom>
          <a:ln w="9525" cap="flat" cmpd="sng" algn="ctr">
            <a:solidFill>
              <a:schemeClr val="tx1"/>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kern="0" dirty="0">
                <a:solidFill>
                  <a:prstClr val="black"/>
                </a:solidFill>
              </a:rPr>
              <a:t>”</a:t>
            </a:r>
            <a:r>
              <a:rPr lang="sv-SE" sz="900" i="1" dirty="0"/>
              <a:t> Stressen på mitt arbete påverkar min kropp. Vill ej bli sjuk av stressen. Skulle vilja arbeta med något utan ansvar för andra människors hälsa. Ansvaret är för tungt.</a:t>
            </a:r>
            <a:r>
              <a:rPr lang="sv-SE" sz="900" i="1" kern="0" dirty="0">
                <a:solidFill>
                  <a:prstClr val="black"/>
                </a:solidFill>
              </a:rPr>
              <a:t>”</a:t>
            </a:r>
          </a:p>
        </p:txBody>
      </p:sp>
      <p:sp>
        <p:nvSpPr>
          <p:cNvPr id="15" name="Platshållare för innehåll 12">
            <a:extLst>
              <a:ext uri="{FF2B5EF4-FFF2-40B4-BE49-F238E27FC236}">
                <a16:creationId xmlns:a16="http://schemas.microsoft.com/office/drawing/2014/main" id="{3B72CF1E-675C-4A19-9E18-EC6D4D25ABE5}"/>
              </a:ext>
            </a:extLst>
          </p:cNvPr>
          <p:cNvSpPr txBox="1">
            <a:spLocks/>
          </p:cNvSpPr>
          <p:nvPr/>
        </p:nvSpPr>
        <p:spPr bwMode="auto">
          <a:xfrm>
            <a:off x="4535062" y="1248118"/>
            <a:ext cx="4069386" cy="1060838"/>
          </a:xfrm>
          <a:prstGeom prst="wedgeRoundRectCallout">
            <a:avLst>
              <a:gd name="adj1" fmla="val 7770"/>
              <a:gd name="adj2" fmla="val 177745"/>
              <a:gd name="adj3" fmla="val 16667"/>
            </a:avLst>
          </a:prstGeom>
          <a:ln w="9525" cap="flat" cmpd="sng" algn="ctr">
            <a:solidFill>
              <a:schemeClr val="tx1"/>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dirty="0">
                <a:solidFill>
                  <a:prstClr val="black"/>
                </a:solidFill>
              </a:rPr>
              <a:t>”Arbetstider och arbetsbelastning gjorde att </a:t>
            </a:r>
            <a:r>
              <a:rPr lang="sv-SE" sz="900" i="1">
                <a:solidFill>
                  <a:prstClr val="black"/>
                </a:solidFill>
              </a:rPr>
              <a:t>jag blev </a:t>
            </a:r>
            <a:r>
              <a:rPr lang="sv-SE" sz="900" i="1" dirty="0">
                <a:solidFill>
                  <a:prstClr val="black"/>
                </a:solidFill>
              </a:rPr>
              <a:t>sjuk.</a:t>
            </a:r>
            <a:r>
              <a:rPr lang="sv-SE" sz="900" i="1" kern="0" dirty="0">
                <a:solidFill>
                  <a:prstClr val="black"/>
                </a:solidFill>
              </a:rPr>
              <a:t>”</a:t>
            </a:r>
          </a:p>
          <a:p>
            <a:pPr marL="0" indent="0">
              <a:buNone/>
            </a:pPr>
            <a:endParaRPr lang="sv-SE" sz="900" i="1" kern="0" dirty="0">
              <a:solidFill>
                <a:prstClr val="black"/>
              </a:solidFill>
            </a:endParaRPr>
          </a:p>
          <a:p>
            <a:pPr marL="0" indent="0">
              <a:buNone/>
            </a:pPr>
            <a:r>
              <a:rPr lang="sv-SE" sz="900" i="1" kern="0" dirty="0">
                <a:solidFill>
                  <a:prstClr val="black"/>
                </a:solidFill>
              </a:rPr>
              <a:t>” Stressen och de usla arbetsförhållandena med svagt ledarskap gjorde att jag blev sjuk i utmattningssyndrom och ångestsyndrom, Jag såg inte att jag kunde bli frisk om jag stannade i yrket ”</a:t>
            </a:r>
          </a:p>
        </p:txBody>
      </p:sp>
      <p:sp>
        <p:nvSpPr>
          <p:cNvPr id="2" name="textruta 1">
            <a:extLst>
              <a:ext uri="{FF2B5EF4-FFF2-40B4-BE49-F238E27FC236}">
                <a16:creationId xmlns:a16="http://schemas.microsoft.com/office/drawing/2014/main" id="{520209F8-AD28-70BA-6026-8792B53A2D09}"/>
              </a:ext>
            </a:extLst>
          </p:cNvPr>
          <p:cNvSpPr txBox="1"/>
          <p:nvPr/>
        </p:nvSpPr>
        <p:spPr>
          <a:xfrm>
            <a:off x="363107" y="4725587"/>
            <a:ext cx="6796574" cy="338554"/>
          </a:xfrm>
          <a:prstGeom prst="rect">
            <a:avLst/>
          </a:prstGeom>
          <a:noFill/>
          <a:ln w="6350">
            <a:solidFill>
              <a:schemeClr val="bg1"/>
            </a:solidFill>
          </a:ln>
        </p:spPr>
        <p:txBody>
          <a:bodyPr wrap="square">
            <a:spAutoFit/>
          </a:bodyPr>
          <a:lstStyle/>
          <a:p>
            <a:pPr marR="0"/>
            <a:r>
              <a:rPr lang="sv-SE" sz="800" dirty="0">
                <a:latin typeface="Calibri" panose="020F0502020204030204" pitchFamily="34" charset="0"/>
              </a:rPr>
              <a:t>Hörberg, A., Gadolin, C., Skyvell Nilsson, M., Gustavsson, P., &amp; Rudman, A. (2023). </a:t>
            </a:r>
            <a:r>
              <a:rPr lang="sv-SE" sz="800" dirty="0" err="1">
                <a:latin typeface="Calibri" panose="020F0502020204030204" pitchFamily="34" charset="0"/>
              </a:rPr>
              <a:t>Experienced</a:t>
            </a:r>
            <a:r>
              <a:rPr lang="sv-SE" sz="800" dirty="0">
                <a:latin typeface="Calibri" panose="020F0502020204030204" pitchFamily="34" charset="0"/>
              </a:rPr>
              <a:t> </a:t>
            </a:r>
            <a:r>
              <a:rPr lang="sv-SE" sz="800" dirty="0" err="1">
                <a:latin typeface="Calibri" panose="020F0502020204030204" pitchFamily="34" charset="0"/>
              </a:rPr>
              <a:t>nurses</a:t>
            </a:r>
            <a:r>
              <a:rPr lang="sv-SE" sz="800" dirty="0">
                <a:latin typeface="Calibri" panose="020F0502020204030204" pitchFamily="34" charset="0"/>
              </a:rPr>
              <a:t>’ motivation, intention to </a:t>
            </a:r>
            <a:r>
              <a:rPr lang="sv-SE" sz="800" dirty="0" err="1">
                <a:latin typeface="Calibri" panose="020F0502020204030204" pitchFamily="34" charset="0"/>
              </a:rPr>
              <a:t>leave</a:t>
            </a:r>
            <a:r>
              <a:rPr lang="sv-SE" sz="800" dirty="0">
                <a:latin typeface="Calibri" panose="020F0502020204030204" pitchFamily="34" charset="0"/>
              </a:rPr>
              <a:t>, and </a:t>
            </a:r>
            <a:r>
              <a:rPr lang="sv-SE" sz="800" dirty="0" err="1">
                <a:latin typeface="Calibri" panose="020F0502020204030204" pitchFamily="34" charset="0"/>
              </a:rPr>
              <a:t>reasons</a:t>
            </a:r>
            <a:r>
              <a:rPr lang="sv-SE" sz="800" dirty="0">
                <a:latin typeface="Calibri" panose="020F0502020204030204" pitchFamily="34" charset="0"/>
              </a:rPr>
              <a:t> for </a:t>
            </a:r>
            <a:r>
              <a:rPr lang="sv-SE" sz="800" dirty="0" err="1">
                <a:latin typeface="Calibri" panose="020F0502020204030204" pitchFamily="34" charset="0"/>
              </a:rPr>
              <a:t>turnover</a:t>
            </a:r>
            <a:r>
              <a:rPr lang="sv-SE" sz="800" dirty="0">
                <a:latin typeface="Calibri" panose="020F0502020204030204" pitchFamily="34" charset="0"/>
              </a:rPr>
              <a:t>: A </a:t>
            </a:r>
            <a:r>
              <a:rPr lang="sv-SE" sz="800" dirty="0" err="1">
                <a:latin typeface="Calibri" panose="020F0502020204030204" pitchFamily="34" charset="0"/>
              </a:rPr>
              <a:t>qualitative</a:t>
            </a:r>
            <a:r>
              <a:rPr lang="sv-SE" sz="800" dirty="0">
                <a:latin typeface="Calibri" panose="020F0502020204030204" pitchFamily="34" charset="0"/>
              </a:rPr>
              <a:t> survey </a:t>
            </a:r>
            <a:r>
              <a:rPr lang="sv-SE" sz="800" dirty="0" err="1">
                <a:latin typeface="Calibri" panose="020F0502020204030204" pitchFamily="34" charset="0"/>
              </a:rPr>
              <a:t>study</a:t>
            </a:r>
            <a:r>
              <a:rPr lang="sv-SE" sz="800" dirty="0">
                <a:latin typeface="Calibri" panose="020F0502020204030204" pitchFamily="34" charset="0"/>
              </a:rPr>
              <a:t>. </a:t>
            </a:r>
            <a:r>
              <a:rPr lang="sv-SE" sz="800" i="1" dirty="0">
                <a:latin typeface="Calibri" panose="020F0502020204030204" pitchFamily="34" charset="0"/>
              </a:rPr>
              <a:t>Journal </a:t>
            </a:r>
            <a:r>
              <a:rPr lang="sv-SE" sz="800" i="1" dirty="0" err="1">
                <a:latin typeface="Calibri" panose="020F0502020204030204" pitchFamily="34" charset="0"/>
              </a:rPr>
              <a:t>of</a:t>
            </a:r>
            <a:r>
              <a:rPr lang="sv-SE" sz="800" i="1" dirty="0">
                <a:latin typeface="Calibri" panose="020F0502020204030204" pitchFamily="34" charset="0"/>
              </a:rPr>
              <a:t> </a:t>
            </a:r>
            <a:r>
              <a:rPr lang="sv-SE" sz="800" i="1" dirty="0" err="1">
                <a:latin typeface="Calibri" panose="020F0502020204030204" pitchFamily="34" charset="0"/>
              </a:rPr>
              <a:t>nursing</a:t>
            </a:r>
            <a:r>
              <a:rPr lang="sv-SE" sz="800" i="1" dirty="0">
                <a:latin typeface="Calibri" panose="020F0502020204030204" pitchFamily="34" charset="0"/>
              </a:rPr>
              <a:t> management, 2023, 2780839. https://doi.org/10.1155/2023/2780839 	</a:t>
            </a:r>
          </a:p>
        </p:txBody>
      </p:sp>
    </p:spTree>
    <p:extLst>
      <p:ext uri="{BB962C8B-B14F-4D97-AF65-F5344CB8AC3E}">
        <p14:creationId xmlns:p14="http://schemas.microsoft.com/office/powerpoint/2010/main" val="141274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5971" y="339502"/>
            <a:ext cx="8632045" cy="857250"/>
          </a:xfrm>
        </p:spPr>
        <p:txBody>
          <a:bodyPr wrap="square" anchor="t">
            <a:normAutofit/>
          </a:bodyPr>
          <a:lstStyle/>
          <a:p>
            <a:r>
              <a:rPr lang="sv-SE" dirty="0"/>
              <a:t>Slutsatser</a:t>
            </a:r>
          </a:p>
        </p:txBody>
      </p:sp>
      <p:sp>
        <p:nvSpPr>
          <p:cNvPr id="10" name="Footer Placeholder 3">
            <a:extLst>
              <a:ext uri="{FF2B5EF4-FFF2-40B4-BE49-F238E27FC236}">
                <a16:creationId xmlns:a16="http://schemas.microsoft.com/office/drawing/2014/main" id="{8AE1A571-F56E-4589-9AE1-DF36900206BB}"/>
              </a:ext>
            </a:extLst>
          </p:cNvPr>
          <p:cNvSpPr>
            <a:spLocks noGrp="1"/>
          </p:cNvSpPr>
          <p:nvPr>
            <p:ph type="ftr" sz="quarter" idx="3"/>
          </p:nvPr>
        </p:nvSpPr>
        <p:spPr>
          <a:xfrm>
            <a:off x="255983" y="4790351"/>
            <a:ext cx="2443809" cy="171450"/>
          </a:xfrm>
        </p:spPr>
        <p:txBody>
          <a:bodyPr/>
          <a:lstStyle/>
          <a:p>
            <a:pPr>
              <a:spcAft>
                <a:spcPts val="600"/>
              </a:spcAft>
            </a:pPr>
            <a:r>
              <a:rPr lang="sv-SE"/>
              <a:t>Karolinska Institutet - ett medicinskt universitet</a:t>
            </a:r>
          </a:p>
        </p:txBody>
      </p:sp>
      <p:sp>
        <p:nvSpPr>
          <p:cNvPr id="12" name="Date Placeholder 4">
            <a:extLst>
              <a:ext uri="{FF2B5EF4-FFF2-40B4-BE49-F238E27FC236}">
                <a16:creationId xmlns:a16="http://schemas.microsoft.com/office/drawing/2014/main" id="{B58C2B92-2012-597B-3DCE-C1C23F61529C}"/>
              </a:ext>
            </a:extLst>
          </p:cNvPr>
          <p:cNvSpPr>
            <a:spLocks noGrp="1"/>
          </p:cNvSpPr>
          <p:nvPr>
            <p:ph type="dt" sz="half" idx="10"/>
          </p:nvPr>
        </p:nvSpPr>
        <p:spPr>
          <a:xfrm>
            <a:off x="6623447" y="4788233"/>
            <a:ext cx="1905000" cy="171450"/>
          </a:xfrm>
        </p:spPr>
        <p:txBody>
          <a:bodyPr/>
          <a:lstStyle/>
          <a:p>
            <a:pPr>
              <a:spcAft>
                <a:spcPts val="600"/>
              </a:spcAft>
            </a:pPr>
            <a:fld id="{842A2CD5-DA8C-4B9D-8315-B34160A16C25}" type="datetime4">
              <a:rPr lang="sv-SE" smtClean="0"/>
              <a:pPr>
                <a:spcAft>
                  <a:spcPts val="600"/>
                </a:spcAft>
              </a:pPr>
              <a:t>26 augusti 2025</a:t>
            </a:fld>
            <a:endParaRPr lang="sv-SE"/>
          </a:p>
        </p:txBody>
      </p:sp>
      <p:sp>
        <p:nvSpPr>
          <p:cNvPr id="4" name="Platshållare för bildnummer 3"/>
          <p:cNvSpPr>
            <a:spLocks noGrp="1"/>
          </p:cNvSpPr>
          <p:nvPr>
            <p:ph type="sldNum" sz="quarter" idx="12"/>
          </p:nvPr>
        </p:nvSpPr>
        <p:spPr>
          <a:xfrm>
            <a:off x="8299847" y="4788233"/>
            <a:ext cx="685800" cy="171450"/>
          </a:xfrm>
        </p:spPr>
        <p:txBody>
          <a:bodyPr wrap="square" anchor="t">
            <a:normAutofit/>
          </a:bodyPr>
          <a:lstStyle/>
          <a:p>
            <a:pPr defTabSz="685800">
              <a:lnSpc>
                <a:spcPct val="90000"/>
              </a:lnSpc>
              <a:spcAft>
                <a:spcPts val="600"/>
              </a:spcAft>
              <a:defRPr/>
            </a:pPr>
            <a:fld id="{AA0C4F6E-6E30-4D57-9E99-0EB700EC5000}" type="slidenum">
              <a:rPr lang="sv-SE" sz="500"/>
              <a:pPr defTabSz="685800">
                <a:lnSpc>
                  <a:spcPct val="90000"/>
                </a:lnSpc>
                <a:spcAft>
                  <a:spcPts val="600"/>
                </a:spcAft>
                <a:defRPr/>
              </a:pPr>
              <a:t>54</a:t>
            </a:fld>
            <a:endParaRPr lang="sv-SE" sz="500"/>
          </a:p>
        </p:txBody>
      </p:sp>
      <p:graphicFrame>
        <p:nvGraphicFramePr>
          <p:cNvPr id="6" name="Platshållare för innehåll 2">
            <a:extLst>
              <a:ext uri="{FF2B5EF4-FFF2-40B4-BE49-F238E27FC236}">
                <a16:creationId xmlns:a16="http://schemas.microsoft.com/office/drawing/2014/main" id="{2276ADAC-08EC-95F8-8CCA-6F91BF59F16D}"/>
              </a:ext>
            </a:extLst>
          </p:cNvPr>
          <p:cNvGraphicFramePr>
            <a:graphicFrameLocks noGrp="1"/>
          </p:cNvGraphicFramePr>
          <p:nvPr>
            <p:ph idx="1"/>
            <p:extLst>
              <p:ext uri="{D42A27DB-BD31-4B8C-83A1-F6EECF244321}">
                <p14:modId xmlns:p14="http://schemas.microsoft.com/office/powerpoint/2010/main" val="105440983"/>
              </p:ext>
            </p:extLst>
          </p:nvPr>
        </p:nvGraphicFramePr>
        <p:xfrm>
          <a:off x="256774" y="1402829"/>
          <a:ext cx="8631243" cy="319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2388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E6E40CEB-5585-4D41-B5B9-8F47D2D69231}"/>
              </a:ext>
            </a:extLst>
          </p:cNvPr>
          <p:cNvSpPr>
            <a:spLocks noGrp="1"/>
          </p:cNvSpPr>
          <p:nvPr>
            <p:ph type="dt" sz="half" idx="4294967295"/>
          </p:nvPr>
        </p:nvSpPr>
        <p:spPr>
          <a:xfrm>
            <a:off x="7239000" y="4857750"/>
            <a:ext cx="1905000" cy="171450"/>
          </a:xfrm>
        </p:spPr>
        <p:txBody>
          <a:bodyPr/>
          <a:lstStyle/>
          <a:p>
            <a:fld id="{806D40B4-7DB3-4B8C-8AF9-A6CF66BFE9B0}" type="datetime4">
              <a:rPr lang="sv-SE" smtClean="0"/>
              <a:pPr/>
              <a:t>26 augusti 2025</a:t>
            </a:fld>
            <a:endParaRPr lang="sv-SE"/>
          </a:p>
        </p:txBody>
      </p:sp>
      <p:sp>
        <p:nvSpPr>
          <p:cNvPr id="5" name="Platshållare för sidfot 4">
            <a:extLst>
              <a:ext uri="{FF2B5EF4-FFF2-40B4-BE49-F238E27FC236}">
                <a16:creationId xmlns:a16="http://schemas.microsoft.com/office/drawing/2014/main" id="{495ED457-0F47-4BB4-AA08-806CA3DFCD36}"/>
              </a:ext>
            </a:extLst>
          </p:cNvPr>
          <p:cNvSpPr>
            <a:spLocks noGrp="1"/>
          </p:cNvSpPr>
          <p:nvPr>
            <p:ph type="ftr" sz="quarter" idx="4294967295"/>
          </p:nvPr>
        </p:nvSpPr>
        <p:spPr>
          <a:xfrm>
            <a:off x="0" y="4857750"/>
            <a:ext cx="2895600" cy="171450"/>
          </a:xfrm>
        </p:spPr>
        <p:txBody>
          <a:bodyPr/>
          <a:lstStyle/>
          <a:p>
            <a:pPr>
              <a:defRPr/>
            </a:pPr>
            <a:r>
              <a:rPr lang="sv-SE"/>
              <a:t>Petter Gustavsson</a:t>
            </a:r>
          </a:p>
        </p:txBody>
      </p:sp>
      <p:sp>
        <p:nvSpPr>
          <p:cNvPr id="6" name="Platshållare för bildnummer 5">
            <a:extLst>
              <a:ext uri="{FF2B5EF4-FFF2-40B4-BE49-F238E27FC236}">
                <a16:creationId xmlns:a16="http://schemas.microsoft.com/office/drawing/2014/main" id="{F009542A-6BA0-4B19-8B85-A568096A2F31}"/>
              </a:ext>
            </a:extLst>
          </p:cNvPr>
          <p:cNvSpPr>
            <a:spLocks noGrp="1"/>
          </p:cNvSpPr>
          <p:nvPr>
            <p:ph type="sldNum" sz="quarter" idx="4294967295"/>
          </p:nvPr>
        </p:nvSpPr>
        <p:spPr>
          <a:xfrm>
            <a:off x="8458200" y="4857750"/>
            <a:ext cx="685800" cy="171450"/>
          </a:xfrm>
        </p:spPr>
        <p:txBody>
          <a:bodyPr/>
          <a:lstStyle/>
          <a:p>
            <a:fld id="{362490E5-9C64-48E6-8107-D2EF5D5E2422}" type="slidenum">
              <a:rPr lang="sv-SE" smtClean="0"/>
              <a:pPr/>
              <a:t>55</a:t>
            </a:fld>
            <a:endParaRPr lang="sv-SE"/>
          </a:p>
        </p:txBody>
      </p:sp>
      <p:pic>
        <p:nvPicPr>
          <p:cNvPr id="15" name="Bildobjekt 14">
            <a:extLst>
              <a:ext uri="{FF2B5EF4-FFF2-40B4-BE49-F238E27FC236}">
                <a16:creationId xmlns:a16="http://schemas.microsoft.com/office/drawing/2014/main" id="{E4885F8D-90F4-44D3-946D-E9286B243EA4}"/>
              </a:ext>
            </a:extLst>
          </p:cNvPr>
          <p:cNvPicPr>
            <a:picLocks noChangeAspect="1"/>
          </p:cNvPicPr>
          <p:nvPr/>
        </p:nvPicPr>
        <p:blipFill>
          <a:blip r:embed="rId2"/>
          <a:stretch>
            <a:fillRect/>
          </a:stretch>
        </p:blipFill>
        <p:spPr>
          <a:xfrm>
            <a:off x="539552" y="947217"/>
            <a:ext cx="2985982" cy="2241330"/>
          </a:xfrm>
          <a:prstGeom prst="rect">
            <a:avLst/>
          </a:prstGeom>
        </p:spPr>
      </p:pic>
      <p:sp>
        <p:nvSpPr>
          <p:cNvPr id="16" name="textruta 15">
            <a:extLst>
              <a:ext uri="{FF2B5EF4-FFF2-40B4-BE49-F238E27FC236}">
                <a16:creationId xmlns:a16="http://schemas.microsoft.com/office/drawing/2014/main" id="{41AA73EB-9582-4499-A5A5-7FEAF56CF009}"/>
              </a:ext>
            </a:extLst>
          </p:cNvPr>
          <p:cNvSpPr txBox="1"/>
          <p:nvPr/>
        </p:nvSpPr>
        <p:spPr>
          <a:xfrm>
            <a:off x="340160" y="3688451"/>
            <a:ext cx="8460940" cy="707886"/>
          </a:xfrm>
          <a:prstGeom prst="rect">
            <a:avLst/>
          </a:prstGeom>
          <a:noFill/>
        </p:spPr>
        <p:txBody>
          <a:bodyPr wrap="square" rtlCol="0">
            <a:spAutoFit/>
          </a:bodyPr>
          <a:lstStyle/>
          <a:p>
            <a:r>
              <a:rPr lang="sv-SE" sz="2000" dirty="0">
                <a:solidFill>
                  <a:schemeClr val="bg1"/>
                </a:solidFill>
                <a:latin typeface="+mn-lt"/>
              </a:rPr>
              <a:t>Stort tack till AFA Försäkring för långsiktig satsning på projekten. </a:t>
            </a:r>
          </a:p>
          <a:p>
            <a:r>
              <a:rPr lang="sv-SE" sz="2000" dirty="0">
                <a:solidFill>
                  <a:schemeClr val="bg1"/>
                </a:solidFill>
                <a:latin typeface="+mn-lt"/>
              </a:rPr>
              <a:t>Tack till alla medarbetare som engagerat och generöst bidragit till projekteten. </a:t>
            </a:r>
          </a:p>
        </p:txBody>
      </p:sp>
      <p:sp>
        <p:nvSpPr>
          <p:cNvPr id="17" name="Rektangel 16">
            <a:extLst>
              <a:ext uri="{FF2B5EF4-FFF2-40B4-BE49-F238E27FC236}">
                <a16:creationId xmlns:a16="http://schemas.microsoft.com/office/drawing/2014/main" id="{B9C67A75-A276-4316-8FF1-A0A5B3178129}"/>
              </a:ext>
            </a:extLst>
          </p:cNvPr>
          <p:cNvSpPr/>
          <p:nvPr/>
        </p:nvSpPr>
        <p:spPr>
          <a:xfrm>
            <a:off x="3923928" y="1059582"/>
            <a:ext cx="4877172" cy="1815882"/>
          </a:xfrm>
          <a:prstGeom prst="rect">
            <a:avLst/>
          </a:prstGeom>
        </p:spPr>
        <p:txBody>
          <a:bodyPr wrap="square">
            <a:spAutoFit/>
          </a:bodyPr>
          <a:lstStyle/>
          <a:p>
            <a:r>
              <a:rPr lang="sv-SE" sz="2800" dirty="0">
                <a:solidFill>
                  <a:schemeClr val="bg1"/>
                </a:solidFill>
                <a:latin typeface="+mn-lt"/>
              </a:rPr>
              <a:t>Stort tack till alla studiedeltagare som både tagit sig tid att svara på enkäter och berättat om sin situation. </a:t>
            </a:r>
          </a:p>
        </p:txBody>
      </p:sp>
    </p:spTree>
    <p:extLst>
      <p:ext uri="{BB962C8B-B14F-4D97-AF65-F5344CB8AC3E}">
        <p14:creationId xmlns:p14="http://schemas.microsoft.com/office/powerpoint/2010/main" val="2902209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pPr>
              <a:defRPr/>
            </a:pPr>
            <a:fld id="{C5548041-90F1-48B3-8CE4-040B6AEE2D94}" type="slidenum">
              <a:rPr lang="sv-SE" smtClean="0">
                <a:solidFill>
                  <a:srgbClr val="808080"/>
                </a:solidFill>
              </a:rPr>
              <a:pPr>
                <a:defRPr/>
              </a:pPr>
              <a:t>56</a:t>
            </a:fld>
            <a:endParaRPr lang="sv-SE">
              <a:solidFill>
                <a:srgbClr val="808080"/>
              </a:solidFill>
            </a:endParaRPr>
          </a:p>
        </p:txBody>
      </p:sp>
      <p:sp>
        <p:nvSpPr>
          <p:cNvPr id="6" name="Rubrik 1">
            <a:extLst>
              <a:ext uri="{FF2B5EF4-FFF2-40B4-BE49-F238E27FC236}">
                <a16:creationId xmlns:a16="http://schemas.microsoft.com/office/drawing/2014/main" id="{212FF52F-09E2-432A-A02C-3777313C5E75}"/>
              </a:ext>
            </a:extLst>
          </p:cNvPr>
          <p:cNvSpPr>
            <a:spLocks noGrp="1"/>
          </p:cNvSpPr>
          <p:nvPr>
            <p:ph type="title"/>
          </p:nvPr>
        </p:nvSpPr>
        <p:spPr>
          <a:xfrm>
            <a:off x="1314450" y="230919"/>
            <a:ext cx="2596143" cy="857250"/>
          </a:xfrm>
        </p:spPr>
        <p:txBody>
          <a:bodyPr>
            <a:normAutofit/>
          </a:bodyPr>
          <a:lstStyle/>
          <a:p>
            <a:r>
              <a:rPr lang="sv-SE" sz="2100" dirty="0">
                <a:latin typeface="+mn-lt"/>
                <a:cs typeface="Arial" panose="020B0604020202020204" pitchFamily="34" charset="0"/>
              </a:rPr>
              <a:t>Mer info</a:t>
            </a:r>
          </a:p>
        </p:txBody>
      </p:sp>
      <p:sp>
        <p:nvSpPr>
          <p:cNvPr id="7" name="Platshållare för innehåll 2">
            <a:extLst>
              <a:ext uri="{FF2B5EF4-FFF2-40B4-BE49-F238E27FC236}">
                <a16:creationId xmlns:a16="http://schemas.microsoft.com/office/drawing/2014/main" id="{8C45D46E-A215-46FF-AFE2-3254B85D7096}"/>
              </a:ext>
            </a:extLst>
          </p:cNvPr>
          <p:cNvSpPr txBox="1">
            <a:spLocks/>
          </p:cNvSpPr>
          <p:nvPr/>
        </p:nvSpPr>
        <p:spPr bwMode="auto">
          <a:xfrm>
            <a:off x="1614488" y="4477649"/>
            <a:ext cx="4833708" cy="392007"/>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lvl1pPr marL="0" indent="0" algn="l" rtl="0" eaLnBrk="0" fontAlgn="base" hangingPunct="0">
              <a:spcBef>
                <a:spcPct val="20000"/>
              </a:spcBef>
              <a:spcAft>
                <a:spcPct val="0"/>
              </a:spcAft>
              <a:buClr>
                <a:schemeClr val="accent1"/>
              </a:buClr>
              <a:buFont typeface="Wingdings" pitchFamily="2" charset="2"/>
              <a:buNone/>
              <a:defRPr sz="2000">
                <a:solidFill>
                  <a:schemeClr val="tx1"/>
                </a:solidFill>
                <a:latin typeface="+mn-lt"/>
                <a:ea typeface="+mn-ea"/>
                <a:cs typeface="+mn-cs"/>
              </a:defRPr>
            </a:lvl1pPr>
            <a:lvl2pPr marL="457200" indent="0" algn="l" rtl="0" eaLnBrk="0" fontAlgn="base" hangingPunct="0">
              <a:spcBef>
                <a:spcPct val="20000"/>
              </a:spcBef>
              <a:spcAft>
                <a:spcPct val="0"/>
              </a:spcAft>
              <a:buFont typeface="Wingdings" pitchFamily="2" charset="2"/>
              <a:buNone/>
              <a:defRPr sz="1800">
                <a:solidFill>
                  <a:schemeClr val="tx1"/>
                </a:solidFill>
                <a:latin typeface="+mn-lt"/>
              </a:defRPr>
            </a:lvl2pPr>
            <a:lvl3pPr marL="914400" indent="0" algn="l" rtl="0" eaLnBrk="0" fontAlgn="base" hangingPunct="0">
              <a:spcBef>
                <a:spcPct val="20000"/>
              </a:spcBef>
              <a:spcAft>
                <a:spcPct val="0"/>
              </a:spcAft>
              <a:buClr>
                <a:schemeClr val="accent1"/>
              </a:buClr>
              <a:buFont typeface="Wingdings" pitchFamily="2" charset="2"/>
              <a:buNone/>
              <a:defRPr sz="1600">
                <a:solidFill>
                  <a:schemeClr val="accent1"/>
                </a:solidFill>
                <a:latin typeface="+mn-lt"/>
              </a:defRPr>
            </a:lvl3pPr>
            <a:lvl4pPr marL="1371600" indent="0" algn="l" rtl="0" eaLnBrk="0" fontAlgn="base" hangingPunct="0">
              <a:spcBef>
                <a:spcPct val="20000"/>
              </a:spcBef>
              <a:spcAft>
                <a:spcPct val="0"/>
              </a:spcAft>
              <a:buFont typeface="Wingdings" pitchFamily="2" charset="2"/>
              <a:buNone/>
              <a:defRPr sz="1400">
                <a:solidFill>
                  <a:schemeClr val="tx1"/>
                </a:solidFill>
                <a:latin typeface="+mn-lt"/>
              </a:defRPr>
            </a:lvl4pPr>
            <a:lvl5pPr marL="1828800" indent="0" algn="l" rtl="0" eaLnBrk="0" fontAlgn="base" hangingPunct="0">
              <a:spcBef>
                <a:spcPct val="20000"/>
              </a:spcBef>
              <a:spcAft>
                <a:spcPct val="0"/>
              </a:spcAft>
              <a:buClr>
                <a:schemeClr val="accent1"/>
              </a:buClr>
              <a:buFont typeface="Wingdings" pitchFamily="2" charset="2"/>
              <a:buNone/>
              <a:defRPr sz="1400">
                <a:solidFill>
                  <a:schemeClr val="tx1"/>
                </a:solidFill>
                <a:latin typeface="+mn-lt"/>
              </a:defRPr>
            </a:lvl5pPr>
            <a:lvl6pPr marL="2286000" indent="0" algn="l" rtl="0" fontAlgn="base">
              <a:spcBef>
                <a:spcPct val="20000"/>
              </a:spcBef>
              <a:spcAft>
                <a:spcPct val="0"/>
              </a:spcAft>
              <a:buClr>
                <a:schemeClr val="accent1"/>
              </a:buClr>
              <a:buFont typeface="Wingdings" pitchFamily="2" charset="2"/>
              <a:buNone/>
              <a:defRPr sz="1400">
                <a:solidFill>
                  <a:schemeClr val="tx1"/>
                </a:solidFill>
                <a:latin typeface="+mn-lt"/>
              </a:defRPr>
            </a:lvl6pPr>
            <a:lvl7pPr marL="2743200" indent="0" algn="l" rtl="0" fontAlgn="base">
              <a:spcBef>
                <a:spcPct val="20000"/>
              </a:spcBef>
              <a:spcAft>
                <a:spcPct val="0"/>
              </a:spcAft>
              <a:buClr>
                <a:schemeClr val="accent1"/>
              </a:buClr>
              <a:buFont typeface="Wingdings" pitchFamily="2" charset="2"/>
              <a:buNone/>
              <a:defRPr sz="1400">
                <a:solidFill>
                  <a:schemeClr val="tx1"/>
                </a:solidFill>
                <a:latin typeface="+mn-lt"/>
              </a:defRPr>
            </a:lvl7pPr>
            <a:lvl8pPr marL="3200400" indent="0" algn="l" rtl="0" fontAlgn="base">
              <a:spcBef>
                <a:spcPct val="20000"/>
              </a:spcBef>
              <a:spcAft>
                <a:spcPct val="0"/>
              </a:spcAft>
              <a:buClr>
                <a:schemeClr val="accent1"/>
              </a:buClr>
              <a:buFont typeface="Wingdings" pitchFamily="2" charset="2"/>
              <a:buNone/>
              <a:defRPr sz="1400">
                <a:solidFill>
                  <a:schemeClr val="tx1"/>
                </a:solidFill>
                <a:latin typeface="+mn-lt"/>
              </a:defRPr>
            </a:lvl8pPr>
            <a:lvl9pPr marL="3657600" indent="0" algn="l" rtl="0" fontAlgn="base">
              <a:spcBef>
                <a:spcPct val="20000"/>
              </a:spcBef>
              <a:spcAft>
                <a:spcPct val="0"/>
              </a:spcAft>
              <a:buClr>
                <a:schemeClr val="accent1"/>
              </a:buClr>
              <a:buFont typeface="Wingdings" pitchFamily="2" charset="2"/>
              <a:buNone/>
              <a:defRPr sz="1400">
                <a:solidFill>
                  <a:schemeClr val="tx1"/>
                </a:solidFill>
                <a:latin typeface="+mn-lt"/>
              </a:defRPr>
            </a:lvl9pPr>
          </a:lstStyle>
          <a:p>
            <a:endParaRPr lang="en-US" sz="1500" kern="0" dirty="0">
              <a:latin typeface="Arial" panose="020B0604020202020204" pitchFamily="34" charset="0"/>
              <a:cs typeface="Arial" panose="020B0604020202020204" pitchFamily="34" charset="0"/>
            </a:endParaRPr>
          </a:p>
        </p:txBody>
      </p:sp>
      <p:pic>
        <p:nvPicPr>
          <p:cNvPr id="14" name="Bildobjekt 13">
            <a:extLst>
              <a:ext uri="{FF2B5EF4-FFF2-40B4-BE49-F238E27FC236}">
                <a16:creationId xmlns:a16="http://schemas.microsoft.com/office/drawing/2014/main" id="{6B4C0C5E-E1FB-4B12-8505-19DA5519BA45}"/>
              </a:ext>
            </a:extLst>
          </p:cNvPr>
          <p:cNvPicPr>
            <a:picLocks noChangeAspect="1"/>
          </p:cNvPicPr>
          <p:nvPr/>
        </p:nvPicPr>
        <p:blipFill rotWithShape="1">
          <a:blip r:embed="rId3"/>
          <a:srcRect l="42209" t="23748" r="23987" b="1571"/>
          <a:stretch/>
        </p:blipFill>
        <p:spPr>
          <a:xfrm>
            <a:off x="3745023" y="736293"/>
            <a:ext cx="1305814" cy="1769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Bildobjekt 14">
            <a:extLst>
              <a:ext uri="{FF2B5EF4-FFF2-40B4-BE49-F238E27FC236}">
                <a16:creationId xmlns:a16="http://schemas.microsoft.com/office/drawing/2014/main" id="{F6F406FA-3368-458B-916A-020CED2227AB}"/>
              </a:ext>
            </a:extLst>
          </p:cNvPr>
          <p:cNvPicPr>
            <a:picLocks noChangeAspect="1"/>
          </p:cNvPicPr>
          <p:nvPr/>
        </p:nvPicPr>
        <p:blipFill rotWithShape="1">
          <a:blip r:embed="rId4"/>
          <a:srcRect l="43341" t="25265" r="24469" b="6080"/>
          <a:stretch/>
        </p:blipFill>
        <p:spPr>
          <a:xfrm>
            <a:off x="1674933" y="765042"/>
            <a:ext cx="1305814" cy="17085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Bildobjekt 15">
            <a:extLst>
              <a:ext uri="{FF2B5EF4-FFF2-40B4-BE49-F238E27FC236}">
                <a16:creationId xmlns:a16="http://schemas.microsoft.com/office/drawing/2014/main" id="{B4B83391-C1B8-4C7E-9C8B-F51F251B5698}"/>
              </a:ext>
            </a:extLst>
          </p:cNvPr>
          <p:cNvPicPr>
            <a:picLocks noChangeAspect="1"/>
          </p:cNvPicPr>
          <p:nvPr/>
        </p:nvPicPr>
        <p:blipFill rotWithShape="1">
          <a:blip r:embed="rId5"/>
          <a:srcRect l="41860" t="23400" r="23615" b="3139"/>
          <a:stretch/>
        </p:blipFill>
        <p:spPr>
          <a:xfrm>
            <a:off x="4656580" y="2401974"/>
            <a:ext cx="1438523" cy="18397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7" name="Group 4">
            <a:extLst>
              <a:ext uri="{FF2B5EF4-FFF2-40B4-BE49-F238E27FC236}">
                <a16:creationId xmlns:a16="http://schemas.microsoft.com/office/drawing/2014/main" id="{B42CE218-6D37-48C8-8E53-BC264D78B3CD}"/>
              </a:ext>
            </a:extLst>
          </p:cNvPr>
          <p:cNvGrpSpPr>
            <a:grpSpLocks noChangeAspect="1"/>
          </p:cNvGrpSpPr>
          <p:nvPr/>
        </p:nvGrpSpPr>
        <p:grpSpPr bwMode="auto">
          <a:xfrm>
            <a:off x="5639557" y="517695"/>
            <a:ext cx="1233214" cy="1769752"/>
            <a:chOff x="1232" y="-205"/>
            <a:chExt cx="3296" cy="4730"/>
          </a:xfrm>
        </p:grpSpPr>
        <p:sp>
          <p:nvSpPr>
            <p:cNvPr id="18" name="AutoShape 3">
              <a:extLst>
                <a:ext uri="{FF2B5EF4-FFF2-40B4-BE49-F238E27FC236}">
                  <a16:creationId xmlns:a16="http://schemas.microsoft.com/office/drawing/2014/main" id="{0107E376-3349-4200-9681-1FC505002F02}"/>
                </a:ext>
              </a:extLst>
            </p:cNvPr>
            <p:cNvSpPr>
              <a:spLocks noChangeAspect="1" noChangeArrowheads="1" noTextEdit="1"/>
            </p:cNvSpPr>
            <p:nvPr/>
          </p:nvSpPr>
          <p:spPr bwMode="auto">
            <a:xfrm>
              <a:off x="1232" y="-205"/>
              <a:ext cx="3296"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sv-SE" sz="1800" dirty="0"/>
            </a:p>
          </p:txBody>
        </p:sp>
        <p:pic>
          <p:nvPicPr>
            <p:cNvPr id="19" name="Picture 5">
              <a:extLst>
                <a:ext uri="{FF2B5EF4-FFF2-40B4-BE49-F238E27FC236}">
                  <a16:creationId xmlns:a16="http://schemas.microsoft.com/office/drawing/2014/main" id="{07E1C811-D164-41AD-B6AC-C48E11FA32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2" y="-205"/>
              <a:ext cx="3304" cy="47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20" name="Bildobjekt 19">
            <a:extLst>
              <a:ext uri="{FF2B5EF4-FFF2-40B4-BE49-F238E27FC236}">
                <a16:creationId xmlns:a16="http://schemas.microsoft.com/office/drawing/2014/main" id="{152BF1CE-F635-4F45-940A-95FDC31CCE0C}"/>
              </a:ext>
            </a:extLst>
          </p:cNvPr>
          <p:cNvPicPr>
            <a:picLocks noChangeAspect="1"/>
          </p:cNvPicPr>
          <p:nvPr/>
        </p:nvPicPr>
        <p:blipFill>
          <a:blip r:embed="rId7"/>
          <a:stretch>
            <a:fillRect/>
          </a:stretch>
        </p:blipFill>
        <p:spPr>
          <a:xfrm>
            <a:off x="6340108" y="2496181"/>
            <a:ext cx="1329445" cy="18915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Bildobjekt 20">
            <a:extLst>
              <a:ext uri="{FF2B5EF4-FFF2-40B4-BE49-F238E27FC236}">
                <a16:creationId xmlns:a16="http://schemas.microsoft.com/office/drawing/2014/main" id="{A9867141-0CBB-4712-B269-E119472F8ABA}"/>
              </a:ext>
            </a:extLst>
          </p:cNvPr>
          <p:cNvPicPr>
            <a:picLocks noChangeAspect="1"/>
          </p:cNvPicPr>
          <p:nvPr/>
        </p:nvPicPr>
        <p:blipFill>
          <a:blip r:embed="rId8"/>
          <a:stretch>
            <a:fillRect/>
          </a:stretch>
        </p:blipFill>
        <p:spPr>
          <a:xfrm>
            <a:off x="2271299" y="2297294"/>
            <a:ext cx="1988860" cy="2059629"/>
          </a:xfrm>
          <a:prstGeom prst="rect">
            <a:avLst/>
          </a:prstGeom>
        </p:spPr>
      </p:pic>
      <p:sp>
        <p:nvSpPr>
          <p:cNvPr id="22" name="textruta 21">
            <a:extLst>
              <a:ext uri="{FF2B5EF4-FFF2-40B4-BE49-F238E27FC236}">
                <a16:creationId xmlns:a16="http://schemas.microsoft.com/office/drawing/2014/main" id="{DD4E9C40-2583-43F4-B074-0823F59FF035}"/>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pic>
        <p:nvPicPr>
          <p:cNvPr id="3" name="Bildobjekt 2">
            <a:extLst>
              <a:ext uri="{FF2B5EF4-FFF2-40B4-BE49-F238E27FC236}">
                <a16:creationId xmlns:a16="http://schemas.microsoft.com/office/drawing/2014/main" id="{8E144BC5-73AD-423E-A8FF-D0FE18F6DB01}"/>
              </a:ext>
            </a:extLst>
          </p:cNvPr>
          <p:cNvPicPr>
            <a:picLocks noChangeAspect="1"/>
          </p:cNvPicPr>
          <p:nvPr/>
        </p:nvPicPr>
        <p:blipFill rotWithShape="1">
          <a:blip r:embed="rId9"/>
          <a:srcRect l="23224" t="17754" r="45146" b="2667"/>
          <a:stretch/>
        </p:blipFill>
        <p:spPr>
          <a:xfrm>
            <a:off x="1486751" y="2386224"/>
            <a:ext cx="1324089" cy="1769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ruta 4">
            <a:extLst>
              <a:ext uri="{FF2B5EF4-FFF2-40B4-BE49-F238E27FC236}">
                <a16:creationId xmlns:a16="http://schemas.microsoft.com/office/drawing/2014/main" id="{132232B0-F250-3875-0E78-87668F7FEF6F}"/>
              </a:ext>
            </a:extLst>
          </p:cNvPr>
          <p:cNvSpPr txBox="1"/>
          <p:nvPr/>
        </p:nvSpPr>
        <p:spPr>
          <a:xfrm>
            <a:off x="1322449" y="4285692"/>
            <a:ext cx="6977397" cy="861774"/>
          </a:xfrm>
          <a:prstGeom prst="rect">
            <a:avLst/>
          </a:prstGeom>
          <a:noFill/>
          <a:ln w="6350">
            <a:noFill/>
          </a:ln>
        </p:spPr>
        <p:txBody>
          <a:bodyPr wrap="square">
            <a:spAutoFit/>
          </a:bodyPr>
          <a:lstStyle/>
          <a:p>
            <a:r>
              <a:rPr lang="sv-SE" sz="1000" dirty="0">
                <a:hlinkClick r:id="rId10"/>
              </a:rPr>
              <a:t>Grupperingen Motivation, Kompetens och Hälsa | Karolinska Institutet</a:t>
            </a:r>
            <a:endParaRPr lang="sv-SE" sz="1000" dirty="0"/>
          </a:p>
          <a:p>
            <a:endParaRPr lang="sv-SE" sz="1000" dirty="0"/>
          </a:p>
          <a:p>
            <a:r>
              <a:rPr lang="sv-SE" sz="1000" dirty="0">
                <a:hlinkClick r:id="rId10"/>
              </a:rPr>
              <a:t>https://ki.se/cns/forskning/avdelningen-for-psykologi/ovriga-grupperingar-vid-avdelningen-for-psykologi/grupperingen-motivation-kompetens-och-halsa</a:t>
            </a:r>
            <a:endParaRPr lang="sv-SE" sz="1000" dirty="0"/>
          </a:p>
          <a:p>
            <a:endParaRPr lang="sv-SE" sz="1000" dirty="0"/>
          </a:p>
        </p:txBody>
      </p:sp>
    </p:spTree>
    <p:extLst>
      <p:ext uri="{BB962C8B-B14F-4D97-AF65-F5344CB8AC3E}">
        <p14:creationId xmlns:p14="http://schemas.microsoft.com/office/powerpoint/2010/main" val="1789067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du.se/contentassets/0186e683ea714ceab32d004e08ac2c8c/hd_vertikal_vit.png">
            <a:extLst>
              <a:ext uri="{FF2B5EF4-FFF2-40B4-BE49-F238E27FC236}">
                <a16:creationId xmlns:a16="http://schemas.microsoft.com/office/drawing/2014/main" id="{BDA0A669-7C52-4BC9-9FE1-75F5E3E39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51670"/>
            <a:ext cx="1288338" cy="1366356"/>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F946B9B4-E1C3-4610-A39D-DD335035EE8C}"/>
              </a:ext>
            </a:extLst>
          </p:cNvPr>
          <p:cNvSpPr/>
          <p:nvPr/>
        </p:nvSpPr>
        <p:spPr>
          <a:xfrm>
            <a:off x="611560" y="679017"/>
            <a:ext cx="8064896" cy="830997"/>
          </a:xfrm>
          <a:prstGeom prst="rect">
            <a:avLst/>
          </a:prstGeom>
        </p:spPr>
        <p:txBody>
          <a:bodyPr wrap="square">
            <a:spAutoFit/>
          </a:bodyPr>
          <a:lstStyle/>
          <a:p>
            <a:pPr lvl="1"/>
            <a:r>
              <a:rPr lang="sv-SE" b="1" dirty="0">
                <a:solidFill>
                  <a:schemeClr val="bg1"/>
                </a:solidFill>
                <a:latin typeface="+mn-lt"/>
              </a:rPr>
              <a:t>Vilka tankar och idéer får ni kring resultaten? </a:t>
            </a:r>
          </a:p>
          <a:p>
            <a:pPr lvl="1"/>
            <a:r>
              <a:rPr lang="sv-SE" b="1" dirty="0">
                <a:solidFill>
                  <a:schemeClr val="bg1"/>
                </a:solidFill>
                <a:latin typeface="+mn-lt"/>
              </a:rPr>
              <a:t>Förslag på interventioner?</a:t>
            </a:r>
          </a:p>
        </p:txBody>
      </p:sp>
    </p:spTree>
    <p:extLst>
      <p:ext uri="{BB962C8B-B14F-4D97-AF65-F5344CB8AC3E}">
        <p14:creationId xmlns:p14="http://schemas.microsoft.com/office/powerpoint/2010/main" val="3230992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9D85-391A-C168-DC82-806E68D12F2D}"/>
            </a:ext>
          </a:extLst>
        </p:cNvPr>
        <p:cNvGrpSpPr/>
        <p:nvPr/>
      </p:nvGrpSpPr>
      <p:grpSpPr>
        <a:xfrm>
          <a:off x="0" y="0"/>
          <a:ext cx="0" cy="0"/>
          <a:chOff x="0" y="0"/>
          <a:chExt cx="0" cy="0"/>
        </a:xfrm>
      </p:grpSpPr>
      <p:sp>
        <p:nvSpPr>
          <p:cNvPr id="5126" name="Platshållare för bildnummer 5">
            <a:extLst>
              <a:ext uri="{FF2B5EF4-FFF2-40B4-BE49-F238E27FC236}">
                <a16:creationId xmlns:a16="http://schemas.microsoft.com/office/drawing/2014/main" id="{7850930B-020A-0C9D-4142-26840BCD3E25}"/>
              </a:ext>
            </a:extLst>
          </p:cNvPr>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58</a:t>
            </a:fld>
            <a:endParaRPr lang="sv-SE" dirty="0"/>
          </a:p>
        </p:txBody>
      </p:sp>
      <p:pic>
        <p:nvPicPr>
          <p:cNvPr id="5" name="Bildobjekt 4">
            <a:extLst>
              <a:ext uri="{FF2B5EF4-FFF2-40B4-BE49-F238E27FC236}">
                <a16:creationId xmlns:a16="http://schemas.microsoft.com/office/drawing/2014/main" id="{34B90119-ED0A-DCA7-85D2-6BCDA5FE1946}"/>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B3AEB25E-8E03-1DA3-8AF8-33A3CBBEED58}"/>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E413A3-028F-7C32-8A2B-963F3A5D7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F7DD5AEE-F45E-8AE6-0E1B-624ABB6741F7}"/>
              </a:ext>
            </a:extLst>
          </p:cNvPr>
          <p:cNvSpPr txBox="1"/>
          <p:nvPr/>
        </p:nvSpPr>
        <p:spPr>
          <a:xfrm>
            <a:off x="107504" y="2787774"/>
            <a:ext cx="3664440" cy="461665"/>
          </a:xfrm>
          <a:prstGeom prst="rect">
            <a:avLst/>
          </a:prstGeom>
          <a:noFill/>
        </p:spPr>
        <p:txBody>
          <a:bodyPr wrap="square" rtlCol="0">
            <a:spAutoFit/>
          </a:bodyPr>
          <a:lstStyle/>
          <a:p>
            <a:r>
              <a:rPr lang="sv-SE" b="1" dirty="0">
                <a:latin typeface="+mj-lt"/>
              </a:rPr>
              <a:t>Spelar stress någon roll?</a:t>
            </a:r>
          </a:p>
        </p:txBody>
      </p:sp>
    </p:spTree>
    <p:extLst>
      <p:ext uri="{BB962C8B-B14F-4D97-AF65-F5344CB8AC3E}">
        <p14:creationId xmlns:p14="http://schemas.microsoft.com/office/powerpoint/2010/main" val="178120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CED6-9AA4-FBD5-D145-10BC505720EE}"/>
            </a:ext>
          </a:extLst>
        </p:cNvPr>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EE1C4EB-1978-C6C7-2E9E-B859F8DEB790}"/>
              </a:ext>
            </a:extLst>
          </p:cNvPr>
          <p:cNvSpPr>
            <a:spLocks noGrp="1"/>
          </p:cNvSpPr>
          <p:nvPr>
            <p:ph type="sldNum" sz="quarter" idx="12"/>
          </p:nvPr>
        </p:nvSpPr>
        <p:spPr/>
        <p:txBody>
          <a:bodyPr/>
          <a:lstStyle/>
          <a:p>
            <a:pPr>
              <a:defRPr/>
            </a:pPr>
            <a:fld id="{DF2766FC-4451-45DC-AA78-0F8FF5A41919}" type="slidenum">
              <a:rPr lang="sv-SE" smtClean="0">
                <a:solidFill>
                  <a:srgbClr val="808080"/>
                </a:solidFill>
              </a:rPr>
              <a:pPr>
                <a:defRPr/>
              </a:pPr>
              <a:t>59</a:t>
            </a:fld>
            <a:endParaRPr lang="sv-SE">
              <a:solidFill>
                <a:srgbClr val="808080"/>
              </a:solidFill>
            </a:endParaRPr>
          </a:p>
        </p:txBody>
      </p:sp>
      <p:pic>
        <p:nvPicPr>
          <p:cNvPr id="4" name="Bildobjekt 3">
            <a:extLst>
              <a:ext uri="{FF2B5EF4-FFF2-40B4-BE49-F238E27FC236}">
                <a16:creationId xmlns:a16="http://schemas.microsoft.com/office/drawing/2014/main" id="{333C5169-FAB4-CB0B-A20E-A2DD146558CB}"/>
              </a:ext>
            </a:extLst>
          </p:cNvPr>
          <p:cNvPicPr>
            <a:picLocks noChangeAspect="1"/>
          </p:cNvPicPr>
          <p:nvPr/>
        </p:nvPicPr>
        <p:blipFill rotWithShape="1">
          <a:blip r:embed="rId3"/>
          <a:srcRect l="16925" t="22294" r="10000" b="25886"/>
          <a:stretch/>
        </p:blipFill>
        <p:spPr>
          <a:xfrm>
            <a:off x="1655676" y="531134"/>
            <a:ext cx="4598759" cy="17611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Bildobjekt 5">
            <a:extLst>
              <a:ext uri="{FF2B5EF4-FFF2-40B4-BE49-F238E27FC236}">
                <a16:creationId xmlns:a16="http://schemas.microsoft.com/office/drawing/2014/main" id="{E050D009-6F38-9BD7-0AB3-10E1527DC969}"/>
              </a:ext>
            </a:extLst>
          </p:cNvPr>
          <p:cNvPicPr>
            <a:picLocks noChangeAspect="1"/>
          </p:cNvPicPr>
          <p:nvPr/>
        </p:nvPicPr>
        <p:blipFill>
          <a:blip r:embed="rId4"/>
          <a:stretch>
            <a:fillRect/>
          </a:stretch>
        </p:blipFill>
        <p:spPr>
          <a:xfrm>
            <a:off x="3437875" y="2669783"/>
            <a:ext cx="2892236" cy="19145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Bildobjekt 6">
            <a:extLst>
              <a:ext uri="{FF2B5EF4-FFF2-40B4-BE49-F238E27FC236}">
                <a16:creationId xmlns:a16="http://schemas.microsoft.com/office/drawing/2014/main" id="{D5D8065A-A5EE-3CA6-C7F8-08D9C44F0D1E}"/>
              </a:ext>
            </a:extLst>
          </p:cNvPr>
          <p:cNvPicPr>
            <a:picLocks noChangeAspect="1"/>
          </p:cNvPicPr>
          <p:nvPr/>
        </p:nvPicPr>
        <p:blipFill>
          <a:blip r:embed="rId5"/>
          <a:stretch>
            <a:fillRect/>
          </a:stretch>
        </p:blipFill>
        <p:spPr>
          <a:xfrm>
            <a:off x="1726529" y="2513454"/>
            <a:ext cx="1453007" cy="20923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Flödesschema: Koppling 7">
            <a:extLst>
              <a:ext uri="{FF2B5EF4-FFF2-40B4-BE49-F238E27FC236}">
                <a16:creationId xmlns:a16="http://schemas.microsoft.com/office/drawing/2014/main" id="{A51D5412-3125-5053-110A-27E5979C3F25}"/>
              </a:ext>
            </a:extLst>
          </p:cNvPr>
          <p:cNvSpPr/>
          <p:nvPr/>
        </p:nvSpPr>
        <p:spPr bwMode="auto">
          <a:xfrm rot="959364">
            <a:off x="5582409" y="1715482"/>
            <a:ext cx="3214578" cy="922390"/>
          </a:xfrm>
          <a:prstGeom prst="flowChartConnector">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1" hangingPunct="1">
              <a:spcBef>
                <a:spcPct val="20000"/>
              </a:spcBef>
              <a:buClr>
                <a:schemeClr val="accent1"/>
              </a:buClr>
            </a:pPr>
            <a:r>
              <a:rPr lang="sv-SE" sz="1500" b="1" dirty="0">
                <a:solidFill>
                  <a:schemeClr val="accent1"/>
                </a:solidFill>
                <a:latin typeface="Arial" charset="0"/>
              </a:rPr>
              <a:t>Titta närmare på dessa artiklar och rapport</a:t>
            </a:r>
          </a:p>
        </p:txBody>
      </p:sp>
    </p:spTree>
    <p:extLst>
      <p:ext uri="{BB962C8B-B14F-4D97-AF65-F5344CB8AC3E}">
        <p14:creationId xmlns:p14="http://schemas.microsoft.com/office/powerpoint/2010/main" val="58193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quarter" idx="4294967295"/>
          </p:nvPr>
        </p:nvSpPr>
        <p:spPr/>
        <p:txBody>
          <a:bodyPr/>
          <a:lstStyle/>
          <a:p>
            <a:pPr>
              <a:defRPr/>
            </a:pPr>
            <a:endParaRPr lang="sv-SE" dirty="0"/>
          </a:p>
        </p:txBody>
      </p:sp>
      <p:sp>
        <p:nvSpPr>
          <p:cNvPr id="6" name="Platshållare för bildnummer 5"/>
          <p:cNvSpPr>
            <a:spLocks noGrp="1"/>
          </p:cNvSpPr>
          <p:nvPr>
            <p:ph type="sldNum" sz="quarter" idx="4294967295"/>
          </p:nvPr>
        </p:nvSpPr>
        <p:spPr/>
        <p:txBody>
          <a:bodyPr/>
          <a:lstStyle/>
          <a:p>
            <a:pPr>
              <a:defRPr/>
            </a:pPr>
            <a:fld id="{71190DD7-A7C2-43D5-8F4B-684B09CFA077}" type="slidenum">
              <a:rPr lang="sv-SE" smtClean="0"/>
              <a:pPr>
                <a:defRPr/>
              </a:pPr>
              <a:t>6</a:t>
            </a:fld>
            <a:endParaRPr lang="sv-SE" dirty="0"/>
          </a:p>
        </p:txBody>
      </p:sp>
      <p:pic>
        <p:nvPicPr>
          <p:cNvPr id="8198" name="Picture 2" descr="C:\Documents and Settings\stupg\Skrivbord\running-nurse.jpg"/>
          <p:cNvPicPr>
            <a:picLocks noChangeAspect="1" noChangeArrowheads="1"/>
          </p:cNvPicPr>
          <p:nvPr/>
        </p:nvPicPr>
        <p:blipFill>
          <a:blip r:embed="rId3"/>
          <a:srcRect/>
          <a:stretch>
            <a:fillRect/>
          </a:stretch>
        </p:blipFill>
        <p:spPr bwMode="auto">
          <a:xfrm>
            <a:off x="1726320" y="1402272"/>
            <a:ext cx="4464844" cy="2771775"/>
          </a:xfrm>
          <a:prstGeom prst="rect">
            <a:avLst/>
          </a:prstGeom>
          <a:noFill/>
          <a:ln w="9525">
            <a:noFill/>
            <a:miter lim="800000"/>
            <a:headEnd/>
            <a:tailEnd/>
          </a:ln>
        </p:spPr>
      </p:pic>
      <p:sp>
        <p:nvSpPr>
          <p:cNvPr id="8" name="textruta 7"/>
          <p:cNvSpPr txBox="1"/>
          <p:nvPr/>
        </p:nvSpPr>
        <p:spPr>
          <a:xfrm>
            <a:off x="4644008" y="1259034"/>
            <a:ext cx="654164" cy="2389116"/>
          </a:xfrm>
          <a:prstGeom prst="rect">
            <a:avLst/>
          </a:prstGeom>
          <a:noFill/>
        </p:spPr>
        <p:txBody>
          <a:bodyPr wrap="square" rtlCol="0">
            <a:spAutoFit/>
          </a:bodyPr>
          <a:lstStyle/>
          <a:p>
            <a:r>
              <a:rPr lang="sv-SE" sz="14925" dirty="0">
                <a:latin typeface="+mn-lt"/>
              </a:rPr>
              <a:t>?</a:t>
            </a:r>
            <a:endParaRPr lang="en-US" sz="1800" dirty="0">
              <a:latin typeface="+mn-lt"/>
            </a:endParaRPr>
          </a:p>
        </p:txBody>
      </p:sp>
      <p:sp>
        <p:nvSpPr>
          <p:cNvPr id="9" name="Rubrik 1">
            <a:extLst>
              <a:ext uri="{FF2B5EF4-FFF2-40B4-BE49-F238E27FC236}">
                <a16:creationId xmlns:a16="http://schemas.microsoft.com/office/drawing/2014/main" id="{701BEBBE-2C84-429E-A6A0-20F28EAFDE1F}"/>
              </a:ext>
            </a:extLst>
          </p:cNvPr>
          <p:cNvSpPr txBox="1">
            <a:spLocks/>
          </p:cNvSpPr>
          <p:nvPr/>
        </p:nvSpPr>
        <p:spPr bwMode="auto">
          <a:xfrm>
            <a:off x="758673" y="492172"/>
            <a:ext cx="7626654" cy="857250"/>
          </a:xfrm>
          <a:prstGeom prst="rect">
            <a:avLst/>
          </a:prstGeom>
          <a:noFill/>
          <a:ln>
            <a:miter lim="800000"/>
            <a:headEnd/>
            <a:tailEnd/>
          </a:ln>
        </p:spPr>
        <p:txBody>
          <a:bodyPr vert="horz" wrap="square" lIns="68580" tIns="34290" rIns="68580" bIns="34290" numCol="1" rtlCol="0" anchor="t" anchorCtr="0" compatLnSpc="1">
            <a:prstTxWarp prst="textNoShape">
              <a:avLst/>
            </a:prstTxWarp>
            <a:normAutofit/>
          </a:bodyPr>
          <a:lstStyle>
            <a:lvl1pPr algn="l" defTabSz="685800" rtl="0" eaLnBrk="1" latinLnBrk="0" hangingPunct="1">
              <a:lnSpc>
                <a:spcPct val="90000"/>
              </a:lnSpc>
              <a:spcBef>
                <a:spcPct val="0"/>
              </a:spcBef>
              <a:buNone/>
              <a:defRPr sz="42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r>
              <a:rPr lang="en-US" sz="2400" b="0" dirty="0" err="1">
                <a:solidFill>
                  <a:schemeClr val="accent1"/>
                </a:solidFill>
                <a:latin typeface="+mj-lt"/>
                <a:cs typeface="Arial" panose="020B0604020202020204" pitchFamily="34" charset="0"/>
              </a:rPr>
              <a:t>Sjuksköterskors</a:t>
            </a:r>
            <a:r>
              <a:rPr lang="en-US" sz="2400" b="0" dirty="0">
                <a:solidFill>
                  <a:schemeClr val="accent1"/>
                </a:solidFill>
                <a:latin typeface="+mj-lt"/>
                <a:cs typeface="Arial" panose="020B0604020202020204" pitchFamily="34" charset="0"/>
              </a:rPr>
              <a:t> </a:t>
            </a:r>
            <a:r>
              <a:rPr lang="en-US" sz="2400" b="0" dirty="0" err="1">
                <a:solidFill>
                  <a:schemeClr val="accent1"/>
                </a:solidFill>
                <a:latin typeface="+mj-lt"/>
                <a:cs typeface="Arial" panose="020B0604020202020204" pitchFamily="34" charset="0"/>
              </a:rPr>
              <a:t>tillvaro</a:t>
            </a:r>
            <a:endParaRPr lang="sv-SE" sz="2400" b="0" dirty="0">
              <a:solidFill>
                <a:schemeClr val="accent1"/>
              </a:solidFill>
              <a:latin typeface="+mj-lt"/>
              <a:cs typeface="Arial" panose="020B0604020202020204" pitchFamily="34" charset="0"/>
            </a:endParaRPr>
          </a:p>
        </p:txBody>
      </p:sp>
      <p:sp>
        <p:nvSpPr>
          <p:cNvPr id="11" name="Platshållare för sidfot 4">
            <a:extLst>
              <a:ext uri="{FF2B5EF4-FFF2-40B4-BE49-F238E27FC236}">
                <a16:creationId xmlns:a16="http://schemas.microsoft.com/office/drawing/2014/main" id="{6265F137-F20B-4C47-8A75-D974812C17B3}"/>
              </a:ext>
            </a:extLst>
          </p:cNvPr>
          <p:cNvSpPr txBox="1">
            <a:spLocks/>
          </p:cNvSpPr>
          <p:nvPr/>
        </p:nvSpPr>
        <p:spPr bwMode="auto">
          <a:xfrm>
            <a:off x="1381775" y="4920126"/>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dirty="0">
                <a:solidFill>
                  <a:srgbClr val="808080"/>
                </a:solidFill>
              </a:rPr>
              <a:t>Ann Rudman</a:t>
            </a:r>
            <a:endParaRPr lang="sv-SE" sz="600" dirty="0"/>
          </a:p>
        </p:txBody>
      </p:sp>
      <p:sp>
        <p:nvSpPr>
          <p:cNvPr id="10" name="textruta 9">
            <a:extLst>
              <a:ext uri="{FF2B5EF4-FFF2-40B4-BE49-F238E27FC236}">
                <a16:creationId xmlns:a16="http://schemas.microsoft.com/office/drawing/2014/main" id="{173050C2-EA5A-4268-AE49-52261141ACA8}"/>
              </a:ext>
            </a:extLst>
          </p:cNvPr>
          <p:cNvSpPr txBox="1"/>
          <p:nvPr/>
        </p:nvSpPr>
        <p:spPr>
          <a:xfrm rot="10800000" flipV="1">
            <a:off x="6462210" y="-45690"/>
            <a:ext cx="1463603" cy="923330"/>
          </a:xfrm>
          <a:prstGeom prst="rect">
            <a:avLst/>
          </a:prstGeom>
          <a:solidFill>
            <a:schemeClr val="bg1"/>
          </a:solidFill>
        </p:spPr>
        <p:txBody>
          <a:bodyPr wrap="square" rtlCol="0">
            <a:spAutoFit/>
          </a:bodyPr>
          <a:lstStyle/>
          <a:p>
            <a:endParaRPr lang="sv-SE" sz="1800" dirty="0"/>
          </a:p>
          <a:p>
            <a:endParaRPr lang="sv-SE" sz="1800" dirty="0"/>
          </a:p>
          <a:p>
            <a:endParaRPr lang="sv-SE" sz="1800" dirty="0"/>
          </a:p>
        </p:txBody>
      </p:sp>
    </p:spTree>
    <p:extLst>
      <p:ext uri="{BB962C8B-B14F-4D97-AF65-F5344CB8AC3E}">
        <p14:creationId xmlns:p14="http://schemas.microsoft.com/office/powerpoint/2010/main" val="26868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E598-7C95-3D9A-57F6-5FA61A993254}"/>
            </a:ext>
          </a:extLst>
        </p:cNvPr>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56A26BB2-B86D-DE62-360D-69DFCA93404B}"/>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 name="textruta 2">
            <a:extLst>
              <a:ext uri="{FF2B5EF4-FFF2-40B4-BE49-F238E27FC236}">
                <a16:creationId xmlns:a16="http://schemas.microsoft.com/office/drawing/2014/main" id="{C684E44B-2EA4-640D-5D33-02C68954F455}"/>
              </a:ext>
            </a:extLst>
          </p:cNvPr>
          <p:cNvSpPr txBox="1"/>
          <p:nvPr/>
        </p:nvSpPr>
        <p:spPr>
          <a:xfrm>
            <a:off x="376199" y="1569656"/>
            <a:ext cx="5472608" cy="2246769"/>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Symtom på stress/utbrändhet ökar redan under utbildningen</a:t>
            </a: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Tidiga symtom på stress/utbrändhet under utbildningen</a:t>
            </a:r>
          </a:p>
          <a:p>
            <a:pPr marL="557213" lvl="1" indent="-214313">
              <a:buFont typeface="Wingdings" panose="05000000000000000000" pitchFamily="2" charset="2"/>
              <a:buChar char="Ø"/>
            </a:pPr>
            <a:r>
              <a:rPr lang="sv-SE" sz="1400" dirty="0">
                <a:latin typeface="Arial" panose="020B0604020202020204" pitchFamily="34" charset="0"/>
                <a:cs typeface="Arial" panose="020B0604020202020204" pitchFamily="34" charset="0"/>
              </a:rPr>
              <a:t>får konsekvenser för </a:t>
            </a:r>
          </a:p>
          <a:p>
            <a:pPr marL="342900" lvl="1"/>
            <a:endParaRPr lang="sv-SE" sz="1400" dirty="0">
              <a:latin typeface="Arial" panose="020B0604020202020204" pitchFamily="34" charset="0"/>
              <a:cs typeface="Arial" panose="020B0604020202020204" pitchFamily="34" charset="0"/>
            </a:endParaRPr>
          </a:p>
          <a:p>
            <a:pPr marL="900113" lvl="2" indent="-214313">
              <a:buFont typeface="Arial" panose="020B0604020202020204" pitchFamily="34" charset="0"/>
              <a:buChar char="•"/>
            </a:pPr>
            <a:r>
              <a:rPr lang="sv-SE" sz="1400" dirty="0">
                <a:latin typeface="Arial" panose="020B0604020202020204" pitchFamily="34" charset="0"/>
                <a:cs typeface="Arial" panose="020B0604020202020204" pitchFamily="34" charset="0"/>
              </a:rPr>
              <a:t>inlärning och professionell utveckling </a:t>
            </a:r>
          </a:p>
          <a:p>
            <a:pPr marL="900113" lvl="2" indent="-214313">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a:p>
            <a:pPr marL="900113" lvl="2" indent="-214313">
              <a:buFont typeface="Arial" panose="020B0604020202020204" pitchFamily="34" charset="0"/>
              <a:buChar char="•"/>
            </a:pPr>
            <a:r>
              <a:rPr lang="sv-SE" sz="1400" dirty="0">
                <a:latin typeface="Arial" panose="020B0604020202020204" pitchFamily="34" charset="0"/>
                <a:cs typeface="Arial" panose="020B0604020202020204" pitchFamily="34" charset="0"/>
              </a:rPr>
              <a:t>arbetsfärdigheter och avsikt att lämna yrket</a:t>
            </a:r>
          </a:p>
          <a:p>
            <a:pPr marL="900113" lvl="2" indent="-214313">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a:p>
            <a:pPr marL="900113" lvl="2" indent="-214313">
              <a:buFont typeface="Arial" panose="020B0604020202020204" pitchFamily="34" charset="0"/>
              <a:buChar char="•"/>
            </a:pPr>
            <a:r>
              <a:rPr lang="sv-SE" sz="1400" dirty="0">
                <a:latin typeface="Arial" panose="020B0604020202020204" pitchFamily="34" charset="0"/>
                <a:cs typeface="Arial" panose="020B0604020202020204" pitchFamily="34" charset="0"/>
              </a:rPr>
              <a:t>hälsoproblem och livstillfredsställelse</a:t>
            </a:r>
          </a:p>
        </p:txBody>
      </p:sp>
      <p:sp>
        <p:nvSpPr>
          <p:cNvPr id="11" name="textruta 10">
            <a:extLst>
              <a:ext uri="{FF2B5EF4-FFF2-40B4-BE49-F238E27FC236}">
                <a16:creationId xmlns:a16="http://schemas.microsoft.com/office/drawing/2014/main" id="{50D8DD37-6D75-B841-79ED-923663E251A5}"/>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12" name="Pil: höger 11">
            <a:extLst>
              <a:ext uri="{FF2B5EF4-FFF2-40B4-BE49-F238E27FC236}">
                <a16:creationId xmlns:a16="http://schemas.microsoft.com/office/drawing/2014/main" id="{007EE140-641B-6DF6-F1DF-603588026C7C}"/>
              </a:ext>
            </a:extLst>
          </p:cNvPr>
          <p:cNvSpPr/>
          <p:nvPr/>
        </p:nvSpPr>
        <p:spPr>
          <a:xfrm>
            <a:off x="5004048" y="2412682"/>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Sista terminen</a:t>
            </a:r>
          </a:p>
        </p:txBody>
      </p:sp>
      <p:sp>
        <p:nvSpPr>
          <p:cNvPr id="13" name="Pil: höger 12">
            <a:extLst>
              <a:ext uri="{FF2B5EF4-FFF2-40B4-BE49-F238E27FC236}">
                <a16:creationId xmlns:a16="http://schemas.microsoft.com/office/drawing/2014/main" id="{78C81B31-4DF0-0306-74AA-279940116C68}"/>
              </a:ext>
            </a:extLst>
          </p:cNvPr>
          <p:cNvSpPr/>
          <p:nvPr/>
        </p:nvSpPr>
        <p:spPr>
          <a:xfrm>
            <a:off x="5004048" y="2924230"/>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 år senare</a:t>
            </a:r>
          </a:p>
        </p:txBody>
      </p:sp>
      <p:sp>
        <p:nvSpPr>
          <p:cNvPr id="2" name="Rektangel 1">
            <a:extLst>
              <a:ext uri="{FF2B5EF4-FFF2-40B4-BE49-F238E27FC236}">
                <a16:creationId xmlns:a16="http://schemas.microsoft.com/office/drawing/2014/main" id="{828440A1-A116-BCC3-F6EE-56DE6737D714}"/>
              </a:ext>
            </a:extLst>
          </p:cNvPr>
          <p:cNvSpPr/>
          <p:nvPr/>
        </p:nvSpPr>
        <p:spPr>
          <a:xfrm>
            <a:off x="868710" y="4626917"/>
            <a:ext cx="7406580" cy="461665"/>
          </a:xfrm>
          <a:prstGeom prst="rect">
            <a:avLst/>
          </a:prstGeom>
        </p:spPr>
        <p:txBody>
          <a:bodyPr wrap="square">
            <a:spAutoFit/>
          </a:bodyPr>
          <a:lstStyle/>
          <a:p>
            <a:r>
              <a:rPr lang="en-US" sz="800" dirty="0">
                <a:latin typeface="+mn-lt"/>
              </a:rPr>
              <a:t>Rudman, A., &amp; Gustavsson, J. P. (2012). Burnout during nursing education predicts lower occupational preparedness and future clinical performance: A longitudinal study. </a:t>
            </a:r>
            <a:r>
              <a:rPr lang="en-US" sz="800" i="1" dirty="0">
                <a:latin typeface="+mn-lt"/>
              </a:rPr>
              <a:t>International Journal of Nursing Studies, 49(8), 988-1001. https://doi.org/10.1016/j.ijnurstu.2012.03.010 	</a:t>
            </a:r>
          </a:p>
          <a:p>
            <a:r>
              <a:rPr lang="sv-SE" sz="800" dirty="0">
                <a:latin typeface="+mn-lt"/>
              </a:rPr>
              <a:t>	</a:t>
            </a:r>
          </a:p>
        </p:txBody>
      </p:sp>
      <p:sp>
        <p:nvSpPr>
          <p:cNvPr id="5" name="Rektangel 4">
            <a:extLst>
              <a:ext uri="{FF2B5EF4-FFF2-40B4-BE49-F238E27FC236}">
                <a16:creationId xmlns:a16="http://schemas.microsoft.com/office/drawing/2014/main" id="{BCD61257-52C8-B929-7BA9-DAB93749E0AD}"/>
              </a:ext>
            </a:extLst>
          </p:cNvPr>
          <p:cNvSpPr/>
          <p:nvPr/>
        </p:nvSpPr>
        <p:spPr>
          <a:xfrm>
            <a:off x="539552" y="247579"/>
            <a:ext cx="5292079" cy="830997"/>
          </a:xfrm>
          <a:prstGeom prst="rect">
            <a:avLst/>
          </a:prstGeom>
        </p:spPr>
        <p:txBody>
          <a:bodyPr wrap="square">
            <a:spAutoFit/>
          </a:bodyPr>
          <a:lstStyle/>
          <a:p>
            <a:r>
              <a:rPr lang="sv-SE" dirty="0">
                <a:solidFill>
                  <a:schemeClr val="accent1"/>
                </a:solidFill>
                <a:latin typeface="+mj-lt"/>
              </a:rPr>
              <a:t>Sammanfattning resultat från utbildning</a:t>
            </a:r>
          </a:p>
        </p:txBody>
      </p:sp>
      <p:pic>
        <p:nvPicPr>
          <p:cNvPr id="6" name="Bildobjekt 5">
            <a:extLst>
              <a:ext uri="{FF2B5EF4-FFF2-40B4-BE49-F238E27FC236}">
                <a16:creationId xmlns:a16="http://schemas.microsoft.com/office/drawing/2014/main" id="{15919002-9541-AB87-04FD-34E24A18B533}"/>
              </a:ext>
            </a:extLst>
          </p:cNvPr>
          <p:cNvPicPr>
            <a:picLocks noChangeAspect="1"/>
          </p:cNvPicPr>
          <p:nvPr/>
        </p:nvPicPr>
        <p:blipFill>
          <a:blip r:embed="rId2"/>
          <a:stretch>
            <a:fillRect/>
          </a:stretch>
        </p:blipFill>
        <p:spPr>
          <a:xfrm>
            <a:off x="5705027" y="307626"/>
            <a:ext cx="2570263" cy="1909338"/>
          </a:xfrm>
          <a:prstGeom prst="rect">
            <a:avLst/>
          </a:prstGeom>
        </p:spPr>
      </p:pic>
      <p:sp>
        <p:nvSpPr>
          <p:cNvPr id="16" name="Pil: höger 15">
            <a:extLst>
              <a:ext uri="{FF2B5EF4-FFF2-40B4-BE49-F238E27FC236}">
                <a16:creationId xmlns:a16="http://schemas.microsoft.com/office/drawing/2014/main" id="{1499C0E6-ADD2-CCB5-6A1A-A9E24D4E0EC0}"/>
              </a:ext>
            </a:extLst>
          </p:cNvPr>
          <p:cNvSpPr/>
          <p:nvPr/>
        </p:nvSpPr>
        <p:spPr>
          <a:xfrm>
            <a:off x="5004048" y="3456083"/>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Sista terminen</a:t>
            </a:r>
          </a:p>
        </p:txBody>
      </p:sp>
      <p:sp>
        <p:nvSpPr>
          <p:cNvPr id="17" name="Pil: höger 16">
            <a:extLst>
              <a:ext uri="{FF2B5EF4-FFF2-40B4-BE49-F238E27FC236}">
                <a16:creationId xmlns:a16="http://schemas.microsoft.com/office/drawing/2014/main" id="{21D59186-76F3-D11A-2B61-0BA10DFD449C}"/>
              </a:ext>
            </a:extLst>
          </p:cNvPr>
          <p:cNvSpPr/>
          <p:nvPr/>
        </p:nvSpPr>
        <p:spPr>
          <a:xfrm>
            <a:off x="6588224" y="3456082"/>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 år senare</a:t>
            </a:r>
          </a:p>
        </p:txBody>
      </p:sp>
      <p:sp>
        <p:nvSpPr>
          <p:cNvPr id="4" name="textruta 3">
            <a:extLst>
              <a:ext uri="{FF2B5EF4-FFF2-40B4-BE49-F238E27FC236}">
                <a16:creationId xmlns:a16="http://schemas.microsoft.com/office/drawing/2014/main" id="{A4303B7F-F1A6-A085-8C7E-9AB135758EC5}"/>
              </a:ext>
            </a:extLst>
          </p:cNvPr>
          <p:cNvSpPr txBox="1"/>
          <p:nvPr/>
        </p:nvSpPr>
        <p:spPr>
          <a:xfrm>
            <a:off x="7593925" y="2063075"/>
            <a:ext cx="502061" cy="307777"/>
          </a:xfrm>
          <a:prstGeom prst="rect">
            <a:avLst/>
          </a:prstGeom>
          <a:noFill/>
          <a:ln w="6350">
            <a:solidFill>
              <a:schemeClr val="bg1"/>
            </a:solidFill>
          </a:ln>
        </p:spPr>
        <p:txBody>
          <a:bodyPr wrap="none" rtlCol="0">
            <a:spAutoFit/>
          </a:bodyPr>
          <a:lstStyle/>
          <a:p>
            <a:pPr algn="l"/>
            <a:r>
              <a:rPr lang="sv-SE" sz="1400" dirty="0">
                <a:latin typeface="+mn-lt"/>
              </a:rPr>
              <a:t>3 år</a:t>
            </a:r>
          </a:p>
        </p:txBody>
      </p:sp>
      <p:sp>
        <p:nvSpPr>
          <p:cNvPr id="8" name="textruta 7">
            <a:extLst>
              <a:ext uri="{FF2B5EF4-FFF2-40B4-BE49-F238E27FC236}">
                <a16:creationId xmlns:a16="http://schemas.microsoft.com/office/drawing/2014/main" id="{998ABEB1-CBFF-64E7-8A2D-21EA606017DC}"/>
              </a:ext>
            </a:extLst>
          </p:cNvPr>
          <p:cNvSpPr txBox="1"/>
          <p:nvPr/>
        </p:nvSpPr>
        <p:spPr>
          <a:xfrm>
            <a:off x="6831920" y="2065098"/>
            <a:ext cx="498855" cy="307777"/>
          </a:xfrm>
          <a:prstGeom prst="rect">
            <a:avLst/>
          </a:prstGeom>
          <a:noFill/>
          <a:ln w="6350">
            <a:solidFill>
              <a:schemeClr val="bg1"/>
            </a:solidFill>
          </a:ln>
        </p:spPr>
        <p:txBody>
          <a:bodyPr wrap="none" rtlCol="0">
            <a:spAutoFit/>
          </a:bodyPr>
          <a:lstStyle/>
          <a:p>
            <a:pPr algn="l"/>
            <a:r>
              <a:rPr lang="sv-SE" sz="1400" dirty="0">
                <a:latin typeface="+mn-lt"/>
              </a:rPr>
              <a:t>2 år</a:t>
            </a:r>
          </a:p>
        </p:txBody>
      </p:sp>
      <p:sp>
        <p:nvSpPr>
          <p:cNvPr id="9" name="textruta 8">
            <a:extLst>
              <a:ext uri="{FF2B5EF4-FFF2-40B4-BE49-F238E27FC236}">
                <a16:creationId xmlns:a16="http://schemas.microsoft.com/office/drawing/2014/main" id="{18D99669-4978-7371-B97B-C4B41FD4AC04}"/>
              </a:ext>
            </a:extLst>
          </p:cNvPr>
          <p:cNvSpPr txBox="1"/>
          <p:nvPr/>
        </p:nvSpPr>
        <p:spPr>
          <a:xfrm>
            <a:off x="6055902" y="2084600"/>
            <a:ext cx="450764" cy="307777"/>
          </a:xfrm>
          <a:prstGeom prst="rect">
            <a:avLst/>
          </a:prstGeom>
          <a:noFill/>
          <a:ln w="6350">
            <a:solidFill>
              <a:schemeClr val="bg1"/>
            </a:solidFill>
          </a:ln>
        </p:spPr>
        <p:txBody>
          <a:bodyPr wrap="none" rtlCol="0">
            <a:spAutoFit/>
          </a:bodyPr>
          <a:lstStyle/>
          <a:p>
            <a:pPr algn="l"/>
            <a:r>
              <a:rPr lang="sv-SE" sz="1400" dirty="0">
                <a:latin typeface="+mn-lt"/>
              </a:rPr>
              <a:t>1 år</a:t>
            </a:r>
          </a:p>
        </p:txBody>
      </p:sp>
    </p:spTree>
    <p:extLst>
      <p:ext uri="{BB962C8B-B14F-4D97-AF65-F5344CB8AC3E}">
        <p14:creationId xmlns:p14="http://schemas.microsoft.com/office/powerpoint/2010/main" val="33895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A471C-8E49-0CE1-20B5-44A56B3891DF}"/>
            </a:ext>
          </a:extLst>
        </p:cNvPr>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218BE365-6CD7-BFE2-6587-A9B18AE3D70B}"/>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 name="textruta 2">
            <a:extLst>
              <a:ext uri="{FF2B5EF4-FFF2-40B4-BE49-F238E27FC236}">
                <a16:creationId xmlns:a16="http://schemas.microsoft.com/office/drawing/2014/main" id="{F31903D4-49AB-8694-C836-12654E1A0BE0}"/>
              </a:ext>
            </a:extLst>
          </p:cNvPr>
          <p:cNvSpPr txBox="1"/>
          <p:nvPr/>
        </p:nvSpPr>
        <p:spPr>
          <a:xfrm>
            <a:off x="373581" y="709244"/>
            <a:ext cx="6740654" cy="1015663"/>
          </a:xfrm>
          <a:prstGeom prst="rect">
            <a:avLst/>
          </a:prstGeom>
          <a:noFill/>
        </p:spPr>
        <p:txBody>
          <a:bodyPr wrap="square" rtlCol="0">
            <a:spAutoFit/>
          </a:bodyPr>
          <a:lstStyle/>
          <a:p>
            <a:r>
              <a:rPr lang="sv-SE" sz="1800" dirty="0">
                <a:latin typeface="+mn-lt"/>
                <a:cs typeface="Arial" panose="020B0604020202020204" pitchFamily="34" charset="0"/>
              </a:rPr>
              <a:t>Symtom på stress/utbrändhet ökar över tid</a:t>
            </a:r>
          </a:p>
          <a:p>
            <a:pPr marL="257175" indent="-257175">
              <a:buFont typeface="Wingdings" panose="05000000000000000000" pitchFamily="2" charset="2"/>
              <a:buChar char="ü"/>
            </a:pPr>
            <a:endParaRPr lang="sv-SE" sz="1800" dirty="0">
              <a:latin typeface="+mn-lt"/>
              <a:cs typeface="Arial" panose="020B0604020202020204" pitchFamily="34" charset="0"/>
            </a:endParaRPr>
          </a:p>
          <a:p>
            <a:pPr marL="900113" lvl="2" indent="-214313">
              <a:buFont typeface="Arial" panose="020B0604020202020204" pitchFamily="34" charset="0"/>
              <a:buChar char="•"/>
            </a:pPr>
            <a:endParaRPr lang="sv-SE" sz="1200" dirty="0">
              <a:latin typeface="+mn-lt"/>
              <a:cs typeface="Arial" panose="020B0604020202020204" pitchFamily="34" charset="0"/>
            </a:endParaRPr>
          </a:p>
          <a:p>
            <a:pPr marL="257175" indent="-257175">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p:txBody>
      </p:sp>
      <p:sp>
        <p:nvSpPr>
          <p:cNvPr id="11" name="textruta 10">
            <a:extLst>
              <a:ext uri="{FF2B5EF4-FFF2-40B4-BE49-F238E27FC236}">
                <a16:creationId xmlns:a16="http://schemas.microsoft.com/office/drawing/2014/main" id="{C05C3A26-E5DB-8A2E-89CF-677987848A42}"/>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graphicFrame>
        <p:nvGraphicFramePr>
          <p:cNvPr id="14" name="Platshållare för innehåll 5">
            <a:extLst>
              <a:ext uri="{FF2B5EF4-FFF2-40B4-BE49-F238E27FC236}">
                <a16:creationId xmlns:a16="http://schemas.microsoft.com/office/drawing/2014/main" id="{E1DAD08B-CC20-7B98-AB6B-CBBFD0212E89}"/>
              </a:ext>
            </a:extLst>
          </p:cNvPr>
          <p:cNvGraphicFramePr>
            <a:graphicFrameLocks/>
          </p:cNvGraphicFramePr>
          <p:nvPr/>
        </p:nvGraphicFramePr>
        <p:xfrm>
          <a:off x="4788024" y="1217075"/>
          <a:ext cx="3259844" cy="2446950"/>
        </p:xfrm>
        <a:graphic>
          <a:graphicData uri="http://schemas.openxmlformats.org/drawingml/2006/chart">
            <c:chart xmlns:c="http://schemas.openxmlformats.org/drawingml/2006/chart" xmlns:r="http://schemas.openxmlformats.org/officeDocument/2006/relationships" r:id="rId2"/>
          </a:graphicData>
        </a:graphic>
      </p:graphicFrame>
      <p:sp>
        <p:nvSpPr>
          <p:cNvPr id="2" name="Rektangel 1">
            <a:extLst>
              <a:ext uri="{FF2B5EF4-FFF2-40B4-BE49-F238E27FC236}">
                <a16:creationId xmlns:a16="http://schemas.microsoft.com/office/drawing/2014/main" id="{C5EE413C-09E5-F0C2-AA2D-1C4AB66D180B}"/>
              </a:ext>
            </a:extLst>
          </p:cNvPr>
          <p:cNvSpPr/>
          <p:nvPr/>
        </p:nvSpPr>
        <p:spPr>
          <a:xfrm>
            <a:off x="539552" y="4277070"/>
            <a:ext cx="8244408" cy="400110"/>
          </a:xfrm>
          <a:prstGeom prst="rect">
            <a:avLst/>
          </a:prstGeom>
        </p:spPr>
        <p:txBody>
          <a:bodyPr wrap="square">
            <a:spAutoFit/>
          </a:bodyPr>
          <a:lstStyle/>
          <a:p>
            <a:r>
              <a:rPr lang="en-US" sz="700" dirty="0">
                <a:latin typeface="Segoe UI" panose="020B0502040204020203" pitchFamily="34" charset="0"/>
              </a:rPr>
              <a:t>Rudman, A., Gustavsson, P., &amp; </a:t>
            </a:r>
            <a:r>
              <a:rPr lang="en-US" sz="700" dirty="0" err="1">
                <a:latin typeface="Segoe UI" panose="020B0502040204020203" pitchFamily="34" charset="0"/>
              </a:rPr>
              <a:t>Hultell</a:t>
            </a:r>
            <a:r>
              <a:rPr lang="en-US" sz="700" dirty="0">
                <a:latin typeface="Segoe UI" panose="020B0502040204020203" pitchFamily="34" charset="0"/>
              </a:rPr>
              <a:t>, D. (2014). A prospective study of nurses' intentions to leave the profession during their first five years of practice in Sweden. </a:t>
            </a:r>
            <a:r>
              <a:rPr lang="en-US" sz="700" i="1" dirty="0">
                <a:latin typeface="Segoe UI" panose="020B0502040204020203" pitchFamily="34" charset="0"/>
              </a:rPr>
              <a:t>International Journal of Nursing Studies, 51(4), 612-624. doi:10.1016/j.ijnurstu.2013.09.012</a:t>
            </a:r>
          </a:p>
          <a:p>
            <a:r>
              <a:rPr lang="sv-SE" sz="600" dirty="0"/>
              <a:t>	</a:t>
            </a:r>
          </a:p>
        </p:txBody>
      </p:sp>
      <p:sp>
        <p:nvSpPr>
          <p:cNvPr id="5" name="Rektangel 4">
            <a:extLst>
              <a:ext uri="{FF2B5EF4-FFF2-40B4-BE49-F238E27FC236}">
                <a16:creationId xmlns:a16="http://schemas.microsoft.com/office/drawing/2014/main" id="{055144A8-C6E2-CABD-C70D-1999D0DD39DC}"/>
              </a:ext>
            </a:extLst>
          </p:cNvPr>
          <p:cNvSpPr/>
          <p:nvPr/>
        </p:nvSpPr>
        <p:spPr>
          <a:xfrm>
            <a:off x="314145" y="247579"/>
            <a:ext cx="6408712" cy="461665"/>
          </a:xfrm>
          <a:prstGeom prst="rect">
            <a:avLst/>
          </a:prstGeom>
        </p:spPr>
        <p:txBody>
          <a:bodyPr wrap="square">
            <a:spAutoFit/>
          </a:bodyPr>
          <a:lstStyle/>
          <a:p>
            <a:r>
              <a:rPr lang="sv-SE" dirty="0">
                <a:solidFill>
                  <a:schemeClr val="accent1"/>
                </a:solidFill>
                <a:latin typeface="+mj-lt"/>
              </a:rPr>
              <a:t>Sammanfattning resultat från arbetslivet</a:t>
            </a:r>
          </a:p>
        </p:txBody>
      </p:sp>
    </p:spTree>
    <p:extLst>
      <p:ext uri="{BB962C8B-B14F-4D97-AF65-F5344CB8AC3E}">
        <p14:creationId xmlns:p14="http://schemas.microsoft.com/office/powerpoint/2010/main" val="343348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9D2E-689E-841E-055F-C6C356EF9DE4}"/>
            </a:ext>
          </a:extLst>
        </p:cNvPr>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716BEB87-0EF9-5A24-C68E-237BE7C0B9F2}"/>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 name="textruta 2">
            <a:extLst>
              <a:ext uri="{FF2B5EF4-FFF2-40B4-BE49-F238E27FC236}">
                <a16:creationId xmlns:a16="http://schemas.microsoft.com/office/drawing/2014/main" id="{02979607-94B1-0C8A-1A23-A793F016863C}"/>
              </a:ext>
            </a:extLst>
          </p:cNvPr>
          <p:cNvSpPr txBox="1"/>
          <p:nvPr/>
        </p:nvSpPr>
        <p:spPr>
          <a:xfrm>
            <a:off x="373581" y="709244"/>
            <a:ext cx="6740654" cy="3231654"/>
          </a:xfrm>
          <a:prstGeom prst="rect">
            <a:avLst/>
          </a:prstGeom>
          <a:noFill/>
        </p:spPr>
        <p:txBody>
          <a:bodyPr wrap="square" rtlCol="0">
            <a:spAutoFit/>
          </a:bodyPr>
          <a:lstStyle/>
          <a:p>
            <a:pPr marL="257175" indent="-257175">
              <a:buFont typeface="Wingdings" panose="05000000000000000000" pitchFamily="2" charset="2"/>
              <a:buChar char="ü"/>
            </a:pPr>
            <a:endParaRPr lang="sv-SE" sz="1800" dirty="0">
              <a:latin typeface="+mn-lt"/>
              <a:cs typeface="Arial" panose="020B0604020202020204" pitchFamily="34" charset="0"/>
            </a:endParaRPr>
          </a:p>
          <a:p>
            <a:r>
              <a:rPr lang="sv-SE" sz="1800" dirty="0">
                <a:latin typeface="+mn-lt"/>
                <a:cs typeface="Arial" panose="020B0604020202020204" pitchFamily="34" charset="0"/>
              </a:rPr>
              <a:t>Tidiga symtom på stress/utbrändhet</a:t>
            </a:r>
          </a:p>
          <a:p>
            <a:pPr marL="557213" lvl="1" indent="-214313">
              <a:buFont typeface="Wingdings" panose="05000000000000000000" pitchFamily="2" charset="2"/>
              <a:buChar char="Ø"/>
            </a:pPr>
            <a:r>
              <a:rPr lang="sv-SE" sz="1200" dirty="0">
                <a:latin typeface="+mn-lt"/>
                <a:cs typeface="Arial" panose="020B0604020202020204" pitchFamily="34" charset="0"/>
              </a:rPr>
              <a:t>får konsekvenser för </a:t>
            </a:r>
          </a:p>
          <a:p>
            <a:pPr marL="900113" lvl="2" indent="-214313">
              <a:buFont typeface="Arial" panose="020B0604020202020204" pitchFamily="34" charset="0"/>
              <a:buChar char="•"/>
            </a:pPr>
            <a:r>
              <a:rPr lang="sv-SE" sz="1200" dirty="0">
                <a:latin typeface="+mn-lt"/>
                <a:cs typeface="Arial" panose="020B0604020202020204" pitchFamily="34" charset="0"/>
              </a:rPr>
              <a:t>minne, </a:t>
            </a:r>
          </a:p>
          <a:p>
            <a:pPr marL="900113" lvl="2" indent="-214313">
              <a:buFont typeface="Arial" panose="020B0604020202020204" pitchFamily="34" charset="0"/>
              <a:buChar char="•"/>
            </a:pPr>
            <a:r>
              <a:rPr lang="sv-SE" sz="1200" dirty="0">
                <a:latin typeface="+mn-lt"/>
                <a:cs typeface="Arial" panose="020B0604020202020204" pitchFamily="34" charset="0"/>
              </a:rPr>
              <a:t>koncentration, </a:t>
            </a:r>
          </a:p>
          <a:p>
            <a:pPr marL="900113" lvl="2" indent="-214313">
              <a:buFont typeface="Arial" panose="020B0604020202020204" pitchFamily="34" charset="0"/>
              <a:buChar char="•"/>
            </a:pPr>
            <a:r>
              <a:rPr lang="sv-SE" sz="1200" dirty="0">
                <a:latin typeface="+mn-lt"/>
                <a:cs typeface="Arial" panose="020B0604020202020204" pitchFamily="34" charset="0"/>
              </a:rPr>
              <a:t>sömn</a:t>
            </a:r>
          </a:p>
          <a:p>
            <a:pPr marL="900113" lvl="2" indent="-214313">
              <a:buFont typeface="Arial" panose="020B0604020202020204" pitchFamily="34" charset="0"/>
              <a:buChar char="•"/>
            </a:pPr>
            <a:r>
              <a:rPr lang="sv-SE" sz="1200" dirty="0">
                <a:latin typeface="+mn-lt"/>
                <a:cs typeface="Arial" panose="020B0604020202020204" pitchFamily="34" charset="0"/>
              </a:rPr>
              <a:t>depressiva symtom </a:t>
            </a:r>
          </a:p>
          <a:p>
            <a:pPr marL="900113" lvl="2" indent="-214313">
              <a:buFont typeface="Arial" panose="020B0604020202020204" pitchFamily="34" charset="0"/>
              <a:buChar char="•"/>
            </a:pPr>
            <a:endParaRPr lang="sv-SE" sz="1200" dirty="0">
              <a:latin typeface="+mn-lt"/>
              <a:cs typeface="Arial" panose="020B0604020202020204" pitchFamily="34" charset="0"/>
            </a:endParaRPr>
          </a:p>
          <a:p>
            <a:pPr marL="557213" lvl="1" indent="-214313">
              <a:buFont typeface="Wingdings" panose="05000000000000000000" pitchFamily="2" charset="2"/>
              <a:buChar char="Ø"/>
            </a:pPr>
            <a:r>
              <a:rPr lang="sv-SE" sz="1200" dirty="0">
                <a:latin typeface="+mn-lt"/>
                <a:cs typeface="Arial" panose="020B0604020202020204" pitchFamily="34" charset="0"/>
              </a:rPr>
              <a:t>får konsekvenser för </a:t>
            </a:r>
          </a:p>
          <a:p>
            <a:pPr marL="900113" lvl="2" indent="-214313">
              <a:buFont typeface="Arial" panose="020B0604020202020204" pitchFamily="34" charset="0"/>
              <a:buChar char="•"/>
            </a:pPr>
            <a:r>
              <a:rPr lang="sv-SE" sz="1200" dirty="0">
                <a:latin typeface="+mn-lt"/>
                <a:cs typeface="Arial" panose="020B0604020202020204" pitchFamily="34" charset="0"/>
              </a:rPr>
              <a:t>att inte arbeta inom sjuksköterskeyrket </a:t>
            </a:r>
          </a:p>
          <a:p>
            <a:pPr lvl="2"/>
            <a:r>
              <a:rPr lang="sv-SE" sz="1200" dirty="0">
                <a:latin typeface="+mn-lt"/>
                <a:cs typeface="Arial" panose="020B0604020202020204" pitchFamily="34" charset="0"/>
              </a:rPr>
              <a:t>      (inklusive som specialist eller barnmorska), </a:t>
            </a:r>
          </a:p>
          <a:p>
            <a:pPr marL="900113" lvl="2" indent="-214313">
              <a:buFont typeface="Arial" panose="020B0604020202020204" pitchFamily="34" charset="0"/>
              <a:buChar char="•"/>
            </a:pPr>
            <a:r>
              <a:rPr lang="sv-SE" sz="1200" dirty="0">
                <a:latin typeface="+mn-lt"/>
                <a:cs typeface="Arial" panose="020B0604020202020204" pitchFamily="34" charset="0"/>
              </a:rPr>
              <a:t>känna mindre arbetstillfredsställelse, </a:t>
            </a:r>
          </a:p>
          <a:p>
            <a:pPr marL="900113" lvl="2" indent="-214313">
              <a:buFont typeface="Arial" panose="020B0604020202020204" pitchFamily="34" charset="0"/>
              <a:buChar char="•"/>
            </a:pPr>
            <a:r>
              <a:rPr lang="sv-SE" sz="1200" dirty="0">
                <a:latin typeface="+mn-lt"/>
                <a:cs typeface="Arial" panose="020B0604020202020204" pitchFamily="34" charset="0"/>
              </a:rPr>
              <a:t>oftare ha tankar på att lämna yrket, 10 år senare</a:t>
            </a:r>
          </a:p>
          <a:p>
            <a:pPr marL="900113" lvl="2" indent="-214313">
              <a:buFont typeface="Arial" panose="020B0604020202020204" pitchFamily="34" charset="0"/>
              <a:buChar char="•"/>
            </a:pPr>
            <a:r>
              <a:rPr lang="sv-SE" sz="1200" dirty="0">
                <a:latin typeface="+mn-lt"/>
                <a:cs typeface="Arial" panose="020B0604020202020204" pitchFamily="34" charset="0"/>
              </a:rPr>
              <a:t>att oftare vara frånvarande från arbetet på grund av sjukdom</a:t>
            </a:r>
          </a:p>
          <a:p>
            <a:pPr marL="900113" lvl="2" indent="-214313">
              <a:buFont typeface="Arial" panose="020B0604020202020204" pitchFamily="34" charset="0"/>
              <a:buChar char="•"/>
            </a:pPr>
            <a:r>
              <a:rPr lang="sv-SE" sz="1200" dirty="0">
                <a:latin typeface="+mn-lt"/>
                <a:cs typeface="Arial" panose="020B0604020202020204" pitchFamily="34" charset="0"/>
              </a:rPr>
              <a:t>att vara mer sjuknärvarande på arbetet</a:t>
            </a:r>
            <a:endParaRPr lang="sv-SE" sz="12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p:txBody>
      </p:sp>
      <p:sp>
        <p:nvSpPr>
          <p:cNvPr id="11" name="textruta 10">
            <a:extLst>
              <a:ext uri="{FF2B5EF4-FFF2-40B4-BE49-F238E27FC236}">
                <a16:creationId xmlns:a16="http://schemas.microsoft.com/office/drawing/2014/main" id="{83A52D48-16FB-4D1C-489E-F9E4B5531001}"/>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12" name="Pil: höger 11">
            <a:extLst>
              <a:ext uri="{FF2B5EF4-FFF2-40B4-BE49-F238E27FC236}">
                <a16:creationId xmlns:a16="http://schemas.microsoft.com/office/drawing/2014/main" id="{67F966D6-BF97-869C-848E-54D5DA426D6F}"/>
              </a:ext>
            </a:extLst>
          </p:cNvPr>
          <p:cNvSpPr/>
          <p:nvPr/>
        </p:nvSpPr>
        <p:spPr>
          <a:xfrm>
            <a:off x="4661756" y="1622484"/>
            <a:ext cx="1512168" cy="601937"/>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10 år senare</a:t>
            </a:r>
          </a:p>
        </p:txBody>
      </p:sp>
      <p:sp>
        <p:nvSpPr>
          <p:cNvPr id="13" name="Pil: höger 12">
            <a:extLst>
              <a:ext uri="{FF2B5EF4-FFF2-40B4-BE49-F238E27FC236}">
                <a16:creationId xmlns:a16="http://schemas.microsoft.com/office/drawing/2014/main" id="{A03789C9-EDC8-22BA-A904-B3149381E79D}"/>
              </a:ext>
            </a:extLst>
          </p:cNvPr>
          <p:cNvSpPr/>
          <p:nvPr/>
        </p:nvSpPr>
        <p:spPr>
          <a:xfrm>
            <a:off x="5988605" y="3121941"/>
            <a:ext cx="1512168" cy="601937"/>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10 år senare</a:t>
            </a:r>
          </a:p>
        </p:txBody>
      </p:sp>
      <p:sp>
        <p:nvSpPr>
          <p:cNvPr id="2" name="Rektangel 1">
            <a:extLst>
              <a:ext uri="{FF2B5EF4-FFF2-40B4-BE49-F238E27FC236}">
                <a16:creationId xmlns:a16="http://schemas.microsoft.com/office/drawing/2014/main" id="{EDB4DF3C-ED62-8C49-E355-3753F935F4E6}"/>
              </a:ext>
            </a:extLst>
          </p:cNvPr>
          <p:cNvSpPr/>
          <p:nvPr/>
        </p:nvSpPr>
        <p:spPr>
          <a:xfrm>
            <a:off x="539552" y="4277070"/>
            <a:ext cx="8244408" cy="553998"/>
          </a:xfrm>
          <a:prstGeom prst="rect">
            <a:avLst/>
          </a:prstGeom>
        </p:spPr>
        <p:txBody>
          <a:bodyPr wrap="square">
            <a:spAutoFit/>
          </a:bodyPr>
          <a:lstStyle/>
          <a:p>
            <a:r>
              <a:rPr lang="sv-SE" sz="600" dirty="0"/>
              <a:t>Rudman, A., &amp; Gustavsson, J. P. (2020). Konsekvenser av utbrändhet i början av sjuksköterskors arbetsliv för karriärutveckling. </a:t>
            </a:r>
            <a:r>
              <a:rPr lang="sv-SE" sz="600" i="1" dirty="0"/>
              <a:t>Socialmedicinsk tidskrift, 97(1), 92-102. </a:t>
            </a:r>
            <a:r>
              <a:rPr lang="sv-SE" sz="600" dirty="0">
                <a:hlinkClick r:id="rId2"/>
              </a:rPr>
              <a:t>https://socialmedicinsktidskrift.se/index.php/smt/article/view/2119/2047</a:t>
            </a:r>
            <a:endParaRPr lang="sv-SE" sz="600" dirty="0"/>
          </a:p>
          <a:p>
            <a:r>
              <a:rPr lang="sv-SE" sz="600" dirty="0"/>
              <a:t>Rudman, A., Hörberg, A., Dahlgren, A., &amp; Gustavsson, P. (2020). Hälsa ett decennium efter karriärstart: Långtidsuppföljning av LUST-studien. Vetenskaplig slutrapport till AFA Försäkring (d nr 150284) Karolinska Institutet. Institutionen för Klinisk Neurovetenskap. </a:t>
            </a:r>
          </a:p>
          <a:p>
            <a:r>
              <a:rPr lang="sv-SE" sz="600" dirty="0"/>
              <a:t>Rudman, A., Arborelius, L., Dahlgren, A., Finnes, A., &amp; Gustavsson, P. (2020). </a:t>
            </a:r>
            <a:r>
              <a:rPr lang="sv-SE" sz="600" dirty="0" err="1"/>
              <a:t>Consequences</a:t>
            </a:r>
            <a:r>
              <a:rPr lang="sv-SE" sz="600" dirty="0"/>
              <a:t> </a:t>
            </a:r>
            <a:r>
              <a:rPr lang="sv-SE" sz="600" dirty="0" err="1"/>
              <a:t>of</a:t>
            </a:r>
            <a:r>
              <a:rPr lang="sv-SE" sz="600" dirty="0"/>
              <a:t> </a:t>
            </a:r>
            <a:r>
              <a:rPr lang="sv-SE" sz="600" dirty="0" err="1"/>
              <a:t>early</a:t>
            </a:r>
            <a:r>
              <a:rPr lang="sv-SE" sz="600" dirty="0"/>
              <a:t> </a:t>
            </a:r>
            <a:r>
              <a:rPr lang="sv-SE" sz="600" dirty="0" err="1"/>
              <a:t>career</a:t>
            </a:r>
            <a:r>
              <a:rPr lang="sv-SE" sz="600" dirty="0"/>
              <a:t> </a:t>
            </a:r>
            <a:r>
              <a:rPr lang="sv-SE" sz="600" dirty="0" err="1"/>
              <a:t>nurse</a:t>
            </a:r>
            <a:r>
              <a:rPr lang="sv-SE" sz="600" dirty="0"/>
              <a:t> </a:t>
            </a:r>
            <a:r>
              <a:rPr lang="sv-SE" sz="600" dirty="0" err="1"/>
              <a:t>burnout</a:t>
            </a:r>
            <a:r>
              <a:rPr lang="sv-SE" sz="600" dirty="0"/>
              <a:t>: A </a:t>
            </a:r>
            <a:r>
              <a:rPr lang="sv-SE" sz="600" dirty="0" err="1"/>
              <a:t>prospective</a:t>
            </a:r>
            <a:r>
              <a:rPr lang="sv-SE" sz="600" dirty="0"/>
              <a:t> long-term </a:t>
            </a:r>
            <a:r>
              <a:rPr lang="sv-SE" sz="600" dirty="0" err="1"/>
              <a:t>follow-up</a:t>
            </a:r>
            <a:r>
              <a:rPr lang="sv-SE" sz="600" dirty="0"/>
              <a:t> on </a:t>
            </a:r>
            <a:r>
              <a:rPr lang="sv-SE" sz="600" dirty="0" err="1"/>
              <a:t>cognitive</a:t>
            </a:r>
            <a:r>
              <a:rPr lang="sv-SE" sz="600" dirty="0"/>
              <a:t> </a:t>
            </a:r>
            <a:r>
              <a:rPr lang="sv-SE" sz="600" dirty="0" err="1"/>
              <a:t>functions</a:t>
            </a:r>
            <a:r>
              <a:rPr lang="sv-SE" sz="600" dirty="0"/>
              <a:t>, depressive symptoms, and </a:t>
            </a:r>
            <a:r>
              <a:rPr lang="sv-SE" sz="600" dirty="0" err="1"/>
              <a:t>insomnia</a:t>
            </a:r>
            <a:r>
              <a:rPr lang="sv-SE" sz="600" dirty="0"/>
              <a:t>. </a:t>
            </a:r>
            <a:r>
              <a:rPr lang="sv-SE" sz="600" dirty="0" err="1"/>
              <a:t>EClinicalMedicine</a:t>
            </a:r>
            <a:r>
              <a:rPr lang="sv-SE" sz="600" dirty="0"/>
              <a:t>, 27, 100565. https://doi.org/10.1016/j.eclinm.2020.100565 	</a:t>
            </a:r>
          </a:p>
        </p:txBody>
      </p:sp>
      <p:pic>
        <p:nvPicPr>
          <p:cNvPr id="4" name="Bildobjekt 3">
            <a:extLst>
              <a:ext uri="{FF2B5EF4-FFF2-40B4-BE49-F238E27FC236}">
                <a16:creationId xmlns:a16="http://schemas.microsoft.com/office/drawing/2014/main" id="{2FE88EF5-D4AA-ED96-113E-FE91EF86B74E}"/>
              </a:ext>
            </a:extLst>
          </p:cNvPr>
          <p:cNvPicPr>
            <a:picLocks noChangeAspect="1"/>
          </p:cNvPicPr>
          <p:nvPr/>
        </p:nvPicPr>
        <p:blipFill>
          <a:blip r:embed="rId3"/>
          <a:stretch>
            <a:fillRect/>
          </a:stretch>
        </p:blipFill>
        <p:spPr>
          <a:xfrm>
            <a:off x="6084168" y="720625"/>
            <a:ext cx="3315311" cy="1604446"/>
          </a:xfrm>
          <a:prstGeom prst="rect">
            <a:avLst/>
          </a:prstGeom>
        </p:spPr>
      </p:pic>
      <p:sp>
        <p:nvSpPr>
          <p:cNvPr id="5" name="Rektangel 4">
            <a:extLst>
              <a:ext uri="{FF2B5EF4-FFF2-40B4-BE49-F238E27FC236}">
                <a16:creationId xmlns:a16="http://schemas.microsoft.com/office/drawing/2014/main" id="{C0AAE979-8902-0DA7-4272-FCAA3DAA507B}"/>
              </a:ext>
            </a:extLst>
          </p:cNvPr>
          <p:cNvSpPr/>
          <p:nvPr/>
        </p:nvSpPr>
        <p:spPr>
          <a:xfrm>
            <a:off x="314145" y="247579"/>
            <a:ext cx="6408712" cy="461665"/>
          </a:xfrm>
          <a:prstGeom prst="rect">
            <a:avLst/>
          </a:prstGeom>
        </p:spPr>
        <p:txBody>
          <a:bodyPr wrap="square">
            <a:spAutoFit/>
          </a:bodyPr>
          <a:lstStyle/>
          <a:p>
            <a:r>
              <a:rPr lang="sv-SE" dirty="0">
                <a:solidFill>
                  <a:schemeClr val="accent1"/>
                </a:solidFill>
                <a:latin typeface="+mj-lt"/>
              </a:rPr>
              <a:t>Sammanfattning resultat från arbetslivet</a:t>
            </a:r>
          </a:p>
        </p:txBody>
      </p:sp>
    </p:spTree>
    <p:extLst>
      <p:ext uri="{BB962C8B-B14F-4D97-AF65-F5344CB8AC3E}">
        <p14:creationId xmlns:p14="http://schemas.microsoft.com/office/powerpoint/2010/main" val="261722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DA201-5C91-CD0F-6087-F2295BE1BD2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990182A-D7D7-D691-C651-AA0C239848ED}"/>
              </a:ext>
            </a:extLst>
          </p:cNvPr>
          <p:cNvSpPr>
            <a:spLocks noGrp="1"/>
          </p:cNvSpPr>
          <p:nvPr>
            <p:ph type="title"/>
          </p:nvPr>
        </p:nvSpPr>
        <p:spPr>
          <a:xfrm>
            <a:off x="255971" y="339502"/>
            <a:ext cx="8729676" cy="857250"/>
          </a:xfrm>
        </p:spPr>
        <p:txBody>
          <a:bodyPr/>
          <a:lstStyle/>
          <a:p>
            <a:r>
              <a:rPr lang="sv-SE"/>
              <a:t>Förebyggande insatser</a:t>
            </a:r>
            <a:br>
              <a:rPr lang="sv-SE"/>
            </a:br>
            <a:endParaRPr lang="sv-SE"/>
          </a:p>
        </p:txBody>
      </p:sp>
      <p:sp>
        <p:nvSpPr>
          <p:cNvPr id="4" name="Platshållare för sidfot 3">
            <a:extLst>
              <a:ext uri="{FF2B5EF4-FFF2-40B4-BE49-F238E27FC236}">
                <a16:creationId xmlns:a16="http://schemas.microsoft.com/office/drawing/2014/main" id="{31D5DD14-DEC7-54E3-9A5C-4D441258AB8F}"/>
              </a:ext>
            </a:extLst>
          </p:cNvPr>
          <p:cNvSpPr>
            <a:spLocks noGrp="1"/>
          </p:cNvSpPr>
          <p:nvPr>
            <p:ph type="ftr" sz="quarter" idx="3"/>
          </p:nvPr>
        </p:nvSpPr>
        <p:spPr/>
        <p:txBody>
          <a:bodyPr/>
          <a:lstStyle/>
          <a:p>
            <a:r>
              <a:rPr lang="sv-SE"/>
              <a:t>Karolinska Institutet - a medical university</a:t>
            </a:r>
            <a:endParaRPr lang="sv-SE" dirty="0"/>
          </a:p>
        </p:txBody>
      </p:sp>
      <p:sp>
        <p:nvSpPr>
          <p:cNvPr id="5" name="Platshållare för datum 4">
            <a:extLst>
              <a:ext uri="{FF2B5EF4-FFF2-40B4-BE49-F238E27FC236}">
                <a16:creationId xmlns:a16="http://schemas.microsoft.com/office/drawing/2014/main" id="{C13B620C-7DCA-A617-DFF1-1342FAA6990A}"/>
              </a:ext>
            </a:extLst>
          </p:cNvPr>
          <p:cNvSpPr>
            <a:spLocks noGrp="1"/>
          </p:cNvSpPr>
          <p:nvPr>
            <p:ph type="dt" sz="half" idx="10"/>
          </p:nvPr>
        </p:nvSpPr>
        <p:spPr/>
        <p:txBody>
          <a:bodyPr/>
          <a:lstStyle/>
          <a:p>
            <a:fld id="{0B99A5A2-19A1-4CFC-BFE3-8B9C2E2B5BE0}" type="datetime1">
              <a:rPr lang="en-GB" smtClean="0"/>
              <a:t>26/08/2025</a:t>
            </a:fld>
            <a:endParaRPr lang="sv-SE" dirty="0"/>
          </a:p>
        </p:txBody>
      </p:sp>
      <p:sp>
        <p:nvSpPr>
          <p:cNvPr id="6" name="Platshållare för bildnummer 5">
            <a:extLst>
              <a:ext uri="{FF2B5EF4-FFF2-40B4-BE49-F238E27FC236}">
                <a16:creationId xmlns:a16="http://schemas.microsoft.com/office/drawing/2014/main" id="{78D48E49-1416-FBFF-584B-F053E8A442A6}"/>
              </a:ext>
            </a:extLst>
          </p:cNvPr>
          <p:cNvSpPr>
            <a:spLocks noGrp="1"/>
          </p:cNvSpPr>
          <p:nvPr>
            <p:ph type="sldNum" sz="quarter" idx="12"/>
          </p:nvPr>
        </p:nvSpPr>
        <p:spPr/>
        <p:txBody>
          <a:bodyPr/>
          <a:lstStyle/>
          <a:p>
            <a:fld id="{15859C56-CB7E-413F-8971-4226A1EF6823}" type="slidenum">
              <a:rPr lang="sv-SE" smtClean="0"/>
              <a:pPr/>
              <a:t>63</a:t>
            </a:fld>
            <a:endParaRPr lang="sv-SE" dirty="0"/>
          </a:p>
        </p:txBody>
      </p:sp>
      <p:sp>
        <p:nvSpPr>
          <p:cNvPr id="8" name="AutoShape 2">
            <a:extLst>
              <a:ext uri="{FF2B5EF4-FFF2-40B4-BE49-F238E27FC236}">
                <a16:creationId xmlns:a16="http://schemas.microsoft.com/office/drawing/2014/main" id="{DAB4EE4C-018D-5951-45E1-F08C8CCBC029}"/>
              </a:ext>
            </a:extLst>
          </p:cNvPr>
          <p:cNvSpPr>
            <a:spLocks noChangeArrowheads="1"/>
          </p:cNvSpPr>
          <p:nvPr/>
        </p:nvSpPr>
        <p:spPr bwMode="auto">
          <a:xfrm>
            <a:off x="4161379" y="2356247"/>
            <a:ext cx="594122" cy="594122"/>
          </a:xfrm>
          <a:prstGeom prst="irregularSeal1">
            <a:avLst/>
          </a:prstGeom>
          <a:solidFill>
            <a:srgbClr val="178C9D"/>
          </a:solidFill>
          <a:ln w="9525">
            <a:solidFill>
              <a:srgbClr val="000000"/>
            </a:solidFill>
            <a:miter lim="800000"/>
            <a:headEnd/>
            <a:tailEnd/>
          </a:ln>
        </p:spPr>
        <p:txBody>
          <a:bodyPr wrap="none"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v-SE" sz="1350" b="0" i="0" u="none" strike="noStrike" kern="0" cap="none" spc="0" normalizeH="0" baseline="0" noProof="0">
              <a:ln>
                <a:noFill/>
              </a:ln>
              <a:solidFill>
                <a:srgbClr val="000000"/>
              </a:solidFill>
              <a:effectLst/>
              <a:uLnTx/>
              <a:uFillTx/>
              <a:latin typeface="Arial"/>
            </a:endParaRPr>
          </a:p>
        </p:txBody>
      </p:sp>
      <p:sp>
        <p:nvSpPr>
          <p:cNvPr id="9" name="AutoShape 3">
            <a:extLst>
              <a:ext uri="{FF2B5EF4-FFF2-40B4-BE49-F238E27FC236}">
                <a16:creationId xmlns:a16="http://schemas.microsoft.com/office/drawing/2014/main" id="{CCDD2393-6144-6193-6B3B-2C662287E473}"/>
              </a:ext>
            </a:extLst>
          </p:cNvPr>
          <p:cNvSpPr>
            <a:spLocks noChangeArrowheads="1"/>
          </p:cNvSpPr>
          <p:nvPr/>
        </p:nvSpPr>
        <p:spPr bwMode="auto">
          <a:xfrm>
            <a:off x="1838656" y="2409732"/>
            <a:ext cx="2269145" cy="485868"/>
          </a:xfrm>
          <a:prstGeom prst="chevron">
            <a:avLst>
              <a:gd name="adj" fmla="val 56364"/>
            </a:avLst>
          </a:prstGeom>
          <a:solidFill>
            <a:srgbClr val="178C9D"/>
          </a:solidFill>
          <a:ln w="9525">
            <a:solidFill>
              <a:srgbClr val="000000"/>
            </a:solidFill>
            <a:miter lim="800000"/>
            <a:headEnd/>
            <a:tailEnd/>
          </a:ln>
        </p:spPr>
        <p:txBody>
          <a:bodyPr wrap="none" anchor="ctr"/>
          <a:lstStyle/>
          <a:p>
            <a:pPr marL="257175" marR="0" lvl="0" indent="-257175" algn="ctr" defTabSz="685800" eaLnBrk="1" fontAlgn="auto" latinLnBrk="0" hangingPunct="1">
              <a:lnSpc>
                <a:spcPct val="100000"/>
              </a:lnSpc>
              <a:spcBef>
                <a:spcPts val="0"/>
              </a:spcBef>
              <a:spcAft>
                <a:spcPts val="0"/>
              </a:spcAft>
              <a:buClrTx/>
              <a:buSzTx/>
              <a:buFontTx/>
              <a:buNone/>
              <a:tabLst/>
              <a:defRPr/>
            </a:pPr>
            <a:r>
              <a:rPr kumimoji="0" lang="sv-SE" sz="1350" b="0" i="0" u="none" strike="noStrike" kern="0" cap="none" spc="0" normalizeH="0" baseline="0" noProof="0" dirty="0">
                <a:ln>
                  <a:noFill/>
                </a:ln>
                <a:solidFill>
                  <a:srgbClr val="000000"/>
                </a:solidFill>
                <a:effectLst/>
                <a:uLnTx/>
                <a:uFillTx/>
                <a:latin typeface="Arial Rounded MT Bold" pitchFamily="34" charset="0"/>
              </a:rPr>
              <a:t>   </a:t>
            </a:r>
            <a:r>
              <a:rPr kumimoji="0" lang="sv-SE" sz="1350" b="0" i="0" u="none" strike="noStrike" kern="0" cap="none" spc="0" normalizeH="0" baseline="0" noProof="0" dirty="0" err="1">
                <a:ln>
                  <a:noFill/>
                </a:ln>
                <a:solidFill>
                  <a:srgbClr val="FFFFFF"/>
                </a:solidFill>
                <a:effectLst/>
                <a:uLnTx/>
                <a:uFillTx/>
                <a:latin typeface="Arial Rounded MT Bold" pitchFamily="34" charset="0"/>
              </a:rPr>
              <a:t>Higher</a:t>
            </a:r>
            <a:r>
              <a:rPr kumimoji="0" lang="sv-SE" sz="1350" b="0" i="0" u="none" strike="noStrike" kern="0" cap="none" spc="0" normalizeH="0" baseline="0" noProof="0" dirty="0">
                <a:ln>
                  <a:noFill/>
                </a:ln>
                <a:solidFill>
                  <a:srgbClr val="FFFFFF"/>
                </a:solidFill>
                <a:effectLst/>
                <a:uLnTx/>
                <a:uFillTx/>
                <a:latin typeface="Arial Rounded MT Bold" pitchFamily="34" charset="0"/>
              </a:rPr>
              <a:t> </a:t>
            </a:r>
            <a:r>
              <a:rPr kumimoji="0" lang="sv-SE" sz="1350" b="0" i="0" u="none" strike="noStrike" kern="0" cap="none" spc="0" normalizeH="0" baseline="0" noProof="0" dirty="0" err="1">
                <a:ln>
                  <a:noFill/>
                </a:ln>
                <a:solidFill>
                  <a:srgbClr val="FFFFFF"/>
                </a:solidFill>
                <a:effectLst/>
                <a:uLnTx/>
                <a:uFillTx/>
                <a:latin typeface="Arial Rounded MT Bold" pitchFamily="34" charset="0"/>
              </a:rPr>
              <a:t>education</a:t>
            </a:r>
            <a:endParaRPr kumimoji="0" lang="sv-SE" sz="1350" b="0" i="0" u="none" strike="noStrike" kern="0" cap="none" spc="0" normalizeH="0" baseline="0" noProof="0" dirty="0">
              <a:ln>
                <a:noFill/>
              </a:ln>
              <a:solidFill>
                <a:srgbClr val="FFFFFF"/>
              </a:solidFill>
              <a:effectLst/>
              <a:uLnTx/>
              <a:uFillTx/>
              <a:latin typeface="Arial Rounded MT Bold" pitchFamily="34" charset="0"/>
            </a:endParaRPr>
          </a:p>
        </p:txBody>
      </p:sp>
      <p:sp>
        <p:nvSpPr>
          <p:cNvPr id="10" name="AutoShape 4">
            <a:extLst>
              <a:ext uri="{FF2B5EF4-FFF2-40B4-BE49-F238E27FC236}">
                <a16:creationId xmlns:a16="http://schemas.microsoft.com/office/drawing/2014/main" id="{65C4DAB2-D04E-73FE-04CA-D398D2C3C1F0}"/>
              </a:ext>
            </a:extLst>
          </p:cNvPr>
          <p:cNvSpPr>
            <a:spLocks noChangeArrowheads="1"/>
          </p:cNvSpPr>
          <p:nvPr/>
        </p:nvSpPr>
        <p:spPr bwMode="auto">
          <a:xfrm>
            <a:off x="4701922" y="2417407"/>
            <a:ext cx="3186113" cy="485775"/>
          </a:xfrm>
          <a:prstGeom prst="chevron">
            <a:avLst>
              <a:gd name="adj" fmla="val 43149"/>
            </a:avLst>
          </a:prstGeom>
          <a:solidFill>
            <a:srgbClr val="178C9D"/>
          </a:solidFill>
          <a:ln w="9525">
            <a:solidFill>
              <a:srgbClr val="000000"/>
            </a:solidFill>
            <a:miter lim="800000"/>
            <a:headEnd/>
            <a:tailEnd/>
          </a:ln>
        </p:spPr>
        <p:txBody>
          <a:bodyPr wrap="none" anchor="ctr"/>
          <a:lstStyle/>
          <a:p>
            <a:pPr marL="257175" marR="0" lvl="0" indent="-257175" algn="ctr" defTabSz="685800" eaLnBrk="1" fontAlgn="auto" latinLnBrk="0" hangingPunct="1">
              <a:lnSpc>
                <a:spcPct val="100000"/>
              </a:lnSpc>
              <a:spcBef>
                <a:spcPts val="0"/>
              </a:spcBef>
              <a:spcAft>
                <a:spcPts val="0"/>
              </a:spcAft>
              <a:buClrTx/>
              <a:buSzTx/>
              <a:buFontTx/>
              <a:buNone/>
              <a:tabLst/>
              <a:defRPr/>
            </a:pPr>
            <a:r>
              <a:rPr kumimoji="0" lang="sv-SE" sz="1350" b="0" i="0" u="none" strike="noStrike" kern="0" cap="none" spc="0" normalizeH="0" baseline="0" noProof="0" dirty="0">
                <a:ln>
                  <a:noFill/>
                </a:ln>
                <a:solidFill>
                  <a:srgbClr val="FFFFFF"/>
                </a:solidFill>
                <a:effectLst/>
                <a:uLnTx/>
                <a:uFillTx/>
                <a:latin typeface="Arial Rounded MT Bold" pitchFamily="34" charset="0"/>
              </a:rPr>
              <a:t>Work life</a:t>
            </a:r>
          </a:p>
        </p:txBody>
      </p:sp>
      <p:sp>
        <p:nvSpPr>
          <p:cNvPr id="11" name="AutoShape 2">
            <a:extLst>
              <a:ext uri="{FF2B5EF4-FFF2-40B4-BE49-F238E27FC236}">
                <a16:creationId xmlns:a16="http://schemas.microsoft.com/office/drawing/2014/main" id="{7AB4C36E-5196-8832-5C0E-20E4EB00E119}"/>
              </a:ext>
            </a:extLst>
          </p:cNvPr>
          <p:cNvSpPr>
            <a:spLocks noChangeArrowheads="1"/>
          </p:cNvSpPr>
          <p:nvPr/>
        </p:nvSpPr>
        <p:spPr bwMode="auto">
          <a:xfrm>
            <a:off x="1244533" y="2374452"/>
            <a:ext cx="594122" cy="594122"/>
          </a:xfrm>
          <a:prstGeom prst="irregularSeal1">
            <a:avLst/>
          </a:prstGeom>
          <a:solidFill>
            <a:srgbClr val="178C9D"/>
          </a:solidFill>
          <a:ln w="9525">
            <a:solidFill>
              <a:srgbClr val="000000"/>
            </a:solidFill>
            <a:miter lim="800000"/>
            <a:headEnd/>
            <a:tailEnd/>
          </a:ln>
        </p:spPr>
        <p:txBody>
          <a:bodyPr wrap="none" anchor="ctr"/>
          <a:lstStyle/>
          <a:p>
            <a:pPr marL="0" marR="0" lvl="0" indent="0" defTabSz="685800" eaLnBrk="1" fontAlgn="auto" latinLnBrk="0" hangingPunct="1">
              <a:lnSpc>
                <a:spcPct val="100000"/>
              </a:lnSpc>
              <a:spcBef>
                <a:spcPct val="20000"/>
              </a:spcBef>
              <a:spcAft>
                <a:spcPts val="0"/>
              </a:spcAft>
              <a:buClr>
                <a:srgbClr val="870052"/>
              </a:buClr>
              <a:buSzTx/>
              <a:buFont typeface="Wingdings" pitchFamily="2" charset="2"/>
              <a:buChar char="§"/>
              <a:tabLst/>
              <a:defRPr/>
            </a:pPr>
            <a:endParaRPr kumimoji="0" lang="en-US" sz="1500" b="0" i="0" u="none" strike="noStrike" kern="0" cap="none" spc="0" normalizeH="0" baseline="0" noProof="0">
              <a:ln>
                <a:noFill/>
              </a:ln>
              <a:solidFill>
                <a:srgbClr val="000000"/>
              </a:solidFill>
              <a:effectLst/>
              <a:uLnTx/>
              <a:uFillTx/>
              <a:latin typeface="Arial" charset="0"/>
            </a:endParaRPr>
          </a:p>
        </p:txBody>
      </p:sp>
      <p:pic>
        <p:nvPicPr>
          <p:cNvPr id="12" name="Picture 2" descr="C:\Documents and Settings\stupg\Skrivbord\My Dropbox\ACT gemensam\Mind the gap.JPG">
            <a:extLst>
              <a:ext uri="{FF2B5EF4-FFF2-40B4-BE49-F238E27FC236}">
                <a16:creationId xmlns:a16="http://schemas.microsoft.com/office/drawing/2014/main" id="{4E3BC3EC-B2AC-8F88-0D68-BA7004328451}"/>
              </a:ext>
            </a:extLst>
          </p:cNvPr>
          <p:cNvPicPr>
            <a:picLocks noChangeAspect="1" noChangeArrowheads="1"/>
          </p:cNvPicPr>
          <p:nvPr/>
        </p:nvPicPr>
        <p:blipFill>
          <a:blip r:embed="rId2"/>
          <a:srcRect/>
          <a:stretch>
            <a:fillRect/>
          </a:stretch>
        </p:blipFill>
        <p:spPr bwMode="auto">
          <a:xfrm flipH="1">
            <a:off x="1937291" y="2298526"/>
            <a:ext cx="397922" cy="397922"/>
          </a:xfrm>
          <a:prstGeom prst="rect">
            <a:avLst/>
          </a:prstGeom>
          <a:noFill/>
          <a:ln w="9525">
            <a:noFill/>
            <a:miter lim="800000"/>
            <a:headEnd/>
            <a:tailEnd/>
          </a:ln>
        </p:spPr>
      </p:pic>
      <p:pic>
        <p:nvPicPr>
          <p:cNvPr id="14" name="Bildobjekt 13">
            <a:extLst>
              <a:ext uri="{FF2B5EF4-FFF2-40B4-BE49-F238E27FC236}">
                <a16:creationId xmlns:a16="http://schemas.microsoft.com/office/drawing/2014/main" id="{1D878D22-556E-CFD0-B1F7-8F27E1CF14EB}"/>
              </a:ext>
            </a:extLst>
          </p:cNvPr>
          <p:cNvPicPr>
            <a:picLocks noChangeAspect="1"/>
          </p:cNvPicPr>
          <p:nvPr/>
        </p:nvPicPr>
        <p:blipFill>
          <a:blip r:embed="rId3"/>
          <a:stretch>
            <a:fillRect/>
          </a:stretch>
        </p:blipFill>
        <p:spPr>
          <a:xfrm>
            <a:off x="654263" y="3134651"/>
            <a:ext cx="1552643" cy="9907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latshållare för innehåll 6">
            <a:extLst>
              <a:ext uri="{FF2B5EF4-FFF2-40B4-BE49-F238E27FC236}">
                <a16:creationId xmlns:a16="http://schemas.microsoft.com/office/drawing/2014/main" id="{2B2B4CC6-9D33-833B-6220-AC69A30D1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004" y="2362495"/>
            <a:ext cx="949023" cy="396410"/>
          </a:xfrm>
          <a:prstGeom prst="rect">
            <a:avLst/>
          </a:prstGeom>
        </p:spPr>
      </p:pic>
      <p:sp>
        <p:nvSpPr>
          <p:cNvPr id="16" name="Kommentar i oval 30">
            <a:extLst>
              <a:ext uri="{FF2B5EF4-FFF2-40B4-BE49-F238E27FC236}">
                <a16:creationId xmlns:a16="http://schemas.microsoft.com/office/drawing/2014/main" id="{45FB1752-D2E6-6960-F362-9DD93D0D9C87}"/>
              </a:ext>
            </a:extLst>
          </p:cNvPr>
          <p:cNvSpPr/>
          <p:nvPr/>
        </p:nvSpPr>
        <p:spPr bwMode="auto">
          <a:xfrm>
            <a:off x="335868" y="902017"/>
            <a:ext cx="4366337" cy="1059581"/>
          </a:xfrm>
          <a:prstGeom prst="wedgeEllipseCallout">
            <a:avLst>
              <a:gd name="adj1" fmla="val -324"/>
              <a:gd name="adj2" fmla="val 62593"/>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000000"/>
                </a:solidFill>
                <a:effectLst/>
                <a:uLnTx/>
                <a:uFillTx/>
                <a:latin typeface="+mn-lt"/>
              </a:rPr>
              <a:t>Mind the gap-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0000"/>
                </a:solidFill>
                <a:effectLst/>
                <a:uLnTx/>
                <a:uFillTx/>
                <a:latin typeface="+mn-lt"/>
              </a:rPr>
              <a:t>Förebygga</a:t>
            </a:r>
            <a:r>
              <a:rPr kumimoji="0" lang="en-US" sz="1400" b="1" i="0" u="none" strike="noStrike" kern="0" cap="none" spc="0" normalizeH="0" baseline="0" noProof="0" dirty="0">
                <a:ln>
                  <a:noFill/>
                </a:ln>
                <a:solidFill>
                  <a:srgbClr val="000000"/>
                </a:solidFill>
                <a:effectLst/>
                <a:uLnTx/>
                <a:uFillTx/>
                <a:latin typeface="+mn-lt"/>
              </a:rPr>
              <a:t> </a:t>
            </a:r>
            <a:r>
              <a:rPr kumimoji="0" lang="en-US" sz="1400" b="1" i="0" u="none" strike="noStrike" kern="0" cap="none" spc="0" normalizeH="0" baseline="0" noProof="0" dirty="0" err="1">
                <a:ln>
                  <a:noFill/>
                </a:ln>
                <a:solidFill>
                  <a:srgbClr val="000000"/>
                </a:solidFill>
                <a:effectLst/>
                <a:uLnTx/>
                <a:uFillTx/>
                <a:latin typeface="+mn-lt"/>
              </a:rPr>
              <a:t>stressrelaterad</a:t>
            </a:r>
            <a:r>
              <a:rPr kumimoji="0" lang="en-US" sz="1400" b="1" i="0" u="none" strike="noStrike" kern="0" cap="none" spc="0" normalizeH="0" baseline="0" noProof="0" dirty="0">
                <a:ln>
                  <a:noFill/>
                </a:ln>
                <a:solidFill>
                  <a:srgbClr val="000000"/>
                </a:solidFill>
                <a:effectLst/>
                <a:uLnTx/>
                <a:uFillTx/>
                <a:latin typeface="+mn-lt"/>
              </a:rPr>
              <a:t> </a:t>
            </a:r>
            <a:r>
              <a:rPr kumimoji="0" lang="en-US" sz="1400" b="1" i="0" u="none" strike="noStrike" kern="0" cap="none" spc="0" normalizeH="0" baseline="0" noProof="0" dirty="0" err="1">
                <a:ln>
                  <a:noFill/>
                </a:ln>
                <a:solidFill>
                  <a:srgbClr val="000000"/>
                </a:solidFill>
                <a:effectLst/>
                <a:uLnTx/>
                <a:uFillTx/>
                <a:latin typeface="+mn-lt"/>
              </a:rPr>
              <a:t>ohälsa</a:t>
            </a:r>
            <a:r>
              <a:rPr kumimoji="0" lang="en-US" sz="1400" b="1" i="0" u="none" strike="noStrike" kern="0" cap="none" spc="0" normalizeH="0" baseline="0" noProof="0" dirty="0">
                <a:ln>
                  <a:noFill/>
                </a:ln>
                <a:solidFill>
                  <a:srgbClr val="000000"/>
                </a:solidFill>
                <a:effectLst/>
                <a:uLnTx/>
                <a:uFillTx/>
                <a:latin typeface="+mn-lt"/>
              </a:rPr>
              <a:t> hos </a:t>
            </a:r>
            <a:r>
              <a:rPr kumimoji="0" lang="en-US" sz="1400" b="1" i="0" u="none" strike="noStrike" kern="0" cap="none" spc="0" normalizeH="0" baseline="0" noProof="0" dirty="0" err="1">
                <a:ln>
                  <a:noFill/>
                </a:ln>
                <a:solidFill>
                  <a:srgbClr val="000000"/>
                </a:solidFill>
                <a:effectLst/>
                <a:uLnTx/>
                <a:uFillTx/>
                <a:latin typeface="+mn-lt"/>
              </a:rPr>
              <a:t>sjuksköterskestudenter</a:t>
            </a:r>
            <a:endParaRPr kumimoji="0" lang="sv-SE" sz="1400" b="1" i="0" u="none" strike="noStrike" kern="0" cap="none" spc="0" normalizeH="0" baseline="0" noProof="0" dirty="0">
              <a:ln>
                <a:noFill/>
              </a:ln>
              <a:solidFill>
                <a:srgbClr val="000000"/>
              </a:solidFill>
              <a:effectLst/>
              <a:uLnTx/>
              <a:uFillTx/>
              <a:latin typeface="+mn-lt"/>
            </a:endParaRPr>
          </a:p>
        </p:txBody>
      </p:sp>
      <p:sp>
        <p:nvSpPr>
          <p:cNvPr id="17" name="Kommentar i oval 32">
            <a:extLst>
              <a:ext uri="{FF2B5EF4-FFF2-40B4-BE49-F238E27FC236}">
                <a16:creationId xmlns:a16="http://schemas.microsoft.com/office/drawing/2014/main" id="{E2549AE3-480A-0533-943A-98A95FA1E8C2}"/>
              </a:ext>
            </a:extLst>
          </p:cNvPr>
          <p:cNvSpPr/>
          <p:nvPr/>
        </p:nvSpPr>
        <p:spPr bwMode="auto">
          <a:xfrm>
            <a:off x="5465609" y="1196752"/>
            <a:ext cx="3520037" cy="1130002"/>
          </a:xfrm>
          <a:prstGeom prst="wedgeEllipseCallout">
            <a:avLst>
              <a:gd name="adj1" fmla="val -50762"/>
              <a:gd name="adj2" fmla="val 65796"/>
            </a:avLst>
          </a:prstGeom>
          <a:no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lang="en-US" sz="1400" b="1" kern="0" dirty="0" err="1">
                <a:solidFill>
                  <a:srgbClr val="000000"/>
                </a:solidFill>
                <a:latin typeface="+mn-lt"/>
              </a:rPr>
              <a:t>Förebygga</a:t>
            </a:r>
            <a:r>
              <a:rPr lang="en-US" sz="1400" b="1" kern="0" dirty="0">
                <a:solidFill>
                  <a:srgbClr val="000000"/>
                </a:solidFill>
                <a:latin typeface="+mn-lt"/>
              </a:rPr>
              <a:t> </a:t>
            </a:r>
            <a:r>
              <a:rPr lang="en-US" sz="1400" b="1" kern="0" dirty="0" err="1">
                <a:solidFill>
                  <a:srgbClr val="000000"/>
                </a:solidFill>
                <a:latin typeface="+mn-lt"/>
              </a:rPr>
              <a:t>självskattad</a:t>
            </a:r>
            <a:r>
              <a:rPr lang="en-US" sz="1400" b="1" kern="0" dirty="0">
                <a:solidFill>
                  <a:srgbClr val="000000"/>
                </a:solidFill>
                <a:latin typeface="+mn-lt"/>
              </a:rPr>
              <a:t> stress hos </a:t>
            </a:r>
            <a:r>
              <a:rPr lang="en-US" sz="1400" b="1" kern="0" dirty="0" err="1">
                <a:solidFill>
                  <a:srgbClr val="000000"/>
                </a:solidFill>
                <a:latin typeface="+mn-lt"/>
              </a:rPr>
              <a:t>nyutbildade</a:t>
            </a:r>
            <a:r>
              <a:rPr lang="en-US" sz="1400" b="1" kern="0" dirty="0">
                <a:solidFill>
                  <a:srgbClr val="000000"/>
                </a:solidFill>
                <a:latin typeface="+mn-lt"/>
              </a:rPr>
              <a:t> </a:t>
            </a:r>
            <a:r>
              <a:rPr lang="en-US" sz="1400" b="1" kern="0" dirty="0" err="1">
                <a:solidFill>
                  <a:srgbClr val="000000"/>
                </a:solidFill>
                <a:latin typeface="+mn-lt"/>
              </a:rPr>
              <a:t>sjuksköterskor</a:t>
            </a:r>
            <a:r>
              <a:rPr lang="en-US" sz="1400" b="1" kern="0" dirty="0">
                <a:solidFill>
                  <a:srgbClr val="000000"/>
                </a:solidFill>
                <a:latin typeface="+mn-lt"/>
              </a:rPr>
              <a:t> under </a:t>
            </a:r>
            <a:r>
              <a:rPr lang="en-US" sz="1400" b="1" kern="0" dirty="0" err="1">
                <a:solidFill>
                  <a:srgbClr val="000000"/>
                </a:solidFill>
                <a:latin typeface="+mn-lt"/>
              </a:rPr>
              <a:t>en</a:t>
            </a:r>
            <a:r>
              <a:rPr lang="en-US" sz="1400" b="1" kern="0" dirty="0">
                <a:solidFill>
                  <a:srgbClr val="000000"/>
                </a:solidFill>
                <a:latin typeface="+mn-lt"/>
              </a:rPr>
              <a:t> </a:t>
            </a:r>
            <a:r>
              <a:rPr lang="en-US" sz="1400" b="1" kern="0" dirty="0" err="1">
                <a:solidFill>
                  <a:srgbClr val="000000"/>
                </a:solidFill>
                <a:latin typeface="+mn-lt"/>
              </a:rPr>
              <a:t>utmanande</a:t>
            </a:r>
            <a:r>
              <a:rPr lang="en-US" sz="1400" b="1" kern="0" dirty="0">
                <a:solidFill>
                  <a:srgbClr val="000000"/>
                </a:solidFill>
                <a:latin typeface="+mn-lt"/>
              </a:rPr>
              <a:t> period</a:t>
            </a:r>
            <a:endParaRPr kumimoji="0" lang="sv-SE" sz="1400" b="1" i="0" u="none" strike="noStrike" kern="0" cap="none" spc="0" normalizeH="0" baseline="0" noProof="0" dirty="0">
              <a:ln>
                <a:noFill/>
              </a:ln>
              <a:solidFill>
                <a:srgbClr val="000000"/>
              </a:solidFill>
              <a:effectLst/>
              <a:uLnTx/>
              <a:uFillTx/>
              <a:latin typeface="+mn-lt"/>
            </a:endParaRPr>
          </a:p>
        </p:txBody>
      </p:sp>
      <p:pic>
        <p:nvPicPr>
          <p:cNvPr id="18" name="Bildobjekt 17">
            <a:extLst>
              <a:ext uri="{FF2B5EF4-FFF2-40B4-BE49-F238E27FC236}">
                <a16:creationId xmlns:a16="http://schemas.microsoft.com/office/drawing/2014/main" id="{5F194EF2-1D04-0C93-C895-F61E8520E593}"/>
              </a:ext>
            </a:extLst>
          </p:cNvPr>
          <p:cNvPicPr>
            <a:picLocks noChangeAspect="1"/>
          </p:cNvPicPr>
          <p:nvPr/>
        </p:nvPicPr>
        <p:blipFill>
          <a:blip r:embed="rId5"/>
          <a:stretch>
            <a:fillRect/>
          </a:stretch>
        </p:blipFill>
        <p:spPr>
          <a:xfrm>
            <a:off x="4708120" y="1740683"/>
            <a:ext cx="682804" cy="512525"/>
          </a:xfrm>
          <a:prstGeom prst="rect">
            <a:avLst/>
          </a:prstGeom>
        </p:spPr>
      </p:pic>
      <p:pic>
        <p:nvPicPr>
          <p:cNvPr id="19" name="Picture 3" descr="studenter">
            <a:extLst>
              <a:ext uri="{FF2B5EF4-FFF2-40B4-BE49-F238E27FC236}">
                <a16:creationId xmlns:a16="http://schemas.microsoft.com/office/drawing/2014/main" id="{0D76E472-23E2-6641-DF3E-8D0335820C5D}"/>
              </a:ext>
            </a:extLst>
          </p:cNvPr>
          <p:cNvPicPr>
            <a:picLocks noChangeAspect="1" noChangeArrowheads="1"/>
          </p:cNvPicPr>
          <p:nvPr/>
        </p:nvPicPr>
        <p:blipFill>
          <a:blip r:embed="rId6" cstate="print"/>
          <a:srcRect/>
          <a:stretch>
            <a:fillRect/>
          </a:stretch>
        </p:blipFill>
        <p:spPr bwMode="auto">
          <a:xfrm>
            <a:off x="2476433" y="920257"/>
            <a:ext cx="446717" cy="422300"/>
          </a:xfrm>
          <a:prstGeom prst="rect">
            <a:avLst/>
          </a:prstGeom>
          <a:noFill/>
          <a:ln w="9525">
            <a:noFill/>
            <a:miter lim="800000"/>
            <a:headEnd/>
            <a:tailEnd/>
          </a:ln>
        </p:spPr>
      </p:pic>
      <p:pic>
        <p:nvPicPr>
          <p:cNvPr id="3" name="Bildobjekt 2">
            <a:extLst>
              <a:ext uri="{FF2B5EF4-FFF2-40B4-BE49-F238E27FC236}">
                <a16:creationId xmlns:a16="http://schemas.microsoft.com/office/drawing/2014/main" id="{DC03A0C4-E59C-5C2E-35D0-5525DCA82FE2}"/>
              </a:ext>
            </a:extLst>
          </p:cNvPr>
          <p:cNvPicPr>
            <a:picLocks noChangeAspect="1"/>
          </p:cNvPicPr>
          <p:nvPr/>
        </p:nvPicPr>
        <p:blipFill rotWithShape="1">
          <a:blip r:embed="rId7"/>
          <a:srcRect l="18228" t="22140" r="24253" b="27148"/>
          <a:stretch/>
        </p:blipFill>
        <p:spPr>
          <a:xfrm>
            <a:off x="5354616" y="3815546"/>
            <a:ext cx="1855296" cy="891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Bildobjekt 20">
            <a:extLst>
              <a:ext uri="{FF2B5EF4-FFF2-40B4-BE49-F238E27FC236}">
                <a16:creationId xmlns:a16="http://schemas.microsoft.com/office/drawing/2014/main" id="{53107DC3-B93A-6779-B726-13230B1800F1}"/>
              </a:ext>
            </a:extLst>
          </p:cNvPr>
          <p:cNvPicPr>
            <a:picLocks noChangeAspect="1"/>
          </p:cNvPicPr>
          <p:nvPr/>
        </p:nvPicPr>
        <p:blipFill>
          <a:blip r:embed="rId8"/>
          <a:stretch>
            <a:fillRect/>
          </a:stretch>
        </p:blipFill>
        <p:spPr>
          <a:xfrm>
            <a:off x="4854083" y="3047838"/>
            <a:ext cx="1687887" cy="9273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2" name="Bildobjekt 21">
            <a:extLst>
              <a:ext uri="{FF2B5EF4-FFF2-40B4-BE49-F238E27FC236}">
                <a16:creationId xmlns:a16="http://schemas.microsoft.com/office/drawing/2014/main" id="{BB3316D0-80F8-E3ED-7398-B45921FDF88A}"/>
              </a:ext>
            </a:extLst>
          </p:cNvPr>
          <p:cNvPicPr>
            <a:picLocks noChangeAspect="1"/>
          </p:cNvPicPr>
          <p:nvPr/>
        </p:nvPicPr>
        <p:blipFill rotWithShape="1">
          <a:blip r:embed="rId9"/>
          <a:srcRect l="10625" t="18184" r="11414" b="1521"/>
          <a:stretch/>
        </p:blipFill>
        <p:spPr>
          <a:xfrm>
            <a:off x="6743630" y="3018618"/>
            <a:ext cx="1855296" cy="9842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Bildobjekt 6">
            <a:extLst>
              <a:ext uri="{FF2B5EF4-FFF2-40B4-BE49-F238E27FC236}">
                <a16:creationId xmlns:a16="http://schemas.microsoft.com/office/drawing/2014/main" id="{2A7C0E79-1093-D885-D670-D2882F3EE0FC}"/>
              </a:ext>
            </a:extLst>
          </p:cNvPr>
          <p:cNvPicPr>
            <a:picLocks noChangeAspect="1"/>
          </p:cNvPicPr>
          <p:nvPr/>
        </p:nvPicPr>
        <p:blipFill rotWithShape="1">
          <a:blip r:embed="rId10"/>
          <a:srcRect l="14467" t="16240" r="13806"/>
          <a:stretch/>
        </p:blipFill>
        <p:spPr>
          <a:xfrm>
            <a:off x="2628856" y="3100227"/>
            <a:ext cx="1530720" cy="10595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91746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A99A-856B-A8F1-A740-5FF7505D0F4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0253718-17B6-20D1-33AE-1F4965206E4B}"/>
              </a:ext>
            </a:extLst>
          </p:cNvPr>
          <p:cNvSpPr>
            <a:spLocks noGrp="1"/>
          </p:cNvSpPr>
          <p:nvPr>
            <p:ph type="title"/>
          </p:nvPr>
        </p:nvSpPr>
        <p:spPr>
          <a:xfrm>
            <a:off x="1485900" y="460959"/>
            <a:ext cx="6265070" cy="864393"/>
          </a:xfrm>
        </p:spPr>
        <p:txBody>
          <a:bodyPr>
            <a:normAutofit/>
          </a:bodyPr>
          <a:lstStyle/>
          <a:p>
            <a:r>
              <a:rPr lang="sv-SE" sz="2100" dirty="0">
                <a:solidFill>
                  <a:schemeClr val="tx1"/>
                </a:solidFill>
                <a:latin typeface="Arial" panose="020B0604020202020204" pitchFamily="34" charset="0"/>
                <a:cs typeface="Arial" panose="020B0604020202020204" pitchFamily="34" charset="0"/>
              </a:rPr>
              <a:t>Slutsatser</a:t>
            </a:r>
          </a:p>
        </p:txBody>
      </p:sp>
      <p:sp>
        <p:nvSpPr>
          <p:cNvPr id="4" name="Platshållare för bildnummer 3">
            <a:extLst>
              <a:ext uri="{FF2B5EF4-FFF2-40B4-BE49-F238E27FC236}">
                <a16:creationId xmlns:a16="http://schemas.microsoft.com/office/drawing/2014/main" id="{30950E41-1ADF-AEC8-118E-543FEF10A49A}"/>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64</a:t>
            </a:fld>
            <a:endParaRPr lang="sv-SE">
              <a:solidFill>
                <a:srgbClr val="808080"/>
              </a:solidFill>
            </a:endParaRPr>
          </a:p>
        </p:txBody>
      </p:sp>
      <p:pic>
        <p:nvPicPr>
          <p:cNvPr id="6" name="Bildobjekt 5">
            <a:extLst>
              <a:ext uri="{FF2B5EF4-FFF2-40B4-BE49-F238E27FC236}">
                <a16:creationId xmlns:a16="http://schemas.microsoft.com/office/drawing/2014/main" id="{39B1FC26-ED4A-A60C-4B4A-5471FE01FBCD}"/>
              </a:ext>
            </a:extLst>
          </p:cNvPr>
          <p:cNvPicPr>
            <a:picLocks noChangeAspect="1"/>
          </p:cNvPicPr>
          <p:nvPr/>
        </p:nvPicPr>
        <p:blipFill>
          <a:blip r:embed="rId2"/>
          <a:stretch>
            <a:fillRect/>
          </a:stretch>
        </p:blipFill>
        <p:spPr>
          <a:xfrm>
            <a:off x="4211960" y="-192291"/>
            <a:ext cx="3866259" cy="5250999"/>
          </a:xfrm>
          <a:prstGeom prst="rect">
            <a:avLst/>
          </a:prstGeom>
        </p:spPr>
      </p:pic>
      <p:sp>
        <p:nvSpPr>
          <p:cNvPr id="8" name="Platshållare för innehåll 2">
            <a:extLst>
              <a:ext uri="{FF2B5EF4-FFF2-40B4-BE49-F238E27FC236}">
                <a16:creationId xmlns:a16="http://schemas.microsoft.com/office/drawing/2014/main" id="{7B4A3D56-7B69-CF26-CE6E-9ECEE9EEBA71}"/>
              </a:ext>
            </a:extLst>
          </p:cNvPr>
          <p:cNvSpPr txBox="1">
            <a:spLocks/>
          </p:cNvSpPr>
          <p:nvPr/>
        </p:nvSpPr>
        <p:spPr bwMode="auto">
          <a:xfrm>
            <a:off x="458077" y="1179466"/>
            <a:ext cx="3651509"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a:buFont typeface="Wingdings" panose="05000000000000000000" pitchFamily="2" charset="2"/>
              <a:buChar char="Ø"/>
            </a:pPr>
            <a:r>
              <a:rPr lang="sv-SE" sz="1350" kern="0" dirty="0">
                <a:latin typeface="Arial" panose="020B0604020202020204" pitchFamily="34" charset="0"/>
                <a:cs typeface="Arial" panose="020B0604020202020204" pitchFamily="34" charset="0"/>
              </a:rPr>
              <a:t>Uppmärksamma och maximera återhämtning</a:t>
            </a:r>
          </a:p>
          <a:p>
            <a:pPr>
              <a:buFont typeface="Wingdings" panose="05000000000000000000" pitchFamily="2" charset="2"/>
              <a:buChar char="Ø"/>
            </a:pPr>
            <a:endParaRPr lang="sv-SE" sz="1350" kern="0" dirty="0">
              <a:latin typeface="Arial" panose="020B0604020202020204" pitchFamily="34" charset="0"/>
              <a:cs typeface="Arial" panose="020B0604020202020204" pitchFamily="34" charset="0"/>
            </a:endParaRPr>
          </a:p>
          <a:p>
            <a:pPr>
              <a:buFont typeface="Wingdings" panose="05000000000000000000" pitchFamily="2" charset="2"/>
              <a:buChar char="Ø"/>
            </a:pPr>
            <a:r>
              <a:rPr lang="sv-SE" sz="1350" kern="0" dirty="0">
                <a:latin typeface="Arial" panose="020B0604020202020204" pitchFamily="34" charset="0"/>
                <a:cs typeface="Arial" panose="020B0604020202020204" pitchFamily="34" charset="0"/>
              </a:rPr>
              <a:t>Att få vara ny, att få fråga</a:t>
            </a:r>
          </a:p>
          <a:p>
            <a:pPr>
              <a:buFont typeface="Wingdings" panose="05000000000000000000" pitchFamily="2" charset="2"/>
              <a:buChar char="Ø"/>
            </a:pPr>
            <a:endParaRPr lang="sv-SE" sz="1350" kern="0" dirty="0">
              <a:latin typeface="Arial" panose="020B0604020202020204" pitchFamily="34" charset="0"/>
              <a:cs typeface="Arial" panose="020B0604020202020204" pitchFamily="34" charset="0"/>
            </a:endParaRPr>
          </a:p>
          <a:p>
            <a:pPr>
              <a:buFont typeface="Wingdings" panose="05000000000000000000" pitchFamily="2" charset="2"/>
              <a:buChar char="Ø"/>
            </a:pPr>
            <a:r>
              <a:rPr lang="sv-SE" sz="1350" kern="0" dirty="0">
                <a:latin typeface="Arial" panose="020B0604020202020204" pitchFamily="34" charset="0"/>
                <a:cs typeface="Arial" panose="020B0604020202020204" pitchFamily="34" charset="0"/>
              </a:rPr>
              <a:t>Uppmärksamma problemen med distansering och den potential det kan finnas i att stimulera motivationen</a:t>
            </a:r>
          </a:p>
          <a:p>
            <a:pPr>
              <a:buFont typeface="Wingdings" panose="05000000000000000000" pitchFamily="2" charset="2"/>
              <a:buChar char="Ø"/>
            </a:pPr>
            <a:endParaRPr lang="sv-SE" sz="1350" kern="0" dirty="0">
              <a:latin typeface="Arial" panose="020B0604020202020204" pitchFamily="34" charset="0"/>
              <a:cs typeface="Arial" panose="020B0604020202020204" pitchFamily="34" charset="0"/>
            </a:endParaRPr>
          </a:p>
          <a:p>
            <a:pPr>
              <a:buFont typeface="Wingdings" panose="05000000000000000000" pitchFamily="2" charset="2"/>
              <a:buChar char="Ø"/>
            </a:pPr>
            <a:r>
              <a:rPr lang="sv-SE" sz="1350" kern="0" dirty="0">
                <a:latin typeface="Arial" panose="020B0604020202020204" pitchFamily="34" charset="0"/>
                <a:cs typeface="Arial" panose="020B0604020202020204" pitchFamily="34" charset="0"/>
              </a:rPr>
              <a:t>Kan stress motverkas samt den fysiska och psykiska hälsan stärkas så får det sannolikt synergieffekter på flera områden</a:t>
            </a:r>
          </a:p>
        </p:txBody>
      </p:sp>
      <p:pic>
        <p:nvPicPr>
          <p:cNvPr id="9" name="Platshållare för innehåll 12" descr="Affärstillväxt kontur">
            <a:extLst>
              <a:ext uri="{FF2B5EF4-FFF2-40B4-BE49-F238E27FC236}">
                <a16:creationId xmlns:a16="http://schemas.microsoft.com/office/drawing/2014/main" id="{21108AF0-1F93-D742-C415-8D5A79ADA9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4827" y="2252111"/>
            <a:ext cx="1790770" cy="1790770"/>
          </a:xfrm>
          <a:prstGeom prst="rect">
            <a:avLst/>
          </a:prstGeom>
        </p:spPr>
      </p:pic>
      <p:sp>
        <p:nvSpPr>
          <p:cNvPr id="10" name="Flödesschema: Process 9">
            <a:extLst>
              <a:ext uri="{FF2B5EF4-FFF2-40B4-BE49-F238E27FC236}">
                <a16:creationId xmlns:a16="http://schemas.microsoft.com/office/drawing/2014/main" id="{9A9A1DC8-28C9-665E-BE76-7FE68072DE7C}"/>
              </a:ext>
            </a:extLst>
          </p:cNvPr>
          <p:cNvSpPr/>
          <p:nvPr/>
        </p:nvSpPr>
        <p:spPr bwMode="auto">
          <a:xfrm>
            <a:off x="7318514" y="3616021"/>
            <a:ext cx="1790770" cy="524357"/>
          </a:xfrm>
          <a:prstGeom prst="flowChartProcess">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Det här är viktigt att göra på arbetsplatserna för att </a:t>
            </a:r>
            <a:r>
              <a:rPr lang="sv-SE" sz="1000" dirty="0" err="1">
                <a:solidFill>
                  <a:schemeClr val="tx1"/>
                </a:solidFill>
                <a:latin typeface="Arial" panose="020B0604020202020204" pitchFamily="34" charset="0"/>
                <a:ea typeface="Arial" panose="020B0604020202020204" pitchFamily="34" charset="0"/>
                <a:cs typeface="Arial" panose="020B0604020202020204" pitchFamily="34" charset="0"/>
              </a:rPr>
              <a:t>ssk</a:t>
            </a:r>
            <a:r>
              <a:rPr lang="sv-SE" sz="1000" dirty="0">
                <a:solidFill>
                  <a:schemeClr val="tx1"/>
                </a:solidFill>
                <a:latin typeface="Arial" panose="020B0604020202020204" pitchFamily="34" charset="0"/>
                <a:ea typeface="Arial" panose="020B0604020202020204" pitchFamily="34" charset="0"/>
                <a:cs typeface="Arial" panose="020B0604020202020204" pitchFamily="34" charset="0"/>
              </a:rPr>
              <a:t> ska trivas och stanna kvar</a:t>
            </a:r>
            <a:endParaRPr lang="sv-SE" sz="1000" dirty="0">
              <a:solidFill>
                <a:schemeClr val="tx1"/>
              </a:solidFill>
            </a:endParaRPr>
          </a:p>
        </p:txBody>
      </p:sp>
      <p:sp>
        <p:nvSpPr>
          <p:cNvPr id="3" name="Platshållare för sidfot 5">
            <a:extLst>
              <a:ext uri="{FF2B5EF4-FFF2-40B4-BE49-F238E27FC236}">
                <a16:creationId xmlns:a16="http://schemas.microsoft.com/office/drawing/2014/main" id="{845B1F49-B7ED-BC99-E6DC-6C018FACC70C}"/>
              </a:ext>
            </a:extLst>
          </p:cNvPr>
          <p:cNvSpPr txBox="1">
            <a:spLocks/>
          </p:cNvSpPr>
          <p:nvPr/>
        </p:nvSpPr>
        <p:spPr bwMode="auto">
          <a:xfrm>
            <a:off x="4355976" y="4847229"/>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dirty="0">
                <a:solidFill>
                  <a:srgbClr val="808080"/>
                </a:solidFill>
                <a:latin typeface="Arial"/>
              </a:rPr>
              <a:t>Rebecca Ramsey</a:t>
            </a:r>
          </a:p>
        </p:txBody>
      </p:sp>
    </p:spTree>
    <p:extLst>
      <p:ext uri="{BB962C8B-B14F-4D97-AF65-F5344CB8AC3E}">
        <p14:creationId xmlns:p14="http://schemas.microsoft.com/office/powerpoint/2010/main" val="363091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02153-F980-930C-3945-638C7F96A6A2}"/>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1F284A77-926D-AE64-6DA1-3C0535D95FA0}"/>
              </a:ext>
            </a:extLst>
          </p:cNvPr>
          <p:cNvSpPr/>
          <p:nvPr/>
        </p:nvSpPr>
        <p:spPr>
          <a:xfrm>
            <a:off x="1720630" y="538570"/>
            <a:ext cx="4494059" cy="603565"/>
          </a:xfrm>
          <a:prstGeom prst="rect">
            <a:avLst/>
          </a:prstGeom>
          <a:solidFill>
            <a:srgbClr val="ADD5ED"/>
          </a:solidFill>
          <a:ln>
            <a:solidFill>
              <a:srgbClr val="025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sv-SE" sz="1800" b="1" dirty="0">
                <a:ln w="0"/>
                <a:solidFill>
                  <a:prstClr val="black"/>
                </a:solidFill>
                <a:effectLst>
                  <a:outerShdw blurRad="38100" dist="19050" dir="2700000" algn="tl" rotWithShape="0">
                    <a:prstClr val="black">
                      <a:alpha val="40000"/>
                    </a:prstClr>
                  </a:outerShdw>
                </a:effectLst>
                <a:latin typeface="Calibri" panose="020F0502020204030204"/>
              </a:rPr>
              <a:t>Bristande känsla av meningsfullhet ledde till beslutet att lämna yrket</a:t>
            </a:r>
          </a:p>
        </p:txBody>
      </p:sp>
      <p:sp>
        <p:nvSpPr>
          <p:cNvPr id="3" name="Rektangel 2">
            <a:extLst>
              <a:ext uri="{FF2B5EF4-FFF2-40B4-BE49-F238E27FC236}">
                <a16:creationId xmlns:a16="http://schemas.microsoft.com/office/drawing/2014/main" id="{308AC8DD-15F6-3EF6-AAC1-B65340B43BC5}"/>
              </a:ext>
            </a:extLst>
          </p:cNvPr>
          <p:cNvSpPr/>
          <p:nvPr/>
        </p:nvSpPr>
        <p:spPr>
          <a:xfrm>
            <a:off x="1747007" y="1449196"/>
            <a:ext cx="1633971" cy="972000"/>
          </a:xfrm>
          <a:prstGeom prst="rect">
            <a:avLst/>
          </a:prstGeom>
          <a:solidFill>
            <a:srgbClr val="ADD5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sv-SE" sz="1800" b="1" dirty="0">
              <a:ln w="0"/>
              <a:solidFill>
                <a:prstClr val="black"/>
              </a:solidFill>
              <a:effectLst>
                <a:outerShdw blurRad="38100" dist="19050" dir="2700000" algn="tl" rotWithShape="0">
                  <a:prstClr val="black">
                    <a:alpha val="40000"/>
                  </a:prstClr>
                </a:outerShdw>
              </a:effectLst>
              <a:latin typeface="Calibri" panose="020F0502020204030204"/>
            </a:endParaRPr>
          </a:p>
          <a:p>
            <a:pPr algn="ctr" defTabSz="514350"/>
            <a:r>
              <a:rPr lang="sv-SE" sz="1800" b="1" dirty="0">
                <a:ln w="0"/>
                <a:solidFill>
                  <a:prstClr val="black"/>
                </a:solidFill>
                <a:effectLst>
                  <a:outerShdw blurRad="38100" dist="19050" dir="2700000" algn="tl" rotWithShape="0">
                    <a:prstClr val="black">
                      <a:alpha val="40000"/>
                    </a:prstClr>
                  </a:outerShdw>
                </a:effectLst>
                <a:latin typeface="Calibri" panose="020F0502020204030204"/>
              </a:rPr>
              <a:t>Annat arbete lockade </a:t>
            </a: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160735" indent="-160735"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Viljan att utvecklas</a:t>
            </a:r>
          </a:p>
          <a:p>
            <a:pPr marL="160735" indent="-160735"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Saknade möjlighet att utvecklas</a:t>
            </a:r>
          </a:p>
          <a:p>
            <a:pPr marL="160735" indent="-160735"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160735" indent="-160735"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160735" indent="-160735"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4" name="Rektangel 3">
            <a:extLst>
              <a:ext uri="{FF2B5EF4-FFF2-40B4-BE49-F238E27FC236}">
                <a16:creationId xmlns:a16="http://schemas.microsoft.com/office/drawing/2014/main" id="{2824C953-FB6B-B338-D2C1-6358E99E6C07}"/>
              </a:ext>
            </a:extLst>
          </p:cNvPr>
          <p:cNvSpPr/>
          <p:nvPr/>
        </p:nvSpPr>
        <p:spPr>
          <a:xfrm>
            <a:off x="3488827" y="1449195"/>
            <a:ext cx="2860097" cy="3538001"/>
          </a:xfrm>
          <a:prstGeom prst="rect">
            <a:avLst/>
          </a:prstGeom>
          <a:solidFill>
            <a:srgbClr val="ADD5ED"/>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sv-SE" sz="1800" b="1" dirty="0">
                <a:ln w="0"/>
                <a:solidFill>
                  <a:prstClr val="black"/>
                </a:solidFill>
                <a:effectLst>
                  <a:outerShdw blurRad="38100" dist="19050" dir="2700000" algn="tl" rotWithShape="0">
                    <a:prstClr val="black">
                      <a:alpha val="40000"/>
                    </a:prstClr>
                  </a:outerShdw>
                </a:effectLst>
                <a:latin typeface="Calibri" panose="020F0502020204030204"/>
              </a:rPr>
              <a:t>Förutsättningar i arbetsmiljön</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Risker för god och patientsäker vård</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Högt patientantal</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Få tillgängliga resurser</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Obekväm arbetstid</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Hierarkiska strukturer</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Höga fysiska och emotionella krav </a:t>
            </a:r>
          </a:p>
          <a:p>
            <a:pPr marL="96441" indent="-96441" defTabSz="514350">
              <a:buFontTx/>
              <a:buChar char="-"/>
            </a:pPr>
            <a:r>
              <a:rPr lang="sv-SE" sz="1013" dirty="0">
                <a:ln w="0"/>
                <a:solidFill>
                  <a:prstClr val="black"/>
                </a:solidFill>
                <a:effectLst>
                  <a:outerShdw blurRad="38100" dist="19050" dir="2700000" algn="tl" rotWithShape="0">
                    <a:prstClr val="black">
                      <a:alpha val="40000"/>
                    </a:prstClr>
                  </a:outerShdw>
                </a:effectLst>
                <a:latin typeface="Calibri" panose="020F0502020204030204"/>
              </a:rPr>
              <a:t>För mycket administration</a:t>
            </a:r>
          </a:p>
          <a:p>
            <a:pPr algn="ctr" defTabSz="514350"/>
            <a:r>
              <a:rPr lang="sv-SE" sz="1125" dirty="0">
                <a:ln w="0"/>
                <a:solidFill>
                  <a:prstClr val="black"/>
                </a:solidFill>
                <a:effectLst>
                  <a:outerShdw blurRad="38100" dist="19050" dir="2700000" algn="tl" rotWithShape="0">
                    <a:prstClr val="black">
                      <a:alpha val="40000"/>
                    </a:prstClr>
                  </a:outerShdw>
                </a:effectLst>
                <a:latin typeface="Calibri" panose="020F0502020204030204"/>
              </a:rPr>
              <a:t>Omöjligt att stanna…</a:t>
            </a:r>
          </a:p>
          <a:p>
            <a:pPr algn="ctr" defTabSz="514350"/>
            <a:endParaRPr lang="sv-SE" sz="1069"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algn="ctr" defTabSz="514350"/>
            <a:endParaRPr lang="sv-SE" sz="1125" dirty="0">
              <a:ln w="0"/>
              <a:solidFill>
                <a:prstClr val="black"/>
              </a:solidFill>
              <a:effectLst>
                <a:outerShdw blurRad="38100" dist="19050" dir="2700000" algn="tl" rotWithShape="0">
                  <a:prstClr val="black">
                    <a:alpha val="40000"/>
                  </a:prstClr>
                </a:outerShdw>
              </a:effectLst>
              <a:latin typeface="Calibri" panose="020F0502020204030204"/>
            </a:endParaRPr>
          </a:p>
          <a:p>
            <a:pPr algn="ctr" defTabSz="514350"/>
            <a:endParaRPr lang="sv-SE" sz="1125" dirty="0">
              <a:ln w="0"/>
              <a:solidFill>
                <a:prstClr val="black"/>
              </a:solidFill>
              <a:effectLst>
                <a:outerShdw blurRad="38100" dist="19050" dir="2700000" algn="tl" rotWithShape="0">
                  <a:prstClr val="black">
                    <a:alpha val="40000"/>
                  </a:prstClr>
                </a:outerShdw>
              </a:effectLst>
              <a:latin typeface="Calibri" panose="020F0502020204030204"/>
            </a:endParaRPr>
          </a:p>
          <a:p>
            <a:pPr algn="ctr" defTabSz="514350"/>
            <a:r>
              <a:rPr lang="sv-SE" sz="1125" dirty="0">
                <a:ln w="0"/>
                <a:solidFill>
                  <a:prstClr val="black"/>
                </a:solidFill>
                <a:effectLst>
                  <a:outerShdw blurRad="38100" dist="19050" dir="2700000" algn="tl" rotWithShape="0">
                    <a:prstClr val="black">
                      <a:alpha val="40000"/>
                    </a:prstClr>
                  </a:outerShdw>
                </a:effectLst>
                <a:latin typeface="Calibri" panose="020F0502020204030204"/>
              </a:rPr>
              <a:t>Motsättningar för privatliv</a:t>
            </a: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a:p>
            <a:pPr marL="96441" indent="-96441" defTabSz="514350">
              <a:buFontTx/>
              <a:buChar char="-"/>
            </a:pPr>
            <a:endParaRPr lang="sv-SE" sz="788" dirty="0">
              <a:ln w="0"/>
              <a:solidFill>
                <a:prstClr val="black"/>
              </a:solidFill>
              <a:effectLst>
                <a:outerShdw blurRad="38100" dist="19050" dir="2700000" algn="tl" rotWithShape="0">
                  <a:prstClr val="black">
                    <a:alpha val="40000"/>
                  </a:prstClr>
                </a:outerShdw>
              </a:effectLst>
              <a:latin typeface="Calibri" panose="020F0502020204030204"/>
            </a:endParaRPr>
          </a:p>
        </p:txBody>
      </p:sp>
      <p:cxnSp>
        <p:nvCxnSpPr>
          <p:cNvPr id="6" name="Rak koppling 5">
            <a:extLst>
              <a:ext uri="{FF2B5EF4-FFF2-40B4-BE49-F238E27FC236}">
                <a16:creationId xmlns:a16="http://schemas.microsoft.com/office/drawing/2014/main" id="{BC91503B-07FC-F8C3-75FD-74FE522391D4}"/>
              </a:ext>
            </a:extLst>
          </p:cNvPr>
          <p:cNvCxnSpPr>
            <a:cxnSpLocks/>
            <a:stCxn id="2" idx="2"/>
            <a:endCxn id="4" idx="0"/>
          </p:cNvCxnSpPr>
          <p:nvPr/>
        </p:nvCxnSpPr>
        <p:spPr>
          <a:xfrm>
            <a:off x="3967660" y="1142135"/>
            <a:ext cx="951216" cy="30706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9" name="Rak koppling 8">
            <a:extLst>
              <a:ext uri="{FF2B5EF4-FFF2-40B4-BE49-F238E27FC236}">
                <a16:creationId xmlns:a16="http://schemas.microsoft.com/office/drawing/2014/main" id="{6873CA70-9097-45B8-6A43-34C432AC03E9}"/>
              </a:ext>
            </a:extLst>
          </p:cNvPr>
          <p:cNvCxnSpPr>
            <a:cxnSpLocks/>
            <a:stCxn id="2" idx="2"/>
            <a:endCxn id="3" idx="0"/>
          </p:cNvCxnSpPr>
          <p:nvPr/>
        </p:nvCxnSpPr>
        <p:spPr>
          <a:xfrm flipH="1">
            <a:off x="2563993" y="1142135"/>
            <a:ext cx="1403667" cy="307061"/>
          </a:xfrm>
          <a:prstGeom prst="line">
            <a:avLst/>
          </a:prstGeom>
          <a:ln/>
        </p:spPr>
        <p:style>
          <a:lnRef idx="3">
            <a:schemeClr val="accent5"/>
          </a:lnRef>
          <a:fillRef idx="0">
            <a:schemeClr val="accent5"/>
          </a:fillRef>
          <a:effectRef idx="2">
            <a:schemeClr val="accent5"/>
          </a:effectRef>
          <a:fontRef idx="minor">
            <a:schemeClr val="tx1"/>
          </a:fontRef>
        </p:style>
      </p:cxnSp>
      <p:sp>
        <p:nvSpPr>
          <p:cNvPr id="14" name="Rektangel 13">
            <a:extLst>
              <a:ext uri="{FF2B5EF4-FFF2-40B4-BE49-F238E27FC236}">
                <a16:creationId xmlns:a16="http://schemas.microsoft.com/office/drawing/2014/main" id="{94CFAC53-F5BB-074F-AF44-033916EF912C}"/>
              </a:ext>
            </a:extLst>
          </p:cNvPr>
          <p:cNvSpPr/>
          <p:nvPr/>
        </p:nvSpPr>
        <p:spPr>
          <a:xfrm>
            <a:off x="6645278" y="1865771"/>
            <a:ext cx="879049" cy="514350"/>
          </a:xfrm>
          <a:prstGeom prst="rect">
            <a:avLst/>
          </a:prstGeom>
          <a:solidFill>
            <a:srgbClr val="FC855C"/>
          </a:solidFill>
          <a:ln>
            <a:solidFill>
              <a:srgbClr val="F8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sv-SE" sz="1013" b="1" dirty="0">
                <a:solidFill>
                  <a:prstClr val="black"/>
                </a:solidFill>
                <a:latin typeface="Calibri" panose="020F0502020204030204"/>
              </a:rPr>
              <a:t>Vårdandet försvinner?</a:t>
            </a:r>
          </a:p>
        </p:txBody>
      </p:sp>
      <p:cxnSp>
        <p:nvCxnSpPr>
          <p:cNvPr id="21" name="Rak pilkoppling 20">
            <a:extLst>
              <a:ext uri="{FF2B5EF4-FFF2-40B4-BE49-F238E27FC236}">
                <a16:creationId xmlns:a16="http://schemas.microsoft.com/office/drawing/2014/main" id="{31BFE040-721E-5BB0-1AE0-D1CF535BC276}"/>
              </a:ext>
            </a:extLst>
          </p:cNvPr>
          <p:cNvCxnSpPr/>
          <p:nvPr/>
        </p:nvCxnSpPr>
        <p:spPr>
          <a:xfrm>
            <a:off x="6372517" y="2122946"/>
            <a:ext cx="205220" cy="0"/>
          </a:xfrm>
          <a:prstGeom prst="straightConnector1">
            <a:avLst/>
          </a:prstGeom>
          <a:ln w="28575">
            <a:solidFill>
              <a:srgbClr val="F83C0C"/>
            </a:solidFill>
            <a:tailEnd type="triangle"/>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51771C5F-E791-38B7-1E2C-9340B77F8B42}"/>
              </a:ext>
            </a:extLst>
          </p:cNvPr>
          <p:cNvSpPr txBox="1"/>
          <p:nvPr/>
        </p:nvSpPr>
        <p:spPr>
          <a:xfrm rot="19436546">
            <a:off x="6376516" y="1694096"/>
            <a:ext cx="572593" cy="369332"/>
          </a:xfrm>
          <a:prstGeom prst="rect">
            <a:avLst/>
          </a:prstGeom>
          <a:noFill/>
        </p:spPr>
        <p:txBody>
          <a:bodyPr wrap="none" rtlCol="0">
            <a:spAutoFit/>
          </a:bodyPr>
          <a:lstStyle/>
          <a:p>
            <a:pPr defTabSz="514350"/>
            <a:r>
              <a:rPr lang="sv-SE" sz="1800" b="1" dirty="0">
                <a:solidFill>
                  <a:srgbClr val="F83C0C"/>
                </a:solidFill>
                <a:latin typeface="Calibri" panose="020F0502020204030204"/>
              </a:rPr>
              <a:t>Risk</a:t>
            </a:r>
          </a:p>
        </p:txBody>
      </p:sp>
      <p:sp>
        <p:nvSpPr>
          <p:cNvPr id="24" name="Rektangel 23">
            <a:extLst>
              <a:ext uri="{FF2B5EF4-FFF2-40B4-BE49-F238E27FC236}">
                <a16:creationId xmlns:a16="http://schemas.microsoft.com/office/drawing/2014/main" id="{D91C22BB-7B03-ABC9-98A0-1CDB3113AF7C}"/>
              </a:ext>
            </a:extLst>
          </p:cNvPr>
          <p:cNvSpPr/>
          <p:nvPr/>
        </p:nvSpPr>
        <p:spPr>
          <a:xfrm>
            <a:off x="6513379" y="853674"/>
            <a:ext cx="985543" cy="603565"/>
          </a:xfrm>
          <a:prstGeom prst="rect">
            <a:avLst/>
          </a:prstGeom>
          <a:solidFill>
            <a:srgbClr val="FC855C"/>
          </a:solidFill>
          <a:ln>
            <a:solidFill>
              <a:srgbClr val="F8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sv-SE" sz="1013" b="1" dirty="0">
                <a:solidFill>
                  <a:prstClr val="black"/>
                </a:solidFill>
                <a:latin typeface="Calibri" panose="020F0502020204030204"/>
              </a:rPr>
              <a:t>Personal slutar som inte önskar sluta?</a:t>
            </a:r>
          </a:p>
        </p:txBody>
      </p:sp>
      <p:sp>
        <p:nvSpPr>
          <p:cNvPr id="28" name="textruta 27">
            <a:extLst>
              <a:ext uri="{FF2B5EF4-FFF2-40B4-BE49-F238E27FC236}">
                <a16:creationId xmlns:a16="http://schemas.microsoft.com/office/drawing/2014/main" id="{EA067731-A19C-3422-30C5-6DF292420604}"/>
              </a:ext>
            </a:extLst>
          </p:cNvPr>
          <p:cNvSpPr txBox="1"/>
          <p:nvPr/>
        </p:nvSpPr>
        <p:spPr>
          <a:xfrm rot="19436546">
            <a:off x="6256958" y="690521"/>
            <a:ext cx="572593" cy="369332"/>
          </a:xfrm>
          <a:prstGeom prst="rect">
            <a:avLst/>
          </a:prstGeom>
          <a:noFill/>
        </p:spPr>
        <p:txBody>
          <a:bodyPr wrap="none" rtlCol="0">
            <a:spAutoFit/>
          </a:bodyPr>
          <a:lstStyle/>
          <a:p>
            <a:pPr defTabSz="514350"/>
            <a:r>
              <a:rPr lang="sv-SE" sz="1800" b="1" dirty="0">
                <a:solidFill>
                  <a:srgbClr val="F83C0C"/>
                </a:solidFill>
                <a:latin typeface="Calibri" panose="020F0502020204030204"/>
              </a:rPr>
              <a:t>Risk</a:t>
            </a:r>
          </a:p>
        </p:txBody>
      </p:sp>
      <p:cxnSp>
        <p:nvCxnSpPr>
          <p:cNvPr id="29" name="Rak pilkoppling 28">
            <a:extLst>
              <a:ext uri="{FF2B5EF4-FFF2-40B4-BE49-F238E27FC236}">
                <a16:creationId xmlns:a16="http://schemas.microsoft.com/office/drawing/2014/main" id="{40F13948-D623-75EF-C20A-628EE1922B4A}"/>
              </a:ext>
            </a:extLst>
          </p:cNvPr>
          <p:cNvCxnSpPr/>
          <p:nvPr/>
        </p:nvCxnSpPr>
        <p:spPr>
          <a:xfrm>
            <a:off x="6296917" y="1130164"/>
            <a:ext cx="205220" cy="0"/>
          </a:xfrm>
          <a:prstGeom prst="straightConnector1">
            <a:avLst/>
          </a:prstGeom>
          <a:ln w="28575">
            <a:solidFill>
              <a:srgbClr val="F83C0C"/>
            </a:solidFill>
            <a:tailEnd type="triangle"/>
          </a:ln>
        </p:spPr>
        <p:style>
          <a:lnRef idx="1">
            <a:schemeClr val="accent1"/>
          </a:lnRef>
          <a:fillRef idx="0">
            <a:schemeClr val="accent1"/>
          </a:fillRef>
          <a:effectRef idx="0">
            <a:schemeClr val="accent1"/>
          </a:effectRef>
          <a:fontRef idx="minor">
            <a:schemeClr val="tx1"/>
          </a:fontRef>
        </p:style>
      </p:cxnSp>
      <p:sp>
        <p:nvSpPr>
          <p:cNvPr id="35" name="Rektangel med rundade hörn 34">
            <a:extLst>
              <a:ext uri="{FF2B5EF4-FFF2-40B4-BE49-F238E27FC236}">
                <a16:creationId xmlns:a16="http://schemas.microsoft.com/office/drawing/2014/main" id="{F5A0F6F6-3178-2107-E4B0-C170A1ED36F0}"/>
              </a:ext>
            </a:extLst>
          </p:cNvPr>
          <p:cNvSpPr/>
          <p:nvPr/>
        </p:nvSpPr>
        <p:spPr>
          <a:xfrm>
            <a:off x="3600098" y="3425181"/>
            <a:ext cx="1026959" cy="666884"/>
          </a:xfrm>
          <a:prstGeom prst="roundRect">
            <a:avLst/>
          </a:prstGeom>
          <a:solidFill>
            <a:srgbClr val="64AEDD"/>
          </a:solidFill>
          <a:effectLst>
            <a:outerShdw blurRad="50800" dist="38100" dir="81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sv-SE" sz="1013" dirty="0">
              <a:solidFill>
                <a:prstClr val="white"/>
              </a:solidFill>
              <a:latin typeface="Calibri" panose="020F0502020204030204"/>
            </a:endParaRPr>
          </a:p>
          <a:p>
            <a:pPr algn="ctr" defTabSz="514350"/>
            <a:r>
              <a:rPr lang="sv-SE" sz="788" b="1" dirty="0">
                <a:solidFill>
                  <a:srgbClr val="FBFDF2"/>
                </a:solidFill>
                <a:effectLst>
                  <a:outerShdw blurRad="38100" dist="38100" dir="2700000" algn="tl">
                    <a:srgbClr val="000000">
                      <a:alpha val="43137"/>
                    </a:srgbClr>
                  </a:outerShdw>
                </a:effectLst>
                <a:latin typeface="Calibri" panose="020F0502020204030204"/>
              </a:rPr>
              <a:t>…för att inte ha fått uppskattning:</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Lön</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Chef / Ledning</a:t>
            </a:r>
          </a:p>
          <a:p>
            <a:pPr defTabSz="514350"/>
            <a:endParaRPr lang="sv-SE" sz="619" dirty="0">
              <a:solidFill>
                <a:prstClr val="white"/>
              </a:solidFill>
              <a:latin typeface="Calibri" panose="020F0502020204030204"/>
            </a:endParaRPr>
          </a:p>
          <a:p>
            <a:pPr defTabSz="514350"/>
            <a:endParaRPr lang="sv-SE" sz="619" dirty="0">
              <a:solidFill>
                <a:prstClr val="white"/>
              </a:solidFill>
              <a:latin typeface="Calibri" panose="020F0502020204030204"/>
            </a:endParaRPr>
          </a:p>
        </p:txBody>
      </p:sp>
      <p:sp>
        <p:nvSpPr>
          <p:cNvPr id="37" name="Rektangel med rundade hörn 36">
            <a:extLst>
              <a:ext uri="{FF2B5EF4-FFF2-40B4-BE49-F238E27FC236}">
                <a16:creationId xmlns:a16="http://schemas.microsoft.com/office/drawing/2014/main" id="{E49A2E39-FB33-2722-BEA5-E39305B7E955}"/>
              </a:ext>
            </a:extLst>
          </p:cNvPr>
          <p:cNvSpPr/>
          <p:nvPr/>
        </p:nvSpPr>
        <p:spPr>
          <a:xfrm>
            <a:off x="4219130" y="4437783"/>
            <a:ext cx="1440068" cy="550580"/>
          </a:xfrm>
          <a:prstGeom prst="roundRect">
            <a:avLst/>
          </a:prstGeom>
          <a:solidFill>
            <a:srgbClr val="64AEDD"/>
          </a:solidFill>
          <a:effectLst>
            <a:outerShdw blurRad="50800" dist="38100" dir="81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sv-SE" sz="788" b="1" dirty="0">
              <a:solidFill>
                <a:srgbClr val="FBFDF2"/>
              </a:solidFill>
              <a:effectLst>
                <a:outerShdw blurRad="38100" dist="38100" dir="2700000" algn="tl">
                  <a:srgbClr val="000000">
                    <a:alpha val="43137"/>
                  </a:srgbClr>
                </a:outerShdw>
              </a:effectLst>
              <a:latin typeface="Calibri" panose="020F0502020204030204"/>
            </a:endParaRPr>
          </a:p>
          <a:p>
            <a:pPr algn="ctr" defTabSz="514350"/>
            <a:r>
              <a:rPr lang="sv-SE" sz="788" b="1" dirty="0">
                <a:solidFill>
                  <a:srgbClr val="FBFDF2"/>
                </a:solidFill>
                <a:effectLst>
                  <a:outerShdw blurRad="38100" dist="38100" dir="2700000" algn="tl">
                    <a:srgbClr val="000000">
                      <a:alpha val="43137"/>
                    </a:srgbClr>
                  </a:outerShdw>
                </a:effectLst>
                <a:latin typeface="Calibri" panose="020F0502020204030204"/>
              </a:rPr>
              <a:t>Att inte ha kunnat kombinera:</a:t>
            </a:r>
            <a:endParaRPr lang="sv-SE" sz="788" dirty="0">
              <a:solidFill>
                <a:srgbClr val="FBFDF2"/>
              </a:solidFill>
              <a:effectLst>
                <a:outerShdw blurRad="38100" dist="38100" dir="2700000" algn="tl">
                  <a:srgbClr val="000000">
                    <a:alpha val="43137"/>
                  </a:srgbClr>
                </a:outerShdw>
              </a:effectLst>
              <a:latin typeface="Calibri" panose="020F0502020204030204"/>
            </a:endParaRP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Familjeliv</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Privata intressen</a:t>
            </a:r>
          </a:p>
          <a:p>
            <a:pPr marL="96441" indent="-96441" defTabSz="514350">
              <a:buFontTx/>
              <a:buChar char="-"/>
            </a:pPr>
            <a:endParaRPr lang="sv-SE" sz="788" dirty="0">
              <a:solidFill>
                <a:srgbClr val="FBFDF2"/>
              </a:solidFill>
              <a:latin typeface="Calibri" panose="020F0502020204030204"/>
            </a:endParaRPr>
          </a:p>
        </p:txBody>
      </p:sp>
      <p:sp>
        <p:nvSpPr>
          <p:cNvPr id="39" name="Rektangel med rundade hörn 38">
            <a:extLst>
              <a:ext uri="{FF2B5EF4-FFF2-40B4-BE49-F238E27FC236}">
                <a16:creationId xmlns:a16="http://schemas.microsoft.com/office/drawing/2014/main" id="{7CE29DFC-63E8-53CA-2218-B5EFA83CBD6D}"/>
              </a:ext>
            </a:extLst>
          </p:cNvPr>
          <p:cNvSpPr/>
          <p:nvPr/>
        </p:nvSpPr>
        <p:spPr>
          <a:xfrm>
            <a:off x="4756439" y="3322465"/>
            <a:ext cx="1616078" cy="859114"/>
          </a:xfrm>
          <a:prstGeom prst="roundRect">
            <a:avLst/>
          </a:prstGeom>
          <a:solidFill>
            <a:srgbClr val="64AEDD"/>
          </a:solidFill>
          <a:effectLst>
            <a:outerShdw blurRad="50800" dist="38100" dir="81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sv-SE" sz="788" b="1" dirty="0">
                <a:solidFill>
                  <a:srgbClr val="FBFDF2"/>
                </a:solidFill>
                <a:effectLst>
                  <a:outerShdw blurRad="38100" dist="38100" dir="2700000" algn="tl">
                    <a:srgbClr val="000000">
                      <a:alpha val="43137"/>
                    </a:srgbClr>
                  </a:outerShdw>
                </a:effectLst>
                <a:latin typeface="Calibri" panose="020F0502020204030204"/>
              </a:rPr>
              <a:t>…för att inte ha kunnat påverka:</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Semester</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Återhämtning</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Arbetstider</a:t>
            </a:r>
          </a:p>
          <a:p>
            <a:pPr marL="96441" indent="-96441" defTabSz="514350">
              <a:buFontTx/>
              <a:buChar char="-"/>
            </a:pPr>
            <a:r>
              <a:rPr lang="sv-SE" sz="788" b="1" dirty="0">
                <a:solidFill>
                  <a:srgbClr val="FBFDF2"/>
                </a:solidFill>
                <a:effectLst>
                  <a:outerShdw blurRad="38100" dist="38100" dir="2700000" algn="tl">
                    <a:srgbClr val="000000">
                      <a:alpha val="43137"/>
                    </a:srgbClr>
                  </a:outerShdw>
                </a:effectLst>
                <a:latin typeface="Calibri" panose="020F0502020204030204"/>
              </a:rPr>
              <a:t>Professionell utveckling</a:t>
            </a:r>
          </a:p>
          <a:p>
            <a:pPr marL="96441" indent="-96441" defTabSz="514350">
              <a:buFontTx/>
              <a:buChar char="-"/>
            </a:pPr>
            <a:r>
              <a:rPr lang="sv-SE" sz="788" b="1" dirty="0">
                <a:solidFill>
                  <a:srgbClr val="FC855C"/>
                </a:solidFill>
                <a:effectLst>
                  <a:outerShdw blurRad="38100" dist="38100" dir="2700000" algn="tl">
                    <a:srgbClr val="000000">
                      <a:alpha val="43137"/>
                    </a:srgbClr>
                  </a:outerShdw>
                </a:effectLst>
                <a:latin typeface="Calibri" panose="020F0502020204030204"/>
              </a:rPr>
              <a:t>Egen ohälsa</a:t>
            </a:r>
          </a:p>
        </p:txBody>
      </p:sp>
      <p:sp>
        <p:nvSpPr>
          <p:cNvPr id="47" name="Rektangel 46">
            <a:extLst>
              <a:ext uri="{FF2B5EF4-FFF2-40B4-BE49-F238E27FC236}">
                <a16:creationId xmlns:a16="http://schemas.microsoft.com/office/drawing/2014/main" id="{205BB186-8693-B2FC-26CB-8B08E5FE3711}"/>
              </a:ext>
            </a:extLst>
          </p:cNvPr>
          <p:cNvSpPr/>
          <p:nvPr/>
        </p:nvSpPr>
        <p:spPr>
          <a:xfrm>
            <a:off x="6577736" y="3313394"/>
            <a:ext cx="946591" cy="514350"/>
          </a:xfrm>
          <a:prstGeom prst="rect">
            <a:avLst/>
          </a:prstGeom>
          <a:solidFill>
            <a:srgbClr val="A4B52D"/>
          </a:solidFill>
          <a:ln>
            <a:solidFill>
              <a:srgbClr val="025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sv-SE" sz="1013" b="1" dirty="0">
                <a:solidFill>
                  <a:prstClr val="black"/>
                </a:solidFill>
                <a:latin typeface="Calibri" panose="020F0502020204030204"/>
              </a:rPr>
              <a:t>Viktiga förbättrings-möjligheter</a:t>
            </a:r>
          </a:p>
        </p:txBody>
      </p:sp>
      <p:cxnSp>
        <p:nvCxnSpPr>
          <p:cNvPr id="48" name="Rak pilkoppling 47">
            <a:extLst>
              <a:ext uri="{FF2B5EF4-FFF2-40B4-BE49-F238E27FC236}">
                <a16:creationId xmlns:a16="http://schemas.microsoft.com/office/drawing/2014/main" id="{D10ED679-D2A5-0ADA-BBB8-D13A38A70649}"/>
              </a:ext>
            </a:extLst>
          </p:cNvPr>
          <p:cNvCxnSpPr>
            <a:cxnSpLocks/>
            <a:stCxn id="47" idx="1"/>
          </p:cNvCxnSpPr>
          <p:nvPr/>
        </p:nvCxnSpPr>
        <p:spPr>
          <a:xfrm flipH="1" flipV="1">
            <a:off x="6372517" y="3313394"/>
            <a:ext cx="205219" cy="257175"/>
          </a:xfrm>
          <a:prstGeom prst="straightConnector1">
            <a:avLst/>
          </a:prstGeom>
          <a:ln w="28575">
            <a:solidFill>
              <a:srgbClr val="0253B2"/>
            </a:solidFill>
            <a:tailEnd type="triangle"/>
          </a:ln>
        </p:spPr>
        <p:style>
          <a:lnRef idx="1">
            <a:schemeClr val="accent1"/>
          </a:lnRef>
          <a:fillRef idx="0">
            <a:schemeClr val="accent1"/>
          </a:fillRef>
          <a:effectRef idx="0">
            <a:schemeClr val="accent1"/>
          </a:effectRef>
          <a:fontRef idx="minor">
            <a:schemeClr val="tx1"/>
          </a:fontRef>
        </p:style>
      </p:cxnSp>
      <p:sp>
        <p:nvSpPr>
          <p:cNvPr id="49" name="textruta 48">
            <a:extLst>
              <a:ext uri="{FF2B5EF4-FFF2-40B4-BE49-F238E27FC236}">
                <a16:creationId xmlns:a16="http://schemas.microsoft.com/office/drawing/2014/main" id="{952B92BE-8237-498A-E88D-A936458358FD}"/>
              </a:ext>
            </a:extLst>
          </p:cNvPr>
          <p:cNvSpPr txBox="1"/>
          <p:nvPr/>
        </p:nvSpPr>
        <p:spPr>
          <a:xfrm rot="19356590">
            <a:off x="6534046" y="2932600"/>
            <a:ext cx="698173" cy="369332"/>
          </a:xfrm>
          <a:prstGeom prst="rect">
            <a:avLst/>
          </a:prstGeom>
          <a:noFill/>
        </p:spPr>
        <p:txBody>
          <a:bodyPr wrap="square" rtlCol="0">
            <a:spAutoFit/>
          </a:bodyPr>
          <a:lstStyle/>
          <a:p>
            <a:pPr defTabSz="514350"/>
            <a:r>
              <a:rPr lang="sv-SE" sz="1800" b="1" dirty="0">
                <a:solidFill>
                  <a:srgbClr val="0253B2"/>
                </a:solidFill>
                <a:latin typeface="Calibri" panose="020F0502020204030204"/>
              </a:rPr>
              <a:t>Start </a:t>
            </a:r>
          </a:p>
        </p:txBody>
      </p:sp>
      <p:cxnSp>
        <p:nvCxnSpPr>
          <p:cNvPr id="22" name="Rak pilkoppling 21">
            <a:extLst>
              <a:ext uri="{FF2B5EF4-FFF2-40B4-BE49-F238E27FC236}">
                <a16:creationId xmlns:a16="http://schemas.microsoft.com/office/drawing/2014/main" id="{1B1CB8C5-05CA-5ECB-BB32-5E34425CEFDE}"/>
              </a:ext>
            </a:extLst>
          </p:cNvPr>
          <p:cNvCxnSpPr>
            <a:cxnSpLocks/>
            <a:stCxn id="47" idx="1"/>
          </p:cNvCxnSpPr>
          <p:nvPr/>
        </p:nvCxnSpPr>
        <p:spPr>
          <a:xfrm flipH="1">
            <a:off x="6372517" y="3570569"/>
            <a:ext cx="205219" cy="276324"/>
          </a:xfrm>
          <a:prstGeom prst="straightConnector1">
            <a:avLst/>
          </a:prstGeom>
          <a:ln w="28575">
            <a:solidFill>
              <a:srgbClr val="0253B2"/>
            </a:solidFill>
            <a:tailEnd type="triangle"/>
          </a:ln>
        </p:spPr>
        <p:style>
          <a:lnRef idx="1">
            <a:schemeClr val="accent1"/>
          </a:lnRef>
          <a:fillRef idx="0">
            <a:schemeClr val="accent1"/>
          </a:fillRef>
          <a:effectRef idx="0">
            <a:schemeClr val="accent1"/>
          </a:effectRef>
          <a:fontRef idx="minor">
            <a:schemeClr val="tx1"/>
          </a:fontRef>
        </p:style>
      </p:cxnSp>
      <p:sp>
        <p:nvSpPr>
          <p:cNvPr id="23" name="Rubrik 1">
            <a:extLst>
              <a:ext uri="{FF2B5EF4-FFF2-40B4-BE49-F238E27FC236}">
                <a16:creationId xmlns:a16="http://schemas.microsoft.com/office/drawing/2014/main" id="{C2C99972-6F06-5DC2-33A3-0D5363397E74}"/>
              </a:ext>
            </a:extLst>
          </p:cNvPr>
          <p:cNvSpPr txBox="1">
            <a:spLocks/>
          </p:cNvSpPr>
          <p:nvPr/>
        </p:nvSpPr>
        <p:spPr bwMode="auto">
          <a:xfrm>
            <a:off x="1317970" y="156297"/>
            <a:ext cx="5829300" cy="8572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pPr defTabSz="685800">
              <a:defRPr/>
            </a:pPr>
            <a:r>
              <a:rPr lang="sv-SE" sz="2100" kern="0" dirty="0">
                <a:solidFill>
                  <a:schemeClr val="tx1"/>
                </a:solidFill>
                <a:latin typeface="Arial"/>
              </a:rPr>
              <a:t>Varför sjuksköterskor lämnat yrket?</a:t>
            </a:r>
          </a:p>
        </p:txBody>
      </p:sp>
    </p:spTree>
    <p:extLst>
      <p:ext uri="{BB962C8B-B14F-4D97-AF65-F5344CB8AC3E}">
        <p14:creationId xmlns:p14="http://schemas.microsoft.com/office/powerpoint/2010/main" val="10414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EEF91-FBE7-B16A-AAD3-AD97086BB179}"/>
            </a:ext>
          </a:extLst>
        </p:cNvPr>
        <p:cNvGrpSpPr/>
        <p:nvPr/>
      </p:nvGrpSpPr>
      <p:grpSpPr>
        <a:xfrm>
          <a:off x="0" y="0"/>
          <a:ext cx="0" cy="0"/>
          <a:chOff x="0" y="0"/>
          <a:chExt cx="0" cy="0"/>
        </a:xfrm>
      </p:grpSpPr>
      <p:sp>
        <p:nvSpPr>
          <p:cNvPr id="39938" name="Rubrik 8">
            <a:extLst>
              <a:ext uri="{FF2B5EF4-FFF2-40B4-BE49-F238E27FC236}">
                <a16:creationId xmlns:a16="http://schemas.microsoft.com/office/drawing/2014/main" id="{E644C08A-FD9D-5A69-8397-A3BD16E79AF6}"/>
              </a:ext>
            </a:extLst>
          </p:cNvPr>
          <p:cNvSpPr>
            <a:spLocks noGrp="1"/>
          </p:cNvSpPr>
          <p:nvPr>
            <p:ph type="title"/>
          </p:nvPr>
        </p:nvSpPr>
        <p:spPr>
          <a:xfrm>
            <a:off x="539552" y="400050"/>
            <a:ext cx="8136904" cy="857250"/>
          </a:xfrm>
        </p:spPr>
        <p:txBody>
          <a:bodyPr/>
          <a:lstStyle/>
          <a:p>
            <a:pPr eaLnBrk="1" hangingPunct="1"/>
            <a:r>
              <a:rPr lang="sv-SE" dirty="0"/>
              <a:t>Varför tankar på att lämna yrket? Arbetsförhållanden</a:t>
            </a:r>
            <a:endParaRPr lang="en-US" dirty="0"/>
          </a:p>
        </p:txBody>
      </p:sp>
      <p:sp>
        <p:nvSpPr>
          <p:cNvPr id="39939" name="Platshållare för innehåll 9">
            <a:extLst>
              <a:ext uri="{FF2B5EF4-FFF2-40B4-BE49-F238E27FC236}">
                <a16:creationId xmlns:a16="http://schemas.microsoft.com/office/drawing/2014/main" id="{0B2AE052-1123-65F4-47CD-0082568A8CD1}"/>
              </a:ext>
            </a:extLst>
          </p:cNvPr>
          <p:cNvSpPr>
            <a:spLocks noGrp="1"/>
          </p:cNvSpPr>
          <p:nvPr>
            <p:ph idx="1"/>
          </p:nvPr>
        </p:nvSpPr>
        <p:spPr>
          <a:xfrm>
            <a:off x="1557027" y="1572815"/>
            <a:ext cx="6101953" cy="1997869"/>
          </a:xfrm>
        </p:spPr>
        <p:txBody>
          <a:bodyPr/>
          <a:lstStyle/>
          <a:p>
            <a:pPr marL="0" indent="0">
              <a:buNone/>
            </a:pPr>
            <a:r>
              <a:rPr lang="sv-SE" dirty="0"/>
              <a:t>Ledarskap, organisation</a:t>
            </a:r>
          </a:p>
          <a:p>
            <a:pPr lvl="1" eaLnBrk="1" hangingPunct="1"/>
            <a:r>
              <a:rPr lang="sv-SE" dirty="0"/>
              <a:t>Hög arbetsbelastning</a:t>
            </a:r>
          </a:p>
          <a:p>
            <a:pPr lvl="1" eaLnBrk="1" hangingPunct="1"/>
            <a:r>
              <a:rPr lang="sv-SE" dirty="0"/>
              <a:t>Otillräcklighet: Stress i samband med tidsbrist, personalbrist och överbeläggningar</a:t>
            </a:r>
          </a:p>
          <a:p>
            <a:pPr lvl="1" eaLnBrk="1" hangingPunct="1"/>
            <a:r>
              <a:rPr lang="sv-SE" dirty="0"/>
              <a:t>Bristande möjligheter till vila och återhämtning</a:t>
            </a:r>
          </a:p>
          <a:p>
            <a:pPr lvl="1" eaLnBrk="1" hangingPunct="1"/>
            <a:r>
              <a:rPr lang="sv-SE" dirty="0"/>
              <a:t>Oro för bristande patientsäkerhet</a:t>
            </a:r>
          </a:p>
          <a:p>
            <a:pPr lvl="1" eaLnBrk="1" hangingPunct="1"/>
            <a:r>
              <a:rPr lang="sv-SE" dirty="0"/>
              <a:t>Ointresse för kritik eller ny kunskap</a:t>
            </a:r>
          </a:p>
          <a:p>
            <a:pPr lvl="1" eaLnBrk="1" hangingPunct="1"/>
            <a:endParaRPr lang="sv-SE" dirty="0"/>
          </a:p>
          <a:p>
            <a:pPr marL="0" indent="0">
              <a:buNone/>
            </a:pPr>
            <a:r>
              <a:rPr lang="sv-SE" sz="1350" i="1" dirty="0"/>
              <a:t>”Arbetsförhållanden som tar all energi på bekostnad av fritiden”</a:t>
            </a:r>
          </a:p>
          <a:p>
            <a:pPr marL="0" indent="0">
              <a:buNone/>
            </a:pPr>
            <a:r>
              <a:rPr lang="sv-SE" sz="1350" i="1" dirty="0"/>
              <a:t>”Därför att jag har svårt att klara mig på lönen”</a:t>
            </a:r>
          </a:p>
          <a:p>
            <a:pPr marL="0" indent="0">
              <a:buNone/>
            </a:pPr>
            <a:r>
              <a:rPr lang="sv-SE" sz="1350" i="1" dirty="0"/>
              <a:t>”För stort ansvar, känslan av otillräcklighet”</a:t>
            </a:r>
          </a:p>
          <a:p>
            <a:pPr lvl="1" eaLnBrk="1" hangingPunct="1"/>
            <a:endParaRPr lang="sv-SE" dirty="0"/>
          </a:p>
          <a:p>
            <a:pPr eaLnBrk="1" hangingPunct="1">
              <a:buFont typeface="Arial" pitchFamily="34" charset="0"/>
              <a:buAutoNum type="arabicPeriod"/>
            </a:pPr>
            <a:endParaRPr lang="sv-SE" dirty="0"/>
          </a:p>
          <a:p>
            <a:pPr eaLnBrk="1" hangingPunct="1">
              <a:buFont typeface="Arial" pitchFamily="34" charset="0"/>
              <a:buAutoNum type="arabicPeriod"/>
            </a:pPr>
            <a:endParaRPr lang="sv-SE" dirty="0"/>
          </a:p>
        </p:txBody>
      </p:sp>
      <p:sp>
        <p:nvSpPr>
          <p:cNvPr id="7" name="Rubrik 6">
            <a:extLst>
              <a:ext uri="{FF2B5EF4-FFF2-40B4-BE49-F238E27FC236}">
                <a16:creationId xmlns:a16="http://schemas.microsoft.com/office/drawing/2014/main" id="{1461A611-0C8F-368F-AC7C-FBC3D580C34C}"/>
              </a:ext>
            </a:extLst>
          </p:cNvPr>
          <p:cNvSpPr txBox="1">
            <a:spLocks/>
          </p:cNvSpPr>
          <p:nvPr/>
        </p:nvSpPr>
        <p:spPr>
          <a:xfrm>
            <a:off x="1657350" y="1257300"/>
            <a:ext cx="6100763" cy="857250"/>
          </a:xfrm>
          <a:prstGeom prst="rect">
            <a:avLst/>
          </a:prstGeom>
        </p:spPr>
        <p:txBody>
          <a:bodyPr/>
          <a:lstStyle/>
          <a:p>
            <a:pPr eaLnBrk="0" hangingPunct="0">
              <a:defRPr/>
            </a:pPr>
            <a:endParaRPr lang="sv-SE" sz="2100" b="1" kern="0" dirty="0">
              <a:solidFill>
                <a:schemeClr val="accent1"/>
              </a:solidFill>
              <a:latin typeface="+mj-lt"/>
              <a:ea typeface="+mj-ea"/>
              <a:cs typeface="+mj-cs"/>
            </a:endParaRPr>
          </a:p>
        </p:txBody>
      </p:sp>
    </p:spTree>
    <p:extLst>
      <p:ext uri="{BB962C8B-B14F-4D97-AF65-F5344CB8AC3E}">
        <p14:creationId xmlns:p14="http://schemas.microsoft.com/office/powerpoint/2010/main" val="89841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med rundade hörn 7"/>
          <p:cNvSpPr/>
          <p:nvPr/>
        </p:nvSpPr>
        <p:spPr>
          <a:xfrm>
            <a:off x="1675136" y="917183"/>
            <a:ext cx="2214247" cy="1584000"/>
          </a:xfrm>
          <a:prstGeom prst="roundRect">
            <a:avLst/>
          </a:prstGeom>
          <a:solidFill>
            <a:srgbClr val="ADD5E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rPr>
              <a:t>Organisatoriska egenskaper</a:t>
            </a:r>
          </a:p>
          <a:p>
            <a:r>
              <a:rPr lang="sv-SE" sz="1050" dirty="0">
                <a:solidFill>
                  <a:schemeClr val="tx1"/>
                </a:solidFill>
              </a:rPr>
              <a:t>Lyhörda chefer</a:t>
            </a:r>
          </a:p>
          <a:p>
            <a:r>
              <a:rPr lang="sv-SE" sz="1050" dirty="0">
                <a:solidFill>
                  <a:schemeClr val="tx1"/>
                </a:solidFill>
              </a:rPr>
              <a:t>Tillräcklig bemanning</a:t>
            </a:r>
          </a:p>
          <a:p>
            <a:r>
              <a:rPr lang="sv-SE" sz="1050" dirty="0">
                <a:solidFill>
                  <a:schemeClr val="tx1"/>
                </a:solidFill>
              </a:rPr>
              <a:t>Inflytande över arbetstid</a:t>
            </a:r>
          </a:p>
          <a:p>
            <a:r>
              <a:rPr lang="sv-SE" sz="1050" dirty="0">
                <a:solidFill>
                  <a:schemeClr val="tx1"/>
                </a:solidFill>
              </a:rPr>
              <a:t>Flexibilitet i livet (t.ex. familj)</a:t>
            </a:r>
          </a:p>
          <a:p>
            <a:r>
              <a:rPr lang="sv-SE" sz="1050" dirty="0">
                <a:solidFill>
                  <a:schemeClr val="tx1"/>
                </a:solidFill>
              </a:rPr>
              <a:t>Tydligt formulerade mål och arbetsuppgifter uppgifter</a:t>
            </a:r>
            <a:endParaRPr lang="en-US" sz="1050" dirty="0">
              <a:solidFill>
                <a:prstClr val="black"/>
              </a:solidFill>
            </a:endParaRPr>
          </a:p>
        </p:txBody>
      </p:sp>
      <p:sp>
        <p:nvSpPr>
          <p:cNvPr id="9" name="Rektangel med rundade hörn 8"/>
          <p:cNvSpPr/>
          <p:nvPr/>
        </p:nvSpPr>
        <p:spPr>
          <a:xfrm>
            <a:off x="4247964" y="917183"/>
            <a:ext cx="2214247" cy="1584000"/>
          </a:xfrm>
          <a:prstGeom prst="roundRect">
            <a:avLst/>
          </a:prstGeom>
          <a:solidFill>
            <a:srgbClr val="ADD5E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chemeClr val="tx1"/>
                </a:solidFill>
              </a:rPr>
              <a:t>Arbetskaraktär</a:t>
            </a:r>
          </a:p>
          <a:p>
            <a:r>
              <a:rPr lang="sv-SE" sz="1050" dirty="0">
                <a:solidFill>
                  <a:schemeClr val="tx1"/>
                </a:solidFill>
              </a:rPr>
              <a:t>Arbetsinnehåll anpassat till omvårdnadsetik och värderingar</a:t>
            </a:r>
          </a:p>
          <a:p>
            <a:r>
              <a:rPr lang="sv-SE" sz="1050" dirty="0">
                <a:solidFill>
                  <a:schemeClr val="tx1"/>
                </a:solidFill>
              </a:rPr>
              <a:t>Personligt ansvar</a:t>
            </a:r>
          </a:p>
          <a:p>
            <a:r>
              <a:rPr lang="sv-SE" sz="1050" dirty="0">
                <a:solidFill>
                  <a:schemeClr val="tx1"/>
                </a:solidFill>
              </a:rPr>
              <a:t>Evidensbaserat arbete </a:t>
            </a:r>
          </a:p>
          <a:p>
            <a:r>
              <a:rPr lang="sv-SE" sz="1050" dirty="0">
                <a:solidFill>
                  <a:schemeClr val="tx1"/>
                </a:solidFill>
              </a:rPr>
              <a:t>Humanistiskt arbetssätt</a:t>
            </a:r>
          </a:p>
          <a:p>
            <a:r>
              <a:rPr lang="sv-SE" sz="1050" dirty="0">
                <a:solidFill>
                  <a:schemeClr val="tx1"/>
                </a:solidFill>
              </a:rPr>
              <a:t>Delade värderingar</a:t>
            </a:r>
          </a:p>
          <a:p>
            <a:r>
              <a:rPr lang="sv-SE" sz="1050" dirty="0">
                <a:solidFill>
                  <a:schemeClr val="tx1"/>
                </a:solidFill>
              </a:rPr>
              <a:t>Utveckling och utmaningar</a:t>
            </a:r>
            <a:endParaRPr lang="en-US" sz="1050" dirty="0">
              <a:solidFill>
                <a:schemeClr val="tx1"/>
              </a:solidFill>
            </a:endParaRPr>
          </a:p>
        </p:txBody>
      </p:sp>
      <p:sp>
        <p:nvSpPr>
          <p:cNvPr id="11" name="Rektangel med rundade hörn 10"/>
          <p:cNvSpPr/>
          <p:nvPr/>
        </p:nvSpPr>
        <p:spPr>
          <a:xfrm>
            <a:off x="1630642" y="2859782"/>
            <a:ext cx="2214000" cy="1584000"/>
          </a:xfrm>
          <a:prstGeom prst="roundRect">
            <a:avLst/>
          </a:prstGeom>
          <a:solidFill>
            <a:srgbClr val="ADD5E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chemeClr val="tx1"/>
                </a:solidFill>
              </a:rPr>
              <a:t>Relationer på jobbet</a:t>
            </a:r>
          </a:p>
          <a:p>
            <a:r>
              <a:rPr lang="sv-SE" sz="1050" dirty="0">
                <a:solidFill>
                  <a:schemeClr val="tx1"/>
                </a:solidFill>
              </a:rPr>
              <a:t>Kvalificerade, kompetenta och stöttande kollegor</a:t>
            </a:r>
          </a:p>
          <a:p>
            <a:r>
              <a:rPr lang="sv-SE" sz="1050" dirty="0">
                <a:solidFill>
                  <a:schemeClr val="tx1"/>
                </a:solidFill>
              </a:rPr>
              <a:t>tryggt kollegialt klimat</a:t>
            </a:r>
          </a:p>
          <a:p>
            <a:r>
              <a:rPr lang="sv-SE" sz="1050" dirty="0">
                <a:solidFill>
                  <a:schemeClr val="tx1"/>
                </a:solidFill>
              </a:rPr>
              <a:t>Väl fungerande teamsamverkan</a:t>
            </a:r>
          </a:p>
          <a:p>
            <a:r>
              <a:rPr lang="sv-SE" sz="1050" dirty="0">
                <a:solidFill>
                  <a:schemeClr val="tx1"/>
                </a:solidFill>
              </a:rPr>
              <a:t>Humor på arbetsplatsen</a:t>
            </a:r>
          </a:p>
          <a:p>
            <a:r>
              <a:rPr lang="sv-SE" sz="1050" dirty="0">
                <a:solidFill>
                  <a:schemeClr val="tx1"/>
                </a:solidFill>
              </a:rPr>
              <a:t>Att vara en del av en arbetsgemenskap</a:t>
            </a:r>
            <a:endParaRPr lang="en-US" sz="1050" dirty="0">
              <a:solidFill>
                <a:prstClr val="black"/>
              </a:solidFill>
            </a:endParaRPr>
          </a:p>
        </p:txBody>
      </p:sp>
      <p:sp>
        <p:nvSpPr>
          <p:cNvPr id="10" name="Rektangel med rundade hörn 9"/>
          <p:cNvSpPr/>
          <p:nvPr/>
        </p:nvSpPr>
        <p:spPr>
          <a:xfrm>
            <a:off x="4245249" y="2854695"/>
            <a:ext cx="2214000" cy="1584000"/>
          </a:xfrm>
          <a:prstGeom prst="roundRect">
            <a:avLst/>
          </a:prstGeom>
          <a:solidFill>
            <a:srgbClr val="ADD5E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chemeClr val="tx1"/>
                </a:solidFill>
              </a:rPr>
              <a:t>Erkännande</a:t>
            </a:r>
          </a:p>
          <a:p>
            <a:r>
              <a:rPr lang="sv-SE" sz="1050" dirty="0">
                <a:solidFill>
                  <a:schemeClr val="tx1"/>
                </a:solidFill>
              </a:rPr>
              <a:t>Rättvis lön</a:t>
            </a:r>
          </a:p>
          <a:p>
            <a:r>
              <a:rPr lang="sv-SE" sz="1050" dirty="0">
                <a:solidFill>
                  <a:schemeClr val="tx1"/>
                </a:solidFill>
              </a:rPr>
              <a:t>Löneutveckling i förhållande till kompetens och ansvar</a:t>
            </a:r>
          </a:p>
          <a:p>
            <a:r>
              <a:rPr lang="sv-SE" sz="1050" dirty="0">
                <a:solidFill>
                  <a:schemeClr val="tx1"/>
                </a:solidFill>
              </a:rPr>
              <a:t>Respektfull feedback från chef, kollegor och patienter</a:t>
            </a:r>
          </a:p>
          <a:p>
            <a:r>
              <a:rPr lang="sv-SE" sz="1050" dirty="0">
                <a:solidFill>
                  <a:schemeClr val="tx1"/>
                </a:solidFill>
              </a:rPr>
              <a:t>Samhälleligt erkännande</a:t>
            </a:r>
          </a:p>
          <a:p>
            <a:r>
              <a:rPr lang="sv-SE" sz="1050" kern="0" dirty="0">
                <a:solidFill>
                  <a:prstClr val="black"/>
                </a:solidFill>
                <a:latin typeface="Calibri" panose="020F0502020204030204"/>
              </a:rPr>
              <a:t>Att inte ses som utbytbar</a:t>
            </a:r>
          </a:p>
        </p:txBody>
      </p:sp>
      <p:sp>
        <p:nvSpPr>
          <p:cNvPr id="12" name="textruta 11">
            <a:extLst>
              <a:ext uri="{FF2B5EF4-FFF2-40B4-BE49-F238E27FC236}">
                <a16:creationId xmlns:a16="http://schemas.microsoft.com/office/drawing/2014/main" id="{DC73669E-940F-49DC-A2A6-E5B9D4E13974}"/>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2" name="Rubrik 8">
            <a:extLst>
              <a:ext uri="{FF2B5EF4-FFF2-40B4-BE49-F238E27FC236}">
                <a16:creationId xmlns:a16="http://schemas.microsoft.com/office/drawing/2014/main" id="{8A3AFAD3-5936-28D2-E791-5E1FB3E15756}"/>
              </a:ext>
            </a:extLst>
          </p:cNvPr>
          <p:cNvSpPr txBox="1">
            <a:spLocks/>
          </p:cNvSpPr>
          <p:nvPr/>
        </p:nvSpPr>
        <p:spPr>
          <a:xfrm>
            <a:off x="539552" y="59933"/>
            <a:ext cx="8136904" cy="857250"/>
          </a:xfrm>
          <a:prstGeom prst="rect">
            <a:avLst/>
          </a:prstGeom>
        </p:spPr>
        <p:txBody>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sv-SE" sz="2800" kern="0" dirty="0">
                <a:ea typeface="+mj-ea"/>
                <a:cs typeface="+mj-cs"/>
              </a:rPr>
              <a:t>Vad är viktigt för att personalen ska trivas och vara motiverade på lång sikt? </a:t>
            </a:r>
            <a:endParaRPr lang="sv-SE" sz="3200" dirty="0"/>
          </a:p>
        </p:txBody>
      </p:sp>
    </p:spTree>
    <p:extLst>
      <p:ext uri="{BB962C8B-B14F-4D97-AF65-F5344CB8AC3E}">
        <p14:creationId xmlns:p14="http://schemas.microsoft.com/office/powerpoint/2010/main" val="219587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7788" y="504141"/>
            <a:ext cx="7988424" cy="857250"/>
          </a:xfrm>
        </p:spPr>
        <p:txBody>
          <a:bodyPr>
            <a:normAutofit/>
          </a:bodyPr>
          <a:lstStyle/>
          <a:p>
            <a:r>
              <a:rPr lang="sv-SE" sz="2400" dirty="0"/>
              <a:t>Longitudinell Undersökning av Sjuksköterskors Tillvaro</a:t>
            </a:r>
            <a:br>
              <a:rPr lang="sv-SE" sz="2400" dirty="0"/>
            </a:br>
            <a:endParaRPr lang="sv-SE" sz="2400" dirty="0"/>
          </a:p>
        </p:txBody>
      </p:sp>
      <p:sp>
        <p:nvSpPr>
          <p:cNvPr id="10244" name="Platshållare för bildnummer 4"/>
          <p:cNvSpPr>
            <a:spLocks noGrp="1"/>
          </p:cNvSpPr>
          <p:nvPr>
            <p:ph type="sldNum" sz="quarter" idx="12"/>
          </p:nvPr>
        </p:nvSpPr>
        <p:spPr>
          <a:noFill/>
        </p:spPr>
        <p:txBody>
          <a:bodyPr/>
          <a:lstStyle/>
          <a:p>
            <a:fld id="{4BCFD18E-334B-4DBC-A058-E39BD09D4EF3}" type="slidenum">
              <a:rPr lang="sv-SE" smtClean="0">
                <a:solidFill>
                  <a:srgbClr val="808080"/>
                </a:solidFill>
              </a:rPr>
              <a:pPr/>
              <a:t>7</a:t>
            </a:fld>
            <a:endParaRPr lang="sv-SE">
              <a:solidFill>
                <a:srgbClr val="808080"/>
              </a:solidFill>
            </a:endParaRPr>
          </a:p>
        </p:txBody>
      </p:sp>
      <p:sp>
        <p:nvSpPr>
          <p:cNvPr id="760834" name="AutoShape 2"/>
          <p:cNvSpPr>
            <a:spLocks noChangeArrowheads="1"/>
          </p:cNvSpPr>
          <p:nvPr/>
        </p:nvSpPr>
        <p:spPr bwMode="auto">
          <a:xfrm>
            <a:off x="3762376" y="2356247"/>
            <a:ext cx="594122" cy="594122"/>
          </a:xfrm>
          <a:prstGeom prst="irregularSeal1">
            <a:avLst/>
          </a:prstGeom>
          <a:solidFill>
            <a:schemeClr val="accent1"/>
          </a:solidFill>
          <a:ln w="9525">
            <a:solidFill>
              <a:schemeClr val="tx1"/>
            </a:solidFill>
            <a:miter lim="800000"/>
            <a:headEnd/>
            <a:tailEnd/>
          </a:ln>
        </p:spPr>
        <p:txBody>
          <a:bodyPr wrap="none" anchor="ctr"/>
          <a:lstStyle/>
          <a:p>
            <a:pPr eaLnBrk="1" hangingPunct="1">
              <a:spcBef>
                <a:spcPct val="20000"/>
              </a:spcBef>
              <a:buClr>
                <a:srgbClr val="870052"/>
              </a:buClr>
              <a:buFont typeface="Wingdings" pitchFamily="2" charset="2"/>
              <a:buChar char="§"/>
            </a:pPr>
            <a:endParaRPr lang="en-US" sz="1500">
              <a:solidFill>
                <a:srgbClr val="000000"/>
              </a:solidFill>
              <a:latin typeface="Arial" charset="0"/>
            </a:endParaRPr>
          </a:p>
        </p:txBody>
      </p:sp>
      <p:sp>
        <p:nvSpPr>
          <p:cNvPr id="760835" name="AutoShape 3"/>
          <p:cNvSpPr>
            <a:spLocks noChangeArrowheads="1"/>
          </p:cNvSpPr>
          <p:nvPr/>
        </p:nvSpPr>
        <p:spPr bwMode="auto">
          <a:xfrm>
            <a:off x="1818085" y="2409825"/>
            <a:ext cx="1890713" cy="485775"/>
          </a:xfrm>
          <a:prstGeom prst="chevron">
            <a:avLst>
              <a:gd name="adj" fmla="val 56364"/>
            </a:avLst>
          </a:prstGeom>
          <a:solidFill>
            <a:schemeClr val="accent1"/>
          </a:solidFill>
          <a:ln w="9525">
            <a:solidFill>
              <a:schemeClr val="tx1"/>
            </a:solidFill>
            <a:miter lim="800000"/>
            <a:headEnd/>
            <a:tailEnd/>
          </a:ln>
        </p:spPr>
        <p:txBody>
          <a:bodyPr wrap="none" anchor="ctr"/>
          <a:lstStyle/>
          <a:p>
            <a:pPr marL="257175" indent="-257175" algn="ctr" eaLnBrk="1" hangingPunct="1">
              <a:spcBef>
                <a:spcPct val="20000"/>
              </a:spcBef>
              <a:buClr>
                <a:srgbClr val="870052"/>
              </a:buClr>
            </a:pPr>
            <a:r>
              <a:rPr lang="sv-SE" sz="1500">
                <a:solidFill>
                  <a:srgbClr val="000000"/>
                </a:solidFill>
                <a:latin typeface="Arial Rounded MT Bold" pitchFamily="34" charset="0"/>
              </a:rPr>
              <a:t>   </a:t>
            </a:r>
            <a:r>
              <a:rPr lang="sv-SE" sz="1500">
                <a:solidFill>
                  <a:srgbClr val="FFFFFF"/>
                </a:solidFill>
                <a:latin typeface="Arial Rounded MT Bold" pitchFamily="34" charset="0"/>
              </a:rPr>
              <a:t>UTBILDNING</a:t>
            </a:r>
          </a:p>
        </p:txBody>
      </p:sp>
      <p:sp>
        <p:nvSpPr>
          <p:cNvPr id="760836" name="AutoShape 4"/>
          <p:cNvSpPr>
            <a:spLocks noChangeArrowheads="1"/>
          </p:cNvSpPr>
          <p:nvPr/>
        </p:nvSpPr>
        <p:spPr bwMode="auto">
          <a:xfrm>
            <a:off x="4356497" y="2409825"/>
            <a:ext cx="3186113" cy="485775"/>
          </a:xfrm>
          <a:prstGeom prst="chevron">
            <a:avLst>
              <a:gd name="adj" fmla="val 43149"/>
            </a:avLst>
          </a:prstGeom>
          <a:solidFill>
            <a:schemeClr val="accent1"/>
          </a:solidFill>
          <a:ln w="9525">
            <a:solidFill>
              <a:schemeClr val="tx1"/>
            </a:solidFill>
            <a:miter lim="800000"/>
            <a:headEnd/>
            <a:tailEnd/>
          </a:ln>
        </p:spPr>
        <p:txBody>
          <a:bodyPr wrap="none" anchor="ctr"/>
          <a:lstStyle/>
          <a:p>
            <a:pPr marL="257175" indent="-257175" algn="ctr" eaLnBrk="1" hangingPunct="1">
              <a:spcBef>
                <a:spcPct val="20000"/>
              </a:spcBef>
              <a:buClr>
                <a:srgbClr val="870052"/>
              </a:buClr>
            </a:pPr>
            <a:r>
              <a:rPr lang="sv-SE" sz="1500">
                <a:solidFill>
                  <a:srgbClr val="FFFFFF"/>
                </a:solidFill>
                <a:latin typeface="Arial Rounded MT Bold" pitchFamily="34" charset="0"/>
              </a:rPr>
              <a:t>ARBETSLIV</a:t>
            </a:r>
          </a:p>
        </p:txBody>
      </p:sp>
      <p:sp>
        <p:nvSpPr>
          <p:cNvPr id="760837" name="Text Box 5"/>
          <p:cNvSpPr txBox="1">
            <a:spLocks noChangeArrowheads="1"/>
          </p:cNvSpPr>
          <p:nvPr/>
        </p:nvSpPr>
        <p:spPr bwMode="auto">
          <a:xfrm>
            <a:off x="2195513" y="1762125"/>
            <a:ext cx="5758308"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Prevalens och förlopp av psykisk ohälsa (andra hälsoproblem)</a:t>
            </a:r>
          </a:p>
        </p:txBody>
      </p:sp>
      <p:sp>
        <p:nvSpPr>
          <p:cNvPr id="760838" name="Text Box 6"/>
          <p:cNvSpPr txBox="1">
            <a:spLocks noChangeArrowheads="1"/>
          </p:cNvSpPr>
          <p:nvPr/>
        </p:nvSpPr>
        <p:spPr bwMode="auto">
          <a:xfrm>
            <a:off x="1709738" y="3274219"/>
            <a:ext cx="3174206" cy="323165"/>
          </a:xfrm>
          <a:prstGeom prst="rect">
            <a:avLst/>
          </a:prstGeom>
          <a:noFill/>
          <a:ln w="9525">
            <a:noFill/>
            <a:miter lim="800000"/>
            <a:headEnd/>
            <a:tailEnd/>
          </a:ln>
        </p:spPr>
        <p:txBody>
          <a:bodyPr>
            <a:spAutoFit/>
          </a:bodyPr>
          <a:lstStyle/>
          <a:p>
            <a:pPr marL="257175" indent="-257175" eaLnBrk="1" hangingPunct="1">
              <a:spcBef>
                <a:spcPct val="50000"/>
              </a:spcBef>
              <a:buClr>
                <a:srgbClr val="870052"/>
              </a:buClr>
              <a:buFont typeface="Wingdings" pitchFamily="2" charset="2"/>
              <a:buChar char="§"/>
            </a:pPr>
            <a:r>
              <a:rPr lang="sv-SE" sz="1500" dirty="0">
                <a:solidFill>
                  <a:srgbClr val="000000"/>
                </a:solidFill>
                <a:latin typeface="Arial" charset="0"/>
              </a:rPr>
              <a:t>Studieengagemang</a:t>
            </a:r>
          </a:p>
        </p:txBody>
      </p:sp>
      <p:sp>
        <p:nvSpPr>
          <p:cNvPr id="760839" name="Text Box 7"/>
          <p:cNvSpPr txBox="1">
            <a:spLocks noChangeArrowheads="1"/>
          </p:cNvSpPr>
          <p:nvPr/>
        </p:nvSpPr>
        <p:spPr bwMode="auto">
          <a:xfrm>
            <a:off x="2195513" y="3651648"/>
            <a:ext cx="2008883"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Yrkesförberedelse</a:t>
            </a:r>
          </a:p>
        </p:txBody>
      </p:sp>
      <p:sp>
        <p:nvSpPr>
          <p:cNvPr id="760840" name="Text Box 8"/>
          <p:cNvSpPr txBox="1">
            <a:spLocks noChangeArrowheads="1"/>
          </p:cNvSpPr>
          <p:nvPr/>
        </p:nvSpPr>
        <p:spPr bwMode="auto">
          <a:xfrm>
            <a:off x="2937272" y="3971925"/>
            <a:ext cx="1418978"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Kompetens</a:t>
            </a:r>
          </a:p>
        </p:txBody>
      </p:sp>
      <p:sp>
        <p:nvSpPr>
          <p:cNvPr id="760841" name="Text Box 9"/>
          <p:cNvSpPr txBox="1">
            <a:spLocks noChangeArrowheads="1"/>
          </p:cNvSpPr>
          <p:nvPr/>
        </p:nvSpPr>
        <p:spPr bwMode="auto">
          <a:xfrm>
            <a:off x="4410075" y="3274219"/>
            <a:ext cx="2276585"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Arbetslivsintroduktion</a:t>
            </a:r>
          </a:p>
        </p:txBody>
      </p:sp>
      <p:sp>
        <p:nvSpPr>
          <p:cNvPr id="760842" name="Text Box 10"/>
          <p:cNvSpPr txBox="1">
            <a:spLocks noChangeArrowheads="1"/>
          </p:cNvSpPr>
          <p:nvPr/>
        </p:nvSpPr>
        <p:spPr bwMode="auto">
          <a:xfrm>
            <a:off x="4787504" y="3651648"/>
            <a:ext cx="1505540"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Karriärvägar</a:t>
            </a:r>
          </a:p>
        </p:txBody>
      </p:sp>
      <p:sp>
        <p:nvSpPr>
          <p:cNvPr id="760843" name="Text Box 11"/>
          <p:cNvSpPr txBox="1">
            <a:spLocks noChangeArrowheads="1"/>
          </p:cNvSpPr>
          <p:nvPr/>
        </p:nvSpPr>
        <p:spPr bwMode="auto">
          <a:xfrm>
            <a:off x="5097066" y="3971925"/>
            <a:ext cx="2066925" cy="553998"/>
          </a:xfrm>
          <a:prstGeom prst="rect">
            <a:avLst/>
          </a:prstGeom>
          <a:noFill/>
          <a:ln w="9525">
            <a:noFill/>
            <a:miter lim="800000"/>
            <a:headEnd/>
            <a:tailEnd/>
          </a:ln>
        </p:spPr>
        <p:txBody>
          <a:bodyPr>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Tillfredställelse och välbefinnande</a:t>
            </a:r>
          </a:p>
        </p:txBody>
      </p:sp>
      <p:sp>
        <p:nvSpPr>
          <p:cNvPr id="760844" name="Text Box 12"/>
          <p:cNvSpPr txBox="1">
            <a:spLocks noChangeArrowheads="1"/>
          </p:cNvSpPr>
          <p:nvPr/>
        </p:nvSpPr>
        <p:spPr bwMode="auto">
          <a:xfrm>
            <a:off x="1331119" y="2950369"/>
            <a:ext cx="1484702"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Studievillkor</a:t>
            </a:r>
          </a:p>
        </p:txBody>
      </p:sp>
      <p:sp>
        <p:nvSpPr>
          <p:cNvPr id="760845" name="Text Box 13"/>
          <p:cNvSpPr txBox="1">
            <a:spLocks noChangeArrowheads="1"/>
          </p:cNvSpPr>
          <p:nvPr/>
        </p:nvSpPr>
        <p:spPr bwMode="auto">
          <a:xfrm>
            <a:off x="4232672" y="2945607"/>
            <a:ext cx="1494320"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Arbetsvillkor</a:t>
            </a:r>
          </a:p>
        </p:txBody>
      </p:sp>
      <p:sp>
        <p:nvSpPr>
          <p:cNvPr id="18"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spTree>
    <p:extLst>
      <p:ext uri="{BB962C8B-B14F-4D97-AF65-F5344CB8AC3E}">
        <p14:creationId xmlns:p14="http://schemas.microsoft.com/office/powerpoint/2010/main" val="4966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p:txBody>
          <a:bodyPr>
            <a:normAutofit/>
          </a:bodyPr>
          <a:lstStyle/>
          <a:p>
            <a:pPr marL="0" indent="0">
              <a:buNone/>
            </a:pPr>
            <a:r>
              <a:rPr lang="sv-SE" sz="12450" dirty="0">
                <a:solidFill>
                  <a:schemeClr val="accent1"/>
                </a:solidFill>
              </a:rPr>
              <a:t>4316</a:t>
            </a:r>
            <a:endParaRPr lang="en-US" sz="12450" dirty="0">
              <a:solidFill>
                <a:schemeClr val="accent1"/>
              </a:solidFill>
            </a:endParaRPr>
          </a:p>
        </p:txBody>
      </p:sp>
      <p:pic>
        <p:nvPicPr>
          <p:cNvPr id="6" name="Bildobjekt 5"/>
          <p:cNvPicPr>
            <a:picLocks noChangeAspect="1"/>
          </p:cNvPicPr>
          <p:nvPr/>
        </p:nvPicPr>
        <p:blipFill>
          <a:blip r:embed="rId3"/>
          <a:stretch>
            <a:fillRect/>
          </a:stretch>
        </p:blipFill>
        <p:spPr>
          <a:xfrm>
            <a:off x="5157788" y="1211963"/>
            <a:ext cx="2600325" cy="985838"/>
          </a:xfrm>
          <a:prstGeom prst="rect">
            <a:avLst/>
          </a:prstGeom>
        </p:spPr>
      </p:pic>
      <p:pic>
        <p:nvPicPr>
          <p:cNvPr id="7" name="Bildobjekt 6"/>
          <p:cNvPicPr>
            <a:picLocks noChangeAspect="1"/>
          </p:cNvPicPr>
          <p:nvPr/>
        </p:nvPicPr>
        <p:blipFill>
          <a:blip r:embed="rId4"/>
          <a:stretch>
            <a:fillRect/>
          </a:stretch>
        </p:blipFill>
        <p:spPr>
          <a:xfrm>
            <a:off x="5157788" y="2326388"/>
            <a:ext cx="2606187" cy="1045462"/>
          </a:xfrm>
          <a:prstGeom prst="rect">
            <a:avLst/>
          </a:prstGeom>
        </p:spPr>
      </p:pic>
      <p:pic>
        <p:nvPicPr>
          <p:cNvPr id="8" name="Bildobjekt 7"/>
          <p:cNvPicPr>
            <a:picLocks noChangeAspect="1"/>
          </p:cNvPicPr>
          <p:nvPr/>
        </p:nvPicPr>
        <p:blipFill>
          <a:blip r:embed="rId5"/>
          <a:stretch>
            <a:fillRect/>
          </a:stretch>
        </p:blipFill>
        <p:spPr>
          <a:xfrm>
            <a:off x="5157788" y="3466233"/>
            <a:ext cx="2558097" cy="1427775"/>
          </a:xfrm>
          <a:prstGeom prst="rect">
            <a:avLst/>
          </a:prstGeom>
        </p:spPr>
      </p:pic>
      <p:sp>
        <p:nvSpPr>
          <p:cNvPr id="10" name="Platshållare för sidfot 4">
            <a:extLst>
              <a:ext uri="{FF2B5EF4-FFF2-40B4-BE49-F238E27FC236}">
                <a16:creationId xmlns:a16="http://schemas.microsoft.com/office/drawing/2014/main" id="{B866E643-7432-4020-BB99-034B28047678}"/>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Tree>
    <p:extLst>
      <p:ext uri="{BB962C8B-B14F-4D97-AF65-F5344CB8AC3E}">
        <p14:creationId xmlns:p14="http://schemas.microsoft.com/office/powerpoint/2010/main" val="12291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tshållare för text 13"/>
          <p:cNvSpPr>
            <a:spLocks noGrp="1"/>
          </p:cNvSpPr>
          <p:nvPr>
            <p:ph type="body" sz="half" idx="2"/>
          </p:nvPr>
        </p:nvSpPr>
        <p:spPr>
          <a:xfrm>
            <a:off x="1709738" y="1059657"/>
            <a:ext cx="2221706" cy="3726656"/>
          </a:xfrm>
        </p:spPr>
        <p:txBody>
          <a:bodyPr>
            <a:normAutofit/>
          </a:bodyPr>
          <a:lstStyle/>
          <a:p>
            <a:r>
              <a:rPr lang="sv-SE" sz="750" dirty="0"/>
              <a:t>Blekinge Tekniska Högskola </a:t>
            </a:r>
          </a:p>
          <a:p>
            <a:r>
              <a:rPr lang="en-US" sz="750" dirty="0" err="1"/>
              <a:t>Göteborgs</a:t>
            </a:r>
            <a:r>
              <a:rPr lang="en-US" sz="750" dirty="0"/>
              <a:t> </a:t>
            </a:r>
            <a:r>
              <a:rPr lang="en-US" sz="750" dirty="0" err="1"/>
              <a:t>Universitet</a:t>
            </a:r>
            <a:r>
              <a:rPr lang="en-US" sz="750" dirty="0"/>
              <a:t> </a:t>
            </a:r>
          </a:p>
          <a:p>
            <a:r>
              <a:rPr lang="sv-SE" sz="750" dirty="0"/>
              <a:t>Hälsohögskolan i Jönköping</a:t>
            </a:r>
          </a:p>
          <a:p>
            <a:r>
              <a:rPr lang="en-US" sz="750" dirty="0" err="1"/>
              <a:t>Högskolan</a:t>
            </a:r>
            <a:r>
              <a:rPr lang="en-US" sz="750" dirty="0"/>
              <a:t> </a:t>
            </a:r>
            <a:r>
              <a:rPr lang="en-US" sz="750" dirty="0" err="1"/>
              <a:t>Dalarna</a:t>
            </a:r>
            <a:r>
              <a:rPr lang="en-US" sz="750" dirty="0"/>
              <a:t> </a:t>
            </a:r>
          </a:p>
          <a:p>
            <a:r>
              <a:rPr lang="sv-SE" sz="750" dirty="0"/>
              <a:t>Högskolan i Borås </a:t>
            </a:r>
          </a:p>
          <a:p>
            <a:r>
              <a:rPr lang="sv-SE" sz="750" dirty="0"/>
              <a:t>Högskolan i Gävle </a:t>
            </a:r>
          </a:p>
          <a:p>
            <a:r>
              <a:rPr lang="sv-SE" sz="750" dirty="0"/>
              <a:t>Högskolan i Halmstad </a:t>
            </a:r>
          </a:p>
          <a:p>
            <a:r>
              <a:rPr lang="sv-SE" sz="750" dirty="0"/>
              <a:t>Högskolan i Kalmar </a:t>
            </a:r>
          </a:p>
          <a:p>
            <a:r>
              <a:rPr lang="sv-SE" sz="750" dirty="0"/>
              <a:t>Högskolan i Skövde </a:t>
            </a:r>
          </a:p>
          <a:p>
            <a:r>
              <a:rPr lang="sv-SE" sz="750" dirty="0"/>
              <a:t>Högskolan i Trollhättan/Uddevalla </a:t>
            </a:r>
          </a:p>
          <a:p>
            <a:r>
              <a:rPr lang="en-US" sz="750" dirty="0" err="1"/>
              <a:t>Högskolan</a:t>
            </a:r>
            <a:r>
              <a:rPr lang="en-US" sz="750" dirty="0"/>
              <a:t> </a:t>
            </a:r>
            <a:r>
              <a:rPr lang="en-US" sz="750" dirty="0" err="1"/>
              <a:t>Kristianstad</a:t>
            </a:r>
            <a:r>
              <a:rPr lang="en-US" sz="750" dirty="0"/>
              <a:t> </a:t>
            </a:r>
          </a:p>
          <a:p>
            <a:r>
              <a:rPr lang="en-US" sz="750" dirty="0"/>
              <a:t>Karlstad </a:t>
            </a:r>
            <a:r>
              <a:rPr lang="en-US" sz="750" dirty="0" err="1"/>
              <a:t>Universitet</a:t>
            </a:r>
            <a:r>
              <a:rPr lang="en-US" sz="750" dirty="0"/>
              <a:t> </a:t>
            </a:r>
          </a:p>
          <a:p>
            <a:r>
              <a:rPr lang="en-US" sz="750" dirty="0" err="1"/>
              <a:t>Karolinska</a:t>
            </a:r>
            <a:r>
              <a:rPr lang="en-US" sz="750" dirty="0"/>
              <a:t> </a:t>
            </a:r>
            <a:r>
              <a:rPr lang="en-US" sz="750" dirty="0" err="1"/>
              <a:t>Institutet</a:t>
            </a:r>
            <a:r>
              <a:rPr lang="en-US" sz="750" dirty="0"/>
              <a:t> </a:t>
            </a:r>
          </a:p>
          <a:p>
            <a:r>
              <a:rPr lang="en-US" sz="750" dirty="0" err="1"/>
              <a:t>Linköpings</a:t>
            </a:r>
            <a:r>
              <a:rPr lang="en-US" sz="750" dirty="0"/>
              <a:t> </a:t>
            </a:r>
            <a:r>
              <a:rPr lang="en-US" sz="750" dirty="0" err="1"/>
              <a:t>Universitet</a:t>
            </a:r>
            <a:r>
              <a:rPr lang="en-US" sz="750" dirty="0"/>
              <a:t> </a:t>
            </a:r>
          </a:p>
          <a:p>
            <a:r>
              <a:rPr lang="en-US" sz="750" dirty="0" err="1"/>
              <a:t>Luleå</a:t>
            </a:r>
            <a:r>
              <a:rPr lang="en-US" sz="750" dirty="0"/>
              <a:t> </a:t>
            </a:r>
            <a:r>
              <a:rPr lang="en-US" sz="750" dirty="0" err="1"/>
              <a:t>Tekniska</a:t>
            </a:r>
            <a:r>
              <a:rPr lang="en-US" sz="750" dirty="0"/>
              <a:t> </a:t>
            </a:r>
            <a:r>
              <a:rPr lang="en-US" sz="750" dirty="0" err="1"/>
              <a:t>Universitet</a:t>
            </a:r>
            <a:r>
              <a:rPr lang="en-US" sz="750" dirty="0"/>
              <a:t> </a:t>
            </a:r>
          </a:p>
          <a:p>
            <a:r>
              <a:rPr lang="en-US" sz="750" dirty="0" err="1"/>
              <a:t>Lunds</a:t>
            </a:r>
            <a:r>
              <a:rPr lang="en-US" sz="750" dirty="0"/>
              <a:t> </a:t>
            </a:r>
            <a:r>
              <a:rPr lang="en-US" sz="750" dirty="0" err="1"/>
              <a:t>Universitet</a:t>
            </a:r>
            <a:r>
              <a:rPr lang="en-US" sz="750" dirty="0"/>
              <a:t> </a:t>
            </a:r>
          </a:p>
          <a:p>
            <a:r>
              <a:rPr lang="en-US" sz="750" dirty="0" err="1"/>
              <a:t>Mälardalens</a:t>
            </a:r>
            <a:r>
              <a:rPr lang="en-US" sz="750" dirty="0"/>
              <a:t> </a:t>
            </a:r>
            <a:r>
              <a:rPr lang="en-US" sz="750" dirty="0" err="1"/>
              <a:t>Högskola</a:t>
            </a:r>
            <a:r>
              <a:rPr lang="en-US" sz="750" dirty="0"/>
              <a:t> </a:t>
            </a:r>
          </a:p>
          <a:p>
            <a:r>
              <a:rPr lang="en-US" sz="750" dirty="0"/>
              <a:t>Malmö </a:t>
            </a:r>
            <a:r>
              <a:rPr lang="en-US" sz="750" dirty="0" err="1"/>
              <a:t>Högskola</a:t>
            </a:r>
            <a:r>
              <a:rPr lang="en-US" sz="750" dirty="0"/>
              <a:t> </a:t>
            </a:r>
          </a:p>
          <a:p>
            <a:r>
              <a:rPr lang="en-US" sz="750" dirty="0" err="1"/>
              <a:t>Mitthögskolan</a:t>
            </a:r>
            <a:r>
              <a:rPr lang="en-US" sz="750" dirty="0"/>
              <a:t> </a:t>
            </a:r>
          </a:p>
          <a:p>
            <a:r>
              <a:rPr lang="en-US" sz="750" dirty="0" err="1"/>
              <a:t>Sophiahemmets</a:t>
            </a:r>
            <a:r>
              <a:rPr lang="en-US" sz="750" dirty="0"/>
              <a:t> </a:t>
            </a:r>
            <a:r>
              <a:rPr lang="en-US" sz="750" dirty="0" err="1"/>
              <a:t>Sjuksköterskeskola</a:t>
            </a:r>
            <a:r>
              <a:rPr lang="en-US" sz="750" dirty="0"/>
              <a:t> </a:t>
            </a:r>
          </a:p>
          <a:p>
            <a:r>
              <a:rPr lang="en-US" sz="750" dirty="0" err="1"/>
              <a:t>Umeå</a:t>
            </a:r>
            <a:r>
              <a:rPr lang="en-US" sz="750" dirty="0"/>
              <a:t> </a:t>
            </a:r>
            <a:r>
              <a:rPr lang="en-US" sz="750" dirty="0" err="1"/>
              <a:t>Universitet</a:t>
            </a:r>
            <a:r>
              <a:rPr lang="en-US" sz="750" dirty="0"/>
              <a:t> </a:t>
            </a:r>
          </a:p>
          <a:p>
            <a:r>
              <a:rPr lang="en-US" sz="750" dirty="0"/>
              <a:t>Uppsala </a:t>
            </a:r>
            <a:r>
              <a:rPr lang="en-US" sz="750" dirty="0" err="1"/>
              <a:t>Universitet</a:t>
            </a:r>
            <a:r>
              <a:rPr lang="en-US" sz="750" dirty="0"/>
              <a:t> </a:t>
            </a:r>
          </a:p>
          <a:p>
            <a:r>
              <a:rPr lang="en-US" sz="750" dirty="0" err="1"/>
              <a:t>Växjö</a:t>
            </a:r>
            <a:r>
              <a:rPr lang="en-US" sz="750" dirty="0"/>
              <a:t> </a:t>
            </a:r>
            <a:r>
              <a:rPr lang="en-US" sz="750" dirty="0" err="1"/>
              <a:t>Universitet</a:t>
            </a:r>
            <a:r>
              <a:rPr lang="en-US" sz="750" dirty="0"/>
              <a:t> </a:t>
            </a:r>
          </a:p>
          <a:p>
            <a:r>
              <a:rPr lang="en-US" sz="750" dirty="0" err="1"/>
              <a:t>Örebro</a:t>
            </a:r>
            <a:r>
              <a:rPr lang="en-US" sz="750" dirty="0"/>
              <a:t> </a:t>
            </a:r>
            <a:r>
              <a:rPr lang="en-US" sz="750" dirty="0" err="1"/>
              <a:t>Universitet</a:t>
            </a:r>
            <a:endParaRPr lang="en-US" sz="750" dirty="0"/>
          </a:p>
          <a:p>
            <a:r>
              <a:rPr lang="en-US" sz="750" dirty="0" err="1"/>
              <a:t>Ersta</a:t>
            </a:r>
            <a:r>
              <a:rPr lang="en-US" sz="750" dirty="0"/>
              <a:t> </a:t>
            </a:r>
            <a:r>
              <a:rPr lang="en-US" sz="750" dirty="0" err="1"/>
              <a:t>Högskola</a:t>
            </a:r>
            <a:endParaRPr lang="en-US" sz="750" dirty="0"/>
          </a:p>
          <a:p>
            <a:r>
              <a:rPr lang="en-US" sz="750" dirty="0" err="1"/>
              <a:t>Rödakorsets</a:t>
            </a:r>
            <a:r>
              <a:rPr lang="en-US" sz="750" dirty="0"/>
              <a:t> </a:t>
            </a:r>
            <a:r>
              <a:rPr lang="en-US" sz="750" dirty="0" err="1"/>
              <a:t>Högskola</a:t>
            </a:r>
            <a:r>
              <a:rPr lang="en-US" sz="750" dirty="0"/>
              <a:t> </a:t>
            </a:r>
          </a:p>
        </p:txBody>
      </p:sp>
      <p:sp>
        <p:nvSpPr>
          <p:cNvPr id="13317" name="Platshållare för bildnummer 4"/>
          <p:cNvSpPr>
            <a:spLocks noGrp="1"/>
          </p:cNvSpPr>
          <p:nvPr>
            <p:ph type="sldNum" sz="quarter" idx="4294967295"/>
          </p:nvPr>
        </p:nvSpPr>
        <p:spPr>
          <a:noFill/>
        </p:spPr>
        <p:txBody>
          <a:bodyPr/>
          <a:lstStyle/>
          <a:p>
            <a:fld id="{616F7A72-CBF1-480E-9BFC-FD367CA1585B}" type="slidenum">
              <a:rPr lang="sv-SE"/>
              <a:pPr/>
              <a:t>9</a:t>
            </a:fld>
            <a:endParaRPr lang="sv-SE"/>
          </a:p>
        </p:txBody>
      </p:sp>
      <p:sp>
        <p:nvSpPr>
          <p:cNvPr id="13318" name="Rektangel 6"/>
          <p:cNvSpPr>
            <a:spLocks noChangeArrowheads="1"/>
          </p:cNvSpPr>
          <p:nvPr/>
        </p:nvSpPr>
        <p:spPr bwMode="auto">
          <a:xfrm>
            <a:off x="6407944" y="1275160"/>
            <a:ext cx="685800" cy="216694"/>
          </a:xfrm>
          <a:prstGeom prst="rect">
            <a:avLst/>
          </a:prstGeom>
          <a:solidFill>
            <a:schemeClr val="bg1"/>
          </a:solidFill>
          <a:ln w="9525">
            <a:noFill/>
            <a:round/>
            <a:headEnd/>
            <a:tailEnd/>
          </a:ln>
        </p:spPr>
        <p:txBody>
          <a:bodyPr/>
          <a:lstStyle/>
          <a:p>
            <a:pPr marL="257175" indent="-257175">
              <a:spcBef>
                <a:spcPct val="20000"/>
              </a:spcBef>
              <a:buClr>
                <a:schemeClr val="accent1"/>
              </a:buClr>
              <a:buFont typeface="Wingdings" pitchFamily="2" charset="2"/>
              <a:buChar char="§"/>
            </a:pPr>
            <a:endParaRPr lang="en-US" sz="1800"/>
          </a:p>
        </p:txBody>
      </p:sp>
      <p:pic>
        <p:nvPicPr>
          <p:cNvPr id="13319" name="Picture 2"/>
          <p:cNvPicPr>
            <a:picLocks noChangeAspect="1" noChangeArrowheads="1"/>
          </p:cNvPicPr>
          <p:nvPr/>
        </p:nvPicPr>
        <p:blipFill>
          <a:blip r:embed="rId3" cstate="print"/>
          <a:srcRect l="38324" t="25720" r="32275" b="5402"/>
          <a:stretch>
            <a:fillRect/>
          </a:stretch>
        </p:blipFill>
        <p:spPr bwMode="auto">
          <a:xfrm>
            <a:off x="3762375" y="1"/>
            <a:ext cx="3348038" cy="5023247"/>
          </a:xfrm>
          <a:prstGeom prst="rect">
            <a:avLst/>
          </a:prstGeom>
          <a:noFill/>
          <a:ln w="9525">
            <a:noFill/>
            <a:miter lim="800000"/>
            <a:headEnd/>
            <a:tailEnd/>
          </a:ln>
        </p:spPr>
      </p:pic>
      <p:cxnSp>
        <p:nvCxnSpPr>
          <p:cNvPr id="15" name="Rak pil 14"/>
          <p:cNvCxnSpPr>
            <a:cxnSpLocks noChangeShapeType="1"/>
          </p:cNvCxnSpPr>
          <p:nvPr/>
        </p:nvCxnSpPr>
        <p:spPr bwMode="auto">
          <a:xfrm>
            <a:off x="3059906" y="1168004"/>
            <a:ext cx="2214563" cy="3239690"/>
          </a:xfrm>
          <a:prstGeom prst="straightConnector1">
            <a:avLst/>
          </a:prstGeom>
          <a:noFill/>
          <a:ln w="9525">
            <a:solidFill>
              <a:schemeClr val="tx1"/>
            </a:solidFill>
            <a:round/>
            <a:headEnd/>
            <a:tailEnd type="arrow" w="med" len="med"/>
          </a:ln>
        </p:spPr>
      </p:cxnSp>
      <p:cxnSp>
        <p:nvCxnSpPr>
          <p:cNvPr id="18" name="Rak pil 17"/>
          <p:cNvCxnSpPr>
            <a:cxnSpLocks noChangeShapeType="1"/>
          </p:cNvCxnSpPr>
          <p:nvPr/>
        </p:nvCxnSpPr>
        <p:spPr bwMode="auto">
          <a:xfrm>
            <a:off x="2789635" y="1275160"/>
            <a:ext cx="1728788" cy="2646759"/>
          </a:xfrm>
          <a:prstGeom prst="straightConnector1">
            <a:avLst/>
          </a:prstGeom>
          <a:noFill/>
          <a:ln w="9525">
            <a:solidFill>
              <a:schemeClr val="tx1"/>
            </a:solidFill>
            <a:round/>
            <a:headEnd/>
            <a:tailEnd type="arrow" w="med" len="med"/>
          </a:ln>
        </p:spPr>
      </p:cxnSp>
      <p:cxnSp>
        <p:nvCxnSpPr>
          <p:cNvPr id="21" name="Rak pil 20"/>
          <p:cNvCxnSpPr>
            <a:cxnSpLocks noChangeShapeType="1"/>
          </p:cNvCxnSpPr>
          <p:nvPr/>
        </p:nvCxnSpPr>
        <p:spPr bwMode="auto">
          <a:xfrm>
            <a:off x="3006329" y="1437085"/>
            <a:ext cx="1944290" cy="2484834"/>
          </a:xfrm>
          <a:prstGeom prst="straightConnector1">
            <a:avLst/>
          </a:prstGeom>
          <a:noFill/>
          <a:ln w="9525">
            <a:solidFill>
              <a:schemeClr val="tx1"/>
            </a:solidFill>
            <a:round/>
            <a:headEnd/>
            <a:tailEnd type="arrow" w="med" len="med"/>
          </a:ln>
        </p:spPr>
      </p:cxnSp>
      <p:cxnSp>
        <p:nvCxnSpPr>
          <p:cNvPr id="25" name="Rak pil 24"/>
          <p:cNvCxnSpPr>
            <a:cxnSpLocks noChangeShapeType="1"/>
          </p:cNvCxnSpPr>
          <p:nvPr/>
        </p:nvCxnSpPr>
        <p:spPr bwMode="auto">
          <a:xfrm>
            <a:off x="2627710" y="1545431"/>
            <a:ext cx="2591990" cy="1404938"/>
          </a:xfrm>
          <a:prstGeom prst="straightConnector1">
            <a:avLst/>
          </a:prstGeom>
          <a:noFill/>
          <a:ln w="9525">
            <a:solidFill>
              <a:schemeClr val="tx1"/>
            </a:solidFill>
            <a:round/>
            <a:headEnd/>
            <a:tailEnd type="arrow" w="med" len="med"/>
          </a:ln>
        </p:spPr>
      </p:cxnSp>
      <p:cxnSp>
        <p:nvCxnSpPr>
          <p:cNvPr id="28" name="Rak pil 27"/>
          <p:cNvCxnSpPr>
            <a:cxnSpLocks noChangeShapeType="1"/>
          </p:cNvCxnSpPr>
          <p:nvPr/>
        </p:nvCxnSpPr>
        <p:spPr bwMode="auto">
          <a:xfrm>
            <a:off x="2574132" y="1707356"/>
            <a:ext cx="2051447" cy="2214563"/>
          </a:xfrm>
          <a:prstGeom prst="straightConnector1">
            <a:avLst/>
          </a:prstGeom>
          <a:noFill/>
          <a:ln w="9525">
            <a:solidFill>
              <a:schemeClr val="tx1"/>
            </a:solidFill>
            <a:round/>
            <a:headEnd/>
            <a:tailEnd type="arrow" w="med" len="med"/>
          </a:ln>
        </p:spPr>
      </p:cxnSp>
      <p:cxnSp>
        <p:nvCxnSpPr>
          <p:cNvPr id="33" name="Rak pil 32"/>
          <p:cNvCxnSpPr>
            <a:cxnSpLocks noChangeShapeType="1"/>
          </p:cNvCxnSpPr>
          <p:nvPr/>
        </p:nvCxnSpPr>
        <p:spPr bwMode="auto">
          <a:xfrm>
            <a:off x="2574131" y="1815703"/>
            <a:ext cx="2862263" cy="1079897"/>
          </a:xfrm>
          <a:prstGeom prst="straightConnector1">
            <a:avLst/>
          </a:prstGeom>
          <a:noFill/>
          <a:ln w="9525">
            <a:solidFill>
              <a:schemeClr val="tx1"/>
            </a:solidFill>
            <a:round/>
            <a:headEnd/>
            <a:tailEnd type="arrow" w="med" len="med"/>
          </a:ln>
        </p:spPr>
      </p:cxnSp>
      <p:cxnSp>
        <p:nvCxnSpPr>
          <p:cNvPr id="36" name="Rak pil 35"/>
          <p:cNvCxnSpPr>
            <a:cxnSpLocks noChangeShapeType="1"/>
          </p:cNvCxnSpPr>
          <p:nvPr/>
        </p:nvCxnSpPr>
        <p:spPr bwMode="auto">
          <a:xfrm>
            <a:off x="2736056" y="1977629"/>
            <a:ext cx="1944291" cy="2321719"/>
          </a:xfrm>
          <a:prstGeom prst="straightConnector1">
            <a:avLst/>
          </a:prstGeom>
          <a:noFill/>
          <a:ln w="9525">
            <a:solidFill>
              <a:schemeClr val="tx1"/>
            </a:solidFill>
            <a:round/>
            <a:headEnd/>
            <a:tailEnd type="arrow" w="med" len="med"/>
          </a:ln>
        </p:spPr>
      </p:cxnSp>
      <p:cxnSp>
        <p:nvCxnSpPr>
          <p:cNvPr id="41" name="Rak pil 40"/>
          <p:cNvCxnSpPr>
            <a:cxnSpLocks noChangeShapeType="1"/>
          </p:cNvCxnSpPr>
          <p:nvPr/>
        </p:nvCxnSpPr>
        <p:spPr bwMode="auto">
          <a:xfrm>
            <a:off x="2627710" y="2139554"/>
            <a:ext cx="2700338" cy="2106215"/>
          </a:xfrm>
          <a:prstGeom prst="straightConnector1">
            <a:avLst/>
          </a:prstGeom>
          <a:noFill/>
          <a:ln w="9525">
            <a:solidFill>
              <a:schemeClr val="tx1"/>
            </a:solidFill>
            <a:round/>
            <a:headEnd/>
            <a:tailEnd type="arrow" w="med" len="med"/>
          </a:ln>
        </p:spPr>
      </p:cxnSp>
      <p:cxnSp>
        <p:nvCxnSpPr>
          <p:cNvPr id="44" name="Rak pil 43"/>
          <p:cNvCxnSpPr>
            <a:cxnSpLocks noChangeShapeType="1"/>
          </p:cNvCxnSpPr>
          <p:nvPr/>
        </p:nvCxnSpPr>
        <p:spPr bwMode="auto">
          <a:xfrm>
            <a:off x="2681288" y="2247900"/>
            <a:ext cx="2160985" cy="1512094"/>
          </a:xfrm>
          <a:prstGeom prst="straightConnector1">
            <a:avLst/>
          </a:prstGeom>
          <a:noFill/>
          <a:ln w="9525">
            <a:solidFill>
              <a:schemeClr val="tx1"/>
            </a:solidFill>
            <a:round/>
            <a:headEnd/>
            <a:tailEnd type="arrow" w="med" len="med"/>
          </a:ln>
        </p:spPr>
      </p:cxnSp>
      <p:cxnSp>
        <p:nvCxnSpPr>
          <p:cNvPr id="47" name="Rak pil 46"/>
          <p:cNvCxnSpPr>
            <a:cxnSpLocks noChangeShapeType="1"/>
          </p:cNvCxnSpPr>
          <p:nvPr/>
        </p:nvCxnSpPr>
        <p:spPr bwMode="auto">
          <a:xfrm>
            <a:off x="3221832" y="2409825"/>
            <a:ext cx="1403747" cy="1350169"/>
          </a:xfrm>
          <a:prstGeom prst="straightConnector1">
            <a:avLst/>
          </a:prstGeom>
          <a:noFill/>
          <a:ln w="9525">
            <a:solidFill>
              <a:schemeClr val="tx1"/>
            </a:solidFill>
            <a:round/>
            <a:headEnd/>
            <a:tailEnd type="arrow" w="med" len="med"/>
          </a:ln>
        </p:spPr>
      </p:cxnSp>
      <p:cxnSp>
        <p:nvCxnSpPr>
          <p:cNvPr id="50" name="Rak pil 49"/>
          <p:cNvCxnSpPr>
            <a:cxnSpLocks noChangeShapeType="1"/>
          </p:cNvCxnSpPr>
          <p:nvPr/>
        </p:nvCxnSpPr>
        <p:spPr bwMode="auto">
          <a:xfrm>
            <a:off x="2789635" y="2518173"/>
            <a:ext cx="2268140" cy="1944290"/>
          </a:xfrm>
          <a:prstGeom prst="straightConnector1">
            <a:avLst/>
          </a:prstGeom>
          <a:noFill/>
          <a:ln w="9525">
            <a:solidFill>
              <a:schemeClr val="tx1"/>
            </a:solidFill>
            <a:round/>
            <a:headEnd/>
            <a:tailEnd type="arrow" w="med" len="med"/>
          </a:ln>
        </p:spPr>
      </p:cxnSp>
      <p:cxnSp>
        <p:nvCxnSpPr>
          <p:cNvPr id="53" name="Rak pil 52"/>
          <p:cNvCxnSpPr>
            <a:cxnSpLocks noChangeShapeType="1"/>
          </p:cNvCxnSpPr>
          <p:nvPr/>
        </p:nvCxnSpPr>
        <p:spPr bwMode="auto">
          <a:xfrm>
            <a:off x="2681288" y="2680098"/>
            <a:ext cx="2160985" cy="701278"/>
          </a:xfrm>
          <a:prstGeom prst="straightConnector1">
            <a:avLst/>
          </a:prstGeom>
          <a:noFill/>
          <a:ln w="9525">
            <a:solidFill>
              <a:schemeClr val="tx1"/>
            </a:solidFill>
            <a:round/>
            <a:headEnd/>
            <a:tailEnd type="arrow" w="med" len="med"/>
          </a:ln>
        </p:spPr>
      </p:cxnSp>
      <p:cxnSp>
        <p:nvCxnSpPr>
          <p:cNvPr id="57" name="Rak pil 56"/>
          <p:cNvCxnSpPr>
            <a:cxnSpLocks noChangeShapeType="1"/>
          </p:cNvCxnSpPr>
          <p:nvPr/>
        </p:nvCxnSpPr>
        <p:spPr bwMode="auto">
          <a:xfrm>
            <a:off x="2627710" y="2787253"/>
            <a:ext cx="2970609" cy="594122"/>
          </a:xfrm>
          <a:prstGeom prst="straightConnector1">
            <a:avLst/>
          </a:prstGeom>
          <a:noFill/>
          <a:ln w="9525">
            <a:solidFill>
              <a:schemeClr val="tx1"/>
            </a:solidFill>
            <a:round/>
            <a:headEnd/>
            <a:tailEnd type="arrow" w="med" len="med"/>
          </a:ln>
        </p:spPr>
      </p:cxnSp>
      <p:cxnSp>
        <p:nvCxnSpPr>
          <p:cNvPr id="60" name="Rak pil 59"/>
          <p:cNvCxnSpPr>
            <a:cxnSpLocks noChangeShapeType="1"/>
          </p:cNvCxnSpPr>
          <p:nvPr/>
        </p:nvCxnSpPr>
        <p:spPr bwMode="auto">
          <a:xfrm>
            <a:off x="2736057" y="2950369"/>
            <a:ext cx="2483644" cy="756047"/>
          </a:xfrm>
          <a:prstGeom prst="straightConnector1">
            <a:avLst/>
          </a:prstGeom>
          <a:noFill/>
          <a:ln w="9525">
            <a:solidFill>
              <a:schemeClr val="tx1"/>
            </a:solidFill>
            <a:round/>
            <a:headEnd/>
            <a:tailEnd type="arrow" w="med" len="med"/>
          </a:ln>
        </p:spPr>
      </p:cxnSp>
      <p:cxnSp>
        <p:nvCxnSpPr>
          <p:cNvPr id="63" name="Rak pil 62"/>
          <p:cNvCxnSpPr>
            <a:cxnSpLocks noChangeShapeType="1"/>
          </p:cNvCxnSpPr>
          <p:nvPr/>
        </p:nvCxnSpPr>
        <p:spPr bwMode="auto">
          <a:xfrm flipV="1">
            <a:off x="2951560" y="1221582"/>
            <a:ext cx="3132534" cy="1835944"/>
          </a:xfrm>
          <a:prstGeom prst="straightConnector1">
            <a:avLst/>
          </a:prstGeom>
          <a:noFill/>
          <a:ln w="9525">
            <a:solidFill>
              <a:schemeClr val="tx1"/>
            </a:solidFill>
            <a:round/>
            <a:headEnd/>
            <a:tailEnd type="arrow" w="med" len="med"/>
          </a:ln>
        </p:spPr>
      </p:cxnSp>
      <p:cxnSp>
        <p:nvCxnSpPr>
          <p:cNvPr id="66" name="Rak pil 65"/>
          <p:cNvCxnSpPr>
            <a:cxnSpLocks noChangeShapeType="1"/>
          </p:cNvCxnSpPr>
          <p:nvPr/>
        </p:nvCxnSpPr>
        <p:spPr bwMode="auto">
          <a:xfrm>
            <a:off x="2627710" y="3381375"/>
            <a:ext cx="2106215" cy="1188244"/>
          </a:xfrm>
          <a:prstGeom prst="straightConnector1">
            <a:avLst/>
          </a:prstGeom>
          <a:noFill/>
          <a:ln w="9525">
            <a:solidFill>
              <a:schemeClr val="tx1"/>
            </a:solidFill>
            <a:round/>
            <a:headEnd/>
            <a:tailEnd type="arrow" w="med" len="med"/>
          </a:ln>
        </p:spPr>
      </p:cxnSp>
      <p:cxnSp>
        <p:nvCxnSpPr>
          <p:cNvPr id="72" name="Rak pil 71"/>
          <p:cNvCxnSpPr>
            <a:cxnSpLocks noChangeShapeType="1"/>
          </p:cNvCxnSpPr>
          <p:nvPr/>
        </p:nvCxnSpPr>
        <p:spPr bwMode="auto">
          <a:xfrm flipV="1">
            <a:off x="2412207" y="3274219"/>
            <a:ext cx="2969419" cy="377429"/>
          </a:xfrm>
          <a:prstGeom prst="straightConnector1">
            <a:avLst/>
          </a:prstGeom>
          <a:noFill/>
          <a:ln w="9525">
            <a:solidFill>
              <a:schemeClr val="tx1"/>
            </a:solidFill>
            <a:round/>
            <a:headEnd/>
            <a:tailEnd type="arrow" w="med" len="med"/>
          </a:ln>
        </p:spPr>
      </p:cxnSp>
      <p:cxnSp>
        <p:nvCxnSpPr>
          <p:cNvPr id="75" name="Rak pil 74"/>
          <p:cNvCxnSpPr>
            <a:cxnSpLocks noChangeShapeType="1"/>
          </p:cNvCxnSpPr>
          <p:nvPr/>
        </p:nvCxnSpPr>
        <p:spPr bwMode="auto">
          <a:xfrm>
            <a:off x="2519362" y="3489723"/>
            <a:ext cx="2214563" cy="1134665"/>
          </a:xfrm>
          <a:prstGeom prst="straightConnector1">
            <a:avLst/>
          </a:prstGeom>
          <a:noFill/>
          <a:ln w="9525">
            <a:solidFill>
              <a:schemeClr val="tx1"/>
            </a:solidFill>
            <a:round/>
            <a:headEnd/>
            <a:tailEnd type="arrow" w="med" len="med"/>
          </a:ln>
        </p:spPr>
      </p:cxnSp>
      <p:cxnSp>
        <p:nvCxnSpPr>
          <p:cNvPr id="78" name="Rak pil 77"/>
          <p:cNvCxnSpPr>
            <a:cxnSpLocks noChangeShapeType="1"/>
          </p:cNvCxnSpPr>
          <p:nvPr/>
        </p:nvCxnSpPr>
        <p:spPr bwMode="auto">
          <a:xfrm flipV="1">
            <a:off x="2412207" y="2085975"/>
            <a:ext cx="2645569" cy="1512094"/>
          </a:xfrm>
          <a:prstGeom prst="straightConnector1">
            <a:avLst/>
          </a:prstGeom>
          <a:noFill/>
          <a:ln w="9525">
            <a:solidFill>
              <a:schemeClr val="tx1"/>
            </a:solidFill>
            <a:round/>
            <a:headEnd/>
            <a:tailEnd type="arrow" w="med" len="med"/>
          </a:ln>
        </p:spPr>
      </p:cxnSp>
      <p:cxnSp>
        <p:nvCxnSpPr>
          <p:cNvPr id="81" name="Rak pil 80"/>
          <p:cNvCxnSpPr>
            <a:cxnSpLocks noChangeShapeType="1"/>
          </p:cNvCxnSpPr>
          <p:nvPr/>
        </p:nvCxnSpPr>
        <p:spPr bwMode="auto">
          <a:xfrm flipV="1">
            <a:off x="3330179" y="3381375"/>
            <a:ext cx="2268140" cy="378619"/>
          </a:xfrm>
          <a:prstGeom prst="straightConnector1">
            <a:avLst/>
          </a:prstGeom>
          <a:noFill/>
          <a:ln w="9525">
            <a:solidFill>
              <a:schemeClr val="tx1"/>
            </a:solidFill>
            <a:round/>
            <a:headEnd/>
            <a:tailEnd type="arrow" w="med" len="med"/>
          </a:ln>
        </p:spPr>
      </p:cxnSp>
      <p:cxnSp>
        <p:nvCxnSpPr>
          <p:cNvPr id="84" name="Rak pil 83"/>
          <p:cNvCxnSpPr>
            <a:cxnSpLocks noChangeShapeType="1"/>
          </p:cNvCxnSpPr>
          <p:nvPr/>
        </p:nvCxnSpPr>
        <p:spPr bwMode="auto">
          <a:xfrm flipV="1">
            <a:off x="2519362" y="1869281"/>
            <a:ext cx="3349229" cy="2052638"/>
          </a:xfrm>
          <a:prstGeom prst="straightConnector1">
            <a:avLst/>
          </a:prstGeom>
          <a:noFill/>
          <a:ln w="9525">
            <a:solidFill>
              <a:schemeClr val="tx1"/>
            </a:solidFill>
            <a:round/>
            <a:headEnd/>
            <a:tailEnd type="arrow" w="med" len="med"/>
          </a:ln>
        </p:spPr>
      </p:cxnSp>
      <p:cxnSp>
        <p:nvCxnSpPr>
          <p:cNvPr id="87" name="Rak pil 86"/>
          <p:cNvCxnSpPr>
            <a:cxnSpLocks noChangeShapeType="1"/>
          </p:cNvCxnSpPr>
          <p:nvPr/>
        </p:nvCxnSpPr>
        <p:spPr bwMode="auto">
          <a:xfrm flipV="1">
            <a:off x="2627710" y="3219450"/>
            <a:ext cx="2862263" cy="810816"/>
          </a:xfrm>
          <a:prstGeom prst="straightConnector1">
            <a:avLst/>
          </a:prstGeom>
          <a:noFill/>
          <a:ln w="9525">
            <a:solidFill>
              <a:schemeClr val="tx1"/>
            </a:solidFill>
            <a:round/>
            <a:headEnd/>
            <a:tailEnd type="arrow" w="med" len="med"/>
          </a:ln>
        </p:spPr>
      </p:cxnSp>
      <p:cxnSp>
        <p:nvCxnSpPr>
          <p:cNvPr id="90" name="Rak pil 89"/>
          <p:cNvCxnSpPr>
            <a:cxnSpLocks noChangeShapeType="1"/>
          </p:cNvCxnSpPr>
          <p:nvPr/>
        </p:nvCxnSpPr>
        <p:spPr bwMode="auto">
          <a:xfrm>
            <a:off x="2574132" y="4137423"/>
            <a:ext cx="2483644" cy="54769"/>
          </a:xfrm>
          <a:prstGeom prst="straightConnector1">
            <a:avLst/>
          </a:prstGeom>
          <a:noFill/>
          <a:ln w="9525">
            <a:solidFill>
              <a:schemeClr val="tx1"/>
            </a:solidFill>
            <a:round/>
            <a:headEnd/>
            <a:tailEnd type="arrow" w="med" len="med"/>
          </a:ln>
        </p:spPr>
      </p:cxnSp>
      <p:cxnSp>
        <p:nvCxnSpPr>
          <p:cNvPr id="93" name="Rak pil 92"/>
          <p:cNvCxnSpPr>
            <a:cxnSpLocks noChangeShapeType="1"/>
          </p:cNvCxnSpPr>
          <p:nvPr/>
        </p:nvCxnSpPr>
        <p:spPr bwMode="auto">
          <a:xfrm flipV="1">
            <a:off x="2627710" y="3436144"/>
            <a:ext cx="2538413" cy="863204"/>
          </a:xfrm>
          <a:prstGeom prst="straightConnector1">
            <a:avLst/>
          </a:prstGeom>
          <a:noFill/>
          <a:ln w="9525">
            <a:solidFill>
              <a:schemeClr val="tx1"/>
            </a:solidFill>
            <a:round/>
            <a:headEnd/>
            <a:tailEnd type="arrow" w="med" len="med"/>
          </a:ln>
        </p:spPr>
      </p:cxnSp>
      <p:cxnSp>
        <p:nvCxnSpPr>
          <p:cNvPr id="80" name="Rak pil 79"/>
          <p:cNvCxnSpPr>
            <a:cxnSpLocks noChangeShapeType="1"/>
          </p:cNvCxnSpPr>
          <p:nvPr/>
        </p:nvCxnSpPr>
        <p:spPr bwMode="auto">
          <a:xfrm flipV="1">
            <a:off x="2412206" y="3381375"/>
            <a:ext cx="3186113" cy="1081088"/>
          </a:xfrm>
          <a:prstGeom prst="straightConnector1">
            <a:avLst/>
          </a:prstGeom>
          <a:noFill/>
          <a:ln w="9525">
            <a:solidFill>
              <a:schemeClr val="tx1"/>
            </a:solidFill>
            <a:round/>
            <a:headEnd/>
            <a:tailEnd type="arrow" w="med" len="med"/>
          </a:ln>
        </p:spPr>
      </p:cxnSp>
      <p:cxnSp>
        <p:nvCxnSpPr>
          <p:cNvPr id="85" name="Rak pil 84"/>
          <p:cNvCxnSpPr>
            <a:cxnSpLocks noChangeShapeType="1"/>
          </p:cNvCxnSpPr>
          <p:nvPr/>
        </p:nvCxnSpPr>
        <p:spPr bwMode="auto">
          <a:xfrm flipV="1">
            <a:off x="2789635" y="3381375"/>
            <a:ext cx="2808684" cy="1188244"/>
          </a:xfrm>
          <a:prstGeom prst="straightConnector1">
            <a:avLst/>
          </a:prstGeom>
          <a:noFill/>
          <a:ln w="9525">
            <a:solidFill>
              <a:schemeClr val="tx1"/>
            </a:solidFill>
            <a:round/>
            <a:headEnd/>
            <a:tailEnd type="arrow" w="med" len="med"/>
          </a:ln>
        </p:spPr>
      </p:cxnSp>
      <p:cxnSp>
        <p:nvCxnSpPr>
          <p:cNvPr id="34" name="Rak pil 33"/>
          <p:cNvCxnSpPr>
            <a:cxnSpLocks noChangeShapeType="1"/>
          </p:cNvCxnSpPr>
          <p:nvPr/>
        </p:nvCxnSpPr>
        <p:spPr bwMode="auto">
          <a:xfrm>
            <a:off x="2574133" y="3220828"/>
            <a:ext cx="2268140" cy="1511162"/>
          </a:xfrm>
          <a:prstGeom prst="straightConnector1">
            <a:avLst/>
          </a:prstGeom>
          <a:noFill/>
          <a:ln w="9525">
            <a:solidFill>
              <a:schemeClr val="tx1"/>
            </a:solidFill>
            <a:round/>
            <a:headEnd/>
            <a:tailEnd type="arrow" w="med" len="med"/>
          </a:ln>
        </p:spPr>
      </p:cxnSp>
      <p:sp>
        <p:nvSpPr>
          <p:cNvPr id="35" name="Platshållare för sidfot 4">
            <a:extLst>
              <a:ext uri="{FF2B5EF4-FFF2-40B4-BE49-F238E27FC236}">
                <a16:creationId xmlns:a16="http://schemas.microsoft.com/office/drawing/2014/main" id="{9C778226-D76A-473C-A009-A2B863FC7C6C}"/>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7" name="Rubrik 9">
            <a:extLst>
              <a:ext uri="{FF2B5EF4-FFF2-40B4-BE49-F238E27FC236}">
                <a16:creationId xmlns:a16="http://schemas.microsoft.com/office/drawing/2014/main" id="{6E38DB58-B19C-48ED-9D4D-7F0715AA2111}"/>
              </a:ext>
            </a:extLst>
          </p:cNvPr>
          <p:cNvSpPr txBox="1">
            <a:spLocks/>
          </p:cNvSpPr>
          <p:nvPr/>
        </p:nvSpPr>
        <p:spPr bwMode="auto">
          <a:xfrm>
            <a:off x="395536" y="322436"/>
            <a:ext cx="8352927" cy="6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1500" b="1"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en-US" sz="2400" b="0" kern="0" dirty="0" err="1">
                <a:cs typeface="Arial" panose="020B0604020202020204" pitchFamily="34" charset="0"/>
              </a:rPr>
              <a:t>Studenter</a:t>
            </a:r>
            <a:r>
              <a:rPr lang="en-US" sz="2400" b="0" kern="0" dirty="0">
                <a:cs typeface="Arial" panose="020B0604020202020204" pitchFamily="34" charset="0"/>
              </a:rPr>
              <a:t> </a:t>
            </a:r>
            <a:r>
              <a:rPr lang="en-US" sz="2400" b="0" kern="0" dirty="0" err="1">
                <a:cs typeface="Arial" panose="020B0604020202020204" pitchFamily="34" charset="0"/>
              </a:rPr>
              <a:t>från</a:t>
            </a:r>
            <a:r>
              <a:rPr lang="en-US" sz="2400" b="0" kern="0" dirty="0">
                <a:cs typeface="Arial" panose="020B0604020202020204" pitchFamily="34" charset="0"/>
              </a:rPr>
              <a:t> </a:t>
            </a:r>
            <a:r>
              <a:rPr lang="en-US" sz="2400" b="0" kern="0" dirty="0" err="1">
                <a:cs typeface="Arial" panose="020B0604020202020204" pitchFamily="34" charset="0"/>
              </a:rPr>
              <a:t>alla</a:t>
            </a:r>
            <a:r>
              <a:rPr lang="en-US" sz="2400" b="0" kern="0" dirty="0">
                <a:cs typeface="Arial" panose="020B0604020202020204" pitchFamily="34" charset="0"/>
              </a:rPr>
              <a:t> </a:t>
            </a:r>
            <a:r>
              <a:rPr lang="en-US" sz="2400" b="0" kern="0" dirty="0" err="1">
                <a:cs typeface="Arial" panose="020B0604020202020204" pitchFamily="34" charset="0"/>
              </a:rPr>
              <a:t>lärosäten</a:t>
            </a:r>
            <a:r>
              <a:rPr lang="en-US" sz="2400" b="0" kern="0" dirty="0">
                <a:cs typeface="Arial" panose="020B0604020202020204" pitchFamily="34" charset="0"/>
              </a:rPr>
              <a:t> </a:t>
            </a:r>
            <a:r>
              <a:rPr lang="en-US" sz="2400" b="0" kern="0" dirty="0" err="1">
                <a:cs typeface="Arial" panose="020B0604020202020204" pitchFamily="34" charset="0"/>
              </a:rPr>
              <a:t>i</a:t>
            </a:r>
            <a:r>
              <a:rPr lang="en-US" sz="2400" b="0" kern="0" dirty="0">
                <a:cs typeface="Arial" panose="020B0604020202020204" pitchFamily="34" charset="0"/>
              </a:rPr>
              <a:t> Sverige</a:t>
            </a:r>
          </a:p>
        </p:txBody>
      </p:sp>
    </p:spTree>
    <p:extLst>
      <p:ext uri="{BB962C8B-B14F-4D97-AF65-F5344CB8AC3E}">
        <p14:creationId xmlns:p14="http://schemas.microsoft.com/office/powerpoint/2010/main" val="32108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par>
                                <p:cTn id="20" presetID="3"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linds(horizontal)">
                                      <p:cBhvr>
                                        <p:cTn id="25" dur="500"/>
                                        <p:tgtEl>
                                          <p:spTgt spid="36"/>
                                        </p:tgtEl>
                                      </p:cBhvr>
                                    </p:animEffect>
                                  </p:childTnLst>
                                </p:cTn>
                              </p:par>
                              <p:par>
                                <p:cTn id="26" presetID="3" presetClass="entr" presetSubtype="1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par>
                                <p:cTn id="29" presetID="3" presetClass="entr" presetSubtype="1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linds(horizontal)">
                                      <p:cBhvr>
                                        <p:cTn id="31" dur="500"/>
                                        <p:tgtEl>
                                          <p:spTgt spid="44"/>
                                        </p:tgtEl>
                                      </p:cBhvr>
                                    </p:animEffect>
                                  </p:childTnLst>
                                </p:cTn>
                              </p:par>
                              <p:par>
                                <p:cTn id="32" presetID="3" presetClass="entr" presetSubtype="1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blinds(horizontal)">
                                      <p:cBhvr>
                                        <p:cTn id="34" dur="500"/>
                                        <p:tgtEl>
                                          <p:spTgt spid="47"/>
                                        </p:tgtEl>
                                      </p:cBhvr>
                                    </p:animEffect>
                                  </p:childTnLst>
                                </p:cTn>
                              </p:par>
                              <p:par>
                                <p:cTn id="35" presetID="3" presetClass="entr" presetSubtype="1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linds(horizontal)">
                                      <p:cBhvr>
                                        <p:cTn id="37" dur="500"/>
                                        <p:tgtEl>
                                          <p:spTgt spid="50"/>
                                        </p:tgtEl>
                                      </p:cBhvr>
                                    </p:animEffect>
                                  </p:childTnLst>
                                </p:cTn>
                              </p:par>
                              <p:par>
                                <p:cTn id="38" presetID="3" presetClass="entr" presetSubtype="1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linds(horizontal)">
                                      <p:cBhvr>
                                        <p:cTn id="40" dur="500"/>
                                        <p:tgtEl>
                                          <p:spTgt spid="53"/>
                                        </p:tgtEl>
                                      </p:cBhvr>
                                    </p:animEffect>
                                  </p:childTnLst>
                                </p:cTn>
                              </p:par>
                              <p:par>
                                <p:cTn id="41" presetID="3" presetClass="entr" presetSubtype="1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blinds(horizontal)">
                                      <p:cBhvr>
                                        <p:cTn id="43" dur="500"/>
                                        <p:tgtEl>
                                          <p:spTgt spid="57"/>
                                        </p:tgtEl>
                                      </p:cBhvr>
                                    </p:animEffect>
                                  </p:childTnLst>
                                </p:cTn>
                              </p:par>
                              <p:par>
                                <p:cTn id="44" presetID="3" presetClass="entr" presetSubtype="1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blinds(horizontal)">
                                      <p:cBhvr>
                                        <p:cTn id="46" dur="500"/>
                                        <p:tgtEl>
                                          <p:spTgt spid="60"/>
                                        </p:tgtEl>
                                      </p:cBhvr>
                                    </p:animEffect>
                                  </p:childTnLst>
                                </p:cTn>
                              </p:par>
                              <p:par>
                                <p:cTn id="47" presetID="3" presetClass="entr" presetSubtype="1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linds(horizontal)">
                                      <p:cBhvr>
                                        <p:cTn id="49" dur="500"/>
                                        <p:tgtEl>
                                          <p:spTgt spid="63"/>
                                        </p:tgtEl>
                                      </p:cBhvr>
                                    </p:animEffect>
                                  </p:childTnLst>
                                </p:cTn>
                              </p:par>
                              <p:par>
                                <p:cTn id="50" presetID="3" presetClass="entr" presetSubtype="1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blinds(horizontal)">
                                      <p:cBhvr>
                                        <p:cTn id="52" dur="500"/>
                                        <p:tgtEl>
                                          <p:spTgt spid="78"/>
                                        </p:tgtEl>
                                      </p:cBhvr>
                                    </p:animEffect>
                                  </p:childTnLst>
                                </p:cTn>
                              </p:par>
                              <p:par>
                                <p:cTn id="53" presetID="3" presetClass="entr" presetSubtype="1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blinds(horizontal)">
                                      <p:cBhvr>
                                        <p:cTn id="55" dur="500"/>
                                        <p:tgtEl>
                                          <p:spTgt spid="66"/>
                                        </p:tgtEl>
                                      </p:cBhvr>
                                    </p:animEffect>
                                  </p:childTnLst>
                                </p:cTn>
                              </p:par>
                              <p:par>
                                <p:cTn id="56" presetID="3" presetClass="entr" presetSubtype="1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blinds(horizontal)">
                                      <p:cBhvr>
                                        <p:cTn id="58" dur="500"/>
                                        <p:tgtEl>
                                          <p:spTgt spid="72"/>
                                        </p:tgtEl>
                                      </p:cBhvr>
                                    </p:animEffect>
                                  </p:childTnLst>
                                </p:cTn>
                              </p:par>
                              <p:par>
                                <p:cTn id="59" presetID="3" presetClass="entr" presetSubtype="1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blinds(horizontal)">
                                      <p:cBhvr>
                                        <p:cTn id="61" dur="500"/>
                                        <p:tgtEl>
                                          <p:spTgt spid="75"/>
                                        </p:tgtEl>
                                      </p:cBhvr>
                                    </p:animEffect>
                                  </p:childTnLst>
                                </p:cTn>
                              </p:par>
                              <p:par>
                                <p:cTn id="62" presetID="3" presetClass="entr" presetSubtype="10" fill="hold" nodeType="with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blinds(horizontal)">
                                      <p:cBhvr>
                                        <p:cTn id="64" dur="500"/>
                                        <p:tgtEl>
                                          <p:spTgt spid="84"/>
                                        </p:tgtEl>
                                      </p:cBhvr>
                                    </p:animEffect>
                                  </p:childTnLst>
                                </p:cTn>
                              </p:par>
                              <p:par>
                                <p:cTn id="65" presetID="3" presetClass="entr" presetSubtype="1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blinds(horizontal)">
                                      <p:cBhvr>
                                        <p:cTn id="67" dur="500"/>
                                        <p:tgtEl>
                                          <p:spTgt spid="81"/>
                                        </p:tgtEl>
                                      </p:cBhvr>
                                    </p:animEffect>
                                  </p:childTnLst>
                                </p:cTn>
                              </p:par>
                              <p:par>
                                <p:cTn id="68" presetID="3" presetClass="entr" presetSubtype="10" fill="hold" nodeType="with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blinds(horizontal)">
                                      <p:cBhvr>
                                        <p:cTn id="70" dur="500"/>
                                        <p:tgtEl>
                                          <p:spTgt spid="87"/>
                                        </p:tgtEl>
                                      </p:cBhvr>
                                    </p:animEffect>
                                  </p:childTnLst>
                                </p:cTn>
                              </p:par>
                              <p:par>
                                <p:cTn id="71" presetID="3" presetClass="entr" presetSubtype="1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blinds(horizontal)">
                                      <p:cBhvr>
                                        <p:cTn id="73" dur="500"/>
                                        <p:tgtEl>
                                          <p:spTgt spid="93"/>
                                        </p:tgtEl>
                                      </p:cBhvr>
                                    </p:animEffect>
                                  </p:childTnLst>
                                </p:cTn>
                              </p:par>
                              <p:par>
                                <p:cTn id="74" presetID="3" presetClass="entr" presetSubtype="10" fill="hold" nodeType="withEffect">
                                  <p:stCondLst>
                                    <p:cond delay="0"/>
                                  </p:stCondLst>
                                  <p:childTnLst>
                                    <p:set>
                                      <p:cBhvr>
                                        <p:cTn id="75" dur="1" fill="hold">
                                          <p:stCondLst>
                                            <p:cond delay="0"/>
                                          </p:stCondLst>
                                        </p:cTn>
                                        <p:tgtEl>
                                          <p:spTgt spid="90"/>
                                        </p:tgtEl>
                                        <p:attrNameLst>
                                          <p:attrName>style.visibility</p:attrName>
                                        </p:attrNameLst>
                                      </p:cBhvr>
                                      <p:to>
                                        <p:strVal val="visible"/>
                                      </p:to>
                                    </p:set>
                                    <p:animEffect transition="in" filter="blinds(horizontal)">
                                      <p:cBhvr>
                                        <p:cTn id="76" dur="500"/>
                                        <p:tgtEl>
                                          <p:spTgt spid="90"/>
                                        </p:tgtEl>
                                      </p:cBhvr>
                                    </p:animEffect>
                                  </p:childTnLst>
                                </p:cTn>
                              </p:par>
                              <p:par>
                                <p:cTn id="77" presetID="3" presetClass="entr" presetSubtype="1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blinds(horizontal)">
                                      <p:cBhvr>
                                        <p:cTn id="79" dur="500"/>
                                        <p:tgtEl>
                                          <p:spTgt spid="80"/>
                                        </p:tgtEl>
                                      </p:cBhvr>
                                    </p:animEffect>
                                  </p:childTnLst>
                                </p:cTn>
                              </p:par>
                              <p:par>
                                <p:cTn id="80" presetID="3" presetClass="entr" presetSubtype="10" fill="hold"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blinds(horizontal)">
                                      <p:cBhvr>
                                        <p:cTn id="82" dur="500"/>
                                        <p:tgtEl>
                                          <p:spTgt spid="85"/>
                                        </p:tgtEl>
                                      </p:cBhvr>
                                    </p:animEffect>
                                  </p:childTnLst>
                                </p:cTn>
                              </p:par>
                              <p:par>
                                <p:cTn id="83" presetID="3" presetClass="entr" presetSubtype="1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linds(horizont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6_9_powerpointmall_ki_plommon_SVE">
  <a:themeElements>
    <a:clrScheme name="KI">
      <a:dk1>
        <a:sysClr val="windowText" lastClr="000000"/>
      </a:dk1>
      <a:lt1>
        <a:sysClr val="window" lastClr="FFFFFF"/>
      </a:lt1>
      <a:dk2>
        <a:srgbClr val="44546A"/>
      </a:dk2>
      <a:lt2>
        <a:srgbClr val="E7E6E6"/>
      </a:lt2>
      <a:accent1>
        <a:srgbClr val="4F0433"/>
      </a:accent1>
      <a:accent2>
        <a:srgbClr val="FF876F"/>
      </a:accent2>
      <a:accent3>
        <a:srgbClr val="870052"/>
      </a:accent3>
      <a:accent4>
        <a:srgbClr val="FFDDD6"/>
      </a:accent4>
      <a:accent5>
        <a:srgbClr val="4DB5BC"/>
      </a:accent5>
      <a:accent6>
        <a:srgbClr val="CCEBED"/>
      </a:accent6>
      <a:hlink>
        <a:srgbClr val="870052"/>
      </a:hlink>
      <a:folHlink>
        <a:srgbClr val="C490AA"/>
      </a:folHlink>
    </a:clrScheme>
    <a:fontScheme name="KI PPT">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a:defRPr>
        </a:defPPr>
      </a:lstStyle>
    </a:lnDef>
    <a:txDef>
      <a:spPr>
        <a:noFill/>
        <a:ln w="6350">
          <a:solidFill>
            <a:schemeClr val="accent1"/>
          </a:solidFill>
        </a:ln>
      </a:spPr>
      <a:bodyPr wrap="square" rtlCol="0">
        <a:spAutoFit/>
      </a:bodyPr>
      <a:lstStyle>
        <a:defPPr algn="l">
          <a:defRPr sz="1400" dirty="0">
            <a:latin typeface="+mn-lt"/>
          </a:defRPr>
        </a:defPPr>
      </a:lstStyle>
    </a:txDef>
  </a:objectDefaults>
  <a:extraClrSchemeLst>
    <a:extraClrScheme>
      <a:clrScheme name="Office-tema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_16_9.potx" id="{A53E18C8-24C9-419D-8A8A-DEF5838F8375}" vid="{9C1C6620-5888-47F4-BF80-C41936D71F39}"/>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870052"/>
    </a:accent1>
    <a:accent2>
      <a:srgbClr val="9FE6E9"/>
    </a:accent2>
    <a:accent3>
      <a:srgbClr val="FFFFFF"/>
    </a:accent3>
    <a:accent4>
      <a:srgbClr val="000000"/>
    </a:accent4>
    <a:accent5>
      <a:srgbClr val="C3AAB3"/>
    </a:accent5>
    <a:accent6>
      <a:srgbClr val="90D0D3"/>
    </a:accent6>
    <a:hlink>
      <a:srgbClr val="D40963"/>
    </a:hlink>
    <a:folHlink>
      <a:srgbClr val="CBCBCB"/>
    </a:folHlink>
  </a:clrScheme>
  <a:fontScheme name="KI_m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870052"/>
    </a:accent1>
    <a:accent2>
      <a:srgbClr val="9FE6E9"/>
    </a:accent2>
    <a:accent3>
      <a:srgbClr val="FFFFFF"/>
    </a:accent3>
    <a:accent4>
      <a:srgbClr val="000000"/>
    </a:accent4>
    <a:accent5>
      <a:srgbClr val="C3AAB3"/>
    </a:accent5>
    <a:accent6>
      <a:srgbClr val="90D0D3"/>
    </a:accent6>
    <a:hlink>
      <a:srgbClr val="D40963"/>
    </a:hlink>
    <a:folHlink>
      <a:srgbClr val="CBCBCB"/>
    </a:folHlink>
  </a:clrScheme>
  <a:fontScheme name="KI_m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870052"/>
    </a:accent1>
    <a:accent2>
      <a:srgbClr val="9FE6E9"/>
    </a:accent2>
    <a:accent3>
      <a:srgbClr val="FFFFFF"/>
    </a:accent3>
    <a:accent4>
      <a:srgbClr val="000000"/>
    </a:accent4>
    <a:accent5>
      <a:srgbClr val="C3AAB3"/>
    </a:accent5>
    <a:accent6>
      <a:srgbClr val="90D0D3"/>
    </a:accent6>
    <a:hlink>
      <a:srgbClr val="D40963"/>
    </a:hlink>
    <a:folHlink>
      <a:srgbClr val="CBCBCB"/>
    </a:folHlink>
  </a:clrScheme>
  <a:fontScheme name="KI_m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afdece2-12fb-45aa-b2a6-410547ae9b4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346179B6AF4644B8783092A3195A3E0" ma:contentTypeVersion="18" ma:contentTypeDescription="Skapa ett nytt dokument." ma:contentTypeScope="" ma:versionID="0482a1cd4d657178a30ea591a2c4a9c7">
  <xsd:schema xmlns:xsd="http://www.w3.org/2001/XMLSchema" xmlns:xs="http://www.w3.org/2001/XMLSchema" xmlns:p="http://schemas.microsoft.com/office/2006/metadata/properties" xmlns:ns3="4afdece2-12fb-45aa-b2a6-410547ae9b47" xmlns:ns4="0c9d1976-64de-4dca-ac6d-0cf85022d828" targetNamespace="http://schemas.microsoft.com/office/2006/metadata/properties" ma:root="true" ma:fieldsID="c425612df735e4892ebd51023108eb91" ns3:_="" ns4:_="">
    <xsd:import namespace="4afdece2-12fb-45aa-b2a6-410547ae9b47"/>
    <xsd:import namespace="0c9d1976-64de-4dca-ac6d-0cf85022d82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dece2-12fb-45aa-b2a6-410547ae9b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9d1976-64de-4dca-ac6d-0cf85022d828"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SharingHintHash" ma:index="20"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88643D-E45A-4D40-B6DC-58D28B0D1261}">
  <ds:schemaRefs>
    <ds:schemaRef ds:uri="http://schemas.microsoft.com/sharepoint/v3/contenttype/forms"/>
  </ds:schemaRefs>
</ds:datastoreItem>
</file>

<file path=customXml/itemProps2.xml><?xml version="1.0" encoding="utf-8"?>
<ds:datastoreItem xmlns:ds="http://schemas.openxmlformats.org/officeDocument/2006/customXml" ds:itemID="{39F79469-2F05-42F0-ADD1-5263841AE7B9}">
  <ds:schemaRefs>
    <ds:schemaRef ds:uri="http://schemas.microsoft.com/office/2006/documentManagement/types"/>
    <ds:schemaRef ds:uri="http://purl.org/dc/elements/1.1/"/>
    <ds:schemaRef ds:uri="http://www.w3.org/XML/1998/namespace"/>
    <ds:schemaRef ds:uri="0c9d1976-64de-4dca-ac6d-0cf85022d828"/>
    <ds:schemaRef ds:uri="http://purl.org/dc/dcmitype/"/>
    <ds:schemaRef ds:uri="http://schemas.microsoft.com/office/infopath/2007/PartnerControls"/>
    <ds:schemaRef ds:uri="http://schemas.microsoft.com/office/2006/metadata/properties"/>
    <ds:schemaRef ds:uri="http://schemas.openxmlformats.org/package/2006/metadata/core-properties"/>
    <ds:schemaRef ds:uri="4afdece2-12fb-45aa-b2a6-410547ae9b47"/>
    <ds:schemaRef ds:uri="http://purl.org/dc/terms/"/>
  </ds:schemaRefs>
</ds:datastoreItem>
</file>

<file path=customXml/itemProps3.xml><?xml version="1.0" encoding="utf-8"?>
<ds:datastoreItem xmlns:ds="http://schemas.openxmlformats.org/officeDocument/2006/customXml" ds:itemID="{8B345E8B-9EAD-4756-B6DE-27594C30C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fdece2-12fb-45aa-b2a6-410547ae9b47"/>
    <ds:schemaRef ds:uri="0c9d1976-64de-4dca-ac6d-0cf85022d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Presentation_16_9</Template>
  <TotalTime>17921</TotalTime>
  <Words>9221</Words>
  <Application>Microsoft Office PowerPoint</Application>
  <PresentationFormat>Bildspel på skärmen (16:9)</PresentationFormat>
  <Paragraphs>1029</Paragraphs>
  <Slides>67</Slides>
  <Notes>31</Notes>
  <HiddenSlides>0</HiddenSlides>
  <MMClips>0</MMClips>
  <ScaleCrop>false</ScaleCrop>
  <HeadingPairs>
    <vt:vector size="8" baseType="variant">
      <vt:variant>
        <vt:lpstr>Använt teckensnitt</vt:lpstr>
      </vt:variant>
      <vt:variant>
        <vt:i4>11</vt:i4>
      </vt:variant>
      <vt:variant>
        <vt:lpstr>Tema</vt:lpstr>
      </vt:variant>
      <vt:variant>
        <vt:i4>1</vt:i4>
      </vt:variant>
      <vt:variant>
        <vt:lpstr>Serverprogram för OLE-inbäddning</vt:lpstr>
      </vt:variant>
      <vt:variant>
        <vt:i4>1</vt:i4>
      </vt:variant>
      <vt:variant>
        <vt:lpstr>Bildrubriker</vt:lpstr>
      </vt:variant>
      <vt:variant>
        <vt:i4>67</vt:i4>
      </vt:variant>
    </vt:vector>
  </HeadingPairs>
  <TitlesOfParts>
    <vt:vector size="80" baseType="lpstr">
      <vt:lpstr>Arial</vt:lpstr>
      <vt:lpstr>Arial Rounded MT Bold</vt:lpstr>
      <vt:lpstr>Calibri</vt:lpstr>
      <vt:lpstr>Calibri Light</vt:lpstr>
      <vt:lpstr>DM Sans</vt:lpstr>
      <vt:lpstr>DM Sans Medium</vt:lpstr>
      <vt:lpstr>Segoe UI</vt:lpstr>
      <vt:lpstr>Times</vt:lpstr>
      <vt:lpstr>Times New Roman</vt:lpstr>
      <vt:lpstr>Wingdings</vt:lpstr>
      <vt:lpstr>Zapf Dingbats</vt:lpstr>
      <vt:lpstr>16_9_powerpointmall_ki_plommon_SVE</vt:lpstr>
      <vt:lpstr>Dokument</vt:lpstr>
      <vt:lpstr>PowerPoint-presentation</vt:lpstr>
      <vt:lpstr>LUST studien med flera!</vt:lpstr>
      <vt:lpstr>Bakgrund till projektet </vt:lpstr>
      <vt:lpstr>Antal långtidssjukskrivna från år 1998 - 2003 </vt:lpstr>
      <vt:lpstr>PowerPoint-presentation</vt:lpstr>
      <vt:lpstr>PowerPoint-presentation</vt:lpstr>
      <vt:lpstr>Longitudinell Undersökning av Sjuksköterskors Tillvaro </vt:lpstr>
      <vt:lpstr>PowerPoint-presentation</vt:lpstr>
      <vt:lpstr>PowerPoint-presentation</vt:lpstr>
      <vt:lpstr>PowerPoint-presentation</vt:lpstr>
      <vt:lpstr>Genomförda datainsamlingar</vt:lpstr>
      <vt:lpstr>PowerPoint-presentation</vt:lpstr>
      <vt:lpstr>PowerPoint-presentation</vt:lpstr>
      <vt:lpstr>Engagerade studenter!</vt:lpstr>
      <vt:lpstr>Sammanfattning förväntningar</vt:lpstr>
      <vt:lpstr>Sammanfattning förväntningar</vt:lpstr>
      <vt:lpstr>Sammanfattning erfarenheter</vt:lpstr>
      <vt:lpstr>Förebyggande insatser </vt:lpstr>
      <vt:lpstr>PowerPoint-presentation</vt:lpstr>
      <vt:lpstr>Stress är inte farligt, stress är en del av livet                                                                        – Dr Hans Seyle 1936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Former av introduktion</vt:lpstr>
      <vt:lpstr>Former av introduktion: Bästa kombinationen!</vt:lpstr>
      <vt:lpstr>Former av introduktion: Viktigaste aspekterna</vt:lpstr>
      <vt:lpstr>Vad utmärker positiv utveckling av arbetstillfredsställelse?</vt:lpstr>
      <vt:lpstr>PowerPoint-presentation</vt:lpstr>
      <vt:lpstr>PowerPoint-presentation</vt:lpstr>
      <vt:lpstr>PowerPoint-presentation</vt:lpstr>
      <vt:lpstr>PowerPoint-presentation</vt:lpstr>
      <vt:lpstr>PowerPoint-presentation</vt:lpstr>
      <vt:lpstr>PowerPoint-presentation</vt:lpstr>
      <vt:lpstr>PowerPoint-presentation</vt:lpstr>
      <vt:lpstr>Arbetsmiljö stressorer (fem första åren i yrket) → Utbrändhetssymtom (13 år efter examen) </vt:lpstr>
      <vt:lpstr>PowerPoint-presentation</vt:lpstr>
      <vt:lpstr>PowerPoint-presentation</vt:lpstr>
      <vt:lpstr>PowerPoint-presentation</vt:lpstr>
      <vt:lpstr>PowerPoint-presentation</vt:lpstr>
      <vt:lpstr>Faktorer som du anser är avgörande för att vara engagerad och motiverad i arbetet på lång sikt?</vt:lpstr>
      <vt:lpstr>Faktorer som du anser är avgörande för att vara engagerad och motiverad i arbetet på lång sikt?</vt:lpstr>
      <vt:lpstr>PowerPoint-presentation</vt:lpstr>
      <vt:lpstr>PowerPoint-presentation</vt:lpstr>
      <vt:lpstr>PowerPoint-presentation</vt:lpstr>
      <vt:lpstr>PowerPoint-presentation</vt:lpstr>
      <vt:lpstr>PowerPoint-presentation</vt:lpstr>
      <vt:lpstr>Slutsatser</vt:lpstr>
      <vt:lpstr>PowerPoint-presentation</vt:lpstr>
      <vt:lpstr>Mer info</vt:lpstr>
      <vt:lpstr>PowerPoint-presentation</vt:lpstr>
      <vt:lpstr>PowerPoint-presentation</vt:lpstr>
      <vt:lpstr>PowerPoint-presentation</vt:lpstr>
      <vt:lpstr>PowerPoint-presentation</vt:lpstr>
      <vt:lpstr>PowerPoint-presentation</vt:lpstr>
      <vt:lpstr>PowerPoint-presentation</vt:lpstr>
      <vt:lpstr>Förebyggande insatser </vt:lpstr>
      <vt:lpstr>Slutsatser</vt:lpstr>
      <vt:lpstr>PowerPoint-presentation</vt:lpstr>
      <vt:lpstr>Varför tankar på att lämna yrket? Arbetsförhållanden</vt:lpstr>
      <vt:lpstr>PowerPoint-presentation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 Rudman</dc:creator>
  <cp:lastModifiedBy>Ann Rudman</cp:lastModifiedBy>
  <cp:revision>19</cp:revision>
  <cp:lastPrinted>2005-09-23T14:22:03Z</cp:lastPrinted>
  <dcterms:created xsi:type="dcterms:W3CDTF">2024-02-11T16:02:15Z</dcterms:created>
  <dcterms:modified xsi:type="dcterms:W3CDTF">2025-08-26T09:29:49Z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0x010100F346179B6AF4644B8783092A3195A3E0</vt:lpwstr>
  </property>
</Properties>
</file>