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69" r:id="rId2"/>
    <p:sldId id="670" r:id="rId3"/>
    <p:sldId id="645" r:id="rId4"/>
    <p:sldId id="646" r:id="rId5"/>
    <p:sldId id="647" r:id="rId6"/>
    <p:sldId id="638" r:id="rId7"/>
    <p:sldId id="636" r:id="rId8"/>
    <p:sldId id="642" r:id="rId9"/>
    <p:sldId id="640" r:id="rId10"/>
    <p:sldId id="631" r:id="rId11"/>
    <p:sldId id="633" r:id="rId12"/>
    <p:sldId id="629" r:id="rId13"/>
    <p:sldId id="630" r:id="rId14"/>
    <p:sldId id="399" r:id="rId15"/>
    <p:sldId id="649" r:id="rId16"/>
    <p:sldId id="650" r:id="rId17"/>
    <p:sldId id="350" r:id="rId18"/>
    <p:sldId id="667" r:id="rId19"/>
    <p:sldId id="652" r:id="rId20"/>
    <p:sldId id="662" r:id="rId21"/>
    <p:sldId id="664" r:id="rId22"/>
    <p:sldId id="659" r:id="rId23"/>
    <p:sldId id="668" r:id="rId2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F11140-2576-EDF7-94CB-232B4F3FD61C}" name="Granberg Christin" initials="GC" userId="S::Christin.Granberg@skr.se::fdb44243-8619-4c8b-a611-defcc2d0f45c" providerId="AD"/>
  <p188:author id="{2B2CFF75-561B-BDB1-58A0-74364DBAC280}" name="Rand Ann-Charlotte" initials="RAC" userId="S::ann-charlotte.rand@sobona.se::2e5e0ee4-c2b8-4160-a633-87c1565c42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dberg Jeanette" initials="HJ" lastIdx="24" clrIdx="0">
    <p:extLst>
      <p:ext uri="{19B8F6BF-5375-455C-9EA6-DF929625EA0E}">
        <p15:presenceInfo xmlns:p15="http://schemas.microsoft.com/office/powerpoint/2012/main" userId="S-1-5-21-1499430162-1245868380-186260367-44643" providerId="AD"/>
      </p:ext>
    </p:extLst>
  </p:cmAuthor>
  <p:cmAuthor id="2" name="Norlin Mistander Christina" initials="NMC" lastIdx="15" clrIdx="1">
    <p:extLst>
      <p:ext uri="{19B8F6BF-5375-455C-9EA6-DF929625EA0E}">
        <p15:presenceInfo xmlns:p15="http://schemas.microsoft.com/office/powerpoint/2012/main" userId="S-1-5-21-1499430162-1245868380-186260367-4566" providerId="AD"/>
      </p:ext>
    </p:extLst>
  </p:cmAuthor>
  <p:cmAuthor id="3" name="Caroline Olsson" initials="CO" lastIdx="3" clrIdx="2">
    <p:extLst>
      <p:ext uri="{19B8F6BF-5375-455C-9EA6-DF929625EA0E}">
        <p15:presenceInfo xmlns:p15="http://schemas.microsoft.com/office/powerpoint/2012/main" userId="695be5e21a27e787" providerId="Windows Live"/>
      </p:ext>
    </p:extLst>
  </p:cmAuthor>
  <p:cmAuthor id="4" name="Vattahäll Emelie" initials="VE" lastIdx="5" clrIdx="3">
    <p:extLst>
      <p:ext uri="{19B8F6BF-5375-455C-9EA6-DF929625EA0E}">
        <p15:presenceInfo xmlns:p15="http://schemas.microsoft.com/office/powerpoint/2012/main" userId="S-1-5-21-1499430162-1245868380-186260367-63082" providerId="AD"/>
      </p:ext>
    </p:extLst>
  </p:cmAuthor>
  <p:cmAuthor id="5" name="Granberg-Norberg Christin" initials="GC" lastIdx="1" clrIdx="4">
    <p:extLst>
      <p:ext uri="{19B8F6BF-5375-455C-9EA6-DF929625EA0E}">
        <p15:presenceInfo xmlns:p15="http://schemas.microsoft.com/office/powerpoint/2012/main" userId="S-1-5-21-1499430162-1245868380-186260367-2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8F8F8"/>
    <a:srgbClr val="043D3A"/>
    <a:srgbClr val="1F9EA1"/>
    <a:srgbClr val="7BA373"/>
    <a:srgbClr val="C3DCB2"/>
    <a:srgbClr val="417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59109" autoAdjust="0"/>
  </p:normalViewPr>
  <p:slideViewPr>
    <p:cSldViewPr snapToGrid="0">
      <p:cViewPr varScale="1">
        <p:scale>
          <a:sx n="66" d="100"/>
          <a:sy n="66" d="100"/>
        </p:scale>
        <p:origin x="131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3570328626192"/>
          <c:y val="2.8682701774698227E-2"/>
          <c:w val="0.84800061160075579"/>
          <c:h val="0.8394283534945941"/>
        </c:manualLayout>
      </c:layout>
      <c:lineChart>
        <c:grouping val="standard"/>
        <c:varyColors val="0"/>
        <c:ser>
          <c:idx val="0"/>
          <c:order val="0"/>
          <c:tx>
            <c:strRef>
              <c:f>Blad3!$B$3</c:f>
              <c:strCache>
                <c:ptCount val="1"/>
                <c:pt idx="0">
                  <c:v>80 år och äldre</c:v>
                </c:pt>
              </c:strCache>
            </c:strRef>
          </c:tx>
          <c:spPr>
            <a:ln w="66675" cap="rnd">
              <a:solidFill>
                <a:srgbClr val="009194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97-4CBB-BFD4-86A8783C8B6B}"/>
              </c:ext>
            </c:extLst>
          </c:dPt>
          <c:dPt>
            <c:idx val="41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97-4CBB-BFD4-86A8783C8B6B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97-4CBB-BFD4-86A8783C8B6B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97-4CBB-BFD4-86A8783C8B6B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97-4CBB-BFD4-86A8783C8B6B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97-4CBB-BFD4-86A8783C8B6B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97-4CBB-BFD4-86A8783C8B6B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97-4CBB-BFD4-86A8783C8B6B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797-4CBB-BFD4-86A8783C8B6B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797-4CBB-BFD4-86A8783C8B6B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797-4CBB-BFD4-86A8783C8B6B}"/>
              </c:ext>
            </c:extLst>
          </c:dPt>
          <c:dPt>
            <c:idx val="51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0797-4CBB-BFD4-86A8783C8B6B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797-4CBB-BFD4-86A8783C8B6B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0797-4CBB-BFD4-86A8783C8B6B}"/>
              </c:ext>
            </c:extLst>
          </c:dPt>
          <c:dPt>
            <c:idx val="56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0797-4CBB-BFD4-86A8783C8B6B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0797-4CBB-BFD4-86A8783C8B6B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0797-4CBB-BFD4-86A8783C8B6B}"/>
              </c:ext>
            </c:extLst>
          </c:dPt>
          <c:dPt>
            <c:idx val="62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0797-4CBB-BFD4-86A8783C8B6B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0797-4CBB-BFD4-86A8783C8B6B}"/>
              </c:ext>
            </c:extLst>
          </c:dPt>
          <c:dPt>
            <c:idx val="66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0797-4CBB-BFD4-86A8783C8B6B}"/>
              </c:ext>
            </c:extLst>
          </c:dPt>
          <c:dPt>
            <c:idx val="68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0797-4CBB-BFD4-86A8783C8B6B}"/>
              </c:ext>
            </c:extLst>
          </c:dPt>
          <c:cat>
            <c:strRef>
              <c:f>Blad3!$C$2:$CE$2</c:f>
              <c:strCach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strCache>
              <c:extLst/>
            </c:strRef>
          </c:cat>
          <c:val>
            <c:numRef>
              <c:f>Blad3!$C$3:$CE$3</c:f>
              <c:numCache>
                <c:formatCode>0</c:formatCode>
                <c:ptCount val="71"/>
                <c:pt idx="0">
                  <c:v>263341</c:v>
                </c:pt>
                <c:pt idx="1">
                  <c:v>272601</c:v>
                </c:pt>
                <c:pt idx="2">
                  <c:v>283458</c:v>
                </c:pt>
                <c:pt idx="3">
                  <c:v>292933</c:v>
                </c:pt>
                <c:pt idx="4">
                  <c:v>304115</c:v>
                </c:pt>
                <c:pt idx="5">
                  <c:v>313203</c:v>
                </c:pt>
                <c:pt idx="6">
                  <c:v>323851</c:v>
                </c:pt>
                <c:pt idx="7">
                  <c:v>335331</c:v>
                </c:pt>
                <c:pt idx="8">
                  <c:v>345255</c:v>
                </c:pt>
                <c:pt idx="9">
                  <c:v>358937</c:v>
                </c:pt>
                <c:pt idx="10">
                  <c:v>369578</c:v>
                </c:pt>
                <c:pt idx="11">
                  <c:v>379620</c:v>
                </c:pt>
                <c:pt idx="12">
                  <c:v>390241</c:v>
                </c:pt>
                <c:pt idx="13">
                  <c:v>397789</c:v>
                </c:pt>
                <c:pt idx="14">
                  <c:v>408132</c:v>
                </c:pt>
                <c:pt idx="15">
                  <c:v>414739</c:v>
                </c:pt>
                <c:pt idx="16">
                  <c:v>420787</c:v>
                </c:pt>
                <c:pt idx="17">
                  <c:v>427488</c:v>
                </c:pt>
                <c:pt idx="18">
                  <c:v>432633</c:v>
                </c:pt>
                <c:pt idx="19">
                  <c:v>436482</c:v>
                </c:pt>
                <c:pt idx="20">
                  <c:v>452562</c:v>
                </c:pt>
                <c:pt idx="21">
                  <c:v>464211</c:v>
                </c:pt>
                <c:pt idx="22">
                  <c:v>469526</c:v>
                </c:pt>
                <c:pt idx="23">
                  <c:v>475938</c:v>
                </c:pt>
                <c:pt idx="24">
                  <c:v>482337</c:v>
                </c:pt>
                <c:pt idx="25">
                  <c:v>487163</c:v>
                </c:pt>
                <c:pt idx="26">
                  <c:v>490254</c:v>
                </c:pt>
                <c:pt idx="27">
                  <c:v>490962</c:v>
                </c:pt>
                <c:pt idx="28">
                  <c:v>493113</c:v>
                </c:pt>
                <c:pt idx="29">
                  <c:v>494385</c:v>
                </c:pt>
                <c:pt idx="30">
                  <c:v>496904</c:v>
                </c:pt>
                <c:pt idx="31">
                  <c:v>498218</c:v>
                </c:pt>
                <c:pt idx="32">
                  <c:v>498148</c:v>
                </c:pt>
                <c:pt idx="33">
                  <c:v>497717</c:v>
                </c:pt>
                <c:pt idx="34">
                  <c:v>499408</c:v>
                </c:pt>
                <c:pt idx="35">
                  <c:v>501650</c:v>
                </c:pt>
                <c:pt idx="36">
                  <c:v>506894</c:v>
                </c:pt>
                <c:pt idx="37">
                  <c:v>512670</c:v>
                </c:pt>
                <c:pt idx="38">
                  <c:v>522133</c:v>
                </c:pt>
                <c:pt idx="39">
                  <c:v>536306</c:v>
                </c:pt>
                <c:pt idx="40">
                  <c:v>543720</c:v>
                </c:pt>
                <c:pt idx="41">
                  <c:v>556952</c:v>
                </c:pt>
                <c:pt idx="42">
                  <c:v>580350</c:v>
                </c:pt>
                <c:pt idx="43">
                  <c:v>609387</c:v>
                </c:pt>
                <c:pt idx="44">
                  <c:v>643170</c:v>
                </c:pt>
                <c:pt idx="45">
                  <c:v>677378</c:v>
                </c:pt>
                <c:pt idx="46">
                  <c:v>710499</c:v>
                </c:pt>
                <c:pt idx="47">
                  <c:v>740967</c:v>
                </c:pt>
                <c:pt idx="48">
                  <c:v>768940</c:v>
                </c:pt>
                <c:pt idx="49">
                  <c:v>791957</c:v>
                </c:pt>
                <c:pt idx="50">
                  <c:v>810216</c:v>
                </c:pt>
                <c:pt idx="51">
                  <c:v>823225</c:v>
                </c:pt>
                <c:pt idx="52">
                  <c:v>835854</c:v>
                </c:pt>
                <c:pt idx="53">
                  <c:v>847536</c:v>
                </c:pt>
                <c:pt idx="54">
                  <c:v>856071</c:v>
                </c:pt>
                <c:pt idx="55">
                  <c:v>865200</c:v>
                </c:pt>
                <c:pt idx="56">
                  <c:v>874745</c:v>
                </c:pt>
                <c:pt idx="57">
                  <c:v>883368</c:v>
                </c:pt>
                <c:pt idx="58">
                  <c:v>890548</c:v>
                </c:pt>
                <c:pt idx="59">
                  <c:v>897606</c:v>
                </c:pt>
                <c:pt idx="60">
                  <c:v>904261</c:v>
                </c:pt>
                <c:pt idx="61">
                  <c:v>911805</c:v>
                </c:pt>
                <c:pt idx="62">
                  <c:v>922608</c:v>
                </c:pt>
                <c:pt idx="63">
                  <c:v>937957</c:v>
                </c:pt>
                <c:pt idx="64">
                  <c:v>960441</c:v>
                </c:pt>
                <c:pt idx="65">
                  <c:v>983410</c:v>
                </c:pt>
                <c:pt idx="66">
                  <c:v>1006141</c:v>
                </c:pt>
                <c:pt idx="67">
                  <c:v>1027815</c:v>
                </c:pt>
                <c:pt idx="68">
                  <c:v>1044497</c:v>
                </c:pt>
                <c:pt idx="69">
                  <c:v>1056949</c:v>
                </c:pt>
                <c:pt idx="70">
                  <c:v>1070893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A-0797-4CBB-BFD4-86A8783C8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811336"/>
        <c:axId val="888808712"/>
      </c:lineChart>
      <c:catAx>
        <c:axId val="88881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88087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8880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881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3570328626192"/>
          <c:y val="2.8682701774698227E-2"/>
          <c:w val="0.84800061160075579"/>
          <c:h val="0.8394283534945941"/>
        </c:manualLayout>
      </c:layout>
      <c:lineChart>
        <c:grouping val="standard"/>
        <c:varyColors val="0"/>
        <c:ser>
          <c:idx val="0"/>
          <c:order val="0"/>
          <c:tx>
            <c:strRef>
              <c:f>Blad3!$B$3</c:f>
              <c:strCache>
                <c:ptCount val="1"/>
                <c:pt idx="0">
                  <c:v>80 år och äldre</c:v>
                </c:pt>
              </c:strCache>
            </c:strRef>
          </c:tx>
          <c:spPr>
            <a:ln w="66675" cap="rnd">
              <a:solidFill>
                <a:srgbClr val="009194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97-4CBB-BFD4-86A8783C8B6B}"/>
              </c:ext>
            </c:extLst>
          </c:dPt>
          <c:dPt>
            <c:idx val="41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97-4CBB-BFD4-86A8783C8B6B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97-4CBB-BFD4-86A8783C8B6B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97-4CBB-BFD4-86A8783C8B6B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97-4CBB-BFD4-86A8783C8B6B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97-4CBB-BFD4-86A8783C8B6B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97-4CBB-BFD4-86A8783C8B6B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97-4CBB-BFD4-86A8783C8B6B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797-4CBB-BFD4-86A8783C8B6B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797-4CBB-BFD4-86A8783C8B6B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666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797-4CBB-BFD4-86A8783C8B6B}"/>
              </c:ext>
            </c:extLst>
          </c:dPt>
          <c:dPt>
            <c:idx val="51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0797-4CBB-BFD4-86A8783C8B6B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797-4CBB-BFD4-86A8783C8B6B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0797-4CBB-BFD4-86A8783C8B6B}"/>
              </c:ext>
            </c:extLst>
          </c:dPt>
          <c:dPt>
            <c:idx val="56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0797-4CBB-BFD4-86A8783C8B6B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0797-4CBB-BFD4-86A8783C8B6B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0797-4CBB-BFD4-86A8783C8B6B}"/>
              </c:ext>
            </c:extLst>
          </c:dPt>
          <c:dPt>
            <c:idx val="62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0797-4CBB-BFD4-86A8783C8B6B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0797-4CBB-BFD4-86A8783C8B6B}"/>
              </c:ext>
            </c:extLst>
          </c:dPt>
          <c:dPt>
            <c:idx val="66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0797-4CBB-BFD4-86A8783C8B6B}"/>
              </c:ext>
            </c:extLst>
          </c:dPt>
          <c:dPt>
            <c:idx val="68"/>
            <c:marker>
              <c:symbol val="none"/>
            </c:marker>
            <c:bubble3D val="0"/>
            <c:spPr>
              <a:ln w="66675" cap="rnd">
                <a:solidFill>
                  <a:srgbClr val="00919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0797-4CBB-BFD4-86A8783C8B6B}"/>
              </c:ext>
            </c:extLst>
          </c:dPt>
          <c:cat>
            <c:strRef>
              <c:f>Blad3!$C$2:$CE$2</c:f>
              <c:strCach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strCache>
              <c:extLst/>
            </c:strRef>
          </c:cat>
          <c:val>
            <c:numRef>
              <c:f>Blad3!$C$3:$CE$3</c:f>
              <c:numCache>
                <c:formatCode>0</c:formatCode>
                <c:ptCount val="71"/>
                <c:pt idx="0">
                  <c:v>263341</c:v>
                </c:pt>
                <c:pt idx="1">
                  <c:v>272601</c:v>
                </c:pt>
                <c:pt idx="2">
                  <c:v>283458</c:v>
                </c:pt>
                <c:pt idx="3">
                  <c:v>292933</c:v>
                </c:pt>
                <c:pt idx="4">
                  <c:v>304115</c:v>
                </c:pt>
                <c:pt idx="5">
                  <c:v>313203</c:v>
                </c:pt>
                <c:pt idx="6">
                  <c:v>323851</c:v>
                </c:pt>
                <c:pt idx="7">
                  <c:v>335331</c:v>
                </c:pt>
                <c:pt idx="8">
                  <c:v>345255</c:v>
                </c:pt>
                <c:pt idx="9">
                  <c:v>358937</c:v>
                </c:pt>
                <c:pt idx="10">
                  <c:v>369578</c:v>
                </c:pt>
                <c:pt idx="11">
                  <c:v>379620</c:v>
                </c:pt>
                <c:pt idx="12">
                  <c:v>390241</c:v>
                </c:pt>
                <c:pt idx="13">
                  <c:v>397789</c:v>
                </c:pt>
                <c:pt idx="14">
                  <c:v>408132</c:v>
                </c:pt>
                <c:pt idx="15">
                  <c:v>414739</c:v>
                </c:pt>
                <c:pt idx="16">
                  <c:v>420787</c:v>
                </c:pt>
                <c:pt idx="17">
                  <c:v>427488</c:v>
                </c:pt>
                <c:pt idx="18">
                  <c:v>432633</c:v>
                </c:pt>
                <c:pt idx="19">
                  <c:v>436482</c:v>
                </c:pt>
                <c:pt idx="20">
                  <c:v>452562</c:v>
                </c:pt>
                <c:pt idx="21">
                  <c:v>464211</c:v>
                </c:pt>
                <c:pt idx="22">
                  <c:v>469526</c:v>
                </c:pt>
                <c:pt idx="23">
                  <c:v>475938</c:v>
                </c:pt>
                <c:pt idx="24">
                  <c:v>482337</c:v>
                </c:pt>
                <c:pt idx="25">
                  <c:v>487163</c:v>
                </c:pt>
                <c:pt idx="26">
                  <c:v>490254</c:v>
                </c:pt>
                <c:pt idx="27">
                  <c:v>490962</c:v>
                </c:pt>
                <c:pt idx="28">
                  <c:v>493113</c:v>
                </c:pt>
                <c:pt idx="29">
                  <c:v>494385</c:v>
                </c:pt>
                <c:pt idx="30">
                  <c:v>496904</c:v>
                </c:pt>
                <c:pt idx="31">
                  <c:v>498218</c:v>
                </c:pt>
                <c:pt idx="32">
                  <c:v>498148</c:v>
                </c:pt>
                <c:pt idx="33">
                  <c:v>497717</c:v>
                </c:pt>
                <c:pt idx="34">
                  <c:v>499408</c:v>
                </c:pt>
                <c:pt idx="35">
                  <c:v>501650</c:v>
                </c:pt>
                <c:pt idx="36">
                  <c:v>506894</c:v>
                </c:pt>
                <c:pt idx="37">
                  <c:v>512670</c:v>
                </c:pt>
                <c:pt idx="38">
                  <c:v>522133</c:v>
                </c:pt>
                <c:pt idx="39">
                  <c:v>536306</c:v>
                </c:pt>
                <c:pt idx="40">
                  <c:v>543720</c:v>
                </c:pt>
                <c:pt idx="41">
                  <c:v>556952</c:v>
                </c:pt>
                <c:pt idx="42">
                  <c:v>580350</c:v>
                </c:pt>
                <c:pt idx="43">
                  <c:v>609387</c:v>
                </c:pt>
                <c:pt idx="44">
                  <c:v>643170</c:v>
                </c:pt>
                <c:pt idx="45">
                  <c:v>677378</c:v>
                </c:pt>
                <c:pt idx="46">
                  <c:v>710499</c:v>
                </c:pt>
                <c:pt idx="47">
                  <c:v>740967</c:v>
                </c:pt>
                <c:pt idx="48">
                  <c:v>768940</c:v>
                </c:pt>
                <c:pt idx="49">
                  <c:v>791957</c:v>
                </c:pt>
                <c:pt idx="50">
                  <c:v>810216</c:v>
                </c:pt>
                <c:pt idx="51">
                  <c:v>823225</c:v>
                </c:pt>
                <c:pt idx="52">
                  <c:v>835854</c:v>
                </c:pt>
                <c:pt idx="53">
                  <c:v>847536</c:v>
                </c:pt>
                <c:pt idx="54">
                  <c:v>856071</c:v>
                </c:pt>
                <c:pt idx="55">
                  <c:v>865200</c:v>
                </c:pt>
                <c:pt idx="56">
                  <c:v>874745</c:v>
                </c:pt>
                <c:pt idx="57">
                  <c:v>883368</c:v>
                </c:pt>
                <c:pt idx="58">
                  <c:v>890548</c:v>
                </c:pt>
                <c:pt idx="59">
                  <c:v>897606</c:v>
                </c:pt>
                <c:pt idx="60">
                  <c:v>904261</c:v>
                </c:pt>
                <c:pt idx="61">
                  <c:v>911805</c:v>
                </c:pt>
                <c:pt idx="62">
                  <c:v>922608</c:v>
                </c:pt>
                <c:pt idx="63">
                  <c:v>937957</c:v>
                </c:pt>
                <c:pt idx="64">
                  <c:v>960441</c:v>
                </c:pt>
                <c:pt idx="65">
                  <c:v>983410</c:v>
                </c:pt>
                <c:pt idx="66">
                  <c:v>1006141</c:v>
                </c:pt>
                <c:pt idx="67">
                  <c:v>1027815</c:v>
                </c:pt>
                <c:pt idx="68">
                  <c:v>1044497</c:v>
                </c:pt>
                <c:pt idx="69">
                  <c:v>1056949</c:v>
                </c:pt>
                <c:pt idx="70">
                  <c:v>1070893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A-0797-4CBB-BFD4-86A8783C8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811336"/>
        <c:axId val="888808712"/>
      </c:lineChart>
      <c:catAx>
        <c:axId val="88881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88087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8880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881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417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000"/>
            <a:lumOff val="40000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629" custLinFactNeighborX="-71691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853" custScaleY="147019" custLinFactNeighborX="-71691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916" custScaleY="141628" custLinFactNeighborX="-71691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882" custScaleY="94684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545" custScaleY="140904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0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2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5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5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2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28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18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4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1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1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07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4"/>
          <a:ext cx="1457967" cy="95952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4"/>
          <a:ext cx="1457967" cy="959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1074761" y="2042068"/>
        <a:ext cx="1401759" cy="903317"/>
      </dsp:txXfrm>
    </dsp:sp>
    <dsp:sp modelId="{490A814C-4B07-4AB2-B076-AAF560773BFB}">
      <dsp:nvSpPr>
        <dsp:cNvPr id="0" name=""/>
        <dsp:cNvSpPr/>
      </dsp:nvSpPr>
      <dsp:spPr>
        <a:xfrm>
          <a:off x="2618824" y="1905474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4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2760098" y="2041037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1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1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0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79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69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5183816" y="2006204"/>
        <a:ext cx="1472878" cy="86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0.71987</cdr:x>
      <cdr:y>0.07186</cdr:y>
    </cdr:from>
    <cdr:to>
      <cdr:x>0.71987</cdr:x>
      <cdr:y>0.66426</cdr:y>
    </cdr:to>
    <cdr:cxnSp macro="">
      <cdr:nvCxnSpPr>
        <cdr:cNvPr id="6" name="Rak koppling 5">
          <a:extLst xmlns:a="http://schemas.openxmlformats.org/drawingml/2006/main">
            <a:ext uri="{FF2B5EF4-FFF2-40B4-BE49-F238E27FC236}">
              <a16:creationId xmlns:a16="http://schemas.microsoft.com/office/drawing/2014/main" id="{CB6D50CE-917E-42E3-AF79-224BD827FBAB}"/>
            </a:ext>
          </a:extLst>
        </cdr:cNvPr>
        <cdr:cNvCxnSpPr/>
      </cdr:nvCxnSpPr>
      <cdr:spPr>
        <a:xfrm xmlns:a="http://schemas.openxmlformats.org/drawingml/2006/main" flipV="1">
          <a:off x="6931327" y="337063"/>
          <a:ext cx="0" cy="2778826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0.59327</cdr:x>
      <cdr:y>0.12502</cdr:y>
    </cdr:from>
    <cdr:to>
      <cdr:x>0.59327</cdr:x>
      <cdr:y>0.73515</cdr:y>
    </cdr:to>
    <cdr:cxnSp macro="">
      <cdr:nvCxnSpPr>
        <cdr:cNvPr id="7" name="Rak koppling 6">
          <a:extLst xmlns:a="http://schemas.openxmlformats.org/drawingml/2006/main">
            <a:ext uri="{FF2B5EF4-FFF2-40B4-BE49-F238E27FC236}">
              <a16:creationId xmlns:a16="http://schemas.microsoft.com/office/drawing/2014/main" id="{BF8CD967-6AB5-4E18-B4F2-3F82E63C9EC2}"/>
            </a:ext>
          </a:extLst>
        </cdr:cNvPr>
        <cdr:cNvCxnSpPr/>
      </cdr:nvCxnSpPr>
      <cdr:spPr>
        <a:xfrm xmlns:a="http://schemas.openxmlformats.org/drawingml/2006/main" flipV="1">
          <a:off x="5712295" y="586445"/>
          <a:ext cx="0" cy="2861953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0.71987</cdr:x>
      <cdr:y>0.07186</cdr:y>
    </cdr:from>
    <cdr:to>
      <cdr:x>0.71987</cdr:x>
      <cdr:y>0.66426</cdr:y>
    </cdr:to>
    <cdr:cxnSp macro="">
      <cdr:nvCxnSpPr>
        <cdr:cNvPr id="6" name="Rak koppling 5">
          <a:extLst xmlns:a="http://schemas.openxmlformats.org/drawingml/2006/main">
            <a:ext uri="{FF2B5EF4-FFF2-40B4-BE49-F238E27FC236}">
              <a16:creationId xmlns:a16="http://schemas.microsoft.com/office/drawing/2014/main" id="{CB6D50CE-917E-42E3-AF79-224BD827FBAB}"/>
            </a:ext>
          </a:extLst>
        </cdr:cNvPr>
        <cdr:cNvCxnSpPr/>
      </cdr:nvCxnSpPr>
      <cdr:spPr>
        <a:xfrm xmlns:a="http://schemas.openxmlformats.org/drawingml/2006/main" flipV="1">
          <a:off x="6931327" y="337063"/>
          <a:ext cx="0" cy="2778826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0.59327</cdr:x>
      <cdr:y>0.12502</cdr:y>
    </cdr:from>
    <cdr:to>
      <cdr:x>0.59327</cdr:x>
      <cdr:y>0.73515</cdr:y>
    </cdr:to>
    <cdr:cxnSp macro="">
      <cdr:nvCxnSpPr>
        <cdr:cNvPr id="7" name="Rak koppling 6">
          <a:extLst xmlns:a="http://schemas.openxmlformats.org/drawingml/2006/main">
            <a:ext uri="{FF2B5EF4-FFF2-40B4-BE49-F238E27FC236}">
              <a16:creationId xmlns:a16="http://schemas.microsoft.com/office/drawing/2014/main" id="{BF8CD967-6AB5-4E18-B4F2-3F82E63C9EC2}"/>
            </a:ext>
          </a:extLst>
        </cdr:cNvPr>
        <cdr:cNvCxnSpPr/>
      </cdr:nvCxnSpPr>
      <cdr:spPr>
        <a:xfrm xmlns:a="http://schemas.openxmlformats.org/drawingml/2006/main" flipV="1">
          <a:off x="5712295" y="586445"/>
          <a:ext cx="0" cy="2861953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DEAD-BF52-4AF2-9EAD-F5033A075FF3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60F3-5AA8-43EB-ABE4-8B29770934B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2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4393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64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95D7-4C5A-41E9-85E3-0648BD9E35A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17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0698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A565-D0C0-4DA1-BB16-8947EE00CE0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87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>
                <a:latin typeface="Arial" panose="020B0604020202020204" pitchFamily="34" charset="0"/>
              </a:rPr>
              <a:t>FACK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45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>
                <a:latin typeface="Arial" panose="020B0604020202020204" pitchFamily="34" charset="0"/>
              </a:rPr>
              <a:t>Fack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727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17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9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0419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FACK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80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652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sv-SE" i="1" dirty="0">
                <a:latin typeface="Arial" panose="020B0604020202020204" pitchFamily="34" charset="0"/>
              </a:rPr>
              <a:t>Fack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3953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sv-SE" i="1" dirty="0">
                <a:latin typeface="Arial" panose="020B0604020202020204" pitchFamily="34" charset="0"/>
              </a:rPr>
              <a:t>Fack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671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938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17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AG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446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610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517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057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016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FACK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59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059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8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61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56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37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39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3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9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6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36C6-7F07-414D-B42F-6F51142450DE}" type="datetimeFigureOut">
              <a:rPr lang="sv-SE" smtClean="0"/>
              <a:t>2022-09-26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489098" y="1106034"/>
            <a:ext cx="501907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dirty="0" err="1"/>
              <a:t>Tillsammans</a:t>
            </a:r>
            <a:r>
              <a:rPr lang="en-US" sz="3000" dirty="0"/>
              <a:t> för </a:t>
            </a:r>
            <a:r>
              <a:rPr lang="en-US" sz="3000" dirty="0" err="1"/>
              <a:t>friska</a:t>
            </a:r>
            <a:r>
              <a:rPr lang="en-US" sz="3000" dirty="0"/>
              <a:t> </a:t>
            </a:r>
            <a:r>
              <a:rPr lang="en-US" sz="3000" dirty="0" err="1"/>
              <a:t>arbetsplatser</a:t>
            </a:r>
            <a:r>
              <a:rPr lang="en-US" sz="3000" dirty="0"/>
              <a:t> –</a:t>
            </a:r>
          </a:p>
          <a:p>
            <a:pPr>
              <a:spcAft>
                <a:spcPts val="600"/>
              </a:spcAft>
            </a:pPr>
            <a:r>
              <a:rPr lang="en-US" sz="3000" dirty="0" err="1"/>
              <a:t>samverkansavtalet</a:t>
            </a:r>
            <a:r>
              <a:rPr lang="en-US" sz="3000" dirty="0"/>
              <a:t> </a:t>
            </a:r>
            <a:r>
              <a:rPr lang="en-US" sz="3000" dirty="0" err="1"/>
              <a:t>som</a:t>
            </a:r>
            <a:r>
              <a:rPr lang="en-US" sz="3000" dirty="0"/>
              <a:t> </a:t>
            </a:r>
            <a:r>
              <a:rPr lang="en-US" sz="3000" dirty="0" err="1"/>
              <a:t>grund</a:t>
            </a:r>
            <a:r>
              <a:rPr lang="en-US" sz="3000" dirty="0"/>
              <a:t> för </a:t>
            </a:r>
            <a:r>
              <a:rPr lang="en-US" sz="3000" dirty="0" err="1"/>
              <a:t>bättre</a:t>
            </a:r>
            <a:r>
              <a:rPr lang="en-US" sz="3000" dirty="0"/>
              <a:t> </a:t>
            </a:r>
            <a:r>
              <a:rPr lang="en-US" sz="3000" dirty="0" err="1"/>
              <a:t>verksamhet</a:t>
            </a:r>
            <a:r>
              <a:rPr lang="en-US" sz="3000" dirty="0"/>
              <a:t> och </a:t>
            </a:r>
            <a:r>
              <a:rPr lang="en-US" sz="3000" dirty="0" err="1"/>
              <a:t>arbetsmiljö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91" r="4" b="4"/>
          <a:stretch/>
        </p:blipFill>
        <p:spPr>
          <a:xfrm>
            <a:off x="7820785" y="625683"/>
            <a:ext cx="3055403" cy="2743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28F03133-4079-EEC1-E0C5-60765C788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3" r="1" b="1"/>
          <a:stretch/>
        </p:blipFill>
        <p:spPr>
          <a:xfrm>
            <a:off x="7017332" y="3550309"/>
            <a:ext cx="46623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3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91505-0F25-90BE-C491-C1698097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8E593E-254D-9F45-964B-BA62CE5F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E95ABA9-E079-8CA8-DEE4-8720EAB39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3" t="7498" r="15731" b="4114"/>
          <a:stretch/>
        </p:blipFill>
        <p:spPr>
          <a:xfrm>
            <a:off x="0" y="-9634"/>
            <a:ext cx="12192000" cy="686763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45093C1-07EF-35CC-82FA-355071EBCB0F}"/>
              </a:ext>
            </a:extLst>
          </p:cNvPr>
          <p:cNvSpPr/>
          <p:nvPr/>
        </p:nvSpPr>
        <p:spPr>
          <a:xfrm>
            <a:off x="11172825" y="180975"/>
            <a:ext cx="942975" cy="1209675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14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4587054-55F9-48E9-8E20-4FCC12A8D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66C89A7-5533-4B28-9FD2-DAB8F2DC3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63BCDB-DF2B-4644-A6CB-80D648074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4" t="7807" r="24229" b="5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3DDB6BA-841E-17A8-C765-279DDC244C3F}"/>
              </a:ext>
            </a:extLst>
          </p:cNvPr>
          <p:cNvSpPr/>
          <p:nvPr/>
        </p:nvSpPr>
        <p:spPr>
          <a:xfrm>
            <a:off x="11172825" y="180975"/>
            <a:ext cx="942975" cy="1209675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46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DED7C0-0F74-5036-1848-2425852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Personer 80 år och äldre 1980-2040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AB008D-5AB3-63E9-20EC-4D766F214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93699"/>
              </p:ext>
            </p:extLst>
          </p:nvPr>
        </p:nvGraphicFramePr>
        <p:xfrm>
          <a:off x="984504" y="2169154"/>
          <a:ext cx="9156300" cy="432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97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DED7C0-0F74-5036-1848-2425852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Personer 80 år och äldre 1980-2040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AB008D-5AB3-63E9-20EC-4D766F214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802452"/>
              </p:ext>
            </p:extLst>
          </p:nvPr>
        </p:nvGraphicFramePr>
        <p:xfrm>
          <a:off x="984504" y="2169154"/>
          <a:ext cx="9156300" cy="432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ACE57EC8-383B-1458-2D20-D71D3AB3D930}"/>
              </a:ext>
            </a:extLst>
          </p:cNvPr>
          <p:cNvSpPr/>
          <p:nvPr/>
        </p:nvSpPr>
        <p:spPr>
          <a:xfrm>
            <a:off x="838200" y="1690688"/>
            <a:ext cx="10217889" cy="459254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BE9A039-4B7F-9B6E-C8F1-79606A255118}"/>
              </a:ext>
            </a:extLst>
          </p:cNvPr>
          <p:cNvSpPr/>
          <p:nvPr/>
        </p:nvSpPr>
        <p:spPr>
          <a:xfrm>
            <a:off x="3657782" y="1690688"/>
            <a:ext cx="3809743" cy="38694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1/3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 ökningen av personer i arbetsför ålder behövs inom kommunernas vård och omsorg</a:t>
            </a:r>
          </a:p>
        </p:txBody>
      </p:sp>
    </p:spTree>
    <p:extLst>
      <p:ext uri="{BB962C8B-B14F-4D97-AF65-F5344CB8AC3E}">
        <p14:creationId xmlns:p14="http://schemas.microsoft.com/office/powerpoint/2010/main" val="24829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0"/>
            <a:ext cx="1861457" cy="1828800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9873344" y="-1"/>
            <a:ext cx="511627" cy="6782115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807222C-32C1-40DB-9D45-06EC4D655C74}"/>
              </a:ext>
            </a:extLst>
          </p:cNvPr>
          <p:cNvSpPr txBox="1"/>
          <p:nvPr/>
        </p:nvSpPr>
        <p:spPr>
          <a:xfrm>
            <a:off x="0" y="75886"/>
            <a:ext cx="12192000" cy="7138953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pic>
        <p:nvPicPr>
          <p:cNvPr id="10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095"/>
          <a:stretch/>
        </p:blipFill>
        <p:spPr>
          <a:xfrm>
            <a:off x="1931694" y="127635"/>
            <a:ext cx="8328611" cy="67303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FDDD891-2046-A64B-CDAF-1092D6C063D3}"/>
              </a:ext>
            </a:extLst>
          </p:cNvPr>
          <p:cNvSpPr txBox="1">
            <a:spLocks/>
          </p:cNvSpPr>
          <p:nvPr/>
        </p:nvSpPr>
        <p:spPr>
          <a:xfrm>
            <a:off x="2786133" y="-75887"/>
            <a:ext cx="7474172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Möt kompetensutmaningen</a:t>
            </a:r>
          </a:p>
        </p:txBody>
      </p:sp>
    </p:spTree>
    <p:extLst>
      <p:ext uri="{BB962C8B-B14F-4D97-AF65-F5344CB8AC3E}">
        <p14:creationId xmlns:p14="http://schemas.microsoft.com/office/powerpoint/2010/main" val="357559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CD4747C-95A9-46AF-90BA-998D439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3" y="2649119"/>
            <a:ext cx="1381874" cy="1162761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A0BCA96E-5FF9-45F7-A9CC-955D1971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694590"/>
            <a:ext cx="2140173" cy="117314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8D2F3A9-53F8-4AA1-9931-02AC7E7F9EE3}"/>
              </a:ext>
            </a:extLst>
          </p:cNvPr>
          <p:cNvSpPr/>
          <p:nvPr/>
        </p:nvSpPr>
        <p:spPr>
          <a:xfrm>
            <a:off x="979034" y="3747191"/>
            <a:ext cx="4685137" cy="140348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Arbetsgivaren driver processen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5B4AEA-D733-4A1F-AFF6-A462E5571E50}"/>
              </a:ext>
            </a:extLst>
          </p:cNvPr>
          <p:cNvSpPr txBox="1"/>
          <p:nvPr/>
        </p:nvSpPr>
        <p:spPr>
          <a:xfrm>
            <a:off x="5805538" y="4226596"/>
            <a:ext cx="326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</a:t>
            </a:r>
            <a:r>
              <a:rPr lang="sv-SE" sz="1800" dirty="0"/>
              <a:t>örhandlar med </a:t>
            </a:r>
          </a:p>
          <a:p>
            <a:r>
              <a:rPr lang="sv-SE" sz="1800" dirty="0"/>
              <a:t>arbetstagarorganisationen</a:t>
            </a:r>
            <a:endParaRPr lang="sv-SE" dirty="0"/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9078F1C1-4F11-4871-B3EF-422E25A6E768}"/>
              </a:ext>
            </a:extLst>
          </p:cNvPr>
          <p:cNvSpPr/>
          <p:nvPr/>
        </p:nvSpPr>
        <p:spPr>
          <a:xfrm>
            <a:off x="7130516" y="1549140"/>
            <a:ext cx="2665333" cy="815755"/>
          </a:xfrm>
          <a:prstGeom prst="cloudCallout">
            <a:avLst>
              <a:gd name="adj1" fmla="val -13352"/>
              <a:gd name="adj2" fmla="val 746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>
                <a:solidFill>
                  <a:schemeClr val="tx1"/>
                </a:solidFill>
              </a:rPr>
              <a:t>De verkar inte ha beaktat att…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7C04CC8-504B-4400-9998-22F2DECCB659}"/>
              </a:ext>
            </a:extLst>
          </p:cNvPr>
          <p:cNvSpPr/>
          <p:nvPr/>
        </p:nvSpPr>
        <p:spPr>
          <a:xfrm>
            <a:off x="4153151" y="1549140"/>
            <a:ext cx="2665333" cy="815755"/>
          </a:xfrm>
          <a:prstGeom prst="cloudCallout">
            <a:avLst>
              <a:gd name="adj1" fmla="val 27163"/>
              <a:gd name="adj2" fmla="val 7601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>
                <a:solidFill>
                  <a:schemeClr val="tx1"/>
                </a:solidFill>
              </a:rPr>
              <a:t>- </a:t>
            </a:r>
            <a:r>
              <a:rPr lang="sv-SE" altLang="sv-SE" sz="1100" dirty="0" err="1">
                <a:solidFill>
                  <a:schemeClr val="tx1"/>
                </a:solidFill>
              </a:rPr>
              <a:t>Hmm</a:t>
            </a:r>
            <a:r>
              <a:rPr lang="sv-SE" altLang="sv-SE" sz="1100" dirty="0">
                <a:solidFill>
                  <a:schemeClr val="tx1"/>
                </a:solidFill>
              </a:rPr>
              <a:t>…det här var inte riktigt vad vi tänkt oss.</a:t>
            </a:r>
          </a:p>
        </p:txBody>
      </p:sp>
      <p:sp>
        <p:nvSpPr>
          <p:cNvPr id="18" name="Tankebubbla: moln 17">
            <a:extLst>
              <a:ext uri="{FF2B5EF4-FFF2-40B4-BE49-F238E27FC236}">
                <a16:creationId xmlns:a16="http://schemas.microsoft.com/office/drawing/2014/main" id="{1C497F68-07C6-41AE-87DB-CB45E7843527}"/>
              </a:ext>
            </a:extLst>
          </p:cNvPr>
          <p:cNvSpPr/>
          <p:nvPr/>
        </p:nvSpPr>
        <p:spPr>
          <a:xfrm>
            <a:off x="979034" y="1370720"/>
            <a:ext cx="2665333" cy="815755"/>
          </a:xfrm>
          <a:prstGeom prst="cloudCallout">
            <a:avLst>
              <a:gd name="adj1" fmla="val -17837"/>
              <a:gd name="adj2" fmla="val 949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>
                <a:solidFill>
                  <a:schemeClr val="tx1"/>
                </a:solidFill>
              </a:rPr>
              <a:t>Det här är problemet jag måste lösa.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EA44075-F5EB-4E69-B1C9-32371A9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37" y="5009512"/>
            <a:ext cx="1703213" cy="12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nkebubbla: moln 19">
            <a:extLst>
              <a:ext uri="{FF2B5EF4-FFF2-40B4-BE49-F238E27FC236}">
                <a16:creationId xmlns:a16="http://schemas.microsoft.com/office/drawing/2014/main" id="{9B070598-58AD-499E-9FB9-F842A258AC59}"/>
              </a:ext>
            </a:extLst>
          </p:cNvPr>
          <p:cNvSpPr/>
          <p:nvPr/>
        </p:nvSpPr>
        <p:spPr>
          <a:xfrm>
            <a:off x="6077310" y="5306293"/>
            <a:ext cx="2364576" cy="846279"/>
          </a:xfrm>
          <a:prstGeom prst="cloudCallout">
            <a:avLst>
              <a:gd name="adj1" fmla="val 63376"/>
              <a:gd name="adj2" fmla="val -327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100" dirty="0">
                <a:solidFill>
                  <a:schemeClr val="tx1"/>
                </a:solidFill>
              </a:rPr>
              <a:t>Jag förstår inte riktigt vad beslutet innebär på min arbetsplats…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25243F5-C391-4261-A915-3213E70DF9E8}"/>
              </a:ext>
            </a:extLst>
          </p:cNvPr>
          <p:cNvSpPr/>
          <p:nvPr/>
        </p:nvSpPr>
        <p:spPr>
          <a:xfrm>
            <a:off x="8477426" y="3815558"/>
            <a:ext cx="1404792" cy="11247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Beslut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8FE05FC7-76F6-41B7-B2AE-ECA1325686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Förhandling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99442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078E3A8C-B750-4AE7-AC64-021B276FE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6" y="1997805"/>
            <a:ext cx="1119932" cy="942353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0816954-E5B2-41CF-AD23-0ACADC4DD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64" y="1734996"/>
            <a:ext cx="1908312" cy="10460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4988A7-BB41-40DE-B1B7-445ECD57E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48" y="5381694"/>
            <a:ext cx="2022282" cy="113753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AFC883E-4ADD-4F3A-A184-BB8A2DDF8DBD}"/>
              </a:ext>
            </a:extLst>
          </p:cNvPr>
          <p:cNvSpPr txBox="1"/>
          <p:nvPr/>
        </p:nvSpPr>
        <p:spPr>
          <a:xfrm>
            <a:off x="4579563" y="2504044"/>
            <a:ext cx="129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Samverkansgrupp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E8A98B1-FAEF-4E00-9221-90E43C2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36" y="1754129"/>
            <a:ext cx="1480181" cy="569511"/>
          </a:xfrm>
          <a:prstGeom prst="wedgeRoundRectCallout">
            <a:avLst>
              <a:gd name="adj1" fmla="val 63992"/>
              <a:gd name="adj2" fmla="val 310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/>
              <a:t>Vad är kärnan i problemet?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8E644FD-11B2-47B9-A677-55AC4C39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962" y="1089179"/>
            <a:ext cx="1344469" cy="369332"/>
          </a:xfrm>
          <a:prstGeom prst="wedgeRoundRectCallout">
            <a:avLst>
              <a:gd name="adj1" fmla="val 17606"/>
              <a:gd name="adj2" fmla="val 11340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800" dirty="0">
                <a:latin typeface="Arial" panose="020B0604020202020204" pitchFamily="34" charset="0"/>
              </a:rPr>
              <a:t>Skulle vi kunna väga in att …</a:t>
            </a:r>
            <a:endParaRPr lang="sv-SE" altLang="sv-SE" sz="1400" dirty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0C0DE3CE-D9D1-47D7-8520-41808B520BC3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Samverkan</a:t>
            </a:r>
          </a:p>
          <a:p>
            <a:r>
              <a:rPr lang="sv-SE" sz="2400" b="1" dirty="0"/>
              <a:t>är verksamhetsutveckling</a:t>
            </a:r>
          </a:p>
          <a:p>
            <a:endParaRPr lang="sv-SE" b="1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128E3DD-DE9D-4848-8A69-E1ADD3207F11}"/>
              </a:ext>
            </a:extLst>
          </p:cNvPr>
          <p:cNvSpPr/>
          <p:nvPr/>
        </p:nvSpPr>
        <p:spPr>
          <a:xfrm>
            <a:off x="8369602" y="3744315"/>
            <a:ext cx="1404792" cy="11247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Beslut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621BD0-D1A3-48AB-959E-85EE7EC1CC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2" y="561946"/>
            <a:ext cx="3784548" cy="3126162"/>
          </a:xfrm>
          <a:prstGeom prst="rect">
            <a:avLst/>
          </a:prstGeom>
        </p:spPr>
      </p:pic>
      <p:sp>
        <p:nvSpPr>
          <p:cNvPr id="5" name="Pil: vänsterböjd 4">
            <a:extLst>
              <a:ext uri="{FF2B5EF4-FFF2-40B4-BE49-F238E27FC236}">
                <a16:creationId xmlns:a16="http://schemas.microsoft.com/office/drawing/2014/main" id="{EC72E44A-9728-4C20-A6F4-2030EB227ED3}"/>
              </a:ext>
            </a:extLst>
          </p:cNvPr>
          <p:cNvSpPr/>
          <p:nvPr/>
        </p:nvSpPr>
        <p:spPr>
          <a:xfrm rot="10800000">
            <a:off x="1753116" y="2871218"/>
            <a:ext cx="731520" cy="2412270"/>
          </a:xfrm>
          <a:prstGeom prst="curvedLeftArrow">
            <a:avLst/>
          </a:prstGeom>
          <a:solidFill>
            <a:srgbClr val="7BA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il: vänsterböjd 26">
            <a:extLst>
              <a:ext uri="{FF2B5EF4-FFF2-40B4-BE49-F238E27FC236}">
                <a16:creationId xmlns:a16="http://schemas.microsoft.com/office/drawing/2014/main" id="{EDEB7C15-3E25-4B13-BE9C-6CBCB23630BF}"/>
              </a:ext>
            </a:extLst>
          </p:cNvPr>
          <p:cNvSpPr/>
          <p:nvPr/>
        </p:nvSpPr>
        <p:spPr>
          <a:xfrm>
            <a:off x="5696633" y="2867901"/>
            <a:ext cx="731520" cy="2412270"/>
          </a:xfrm>
          <a:prstGeom prst="curvedLeftArrow">
            <a:avLst/>
          </a:prstGeom>
          <a:solidFill>
            <a:srgbClr val="7BA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FE459-C51B-44FF-BE8A-8EA6383A7C88}"/>
              </a:ext>
            </a:extLst>
          </p:cNvPr>
          <p:cNvSpPr/>
          <p:nvPr/>
        </p:nvSpPr>
        <p:spPr>
          <a:xfrm>
            <a:off x="7088078" y="3999904"/>
            <a:ext cx="1163557" cy="562363"/>
          </a:xfrm>
          <a:prstGeom prst="rightArrow">
            <a:avLst/>
          </a:prstGeom>
          <a:solidFill>
            <a:srgbClr val="7BA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CC70C57-AB95-4317-AC8E-5D21AD684342}"/>
              </a:ext>
            </a:extLst>
          </p:cNvPr>
          <p:cNvSpPr/>
          <p:nvPr/>
        </p:nvSpPr>
        <p:spPr>
          <a:xfrm>
            <a:off x="2738025" y="3493128"/>
            <a:ext cx="3273387" cy="11891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BA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Samverkan-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ett förhållningssätt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64EB5A6-CA8A-49CF-8717-3BC3102C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521" y="5690654"/>
            <a:ext cx="1993001" cy="6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200" dirty="0">
                <a:latin typeface="+mn-lt"/>
              </a:rPr>
              <a:t>Arbetsplatsträff, APT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200" dirty="0">
                <a:latin typeface="+mn-lt"/>
              </a:rPr>
              <a:t>Dialog medarbetare och chef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200" dirty="0">
                <a:latin typeface="+mn-lt"/>
              </a:rPr>
              <a:t> – medarbetarsamtal</a:t>
            </a:r>
          </a:p>
        </p:txBody>
      </p:sp>
    </p:spTree>
    <p:extLst>
      <p:ext uri="{BB962C8B-B14F-4D97-AF65-F5344CB8AC3E}">
        <p14:creationId xmlns:p14="http://schemas.microsoft.com/office/powerpoint/2010/main" val="102362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r>
              <a:rPr lang="sv-SE" b="1" dirty="0"/>
              <a:t>Struktur för samverkan</a:t>
            </a:r>
            <a:endParaRPr lang="sv-SE" altLang="sv-SE" b="1" dirty="0"/>
          </a:p>
        </p:txBody>
      </p:sp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900000" y="1012670"/>
            <a:ext cx="871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2400" dirty="0">
                <a:solidFill>
                  <a:srgbClr val="000000"/>
                </a:solidFill>
              </a:rPr>
              <a:t>Information och kommunikation mellan olika samverkansnivåer </a:t>
            </a:r>
            <a:r>
              <a:rPr lang="sv-SE" altLang="sv-SE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8024601"/>
              </p:ext>
            </p:extLst>
          </p:nvPr>
        </p:nvGraphicFramePr>
        <p:xfrm>
          <a:off x="1824229" y="1663459"/>
          <a:ext cx="8352928" cy="297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9813" name="Rak pil 2"/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Rak pil 9"/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 1"/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337" y="5851497"/>
            <a:ext cx="1402583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DFF16A2D-11F1-5476-D6FD-30BB68A61AC5}"/>
              </a:ext>
            </a:extLst>
          </p:cNvPr>
          <p:cNvSpPr txBox="1">
            <a:spLocks/>
          </p:cNvSpPr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 du </a:t>
            </a: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något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exempel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på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samverkan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bidragit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till </a:t>
            </a: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bra </a:t>
            </a:r>
            <a:r>
              <a:rPr kumimoji="0" lang="en-US" altLang="sv-SE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lösning</a:t>
            </a:r>
            <a:r>
              <a:rPr kumimoji="0" lang="en-US" altLang="sv-SE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>
              <a:spcAft>
                <a:spcPts val="600"/>
              </a:spcAft>
            </a:pPr>
            <a:b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 4" descr="Bikupa kontur">
            <a:extLst>
              <a:ext uri="{FF2B5EF4-FFF2-40B4-BE49-F238E27FC236}">
                <a16:creationId xmlns:a16="http://schemas.microsoft.com/office/drawing/2014/main" id="{A52FB3C9-0B05-F8BE-4000-FFE31207C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55E5C58-5E77-9A5A-046A-0E6E94F16D2F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sv-SE" sz="5400" b="1" dirty="0" err="1">
                <a:latin typeface="+mj-lt"/>
                <a:ea typeface="+mj-ea"/>
                <a:cs typeface="+mj-cs"/>
              </a:rPr>
              <a:t>Samverkans-erfarenheter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inomhus, golv, tak, belamrad&#10;&#10;Automatiskt genererad beskrivning">
            <a:extLst>
              <a:ext uri="{FF2B5EF4-FFF2-40B4-BE49-F238E27FC236}">
                <a16:creationId xmlns:a16="http://schemas.microsoft.com/office/drawing/2014/main" id="{06606DE8-6377-88D2-3C55-9BC5303EC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198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250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A941B8C-483A-4034-49A8-81AE536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082883"/>
            <a:ext cx="6647688" cy="10878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Välfärdens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err="1"/>
              <a:t>a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rbetsmiljöråds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dirty="0" err="1"/>
              <a:t>s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tödteam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för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B0F9F5-C23B-E184-1CA7-487A9FB34DD4}"/>
              </a:ext>
            </a:extLst>
          </p:cNvPr>
          <p:cNvSpPr txBox="1">
            <a:spLocks/>
          </p:cNvSpPr>
          <p:nvPr/>
        </p:nvSpPr>
        <p:spPr>
          <a:xfrm>
            <a:off x="411480" y="2684095"/>
            <a:ext cx="4443154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För </a:t>
            </a:r>
            <a:r>
              <a:rPr lang="en-US" sz="1800" dirty="0" err="1"/>
              <a:t>stöd</a:t>
            </a:r>
            <a:r>
              <a:rPr lang="en-US" sz="1800" dirty="0"/>
              <a:t>, </a:t>
            </a:r>
            <a:r>
              <a:rPr lang="en-US" sz="1800" dirty="0" err="1"/>
              <a:t>utveckling</a:t>
            </a:r>
            <a:r>
              <a:rPr lang="en-US" sz="1800" dirty="0"/>
              <a:t> och </a:t>
            </a:r>
            <a:r>
              <a:rPr lang="en-US" sz="1800" dirty="0" err="1"/>
              <a:t>rådgivning</a:t>
            </a:r>
            <a:r>
              <a:rPr lang="en-US" sz="1800" dirty="0"/>
              <a:t> </a:t>
            </a:r>
            <a:r>
              <a:rPr lang="en-US" sz="1800" dirty="0" err="1"/>
              <a:t>när</a:t>
            </a:r>
            <a:r>
              <a:rPr lang="en-US" sz="1800" dirty="0"/>
              <a:t> </a:t>
            </a:r>
            <a:r>
              <a:rPr lang="en-US" sz="1800" dirty="0" err="1"/>
              <a:t>lokala</a:t>
            </a:r>
            <a:r>
              <a:rPr lang="en-US" sz="1800" dirty="0"/>
              <a:t> </a:t>
            </a:r>
            <a:r>
              <a:rPr lang="en-US" sz="1800" dirty="0" err="1"/>
              <a:t>parter</a:t>
            </a:r>
            <a:endParaRPr lang="en-US" sz="1800" dirty="0"/>
          </a:p>
          <a:p>
            <a:r>
              <a:rPr lang="en-US" sz="1800" dirty="0" err="1"/>
              <a:t>vill</a:t>
            </a:r>
            <a:r>
              <a:rPr lang="en-US" sz="1800" dirty="0"/>
              <a:t> </a:t>
            </a:r>
            <a:r>
              <a:rPr lang="en-US" sz="1800" dirty="0" err="1"/>
              <a:t>utveckla</a:t>
            </a:r>
            <a:r>
              <a:rPr lang="en-US" sz="1800" dirty="0"/>
              <a:t> sin </a:t>
            </a:r>
            <a:r>
              <a:rPr lang="en-US" sz="1800" dirty="0" err="1"/>
              <a:t>samverkansprocess</a:t>
            </a:r>
            <a:r>
              <a:rPr lang="en-US" sz="1800" dirty="0"/>
              <a:t> och </a:t>
            </a:r>
            <a:r>
              <a:rPr lang="en-US" sz="1800" dirty="0" err="1"/>
              <a:t>samverkansorganisation</a:t>
            </a:r>
            <a:r>
              <a:rPr lang="en-US" sz="1800" dirty="0"/>
              <a:t>,</a:t>
            </a:r>
          </a:p>
          <a:p>
            <a:r>
              <a:rPr lang="en-US" sz="1800" dirty="0"/>
              <a:t>ska </a:t>
            </a:r>
            <a:r>
              <a:rPr lang="en-US" sz="1800" dirty="0" err="1"/>
              <a:t>skriva</a:t>
            </a:r>
            <a:r>
              <a:rPr lang="en-US" sz="1800" dirty="0"/>
              <a:t> </a:t>
            </a:r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helt</a:t>
            </a:r>
            <a:r>
              <a:rPr lang="en-US" sz="1800" dirty="0"/>
              <a:t> </a:t>
            </a:r>
            <a:r>
              <a:rPr lang="en-US" sz="1800" dirty="0" err="1"/>
              <a:t>nytt</a:t>
            </a:r>
            <a:r>
              <a:rPr lang="en-US" sz="1800" dirty="0"/>
              <a:t> </a:t>
            </a:r>
            <a:r>
              <a:rPr lang="en-US" sz="1800" dirty="0" err="1"/>
              <a:t>samverkansavtal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revidera</a:t>
            </a:r>
            <a:r>
              <a:rPr lang="en-US" sz="1800" dirty="0"/>
              <a:t> </a:t>
            </a:r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befintligt</a:t>
            </a:r>
            <a:r>
              <a:rPr lang="en-US" sz="1800" dirty="0"/>
              <a:t>,</a:t>
            </a:r>
          </a:p>
          <a:p>
            <a:r>
              <a:rPr lang="en-US" sz="1800" dirty="0" err="1"/>
              <a:t>har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ansträngd</a:t>
            </a:r>
            <a:r>
              <a:rPr lang="en-US" sz="1800" dirty="0"/>
              <a:t> relation. </a:t>
            </a: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28F03133-4079-EEC1-E0C5-60765C788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" r="1" b="1"/>
          <a:stretch/>
        </p:blipFill>
        <p:spPr>
          <a:xfrm>
            <a:off x="5385816" y="1506622"/>
            <a:ext cx="6440424" cy="37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5D1FB0C-D6E9-4964-70E4-7A2B1825F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8056" y="1916143"/>
            <a:ext cx="7455758" cy="2368070"/>
            <a:chOff x="-369" y="685"/>
            <a:chExt cx="5878" cy="29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CE85691-0AE8-3C3D-DC6D-87D6803D04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69" y="685"/>
              <a:ext cx="5878" cy="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3F7967-DAE8-1450-2789-8806AE2C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9" y="713"/>
              <a:ext cx="16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Kvalitén i förslaget 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709DD-71D6-67FF-CF40-6AD6557E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713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 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325FFA-8ED7-5E15-E753-5C21E91C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713"/>
              <a:ext cx="9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Acceptans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A9D02-0BAB-9060-8D80-DB6EF74A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71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 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E5C08A-AAE3-5B44-14F2-2FB1244A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713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Bestående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5BFE60-E804-1304-8758-CD579616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003"/>
              <a:ext cx="6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resultat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6F869-1A6B-7DE7-42AD-E8E499BA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5CED3-6203-07C1-98D9-372AE237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7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955B11-294F-B3FF-F92C-4D16407D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C01631-30ED-F1CE-931B-3C5A1F98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712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0C45FB-72F9-037C-0CA2-E379954D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7792892-CA07-51D1-F6CE-2EC27B269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C802F7CC-6B8C-0670-D115-3BF7814E5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5C1A20A-4481-9F3B-F51E-FFE2CECF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A3A59EC-EF49-ACD5-A133-C5413B0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064816D-7BA9-CF58-B521-BCF4DCE56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CEE027F-676C-D51E-A5A2-79D2D9BB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12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23F5B22-2DBF-E213-8BC6-DCAB5E58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AA69499C-1F35-F064-15BC-E1217468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3129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32EE741-F9B2-33D3-9C0A-69C3E256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129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FF76C7AB-A64D-7A0B-6081-CDA66B3D589C}"/>
              </a:ext>
            </a:extLst>
          </p:cNvPr>
          <p:cNvCxnSpPr>
            <a:cxnSpLocks/>
          </p:cNvCxnSpPr>
          <p:nvPr/>
        </p:nvCxnSpPr>
        <p:spPr>
          <a:xfrm>
            <a:off x="2108056" y="2590631"/>
            <a:ext cx="769431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ubrik 1">
            <a:extLst>
              <a:ext uri="{FF2B5EF4-FFF2-40B4-BE49-F238E27FC236}">
                <a16:creationId xmlns:a16="http://schemas.microsoft.com/office/drawing/2014/main" id="{E4762166-518B-96F8-9644-C02AEA4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27" y="275456"/>
            <a:ext cx="7474172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accent6">
                    <a:lumMod val="75000"/>
                  </a:schemeClr>
                </a:solidFill>
              </a:rPr>
              <a:t>Avslutningsvis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393753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5D1FB0C-D6E9-4964-70E4-7A2B1825F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8056" y="1916143"/>
            <a:ext cx="7455758" cy="2368070"/>
            <a:chOff x="-369" y="685"/>
            <a:chExt cx="5878" cy="29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CE85691-0AE8-3C3D-DC6D-87D6803D04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69" y="685"/>
              <a:ext cx="5878" cy="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3F7967-DAE8-1450-2789-8806AE2C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9" y="713"/>
              <a:ext cx="16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Kvalitén i förslaget 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709DD-71D6-67FF-CF40-6AD6557E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713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 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325FFA-8ED7-5E15-E753-5C21E91C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713"/>
              <a:ext cx="9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Acceptans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A9D02-0BAB-9060-8D80-DB6EF74A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71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 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E5C08A-AAE3-5B44-14F2-2FB1244A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713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Bestående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5BFE60-E804-1304-8758-CD579616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003"/>
              <a:ext cx="6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resultat</a:t>
              </a: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6F869-1A6B-7DE7-42AD-E8E499BA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5CED3-6203-07C1-98D9-372AE237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7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955B11-294F-B3FF-F92C-4D16407D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C01631-30ED-F1CE-931B-3C5A1F98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712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0C45FB-72F9-037C-0CA2-E379954D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7792892-CA07-51D1-F6CE-2EC27B269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C802F7CC-6B8C-0670-D115-3BF7814E5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5C1A20A-4481-9F3B-F51E-FFE2CECF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A3A59EC-EF49-ACD5-A133-C5413B0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064816D-7BA9-CF58-B521-BCF4DCE56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CEE027F-676C-D51E-A5A2-79D2D9BB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12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23F5B22-2DBF-E213-8BC6-DCAB5E58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AA69499C-1F35-F064-15BC-E1217468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3129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32EE741-F9B2-33D3-9C0A-69C3E256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129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sv-SE" altLang="sv-S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FF76C7AB-A64D-7A0B-6081-CDA66B3D589C}"/>
              </a:ext>
            </a:extLst>
          </p:cNvPr>
          <p:cNvCxnSpPr>
            <a:cxnSpLocks/>
          </p:cNvCxnSpPr>
          <p:nvPr/>
        </p:nvCxnSpPr>
        <p:spPr>
          <a:xfrm>
            <a:off x="2108056" y="2590631"/>
            <a:ext cx="769431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ubrik 1">
            <a:extLst>
              <a:ext uri="{FF2B5EF4-FFF2-40B4-BE49-F238E27FC236}">
                <a16:creationId xmlns:a16="http://schemas.microsoft.com/office/drawing/2014/main" id="{E4762166-518B-96F8-9644-C02AEA4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18" y="275456"/>
            <a:ext cx="7474172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accent6">
                    <a:lumMod val="75000"/>
                  </a:schemeClr>
                </a:solidFill>
              </a:rPr>
              <a:t>Avslutningsvis</a:t>
            </a:r>
            <a:endParaRPr lang="sv-SE" sz="4000" b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AC068B9-E4A0-E2AB-0E68-1E8CB2787D0E}"/>
              </a:ext>
            </a:extLst>
          </p:cNvPr>
          <p:cNvSpPr/>
          <p:nvPr/>
        </p:nvSpPr>
        <p:spPr>
          <a:xfrm>
            <a:off x="987055" y="1573147"/>
            <a:ext cx="10217889" cy="459254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049962-FA2C-2421-3D73-C6A0E038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3" y="2356510"/>
            <a:ext cx="6286500" cy="3581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D24EF4BD-7808-CBBA-8597-F9B576CD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104" y="3045950"/>
            <a:ext cx="6329584" cy="3592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7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E4D976-0C10-D52F-62A6-333E63AC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887" y="262083"/>
            <a:ext cx="7315800" cy="4125517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7DF967D8-CE78-7214-FA02-C8B719C683A1}"/>
              </a:ext>
            </a:extLst>
          </p:cNvPr>
          <p:cNvGrpSpPr/>
          <p:nvPr/>
        </p:nvGrpSpPr>
        <p:grpSpPr>
          <a:xfrm>
            <a:off x="678689" y="2166405"/>
            <a:ext cx="11168887" cy="4545926"/>
            <a:chOff x="184913" y="1946949"/>
            <a:chExt cx="11168887" cy="4545926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82A80AB-F0F6-A49D-57B7-B21C0A7A9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913" y="1946949"/>
              <a:ext cx="6197952" cy="4308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7A0E5C1-B104-608F-59EB-DED8D8B02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4048" y="4538427"/>
              <a:ext cx="1909752" cy="1954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46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489098" y="1106034"/>
            <a:ext cx="501907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dirty="0" err="1"/>
              <a:t>Tillsammans</a:t>
            </a:r>
            <a:r>
              <a:rPr lang="en-US" sz="3000" dirty="0"/>
              <a:t> för </a:t>
            </a:r>
            <a:r>
              <a:rPr lang="en-US" sz="3000" dirty="0" err="1"/>
              <a:t>friska</a:t>
            </a:r>
            <a:r>
              <a:rPr lang="en-US" sz="3000" dirty="0"/>
              <a:t> </a:t>
            </a:r>
            <a:r>
              <a:rPr lang="en-US" sz="3000" dirty="0" err="1"/>
              <a:t>arbetsplatser</a:t>
            </a:r>
            <a:r>
              <a:rPr lang="en-US" sz="3000" dirty="0"/>
              <a:t> –</a:t>
            </a:r>
          </a:p>
          <a:p>
            <a:pPr>
              <a:spcAft>
                <a:spcPts val="600"/>
              </a:spcAft>
            </a:pPr>
            <a:r>
              <a:rPr lang="en-US" sz="3000" dirty="0" err="1"/>
              <a:t>samverkansavtalet</a:t>
            </a:r>
            <a:r>
              <a:rPr lang="en-US" sz="3000" dirty="0"/>
              <a:t> </a:t>
            </a:r>
            <a:r>
              <a:rPr lang="en-US" sz="3000" dirty="0" err="1"/>
              <a:t>som</a:t>
            </a:r>
            <a:r>
              <a:rPr lang="en-US" sz="3000" dirty="0"/>
              <a:t> </a:t>
            </a:r>
            <a:r>
              <a:rPr lang="en-US" sz="3000" dirty="0" err="1"/>
              <a:t>grund</a:t>
            </a:r>
            <a:r>
              <a:rPr lang="en-US" sz="3000" dirty="0"/>
              <a:t> för </a:t>
            </a:r>
            <a:r>
              <a:rPr lang="en-US" sz="3000" dirty="0" err="1"/>
              <a:t>bättre</a:t>
            </a:r>
            <a:r>
              <a:rPr lang="en-US" sz="3000" dirty="0"/>
              <a:t> </a:t>
            </a:r>
            <a:r>
              <a:rPr lang="en-US" sz="3000" dirty="0" err="1"/>
              <a:t>verksamhet</a:t>
            </a:r>
            <a:r>
              <a:rPr lang="en-US" sz="3000" dirty="0"/>
              <a:t> och </a:t>
            </a:r>
            <a:r>
              <a:rPr lang="en-US" sz="3000" dirty="0" err="1"/>
              <a:t>arbetsmiljö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724" y="1106034"/>
            <a:ext cx="2245877" cy="226284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28F03133-4079-EEC1-E0C5-60765C788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87" y="3368883"/>
            <a:ext cx="5918398" cy="33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CF630B7-7106-4CEF-EA15-18B218263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0"/>
          <a:stretch/>
        </p:blipFill>
        <p:spPr>
          <a:xfrm>
            <a:off x="0" y="-1"/>
            <a:ext cx="3637483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D31840E-6312-F7C0-FAEA-16750BF4E41D}"/>
              </a:ext>
            </a:extLst>
          </p:cNvPr>
          <p:cNvSpPr txBox="1">
            <a:spLocks/>
          </p:cNvSpPr>
          <p:nvPr/>
        </p:nvSpPr>
        <p:spPr>
          <a:xfrm>
            <a:off x="5278135" y="536690"/>
            <a:ext cx="7474172" cy="131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Vad vill vi uppnå idag?</a:t>
            </a:r>
            <a:br>
              <a:rPr lang="sv-SE" sz="4000" b="1" dirty="0"/>
            </a:br>
            <a:br>
              <a:rPr lang="sv-SE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b="1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A5292A4-C2EE-94D8-7A85-8B6F80EBA75B}"/>
              </a:ext>
            </a:extLst>
          </p:cNvPr>
          <p:cNvGrpSpPr/>
          <p:nvPr/>
        </p:nvGrpSpPr>
        <p:grpSpPr>
          <a:xfrm>
            <a:off x="4159448" y="901166"/>
            <a:ext cx="5420322" cy="2387921"/>
            <a:chOff x="3743247" y="314292"/>
            <a:chExt cx="5003670" cy="2051924"/>
          </a:xfrm>
        </p:grpSpPr>
        <p:sp>
          <p:nvSpPr>
            <p:cNvPr id="7" name="Tankebubbla: moln 6">
              <a:extLst>
                <a:ext uri="{FF2B5EF4-FFF2-40B4-BE49-F238E27FC236}">
                  <a16:creationId xmlns:a16="http://schemas.microsoft.com/office/drawing/2014/main" id="{BDE54354-606D-B4DA-49B4-5DE1D7998B8F}"/>
                </a:ext>
              </a:extLst>
            </p:cNvPr>
            <p:cNvSpPr/>
            <p:nvPr/>
          </p:nvSpPr>
          <p:spPr>
            <a:xfrm>
              <a:off x="3743247" y="314292"/>
              <a:ext cx="5003670" cy="2051924"/>
            </a:xfrm>
            <a:prstGeom prst="cloudCallout">
              <a:avLst>
                <a:gd name="adj1" fmla="val -51159"/>
                <a:gd name="adj2" fmla="val 4701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207E50E0-AAC7-2057-213E-5166D7C1BAC8}"/>
                </a:ext>
              </a:extLst>
            </p:cNvPr>
            <p:cNvSpPr txBox="1"/>
            <p:nvPr/>
          </p:nvSpPr>
          <p:spPr>
            <a:xfrm>
              <a:off x="4518803" y="846938"/>
              <a:ext cx="38735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latin typeface="+mj-lt"/>
                </a:rPr>
                <a:t>”Vi har inget samverkansavtal. Men samverkan verkar ju vara så bra. Den här frågan måste jag ta hem!”</a:t>
              </a:r>
            </a:p>
          </p:txBody>
        </p:sp>
      </p:grpSp>
      <p:sp>
        <p:nvSpPr>
          <p:cNvPr id="10" name="Tankebubbla: moln 9">
            <a:extLst>
              <a:ext uri="{FF2B5EF4-FFF2-40B4-BE49-F238E27FC236}">
                <a16:creationId xmlns:a16="http://schemas.microsoft.com/office/drawing/2014/main" id="{815DBD3F-7B69-BE6F-60CA-F576661180D2}"/>
              </a:ext>
            </a:extLst>
          </p:cNvPr>
          <p:cNvSpPr/>
          <p:nvPr/>
        </p:nvSpPr>
        <p:spPr>
          <a:xfrm>
            <a:off x="4703029" y="4500843"/>
            <a:ext cx="4333160" cy="2051924"/>
          </a:xfrm>
          <a:prstGeom prst="cloudCallout">
            <a:avLst>
              <a:gd name="adj1" fmla="val -56704"/>
              <a:gd name="adj2" fmla="val -25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ankebubbla: moln 11">
            <a:extLst>
              <a:ext uri="{FF2B5EF4-FFF2-40B4-BE49-F238E27FC236}">
                <a16:creationId xmlns:a16="http://schemas.microsoft.com/office/drawing/2014/main" id="{9A597F98-FEAB-F85E-DFAF-B6B42FF1A117}"/>
              </a:ext>
            </a:extLst>
          </p:cNvPr>
          <p:cNvSpPr/>
          <p:nvPr/>
        </p:nvSpPr>
        <p:spPr>
          <a:xfrm>
            <a:off x="6999340" y="3035231"/>
            <a:ext cx="5108221" cy="2051924"/>
          </a:xfrm>
          <a:prstGeom prst="cloudCallout">
            <a:avLst>
              <a:gd name="adj1" fmla="val -79609"/>
              <a:gd name="adj2" fmla="val -2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CEC5133-1888-3A2F-48ED-8774E4E0EDE0}"/>
              </a:ext>
            </a:extLst>
          </p:cNvPr>
          <p:cNvSpPr txBox="1"/>
          <p:nvPr/>
        </p:nvSpPr>
        <p:spPr>
          <a:xfrm>
            <a:off x="8125681" y="3480235"/>
            <a:ext cx="362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000" dirty="0"/>
              <a:t>”</a:t>
            </a:r>
            <a:r>
              <a:rPr lang="sv-SE" sz="2000" dirty="0" err="1"/>
              <a:t>Hmm</a:t>
            </a:r>
            <a:r>
              <a:rPr lang="sv-SE" sz="2000" dirty="0"/>
              <a:t>, vi har ett samverkansavtal. </a:t>
            </a:r>
          </a:p>
          <a:p>
            <a:r>
              <a:rPr lang="sv-SE" sz="2000" dirty="0"/>
              <a:t>Men hur tillämpar vi det?”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A62DB19-23AF-66A7-47C7-1C737D95520E}"/>
              </a:ext>
            </a:extLst>
          </p:cNvPr>
          <p:cNvSpPr txBox="1"/>
          <p:nvPr/>
        </p:nvSpPr>
        <p:spPr>
          <a:xfrm>
            <a:off x="5386053" y="4983026"/>
            <a:ext cx="362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000" dirty="0"/>
              <a:t>”Vi behöver nog utvärdera vårt nuvarande avtal”</a:t>
            </a:r>
          </a:p>
        </p:txBody>
      </p:sp>
    </p:spTree>
    <p:extLst>
      <p:ext uri="{BB962C8B-B14F-4D97-AF65-F5344CB8AC3E}">
        <p14:creationId xmlns:p14="http://schemas.microsoft.com/office/powerpoint/2010/main" val="35734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78E684D-0DEA-78BE-DBF9-1247290D3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45" b="58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9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0E91CA60-32BD-9089-4D46-39A5C60B790F}"/>
              </a:ext>
            </a:extLst>
          </p:cNvPr>
          <p:cNvGrpSpPr/>
          <p:nvPr/>
        </p:nvGrpSpPr>
        <p:grpSpPr>
          <a:xfrm>
            <a:off x="739134" y="1917530"/>
            <a:ext cx="2605042" cy="4825031"/>
            <a:chOff x="650169" y="1916092"/>
            <a:chExt cx="2605042" cy="482503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460399F9-6D72-04F0-90BB-1AE19264B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0" b="3394"/>
            <a:stretch/>
          </p:blipFill>
          <p:spPr>
            <a:xfrm>
              <a:off x="1073203" y="1916092"/>
              <a:ext cx="2182008" cy="2737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0D1F6D05-3CFD-07C1-DA2E-04EB560B1AB4}"/>
                </a:ext>
              </a:extLst>
            </p:cNvPr>
            <p:cNvSpPr/>
            <p:nvPr/>
          </p:nvSpPr>
          <p:spPr>
            <a:xfrm>
              <a:off x="650169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rgbClr val="C3DCB2"/>
                  </a:solidFill>
                </a:rPr>
                <a:t> MBL</a:t>
              </a:r>
            </a:p>
          </p:txBody>
        </p:sp>
        <p:sp>
          <p:nvSpPr>
            <p:cNvPr id="7" name="Pil: uppåt 6">
              <a:extLst>
                <a:ext uri="{FF2B5EF4-FFF2-40B4-BE49-F238E27FC236}">
                  <a16:creationId xmlns:a16="http://schemas.microsoft.com/office/drawing/2014/main" id="{ED7418B2-EB52-DE39-4BA1-7DF8F72A3836}"/>
                </a:ext>
              </a:extLst>
            </p:cNvPr>
            <p:cNvSpPr/>
            <p:nvPr/>
          </p:nvSpPr>
          <p:spPr>
            <a:xfrm>
              <a:off x="1682762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rgbClr val="C3DCB2"/>
                  </a:solidFill>
                </a:rPr>
                <a:t> AML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7576F58-D620-A779-F7DB-1D6635A4893E}"/>
                </a:ext>
              </a:extLst>
            </p:cNvPr>
            <p:cNvSpPr txBox="1"/>
            <p:nvPr/>
          </p:nvSpPr>
          <p:spPr>
            <a:xfrm>
              <a:off x="1196364" y="5540794"/>
              <a:ext cx="84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00" b="1" dirty="0">
                  <a:solidFill>
                    <a:srgbClr val="C3DCB2"/>
                  </a:solidFill>
                </a:rPr>
                <a:t>§</a:t>
              </a:r>
              <a:endParaRPr lang="sv-SE" sz="7200" dirty="0"/>
            </a:p>
          </p:txBody>
        </p:sp>
      </p:grpSp>
      <p:sp>
        <p:nvSpPr>
          <p:cNvPr id="9" name="Pil: uppåt 8">
            <a:extLst>
              <a:ext uri="{FF2B5EF4-FFF2-40B4-BE49-F238E27FC236}">
                <a16:creationId xmlns:a16="http://schemas.microsoft.com/office/drawing/2014/main" id="{F40E205D-B8E9-D602-E275-5003588CDDB3}"/>
              </a:ext>
            </a:extLst>
          </p:cNvPr>
          <p:cNvSpPr/>
          <p:nvPr/>
        </p:nvSpPr>
        <p:spPr>
          <a:xfrm>
            <a:off x="2828992" y="4808970"/>
            <a:ext cx="914400" cy="184186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sv-SE" b="1" dirty="0">
                <a:solidFill>
                  <a:srgbClr val="C3DCB2"/>
                </a:solidFill>
              </a:rPr>
              <a:t> FML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A2360D8-987E-15C6-7A9F-A121DBB545C9}"/>
              </a:ext>
            </a:extLst>
          </p:cNvPr>
          <p:cNvSpPr txBox="1"/>
          <p:nvPr/>
        </p:nvSpPr>
        <p:spPr>
          <a:xfrm>
            <a:off x="2379995" y="5542232"/>
            <a:ext cx="84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rgbClr val="C3DCB2"/>
                </a:solidFill>
              </a:rPr>
              <a:t>§</a:t>
            </a:r>
            <a:endParaRPr lang="sv-SE" sz="7200" dirty="0"/>
          </a:p>
        </p:txBody>
      </p:sp>
      <p:sp>
        <p:nvSpPr>
          <p:cNvPr id="17" name="Pil: höger 16">
            <a:extLst>
              <a:ext uri="{FF2B5EF4-FFF2-40B4-BE49-F238E27FC236}">
                <a16:creationId xmlns:a16="http://schemas.microsoft.com/office/drawing/2014/main" id="{1E58210E-2475-D599-19E5-1DB05F24D780}"/>
              </a:ext>
            </a:extLst>
          </p:cNvPr>
          <p:cNvSpPr/>
          <p:nvPr/>
        </p:nvSpPr>
        <p:spPr>
          <a:xfrm>
            <a:off x="4090456" y="4740406"/>
            <a:ext cx="6916280" cy="1148330"/>
          </a:xfrm>
          <a:prstGeom prst="rightArrow">
            <a:avLst>
              <a:gd name="adj1" fmla="val 50000"/>
              <a:gd name="adj2" fmla="val 5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pc="300" dirty="0">
                <a:solidFill>
                  <a:srgbClr val="C3DCB2"/>
                </a:solidFill>
              </a:rPr>
              <a:t>Dialog från idé till beslut</a:t>
            </a:r>
          </a:p>
        </p:txBody>
      </p:sp>
      <p:pic>
        <p:nvPicPr>
          <p:cNvPr id="18" name="Bildobjekt 17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0EF128F2-D66B-C5A7-7A3C-4E9CA5E1B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11429" r="7531" b="34396"/>
          <a:stretch/>
        </p:blipFill>
        <p:spPr>
          <a:xfrm>
            <a:off x="4045193" y="1772032"/>
            <a:ext cx="6951555" cy="2806679"/>
          </a:xfrm>
          <a:prstGeom prst="rect">
            <a:avLst/>
          </a:prstGeom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D4FAE4E9-2365-1DBB-4ADD-7DF86E4A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Men vad är då samverkan?</a:t>
            </a:r>
          </a:p>
        </p:txBody>
      </p:sp>
    </p:spTree>
    <p:extLst>
      <p:ext uri="{BB962C8B-B14F-4D97-AF65-F5344CB8AC3E}">
        <p14:creationId xmlns:p14="http://schemas.microsoft.com/office/powerpoint/2010/main" val="40386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latshållare för innehåll 4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532D4EA9-715C-1F26-01A3-6F99F359F3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r="9898" b="-1"/>
          <a:stretch/>
        </p:blipFill>
        <p:spPr>
          <a:xfrm>
            <a:off x="5313225" y="36586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73843A5-FDF4-C0C1-A682-C1337A3CEE36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3959647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Samverkanskultur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1070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27A907-E93F-4EB8-A89B-C62EDE697810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3959647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Samverkanskultur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1911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4801284D-EE5F-FE5D-0F6C-1CF2267F0C34}"/>
              </a:ext>
            </a:extLst>
          </p:cNvPr>
          <p:cNvCxnSpPr>
            <a:cxnSpLocks/>
          </p:cNvCxnSpPr>
          <p:nvPr/>
        </p:nvCxnSpPr>
        <p:spPr>
          <a:xfrm flipV="1">
            <a:off x="4411762" y="4752718"/>
            <a:ext cx="5321808" cy="10607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91BA0AF9-642F-48B2-CD50-D373628E0E59}"/>
              </a:ext>
            </a:extLst>
          </p:cNvPr>
          <p:cNvCxnSpPr>
            <a:cxnSpLocks/>
          </p:cNvCxnSpPr>
          <p:nvPr/>
        </p:nvCxnSpPr>
        <p:spPr>
          <a:xfrm>
            <a:off x="4411762" y="2966590"/>
            <a:ext cx="473659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2EF43F49-ADAE-880D-C572-38D1A0C703BB}"/>
              </a:ext>
            </a:extLst>
          </p:cNvPr>
          <p:cNvCxnSpPr>
            <a:cxnSpLocks/>
          </p:cNvCxnSpPr>
          <p:nvPr/>
        </p:nvCxnSpPr>
        <p:spPr>
          <a:xfrm>
            <a:off x="4411762" y="4941403"/>
            <a:ext cx="4590288" cy="3657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12931F8-1DCC-D1B9-C785-45F59627622A}"/>
              </a:ext>
            </a:extLst>
          </p:cNvPr>
          <p:cNvCxnSpPr>
            <a:cxnSpLocks/>
          </p:cNvCxnSpPr>
          <p:nvPr/>
        </p:nvCxnSpPr>
        <p:spPr>
          <a:xfrm>
            <a:off x="4426857" y="3809263"/>
            <a:ext cx="497752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BC63208-7B48-5010-CFFC-264945B7BC09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3959647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Samverkanskultur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58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17633C-034E-B35A-379A-BCC2F215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7" y="341260"/>
            <a:ext cx="8239039" cy="1622321"/>
          </a:xfrm>
        </p:spPr>
        <p:txBody>
          <a:bodyPr>
            <a:normAutofit/>
          </a:bodyPr>
          <a:lstStyle/>
          <a:p>
            <a:r>
              <a:rPr lang="sv-SE" sz="4000" b="1" dirty="0"/>
              <a:t>Friskfaktorstarten på Suntarbetsliv</a:t>
            </a:r>
            <a:endParaRPr lang="en-US" sz="4000" b="1" dirty="0"/>
          </a:p>
        </p:txBody>
      </p:sp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3922B41-018C-42ED-05E4-2475009C6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79" y="4502106"/>
            <a:ext cx="1907566" cy="19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7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18037</TotalTime>
  <Words>477</Words>
  <Application>Microsoft Office PowerPoint</Application>
  <PresentationFormat>Bredbild</PresentationFormat>
  <Paragraphs>164</Paragraphs>
  <Slides>23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Office-tema</vt:lpstr>
      <vt:lpstr>PowerPoint-presentation</vt:lpstr>
      <vt:lpstr>Välfärdens arbetsmiljöråds  stödteam för samverkan </vt:lpstr>
      <vt:lpstr>PowerPoint-presentation</vt:lpstr>
      <vt:lpstr>PowerPoint-presentation</vt:lpstr>
      <vt:lpstr>Men vad är då samverkan?</vt:lpstr>
      <vt:lpstr>PowerPoint-presentation</vt:lpstr>
      <vt:lpstr>PowerPoint-presentation</vt:lpstr>
      <vt:lpstr>PowerPoint-presentation</vt:lpstr>
      <vt:lpstr>Friskfaktorstarten på Suntarbetsliv</vt:lpstr>
      <vt:lpstr>PowerPoint-presentation</vt:lpstr>
      <vt:lpstr>PowerPoint-presentation</vt:lpstr>
      <vt:lpstr>Personer 80 år och äldre 1980-2040</vt:lpstr>
      <vt:lpstr>Personer 80 år och äldre 1980-2040</vt:lpstr>
      <vt:lpstr>PowerPoint-presentation</vt:lpstr>
      <vt:lpstr>PowerPoint-presentation</vt:lpstr>
      <vt:lpstr>PowerPoint-presentation</vt:lpstr>
      <vt:lpstr>Struktur för samverkan</vt:lpstr>
      <vt:lpstr>PowerPoint-presentation</vt:lpstr>
      <vt:lpstr>PowerPoint-presentation</vt:lpstr>
      <vt:lpstr>Avslutningsvis</vt:lpstr>
      <vt:lpstr>Avslutningsvis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Winberg Per</cp:lastModifiedBy>
  <cp:revision>921</cp:revision>
  <cp:lastPrinted>2018-02-28T13:24:39Z</cp:lastPrinted>
  <dcterms:created xsi:type="dcterms:W3CDTF">2018-02-05T08:25:41Z</dcterms:created>
  <dcterms:modified xsi:type="dcterms:W3CDTF">2022-09-26T05:33:36Z</dcterms:modified>
</cp:coreProperties>
</file>