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9" r:id="rId5"/>
    <p:sldId id="320" r:id="rId6"/>
    <p:sldId id="325" r:id="rId7"/>
    <p:sldId id="326" r:id="rId8"/>
    <p:sldId id="328" r:id="rId9"/>
    <p:sldId id="327" r:id="rId10"/>
    <p:sldId id="323" r:id="rId11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0"/>
            <p14:sldId id="325"/>
            <p14:sldId id="326"/>
            <p14:sldId id="328"/>
            <p14:sldId id="327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97030" autoAdjust="0"/>
  </p:normalViewPr>
  <p:slideViewPr>
    <p:cSldViewPr snapToGrid="0">
      <p:cViewPr varScale="1">
        <p:scale>
          <a:sx n="67" d="100"/>
          <a:sy n="67" d="100"/>
        </p:scale>
        <p:origin x="75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29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515E603-49BB-C400-93CD-2F719FF7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Rehabiliteringsstöd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D4C14F-28CE-8D31-C836-3E1050878D7D}"/>
              </a:ext>
            </a:extLst>
          </p:cNvPr>
          <p:cNvSpPr txBox="1"/>
          <p:nvPr/>
        </p:nvSpPr>
        <p:spPr>
          <a:xfrm>
            <a:off x="766763" y="1532534"/>
            <a:ext cx="6524686" cy="985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AGS-KL Rehabilitering</a:t>
            </a:r>
          </a:p>
          <a:p>
            <a:pPr>
              <a:spcAft>
                <a:spcPts val="600"/>
              </a:spcAft>
            </a:pP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49BC22-F7AE-0823-7465-F14F8D6D9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2065" y="225631"/>
            <a:ext cx="6858000" cy="6858000"/>
          </a:xfrm>
          <a:prstGeom prst="rect">
            <a:avLst/>
          </a:prstGeom>
        </p:spPr>
      </p:pic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8317802D-A7E1-E90B-0568-4F0D18BC9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>
                <a:solidFill>
                  <a:schemeClr val="bg1"/>
                </a:solidFill>
              </a:rPr>
              <a:t>afa.se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1155D-993A-1E5F-2702-50A7B846FD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Arbetslivsinriktad rehabilitering med syfte att </a:t>
            </a:r>
            <a:br>
              <a:rPr lang="sv-SE" dirty="0"/>
            </a:br>
            <a:r>
              <a:rPr lang="sv-SE" dirty="0"/>
              <a:t>förhindra/förkorta arbetsoförmåga.</a:t>
            </a:r>
          </a:p>
          <a:p>
            <a:pPr marL="0" indent="0">
              <a:buNone/>
            </a:pPr>
            <a:r>
              <a:rPr lang="sv-SE" b="1" dirty="0"/>
              <a:t>Till exempel:</a:t>
            </a:r>
          </a:p>
          <a:p>
            <a:r>
              <a:rPr lang="sv-SE" dirty="0"/>
              <a:t>Beroendebehandling</a:t>
            </a:r>
          </a:p>
          <a:p>
            <a:r>
              <a:rPr lang="sv-SE" dirty="0"/>
              <a:t>Samtalsbehandling hos legitimerad psykolog/psykoterapeut</a:t>
            </a:r>
          </a:p>
          <a:p>
            <a:r>
              <a:rPr lang="sv-SE" dirty="0"/>
              <a:t>Annan rehabiliteringsåtgärd </a:t>
            </a:r>
            <a:br>
              <a:rPr lang="sv-SE" dirty="0"/>
            </a:br>
            <a:r>
              <a:rPr lang="sv-SE" dirty="0"/>
              <a:t>(t ex livsstilsförändringkurs/stresshantering, omskolning)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b="0" dirty="0">
                <a:solidFill>
                  <a:schemeClr val="bg1"/>
                </a:solidFill>
              </a:rPr>
              <a:t>forts</a:t>
            </a:r>
            <a:br>
              <a:rPr lang="sv-SE" dirty="0"/>
            </a:br>
            <a:r>
              <a:rPr lang="sv-SE" b="1" dirty="0"/>
              <a:t>AGS-KL Rehabilitering</a:t>
            </a:r>
            <a:endParaRPr lang="sv-SE" dirty="0"/>
          </a:p>
        </p:txBody>
      </p:sp>
      <p:pic>
        <p:nvPicPr>
          <p:cNvPr id="8" name="Bildobjekt 7" descr="En bild som visar illustration, tecknad serie&#10;&#10;Automatiskt genererad beskrivning">
            <a:extLst>
              <a:ext uri="{FF2B5EF4-FFF2-40B4-BE49-F238E27FC236}">
                <a16:creationId xmlns:a16="http://schemas.microsoft.com/office/drawing/2014/main" id="{EB2EC0A7-2858-3C8E-0330-EE2512F9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2" y="1194799"/>
            <a:ext cx="5184363" cy="51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sv-SE" dirty="0"/>
              <a:t>Den anställda ska omfattas av sjukförsäkringen AGS-KL</a:t>
            </a:r>
          </a:p>
          <a:p>
            <a:pPr marL="342900" indent="-342900"/>
            <a:r>
              <a:rPr lang="sv-SE" dirty="0"/>
              <a:t>Arbetsgivaren ansöker, i samråd med den anställde, på </a:t>
            </a:r>
            <a:r>
              <a:rPr lang="sv-SE" b="1" dirty="0">
                <a:solidFill>
                  <a:schemeClr val="accent4"/>
                </a:solidFill>
              </a:rPr>
              <a:t>afaforsakring.se </a:t>
            </a:r>
          </a:p>
          <a:p>
            <a:pPr marL="342900" indent="-342900"/>
            <a:r>
              <a:rPr lang="sv-SE" dirty="0"/>
              <a:t>Ansökan ska ha inkommit till </a:t>
            </a:r>
            <a:br>
              <a:rPr lang="sv-SE" dirty="0"/>
            </a:br>
            <a:r>
              <a:rPr lang="sv-SE" dirty="0" err="1"/>
              <a:t>Afa</a:t>
            </a:r>
            <a:r>
              <a:rPr lang="sv-SE" dirty="0"/>
              <a:t> Försäkring senast inom </a:t>
            </a:r>
            <a:br>
              <a:rPr lang="sv-SE" dirty="0"/>
            </a:br>
            <a:r>
              <a:rPr lang="sv-SE" dirty="0"/>
              <a:t>sex månader från det att rehabiliteringsåtgärden påbörjats</a:t>
            </a:r>
          </a:p>
          <a:p>
            <a:pPr marL="342900" indent="-342900"/>
            <a:r>
              <a:rPr lang="sv-SE" dirty="0"/>
              <a:t>Ansökan kan kompletteras i efterhand</a:t>
            </a:r>
          </a:p>
          <a:p>
            <a:pPr marL="342900" indent="-342900"/>
            <a:r>
              <a:rPr lang="sv-SE" dirty="0" err="1"/>
              <a:t>Afa</a:t>
            </a:r>
            <a:r>
              <a:rPr lang="sv-SE" dirty="0"/>
              <a:t> Försäkring kan ersätta max 50% av kostnaden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b="0" dirty="0"/>
              <a:t>forts.</a:t>
            </a:r>
            <a:br>
              <a:rPr lang="sv-SE" dirty="0"/>
            </a:br>
            <a:r>
              <a:rPr lang="sv-SE" b="1" dirty="0"/>
              <a:t>AGS-KL Rehabilitering</a:t>
            </a:r>
            <a:endParaRPr lang="sv-SE" dirty="0"/>
          </a:p>
        </p:txBody>
      </p:sp>
      <p:pic>
        <p:nvPicPr>
          <p:cNvPr id="6" name="Bildobjekt 5" descr="En bild som visar illustration, tecknad serie&#10;&#10;Automatiskt genererad beskrivning">
            <a:extLst>
              <a:ext uri="{FF2B5EF4-FFF2-40B4-BE49-F238E27FC236}">
                <a16:creationId xmlns:a16="http://schemas.microsoft.com/office/drawing/2014/main" id="{9A1D3CFB-40C3-1A3F-FAF2-29B58ADA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2" y="1194799"/>
            <a:ext cx="5184363" cy="51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Fullmakt undertecknad av både den anställde och arbetsgivaren</a:t>
            </a:r>
          </a:p>
          <a:p>
            <a:pPr marL="342900" indent="-342900">
              <a:spcAft>
                <a:spcPts val="1000"/>
              </a:spcAft>
            </a:pPr>
            <a:r>
              <a:rPr lang="sv-SE" dirty="0"/>
              <a:t>Fullmaktsblanketter finns på afaforsakring.se / Förebygg ohälsa och arbetsskador / Rehabiliteringsstöd</a:t>
            </a:r>
            <a:br>
              <a:rPr lang="sv-SE" dirty="0"/>
            </a:br>
            <a:endParaRPr lang="sv-S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Orsak och syfte till rehabiliteringen</a:t>
            </a:r>
          </a:p>
          <a:p>
            <a:pPr marL="342900" indent="-342900">
              <a:spcAft>
                <a:spcPts val="400"/>
              </a:spcAft>
            </a:pPr>
            <a:r>
              <a:rPr lang="sv-SE" dirty="0"/>
              <a:t>En rehabiliteringsplan/rehabiliteringsutredning gjord av arbetsgivare </a:t>
            </a:r>
            <a:br>
              <a:rPr lang="sv-SE" dirty="0"/>
            </a:br>
            <a:r>
              <a:rPr lang="sv-SE" dirty="0"/>
              <a:t>eller företagshälsovård</a:t>
            </a:r>
            <a:br>
              <a:rPr lang="sv-SE" dirty="0"/>
            </a:br>
            <a:endParaRPr lang="sv-SE" dirty="0"/>
          </a:p>
          <a:p>
            <a:pPr marL="0" indent="0">
              <a:spcAft>
                <a:spcPts val="400"/>
              </a:spcAft>
              <a:buNone/>
            </a:pPr>
            <a:r>
              <a:rPr lang="sv-SE" b="1" dirty="0"/>
              <a:t>Avtal eller offert med rehabiliteringsproducenten/företaget, som visar:</a:t>
            </a:r>
          </a:p>
          <a:p>
            <a:pPr marL="342900" indent="-342900">
              <a:spcAft>
                <a:spcPts val="400"/>
              </a:spcAft>
            </a:pPr>
            <a:r>
              <a:rPr lang="sv-SE" dirty="0"/>
              <a:t>Vem som ska behandlas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</a:pPr>
            <a:r>
              <a:rPr lang="sv-SE" dirty="0"/>
              <a:t>Total kostnad för rehabiliteringen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</a:pPr>
            <a:r>
              <a:rPr lang="sv-SE" dirty="0"/>
              <a:t>Innehåll i rehabiliteringen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</a:pPr>
            <a:r>
              <a:rPr lang="sv-SE" dirty="0"/>
              <a:t>Uppgift om under vilken tidsperiod rehabiliteringen ska utföras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Det här behövs vid en ansökan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2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Stress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v-SE" sz="1400" dirty="0">
                <a:effectLst/>
                <a:latin typeface="Open Sans" panose="020B0606030504020204" pitchFamily="34" charset="0"/>
              </a:rPr>
              <a:t>Anna är avdelningsföreståndare för en medicinsk ­klinik vid ett sjukhus. Hon blev sjukskriven för stress på grund av problem på arbetet och i hemmet.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v-SE" sz="1400" dirty="0">
                <a:effectLst/>
                <a:latin typeface="Open Sans" panose="020B0606030504020204" pitchFamily="34" charset="0"/>
              </a:rPr>
              <a:t>Tillsammans med sin arbetsgivare kommer Anna fram till att hon behöver stöd för att kunna återgå i arbetet och undvika ­ytterligare sjukskrivningar. ­Genom företagshälsovården remitteras Anna därför till femton samtal med en psykolog. Varje samtal ­kostar arbetsgivaren 1 200 kr.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v-SE" sz="1400" dirty="0">
                <a:effectLst/>
                <a:latin typeface="Open Sans" panose="020B0606030504020204" pitchFamily="34" charset="0"/>
              </a:rPr>
              <a:t>Arbetsgivaren kan ansöka om ersättning för halva den kostnaden </a:t>
            </a:r>
            <a:r>
              <a:rPr lang="sv-SE" sz="1400" dirty="0">
                <a:latin typeface="Open Sans" panose="020B0606030504020204" pitchFamily="34" charset="0"/>
              </a:rPr>
              <a:t>hos Afa</a:t>
            </a:r>
            <a:r>
              <a:rPr lang="sv-SE" sz="1400" dirty="0">
                <a:effectLst/>
                <a:latin typeface="Open Sans" panose="020B0606030504020204" pitchFamily="34" charset="0"/>
              </a:rPr>
              <a:t> Försäkring. Ansökan ska ha inkommit till försäkringsbolaget ­senast inom 6 månader från det att rehabiliteringsinsatsen startade.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kollektivavtalad överenskommelse 9 000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För att arbetsgivaren ska kunna få ersättning från Rehabiliteringsstödet måste personen det gäller ­omfattas av  den kollektivavtalade sjukförsäkringen.</a:t>
            </a:r>
            <a:endParaRPr lang="sv-SE" sz="128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F1B540B-1463-CADA-5C50-7AE7B893D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2832"/>
          <a:stretch/>
        </p:blipFill>
        <p:spPr>
          <a:xfrm>
            <a:off x="6511842" y="647701"/>
            <a:ext cx="5745078" cy="54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540" y="1592263"/>
            <a:ext cx="5754354" cy="3268495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41" y="421481"/>
            <a:ext cx="6109091" cy="102790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2" name="Platshållare för bild 10">
            <a:extLst>
              <a:ext uri="{FF2B5EF4-FFF2-40B4-BE49-F238E27FC236}">
                <a16:creationId xmlns:a16="http://schemas.microsoft.com/office/drawing/2014/main" id="{927B9628-67A1-F765-B4CD-9F4D71DB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-9723" r="29380" b="-11552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rgbClr val="C8EBFA"/>
          </a:solidFill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FA17D6F-D5E8-3BAE-197B-6FC931A91482}"/>
              </a:ext>
            </a:extLst>
          </p:cNvPr>
          <p:cNvSpPr txBox="1"/>
          <p:nvPr/>
        </p:nvSpPr>
        <p:spPr>
          <a:xfrm>
            <a:off x="4111540" y="4777583"/>
            <a:ext cx="6326870" cy="1393826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180000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Anmälan och mer information hittar du på:</a:t>
            </a:r>
          </a:p>
          <a:p>
            <a:r>
              <a:rPr lang="sv-SE" sz="2000" b="1" dirty="0" err="1">
                <a:solidFill>
                  <a:srgbClr val="F99B8F"/>
                </a:solidFill>
              </a:rPr>
              <a:t>afaforsakring.se</a:t>
            </a:r>
            <a:r>
              <a:rPr lang="sv-SE" sz="2000" b="1" dirty="0">
                <a:solidFill>
                  <a:srgbClr val="F99B8F"/>
                </a:solidFill>
              </a:rPr>
              <a:t>/</a:t>
            </a:r>
            <a:r>
              <a:rPr lang="sv-SE" sz="2000" b="1" dirty="0" err="1">
                <a:solidFill>
                  <a:srgbClr val="F99B8F"/>
                </a:solidFill>
              </a:rPr>
              <a:t>ohalsa</a:t>
            </a:r>
            <a:r>
              <a:rPr lang="sv-SE" sz="2000" b="1" dirty="0">
                <a:solidFill>
                  <a:srgbClr val="F99B8F"/>
                </a:solidFill>
              </a:rPr>
              <a:t>-och-arbetsskador/</a:t>
            </a:r>
          </a:p>
          <a:p>
            <a:r>
              <a:rPr lang="sv-SE" sz="2000" b="1" dirty="0" err="1">
                <a:solidFill>
                  <a:srgbClr val="F99B8F"/>
                </a:solidFill>
              </a:rPr>
              <a:t>rehabiliteringsstod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957</TotalTime>
  <Words>362</Words>
  <Application>Microsoft Office PowerPoint</Application>
  <PresentationFormat>Bredbild</PresentationFormat>
  <Paragraphs>44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Open Sans</vt:lpstr>
      <vt:lpstr>Afa Försäkring</vt:lpstr>
      <vt:lpstr>Rehabiliteringsstöd</vt:lpstr>
      <vt:lpstr>forts AGS-KL Rehabilitering</vt:lpstr>
      <vt:lpstr>forts. AGS-KL Rehabilitering</vt:lpstr>
      <vt:lpstr>Det här behövs vid en ansökan</vt:lpstr>
      <vt:lpstr>PowerPoint-presentation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Annelie Lindvall</cp:lastModifiedBy>
  <cp:revision>31</cp:revision>
  <dcterms:created xsi:type="dcterms:W3CDTF">2023-01-13T13:00:20Z</dcterms:created>
  <dcterms:modified xsi:type="dcterms:W3CDTF">2024-01-15T11:32:22Z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