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5" Type="http://purl.oclc.org/ooxml/officeDocument/relationships/customProperties" Target="docProps/custom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4"/>
  </p:sldMasterIdLst>
  <p:notesMasterIdLst>
    <p:notesMasterId r:id="rId23"/>
  </p:notesMasterIdLst>
  <p:sldIdLst>
    <p:sldId id="2076138149" r:id="rId5"/>
    <p:sldId id="670" r:id="rId6"/>
    <p:sldId id="2076138179" r:id="rId7"/>
    <p:sldId id="1448943486" r:id="rId8"/>
    <p:sldId id="2076138172" r:id="rId9"/>
    <p:sldId id="2076138152" r:id="rId10"/>
    <p:sldId id="2076138153" r:id="rId11"/>
    <p:sldId id="2076138180" r:id="rId12"/>
    <p:sldId id="2076138178" r:id="rId13"/>
    <p:sldId id="2076138170" r:id="rId14"/>
    <p:sldId id="2076138173" r:id="rId15"/>
    <p:sldId id="622" r:id="rId16"/>
    <p:sldId id="2076138175" r:id="rId17"/>
    <p:sldId id="2076138158" r:id="rId18"/>
    <p:sldId id="2076138182" r:id="rId19"/>
    <p:sldId id="2076138184" r:id="rId20"/>
    <p:sldId id="659" r:id="rId21"/>
    <p:sldId id="2076138183" r:id="rId22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purl.oclc.org/ooxml/drawingml/main" xmlns:r="http://purl.oclc.org/ooxml/officeDocument/relationships" xmlns:p="http://purl.oclc.org/ooxml/presentationml/main">
  <p:cmAuthor id="1" name="Hedberg Jeanette" initials="HJ" lastIdx="24" clrIdx="0">
    <p:extLst>
      <p:ext uri="{19B8F6BF-5375-455C-9EA6-DF929625EA0E}">
        <p15:presenceInfo xmlns:p15="http://schemas.microsoft.com/office/powerpoint/2012/main" userId="S-1-5-21-1499430162-1245868380-186260367-44643" providerId="AD"/>
      </p:ext>
    </p:extLst>
  </p:cmAuthor>
  <p:cmAuthor id="2" name="Norlin Mistander Christina" initials="NMC" lastIdx="15" clrIdx="1">
    <p:extLst>
      <p:ext uri="{19B8F6BF-5375-455C-9EA6-DF929625EA0E}">
        <p15:presenceInfo xmlns:p15="http://schemas.microsoft.com/office/powerpoint/2012/main" userId="S-1-5-21-1499430162-1245868380-186260367-4566" providerId="AD"/>
      </p:ext>
    </p:extLst>
  </p:cmAuthor>
  <p:cmAuthor id="3" name="Caroline Olsson" initials="CO" lastIdx="3" clrIdx="2">
    <p:extLst>
      <p:ext uri="{19B8F6BF-5375-455C-9EA6-DF929625EA0E}">
        <p15:presenceInfo xmlns:p15="http://schemas.microsoft.com/office/powerpoint/2012/main" userId="695be5e21a27e787" providerId="Windows Live"/>
      </p:ext>
    </p:extLst>
  </p:cmAuthor>
  <p:cmAuthor id="4" name="Vattahäll Emelie" initials="VE" lastIdx="5" clrIdx="3">
    <p:extLst>
      <p:ext uri="{19B8F6BF-5375-455C-9EA6-DF929625EA0E}">
        <p15:presenceInfo xmlns:p15="http://schemas.microsoft.com/office/powerpoint/2012/main" userId="S-1-5-21-1499430162-1245868380-186260367-63082" providerId="AD"/>
      </p:ext>
    </p:extLst>
  </p:cmAuthor>
  <p:cmAuthor id="5" name="Granberg-Norberg Christin" initials="GC" lastIdx="1" clrIdx="4">
    <p:extLst>
      <p:ext uri="{19B8F6BF-5375-455C-9EA6-DF929625EA0E}">
        <p15:presenceInfo xmlns:p15="http://schemas.microsoft.com/office/powerpoint/2012/main" userId="S-1-5-21-1499430162-1245868380-186260367-2320" providerId="AD"/>
      </p:ext>
    </p:extLst>
  </p:cmAuthor>
</p:cmAuthorLst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%"/>
            </a:schemeClr>
          </a:solidFill>
        </a:fill>
      </a:tcStyle>
    </a:wholeTbl>
    <a:band1H>
      <a:tcStyle>
        <a:tcBdr/>
        <a:fill>
          <a:solidFill>
            <a:schemeClr val="accent6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9.958%" autoAdjust="0"/>
    <p:restoredTop sz="57.24%" autoAdjust="0"/>
  </p:normalViewPr>
  <p:slideViewPr>
    <p:cSldViewPr snapToGrid="0">
      <p:cViewPr varScale="1">
        <p:scale>
          <a:sx n="49" d="100"/>
          <a:sy n="49" d="100"/>
        </p:scale>
        <p:origin x="1699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4.xml"/><Relationship Id="rId13" Type="http://purl.oclc.org/ooxml/officeDocument/relationships/slide" Target="slides/slide9.xml"/><Relationship Id="rId18" Type="http://purl.oclc.org/ooxml/officeDocument/relationships/slide" Target="slides/slide14.xml"/><Relationship Id="rId26" Type="http://purl.oclc.org/ooxml/officeDocument/relationships/viewProps" Target="viewProps.xml"/><Relationship Id="rId3" Type="http://purl.oclc.org/ooxml/officeDocument/relationships/customXml" Target="../customXml/item3.xml"/><Relationship Id="rId21" Type="http://purl.oclc.org/ooxml/officeDocument/relationships/slide" Target="slides/slide17.xml"/><Relationship Id="rId7" Type="http://purl.oclc.org/ooxml/officeDocument/relationships/slide" Target="slides/slide3.xml"/><Relationship Id="rId12" Type="http://purl.oclc.org/ooxml/officeDocument/relationships/slide" Target="slides/slide8.xml"/><Relationship Id="rId17" Type="http://purl.oclc.org/ooxml/officeDocument/relationships/slide" Target="slides/slide13.xml"/><Relationship Id="rId25" Type="http://purl.oclc.org/ooxml/officeDocument/relationships/presProps" Target="presProps.xml"/><Relationship Id="rId2" Type="http://purl.oclc.org/ooxml/officeDocument/relationships/customXml" Target="../customXml/item2.xml"/><Relationship Id="rId16" Type="http://purl.oclc.org/ooxml/officeDocument/relationships/slide" Target="slides/slide12.xml"/><Relationship Id="rId20" Type="http://purl.oclc.org/ooxml/officeDocument/relationships/slide" Target="slides/slide16.xml"/><Relationship Id="rId1" Type="http://purl.oclc.org/ooxml/officeDocument/relationships/customXml" Target="../customXml/item1.xml"/><Relationship Id="rId6" Type="http://purl.oclc.org/ooxml/officeDocument/relationships/slide" Target="slides/slide2.xml"/><Relationship Id="rId11" Type="http://purl.oclc.org/ooxml/officeDocument/relationships/slide" Target="slides/slide7.xml"/><Relationship Id="rId24" Type="http://purl.oclc.org/ooxml/officeDocument/relationships/commentAuthors" Target="commentAuthors.xml"/><Relationship Id="rId5" Type="http://purl.oclc.org/ooxml/officeDocument/relationships/slide" Target="slides/slide1.xml"/><Relationship Id="rId15" Type="http://purl.oclc.org/ooxml/officeDocument/relationships/slide" Target="slides/slide11.xml"/><Relationship Id="rId23" Type="http://purl.oclc.org/ooxml/officeDocument/relationships/notesMaster" Target="notesMasters/notesMaster1.xml"/><Relationship Id="rId28" Type="http://purl.oclc.org/ooxml/officeDocument/relationships/tableStyles" Target="tableStyles.xml"/><Relationship Id="rId10" Type="http://purl.oclc.org/ooxml/officeDocument/relationships/slide" Target="slides/slide6.xml"/><Relationship Id="rId19" Type="http://purl.oclc.org/ooxml/officeDocument/relationships/slide" Target="slides/slide15.xml"/><Relationship Id="rId4" Type="http://purl.oclc.org/ooxml/officeDocument/relationships/slideMaster" Target="slideMasters/slideMaster1.xml"/><Relationship Id="rId9" Type="http://purl.oclc.org/ooxml/officeDocument/relationships/slide" Target="slides/slide5.xml"/><Relationship Id="rId14" Type="http://purl.oclc.org/ooxml/officeDocument/relationships/slide" Target="slides/slide10.xml"/><Relationship Id="rId22" Type="http://purl.oclc.org/ooxml/officeDocument/relationships/slide" Target="slides/slide18.xml"/><Relationship Id="rId27" Type="http://purl.oclc.org/ooxml/officeDocument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purl.oclc.org/ooxml/officeDocument/relationships/oleObject" Target="file:///C:\Users\Cnor1\Downloads\Arshjul-chefsstod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purl.oclc.org/ooxml/officeDocument/relationships/chartUserShapes" Target="../drawings/drawing1.xml"/></Relationships>
</file>

<file path=ppt/charts/chart1.xml><?xml version="1.0" encoding="utf-8"?>
<c:chartSpace xmlns:c="http://purl.oclc.org/ooxml/drawingml/chart" xmlns:a="http://purl.oclc.org/ooxml/drawingml/main" xmlns:r="http://purl.oclc.org/ooxml/officeDocument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%">
                <a:solidFill>
                  <a:schemeClr val="tx1">
                    <a:lumMod val="65%"/>
                    <a:lumOff val="35%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Aktiviteter</a:t>
            </a:r>
            <a:r>
              <a:rPr lang="sv-SE" baseline="0%"/>
              <a:t> över året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38382371099836149"/>
          <c:y val="0.26383393306470321"/>
          <c:w val="0.38114386461781125"/>
          <c:h val="0.584954149798420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C-4D6B-899C-608344C917EB}"/>
              </c:ext>
            </c:extLst>
          </c:dPt>
          <c:dPt>
            <c:idx val="1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C-4D6B-899C-608344C917EB}"/>
              </c:ext>
            </c:extLst>
          </c:dPt>
          <c:dPt>
            <c:idx val="2"/>
            <c:bubble3D val="0"/>
            <c:spPr>
              <a:solidFill>
                <a:srgbClr val="66FF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9C-4D6B-899C-608344C917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9C-4D6B-899C-608344C917E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9C-4D6B-899C-608344C917E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9C-4D6B-899C-608344C917EB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9C-4D6B-899C-608344C917EB}"/>
              </c:ext>
            </c:extLst>
          </c:dPt>
          <c:dPt>
            <c:idx val="7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9C-4D6B-899C-608344C917EB}"/>
              </c:ext>
            </c:extLst>
          </c:dPt>
          <c:dPt>
            <c:idx val="8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9C-4D6B-899C-608344C917EB}"/>
              </c:ext>
            </c:extLst>
          </c:dPt>
          <c:dPt>
            <c:idx val="9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69C-4D6B-899C-608344C917EB}"/>
              </c:ext>
            </c:extLst>
          </c:dPt>
          <c:dPt>
            <c:idx val="10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69C-4D6B-899C-608344C917EB}"/>
              </c:ext>
            </c:extLst>
          </c:dPt>
          <c:dPt>
            <c:idx val="11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69C-4D6B-899C-608344C917EB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69C-4D6B-899C-608344C917EB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69C-4D6B-899C-608344C917EB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69C-4D6B-899C-608344C917EB}"/>
              </c:ext>
            </c:extLst>
          </c:dPt>
          <c:dPt>
            <c:idx val="1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69C-4D6B-899C-608344C917EB}"/>
              </c:ext>
            </c:extLst>
          </c:dPt>
          <c:dPt>
            <c:idx val="16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69C-4D6B-899C-608344C917EB}"/>
              </c:ext>
            </c:extLst>
          </c:dPt>
          <c:dPt>
            <c:idx val="17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69C-4D6B-899C-608344C917EB}"/>
              </c:ext>
            </c:extLst>
          </c:dPt>
          <c:dPt>
            <c:idx val="18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69C-4D6B-899C-608344C917EB}"/>
              </c:ext>
            </c:extLst>
          </c:dPt>
          <c:dPt>
            <c:idx val="19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69C-4D6B-899C-608344C917EB}"/>
              </c:ext>
            </c:extLst>
          </c:dPt>
          <c:dPt>
            <c:idx val="20"/>
            <c:bubble3D val="0"/>
            <c:spPr>
              <a:solidFill>
                <a:schemeClr val="accent6">
                  <a:lumMod val="40%"/>
                  <a:lumOff val="6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69C-4D6B-899C-608344C917EB}"/>
              </c:ext>
            </c:extLst>
          </c:dPt>
          <c:dPt>
            <c:idx val="21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69C-4D6B-899C-608344C917EB}"/>
              </c:ext>
            </c:extLst>
          </c:dPt>
          <c:dPt>
            <c:idx val="22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69C-4D6B-899C-608344C917EB}"/>
              </c:ext>
            </c:extLst>
          </c:dPt>
          <c:dPt>
            <c:idx val="23"/>
            <c:bubble3D val="0"/>
            <c:spPr>
              <a:solidFill>
                <a:schemeClr val="accent5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69C-4D6B-899C-608344C917EB}"/>
              </c:ext>
            </c:extLst>
          </c:dPt>
          <c:dPt>
            <c:idx val="2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69C-4D6B-899C-608344C917EB}"/>
              </c:ext>
            </c:extLst>
          </c:dPt>
          <c:dPt>
            <c:idx val="2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69C-4D6B-899C-608344C917EB}"/>
              </c:ext>
            </c:extLst>
          </c:dPt>
          <c:dPt>
            <c:idx val="2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69C-4D6B-899C-608344C917EB}"/>
              </c:ext>
            </c:extLst>
          </c:dPt>
          <c:dPt>
            <c:idx val="27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69C-4D6B-899C-608344C917EB}"/>
              </c:ext>
            </c:extLst>
          </c:dPt>
          <c:dPt>
            <c:idx val="28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69C-4D6B-899C-608344C917EB}"/>
              </c:ext>
            </c:extLst>
          </c:dPt>
          <c:dPt>
            <c:idx val="29"/>
            <c:bubble3D val="0"/>
            <c:spPr>
              <a:solidFill>
                <a:schemeClr val="tx2">
                  <a:lumMod val="20%"/>
                  <a:lumOff val="80%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69C-4D6B-899C-608344C917EB}"/>
              </c:ext>
            </c:extLst>
          </c:dPt>
          <c:dPt>
            <c:idx val="30"/>
            <c:bubble3D val="0"/>
            <c:spPr>
              <a:solidFill>
                <a:srgbClr val="99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69C-4D6B-899C-608344C917EB}"/>
              </c:ext>
            </c:extLst>
          </c:dPt>
          <c:dPt>
            <c:idx val="31"/>
            <c:bubble3D val="0"/>
            <c:spPr>
              <a:solidFill>
                <a:srgbClr val="99FF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969C-4D6B-899C-608344C917EB}"/>
              </c:ext>
            </c:extLst>
          </c:dPt>
          <c:dPt>
            <c:idx val="32"/>
            <c:bubble3D val="0"/>
            <c:spPr>
              <a:solidFill>
                <a:srgbClr val="99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969C-4D6B-899C-608344C917EB}"/>
              </c:ext>
            </c:extLst>
          </c:dPt>
          <c:dPt>
            <c:idx val="33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969C-4D6B-899C-608344C917EB}"/>
              </c:ext>
            </c:extLst>
          </c:dPt>
          <c:dPt>
            <c:idx val="34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969C-4D6B-899C-608344C917EB}"/>
              </c:ext>
            </c:extLst>
          </c:dPt>
          <c:dPt>
            <c:idx val="35"/>
            <c:bubble3D val="0"/>
            <c:spPr>
              <a:solidFill>
                <a:srgbClr val="F86E9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969C-4D6B-899C-608344C917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46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9C-4D6B-899C-608344C917E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40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69C-4D6B-899C-608344C917E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35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69C-4D6B-899C-608344C917E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69C-4D6B-899C-608344C917E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25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69C-4D6B-899C-608344C917E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19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9C-4D6B-899C-608344C917E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-1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69C-4D6B-899C-608344C917E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6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69C-4D6B-899C-608344C917E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-1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69C-4D6B-899C-608344C917E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3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69C-4D6B-899C-608344C917E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9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69C-4D6B-899C-608344C917E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15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69C-4D6B-899C-608344C917E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17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9C-4D6B-899C-608344C917EB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25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69C-4D6B-899C-608344C917EB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29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69C-4D6B-899C-608344C917EB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37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69C-4D6B-899C-608344C917EB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969C-4D6B-899C-608344C917EB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50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969C-4D6B-899C-608344C917EB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-50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969C-4D6B-899C-608344C917EB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-44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969C-4D6B-899C-608344C917EB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-3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969C-4D6B-899C-608344C917EB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-33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969C-4D6B-899C-608344C917EB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-26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969C-4D6B-899C-608344C917EB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-192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969C-4D6B-899C-608344C917EB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13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969C-4D6B-899C-608344C917EB}"/>
                </c:ext>
              </c:extLst>
            </c:dLbl>
            <c:dLbl>
              <c:idx val="25"/>
              <c:spPr>
                <a:noFill/>
                <a:ln>
                  <a:noFill/>
                </a:ln>
                <a:effectLst/>
              </c:spPr>
              <c:txPr>
                <a:bodyPr rot="-9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969C-4D6B-899C-608344C917EB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-3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969C-4D6B-899C-608344C917EB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1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969C-4D6B-899C-608344C917EB}"/>
                </c:ext>
              </c:extLst>
            </c:dLbl>
            <c:dLbl>
              <c:idx val="28"/>
              <c:spPr>
                <a:noFill/>
                <a:ln>
                  <a:noFill/>
                </a:ln>
                <a:effectLst/>
              </c:spPr>
              <c:txPr>
                <a:bodyPr rot="8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9-969C-4D6B-899C-608344C917EB}"/>
                </c:ext>
              </c:extLst>
            </c:dLbl>
            <c:dLbl>
              <c:idx val="29"/>
              <c:spPr>
                <a:noFill/>
                <a:ln>
                  <a:noFill/>
                </a:ln>
                <a:effectLst/>
              </c:spPr>
              <c:txPr>
                <a:bodyPr rot="1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B-969C-4D6B-899C-608344C917EB}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18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02746198331795"/>
                      <c:h val="5.99382831160270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D-969C-4D6B-899C-608344C917EB}"/>
                </c:ext>
              </c:extLst>
            </c:dLbl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2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F-969C-4D6B-899C-608344C917EB}"/>
                </c:ext>
              </c:extLst>
            </c:dLbl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288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969C-4D6B-899C-608344C917EB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36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969C-4D6B-899C-608344C917EB}"/>
                </c:ext>
              </c:extLst>
            </c:dLbl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42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969C-4D6B-899C-608344C917EB}"/>
                </c:ext>
              </c:extLst>
            </c:dLbl>
            <c:dLbl>
              <c:idx val="35"/>
              <c:spPr>
                <a:noFill/>
                <a:ln>
                  <a:noFill/>
                </a:ln>
                <a:effectLst/>
              </c:spPr>
              <c:txPr>
                <a:bodyPr rot="51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%">
                      <a:solidFill>
                        <a:schemeClr val="tx1">
                          <a:lumMod val="75%"/>
                          <a:lumOff val="25%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7-969C-4D6B-899C-608344C917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%">
                    <a:solidFill>
                      <a:schemeClr val="tx1">
                        <a:lumMod val="75%"/>
                        <a:lumOff val="25%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%"/>
                      <a:lumOff val="65%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Blad1!$AB$4:$AB$39</c:f>
              <c:strCache>
                <c:ptCount val="36"/>
                <c:pt idx="0">
                  <c:v>Planering av året</c:v>
                </c:pt>
                <c:pt idx="1">
                  <c:v>Budget</c:v>
                </c:pt>
                <c:pt idx="2">
                  <c:v>Rutiner</c:v>
                </c:pt>
                <c:pt idx="3">
                  <c:v>Värdegrund</c:v>
                </c:pt>
                <c:pt idx="5">
                  <c:v>Löneöversyn</c:v>
                </c:pt>
                <c:pt idx="6">
                  <c:v>OSA Skyddsrond</c:v>
                </c:pt>
                <c:pt idx="7">
                  <c:v>SAM</c:v>
                </c:pt>
                <c:pt idx="8">
                  <c:v>Bevakning</c:v>
                </c:pt>
                <c:pt idx="9">
                  <c:v>Utv.samtal</c:v>
                </c:pt>
                <c:pt idx="10">
                  <c:v>Mål VP</c:v>
                </c:pt>
                <c:pt idx="11">
                  <c:v>Uppföljning</c:v>
                </c:pt>
                <c:pt idx="12">
                  <c:v>Inför sommaren</c:v>
                </c:pt>
                <c:pt idx="13">
                  <c:v>Arbetsbelastning</c:v>
                </c:pt>
                <c:pt idx="15">
                  <c:v>Uppföljning VP</c:v>
                </c:pt>
                <c:pt idx="18">
                  <c:v>Sommar</c:v>
                </c:pt>
                <c:pt idx="21">
                  <c:v>Följa upp sommar</c:v>
                </c:pt>
                <c:pt idx="22">
                  <c:v>Planera hösten</c:v>
                </c:pt>
                <c:pt idx="23">
                  <c:v>Bevakning</c:v>
                </c:pt>
                <c:pt idx="24">
                  <c:v>Arbetsbelastning</c:v>
                </c:pt>
                <c:pt idx="25">
                  <c:v>Lönekriterier</c:v>
                </c:pt>
                <c:pt idx="26">
                  <c:v>Följa upp samtal</c:v>
                </c:pt>
                <c:pt idx="28">
                  <c:v>Prio arbuppgifter</c:v>
                </c:pt>
                <c:pt idx="29">
                  <c:v>Fysisk skyddsrond</c:v>
                </c:pt>
                <c:pt idx="30">
                  <c:v>Våld i nära rel.</c:v>
                </c:pt>
                <c:pt idx="31">
                  <c:v>Inventera behov</c:v>
                </c:pt>
                <c:pt idx="32">
                  <c:v>Budgetarbete</c:v>
                </c:pt>
                <c:pt idx="33">
                  <c:v>SAM</c:v>
                </c:pt>
                <c:pt idx="34">
                  <c:v>Uppföljning VP</c:v>
                </c:pt>
                <c:pt idx="35">
                  <c:v>JUL</c:v>
                </c:pt>
              </c:strCache>
            </c:strRef>
          </c:cat>
          <c:val>
            <c:numRef>
              <c:f>Blad1!$AC$4:$AC$39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</c:v>
                </c:pt>
                <c:pt idx="28">
                  <c:v>2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969C-4D6B-899C-608344C91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%">
              <a:solidFill>
                <a:schemeClr val="tx1">
                  <a:lumMod val="65%"/>
                  <a:lumOff val="35%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purl.oclc.org/ooxml/drawingml/main" meth="cycle" id="10">
  <a:schemeClr val="accent1"/>
  <a:schemeClr val="accent2"/>
  <a:schemeClr val="accent3"/>
  <a:schemeClr val="accent4"/>
  <a:schemeClr val="accent5"/>
  <a:schemeClr val="accent6"/>
  <cs:variation/>
  <cs:variation>
    <a:lumMod val="60%"/>
  </cs:variation>
  <cs:variation>
    <a:lumMod val="80%"/>
    <a:lumOff val="20%"/>
  </cs:variation>
  <cs:variation>
    <a:lumMod val="80%"/>
  </cs:variation>
  <cs:variation>
    <a:lumMod val="60%"/>
    <a:lumOff val="40%"/>
  </cs:variation>
  <cs:variation>
    <a:lumMod val="50%"/>
  </cs:variation>
  <cs:variation>
    <a:lumMod val="70%"/>
    <a:lumOff val="30%"/>
  </cs:variation>
  <cs:variation>
    <a:lumMod val="70%"/>
  </cs:variation>
  <cs:variation>
    <a:lumMod val="50%"/>
    <a:lumOff val="50%"/>
  </cs:variation>
</cs:colorStyle>
</file>

<file path=ppt/charts/style1.xml><?xml version="1.0" encoding="utf-8"?>
<cs:chartStyle xmlns:cs="http://schemas.microsoft.com/office/drawing/2012/chartStyle" xmlns:a="http://purl.oclc.org/ooxml/drawingml/main" id="251">
  <cs:axisTitle>
    <cs:lnRef idx="0"/>
    <cs:fillRef idx="0"/>
    <cs:effectRef idx="0"/>
    <cs:fontRef idx="minor">
      <a:schemeClr val="tx1">
        <a:lumMod val="65%"/>
        <a:lumOff val="35%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%"/>
        <a:lumOff val="35%"/>
      </a:schemeClr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%"/>
        <a:lumOff val="25%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%"/>
        <a:lumOff val="35%"/>
      </a:schemeClr>
    </cs:fontRef>
    <cs:spPr>
      <a:solidFill>
        <a:schemeClr val="lt1"/>
      </a:solidFill>
      <a:ln>
        <a:solidFill>
          <a:schemeClr val="dk1">
            <a:lumMod val="25%"/>
            <a:lumOff val="75%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%"/>
        <a:lumOff val="35%"/>
      </a:schemeClr>
    </cs:fontRef>
    <cs:spPr>
      <a:noFill/>
      <a:ln w="9525" cap="flat" cmpd="sng" algn="ctr">
        <a:solidFill>
          <a:schemeClr val="tx1">
            <a:lumMod val="15%"/>
            <a:lumOff val="85%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%"/>
          <a:lumOff val="25%"/>
        </a:schemeClr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%"/>
            <a:lumOff val="85%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%"/>
            <a:lumOff val="95%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%"/>
            <a:lumOff val="50%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%"/>
            <a:lumOff val="65%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%"/>
        <a:lumOff val="35%"/>
      </a:schemeClr>
    </cs:fontRef>
    <cs:defRPr sz="1400" b="0" kern="1200" spc="0" baseline="0%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%"/>
            <a:lumOff val="35%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%"/>
        <a:lumOff val="35%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image" Target="../media/image17.png"/><Relationship Id="rId1" Type="http://purl.oclc.org/ooxml/officeDocument/relationships/image" Target="../media/image16.png"/><Relationship Id="rId4" Type="http://purl.oclc.org/ooxml/officeDocument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image" Target="../media/image17.png"/><Relationship Id="rId1" Type="http://purl.oclc.org/ooxml/officeDocument/relationships/image" Target="../media/image16.png"/><Relationship Id="rId4" Type="http://purl.oclc.org/ooxml/officeDocument/relationships/image" Target="../media/image19.png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purl.oclc.org/ooxml/drawingml/diagram" xmlns:a="http://purl.oclc.org/ooxml/drawingml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%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%"/>
      </a:schemeClr>
    </dgm:fillClrLst>
    <dgm:linClrLst meth="repeat">
      <a:schemeClr val="accent6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%"/>
        <a:tint val="40%"/>
      </a:schemeClr>
    </dgm:fillClrLst>
    <dgm:linClrLst meth="repeat">
      <a:schemeClr val="accent6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%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%"/>
        <a:alpha val="40%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FA38AE5C-13A1-457E-BCF8-A2FF378F05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73DA9A3-A346-461F-82FA-A313B3C6CED3}">
      <dgm:prSet phldrT="[Text]" custT="1"/>
      <dgm:spPr/>
      <dgm:t>
        <a:bodyPr/>
        <a:lstStyle/>
        <a:p>
          <a:r>
            <a:rPr lang="sv-SE" sz="1200" dirty="0"/>
            <a:t>Central</a:t>
          </a:r>
        </a:p>
        <a:p>
          <a:r>
            <a:rPr lang="sv-SE" sz="1200" dirty="0"/>
            <a:t>samverkansgrupp</a:t>
          </a:r>
        </a:p>
      </dgm:t>
    </dgm:pt>
    <dgm:pt modelId="{A69D8B72-E36B-46F6-9142-7D1D7E0ACE68}" type="parTrans" cxnId="{DA7FEB4D-A4B7-41A3-8402-E057FAA00416}">
      <dgm:prSet/>
      <dgm:spPr/>
      <dgm:t>
        <a:bodyPr/>
        <a:lstStyle/>
        <a:p>
          <a:endParaRPr lang="sv-SE"/>
        </a:p>
      </dgm:t>
    </dgm:pt>
    <dgm:pt modelId="{BA3CCB0D-CDB3-40E9-BB1A-7EC8C0346626}" type="sibTrans" cxnId="{DA7FEB4D-A4B7-41A3-8402-E057FAA00416}">
      <dgm:prSet/>
      <dgm:spPr/>
      <dgm:t>
        <a:bodyPr/>
        <a:lstStyle/>
        <a:p>
          <a:endParaRPr lang="sv-SE"/>
        </a:p>
      </dgm:t>
    </dgm:pt>
    <dgm:pt modelId="{55A6A423-CDB7-45DC-9CC1-389E28C49C36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B019E167-B771-425C-A082-816E48D22093}" type="parTrans" cxnId="{2B70E432-DAA8-460E-B7AA-DE96593CEA05}">
      <dgm:prSet/>
      <dgm:spPr/>
      <dgm:t>
        <a:bodyPr/>
        <a:lstStyle/>
        <a:p>
          <a:endParaRPr lang="sv-SE"/>
        </a:p>
      </dgm:t>
    </dgm:pt>
    <dgm:pt modelId="{B5840E37-51F4-4518-AF64-C045EBCCB6AA}" type="sibTrans" cxnId="{2B70E432-DAA8-460E-B7AA-DE96593CEA05}">
      <dgm:prSet/>
      <dgm:spPr/>
      <dgm:t>
        <a:bodyPr/>
        <a:lstStyle/>
        <a:p>
          <a:endParaRPr lang="sv-SE"/>
        </a:p>
      </dgm:t>
    </dgm:pt>
    <dgm:pt modelId="{2ADA0EE5-A2DD-4D54-AB76-0FC9BAA8A329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D535010E-5D94-4CC3-9E2F-6C3411086C9B}" type="parTrans" cxnId="{253AD2FA-2FD3-4C44-91AF-BDC594987161}">
      <dgm:prSet/>
      <dgm:spPr/>
      <dgm:t>
        <a:bodyPr/>
        <a:lstStyle/>
        <a:p>
          <a:endParaRPr lang="sv-SE"/>
        </a:p>
      </dgm:t>
    </dgm:pt>
    <dgm:pt modelId="{163F4B97-851F-427A-9409-80AFF4485ADB}" type="sibTrans" cxnId="{253AD2FA-2FD3-4C44-91AF-BDC594987161}">
      <dgm:prSet/>
      <dgm:spPr/>
      <dgm:t>
        <a:bodyPr/>
        <a:lstStyle/>
        <a:p>
          <a:endParaRPr lang="sv-SE"/>
        </a:p>
      </dgm:t>
    </dgm:pt>
    <dgm:pt modelId="{A6E20F42-4892-4D77-960C-C3767EB9EB4D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2C98B786-49A0-4AB8-9D89-FC5CBCFE8C41}" type="parTrans" cxnId="{1678A014-EB27-4EDD-ADF5-0E3D203111F0}">
      <dgm:prSet/>
      <dgm:spPr/>
      <dgm:t>
        <a:bodyPr/>
        <a:lstStyle/>
        <a:p>
          <a:endParaRPr lang="sv-SE"/>
        </a:p>
      </dgm:t>
    </dgm:pt>
    <dgm:pt modelId="{D04AA864-32C9-401A-A9BD-17F643E44F1C}" type="sibTrans" cxnId="{1678A014-EB27-4EDD-ADF5-0E3D203111F0}">
      <dgm:prSet/>
      <dgm:spPr/>
      <dgm:t>
        <a:bodyPr/>
        <a:lstStyle/>
        <a:p>
          <a:endParaRPr lang="sv-SE"/>
        </a:p>
      </dgm:t>
    </dgm:pt>
    <dgm:pt modelId="{3A2524D5-C62A-4C1B-8D39-63D1189F91F0}">
      <dgm:prSet phldrT="[Text]" custT="1"/>
      <dgm:spPr/>
      <dgm:t>
        <a:bodyPr/>
        <a:lstStyle/>
        <a:p>
          <a:r>
            <a:rPr lang="sv-SE" sz="1200" dirty="0"/>
            <a:t>Förvaltnings-samverkan</a:t>
          </a:r>
        </a:p>
      </dgm:t>
    </dgm:pt>
    <dgm:pt modelId="{86F979DE-75D2-4D5A-B083-F46B4A778A58}" type="parTrans" cxnId="{F809C066-71A0-476C-BB88-1A80BD1D9F56}">
      <dgm:prSet/>
      <dgm:spPr/>
      <dgm:t>
        <a:bodyPr/>
        <a:lstStyle/>
        <a:p>
          <a:endParaRPr lang="sv-SE"/>
        </a:p>
      </dgm:t>
    </dgm:pt>
    <dgm:pt modelId="{C785E2EB-89F7-424E-A62E-DCCFE026C7FF}" type="sibTrans" cxnId="{F809C066-71A0-476C-BB88-1A80BD1D9F56}">
      <dgm:prSet/>
      <dgm:spPr/>
      <dgm:t>
        <a:bodyPr/>
        <a:lstStyle/>
        <a:p>
          <a:endParaRPr lang="sv-SE"/>
        </a:p>
      </dgm:t>
    </dgm:pt>
    <dgm:pt modelId="{96868E2C-9C56-495D-82D2-E964DFA552BC}">
      <dgm:prSet phldrT="[Text]" custT="1"/>
      <dgm:spPr/>
      <dgm:t>
        <a:bodyPr/>
        <a:lstStyle/>
        <a:p>
          <a:r>
            <a:rPr lang="sv-SE" sz="1200" dirty="0"/>
            <a:t>Lokal samverkansgrupp</a:t>
          </a:r>
          <a:br>
            <a:rPr lang="sv-SE" sz="1200" dirty="0"/>
          </a:br>
          <a:r>
            <a:rPr lang="sv-SE" sz="1200" dirty="0"/>
            <a:t>Kan vara på avdelnings- och/eller enhetsnivå</a:t>
          </a:r>
        </a:p>
      </dgm:t>
    </dgm:pt>
    <dgm:pt modelId="{F91BF2EF-3315-4651-A7AC-55D36E7C9366}" type="parTrans" cxnId="{1E11DD7F-93B0-4975-A14C-5053313090F4}">
      <dgm:prSet/>
      <dgm:spPr/>
      <dgm:t>
        <a:bodyPr/>
        <a:lstStyle/>
        <a:p>
          <a:endParaRPr lang="sv-SE"/>
        </a:p>
      </dgm:t>
    </dgm:pt>
    <dgm:pt modelId="{C58B0E56-13A4-49AC-A66B-F2DF64C3F4F4}" type="sibTrans" cxnId="{1E11DD7F-93B0-4975-A14C-5053313090F4}">
      <dgm:prSet/>
      <dgm:spPr/>
      <dgm:t>
        <a:bodyPr/>
        <a:lstStyle/>
        <a:p>
          <a:endParaRPr lang="sv-SE"/>
        </a:p>
      </dgm:t>
    </dgm:pt>
    <dgm:pt modelId="{E3095E32-A814-44E1-8EDE-04FF281FE2ED}" type="pres">
      <dgm:prSet presAssocID="{FA38AE5C-13A1-457E-BCF8-A2FF378F05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971ECD-8C0C-452C-BFC7-B69359BBB419}" type="pres">
      <dgm:prSet presAssocID="{173DA9A3-A346-461F-82FA-A313B3C6CED3}" presName="hierRoot1" presStyleCnt="0"/>
      <dgm:spPr/>
    </dgm:pt>
    <dgm:pt modelId="{21D5C7DC-5B1F-4FF7-A8E9-220B9BA4535E}" type="pres">
      <dgm:prSet presAssocID="{173DA9A3-A346-461F-82FA-A313B3C6CED3}" presName="composite" presStyleCnt="0"/>
      <dgm:spPr/>
    </dgm:pt>
    <dgm:pt modelId="{A1CF7FC7-4C13-4DED-A6ED-9F1ED6C1BC7A}" type="pres">
      <dgm:prSet presAssocID="{173DA9A3-A346-461F-82FA-A313B3C6CED3}" presName="background" presStyleLbl="node0" presStyleIdx="0" presStyleCnt="1"/>
      <dgm:spPr>
        <a:solidFill>
          <a:schemeClr val="accent6">
            <a:lumMod val="60%"/>
            <a:lumOff val="40%"/>
          </a:schemeClr>
        </a:solidFill>
      </dgm:spPr>
    </dgm:pt>
    <dgm:pt modelId="{2E975459-B7CA-4C34-AAC1-2449228D2560}" type="pres">
      <dgm:prSet presAssocID="{173DA9A3-A346-461F-82FA-A313B3C6CED3}" presName="text" presStyleLbl="fgAcc0" presStyleIdx="0" presStyleCnt="1" custScaleX="129.417%">
        <dgm:presLayoutVars>
          <dgm:chPref val="3"/>
        </dgm:presLayoutVars>
      </dgm:prSet>
      <dgm:spPr/>
    </dgm:pt>
    <dgm:pt modelId="{64C6B96E-4CDA-478D-B4D0-A14C8D678C1A}" type="pres">
      <dgm:prSet presAssocID="{173DA9A3-A346-461F-82FA-A313B3C6CED3}" presName="hierChild2" presStyleCnt="0"/>
      <dgm:spPr/>
    </dgm:pt>
    <dgm:pt modelId="{20563593-555F-40AB-A162-A53E8EEA0215}" type="pres">
      <dgm:prSet presAssocID="{B019E167-B771-425C-A082-816E48D22093}" presName="Name10" presStyleLbl="parChTrans1D2" presStyleIdx="0" presStyleCnt="2"/>
      <dgm:spPr/>
    </dgm:pt>
    <dgm:pt modelId="{C0FD7F77-B737-4D85-B725-5CD6BA93D16B}" type="pres">
      <dgm:prSet presAssocID="{55A6A423-CDB7-45DC-9CC1-389E28C49C36}" presName="hierRoot2" presStyleCnt="0"/>
      <dgm:spPr/>
    </dgm:pt>
    <dgm:pt modelId="{C294AC72-A9FF-43B7-91B9-C8FABBCC784D}" type="pres">
      <dgm:prSet presAssocID="{55A6A423-CDB7-45DC-9CC1-389E28C49C36}" presName="composite2" presStyleCnt="0"/>
      <dgm:spPr/>
    </dgm:pt>
    <dgm:pt modelId="{9DD9D098-9063-4D47-A150-D11B914AE953}" type="pres">
      <dgm:prSet presAssocID="{55A6A423-CDB7-45DC-9CC1-389E28C49C36}" presName="background2" presStyleLbl="node2" presStyleIdx="0" presStyleCnt="2"/>
      <dgm:spPr>
        <a:solidFill>
          <a:schemeClr val="accent6">
            <a:lumMod val="60%"/>
            <a:lumOff val="40%"/>
          </a:schemeClr>
        </a:solidFill>
      </dgm:spPr>
    </dgm:pt>
    <dgm:pt modelId="{FD2866FA-F424-4C34-928D-89678A8B0E03}" type="pres">
      <dgm:prSet presAssocID="{55A6A423-CDB7-45DC-9CC1-389E28C49C36}" presName="text2" presStyleLbl="fgAcc2" presStyleIdx="0" presStyleCnt="2" custScaleX="134.629%" custLinFactNeighborX="-71.691%">
        <dgm:presLayoutVars>
          <dgm:chPref val="3"/>
        </dgm:presLayoutVars>
      </dgm:prSet>
      <dgm:spPr/>
    </dgm:pt>
    <dgm:pt modelId="{575FF223-FE84-4DDB-980B-DF3EE9705BE6}" type="pres">
      <dgm:prSet presAssocID="{55A6A423-CDB7-45DC-9CC1-389E28C49C36}" presName="hierChild3" presStyleCnt="0"/>
      <dgm:spPr/>
    </dgm:pt>
    <dgm:pt modelId="{CF5C17A6-1ADC-4568-A87F-8C496DDAF98A}" type="pres">
      <dgm:prSet presAssocID="{D535010E-5D94-4CC3-9E2F-6C3411086C9B}" presName="Name17" presStyleLbl="parChTrans1D3" presStyleIdx="0" presStyleCnt="3"/>
      <dgm:spPr/>
    </dgm:pt>
    <dgm:pt modelId="{2E80F741-88A7-41AD-BE2C-33CEA36449C1}" type="pres">
      <dgm:prSet presAssocID="{2ADA0EE5-A2DD-4D54-AB76-0FC9BAA8A329}" presName="hierRoot3" presStyleCnt="0"/>
      <dgm:spPr/>
    </dgm:pt>
    <dgm:pt modelId="{1E21F466-6E75-4E09-B577-4C6A95E10284}" type="pres">
      <dgm:prSet presAssocID="{2ADA0EE5-A2DD-4D54-AB76-0FC9BAA8A329}" presName="composite3" presStyleCnt="0"/>
      <dgm:spPr/>
    </dgm:pt>
    <dgm:pt modelId="{1CE8DB3E-8C46-460C-BD24-86A6385D5595}" type="pres">
      <dgm:prSet presAssocID="{2ADA0EE5-A2DD-4D54-AB76-0FC9BAA8A329}" presName="background3" presStyleLbl="node3" presStyleIdx="0" presStyleCnt="3"/>
      <dgm:spPr>
        <a:solidFill>
          <a:schemeClr val="accent6">
            <a:lumMod val="60%"/>
            <a:lumOff val="40%"/>
          </a:schemeClr>
        </a:solidFill>
      </dgm:spPr>
    </dgm:pt>
    <dgm:pt modelId="{7BEF8A9C-D5E8-410A-9761-11A15734493C}" type="pres">
      <dgm:prSet presAssocID="{2ADA0EE5-A2DD-4D54-AB76-0FC9BAA8A329}" presName="text3" presStyleLbl="fgAcc3" presStyleIdx="0" presStyleCnt="3" custScaleX="141.853%" custScaleY="147.018%" custLinFactNeighborX="-71.691%">
        <dgm:presLayoutVars>
          <dgm:chPref val="3"/>
        </dgm:presLayoutVars>
      </dgm:prSet>
      <dgm:spPr/>
    </dgm:pt>
    <dgm:pt modelId="{EB7C4160-6247-4374-9010-A761E0720605}" type="pres">
      <dgm:prSet presAssocID="{2ADA0EE5-A2DD-4D54-AB76-0FC9BAA8A329}" presName="hierChild4" presStyleCnt="0"/>
      <dgm:spPr/>
    </dgm:pt>
    <dgm:pt modelId="{B5AF35BF-CFA3-42CD-ADDE-8C9CBCB2B7E0}" type="pres">
      <dgm:prSet presAssocID="{2C98B786-49A0-4AB8-9D89-FC5CBCFE8C41}" presName="Name17" presStyleLbl="parChTrans1D3" presStyleIdx="1" presStyleCnt="3"/>
      <dgm:spPr/>
    </dgm:pt>
    <dgm:pt modelId="{EA2F4894-9E8E-4363-BD37-FDB7014D78CC}" type="pres">
      <dgm:prSet presAssocID="{A6E20F42-4892-4D77-960C-C3767EB9EB4D}" presName="hierRoot3" presStyleCnt="0"/>
      <dgm:spPr/>
    </dgm:pt>
    <dgm:pt modelId="{45670BF5-F05D-44E5-A3D0-745FA4674147}" type="pres">
      <dgm:prSet presAssocID="{A6E20F42-4892-4D77-960C-C3767EB9EB4D}" presName="composite3" presStyleCnt="0"/>
      <dgm:spPr/>
    </dgm:pt>
    <dgm:pt modelId="{490A814C-4B07-4AB2-B076-AAF560773BFB}" type="pres">
      <dgm:prSet presAssocID="{A6E20F42-4892-4D77-960C-C3767EB9EB4D}" presName="background3" presStyleLbl="node3" presStyleIdx="1" presStyleCnt="3"/>
      <dgm:spPr>
        <a:solidFill>
          <a:schemeClr val="accent6">
            <a:lumMod val="60%"/>
            <a:lumOff val="40%"/>
          </a:schemeClr>
        </a:solidFill>
      </dgm:spPr>
    </dgm:pt>
    <dgm:pt modelId="{2F28E87B-CD1D-4A85-B67C-C955E2597B9E}" type="pres">
      <dgm:prSet presAssocID="{A6E20F42-4892-4D77-960C-C3767EB9EB4D}" presName="text3" presStyleLbl="fgAcc3" presStyleIdx="1" presStyleCnt="3" custScaleX="141.916%" custScaleY="141.628%" custLinFactNeighborX="-71.691%">
        <dgm:presLayoutVars>
          <dgm:chPref val="3"/>
        </dgm:presLayoutVars>
      </dgm:prSet>
      <dgm:spPr/>
    </dgm:pt>
    <dgm:pt modelId="{C71BE8D8-B49E-4675-870A-ABC5445D641F}" type="pres">
      <dgm:prSet presAssocID="{A6E20F42-4892-4D77-960C-C3767EB9EB4D}" presName="hierChild4" presStyleCnt="0"/>
      <dgm:spPr/>
    </dgm:pt>
    <dgm:pt modelId="{B321B6BE-A1D9-4EA4-AC3D-D923B37FD612}" type="pres">
      <dgm:prSet presAssocID="{86F979DE-75D2-4D5A-B083-F46B4A778A58}" presName="Name10" presStyleLbl="parChTrans1D2" presStyleIdx="1" presStyleCnt="2"/>
      <dgm:spPr/>
    </dgm:pt>
    <dgm:pt modelId="{AFC94AB8-CDD1-4A64-90D0-04DE1A438C41}" type="pres">
      <dgm:prSet presAssocID="{3A2524D5-C62A-4C1B-8D39-63D1189F91F0}" presName="hierRoot2" presStyleCnt="0"/>
      <dgm:spPr/>
    </dgm:pt>
    <dgm:pt modelId="{333A715D-DE7A-4AB7-BA74-AB51F5B94E41}" type="pres">
      <dgm:prSet presAssocID="{3A2524D5-C62A-4C1B-8D39-63D1189F91F0}" presName="composite2" presStyleCnt="0"/>
      <dgm:spPr/>
    </dgm:pt>
    <dgm:pt modelId="{31B5057B-7054-4E40-8CBA-D9C6A11FCECB}" type="pres">
      <dgm:prSet presAssocID="{3A2524D5-C62A-4C1B-8D39-63D1189F91F0}" presName="background2" presStyleLbl="node2" presStyleIdx="1" presStyleCnt="2"/>
      <dgm:spPr>
        <a:solidFill>
          <a:schemeClr val="accent6">
            <a:lumMod val="60%"/>
            <a:lumOff val="40%"/>
          </a:schemeClr>
        </a:solidFill>
      </dgm:spPr>
    </dgm:pt>
    <dgm:pt modelId="{A3050DFF-A91A-4E22-B0F3-4AAB39FAE90B}" type="pres">
      <dgm:prSet presAssocID="{3A2524D5-C62A-4C1B-8D39-63D1189F91F0}" presName="text2" presStyleLbl="fgAcc2" presStyleIdx="1" presStyleCnt="2" custScaleX="138.882%" custScaleY="94.684%">
        <dgm:presLayoutVars>
          <dgm:chPref val="3"/>
        </dgm:presLayoutVars>
      </dgm:prSet>
      <dgm:spPr/>
    </dgm:pt>
    <dgm:pt modelId="{2791160E-4E8A-40C7-9D4C-1717ADB879ED}" type="pres">
      <dgm:prSet presAssocID="{3A2524D5-C62A-4C1B-8D39-63D1189F91F0}" presName="hierChild3" presStyleCnt="0"/>
      <dgm:spPr/>
    </dgm:pt>
    <dgm:pt modelId="{9B717E1C-0C27-47D2-A492-2A0EAAE4A2E5}" type="pres">
      <dgm:prSet presAssocID="{F91BF2EF-3315-4651-A7AC-55D36E7C9366}" presName="Name17" presStyleLbl="parChTrans1D3" presStyleIdx="2" presStyleCnt="3"/>
      <dgm:spPr/>
    </dgm:pt>
    <dgm:pt modelId="{D782D8F8-1FB5-4718-A5BA-51428FBE4859}" type="pres">
      <dgm:prSet presAssocID="{96868E2C-9C56-495D-82D2-E964DFA552BC}" presName="hierRoot3" presStyleCnt="0"/>
      <dgm:spPr/>
    </dgm:pt>
    <dgm:pt modelId="{BE3A1333-DF2A-4D8F-B6DC-AA6A0752ED94}" type="pres">
      <dgm:prSet presAssocID="{96868E2C-9C56-495D-82D2-E964DFA552BC}" presName="composite3" presStyleCnt="0"/>
      <dgm:spPr/>
    </dgm:pt>
    <dgm:pt modelId="{3B1AD542-0996-41D5-9875-752C4AF61227}" type="pres">
      <dgm:prSet presAssocID="{96868E2C-9C56-495D-82D2-E964DFA552BC}" presName="background3" presStyleLbl="node3" presStyleIdx="2" presStyleCnt="3"/>
      <dgm:spPr>
        <a:solidFill>
          <a:schemeClr val="accent6">
            <a:lumMod val="60%"/>
            <a:lumOff val="40%"/>
          </a:schemeClr>
        </a:solidFill>
      </dgm:spPr>
    </dgm:pt>
    <dgm:pt modelId="{167A3007-D60E-466F-AC9F-571693AA67E9}" type="pres">
      <dgm:prSet presAssocID="{96868E2C-9C56-495D-82D2-E964DFA552BC}" presName="text3" presStyleLbl="fgAcc3" presStyleIdx="2" presStyleCnt="3" custScaleX="148.545%" custScaleY="140.904%">
        <dgm:presLayoutVars>
          <dgm:chPref val="3"/>
        </dgm:presLayoutVars>
      </dgm:prSet>
      <dgm:spPr/>
    </dgm:pt>
    <dgm:pt modelId="{6989427F-A955-4B7B-825F-4B3F8C627C14}" type="pres">
      <dgm:prSet presAssocID="{96868E2C-9C56-495D-82D2-E964DFA552BC}" presName="hierChild4" presStyleCnt="0"/>
      <dgm:spPr/>
    </dgm:pt>
  </dgm:ptLst>
  <dgm:cxnLst>
    <dgm:cxn modelId="{9167400D-228C-4FD9-8888-B71DC0550185}" type="presOf" srcId="{2C98B786-49A0-4AB8-9D89-FC5CBCFE8C41}" destId="{B5AF35BF-CFA3-42CD-ADDE-8C9CBCB2B7E0}" srcOrd="0" destOrd="0" presId="urn:microsoft.com/office/officeart/2005/8/layout/hierarchy1"/>
    <dgm:cxn modelId="{BE175313-ECC9-4C70-B989-35C8788819B1}" type="presOf" srcId="{173DA9A3-A346-461F-82FA-A313B3C6CED3}" destId="{2E975459-B7CA-4C34-AAC1-2449228D2560}" srcOrd="0" destOrd="0" presId="urn:microsoft.com/office/officeart/2005/8/layout/hierarchy1"/>
    <dgm:cxn modelId="{1678A014-EB27-4EDD-ADF5-0E3D203111F0}" srcId="{55A6A423-CDB7-45DC-9CC1-389E28C49C36}" destId="{A6E20F42-4892-4D77-960C-C3767EB9EB4D}" srcOrd="1" destOrd="0" parTransId="{2C98B786-49A0-4AB8-9D89-FC5CBCFE8C41}" sibTransId="{D04AA864-32C9-401A-A9BD-17F643E44F1C}"/>
    <dgm:cxn modelId="{2B70E432-DAA8-460E-B7AA-DE96593CEA05}" srcId="{173DA9A3-A346-461F-82FA-A313B3C6CED3}" destId="{55A6A423-CDB7-45DC-9CC1-389E28C49C36}" srcOrd="0" destOrd="0" parTransId="{B019E167-B771-425C-A082-816E48D22093}" sibTransId="{B5840E37-51F4-4518-AF64-C045EBCCB6AA}"/>
    <dgm:cxn modelId="{54199E39-1A10-4FDE-ABBB-785BF89E06E6}" type="presOf" srcId="{D535010E-5D94-4CC3-9E2F-6C3411086C9B}" destId="{CF5C17A6-1ADC-4568-A87F-8C496DDAF98A}" srcOrd="0" destOrd="0" presId="urn:microsoft.com/office/officeart/2005/8/layout/hierarchy1"/>
    <dgm:cxn modelId="{3ACB5340-A40C-4318-B30C-6E0EC065B734}" type="presOf" srcId="{A6E20F42-4892-4D77-960C-C3767EB9EB4D}" destId="{2F28E87B-CD1D-4A85-B67C-C955E2597B9E}" srcOrd="0" destOrd="0" presId="urn:microsoft.com/office/officeart/2005/8/layout/hierarchy1"/>
    <dgm:cxn modelId="{4F9CF840-4F0B-44FE-926A-2B5860C4418B}" type="presOf" srcId="{FA38AE5C-13A1-457E-BCF8-A2FF378F05D3}" destId="{E3095E32-A814-44E1-8EDE-04FF281FE2ED}" srcOrd="0" destOrd="0" presId="urn:microsoft.com/office/officeart/2005/8/layout/hierarchy1"/>
    <dgm:cxn modelId="{A7F1E261-A0A9-4355-B38A-6F2A812BB01A}" type="presOf" srcId="{96868E2C-9C56-495D-82D2-E964DFA552BC}" destId="{167A3007-D60E-466F-AC9F-571693AA67E9}" srcOrd="0" destOrd="0" presId="urn:microsoft.com/office/officeart/2005/8/layout/hierarchy1"/>
    <dgm:cxn modelId="{F809C066-71A0-476C-BB88-1A80BD1D9F56}" srcId="{173DA9A3-A346-461F-82FA-A313B3C6CED3}" destId="{3A2524D5-C62A-4C1B-8D39-63D1189F91F0}" srcOrd="1" destOrd="0" parTransId="{86F979DE-75D2-4D5A-B083-F46B4A778A58}" sibTransId="{C785E2EB-89F7-424E-A62E-DCCFE026C7FF}"/>
    <dgm:cxn modelId="{F378B66C-7654-4464-AA53-F5A0B729F30A}" type="presOf" srcId="{2ADA0EE5-A2DD-4D54-AB76-0FC9BAA8A329}" destId="{7BEF8A9C-D5E8-410A-9761-11A15734493C}" srcOrd="0" destOrd="0" presId="urn:microsoft.com/office/officeart/2005/8/layout/hierarchy1"/>
    <dgm:cxn modelId="{DA7FEB4D-A4B7-41A3-8402-E057FAA00416}" srcId="{FA38AE5C-13A1-457E-BCF8-A2FF378F05D3}" destId="{173DA9A3-A346-461F-82FA-A313B3C6CED3}" srcOrd="0" destOrd="0" parTransId="{A69D8B72-E36B-46F6-9142-7D1D7E0ACE68}" sibTransId="{BA3CCB0D-CDB3-40E9-BB1A-7EC8C0346626}"/>
    <dgm:cxn modelId="{4D2C137A-C71B-4C56-95D8-2950A7C93100}" type="presOf" srcId="{86F979DE-75D2-4D5A-B083-F46B4A778A58}" destId="{B321B6BE-A1D9-4EA4-AC3D-D923B37FD612}" srcOrd="0" destOrd="0" presId="urn:microsoft.com/office/officeart/2005/8/layout/hierarchy1"/>
    <dgm:cxn modelId="{1E11DD7F-93B0-4975-A14C-5053313090F4}" srcId="{3A2524D5-C62A-4C1B-8D39-63D1189F91F0}" destId="{96868E2C-9C56-495D-82D2-E964DFA552BC}" srcOrd="0" destOrd="0" parTransId="{F91BF2EF-3315-4651-A7AC-55D36E7C9366}" sibTransId="{C58B0E56-13A4-49AC-A66B-F2DF64C3F4F4}"/>
    <dgm:cxn modelId="{154F919B-125E-413F-9626-BFBB40EE7348}" type="presOf" srcId="{55A6A423-CDB7-45DC-9CC1-389E28C49C36}" destId="{FD2866FA-F424-4C34-928D-89678A8B0E03}" srcOrd="0" destOrd="0" presId="urn:microsoft.com/office/officeart/2005/8/layout/hierarchy1"/>
    <dgm:cxn modelId="{87A56DB6-28B2-4EB0-A4B2-339AB10E8163}" type="presOf" srcId="{3A2524D5-C62A-4C1B-8D39-63D1189F91F0}" destId="{A3050DFF-A91A-4E22-B0F3-4AAB39FAE90B}" srcOrd="0" destOrd="0" presId="urn:microsoft.com/office/officeart/2005/8/layout/hierarchy1"/>
    <dgm:cxn modelId="{D3262FD2-58DE-433A-9F46-89DFE487E465}" type="presOf" srcId="{F91BF2EF-3315-4651-A7AC-55D36E7C9366}" destId="{9B717E1C-0C27-47D2-A492-2A0EAAE4A2E5}" srcOrd="0" destOrd="0" presId="urn:microsoft.com/office/officeart/2005/8/layout/hierarchy1"/>
    <dgm:cxn modelId="{F21828E3-2504-41A1-8608-C623A25AFBBB}" type="presOf" srcId="{B019E167-B771-425C-A082-816E48D22093}" destId="{20563593-555F-40AB-A162-A53E8EEA0215}" srcOrd="0" destOrd="0" presId="urn:microsoft.com/office/officeart/2005/8/layout/hierarchy1"/>
    <dgm:cxn modelId="{253AD2FA-2FD3-4C44-91AF-BDC594987161}" srcId="{55A6A423-CDB7-45DC-9CC1-389E28C49C36}" destId="{2ADA0EE5-A2DD-4D54-AB76-0FC9BAA8A329}" srcOrd="0" destOrd="0" parTransId="{D535010E-5D94-4CC3-9E2F-6C3411086C9B}" sibTransId="{163F4B97-851F-427A-9409-80AFF4485ADB}"/>
    <dgm:cxn modelId="{8412DB62-7A6C-473D-B450-6CEB85DF0AF7}" type="presParOf" srcId="{E3095E32-A814-44E1-8EDE-04FF281FE2ED}" destId="{41971ECD-8C0C-452C-BFC7-B69359BBB419}" srcOrd="0" destOrd="0" presId="urn:microsoft.com/office/officeart/2005/8/layout/hierarchy1"/>
    <dgm:cxn modelId="{94672975-CEF6-49C2-8FEB-AAEF2048AADB}" type="presParOf" srcId="{41971ECD-8C0C-452C-BFC7-B69359BBB419}" destId="{21D5C7DC-5B1F-4FF7-A8E9-220B9BA4535E}" srcOrd="0" destOrd="0" presId="urn:microsoft.com/office/officeart/2005/8/layout/hierarchy1"/>
    <dgm:cxn modelId="{262E7DBA-95F5-43F0-90AA-62A44881F7AA}" type="presParOf" srcId="{21D5C7DC-5B1F-4FF7-A8E9-220B9BA4535E}" destId="{A1CF7FC7-4C13-4DED-A6ED-9F1ED6C1BC7A}" srcOrd="0" destOrd="0" presId="urn:microsoft.com/office/officeart/2005/8/layout/hierarchy1"/>
    <dgm:cxn modelId="{843B6481-CA29-4CC4-9D55-CFC326BDF2EA}" type="presParOf" srcId="{21D5C7DC-5B1F-4FF7-A8E9-220B9BA4535E}" destId="{2E975459-B7CA-4C34-AAC1-2449228D2560}" srcOrd="1" destOrd="0" presId="urn:microsoft.com/office/officeart/2005/8/layout/hierarchy1"/>
    <dgm:cxn modelId="{1E611D53-A78B-44DB-8A6D-18F8F7F9A13F}" type="presParOf" srcId="{41971ECD-8C0C-452C-BFC7-B69359BBB419}" destId="{64C6B96E-4CDA-478D-B4D0-A14C8D678C1A}" srcOrd="1" destOrd="0" presId="urn:microsoft.com/office/officeart/2005/8/layout/hierarchy1"/>
    <dgm:cxn modelId="{9E06D388-8E13-4D83-88AC-EBFB0C025DE3}" type="presParOf" srcId="{64C6B96E-4CDA-478D-B4D0-A14C8D678C1A}" destId="{20563593-555F-40AB-A162-A53E8EEA0215}" srcOrd="0" destOrd="0" presId="urn:microsoft.com/office/officeart/2005/8/layout/hierarchy1"/>
    <dgm:cxn modelId="{7A93D7F0-985E-490B-9FD8-EC79B4B44D69}" type="presParOf" srcId="{64C6B96E-4CDA-478D-B4D0-A14C8D678C1A}" destId="{C0FD7F77-B737-4D85-B725-5CD6BA93D16B}" srcOrd="1" destOrd="0" presId="urn:microsoft.com/office/officeart/2005/8/layout/hierarchy1"/>
    <dgm:cxn modelId="{7EF922A6-2B9C-4F84-A179-106174C2168D}" type="presParOf" srcId="{C0FD7F77-B737-4D85-B725-5CD6BA93D16B}" destId="{C294AC72-A9FF-43B7-91B9-C8FABBCC784D}" srcOrd="0" destOrd="0" presId="urn:microsoft.com/office/officeart/2005/8/layout/hierarchy1"/>
    <dgm:cxn modelId="{4EB87573-3FE3-4FA6-B2A1-976E89A69274}" type="presParOf" srcId="{C294AC72-A9FF-43B7-91B9-C8FABBCC784D}" destId="{9DD9D098-9063-4D47-A150-D11B914AE953}" srcOrd="0" destOrd="0" presId="urn:microsoft.com/office/officeart/2005/8/layout/hierarchy1"/>
    <dgm:cxn modelId="{D86760E0-6784-49C4-83E8-2ACD6A4BFC17}" type="presParOf" srcId="{C294AC72-A9FF-43B7-91B9-C8FABBCC784D}" destId="{FD2866FA-F424-4C34-928D-89678A8B0E03}" srcOrd="1" destOrd="0" presId="urn:microsoft.com/office/officeart/2005/8/layout/hierarchy1"/>
    <dgm:cxn modelId="{6E01D2A0-870D-4866-BDD0-4B56C7E60ACA}" type="presParOf" srcId="{C0FD7F77-B737-4D85-B725-5CD6BA93D16B}" destId="{575FF223-FE84-4DDB-980B-DF3EE9705BE6}" srcOrd="1" destOrd="0" presId="urn:microsoft.com/office/officeart/2005/8/layout/hierarchy1"/>
    <dgm:cxn modelId="{2D32DEE8-1728-4E1D-BD42-EFB4272BFF0C}" type="presParOf" srcId="{575FF223-FE84-4DDB-980B-DF3EE9705BE6}" destId="{CF5C17A6-1ADC-4568-A87F-8C496DDAF98A}" srcOrd="0" destOrd="0" presId="urn:microsoft.com/office/officeart/2005/8/layout/hierarchy1"/>
    <dgm:cxn modelId="{F524C07F-9D14-419D-B867-CFB2B37C3AFC}" type="presParOf" srcId="{575FF223-FE84-4DDB-980B-DF3EE9705BE6}" destId="{2E80F741-88A7-41AD-BE2C-33CEA36449C1}" srcOrd="1" destOrd="0" presId="urn:microsoft.com/office/officeart/2005/8/layout/hierarchy1"/>
    <dgm:cxn modelId="{8835E902-379A-4C42-99B2-2CFB830BE415}" type="presParOf" srcId="{2E80F741-88A7-41AD-BE2C-33CEA36449C1}" destId="{1E21F466-6E75-4E09-B577-4C6A95E10284}" srcOrd="0" destOrd="0" presId="urn:microsoft.com/office/officeart/2005/8/layout/hierarchy1"/>
    <dgm:cxn modelId="{A28526C3-FEA1-4DB2-9080-593DE0DDDB52}" type="presParOf" srcId="{1E21F466-6E75-4E09-B577-4C6A95E10284}" destId="{1CE8DB3E-8C46-460C-BD24-86A6385D5595}" srcOrd="0" destOrd="0" presId="urn:microsoft.com/office/officeart/2005/8/layout/hierarchy1"/>
    <dgm:cxn modelId="{A2256642-0B5B-4BCD-B754-33756207020E}" type="presParOf" srcId="{1E21F466-6E75-4E09-B577-4C6A95E10284}" destId="{7BEF8A9C-D5E8-410A-9761-11A15734493C}" srcOrd="1" destOrd="0" presId="urn:microsoft.com/office/officeart/2005/8/layout/hierarchy1"/>
    <dgm:cxn modelId="{5F84F973-F3D0-4509-BBBC-AE00652B12A5}" type="presParOf" srcId="{2E80F741-88A7-41AD-BE2C-33CEA36449C1}" destId="{EB7C4160-6247-4374-9010-A761E0720605}" srcOrd="1" destOrd="0" presId="urn:microsoft.com/office/officeart/2005/8/layout/hierarchy1"/>
    <dgm:cxn modelId="{5315BB1D-6480-48E5-AE49-0295E969179C}" type="presParOf" srcId="{575FF223-FE84-4DDB-980B-DF3EE9705BE6}" destId="{B5AF35BF-CFA3-42CD-ADDE-8C9CBCB2B7E0}" srcOrd="2" destOrd="0" presId="urn:microsoft.com/office/officeart/2005/8/layout/hierarchy1"/>
    <dgm:cxn modelId="{D1690AF8-F032-4FE9-ABD7-4847222DB4AD}" type="presParOf" srcId="{575FF223-FE84-4DDB-980B-DF3EE9705BE6}" destId="{EA2F4894-9E8E-4363-BD37-FDB7014D78CC}" srcOrd="3" destOrd="0" presId="urn:microsoft.com/office/officeart/2005/8/layout/hierarchy1"/>
    <dgm:cxn modelId="{77AA4FF9-ED67-4552-B797-3FD57D648E06}" type="presParOf" srcId="{EA2F4894-9E8E-4363-BD37-FDB7014D78CC}" destId="{45670BF5-F05D-44E5-A3D0-745FA4674147}" srcOrd="0" destOrd="0" presId="urn:microsoft.com/office/officeart/2005/8/layout/hierarchy1"/>
    <dgm:cxn modelId="{AD545E71-0C53-41FB-B78E-325F0DD7C3C5}" type="presParOf" srcId="{45670BF5-F05D-44E5-A3D0-745FA4674147}" destId="{490A814C-4B07-4AB2-B076-AAF560773BFB}" srcOrd="0" destOrd="0" presId="urn:microsoft.com/office/officeart/2005/8/layout/hierarchy1"/>
    <dgm:cxn modelId="{75E57D16-0489-43E7-8A7C-2A5CC650AA44}" type="presParOf" srcId="{45670BF5-F05D-44E5-A3D0-745FA4674147}" destId="{2F28E87B-CD1D-4A85-B67C-C955E2597B9E}" srcOrd="1" destOrd="0" presId="urn:microsoft.com/office/officeart/2005/8/layout/hierarchy1"/>
    <dgm:cxn modelId="{72640A6C-5105-4020-8043-A89B84598843}" type="presParOf" srcId="{EA2F4894-9E8E-4363-BD37-FDB7014D78CC}" destId="{C71BE8D8-B49E-4675-870A-ABC5445D641F}" srcOrd="1" destOrd="0" presId="urn:microsoft.com/office/officeart/2005/8/layout/hierarchy1"/>
    <dgm:cxn modelId="{C14ECCBB-C608-4C64-B605-4FA81021ADA6}" type="presParOf" srcId="{64C6B96E-4CDA-478D-B4D0-A14C8D678C1A}" destId="{B321B6BE-A1D9-4EA4-AC3D-D923B37FD612}" srcOrd="2" destOrd="0" presId="urn:microsoft.com/office/officeart/2005/8/layout/hierarchy1"/>
    <dgm:cxn modelId="{67932712-A393-4344-865A-9A7B6EF1EE71}" type="presParOf" srcId="{64C6B96E-4CDA-478D-B4D0-A14C8D678C1A}" destId="{AFC94AB8-CDD1-4A64-90D0-04DE1A438C41}" srcOrd="3" destOrd="0" presId="urn:microsoft.com/office/officeart/2005/8/layout/hierarchy1"/>
    <dgm:cxn modelId="{2AB0D55D-9034-4790-8E14-C8DDCE3D3474}" type="presParOf" srcId="{AFC94AB8-CDD1-4A64-90D0-04DE1A438C41}" destId="{333A715D-DE7A-4AB7-BA74-AB51F5B94E41}" srcOrd="0" destOrd="0" presId="urn:microsoft.com/office/officeart/2005/8/layout/hierarchy1"/>
    <dgm:cxn modelId="{F8E6D2EE-9AA1-46E8-B1D6-046AFA26FA00}" type="presParOf" srcId="{333A715D-DE7A-4AB7-BA74-AB51F5B94E41}" destId="{31B5057B-7054-4E40-8CBA-D9C6A11FCECB}" srcOrd="0" destOrd="0" presId="urn:microsoft.com/office/officeart/2005/8/layout/hierarchy1"/>
    <dgm:cxn modelId="{BBB01C47-6C7C-4CA4-BDB8-2AEADBABD1F9}" type="presParOf" srcId="{333A715D-DE7A-4AB7-BA74-AB51F5B94E41}" destId="{A3050DFF-A91A-4E22-B0F3-4AAB39FAE90B}" srcOrd="1" destOrd="0" presId="urn:microsoft.com/office/officeart/2005/8/layout/hierarchy1"/>
    <dgm:cxn modelId="{CB2217AE-24EF-48C0-B4A0-5D3980124321}" type="presParOf" srcId="{AFC94AB8-CDD1-4A64-90D0-04DE1A438C41}" destId="{2791160E-4E8A-40C7-9D4C-1717ADB879ED}" srcOrd="1" destOrd="0" presId="urn:microsoft.com/office/officeart/2005/8/layout/hierarchy1"/>
    <dgm:cxn modelId="{6907C139-3ACC-4847-B940-EFC2CAFAB354}" type="presParOf" srcId="{2791160E-4E8A-40C7-9D4C-1717ADB879ED}" destId="{9B717E1C-0C27-47D2-A492-2A0EAAE4A2E5}" srcOrd="0" destOrd="0" presId="urn:microsoft.com/office/officeart/2005/8/layout/hierarchy1"/>
    <dgm:cxn modelId="{86764427-07CD-4C29-9AAE-1667A114296C}" type="presParOf" srcId="{2791160E-4E8A-40C7-9D4C-1717ADB879ED}" destId="{D782D8F8-1FB5-4718-A5BA-51428FBE4859}" srcOrd="1" destOrd="0" presId="urn:microsoft.com/office/officeart/2005/8/layout/hierarchy1"/>
    <dgm:cxn modelId="{6105D6B0-C467-4245-A9E5-8B890C06D3BC}" type="presParOf" srcId="{D782D8F8-1FB5-4718-A5BA-51428FBE4859}" destId="{BE3A1333-DF2A-4D8F-B6DC-AA6A0752ED94}" srcOrd="0" destOrd="0" presId="urn:microsoft.com/office/officeart/2005/8/layout/hierarchy1"/>
    <dgm:cxn modelId="{B3D962F6-E001-4388-BB70-045761CFB793}" type="presParOf" srcId="{BE3A1333-DF2A-4D8F-B6DC-AA6A0752ED94}" destId="{3B1AD542-0996-41D5-9875-752C4AF61227}" srcOrd="0" destOrd="0" presId="urn:microsoft.com/office/officeart/2005/8/layout/hierarchy1"/>
    <dgm:cxn modelId="{A1ABC9D6-0C35-4AFD-BA4F-BF7FCC92A441}" type="presParOf" srcId="{BE3A1333-DF2A-4D8F-B6DC-AA6A0752ED94}" destId="{167A3007-D60E-466F-AC9F-571693AA67E9}" srcOrd="1" destOrd="0" presId="urn:microsoft.com/office/officeart/2005/8/layout/hierarchy1"/>
    <dgm:cxn modelId="{40C307C3-6DC7-4A6B-899A-758D34529B0B}" type="presParOf" srcId="{D782D8F8-1FB5-4718-A5BA-51428FBE4859}" destId="{6989427F-A955-4B7B-825F-4B3F8C627C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purl.oclc.org/ooxml/drawingml/diagram" xmlns:a="http://purl.oclc.org/ooxml/drawingml/main">
  <dgm:ptLst>
    <dgm:pt modelId="{FEA31157-587A-4570-9516-BC83080A6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2706457E-9FD2-4CA8-AF3F-DC87343FF173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Tillit och respekt </a:t>
          </a:r>
        </a:p>
      </dgm:t>
    </dgm:pt>
    <dgm:pt modelId="{682386A4-DE6A-450A-8BA1-C2E104C05BD6}" type="parTrans" cxnId="{9DB97C06-27A1-416A-8E35-67B50B6ACC1D}">
      <dgm:prSet/>
      <dgm:spPr/>
      <dgm:t>
        <a:bodyPr/>
        <a:lstStyle/>
        <a:p>
          <a:endParaRPr lang="en-US"/>
        </a:p>
      </dgm:t>
    </dgm:pt>
    <dgm:pt modelId="{A5C8158E-057B-4EF2-9F63-DA7E1D50C16E}" type="sibTrans" cxnId="{9DB97C06-27A1-416A-8E35-67B50B6ACC1D}">
      <dgm:prSet/>
      <dgm:spPr/>
      <dgm:t>
        <a:bodyPr/>
        <a:lstStyle/>
        <a:p>
          <a:endParaRPr lang="en-US"/>
        </a:p>
      </dgm:t>
    </dgm:pt>
    <dgm:pt modelId="{79DA5807-DDDF-4939-8E86-7C8FDB6DF0AA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Rättigheter och skyldigheter </a:t>
          </a:r>
        </a:p>
      </dgm:t>
    </dgm:pt>
    <dgm:pt modelId="{A5C7F11A-4026-45E7-AD72-6514A7FF5E3F}" type="parTrans" cxnId="{98F62C77-A391-4EDB-B157-BF7E14E9D256}">
      <dgm:prSet/>
      <dgm:spPr/>
      <dgm:t>
        <a:bodyPr/>
        <a:lstStyle/>
        <a:p>
          <a:endParaRPr lang="en-US"/>
        </a:p>
      </dgm:t>
    </dgm:pt>
    <dgm:pt modelId="{3C262C21-E483-43B7-91AD-BFC994C0BBA9}" type="sibTrans" cxnId="{98F62C77-A391-4EDB-B157-BF7E14E9D256}">
      <dgm:prSet/>
      <dgm:spPr/>
      <dgm:t>
        <a:bodyPr/>
        <a:lstStyle/>
        <a:p>
          <a:endParaRPr lang="en-US"/>
        </a:p>
      </dgm:t>
    </dgm:pt>
    <dgm:pt modelId="{873BE76D-4B16-42CC-BF13-F635A23274D6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Insyn och transparens som ökar förståelsen </a:t>
          </a:r>
        </a:p>
      </dgm:t>
    </dgm:pt>
    <dgm:pt modelId="{87BE8729-F593-41D3-954F-6C46D0764ABD}" type="parTrans" cxnId="{D529F739-1C14-45C8-ABA7-481C12FA6689}">
      <dgm:prSet/>
      <dgm:spPr/>
      <dgm:t>
        <a:bodyPr/>
        <a:lstStyle/>
        <a:p>
          <a:endParaRPr lang="en-US"/>
        </a:p>
      </dgm:t>
    </dgm:pt>
    <dgm:pt modelId="{1D5C71F2-DD4C-485E-A8C8-8F6F4D518E34}" type="sibTrans" cxnId="{D529F739-1C14-45C8-ABA7-481C12FA6689}">
      <dgm:prSet/>
      <dgm:spPr/>
      <dgm:t>
        <a:bodyPr/>
        <a:lstStyle/>
        <a:p>
          <a:endParaRPr lang="en-US"/>
        </a:p>
      </dgm:t>
    </dgm:pt>
    <dgm:pt modelId="{44E375C8-1A3C-420E-99E4-B997CA5A640F}">
      <dgm:prSet/>
      <dgm:spPr/>
      <dgm:t>
        <a:bodyPr/>
        <a:lstStyle/>
        <a:p>
          <a:pPr>
            <a:lnSpc>
              <a:spcPct val="100%"/>
            </a:lnSpc>
          </a:pPr>
          <a:r>
            <a:rPr lang="en-US"/>
            <a:t>• Delaktighet och inflytande tidigt i processen </a:t>
          </a:r>
        </a:p>
      </dgm:t>
    </dgm:pt>
    <dgm:pt modelId="{8882B567-1E67-46FB-9F3F-AC87B72641DB}" type="parTrans" cxnId="{DF2AA005-E6D3-49D4-9A4A-B38B61E0D40D}">
      <dgm:prSet/>
      <dgm:spPr/>
      <dgm:t>
        <a:bodyPr/>
        <a:lstStyle/>
        <a:p>
          <a:endParaRPr lang="en-US"/>
        </a:p>
      </dgm:t>
    </dgm:pt>
    <dgm:pt modelId="{0B966F91-F081-4829-B624-73774BD4A971}" type="sibTrans" cxnId="{DF2AA005-E6D3-49D4-9A4A-B38B61E0D40D}">
      <dgm:prSet/>
      <dgm:spPr/>
      <dgm:t>
        <a:bodyPr/>
        <a:lstStyle/>
        <a:p>
          <a:endParaRPr lang="en-US"/>
        </a:p>
      </dgm:t>
    </dgm:pt>
    <dgm:pt modelId="{3FDF9FB4-78F6-458B-91F1-9D64AD2E86D3}" type="pres">
      <dgm:prSet presAssocID="{FEA31157-587A-4570-9516-BC83080A68B6}" presName="root" presStyleCnt="0">
        <dgm:presLayoutVars>
          <dgm:dir/>
          <dgm:resizeHandles val="exact"/>
        </dgm:presLayoutVars>
      </dgm:prSet>
      <dgm:spPr/>
    </dgm:pt>
    <dgm:pt modelId="{6669DB25-4C8E-47CF-8666-9488C0B14C90}" type="pres">
      <dgm:prSet presAssocID="{2706457E-9FD2-4CA8-AF3F-DC87343FF173}" presName="compNode" presStyleCnt="0"/>
      <dgm:spPr/>
    </dgm:pt>
    <dgm:pt modelId="{94F2E716-CA77-4AEC-8113-7577201DBFD4}" type="pres">
      <dgm:prSet presAssocID="{2706457E-9FD2-4CA8-AF3F-DC87343FF173}" presName="bgRect" presStyleLbl="bgShp" presStyleIdx="0" presStyleCnt="4"/>
      <dgm:spPr/>
    </dgm:pt>
    <dgm:pt modelId="{A9CFAA7C-5EB8-46E7-BFDC-08A72775132B}" type="pres">
      <dgm:prSet presAssocID="{2706457E-9FD2-4CA8-AF3F-DC87343FF173}" presName="iconRect" presStyleLbl="node1" presStyleIdx="0" presStyleCnt="4"/>
      <dgm:spPr>
        <a:blipFill>
          <a:blip xmlns:r="http://purl.oclc.org/ooxml/officeDocument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88A14A06-ADF9-478E-B04B-7C820B6F6451}" type="pres">
      <dgm:prSet presAssocID="{2706457E-9FD2-4CA8-AF3F-DC87343FF173}" presName="spaceRect" presStyleCnt="0"/>
      <dgm:spPr/>
    </dgm:pt>
    <dgm:pt modelId="{5A8E5078-1F82-4BA7-9E2B-3FD16712F5D1}" type="pres">
      <dgm:prSet presAssocID="{2706457E-9FD2-4CA8-AF3F-DC87343FF173}" presName="parTx" presStyleLbl="revTx" presStyleIdx="0" presStyleCnt="4">
        <dgm:presLayoutVars>
          <dgm:chMax val="0"/>
          <dgm:chPref val="0"/>
        </dgm:presLayoutVars>
      </dgm:prSet>
      <dgm:spPr/>
    </dgm:pt>
    <dgm:pt modelId="{4BE7CABC-8C81-4AEC-89F4-0D11A2170637}" type="pres">
      <dgm:prSet presAssocID="{A5C8158E-057B-4EF2-9F63-DA7E1D50C16E}" presName="sibTrans" presStyleCnt="0"/>
      <dgm:spPr/>
    </dgm:pt>
    <dgm:pt modelId="{6FA11981-CEDE-4C89-992F-0646F1FCD1C1}" type="pres">
      <dgm:prSet presAssocID="{79DA5807-DDDF-4939-8E86-7C8FDB6DF0AA}" presName="compNode" presStyleCnt="0"/>
      <dgm:spPr/>
    </dgm:pt>
    <dgm:pt modelId="{18EF0C0E-EC3E-4E8A-BAAF-4D11138F0031}" type="pres">
      <dgm:prSet presAssocID="{79DA5807-DDDF-4939-8E86-7C8FDB6DF0AA}" presName="bgRect" presStyleLbl="bgShp" presStyleIdx="1" presStyleCnt="4"/>
      <dgm:spPr/>
    </dgm:pt>
    <dgm:pt modelId="{3EB9F15C-ECF8-4570-84DA-36F3D59D2409}" type="pres">
      <dgm:prSet presAssocID="{79DA5807-DDDF-4939-8E86-7C8FDB6DF0AA}" presName="iconRect" presStyleLbl="node1" presStyleIdx="1" presStyleCnt="4"/>
      <dgm:spPr>
        <a:blipFill>
          <a:blip xmlns:r="http://purl.oclc.org/ooxml/officeDocument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BEDBF00-8C57-40C5-B5F0-DA4885BE7E01}" type="pres">
      <dgm:prSet presAssocID="{79DA5807-DDDF-4939-8E86-7C8FDB6DF0AA}" presName="spaceRect" presStyleCnt="0"/>
      <dgm:spPr/>
    </dgm:pt>
    <dgm:pt modelId="{D7317952-1AC1-4F3F-80BF-C5DAE5FCF12F}" type="pres">
      <dgm:prSet presAssocID="{79DA5807-DDDF-4939-8E86-7C8FDB6DF0AA}" presName="parTx" presStyleLbl="revTx" presStyleIdx="1" presStyleCnt="4">
        <dgm:presLayoutVars>
          <dgm:chMax val="0"/>
          <dgm:chPref val="0"/>
        </dgm:presLayoutVars>
      </dgm:prSet>
      <dgm:spPr/>
    </dgm:pt>
    <dgm:pt modelId="{01467DF9-028D-4FF3-A0B5-E79B0818CA4B}" type="pres">
      <dgm:prSet presAssocID="{3C262C21-E483-43B7-91AD-BFC994C0BBA9}" presName="sibTrans" presStyleCnt="0"/>
      <dgm:spPr/>
    </dgm:pt>
    <dgm:pt modelId="{F41613C0-5F03-4262-BB64-ACC949869B47}" type="pres">
      <dgm:prSet presAssocID="{873BE76D-4B16-42CC-BF13-F635A23274D6}" presName="compNode" presStyleCnt="0"/>
      <dgm:spPr/>
    </dgm:pt>
    <dgm:pt modelId="{D231B5DD-A82F-4F3A-99F5-568C167FBB09}" type="pres">
      <dgm:prSet presAssocID="{873BE76D-4B16-42CC-BF13-F635A23274D6}" presName="bgRect" presStyleLbl="bgShp" presStyleIdx="2" presStyleCnt="4"/>
      <dgm:spPr/>
    </dgm:pt>
    <dgm:pt modelId="{899F4483-322B-4325-B03D-3C34433A0166}" type="pres">
      <dgm:prSet presAssocID="{873BE76D-4B16-42CC-BF13-F635A23274D6}" presName="iconRect" presStyleLbl="node1" presStyleIdx="2" presStyleCnt="4"/>
      <dgm:spPr>
        <a:blipFill>
          <a:blip xmlns:r="http://purl.oclc.org/ooxml/officeDocument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B05D062-954F-4086-B2D4-3329B95AB369}" type="pres">
      <dgm:prSet presAssocID="{873BE76D-4B16-42CC-BF13-F635A23274D6}" presName="spaceRect" presStyleCnt="0"/>
      <dgm:spPr/>
    </dgm:pt>
    <dgm:pt modelId="{F28A0235-7937-45F7-AD90-FE6ADAB08674}" type="pres">
      <dgm:prSet presAssocID="{873BE76D-4B16-42CC-BF13-F635A23274D6}" presName="parTx" presStyleLbl="revTx" presStyleIdx="2" presStyleCnt="4">
        <dgm:presLayoutVars>
          <dgm:chMax val="0"/>
          <dgm:chPref val="0"/>
        </dgm:presLayoutVars>
      </dgm:prSet>
      <dgm:spPr/>
    </dgm:pt>
    <dgm:pt modelId="{013E09A6-7C6A-4B16-83D9-461235F199EA}" type="pres">
      <dgm:prSet presAssocID="{1D5C71F2-DD4C-485E-A8C8-8F6F4D518E34}" presName="sibTrans" presStyleCnt="0"/>
      <dgm:spPr/>
    </dgm:pt>
    <dgm:pt modelId="{DCDE4EBD-8DB1-44D3-9867-C1BD76B742C5}" type="pres">
      <dgm:prSet presAssocID="{44E375C8-1A3C-420E-99E4-B997CA5A640F}" presName="compNode" presStyleCnt="0"/>
      <dgm:spPr/>
    </dgm:pt>
    <dgm:pt modelId="{E4A5D0DD-D1E2-4515-8250-BC843A03989D}" type="pres">
      <dgm:prSet presAssocID="{44E375C8-1A3C-420E-99E4-B997CA5A640F}" presName="bgRect" presStyleLbl="bgShp" presStyleIdx="3" presStyleCnt="4"/>
      <dgm:spPr/>
    </dgm:pt>
    <dgm:pt modelId="{452239A2-85E7-49DA-AECE-D4788550F642}" type="pres">
      <dgm:prSet presAssocID="{44E375C8-1A3C-420E-99E4-B997CA5A640F}" presName="iconRect" presStyleLbl="node1" presStyleIdx="3" presStyleCnt="4"/>
      <dgm:spPr>
        <a:blipFill>
          <a:blip xmlns:r="http://purl.oclc.org/ooxml/officeDocument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622E2BF0-64C4-4CD1-9B0A-CFDB13F46BA2}" type="pres">
      <dgm:prSet presAssocID="{44E375C8-1A3C-420E-99E4-B997CA5A640F}" presName="spaceRect" presStyleCnt="0"/>
      <dgm:spPr/>
    </dgm:pt>
    <dgm:pt modelId="{268A4B80-2AA7-4358-B94B-53F4AD09031E}" type="pres">
      <dgm:prSet presAssocID="{44E375C8-1A3C-420E-99E4-B997CA5A640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2AA005-E6D3-49D4-9A4A-B38B61E0D40D}" srcId="{FEA31157-587A-4570-9516-BC83080A68B6}" destId="{44E375C8-1A3C-420E-99E4-B997CA5A640F}" srcOrd="3" destOrd="0" parTransId="{8882B567-1E67-46FB-9F3F-AC87B72641DB}" sibTransId="{0B966F91-F081-4829-B624-73774BD4A971}"/>
    <dgm:cxn modelId="{9DB97C06-27A1-416A-8E35-67B50B6ACC1D}" srcId="{FEA31157-587A-4570-9516-BC83080A68B6}" destId="{2706457E-9FD2-4CA8-AF3F-DC87343FF173}" srcOrd="0" destOrd="0" parTransId="{682386A4-DE6A-450A-8BA1-C2E104C05BD6}" sibTransId="{A5C8158E-057B-4EF2-9F63-DA7E1D50C16E}"/>
    <dgm:cxn modelId="{44276B32-EEA6-40D7-BFE5-C5033F296C5B}" type="presOf" srcId="{FEA31157-587A-4570-9516-BC83080A68B6}" destId="{3FDF9FB4-78F6-458B-91F1-9D64AD2E86D3}" srcOrd="0" destOrd="0" presId="urn:microsoft.com/office/officeart/2018/2/layout/IconVerticalSolidList"/>
    <dgm:cxn modelId="{D529F739-1C14-45C8-ABA7-481C12FA6689}" srcId="{FEA31157-587A-4570-9516-BC83080A68B6}" destId="{873BE76D-4B16-42CC-BF13-F635A23274D6}" srcOrd="2" destOrd="0" parTransId="{87BE8729-F593-41D3-954F-6C46D0764ABD}" sibTransId="{1D5C71F2-DD4C-485E-A8C8-8F6F4D518E34}"/>
    <dgm:cxn modelId="{98F62C77-A391-4EDB-B157-BF7E14E9D256}" srcId="{FEA31157-587A-4570-9516-BC83080A68B6}" destId="{79DA5807-DDDF-4939-8E86-7C8FDB6DF0AA}" srcOrd="1" destOrd="0" parTransId="{A5C7F11A-4026-45E7-AD72-6514A7FF5E3F}" sibTransId="{3C262C21-E483-43B7-91AD-BFC994C0BBA9}"/>
    <dgm:cxn modelId="{1C95CF84-C9E2-49B3-9103-FC0093372AD0}" type="presOf" srcId="{44E375C8-1A3C-420E-99E4-B997CA5A640F}" destId="{268A4B80-2AA7-4358-B94B-53F4AD09031E}" srcOrd="0" destOrd="0" presId="urn:microsoft.com/office/officeart/2018/2/layout/IconVerticalSolidList"/>
    <dgm:cxn modelId="{414B778A-414A-481C-B1A8-8BB39C0A4D46}" type="presOf" srcId="{2706457E-9FD2-4CA8-AF3F-DC87343FF173}" destId="{5A8E5078-1F82-4BA7-9E2B-3FD16712F5D1}" srcOrd="0" destOrd="0" presId="urn:microsoft.com/office/officeart/2018/2/layout/IconVerticalSolidList"/>
    <dgm:cxn modelId="{662FF99A-AC2C-47EC-BC6F-9322D84BF0FE}" type="presOf" srcId="{873BE76D-4B16-42CC-BF13-F635A23274D6}" destId="{F28A0235-7937-45F7-AD90-FE6ADAB08674}" srcOrd="0" destOrd="0" presId="urn:microsoft.com/office/officeart/2018/2/layout/IconVerticalSolidList"/>
    <dgm:cxn modelId="{D06963BD-C026-432D-9A6C-65FE4AA7A85A}" type="presOf" srcId="{79DA5807-DDDF-4939-8E86-7C8FDB6DF0AA}" destId="{D7317952-1AC1-4F3F-80BF-C5DAE5FCF12F}" srcOrd="0" destOrd="0" presId="urn:microsoft.com/office/officeart/2018/2/layout/IconVerticalSolidList"/>
    <dgm:cxn modelId="{6FBC516B-A6EC-4853-AE13-55C1085AF7BB}" type="presParOf" srcId="{3FDF9FB4-78F6-458B-91F1-9D64AD2E86D3}" destId="{6669DB25-4C8E-47CF-8666-9488C0B14C90}" srcOrd="0" destOrd="0" presId="urn:microsoft.com/office/officeart/2018/2/layout/IconVerticalSolidList"/>
    <dgm:cxn modelId="{0AC708A8-E3E1-4AC9-9492-AEDCFEAC5089}" type="presParOf" srcId="{6669DB25-4C8E-47CF-8666-9488C0B14C90}" destId="{94F2E716-CA77-4AEC-8113-7577201DBFD4}" srcOrd="0" destOrd="0" presId="urn:microsoft.com/office/officeart/2018/2/layout/IconVerticalSolidList"/>
    <dgm:cxn modelId="{15E07D38-E6E9-4CB0-87EC-4BEFD0FF29E4}" type="presParOf" srcId="{6669DB25-4C8E-47CF-8666-9488C0B14C90}" destId="{A9CFAA7C-5EB8-46E7-BFDC-08A72775132B}" srcOrd="1" destOrd="0" presId="urn:microsoft.com/office/officeart/2018/2/layout/IconVerticalSolidList"/>
    <dgm:cxn modelId="{2F32256D-A4DD-42F9-8892-224B3FD4D1AA}" type="presParOf" srcId="{6669DB25-4C8E-47CF-8666-9488C0B14C90}" destId="{88A14A06-ADF9-478E-B04B-7C820B6F6451}" srcOrd="2" destOrd="0" presId="urn:microsoft.com/office/officeart/2018/2/layout/IconVerticalSolidList"/>
    <dgm:cxn modelId="{53BEB1DC-8A7B-4D24-A2E2-3B4168384C06}" type="presParOf" srcId="{6669DB25-4C8E-47CF-8666-9488C0B14C90}" destId="{5A8E5078-1F82-4BA7-9E2B-3FD16712F5D1}" srcOrd="3" destOrd="0" presId="urn:microsoft.com/office/officeart/2018/2/layout/IconVerticalSolidList"/>
    <dgm:cxn modelId="{4CEBD4C3-6487-4534-A2B1-2E320D5DB4B1}" type="presParOf" srcId="{3FDF9FB4-78F6-458B-91F1-9D64AD2E86D3}" destId="{4BE7CABC-8C81-4AEC-89F4-0D11A2170637}" srcOrd="1" destOrd="0" presId="urn:microsoft.com/office/officeart/2018/2/layout/IconVerticalSolidList"/>
    <dgm:cxn modelId="{C3D1841D-2E54-411D-B4EB-8BE0987721E1}" type="presParOf" srcId="{3FDF9FB4-78F6-458B-91F1-9D64AD2E86D3}" destId="{6FA11981-CEDE-4C89-992F-0646F1FCD1C1}" srcOrd="2" destOrd="0" presId="urn:microsoft.com/office/officeart/2018/2/layout/IconVerticalSolidList"/>
    <dgm:cxn modelId="{47D58B7A-41D0-4168-B83E-ACC6FBF5FCEC}" type="presParOf" srcId="{6FA11981-CEDE-4C89-992F-0646F1FCD1C1}" destId="{18EF0C0E-EC3E-4E8A-BAAF-4D11138F0031}" srcOrd="0" destOrd="0" presId="urn:microsoft.com/office/officeart/2018/2/layout/IconVerticalSolidList"/>
    <dgm:cxn modelId="{CED3A928-530C-49D1-A0D0-54F944EC1F2B}" type="presParOf" srcId="{6FA11981-CEDE-4C89-992F-0646F1FCD1C1}" destId="{3EB9F15C-ECF8-4570-84DA-36F3D59D2409}" srcOrd="1" destOrd="0" presId="urn:microsoft.com/office/officeart/2018/2/layout/IconVerticalSolidList"/>
    <dgm:cxn modelId="{F7943D07-913C-422D-9A6D-2C1F802101BF}" type="presParOf" srcId="{6FA11981-CEDE-4C89-992F-0646F1FCD1C1}" destId="{7BEDBF00-8C57-40C5-B5F0-DA4885BE7E01}" srcOrd="2" destOrd="0" presId="urn:microsoft.com/office/officeart/2018/2/layout/IconVerticalSolidList"/>
    <dgm:cxn modelId="{2249AD6A-89CC-45E6-AB4D-E386FD89F918}" type="presParOf" srcId="{6FA11981-CEDE-4C89-992F-0646F1FCD1C1}" destId="{D7317952-1AC1-4F3F-80BF-C5DAE5FCF12F}" srcOrd="3" destOrd="0" presId="urn:microsoft.com/office/officeart/2018/2/layout/IconVerticalSolidList"/>
    <dgm:cxn modelId="{18733DBB-EE7E-4EEA-BCCC-C815B35721D2}" type="presParOf" srcId="{3FDF9FB4-78F6-458B-91F1-9D64AD2E86D3}" destId="{01467DF9-028D-4FF3-A0B5-E79B0818CA4B}" srcOrd="3" destOrd="0" presId="urn:microsoft.com/office/officeart/2018/2/layout/IconVerticalSolidList"/>
    <dgm:cxn modelId="{29DA07D0-2A56-46E1-A2BA-693B47DDEE21}" type="presParOf" srcId="{3FDF9FB4-78F6-458B-91F1-9D64AD2E86D3}" destId="{F41613C0-5F03-4262-BB64-ACC949869B47}" srcOrd="4" destOrd="0" presId="urn:microsoft.com/office/officeart/2018/2/layout/IconVerticalSolidList"/>
    <dgm:cxn modelId="{2774D039-B74A-42CF-8D8B-41659632A338}" type="presParOf" srcId="{F41613C0-5F03-4262-BB64-ACC949869B47}" destId="{D231B5DD-A82F-4F3A-99F5-568C167FBB09}" srcOrd="0" destOrd="0" presId="urn:microsoft.com/office/officeart/2018/2/layout/IconVerticalSolidList"/>
    <dgm:cxn modelId="{81FFC356-11AB-4392-BD91-6A81AED81F98}" type="presParOf" srcId="{F41613C0-5F03-4262-BB64-ACC949869B47}" destId="{899F4483-322B-4325-B03D-3C34433A0166}" srcOrd="1" destOrd="0" presId="urn:microsoft.com/office/officeart/2018/2/layout/IconVerticalSolidList"/>
    <dgm:cxn modelId="{F38899D0-C1CB-48E6-8276-1E71345FF185}" type="presParOf" srcId="{F41613C0-5F03-4262-BB64-ACC949869B47}" destId="{DB05D062-954F-4086-B2D4-3329B95AB369}" srcOrd="2" destOrd="0" presId="urn:microsoft.com/office/officeart/2018/2/layout/IconVerticalSolidList"/>
    <dgm:cxn modelId="{F95688FF-4C91-4DC7-9941-746CC162CB15}" type="presParOf" srcId="{F41613C0-5F03-4262-BB64-ACC949869B47}" destId="{F28A0235-7937-45F7-AD90-FE6ADAB08674}" srcOrd="3" destOrd="0" presId="urn:microsoft.com/office/officeart/2018/2/layout/IconVerticalSolidList"/>
    <dgm:cxn modelId="{BF6774B6-A960-442C-B8FE-41DE6D7579ED}" type="presParOf" srcId="{3FDF9FB4-78F6-458B-91F1-9D64AD2E86D3}" destId="{013E09A6-7C6A-4B16-83D9-461235F199EA}" srcOrd="5" destOrd="0" presId="urn:microsoft.com/office/officeart/2018/2/layout/IconVerticalSolidList"/>
    <dgm:cxn modelId="{F35326F4-4154-458C-9CD1-C313C785E93C}" type="presParOf" srcId="{3FDF9FB4-78F6-458B-91F1-9D64AD2E86D3}" destId="{DCDE4EBD-8DB1-44D3-9867-C1BD76B742C5}" srcOrd="6" destOrd="0" presId="urn:microsoft.com/office/officeart/2018/2/layout/IconVerticalSolidList"/>
    <dgm:cxn modelId="{2D837E4F-7FC6-47C4-97F9-E600A3F1FA56}" type="presParOf" srcId="{DCDE4EBD-8DB1-44D3-9867-C1BD76B742C5}" destId="{E4A5D0DD-D1E2-4515-8250-BC843A03989D}" srcOrd="0" destOrd="0" presId="urn:microsoft.com/office/officeart/2018/2/layout/IconVerticalSolidList"/>
    <dgm:cxn modelId="{30A04D0D-6286-4D43-85DF-EB2900AFFA77}" type="presParOf" srcId="{DCDE4EBD-8DB1-44D3-9867-C1BD76B742C5}" destId="{452239A2-85E7-49DA-AECE-D4788550F642}" srcOrd="1" destOrd="0" presId="urn:microsoft.com/office/officeart/2018/2/layout/IconVerticalSolidList"/>
    <dgm:cxn modelId="{44735A80-0F31-4209-A0EA-ED4B65243AFB}" type="presParOf" srcId="{DCDE4EBD-8DB1-44D3-9867-C1BD76B742C5}" destId="{622E2BF0-64C4-4CD1-9B0A-CFDB13F46BA2}" srcOrd="2" destOrd="0" presId="urn:microsoft.com/office/officeart/2018/2/layout/IconVerticalSolidList"/>
    <dgm:cxn modelId="{09F86308-F985-4249-86AC-61346B4F5A50}" type="presParOf" srcId="{DCDE4EBD-8DB1-44D3-9867-C1BD76B742C5}" destId="{268A4B80-2AA7-4358-B94B-53F4AD090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B717E1C-0C27-47D2-A492-2A0EAAE4A2E5}">
      <dsp:nvSpPr>
        <dsp:cNvPr id="0" name=""/>
        <dsp:cNvSpPr/>
      </dsp:nvSpPr>
      <dsp:spPr>
        <a:xfrm>
          <a:off x="5760335" y="1571863"/>
          <a:ext cx="91440" cy="2989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321B6BE-A1D9-4EA4-AC3D-D923B37FD612}">
      <dsp:nvSpPr>
        <dsp:cNvPr id="0" name=""/>
        <dsp:cNvSpPr/>
      </dsp:nvSpPr>
      <dsp:spPr>
        <a:xfrm>
          <a:off x="4534850" y="654985"/>
          <a:ext cx="1271204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1271204" y="203704"/>
              </a:lnTo>
              <a:lnTo>
                <a:pt x="1271204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B5AF35BF-CFA3-42CD-ADDE-8C9CBCB2B7E0}">
      <dsp:nvSpPr>
        <dsp:cNvPr id="0" name=""/>
        <dsp:cNvSpPr/>
      </dsp:nvSpPr>
      <dsp:spPr>
        <a:xfrm>
          <a:off x="2504948" y="1606559"/>
          <a:ext cx="843183" cy="29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704"/>
              </a:lnTo>
              <a:lnTo>
                <a:pt x="843183" y="203704"/>
              </a:lnTo>
              <a:lnTo>
                <a:pt x="843183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CF5C17A6-1ADC-4568-A87F-8C496DDAF98A}">
      <dsp:nvSpPr>
        <dsp:cNvPr id="0" name=""/>
        <dsp:cNvSpPr/>
      </dsp:nvSpPr>
      <dsp:spPr>
        <a:xfrm>
          <a:off x="1661440" y="1606559"/>
          <a:ext cx="843507" cy="298918"/>
        </a:xfrm>
        <a:custGeom>
          <a:avLst/>
          <a:gdLst/>
          <a:ahLst/>
          <a:cxnLst/>
          <a:rect l="0" t="0" r="0" b="0"/>
          <a:pathLst>
            <a:path>
              <a:moveTo>
                <a:pt x="843507" y="0"/>
              </a:moveTo>
              <a:lnTo>
                <a:pt x="843507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8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20563593-555F-40AB-A162-A53E8EEA0215}">
      <dsp:nvSpPr>
        <dsp:cNvPr id="0" name=""/>
        <dsp:cNvSpPr/>
      </dsp:nvSpPr>
      <dsp:spPr>
        <a:xfrm>
          <a:off x="2504948" y="654985"/>
          <a:ext cx="2029902" cy="298918"/>
        </a:xfrm>
        <a:custGeom>
          <a:avLst/>
          <a:gdLst/>
          <a:ahLst/>
          <a:cxnLst/>
          <a:rect l="0" t="0" r="0" b="0"/>
          <a:pathLst>
            <a:path>
              <a:moveTo>
                <a:pt x="2029902" y="0"/>
              </a:moveTo>
              <a:lnTo>
                <a:pt x="2029902" y="203704"/>
              </a:lnTo>
              <a:lnTo>
                <a:pt x="0" y="203704"/>
              </a:lnTo>
              <a:lnTo>
                <a:pt x="0" y="298918"/>
              </a:lnTo>
            </a:path>
          </a:pathLst>
        </a:custGeom>
        <a:noFill/>
        <a:ln w="12700" cap="flat" cmpd="sng" algn="ctr">
          <a:solidFill>
            <a:schemeClr val="accent1">
              <a:shade val="60%"/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</dsp:sp>
    <dsp:sp modelId="{A1CF7FC7-4C13-4DED-A6ED-9F1ED6C1BC7A}">
      <dsp:nvSpPr>
        <dsp:cNvPr id="0" name=""/>
        <dsp:cNvSpPr/>
      </dsp:nvSpPr>
      <dsp:spPr>
        <a:xfrm>
          <a:off x="3869775" y="2331"/>
          <a:ext cx="1330150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E975459-B7CA-4C34-AAC1-2449228D2560}">
      <dsp:nvSpPr>
        <dsp:cNvPr id="0" name=""/>
        <dsp:cNvSpPr/>
      </dsp:nvSpPr>
      <dsp:spPr>
        <a:xfrm>
          <a:off x="3983975" y="110822"/>
          <a:ext cx="1330150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Central</a:t>
          </a:r>
        </a:p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samverkansgrupp</a:t>
          </a:r>
        </a:p>
      </dsp:txBody>
      <dsp:txXfrm>
        <a:off x="4003091" y="129938"/>
        <a:ext cx="1291918" cy="614422"/>
      </dsp:txXfrm>
    </dsp:sp>
    <dsp:sp modelId="{9DD9D098-9063-4D47-A150-D11B914AE953}">
      <dsp:nvSpPr>
        <dsp:cNvPr id="0" name=""/>
        <dsp:cNvSpPr/>
      </dsp:nvSpPr>
      <dsp:spPr>
        <a:xfrm>
          <a:off x="1813088" y="953904"/>
          <a:ext cx="1383719" cy="652654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D2866FA-F424-4C34-928D-89678A8B0E03}">
      <dsp:nvSpPr>
        <dsp:cNvPr id="0" name=""/>
        <dsp:cNvSpPr/>
      </dsp:nvSpPr>
      <dsp:spPr>
        <a:xfrm>
          <a:off x="1927289" y="1062395"/>
          <a:ext cx="1383719" cy="652654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1946405" y="1081511"/>
        <a:ext cx="1345487" cy="614422"/>
      </dsp:txXfrm>
    </dsp:sp>
    <dsp:sp modelId="{1CE8DB3E-8C46-460C-BD24-86A6385D5595}">
      <dsp:nvSpPr>
        <dsp:cNvPr id="0" name=""/>
        <dsp:cNvSpPr/>
      </dsp:nvSpPr>
      <dsp:spPr>
        <a:xfrm>
          <a:off x="932456" y="1905477"/>
          <a:ext cx="1457967" cy="95951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7BEF8A9C-D5E8-410A-9761-11A15734493C}">
      <dsp:nvSpPr>
        <dsp:cNvPr id="0" name=""/>
        <dsp:cNvSpPr/>
      </dsp:nvSpPr>
      <dsp:spPr>
        <a:xfrm>
          <a:off x="1046657" y="2013968"/>
          <a:ext cx="1457967" cy="95951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1074760" y="2042071"/>
        <a:ext cx="1401761" cy="903312"/>
      </dsp:txXfrm>
    </dsp:sp>
    <dsp:sp modelId="{490A814C-4B07-4AB2-B076-AAF560773BFB}">
      <dsp:nvSpPr>
        <dsp:cNvPr id="0" name=""/>
        <dsp:cNvSpPr/>
      </dsp:nvSpPr>
      <dsp:spPr>
        <a:xfrm>
          <a:off x="2618824" y="1905477"/>
          <a:ext cx="1458615" cy="924340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F28E87B-CD1D-4A85-B67C-C955E2597B9E}">
      <dsp:nvSpPr>
        <dsp:cNvPr id="0" name=""/>
        <dsp:cNvSpPr/>
      </dsp:nvSpPr>
      <dsp:spPr>
        <a:xfrm>
          <a:off x="2733025" y="2013968"/>
          <a:ext cx="1458615" cy="924340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2760098" y="2041041"/>
        <a:ext cx="1404469" cy="870194"/>
      </dsp:txXfrm>
    </dsp:sp>
    <dsp:sp modelId="{31B5057B-7054-4E40-8CBA-D9C6A11FCECB}">
      <dsp:nvSpPr>
        <dsp:cNvPr id="0" name=""/>
        <dsp:cNvSpPr/>
      </dsp:nvSpPr>
      <dsp:spPr>
        <a:xfrm>
          <a:off x="5092339" y="953904"/>
          <a:ext cx="1427431" cy="617958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A3050DFF-A91A-4E22-B0F3-4AAB39FAE90B}">
      <dsp:nvSpPr>
        <dsp:cNvPr id="0" name=""/>
        <dsp:cNvSpPr/>
      </dsp:nvSpPr>
      <dsp:spPr>
        <a:xfrm>
          <a:off x="5206539" y="1062395"/>
          <a:ext cx="1427431" cy="617958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Förvaltnings-samverkan</a:t>
          </a:r>
        </a:p>
      </dsp:txBody>
      <dsp:txXfrm>
        <a:off x="5224638" y="1080494"/>
        <a:ext cx="1391233" cy="581760"/>
      </dsp:txXfrm>
    </dsp:sp>
    <dsp:sp modelId="{3B1AD542-0996-41D5-9875-752C4AF61227}">
      <dsp:nvSpPr>
        <dsp:cNvPr id="0" name=""/>
        <dsp:cNvSpPr/>
      </dsp:nvSpPr>
      <dsp:spPr>
        <a:xfrm>
          <a:off x="5042681" y="1870782"/>
          <a:ext cx="1526748" cy="919615"/>
        </a:xfrm>
        <a:prstGeom prst="roundRect">
          <a:avLst>
            <a:gd name="adj" fmla="val 10000"/>
          </a:avLst>
        </a:prstGeom>
        <a:solidFill>
          <a:schemeClr val="accent6">
            <a:lumMod val="60%"/>
            <a:lumOff val="40%"/>
          </a:schemeClr>
        </a:solidFill>
        <a:ln w="127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167A3007-D60E-466F-AC9F-571693AA67E9}">
      <dsp:nvSpPr>
        <dsp:cNvPr id="0" name=""/>
        <dsp:cNvSpPr/>
      </dsp:nvSpPr>
      <dsp:spPr>
        <a:xfrm>
          <a:off x="5156881" y="1979273"/>
          <a:ext cx="1526748" cy="919615"/>
        </a:xfrm>
        <a:prstGeom prst="roundRect">
          <a:avLst>
            <a:gd name="adj" fmla="val 10000"/>
          </a:avLst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127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%"/>
            </a:lnSpc>
            <a:spcBef>
              <a:spcPct val="0%"/>
            </a:spcBef>
            <a:spcAft>
              <a:spcPct val="35%"/>
            </a:spcAft>
            <a:buNone/>
          </a:pPr>
          <a:r>
            <a:rPr lang="sv-SE" sz="1200" kern="1200" dirty="0"/>
            <a:t>Lokal samverkansgrupp</a:t>
          </a:r>
          <a:br>
            <a:rPr lang="sv-SE" sz="1200" kern="1200" dirty="0"/>
          </a:br>
          <a:r>
            <a:rPr lang="sv-SE" sz="1200" kern="1200" dirty="0"/>
            <a:t>Kan vara på avdelnings- och/eller enhetsnivå</a:t>
          </a:r>
        </a:p>
      </dsp:txBody>
      <dsp:txXfrm>
        <a:off x="5183816" y="2006208"/>
        <a:ext cx="1472878" cy="865745"/>
      </dsp:txXfrm>
    </dsp:sp>
  </dsp:spTree>
</dsp:drawing>
</file>

<file path=ppt/diagrams/drawing2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94F2E716-CA77-4AEC-8113-7577201DBFD4}">
      <dsp:nvSpPr>
        <dsp:cNvPr id="0" name=""/>
        <dsp:cNvSpPr/>
      </dsp:nvSpPr>
      <dsp:spPr>
        <a:xfrm>
          <a:off x="0" y="1571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A9CFAA7C-5EB8-46E7-BFDC-08A72775132B}">
      <dsp:nvSpPr>
        <dsp:cNvPr id="0" name=""/>
        <dsp:cNvSpPr/>
      </dsp:nvSpPr>
      <dsp:spPr>
        <a:xfrm>
          <a:off x="240871" y="180731"/>
          <a:ext cx="437947" cy="437947"/>
        </a:xfrm>
        <a:prstGeom prst="rect">
          <a:avLst/>
        </a:prstGeom>
        <a:blipFill>
          <a:blip xmlns:r="http://purl.oclc.org/ooxml/officeDocument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5A8E5078-1F82-4BA7-9E2B-3FD16712F5D1}">
      <dsp:nvSpPr>
        <dsp:cNvPr id="0" name=""/>
        <dsp:cNvSpPr/>
      </dsp:nvSpPr>
      <dsp:spPr>
        <a:xfrm>
          <a:off x="919690" y="1571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Tillit och respekt </a:t>
          </a:r>
        </a:p>
      </dsp:txBody>
      <dsp:txXfrm>
        <a:off x="919690" y="1571"/>
        <a:ext cx="2585803" cy="796268"/>
      </dsp:txXfrm>
    </dsp:sp>
    <dsp:sp modelId="{18EF0C0E-EC3E-4E8A-BAAF-4D11138F0031}">
      <dsp:nvSpPr>
        <dsp:cNvPr id="0" name=""/>
        <dsp:cNvSpPr/>
      </dsp:nvSpPr>
      <dsp:spPr>
        <a:xfrm>
          <a:off x="0" y="996907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3EB9F15C-ECF8-4570-84DA-36F3D59D2409}">
      <dsp:nvSpPr>
        <dsp:cNvPr id="0" name=""/>
        <dsp:cNvSpPr/>
      </dsp:nvSpPr>
      <dsp:spPr>
        <a:xfrm>
          <a:off x="240871" y="1176067"/>
          <a:ext cx="437947" cy="437947"/>
        </a:xfrm>
        <a:prstGeom prst="rect">
          <a:avLst/>
        </a:prstGeom>
        <a:blipFill>
          <a:blip xmlns:r="http://purl.oclc.org/ooxml/officeDocument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D7317952-1AC1-4F3F-80BF-C5DAE5FCF12F}">
      <dsp:nvSpPr>
        <dsp:cNvPr id="0" name=""/>
        <dsp:cNvSpPr/>
      </dsp:nvSpPr>
      <dsp:spPr>
        <a:xfrm>
          <a:off x="919690" y="996907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Rättigheter och skyldigheter </a:t>
          </a:r>
        </a:p>
      </dsp:txBody>
      <dsp:txXfrm>
        <a:off x="919690" y="996907"/>
        <a:ext cx="2585803" cy="796268"/>
      </dsp:txXfrm>
    </dsp:sp>
    <dsp:sp modelId="{D231B5DD-A82F-4F3A-99F5-568C167FBB09}">
      <dsp:nvSpPr>
        <dsp:cNvPr id="0" name=""/>
        <dsp:cNvSpPr/>
      </dsp:nvSpPr>
      <dsp:spPr>
        <a:xfrm>
          <a:off x="0" y="1992243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899F4483-322B-4325-B03D-3C34433A0166}">
      <dsp:nvSpPr>
        <dsp:cNvPr id="0" name=""/>
        <dsp:cNvSpPr/>
      </dsp:nvSpPr>
      <dsp:spPr>
        <a:xfrm>
          <a:off x="240871" y="2171403"/>
          <a:ext cx="437947" cy="437947"/>
        </a:xfrm>
        <a:prstGeom prst="rect">
          <a:avLst/>
        </a:prstGeom>
        <a:blipFill>
          <a:blip xmlns:r="http://purl.oclc.org/ooxml/officeDocument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F28A0235-7937-45F7-AD90-FE6ADAB08674}">
      <dsp:nvSpPr>
        <dsp:cNvPr id="0" name=""/>
        <dsp:cNvSpPr/>
      </dsp:nvSpPr>
      <dsp:spPr>
        <a:xfrm>
          <a:off x="919690" y="1992243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Insyn och transparens som ökar förståelsen </a:t>
          </a:r>
        </a:p>
      </dsp:txBody>
      <dsp:txXfrm>
        <a:off x="919690" y="1992243"/>
        <a:ext cx="2585803" cy="796268"/>
      </dsp:txXfrm>
    </dsp:sp>
    <dsp:sp modelId="{E4A5D0DD-D1E2-4515-8250-BC843A03989D}">
      <dsp:nvSpPr>
        <dsp:cNvPr id="0" name=""/>
        <dsp:cNvSpPr/>
      </dsp:nvSpPr>
      <dsp:spPr>
        <a:xfrm>
          <a:off x="0" y="2987579"/>
          <a:ext cx="3505494" cy="7962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%"/>
            <a:lumOff val="0%"/>
            <a:alphaOff val="0%"/>
          </a:schemeClr>
        </a:solidFill>
        <a:ln>
          <a:noFill/>
        </a:ln>
        <a:effectLst/>
      </dsp:spPr>
      <dsp:style>
        <a:lnRef idx="0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452239A2-85E7-49DA-AECE-D4788550F642}">
      <dsp:nvSpPr>
        <dsp:cNvPr id="0" name=""/>
        <dsp:cNvSpPr/>
      </dsp:nvSpPr>
      <dsp:spPr>
        <a:xfrm>
          <a:off x="240871" y="3166739"/>
          <a:ext cx="437947" cy="437947"/>
        </a:xfrm>
        <a:prstGeom prst="rect">
          <a:avLst/>
        </a:prstGeom>
        <a:blipFill>
          <a:blip xmlns:r="http://purl.oclc.org/ooxml/officeDocument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%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</dsp:sp>
    <dsp:sp modelId="{268A4B80-2AA7-4358-B94B-53F4AD09031E}">
      <dsp:nvSpPr>
        <dsp:cNvPr id="0" name=""/>
        <dsp:cNvSpPr/>
      </dsp:nvSpPr>
      <dsp:spPr>
        <a:xfrm>
          <a:off x="919690" y="2987579"/>
          <a:ext cx="2585803" cy="79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%" g="0%" b="0%"/>
        </a:lnRef>
        <a:fillRef idx="0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84272" tIns="84272" rIns="84272" bIns="84272" numCol="1" spcCol="1270" anchor="ctr" anchorCtr="0">
          <a:noAutofit/>
        </a:bodyPr>
        <a:lstStyle/>
        <a:p>
          <a:pPr marL="0" lvl="0" indent="0" algn="l" defTabSz="711200">
            <a:lnSpc>
              <a:spcPct val="100%"/>
            </a:lnSpc>
            <a:spcBef>
              <a:spcPct val="0%"/>
            </a:spcBef>
            <a:spcAft>
              <a:spcPct val="35%"/>
            </a:spcAft>
            <a:buNone/>
          </a:pPr>
          <a:r>
            <a:rPr lang="en-US" sz="1600" kern="1200"/>
            <a:t>• Delaktighet och inflytande tidigt i processen </a:t>
          </a:r>
        </a:p>
      </dsp:txBody>
      <dsp:txXfrm>
        <a:off x="919690" y="2987579"/>
        <a:ext cx="2585803" cy="796268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purl.oclc.org/ooxml/officeDocument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purl.oclc.org/ooxml/officeDocument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purl.oclc.org/ooxml/officeDocument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purl.oclc.org/ooxml/officeDocument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purl.oclc.org/ooxml/officeDocument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purl.oclc.org/ooxml/officeDocument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purl.oclc.org/ooxml/officeDocument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purl.oclc.org/ooxml/officeDocument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purl.oclc.org/ooxml/officeDocument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purl.oclc.org/ooxml/officeDocument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purl.oclc.org/ooxml/officeDocument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purl.oclc.org/ooxml/officeDocument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purl.oclc.org/ooxml/officeDocument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purl.oclc.org/ooxml/officeDocument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purl.oclc.org/ooxml/officeDocument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purl.oclc.org/ooxml/officeDocument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purl.oclc.org/ooxml/officeDocument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purl.oclc.org/ooxml/officeDocument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purl.oclc.org/ooxml/drawingml/diagram" xmlns:a="http://purl.oclc.org/ooxml/drawingml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purl.oclc.org/ooxml/officeDocument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purl.oclc.org/ooxml/officeDocument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purl.oclc.org/ooxml/officeDocument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purl.oclc.org/ooxml/officeDocument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purl.oclc.org/ooxml/officeDocument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purl.oclc.org/ooxml/officeDocument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purl.oclc.org/ooxml/officeDocument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%"/>
          </a:lnSpc>
        </a:lvl1pPr>
        <a:lvl2pPr>
          <a:lnSpc>
            <a:spcPct val="100%"/>
          </a:lnSpc>
        </a:lvl2pPr>
      </dgm1612:lstStyle>
    </a:ext>
  </dgm:extLst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iagrams/quickStyle2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drawings/drawing1.xml><?xml version="1.0" encoding="utf-8"?>
<c:userShapes xmlns:c="http://purl.oclc.org/ooxml/drawingml/chart">
  <cdr:relSizeAnchor xmlns:cdr="http://purl.oclc.org/ooxml/drawingml/chartDrawing">
    <cdr:from>
      <cdr:x>0.0618</cdr:x>
      <cdr:y>0.85807</cdr:y>
    </cdr:from>
    <cdr:to>
      <cdr:x>0.13228</cdr:x>
      <cdr:y>0.96624</cdr:y>
    </cdr:to>
    <cdr:sp macro="" textlink="">
      <cdr:nvSpPr>
        <cdr:cNvPr id="2" name="textruta 1">
          <a:extLst xmlns:a="http://purl.oclc.org/ooxml/drawingml/main">
            <a:ext uri="{FF2B5EF4-FFF2-40B4-BE49-F238E27FC236}">
              <a16:creationId xmlns:a16="http://schemas.microsoft.com/office/drawing/2014/main" id="{094DF2EC-C03D-4BA4-BB07-75B60CB26A94}"/>
            </a:ext>
          </a:extLst>
        </cdr:cNvPr>
        <cdr:cNvSpPr txBox="1"/>
      </cdr:nvSpPr>
      <cdr:spPr>
        <a:xfrm xmlns:a="http://purl.oclc.org/ooxml/drawingml/main">
          <a:off x="803507" y="7253697"/>
          <a:ext cx="916363" cy="914416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none" rtlCol="0"/>
        <a:lstStyle xmlns:a="http://purl.oclc.org/ooxml/drawingml/main"/>
        <a:p xmlns:a="http://purl.oclc.org/ooxml/drawingml/main">
          <a:endParaRPr lang="sv-SE" sz="1100" dirty="0"/>
        </a:p>
      </cdr:txBody>
    </cdr:sp>
  </cdr:relSizeAnchor>
  <cdr:relSizeAnchor xmlns:cdr="http://purl.oclc.org/ooxml/drawingml/chartDrawing">
    <cdr:from>
      <cdr:x>0.10967</cdr:x>
      <cdr:y>0.32261</cdr:y>
    </cdr:from>
    <cdr:to>
      <cdr:x>0.18015</cdr:x>
      <cdr:y>0.43078</cdr:y>
    </cdr:to>
    <cdr:sp macro="" textlink="">
      <cdr:nvSpPr>
        <cdr:cNvPr id="3" name="textruta 2">
          <a:extLst xmlns:a="http://purl.oclc.org/ooxml/drawingml/main">
            <a:ext uri="{FF2B5EF4-FFF2-40B4-BE49-F238E27FC236}">
              <a16:creationId xmlns:a16="http://schemas.microsoft.com/office/drawing/2014/main" id="{993BF7B5-56EE-9CF7-A180-838967714E9A}"/>
            </a:ext>
          </a:extLst>
        </cdr:cNvPr>
        <cdr:cNvSpPr txBox="1"/>
      </cdr:nvSpPr>
      <cdr:spPr>
        <a:xfrm xmlns:a="http://purl.oclc.org/ooxml/drawingml/main">
          <a:off x="1422785" y="2727222"/>
          <a:ext cx="914400" cy="914400"/>
        </a:xfrm>
        <a:prstGeom xmlns:a="http://purl.oclc.org/ooxml/drawingml/main" prst="rect">
          <a:avLst/>
        </a:prstGeom>
      </cdr:spPr>
      <cdr:txBody>
        <a:bodyPr xmlns:a="http://purl.oclc.org/ooxml/drawingml/main" vertOverflow="clip" wrap="none" rtlCol="0"/>
        <a:lstStyle xmlns:a="http://purl.oclc.org/ooxml/drawingml/main"/>
        <a:p xmlns:a="http://purl.oclc.org/ooxml/drawingml/main">
          <a:endParaRPr lang="sv-SE" sz="1100" dirty="0"/>
        </a:p>
      </cdr:txBody>
    </cdr:sp>
  </cdr:relSizeAnchor>
  <cdr:relSizeAnchor xmlns:cdr="http://purl.oclc.org/ooxml/drawingml/chartDrawing">
    <cdr:from>
      <cdr:x>0.07329</cdr:x>
      <cdr:y>0.17463</cdr:y>
    </cdr:from>
    <cdr:to>
      <cdr:x>0.87386</cdr:x>
      <cdr:y>0.3042</cdr:y>
    </cdr:to>
    <cdr:sp macro="" textlink="">
      <cdr:nvSpPr>
        <cdr:cNvPr id="4" name="Rubrik 1">
          <a:extLst xmlns:a="http://purl.oclc.org/ooxml/drawingml/main">
            <a:ext uri="{FF2B5EF4-FFF2-40B4-BE49-F238E27FC236}">
              <a16:creationId xmlns:a16="http://schemas.microsoft.com/office/drawing/2014/main" id="{D3F71E8C-8DF4-42F0-8765-A1A765DE0FDC}"/>
            </a:ext>
          </a:extLst>
        </cdr:cNvPr>
        <cdr:cNvSpPr>
          <a:spLocks xmlns:a="http://purl.oclc.org/ooxml/drawingml/main" noGrp="1"/>
        </cdr:cNvSpPr>
      </cdr:nvSpPr>
      <cdr:spPr>
        <a:xfrm xmlns:a="http://purl.oclc.org/ooxml/drawingml/main">
          <a:off x="950800" y="1476203"/>
          <a:ext cx="10386500" cy="1095375"/>
        </a:xfrm>
        <a:prstGeom xmlns:a="http://purl.oclc.org/ooxml/drawingml/main" prst="rect">
          <a:avLst/>
        </a:prstGeom>
      </cdr:spPr>
      <cdr:txBody>
        <a:bodyPr xmlns:a="http://purl.oclc.org/ooxml/drawingml/main" vert="horz" lIns="91440" tIns="45720" rIns="91440" bIns="45720" rtlCol="0" anchor="ctr">
          <a:noAutofit/>
        </a:bodyPr>
        <a:lstStyle xmlns:a="http://purl.oclc.org/ooxml/drawingml/main">
          <a:lvl1pPr algn="l" defTabSz="914400" rtl="0" eaLnBrk="1" latinLnBrk="0" hangingPunct="1">
            <a:lnSpc>
              <a:spcPct val="90%"/>
            </a:lnSpc>
            <a:spcBef>
              <a:spcPct val="0%"/>
            </a:spcBef>
            <a:buNone/>
            <a:defRPr sz="44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purl.oclc.org/ooxml/drawingml/main">
          <a:r>
            <a:rPr lang="sv-SE" sz="28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rPr>
            <a:t>4. Arbetsmiljöfrågor inklusive friskfaktorer och verksamhetsfrågor kan behandlas vid samma tillfälle </a:t>
          </a:r>
        </a:p>
        <a:p xmlns:a="http://purl.oclc.org/ooxml/drawingml/main">
          <a:endParaRPr lang="sv-SE" altLang="sv-SE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4DEAD-BF52-4AF2-9EAD-F5033A075FF3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60F3-5AA8-43EB-ABE4-8B29770934B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32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10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11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12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13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14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15.xml"/><Relationship Id="rId1" Type="http://purl.oclc.org/ooxml/officeDocument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purl.oclc.org/ooxml/officeDocument/relationships/slide" Target="../slides/slide16.xml"/><Relationship Id="rId1" Type="http://purl.oclc.org/ooxml/officeDocument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purl.oclc.org/ooxml/officeDocument/relationships/slide" Target="../slides/slide17.xml"/><Relationship Id="rId1" Type="http://purl.oclc.org/ooxml/officeDocument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2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6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7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8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9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1610708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28650" y="4777194"/>
            <a:ext cx="5489258" cy="42791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sz="1000" b="0" i="0" u="none" strike="noStrike" kern="1200" baseline="0%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861" indent="-285716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2862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007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151" indent="-228572"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29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44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8585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5730" indent="-228572" eaLnBrk="0" fontAlgn="base" hangingPunct="0">
              <a:spcBef>
                <a:spcPct val="0%"/>
              </a:spcBef>
              <a:spcAft>
                <a:spcPct val="0%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34BDC675-7ADA-4A32-B991-D809CC56FFE6}" type="slidenum">
              <a:rPr lang="sv-SE" altLang="sv-SE" sz="1200">
                <a:solidFill>
                  <a:srgbClr val="000000"/>
                </a:solidFill>
              </a:rPr>
              <a:pPr/>
              <a:t>10</a:t>
            </a:fld>
            <a:endParaRPr lang="sv-SE" altLang="sv-SE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1036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6053925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539826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7535635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4228452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602731"/>
      </p:ext>
    </p:extLst>
  </p:cSld>
  <p:clrMapOvr>
    <a:masterClrMapping/>
  </p:clrMapOvr>
</p:notes>
</file>

<file path=ppt/notesSlides/notesSlide1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759045"/>
      </p:ext>
    </p:extLst>
  </p:cSld>
  <p:clrMapOvr>
    <a:masterClrMapping/>
  </p:clrMapOvr>
</p:notes>
</file>

<file path=ppt/notesSlides/notesSlide1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938633"/>
      </p:ext>
    </p:extLst>
  </p:cSld>
  <p:clrMapOvr>
    <a:masterClrMapping/>
  </p:clrMapOvr>
</p:notes>
</file>

<file path=ppt/notesSlides/notesSlide1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8001549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5652998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099638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139922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0201642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7918646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539108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664786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4260F3-5AA8-43EB-ABE4-8B29770934B9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2570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086350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0701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615784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562515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372994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8397383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033575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650889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897945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620689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6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0E9736C6-7F07-414D-B42F-6F51142450DE}" type="datetimeFigureOut">
              <a:rPr lang="sv-SE" smtClean="0"/>
              <a:t>2023-08-30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E972715-0882-45E3-9FD4-2A83862D068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054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purl.oclc.org/ooxml/officeDocument/relationships/image" Target="../media/image14.png"/><Relationship Id="rId3" Type="http://purl.oclc.org/ooxml/officeDocument/relationships/diagramData" Target="../diagrams/data1.xml"/><Relationship Id="rId7" Type="http://schemas.microsoft.com/office/2007/relationships/diagramDrawing" Target="../diagrams/drawing1.xml"/><Relationship Id="rId2" Type="http://purl.oclc.org/ooxml/officeDocument/relationships/notesSlide" Target="../notesSlides/notesSlide10.xml"/><Relationship Id="rId1" Type="http://purl.oclc.org/ooxml/officeDocument/relationships/slideLayout" Target="../slideLayouts/slideLayout6.xml"/><Relationship Id="rId6" Type="http://purl.oclc.org/ooxml/officeDocument/relationships/diagramColors" Target="../diagrams/colors1.xml"/><Relationship Id="rId5" Type="http://purl.oclc.org/ooxml/officeDocument/relationships/diagramQuickStyle" Target="../diagrams/quickStyle1.xml"/><Relationship Id="rId4" Type="http://purl.oclc.org/ooxml/officeDocument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1.xml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chart" Target="../charts/chart1.xml"/><Relationship Id="rId2" Type="http://purl.oclc.org/ooxml/officeDocument/relationships/notesSlide" Target="../notesSlides/notesSlide12.xml"/><Relationship Id="rId1" Type="http://purl.oclc.org/ooxml/officeDocument/relationships/slideLayout" Target="../slideLayouts/slideLayout2.xml"/><Relationship Id="rId4" Type="http://purl.oclc.org/ooxml/officeDocument/relationships/hyperlink" Target="https://skr.se/skr/arbetsgivarekollektivavtal/kollektivavtal/ovrigakollektivavtal/samverkansavtal/chefsstod.28798.html" TargetMode="Externa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3.xml"/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purl.oclc.org/ooxml/officeDocument/relationships/image" Target="../media/image15.png"/><Relationship Id="rId7" Type="http://purl.oclc.org/ooxml/officeDocument/relationships/diagramColors" Target="../diagrams/colors2.xml"/><Relationship Id="rId2" Type="http://purl.oclc.org/ooxml/officeDocument/relationships/notesSlide" Target="../notesSlides/notesSlide14.xml"/><Relationship Id="rId1" Type="http://purl.oclc.org/ooxml/officeDocument/relationships/slideLayout" Target="../slideLayouts/slideLayout2.xml"/><Relationship Id="rId6" Type="http://purl.oclc.org/ooxml/officeDocument/relationships/diagramQuickStyle" Target="../diagrams/quickStyle2.xml"/><Relationship Id="rId5" Type="http://purl.oclc.org/ooxml/officeDocument/relationships/diagramLayout" Target="../diagrams/layout2.xml"/><Relationship Id="rId4" Type="http://purl.oclc.org/ooxml/officeDocument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2.xml"/><Relationship Id="rId4" Type="http://purl.oclc.org/ooxml/officeDocument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16.xml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20.png"/><Relationship Id="rId2" Type="http://purl.oclc.org/ooxml/officeDocument/relationships/notesSlide" Target="../notesSlides/notesSlide17.xml"/><Relationship Id="rId1" Type="http://purl.oclc.org/ooxml/officeDocument/relationships/slideLayout" Target="../slideLayouts/slideLayout2.xml"/><Relationship Id="rId4" Type="http://purl.oclc.org/ooxml/officeDocument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1.png"/><Relationship Id="rId2" Type="http://purl.oclc.org/ooxml/officeDocument/relationships/notesSlide" Target="../notesSlides/notesSlide18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Relationship Id="rId4" Type="http://purl.oclc.org/ooxml/officeDocument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4.pn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5.jpeg"/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Relationship Id="rId4" Type="http://purl.oclc.org/ooxml/officeDocument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7.jpeg"/><Relationship Id="rId2" Type="http://purl.oclc.org/ooxml/officeDocument/relationships/notesSlide" Target="../notesSlides/notesSlide6.xml"/><Relationship Id="rId1" Type="http://purl.oclc.org/ooxml/officeDocument/relationships/slideLayout" Target="../slideLayouts/slideLayout2.xml"/><Relationship Id="rId5" Type="http://purl.oclc.org/ooxml/officeDocument/relationships/image" Target="../media/image9.jpeg"/><Relationship Id="rId4" Type="http://purl.oclc.org/ooxml/officeDocument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8.jpeg"/><Relationship Id="rId2" Type="http://purl.oclc.org/ooxml/officeDocument/relationships/notesSlide" Target="../notesSlides/notesSlide7.xml"/><Relationship Id="rId1" Type="http://purl.oclc.org/ooxml/officeDocument/relationships/slideLayout" Target="../slideLayouts/slideLayout2.xml"/><Relationship Id="rId5" Type="http://purl.oclc.org/ooxml/officeDocument/relationships/image" Target="../media/image11.jpeg"/><Relationship Id="rId4" Type="http://purl.oclc.org/ooxml/officeDocument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2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2.xml"/><Relationship Id="rId4" Type="http://purl.oclc.org/ooxml/officeDocument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9.xml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640080" y="483004"/>
            <a:ext cx="6745458" cy="3082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Samverkansavtal</a:t>
            </a:r>
            <a:endParaRPr lang="en-US" sz="46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för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framgångsrikt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arbete</a:t>
            </a: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6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med </a:t>
            </a:r>
            <a:r>
              <a:rPr lang="en-US" sz="46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friskfaktorer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7876903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.973%" b="0.001%"/>
          <a:stretch/>
        </p:blipFill>
        <p:spPr>
          <a:xfrm>
            <a:off x="5472809" y="3488925"/>
            <a:ext cx="6405683" cy="3768963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294618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ubrik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10386500" cy="1095375"/>
          </a:xfrm>
        </p:spPr>
        <p:txBody>
          <a:bodyPr>
            <a:noAutofit/>
          </a:bodyPr>
          <a:lstStyle/>
          <a:p>
            <a:pPr eaLnBrk="0" hangingPunct="0">
              <a:lnSpc>
                <a:spcPct val="100%"/>
              </a:lnSpc>
              <a:spcBef>
                <a:spcPts val="600"/>
              </a:spcBef>
              <a:defRPr/>
            </a:pPr>
            <a:r>
              <a:rPr lang="sv-SE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Strukturen för samverkan ger en rättvis och transparent organisation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60043758"/>
              </p:ext>
            </p:extLst>
          </p:nvPr>
        </p:nvGraphicFramePr>
        <p:xfrm>
          <a:off x="2063715" y="1663459"/>
          <a:ext cx="8352928" cy="2975819"/>
        </p:xfrm>
        <a:graphic>
          <a:graphicData uri="http://purl.oclc.org/ooxml/drawingml/diagram">
            <dgm:relIds xmlns:dgm="http://purl.oclc.org/ooxml/drawingml/diagram" xmlns:r="http://purl.oclc.org/ooxml/officeDocument/relationships" r:dm="rId3" r:lo="rId4" r:qs="rId5" r:cs="rId6"/>
          </a:graphicData>
        </a:graphic>
      </p:graphicFrame>
      <p:sp>
        <p:nvSpPr>
          <p:cNvPr id="2" name="Ellips 1"/>
          <p:cNvSpPr/>
          <p:nvPr/>
        </p:nvSpPr>
        <p:spPr>
          <a:xfrm>
            <a:off x="4153436" y="4817783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7" name="Ellips 16"/>
          <p:cNvSpPr/>
          <p:nvPr/>
        </p:nvSpPr>
        <p:spPr>
          <a:xfrm>
            <a:off x="3073097" y="4827996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8" name="Ellips 17"/>
          <p:cNvSpPr/>
          <p:nvPr/>
        </p:nvSpPr>
        <p:spPr>
          <a:xfrm>
            <a:off x="5228540" y="4817784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19" name="Ellips 18"/>
          <p:cNvSpPr/>
          <p:nvPr/>
        </p:nvSpPr>
        <p:spPr>
          <a:xfrm>
            <a:off x="6268298" y="4809382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20" name="Ellips 19"/>
          <p:cNvSpPr/>
          <p:nvPr/>
        </p:nvSpPr>
        <p:spPr>
          <a:xfrm>
            <a:off x="7335378" y="4811998"/>
            <a:ext cx="981635" cy="817419"/>
          </a:xfrm>
          <a:prstGeom prst="ellipse">
            <a:avLst/>
          </a:prstGeom>
          <a:solidFill>
            <a:schemeClr val="accent6">
              <a:lumMod val="60%"/>
              <a:lumOff val="4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APT</a:t>
            </a:r>
          </a:p>
        </p:txBody>
      </p:sp>
      <p:sp>
        <p:nvSpPr>
          <p:cNvPr id="3" name="Höger klammerparentes 2"/>
          <p:cNvSpPr/>
          <p:nvPr/>
        </p:nvSpPr>
        <p:spPr>
          <a:xfrm>
            <a:off x="8862728" y="1644045"/>
            <a:ext cx="506187" cy="2995231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9309317" y="3139961"/>
            <a:ext cx="20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Partsförhållande</a:t>
            </a: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51B39EFC-699C-7F0E-CC26-814AA8AB3C08}"/>
              </a:ext>
            </a:extLst>
          </p:cNvPr>
          <p:cNvSpPr/>
          <p:nvPr/>
        </p:nvSpPr>
        <p:spPr>
          <a:xfrm>
            <a:off x="8898725" y="4838023"/>
            <a:ext cx="506187" cy="845469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8DC9C90-76B2-207D-4388-7CE3F29533EF}"/>
              </a:ext>
            </a:extLst>
          </p:cNvPr>
          <p:cNvSpPr txBox="1"/>
          <p:nvPr/>
        </p:nvSpPr>
        <p:spPr>
          <a:xfrm>
            <a:off x="9454791" y="4878158"/>
            <a:ext cx="208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medarbetare på arbetsplatsen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8FD7BCA-E8F3-F686-7777-D8AEA2051D35}"/>
              </a:ext>
            </a:extLst>
          </p:cNvPr>
          <p:cNvSpPr txBox="1"/>
          <p:nvPr/>
        </p:nvSpPr>
        <p:spPr>
          <a:xfrm>
            <a:off x="9431538" y="5893145"/>
            <a:ext cx="278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Dialog mellan chef </a:t>
            </a:r>
          </a:p>
          <a:p>
            <a:r>
              <a:rPr lang="sv-SE" dirty="0"/>
              <a:t>och medarbetare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17AAD8-DA42-71D6-1DEC-D54C9535F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9357" y="5888866"/>
            <a:ext cx="1402583" cy="817419"/>
          </a:xfrm>
          <a:prstGeom prst="rect">
            <a:avLst/>
          </a:prstGeom>
        </p:spPr>
      </p:pic>
      <p:sp>
        <p:nvSpPr>
          <p:cNvPr id="7" name="Pil: vänster-höger 6">
            <a:extLst>
              <a:ext uri="{FF2B5EF4-FFF2-40B4-BE49-F238E27FC236}">
                <a16:creationId xmlns:a16="http://schemas.microsoft.com/office/drawing/2014/main" id="{7F144FE7-99CB-FA7C-D0A6-A01A1C8DF443}"/>
              </a:ext>
            </a:extLst>
          </p:cNvPr>
          <p:cNvSpPr/>
          <p:nvPr/>
        </p:nvSpPr>
        <p:spPr>
          <a:xfrm rot="5400000">
            <a:off x="-534694" y="2502878"/>
            <a:ext cx="4039447" cy="2321784"/>
          </a:xfrm>
          <a:prstGeom prst="left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eaLnBrk="0" fontAlgn="base" hangingPunct="0">
              <a:spcBef>
                <a:spcPct val="0%"/>
              </a:spcBef>
              <a:spcAft>
                <a:spcPct val="0%"/>
              </a:spcAft>
              <a:buFontTx/>
              <a:buNone/>
            </a:pPr>
            <a:r>
              <a:rPr lang="sv-SE" altLang="sv-SE" sz="1600" dirty="0">
                <a:solidFill>
                  <a:srgbClr val="000000"/>
                </a:solidFill>
              </a:rPr>
              <a:t>Information och </a:t>
            </a:r>
            <a:r>
              <a:rPr lang="sv-SE" altLang="sv-SE" sz="1600" dirty="0" err="1">
                <a:solidFill>
                  <a:srgbClr val="000000"/>
                </a:solidFill>
              </a:rPr>
              <a:t>kommunika-tion</a:t>
            </a:r>
            <a:r>
              <a:rPr lang="sv-SE" altLang="sv-SE" sz="1600" dirty="0">
                <a:solidFill>
                  <a:srgbClr val="000000"/>
                </a:solidFill>
              </a:rPr>
              <a:t> mellan olika samverkans-nivåer   </a:t>
            </a:r>
          </a:p>
        </p:txBody>
      </p:sp>
    </p:spTree>
    <p:extLst>
      <p:ext uri="{BB962C8B-B14F-4D97-AF65-F5344CB8AC3E}">
        <p14:creationId xmlns:p14="http://schemas.microsoft.com/office/powerpoint/2010/main" val="1281191170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0" indent="0" eaLnBrk="0" hangingPunct="0">
              <a:lnSpc>
                <a:spcPct val="100%"/>
              </a:lnSpc>
              <a:spcBef>
                <a:spcPts val="600"/>
              </a:spcBef>
              <a:buNone/>
              <a:defRPr/>
            </a:pPr>
            <a:endParaRPr lang="sv-SE" kern="0" dirty="0">
              <a:solidFill>
                <a:schemeClr val="bg2">
                  <a:lumMod val="75%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F062BDA-E484-4491-EADC-665AAA8B126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>
                <a:ea typeface="Calibri" panose="020F0502020204030204" pitchFamily="34" charset="0"/>
              </a:rPr>
              <a:t>Samverkansavtal</a:t>
            </a:r>
            <a:br>
              <a:rPr lang="sv-SE">
                <a:ea typeface="Calibri" panose="020F0502020204030204" pitchFamily="34" charset="0"/>
              </a:rPr>
            </a:br>
            <a:r>
              <a:rPr lang="sv-SE">
                <a:ea typeface="Calibri" panose="020F0502020204030204" pitchFamily="34" charset="0"/>
              </a:rPr>
              <a:t>- för framgångsrikt arbete med friskfaktorer</a:t>
            </a:r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2554283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281071"/>
              </p:ext>
            </p:extLst>
          </p:nvPr>
        </p:nvGraphicFramePr>
        <p:xfrm>
          <a:off x="-292963" y="-527023"/>
          <a:ext cx="13001737" cy="8453507"/>
        </p:xfrm>
        <a:graphic>
          <a:graphicData uri="http://purl.oclc.org/ooxml/drawingml/chart">
            <c:chart xmlns:c="http://purl.oclc.org/ooxml/drawingml/chart" xmlns:r="http://purl.oclc.org/ooxml/officeDocument/relationships" r:id="rId3"/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6884B0EE-218C-469F-86D6-3D95F868CD02}"/>
              </a:ext>
            </a:extLst>
          </p:cNvPr>
          <p:cNvSpPr txBox="1"/>
          <p:nvPr/>
        </p:nvSpPr>
        <p:spPr>
          <a:xfrm>
            <a:off x="352095" y="5602265"/>
            <a:ext cx="268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Finns att ladda ner på SKR:s hemsida:</a:t>
            </a:r>
          </a:p>
          <a:p>
            <a:r>
              <a:rPr lang="sv-SE" sz="1200" dirty="0">
                <a:latin typeface="+mj-lt"/>
                <a:hlinkClick r:id="rId4"/>
              </a:rPr>
              <a:t>Chefstöd för arbetsplatsträffar och </a:t>
            </a:r>
          </a:p>
          <a:p>
            <a:r>
              <a:rPr lang="sv-SE" sz="1200" dirty="0">
                <a:latin typeface="+mj-lt"/>
                <a:hlinkClick r:id="rId4"/>
              </a:rPr>
              <a:t>samverkansgrupper</a:t>
            </a:r>
            <a:endParaRPr lang="sv-S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452787"/>
      </p:ext>
    </p:extLst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solidFill>
                  <a:schemeClr val="bg2">
                    <a:lumMod val="75%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Samverkansavtal tillsammans med friskfaktorer ger en attraktiv arbetsplats och en effektiv verksamhet</a:t>
            </a: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83651A6-A7C4-D338-C020-78AFF5D1E2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ea typeface="Calibri" panose="020F0502020204030204" pitchFamily="34" charset="0"/>
              </a:rPr>
              <a:t>Samverkansavtal</a:t>
            </a:r>
            <a:br>
              <a:rPr lang="sv-SE" dirty="0">
                <a:ea typeface="Calibri" panose="020F0502020204030204" pitchFamily="34" charset="0"/>
              </a:rPr>
            </a:br>
            <a:r>
              <a:rPr lang="sv-SE" dirty="0">
                <a:ea typeface="Calibri" panose="020F0502020204030204" pitchFamily="34" charset="0"/>
              </a:rPr>
              <a:t>- för framgångsrikt arbete med friskfaktorer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708117"/>
      </p:ext>
    </p:extLst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16">
            <a:extLst>
              <a:ext uri="{FF2B5EF4-FFF2-40B4-BE49-F238E27FC236}">
                <a16:creationId xmlns:a16="http://schemas.microsoft.com/office/drawing/2014/main" id="{8371F85C-4FE1-D3B0-3FFC-DAFDC9D6A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2285395"/>
            <a:ext cx="6019331" cy="3783580"/>
          </a:xfrm>
          <a:prstGeom prst="rect">
            <a:avLst/>
          </a:prstGeom>
          <a:effectLst/>
        </p:spPr>
      </p:pic>
      <p:graphicFrame>
        <p:nvGraphicFramePr>
          <p:cNvPr id="4" name="Platshållare för innehåll 2">
            <a:extLst>
              <a:ext uri="{FF2B5EF4-FFF2-40B4-BE49-F238E27FC236}">
                <a16:creationId xmlns:a16="http://schemas.microsoft.com/office/drawing/2014/main" id="{19B1B5EE-70A3-D11C-9F15-CBF3C0D19D56}"/>
              </a:ext>
            </a:extLst>
          </p:cNvPr>
          <p:cNvGraphicFramePr>
            <a:graphicFrameLocks/>
          </p:cNvGraphicFramePr>
          <p:nvPr/>
        </p:nvGraphicFramePr>
        <p:xfrm>
          <a:off x="648931" y="2438400"/>
          <a:ext cx="3505494" cy="3785419"/>
        </p:xfrm>
        <a:graphic>
          <a:graphicData uri="http://purl.oclc.org/ooxml/drawingml/diagram">
            <dgm:relIds xmlns:dgm="http://purl.oclc.org/ooxml/drawingml/diagram" xmlns:r="http://purl.oclc.org/ooxml/officeDocument/relationships" r:dm="rId4" r:lo="rId5" r:qs="rId6" r:cs="rId7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C27A907-E93F-4EB8-A89B-C62EDE697810}"/>
              </a:ext>
            </a:extLst>
          </p:cNvPr>
          <p:cNvSpPr txBox="1">
            <a:spLocks/>
          </p:cNvSpPr>
          <p:nvPr/>
        </p:nvSpPr>
        <p:spPr>
          <a:xfrm>
            <a:off x="648931" y="300082"/>
            <a:ext cx="7983341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00%"/>
              </a:lnSpc>
              <a:spcBef>
                <a:spcPts val="600"/>
              </a:spcBef>
              <a:defRPr/>
            </a:pPr>
            <a:r>
              <a:rPr lang="sv-SE" sz="3200" b="1" kern="0" dirty="0">
                <a:solidFill>
                  <a:prstClr val="black"/>
                </a:solidFill>
                <a:cs typeface="Helvetica" panose="020B0604020202020204" pitchFamily="34" charset="0"/>
              </a:rPr>
              <a:t>5. Samverkansavtal tillsammans med friskfaktorer ger en attraktiv arbetsplats och en effektiv verksamhet</a:t>
            </a:r>
            <a:endParaRPr lang="sv-SE" sz="3200" b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D8EF7A87-383C-99E5-E391-E377E4A18C89}"/>
              </a:ext>
            </a:extLst>
          </p:cNvPr>
          <p:cNvCxnSpPr>
            <a:cxnSpLocks/>
          </p:cNvCxnSpPr>
          <p:nvPr/>
        </p:nvCxnSpPr>
        <p:spPr>
          <a:xfrm flipV="1">
            <a:off x="4411762" y="4752718"/>
            <a:ext cx="5321808" cy="106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8BD2D59-C21D-577F-786F-68703B663EA9}"/>
              </a:ext>
            </a:extLst>
          </p:cNvPr>
          <p:cNvCxnSpPr>
            <a:cxnSpLocks/>
          </p:cNvCxnSpPr>
          <p:nvPr/>
        </p:nvCxnSpPr>
        <p:spPr>
          <a:xfrm>
            <a:off x="4411762" y="2966590"/>
            <a:ext cx="4736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1D0A885-24F3-6B2B-1272-20BC85C19A8D}"/>
              </a:ext>
            </a:extLst>
          </p:cNvPr>
          <p:cNvCxnSpPr>
            <a:cxnSpLocks/>
          </p:cNvCxnSpPr>
          <p:nvPr/>
        </p:nvCxnSpPr>
        <p:spPr>
          <a:xfrm>
            <a:off x="4411762" y="4941403"/>
            <a:ext cx="4590288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410D33F-9A1D-4A35-C584-B811C509B5BD}"/>
              </a:ext>
            </a:extLst>
          </p:cNvPr>
          <p:cNvCxnSpPr>
            <a:cxnSpLocks/>
          </p:cNvCxnSpPr>
          <p:nvPr/>
        </p:nvCxnSpPr>
        <p:spPr>
          <a:xfrm>
            <a:off x="4426857" y="3809263"/>
            <a:ext cx="49775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7B9B790-8A53-BC83-221B-AFAF01F119AE}"/>
              </a:ext>
            </a:extLst>
          </p:cNvPr>
          <p:cNvCxnSpPr>
            <a:cxnSpLocks/>
          </p:cNvCxnSpPr>
          <p:nvPr/>
        </p:nvCxnSpPr>
        <p:spPr>
          <a:xfrm flipV="1">
            <a:off x="4426857" y="4013200"/>
            <a:ext cx="3413276" cy="157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4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630935" y="640080"/>
            <a:ext cx="6301493" cy="1481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du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själv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erfarenhet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av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arbete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friskfaktorer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stärker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246925A4-387B-F592-D072-CC19963C2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844292" cy="3900234"/>
          </a:xfrm>
        </p:spPr>
        <p:txBody>
          <a:bodyPr vert="horz" lIns="91440" tIns="45720" rIns="91440" bIns="45720" rtlCol="0" anchor="t">
            <a:normAutofit fontScale="85%" lnSpcReduction="20%"/>
          </a:bodyPr>
          <a:lstStyle/>
          <a:p>
            <a:pPr marL="628650" indent="-342900">
              <a:lnSpc>
                <a:spcPct val="150%"/>
              </a:lnSpc>
              <a:buFont typeface="+mj-lt"/>
              <a:buAutoNum type="arabicPeriod"/>
            </a:pPr>
            <a:r>
              <a:rPr lang="en-US" sz="2000" dirty="0" err="1"/>
              <a:t>Ägarskapet</a:t>
            </a:r>
            <a:r>
              <a:rPr lang="en-US" sz="2000" dirty="0"/>
              <a:t> </a:t>
            </a:r>
            <a:r>
              <a:rPr lang="en-US" sz="2000" dirty="0" err="1"/>
              <a:t>är</a:t>
            </a:r>
            <a:r>
              <a:rPr lang="en-US" sz="2000" dirty="0"/>
              <a:t> hos </a:t>
            </a:r>
            <a:r>
              <a:rPr lang="en-US" sz="2000" dirty="0" err="1"/>
              <a:t>parterna</a:t>
            </a:r>
            <a:endParaRPr lang="en-US" sz="2000" dirty="0"/>
          </a:p>
          <a:p>
            <a:pPr marL="628650" indent="-342900">
              <a:lnSpc>
                <a:spcPct val="150%"/>
              </a:lnSpc>
              <a:buFont typeface="+mj-lt"/>
              <a:buAutoNum type="arabicPeriod"/>
            </a:pP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samverkansavtal</a:t>
            </a:r>
            <a:r>
              <a:rPr lang="en-US" sz="2000" dirty="0"/>
              <a:t> </a:t>
            </a:r>
            <a:r>
              <a:rPr lang="en-US" sz="2000" dirty="0" err="1"/>
              <a:t>säkerställer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och former för </a:t>
            </a:r>
            <a:r>
              <a:rPr lang="en-US" sz="2000" dirty="0" err="1"/>
              <a:t>delaktighet</a:t>
            </a:r>
            <a:r>
              <a:rPr lang="en-US" sz="2000" dirty="0"/>
              <a:t> </a:t>
            </a:r>
            <a:r>
              <a:rPr lang="en-US" sz="2000" dirty="0" err="1"/>
              <a:t>samt</a:t>
            </a:r>
            <a:r>
              <a:rPr lang="en-US" sz="2000" dirty="0"/>
              <a:t> </a:t>
            </a:r>
            <a:r>
              <a:rPr lang="en-US" sz="2000" dirty="0" err="1"/>
              <a:t>inflytande</a:t>
            </a:r>
            <a:r>
              <a:rPr lang="en-US" sz="2000" dirty="0"/>
              <a:t>, information och </a:t>
            </a:r>
            <a:r>
              <a:rPr lang="en-US" sz="2000" dirty="0" err="1"/>
              <a:t>återkoppling</a:t>
            </a:r>
            <a:endParaRPr lang="en-US" sz="2000" dirty="0"/>
          </a:p>
          <a:p>
            <a:pPr marL="628650" indent="-342900">
              <a:lnSpc>
                <a:spcPct val="15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/>
              <a:t>Strukturen</a:t>
            </a:r>
            <a:r>
              <a:rPr lang="en-US" sz="2000" dirty="0"/>
              <a:t> för </a:t>
            </a:r>
            <a:r>
              <a:rPr lang="en-US" sz="2000" dirty="0" err="1"/>
              <a:t>samverkan</a:t>
            </a:r>
            <a:r>
              <a:rPr lang="en-US" sz="2000" dirty="0"/>
              <a:t> ger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rättvis</a:t>
            </a:r>
            <a:r>
              <a:rPr lang="en-US" sz="2000" dirty="0"/>
              <a:t> och transparent </a:t>
            </a:r>
            <a:r>
              <a:rPr lang="en-US" sz="2000" dirty="0" err="1"/>
              <a:t>organisation</a:t>
            </a:r>
            <a:endParaRPr lang="en-US" sz="2000" dirty="0"/>
          </a:p>
          <a:p>
            <a:pPr marL="628650" indent="-342900">
              <a:lnSpc>
                <a:spcPct val="15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000" dirty="0"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  <a:endParaRPr lang="en-US" sz="2000" dirty="0"/>
          </a:p>
          <a:p>
            <a:pPr marL="628650" indent="-342900">
              <a:lnSpc>
                <a:spcPct val="15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dirty="0" err="1"/>
              <a:t>Samverkansavtal</a:t>
            </a:r>
            <a:r>
              <a:rPr lang="en-US" sz="2000" dirty="0"/>
              <a:t> </a:t>
            </a:r>
            <a:r>
              <a:rPr lang="en-US" sz="2000" dirty="0" err="1"/>
              <a:t>tillsammans</a:t>
            </a:r>
            <a:r>
              <a:rPr lang="en-US" sz="2000" dirty="0"/>
              <a:t> med </a:t>
            </a:r>
            <a:r>
              <a:rPr lang="en-US" sz="2000" dirty="0" err="1"/>
              <a:t>friskfaktorer</a:t>
            </a:r>
            <a:r>
              <a:rPr lang="en-US" sz="2000" dirty="0"/>
              <a:t> ger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attraktiv</a:t>
            </a:r>
            <a:r>
              <a:rPr lang="en-US" sz="2000" dirty="0"/>
              <a:t> </a:t>
            </a:r>
            <a:r>
              <a:rPr lang="en-US" sz="2000" dirty="0" err="1"/>
              <a:t>arbetsplats</a:t>
            </a:r>
            <a:r>
              <a:rPr lang="en-US" sz="2000" dirty="0"/>
              <a:t> och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effektiv</a:t>
            </a:r>
            <a:r>
              <a:rPr lang="en-US" sz="2000" dirty="0"/>
              <a:t> </a:t>
            </a:r>
            <a:r>
              <a:rPr lang="en-US" sz="2000" dirty="0" err="1"/>
              <a:t>verksamhet</a:t>
            </a:r>
            <a:endParaRPr lang="en-US" sz="2000" dirty="0"/>
          </a:p>
          <a:p>
            <a:pPr marL="0" marR="0" lvl="0" fontAlgn="auto"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1D9FDB1D-2672-325D-7141-C844C88A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7816"/>
      </p:ext>
    </p:extLst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delaktighet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 samt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inflytande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sv-SE" sz="2800" kern="0" dirty="0">
                <a:latin typeface="Arial" panose="020B0604020202020204" pitchFamily="34" charset="0"/>
                <a:cs typeface="Arial" panose="020B0604020202020204" pitchFamily="34" charset="0"/>
              </a:rPr>
              <a:t> och </a:t>
            </a:r>
            <a:r>
              <a:rPr lang="sv-SE" sz="28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</a:t>
            </a:r>
            <a:r>
              <a:rPr lang="sv-SE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rättvis och transparent organisation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sz="2800" dirty="0">
                <a:latin typeface="Helvetica" panose="020B0604020202020204" pitchFamily="34" charset="0"/>
                <a:cs typeface="Helvetica" panose="020B0604020202020204" pitchFamily="34" charset="0"/>
              </a:rPr>
              <a:t>Arbetsmiljöfrågor inklusive friskfaktorer och verksamhetsfrågor kan behandlas vid samma tillfälle 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Samverkansavtal tillsammans med friskfaktorer ger en </a:t>
            </a:r>
            <a:r>
              <a:rPr lang="sv-SE" kern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attraktiv arbetsplats </a:t>
            </a:r>
            <a:r>
              <a:rPr lang="sv-SE" kern="0" dirty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och en </a:t>
            </a:r>
            <a:r>
              <a:rPr lang="sv-SE" kern="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effektiv verksamhet</a:t>
            </a:r>
            <a:endParaRPr lang="sv-SE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%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83651A6-A7C4-D338-C020-78AFF5D1E2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1800" dirty="0">
                <a:ea typeface="Calibri" panose="020F0502020204030204" pitchFamily="34" charset="0"/>
              </a:rPr>
              <a:t>Avslutningsvis</a:t>
            </a:r>
          </a:p>
          <a:p>
            <a:r>
              <a:rPr lang="sv-SE" dirty="0">
                <a:ea typeface="Calibri" panose="020F0502020204030204" pitchFamily="34" charset="0"/>
              </a:rPr>
              <a:t>”Symbios” mellan samverkan och friskfaktorer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550412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68E26F0-973D-D65D-D7EC-3D690DC67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55" y="4631862"/>
            <a:ext cx="1964055" cy="196405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591538-A186-4105-8B50-87FCE74DD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75" y="2046682"/>
            <a:ext cx="5582125" cy="4125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E61A886-BA40-25B5-E7B7-C63335EB92C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ea typeface="Calibri" panose="020F0502020204030204" pitchFamily="34" charset="0"/>
              </a:rPr>
              <a:t>Vill du veta mer om samverkansavtalet?</a:t>
            </a:r>
            <a:endParaRPr lang="sv-SE" dirty="0"/>
          </a:p>
        </p:txBody>
      </p:sp>
      <p:sp>
        <p:nvSpPr>
          <p:cNvPr id="8" name="Pratbubbla: oval 7">
            <a:extLst>
              <a:ext uri="{FF2B5EF4-FFF2-40B4-BE49-F238E27FC236}">
                <a16:creationId xmlns:a16="http://schemas.microsoft.com/office/drawing/2014/main" id="{F0FBAD42-15BB-3543-B3D9-94E42F3DF39D}"/>
              </a:ext>
            </a:extLst>
          </p:cNvPr>
          <p:cNvSpPr/>
          <p:nvPr/>
        </p:nvSpPr>
        <p:spPr>
          <a:xfrm>
            <a:off x="7850909" y="2419927"/>
            <a:ext cx="3827216" cy="2211935"/>
          </a:xfrm>
          <a:prstGeom prst="wedgeEllipseCallout">
            <a:avLst>
              <a:gd name="adj1" fmla="val -87307"/>
              <a:gd name="adj2" fmla="val 7662"/>
            </a:avLst>
          </a:prstGeom>
          <a:solidFill>
            <a:schemeClr val="accent2">
              <a:lumMod val="40%"/>
              <a:lumOff val="60%"/>
            </a:schemeClr>
          </a:solidFill>
          <a:ln>
            <a:solidFill>
              <a:schemeClr val="accent2">
                <a:lumMod val="20%"/>
                <a:lumOff val="80%"/>
              </a:schemeClr>
            </a:solidFill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>
                <a:solidFill>
                  <a:schemeClr val="tx1"/>
                </a:solidFill>
              </a:rPr>
              <a:t>I oktober lanserar vi ett nytt partsgemensamt processtöd på SKR:s hemsida.</a:t>
            </a:r>
          </a:p>
        </p:txBody>
      </p:sp>
    </p:spTree>
    <p:extLst>
      <p:ext uri="{BB962C8B-B14F-4D97-AF65-F5344CB8AC3E}">
        <p14:creationId xmlns:p14="http://schemas.microsoft.com/office/powerpoint/2010/main" val="26746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ubrik 6">
            <a:extLst>
              <a:ext uri="{FF2B5EF4-FFF2-40B4-BE49-F238E27FC236}">
                <a16:creationId xmlns:a16="http://schemas.microsoft.com/office/drawing/2014/main" id="{42246F06-EF84-45F7-BA8B-1576F424F6AB}"/>
              </a:ext>
            </a:extLst>
          </p:cNvPr>
          <p:cNvSpPr txBox="1">
            <a:spLocks/>
          </p:cNvSpPr>
          <p:nvPr/>
        </p:nvSpPr>
        <p:spPr>
          <a:xfrm>
            <a:off x="640079" y="483004"/>
            <a:ext cx="7259911" cy="3082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Samverkansavtal</a:t>
            </a:r>
            <a:endParaRPr lang="en-US" sz="51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för </a:t>
            </a: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framgångsrikt</a:t>
            </a: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arbete</a:t>
            </a: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51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med </a:t>
            </a:r>
            <a:r>
              <a:rPr lang="en-US" sz="51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friskfaktorer</a:t>
            </a:r>
            <a:endParaRPr lang="en-US" sz="5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116C3E-1D3F-3AE7-89C0-AD4637BFC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.891%" r="0.004%" b="0.004%"/>
          <a:stretch/>
        </p:blipFill>
        <p:spPr>
          <a:xfrm>
            <a:off x="8580474" y="296093"/>
            <a:ext cx="3298018" cy="2961038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09E4A10-89FB-E002-58DD-416F2A5B8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.973%" b="0.001%"/>
          <a:stretch/>
        </p:blipFill>
        <p:spPr>
          <a:xfrm>
            <a:off x="5146159" y="2993038"/>
            <a:ext cx="6827732" cy="401728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7531247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A941B8C-483A-4034-49A8-81AE536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38" y="869368"/>
            <a:ext cx="11057664" cy="874980"/>
          </a:xfrm>
        </p:spPr>
        <p:txBody>
          <a:bodyPr vert="horz" lIns="91440" tIns="45720" rIns="91440" bIns="45720" rtlCol="0" anchor="b">
            <a:normAutofit fontScale="90%"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Välfärdens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partsråds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dirty="0" err="1"/>
              <a:t>S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tödteam</a:t>
            </a: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för 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</a:t>
            </a:r>
            <a:endParaRPr lang="en-US" sz="4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F0B0F9F5-C23B-E184-1CA7-487A9FB34DD4}"/>
              </a:ext>
            </a:extLst>
          </p:cNvPr>
          <p:cNvSpPr txBox="1">
            <a:spLocks/>
          </p:cNvSpPr>
          <p:nvPr/>
        </p:nvSpPr>
        <p:spPr>
          <a:xfrm>
            <a:off x="556324" y="3637649"/>
            <a:ext cx="4845015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vill</a:t>
            </a:r>
            <a:r>
              <a:rPr lang="en-US" sz="2200" dirty="0"/>
              <a:t> </a:t>
            </a:r>
            <a:r>
              <a:rPr lang="en-US" sz="2200" dirty="0" err="1"/>
              <a:t>utveckla</a:t>
            </a:r>
            <a:r>
              <a:rPr lang="en-US" sz="2200" dirty="0"/>
              <a:t> sin </a:t>
            </a:r>
            <a:r>
              <a:rPr lang="en-US" sz="2200" dirty="0" err="1"/>
              <a:t>samverkansprocess</a:t>
            </a:r>
            <a:r>
              <a:rPr lang="en-US" sz="2200" dirty="0"/>
              <a:t> och </a:t>
            </a:r>
            <a:r>
              <a:rPr lang="en-US" sz="2200" dirty="0" err="1"/>
              <a:t>samverkansorganisation</a:t>
            </a:r>
            <a:r>
              <a:rPr lang="en-US" sz="2200" dirty="0"/>
              <a:t>,</a:t>
            </a:r>
          </a:p>
          <a:p>
            <a:r>
              <a:rPr lang="en-US" sz="2200" dirty="0"/>
              <a:t>ska </a:t>
            </a:r>
            <a:r>
              <a:rPr lang="en-US" sz="2200" dirty="0" err="1"/>
              <a:t>skriva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helt</a:t>
            </a:r>
            <a:r>
              <a:rPr lang="en-US" sz="2200" dirty="0"/>
              <a:t> </a:t>
            </a:r>
            <a:r>
              <a:rPr lang="en-US" sz="2200" dirty="0" err="1"/>
              <a:t>nytt</a:t>
            </a:r>
            <a:r>
              <a:rPr lang="en-US" sz="2200" dirty="0"/>
              <a:t> </a:t>
            </a:r>
            <a:r>
              <a:rPr lang="en-US" sz="2200" dirty="0" err="1"/>
              <a:t>samverkansavtal</a:t>
            </a:r>
            <a:r>
              <a:rPr lang="en-US" sz="2200" dirty="0"/>
              <a:t> </a:t>
            </a:r>
            <a:r>
              <a:rPr lang="en-US" sz="2200" dirty="0" err="1"/>
              <a:t>eller</a:t>
            </a:r>
            <a:r>
              <a:rPr lang="en-US" sz="2200" dirty="0"/>
              <a:t> </a:t>
            </a:r>
            <a:r>
              <a:rPr lang="en-US" sz="2200" dirty="0" err="1"/>
              <a:t>revidera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befintligt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ansträngd</a:t>
            </a:r>
            <a:r>
              <a:rPr lang="en-US" sz="2200" dirty="0"/>
              <a:t> relation. 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753D060-BF2A-9BE2-BF22-52DF9043D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4" y="2193073"/>
            <a:ext cx="6903720" cy="390060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07DA13B-17CE-7DEB-3982-7303C1CDE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9" y="2915739"/>
            <a:ext cx="5657485" cy="319365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0E5A8AA-A1D1-18CC-3543-E52602479D2A}"/>
              </a:ext>
            </a:extLst>
          </p:cNvPr>
          <p:cNvSpPr txBox="1"/>
          <p:nvPr/>
        </p:nvSpPr>
        <p:spPr>
          <a:xfrm>
            <a:off x="669738" y="2562993"/>
            <a:ext cx="565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För </a:t>
            </a:r>
            <a:r>
              <a:rPr lang="en-US" sz="2400" dirty="0" err="1"/>
              <a:t>stöd</a:t>
            </a:r>
            <a:r>
              <a:rPr lang="en-US" sz="2400" dirty="0"/>
              <a:t>, </a:t>
            </a:r>
            <a:r>
              <a:rPr lang="en-US" sz="2400" dirty="0" err="1"/>
              <a:t>utveckling</a:t>
            </a:r>
            <a:r>
              <a:rPr lang="en-US" sz="2400" dirty="0"/>
              <a:t> och </a:t>
            </a:r>
            <a:br>
              <a:rPr lang="en-US" sz="2400" dirty="0"/>
            </a:br>
            <a:r>
              <a:rPr lang="en-US" sz="2400" dirty="0" err="1"/>
              <a:t>rådgivning</a:t>
            </a:r>
            <a:r>
              <a:rPr lang="en-US" sz="2400" dirty="0"/>
              <a:t> </a:t>
            </a:r>
            <a:r>
              <a:rPr lang="en-US" sz="2400" dirty="0" err="1"/>
              <a:t>när</a:t>
            </a:r>
            <a:r>
              <a:rPr lang="en-US" sz="2400" dirty="0"/>
              <a:t> </a:t>
            </a:r>
            <a:r>
              <a:rPr lang="en-US" sz="2400" dirty="0" err="1"/>
              <a:t>lokala</a:t>
            </a:r>
            <a:r>
              <a:rPr lang="en-US" sz="2400" dirty="0"/>
              <a:t> </a:t>
            </a:r>
            <a:r>
              <a:rPr lang="en-US" sz="2400" dirty="0" err="1"/>
              <a:t>parter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1603138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effectLst/>
              </a:rPr>
              <a:t>Samverkansavtal</a:t>
            </a:r>
            <a:br>
              <a:rPr lang="en-US" sz="3800">
                <a:effectLst/>
              </a:rPr>
            </a:br>
            <a:r>
              <a:rPr lang="en-US" sz="3800">
                <a:effectLst/>
              </a:rPr>
              <a:t>- för framgångsrikt arbete med friskfaktorer</a:t>
            </a:r>
            <a:r>
              <a:rPr lang="en-US" sz="380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8" y="4636008"/>
            <a:ext cx="4170759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Ägarskapet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hos </a:t>
            </a:r>
            <a:r>
              <a:rPr lang="en-US" sz="2400" dirty="0" err="1"/>
              <a:t>parterna</a:t>
            </a:r>
            <a:endParaRPr lang="en-US" sz="2400" dirty="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B91F5EF-E6B6-FC4C-4F23-C8FC2806A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.18%" r="22.651%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223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200">
                <a:effectLst/>
                <a:ea typeface="Calibri" panose="020F0502020204030204" pitchFamily="34" charset="0"/>
              </a:rPr>
              <a:t>Samverkansavtal</a:t>
            </a:r>
            <a:br>
              <a:rPr lang="sv-SE" sz="4200">
                <a:effectLst/>
                <a:ea typeface="Calibri" panose="020F0502020204030204" pitchFamily="34" charset="0"/>
              </a:rPr>
            </a:br>
            <a:r>
              <a:rPr lang="sv-SE" sz="4200">
                <a:effectLst/>
                <a:ea typeface="Calibri" panose="020F0502020204030204" pitchFamily="34" charset="0"/>
              </a:rPr>
              <a:t>- för framgångsrikt arbete med friskfaktorer</a:t>
            </a:r>
            <a:r>
              <a:rPr lang="sv-SE" sz="4200"/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22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sz="2200" kern="0" dirty="0">
                <a:latin typeface="Arial" panose="020B0604020202020204" pitchFamily="34" charset="0"/>
                <a:cs typeface="Arial" panose="020B0604020202020204" pitchFamily="34" charset="0"/>
              </a:rPr>
              <a:t>Ett samverkansavtal säkerställer struktur och former för delaktighet samt inflytande, information och återkoppling</a:t>
            </a:r>
          </a:p>
        </p:txBody>
      </p:sp>
    </p:spTree>
    <p:extLst>
      <p:ext uri="{BB962C8B-B14F-4D97-AF65-F5344CB8AC3E}">
        <p14:creationId xmlns:p14="http://schemas.microsoft.com/office/powerpoint/2010/main" val="28139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En bild som visar person, bord, inomhus, personer&#10;&#10;Automatiskt genererad beskrivning">
            <a:extLst>
              <a:ext uri="{FF2B5EF4-FFF2-40B4-BE49-F238E27FC236}">
                <a16:creationId xmlns:a16="http://schemas.microsoft.com/office/drawing/2014/main" id="{DE2D491B-5F59-129C-9123-61ACD862A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.745%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2E5697-6954-F191-EE72-D48A6122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4000" b="1" dirty="0"/>
              <a:t>Vad är ett samverkansavtal?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E9810B21-290A-9113-12C3-49553557FDA5}"/>
              </a:ext>
            </a:extLst>
          </p:cNvPr>
          <p:cNvGrpSpPr/>
          <p:nvPr/>
        </p:nvGrpSpPr>
        <p:grpSpPr>
          <a:xfrm>
            <a:off x="739134" y="1917530"/>
            <a:ext cx="2605042" cy="4825031"/>
            <a:chOff x="650169" y="1916092"/>
            <a:chExt cx="2605042" cy="4825031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D8E3CE7-53F6-2C9B-E6A0-07B53020EB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0.7%" b="3.393%"/>
            <a:stretch/>
          </p:blipFill>
          <p:spPr>
            <a:xfrm>
              <a:off x="1073203" y="1916092"/>
              <a:ext cx="2182008" cy="27373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%"/>
                </a:srgbClr>
              </a:outerShdw>
            </a:effectLst>
          </p:spPr>
        </p:pic>
        <p:sp>
          <p:nvSpPr>
            <p:cNvPr id="6" name="Pil: uppåt 5">
              <a:extLst>
                <a:ext uri="{FF2B5EF4-FFF2-40B4-BE49-F238E27FC236}">
                  <a16:creationId xmlns:a16="http://schemas.microsoft.com/office/drawing/2014/main" id="{4E4868BF-9078-1D91-F515-046B2D1D4953}"/>
                </a:ext>
              </a:extLst>
            </p:cNvPr>
            <p:cNvSpPr/>
            <p:nvPr/>
          </p:nvSpPr>
          <p:spPr>
            <a:xfrm>
              <a:off x="650169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MBL</a:t>
              </a:r>
            </a:p>
          </p:txBody>
        </p:sp>
        <p:sp>
          <p:nvSpPr>
            <p:cNvPr id="7" name="Pil: uppåt 6">
              <a:extLst>
                <a:ext uri="{FF2B5EF4-FFF2-40B4-BE49-F238E27FC236}">
                  <a16:creationId xmlns:a16="http://schemas.microsoft.com/office/drawing/2014/main" id="{376A7696-BE79-EC8D-6BD1-51AEC06D77B7}"/>
                </a:ext>
              </a:extLst>
            </p:cNvPr>
            <p:cNvSpPr/>
            <p:nvPr/>
          </p:nvSpPr>
          <p:spPr>
            <a:xfrm>
              <a:off x="1682762" y="4776354"/>
              <a:ext cx="914400" cy="1841869"/>
            </a:xfrm>
            <a:prstGeom prst="up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just"/>
              <a:r>
                <a:rPr lang="sv-SE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 AML</a:t>
              </a: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C23FFB91-FD11-E2C3-6F2E-50DAACEFD702}"/>
                </a:ext>
              </a:extLst>
            </p:cNvPr>
            <p:cNvSpPr txBox="1"/>
            <p:nvPr/>
          </p:nvSpPr>
          <p:spPr>
            <a:xfrm>
              <a:off x="1196364" y="5540794"/>
              <a:ext cx="8486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7200" b="1" dirty="0">
                  <a:solidFill>
                    <a:schemeClr val="tx1">
                      <a:lumMod val="85%"/>
                      <a:lumOff val="15%"/>
                    </a:schemeClr>
                  </a:solidFill>
                </a:rPr>
                <a:t>§</a:t>
              </a:r>
              <a:endParaRPr lang="sv-SE" sz="7200" dirty="0">
                <a:solidFill>
                  <a:schemeClr val="tx1">
                    <a:lumMod val="85%"/>
                    <a:lumOff val="15%"/>
                  </a:schemeClr>
                </a:solidFill>
              </a:endParaRPr>
            </a:p>
          </p:txBody>
        </p:sp>
      </p:grpSp>
      <p:sp>
        <p:nvSpPr>
          <p:cNvPr id="9" name="Pil: uppåt 8">
            <a:extLst>
              <a:ext uri="{FF2B5EF4-FFF2-40B4-BE49-F238E27FC236}">
                <a16:creationId xmlns:a16="http://schemas.microsoft.com/office/drawing/2014/main" id="{597F333A-C84F-446B-2378-CF161072BBDB}"/>
              </a:ext>
            </a:extLst>
          </p:cNvPr>
          <p:cNvSpPr/>
          <p:nvPr/>
        </p:nvSpPr>
        <p:spPr>
          <a:xfrm>
            <a:off x="2828992" y="4787900"/>
            <a:ext cx="968308" cy="1862939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just"/>
            <a:r>
              <a:rPr lang="sv-SE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 FML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D20F684-E06D-A5A4-E3CF-A40E83C45E04}"/>
              </a:ext>
            </a:extLst>
          </p:cNvPr>
          <p:cNvSpPr txBox="1"/>
          <p:nvPr/>
        </p:nvSpPr>
        <p:spPr>
          <a:xfrm>
            <a:off x="2379995" y="5542232"/>
            <a:ext cx="84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200" b="1" dirty="0">
                <a:solidFill>
                  <a:schemeClr val="tx1">
                    <a:lumMod val="85%"/>
                    <a:lumOff val="15%"/>
                  </a:schemeClr>
                </a:solidFill>
              </a:rPr>
              <a:t>§</a:t>
            </a:r>
            <a:endParaRPr lang="sv-SE" sz="7200" dirty="0">
              <a:solidFill>
                <a:schemeClr val="tx1">
                  <a:lumMod val="85%"/>
                  <a:lumOff val="15%"/>
                </a:schemeClr>
              </a:solidFill>
            </a:endParaRP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4CD37852-ADF1-52A9-3A85-B557CD6B98D0}"/>
              </a:ext>
            </a:extLst>
          </p:cNvPr>
          <p:cNvSpPr/>
          <p:nvPr/>
        </p:nvSpPr>
        <p:spPr>
          <a:xfrm>
            <a:off x="3940165" y="4740406"/>
            <a:ext cx="7781935" cy="2308094"/>
          </a:xfrm>
          <a:prstGeom prst="rightArrow">
            <a:avLst>
              <a:gd name="adj1" fmla="val 50000"/>
              <a:gd name="adj2" fmla="val 565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pc="300" dirty="0">
                <a:solidFill>
                  <a:schemeClr val="tx1">
                    <a:lumMod val="85%"/>
                    <a:lumOff val="15%"/>
                  </a:schemeClr>
                </a:solidFill>
              </a:rPr>
              <a:t>Dialog från idé till beslut</a:t>
            </a:r>
          </a:p>
        </p:txBody>
      </p:sp>
    </p:spTree>
    <p:extLst>
      <p:ext uri="{BB962C8B-B14F-4D97-AF65-F5344CB8AC3E}">
        <p14:creationId xmlns:p14="http://schemas.microsoft.com/office/powerpoint/2010/main" val="29769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4" descr="En bild som visar pennteckning&#10;&#10;Automatiskt genererad beskrivning">
            <a:extLst>
              <a:ext uri="{FF2B5EF4-FFF2-40B4-BE49-F238E27FC236}">
                <a16:creationId xmlns:a16="http://schemas.microsoft.com/office/drawing/2014/main" id="{5CD4747C-95A9-46AF-90BA-998D439BB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13" y="2649119"/>
            <a:ext cx="1381874" cy="1162761"/>
          </a:xfrm>
          <a:prstGeom prst="rect">
            <a:avLst/>
          </a:prstGeom>
        </p:spPr>
      </p:pic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A0BCA96E-5FF9-45F7-A9CC-955D1971BE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694590"/>
            <a:ext cx="2140173" cy="1173142"/>
          </a:xfrm>
          <a:prstGeom prst="rect">
            <a:avLst/>
          </a:prstGeom>
        </p:spPr>
      </p:pic>
      <p:sp>
        <p:nvSpPr>
          <p:cNvPr id="12" name="Pil: höger 11">
            <a:extLst>
              <a:ext uri="{FF2B5EF4-FFF2-40B4-BE49-F238E27FC236}">
                <a16:creationId xmlns:a16="http://schemas.microsoft.com/office/drawing/2014/main" id="{28D2F3A9-53F8-4AA1-9931-02AC7E7F9EE3}"/>
              </a:ext>
            </a:extLst>
          </p:cNvPr>
          <p:cNvSpPr/>
          <p:nvPr/>
        </p:nvSpPr>
        <p:spPr>
          <a:xfrm>
            <a:off x="979034" y="3747191"/>
            <a:ext cx="4685137" cy="1403481"/>
          </a:xfrm>
          <a:prstGeom prst="rightArrow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Arbetsgivaren driver processen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5B4AEA-D733-4A1F-AFF6-A462E5571E50}"/>
              </a:ext>
            </a:extLst>
          </p:cNvPr>
          <p:cNvSpPr txBox="1"/>
          <p:nvPr/>
        </p:nvSpPr>
        <p:spPr>
          <a:xfrm>
            <a:off x="5866306" y="4077607"/>
            <a:ext cx="36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Förhandlar med </a:t>
            </a:r>
          </a:p>
          <a:p>
            <a:r>
              <a:rPr lang="sv-SE" sz="2400" dirty="0"/>
              <a:t>arbetstagarorganisationen</a:t>
            </a:r>
          </a:p>
        </p:txBody>
      </p:sp>
      <p:sp>
        <p:nvSpPr>
          <p:cNvPr id="16" name="Tankebubbla: moln 15">
            <a:extLst>
              <a:ext uri="{FF2B5EF4-FFF2-40B4-BE49-F238E27FC236}">
                <a16:creationId xmlns:a16="http://schemas.microsoft.com/office/drawing/2014/main" id="{9078F1C1-4F11-4871-B3EF-422E25A6E768}"/>
              </a:ext>
            </a:extLst>
          </p:cNvPr>
          <p:cNvSpPr/>
          <p:nvPr/>
        </p:nvSpPr>
        <p:spPr>
          <a:xfrm>
            <a:off x="7232367" y="1133072"/>
            <a:ext cx="3156233" cy="1216581"/>
          </a:xfrm>
          <a:prstGeom prst="cloudCallout">
            <a:avLst>
              <a:gd name="adj1" fmla="val -13352"/>
              <a:gd name="adj2" fmla="val 7468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 verkar inte ha beaktat att…</a:t>
            </a:r>
          </a:p>
        </p:txBody>
      </p:sp>
      <p:sp>
        <p:nvSpPr>
          <p:cNvPr id="17" name="Tankebubbla: moln 16">
            <a:extLst>
              <a:ext uri="{FF2B5EF4-FFF2-40B4-BE49-F238E27FC236}">
                <a16:creationId xmlns:a16="http://schemas.microsoft.com/office/drawing/2014/main" id="{E7C04CC8-504B-4400-9998-22F2DECCB659}"/>
              </a:ext>
            </a:extLst>
          </p:cNvPr>
          <p:cNvSpPr/>
          <p:nvPr/>
        </p:nvSpPr>
        <p:spPr>
          <a:xfrm>
            <a:off x="4051301" y="961414"/>
            <a:ext cx="2767184" cy="1403481"/>
          </a:xfrm>
          <a:prstGeom prst="cloudCallout">
            <a:avLst>
              <a:gd name="adj1" fmla="val 27163"/>
              <a:gd name="adj2" fmla="val 76019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- </a:t>
            </a:r>
            <a:r>
              <a:rPr lang="sv-SE" altLang="sv-SE" sz="1600" dirty="0" err="1">
                <a:solidFill>
                  <a:schemeClr val="tx1"/>
                </a:solidFill>
              </a:rPr>
              <a:t>Hmm</a:t>
            </a:r>
            <a:r>
              <a:rPr lang="sv-SE" altLang="sv-SE" sz="1600" dirty="0">
                <a:solidFill>
                  <a:schemeClr val="tx1"/>
                </a:solidFill>
              </a:rPr>
              <a:t>…det här var inte riktigt vad vi tänkt oss.</a:t>
            </a:r>
          </a:p>
        </p:txBody>
      </p:sp>
      <p:sp>
        <p:nvSpPr>
          <p:cNvPr id="18" name="Tankebubbla: moln 17">
            <a:extLst>
              <a:ext uri="{FF2B5EF4-FFF2-40B4-BE49-F238E27FC236}">
                <a16:creationId xmlns:a16="http://schemas.microsoft.com/office/drawing/2014/main" id="{1C497F68-07C6-41AE-87DB-CB45E7843527}"/>
              </a:ext>
            </a:extLst>
          </p:cNvPr>
          <p:cNvSpPr/>
          <p:nvPr/>
        </p:nvSpPr>
        <p:spPr>
          <a:xfrm>
            <a:off x="979034" y="1370720"/>
            <a:ext cx="2862085" cy="1162761"/>
          </a:xfrm>
          <a:prstGeom prst="cloudCallout">
            <a:avLst>
              <a:gd name="adj1" fmla="val -15618"/>
              <a:gd name="adj2" fmla="val 67660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Det här är problemet jag måste lösa.</a:t>
            </a: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EA44075-F5EB-4E69-B1C9-32371A977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722" y="5121141"/>
            <a:ext cx="1703213" cy="12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ankebubbla: moln 19">
            <a:extLst>
              <a:ext uri="{FF2B5EF4-FFF2-40B4-BE49-F238E27FC236}">
                <a16:creationId xmlns:a16="http://schemas.microsoft.com/office/drawing/2014/main" id="{9B070598-58AD-499E-9FB9-F842A258AC59}"/>
              </a:ext>
            </a:extLst>
          </p:cNvPr>
          <p:cNvSpPr/>
          <p:nvPr/>
        </p:nvSpPr>
        <p:spPr>
          <a:xfrm>
            <a:off x="5321300" y="5281419"/>
            <a:ext cx="3139276" cy="1216581"/>
          </a:xfrm>
          <a:prstGeom prst="cloudCallout">
            <a:avLst>
              <a:gd name="adj1" fmla="val 68747"/>
              <a:gd name="adj2" fmla="val -5721"/>
            </a:avLst>
          </a:prstGeom>
          <a:solidFill>
            <a:schemeClr val="accent1">
              <a:lumMod val="40%"/>
              <a:lumOff val="6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>
                <a:solidFill>
                  <a:schemeClr val="tx1"/>
                </a:solidFill>
              </a:rPr>
              <a:t>Jag förstår inte riktigt vad beslutet innebär på min arbetsplats…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725243F5-C391-4261-A915-3213E70DF9E8}"/>
              </a:ext>
            </a:extLst>
          </p:cNvPr>
          <p:cNvSpPr/>
          <p:nvPr/>
        </p:nvSpPr>
        <p:spPr>
          <a:xfrm>
            <a:off x="9541143" y="3747191"/>
            <a:ext cx="1404792" cy="1124726"/>
          </a:xfrm>
          <a:prstGeom prst="ellipse">
            <a:avLst/>
          </a:prstGeom>
          <a:solidFill>
            <a:srgbClr val="D9D9D9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8FE05FC7-76F6-41B7-B2AE-ECA1325686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Förhandling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67527556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nnteckning, clipart&#10;&#10;Automatiskt genererad beskrivning">
            <a:extLst>
              <a:ext uri="{FF2B5EF4-FFF2-40B4-BE49-F238E27FC236}">
                <a16:creationId xmlns:a16="http://schemas.microsoft.com/office/drawing/2014/main" id="{10816954-E5B2-41CF-AD23-0ACADC4DD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21" y="1673842"/>
            <a:ext cx="1908312" cy="104604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E4988A7-BB41-40DE-B1B7-445ECD57E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62" y="4800262"/>
            <a:ext cx="3273387" cy="184128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AFC883E-4ADD-4F3A-A184-BB8A2DDF8DBD}"/>
              </a:ext>
            </a:extLst>
          </p:cNvPr>
          <p:cNvSpPr txBox="1"/>
          <p:nvPr/>
        </p:nvSpPr>
        <p:spPr>
          <a:xfrm>
            <a:off x="4494862" y="2511629"/>
            <a:ext cx="129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Samverkansgrupp</a:t>
            </a: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5E8A98B1-FAEF-4E00-9221-90E43C2CF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15" y="1610633"/>
            <a:ext cx="2075702" cy="942353"/>
          </a:xfrm>
          <a:prstGeom prst="wedgeRoundRectCallout">
            <a:avLst>
              <a:gd name="adj1" fmla="val 69540"/>
              <a:gd name="adj2" fmla="val 3056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vill vi ta upp, vad är bra? Hur får vi det att fungera.. </a:t>
            </a:r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8E644FD-11B2-47B9-A677-55AC4C399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54" y="890961"/>
            <a:ext cx="1726915" cy="651326"/>
          </a:xfrm>
          <a:prstGeom prst="wedgeRoundRectCallout">
            <a:avLst>
              <a:gd name="adj1" fmla="val -67161"/>
              <a:gd name="adj2" fmla="val 54479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Vad är kärnan i problemet?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E128E3DD-DE9D-4848-8A69-E1ADD3207F11}"/>
              </a:ext>
            </a:extLst>
          </p:cNvPr>
          <p:cNvSpPr/>
          <p:nvPr/>
        </p:nvSpPr>
        <p:spPr>
          <a:xfrm>
            <a:off x="8864902" y="3744314"/>
            <a:ext cx="1650698" cy="1208685"/>
          </a:xfrm>
          <a:prstGeom prst="ellipse">
            <a:avLst/>
          </a:prstGeom>
          <a:solidFill>
            <a:schemeClr val="bg2"/>
          </a:solidFill>
          <a:ln>
            <a:solidFill>
              <a:schemeClr val="accent6">
                <a:lumMod val="60%"/>
                <a:lumOff val="4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chemeClr val="tx1"/>
                </a:solidFill>
              </a:rPr>
              <a:t>Beslut</a:t>
            </a:r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AE621BD0-D1A3-48AB-959E-85EE7EC1CC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42" y="561946"/>
            <a:ext cx="3784548" cy="3126162"/>
          </a:xfrm>
          <a:prstGeom prst="rect">
            <a:avLst/>
          </a:prstGeom>
        </p:spPr>
      </p:pic>
      <p:sp>
        <p:nvSpPr>
          <p:cNvPr id="5" name="Pil: vänsterböjd 4">
            <a:extLst>
              <a:ext uri="{FF2B5EF4-FFF2-40B4-BE49-F238E27FC236}">
                <a16:creationId xmlns:a16="http://schemas.microsoft.com/office/drawing/2014/main" id="{EC72E44A-9728-4C20-A6F4-2030EB227ED3}"/>
              </a:ext>
            </a:extLst>
          </p:cNvPr>
          <p:cNvSpPr/>
          <p:nvPr/>
        </p:nvSpPr>
        <p:spPr>
          <a:xfrm rot="10800000">
            <a:off x="1753116" y="2871218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7" name="Pil: vänsterböjd 26">
            <a:extLst>
              <a:ext uri="{FF2B5EF4-FFF2-40B4-BE49-F238E27FC236}">
                <a16:creationId xmlns:a16="http://schemas.microsoft.com/office/drawing/2014/main" id="{EDEB7C15-3E25-4B13-BE9C-6CBCB23630BF}"/>
              </a:ext>
            </a:extLst>
          </p:cNvPr>
          <p:cNvSpPr/>
          <p:nvPr/>
        </p:nvSpPr>
        <p:spPr>
          <a:xfrm>
            <a:off x="5696633" y="2867901"/>
            <a:ext cx="731520" cy="2412270"/>
          </a:xfrm>
          <a:prstGeom prst="curvedLef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53DFE459-C51B-44FF-BE8A-8EA6383A7C88}"/>
              </a:ext>
            </a:extLst>
          </p:cNvPr>
          <p:cNvSpPr/>
          <p:nvPr/>
        </p:nvSpPr>
        <p:spPr>
          <a:xfrm>
            <a:off x="7088078" y="3999904"/>
            <a:ext cx="1360083" cy="646246"/>
          </a:xfrm>
          <a:prstGeom prst="rightArrow">
            <a:avLst/>
          </a:prstGeom>
          <a:solidFill>
            <a:schemeClr val="bg1">
              <a:lumMod val="50%"/>
            </a:schemeClr>
          </a:solidFill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DCC70C57-AB95-4317-AC8E-5D21AD684342}"/>
              </a:ext>
            </a:extLst>
          </p:cNvPr>
          <p:cNvSpPr/>
          <p:nvPr/>
        </p:nvSpPr>
        <p:spPr>
          <a:xfrm>
            <a:off x="2687817" y="3316832"/>
            <a:ext cx="3273387" cy="1189144"/>
          </a:xfrm>
          <a:prstGeom prst="ellipse">
            <a:avLst/>
          </a:prstGeom>
          <a:solidFill>
            <a:schemeClr val="bg2"/>
          </a:solidFill>
          <a:ln>
            <a:solidFill>
              <a:srgbClr val="7BA373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Att samverka- bättre för både verksamhet och min arbetsmiljö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D64EB5A6-CA8A-49CF-8717-3BC3102C0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204" y="5637776"/>
            <a:ext cx="2903698" cy="9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Arbetsplatsträff, APT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Dialog medarbetare och chef</a:t>
            </a:r>
          </a:p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800" dirty="0">
                <a:latin typeface="+mn-lt"/>
              </a:rPr>
              <a:t> – medarbetarsamtal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943B7A8-ABBD-48FE-1764-D494062A8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444" y="2167355"/>
            <a:ext cx="1658452" cy="772803"/>
          </a:xfrm>
          <a:prstGeom prst="wedgeRoundRectCallout">
            <a:avLst>
              <a:gd name="adj1" fmla="val -60167"/>
              <a:gd name="adj2" fmla="val -33494"/>
              <a:gd name="adj3" fmla="val 16667"/>
            </a:avLst>
          </a:prstGeom>
          <a:solidFill>
            <a:schemeClr val="accent1">
              <a:lumMod val="40%"/>
              <a:lumOff val="60%"/>
            </a:schemeClr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lIns="91354" tIns="45678" rIns="91354" bIns="45678"/>
          <a:lstStyle>
            <a:lvl1pPr>
              <a:spcBef>
                <a:spcPct val="20%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%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%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%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%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%"/>
              </a:spcBef>
              <a:buFontTx/>
              <a:buNone/>
            </a:pPr>
            <a:r>
              <a:rPr lang="sv-SE" altLang="sv-SE" sz="1600" dirty="0"/>
              <a:t>Skulle vi kunna väga in att …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57285C36-F867-C5AB-397F-64032BFCEB41}"/>
              </a:ext>
            </a:extLst>
          </p:cNvPr>
          <p:cNvSpPr txBox="1">
            <a:spLocks/>
          </p:cNvSpPr>
          <p:nvPr/>
        </p:nvSpPr>
        <p:spPr>
          <a:xfrm>
            <a:off x="9000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sv-SE" b="1" dirty="0"/>
              <a:t>Samverkan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439096610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9ED4949D-A34D-6A43-87C4-C28882ED798E}"/>
              </a:ext>
            </a:extLst>
          </p:cNvPr>
          <p:cNvSpPr txBox="1">
            <a:spLocks/>
          </p:cNvSpPr>
          <p:nvPr/>
        </p:nvSpPr>
        <p:spPr>
          <a:xfrm>
            <a:off x="4853988" y="320041"/>
            <a:ext cx="6707084" cy="3892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%"/>
              </a:lnSpc>
              <a:spcBef>
                <a:spcPct val="0%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förhandlingskultur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samverkanskultur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hos er?</a:t>
            </a:r>
          </a:p>
        </p:txBody>
      </p:sp>
      <p:pic>
        <p:nvPicPr>
          <p:cNvPr id="4" name="Bild 3" descr="Bikupa kontur">
            <a:extLst>
              <a:ext uri="{FF2B5EF4-FFF2-40B4-BE49-F238E27FC236}">
                <a16:creationId xmlns:a16="http://schemas.microsoft.com/office/drawing/2014/main" id="{1D9FDB1D-2672-325D-7141-C844C88A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497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C61D7-A456-AF44-49F3-C93F7D8F2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>
                <a:effectLst/>
                <a:ea typeface="Calibri" panose="020F0502020204030204" pitchFamily="34" charset="0"/>
              </a:rPr>
              <a:t>Samverkansavtal</a:t>
            </a:r>
            <a:br>
              <a:rPr lang="sv-SE" sz="4400" dirty="0">
                <a:effectLst/>
                <a:ea typeface="Calibri" panose="020F0502020204030204" pitchFamily="34" charset="0"/>
              </a:rPr>
            </a:br>
            <a:r>
              <a:rPr lang="sv-SE" sz="4400" dirty="0">
                <a:effectLst/>
                <a:ea typeface="Calibri" panose="020F0502020204030204" pitchFamily="34" charset="0"/>
              </a:rPr>
              <a:t>- för framgångsrikt arbete med friskfaktorer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10F405-17E0-55EC-FBA3-C8DB69BB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Ägarskapet är hos parterna</a:t>
            </a:r>
          </a:p>
          <a:p>
            <a:pPr marL="514350" indent="-514350">
              <a:buFont typeface="+mj-lt"/>
              <a:buAutoNum type="arabicPeriod"/>
            </a:pPr>
            <a:r>
              <a:rPr lang="sv-SE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v-SE" sz="2800" kern="0" dirty="0">
                <a:solidFill>
                  <a:schemeClr val="bg2">
                    <a:lumMod val="75%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 samverkansavtal säkerställer struktur och former för delaktighet samt inflytande, information och återkoppling</a:t>
            </a:r>
          </a:p>
          <a:p>
            <a:pPr marL="514350" indent="-514350" eaLnBrk="0" hangingPunct="0">
              <a:lnSpc>
                <a:spcPct val="100%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sv-SE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Strukturen för samverkan ger en rättvis och transparent organisation</a:t>
            </a:r>
          </a:p>
        </p:txBody>
      </p:sp>
    </p:spTree>
    <p:extLst>
      <p:ext uri="{BB962C8B-B14F-4D97-AF65-F5344CB8AC3E}">
        <p14:creationId xmlns:p14="http://schemas.microsoft.com/office/powerpoint/2010/main" val="124811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purl.oclc.org/ooxml/officeDocument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purl.oclc.org/ooxml/officeDocument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purl.oclc.org/ooxml/officeDocument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t xmlns="1a6e3fa1-c333-471c-82e6-93548a95aedd" xsi:nil="true"/>
    <TaxCatchAll xmlns="6395175a-83d6-4cca-8e00-0d2518442864" xsi:nil="true"/>
    <lcf76f155ced4ddcb4097134ff3c332f xmlns="1a6e3fa1-c333-471c-82e6-93548a95aed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1551543DB3FA47B7DB2D7F90BA707C" ma:contentTypeVersion="17" ma:contentTypeDescription="Skapa ett nytt dokument." ma:contentTypeScope="" ma:versionID="4109dfb8805ba370b8442939da634fcd">
  <xsd:schema xmlns:xsd="http://www.w3.org/2001/XMLSchema" xmlns:xs="http://www.w3.org/2001/XMLSchema" xmlns:p="http://schemas.microsoft.com/office/2006/metadata/properties" xmlns:ns2="1a6e3fa1-c333-471c-82e6-93548a95aedd" xmlns:ns3="6395175a-83d6-4cca-8e00-0d2518442864" targetNamespace="http://schemas.microsoft.com/office/2006/metadata/properties" ma:root="true" ma:fieldsID="b81136560279e6a54745a3a95bcaecb4" ns2:_="" ns3:_="">
    <xsd:import namespace="1a6e3fa1-c333-471c-82e6-93548a95aedd"/>
    <xsd:import namespace="6395175a-83d6-4cca-8e00-0d251844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t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e3fa1-c333-471c-82e6-93548a95ae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t" ma:index="20" nillable="true" ma:displayName="dt" ma:format="DateTime" ma:internalName="dt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15259a32-73be-4f75-b0c8-8cd4676009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95175a-83d6-4cca-8e00-0d251844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0afb843-5cf9-4927-ab6f-d94dd58f7248}" ma:internalName="TaxCatchAll" ma:showField="CatchAllData" ma:web="6395175a-83d6-4cca-8e00-0d251844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purl.oclc.org/ooxml/officeDocument/customXml" ds:itemID="{DD57C49F-28C0-46BC-A8D1-B2D2012922B6}">
  <ds:schemaRefs>
    <ds:schemaRef ds:uri="http://schemas.microsoft.com/sharepoint/v3/contenttype/forms"/>
  </ds:schemaRefs>
</ds:datastoreItem>
</file>

<file path=customXml/itemProps2.xml><?xml version="1.0" encoding="utf-8"?>
<ds:datastoreItem xmlns:ds="http://purl.oclc.org/ooxml/officeDocument/customXml" ds:itemID="{8651DDE1-F395-49CD-9C25-7DF1AA1B0EA3}">
  <ds:schemaRefs>
    <ds:schemaRef ds:uri="1a6e3fa1-c333-471c-82e6-93548a95aedd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95175a-83d6-4cca-8e00-0d2518442864"/>
  </ds:schemaRefs>
</ds:datastoreItem>
</file>

<file path=customXml/itemProps3.xml><?xml version="1.0" encoding="utf-8"?>
<ds:datastoreItem xmlns:ds="http://purl.oclc.org/ooxml/officeDocument/customXml" ds:itemID="{414DE7D1-8993-4F4F-8738-32B391CD7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6e3fa1-c333-471c-82e6-93548a95aedd"/>
    <ds:schemaRef ds:uri="6395175a-83d6-4cca-8e00-0d2518442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purl.oclc.org/ooxml/officeDocument/extendedProperties" xmlns:vt="http://purl.oclc.org/ooxml/officeDocument/docPropsVTypes">
  <Template/>
  <TotalTime>17495</TotalTime>
  <Words>648</Words>
  <Application>Microsoft Office PowerPoint</Application>
  <PresentationFormat>Bredbild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Office-tema</vt:lpstr>
      <vt:lpstr>PowerPoint-presentation</vt:lpstr>
      <vt:lpstr>Välfärdens partsråds Stödteam för samverkan</vt:lpstr>
      <vt:lpstr>Samverkansavtal - för framgångsrikt arbete med friskfaktorer </vt:lpstr>
      <vt:lpstr>Samverkansavtal - för framgångsrikt arbete med friskfaktorer </vt:lpstr>
      <vt:lpstr>Vad är ett samverkansavtal?</vt:lpstr>
      <vt:lpstr>PowerPoint-presentation</vt:lpstr>
      <vt:lpstr>PowerPoint-presentation</vt:lpstr>
      <vt:lpstr>PowerPoint-presentation</vt:lpstr>
      <vt:lpstr>Samverkansavtal - för framgångsrikt arbete med friskfaktorer </vt:lpstr>
      <vt:lpstr>3. Strukturen för samverkan ger en rättvis och transparent organisation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Avtal om samverkan och arbetsmiljö</dc:title>
  <dc:creator>Hedberg Jeanette</dc:creator>
  <cp:lastModifiedBy>Per Winberg</cp:lastModifiedBy>
  <cp:revision>1013</cp:revision>
  <cp:lastPrinted>2018-02-28T13:24:39Z</cp:lastPrinted>
  <dcterms:created xsi:type="dcterms:W3CDTF">2018-02-05T08:25:41Z</dcterms:created>
  <dcterms:modified xsi:type="dcterms:W3CDTF">2023-08-30T08:28:49Z</dcterms:modified>
</cp:coreProperties>
</file>

<file path=docProps/custom.xml><?xml version="1.0" encoding="utf-8"?>
<Properties xmlns="http://purl.oclc.org/ooxml/officeDocument/customProperties" xmlns:vt="http://purl.oclc.org/ooxml/officeDocument/docPropsVTypes">
  <property fmtid="{D5CDD505-2E9C-101B-9397-08002B2CF9AE}" pid="2" name="ContentTypeId">
    <vt:lpwstr>0x010100BB1551543DB3FA47B7DB2D7F90BA707C</vt:lpwstr>
  </property>
</Properties>
</file>