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9" r:id="rId5"/>
    <p:sldId id="328" r:id="rId6"/>
    <p:sldId id="329" r:id="rId7"/>
    <p:sldId id="330" r:id="rId8"/>
    <p:sldId id="331" r:id="rId9"/>
    <p:sldId id="332" r:id="rId10"/>
    <p:sldId id="334" r:id="rId11"/>
    <p:sldId id="335" r:id="rId12"/>
    <p:sldId id="336" r:id="rId13"/>
    <p:sldId id="337" r:id="rId14"/>
    <p:sldId id="333" r:id="rId15"/>
    <p:sldId id="338" r:id="rId16"/>
    <p:sldId id="339" r:id="rId17"/>
    <p:sldId id="323" r:id="rId18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29"/>
            <p14:sldId id="330"/>
            <p14:sldId id="331"/>
            <p14:sldId id="332"/>
            <p14:sldId id="334"/>
            <p14:sldId id="335"/>
            <p14:sldId id="336"/>
            <p14:sldId id="337"/>
            <p14:sldId id="333"/>
            <p14:sldId id="338"/>
            <p14:sldId id="339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8F"/>
    <a:srgbClr val="C8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490" autoAdjust="0"/>
  </p:normalViewPr>
  <p:slideViewPr>
    <p:cSldViewPr snapToGrid="0">
      <p:cViewPr varScale="1">
        <p:scale>
          <a:sx n="56" d="100"/>
          <a:sy n="56" d="100"/>
        </p:scale>
        <p:origin x="1092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25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61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7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2286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9172884" cy="634711"/>
          </a:xfrm>
        </p:spPr>
        <p:txBody>
          <a:bodyPr/>
          <a:lstStyle/>
          <a:p>
            <a:r>
              <a:rPr lang="sv-SE" dirty="0"/>
              <a:t>Hur man kan se till att dra nytta av en kanske okänd </a:t>
            </a:r>
            <a:r>
              <a:rPr lang="sv-SE" dirty="0">
                <a:solidFill>
                  <a:schemeClr val="accent4"/>
                </a:solidFill>
              </a:rPr>
              <a:t>anställningsförmån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515E603-49BB-C400-93CD-2F719FF7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D4C14F-28CE-8D31-C836-3E1050878D7D}"/>
              </a:ext>
            </a:extLst>
          </p:cNvPr>
          <p:cNvSpPr txBox="1"/>
          <p:nvPr/>
        </p:nvSpPr>
        <p:spPr>
          <a:xfrm>
            <a:off x="766762" y="2304429"/>
            <a:ext cx="5682163" cy="9856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anmälan till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Försäkring kan göra skillnad. </a:t>
            </a:r>
          </a:p>
          <a:p>
            <a:pPr>
              <a:spcAft>
                <a:spcPts val="600"/>
              </a:spcAft>
            </a:pPr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Tillsammans kan vi se till att </a:t>
            </a:r>
            <a:b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 ska missa ersättning!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objekt 7" descr="En bild som visar konst, illustration, clipart, tecknad serie&#10;&#10;Automatiskt genererad beskrivning">
            <a:extLst>
              <a:ext uri="{FF2B5EF4-FFF2-40B4-BE49-F238E27FC236}">
                <a16:creationId xmlns:a16="http://schemas.microsoft.com/office/drawing/2014/main" id="{F99257BA-DC94-CA63-478D-CA8B707DF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22857" r="2961" b="20883"/>
          <a:stretch/>
        </p:blipFill>
        <p:spPr>
          <a:xfrm>
            <a:off x="4307305" y="1993283"/>
            <a:ext cx="8018462" cy="5351913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B5223DC3-8055-33B5-E5C6-86B77791F4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3D60931D-9348-E2E3-E8E9-B037D0DE65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46BC84-A483-BBC2-D7C7-25B0C0140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8841" r="6217" b="3905"/>
          <a:stretch/>
        </p:blipFill>
        <p:spPr>
          <a:xfrm>
            <a:off x="6525971" y="942599"/>
            <a:ext cx="5333238" cy="542693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Förslitning i ryggen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Lena arbetar som lokalvårdare och blev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sjukskriven på grund av förslitningar i ryggen.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Lokalvårdare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56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25 000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års sjukskrivning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fick Lena sjukersättning från Försäkringskassan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kollektivavtal* cirka 420 500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 och sjukersättning.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Ingen ersättning för kostnader. Inbetalning till Lenas kommande pension (genom Avgiftsbefrielseförsäkringen).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Sjukförsäkringen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50242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Lena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58D800-44C5-5FBD-9116-E532B7FEF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8841" r="6217" b="3905"/>
          <a:stretch/>
        </p:blipFill>
        <p:spPr>
          <a:xfrm>
            <a:off x="6525971" y="942599"/>
            <a:ext cx="5333238" cy="542693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94810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D4343056-0746-F46F-9D07-DA35FB8F634A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kollektivavtal* cirka 420 500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 och sjukersättning.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Ingen ersättning för kostnader. Inbetalning till Lenas kommande pension (genom Avgiftsbefrielseförsäkringen).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Sjukförsäkringen för kommun- och regionanställda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Förslitning i ryggen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Lena arbetar som lokalvårdare och blev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sjukskriven på grund av förslitningar i ryggen.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Lokalvårdare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56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25 000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års sjukskrivning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fick Lena sjukersättning från Försäkringskassan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50242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Lena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077BF428-D5C0-908D-1D4B-10A8E21586F3}"/>
              </a:ext>
            </a:extLst>
          </p:cNvPr>
          <p:cNvSpPr/>
          <p:nvPr/>
        </p:nvSpPr>
        <p:spPr>
          <a:xfrm>
            <a:off x="0" y="-1028"/>
            <a:ext cx="12192000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6524024-F170-4485-19C9-F7BCDC5FD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669" y="485413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D87FB17-86A3-9F61-43DA-669026EB56BA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Lena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hon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944C630-E2B0-CE36-47F8-C1F6A1E97533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58744BD3-3606-9B7E-F461-BD206341CD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128150"/>
            <a:ext cx="5329236" cy="17821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dirty="0"/>
              <a:t>Anmäl till </a:t>
            </a:r>
            <a:r>
              <a:rPr lang="sv-SE" dirty="0" err="1"/>
              <a:t>Afa</a:t>
            </a:r>
            <a:r>
              <a:rPr lang="sv-SE" dirty="0"/>
              <a:t> Försäkring när du varit sjuk längre än:</a:t>
            </a:r>
          </a:p>
          <a:p>
            <a:pPr marL="342900" indent="-342900">
              <a:spcAft>
                <a:spcPts val="0"/>
              </a:spcAft>
            </a:pPr>
            <a:r>
              <a:rPr lang="sv-SE" dirty="0"/>
              <a:t>14 dagar – gäller t ex timavlönade</a:t>
            </a: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0"/>
              </a:spcAft>
            </a:pPr>
            <a:r>
              <a:rPr lang="sv-SE" dirty="0"/>
              <a:t>90 dagar – gäller tillsvidareanställda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498529"/>
          </a:xfrm>
        </p:spPr>
        <p:txBody>
          <a:bodyPr/>
          <a:lstStyle/>
          <a:p>
            <a:r>
              <a:rPr lang="sv-SE" dirty="0"/>
              <a:t>Vid sjukdom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554E26B-748A-92C2-0719-A85DD4C496FD}"/>
              </a:ext>
            </a:extLst>
          </p:cNvPr>
          <p:cNvSpPr txBox="1">
            <a:spLocks/>
          </p:cNvSpPr>
          <p:nvPr/>
        </p:nvSpPr>
        <p:spPr>
          <a:xfrm>
            <a:off x="766764" y="4480719"/>
            <a:ext cx="5329236" cy="1724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sjukdom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arbetsskada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dödsfall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pension</a:t>
            </a:r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9729B4D4-6A4A-E50C-4635-CBDB44619A45}"/>
              </a:ext>
            </a:extLst>
          </p:cNvPr>
          <p:cNvSpPr txBox="1">
            <a:spLocks/>
          </p:cNvSpPr>
          <p:nvPr/>
        </p:nvSpPr>
        <p:spPr>
          <a:xfrm>
            <a:off x="766764" y="3328645"/>
            <a:ext cx="5329236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45E4C2-4021-6276-AEF0-3E57ADDA6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8841" r="6217" b="3905"/>
          <a:stretch/>
        </p:blipFill>
        <p:spPr>
          <a:xfrm>
            <a:off x="6525971" y="942599"/>
            <a:ext cx="5333238" cy="54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41246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7396C-FF0E-8084-AA94-4E211CC9B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2466657"/>
            <a:ext cx="9036048" cy="192468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1,5 miljoner anställda </a:t>
            </a:r>
            <a:br>
              <a:rPr lang="sv-SE" dirty="0">
                <a:solidFill>
                  <a:schemeClr val="accent5"/>
                </a:solidFill>
              </a:rPr>
            </a:br>
            <a:r>
              <a:rPr lang="sv-SE" b="0" dirty="0">
                <a:solidFill>
                  <a:schemeClr val="accent4"/>
                </a:solidFill>
              </a:rPr>
              <a:t>inom kommun- och regionsektorn omfattas av försäkringar vid sjukdom, arbetsskada, dödsfall och pension.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EE248A-B98A-3AD7-D73C-94249966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>
                <a:solidFill>
                  <a:schemeClr val="bg1"/>
                </a:solidFill>
              </a:rPr>
              <a:pPr/>
              <a:t>2</a:t>
            </a:fld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5941349-2B05-97DD-4D97-34BEFCBE8758}"/>
              </a:ext>
            </a:extLst>
          </p:cNvPr>
          <p:cNvSpPr txBox="1"/>
          <p:nvPr/>
        </p:nvSpPr>
        <p:spPr>
          <a:xfrm>
            <a:off x="641268" y="225631"/>
            <a:ext cx="0" cy="0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sv-SE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D8BF51C-D6E5-7986-05F3-2DA33E5E5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02" y="1019854"/>
            <a:ext cx="4212652" cy="421265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2AC96B3-70BD-8C54-866F-BB4E2467D9EE}"/>
              </a:ext>
            </a:extLst>
          </p:cNvPr>
          <p:cNvSpPr txBox="1"/>
          <p:nvPr/>
        </p:nvSpPr>
        <p:spPr>
          <a:xfrm>
            <a:off x="1511251" y="2331540"/>
            <a:ext cx="4080735" cy="17060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400" b="1" dirty="0">
                <a:solidFill>
                  <a:schemeClr val="accent4"/>
                </a:solidFill>
              </a:rPr>
              <a:t>Detta är </a:t>
            </a:r>
            <a:br>
              <a:rPr lang="sv-SE" sz="3400" b="1" dirty="0">
                <a:solidFill>
                  <a:schemeClr val="accent4"/>
                </a:solidFill>
              </a:rPr>
            </a:br>
            <a:r>
              <a:rPr lang="sv-SE" sz="3400" b="1" dirty="0">
                <a:solidFill>
                  <a:schemeClr val="accent4"/>
                </a:solidFill>
              </a:rPr>
              <a:t>en </a:t>
            </a:r>
            <a:r>
              <a:rPr lang="sv-SE" sz="3400" b="1" dirty="0">
                <a:solidFill>
                  <a:schemeClr val="bg1"/>
                </a:solidFill>
              </a:rPr>
              <a:t>värdefull </a:t>
            </a:r>
          </a:p>
          <a:p>
            <a:pPr algn="ctr"/>
            <a:r>
              <a:rPr lang="sv-SE" sz="3400" b="1" dirty="0">
                <a:solidFill>
                  <a:schemeClr val="accent4"/>
                </a:solidFill>
              </a:rPr>
              <a:t>anställnings-</a:t>
            </a:r>
            <a:br>
              <a:rPr lang="sv-SE" sz="3400" b="1" dirty="0">
                <a:solidFill>
                  <a:schemeClr val="accent4"/>
                </a:solidFill>
              </a:rPr>
            </a:br>
            <a:r>
              <a:rPr lang="sv-SE" sz="3400" b="1" dirty="0">
                <a:solidFill>
                  <a:schemeClr val="accent4"/>
                </a:solidFill>
              </a:rPr>
              <a:t>förmån...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5631966-BDB3-5409-C22B-DA3B9CD6C978}"/>
              </a:ext>
            </a:extLst>
          </p:cNvPr>
          <p:cNvSpPr txBox="1"/>
          <p:nvPr/>
        </p:nvSpPr>
        <p:spPr>
          <a:xfrm>
            <a:off x="5976377" y="3673452"/>
            <a:ext cx="5032048" cy="17060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3400" b="1" dirty="0">
                <a:solidFill>
                  <a:schemeClr val="accent1"/>
                </a:solidFill>
              </a:rPr>
              <a:t>... men det finns försäkrade som går miste om ersättning.</a:t>
            </a:r>
          </a:p>
        </p:txBody>
      </p:sp>
    </p:spTree>
    <p:extLst>
      <p:ext uri="{BB962C8B-B14F-4D97-AF65-F5344CB8AC3E}">
        <p14:creationId xmlns:p14="http://schemas.microsoft.com/office/powerpoint/2010/main" val="8229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CD29B4-1481-F5B4-933D-239E451BF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2189747"/>
            <a:ext cx="5329236" cy="379195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... de inte känner till sitt försäkringsskydd </a:t>
            </a:r>
          </a:p>
          <a:p>
            <a:pPr marL="0" indent="0">
              <a:buNone/>
            </a:pPr>
            <a:r>
              <a:rPr lang="sv-SE" dirty="0"/>
              <a:t>... de inte vet vart de skall vända sig för att </a:t>
            </a:r>
            <a:br>
              <a:rPr lang="sv-SE" dirty="0"/>
            </a:br>
            <a:r>
              <a:rPr lang="sv-SE" dirty="0"/>
              <a:t>    ansöka om ersättning</a:t>
            </a:r>
          </a:p>
          <a:p>
            <a:pPr marL="0" indent="0">
              <a:buNone/>
            </a:pPr>
            <a:r>
              <a:rPr lang="sv-SE" dirty="0"/>
              <a:t>... de upplever att det är för krångligt och svårt </a:t>
            </a:r>
            <a:br>
              <a:rPr lang="sv-SE" dirty="0"/>
            </a:br>
            <a:r>
              <a:rPr lang="sv-SE" dirty="0"/>
              <a:t>    att ansöka om ersättning</a:t>
            </a:r>
          </a:p>
          <a:p>
            <a:pPr marL="0" indent="0">
              <a:buNone/>
            </a:pPr>
            <a:r>
              <a:rPr lang="sv-SE" dirty="0"/>
              <a:t>... de tror inte det är lönt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B5815CE-501C-0C3C-66FC-70CC67A8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8ED91CB-2F97-689D-27DD-63AFBE4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03268" cy="1027907"/>
          </a:xfrm>
        </p:spPr>
        <p:txBody>
          <a:bodyPr/>
          <a:lstStyle/>
          <a:p>
            <a:r>
              <a:rPr lang="sv-SE" dirty="0" err="1"/>
              <a:t>Afa</a:t>
            </a:r>
            <a:r>
              <a:rPr lang="sv-SE" dirty="0"/>
              <a:t> Försäkring fick i uppdrag att undersöka detta och kom fram till bland annat att det beror på att...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BD40088-2142-D82F-EB09-BB420166C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652" y="876300"/>
            <a:ext cx="5811253" cy="58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BCDE3867-4B7C-DE30-2B30-63A8D0F0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B4DA9F6-6C5A-D55E-AD15-EA4291D6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 av förstudie </a:t>
            </a:r>
            <a:br>
              <a:rPr lang="sv-SE" dirty="0"/>
            </a:br>
            <a:r>
              <a:rPr lang="sv-SE" dirty="0"/>
              <a:t>och undersökningar: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2E689AD-1B76-BD52-EDE6-3E74F8A53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295" y="2540520"/>
            <a:ext cx="2280015" cy="228001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658B46F-E440-D1A5-0803-36D354C4C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312" y="2540520"/>
            <a:ext cx="2280015" cy="22800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D48CB20-ACAD-8ED5-1305-54A295319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3329" y="2540520"/>
            <a:ext cx="2280015" cy="228001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50BC37B-336F-C215-FFB5-DE44226C7695}"/>
              </a:ext>
            </a:extLst>
          </p:cNvPr>
          <p:cNvSpPr txBox="1"/>
          <p:nvPr/>
        </p:nvSpPr>
        <p:spPr>
          <a:xfrm>
            <a:off x="1333758" y="3354068"/>
            <a:ext cx="225508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>
                <a:solidFill>
                  <a:schemeClr val="accent1"/>
                </a:solidFill>
              </a:rPr>
              <a:t>Kännedom</a:t>
            </a:r>
            <a:br>
              <a:rPr lang="sv-SE" sz="2000" b="1" dirty="0">
                <a:solidFill>
                  <a:schemeClr val="accent1"/>
                </a:solidFill>
              </a:rPr>
            </a:br>
            <a:r>
              <a:rPr lang="sv-SE" sz="2000" b="1" dirty="0">
                <a:solidFill>
                  <a:schemeClr val="accent1"/>
                </a:solidFill>
              </a:rPr>
              <a:t>på förhand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942DB74-13C2-7ECA-E522-4C795060626A}"/>
              </a:ext>
            </a:extLst>
          </p:cNvPr>
          <p:cNvSpPr txBox="1"/>
          <p:nvPr/>
        </p:nvSpPr>
        <p:spPr>
          <a:xfrm>
            <a:off x="4849775" y="3354068"/>
            <a:ext cx="225508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Personlig </a:t>
            </a:r>
          </a:p>
          <a:p>
            <a:pPr algn="ctr"/>
            <a:r>
              <a:rPr lang="sv-SE" sz="2000" b="1" dirty="0">
                <a:solidFill>
                  <a:schemeClr val="bg1"/>
                </a:solidFill>
              </a:rPr>
              <a:t>infokanal i </a:t>
            </a:r>
            <a:br>
              <a:rPr lang="sv-SE" sz="20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rätt tid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BA58E9C-FE3C-83C4-D3E0-CA4752E2647F}"/>
              </a:ext>
            </a:extLst>
          </p:cNvPr>
          <p:cNvSpPr txBox="1"/>
          <p:nvPr/>
        </p:nvSpPr>
        <p:spPr>
          <a:xfrm>
            <a:off x="8365792" y="3354068"/>
            <a:ext cx="225508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>
                <a:solidFill>
                  <a:schemeClr val="accent1"/>
                </a:solidFill>
              </a:rPr>
              <a:t>Anmäl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D1E0601-AFB8-9EA3-D111-F98680735AEB}"/>
              </a:ext>
            </a:extLst>
          </p:cNvPr>
          <p:cNvSpPr txBox="1"/>
          <p:nvPr/>
        </p:nvSpPr>
        <p:spPr>
          <a:xfrm>
            <a:off x="3735370" y="3354068"/>
            <a:ext cx="95757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6000" b="1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832F1C5-3AA4-C66E-D557-88AB17696BCD}"/>
              </a:ext>
            </a:extLst>
          </p:cNvPr>
          <p:cNvSpPr txBox="1"/>
          <p:nvPr/>
        </p:nvSpPr>
        <p:spPr>
          <a:xfrm>
            <a:off x="7248591" y="3354068"/>
            <a:ext cx="95757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6000" b="1" dirty="0">
                <a:solidFill>
                  <a:schemeClr val="accent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628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DE5E578-C027-1880-F11C-33A7BA64A6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07396C-FF0E-8084-AA94-4E211CC9B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3104515"/>
            <a:ext cx="9036048" cy="1924685"/>
          </a:xfrm>
        </p:spPr>
        <p:txBody>
          <a:bodyPr/>
          <a:lstStyle/>
          <a:p>
            <a:r>
              <a:rPr lang="sv-SE" b="0" dirty="0" err="1">
                <a:solidFill>
                  <a:schemeClr val="accent1"/>
                </a:solidFill>
              </a:rPr>
              <a:t>Afa</a:t>
            </a:r>
            <a:r>
              <a:rPr lang="sv-SE" b="0" dirty="0">
                <a:solidFill>
                  <a:schemeClr val="accent1"/>
                </a:solidFill>
              </a:rPr>
              <a:t> Försäkring har därför tagit fram </a:t>
            </a:r>
            <a:br>
              <a:rPr lang="sv-SE" b="0" dirty="0"/>
            </a:br>
            <a:r>
              <a:rPr lang="sv-SE" dirty="0">
                <a:solidFill>
                  <a:schemeClr val="bg1"/>
                </a:solidFill>
              </a:rPr>
              <a:t>ett stödpaket </a:t>
            </a:r>
            <a:r>
              <a:rPr lang="sv-SE" b="0" dirty="0">
                <a:solidFill>
                  <a:schemeClr val="accent1"/>
                </a:solidFill>
              </a:rPr>
              <a:t>bestående av två huvudsakliga delar, på uppdrag från </a:t>
            </a:r>
            <a:br>
              <a:rPr lang="sv-SE" b="0" dirty="0">
                <a:solidFill>
                  <a:schemeClr val="accent1"/>
                </a:solidFill>
              </a:rPr>
            </a:br>
            <a:r>
              <a:rPr lang="sv-SE" b="0" dirty="0">
                <a:solidFill>
                  <a:schemeClr val="accent1"/>
                </a:solidFill>
              </a:rPr>
              <a:t>Sveriges Kommuner och Regioner samt de fackliga organisationerna.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EE248A-B98A-3AD7-D73C-94249966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204746"/>
            <a:ext cx="684213" cy="183600"/>
          </a:xfrm>
        </p:spPr>
        <p:txBody>
          <a:bodyPr/>
          <a:lstStyle/>
          <a:p>
            <a:fld id="{AE086683-F536-42AB-ABBC-F4803DFE8DBC}" type="slidenum">
              <a:rPr lang="sv-SE" smtClean="0">
                <a:solidFill>
                  <a:schemeClr val="accent1"/>
                </a:solidFill>
              </a:rPr>
              <a:pPr/>
              <a:t>6</a:t>
            </a:fld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283B6B0-9F0A-0AF7-2732-EF16F47121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194049"/>
            <a:ext cx="7378615" cy="78999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Ögonöppnande informationsmaterial som kan användas på möten, intranät, utskick mm för att nå samtliga medarbetare.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A88942E-32FA-C8DE-4A71-B0A16031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CED823-2E15-DE8D-FA62-01125E65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Presentationsstöd</a:t>
            </a:r>
          </a:p>
        </p:txBody>
      </p:sp>
      <p:pic>
        <p:nvPicPr>
          <p:cNvPr id="7" name="Bildobjekt 6" descr="En bild som visar text, skärmbild, visitkort, grafisk design&#10;&#10;Automatiskt genererad beskrivning">
            <a:extLst>
              <a:ext uri="{FF2B5EF4-FFF2-40B4-BE49-F238E27FC236}">
                <a16:creationId xmlns:a16="http://schemas.microsoft.com/office/drawing/2014/main" id="{6BB74973-3CBE-5915-A727-778E4AF8A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9" b="10909"/>
          <a:stretch/>
        </p:blipFill>
        <p:spPr>
          <a:xfrm>
            <a:off x="1310023" y="1828800"/>
            <a:ext cx="9442115" cy="47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283B6B0-9F0A-0AF7-2732-EF16F47121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194049"/>
            <a:ext cx="7378615" cy="78999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Strategiskt utvalda personer granskar med hjälp av materialet organisationens rutiner och hittar förbättringsåtgärder.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A88942E-32FA-C8DE-4A71-B0A16031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CED823-2E15-DE8D-FA62-01125E65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 för ett arbetsmöte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371CB6F-3AF4-A53D-9642-4796688C5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t="27437" r="885" b="6463"/>
          <a:stretch/>
        </p:blipFill>
        <p:spPr>
          <a:xfrm>
            <a:off x="949183" y="1573507"/>
            <a:ext cx="10293634" cy="48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FCED823-2E15-DE8D-FA62-01125E65D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976" y="1660728"/>
            <a:ext cx="9036048" cy="1924685"/>
          </a:xfrm>
        </p:spPr>
        <p:txBody>
          <a:bodyPr/>
          <a:lstStyle/>
          <a:p>
            <a:r>
              <a:rPr lang="sv-SE" dirty="0"/>
              <a:t>Härnäst följer ett exempel på </a:t>
            </a:r>
            <a:br>
              <a:rPr lang="sv-SE" dirty="0"/>
            </a:br>
            <a:r>
              <a:rPr lang="sv-SE" dirty="0"/>
              <a:t>en del av presentationsstödet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283B6B0-9F0A-0AF7-2732-EF16F471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976" y="3853744"/>
            <a:ext cx="9036049" cy="1733551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chemeClr val="bg1"/>
                </a:solidFill>
              </a:rPr>
              <a:t>Ett talande exempel, som kan visas kort på </a:t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till exempel en APT.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A88942E-32FA-C8DE-4A71-B0A16031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2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1191</TotalTime>
  <Words>592</Words>
  <Application>Microsoft Office PowerPoint</Application>
  <PresentationFormat>Bredbild</PresentationFormat>
  <Paragraphs>96</Paragraphs>
  <Slides>14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Open Sans</vt:lpstr>
      <vt:lpstr>Afa Försäkring</vt:lpstr>
      <vt:lpstr>Hur man kan se till att dra nytta av en kanske okänd anställningsförmån</vt:lpstr>
      <vt:lpstr>1,5 miljoner anställda  inom kommun- och regionsektorn omfattas av försäkringar vid sjukdom, arbetsskada, dödsfall och pension.</vt:lpstr>
      <vt:lpstr>PowerPoint-presentation</vt:lpstr>
      <vt:lpstr>Afa Försäkring fick i uppdrag att undersöka detta och kom fram till bland annat att det beror på att...</vt:lpstr>
      <vt:lpstr>Slutsats av förstudie  och undersökningar:</vt:lpstr>
      <vt:lpstr>Afa Försäkring har därför tagit fram  ett stödpaket bestående av två huvudsakliga delar, på uppdrag från  Sveriges Kommuner och Regioner samt de fackliga organisationerna.</vt:lpstr>
      <vt:lpstr>Presentationsstöd</vt:lpstr>
      <vt:lpstr>Material för ett arbetsmöte</vt:lpstr>
      <vt:lpstr>Härnäst följer ett exempel på  en del av presentationsstödet</vt:lpstr>
      <vt:lpstr>PowerPoint-presentation</vt:lpstr>
      <vt:lpstr>PowerPoint-presentation</vt:lpstr>
      <vt:lpstr>Vid sjukdom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Annelie Lindvall</cp:lastModifiedBy>
  <cp:revision>43</cp:revision>
  <dcterms:created xsi:type="dcterms:W3CDTF">2023-01-13T13:00:20Z</dcterms:created>
  <dcterms:modified xsi:type="dcterms:W3CDTF">2024-01-15T11:24:19Z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