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34" r:id="rId6"/>
    <p:sldMasterId id="2147483724" r:id="rId7"/>
    <p:sldMasterId id="2147483708" r:id="rId8"/>
    <p:sldMasterId id="2147483692" r:id="rId9"/>
  </p:sldMasterIdLst>
  <p:notesMasterIdLst>
    <p:notesMasterId r:id="rId29"/>
  </p:notesMasterIdLst>
  <p:sldIdLst>
    <p:sldId id="256" r:id="rId10"/>
    <p:sldId id="542" r:id="rId11"/>
    <p:sldId id="558" r:id="rId12"/>
    <p:sldId id="1000" r:id="rId13"/>
    <p:sldId id="587" r:id="rId14"/>
    <p:sldId id="865" r:id="rId15"/>
    <p:sldId id="583" r:id="rId16"/>
    <p:sldId id="873" r:id="rId17"/>
    <p:sldId id="917" r:id="rId18"/>
    <p:sldId id="864" r:id="rId19"/>
    <p:sldId id="999" r:id="rId20"/>
    <p:sldId id="908" r:id="rId21"/>
    <p:sldId id="868" r:id="rId22"/>
    <p:sldId id="591" r:id="rId23"/>
    <p:sldId id="860" r:id="rId24"/>
    <p:sldId id="579" r:id="rId25"/>
    <p:sldId id="869" r:id="rId26"/>
    <p:sldId id="544" r:id="rId27"/>
    <p:sldId id="870"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593A11-08AF-AF09-71B6-9713C4F9AEDA}" name="Ellen Borell" initials="EB" userId="S::ellen.borell@omstallningsfonden.se::ef9f2874-9d28-4d93-9806-fe44837ff43a" providerId="AD"/>
  <p188:author id="{B5983431-D640-6479-7922-47ABD3EE2892}" name="Liselott Klinth" initials="LK" userId="S::liselott.klinth@omstallningsfonden.se::33b954cc-f21c-4c2d-9ccb-e72268ce7e60" providerId="AD"/>
  <p188:author id="{A1157475-B75E-283E-697C-F7E047AD1DFE}" name="Johanna Eliasson" initials="JE" userId="S::Johanna.Eliasson@omstallningsfonden.se::dc2cda09-51fc-49c0-9925-655c706f41d9" providerId="AD"/>
  <p188:author id="{B5FC9BC8-740A-EDC3-01DF-90633B3061A7}" name="Susann Locksenius" initials="SL" userId="S::susann.locksenius@omstallningsfonden.se::f5d4073a-67f4-41e5-99e9-2592a9b722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B2A6"/>
    <a:srgbClr val="90A6AC"/>
    <a:srgbClr val="EA5045"/>
    <a:srgbClr val="31287C"/>
    <a:srgbClr val="EBD1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496" autoAdjust="0"/>
    <p:restoredTop sz="83894" autoAdjust="0"/>
  </p:normalViewPr>
  <p:slideViewPr>
    <p:cSldViewPr snapToGrid="0">
      <p:cViewPr varScale="1">
        <p:scale>
          <a:sx n="56" d="100"/>
          <a:sy n="56" d="100"/>
        </p:scale>
        <p:origin x="4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4C3A5-ED1C-4B9A-B968-86DE3288448E}" type="datetimeFigureOut">
              <a:rPr lang="sv-SE" smtClean="0"/>
              <a:t>2023-05-23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7F473-F142-4FEC-8FDD-FAA650E9BB00}" type="slidenum">
              <a:rPr lang="sv-SE" smtClean="0"/>
              <a:t>‹#›</a:t>
            </a:fld>
            <a:endParaRPr lang="sv-SE"/>
          </a:p>
        </p:txBody>
      </p:sp>
    </p:spTree>
    <p:extLst>
      <p:ext uri="{BB962C8B-B14F-4D97-AF65-F5344CB8AC3E}">
        <p14:creationId xmlns:p14="http://schemas.microsoft.com/office/powerpoint/2010/main" val="308677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537F473-F142-4FEC-8FDD-FAA650E9BB00}" type="slidenum">
              <a:rPr lang="sv-SE" smtClean="0"/>
              <a:t>1</a:t>
            </a:fld>
            <a:endParaRPr lang="sv-SE"/>
          </a:p>
        </p:txBody>
      </p:sp>
    </p:spTree>
    <p:extLst>
      <p:ext uri="{BB962C8B-B14F-4D97-AF65-F5344CB8AC3E}">
        <p14:creationId xmlns:p14="http://schemas.microsoft.com/office/powerpoint/2010/main" val="3111343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239C-DB2D-430B-AE77-A39C61C62F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145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239C-DB2D-430B-AE77-A39C61C62F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98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baseline="0" dirty="0">
                <a:solidFill>
                  <a:srgbClr val="18BAAA"/>
                </a:solidFill>
                <a:latin typeface="Camphor Pro" panose="020B0504030404020204" pitchFamily="34" charset="0"/>
              </a:rPr>
              <a:t>Studiestöd</a:t>
            </a:r>
            <a:endParaRPr lang="sv-SE" sz="1200" b="0" i="0" u="none" strike="noStrike" baseline="0" dirty="0">
              <a:solidFill>
                <a:srgbClr val="18BAAA"/>
              </a:solidFill>
              <a:latin typeface="Camphor Pro" panose="020B0504030404020204" pitchFamily="34" charset="0"/>
            </a:endParaRPr>
          </a:p>
          <a:p>
            <a:r>
              <a:rPr lang="sv-SE" sz="1200" b="0" i="0" u="none" strike="noStrike" baseline="0" dirty="0">
                <a:solidFill>
                  <a:srgbClr val="211D1E"/>
                </a:solidFill>
                <a:latin typeface="Camphor Pro" panose="020B0504030404020204" pitchFamily="34" charset="0"/>
              </a:rPr>
              <a:t>Det finns flera olika studiestöd. Ett av dessa är omställningsstudiestödet som är statligt finansierat och hanteras av CSN. Det kan ges för utbildningar som stärker medarbetarens framtida ställning på arbetsmarknaden, och som möter arbetsmarknadens behov. </a:t>
            </a:r>
          </a:p>
          <a:p>
            <a:endParaRPr lang="sv-SE" sz="1200" b="0" i="0" u="none" strike="noStrike" baseline="0" dirty="0">
              <a:solidFill>
                <a:srgbClr val="211D1E"/>
              </a:solidFill>
              <a:latin typeface="Camphor Pro" panose="020B0504030404020204" pitchFamily="34" charset="0"/>
            </a:endParaRPr>
          </a:p>
          <a:p>
            <a:r>
              <a:rPr lang="sv-SE" sz="1200" b="0" i="0" u="none" strike="noStrike" baseline="0" dirty="0">
                <a:solidFill>
                  <a:srgbClr val="211D1E"/>
                </a:solidFill>
                <a:latin typeface="Camphor Pro" panose="020B0504030404020204" pitchFamily="34" charset="0"/>
              </a:rPr>
              <a:t>Det är CSN som handlägger det nya omställningsstudiestödet, men när medarbetaren ansöker om omställningsstudiestödet kan vi på Omställningsfonden meddela CSN om vi anser att utbildningen faktiskt stärker ställningen på arbetsmarknaden. Mer information om Omställningsstudiestödet finns på vår hemsida, eller hos CSN.se.</a:t>
            </a:r>
          </a:p>
          <a:p>
            <a:endParaRPr lang="sv-SE" sz="1200" b="0" i="0" u="none" strike="noStrike" baseline="0" dirty="0">
              <a:solidFill>
                <a:srgbClr val="211D1E"/>
              </a:solidFill>
              <a:latin typeface="Camphor Pro" panose="020B0504030404020204" pitchFamily="34" charset="0"/>
            </a:endParaRPr>
          </a:p>
          <a:p>
            <a:r>
              <a:rPr lang="sv-SE" sz="1200" b="1" i="0" u="none" strike="noStrike" baseline="0" dirty="0">
                <a:solidFill>
                  <a:srgbClr val="211D1E"/>
                </a:solidFill>
                <a:latin typeface="Calibri" panose="020F0502020204030204" pitchFamily="34" charset="0"/>
              </a:rPr>
              <a:t>Kollektivavtalade studiestöd</a:t>
            </a:r>
            <a:endParaRPr lang="sv-SE" sz="1200" b="0" i="0" u="none" strike="noStrike" baseline="0" dirty="0">
              <a:solidFill>
                <a:srgbClr val="211D1E"/>
              </a:solidFill>
              <a:latin typeface="Calibri" panose="020F0502020204030204" pitchFamily="34" charset="0"/>
            </a:endParaRPr>
          </a:p>
          <a:p>
            <a:r>
              <a:rPr lang="sv-SE" sz="1200" b="0" i="0" u="none" strike="noStrike" baseline="0" dirty="0">
                <a:solidFill>
                  <a:srgbClr val="211D1E"/>
                </a:solidFill>
                <a:latin typeface="Camphor Pro" panose="020B0504030404020204" pitchFamily="34" charset="0"/>
              </a:rPr>
              <a:t>Utöver omställningsstudiestödet finns flera olika typer av kollektivavtalade studiestöd, som Omställningsfonden kan bevilja: kortvarigt-, kompletterande- och förlängt studiestöd. </a:t>
            </a:r>
          </a:p>
          <a:p>
            <a:r>
              <a:rPr lang="sv-SE" sz="1200" b="0" i="0" u="none" strike="noStrike" baseline="0" dirty="0">
                <a:solidFill>
                  <a:srgbClr val="211D1E"/>
                </a:solidFill>
                <a:latin typeface="Camphor Pro" panose="020B0504030404020204" pitchFamily="34" charset="0"/>
              </a:rPr>
              <a:t>Vilket stöd medarbetaren har rätt till, beror på flera olika faktorer, så som vilken anställningsform hen har och hur länge hen jobbat.</a:t>
            </a:r>
          </a:p>
          <a:p>
            <a:endParaRPr lang="sv-SE" sz="1200" b="0" i="0" u="none" strike="noStrike" baseline="0" dirty="0">
              <a:solidFill>
                <a:srgbClr val="211D1E"/>
              </a:solidFill>
              <a:latin typeface="Camphor Pro" panose="020B0504030404020204" pitchFamily="34" charset="0"/>
            </a:endParaRPr>
          </a:p>
          <a:p>
            <a:r>
              <a:rPr lang="sv-SE" sz="1200" b="1" i="0" u="none" strike="noStrike" baseline="0" dirty="0">
                <a:solidFill>
                  <a:srgbClr val="211D1E"/>
                </a:solidFill>
                <a:latin typeface="Camphor Pro" panose="020B0504030404020204" pitchFamily="34" charset="0"/>
              </a:rPr>
              <a:t>Kortvarigt studiestöd </a:t>
            </a:r>
            <a:r>
              <a:rPr lang="sv-SE" sz="1200" b="0" i="0" u="none" strike="noStrike" baseline="0" dirty="0">
                <a:solidFill>
                  <a:srgbClr val="211D1E"/>
                </a:solidFill>
                <a:latin typeface="Camphor Pro" panose="020B0504030404020204" pitchFamily="34" charset="0"/>
              </a:rPr>
              <a:t>ersätter del av inkomstbortfall vid utbildning som motsvarar längst en veckas heltidsstudier. Kortvarigt studiestöd kan ges till såväl tillsvidare- som tidsbegränsat anställda medarbetare, förutsatt att utbildningen stärker den framtida ställningen på arbetsmarknaden, och som möter arbetsmarknadens behov.</a:t>
            </a:r>
          </a:p>
          <a:p>
            <a:endParaRPr lang="sv-SE" sz="1200" b="0" i="0" u="none" strike="noStrike" baseline="0" dirty="0">
              <a:solidFill>
                <a:srgbClr val="211D1E"/>
              </a:solidFill>
              <a:latin typeface="Camphor Pro" panose="020B0504030404020204" pitchFamily="34" charset="0"/>
            </a:endParaRPr>
          </a:p>
          <a:p>
            <a:r>
              <a:rPr lang="sv-SE" sz="1200" b="1" i="0" u="none" strike="noStrike" baseline="0" dirty="0">
                <a:solidFill>
                  <a:srgbClr val="211D1E"/>
                </a:solidFill>
                <a:latin typeface="Camphor Pro" panose="020B0504030404020204" pitchFamily="34" charset="0"/>
              </a:rPr>
              <a:t>Kompletterande studiestöd </a:t>
            </a:r>
            <a:r>
              <a:rPr lang="sv-SE" sz="1800" b="0" i="0" u="none" strike="noStrike" baseline="0" dirty="0">
                <a:solidFill>
                  <a:srgbClr val="211D1E"/>
                </a:solidFill>
                <a:latin typeface="Camphor Pro" panose="020B0504030404020204" pitchFamily="34" charset="0"/>
              </a:rPr>
              <a:t>ersätter del av inkomstbortfall vid studier med beviljat omställningsstudiestöd och kan alltså ges för samma tid som omställningsstudiestöd utbetalas av CSN. </a:t>
            </a:r>
          </a:p>
          <a:p>
            <a:r>
              <a:rPr lang="sv-SE" sz="1800" b="0" i="1" u="none" strike="noStrike" baseline="0" dirty="0">
                <a:solidFill>
                  <a:srgbClr val="211D1E"/>
                </a:solidFill>
                <a:latin typeface="Camphor Pro" panose="020B0504030404020204" pitchFamily="34" charset="0"/>
              </a:rPr>
              <a:t>Tillsvidareanställda medarbetare kan få kompletterande studiestöd både under och efter anställning. Tidsbegränsat anställda kan däremot endast få stödet under anställning. </a:t>
            </a:r>
          </a:p>
          <a:p>
            <a:endParaRPr lang="sv-SE" sz="1800" b="0" i="0" u="none" strike="noStrike" baseline="0" dirty="0">
              <a:solidFill>
                <a:srgbClr val="211D1E"/>
              </a:solidFill>
              <a:latin typeface="Camphor Pro" panose="020B0504030404020204" pitchFamily="34" charset="0"/>
            </a:endParaRPr>
          </a:p>
          <a:p>
            <a:r>
              <a:rPr lang="sv-SE" sz="1200" b="1" i="0" u="none" strike="noStrike" baseline="0" dirty="0">
                <a:solidFill>
                  <a:srgbClr val="211D1E"/>
                </a:solidFill>
                <a:latin typeface="Camphor Pro" panose="020B0504030404020204" pitchFamily="34" charset="0"/>
              </a:rPr>
              <a:t>Förlängt studiestöd </a:t>
            </a:r>
            <a:r>
              <a:rPr lang="sv-SE" sz="1200" b="0" i="0" u="none" strike="noStrike" baseline="0" dirty="0">
                <a:solidFill>
                  <a:srgbClr val="211D1E"/>
                </a:solidFill>
                <a:latin typeface="Camphor Pro" panose="020B0504030404020204" pitchFamily="34" charset="0"/>
              </a:rPr>
              <a:t>ersätter del av inkomstbortfall vid längre studier och kan beviljas för </a:t>
            </a:r>
            <a:r>
              <a:rPr lang="sv-SE" sz="1200" b="0" i="1" u="none" strike="noStrike" baseline="0" dirty="0">
                <a:solidFill>
                  <a:srgbClr val="211D1E"/>
                </a:solidFill>
                <a:latin typeface="Camphor Pro" panose="020B0504030404020204" pitchFamily="34" charset="0"/>
              </a:rPr>
              <a:t>tillsvidareanställda medarbetare som förbrukat det kompletterande studiestödet och omställningsstudiestödet </a:t>
            </a:r>
            <a:r>
              <a:rPr lang="sv-SE" sz="1200" b="0" i="0" u="none" strike="noStrike" baseline="0" dirty="0">
                <a:solidFill>
                  <a:srgbClr val="211D1E"/>
                </a:solidFill>
                <a:latin typeface="Camphor Pro" panose="020B0504030404020204" pitchFamily="34" charset="0"/>
              </a:rPr>
              <a:t>och beräknas i kombination med CSN:s ordinarie studiemedel (lån och/eller bidrag).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211D1E"/>
                </a:solidFill>
                <a:latin typeface="Camphor Pro" panose="020B0504030404020204" pitchFamily="34" charset="0"/>
              </a:rPr>
              <a:t>Det förlängda studiestödet förutsätter att utbildningen, förutom att stärka medarbetarens framtida ställning på arbetsmarknaden, även ska stärka sektorns kompetensförsörjning.  </a:t>
            </a:r>
            <a:br>
              <a:rPr lang="sv-SE" sz="1200" b="0" i="0" u="none" strike="noStrike" baseline="0" dirty="0">
                <a:solidFill>
                  <a:srgbClr val="211D1E"/>
                </a:solidFill>
                <a:latin typeface="Camphor Pro" panose="020B0504030404020204" pitchFamily="34" charset="0"/>
              </a:rPr>
            </a:br>
            <a:r>
              <a:rPr kumimoji="0" lang="sv-SE" sz="1200" b="0" i="0" u="none" strike="noStrike" kern="1200" cap="none" spc="0" normalizeH="0" baseline="0" noProof="0" dirty="0">
                <a:ln>
                  <a:noFill/>
                </a:ln>
                <a:solidFill>
                  <a:srgbClr val="000000"/>
                </a:solidFill>
                <a:effectLst/>
                <a:uLnTx/>
                <a:uFillTx/>
                <a:latin typeface="Calibri"/>
                <a:ea typeface="+mn-ea"/>
                <a:cs typeface="+mn-cs"/>
              </a:rPr>
              <a:t>*Förlängt studiestöd gäller endast tillsvidareanställda.</a:t>
            </a:r>
          </a:p>
          <a:p>
            <a:endParaRPr lang="sv-SE" sz="1200" b="0" i="0" u="none" strike="noStrike" baseline="0" dirty="0">
              <a:solidFill>
                <a:srgbClr val="211D1E"/>
              </a:solidFill>
              <a:latin typeface="Camphor Pro" panose="020B0504030404020204" pitchFamily="34" charset="0"/>
            </a:endParaRPr>
          </a:p>
          <a:p>
            <a:r>
              <a:rPr lang="sv-SE" sz="1200" b="0" i="0" u="none" strike="noStrike" baseline="0" dirty="0">
                <a:solidFill>
                  <a:srgbClr val="211D1E"/>
                </a:solidFill>
                <a:latin typeface="Camphor Pro" panose="020B0504030404020204" pitchFamily="34" charset="0"/>
              </a:rPr>
              <a:t>Kompletterande- och förlängt studiestöd förutsätter att medarbetaren har beviljat omställningsstudiestöd.</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239C-DB2D-430B-AE77-A39C61C62F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26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211D1E"/>
                </a:solidFill>
                <a:latin typeface="Camphor Pro" panose="020B0504030404020204" pitchFamily="34" charset="0"/>
              </a:rPr>
              <a:t>Det finns flera olika studiestöd. Ett av dessa är omställningsstudiestödet som är statligt finansierat och hanteras av CSN. Det kan ges för utbildningar som stärker medarbetarens framtida ställning på arbetsmarknaden, och som möter arbetsmarknadens behov. </a:t>
            </a:r>
          </a:p>
          <a:p>
            <a:endParaRPr lang="sv-SE" sz="1800" b="0" i="0" u="none" strike="noStrike" baseline="0" dirty="0">
              <a:solidFill>
                <a:srgbClr val="211D1E"/>
              </a:solidFill>
              <a:latin typeface="Camphor Pro" panose="020B0504030404020204" pitchFamily="34" charset="0"/>
            </a:endParaRPr>
          </a:p>
          <a:p>
            <a:r>
              <a:rPr lang="sv-SE" sz="1800" b="0" i="0" u="none" strike="noStrike" baseline="0" dirty="0">
                <a:solidFill>
                  <a:srgbClr val="211D1E"/>
                </a:solidFill>
                <a:latin typeface="Camphor Pro" panose="020B0504030404020204" pitchFamily="34" charset="0"/>
              </a:rPr>
              <a:t>Det är CSN som handlägger det nya omställningsstudiestödet, men när medarbetaren ansöker om omställningsstudiestödet kan vi på Omställningsfonden meddela CSN om vi anser att utbildningen faktiskt stärker ställningen på arbetsmarknaden. </a:t>
            </a:r>
          </a:p>
          <a:p>
            <a:r>
              <a:rPr lang="sv-SE" sz="1800" b="0" i="0" u="none" strike="noStrike" baseline="0" dirty="0">
                <a:solidFill>
                  <a:srgbClr val="211D1E"/>
                </a:solidFill>
                <a:latin typeface="Camphor Pro" panose="020B0504030404020204" pitchFamily="34" charset="0"/>
              </a:rPr>
              <a:t>Omställningsstudiestödet söker medarbetaren efter att hen blivit antagen till en utbildning som berättigar omställningsstudiestöd. Mer information om Omställningsstudiestödet finns på vår hemsida, eller hos CSN.se.</a:t>
            </a:r>
          </a:p>
        </p:txBody>
      </p:sp>
      <p:sp>
        <p:nvSpPr>
          <p:cNvPr id="4" name="Platshållare för bildnummer 3"/>
          <p:cNvSpPr>
            <a:spLocks noGrp="1"/>
          </p:cNvSpPr>
          <p:nvPr>
            <p:ph type="sldNum" sz="quarter" idx="5"/>
          </p:nvPr>
        </p:nvSpPr>
        <p:spPr/>
        <p:txBody>
          <a:bodyPr/>
          <a:lstStyle/>
          <a:p>
            <a:fld id="{D4A3239C-DB2D-430B-AE77-A39C61C62F4A}" type="slidenum">
              <a:rPr lang="sv-SE" smtClean="0"/>
              <a:t>13</a:t>
            </a:fld>
            <a:endParaRPr lang="sv-SE"/>
          </a:p>
        </p:txBody>
      </p:sp>
    </p:spTree>
    <p:extLst>
      <p:ext uri="{BB962C8B-B14F-4D97-AF65-F5344CB8AC3E}">
        <p14:creationId xmlns:p14="http://schemas.microsoft.com/office/powerpoint/2010/main" val="403334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0" i="0" u="none" strike="noStrike" baseline="0" dirty="0">
              <a:solidFill>
                <a:srgbClr val="211D1E"/>
              </a:solidFill>
              <a:latin typeface="Camphor Pro" panose="020B0504030404020204" pitchFamily="34" charset="0"/>
            </a:endParaRPr>
          </a:p>
        </p:txBody>
      </p:sp>
      <p:sp>
        <p:nvSpPr>
          <p:cNvPr id="4" name="Platshållare för bildnummer 3"/>
          <p:cNvSpPr>
            <a:spLocks noGrp="1"/>
          </p:cNvSpPr>
          <p:nvPr>
            <p:ph type="sldNum" sz="quarter" idx="5"/>
          </p:nvPr>
        </p:nvSpPr>
        <p:spPr/>
        <p:txBody>
          <a:bodyPr/>
          <a:lstStyle/>
          <a:p>
            <a:fld id="{D4A3239C-DB2D-430B-AE77-A39C61C62F4A}" type="slidenum">
              <a:rPr lang="sv-SE" smtClean="0"/>
              <a:t>14</a:t>
            </a:fld>
            <a:endParaRPr lang="sv-SE"/>
          </a:p>
        </p:txBody>
      </p:sp>
    </p:spTree>
    <p:extLst>
      <p:ext uri="{BB962C8B-B14F-4D97-AF65-F5344CB8AC3E}">
        <p14:creationId xmlns:p14="http://schemas.microsoft.com/office/powerpoint/2010/main" val="898910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239C-DB2D-430B-AE77-A39C61C62F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362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239C-DB2D-430B-AE77-A39C61C62F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737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endParaRPr lang="sv-SE"/>
          </a:p>
        </p:txBody>
      </p:sp>
      <p:sp>
        <p:nvSpPr>
          <p:cNvPr id="4" name="Platshållare för bildnummer 3"/>
          <p:cNvSpPr>
            <a:spLocks noGrp="1"/>
          </p:cNvSpPr>
          <p:nvPr>
            <p:ph type="sldNum" sz="quarter" idx="5"/>
          </p:nvPr>
        </p:nvSpPr>
        <p:spPr/>
        <p:txBody>
          <a:bodyPr/>
          <a:lstStyle/>
          <a:p>
            <a:fld id="{D4A3239C-DB2D-430B-AE77-A39C61C62F4A}" type="slidenum">
              <a:rPr lang="sv-SE" smtClean="0"/>
              <a:t>18</a:t>
            </a:fld>
            <a:endParaRPr lang="sv-SE"/>
          </a:p>
        </p:txBody>
      </p:sp>
    </p:spTree>
    <p:extLst>
      <p:ext uri="{BB962C8B-B14F-4D97-AF65-F5344CB8AC3E}">
        <p14:creationId xmlns:p14="http://schemas.microsoft.com/office/powerpoint/2010/main" val="2970211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537F473-F142-4FEC-8FDD-FAA650E9BB00}" type="slidenum">
              <a:rPr lang="sv-SE" smtClean="0"/>
              <a:t>19</a:t>
            </a:fld>
            <a:endParaRPr lang="sv-SE"/>
          </a:p>
        </p:txBody>
      </p:sp>
    </p:spTree>
    <p:extLst>
      <p:ext uri="{BB962C8B-B14F-4D97-AF65-F5344CB8AC3E}">
        <p14:creationId xmlns:p14="http://schemas.microsoft.com/office/powerpoint/2010/main" val="229147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latin typeface="Helvetica" pitchFamily="34" charset="0"/>
              </a:rPr>
              <a:t>Kollektivavtalsstiftelse</a:t>
            </a:r>
            <a:r>
              <a:rPr lang="sv-SE" dirty="0">
                <a:latin typeface="Helvetica" pitchFamily="34" charset="0"/>
              </a:rPr>
              <a:t> Omställningsfonden</a:t>
            </a:r>
            <a:r>
              <a:rPr lang="sv-SE" baseline="0" dirty="0">
                <a:latin typeface="Helvetica" pitchFamily="34" charset="0"/>
              </a:rPr>
              <a:t> är en kollektivavtalsstiftelse som funnits sedan 2012. Omställningsfondens verksamhet baseras på Kompetens- och omställningsavtalet, KOM-KR, sedan maj 2020.</a:t>
            </a:r>
          </a:p>
          <a:p>
            <a:endParaRPr lang="sv-SE" baseline="0" dirty="0">
              <a:latin typeface="Helvetica" pitchFamily="34" charset="0"/>
            </a:endParaRPr>
          </a:p>
          <a:p>
            <a:r>
              <a:rPr lang="sv-SE" baseline="0" dirty="0">
                <a:latin typeface="Helvetica" pitchFamily="34" charset="0"/>
              </a:rPr>
              <a:t>Parterna bakom omställningsavtalet och Omställningsfonden är </a:t>
            </a:r>
            <a:r>
              <a:rPr lang="sv-SE" b="1" baseline="0" dirty="0">
                <a:latin typeface="Helvetica" pitchFamily="34" charset="0"/>
              </a:rPr>
              <a:t>arbetsgivarorganisationerna SKR </a:t>
            </a:r>
            <a:r>
              <a:rPr lang="sv-SE" baseline="0" dirty="0">
                <a:latin typeface="Helvetica" pitchFamily="34" charset="0"/>
              </a:rPr>
              <a:t>(Sveriges kommuner och regioner) och </a:t>
            </a:r>
            <a:r>
              <a:rPr lang="sv-SE" b="1" baseline="0" dirty="0" err="1">
                <a:latin typeface="Helvetica" pitchFamily="34" charset="0"/>
              </a:rPr>
              <a:t>Sobona</a:t>
            </a:r>
            <a:r>
              <a:rPr lang="sv-SE" baseline="0" dirty="0">
                <a:latin typeface="Helvetica" pitchFamily="34" charset="0"/>
              </a:rPr>
              <a:t> samt </a:t>
            </a:r>
            <a:r>
              <a:rPr lang="sv-SE" b="1" baseline="0" dirty="0">
                <a:latin typeface="Helvetica" pitchFamily="34" charset="0"/>
              </a:rPr>
              <a:t>arbetstagarorganisationerna Kommunal, OFR </a:t>
            </a:r>
            <a:r>
              <a:rPr lang="sv-SE" b="0" baseline="0" dirty="0">
                <a:latin typeface="Helvetica" pitchFamily="34" charset="0"/>
              </a:rPr>
              <a:t>(Offentliganställdas förhandlingsråd – </a:t>
            </a:r>
            <a:r>
              <a:rPr lang="sv-SE" baseline="0" dirty="0">
                <a:latin typeface="Helvetica" pitchFamily="34" charset="0"/>
              </a:rPr>
              <a:t>bland annat lärarfacken, Vision, Vårdförbundet, Akademikerförbundet SSR) </a:t>
            </a:r>
            <a:r>
              <a:rPr lang="sv-SE" b="1" baseline="0" dirty="0">
                <a:latin typeface="Helvetica" pitchFamily="34" charset="0"/>
              </a:rPr>
              <a:t>och </a:t>
            </a:r>
            <a:r>
              <a:rPr lang="sv-SE" b="1" baseline="0" dirty="0" err="1">
                <a:latin typeface="Helvetica" pitchFamily="34" charset="0"/>
              </a:rPr>
              <a:t>AkademikerAlliansen</a:t>
            </a:r>
            <a:r>
              <a:rPr lang="sv-SE" b="1" baseline="0" dirty="0">
                <a:latin typeface="Helvetica" pitchFamily="34" charset="0"/>
              </a:rPr>
              <a:t> </a:t>
            </a:r>
            <a:r>
              <a:rPr lang="sv-SE" baseline="0" dirty="0">
                <a:latin typeface="Helvetica" pitchFamily="34" charset="0"/>
              </a:rPr>
              <a:t>(bland annat Jusek, DIK, Civilekonomerna, Sveriges ingenjörer).</a:t>
            </a:r>
          </a:p>
          <a:p>
            <a:endParaRPr lang="sv-SE" baseline="0" dirty="0">
              <a:latin typeface="Helvetica" pitchFamily="34" charset="0"/>
            </a:endParaRPr>
          </a:p>
          <a:p>
            <a:r>
              <a:rPr lang="sv-SE" baseline="0" dirty="0">
                <a:latin typeface="Helvetica" pitchFamily="34" charset="0"/>
              </a:rPr>
              <a:t>Omställningsfonden omfattar cirka 1, 2 miljoner arbetstagare över hela Sverige. De är anställda i 290 kommuner, 21 regioner och ca 1100 kommunala företag anslutna till </a:t>
            </a:r>
            <a:r>
              <a:rPr lang="sv-SE" baseline="0" dirty="0" err="1">
                <a:latin typeface="Helvetica" pitchFamily="34" charset="0"/>
              </a:rPr>
              <a:t>Sobona</a:t>
            </a:r>
            <a:r>
              <a:rPr lang="sv-SE" baseline="0" dirty="0">
                <a:latin typeface="Helvetica" pitchFamily="34" charset="0"/>
              </a:rPr>
              <a:t>.</a:t>
            </a:r>
          </a:p>
          <a:p>
            <a:endParaRPr lang="sv-SE" baseline="0" dirty="0">
              <a:latin typeface="Helvetica" pitchFamily="34" charset="0"/>
            </a:endParaRPr>
          </a:p>
          <a:p>
            <a:r>
              <a:rPr lang="sv-SE" sz="1800" dirty="0" err="1">
                <a:solidFill>
                  <a:srgbClr val="242424"/>
                </a:solidFill>
                <a:effectLst/>
                <a:latin typeface="-apple-system"/>
              </a:rPr>
              <a:t>Sobona</a:t>
            </a:r>
            <a:r>
              <a:rPr lang="sv-SE" sz="1800" dirty="0">
                <a:solidFill>
                  <a:srgbClr val="242424"/>
                </a:solidFill>
                <a:effectLst/>
                <a:latin typeface="-apple-system"/>
              </a:rPr>
              <a:t>-företag: Från och med 1 oktober  2022 gäller samma avtal  för samtliga </a:t>
            </a:r>
            <a:r>
              <a:rPr lang="sv-SE" sz="1800" dirty="0" err="1">
                <a:solidFill>
                  <a:srgbClr val="242424"/>
                </a:solidFill>
                <a:effectLst/>
                <a:latin typeface="-apple-system"/>
              </a:rPr>
              <a:t>Sobonaföretag</a:t>
            </a:r>
            <a:r>
              <a:rPr lang="sv-SE" sz="1800" dirty="0">
                <a:solidFill>
                  <a:srgbClr val="242424"/>
                </a:solidFill>
                <a:effectLst/>
                <a:latin typeface="-apple-system"/>
              </a:rPr>
              <a:t>. Tidigare var det olika avtal beroende på om företaget tillhörde Omställningsfonden eller KFS-företagens Trygghetsfond.</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239C-DB2D-430B-AE77-A39C61C62F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75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537F473-F142-4FEC-8FDD-FAA650E9BB00}" type="slidenum">
              <a:rPr lang="sv-SE" smtClean="0"/>
              <a:t>3</a:t>
            </a:fld>
            <a:endParaRPr lang="sv-SE"/>
          </a:p>
        </p:txBody>
      </p:sp>
    </p:spTree>
    <p:extLst>
      <p:ext uri="{BB962C8B-B14F-4D97-AF65-F5344CB8AC3E}">
        <p14:creationId xmlns:p14="http://schemas.microsoft.com/office/powerpoint/2010/main" val="211447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endParaRPr lang="sv-SE" dirty="0">
              <a:cs typeface="Calibri"/>
            </a:endParaRPr>
          </a:p>
        </p:txBody>
      </p:sp>
      <p:sp>
        <p:nvSpPr>
          <p:cNvPr id="4" name="Platshållare för bildnummer 3"/>
          <p:cNvSpPr>
            <a:spLocks noGrp="1"/>
          </p:cNvSpPr>
          <p:nvPr>
            <p:ph type="sldNum" sz="quarter" idx="5"/>
          </p:nvPr>
        </p:nvSpPr>
        <p:spPr/>
        <p:txBody>
          <a:bodyPr/>
          <a:lstStyle/>
          <a:p>
            <a:fld id="{2537F473-F142-4FEC-8FDD-FAA650E9BB00}" type="slidenum">
              <a:rPr lang="sv-SE" smtClean="0"/>
              <a:t>4</a:t>
            </a:fld>
            <a:endParaRPr lang="sv-SE"/>
          </a:p>
        </p:txBody>
      </p:sp>
    </p:spTree>
    <p:extLst>
      <p:ext uri="{BB962C8B-B14F-4D97-AF65-F5344CB8AC3E}">
        <p14:creationId xmlns:p14="http://schemas.microsoft.com/office/powerpoint/2010/main" val="404893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239C-DB2D-430B-AE77-A39C61C62F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211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239C-DB2D-430B-AE77-A39C61C62F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145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dirty="0">
              <a:effectLst/>
              <a:latin typeface="Calibri" panose="020F0502020204030204" pitchFamily="34"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fld id="{D4A3239C-DB2D-430B-AE77-A39C61C62F4A}" type="slidenum">
              <a:rPr lang="sv-SE" smtClean="0"/>
              <a:t>7</a:t>
            </a:fld>
            <a:endParaRPr lang="sv-SE"/>
          </a:p>
        </p:txBody>
      </p:sp>
    </p:spTree>
    <p:extLst>
      <p:ext uri="{BB962C8B-B14F-4D97-AF65-F5344CB8AC3E}">
        <p14:creationId xmlns:p14="http://schemas.microsoft.com/office/powerpoint/2010/main" val="165678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sz="2800"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239C-DB2D-430B-AE77-A39C61C62F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50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Förtydligande: </a:t>
            </a:r>
            <a:r>
              <a:rPr lang="sv-SE" sz="1200" dirty="0"/>
              <a:t>Alla anställningsformer. Medarbetaren ska vara anställd vid tillfället för ansökan och under hela insatsen. </a:t>
            </a:r>
          </a:p>
          <a:p>
            <a:endParaRPr lang="sv-SE" dirty="0"/>
          </a:p>
          <a:p>
            <a:endParaRPr lang="sv-SE" dirty="0"/>
          </a:p>
        </p:txBody>
      </p:sp>
      <p:sp>
        <p:nvSpPr>
          <p:cNvPr id="4" name="Platshållare för bildnummer 3"/>
          <p:cNvSpPr>
            <a:spLocks noGrp="1"/>
          </p:cNvSpPr>
          <p:nvPr>
            <p:ph type="sldNum" sz="quarter" idx="5"/>
          </p:nvPr>
        </p:nvSpPr>
        <p:spPr/>
        <p:txBody>
          <a:bodyPr/>
          <a:lstStyle/>
          <a:p>
            <a:fld id="{2537F473-F142-4FEC-8FDD-FAA650E9BB00}" type="slidenum">
              <a:rPr lang="sv-SE" smtClean="0"/>
              <a:t>9</a:t>
            </a:fld>
            <a:endParaRPr lang="sv-SE"/>
          </a:p>
        </p:txBody>
      </p:sp>
    </p:spTree>
    <p:extLst>
      <p:ext uri="{BB962C8B-B14F-4D97-AF65-F5344CB8AC3E}">
        <p14:creationId xmlns:p14="http://schemas.microsoft.com/office/powerpoint/2010/main" val="3604312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F13702-4101-08B2-CE4B-25F740F5AB7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35F9907-7596-C804-A8B6-0FAB57E6C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7B6594B-5BB9-78D7-B63A-86173CD48272}"/>
              </a:ext>
            </a:extLst>
          </p:cNvPr>
          <p:cNvSpPr>
            <a:spLocks noGrp="1"/>
          </p:cNvSpPr>
          <p:nvPr>
            <p:ph type="dt" sz="half" idx="10"/>
          </p:nvPr>
        </p:nvSpPr>
        <p:spPr/>
        <p:txBody>
          <a:bodyPr/>
          <a:lstStyle/>
          <a:p>
            <a:fld id="{E729C260-FBE8-4AD7-9D3F-ABC99745E486}" type="datetimeFigureOut">
              <a:rPr lang="sv-SE" smtClean="0"/>
              <a:t>2023-05-23</a:t>
            </a:fld>
            <a:endParaRPr lang="sv-SE"/>
          </a:p>
        </p:txBody>
      </p:sp>
      <p:sp>
        <p:nvSpPr>
          <p:cNvPr id="5" name="Platshållare för sidfot 4">
            <a:extLst>
              <a:ext uri="{FF2B5EF4-FFF2-40B4-BE49-F238E27FC236}">
                <a16:creationId xmlns:a16="http://schemas.microsoft.com/office/drawing/2014/main" id="{643CE842-3488-5D71-6DF4-CB12EF200D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A589B91-5470-3950-81F9-32C7A1D12EB0}"/>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410237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261315-C8A2-05B7-23B0-77BC3DF34C6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3B59A9F-37DC-7E01-6B76-201E4DD0448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7204D6D-5ED5-9B9C-857C-55E881833911}"/>
              </a:ext>
            </a:extLst>
          </p:cNvPr>
          <p:cNvSpPr>
            <a:spLocks noGrp="1"/>
          </p:cNvSpPr>
          <p:nvPr>
            <p:ph type="dt" sz="half" idx="10"/>
          </p:nvPr>
        </p:nvSpPr>
        <p:spPr/>
        <p:txBody>
          <a:bodyPr/>
          <a:lstStyle/>
          <a:p>
            <a:fld id="{E729C260-FBE8-4AD7-9D3F-ABC99745E486}" type="datetimeFigureOut">
              <a:rPr lang="sv-SE" smtClean="0"/>
              <a:t>2023-05-23</a:t>
            </a:fld>
            <a:endParaRPr lang="sv-SE"/>
          </a:p>
        </p:txBody>
      </p:sp>
      <p:sp>
        <p:nvSpPr>
          <p:cNvPr id="5" name="Platshållare för sidfot 4">
            <a:extLst>
              <a:ext uri="{FF2B5EF4-FFF2-40B4-BE49-F238E27FC236}">
                <a16:creationId xmlns:a16="http://schemas.microsoft.com/office/drawing/2014/main" id="{F5876D37-6CC2-2A10-5F46-176E5553353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1DD3E9E-A2E6-C824-88AB-506D951348C1}"/>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25458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2E49227-03E8-3180-2C9D-1498DF631D4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0725A33-D75A-33C1-E788-47DF768A83E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725EB4F-EEAF-DDDE-FDD7-B089FA73D661}"/>
              </a:ext>
            </a:extLst>
          </p:cNvPr>
          <p:cNvSpPr>
            <a:spLocks noGrp="1"/>
          </p:cNvSpPr>
          <p:nvPr>
            <p:ph type="dt" sz="half" idx="10"/>
          </p:nvPr>
        </p:nvSpPr>
        <p:spPr/>
        <p:txBody>
          <a:bodyPr/>
          <a:lstStyle/>
          <a:p>
            <a:fld id="{E729C260-FBE8-4AD7-9D3F-ABC99745E486}" type="datetimeFigureOut">
              <a:rPr lang="sv-SE" smtClean="0"/>
              <a:t>2023-05-23</a:t>
            </a:fld>
            <a:endParaRPr lang="sv-SE"/>
          </a:p>
        </p:txBody>
      </p:sp>
      <p:sp>
        <p:nvSpPr>
          <p:cNvPr id="5" name="Platshållare för sidfot 4">
            <a:extLst>
              <a:ext uri="{FF2B5EF4-FFF2-40B4-BE49-F238E27FC236}">
                <a16:creationId xmlns:a16="http://schemas.microsoft.com/office/drawing/2014/main" id="{E703E689-194B-F67E-4D8C-6C777D974A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D4363D2-B040-1421-70BF-5A012A47FDC8}"/>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4288593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artbild 1">
    <p:spTree>
      <p:nvGrpSpPr>
        <p:cNvPr id="1" name=""/>
        <p:cNvGrpSpPr/>
        <p:nvPr/>
      </p:nvGrpSpPr>
      <p:grpSpPr>
        <a:xfrm>
          <a:off x="0" y="0"/>
          <a:ext cx="0" cy="0"/>
          <a:chOff x="0" y="0"/>
          <a:chExt cx="0" cy="0"/>
        </a:xfrm>
      </p:grpSpPr>
      <p:pic>
        <p:nvPicPr>
          <p:cNvPr id="6" name="Bildobjekt 5" descr="En bild som visar person&#10;&#10;Automatiskt genererad beskrivning">
            <a:extLst>
              <a:ext uri="{FF2B5EF4-FFF2-40B4-BE49-F238E27FC236}">
                <a16:creationId xmlns:a16="http://schemas.microsoft.com/office/drawing/2014/main" id="{C570B601-A815-4B28-BE27-DB066CCE71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38"/>
            <a:ext cx="12192000" cy="6855523"/>
          </a:xfrm>
          <a:prstGeom prst="rect">
            <a:avLst/>
          </a:prstGeom>
        </p:spPr>
      </p:pic>
      <p:sp>
        <p:nvSpPr>
          <p:cNvPr id="7" name="Rektangel 6">
            <a:extLst>
              <a:ext uri="{FF2B5EF4-FFF2-40B4-BE49-F238E27FC236}">
                <a16:creationId xmlns:a16="http://schemas.microsoft.com/office/drawing/2014/main" id="{77D53E2A-110F-4504-9C7D-3DE3330F768A}"/>
              </a:ext>
            </a:extLst>
          </p:cNvPr>
          <p:cNvSpPr/>
          <p:nvPr userDrawn="1"/>
        </p:nvSpPr>
        <p:spPr>
          <a:xfrm>
            <a:off x="0" y="0"/>
            <a:ext cx="12192000" cy="6855523"/>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C167046-6E3A-4483-88FB-D8D6145A8C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3677013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rtbild 2">
    <p:spTree>
      <p:nvGrpSpPr>
        <p:cNvPr id="1" name=""/>
        <p:cNvGrpSpPr/>
        <p:nvPr/>
      </p:nvGrpSpPr>
      <p:grpSpPr>
        <a:xfrm>
          <a:off x="0" y="0"/>
          <a:ext cx="0" cy="0"/>
          <a:chOff x="0" y="0"/>
          <a:chExt cx="0" cy="0"/>
        </a:xfrm>
      </p:grpSpPr>
      <p:pic>
        <p:nvPicPr>
          <p:cNvPr id="5" name="Bildobjekt 4" descr="En bild som visar person, utomhus, mark, grupp&#10;&#10;Automatiskt genererad beskrivning">
            <a:extLst>
              <a:ext uri="{FF2B5EF4-FFF2-40B4-BE49-F238E27FC236}">
                <a16:creationId xmlns:a16="http://schemas.microsoft.com/office/drawing/2014/main" id="{B9F1B083-085B-4861-B1E7-D1B3A6E255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67"/>
            <a:ext cx="12192000" cy="6857465"/>
          </a:xfrm>
          <a:prstGeom prst="rect">
            <a:avLst/>
          </a:prstGeom>
        </p:spPr>
      </p:pic>
      <p:sp>
        <p:nvSpPr>
          <p:cNvPr id="7" name="Rektangel 6">
            <a:extLst>
              <a:ext uri="{FF2B5EF4-FFF2-40B4-BE49-F238E27FC236}">
                <a16:creationId xmlns:a16="http://schemas.microsoft.com/office/drawing/2014/main" id="{ED5A3A30-EF39-447C-8652-CC7575C4DC4C}"/>
              </a:ext>
            </a:extLst>
          </p:cNvPr>
          <p:cNvSpPr/>
          <p:nvPr userDrawn="1"/>
        </p:nvSpPr>
        <p:spPr>
          <a:xfrm>
            <a:off x="0" y="1"/>
            <a:ext cx="12192000" cy="6857999"/>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4" name="Bildobjekt 3">
            <a:extLst>
              <a:ext uri="{FF2B5EF4-FFF2-40B4-BE49-F238E27FC236}">
                <a16:creationId xmlns:a16="http://schemas.microsoft.com/office/drawing/2014/main" id="{07B56B45-8D27-4608-844E-375114596A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137428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rtbild 3">
    <p:spTree>
      <p:nvGrpSpPr>
        <p:cNvPr id="1" name=""/>
        <p:cNvGrpSpPr/>
        <p:nvPr/>
      </p:nvGrpSpPr>
      <p:grpSpPr>
        <a:xfrm>
          <a:off x="0" y="0"/>
          <a:ext cx="0" cy="0"/>
          <a:chOff x="0" y="0"/>
          <a:chExt cx="0" cy="0"/>
        </a:xfrm>
      </p:grpSpPr>
      <p:pic>
        <p:nvPicPr>
          <p:cNvPr id="5" name="Bildobjekt 4" descr="En bild som visar person, personer&#10;&#10;Automatiskt genererad beskrivning">
            <a:extLst>
              <a:ext uri="{FF2B5EF4-FFF2-40B4-BE49-F238E27FC236}">
                <a16:creationId xmlns:a16="http://schemas.microsoft.com/office/drawing/2014/main" id="{8EB4B348-367E-4B39-AE8B-24874B0531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0" y="0"/>
            <a:ext cx="12189079" cy="6858000"/>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1461"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948731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artbild 4">
    <p:spTree>
      <p:nvGrpSpPr>
        <p:cNvPr id="1" name=""/>
        <p:cNvGrpSpPr/>
        <p:nvPr/>
      </p:nvGrpSpPr>
      <p:grpSpPr>
        <a:xfrm>
          <a:off x="0" y="0"/>
          <a:ext cx="0" cy="0"/>
          <a:chOff x="0" y="0"/>
          <a:chExt cx="0" cy="0"/>
        </a:xfrm>
      </p:grpSpPr>
      <p:pic>
        <p:nvPicPr>
          <p:cNvPr id="10" name="Bildobjekt 9" descr="En bild som visar utomhus, person&#10;&#10;Automatiskt genererad beskrivning">
            <a:extLst>
              <a:ext uri="{FF2B5EF4-FFF2-40B4-BE49-F238E27FC236}">
                <a16:creationId xmlns:a16="http://schemas.microsoft.com/office/drawing/2014/main" id="{4C9D6859-C9E0-48A5-9B05-305E8E81DC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6148"/>
          </a:xfrm>
          <a:prstGeom prst="rect">
            <a:avLst/>
          </a:prstGeom>
        </p:spPr>
      </p:pic>
      <p:sp>
        <p:nvSpPr>
          <p:cNvPr id="3" name="Rektangel 2">
            <a:extLst>
              <a:ext uri="{FF2B5EF4-FFF2-40B4-BE49-F238E27FC236}">
                <a16:creationId xmlns:a16="http://schemas.microsoft.com/office/drawing/2014/main" id="{CE0D96FF-54AA-43F5-A41E-F592420253AE}"/>
              </a:ext>
            </a:extLst>
          </p:cNvPr>
          <p:cNvSpPr/>
          <p:nvPr userDrawn="1"/>
        </p:nvSpPr>
        <p:spPr>
          <a:xfrm>
            <a:off x="0" y="0"/>
            <a:ext cx="12192000" cy="68580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p:cNvSpPr>
            <a:spLocks noGrp="1"/>
          </p:cNvSpPr>
          <p:nvPr>
            <p:ph type="ctrTitle" hasCustomPrompt="1"/>
          </p:nvPr>
        </p:nvSpPr>
        <p:spPr>
          <a:xfrm>
            <a:off x="914400" y="2130426"/>
            <a:ext cx="8347880" cy="1470025"/>
          </a:xfrm>
        </p:spPr>
        <p:txBody>
          <a:bodyPr anchor="b" anchorCtr="0">
            <a:normAutofit/>
          </a:bodyPr>
          <a:lstStyle>
            <a:lvl1pPr>
              <a:defRPr sz="4267">
                <a:solidFill>
                  <a:schemeClr val="bg1"/>
                </a:solidFill>
              </a:defRPr>
            </a:lvl1pPr>
          </a:lstStyle>
          <a:p>
            <a:r>
              <a:rPr lang="sv-SE"/>
              <a:t>Rubrik</a:t>
            </a:r>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Namn &amp; Datum</a:t>
            </a:r>
          </a:p>
        </p:txBody>
      </p:sp>
      <p:pic>
        <p:nvPicPr>
          <p:cNvPr id="8" name="Bildobjekt 7">
            <a:extLst>
              <a:ext uri="{FF2B5EF4-FFF2-40B4-BE49-F238E27FC236}">
                <a16:creationId xmlns:a16="http://schemas.microsoft.com/office/drawing/2014/main" id="{104FD348-E666-4707-9EBE-5681F57C58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500" y="349524"/>
            <a:ext cx="2016000" cy="470210"/>
          </a:xfrm>
          <a:prstGeom prst="rect">
            <a:avLst/>
          </a:prstGeom>
        </p:spPr>
      </p:pic>
    </p:spTree>
    <p:extLst>
      <p:ext uri="{BB962C8B-B14F-4D97-AF65-F5344CB8AC3E}">
        <p14:creationId xmlns:p14="http://schemas.microsoft.com/office/powerpoint/2010/main" val="2561938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tartbild tom">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2C2120E-53E0-4A78-ADB6-EC248D6FAD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500" y="349525"/>
            <a:ext cx="2016005" cy="470211"/>
          </a:xfrm>
          <a:prstGeom prst="rect">
            <a:avLst/>
          </a:prstGeom>
        </p:spPr>
      </p:pic>
      <p:sp>
        <p:nvSpPr>
          <p:cNvPr id="2" name="Rubrik 1"/>
          <p:cNvSpPr>
            <a:spLocks noGrp="1"/>
          </p:cNvSpPr>
          <p:nvPr>
            <p:ph type="ctrTitle"/>
          </p:nvPr>
        </p:nvSpPr>
        <p:spPr>
          <a:xfrm>
            <a:off x="914400" y="2130426"/>
            <a:ext cx="8347880" cy="1470025"/>
          </a:xfrm>
        </p:spPr>
        <p:txBody>
          <a:bodyPr anchor="b" anchorCtr="0">
            <a:normAutofit/>
          </a:bodyPr>
          <a:lstStyle>
            <a:lvl1pPr>
              <a:defRPr sz="4267"/>
            </a:lvl1pPr>
          </a:lstStyle>
          <a:p>
            <a:r>
              <a:rPr lang="sv-SE"/>
              <a:t>Klicka här för att ändra mall för rubrikformat</a:t>
            </a:r>
          </a:p>
        </p:txBody>
      </p:sp>
      <p:sp>
        <p:nvSpPr>
          <p:cNvPr id="3" name="Underrubrik 2"/>
          <p:cNvSpPr>
            <a:spLocks noGrp="1"/>
          </p:cNvSpPr>
          <p:nvPr>
            <p:ph type="subTitle" idx="1"/>
          </p:nvPr>
        </p:nvSpPr>
        <p:spPr>
          <a:xfrm>
            <a:off x="916366" y="3665957"/>
            <a:ext cx="8335972"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3740230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609601" y="1799303"/>
            <a:ext cx="10972799" cy="4326861"/>
          </a:xfrm>
        </p:spPr>
        <p:txBody>
          <a:bodyPr/>
          <a:lstStyle>
            <a:lvl1pPr>
              <a:defRPr>
                <a:latin typeface="+mn-lt"/>
              </a:defRPr>
            </a:lvl1pPr>
            <a:lvl2pPr>
              <a:defRPr>
                <a:latin typeface="+mn-lt"/>
              </a:defRPr>
            </a:lvl2pPr>
            <a:lvl3pPr>
              <a:defRPr>
                <a:latin typeface="+mn-lt"/>
              </a:defRPr>
            </a:lvl3pPr>
            <a:lvl4pPr>
              <a:defRPr>
                <a:latin typeface="+mn-lt"/>
              </a:defRPr>
            </a:lvl4pPr>
            <a:lvl5pPr marL="2031949" indent="-304792">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437815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72"/>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half" idx="2"/>
          </p:nvPr>
        </p:nvSpPr>
        <p:spPr>
          <a:xfrm>
            <a:off x="6197600" y="1811372"/>
            <a:ext cx="5384800" cy="4149765"/>
          </a:xfrm>
          <a:prstGeom prst="roundRect">
            <a:avLst>
              <a:gd name="adj" fmla="val 3293"/>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3131930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vå innehållsdelar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811364"/>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
        <p:nvSpPr>
          <p:cNvPr id="8" name="Platshållare för bild 7"/>
          <p:cNvSpPr>
            <a:spLocks noGrp="1" noChangeAspect="1"/>
          </p:cNvSpPr>
          <p:nvPr>
            <p:ph type="pic" sz="quarter" idx="13"/>
          </p:nvPr>
        </p:nvSpPr>
        <p:spPr>
          <a:xfrm>
            <a:off x="6197599" y="1811364"/>
            <a:ext cx="5384800" cy="4149765"/>
          </a:xfrm>
          <a:prstGeom prst="roundRect">
            <a:avLst>
              <a:gd name="adj" fmla="val 2521"/>
            </a:avLst>
          </a:prstGeom>
          <a:ln>
            <a:noFill/>
          </a:ln>
        </p:spPr>
        <p:txBody>
          <a:bodyPr/>
          <a:lstStyle/>
          <a:p>
            <a:r>
              <a:rPr lang="sv-SE"/>
              <a:t>Klicka på ikonen för att lägga till en bild</a:t>
            </a:r>
          </a:p>
        </p:txBody>
      </p:sp>
    </p:spTree>
    <p:extLst>
      <p:ext uri="{BB962C8B-B14F-4D97-AF65-F5344CB8AC3E}">
        <p14:creationId xmlns:p14="http://schemas.microsoft.com/office/powerpoint/2010/main" val="383866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B0262F-2BBD-D1C7-883F-82EA658EC6B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681898-5651-4088-0865-2663F7BBDF7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C94C190-4D83-3CCF-8A7B-D87C0382E615}"/>
              </a:ext>
            </a:extLst>
          </p:cNvPr>
          <p:cNvSpPr>
            <a:spLocks noGrp="1"/>
          </p:cNvSpPr>
          <p:nvPr>
            <p:ph type="dt" sz="half" idx="10"/>
          </p:nvPr>
        </p:nvSpPr>
        <p:spPr/>
        <p:txBody>
          <a:bodyPr/>
          <a:lstStyle/>
          <a:p>
            <a:fld id="{E729C260-FBE8-4AD7-9D3F-ABC99745E486}" type="datetimeFigureOut">
              <a:rPr lang="sv-SE" smtClean="0"/>
              <a:t>2023-05-23</a:t>
            </a:fld>
            <a:endParaRPr lang="sv-SE"/>
          </a:p>
        </p:txBody>
      </p:sp>
      <p:sp>
        <p:nvSpPr>
          <p:cNvPr id="5" name="Platshållare för sidfot 4">
            <a:extLst>
              <a:ext uri="{FF2B5EF4-FFF2-40B4-BE49-F238E27FC236}">
                <a16:creationId xmlns:a16="http://schemas.microsoft.com/office/drawing/2014/main" id="{D7D4030A-F6C7-EE97-D598-95D6BB17AE6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D3958A6-CE50-01D0-017C-3FDB73FF22FB}"/>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2624871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2050764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ast rubrik - bildbakgrund">
    <p:spTree>
      <p:nvGrpSpPr>
        <p:cNvPr id="1" name=""/>
        <p:cNvGrpSpPr/>
        <p:nvPr/>
      </p:nvGrpSpPr>
      <p:grpSpPr>
        <a:xfrm>
          <a:off x="0" y="0"/>
          <a:ext cx="0" cy="0"/>
          <a:chOff x="0" y="0"/>
          <a:chExt cx="0" cy="0"/>
        </a:xfrm>
      </p:grpSpPr>
      <p:pic>
        <p:nvPicPr>
          <p:cNvPr id="5" name="Bildobjekt 4" descr="En bild som visar person, fönster, personer, grupp&#10;&#10;Automatiskt genererad beskrivning">
            <a:extLst>
              <a:ext uri="{FF2B5EF4-FFF2-40B4-BE49-F238E27FC236}">
                <a16:creationId xmlns:a16="http://schemas.microsoft.com/office/drawing/2014/main" id="{C8AD9C7C-78FD-4BCD-A71D-685FADA1B7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ubrik 1">
            <a:extLst>
              <a:ext uri="{FF2B5EF4-FFF2-40B4-BE49-F238E27FC236}">
                <a16:creationId xmlns:a16="http://schemas.microsoft.com/office/drawing/2014/main" id="{4E75F873-5B90-48FE-9A1C-8CFBCA594EE3}"/>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
        <p:nvSpPr>
          <p:cNvPr id="7" name="Platshållare för bildnummer 4">
            <a:extLst>
              <a:ext uri="{FF2B5EF4-FFF2-40B4-BE49-F238E27FC236}">
                <a16:creationId xmlns:a16="http://schemas.microsoft.com/office/drawing/2014/main" id="{C19AF12E-250B-46DF-B3AE-150145D97570}"/>
              </a:ext>
            </a:extLst>
          </p:cNvPr>
          <p:cNvSpPr>
            <a:spLocks noGrp="1"/>
          </p:cNvSpPr>
          <p:nvPr>
            <p:ph type="sldNum" sz="quarter" idx="12"/>
          </p:nvPr>
        </p:nvSpPr>
        <p:spPr>
          <a:xfrm>
            <a:off x="10697497" y="6378123"/>
            <a:ext cx="884903" cy="365125"/>
          </a:xfrm>
        </p:spPr>
        <p:txBody>
          <a:bodyPr/>
          <a:lstStyle>
            <a:lvl1pPr>
              <a:defRPr>
                <a:solidFill>
                  <a:schemeClr val="bg1"/>
                </a:solidFill>
              </a:defRPr>
            </a:lvl1pPr>
          </a:lstStyle>
          <a:p>
            <a:fld id="{94DA6F32-A9B6-40E3-8F6A-B518FCF14CBD}" type="slidenum">
              <a:rPr lang="sv-SE" smtClean="0"/>
              <a:pPr/>
              <a:t>‹#›</a:t>
            </a:fld>
            <a:endParaRPr lang="sv-SE"/>
          </a:p>
        </p:txBody>
      </p:sp>
      <p:pic>
        <p:nvPicPr>
          <p:cNvPr id="10" name="Bildobjekt 9">
            <a:extLst>
              <a:ext uri="{FF2B5EF4-FFF2-40B4-BE49-F238E27FC236}">
                <a16:creationId xmlns:a16="http://schemas.microsoft.com/office/drawing/2014/main" id="{95499762-9903-4CED-B6CA-C9F79C36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976769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ast rubrik - grön bakgrun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103EF6B-FACD-4A42-BB33-EC3AEEA3824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94DA6F32-A9B6-40E3-8F6A-B518FCF14CBD}" type="slidenum">
              <a:rPr lang="sv-SE" smtClean="0"/>
              <a:pPr/>
              <a:t>‹#›</a:t>
            </a:fld>
            <a:endParaRPr lang="sv-SE"/>
          </a:p>
        </p:txBody>
      </p:sp>
      <p:pic>
        <p:nvPicPr>
          <p:cNvPr id="4" name="Bildobjekt 3">
            <a:extLst>
              <a:ext uri="{FF2B5EF4-FFF2-40B4-BE49-F238E27FC236}">
                <a16:creationId xmlns:a16="http://schemas.microsoft.com/office/drawing/2014/main" id="{31CA504E-3E94-4921-9135-92D0C292B1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649" y="359909"/>
            <a:ext cx="432000" cy="232386"/>
          </a:xfrm>
          <a:prstGeom prst="rect">
            <a:avLst/>
          </a:prstGeom>
        </p:spPr>
      </p:pic>
      <p:sp>
        <p:nvSpPr>
          <p:cNvPr id="6" name="Rubrik 1">
            <a:extLst>
              <a:ext uri="{FF2B5EF4-FFF2-40B4-BE49-F238E27FC236}">
                <a16:creationId xmlns:a16="http://schemas.microsoft.com/office/drawing/2014/main" id="{2E96F0D6-AF6B-485F-94BC-842D042E45A8}"/>
              </a:ext>
            </a:extLst>
          </p:cNvPr>
          <p:cNvSpPr>
            <a:spLocks noGrp="1"/>
          </p:cNvSpPr>
          <p:nvPr>
            <p:ph type="title"/>
          </p:nvPr>
        </p:nvSpPr>
        <p:spPr>
          <a:xfrm>
            <a:off x="609600" y="830350"/>
            <a:ext cx="10972800" cy="968953"/>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964642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 grå bakgrun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2267201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rubrik - grå bakgrund - ikoner">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pic>
        <p:nvPicPr>
          <p:cNvPr id="8" name="Bildobjekt 7">
            <a:extLst>
              <a:ext uri="{FF2B5EF4-FFF2-40B4-BE49-F238E27FC236}">
                <a16:creationId xmlns:a16="http://schemas.microsoft.com/office/drawing/2014/main" id="{F27F17BF-960B-4B7E-A919-4197FDA3ED8B}"/>
              </a:ext>
            </a:extLst>
          </p:cNvPr>
          <p:cNvPicPr>
            <a:picLocks noChangeAspect="1"/>
          </p:cNvPicPr>
          <p:nvPr userDrawn="1"/>
        </p:nvPicPr>
        <p:blipFill>
          <a:blip r:embed="rId4">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5919738" y="2497402"/>
            <a:ext cx="2492405" cy="2455094"/>
          </a:xfrm>
          <a:prstGeom prst="rect">
            <a:avLst/>
          </a:prstGeom>
        </p:spPr>
      </p:pic>
      <p:pic>
        <p:nvPicPr>
          <p:cNvPr id="10" name="Bildobjekt 9">
            <a:extLst>
              <a:ext uri="{FF2B5EF4-FFF2-40B4-BE49-F238E27FC236}">
                <a16:creationId xmlns:a16="http://schemas.microsoft.com/office/drawing/2014/main" id="{95065F0D-77B1-4EFF-A639-E34A447B35AA}"/>
              </a:ext>
            </a:extLst>
          </p:cNvPr>
          <p:cNvPicPr>
            <a:picLocks noChangeAspect="1"/>
          </p:cNvPicPr>
          <p:nvPr userDrawn="1"/>
        </p:nvPicPr>
        <p:blipFill>
          <a:blip r:embed="rId5">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9053503" y="992489"/>
            <a:ext cx="2283460" cy="3760993"/>
          </a:xfrm>
          <a:prstGeom prst="rect">
            <a:avLst/>
          </a:prstGeom>
        </p:spPr>
      </p:pic>
      <p:pic>
        <p:nvPicPr>
          <p:cNvPr id="12" name="Bildobjekt 11">
            <a:extLst>
              <a:ext uri="{FF2B5EF4-FFF2-40B4-BE49-F238E27FC236}">
                <a16:creationId xmlns:a16="http://schemas.microsoft.com/office/drawing/2014/main" id="{0365B3F4-B294-42A0-8A06-C92D162B7512}"/>
              </a:ext>
            </a:extLst>
          </p:cNvPr>
          <p:cNvPicPr>
            <a:picLocks noChangeAspect="1"/>
          </p:cNvPicPr>
          <p:nvPr userDrawn="1"/>
        </p:nvPicPr>
        <p:blipFill>
          <a:blip r:embed="rId6">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2073942" y="4016659"/>
            <a:ext cx="2574490" cy="2522254"/>
          </a:xfrm>
          <a:prstGeom prst="rect">
            <a:avLst/>
          </a:prstGeom>
        </p:spPr>
      </p:pic>
      <p:pic>
        <p:nvPicPr>
          <p:cNvPr id="14" name="Bildobjekt 13">
            <a:extLst>
              <a:ext uri="{FF2B5EF4-FFF2-40B4-BE49-F238E27FC236}">
                <a16:creationId xmlns:a16="http://schemas.microsoft.com/office/drawing/2014/main" id="{E004FDAA-CF1A-4943-8C8D-A47F1965CFCD}"/>
              </a:ext>
            </a:extLst>
          </p:cNvPr>
          <p:cNvPicPr>
            <a:picLocks noChangeAspect="1"/>
          </p:cNvPicPr>
          <p:nvPr userDrawn="1"/>
        </p:nvPicPr>
        <p:blipFill>
          <a:blip r:embed="rId7">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3576475" y="1395615"/>
            <a:ext cx="2067331" cy="2203574"/>
          </a:xfrm>
          <a:prstGeom prst="rect">
            <a:avLst/>
          </a:prstGeom>
        </p:spPr>
      </p:pic>
      <p:pic>
        <p:nvPicPr>
          <p:cNvPr id="16" name="Bildobjekt 15">
            <a:extLst>
              <a:ext uri="{FF2B5EF4-FFF2-40B4-BE49-F238E27FC236}">
                <a16:creationId xmlns:a16="http://schemas.microsoft.com/office/drawing/2014/main" id="{8DC4D17C-A728-4C69-AC5E-4C1AB8C36C58}"/>
              </a:ext>
            </a:extLst>
          </p:cNvPr>
          <p:cNvPicPr>
            <a:picLocks noChangeAspect="1"/>
          </p:cNvPicPr>
          <p:nvPr userDrawn="1"/>
        </p:nvPicPr>
        <p:blipFill rotWithShape="1">
          <a:blip r:embed="rId8">
            <a:duotone>
              <a:prstClr val="black"/>
              <a:schemeClr val="tx2">
                <a:tint val="45000"/>
                <a:satMod val="400000"/>
              </a:schemeClr>
            </a:duotone>
            <a:alphaModFix amt="50000"/>
            <a:extLst>
              <a:ext uri="{28A0092B-C50C-407E-A947-70E740481C1C}">
                <a14:useLocalDpi xmlns:a14="http://schemas.microsoft.com/office/drawing/2010/main" val="0"/>
              </a:ext>
            </a:extLst>
          </a:blip>
          <a:srcRect l="15428"/>
          <a:stretch/>
        </p:blipFill>
        <p:spPr>
          <a:xfrm>
            <a:off x="0" y="2040578"/>
            <a:ext cx="2234110" cy="2358083"/>
          </a:xfrm>
          <a:prstGeom prst="rect">
            <a:avLst/>
          </a:prstGeom>
        </p:spPr>
      </p:pic>
      <p:pic>
        <p:nvPicPr>
          <p:cNvPr id="18" name="Bildobjekt 17">
            <a:extLst>
              <a:ext uri="{FF2B5EF4-FFF2-40B4-BE49-F238E27FC236}">
                <a16:creationId xmlns:a16="http://schemas.microsoft.com/office/drawing/2014/main" id="{6E86482A-589B-47E4-982C-9E48AADB983B}"/>
              </a:ext>
            </a:extLst>
          </p:cNvPr>
          <p:cNvPicPr>
            <a:picLocks noChangeAspect="1"/>
          </p:cNvPicPr>
          <p:nvPr userDrawn="1"/>
        </p:nvPicPr>
        <p:blipFill rotWithShape="1">
          <a:blip r:embed="rId9">
            <a:duotone>
              <a:prstClr val="black"/>
              <a:schemeClr val="tx2">
                <a:tint val="45000"/>
                <a:satMod val="400000"/>
              </a:schemeClr>
            </a:duotone>
            <a:alphaModFix amt="50000"/>
            <a:extLst>
              <a:ext uri="{28A0092B-C50C-407E-A947-70E740481C1C}">
                <a14:useLocalDpi xmlns:a14="http://schemas.microsoft.com/office/drawing/2010/main" val="0"/>
              </a:ext>
            </a:extLst>
          </a:blip>
          <a:srcRect b="4317"/>
          <a:stretch/>
        </p:blipFill>
        <p:spPr>
          <a:xfrm>
            <a:off x="7192514" y="5151509"/>
            <a:ext cx="3201322" cy="1706492"/>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1904641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3395053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pic>
        <p:nvPicPr>
          <p:cNvPr id="54" name="Bildobjekt 53">
            <a:extLst>
              <a:ext uri="{FF2B5EF4-FFF2-40B4-BE49-F238E27FC236}">
                <a16:creationId xmlns:a16="http://schemas.microsoft.com/office/drawing/2014/main" id="{9E85631F-8112-984E-8D83-C235153874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145" name="Platshållare för bild 4"/>
          <p:cNvSpPr>
            <a:spLocks noGrp="1"/>
          </p:cNvSpPr>
          <p:nvPr>
            <p:ph type="pic" sz="quarter" idx="67" hasCustomPrompt="1"/>
          </p:nvPr>
        </p:nvSpPr>
        <p:spPr>
          <a:xfrm>
            <a:off x="609599" y="2013596"/>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55" name="Platshållare för bildnummer 4">
            <a:extLst>
              <a:ext uri="{FF2B5EF4-FFF2-40B4-BE49-F238E27FC236}">
                <a16:creationId xmlns:a16="http://schemas.microsoft.com/office/drawing/2014/main" id="{2C019782-6430-4DB2-AB64-E0CED9DEC307}"/>
              </a:ext>
            </a:extLst>
          </p:cNvPr>
          <p:cNvSpPr>
            <a:spLocks noGrp="1"/>
          </p:cNvSpPr>
          <p:nvPr>
            <p:ph type="sldNum" sz="quarter" idx="110"/>
          </p:nvPr>
        </p:nvSpPr>
        <p:spPr>
          <a:xfrm>
            <a:off x="10697497" y="6356351"/>
            <a:ext cx="884903" cy="365125"/>
          </a:xfrm>
        </p:spPr>
        <p:txBody>
          <a:bodyPr/>
          <a:lstStyle/>
          <a:p>
            <a:fld id="{94DA6F32-A9B6-40E3-8F6A-B518FCF14CBD}" type="slidenum">
              <a:rPr lang="sv-SE" smtClean="0"/>
              <a:t>‹#›</a:t>
            </a:fld>
            <a:endParaRPr lang="sv-SE"/>
          </a:p>
        </p:txBody>
      </p:sp>
      <p:sp>
        <p:nvSpPr>
          <p:cNvPr id="57" name="Rubrik 1">
            <a:extLst>
              <a:ext uri="{FF2B5EF4-FFF2-40B4-BE49-F238E27FC236}">
                <a16:creationId xmlns:a16="http://schemas.microsoft.com/office/drawing/2014/main" id="{CE771EB4-D318-4D89-B50D-28E9C6C4B387}"/>
              </a:ext>
            </a:extLst>
          </p:cNvPr>
          <p:cNvSpPr>
            <a:spLocks noGrp="1"/>
          </p:cNvSpPr>
          <p:nvPr>
            <p:ph type="title"/>
          </p:nvPr>
        </p:nvSpPr>
        <p:spPr>
          <a:xfrm>
            <a:off x="609600" y="830350"/>
            <a:ext cx="10972800" cy="968953"/>
          </a:xfrm>
        </p:spPr>
        <p:txBody>
          <a:bodyPr/>
          <a:lstStyle/>
          <a:p>
            <a:r>
              <a:rPr lang="sv-SE"/>
              <a:t>Klicka här för att ändra mall för rubrikformat</a:t>
            </a:r>
          </a:p>
        </p:txBody>
      </p:sp>
      <p:pic>
        <p:nvPicPr>
          <p:cNvPr id="58" name="Bildobjekt 57">
            <a:extLst>
              <a:ext uri="{FF2B5EF4-FFF2-40B4-BE49-F238E27FC236}">
                <a16:creationId xmlns:a16="http://schemas.microsoft.com/office/drawing/2014/main" id="{4031CE5B-45C3-4A02-8FFF-59395D166D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59" name="Platshållare för bild 4">
            <a:extLst>
              <a:ext uri="{FF2B5EF4-FFF2-40B4-BE49-F238E27FC236}">
                <a16:creationId xmlns:a16="http://schemas.microsoft.com/office/drawing/2014/main" id="{5AAD0A5E-5F3F-4D41-B206-C59953E55F39}"/>
              </a:ext>
            </a:extLst>
          </p:cNvPr>
          <p:cNvSpPr>
            <a:spLocks noGrp="1"/>
          </p:cNvSpPr>
          <p:nvPr>
            <p:ph type="pic" sz="quarter" idx="111" hasCustomPrompt="1"/>
          </p:nvPr>
        </p:nvSpPr>
        <p:spPr>
          <a:xfrm>
            <a:off x="609599" y="4108665"/>
            <a:ext cx="1768283" cy="1768283"/>
          </a:xfrm>
          <a:prstGeom prst="ellipse">
            <a:avLst/>
          </a:prstGeom>
          <a:solidFill>
            <a:schemeClr val="bg1">
              <a:lumMod val="95000"/>
            </a:schemeClr>
          </a:solidFill>
        </p:spPr>
        <p:txBody>
          <a:bodyPr/>
          <a:lstStyle>
            <a:lvl1pPr marL="0" indent="0">
              <a:buNone/>
              <a:defRPr/>
            </a:lvl1pPr>
          </a:lstStyle>
          <a:p>
            <a:r>
              <a:rPr lang="en-GB"/>
              <a:t> </a:t>
            </a:r>
          </a:p>
        </p:txBody>
      </p:sp>
      <p:sp>
        <p:nvSpPr>
          <p:cNvPr id="66" name="Platshållare för text 45">
            <a:extLst>
              <a:ext uri="{FF2B5EF4-FFF2-40B4-BE49-F238E27FC236}">
                <a16:creationId xmlns:a16="http://schemas.microsoft.com/office/drawing/2014/main" id="{6BEA9447-F4F5-475C-8764-63FDB30A0284}"/>
              </a:ext>
            </a:extLst>
          </p:cNvPr>
          <p:cNvSpPr>
            <a:spLocks noGrp="1"/>
          </p:cNvSpPr>
          <p:nvPr>
            <p:ph type="body" sz="quarter" idx="73" hasCustomPrompt="1"/>
          </p:nvPr>
        </p:nvSpPr>
        <p:spPr>
          <a:xfrm>
            <a:off x="2593041" y="2651757"/>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67" name="Platshållare för text 42">
            <a:extLst>
              <a:ext uri="{FF2B5EF4-FFF2-40B4-BE49-F238E27FC236}">
                <a16:creationId xmlns:a16="http://schemas.microsoft.com/office/drawing/2014/main" id="{B1EBAF81-FEE9-4C11-A65F-CF9CF2DB315A}"/>
              </a:ext>
            </a:extLst>
          </p:cNvPr>
          <p:cNvSpPr>
            <a:spLocks noGrp="1"/>
          </p:cNvSpPr>
          <p:nvPr>
            <p:ph type="body" sz="quarter" idx="72" hasCustomPrompt="1"/>
          </p:nvPr>
        </p:nvSpPr>
        <p:spPr>
          <a:xfrm>
            <a:off x="2593041" y="2263797"/>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
        <p:nvSpPr>
          <p:cNvPr id="72" name="Platshållare för text 45">
            <a:extLst>
              <a:ext uri="{FF2B5EF4-FFF2-40B4-BE49-F238E27FC236}">
                <a16:creationId xmlns:a16="http://schemas.microsoft.com/office/drawing/2014/main" id="{80F8BBF0-09C9-4585-9368-482DE8FF83F0}"/>
              </a:ext>
            </a:extLst>
          </p:cNvPr>
          <p:cNvSpPr>
            <a:spLocks noGrp="1"/>
          </p:cNvSpPr>
          <p:nvPr>
            <p:ph type="body" sz="quarter" idx="112" hasCustomPrompt="1"/>
          </p:nvPr>
        </p:nvSpPr>
        <p:spPr>
          <a:xfrm>
            <a:off x="2593041" y="4722481"/>
            <a:ext cx="3967557" cy="979197"/>
          </a:xfrm>
          <a:prstGeom prst="rect">
            <a:avLst/>
          </a:prstGeom>
        </p:spPr>
        <p:txBody>
          <a:bodyPr lIns="108000" tIns="0" bIns="0">
            <a:normAutofit/>
          </a:bodyPr>
          <a:lstStyle>
            <a:lvl1pPr marL="0" indent="0" algn="l">
              <a:buNone/>
              <a:defRPr sz="1600"/>
            </a:lvl1pPr>
          </a:lstStyle>
          <a:p>
            <a:pPr lvl="0"/>
            <a:r>
              <a:rPr lang="sv-SE"/>
              <a:t>Titel</a:t>
            </a:r>
          </a:p>
        </p:txBody>
      </p:sp>
      <p:sp>
        <p:nvSpPr>
          <p:cNvPr id="73" name="Platshållare för text 42">
            <a:extLst>
              <a:ext uri="{FF2B5EF4-FFF2-40B4-BE49-F238E27FC236}">
                <a16:creationId xmlns:a16="http://schemas.microsoft.com/office/drawing/2014/main" id="{E0440F6B-783A-4762-AC9D-F8D1F6AE346F}"/>
              </a:ext>
            </a:extLst>
          </p:cNvPr>
          <p:cNvSpPr>
            <a:spLocks noGrp="1"/>
          </p:cNvSpPr>
          <p:nvPr>
            <p:ph type="body" sz="quarter" idx="113" hasCustomPrompt="1"/>
          </p:nvPr>
        </p:nvSpPr>
        <p:spPr>
          <a:xfrm>
            <a:off x="2593041" y="4334521"/>
            <a:ext cx="3967557" cy="319598"/>
          </a:xfrm>
          <a:prstGeom prst="rect">
            <a:avLst/>
          </a:prstGeom>
        </p:spPr>
        <p:txBody>
          <a:bodyPr lIns="108000" tIns="0" bIns="0" anchor="t" anchorCtr="0">
            <a:normAutofit/>
          </a:bodyPr>
          <a:lstStyle>
            <a:lvl1pPr marL="0" indent="0" algn="l">
              <a:lnSpc>
                <a:spcPct val="100000"/>
              </a:lnSpc>
              <a:spcBef>
                <a:spcPts val="0"/>
              </a:spcBef>
              <a:buNone/>
              <a:defRPr sz="2000" b="0" cap="none" baseline="0">
                <a:solidFill>
                  <a:schemeClr val="accent1"/>
                </a:solidFill>
                <a:latin typeface="+mj-lt"/>
              </a:defRPr>
            </a:lvl1pPr>
            <a:lvl2pPr marL="0" indent="0">
              <a:lnSpc>
                <a:spcPct val="100000"/>
              </a:lnSpc>
              <a:buNone/>
              <a:defRPr sz="1100"/>
            </a:lvl2pPr>
            <a:lvl3pPr>
              <a:defRPr sz="1100"/>
            </a:lvl3pPr>
            <a:lvl4pPr>
              <a:defRPr sz="1100"/>
            </a:lvl4pPr>
            <a:lvl5pPr>
              <a:defRPr sz="1100"/>
            </a:lvl5pPr>
          </a:lstStyle>
          <a:p>
            <a:pPr lvl="0"/>
            <a:r>
              <a:rPr lang="sv-SE"/>
              <a:t>Namn</a:t>
            </a:r>
          </a:p>
        </p:txBody>
      </p:sp>
    </p:spTree>
    <p:extLst>
      <p:ext uri="{BB962C8B-B14F-4D97-AF65-F5344CB8AC3E}">
        <p14:creationId xmlns:p14="http://schemas.microsoft.com/office/powerpoint/2010/main" val="34284695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82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 grå bakgrun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96398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393016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337309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77E642-4C61-1BC5-BC3B-3F4CCBAB673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B731707-51A6-CAA6-0833-27569E7F90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EEFC1EC-4FBD-5E86-0514-DB64BED76434}"/>
              </a:ext>
            </a:extLst>
          </p:cNvPr>
          <p:cNvSpPr>
            <a:spLocks noGrp="1"/>
          </p:cNvSpPr>
          <p:nvPr>
            <p:ph type="dt" sz="half" idx="10"/>
          </p:nvPr>
        </p:nvSpPr>
        <p:spPr/>
        <p:txBody>
          <a:bodyPr/>
          <a:lstStyle/>
          <a:p>
            <a:fld id="{E729C260-FBE8-4AD7-9D3F-ABC99745E486}" type="datetimeFigureOut">
              <a:rPr lang="sv-SE" smtClean="0"/>
              <a:t>2023-05-23</a:t>
            </a:fld>
            <a:endParaRPr lang="sv-SE"/>
          </a:p>
        </p:txBody>
      </p:sp>
      <p:sp>
        <p:nvSpPr>
          <p:cNvPr id="5" name="Platshållare för sidfot 4">
            <a:extLst>
              <a:ext uri="{FF2B5EF4-FFF2-40B4-BE49-F238E27FC236}">
                <a16:creationId xmlns:a16="http://schemas.microsoft.com/office/drawing/2014/main" id="{F27AFC89-184A-404F-4799-C86409F77DF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B104E76-C476-63D5-8C8E-9B6564E3DED3}"/>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2649670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ast rubrik - grå bakgrun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p>
        </p:txBody>
      </p:sp>
    </p:spTree>
    <p:extLst>
      <p:ext uri="{BB962C8B-B14F-4D97-AF65-F5344CB8AC3E}">
        <p14:creationId xmlns:p14="http://schemas.microsoft.com/office/powerpoint/2010/main" val="71458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BC55DD-D251-10F6-5A6D-00FA38BFFB9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0C5CC09-E635-CE10-36AB-2B92B526350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44454EE-E710-7044-FD65-29A16197EF9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941C736-A448-0C99-4FC9-761478C7EAEB}"/>
              </a:ext>
            </a:extLst>
          </p:cNvPr>
          <p:cNvSpPr>
            <a:spLocks noGrp="1"/>
          </p:cNvSpPr>
          <p:nvPr>
            <p:ph type="dt" sz="half" idx="10"/>
          </p:nvPr>
        </p:nvSpPr>
        <p:spPr/>
        <p:txBody>
          <a:bodyPr/>
          <a:lstStyle/>
          <a:p>
            <a:fld id="{E729C260-FBE8-4AD7-9D3F-ABC99745E486}" type="datetimeFigureOut">
              <a:rPr lang="sv-SE" smtClean="0"/>
              <a:t>2023-05-23</a:t>
            </a:fld>
            <a:endParaRPr lang="sv-SE"/>
          </a:p>
        </p:txBody>
      </p:sp>
      <p:sp>
        <p:nvSpPr>
          <p:cNvPr id="6" name="Platshållare för sidfot 5">
            <a:extLst>
              <a:ext uri="{FF2B5EF4-FFF2-40B4-BE49-F238E27FC236}">
                <a16:creationId xmlns:a16="http://schemas.microsoft.com/office/drawing/2014/main" id="{AE1CE99B-85BD-3824-134F-C358BE459E8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47B4340-3762-F241-A15B-3622529473A6}"/>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26933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A1C3FB-DF04-4662-511B-6949ED94879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03FB23C-530B-93C7-2EF8-A328F25101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D185147-A5C1-366B-FB42-99E154DEA99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A24E529-EB2B-A23D-A931-AFE56D8EE2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00A0076-D90D-F6EF-A409-8D64811446C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6437F41-849C-B2DB-C1D1-9E2216DC0416}"/>
              </a:ext>
            </a:extLst>
          </p:cNvPr>
          <p:cNvSpPr>
            <a:spLocks noGrp="1"/>
          </p:cNvSpPr>
          <p:nvPr>
            <p:ph type="dt" sz="half" idx="10"/>
          </p:nvPr>
        </p:nvSpPr>
        <p:spPr/>
        <p:txBody>
          <a:bodyPr/>
          <a:lstStyle/>
          <a:p>
            <a:fld id="{E729C260-FBE8-4AD7-9D3F-ABC99745E486}" type="datetimeFigureOut">
              <a:rPr lang="sv-SE" smtClean="0"/>
              <a:t>2023-05-23</a:t>
            </a:fld>
            <a:endParaRPr lang="sv-SE"/>
          </a:p>
        </p:txBody>
      </p:sp>
      <p:sp>
        <p:nvSpPr>
          <p:cNvPr id="8" name="Platshållare för sidfot 7">
            <a:extLst>
              <a:ext uri="{FF2B5EF4-FFF2-40B4-BE49-F238E27FC236}">
                <a16:creationId xmlns:a16="http://schemas.microsoft.com/office/drawing/2014/main" id="{5B452D82-6C03-E7CD-6EE3-6D1DACC7AB6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742AADA-4E2E-A1B6-7A50-B090912136B7}"/>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22308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1DB36C-E7E2-A46B-B555-87E7A478F41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308F53A-0774-0064-B813-8DE6BD3AEBB8}"/>
              </a:ext>
            </a:extLst>
          </p:cNvPr>
          <p:cNvSpPr>
            <a:spLocks noGrp="1"/>
          </p:cNvSpPr>
          <p:nvPr>
            <p:ph type="dt" sz="half" idx="10"/>
          </p:nvPr>
        </p:nvSpPr>
        <p:spPr/>
        <p:txBody>
          <a:bodyPr/>
          <a:lstStyle/>
          <a:p>
            <a:fld id="{E729C260-FBE8-4AD7-9D3F-ABC99745E486}" type="datetimeFigureOut">
              <a:rPr lang="sv-SE" smtClean="0"/>
              <a:t>2023-05-23</a:t>
            </a:fld>
            <a:endParaRPr lang="sv-SE"/>
          </a:p>
        </p:txBody>
      </p:sp>
      <p:sp>
        <p:nvSpPr>
          <p:cNvPr id="4" name="Platshållare för sidfot 3">
            <a:extLst>
              <a:ext uri="{FF2B5EF4-FFF2-40B4-BE49-F238E27FC236}">
                <a16:creationId xmlns:a16="http://schemas.microsoft.com/office/drawing/2014/main" id="{BBC9CD66-64CE-DE4F-6628-6AD14F01F80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EE1B39F-6497-FA6C-9061-2A0DE7A10124}"/>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120598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8546FD6-B225-F385-9FCD-4ED81D68C4BD}"/>
              </a:ext>
            </a:extLst>
          </p:cNvPr>
          <p:cNvSpPr>
            <a:spLocks noGrp="1"/>
          </p:cNvSpPr>
          <p:nvPr>
            <p:ph type="dt" sz="half" idx="10"/>
          </p:nvPr>
        </p:nvSpPr>
        <p:spPr/>
        <p:txBody>
          <a:bodyPr/>
          <a:lstStyle/>
          <a:p>
            <a:fld id="{E729C260-FBE8-4AD7-9D3F-ABC99745E486}" type="datetimeFigureOut">
              <a:rPr lang="sv-SE" smtClean="0"/>
              <a:t>2023-05-23</a:t>
            </a:fld>
            <a:endParaRPr lang="sv-SE"/>
          </a:p>
        </p:txBody>
      </p:sp>
      <p:sp>
        <p:nvSpPr>
          <p:cNvPr id="3" name="Platshållare för sidfot 2">
            <a:extLst>
              <a:ext uri="{FF2B5EF4-FFF2-40B4-BE49-F238E27FC236}">
                <a16:creationId xmlns:a16="http://schemas.microsoft.com/office/drawing/2014/main" id="{BE702DF4-3E10-0A1D-E04E-E499880F4EA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D385925-2B90-28F5-3AA9-E9C755614C62}"/>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63669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E12EF4-5452-210D-4B3C-AE85EC2A7EB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14B0BF7-F94E-958D-A436-C44883EE59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4AF05EC-B138-F8BD-5082-9D41BF23F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BEF7CEF-4CC9-2CFA-65C4-99233AEEC77E}"/>
              </a:ext>
            </a:extLst>
          </p:cNvPr>
          <p:cNvSpPr>
            <a:spLocks noGrp="1"/>
          </p:cNvSpPr>
          <p:nvPr>
            <p:ph type="dt" sz="half" idx="10"/>
          </p:nvPr>
        </p:nvSpPr>
        <p:spPr/>
        <p:txBody>
          <a:bodyPr/>
          <a:lstStyle/>
          <a:p>
            <a:fld id="{E729C260-FBE8-4AD7-9D3F-ABC99745E486}" type="datetimeFigureOut">
              <a:rPr lang="sv-SE" smtClean="0"/>
              <a:t>2023-05-23</a:t>
            </a:fld>
            <a:endParaRPr lang="sv-SE"/>
          </a:p>
        </p:txBody>
      </p:sp>
      <p:sp>
        <p:nvSpPr>
          <p:cNvPr id="6" name="Platshållare för sidfot 5">
            <a:extLst>
              <a:ext uri="{FF2B5EF4-FFF2-40B4-BE49-F238E27FC236}">
                <a16:creationId xmlns:a16="http://schemas.microsoft.com/office/drawing/2014/main" id="{531301B8-1EF8-6DB2-E5E4-FD716EA27B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31D76C7-1B7A-7D14-12C7-64F6F1E7016E}"/>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326727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686305-B03A-275C-ED7E-263A5E69A52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9DB076F-E39E-1E28-C078-7F4B8DC6E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D1CF558B-9220-1C58-01D1-9002D8831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1879BC5-8091-8704-485F-1534B985A71A}"/>
              </a:ext>
            </a:extLst>
          </p:cNvPr>
          <p:cNvSpPr>
            <a:spLocks noGrp="1"/>
          </p:cNvSpPr>
          <p:nvPr>
            <p:ph type="dt" sz="half" idx="10"/>
          </p:nvPr>
        </p:nvSpPr>
        <p:spPr/>
        <p:txBody>
          <a:bodyPr/>
          <a:lstStyle/>
          <a:p>
            <a:fld id="{E729C260-FBE8-4AD7-9D3F-ABC99745E486}" type="datetimeFigureOut">
              <a:rPr lang="sv-SE" smtClean="0"/>
              <a:t>2023-05-23</a:t>
            </a:fld>
            <a:endParaRPr lang="sv-SE"/>
          </a:p>
        </p:txBody>
      </p:sp>
      <p:sp>
        <p:nvSpPr>
          <p:cNvPr id="6" name="Platshållare för sidfot 5">
            <a:extLst>
              <a:ext uri="{FF2B5EF4-FFF2-40B4-BE49-F238E27FC236}">
                <a16:creationId xmlns:a16="http://schemas.microsoft.com/office/drawing/2014/main" id="{179E214D-1A3B-9CD0-2085-66ADA4CA4FF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3E972A0-1139-03F7-73E6-6D97C8619302}"/>
              </a:ext>
            </a:extLst>
          </p:cNvPr>
          <p:cNvSpPr>
            <a:spLocks noGrp="1"/>
          </p:cNvSpPr>
          <p:nvPr>
            <p:ph type="sldNum" sz="quarter" idx="12"/>
          </p:nvPr>
        </p:nvSpPr>
        <p:spPr/>
        <p:txBody>
          <a:bodyPr/>
          <a:lstStyle/>
          <a:p>
            <a:fld id="{E7A0E2C8-9EE2-4EFF-9B43-810D550EA325}" type="slidenum">
              <a:rPr lang="sv-SE" smtClean="0"/>
              <a:t>‹#›</a:t>
            </a:fld>
            <a:endParaRPr lang="sv-SE"/>
          </a:p>
        </p:txBody>
      </p:sp>
    </p:spTree>
    <p:extLst>
      <p:ext uri="{BB962C8B-B14F-4D97-AF65-F5344CB8AC3E}">
        <p14:creationId xmlns:p14="http://schemas.microsoft.com/office/powerpoint/2010/main" val="83337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62BE269-4A05-20C7-7B26-C3DB6BC2E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AF89A73-8F00-9B97-933C-32CE77C700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EE3DEA3-C224-32AB-3337-0362A887D2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9C260-FBE8-4AD7-9D3F-ABC99745E486}" type="datetimeFigureOut">
              <a:rPr lang="sv-SE" smtClean="0"/>
              <a:t>2023-05-23</a:t>
            </a:fld>
            <a:endParaRPr lang="sv-SE"/>
          </a:p>
        </p:txBody>
      </p:sp>
      <p:sp>
        <p:nvSpPr>
          <p:cNvPr id="5" name="Platshållare för sidfot 4">
            <a:extLst>
              <a:ext uri="{FF2B5EF4-FFF2-40B4-BE49-F238E27FC236}">
                <a16:creationId xmlns:a16="http://schemas.microsoft.com/office/drawing/2014/main" id="{A681177A-E6EA-F5F5-7F1E-7DA7BBD53F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B5EFC93-C445-6299-84D3-6DF88E21EA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0E2C8-9EE2-4EFF-9B43-810D550EA325}" type="slidenum">
              <a:rPr lang="sv-SE" smtClean="0"/>
              <a:t>‹#›</a:t>
            </a:fld>
            <a:endParaRPr lang="sv-SE"/>
          </a:p>
        </p:txBody>
      </p:sp>
    </p:spTree>
    <p:extLst>
      <p:ext uri="{BB962C8B-B14F-4D97-AF65-F5344CB8AC3E}">
        <p14:creationId xmlns:p14="http://schemas.microsoft.com/office/powerpoint/2010/main" val="878898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830350"/>
            <a:ext cx="10972800" cy="968953"/>
          </a:xfrm>
          <a:prstGeom prst="rect">
            <a:avLst/>
          </a:prstGeom>
        </p:spPr>
        <p:txBody>
          <a:bodyPr vert="horz" lIns="0" tIns="0" rIns="0" bIns="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609601" y="1799303"/>
            <a:ext cx="9690201" cy="4326861"/>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p:cNvSpPr>
            <a:spLocks noGrp="1"/>
          </p:cNvSpPr>
          <p:nvPr>
            <p:ph type="ftr" sz="quarter" idx="3"/>
          </p:nvPr>
        </p:nvSpPr>
        <p:spPr>
          <a:xfrm>
            <a:off x="6808512" y="6364218"/>
            <a:ext cx="3860800" cy="365125"/>
          </a:xfrm>
          <a:prstGeom prst="rect">
            <a:avLst/>
          </a:prstGeom>
        </p:spPr>
        <p:txBody>
          <a:bodyPr vert="horz" lIns="91440" tIns="45720" rIns="91440" bIns="45720" rtlCol="0" anchor="ctr"/>
          <a:lstStyle>
            <a:lvl1pPr algn="r">
              <a:defRPr sz="1333">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10697497" y="6356351"/>
            <a:ext cx="884903"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fld id="{94DA6F32-A9B6-40E3-8F6A-B518FCF14CBD}" type="slidenum">
              <a:rPr lang="sv-SE" smtClean="0"/>
              <a:t>‹#›</a:t>
            </a:fld>
            <a:endParaRPr lang="sv-SE"/>
          </a:p>
        </p:txBody>
      </p:sp>
      <p:sp>
        <p:nvSpPr>
          <p:cNvPr id="4" name="Platshållare för datum 3">
            <a:extLst>
              <a:ext uri="{FF2B5EF4-FFF2-40B4-BE49-F238E27FC236}">
                <a16:creationId xmlns:a16="http://schemas.microsoft.com/office/drawing/2014/main" id="{DF43BFED-CA8F-42EB-8B2A-18C4A99BE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pic>
        <p:nvPicPr>
          <p:cNvPr id="8" name="Bildobjekt 7">
            <a:extLst>
              <a:ext uri="{FF2B5EF4-FFF2-40B4-BE49-F238E27FC236}">
                <a16:creationId xmlns:a16="http://schemas.microsoft.com/office/drawing/2014/main" id="{511A4981-E7B0-4335-9CD6-D5FF50D8C7E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2843178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830350"/>
            <a:ext cx="10972800" cy="968953"/>
          </a:xfrm>
          <a:prstGeom prst="rect">
            <a:avLst/>
          </a:prstGeom>
        </p:spPr>
        <p:txBody>
          <a:bodyPr vert="horz" lIns="0" tIns="0" rIns="0" bIns="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609601" y="1799303"/>
            <a:ext cx="9690201" cy="4326861"/>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p:cNvSpPr>
            <a:spLocks noGrp="1"/>
          </p:cNvSpPr>
          <p:nvPr>
            <p:ph type="ftr" sz="quarter" idx="3"/>
          </p:nvPr>
        </p:nvSpPr>
        <p:spPr>
          <a:xfrm>
            <a:off x="6808512" y="6364218"/>
            <a:ext cx="3860800" cy="365125"/>
          </a:xfrm>
          <a:prstGeom prst="rect">
            <a:avLst/>
          </a:prstGeom>
        </p:spPr>
        <p:txBody>
          <a:bodyPr vert="horz" lIns="91440" tIns="45720" rIns="91440" bIns="45720" rtlCol="0" anchor="ctr"/>
          <a:lstStyle>
            <a:lvl1pPr algn="r">
              <a:defRPr sz="1333">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10697497" y="6356351"/>
            <a:ext cx="884903"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fld id="{94DA6F32-A9B6-40E3-8F6A-B518FCF14CBD}" type="slidenum">
              <a:rPr lang="sv-SE" smtClean="0"/>
              <a:t>‹#›</a:t>
            </a:fld>
            <a:endParaRPr lang="sv-SE"/>
          </a:p>
        </p:txBody>
      </p:sp>
      <p:sp>
        <p:nvSpPr>
          <p:cNvPr id="4" name="Platshållare för datum 3">
            <a:extLst>
              <a:ext uri="{FF2B5EF4-FFF2-40B4-BE49-F238E27FC236}">
                <a16:creationId xmlns:a16="http://schemas.microsoft.com/office/drawing/2014/main" id="{DF43BFED-CA8F-42EB-8B2A-18C4A99BE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pic>
        <p:nvPicPr>
          <p:cNvPr id="8" name="Bildobjekt 7">
            <a:extLst>
              <a:ext uri="{FF2B5EF4-FFF2-40B4-BE49-F238E27FC236}">
                <a16:creationId xmlns:a16="http://schemas.microsoft.com/office/drawing/2014/main" id="{511A4981-E7B0-4335-9CD6-D5FF50D8C7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3172526564"/>
      </p:ext>
    </p:extLst>
  </p:cSld>
  <p:clrMap bg1="lt1" tx1="dk1" bg2="lt2" tx2="dk2" accent1="accent1" accent2="accent2" accent3="accent3" accent4="accent4" accent5="accent5" accent6="accent6" hlink="hlink" folHlink="folHlink"/>
  <p:sldLayoutIdLst>
    <p:sldLayoutId id="2147483735" r:id="rId1"/>
  </p:sldLayoutIdLst>
  <p:hf hdr="0" ftr="0" dt="0"/>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830350"/>
            <a:ext cx="10972800" cy="968953"/>
          </a:xfrm>
          <a:prstGeom prst="rect">
            <a:avLst/>
          </a:prstGeom>
        </p:spPr>
        <p:txBody>
          <a:bodyPr vert="horz" lIns="0" tIns="0" rIns="0" bIns="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609601" y="1799303"/>
            <a:ext cx="9690201" cy="4326861"/>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p:cNvSpPr>
            <a:spLocks noGrp="1"/>
          </p:cNvSpPr>
          <p:nvPr>
            <p:ph type="ftr" sz="quarter" idx="3"/>
          </p:nvPr>
        </p:nvSpPr>
        <p:spPr>
          <a:xfrm>
            <a:off x="6808512" y="6364218"/>
            <a:ext cx="3860800" cy="365125"/>
          </a:xfrm>
          <a:prstGeom prst="rect">
            <a:avLst/>
          </a:prstGeom>
        </p:spPr>
        <p:txBody>
          <a:bodyPr vert="horz" lIns="91440" tIns="45720" rIns="91440" bIns="45720" rtlCol="0" anchor="ctr"/>
          <a:lstStyle>
            <a:lvl1pPr algn="r">
              <a:defRPr sz="1333">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10697497" y="6356351"/>
            <a:ext cx="884903"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fld id="{94DA6F32-A9B6-40E3-8F6A-B518FCF14CBD}" type="slidenum">
              <a:rPr lang="sv-SE" smtClean="0"/>
              <a:t>‹#›</a:t>
            </a:fld>
            <a:endParaRPr lang="sv-SE"/>
          </a:p>
        </p:txBody>
      </p:sp>
      <p:sp>
        <p:nvSpPr>
          <p:cNvPr id="4" name="Platshållare för datum 3">
            <a:extLst>
              <a:ext uri="{FF2B5EF4-FFF2-40B4-BE49-F238E27FC236}">
                <a16:creationId xmlns:a16="http://schemas.microsoft.com/office/drawing/2014/main" id="{DF43BFED-CA8F-42EB-8B2A-18C4A99BE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pic>
        <p:nvPicPr>
          <p:cNvPr id="8" name="Bildobjekt 7">
            <a:extLst>
              <a:ext uri="{FF2B5EF4-FFF2-40B4-BE49-F238E27FC236}">
                <a16:creationId xmlns:a16="http://schemas.microsoft.com/office/drawing/2014/main" id="{511A4981-E7B0-4335-9CD6-D5FF50D8C7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1028535040"/>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830350"/>
            <a:ext cx="10972800" cy="968953"/>
          </a:xfrm>
          <a:prstGeom prst="rect">
            <a:avLst/>
          </a:prstGeom>
        </p:spPr>
        <p:txBody>
          <a:bodyPr vert="horz" lIns="0" tIns="0" rIns="0" bIns="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609601" y="1799303"/>
            <a:ext cx="9690201" cy="4326861"/>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p:cNvSpPr>
            <a:spLocks noGrp="1"/>
          </p:cNvSpPr>
          <p:nvPr>
            <p:ph type="ftr" sz="quarter" idx="3"/>
          </p:nvPr>
        </p:nvSpPr>
        <p:spPr>
          <a:xfrm>
            <a:off x="6808512" y="6364218"/>
            <a:ext cx="3860800" cy="365125"/>
          </a:xfrm>
          <a:prstGeom prst="rect">
            <a:avLst/>
          </a:prstGeom>
        </p:spPr>
        <p:txBody>
          <a:bodyPr vert="horz" lIns="91440" tIns="45720" rIns="91440" bIns="45720" rtlCol="0" anchor="ctr"/>
          <a:lstStyle>
            <a:lvl1pPr algn="r">
              <a:defRPr sz="1333">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10697497" y="6356351"/>
            <a:ext cx="884903"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fld id="{94DA6F32-A9B6-40E3-8F6A-B518FCF14CBD}" type="slidenum">
              <a:rPr lang="sv-SE" smtClean="0"/>
              <a:t>‹#›</a:t>
            </a:fld>
            <a:endParaRPr lang="sv-SE"/>
          </a:p>
        </p:txBody>
      </p:sp>
      <p:sp>
        <p:nvSpPr>
          <p:cNvPr id="4" name="Platshållare för datum 3">
            <a:extLst>
              <a:ext uri="{FF2B5EF4-FFF2-40B4-BE49-F238E27FC236}">
                <a16:creationId xmlns:a16="http://schemas.microsoft.com/office/drawing/2014/main" id="{DF43BFED-CA8F-42EB-8B2A-18C4A99BE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pic>
        <p:nvPicPr>
          <p:cNvPr id="8" name="Bildobjekt 7">
            <a:extLst>
              <a:ext uri="{FF2B5EF4-FFF2-40B4-BE49-F238E27FC236}">
                <a16:creationId xmlns:a16="http://schemas.microsoft.com/office/drawing/2014/main" id="{511A4981-E7B0-4335-9CD6-D5FF50D8C7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4294429455"/>
      </p:ext>
    </p:extLst>
  </p:cSld>
  <p:clrMap bg1="lt1" tx1="dk1" bg2="lt2" tx2="dk2" accent1="accent1" accent2="accent2" accent3="accent3" accent4="accent4" accent5="accent5" accent6="accent6" hlink="hlink" folHlink="folHlink"/>
  <p:sldLayoutIdLst>
    <p:sldLayoutId id="2147483717" r:id="rId1"/>
  </p:sldLayoutIdLst>
  <p:hf hdr="0" ftr="0" dt="0"/>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830350"/>
            <a:ext cx="10972800" cy="968953"/>
          </a:xfrm>
          <a:prstGeom prst="rect">
            <a:avLst/>
          </a:prstGeom>
        </p:spPr>
        <p:txBody>
          <a:bodyPr vert="horz" lIns="0" tIns="0" rIns="0" bIns="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609601" y="1799303"/>
            <a:ext cx="9690201" cy="4326861"/>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p:cNvSpPr>
            <a:spLocks noGrp="1"/>
          </p:cNvSpPr>
          <p:nvPr>
            <p:ph type="ftr" sz="quarter" idx="3"/>
          </p:nvPr>
        </p:nvSpPr>
        <p:spPr>
          <a:xfrm>
            <a:off x="6808512" y="6364218"/>
            <a:ext cx="3860800" cy="365125"/>
          </a:xfrm>
          <a:prstGeom prst="rect">
            <a:avLst/>
          </a:prstGeom>
        </p:spPr>
        <p:txBody>
          <a:bodyPr vert="horz" lIns="91440" tIns="45720" rIns="91440" bIns="45720" rtlCol="0" anchor="ctr"/>
          <a:lstStyle>
            <a:lvl1pPr algn="r">
              <a:defRPr sz="1333">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10697497" y="6356351"/>
            <a:ext cx="884903"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fld id="{94DA6F32-A9B6-40E3-8F6A-B518FCF14CBD}" type="slidenum">
              <a:rPr lang="sv-SE" smtClean="0"/>
              <a:t>‹#›</a:t>
            </a:fld>
            <a:endParaRPr lang="sv-SE"/>
          </a:p>
        </p:txBody>
      </p:sp>
      <p:sp>
        <p:nvSpPr>
          <p:cNvPr id="4" name="Platshållare för datum 3">
            <a:extLst>
              <a:ext uri="{FF2B5EF4-FFF2-40B4-BE49-F238E27FC236}">
                <a16:creationId xmlns:a16="http://schemas.microsoft.com/office/drawing/2014/main" id="{DF43BFED-CA8F-42EB-8B2A-18C4A99BE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pic>
        <p:nvPicPr>
          <p:cNvPr id="8" name="Bildobjekt 7">
            <a:extLst>
              <a:ext uri="{FF2B5EF4-FFF2-40B4-BE49-F238E27FC236}">
                <a16:creationId xmlns:a16="http://schemas.microsoft.com/office/drawing/2014/main" id="{511A4981-E7B0-4335-9CD6-D5FF50D8C7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spTree>
    <p:extLst>
      <p:ext uri="{BB962C8B-B14F-4D97-AF65-F5344CB8AC3E}">
        <p14:creationId xmlns:p14="http://schemas.microsoft.com/office/powerpoint/2010/main" val="4272368923"/>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hyperlink" Target="https://www.omstallningsfonden.se/" TargetMode="External"/><Relationship Id="rId13" Type="http://schemas.openxmlformats.org/officeDocument/2006/relationships/hyperlink" Target="https://www.youtube.com/user/Omstallningsfonden/videos" TargetMode="External"/><Relationship Id="rId3" Type="http://schemas.openxmlformats.org/officeDocument/2006/relationships/hyperlink" Target="mailto:info@omstallningsfonden.se" TargetMode="External"/><Relationship Id="rId7" Type="http://schemas.openxmlformats.org/officeDocument/2006/relationships/image" Target="../media/image35.png"/><Relationship Id="rId12" Type="http://schemas.openxmlformats.org/officeDocument/2006/relationships/image" Target="../media/image36.png"/><Relationship Id="rId2" Type="http://schemas.openxmlformats.org/officeDocument/2006/relationships/notesSlide" Target="../notesSlides/notesSlide18.xml"/><Relationship Id="rId16" Type="http://schemas.openxmlformats.org/officeDocument/2006/relationships/image" Target="../media/image39.png"/><Relationship Id="rId1" Type="http://schemas.openxmlformats.org/officeDocument/2006/relationships/slideLayout" Target="../slideLayouts/slideLayout26.xml"/><Relationship Id="rId6" Type="http://schemas.openxmlformats.org/officeDocument/2006/relationships/image" Target="../media/image34.png"/><Relationship Id="rId11" Type="http://schemas.openxmlformats.org/officeDocument/2006/relationships/hyperlink" Target="https://www.facebook.com/Omstallningsfonden/posts/5314228488617957" TargetMode="External"/><Relationship Id="rId5" Type="http://schemas.openxmlformats.org/officeDocument/2006/relationships/image" Target="../media/image33.png"/><Relationship Id="rId15" Type="http://schemas.openxmlformats.org/officeDocument/2006/relationships/image" Target="../media/image38.jpg"/><Relationship Id="rId10" Type="http://schemas.openxmlformats.org/officeDocument/2006/relationships/hyperlink" Target="https://www.linkedin.com/company/3500476/admin/" TargetMode="External"/><Relationship Id="rId4" Type="http://schemas.openxmlformats.org/officeDocument/2006/relationships/image" Target="../media/image32.png"/><Relationship Id="rId9" Type="http://schemas.openxmlformats.org/officeDocument/2006/relationships/hyperlink" Target="https://www.omstallningsfonden.se/om-oss/nyhetsbrev/" TargetMode="External"/><Relationship Id="rId1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hyperlink" Target="https://skr.se/skr/arbetsgivarekollektivavtal/sverigesviktigastejobb.137.html" TargetMode="External"/><Relationship Id="rId4" Type="http://schemas.openxmlformats.org/officeDocument/2006/relationships/hyperlink" Target="https://skr.se/skr/tjanster/rapporterochskrifter/publikationer/motvalfardenskompetensutmaningrekryteringsrapport2020.35352.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Bildobjekt 19">
            <a:extLst>
              <a:ext uri="{FF2B5EF4-FFF2-40B4-BE49-F238E27FC236}">
                <a16:creationId xmlns:a16="http://schemas.microsoft.com/office/drawing/2014/main" id="{41716542-DDBA-A59E-BF84-CCDC9A41691B}"/>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l="58469" t="-478" r="20836" b="27937"/>
          <a:stretch/>
        </p:blipFill>
        <p:spPr>
          <a:xfrm flipH="1">
            <a:off x="0" y="1095470"/>
            <a:ext cx="7086216" cy="5762530"/>
          </a:xfrm>
          <a:prstGeom prst="rect">
            <a:avLst/>
          </a:prstGeom>
        </p:spPr>
      </p:pic>
      <p:pic>
        <p:nvPicPr>
          <p:cNvPr id="9" name="Bildobjekt 8">
            <a:extLst>
              <a:ext uri="{FF2B5EF4-FFF2-40B4-BE49-F238E27FC236}">
                <a16:creationId xmlns:a16="http://schemas.microsoft.com/office/drawing/2014/main" id="{4FA1D01B-1C18-5F33-EA55-2C9063CA5D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942" y="348792"/>
            <a:ext cx="2020846" cy="471340"/>
          </a:xfrm>
          <a:prstGeom prst="rect">
            <a:avLst/>
          </a:prstGeom>
        </p:spPr>
      </p:pic>
      <p:sp>
        <p:nvSpPr>
          <p:cNvPr id="6" name="Rubrik 2">
            <a:extLst>
              <a:ext uri="{FF2B5EF4-FFF2-40B4-BE49-F238E27FC236}">
                <a16:creationId xmlns:a16="http://schemas.microsoft.com/office/drawing/2014/main" id="{9E1C9A22-D339-801D-0A91-8374243ECE6B}"/>
              </a:ext>
            </a:extLst>
          </p:cNvPr>
          <p:cNvSpPr txBox="1">
            <a:spLocks/>
          </p:cNvSpPr>
          <p:nvPr/>
        </p:nvSpPr>
        <p:spPr>
          <a:xfrm>
            <a:off x="1357365" y="3241722"/>
            <a:ext cx="4662089" cy="1470025"/>
          </a:xfrm>
          <a:prstGeom prst="rect">
            <a:avLst/>
          </a:prstGeom>
        </p:spPr>
        <p:txBody>
          <a:bodyPr vert="horz" lIns="0" tIns="0" rIns="0" bIns="0" rtlCol="0" anchor="b" anchorCtr="0">
            <a:noAutofit/>
          </a:bodyPr>
          <a:lstStyle>
            <a:lvl1pPr algn="l" defTabSz="1219170" rtl="0" eaLnBrk="1" latinLnBrk="0" hangingPunct="1">
              <a:spcBef>
                <a:spcPct val="0"/>
              </a:spcBef>
              <a:buNone/>
              <a:defRPr sz="4267" b="1" kern="1200">
                <a:solidFill>
                  <a:schemeClr val="bg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sv-SE" sz="3400" b="1" i="0" u="none" strike="noStrike" kern="1200" cap="none" spc="0" normalizeH="0" baseline="0" noProof="0" dirty="0">
                <a:ln>
                  <a:noFill/>
                </a:ln>
                <a:solidFill>
                  <a:srgbClr val="FFFFFF"/>
                </a:solidFill>
                <a:effectLst/>
                <a:uLnTx/>
                <a:uFillTx/>
                <a:latin typeface="Calibri"/>
                <a:ea typeface="+mj-ea"/>
                <a:cs typeface="+mj-cs"/>
              </a:rPr>
              <a:t>Omställningsfonden</a:t>
            </a:r>
            <a:br>
              <a:rPr kumimoji="0" lang="sv-SE" sz="3200" b="1" i="0" u="none" strike="noStrike" kern="1200" cap="none" spc="0" normalizeH="0" baseline="0" noProof="0" dirty="0">
                <a:ln>
                  <a:noFill/>
                </a:ln>
                <a:solidFill>
                  <a:srgbClr val="FFFFFF"/>
                </a:solidFill>
                <a:effectLst/>
                <a:uLnTx/>
                <a:uFillTx/>
                <a:latin typeface="Calibri"/>
                <a:ea typeface="+mj-ea"/>
                <a:cs typeface="+mj-cs"/>
              </a:rPr>
            </a:br>
            <a:endParaRPr kumimoji="0" lang="sv-SE" sz="3200" b="1" i="0" u="none" strike="noStrike" kern="1200" cap="none" spc="0" normalizeH="0" baseline="0" noProof="0" dirty="0">
              <a:ln>
                <a:noFill/>
              </a:ln>
              <a:solidFill>
                <a:srgbClr val="FFFFFF"/>
              </a:solidFill>
              <a:effectLst/>
              <a:uLnTx/>
              <a:uFillTx/>
              <a:latin typeface="Calibri"/>
              <a:ea typeface="+mj-ea"/>
              <a:cs typeface="+mj-cs"/>
            </a:endParaRPr>
          </a:p>
          <a:p>
            <a:pPr marL="0" marR="0" lvl="0" indent="0" algn="l" defTabSz="121917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FFFFFF"/>
                </a:solidFill>
                <a:effectLst/>
                <a:uLnTx/>
                <a:uFillTx/>
                <a:latin typeface="Calibri"/>
                <a:ea typeface="+mj-ea"/>
                <a:cs typeface="+mj-cs"/>
              </a:rPr>
              <a:t>Kompetens- och </a:t>
            </a:r>
            <a:br>
              <a:rPr kumimoji="0" lang="sv-SE" sz="3200" b="1" i="0" u="none" strike="noStrike" kern="1200" cap="none" spc="0" normalizeH="0" baseline="0" noProof="0" dirty="0">
                <a:ln>
                  <a:noFill/>
                </a:ln>
                <a:solidFill>
                  <a:srgbClr val="FFFFFF"/>
                </a:solidFill>
                <a:effectLst/>
                <a:uLnTx/>
                <a:uFillTx/>
                <a:latin typeface="Calibri"/>
                <a:ea typeface="+mj-ea"/>
                <a:cs typeface="+mj-cs"/>
              </a:rPr>
            </a:br>
            <a:r>
              <a:rPr kumimoji="0" lang="sv-SE" sz="3200" b="1" i="0" u="none" strike="noStrike" kern="1200" cap="none" spc="0" normalizeH="0" baseline="0" noProof="0" dirty="0">
                <a:ln>
                  <a:noFill/>
                </a:ln>
                <a:solidFill>
                  <a:srgbClr val="FFFFFF"/>
                </a:solidFill>
                <a:effectLst/>
                <a:uLnTx/>
                <a:uFillTx/>
                <a:latin typeface="Calibri"/>
                <a:ea typeface="+mj-ea"/>
                <a:cs typeface="+mj-cs"/>
              </a:rPr>
              <a:t>omställningsavtalet </a:t>
            </a:r>
            <a:br>
              <a:rPr kumimoji="0" lang="sv-SE" sz="3200" b="1" i="0" u="none" strike="noStrike" kern="1200" cap="none" spc="0" normalizeH="0" baseline="0" noProof="0" dirty="0">
                <a:ln>
                  <a:noFill/>
                </a:ln>
                <a:solidFill>
                  <a:srgbClr val="FFFFFF"/>
                </a:solidFill>
                <a:effectLst/>
                <a:uLnTx/>
                <a:uFillTx/>
                <a:latin typeface="Calibri"/>
                <a:ea typeface="+mj-ea"/>
                <a:cs typeface="+mj-cs"/>
              </a:rPr>
            </a:br>
            <a:r>
              <a:rPr kumimoji="0" lang="sv-SE" sz="3200" b="1" i="0" u="none" strike="noStrike" kern="1200" cap="none" spc="0" normalizeH="0" baseline="0" noProof="0" dirty="0">
                <a:ln>
                  <a:noFill/>
                </a:ln>
                <a:solidFill>
                  <a:srgbClr val="FFFFFF"/>
                </a:solidFill>
                <a:effectLst/>
                <a:uLnTx/>
                <a:uFillTx/>
                <a:latin typeface="Calibri"/>
                <a:ea typeface="+mj-ea"/>
                <a:cs typeface="+mj-cs"/>
              </a:rPr>
              <a:t>KOM-KR</a:t>
            </a:r>
          </a:p>
        </p:txBody>
      </p:sp>
      <p:sp>
        <p:nvSpPr>
          <p:cNvPr id="7" name="Underrubrik 3">
            <a:extLst>
              <a:ext uri="{FF2B5EF4-FFF2-40B4-BE49-F238E27FC236}">
                <a16:creationId xmlns:a16="http://schemas.microsoft.com/office/drawing/2014/main" id="{2D32A496-26D2-2867-96D8-D4DDF400C4F4}"/>
              </a:ext>
            </a:extLst>
          </p:cNvPr>
          <p:cNvSpPr txBox="1">
            <a:spLocks/>
          </p:cNvSpPr>
          <p:nvPr/>
        </p:nvSpPr>
        <p:spPr>
          <a:xfrm>
            <a:off x="1357365" y="4711747"/>
            <a:ext cx="5657529" cy="1288149"/>
          </a:xfrm>
          <a:prstGeom prst="rect">
            <a:avLst/>
          </a:prstGeom>
        </p:spPr>
        <p:txBody>
          <a:bodyPr vert="horz" lIns="0" tIns="0" rIns="0" bIns="0" rtlCol="0">
            <a:normAutofit/>
          </a:bodyPr>
          <a:lstStyle>
            <a:lvl1pPr marL="0" indent="0" algn="l" defTabSz="1219170" rtl="0" eaLnBrk="1" latinLnBrk="0" hangingPunct="1">
              <a:spcBef>
                <a:spcPts val="1067"/>
              </a:spcBef>
              <a:buClr>
                <a:schemeClr val="accent1"/>
              </a:buClr>
              <a:buFont typeface="Arial" pitchFamily="34" charset="0"/>
              <a:buNone/>
              <a:defRPr sz="2933" kern="1200">
                <a:solidFill>
                  <a:schemeClr val="bg1"/>
                </a:solidFill>
                <a:latin typeface="+mn-lt"/>
                <a:ea typeface="+mn-ea"/>
                <a:cs typeface="+mn-cs"/>
              </a:defRPr>
            </a:lvl1pPr>
            <a:lvl2pPr marL="609585" indent="0" algn="ctr" defTabSz="1219170" rtl="0" eaLnBrk="1" latinLnBrk="0" hangingPunct="1">
              <a:spcBef>
                <a:spcPts val="1067"/>
              </a:spcBef>
              <a:buClr>
                <a:schemeClr val="accent1"/>
              </a:buClr>
              <a:buFont typeface="Arial" pitchFamily="34" charset="0"/>
              <a:buNone/>
              <a:defRPr sz="2400" kern="1200">
                <a:solidFill>
                  <a:schemeClr val="tx1">
                    <a:tint val="75000"/>
                  </a:schemeClr>
                </a:solidFill>
                <a:latin typeface="+mn-lt"/>
                <a:ea typeface="+mn-ea"/>
                <a:cs typeface="+mn-cs"/>
              </a:defRPr>
            </a:lvl2pPr>
            <a:lvl3pPr marL="1219170" indent="0" algn="ctr" defTabSz="1219170" rtl="0" eaLnBrk="1" latinLnBrk="0" hangingPunct="1">
              <a:spcBef>
                <a:spcPts val="1067"/>
              </a:spcBef>
              <a:buClr>
                <a:schemeClr val="accent1"/>
              </a:buClr>
              <a:buFont typeface="Arial" pitchFamily="34" charset="0"/>
              <a:buNone/>
              <a:defRPr sz="2133" kern="1200">
                <a:solidFill>
                  <a:schemeClr val="tx1">
                    <a:tint val="75000"/>
                  </a:schemeClr>
                </a:solidFill>
                <a:latin typeface="+mn-lt"/>
                <a:ea typeface="+mn-ea"/>
                <a:cs typeface="+mn-cs"/>
              </a:defRPr>
            </a:lvl3pPr>
            <a:lvl4pPr marL="1828754" indent="0" algn="ctr" defTabSz="1219170" rtl="0" eaLnBrk="1" latinLnBrk="0" hangingPunct="1">
              <a:spcBef>
                <a:spcPts val="1067"/>
              </a:spcBef>
              <a:buClr>
                <a:schemeClr val="accent1"/>
              </a:buClr>
              <a:buFont typeface="Arial" pitchFamily="34" charset="0"/>
              <a:buNone/>
              <a:tabLst/>
              <a:defRPr sz="2133" kern="12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itchFamily="34" charset="0"/>
              <a:buNone/>
              <a:defRPr sz="2133" kern="1200">
                <a:solidFill>
                  <a:schemeClr val="tx1">
                    <a:tint val="75000"/>
                  </a:schemeClr>
                </a:solidFill>
                <a:latin typeface="+mj-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0000"/>
              </a:lnSpc>
              <a:spcBef>
                <a:spcPts val="1067"/>
              </a:spcBef>
              <a:spcAft>
                <a:spcPts val="0"/>
              </a:spcAft>
              <a:buClr>
                <a:srgbClr val="22B2A6"/>
              </a:buClr>
              <a:buSzTx/>
              <a:buFont typeface="Arial" pitchFamily="34" charset="0"/>
              <a:buNone/>
              <a:tabLst/>
              <a:defRPr/>
            </a:pPr>
            <a:endParaRPr lang="sv-SE" sz="3200" dirty="0">
              <a:solidFill>
                <a:srgbClr val="FFFFFF"/>
              </a:solidFill>
              <a:latin typeface="Calibri Light"/>
            </a:endParaRPr>
          </a:p>
          <a:p>
            <a:pPr marL="0" marR="0" lvl="0" indent="0" algn="l" defTabSz="1219170" rtl="0" eaLnBrk="1" fontAlgn="auto" latinLnBrk="0" hangingPunct="1">
              <a:lnSpc>
                <a:spcPct val="100000"/>
              </a:lnSpc>
              <a:spcBef>
                <a:spcPts val="1067"/>
              </a:spcBef>
              <a:spcAft>
                <a:spcPts val="0"/>
              </a:spcAft>
              <a:buClr>
                <a:srgbClr val="22B2A6"/>
              </a:buClr>
              <a:buSzTx/>
              <a:buFont typeface="Arial" pitchFamily="34" charset="0"/>
              <a:buNone/>
              <a:tabLst/>
              <a:defRPr/>
            </a:pPr>
            <a:endParaRPr lang="sv-SE" sz="3200" dirty="0">
              <a:solidFill>
                <a:srgbClr val="FFFFFF"/>
              </a:solidFill>
              <a:latin typeface="Calibri Light"/>
            </a:endParaRPr>
          </a:p>
          <a:p>
            <a:pPr marL="0" marR="0" lvl="0" indent="0" algn="l" defTabSz="1219170" rtl="0" eaLnBrk="1" fontAlgn="auto" latinLnBrk="0" hangingPunct="1">
              <a:lnSpc>
                <a:spcPct val="100000"/>
              </a:lnSpc>
              <a:spcBef>
                <a:spcPts val="1067"/>
              </a:spcBef>
              <a:spcAft>
                <a:spcPts val="0"/>
              </a:spcAft>
              <a:buClr>
                <a:srgbClr val="22B2A6"/>
              </a:buClr>
              <a:buSzTx/>
              <a:buFont typeface="Arial" pitchFamily="34" charset="0"/>
              <a:buNone/>
              <a:tabLst/>
              <a:defRPr/>
            </a:pPr>
            <a:endParaRPr lang="sv-SE" sz="3200" dirty="0">
              <a:solidFill>
                <a:srgbClr val="FFFFFF"/>
              </a:solidFill>
              <a:latin typeface="Calibri Light"/>
            </a:endParaRPr>
          </a:p>
          <a:p>
            <a:pPr marL="0" marR="0" lvl="0" indent="0" algn="l" defTabSz="1219170" rtl="0" eaLnBrk="1" fontAlgn="auto" latinLnBrk="0" hangingPunct="1">
              <a:lnSpc>
                <a:spcPct val="100000"/>
              </a:lnSpc>
              <a:spcBef>
                <a:spcPts val="1067"/>
              </a:spcBef>
              <a:spcAft>
                <a:spcPts val="0"/>
              </a:spcAft>
              <a:buClr>
                <a:srgbClr val="22B2A6"/>
              </a:buClr>
              <a:buSzTx/>
              <a:buFont typeface="Arial" pitchFamily="34" charset="0"/>
              <a:buNone/>
              <a:tabLst/>
              <a:defRPr/>
            </a:pPr>
            <a:endParaRPr kumimoji="0" lang="sv-SE" sz="2400" b="0" i="0" u="none" strike="noStrike" kern="1200" cap="none" spc="0" normalizeH="0" baseline="0" noProof="0" dirty="0">
              <a:ln>
                <a:noFill/>
              </a:ln>
              <a:solidFill>
                <a:srgbClr val="FFFFFF"/>
              </a:solidFill>
              <a:effectLst/>
              <a:uLnTx/>
              <a:uFillTx/>
              <a:latin typeface="Calibri Light"/>
              <a:ea typeface="+mn-ea"/>
              <a:cs typeface="+mn-cs"/>
            </a:endParaRPr>
          </a:p>
        </p:txBody>
      </p:sp>
    </p:spTree>
    <p:extLst>
      <p:ext uri="{BB962C8B-B14F-4D97-AF65-F5344CB8AC3E}">
        <p14:creationId xmlns:p14="http://schemas.microsoft.com/office/powerpoint/2010/main" val="1231844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upp 61">
            <a:extLst>
              <a:ext uri="{FF2B5EF4-FFF2-40B4-BE49-F238E27FC236}">
                <a16:creationId xmlns:a16="http://schemas.microsoft.com/office/drawing/2014/main" id="{E34ABA74-2439-AF0E-00DB-786119EC255F}"/>
              </a:ext>
            </a:extLst>
          </p:cNvPr>
          <p:cNvGrpSpPr/>
          <p:nvPr/>
        </p:nvGrpSpPr>
        <p:grpSpPr>
          <a:xfrm>
            <a:off x="10009504" y="3977921"/>
            <a:ext cx="1976783" cy="1901447"/>
            <a:chOff x="5428284" y="6249064"/>
            <a:chExt cx="1976783" cy="1901447"/>
          </a:xfrm>
          <a:solidFill>
            <a:schemeClr val="accent6">
              <a:lumMod val="40000"/>
              <a:lumOff val="60000"/>
            </a:schemeClr>
          </a:solidFill>
        </p:grpSpPr>
        <p:sp>
          <p:nvSpPr>
            <p:cNvPr id="63" name="Oval 11">
              <a:extLst>
                <a:ext uri="{FF2B5EF4-FFF2-40B4-BE49-F238E27FC236}">
                  <a16:creationId xmlns:a16="http://schemas.microsoft.com/office/drawing/2014/main" id="{DB96416E-128A-0580-DB79-5F027625759B}"/>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64" name="textruta 63">
              <a:extLst>
                <a:ext uri="{FF2B5EF4-FFF2-40B4-BE49-F238E27FC236}">
                  <a16:creationId xmlns:a16="http://schemas.microsoft.com/office/drawing/2014/main" id="{B5E5EDD2-CEA2-A4C2-33D7-2E7A0579E79F}"/>
                </a:ext>
              </a:extLst>
            </p:cNvPr>
            <p:cNvSpPr txBox="1"/>
            <p:nvPr/>
          </p:nvSpPr>
          <p:spPr>
            <a:xfrm>
              <a:off x="5529230" y="6968954"/>
              <a:ext cx="1774889" cy="646331"/>
            </a:xfrm>
            <a:prstGeom prst="rect">
              <a:avLst/>
            </a:prstGeom>
            <a:grpFill/>
          </p:spPr>
          <p:txBody>
            <a:bodyPr wrap="square">
              <a:spAutoFit/>
            </a:bodyPr>
            <a:lstStyle/>
            <a:p>
              <a:pPr lvl="0" algn="ctr">
                <a:defRPr/>
              </a:pPr>
              <a:r>
                <a:rPr lang="sv-SE" sz="1200" b="1" dirty="0">
                  <a:solidFill>
                    <a:srgbClr val="FFFFFF"/>
                  </a:solidFill>
                  <a:latin typeface="Calibri (Brödtext)"/>
                </a:rPr>
                <a:t>Stöttar medarbetare till ny sysselsättning när anställningen tar slut</a:t>
              </a:r>
              <a:endParaRPr kumimoji="0" lang="en-US" sz="1200" b="0" i="0" u="none" strike="noStrike" kern="1200" cap="none" spc="0" normalizeH="0" baseline="0" noProof="0" dirty="0">
                <a:ln>
                  <a:noFill/>
                </a:ln>
                <a:solidFill>
                  <a:srgbClr val="FFFFFF"/>
                </a:solidFill>
                <a:effectLst/>
                <a:uLnTx/>
                <a:uFillTx/>
                <a:latin typeface="Calibri Light"/>
              </a:endParaRPr>
            </a:p>
          </p:txBody>
        </p:sp>
      </p:grpSp>
      <p:grpSp>
        <p:nvGrpSpPr>
          <p:cNvPr id="37" name="Grupp 36">
            <a:extLst>
              <a:ext uri="{FF2B5EF4-FFF2-40B4-BE49-F238E27FC236}">
                <a16:creationId xmlns:a16="http://schemas.microsoft.com/office/drawing/2014/main" id="{B1422987-038A-4264-529C-78E56BB9F39C}"/>
              </a:ext>
            </a:extLst>
          </p:cNvPr>
          <p:cNvGrpSpPr/>
          <p:nvPr/>
        </p:nvGrpSpPr>
        <p:grpSpPr>
          <a:xfrm>
            <a:off x="6013746" y="3974375"/>
            <a:ext cx="1976783" cy="1901447"/>
            <a:chOff x="5428284" y="6249064"/>
            <a:chExt cx="1976783" cy="1901447"/>
          </a:xfrm>
        </p:grpSpPr>
        <p:sp>
          <p:nvSpPr>
            <p:cNvPr id="33" name="Oval 11">
              <a:extLst>
                <a:ext uri="{FF2B5EF4-FFF2-40B4-BE49-F238E27FC236}">
                  <a16:creationId xmlns:a16="http://schemas.microsoft.com/office/drawing/2014/main" id="{EEDE9B0B-BC76-C66C-AFEA-5C88A51CF8D0}"/>
                </a:ext>
              </a:extLst>
            </p:cNvPr>
            <p:cNvSpPr/>
            <p:nvPr/>
          </p:nvSpPr>
          <p:spPr>
            <a:xfrm>
              <a:off x="5428284" y="6249064"/>
              <a:ext cx="1976783" cy="1901447"/>
            </a:xfrm>
            <a:prstGeom prst="ellipse">
              <a:avLst/>
            </a:prstGeom>
            <a:solidFill>
              <a:srgbClr val="31287C">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36" name="textruta 35">
              <a:extLst>
                <a:ext uri="{FF2B5EF4-FFF2-40B4-BE49-F238E27FC236}">
                  <a16:creationId xmlns:a16="http://schemas.microsoft.com/office/drawing/2014/main" id="{6FC1A97A-43EE-989D-B560-AE15EA924537}"/>
                </a:ext>
              </a:extLst>
            </p:cNvPr>
            <p:cNvSpPr txBox="1"/>
            <p:nvPr/>
          </p:nvSpPr>
          <p:spPr>
            <a:xfrm>
              <a:off x="5529230" y="6602445"/>
              <a:ext cx="1774889" cy="1200329"/>
            </a:xfrm>
            <a:prstGeom prst="rect">
              <a:avLst/>
            </a:prstGeom>
            <a:noFill/>
          </p:spPr>
          <p:txBody>
            <a:bodyPr wrap="square">
              <a:spAutoFit/>
            </a:bodyPr>
            <a:lstStyle/>
            <a:p>
              <a:pPr lvl="0" algn="ctr">
                <a:defRPr/>
              </a:pPr>
              <a:r>
                <a:rPr lang="sv-SE" sz="1200" b="1" dirty="0">
                  <a:solidFill>
                    <a:srgbClr val="FFFFFF"/>
                  </a:solidFill>
                  <a:latin typeface="Calibri (Brödtext)"/>
                </a:rPr>
                <a:t>Studiestöd:</a:t>
              </a:r>
              <a:br>
                <a:rPr lang="sv-SE" sz="1200" b="1" dirty="0">
                  <a:solidFill>
                    <a:srgbClr val="FFFFFF"/>
                  </a:solidFill>
                  <a:latin typeface="Calibri (Brödtext)"/>
                </a:rPr>
              </a:br>
              <a:r>
                <a:rPr lang="sv-SE" sz="1200" b="1" dirty="0">
                  <a:solidFill>
                    <a:srgbClr val="FFFFFF"/>
                  </a:solidFill>
                  <a:latin typeface="Calibri (Brödtext)"/>
                </a:rPr>
                <a:t>Omställningsstudiestöd, kortvarigt studiestöd, kompletterande studiestöd, förlängt studiestöd</a:t>
              </a:r>
              <a:endParaRPr kumimoji="0" lang="en-US" sz="1200" b="0" i="0" u="none" strike="noStrike" kern="1200" cap="none" spc="0" normalizeH="0" baseline="0" noProof="0" dirty="0">
                <a:ln>
                  <a:noFill/>
                </a:ln>
                <a:solidFill>
                  <a:srgbClr val="FFFFFF"/>
                </a:solidFill>
                <a:effectLst/>
                <a:uLnTx/>
                <a:uFillTx/>
                <a:latin typeface="Calibri Light"/>
              </a:endParaRPr>
            </a:p>
          </p:txBody>
        </p:sp>
      </p:grpSp>
      <p:grpSp>
        <p:nvGrpSpPr>
          <p:cNvPr id="38" name="Grupp 37">
            <a:extLst>
              <a:ext uri="{FF2B5EF4-FFF2-40B4-BE49-F238E27FC236}">
                <a16:creationId xmlns:a16="http://schemas.microsoft.com/office/drawing/2014/main" id="{9097E456-3C55-327F-1867-50EDD350BCC5}"/>
              </a:ext>
            </a:extLst>
          </p:cNvPr>
          <p:cNvGrpSpPr/>
          <p:nvPr/>
        </p:nvGrpSpPr>
        <p:grpSpPr>
          <a:xfrm>
            <a:off x="2008283" y="3977924"/>
            <a:ext cx="1976784" cy="1901447"/>
            <a:chOff x="5428284" y="6249064"/>
            <a:chExt cx="1976783" cy="1901447"/>
          </a:xfrm>
          <a:solidFill>
            <a:schemeClr val="accent6">
              <a:lumMod val="40000"/>
              <a:lumOff val="60000"/>
            </a:schemeClr>
          </a:solidFill>
        </p:grpSpPr>
        <p:sp>
          <p:nvSpPr>
            <p:cNvPr id="39" name="Oval 11">
              <a:extLst>
                <a:ext uri="{FF2B5EF4-FFF2-40B4-BE49-F238E27FC236}">
                  <a16:creationId xmlns:a16="http://schemas.microsoft.com/office/drawing/2014/main" id="{6D8A926A-AFB2-AC62-31B3-FDB049E18E4E}"/>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0" name="textruta 39">
              <a:extLst>
                <a:ext uri="{FF2B5EF4-FFF2-40B4-BE49-F238E27FC236}">
                  <a16:creationId xmlns:a16="http://schemas.microsoft.com/office/drawing/2014/main" id="{93B5C194-1155-B865-492C-379C567D1AC9}"/>
                </a:ext>
              </a:extLst>
            </p:cNvPr>
            <p:cNvSpPr txBox="1"/>
            <p:nvPr/>
          </p:nvSpPr>
          <p:spPr>
            <a:xfrm>
              <a:off x="5529230" y="6876621"/>
              <a:ext cx="1774889" cy="646331"/>
            </a:xfrm>
            <a:prstGeom prst="rect">
              <a:avLst/>
            </a:prstGeom>
            <a:grpFill/>
          </p:spPr>
          <p:txBody>
            <a:bodyPr wrap="square">
              <a:spAutoFit/>
            </a:bodyPr>
            <a:lstStyle/>
            <a:p>
              <a:pPr lvl="0" algn="ctr">
                <a:defRPr/>
              </a:pPr>
              <a:r>
                <a:rPr lang="sv-SE" sz="1200" b="1" dirty="0">
                  <a:solidFill>
                    <a:srgbClr val="FFFFFF"/>
                  </a:solidFill>
                  <a:latin typeface="Calibri (Brödtext)"/>
                </a:rPr>
                <a:t>Stöd vid arbete </a:t>
              </a:r>
            </a:p>
            <a:p>
              <a:pPr lvl="0" algn="ctr">
                <a:defRPr/>
              </a:pPr>
              <a:r>
                <a:rPr lang="sv-SE" sz="1200" b="1" dirty="0">
                  <a:solidFill>
                    <a:srgbClr val="FFFFFF"/>
                  </a:solidFill>
                  <a:latin typeface="Calibri (Brödtext)"/>
                </a:rPr>
                <a:t>med strategisk kompetensförsörjning</a:t>
              </a: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41" name="Grupp 40">
            <a:extLst>
              <a:ext uri="{FF2B5EF4-FFF2-40B4-BE49-F238E27FC236}">
                <a16:creationId xmlns:a16="http://schemas.microsoft.com/office/drawing/2014/main" id="{C36A7AD5-EC33-D869-9A34-5251AFBC4062}"/>
              </a:ext>
            </a:extLst>
          </p:cNvPr>
          <p:cNvGrpSpPr/>
          <p:nvPr/>
        </p:nvGrpSpPr>
        <p:grpSpPr>
          <a:xfrm>
            <a:off x="4191367" y="3977921"/>
            <a:ext cx="1976783" cy="1901447"/>
            <a:chOff x="5428284" y="6249064"/>
            <a:chExt cx="1976783" cy="1901447"/>
          </a:xfrm>
        </p:grpSpPr>
        <p:sp>
          <p:nvSpPr>
            <p:cNvPr id="42" name="Oval 11">
              <a:extLst>
                <a:ext uri="{FF2B5EF4-FFF2-40B4-BE49-F238E27FC236}">
                  <a16:creationId xmlns:a16="http://schemas.microsoft.com/office/drawing/2014/main" id="{9CEAB5A4-DF67-7437-7DCA-9B774EC8F0F4}"/>
                </a:ext>
              </a:extLst>
            </p:cNvPr>
            <p:cNvSpPr/>
            <p:nvPr/>
          </p:nvSpPr>
          <p:spPr>
            <a:xfrm>
              <a:off x="5428284" y="6249064"/>
              <a:ext cx="1976783" cy="1901447"/>
            </a:xfrm>
            <a:prstGeom prst="ellipse">
              <a:avLst/>
            </a:prstGeom>
            <a:solidFill>
              <a:srgbClr val="31287C">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3" name="textruta 42">
              <a:extLst>
                <a:ext uri="{FF2B5EF4-FFF2-40B4-BE49-F238E27FC236}">
                  <a16:creationId xmlns:a16="http://schemas.microsoft.com/office/drawing/2014/main" id="{C94D2CB0-F42C-45EF-FBBB-AC6C4BE640DC}"/>
                </a:ext>
              </a:extLst>
            </p:cNvPr>
            <p:cNvSpPr txBox="1"/>
            <p:nvPr/>
          </p:nvSpPr>
          <p:spPr>
            <a:xfrm>
              <a:off x="5529230" y="6968954"/>
              <a:ext cx="1774889" cy="461665"/>
            </a:xfrm>
            <a:prstGeom prst="rect">
              <a:avLst/>
            </a:prstGeom>
            <a:noFill/>
          </p:spPr>
          <p:txBody>
            <a:bodyPr wrap="square">
              <a:spAutoFit/>
            </a:bodyPr>
            <a:lstStyle/>
            <a:p>
              <a:pPr lvl="0" algn="ctr">
                <a:defRPr/>
              </a:pPr>
              <a:r>
                <a:rPr lang="sv-SE" sz="1200" b="1" dirty="0">
                  <a:solidFill>
                    <a:srgbClr val="FFFFFF"/>
                  </a:solidFill>
                  <a:latin typeface="Calibri (Brödtext)"/>
                </a:rPr>
                <a:t>Individuell vägledning, </a:t>
              </a:r>
              <a:br>
                <a:rPr lang="sv-SE" sz="1200" b="1" dirty="0">
                  <a:solidFill>
                    <a:srgbClr val="FFFFFF"/>
                  </a:solidFill>
                  <a:latin typeface="Calibri (Brödtext)"/>
                </a:rPr>
              </a:br>
              <a:r>
                <a:rPr lang="sv-SE" sz="1200" b="1" dirty="0">
                  <a:solidFill>
                    <a:srgbClr val="FFFFFF"/>
                  </a:solidFill>
                  <a:latin typeface="Calibri (Brödtext)"/>
                </a:rPr>
                <a:t>rådgivning, validering</a:t>
              </a: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44" name="Grupp 43">
            <a:extLst>
              <a:ext uri="{FF2B5EF4-FFF2-40B4-BE49-F238E27FC236}">
                <a16:creationId xmlns:a16="http://schemas.microsoft.com/office/drawing/2014/main" id="{09BFB924-A30C-5597-B3F0-D76B69C8FF18}"/>
              </a:ext>
            </a:extLst>
          </p:cNvPr>
          <p:cNvGrpSpPr/>
          <p:nvPr/>
        </p:nvGrpSpPr>
        <p:grpSpPr>
          <a:xfrm>
            <a:off x="185904" y="3981472"/>
            <a:ext cx="1976784" cy="1901447"/>
            <a:chOff x="5428284" y="6249064"/>
            <a:chExt cx="1976783" cy="1901447"/>
          </a:xfrm>
          <a:solidFill>
            <a:schemeClr val="accent6">
              <a:lumMod val="40000"/>
              <a:lumOff val="60000"/>
            </a:schemeClr>
          </a:solidFill>
        </p:grpSpPr>
        <p:sp>
          <p:nvSpPr>
            <p:cNvPr id="45" name="Oval 11">
              <a:extLst>
                <a:ext uri="{FF2B5EF4-FFF2-40B4-BE49-F238E27FC236}">
                  <a16:creationId xmlns:a16="http://schemas.microsoft.com/office/drawing/2014/main" id="{BFDC9E3E-94EF-BAEC-CB6D-71C34C7ACC5F}"/>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6" name="textruta 45">
              <a:extLst>
                <a:ext uri="{FF2B5EF4-FFF2-40B4-BE49-F238E27FC236}">
                  <a16:creationId xmlns:a16="http://schemas.microsoft.com/office/drawing/2014/main" id="{9249DDA8-1191-AFD6-A119-0923CC56589A}"/>
                </a:ext>
              </a:extLst>
            </p:cNvPr>
            <p:cNvSpPr txBox="1"/>
            <p:nvPr/>
          </p:nvSpPr>
          <p:spPr>
            <a:xfrm>
              <a:off x="5529230" y="6876621"/>
              <a:ext cx="1774889" cy="646331"/>
            </a:xfrm>
            <a:prstGeom prst="rect">
              <a:avLst/>
            </a:prstGeom>
            <a:grpFill/>
          </p:spPr>
          <p:txBody>
            <a:bodyPr wrap="square">
              <a:spAutoFit/>
            </a:bodyPr>
            <a:lstStyle/>
            <a:p>
              <a:pPr lvl="0" algn="ctr">
                <a:defRPr/>
              </a:pPr>
              <a:r>
                <a:rPr lang="sv-SE" sz="1200" b="1" dirty="0">
                  <a:solidFill>
                    <a:srgbClr val="FFFFFF"/>
                  </a:solidFill>
                  <a:latin typeface="Calibri (Brödtext)"/>
                </a:rPr>
                <a:t>Förebyggande insatser för att utvecklas och ställa om</a:t>
              </a:r>
            </a:p>
          </p:txBody>
        </p:sp>
      </p:grpSp>
      <p:grpSp>
        <p:nvGrpSpPr>
          <p:cNvPr id="47" name="Grupp 46">
            <a:extLst>
              <a:ext uri="{FF2B5EF4-FFF2-40B4-BE49-F238E27FC236}">
                <a16:creationId xmlns:a16="http://schemas.microsoft.com/office/drawing/2014/main" id="{B0DCAC79-1BB8-5320-687D-A76B4500188B}"/>
              </a:ext>
            </a:extLst>
          </p:cNvPr>
          <p:cNvGrpSpPr/>
          <p:nvPr/>
        </p:nvGrpSpPr>
        <p:grpSpPr>
          <a:xfrm>
            <a:off x="8187125" y="3977921"/>
            <a:ext cx="1976783" cy="1901447"/>
            <a:chOff x="5428284" y="6249064"/>
            <a:chExt cx="1976783" cy="1901447"/>
          </a:xfrm>
          <a:solidFill>
            <a:schemeClr val="accent6">
              <a:lumMod val="40000"/>
              <a:lumOff val="60000"/>
            </a:schemeClr>
          </a:solidFill>
        </p:grpSpPr>
        <p:sp>
          <p:nvSpPr>
            <p:cNvPr id="48" name="Oval 11">
              <a:extLst>
                <a:ext uri="{FF2B5EF4-FFF2-40B4-BE49-F238E27FC236}">
                  <a16:creationId xmlns:a16="http://schemas.microsoft.com/office/drawing/2014/main" id="{8BF290B8-868B-8B1F-E551-605EF241F873}"/>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9" name="textruta 48">
              <a:extLst>
                <a:ext uri="{FF2B5EF4-FFF2-40B4-BE49-F238E27FC236}">
                  <a16:creationId xmlns:a16="http://schemas.microsoft.com/office/drawing/2014/main" id="{74618182-624B-AAAE-225A-3969A5CDD01F}"/>
                </a:ext>
              </a:extLst>
            </p:cNvPr>
            <p:cNvSpPr txBox="1"/>
            <p:nvPr/>
          </p:nvSpPr>
          <p:spPr>
            <a:xfrm>
              <a:off x="5529230" y="6968954"/>
              <a:ext cx="1774889" cy="461665"/>
            </a:xfrm>
            <a:prstGeom prst="rect">
              <a:avLst/>
            </a:prstGeom>
            <a:grpFill/>
          </p:spPr>
          <p:txBody>
            <a:bodyPr wrap="square">
              <a:spAutoFit/>
            </a:bodyPr>
            <a:lstStyle/>
            <a:p>
              <a:pPr lvl="0" algn="ctr">
                <a:defRPr/>
              </a:pPr>
              <a:r>
                <a:rPr lang="sv-SE" sz="1200" b="1">
                  <a:solidFill>
                    <a:srgbClr val="FFFFFF"/>
                  </a:solidFill>
                  <a:latin typeface="Calibri (Brödtext)"/>
                </a:rPr>
                <a:t>Stöttar organisationen genom omställningen</a:t>
              </a:r>
              <a:endParaRPr kumimoji="0" lang="en-US" sz="1200" b="0" i="0" u="none" strike="noStrike" kern="1200" cap="none" spc="0" normalizeH="0" baseline="0" noProof="0">
                <a:ln>
                  <a:noFill/>
                </a:ln>
                <a:solidFill>
                  <a:srgbClr val="FFFFFF"/>
                </a:solidFill>
                <a:effectLst/>
                <a:uLnTx/>
                <a:uFillTx/>
                <a:latin typeface="Calibri Light"/>
              </a:endParaRPr>
            </a:p>
          </p:txBody>
        </p:sp>
      </p:grpSp>
      <p:grpSp>
        <p:nvGrpSpPr>
          <p:cNvPr id="50" name="Grupp 49">
            <a:extLst>
              <a:ext uri="{FF2B5EF4-FFF2-40B4-BE49-F238E27FC236}">
                <a16:creationId xmlns:a16="http://schemas.microsoft.com/office/drawing/2014/main" id="{53EF6639-2A8E-2182-4D34-A3FFAD141143}"/>
              </a:ext>
            </a:extLst>
          </p:cNvPr>
          <p:cNvGrpSpPr/>
          <p:nvPr/>
        </p:nvGrpSpPr>
        <p:grpSpPr>
          <a:xfrm>
            <a:off x="4727861" y="1742477"/>
            <a:ext cx="2722101" cy="2618361"/>
            <a:chOff x="5428284" y="6249064"/>
            <a:chExt cx="1976783" cy="1901447"/>
          </a:xfrm>
          <a:solidFill>
            <a:srgbClr val="31287C"/>
          </a:solidFill>
        </p:grpSpPr>
        <p:sp>
          <p:nvSpPr>
            <p:cNvPr id="51" name="Oval 11">
              <a:extLst>
                <a:ext uri="{FF2B5EF4-FFF2-40B4-BE49-F238E27FC236}">
                  <a16:creationId xmlns:a16="http://schemas.microsoft.com/office/drawing/2014/main" id="{A816F729-D7A7-582D-5A3C-E4854D0871D0}"/>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52" name="textruta 51">
              <a:extLst>
                <a:ext uri="{FF2B5EF4-FFF2-40B4-BE49-F238E27FC236}">
                  <a16:creationId xmlns:a16="http://schemas.microsoft.com/office/drawing/2014/main" id="{1AF377E1-254F-C51A-4BE3-5B0F3C207A86}"/>
                </a:ext>
              </a:extLst>
            </p:cNvPr>
            <p:cNvSpPr txBox="1"/>
            <p:nvPr/>
          </p:nvSpPr>
          <p:spPr>
            <a:xfrm>
              <a:off x="5534379" y="6719247"/>
              <a:ext cx="1774889" cy="961078"/>
            </a:xfrm>
            <a:prstGeom prst="rect">
              <a:avLst/>
            </a:prstGeom>
            <a:noFill/>
          </p:spPr>
          <p:txBody>
            <a:bodyPr wrap="square" lIns="91440" tIns="45720" rIns="91440" bIns="45720" anchor="t">
              <a:spAutoFit/>
            </a:bodyPr>
            <a:lstStyle/>
            <a:p>
              <a:pPr algn="ctr">
                <a:defRPr/>
              </a:pPr>
              <a:r>
                <a:rPr lang="sv-SE" sz="2000" b="1" dirty="0">
                  <a:solidFill>
                    <a:srgbClr val="FFFFFF"/>
                  </a:solidFill>
                  <a:latin typeface="Calibri (Brödtext)"/>
                </a:rPr>
                <a:t>Karriär- och studierådgivning</a:t>
              </a:r>
              <a:br>
                <a:rPr lang="sv-SE" sz="2000" b="1" dirty="0">
                  <a:latin typeface="Calibri (Brödtext)"/>
                </a:rPr>
              </a:br>
              <a:r>
                <a:rPr lang="sv-SE" sz="2000" b="1" dirty="0">
                  <a:solidFill>
                    <a:srgbClr val="FFFFFF"/>
                  </a:solidFill>
                  <a:latin typeface="Calibri (Brödtext)"/>
                </a:rPr>
                <a:t>till medarbetare under anställning</a:t>
              </a:r>
              <a:endParaRPr kumimoji="0" lang="en-US" sz="2000" b="0" i="0" u="none" strike="noStrike" kern="1200" cap="none" spc="0" normalizeH="0" baseline="0" noProof="0" dirty="0">
                <a:ln>
                  <a:noFill/>
                </a:ln>
                <a:solidFill>
                  <a:srgbClr val="FFFFFF"/>
                </a:solidFill>
                <a:effectLst/>
                <a:uLnTx/>
                <a:uFillTx/>
                <a:latin typeface="Calibri Light"/>
              </a:endParaRPr>
            </a:p>
          </p:txBody>
        </p:sp>
      </p:grpSp>
      <p:grpSp>
        <p:nvGrpSpPr>
          <p:cNvPr id="56" name="Grupp 55">
            <a:extLst>
              <a:ext uri="{FF2B5EF4-FFF2-40B4-BE49-F238E27FC236}">
                <a16:creationId xmlns:a16="http://schemas.microsoft.com/office/drawing/2014/main" id="{FFB53709-685A-9D58-DC10-E87B3355587B}"/>
              </a:ext>
            </a:extLst>
          </p:cNvPr>
          <p:cNvGrpSpPr/>
          <p:nvPr/>
        </p:nvGrpSpPr>
        <p:grpSpPr>
          <a:xfrm>
            <a:off x="719826" y="1742477"/>
            <a:ext cx="2722101" cy="2618361"/>
            <a:chOff x="5428284" y="6249064"/>
            <a:chExt cx="1976783" cy="1901447"/>
          </a:xfrm>
          <a:solidFill>
            <a:schemeClr val="accent6">
              <a:lumMod val="40000"/>
              <a:lumOff val="60000"/>
            </a:schemeClr>
          </a:solidFill>
        </p:grpSpPr>
        <p:sp>
          <p:nvSpPr>
            <p:cNvPr id="57" name="Oval 11">
              <a:extLst>
                <a:ext uri="{FF2B5EF4-FFF2-40B4-BE49-F238E27FC236}">
                  <a16:creationId xmlns:a16="http://schemas.microsoft.com/office/drawing/2014/main" id="{0094FCC0-8C1E-179B-C1FA-1C452206C07C}"/>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58" name="textruta 57">
              <a:extLst>
                <a:ext uri="{FF2B5EF4-FFF2-40B4-BE49-F238E27FC236}">
                  <a16:creationId xmlns:a16="http://schemas.microsoft.com/office/drawing/2014/main" id="{60EC20AB-390C-F8DE-45C1-2458B800C637}"/>
                </a:ext>
              </a:extLst>
            </p:cNvPr>
            <p:cNvSpPr txBox="1"/>
            <p:nvPr/>
          </p:nvSpPr>
          <p:spPr>
            <a:xfrm>
              <a:off x="5529231" y="6831001"/>
              <a:ext cx="1774889" cy="737572"/>
            </a:xfrm>
            <a:prstGeom prst="rect">
              <a:avLst/>
            </a:prstGeom>
            <a:grpFill/>
          </p:spPr>
          <p:txBody>
            <a:bodyPr wrap="square">
              <a:spAutoFit/>
            </a:bodyPr>
            <a:lstStyle/>
            <a:p>
              <a:pPr lvl="0" algn="ctr">
                <a:defRPr/>
              </a:pPr>
              <a:r>
                <a:rPr lang="sv-SE" sz="2000" b="1" dirty="0">
                  <a:solidFill>
                    <a:srgbClr val="FFFFFF"/>
                  </a:solidFill>
                  <a:latin typeface="Calibri (Brödtext)"/>
                </a:rPr>
                <a:t>Stöd till arbetsgivare och fackliga företrädare</a:t>
              </a:r>
              <a:endParaRPr kumimoji="0" lang="en-US" sz="2000" b="0" i="0" u="none" strike="noStrike" kern="1200" cap="none" spc="0" normalizeH="0" baseline="0" noProof="0" dirty="0">
                <a:ln>
                  <a:noFill/>
                </a:ln>
                <a:solidFill>
                  <a:srgbClr val="FFFFFF"/>
                </a:solidFill>
                <a:effectLst/>
                <a:uLnTx/>
                <a:uFillTx/>
                <a:latin typeface="Calibri Light"/>
              </a:endParaRPr>
            </a:p>
          </p:txBody>
        </p:sp>
      </p:grpSp>
      <p:grpSp>
        <p:nvGrpSpPr>
          <p:cNvPr id="59" name="Grupp 58">
            <a:extLst>
              <a:ext uri="{FF2B5EF4-FFF2-40B4-BE49-F238E27FC236}">
                <a16:creationId xmlns:a16="http://schemas.microsoft.com/office/drawing/2014/main" id="{FE4BE3F3-3EF4-DC2B-6ED4-38F48771E0C9}"/>
              </a:ext>
            </a:extLst>
          </p:cNvPr>
          <p:cNvGrpSpPr/>
          <p:nvPr/>
        </p:nvGrpSpPr>
        <p:grpSpPr>
          <a:xfrm>
            <a:off x="8742311" y="1742477"/>
            <a:ext cx="2722101" cy="2618361"/>
            <a:chOff x="5428284" y="6249064"/>
            <a:chExt cx="1976783" cy="1901447"/>
          </a:xfrm>
        </p:grpSpPr>
        <p:sp>
          <p:nvSpPr>
            <p:cNvPr id="60" name="Oval 11">
              <a:extLst>
                <a:ext uri="{FF2B5EF4-FFF2-40B4-BE49-F238E27FC236}">
                  <a16:creationId xmlns:a16="http://schemas.microsoft.com/office/drawing/2014/main" id="{429C6E96-9929-12D1-4155-77EDE672E0A2}"/>
                </a:ext>
              </a:extLst>
            </p:cNvPr>
            <p:cNvSpPr/>
            <p:nvPr/>
          </p:nvSpPr>
          <p:spPr>
            <a:xfrm>
              <a:off x="5428284" y="6249064"/>
              <a:ext cx="1976783" cy="1901447"/>
            </a:xfrm>
            <a:prstGeom prst="ellipse">
              <a:avLst/>
            </a:prstGeom>
            <a:solidFill>
              <a:schemeClr val="accent6">
                <a:lumMod val="40000"/>
                <a:lumOff val="60000"/>
              </a:scheme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61" name="textruta 60">
              <a:extLst>
                <a:ext uri="{FF2B5EF4-FFF2-40B4-BE49-F238E27FC236}">
                  <a16:creationId xmlns:a16="http://schemas.microsoft.com/office/drawing/2014/main" id="{75F032A6-A330-2A4D-C9D1-BD8EAFE38649}"/>
                </a:ext>
              </a:extLst>
            </p:cNvPr>
            <p:cNvSpPr txBox="1"/>
            <p:nvPr/>
          </p:nvSpPr>
          <p:spPr>
            <a:xfrm>
              <a:off x="5521437" y="6670256"/>
              <a:ext cx="1774889" cy="1184585"/>
            </a:xfrm>
            <a:prstGeom prst="rect">
              <a:avLst/>
            </a:prstGeom>
            <a:noFill/>
          </p:spPr>
          <p:txBody>
            <a:bodyPr wrap="square">
              <a:spAutoFit/>
            </a:bodyPr>
            <a:lstStyle/>
            <a:p>
              <a:pPr lvl="0" algn="ctr">
                <a:defRPr/>
              </a:pPr>
              <a:r>
                <a:rPr lang="sv-SE" sz="2000" b="1" dirty="0">
                  <a:solidFill>
                    <a:srgbClr val="FFFFFF"/>
                  </a:solidFill>
                  <a:latin typeface="Calibri (Brödtext)"/>
                </a:rPr>
                <a:t>Omställningsstöd till medarbetare, arbetsgivare och fack under och genom omställning</a:t>
              </a:r>
              <a:endParaRPr kumimoji="0" lang="en-US" sz="2000" b="0" i="0" u="none" strike="noStrike" kern="1200" cap="none" spc="0" normalizeH="0" baseline="0" noProof="0" dirty="0">
                <a:ln>
                  <a:noFill/>
                </a:ln>
                <a:solidFill>
                  <a:srgbClr val="FFFFFF"/>
                </a:solidFill>
                <a:effectLst/>
                <a:uLnTx/>
                <a:uFillTx/>
                <a:latin typeface="Calibri Light"/>
              </a:endParaRPr>
            </a:p>
          </p:txBody>
        </p:sp>
      </p:grpSp>
      <p:grpSp>
        <p:nvGrpSpPr>
          <p:cNvPr id="65" name="Grupp 64">
            <a:extLst>
              <a:ext uri="{FF2B5EF4-FFF2-40B4-BE49-F238E27FC236}">
                <a16:creationId xmlns:a16="http://schemas.microsoft.com/office/drawing/2014/main" id="{463E05B6-23DC-FAB8-8674-18A2A1C76991}"/>
              </a:ext>
            </a:extLst>
          </p:cNvPr>
          <p:cNvGrpSpPr/>
          <p:nvPr/>
        </p:nvGrpSpPr>
        <p:grpSpPr>
          <a:xfrm>
            <a:off x="0" y="0"/>
            <a:ext cx="11582400" cy="2019739"/>
            <a:chOff x="0" y="0"/>
            <a:chExt cx="11582400" cy="2019739"/>
          </a:xfrm>
        </p:grpSpPr>
        <p:sp>
          <p:nvSpPr>
            <p:cNvPr id="66" name="Rektangel: ett hörn rundat 65">
              <a:extLst>
                <a:ext uri="{FF2B5EF4-FFF2-40B4-BE49-F238E27FC236}">
                  <a16:creationId xmlns:a16="http://schemas.microsoft.com/office/drawing/2014/main" id="{66B72851-1E73-5F13-23CD-232339958A19}"/>
                </a:ext>
              </a:extLst>
            </p:cNvPr>
            <p:cNvSpPr/>
            <p:nvPr/>
          </p:nvSpPr>
          <p:spPr>
            <a:xfrm flipV="1">
              <a:off x="0" y="0"/>
              <a:ext cx="4220935" cy="830350"/>
            </a:xfrm>
            <a:prstGeom prst="round1Rect">
              <a:avLst>
                <a:gd name="adj" fmla="val 50000"/>
              </a:avLst>
            </a:prstGeom>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textruta 66">
              <a:extLst>
                <a:ext uri="{FF2B5EF4-FFF2-40B4-BE49-F238E27FC236}">
                  <a16:creationId xmlns:a16="http://schemas.microsoft.com/office/drawing/2014/main" id="{7A58D619-7FE3-7E96-DCB1-B999301112BC}"/>
                </a:ext>
              </a:extLst>
            </p:cNvPr>
            <p:cNvSpPr txBox="1"/>
            <p:nvPr/>
          </p:nvSpPr>
          <p:spPr>
            <a:xfrm>
              <a:off x="609598" y="220436"/>
              <a:ext cx="3333752" cy="461665"/>
            </a:xfrm>
            <a:prstGeom prst="rect">
              <a:avLst/>
            </a:prstGeom>
            <a:noFill/>
          </p:spPr>
          <p:txBody>
            <a:bodyPr wrap="square" rtlCol="0">
              <a:spAutoFit/>
            </a:bodyPr>
            <a:lstStyle/>
            <a:p>
              <a:r>
                <a:rPr lang="sv-SE" sz="2400" b="1">
                  <a:solidFill>
                    <a:schemeClr val="bg1"/>
                  </a:solidFill>
                </a:rPr>
                <a:t>Om Omställningsfonden</a:t>
              </a:r>
            </a:p>
          </p:txBody>
        </p:sp>
        <p:sp>
          <p:nvSpPr>
            <p:cNvPr id="68" name="Rubrik 2">
              <a:extLst>
                <a:ext uri="{FF2B5EF4-FFF2-40B4-BE49-F238E27FC236}">
                  <a16:creationId xmlns:a16="http://schemas.microsoft.com/office/drawing/2014/main" id="{2AFEF201-2E06-2323-0AEE-B7982BEFA7CD}"/>
                </a:ext>
              </a:extLst>
            </p:cNvPr>
            <p:cNvSpPr txBox="1">
              <a:spLocks/>
            </p:cNvSpPr>
            <p:nvPr/>
          </p:nvSpPr>
          <p:spPr>
            <a:xfrm>
              <a:off x="609600"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sv-SE" dirty="0"/>
                <a:t>Vårt uppdrag</a:t>
              </a:r>
            </a:p>
          </p:txBody>
        </p:sp>
      </p:grpSp>
    </p:spTree>
    <p:extLst>
      <p:ext uri="{BB962C8B-B14F-4D97-AF65-F5344CB8AC3E}">
        <p14:creationId xmlns:p14="http://schemas.microsoft.com/office/powerpoint/2010/main" val="102599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8D35B6D8-7BC5-165C-8390-B606EB2D39A4}"/>
              </a:ext>
            </a:extLst>
          </p:cNvPr>
          <p:cNvGrpSpPr/>
          <p:nvPr/>
        </p:nvGrpSpPr>
        <p:grpSpPr>
          <a:xfrm>
            <a:off x="7150436" y="1845289"/>
            <a:ext cx="3332032" cy="2457925"/>
            <a:chOff x="4539759" y="1845291"/>
            <a:chExt cx="3266002" cy="2457925"/>
          </a:xfrm>
        </p:grpSpPr>
        <p:sp>
          <p:nvSpPr>
            <p:cNvPr id="5" name="Rectangle 28">
              <a:extLst>
                <a:ext uri="{FF2B5EF4-FFF2-40B4-BE49-F238E27FC236}">
                  <a16:creationId xmlns:a16="http://schemas.microsoft.com/office/drawing/2014/main" id="{6263DB47-7410-4E01-BCC5-C18644833555}"/>
                </a:ext>
              </a:extLst>
            </p:cNvPr>
            <p:cNvSpPr/>
            <p:nvPr/>
          </p:nvSpPr>
          <p:spPr>
            <a:xfrm>
              <a:off x="4539759" y="1845291"/>
              <a:ext cx="3266002" cy="2457925"/>
            </a:xfrm>
            <a:prstGeom prst="rect">
              <a:avLst/>
            </a:prstGeom>
            <a:solidFill>
              <a:schemeClr val="accent1">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7" name="textruta 16">
              <a:extLst>
                <a:ext uri="{FF2B5EF4-FFF2-40B4-BE49-F238E27FC236}">
                  <a16:creationId xmlns:a16="http://schemas.microsoft.com/office/drawing/2014/main" id="{27FD81E9-76E5-47A8-8D48-6DF9839AD795}"/>
                </a:ext>
              </a:extLst>
            </p:cNvPr>
            <p:cNvSpPr txBox="1"/>
            <p:nvPr/>
          </p:nvSpPr>
          <p:spPr>
            <a:xfrm>
              <a:off x="4657702" y="2058590"/>
              <a:ext cx="3030114"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a:ea typeface="+mn-ea"/>
                  <a:cs typeface="+mn-cs"/>
                </a:rPr>
                <a:t>Tillsvidareanställda och tidsbegränsat anställda inom: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000000"/>
                </a:solidFill>
                <a:effectLst/>
                <a:uLnTx/>
                <a:uFillTx/>
                <a:latin typeface="Calibri"/>
                <a:ea typeface="+mn-ea"/>
                <a:cs typeface="+mn-cs"/>
              </a:endParaRPr>
            </a:p>
            <a:p>
              <a:pPr marL="373062"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Kommun</a:t>
              </a:r>
            </a:p>
            <a:p>
              <a:pPr marL="373062"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Region</a:t>
              </a:r>
            </a:p>
            <a:p>
              <a:pPr marL="373062"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Kommunalt företag </a:t>
              </a:r>
              <a:br>
                <a:rPr kumimoji="0" lang="sv-SE" sz="1800" b="0" i="0" u="none" strike="noStrike" kern="1200" cap="none" spc="0" normalizeH="0" baseline="0" noProof="0" dirty="0">
                  <a:ln>
                    <a:noFill/>
                  </a:ln>
                  <a:solidFill>
                    <a:srgbClr val="000000"/>
                  </a:solidFill>
                  <a:effectLst/>
                  <a:uLnTx/>
                  <a:uFillTx/>
                  <a:latin typeface="Calibri"/>
                  <a:ea typeface="+mn-ea"/>
                  <a:cs typeface="+mn-cs"/>
                </a:rPr>
              </a:br>
              <a:r>
                <a:rPr kumimoji="0" lang="sv-SE" sz="1800" b="0" i="0" u="none" strike="noStrike" kern="1200" cap="none" spc="0" normalizeH="0" baseline="0" noProof="0" dirty="0">
                  <a:ln>
                    <a:noFill/>
                  </a:ln>
                  <a:solidFill>
                    <a:srgbClr val="000000"/>
                  </a:solidFill>
                  <a:effectLst/>
                  <a:uLnTx/>
                  <a:uFillTx/>
                  <a:latin typeface="Calibri"/>
                  <a:ea typeface="+mn-ea"/>
                  <a:cs typeface="+mn-cs"/>
                </a:rPr>
                <a:t>i </a:t>
              </a:r>
              <a:r>
                <a:rPr kumimoji="0" lang="sv-SE" sz="1800" b="0" i="0" u="none" strike="noStrike" kern="1200" cap="none" spc="0" normalizeH="0" baseline="0" noProof="0" dirty="0" err="1">
                  <a:ln>
                    <a:noFill/>
                  </a:ln>
                  <a:solidFill>
                    <a:srgbClr val="000000"/>
                  </a:solidFill>
                  <a:effectLst/>
                  <a:uLnTx/>
                  <a:uFillTx/>
                  <a:latin typeface="Calibri"/>
                  <a:ea typeface="+mn-ea"/>
                  <a:cs typeface="+mn-cs"/>
                </a:rPr>
                <a:t>Sobona</a:t>
              </a:r>
              <a:endParaRPr kumimoji="0" lang="sv-SE" sz="1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12" name="Grupp 11">
            <a:extLst>
              <a:ext uri="{FF2B5EF4-FFF2-40B4-BE49-F238E27FC236}">
                <a16:creationId xmlns:a16="http://schemas.microsoft.com/office/drawing/2014/main" id="{E4FAA373-82A0-FF69-14E8-6E0C24BAB3B5}"/>
              </a:ext>
            </a:extLst>
          </p:cNvPr>
          <p:cNvGrpSpPr/>
          <p:nvPr/>
        </p:nvGrpSpPr>
        <p:grpSpPr>
          <a:xfrm>
            <a:off x="6007223" y="4513799"/>
            <a:ext cx="4475245" cy="1716422"/>
            <a:chOff x="8027784" y="4401128"/>
            <a:chExt cx="2700944" cy="2055461"/>
          </a:xfrm>
        </p:grpSpPr>
        <p:sp>
          <p:nvSpPr>
            <p:cNvPr id="7" name="Rectangle 30">
              <a:extLst>
                <a:ext uri="{FF2B5EF4-FFF2-40B4-BE49-F238E27FC236}">
                  <a16:creationId xmlns:a16="http://schemas.microsoft.com/office/drawing/2014/main" id="{8E7DF831-67C9-43E5-BDCC-62C83998FD25}"/>
                </a:ext>
              </a:extLst>
            </p:cNvPr>
            <p:cNvSpPr/>
            <p:nvPr/>
          </p:nvSpPr>
          <p:spPr>
            <a:xfrm>
              <a:off x="8027784" y="4401128"/>
              <a:ext cx="2700944" cy="2055461"/>
            </a:xfrm>
            <a:prstGeom prst="rect">
              <a:avLst/>
            </a:prstGeom>
            <a:solidFill>
              <a:schemeClr val="accent1">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9" name="textruta 18">
              <a:extLst>
                <a:ext uri="{FF2B5EF4-FFF2-40B4-BE49-F238E27FC236}">
                  <a16:creationId xmlns:a16="http://schemas.microsoft.com/office/drawing/2014/main" id="{736C80D1-B189-46A9-BF83-27B6B5752952}"/>
                </a:ext>
              </a:extLst>
            </p:cNvPr>
            <p:cNvSpPr txBox="1"/>
            <p:nvPr/>
          </p:nvSpPr>
          <p:spPr>
            <a:xfrm>
              <a:off x="8132024" y="4710145"/>
              <a:ext cx="2218713" cy="1437426"/>
            </a:xfrm>
            <a:prstGeom prst="rect">
              <a:avLst/>
            </a:prstGeom>
            <a:noFill/>
          </p:spPr>
          <p:txBody>
            <a:bodyPr wrap="square">
              <a:spAutoFit/>
            </a:bodyPr>
            <a:lstStyle/>
            <a:p>
              <a:pPr marL="0" indent="0">
                <a:buNone/>
              </a:pPr>
              <a:r>
                <a:rPr lang="sv-SE" b="1" dirty="0">
                  <a:latin typeface="+mj-lt"/>
                </a:rPr>
                <a:t>Arbetat i genomsnitt:</a:t>
              </a:r>
              <a:br>
                <a:rPr lang="sv-SE" b="1" dirty="0">
                  <a:latin typeface="+mj-lt"/>
                </a:rPr>
              </a:br>
              <a:r>
                <a:rPr lang="sv-SE" dirty="0">
                  <a:latin typeface="+mj-lt"/>
                </a:rPr>
                <a:t>Minst 16h/v eller tjänat minst </a:t>
              </a:r>
              <a:r>
                <a:rPr lang="sv-SE" sz="1800" dirty="0">
                  <a:effectLst/>
                  <a:latin typeface="Calibri" panose="020F0502020204030204" pitchFamily="34" charset="0"/>
                  <a:ea typeface="Calibri" panose="020F0502020204030204" pitchFamily="34" charset="0"/>
                </a:rPr>
                <a:t>18 757 </a:t>
              </a:r>
              <a:r>
                <a:rPr lang="sv-SE" dirty="0">
                  <a:latin typeface="+mj-lt"/>
                </a:rPr>
                <a:t>kr/mån i minst 12 mån under en </a:t>
              </a:r>
              <a:r>
                <a:rPr lang="sv-SE" dirty="0" err="1">
                  <a:latin typeface="+mj-lt"/>
                </a:rPr>
                <a:t>ramtid</a:t>
              </a:r>
              <a:r>
                <a:rPr lang="sv-SE" dirty="0">
                  <a:latin typeface="+mj-lt"/>
                </a:rPr>
                <a:t> av 24 mån.</a:t>
              </a:r>
            </a:p>
          </p:txBody>
        </p:sp>
      </p:grpSp>
      <p:grpSp>
        <p:nvGrpSpPr>
          <p:cNvPr id="2" name="Grupp 1">
            <a:extLst>
              <a:ext uri="{FF2B5EF4-FFF2-40B4-BE49-F238E27FC236}">
                <a16:creationId xmlns:a16="http://schemas.microsoft.com/office/drawing/2014/main" id="{71BD4A9F-76D1-E827-9645-F326278E756A}"/>
              </a:ext>
            </a:extLst>
          </p:cNvPr>
          <p:cNvGrpSpPr/>
          <p:nvPr/>
        </p:nvGrpSpPr>
        <p:grpSpPr>
          <a:xfrm>
            <a:off x="609598" y="1845289"/>
            <a:ext cx="6257251" cy="2457925"/>
            <a:chOff x="609600" y="1845289"/>
            <a:chExt cx="6740996" cy="4118398"/>
          </a:xfrm>
          <a:solidFill>
            <a:schemeClr val="accent1"/>
          </a:solidFill>
        </p:grpSpPr>
        <p:sp>
          <p:nvSpPr>
            <p:cNvPr id="4" name="Rectangle 27">
              <a:extLst>
                <a:ext uri="{FF2B5EF4-FFF2-40B4-BE49-F238E27FC236}">
                  <a16:creationId xmlns:a16="http://schemas.microsoft.com/office/drawing/2014/main" id="{79121F42-A02E-4E38-A6F9-6BDF9A9AFF2F}"/>
                </a:ext>
              </a:extLst>
            </p:cNvPr>
            <p:cNvSpPr/>
            <p:nvPr/>
          </p:nvSpPr>
          <p:spPr>
            <a:xfrm>
              <a:off x="609600" y="1845289"/>
              <a:ext cx="6740996" cy="4118398"/>
            </a:xfrm>
            <a:prstGeom prst="rect">
              <a:avLst/>
            </a:prstGeom>
            <a:solidFill>
              <a:schemeClr val="accent1">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a:ea typeface="+mn-ea"/>
                  <a:cs typeface="+mn-cs"/>
                </a:rPr>
                <a:t> </a:t>
              </a:r>
            </a:p>
          </p:txBody>
        </p:sp>
        <p:sp>
          <p:nvSpPr>
            <p:cNvPr id="23" name="textruta 22">
              <a:extLst>
                <a:ext uri="{FF2B5EF4-FFF2-40B4-BE49-F238E27FC236}">
                  <a16:creationId xmlns:a16="http://schemas.microsoft.com/office/drawing/2014/main" id="{0766115B-1732-4AE5-8B31-BD6E9CEEFED0}"/>
                </a:ext>
              </a:extLst>
            </p:cNvPr>
            <p:cNvSpPr txBox="1"/>
            <p:nvPr/>
          </p:nvSpPr>
          <p:spPr>
            <a:xfrm>
              <a:off x="915111" y="2587017"/>
              <a:ext cx="5076936" cy="3162946"/>
            </a:xfrm>
            <a:prstGeom prst="rect">
              <a:avLst/>
            </a:prstGeom>
            <a:noFill/>
          </p:spPr>
          <p:txBody>
            <a:bodyPr wrap="square" lIns="91440" tIns="45720" rIns="91440" bIns="45720" anchor="t">
              <a:spAutoFit/>
            </a:bodyPr>
            <a:lstStyle/>
            <a:p>
              <a:pPr>
                <a:spcBef>
                  <a:spcPts val="1600"/>
                </a:spcBef>
              </a:pPr>
              <a:r>
                <a:rPr lang="sv-SE" sz="1800" b="1" dirty="0">
                  <a:latin typeface="+mj-lt"/>
                </a:rPr>
                <a:t>Vad innebär stödet?</a:t>
              </a:r>
            </a:p>
            <a:p>
              <a:pPr>
                <a:spcBef>
                  <a:spcPts val="1600"/>
                </a:spcBef>
              </a:pPr>
              <a:r>
                <a:rPr lang="sv-SE" sz="1800" dirty="0">
                  <a:latin typeface="+mj-lt"/>
                </a:rPr>
                <a:t>Kan bestå av inledande kartläggningssamtal, rådgivning, vägledning och validering.</a:t>
              </a:r>
            </a:p>
            <a:p>
              <a:pPr>
                <a:spcBef>
                  <a:spcPts val="1600"/>
                </a:spcBef>
              </a:pPr>
              <a:r>
                <a:rPr lang="sv-SE" dirty="0">
                  <a:latin typeface="+mj-lt"/>
                </a:rPr>
                <a:t>U</a:t>
              </a:r>
              <a:r>
                <a:rPr lang="sv-SE" sz="1800" dirty="0">
                  <a:latin typeface="+mj-lt"/>
                </a:rPr>
                <a:t>tformas i dialog mellan medarbetaren och Omställningsfonden.</a:t>
              </a:r>
            </a:p>
          </p:txBody>
        </p:sp>
      </p:grpSp>
      <p:grpSp>
        <p:nvGrpSpPr>
          <p:cNvPr id="8" name="Grupp 7">
            <a:extLst>
              <a:ext uri="{FF2B5EF4-FFF2-40B4-BE49-F238E27FC236}">
                <a16:creationId xmlns:a16="http://schemas.microsoft.com/office/drawing/2014/main" id="{0FC450D0-DE26-B9DC-7317-D8CABCE7F47A}"/>
              </a:ext>
            </a:extLst>
          </p:cNvPr>
          <p:cNvGrpSpPr/>
          <p:nvPr/>
        </p:nvGrpSpPr>
        <p:grpSpPr>
          <a:xfrm>
            <a:off x="609600" y="4513799"/>
            <a:ext cx="5142271" cy="1716422"/>
            <a:chOff x="4397338" y="4740167"/>
            <a:chExt cx="3728548" cy="1716422"/>
          </a:xfrm>
        </p:grpSpPr>
        <p:sp>
          <p:nvSpPr>
            <p:cNvPr id="9" name="Rectangle 30">
              <a:extLst>
                <a:ext uri="{FF2B5EF4-FFF2-40B4-BE49-F238E27FC236}">
                  <a16:creationId xmlns:a16="http://schemas.microsoft.com/office/drawing/2014/main" id="{C74BD250-7FC7-2B9E-53D9-D8FA3284C3DF}"/>
                </a:ext>
              </a:extLst>
            </p:cNvPr>
            <p:cNvSpPr/>
            <p:nvPr/>
          </p:nvSpPr>
          <p:spPr>
            <a:xfrm>
              <a:off x="4397338" y="4740167"/>
              <a:ext cx="3728548" cy="1716422"/>
            </a:xfrm>
            <a:prstGeom prst="rect">
              <a:avLst/>
            </a:prstGeom>
            <a:solidFill>
              <a:schemeClr val="accent1">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0" name="textruta 9">
              <a:extLst>
                <a:ext uri="{FF2B5EF4-FFF2-40B4-BE49-F238E27FC236}">
                  <a16:creationId xmlns:a16="http://schemas.microsoft.com/office/drawing/2014/main" id="{9417ABBA-0D05-108D-AF36-74F8EC87D910}"/>
                </a:ext>
              </a:extLst>
            </p:cNvPr>
            <p:cNvSpPr txBox="1"/>
            <p:nvPr/>
          </p:nvSpPr>
          <p:spPr>
            <a:xfrm>
              <a:off x="4593893" y="5242063"/>
              <a:ext cx="307660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Medarbetaren </a:t>
              </a:r>
              <a:r>
                <a:rPr kumimoji="0" lang="sv-SE" sz="1800" b="1" i="0" u="none" strike="noStrike" kern="1200" cap="none" spc="0" normalizeH="0" baseline="0" noProof="0" dirty="0">
                  <a:ln>
                    <a:noFill/>
                  </a:ln>
                  <a:solidFill>
                    <a:srgbClr val="000000"/>
                  </a:solidFill>
                  <a:effectLst/>
                  <a:uLnTx/>
                  <a:uFillTx/>
                  <a:latin typeface="Calibri"/>
                  <a:ea typeface="+mn-ea"/>
                  <a:cs typeface="+mn-cs"/>
                </a:rPr>
                <a:t>ansöker själv </a:t>
              </a:r>
              <a:r>
                <a:rPr kumimoji="0" lang="sv-SE" sz="1800" b="0" i="0" u="none" strike="noStrike" kern="1200" cap="none" spc="0" normalizeH="0" baseline="0" noProof="0" dirty="0">
                  <a:ln>
                    <a:noFill/>
                  </a:ln>
                  <a:solidFill>
                    <a:srgbClr val="000000"/>
                  </a:solidFill>
                  <a:effectLst/>
                  <a:uLnTx/>
                  <a:uFillTx/>
                  <a:latin typeface="Calibri"/>
                  <a:ea typeface="+mn-ea"/>
                  <a:cs typeface="+mn-cs"/>
                </a:rPr>
                <a:t>till Omställningsfonden.</a:t>
              </a:r>
            </a:p>
          </p:txBody>
        </p:sp>
      </p:grpSp>
      <p:sp>
        <p:nvSpPr>
          <p:cNvPr id="15" name="textruta 14">
            <a:extLst>
              <a:ext uri="{FF2B5EF4-FFF2-40B4-BE49-F238E27FC236}">
                <a16:creationId xmlns:a16="http://schemas.microsoft.com/office/drawing/2014/main" id="{30891EF7-519E-313E-75A7-90C67A7E4262}"/>
              </a:ext>
            </a:extLst>
          </p:cNvPr>
          <p:cNvSpPr txBox="1"/>
          <p:nvPr/>
        </p:nvSpPr>
        <p:spPr>
          <a:xfrm>
            <a:off x="609598" y="220436"/>
            <a:ext cx="2337709" cy="461665"/>
          </a:xfrm>
          <a:prstGeom prst="rect">
            <a:avLst/>
          </a:prstGeom>
          <a:noFill/>
        </p:spPr>
        <p:txBody>
          <a:bodyPr wrap="square" rtlCol="0">
            <a:spAutoFit/>
          </a:bodyPr>
          <a:lstStyle/>
          <a:p>
            <a:r>
              <a:rPr lang="sv-SE" sz="2400" b="1" dirty="0">
                <a:solidFill>
                  <a:schemeClr val="bg1"/>
                </a:solidFill>
              </a:rPr>
              <a:t>Omställningsstöd</a:t>
            </a:r>
          </a:p>
        </p:txBody>
      </p:sp>
      <p:grpSp>
        <p:nvGrpSpPr>
          <p:cNvPr id="13" name="Grupp 12">
            <a:extLst>
              <a:ext uri="{FF2B5EF4-FFF2-40B4-BE49-F238E27FC236}">
                <a16:creationId xmlns:a16="http://schemas.microsoft.com/office/drawing/2014/main" id="{24F07A39-54D0-C934-9407-881639E4AE28}"/>
              </a:ext>
            </a:extLst>
          </p:cNvPr>
          <p:cNvGrpSpPr/>
          <p:nvPr/>
        </p:nvGrpSpPr>
        <p:grpSpPr>
          <a:xfrm>
            <a:off x="-1" y="0"/>
            <a:ext cx="11493624" cy="2019739"/>
            <a:chOff x="-1" y="0"/>
            <a:chExt cx="11493624" cy="2019739"/>
          </a:xfrm>
        </p:grpSpPr>
        <p:sp>
          <p:nvSpPr>
            <p:cNvPr id="14" name="Rektangel: ett hörn rundat 13">
              <a:extLst>
                <a:ext uri="{FF2B5EF4-FFF2-40B4-BE49-F238E27FC236}">
                  <a16:creationId xmlns:a16="http://schemas.microsoft.com/office/drawing/2014/main" id="{FCD41ECF-2059-1702-0DA1-85175522A0FE}"/>
                </a:ext>
              </a:extLst>
            </p:cNvPr>
            <p:cNvSpPr/>
            <p:nvPr/>
          </p:nvSpPr>
          <p:spPr>
            <a:xfrm flipV="1">
              <a:off x="-1" y="0"/>
              <a:ext cx="3692770" cy="830350"/>
            </a:xfrm>
            <a:prstGeom prst="round1Rect">
              <a:avLst>
                <a:gd name="adj" fmla="val 50000"/>
              </a:avLst>
            </a:prstGeom>
            <a:solidFill>
              <a:srgbClr val="31287C"/>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a:extLst>
                <a:ext uri="{FF2B5EF4-FFF2-40B4-BE49-F238E27FC236}">
                  <a16:creationId xmlns:a16="http://schemas.microsoft.com/office/drawing/2014/main" id="{BFB14AA4-D199-0B1A-62DD-B09449623B49}"/>
                </a:ext>
              </a:extLst>
            </p:cNvPr>
            <p:cNvSpPr txBox="1"/>
            <p:nvPr/>
          </p:nvSpPr>
          <p:spPr>
            <a:xfrm>
              <a:off x="609598" y="220436"/>
              <a:ext cx="2952543" cy="461665"/>
            </a:xfrm>
            <a:prstGeom prst="rect">
              <a:avLst/>
            </a:prstGeom>
            <a:noFill/>
          </p:spPr>
          <p:txBody>
            <a:bodyPr wrap="square" rtlCol="0">
              <a:spAutoFit/>
            </a:bodyPr>
            <a:lstStyle/>
            <a:p>
              <a:r>
                <a:rPr lang="sv-SE" sz="2400" b="1" dirty="0">
                  <a:solidFill>
                    <a:schemeClr val="bg1"/>
                  </a:solidFill>
                </a:rPr>
                <a:t>Stöd under anställning</a:t>
              </a:r>
            </a:p>
          </p:txBody>
        </p:sp>
        <p:sp>
          <p:nvSpPr>
            <p:cNvPr id="25" name="Rubrik 2">
              <a:extLst>
                <a:ext uri="{FF2B5EF4-FFF2-40B4-BE49-F238E27FC236}">
                  <a16:creationId xmlns:a16="http://schemas.microsoft.com/office/drawing/2014/main" id="{EEF8301D-A08B-5ABD-2695-0D20D2A6CD17}"/>
                </a:ext>
              </a:extLst>
            </p:cNvPr>
            <p:cNvSpPr txBox="1">
              <a:spLocks/>
            </p:cNvSpPr>
            <p:nvPr/>
          </p:nvSpPr>
          <p:spPr>
            <a:xfrm>
              <a:off x="520823"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sv-SE" sz="3200" dirty="0"/>
                <a:t>Karriär- och studierådgivning</a:t>
              </a:r>
            </a:p>
          </p:txBody>
        </p:sp>
      </p:grpSp>
    </p:spTree>
    <p:extLst>
      <p:ext uri="{BB962C8B-B14F-4D97-AF65-F5344CB8AC3E}">
        <p14:creationId xmlns:p14="http://schemas.microsoft.com/office/powerpoint/2010/main" val="235910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8D35B6D8-7BC5-165C-8390-B606EB2D39A4}"/>
              </a:ext>
            </a:extLst>
          </p:cNvPr>
          <p:cNvGrpSpPr/>
          <p:nvPr/>
        </p:nvGrpSpPr>
        <p:grpSpPr>
          <a:xfrm>
            <a:off x="6886227" y="1845289"/>
            <a:ext cx="3596241" cy="2457925"/>
            <a:chOff x="4539759" y="1845291"/>
            <a:chExt cx="3266002" cy="2457925"/>
          </a:xfrm>
        </p:grpSpPr>
        <p:sp>
          <p:nvSpPr>
            <p:cNvPr id="5" name="Rectangle 28">
              <a:extLst>
                <a:ext uri="{FF2B5EF4-FFF2-40B4-BE49-F238E27FC236}">
                  <a16:creationId xmlns:a16="http://schemas.microsoft.com/office/drawing/2014/main" id="{6263DB47-7410-4E01-BCC5-C18644833555}"/>
                </a:ext>
              </a:extLst>
            </p:cNvPr>
            <p:cNvSpPr/>
            <p:nvPr/>
          </p:nvSpPr>
          <p:spPr>
            <a:xfrm>
              <a:off x="4539759" y="1845291"/>
              <a:ext cx="3266002" cy="2457925"/>
            </a:xfrm>
            <a:prstGeom prst="rect">
              <a:avLst/>
            </a:prstGeom>
            <a:solidFill>
              <a:srgbClr val="EBD113">
                <a:alpha val="3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7" name="textruta 16">
              <a:extLst>
                <a:ext uri="{FF2B5EF4-FFF2-40B4-BE49-F238E27FC236}">
                  <a16:creationId xmlns:a16="http://schemas.microsoft.com/office/drawing/2014/main" id="{27FD81E9-76E5-47A8-8D48-6DF9839AD795}"/>
                </a:ext>
              </a:extLst>
            </p:cNvPr>
            <p:cNvSpPr txBox="1"/>
            <p:nvPr/>
          </p:nvSpPr>
          <p:spPr>
            <a:xfrm>
              <a:off x="4657702" y="2058590"/>
              <a:ext cx="3056212"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a:ea typeface="+mn-ea"/>
                  <a:cs typeface="+mn-cs"/>
                </a:rPr>
                <a:t>Tillsvidareanställda och tidsbegränsat anställda* inom:</a:t>
              </a:r>
            </a:p>
            <a:p>
              <a:pPr marL="373062"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Kommun</a:t>
              </a:r>
            </a:p>
            <a:p>
              <a:pPr marL="373062"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Region</a:t>
              </a:r>
            </a:p>
            <a:p>
              <a:pPr marL="373062"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Kommunalt företag </a:t>
              </a:r>
              <a:br>
                <a:rPr kumimoji="0" lang="sv-SE" sz="1800" b="0" i="0" u="none" strike="noStrike" kern="1200" cap="none" spc="0" normalizeH="0" baseline="0" noProof="0" dirty="0">
                  <a:ln>
                    <a:noFill/>
                  </a:ln>
                  <a:solidFill>
                    <a:srgbClr val="000000"/>
                  </a:solidFill>
                  <a:effectLst/>
                  <a:uLnTx/>
                  <a:uFillTx/>
                  <a:latin typeface="Calibri"/>
                  <a:ea typeface="+mn-ea"/>
                  <a:cs typeface="+mn-cs"/>
                </a:rPr>
              </a:br>
              <a:r>
                <a:rPr kumimoji="0" lang="sv-SE" sz="1800" b="0" i="0" u="none" strike="noStrike" kern="1200" cap="none" spc="0" normalizeH="0" baseline="0" noProof="0" dirty="0">
                  <a:ln>
                    <a:noFill/>
                  </a:ln>
                  <a:solidFill>
                    <a:srgbClr val="000000"/>
                  </a:solidFill>
                  <a:effectLst/>
                  <a:uLnTx/>
                  <a:uFillTx/>
                  <a:latin typeface="Calibri"/>
                  <a:ea typeface="+mn-ea"/>
                  <a:cs typeface="+mn-cs"/>
                </a:rPr>
                <a:t>i Sobona</a:t>
              </a:r>
            </a:p>
            <a:p>
              <a:pPr marL="30162" marR="0" lvl="1" algn="l" defTabSz="914400" rtl="0" eaLnBrk="1" fontAlgn="auto" latinLnBrk="0" hangingPunct="1">
                <a:lnSpc>
                  <a:spcPct val="100000"/>
                </a:lnSpc>
                <a:spcBef>
                  <a:spcPts val="0"/>
                </a:spcBef>
                <a:spcAft>
                  <a:spcPts val="0"/>
                </a:spcAft>
                <a:buClrTx/>
                <a:buSzTx/>
                <a:tabLst/>
                <a:defRPr/>
              </a:pPr>
              <a:endParaRPr kumimoji="0" lang="sv-SE" sz="1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12" name="Grupp 11">
            <a:extLst>
              <a:ext uri="{FF2B5EF4-FFF2-40B4-BE49-F238E27FC236}">
                <a16:creationId xmlns:a16="http://schemas.microsoft.com/office/drawing/2014/main" id="{E4FAA373-82A0-FF69-14E8-6E0C24BAB3B5}"/>
              </a:ext>
            </a:extLst>
          </p:cNvPr>
          <p:cNvGrpSpPr/>
          <p:nvPr/>
        </p:nvGrpSpPr>
        <p:grpSpPr>
          <a:xfrm>
            <a:off x="6007223" y="4513799"/>
            <a:ext cx="4475245" cy="1716422"/>
            <a:chOff x="8027784" y="4401128"/>
            <a:chExt cx="2700944" cy="2055461"/>
          </a:xfrm>
        </p:grpSpPr>
        <p:sp>
          <p:nvSpPr>
            <p:cNvPr id="7" name="Rectangle 30">
              <a:extLst>
                <a:ext uri="{FF2B5EF4-FFF2-40B4-BE49-F238E27FC236}">
                  <a16:creationId xmlns:a16="http://schemas.microsoft.com/office/drawing/2014/main" id="{8E7DF831-67C9-43E5-BDCC-62C83998FD25}"/>
                </a:ext>
              </a:extLst>
            </p:cNvPr>
            <p:cNvSpPr/>
            <p:nvPr/>
          </p:nvSpPr>
          <p:spPr>
            <a:xfrm>
              <a:off x="8027784" y="4401128"/>
              <a:ext cx="2700944" cy="2055461"/>
            </a:xfrm>
            <a:prstGeom prst="rect">
              <a:avLst/>
            </a:prstGeom>
            <a:solidFill>
              <a:srgbClr val="EBD113">
                <a:alpha val="2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9" name="textruta 18">
              <a:extLst>
                <a:ext uri="{FF2B5EF4-FFF2-40B4-BE49-F238E27FC236}">
                  <a16:creationId xmlns:a16="http://schemas.microsoft.com/office/drawing/2014/main" id="{736C80D1-B189-46A9-BF83-27B6B5752952}"/>
                </a:ext>
              </a:extLst>
            </p:cNvPr>
            <p:cNvSpPr txBox="1"/>
            <p:nvPr/>
          </p:nvSpPr>
          <p:spPr>
            <a:xfrm>
              <a:off x="8132024" y="4710144"/>
              <a:ext cx="2218713" cy="14374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a:ea typeface="+mn-ea"/>
                  <a:cs typeface="+mn-cs"/>
                </a:rPr>
                <a:t>Arbetat i genomsnitt:</a:t>
              </a:r>
              <a:br>
                <a:rPr kumimoji="0" lang="sv-SE" sz="1800" b="1" i="0" u="none" strike="noStrike" kern="1200" cap="none" spc="0" normalizeH="0" baseline="0" noProof="0" dirty="0">
                  <a:ln>
                    <a:noFill/>
                  </a:ln>
                  <a:solidFill>
                    <a:srgbClr val="000000"/>
                  </a:solidFill>
                  <a:effectLst/>
                  <a:uLnTx/>
                  <a:uFillTx/>
                  <a:latin typeface="Calibri"/>
                  <a:ea typeface="+mn-ea"/>
                  <a:cs typeface="+mn-cs"/>
                </a:rPr>
              </a:br>
              <a:r>
                <a:rPr kumimoji="0" lang="sv-SE" sz="1800" b="0" i="0" u="none" strike="noStrike" kern="1200" cap="none" spc="0" normalizeH="0" baseline="0" noProof="0" dirty="0">
                  <a:ln>
                    <a:noFill/>
                  </a:ln>
                  <a:solidFill>
                    <a:srgbClr val="000000"/>
                  </a:solidFill>
                  <a:effectLst/>
                  <a:uLnTx/>
                  <a:uFillTx/>
                  <a:latin typeface="Calibri"/>
                  <a:ea typeface="+mn-ea"/>
                  <a:cs typeface="+mn-cs"/>
                </a:rPr>
                <a:t>Minst 16h/v under minst 8 av de senaste 14 åren, och minst 12 av de senaste 24 mån.</a:t>
              </a:r>
            </a:p>
          </p:txBody>
        </p:sp>
      </p:grpSp>
      <p:grpSp>
        <p:nvGrpSpPr>
          <p:cNvPr id="2" name="Grupp 1">
            <a:extLst>
              <a:ext uri="{FF2B5EF4-FFF2-40B4-BE49-F238E27FC236}">
                <a16:creationId xmlns:a16="http://schemas.microsoft.com/office/drawing/2014/main" id="{71BD4A9F-76D1-E827-9645-F326278E756A}"/>
              </a:ext>
            </a:extLst>
          </p:cNvPr>
          <p:cNvGrpSpPr/>
          <p:nvPr/>
        </p:nvGrpSpPr>
        <p:grpSpPr>
          <a:xfrm>
            <a:off x="609599" y="1845289"/>
            <a:ext cx="6021276" cy="2457925"/>
            <a:chOff x="609600" y="1845289"/>
            <a:chExt cx="6740996" cy="4118398"/>
          </a:xfrm>
          <a:solidFill>
            <a:srgbClr val="EBD113"/>
          </a:solidFill>
        </p:grpSpPr>
        <p:sp>
          <p:nvSpPr>
            <p:cNvPr id="4" name="Rectangle 27">
              <a:extLst>
                <a:ext uri="{FF2B5EF4-FFF2-40B4-BE49-F238E27FC236}">
                  <a16:creationId xmlns:a16="http://schemas.microsoft.com/office/drawing/2014/main" id="{79121F42-A02E-4E38-A6F9-6BDF9A9AFF2F}"/>
                </a:ext>
              </a:extLst>
            </p:cNvPr>
            <p:cNvSpPr/>
            <p:nvPr/>
          </p:nvSpPr>
          <p:spPr>
            <a:xfrm>
              <a:off x="609600" y="1845289"/>
              <a:ext cx="6740996" cy="4118398"/>
            </a:xfrm>
            <a:prstGeom prst="rect">
              <a:avLst/>
            </a:prstGeom>
            <a:solidFill>
              <a:srgbClr val="EBD113">
                <a:alpha val="2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a:ea typeface="+mn-ea"/>
                  <a:cs typeface="+mn-cs"/>
                </a:rPr>
                <a:t> </a:t>
              </a:r>
            </a:p>
          </p:txBody>
        </p:sp>
        <p:sp>
          <p:nvSpPr>
            <p:cNvPr id="23" name="textruta 22">
              <a:extLst>
                <a:ext uri="{FF2B5EF4-FFF2-40B4-BE49-F238E27FC236}">
                  <a16:creationId xmlns:a16="http://schemas.microsoft.com/office/drawing/2014/main" id="{0766115B-1732-4AE5-8B31-BD6E9CEEFED0}"/>
                </a:ext>
              </a:extLst>
            </p:cNvPr>
            <p:cNvSpPr txBox="1"/>
            <p:nvPr/>
          </p:nvSpPr>
          <p:spPr>
            <a:xfrm>
              <a:off x="915111" y="2587017"/>
              <a:ext cx="6321088" cy="2819148"/>
            </a:xfrm>
            <a:prstGeom prst="rect">
              <a:avLst/>
            </a:prstGeom>
            <a:noFill/>
          </p:spPr>
          <p:txBody>
            <a:bodyPr wrap="square" lIns="91440" tIns="45720" rIns="91440" bIns="45720" anchor="t">
              <a:spAutoFit/>
            </a:bodyPr>
            <a:lstStyle/>
            <a:p>
              <a:pPr>
                <a:spcBef>
                  <a:spcPts val="1600"/>
                </a:spcBef>
              </a:pPr>
              <a:r>
                <a:rPr lang="sv-SE" b="1" dirty="0">
                  <a:latin typeface="+mj-lt"/>
                </a:rPr>
                <a:t>O</a:t>
              </a:r>
              <a:r>
                <a:rPr lang="sv-SE" sz="1800" b="1" dirty="0">
                  <a:latin typeface="+mj-lt"/>
                </a:rPr>
                <a:t>mställningsstudiestödet</a:t>
              </a:r>
              <a:r>
                <a:rPr lang="sv-SE" sz="1800" dirty="0">
                  <a:latin typeface="+mj-lt"/>
                </a:rPr>
                <a:t>: är statligt finansierat och hanteras av CSN. Omställningsfonden kan lämna yttrande.</a:t>
              </a:r>
            </a:p>
            <a:p>
              <a:pPr>
                <a:spcBef>
                  <a:spcPts val="1600"/>
                </a:spcBef>
              </a:pPr>
              <a:r>
                <a:rPr lang="sv-SE" sz="1800" dirty="0">
                  <a:latin typeface="+mj-lt"/>
                </a:rPr>
                <a:t>Flera olika typer av kollektivavtalade studiestöd som Omställningsfonden kan bevilja: </a:t>
              </a:r>
              <a:br>
                <a:rPr lang="sv-SE" sz="1800" dirty="0">
                  <a:latin typeface="+mj-lt"/>
                </a:rPr>
              </a:br>
              <a:r>
                <a:rPr lang="sv-SE" sz="1800" b="1" dirty="0">
                  <a:latin typeface="+mj-lt"/>
                </a:rPr>
                <a:t>kortvarigt-, kompletterande- och förlängt studiestöd.</a:t>
              </a:r>
            </a:p>
          </p:txBody>
        </p:sp>
      </p:grpSp>
      <p:grpSp>
        <p:nvGrpSpPr>
          <p:cNvPr id="8" name="Grupp 7">
            <a:extLst>
              <a:ext uri="{FF2B5EF4-FFF2-40B4-BE49-F238E27FC236}">
                <a16:creationId xmlns:a16="http://schemas.microsoft.com/office/drawing/2014/main" id="{0FC450D0-DE26-B9DC-7317-D8CABCE7F47A}"/>
              </a:ext>
            </a:extLst>
          </p:cNvPr>
          <p:cNvGrpSpPr/>
          <p:nvPr/>
        </p:nvGrpSpPr>
        <p:grpSpPr>
          <a:xfrm>
            <a:off x="609600" y="4513799"/>
            <a:ext cx="5142271" cy="1735374"/>
            <a:chOff x="4397338" y="4740167"/>
            <a:chExt cx="3728548" cy="1735374"/>
          </a:xfrm>
        </p:grpSpPr>
        <p:sp>
          <p:nvSpPr>
            <p:cNvPr id="9" name="Rectangle 30">
              <a:extLst>
                <a:ext uri="{FF2B5EF4-FFF2-40B4-BE49-F238E27FC236}">
                  <a16:creationId xmlns:a16="http://schemas.microsoft.com/office/drawing/2014/main" id="{C74BD250-7FC7-2B9E-53D9-D8FA3284C3DF}"/>
                </a:ext>
              </a:extLst>
            </p:cNvPr>
            <p:cNvSpPr/>
            <p:nvPr/>
          </p:nvSpPr>
          <p:spPr>
            <a:xfrm>
              <a:off x="4397338" y="4740167"/>
              <a:ext cx="3728548" cy="1716422"/>
            </a:xfrm>
            <a:prstGeom prst="rect">
              <a:avLst/>
            </a:prstGeom>
            <a:solidFill>
              <a:srgbClr val="EBD113">
                <a:alpha val="3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0" name="textruta 9">
              <a:extLst>
                <a:ext uri="{FF2B5EF4-FFF2-40B4-BE49-F238E27FC236}">
                  <a16:creationId xmlns:a16="http://schemas.microsoft.com/office/drawing/2014/main" id="{9417ABBA-0D05-108D-AF36-74F8EC87D910}"/>
                </a:ext>
              </a:extLst>
            </p:cNvPr>
            <p:cNvSpPr txBox="1"/>
            <p:nvPr/>
          </p:nvSpPr>
          <p:spPr>
            <a:xfrm>
              <a:off x="4595205" y="4998213"/>
              <a:ext cx="3480663"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Omställningsstudiestöd ansöker medarbetaren om direkt till CSN.</a:t>
              </a:r>
            </a:p>
            <a:p>
              <a:pPr>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Medarbetaren ansöker själv om kollektivavtalade studiestöd till Omställningsfonden.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15" name="textruta 14">
            <a:extLst>
              <a:ext uri="{FF2B5EF4-FFF2-40B4-BE49-F238E27FC236}">
                <a16:creationId xmlns:a16="http://schemas.microsoft.com/office/drawing/2014/main" id="{30891EF7-519E-313E-75A7-90C67A7E4262}"/>
              </a:ext>
            </a:extLst>
          </p:cNvPr>
          <p:cNvSpPr txBox="1"/>
          <p:nvPr/>
        </p:nvSpPr>
        <p:spPr>
          <a:xfrm>
            <a:off x="609598" y="220436"/>
            <a:ext cx="2337709" cy="461665"/>
          </a:xfrm>
          <a:prstGeom prst="rect">
            <a:avLst/>
          </a:prstGeom>
          <a:noFill/>
        </p:spPr>
        <p:txBody>
          <a:bodyPr wrap="square" rtlCol="0">
            <a:spAutoFit/>
          </a:bodyPr>
          <a:lstStyle/>
          <a:p>
            <a:r>
              <a:rPr lang="sv-SE" sz="2400" b="1" dirty="0">
                <a:solidFill>
                  <a:schemeClr val="bg1"/>
                </a:solidFill>
              </a:rPr>
              <a:t>Omställningsstöd</a:t>
            </a:r>
          </a:p>
        </p:txBody>
      </p:sp>
      <p:sp>
        <p:nvSpPr>
          <p:cNvPr id="25" name="Rubrik 2">
            <a:extLst>
              <a:ext uri="{FF2B5EF4-FFF2-40B4-BE49-F238E27FC236}">
                <a16:creationId xmlns:a16="http://schemas.microsoft.com/office/drawing/2014/main" id="{EEF8301D-A08B-5ABD-2695-0D20D2A6CD17}"/>
              </a:ext>
            </a:extLst>
          </p:cNvPr>
          <p:cNvSpPr txBox="1">
            <a:spLocks/>
          </p:cNvSpPr>
          <p:nvPr/>
        </p:nvSpPr>
        <p:spPr>
          <a:xfrm>
            <a:off x="520823"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sv-SE" sz="3200" dirty="0"/>
              <a:t>Studiestöd</a:t>
            </a:r>
          </a:p>
        </p:txBody>
      </p:sp>
      <p:sp>
        <p:nvSpPr>
          <p:cNvPr id="16" name="Rektangel: ett hörn rundat 15">
            <a:extLst>
              <a:ext uri="{FF2B5EF4-FFF2-40B4-BE49-F238E27FC236}">
                <a16:creationId xmlns:a16="http://schemas.microsoft.com/office/drawing/2014/main" id="{D9D3A5F7-D800-1B97-4C58-2233EE038FFB}"/>
              </a:ext>
            </a:extLst>
          </p:cNvPr>
          <p:cNvSpPr/>
          <p:nvPr/>
        </p:nvSpPr>
        <p:spPr>
          <a:xfrm flipV="1">
            <a:off x="-1" y="0"/>
            <a:ext cx="3692770" cy="830350"/>
          </a:xfrm>
          <a:prstGeom prst="round1Rect">
            <a:avLst>
              <a:gd name="adj" fmla="val 50000"/>
            </a:avLst>
          </a:prstGeom>
          <a:solidFill>
            <a:srgbClr val="31287C"/>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88E0AFEF-9562-257F-BFE1-CDC713DED46B}"/>
              </a:ext>
            </a:extLst>
          </p:cNvPr>
          <p:cNvSpPr txBox="1"/>
          <p:nvPr/>
        </p:nvSpPr>
        <p:spPr>
          <a:xfrm>
            <a:off x="609598" y="220436"/>
            <a:ext cx="2952543" cy="461665"/>
          </a:xfrm>
          <a:prstGeom prst="rect">
            <a:avLst/>
          </a:prstGeom>
          <a:noFill/>
        </p:spPr>
        <p:txBody>
          <a:bodyPr wrap="square" rtlCol="0">
            <a:spAutoFit/>
          </a:bodyPr>
          <a:lstStyle/>
          <a:p>
            <a:r>
              <a:rPr lang="sv-SE" sz="2400" b="1" dirty="0">
                <a:solidFill>
                  <a:schemeClr val="bg1"/>
                </a:solidFill>
              </a:rPr>
              <a:t>Stöd under anställning</a:t>
            </a:r>
          </a:p>
        </p:txBody>
      </p:sp>
    </p:spTree>
    <p:extLst>
      <p:ext uri="{BB962C8B-B14F-4D97-AF65-F5344CB8AC3E}">
        <p14:creationId xmlns:p14="http://schemas.microsoft.com/office/powerpoint/2010/main" val="267283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2BD93AD2-39DF-4678-BFB0-F1282B6E40C8}"/>
              </a:ext>
            </a:extLst>
          </p:cNvPr>
          <p:cNvGrpSpPr/>
          <p:nvPr/>
        </p:nvGrpSpPr>
        <p:grpSpPr>
          <a:xfrm>
            <a:off x="0" y="0"/>
            <a:ext cx="11493623" cy="2019739"/>
            <a:chOff x="0" y="0"/>
            <a:chExt cx="11493623" cy="2019739"/>
          </a:xfrm>
        </p:grpSpPr>
        <p:sp>
          <p:nvSpPr>
            <p:cNvPr id="14" name="Rektangel: ett hörn rundat 13">
              <a:extLst>
                <a:ext uri="{FF2B5EF4-FFF2-40B4-BE49-F238E27FC236}">
                  <a16:creationId xmlns:a16="http://schemas.microsoft.com/office/drawing/2014/main" id="{A1E14498-F22C-1A99-30C4-68B692A58882}"/>
                </a:ext>
              </a:extLst>
            </p:cNvPr>
            <p:cNvSpPr/>
            <p:nvPr/>
          </p:nvSpPr>
          <p:spPr>
            <a:xfrm flipV="1">
              <a:off x="0" y="0"/>
              <a:ext cx="3256156" cy="830350"/>
            </a:xfrm>
            <a:prstGeom prst="round1Rect">
              <a:avLst>
                <a:gd name="adj" fmla="val 50000"/>
              </a:avLst>
            </a:prstGeom>
            <a:solidFill>
              <a:srgbClr val="31287C"/>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CEF7C76D-6637-0141-DC4E-E51D3E643BD8}"/>
                </a:ext>
              </a:extLst>
            </p:cNvPr>
            <p:cNvSpPr txBox="1"/>
            <p:nvPr/>
          </p:nvSpPr>
          <p:spPr>
            <a:xfrm>
              <a:off x="609598" y="220436"/>
              <a:ext cx="2337709" cy="461665"/>
            </a:xfrm>
            <a:prstGeom prst="rect">
              <a:avLst/>
            </a:prstGeom>
            <a:noFill/>
          </p:spPr>
          <p:txBody>
            <a:bodyPr wrap="square" rtlCol="0">
              <a:spAutoFit/>
            </a:bodyPr>
            <a:lstStyle/>
            <a:p>
              <a:r>
                <a:rPr lang="sv-SE" sz="2400" b="1">
                  <a:solidFill>
                    <a:schemeClr val="bg1"/>
                  </a:solidFill>
                </a:rPr>
                <a:t>Kompetensstöd</a:t>
              </a:r>
            </a:p>
          </p:txBody>
        </p:sp>
        <p:sp>
          <p:nvSpPr>
            <p:cNvPr id="16" name="Rubrik 2">
              <a:extLst>
                <a:ext uri="{FF2B5EF4-FFF2-40B4-BE49-F238E27FC236}">
                  <a16:creationId xmlns:a16="http://schemas.microsoft.com/office/drawing/2014/main" id="{487D5FFF-3EA3-B5A4-D90B-DF000FE1F381}"/>
                </a:ext>
              </a:extLst>
            </p:cNvPr>
            <p:cNvSpPr txBox="1">
              <a:spLocks/>
            </p:cNvSpPr>
            <p:nvPr/>
          </p:nvSpPr>
          <p:spPr>
            <a:xfrm>
              <a:off x="520823"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sv-SE"/>
                <a:t>Omställningsstudiestöd</a:t>
              </a:r>
              <a:endParaRPr lang="sv-SE" sz="3200"/>
            </a:p>
          </p:txBody>
        </p:sp>
      </p:grpSp>
      <p:sp>
        <p:nvSpPr>
          <p:cNvPr id="19" name="textruta 18">
            <a:extLst>
              <a:ext uri="{FF2B5EF4-FFF2-40B4-BE49-F238E27FC236}">
                <a16:creationId xmlns:a16="http://schemas.microsoft.com/office/drawing/2014/main" id="{C1B0C605-CF3A-0FE6-0F91-9C3104F1D4CF}"/>
              </a:ext>
            </a:extLst>
          </p:cNvPr>
          <p:cNvSpPr txBox="1"/>
          <p:nvPr/>
        </p:nvSpPr>
        <p:spPr>
          <a:xfrm>
            <a:off x="413992" y="1710979"/>
            <a:ext cx="7868434" cy="1754326"/>
          </a:xfrm>
          <a:prstGeom prst="rect">
            <a:avLst/>
          </a:prstGeom>
          <a:noFill/>
        </p:spPr>
        <p:txBody>
          <a:bodyPr wrap="square" rtlCol="0">
            <a:spAutoFit/>
          </a:bodyPr>
          <a:lstStyle/>
          <a:p>
            <a:pPr marL="285750" indent="-285750">
              <a:buFont typeface="Arial" panose="020B0604020202020204" pitchFamily="34" charset="0"/>
              <a:buChar char="•"/>
            </a:pPr>
            <a:r>
              <a:rPr lang="sv-SE" sz="1800" b="0" i="0" u="none" strike="noStrike" baseline="0" dirty="0">
                <a:solidFill>
                  <a:srgbClr val="211D1E"/>
                </a:solidFill>
                <a:latin typeface="Camphor Pro" panose="020B0504030404020204" pitchFamily="34" charset="0"/>
              </a:rPr>
              <a:t>Kan ges för utbildningar som stärker medarbetarens framtida ställning på arbetsmarknaden.</a:t>
            </a:r>
          </a:p>
          <a:p>
            <a:pPr marL="285750" indent="-285750">
              <a:buFont typeface="Arial" panose="020B0604020202020204" pitchFamily="34" charset="0"/>
              <a:buChar char="•"/>
            </a:pPr>
            <a:r>
              <a:rPr lang="sv-SE" dirty="0">
                <a:solidFill>
                  <a:srgbClr val="211D1E"/>
                </a:solidFill>
                <a:latin typeface="Camphor Pro" panose="020B0504030404020204" pitchFamily="34" charset="0"/>
              </a:rPr>
              <a:t>Ansökan görs direkt till CSN för det statligt finansierade omställningsstudiestödet.</a:t>
            </a:r>
          </a:p>
          <a:p>
            <a:pPr marL="285750" indent="-285750">
              <a:buFont typeface="Arial" panose="020B0604020202020204" pitchFamily="34" charset="0"/>
              <a:buChar char="•"/>
            </a:pPr>
            <a:r>
              <a:rPr lang="sv-SE" dirty="0">
                <a:solidFill>
                  <a:srgbClr val="211D1E"/>
                </a:solidFill>
                <a:latin typeface="Camphor Pro" panose="020B0504030404020204" pitchFamily="34" charset="0"/>
              </a:rPr>
              <a:t>Ansökan görs direkt till Omställningsfonden för våra kollektivavtalade omställningsstudiestöd.</a:t>
            </a:r>
          </a:p>
        </p:txBody>
      </p:sp>
      <p:pic>
        <p:nvPicPr>
          <p:cNvPr id="21" name="Bildobjekt 20">
            <a:extLst>
              <a:ext uri="{FF2B5EF4-FFF2-40B4-BE49-F238E27FC236}">
                <a16:creationId xmlns:a16="http://schemas.microsoft.com/office/drawing/2014/main" id="{B0390835-7B00-00FE-CCF1-18DC80F7B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8" y="3777531"/>
            <a:ext cx="7215965" cy="2507547"/>
          </a:xfrm>
          <a:prstGeom prst="rect">
            <a:avLst/>
          </a:prstGeom>
        </p:spPr>
      </p:pic>
    </p:spTree>
    <p:extLst>
      <p:ext uri="{BB962C8B-B14F-4D97-AF65-F5344CB8AC3E}">
        <p14:creationId xmlns:p14="http://schemas.microsoft.com/office/powerpoint/2010/main" val="92678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2BD93AD2-39DF-4678-BFB0-F1282B6E40C8}"/>
              </a:ext>
            </a:extLst>
          </p:cNvPr>
          <p:cNvGrpSpPr/>
          <p:nvPr/>
        </p:nvGrpSpPr>
        <p:grpSpPr>
          <a:xfrm>
            <a:off x="0" y="0"/>
            <a:ext cx="11493623" cy="2019739"/>
            <a:chOff x="0" y="0"/>
            <a:chExt cx="11493623" cy="2019739"/>
          </a:xfrm>
        </p:grpSpPr>
        <p:sp>
          <p:nvSpPr>
            <p:cNvPr id="14" name="Rektangel: ett hörn rundat 13">
              <a:extLst>
                <a:ext uri="{FF2B5EF4-FFF2-40B4-BE49-F238E27FC236}">
                  <a16:creationId xmlns:a16="http://schemas.microsoft.com/office/drawing/2014/main" id="{A1E14498-F22C-1A99-30C4-68B692A58882}"/>
                </a:ext>
              </a:extLst>
            </p:cNvPr>
            <p:cNvSpPr/>
            <p:nvPr/>
          </p:nvSpPr>
          <p:spPr>
            <a:xfrm flipV="1">
              <a:off x="0" y="0"/>
              <a:ext cx="3256156" cy="830350"/>
            </a:xfrm>
            <a:prstGeom prst="round1Rect">
              <a:avLst>
                <a:gd name="adj" fmla="val 50000"/>
              </a:avLst>
            </a:prstGeom>
            <a:solidFill>
              <a:srgbClr val="31287C"/>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CEF7C76D-6637-0141-DC4E-E51D3E643BD8}"/>
                </a:ext>
              </a:extLst>
            </p:cNvPr>
            <p:cNvSpPr txBox="1"/>
            <p:nvPr/>
          </p:nvSpPr>
          <p:spPr>
            <a:xfrm>
              <a:off x="609598" y="220436"/>
              <a:ext cx="2337709" cy="461665"/>
            </a:xfrm>
            <a:prstGeom prst="rect">
              <a:avLst/>
            </a:prstGeom>
            <a:noFill/>
          </p:spPr>
          <p:txBody>
            <a:bodyPr wrap="square" rtlCol="0">
              <a:spAutoFit/>
            </a:bodyPr>
            <a:lstStyle/>
            <a:p>
              <a:r>
                <a:rPr lang="sv-SE" sz="2400" b="1">
                  <a:solidFill>
                    <a:schemeClr val="bg1"/>
                  </a:solidFill>
                </a:rPr>
                <a:t>Kompetensstöd</a:t>
              </a:r>
            </a:p>
          </p:txBody>
        </p:sp>
        <p:sp>
          <p:nvSpPr>
            <p:cNvPr id="16" name="Rubrik 2">
              <a:extLst>
                <a:ext uri="{FF2B5EF4-FFF2-40B4-BE49-F238E27FC236}">
                  <a16:creationId xmlns:a16="http://schemas.microsoft.com/office/drawing/2014/main" id="{487D5FFF-3EA3-B5A4-D90B-DF000FE1F381}"/>
                </a:ext>
              </a:extLst>
            </p:cNvPr>
            <p:cNvSpPr txBox="1">
              <a:spLocks/>
            </p:cNvSpPr>
            <p:nvPr/>
          </p:nvSpPr>
          <p:spPr>
            <a:xfrm>
              <a:off x="520823"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sv-SE" dirty="0"/>
                <a:t>Exempel baserat på 2022 års inkomstbasbelopp</a:t>
              </a:r>
              <a:endParaRPr lang="sv-SE" sz="3200" dirty="0"/>
            </a:p>
          </p:txBody>
        </p:sp>
      </p:grpSp>
      <p:graphicFrame>
        <p:nvGraphicFramePr>
          <p:cNvPr id="3" name="Tabell 7">
            <a:extLst>
              <a:ext uri="{FF2B5EF4-FFF2-40B4-BE49-F238E27FC236}">
                <a16:creationId xmlns:a16="http://schemas.microsoft.com/office/drawing/2014/main" id="{D7273F67-9ECF-702A-438A-6F4B04A12157}"/>
              </a:ext>
            </a:extLst>
          </p:cNvPr>
          <p:cNvGraphicFramePr>
            <a:graphicFrameLocks noGrp="1"/>
          </p:cNvGraphicFramePr>
          <p:nvPr/>
        </p:nvGraphicFramePr>
        <p:xfrm>
          <a:off x="520823" y="2019739"/>
          <a:ext cx="10217423" cy="2719304"/>
        </p:xfrm>
        <a:graphic>
          <a:graphicData uri="http://schemas.openxmlformats.org/drawingml/2006/table">
            <a:tbl>
              <a:tblPr firstRow="1" bandRow="1">
                <a:tableStyleId>{5C22544A-7EE6-4342-B048-85BDC9FD1C3A}</a:tableStyleId>
              </a:tblPr>
              <a:tblGrid>
                <a:gridCol w="1175560">
                  <a:extLst>
                    <a:ext uri="{9D8B030D-6E8A-4147-A177-3AD203B41FA5}">
                      <a16:colId xmlns:a16="http://schemas.microsoft.com/office/drawing/2014/main" val="3730051817"/>
                    </a:ext>
                  </a:extLst>
                </a:gridCol>
                <a:gridCol w="1472223">
                  <a:extLst>
                    <a:ext uri="{9D8B030D-6E8A-4147-A177-3AD203B41FA5}">
                      <a16:colId xmlns:a16="http://schemas.microsoft.com/office/drawing/2014/main" val="3420363512"/>
                    </a:ext>
                  </a:extLst>
                </a:gridCol>
                <a:gridCol w="1971924">
                  <a:extLst>
                    <a:ext uri="{9D8B030D-6E8A-4147-A177-3AD203B41FA5}">
                      <a16:colId xmlns:a16="http://schemas.microsoft.com/office/drawing/2014/main" val="978511767"/>
                    </a:ext>
                  </a:extLst>
                </a:gridCol>
                <a:gridCol w="2329732">
                  <a:extLst>
                    <a:ext uri="{9D8B030D-6E8A-4147-A177-3AD203B41FA5}">
                      <a16:colId xmlns:a16="http://schemas.microsoft.com/office/drawing/2014/main" val="2968951659"/>
                    </a:ext>
                  </a:extLst>
                </a:gridCol>
                <a:gridCol w="1828800">
                  <a:extLst>
                    <a:ext uri="{9D8B030D-6E8A-4147-A177-3AD203B41FA5}">
                      <a16:colId xmlns:a16="http://schemas.microsoft.com/office/drawing/2014/main" val="3328558559"/>
                    </a:ext>
                  </a:extLst>
                </a:gridCol>
                <a:gridCol w="1439184">
                  <a:extLst>
                    <a:ext uri="{9D8B030D-6E8A-4147-A177-3AD203B41FA5}">
                      <a16:colId xmlns:a16="http://schemas.microsoft.com/office/drawing/2014/main" val="2677511491"/>
                    </a:ext>
                  </a:extLst>
                </a:gridCol>
              </a:tblGrid>
              <a:tr h="1164824">
                <a:tc>
                  <a:txBody>
                    <a:bodyPr/>
                    <a:lstStyle/>
                    <a:p>
                      <a:r>
                        <a:rPr lang="sv-SE" sz="1800"/>
                        <a:t>Lön</a:t>
                      </a:r>
                    </a:p>
                  </a:txBody>
                  <a:tcPr/>
                </a:tc>
                <a:tc>
                  <a:txBody>
                    <a:bodyPr/>
                    <a:lstStyle/>
                    <a:p>
                      <a:r>
                        <a:rPr lang="sv-SE" sz="1800"/>
                        <a:t>Omställnings-studiestöd</a:t>
                      </a:r>
                    </a:p>
                  </a:txBody>
                  <a:tcPr/>
                </a:tc>
                <a:tc>
                  <a:txBody>
                    <a:bodyPr/>
                    <a:lstStyle/>
                    <a:p>
                      <a:r>
                        <a:rPr lang="sv-SE" sz="1800"/>
                        <a:t>Kompletterande studiestöd 80%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800"/>
                        <a:t>Kompletterande studiestöd 65%</a:t>
                      </a:r>
                    </a:p>
                    <a:p>
                      <a:endParaRPr lang="sv-SE" sz="1800"/>
                    </a:p>
                  </a:txBody>
                  <a:tcPr/>
                </a:tc>
                <a:tc>
                  <a:txBody>
                    <a:bodyPr/>
                    <a:lstStyle/>
                    <a:p>
                      <a:r>
                        <a:rPr lang="sv-SE" sz="1800"/>
                        <a:t>Totalt</a:t>
                      </a:r>
                      <a:br>
                        <a:rPr lang="sv-SE" sz="1800"/>
                      </a:br>
                      <a:r>
                        <a:rPr lang="sv-SE" sz="1800"/>
                        <a:t>Kompletterande studiestöd</a:t>
                      </a:r>
                    </a:p>
                  </a:txBody>
                  <a:tcPr/>
                </a:tc>
                <a:tc>
                  <a:txBody>
                    <a:bodyPr/>
                    <a:lstStyle/>
                    <a:p>
                      <a:r>
                        <a:rPr lang="sv-SE" sz="1800"/>
                        <a:t>Totalt studiestöd</a:t>
                      </a:r>
                    </a:p>
                  </a:txBody>
                  <a:tcPr/>
                </a:tc>
                <a:extLst>
                  <a:ext uri="{0D108BD9-81ED-4DB2-BD59-A6C34878D82A}">
                    <a16:rowId xmlns:a16="http://schemas.microsoft.com/office/drawing/2014/main" val="2180352692"/>
                  </a:ext>
                </a:extLst>
              </a:tr>
              <a:tr h="472401">
                <a:tc>
                  <a:txBody>
                    <a:bodyPr/>
                    <a:lstStyle/>
                    <a:p>
                      <a:endParaRPr lang="sv-SE" sz="1800"/>
                    </a:p>
                  </a:txBody>
                  <a:tcPr/>
                </a:tc>
                <a:tc>
                  <a:txBody>
                    <a:bodyPr/>
                    <a:lstStyle/>
                    <a:p>
                      <a:r>
                        <a:rPr lang="sv-SE" sz="1800" b="0" i="0" kern="1200">
                          <a:solidFill>
                            <a:schemeClr val="dk1"/>
                          </a:solidFill>
                          <a:effectLst/>
                          <a:latin typeface="+mn-lt"/>
                          <a:ea typeface="+mn-ea"/>
                          <a:cs typeface="+mn-cs"/>
                        </a:rPr>
                        <a:t>(80 % upp till 26 625 kr)</a:t>
                      </a:r>
                      <a:endParaRPr lang="sv-SE" sz="1800"/>
                    </a:p>
                  </a:txBody>
                  <a:tcPr/>
                </a:tc>
                <a:tc>
                  <a:txBody>
                    <a:bodyPr/>
                    <a:lstStyle/>
                    <a:p>
                      <a:r>
                        <a:rPr lang="sv-SE" sz="1800" b="0" i="0" kern="1200">
                          <a:solidFill>
                            <a:schemeClr val="dk1"/>
                          </a:solidFill>
                          <a:effectLst/>
                          <a:latin typeface="+mn-lt"/>
                          <a:ea typeface="+mn-ea"/>
                          <a:cs typeface="+mn-cs"/>
                        </a:rPr>
                        <a:t>(80 % mellan </a:t>
                      </a:r>
                      <a:br>
                        <a:rPr lang="sv-SE" sz="1800" b="0" i="0" kern="1200">
                          <a:solidFill>
                            <a:schemeClr val="dk1"/>
                          </a:solidFill>
                          <a:effectLst/>
                          <a:latin typeface="+mn-lt"/>
                          <a:ea typeface="+mn-ea"/>
                          <a:cs typeface="+mn-cs"/>
                        </a:rPr>
                      </a:br>
                      <a:r>
                        <a:rPr lang="sv-SE" sz="1800" b="0" i="0" kern="1200">
                          <a:solidFill>
                            <a:schemeClr val="dk1"/>
                          </a:solidFill>
                          <a:effectLst/>
                          <a:latin typeface="+mn-lt"/>
                          <a:ea typeface="+mn-ea"/>
                          <a:cs typeface="+mn-cs"/>
                        </a:rPr>
                        <a:t>26 626 kr och upp till 32 542 kr)</a:t>
                      </a:r>
                      <a:endParaRPr lang="sv-SE" sz="1800"/>
                    </a:p>
                  </a:txBody>
                  <a:tcPr/>
                </a:tc>
                <a:tc>
                  <a:txBody>
                    <a:bodyPr/>
                    <a:lstStyle/>
                    <a:p>
                      <a:r>
                        <a:rPr lang="sv-SE" sz="1800" b="0" i="0" kern="1200">
                          <a:solidFill>
                            <a:schemeClr val="dk1"/>
                          </a:solidFill>
                          <a:effectLst/>
                          <a:latin typeface="+mn-lt"/>
                          <a:ea typeface="+mn-ea"/>
                          <a:cs typeface="+mn-cs"/>
                        </a:rPr>
                        <a:t>(65 % mellan 32 543 kr och upp till 71 000 kr)</a:t>
                      </a:r>
                      <a:endParaRPr lang="sv-SE" sz="1800"/>
                    </a:p>
                  </a:txBody>
                  <a:tcPr/>
                </a:tc>
                <a:tc>
                  <a:txBody>
                    <a:bodyPr/>
                    <a:lstStyle/>
                    <a:p>
                      <a:endParaRPr lang="sv-SE" sz="1800"/>
                    </a:p>
                  </a:txBody>
                  <a:tcPr/>
                </a:tc>
                <a:tc>
                  <a:txBody>
                    <a:bodyPr/>
                    <a:lstStyle/>
                    <a:p>
                      <a:endParaRPr lang="sv-SE" sz="1800"/>
                    </a:p>
                  </a:txBody>
                  <a:tcPr/>
                </a:tc>
                <a:extLst>
                  <a:ext uri="{0D108BD9-81ED-4DB2-BD59-A6C34878D82A}">
                    <a16:rowId xmlns:a16="http://schemas.microsoft.com/office/drawing/2014/main" val="2986252334"/>
                  </a:ext>
                </a:extLst>
              </a:tr>
              <a:tr h="472401">
                <a:tc>
                  <a:txBody>
                    <a:bodyPr/>
                    <a:lstStyle/>
                    <a:p>
                      <a:r>
                        <a:rPr lang="sv-SE" sz="1800" b="0" i="0" kern="1200">
                          <a:solidFill>
                            <a:schemeClr val="dk1"/>
                          </a:solidFill>
                          <a:effectLst/>
                          <a:latin typeface="+mn-lt"/>
                          <a:ea typeface="+mn-ea"/>
                          <a:cs typeface="+mn-cs"/>
                        </a:rPr>
                        <a:t>43 800 kr</a:t>
                      </a:r>
                      <a:endParaRPr lang="sv-SE" sz="1800"/>
                    </a:p>
                  </a:txBody>
                  <a:tcPr/>
                </a:tc>
                <a:tc>
                  <a:txBody>
                    <a:bodyPr/>
                    <a:lstStyle/>
                    <a:p>
                      <a:r>
                        <a:rPr lang="sv-SE" sz="1800" b="0" i="0" kern="1200">
                          <a:solidFill>
                            <a:schemeClr val="dk1"/>
                          </a:solidFill>
                          <a:effectLst/>
                          <a:latin typeface="+mn-lt"/>
                          <a:ea typeface="+mn-ea"/>
                          <a:cs typeface="+mn-cs"/>
                        </a:rPr>
                        <a:t>21 300 kr</a:t>
                      </a:r>
                      <a:endParaRPr lang="sv-SE" sz="1800"/>
                    </a:p>
                  </a:txBody>
                  <a:tcPr/>
                </a:tc>
                <a:tc>
                  <a:txBody>
                    <a:bodyPr/>
                    <a:lstStyle/>
                    <a:p>
                      <a:r>
                        <a:rPr lang="sv-SE" sz="1800" b="0" i="0" kern="1200">
                          <a:solidFill>
                            <a:schemeClr val="dk1"/>
                          </a:solidFill>
                          <a:effectLst/>
                          <a:latin typeface="+mn-lt"/>
                          <a:ea typeface="+mn-ea"/>
                          <a:cs typeface="+mn-cs"/>
                        </a:rPr>
                        <a:t>4 734 kr</a:t>
                      </a:r>
                      <a:endParaRPr lang="sv-SE" sz="1800"/>
                    </a:p>
                  </a:txBody>
                  <a:tcPr/>
                </a:tc>
                <a:tc>
                  <a:txBody>
                    <a:bodyPr/>
                    <a:lstStyle/>
                    <a:p>
                      <a:r>
                        <a:rPr lang="sv-SE" sz="1800" b="0" i="0" kern="1200">
                          <a:solidFill>
                            <a:schemeClr val="dk1"/>
                          </a:solidFill>
                          <a:effectLst/>
                          <a:latin typeface="+mn-lt"/>
                          <a:ea typeface="+mn-ea"/>
                          <a:cs typeface="+mn-cs"/>
                        </a:rPr>
                        <a:t>7 318 kr</a:t>
                      </a:r>
                      <a:endParaRPr lang="sv-SE" sz="1800"/>
                    </a:p>
                  </a:txBody>
                  <a:tcPr/>
                </a:tc>
                <a:tc>
                  <a:txBody>
                    <a:bodyPr/>
                    <a:lstStyle/>
                    <a:p>
                      <a:r>
                        <a:rPr lang="sv-SE" sz="1800" b="0" i="0" kern="1200">
                          <a:solidFill>
                            <a:schemeClr val="dk1"/>
                          </a:solidFill>
                          <a:effectLst/>
                          <a:latin typeface="+mn-lt"/>
                          <a:ea typeface="+mn-ea"/>
                          <a:cs typeface="+mn-cs"/>
                        </a:rPr>
                        <a:t>12052 kr</a:t>
                      </a:r>
                      <a:br>
                        <a:rPr lang="sv-SE" sz="1800"/>
                      </a:br>
                      <a:endParaRPr lang="sv-SE" sz="1800"/>
                    </a:p>
                  </a:txBody>
                  <a:tcPr/>
                </a:tc>
                <a:tc>
                  <a:txBody>
                    <a:bodyPr/>
                    <a:lstStyle/>
                    <a:p>
                      <a:r>
                        <a:rPr lang="sv-SE" sz="1800" b="0" i="0" kern="1200">
                          <a:solidFill>
                            <a:schemeClr val="dk1"/>
                          </a:solidFill>
                          <a:effectLst/>
                          <a:latin typeface="+mn-lt"/>
                          <a:ea typeface="+mn-ea"/>
                          <a:cs typeface="+mn-cs"/>
                        </a:rPr>
                        <a:t>33 352 kr</a:t>
                      </a:r>
                      <a:endParaRPr lang="sv-SE" sz="1800"/>
                    </a:p>
                  </a:txBody>
                  <a:tcPr/>
                </a:tc>
                <a:extLst>
                  <a:ext uri="{0D108BD9-81ED-4DB2-BD59-A6C34878D82A}">
                    <a16:rowId xmlns:a16="http://schemas.microsoft.com/office/drawing/2014/main" val="1680834553"/>
                  </a:ext>
                </a:extLst>
              </a:tr>
            </a:tbl>
          </a:graphicData>
        </a:graphic>
      </p:graphicFrame>
    </p:spTree>
    <p:extLst>
      <p:ext uri="{BB962C8B-B14F-4D97-AF65-F5344CB8AC3E}">
        <p14:creationId xmlns:p14="http://schemas.microsoft.com/office/powerpoint/2010/main" val="109305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upp 61">
            <a:extLst>
              <a:ext uri="{FF2B5EF4-FFF2-40B4-BE49-F238E27FC236}">
                <a16:creationId xmlns:a16="http://schemas.microsoft.com/office/drawing/2014/main" id="{E34ABA74-2439-AF0E-00DB-786119EC255F}"/>
              </a:ext>
            </a:extLst>
          </p:cNvPr>
          <p:cNvGrpSpPr/>
          <p:nvPr/>
        </p:nvGrpSpPr>
        <p:grpSpPr>
          <a:xfrm>
            <a:off x="10009504" y="3977921"/>
            <a:ext cx="1976783" cy="1901447"/>
            <a:chOff x="5428284" y="6249064"/>
            <a:chExt cx="1976783" cy="1901447"/>
          </a:xfrm>
        </p:grpSpPr>
        <p:sp>
          <p:nvSpPr>
            <p:cNvPr id="63" name="Oval 11">
              <a:extLst>
                <a:ext uri="{FF2B5EF4-FFF2-40B4-BE49-F238E27FC236}">
                  <a16:creationId xmlns:a16="http://schemas.microsoft.com/office/drawing/2014/main" id="{DB96416E-128A-0580-DB79-5F027625759B}"/>
                </a:ext>
              </a:extLst>
            </p:cNvPr>
            <p:cNvSpPr/>
            <p:nvPr/>
          </p:nvSpPr>
          <p:spPr>
            <a:xfrm>
              <a:off x="5428284" y="6249064"/>
              <a:ext cx="1976783" cy="1901447"/>
            </a:xfrm>
            <a:prstGeom prst="ellipse">
              <a:avLst/>
            </a:prstGeom>
            <a:solidFill>
              <a:srgbClr val="EA5045">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64" name="textruta 63">
              <a:extLst>
                <a:ext uri="{FF2B5EF4-FFF2-40B4-BE49-F238E27FC236}">
                  <a16:creationId xmlns:a16="http://schemas.microsoft.com/office/drawing/2014/main" id="{B5E5EDD2-CEA2-A4C2-33D7-2E7A0579E79F}"/>
                </a:ext>
              </a:extLst>
            </p:cNvPr>
            <p:cNvSpPr txBox="1"/>
            <p:nvPr/>
          </p:nvSpPr>
          <p:spPr>
            <a:xfrm>
              <a:off x="5529230" y="6968954"/>
              <a:ext cx="1774889" cy="646331"/>
            </a:xfrm>
            <a:prstGeom prst="rect">
              <a:avLst/>
            </a:prstGeom>
            <a:noFill/>
          </p:spPr>
          <p:txBody>
            <a:bodyPr wrap="square">
              <a:spAutoFit/>
            </a:bodyPr>
            <a:lstStyle/>
            <a:p>
              <a:pPr lvl="0" algn="ctr">
                <a:defRPr/>
              </a:pPr>
              <a:r>
                <a:rPr lang="sv-SE" sz="1200" b="1" dirty="0">
                  <a:solidFill>
                    <a:srgbClr val="FFFFFF"/>
                  </a:solidFill>
                  <a:latin typeface="Calibri (Brödtext)"/>
                </a:rPr>
                <a:t>Stöttar medarbetare till ny sysselsättning när anställningen tar slut</a:t>
              </a:r>
              <a:endParaRPr kumimoji="0" lang="en-US" sz="1200" b="0" i="0" u="none" strike="noStrike" kern="1200" cap="none" spc="0" normalizeH="0" baseline="0" noProof="0" dirty="0">
                <a:ln>
                  <a:noFill/>
                </a:ln>
                <a:solidFill>
                  <a:srgbClr val="FFFFFF"/>
                </a:solidFill>
                <a:effectLst/>
                <a:uLnTx/>
                <a:uFillTx/>
                <a:latin typeface="Calibri Light"/>
              </a:endParaRPr>
            </a:p>
          </p:txBody>
        </p:sp>
      </p:grpSp>
      <p:grpSp>
        <p:nvGrpSpPr>
          <p:cNvPr id="37" name="Grupp 36">
            <a:extLst>
              <a:ext uri="{FF2B5EF4-FFF2-40B4-BE49-F238E27FC236}">
                <a16:creationId xmlns:a16="http://schemas.microsoft.com/office/drawing/2014/main" id="{B1422987-038A-4264-529C-78E56BB9F39C}"/>
              </a:ext>
            </a:extLst>
          </p:cNvPr>
          <p:cNvGrpSpPr/>
          <p:nvPr/>
        </p:nvGrpSpPr>
        <p:grpSpPr>
          <a:xfrm>
            <a:off x="6013746" y="3974375"/>
            <a:ext cx="1976783" cy="1901447"/>
            <a:chOff x="5428284" y="6249064"/>
            <a:chExt cx="1976783" cy="1901447"/>
          </a:xfrm>
          <a:solidFill>
            <a:schemeClr val="accent6">
              <a:lumMod val="40000"/>
              <a:lumOff val="60000"/>
            </a:schemeClr>
          </a:solidFill>
        </p:grpSpPr>
        <p:sp>
          <p:nvSpPr>
            <p:cNvPr id="33" name="Oval 11">
              <a:extLst>
                <a:ext uri="{FF2B5EF4-FFF2-40B4-BE49-F238E27FC236}">
                  <a16:creationId xmlns:a16="http://schemas.microsoft.com/office/drawing/2014/main" id="{EEDE9B0B-BC76-C66C-AFEA-5C88A51CF8D0}"/>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36" name="textruta 35">
              <a:extLst>
                <a:ext uri="{FF2B5EF4-FFF2-40B4-BE49-F238E27FC236}">
                  <a16:creationId xmlns:a16="http://schemas.microsoft.com/office/drawing/2014/main" id="{6FC1A97A-43EE-989D-B560-AE15EA924537}"/>
                </a:ext>
              </a:extLst>
            </p:cNvPr>
            <p:cNvSpPr txBox="1"/>
            <p:nvPr/>
          </p:nvSpPr>
          <p:spPr>
            <a:xfrm>
              <a:off x="5529230" y="6602445"/>
              <a:ext cx="1774889" cy="1200329"/>
            </a:xfrm>
            <a:prstGeom prst="rect">
              <a:avLst/>
            </a:prstGeom>
            <a:grpFill/>
          </p:spPr>
          <p:txBody>
            <a:bodyPr wrap="square">
              <a:spAutoFit/>
            </a:bodyPr>
            <a:lstStyle/>
            <a:p>
              <a:pPr lvl="0" algn="ctr">
                <a:defRPr/>
              </a:pPr>
              <a:r>
                <a:rPr lang="sv-SE" sz="1200" b="1" dirty="0">
                  <a:solidFill>
                    <a:srgbClr val="FFFFFF"/>
                  </a:solidFill>
                  <a:latin typeface="Calibri (Brödtext)"/>
                </a:rPr>
                <a:t>Studiestöd:</a:t>
              </a:r>
              <a:br>
                <a:rPr lang="sv-SE" sz="1200" b="1" dirty="0">
                  <a:solidFill>
                    <a:srgbClr val="FFFFFF"/>
                  </a:solidFill>
                  <a:latin typeface="Calibri (Brödtext)"/>
                </a:rPr>
              </a:br>
              <a:r>
                <a:rPr lang="sv-SE" sz="1200" b="1" dirty="0">
                  <a:solidFill>
                    <a:srgbClr val="FFFFFF"/>
                  </a:solidFill>
                  <a:latin typeface="Calibri (Brödtext)"/>
                </a:rPr>
                <a:t>Omställningsstudiestöd, kortvarigt studiestöd, kompletterande studiestöd, förlängt studiestöd</a:t>
              </a:r>
              <a:endParaRPr kumimoji="0" lang="en-US" sz="1200" b="0" i="0" u="none" strike="noStrike" kern="1200" cap="none" spc="0" normalizeH="0" baseline="0" noProof="0" dirty="0">
                <a:ln>
                  <a:noFill/>
                </a:ln>
                <a:solidFill>
                  <a:srgbClr val="FFFFFF"/>
                </a:solidFill>
                <a:effectLst/>
                <a:uLnTx/>
                <a:uFillTx/>
                <a:latin typeface="Calibri Light"/>
              </a:endParaRPr>
            </a:p>
          </p:txBody>
        </p:sp>
      </p:grpSp>
      <p:grpSp>
        <p:nvGrpSpPr>
          <p:cNvPr id="38" name="Grupp 37">
            <a:extLst>
              <a:ext uri="{FF2B5EF4-FFF2-40B4-BE49-F238E27FC236}">
                <a16:creationId xmlns:a16="http://schemas.microsoft.com/office/drawing/2014/main" id="{9097E456-3C55-327F-1867-50EDD350BCC5}"/>
              </a:ext>
            </a:extLst>
          </p:cNvPr>
          <p:cNvGrpSpPr/>
          <p:nvPr/>
        </p:nvGrpSpPr>
        <p:grpSpPr>
          <a:xfrm>
            <a:off x="2008283" y="3977924"/>
            <a:ext cx="1976784" cy="1901447"/>
            <a:chOff x="5428284" y="6249064"/>
            <a:chExt cx="1976783" cy="1901447"/>
          </a:xfrm>
          <a:solidFill>
            <a:schemeClr val="accent6">
              <a:lumMod val="40000"/>
              <a:lumOff val="60000"/>
            </a:schemeClr>
          </a:solidFill>
        </p:grpSpPr>
        <p:sp>
          <p:nvSpPr>
            <p:cNvPr id="39" name="Oval 11">
              <a:extLst>
                <a:ext uri="{FF2B5EF4-FFF2-40B4-BE49-F238E27FC236}">
                  <a16:creationId xmlns:a16="http://schemas.microsoft.com/office/drawing/2014/main" id="{6D8A926A-AFB2-AC62-31B3-FDB049E18E4E}"/>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0" name="textruta 39">
              <a:extLst>
                <a:ext uri="{FF2B5EF4-FFF2-40B4-BE49-F238E27FC236}">
                  <a16:creationId xmlns:a16="http://schemas.microsoft.com/office/drawing/2014/main" id="{93B5C194-1155-B865-492C-379C567D1AC9}"/>
                </a:ext>
              </a:extLst>
            </p:cNvPr>
            <p:cNvSpPr txBox="1"/>
            <p:nvPr/>
          </p:nvSpPr>
          <p:spPr>
            <a:xfrm>
              <a:off x="5529230" y="6876621"/>
              <a:ext cx="1774889" cy="646331"/>
            </a:xfrm>
            <a:prstGeom prst="rect">
              <a:avLst/>
            </a:prstGeom>
            <a:grpFill/>
          </p:spPr>
          <p:txBody>
            <a:bodyPr wrap="square">
              <a:spAutoFit/>
            </a:bodyPr>
            <a:lstStyle/>
            <a:p>
              <a:pPr lvl="0" algn="ctr">
                <a:defRPr/>
              </a:pPr>
              <a:r>
                <a:rPr lang="sv-SE" sz="1200" b="1" dirty="0">
                  <a:solidFill>
                    <a:srgbClr val="FFFFFF"/>
                  </a:solidFill>
                  <a:latin typeface="Calibri (Brödtext)"/>
                </a:rPr>
                <a:t>Stöd vid arbete </a:t>
              </a:r>
            </a:p>
            <a:p>
              <a:pPr lvl="0" algn="ctr">
                <a:defRPr/>
              </a:pPr>
              <a:r>
                <a:rPr lang="sv-SE" sz="1200" b="1" dirty="0">
                  <a:solidFill>
                    <a:srgbClr val="FFFFFF"/>
                  </a:solidFill>
                  <a:latin typeface="Calibri (Brödtext)"/>
                </a:rPr>
                <a:t>med strategisk kompetensförsörjning</a:t>
              </a: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41" name="Grupp 40">
            <a:extLst>
              <a:ext uri="{FF2B5EF4-FFF2-40B4-BE49-F238E27FC236}">
                <a16:creationId xmlns:a16="http://schemas.microsoft.com/office/drawing/2014/main" id="{C36A7AD5-EC33-D869-9A34-5251AFBC4062}"/>
              </a:ext>
            </a:extLst>
          </p:cNvPr>
          <p:cNvGrpSpPr/>
          <p:nvPr/>
        </p:nvGrpSpPr>
        <p:grpSpPr>
          <a:xfrm>
            <a:off x="4191367" y="3977921"/>
            <a:ext cx="1976783" cy="1901447"/>
            <a:chOff x="5428284" y="6249064"/>
            <a:chExt cx="1976783" cy="1901447"/>
          </a:xfrm>
          <a:solidFill>
            <a:schemeClr val="accent6">
              <a:lumMod val="40000"/>
              <a:lumOff val="60000"/>
            </a:schemeClr>
          </a:solidFill>
        </p:grpSpPr>
        <p:sp>
          <p:nvSpPr>
            <p:cNvPr id="42" name="Oval 11">
              <a:extLst>
                <a:ext uri="{FF2B5EF4-FFF2-40B4-BE49-F238E27FC236}">
                  <a16:creationId xmlns:a16="http://schemas.microsoft.com/office/drawing/2014/main" id="{9CEAB5A4-DF67-7437-7DCA-9B774EC8F0F4}"/>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3" name="textruta 42">
              <a:extLst>
                <a:ext uri="{FF2B5EF4-FFF2-40B4-BE49-F238E27FC236}">
                  <a16:creationId xmlns:a16="http://schemas.microsoft.com/office/drawing/2014/main" id="{C94D2CB0-F42C-45EF-FBBB-AC6C4BE640DC}"/>
                </a:ext>
              </a:extLst>
            </p:cNvPr>
            <p:cNvSpPr txBox="1"/>
            <p:nvPr/>
          </p:nvSpPr>
          <p:spPr>
            <a:xfrm>
              <a:off x="5529230" y="6968954"/>
              <a:ext cx="1774889" cy="461665"/>
            </a:xfrm>
            <a:prstGeom prst="rect">
              <a:avLst/>
            </a:prstGeom>
            <a:grpFill/>
          </p:spPr>
          <p:txBody>
            <a:bodyPr wrap="square">
              <a:spAutoFit/>
            </a:bodyPr>
            <a:lstStyle/>
            <a:p>
              <a:pPr lvl="0" algn="ctr">
                <a:defRPr/>
              </a:pPr>
              <a:r>
                <a:rPr lang="sv-SE" sz="1200" b="1" dirty="0">
                  <a:solidFill>
                    <a:srgbClr val="FFFFFF"/>
                  </a:solidFill>
                  <a:latin typeface="Calibri (Brödtext)"/>
                </a:rPr>
                <a:t>Individuell vägledning, </a:t>
              </a:r>
              <a:br>
                <a:rPr lang="sv-SE" sz="1200" b="1" dirty="0">
                  <a:solidFill>
                    <a:srgbClr val="FFFFFF"/>
                  </a:solidFill>
                  <a:latin typeface="Calibri (Brödtext)"/>
                </a:rPr>
              </a:br>
              <a:r>
                <a:rPr lang="sv-SE" sz="1200" b="1" dirty="0">
                  <a:solidFill>
                    <a:srgbClr val="FFFFFF"/>
                  </a:solidFill>
                  <a:latin typeface="Calibri (Brödtext)"/>
                </a:rPr>
                <a:t>rådgivning, validering</a:t>
              </a: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44" name="Grupp 43">
            <a:extLst>
              <a:ext uri="{FF2B5EF4-FFF2-40B4-BE49-F238E27FC236}">
                <a16:creationId xmlns:a16="http://schemas.microsoft.com/office/drawing/2014/main" id="{09BFB924-A30C-5597-B3F0-D76B69C8FF18}"/>
              </a:ext>
            </a:extLst>
          </p:cNvPr>
          <p:cNvGrpSpPr/>
          <p:nvPr/>
        </p:nvGrpSpPr>
        <p:grpSpPr>
          <a:xfrm>
            <a:off x="205713" y="3974375"/>
            <a:ext cx="1976784" cy="1901447"/>
            <a:chOff x="5428284" y="6249064"/>
            <a:chExt cx="1976783" cy="1901447"/>
          </a:xfrm>
          <a:solidFill>
            <a:schemeClr val="accent6">
              <a:lumMod val="40000"/>
              <a:lumOff val="60000"/>
            </a:schemeClr>
          </a:solidFill>
        </p:grpSpPr>
        <p:sp>
          <p:nvSpPr>
            <p:cNvPr id="45" name="Oval 11">
              <a:extLst>
                <a:ext uri="{FF2B5EF4-FFF2-40B4-BE49-F238E27FC236}">
                  <a16:creationId xmlns:a16="http://schemas.microsoft.com/office/drawing/2014/main" id="{BFDC9E3E-94EF-BAEC-CB6D-71C34C7ACC5F}"/>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6" name="textruta 45">
              <a:extLst>
                <a:ext uri="{FF2B5EF4-FFF2-40B4-BE49-F238E27FC236}">
                  <a16:creationId xmlns:a16="http://schemas.microsoft.com/office/drawing/2014/main" id="{9249DDA8-1191-AFD6-A119-0923CC56589A}"/>
                </a:ext>
              </a:extLst>
            </p:cNvPr>
            <p:cNvSpPr txBox="1"/>
            <p:nvPr/>
          </p:nvSpPr>
          <p:spPr>
            <a:xfrm>
              <a:off x="5529230" y="6876621"/>
              <a:ext cx="1774889" cy="646331"/>
            </a:xfrm>
            <a:prstGeom prst="rect">
              <a:avLst/>
            </a:prstGeom>
            <a:grpFill/>
          </p:spPr>
          <p:txBody>
            <a:bodyPr wrap="square">
              <a:spAutoFit/>
            </a:bodyPr>
            <a:lstStyle/>
            <a:p>
              <a:pPr lvl="0" algn="ctr">
                <a:defRPr/>
              </a:pPr>
              <a:r>
                <a:rPr lang="sv-SE" sz="1200" b="1" dirty="0">
                  <a:solidFill>
                    <a:srgbClr val="FFFFFF"/>
                  </a:solidFill>
                  <a:latin typeface="Calibri (Brödtext)"/>
                </a:rPr>
                <a:t>Förebyggande insatser för att utvecklas och ställa om</a:t>
              </a:r>
            </a:p>
          </p:txBody>
        </p:sp>
      </p:grpSp>
      <p:grpSp>
        <p:nvGrpSpPr>
          <p:cNvPr id="47" name="Grupp 46">
            <a:extLst>
              <a:ext uri="{FF2B5EF4-FFF2-40B4-BE49-F238E27FC236}">
                <a16:creationId xmlns:a16="http://schemas.microsoft.com/office/drawing/2014/main" id="{B0DCAC79-1BB8-5320-687D-A76B4500188B}"/>
              </a:ext>
            </a:extLst>
          </p:cNvPr>
          <p:cNvGrpSpPr/>
          <p:nvPr/>
        </p:nvGrpSpPr>
        <p:grpSpPr>
          <a:xfrm>
            <a:off x="8187125" y="3977921"/>
            <a:ext cx="1976783" cy="1901447"/>
            <a:chOff x="5428284" y="6249064"/>
            <a:chExt cx="1976783" cy="1901447"/>
          </a:xfrm>
        </p:grpSpPr>
        <p:sp>
          <p:nvSpPr>
            <p:cNvPr id="48" name="Oval 11">
              <a:extLst>
                <a:ext uri="{FF2B5EF4-FFF2-40B4-BE49-F238E27FC236}">
                  <a16:creationId xmlns:a16="http://schemas.microsoft.com/office/drawing/2014/main" id="{8BF290B8-868B-8B1F-E551-605EF241F873}"/>
                </a:ext>
              </a:extLst>
            </p:cNvPr>
            <p:cNvSpPr/>
            <p:nvPr/>
          </p:nvSpPr>
          <p:spPr>
            <a:xfrm>
              <a:off x="5428284" y="6249064"/>
              <a:ext cx="1976783" cy="1901447"/>
            </a:xfrm>
            <a:prstGeom prst="ellipse">
              <a:avLst/>
            </a:prstGeom>
            <a:solidFill>
              <a:srgbClr val="EA5045">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9" name="textruta 48">
              <a:extLst>
                <a:ext uri="{FF2B5EF4-FFF2-40B4-BE49-F238E27FC236}">
                  <a16:creationId xmlns:a16="http://schemas.microsoft.com/office/drawing/2014/main" id="{74618182-624B-AAAE-225A-3969A5CDD01F}"/>
                </a:ext>
              </a:extLst>
            </p:cNvPr>
            <p:cNvSpPr txBox="1"/>
            <p:nvPr/>
          </p:nvSpPr>
          <p:spPr>
            <a:xfrm>
              <a:off x="5529230" y="6968954"/>
              <a:ext cx="1774889" cy="461665"/>
            </a:xfrm>
            <a:prstGeom prst="rect">
              <a:avLst/>
            </a:prstGeom>
            <a:noFill/>
          </p:spPr>
          <p:txBody>
            <a:bodyPr wrap="square">
              <a:spAutoFit/>
            </a:bodyPr>
            <a:lstStyle/>
            <a:p>
              <a:pPr lvl="0" algn="ctr">
                <a:defRPr/>
              </a:pPr>
              <a:r>
                <a:rPr lang="sv-SE" sz="1200" b="1">
                  <a:solidFill>
                    <a:srgbClr val="FFFFFF"/>
                  </a:solidFill>
                  <a:latin typeface="Calibri (Brödtext)"/>
                </a:rPr>
                <a:t>Stöttar organisationen genom omställningen</a:t>
              </a:r>
              <a:endParaRPr kumimoji="0" lang="en-US" sz="1200" b="0" i="0" u="none" strike="noStrike" kern="1200" cap="none" spc="0" normalizeH="0" baseline="0" noProof="0">
                <a:ln>
                  <a:noFill/>
                </a:ln>
                <a:solidFill>
                  <a:srgbClr val="FFFFFF"/>
                </a:solidFill>
                <a:effectLst/>
                <a:uLnTx/>
                <a:uFillTx/>
                <a:latin typeface="Calibri Light"/>
              </a:endParaRPr>
            </a:p>
          </p:txBody>
        </p:sp>
      </p:grpSp>
      <p:grpSp>
        <p:nvGrpSpPr>
          <p:cNvPr id="50" name="Grupp 49">
            <a:extLst>
              <a:ext uri="{FF2B5EF4-FFF2-40B4-BE49-F238E27FC236}">
                <a16:creationId xmlns:a16="http://schemas.microsoft.com/office/drawing/2014/main" id="{53EF6639-2A8E-2182-4D34-A3FFAD141143}"/>
              </a:ext>
            </a:extLst>
          </p:cNvPr>
          <p:cNvGrpSpPr/>
          <p:nvPr/>
        </p:nvGrpSpPr>
        <p:grpSpPr>
          <a:xfrm>
            <a:off x="4727861" y="1742477"/>
            <a:ext cx="2722101" cy="2618361"/>
            <a:chOff x="5428284" y="6249064"/>
            <a:chExt cx="1976783" cy="1901447"/>
          </a:xfrm>
          <a:solidFill>
            <a:schemeClr val="accent6">
              <a:lumMod val="40000"/>
              <a:lumOff val="60000"/>
            </a:schemeClr>
          </a:solidFill>
        </p:grpSpPr>
        <p:sp>
          <p:nvSpPr>
            <p:cNvPr id="51" name="Oval 11">
              <a:extLst>
                <a:ext uri="{FF2B5EF4-FFF2-40B4-BE49-F238E27FC236}">
                  <a16:creationId xmlns:a16="http://schemas.microsoft.com/office/drawing/2014/main" id="{A816F729-D7A7-582D-5A3C-E4854D0871D0}"/>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52" name="textruta 51">
              <a:extLst>
                <a:ext uri="{FF2B5EF4-FFF2-40B4-BE49-F238E27FC236}">
                  <a16:creationId xmlns:a16="http://schemas.microsoft.com/office/drawing/2014/main" id="{1AF377E1-254F-C51A-4BE3-5B0F3C207A86}"/>
                </a:ext>
              </a:extLst>
            </p:cNvPr>
            <p:cNvSpPr txBox="1"/>
            <p:nvPr/>
          </p:nvSpPr>
          <p:spPr>
            <a:xfrm>
              <a:off x="5529231" y="6831001"/>
              <a:ext cx="1774889" cy="737572"/>
            </a:xfrm>
            <a:prstGeom prst="rect">
              <a:avLst/>
            </a:prstGeom>
            <a:grpFill/>
          </p:spPr>
          <p:txBody>
            <a:bodyPr wrap="square" lIns="91440" tIns="45720" rIns="91440" bIns="45720" anchor="t">
              <a:spAutoFit/>
            </a:bodyPr>
            <a:lstStyle/>
            <a:p>
              <a:pPr algn="ctr">
                <a:defRPr/>
              </a:pPr>
              <a:r>
                <a:rPr lang="sv-SE" sz="2000" b="1" dirty="0">
                  <a:solidFill>
                    <a:srgbClr val="FFFFFF"/>
                  </a:solidFill>
                  <a:latin typeface="Calibri (Brödtext)"/>
                </a:rPr>
                <a:t>Kompetensstöd</a:t>
              </a:r>
              <a:br>
                <a:rPr lang="sv-SE" sz="2000" b="1" dirty="0">
                  <a:latin typeface="Calibri (Brödtext)"/>
                </a:rPr>
              </a:br>
              <a:r>
                <a:rPr lang="sv-SE" sz="2000" b="1" dirty="0">
                  <a:solidFill>
                    <a:srgbClr val="FFFFFF"/>
                  </a:solidFill>
                  <a:latin typeface="Calibri (Brödtext)"/>
                </a:rPr>
                <a:t>för medarbetare under anställning</a:t>
              </a:r>
              <a:endParaRPr kumimoji="0" lang="en-US" sz="2000" b="0" i="0" u="none" strike="noStrike" kern="1200" cap="none" spc="0" normalizeH="0" baseline="0" noProof="0" dirty="0">
                <a:ln>
                  <a:noFill/>
                </a:ln>
                <a:solidFill>
                  <a:srgbClr val="FFFFFF"/>
                </a:solidFill>
                <a:effectLst/>
                <a:uLnTx/>
                <a:uFillTx/>
                <a:latin typeface="Calibri Light"/>
              </a:endParaRPr>
            </a:p>
          </p:txBody>
        </p:sp>
      </p:grpSp>
      <p:grpSp>
        <p:nvGrpSpPr>
          <p:cNvPr id="56" name="Grupp 55">
            <a:extLst>
              <a:ext uri="{FF2B5EF4-FFF2-40B4-BE49-F238E27FC236}">
                <a16:creationId xmlns:a16="http://schemas.microsoft.com/office/drawing/2014/main" id="{FFB53709-685A-9D58-DC10-E87B3355587B}"/>
              </a:ext>
            </a:extLst>
          </p:cNvPr>
          <p:cNvGrpSpPr/>
          <p:nvPr/>
        </p:nvGrpSpPr>
        <p:grpSpPr>
          <a:xfrm>
            <a:off x="719826" y="1742477"/>
            <a:ext cx="2722101" cy="2618361"/>
            <a:chOff x="5428284" y="6249064"/>
            <a:chExt cx="1976783" cy="1901447"/>
          </a:xfrm>
          <a:solidFill>
            <a:schemeClr val="accent6">
              <a:lumMod val="40000"/>
              <a:lumOff val="60000"/>
            </a:schemeClr>
          </a:solidFill>
        </p:grpSpPr>
        <p:sp>
          <p:nvSpPr>
            <p:cNvPr id="57" name="Oval 11">
              <a:extLst>
                <a:ext uri="{FF2B5EF4-FFF2-40B4-BE49-F238E27FC236}">
                  <a16:creationId xmlns:a16="http://schemas.microsoft.com/office/drawing/2014/main" id="{0094FCC0-8C1E-179B-C1FA-1C452206C07C}"/>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58" name="textruta 57">
              <a:extLst>
                <a:ext uri="{FF2B5EF4-FFF2-40B4-BE49-F238E27FC236}">
                  <a16:creationId xmlns:a16="http://schemas.microsoft.com/office/drawing/2014/main" id="{60EC20AB-390C-F8DE-45C1-2458B800C637}"/>
                </a:ext>
              </a:extLst>
            </p:cNvPr>
            <p:cNvSpPr txBox="1"/>
            <p:nvPr/>
          </p:nvSpPr>
          <p:spPr>
            <a:xfrm>
              <a:off x="5529231" y="6831001"/>
              <a:ext cx="1774889" cy="737572"/>
            </a:xfrm>
            <a:prstGeom prst="rect">
              <a:avLst/>
            </a:prstGeom>
            <a:grpFill/>
          </p:spPr>
          <p:txBody>
            <a:bodyPr wrap="square">
              <a:spAutoFit/>
            </a:bodyPr>
            <a:lstStyle/>
            <a:p>
              <a:pPr lvl="0" algn="ctr">
                <a:defRPr/>
              </a:pPr>
              <a:r>
                <a:rPr lang="sv-SE" sz="2000" b="1" dirty="0">
                  <a:solidFill>
                    <a:srgbClr val="FFFFFF"/>
                  </a:solidFill>
                  <a:latin typeface="Calibri (Brödtext)"/>
                </a:rPr>
                <a:t>Stöd till arbetsgivare och fackliga företrädare</a:t>
              </a:r>
              <a:endParaRPr kumimoji="0" lang="en-US" sz="2000" b="0" i="0" u="none" strike="noStrike" kern="1200" cap="none" spc="0" normalizeH="0" baseline="0" noProof="0" dirty="0">
                <a:ln>
                  <a:noFill/>
                </a:ln>
                <a:solidFill>
                  <a:srgbClr val="FFFFFF"/>
                </a:solidFill>
                <a:effectLst/>
                <a:uLnTx/>
                <a:uFillTx/>
                <a:latin typeface="Calibri Light"/>
              </a:endParaRPr>
            </a:p>
          </p:txBody>
        </p:sp>
      </p:grpSp>
      <p:grpSp>
        <p:nvGrpSpPr>
          <p:cNvPr id="59" name="Grupp 58">
            <a:extLst>
              <a:ext uri="{FF2B5EF4-FFF2-40B4-BE49-F238E27FC236}">
                <a16:creationId xmlns:a16="http://schemas.microsoft.com/office/drawing/2014/main" id="{FE4BE3F3-3EF4-DC2B-6ED4-38F48771E0C9}"/>
              </a:ext>
            </a:extLst>
          </p:cNvPr>
          <p:cNvGrpSpPr/>
          <p:nvPr/>
        </p:nvGrpSpPr>
        <p:grpSpPr>
          <a:xfrm>
            <a:off x="8742311" y="1742477"/>
            <a:ext cx="2722101" cy="2618361"/>
            <a:chOff x="5428284" y="6249064"/>
            <a:chExt cx="1976783" cy="1901447"/>
          </a:xfrm>
        </p:grpSpPr>
        <p:sp>
          <p:nvSpPr>
            <p:cNvPr id="60" name="Oval 11">
              <a:extLst>
                <a:ext uri="{FF2B5EF4-FFF2-40B4-BE49-F238E27FC236}">
                  <a16:creationId xmlns:a16="http://schemas.microsoft.com/office/drawing/2014/main" id="{429C6E96-9929-12D1-4155-77EDE672E0A2}"/>
                </a:ext>
              </a:extLst>
            </p:cNvPr>
            <p:cNvSpPr/>
            <p:nvPr/>
          </p:nvSpPr>
          <p:spPr>
            <a:xfrm>
              <a:off x="5428284" y="6249064"/>
              <a:ext cx="1976783" cy="1901447"/>
            </a:xfrm>
            <a:prstGeom prst="ellipse">
              <a:avLst/>
            </a:prstGeom>
            <a:solidFill>
              <a:srgbClr val="EA5045"/>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61" name="textruta 60">
              <a:extLst>
                <a:ext uri="{FF2B5EF4-FFF2-40B4-BE49-F238E27FC236}">
                  <a16:creationId xmlns:a16="http://schemas.microsoft.com/office/drawing/2014/main" id="{75F032A6-A330-2A4D-C9D1-BD8EAFE38649}"/>
                </a:ext>
              </a:extLst>
            </p:cNvPr>
            <p:cNvSpPr txBox="1"/>
            <p:nvPr/>
          </p:nvSpPr>
          <p:spPr>
            <a:xfrm>
              <a:off x="5521437" y="6670256"/>
              <a:ext cx="1774889" cy="1184585"/>
            </a:xfrm>
            <a:prstGeom prst="rect">
              <a:avLst/>
            </a:prstGeom>
            <a:noFill/>
          </p:spPr>
          <p:txBody>
            <a:bodyPr wrap="square">
              <a:spAutoFit/>
            </a:bodyPr>
            <a:lstStyle/>
            <a:p>
              <a:pPr lvl="0" algn="ctr">
                <a:defRPr/>
              </a:pPr>
              <a:r>
                <a:rPr lang="sv-SE" sz="2000" b="1" dirty="0">
                  <a:solidFill>
                    <a:srgbClr val="FFFFFF"/>
                  </a:solidFill>
                  <a:latin typeface="Calibri (Brödtext)"/>
                </a:rPr>
                <a:t>Omställningsstöd till medarbetare, arbetsgivare och fack under och genom omställning</a:t>
              </a:r>
              <a:endParaRPr kumimoji="0" lang="en-US" sz="2000" b="0" i="0" u="none" strike="noStrike" kern="1200" cap="none" spc="0" normalizeH="0" baseline="0" noProof="0" dirty="0">
                <a:ln>
                  <a:noFill/>
                </a:ln>
                <a:solidFill>
                  <a:srgbClr val="FFFFFF"/>
                </a:solidFill>
                <a:effectLst/>
                <a:uLnTx/>
                <a:uFillTx/>
                <a:latin typeface="Calibri Light"/>
              </a:endParaRPr>
            </a:p>
          </p:txBody>
        </p:sp>
      </p:grpSp>
      <p:grpSp>
        <p:nvGrpSpPr>
          <p:cNvPr id="65" name="Grupp 64">
            <a:extLst>
              <a:ext uri="{FF2B5EF4-FFF2-40B4-BE49-F238E27FC236}">
                <a16:creationId xmlns:a16="http://schemas.microsoft.com/office/drawing/2014/main" id="{463E05B6-23DC-FAB8-8674-18A2A1C76991}"/>
              </a:ext>
            </a:extLst>
          </p:cNvPr>
          <p:cNvGrpSpPr/>
          <p:nvPr/>
        </p:nvGrpSpPr>
        <p:grpSpPr>
          <a:xfrm>
            <a:off x="0" y="0"/>
            <a:ext cx="11582400" cy="2019739"/>
            <a:chOff x="0" y="0"/>
            <a:chExt cx="11582400" cy="2019739"/>
          </a:xfrm>
        </p:grpSpPr>
        <p:sp>
          <p:nvSpPr>
            <p:cNvPr id="66" name="Rektangel: ett hörn rundat 65">
              <a:extLst>
                <a:ext uri="{FF2B5EF4-FFF2-40B4-BE49-F238E27FC236}">
                  <a16:creationId xmlns:a16="http://schemas.microsoft.com/office/drawing/2014/main" id="{66B72851-1E73-5F13-23CD-232339958A19}"/>
                </a:ext>
              </a:extLst>
            </p:cNvPr>
            <p:cNvSpPr/>
            <p:nvPr/>
          </p:nvSpPr>
          <p:spPr>
            <a:xfrm flipV="1">
              <a:off x="0" y="0"/>
              <a:ext cx="4220935" cy="830350"/>
            </a:xfrm>
            <a:prstGeom prst="round1Rect">
              <a:avLst>
                <a:gd name="adj" fmla="val 50000"/>
              </a:avLst>
            </a:prstGeom>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textruta 66">
              <a:extLst>
                <a:ext uri="{FF2B5EF4-FFF2-40B4-BE49-F238E27FC236}">
                  <a16:creationId xmlns:a16="http://schemas.microsoft.com/office/drawing/2014/main" id="{7A58D619-7FE3-7E96-DCB1-B999301112BC}"/>
                </a:ext>
              </a:extLst>
            </p:cNvPr>
            <p:cNvSpPr txBox="1"/>
            <p:nvPr/>
          </p:nvSpPr>
          <p:spPr>
            <a:xfrm>
              <a:off x="609598" y="220436"/>
              <a:ext cx="3333752" cy="461665"/>
            </a:xfrm>
            <a:prstGeom prst="rect">
              <a:avLst/>
            </a:prstGeom>
            <a:noFill/>
          </p:spPr>
          <p:txBody>
            <a:bodyPr wrap="square" rtlCol="0">
              <a:spAutoFit/>
            </a:bodyPr>
            <a:lstStyle/>
            <a:p>
              <a:r>
                <a:rPr lang="sv-SE" sz="2400" b="1">
                  <a:solidFill>
                    <a:schemeClr val="bg1"/>
                  </a:solidFill>
                </a:rPr>
                <a:t>Om Omställningsfonden</a:t>
              </a:r>
            </a:p>
          </p:txBody>
        </p:sp>
        <p:sp>
          <p:nvSpPr>
            <p:cNvPr id="68" name="Rubrik 2">
              <a:extLst>
                <a:ext uri="{FF2B5EF4-FFF2-40B4-BE49-F238E27FC236}">
                  <a16:creationId xmlns:a16="http://schemas.microsoft.com/office/drawing/2014/main" id="{2AFEF201-2E06-2323-0AEE-B7982BEFA7CD}"/>
                </a:ext>
              </a:extLst>
            </p:cNvPr>
            <p:cNvSpPr txBox="1">
              <a:spLocks/>
            </p:cNvSpPr>
            <p:nvPr/>
          </p:nvSpPr>
          <p:spPr>
            <a:xfrm>
              <a:off x="609600"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sv-SE" dirty="0"/>
                <a:t>Vårt uppdrag</a:t>
              </a:r>
            </a:p>
          </p:txBody>
        </p:sp>
      </p:grpSp>
    </p:spTree>
    <p:extLst>
      <p:ext uri="{BB962C8B-B14F-4D97-AF65-F5344CB8AC3E}">
        <p14:creationId xmlns:p14="http://schemas.microsoft.com/office/powerpoint/2010/main" val="1016831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extLst>
              <a:ext uri="{BEBA8EAE-BF5A-486C-A8C5-ECC9F3942E4B}">
                <a14:imgProps xmlns:a14="http://schemas.microsoft.com/office/drawing/2010/main">
                  <a14:imgLayer r:embed="rId3">
                    <a14:imgEffect>
                      <a14:brightnessContrast bright="1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01BA2124-729F-9D1F-0BD7-031D2CDBA570}"/>
              </a:ext>
            </a:extLst>
          </p:cNvPr>
          <p:cNvSpPr>
            <a:spLocks noGrp="1"/>
          </p:cNvSpPr>
          <p:nvPr>
            <p:ph type="sldNum" sz="quarter" idx="12"/>
          </p:nvPr>
        </p:nvSpPr>
        <p:spPr/>
        <p:txBody>
          <a:bodyPr/>
          <a:lstStyle/>
          <a:p>
            <a:fld id="{94DA6F32-A9B6-40E3-8F6A-B518FCF14CBD}" type="slidenum">
              <a:rPr lang="sv-SE" smtClean="0"/>
              <a:t>16</a:t>
            </a:fld>
            <a:endParaRPr lang="sv-SE"/>
          </a:p>
        </p:txBody>
      </p:sp>
      <p:sp>
        <p:nvSpPr>
          <p:cNvPr id="6" name="Rubrik 1">
            <a:extLst>
              <a:ext uri="{FF2B5EF4-FFF2-40B4-BE49-F238E27FC236}">
                <a16:creationId xmlns:a16="http://schemas.microsoft.com/office/drawing/2014/main" id="{FC2B6601-D312-9F95-8E8C-4083D77D235D}"/>
              </a:ext>
            </a:extLst>
          </p:cNvPr>
          <p:cNvSpPr txBox="1">
            <a:spLocks/>
          </p:cNvSpPr>
          <p:nvPr/>
        </p:nvSpPr>
        <p:spPr>
          <a:xfrm>
            <a:off x="609600" y="830350"/>
            <a:ext cx="10972800" cy="968953"/>
          </a:xfrm>
          <a:prstGeom prst="rect">
            <a:avLst/>
          </a:prstGeom>
        </p:spPr>
        <p:txBody>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sv-SE"/>
              <a:t>Omställningsstöd </a:t>
            </a:r>
            <a:br>
              <a:rPr lang="sv-SE"/>
            </a:br>
            <a:r>
              <a:rPr lang="sv-SE"/>
              <a:t>– när anställningen tar slut</a:t>
            </a:r>
          </a:p>
        </p:txBody>
      </p:sp>
      <p:sp>
        <p:nvSpPr>
          <p:cNvPr id="7" name="Platshållare för innehåll 2">
            <a:extLst>
              <a:ext uri="{FF2B5EF4-FFF2-40B4-BE49-F238E27FC236}">
                <a16:creationId xmlns:a16="http://schemas.microsoft.com/office/drawing/2014/main" id="{395351FD-F063-759E-89D5-5FAAD5FF723C}"/>
              </a:ext>
            </a:extLst>
          </p:cNvPr>
          <p:cNvSpPr txBox="1">
            <a:spLocks/>
          </p:cNvSpPr>
          <p:nvPr/>
        </p:nvSpPr>
        <p:spPr>
          <a:xfrm>
            <a:off x="609600" y="2106588"/>
            <a:ext cx="5197455" cy="4149765"/>
          </a:xfrm>
          <a:prstGeom prst="roundRect">
            <a:avLst>
              <a:gd name="adj" fmla="val 2635"/>
            </a:avLst>
          </a:prstGeom>
        </p:spPr>
        <p:txBody>
          <a:bodyPr>
            <a:normAutofit/>
          </a:bodyPr>
          <a:lst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Font typeface="Arial" pitchFamily="34" charset="0"/>
              <a:buNone/>
            </a:pPr>
            <a:r>
              <a:rPr lang="sv-SE" sz="2400"/>
              <a:t>Olika typer av omställningsstöd i samband med att anställningen upphör på grund av arbetsbrist eller sjukdom, eller genom att en tidsbegränsad anställning löpt ut.</a:t>
            </a:r>
          </a:p>
        </p:txBody>
      </p:sp>
    </p:spTree>
    <p:extLst>
      <p:ext uri="{BB962C8B-B14F-4D97-AF65-F5344CB8AC3E}">
        <p14:creationId xmlns:p14="http://schemas.microsoft.com/office/powerpoint/2010/main" val="155289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upp 61">
            <a:extLst>
              <a:ext uri="{FF2B5EF4-FFF2-40B4-BE49-F238E27FC236}">
                <a16:creationId xmlns:a16="http://schemas.microsoft.com/office/drawing/2014/main" id="{E34ABA74-2439-AF0E-00DB-786119EC255F}"/>
              </a:ext>
            </a:extLst>
          </p:cNvPr>
          <p:cNvGrpSpPr/>
          <p:nvPr/>
        </p:nvGrpSpPr>
        <p:grpSpPr>
          <a:xfrm>
            <a:off x="10009504" y="3977921"/>
            <a:ext cx="1976783" cy="1901447"/>
            <a:chOff x="5428284" y="6249064"/>
            <a:chExt cx="1976783" cy="1901447"/>
          </a:xfrm>
        </p:grpSpPr>
        <p:sp>
          <p:nvSpPr>
            <p:cNvPr id="63" name="Oval 11">
              <a:extLst>
                <a:ext uri="{FF2B5EF4-FFF2-40B4-BE49-F238E27FC236}">
                  <a16:creationId xmlns:a16="http://schemas.microsoft.com/office/drawing/2014/main" id="{DB96416E-128A-0580-DB79-5F027625759B}"/>
                </a:ext>
              </a:extLst>
            </p:cNvPr>
            <p:cNvSpPr/>
            <p:nvPr/>
          </p:nvSpPr>
          <p:spPr>
            <a:xfrm>
              <a:off x="5428284" y="6249064"/>
              <a:ext cx="1976783" cy="1901447"/>
            </a:xfrm>
            <a:prstGeom prst="ellipse">
              <a:avLst/>
            </a:prstGeom>
            <a:solidFill>
              <a:srgbClr val="EA5045">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64" name="textruta 63">
              <a:extLst>
                <a:ext uri="{FF2B5EF4-FFF2-40B4-BE49-F238E27FC236}">
                  <a16:creationId xmlns:a16="http://schemas.microsoft.com/office/drawing/2014/main" id="{B5E5EDD2-CEA2-A4C2-33D7-2E7A0579E79F}"/>
                </a:ext>
              </a:extLst>
            </p:cNvPr>
            <p:cNvSpPr txBox="1"/>
            <p:nvPr/>
          </p:nvSpPr>
          <p:spPr>
            <a:xfrm>
              <a:off x="5529230" y="6968954"/>
              <a:ext cx="1774889" cy="646331"/>
            </a:xfrm>
            <a:prstGeom prst="rect">
              <a:avLst/>
            </a:prstGeom>
            <a:noFill/>
          </p:spPr>
          <p:txBody>
            <a:bodyPr wrap="square">
              <a:spAutoFit/>
            </a:bodyPr>
            <a:lstStyle/>
            <a:p>
              <a:pPr lvl="0" algn="ctr">
                <a:defRPr/>
              </a:pPr>
              <a:r>
                <a:rPr lang="sv-SE" sz="1200" b="1" dirty="0">
                  <a:solidFill>
                    <a:srgbClr val="FFFFFF"/>
                  </a:solidFill>
                  <a:latin typeface="Calibri (Brödtext)"/>
                </a:rPr>
                <a:t>Stöttar medarbetare till ny sysselsättning när anställningen tar slut</a:t>
              </a:r>
              <a:endParaRPr kumimoji="0" lang="en-US" sz="1200" b="0" i="0" u="none" strike="noStrike" kern="1200" cap="none" spc="0" normalizeH="0" baseline="0" noProof="0" dirty="0">
                <a:ln>
                  <a:noFill/>
                </a:ln>
                <a:solidFill>
                  <a:srgbClr val="FFFFFF"/>
                </a:solidFill>
                <a:effectLst/>
                <a:uLnTx/>
                <a:uFillTx/>
                <a:latin typeface="Calibri Light"/>
              </a:endParaRPr>
            </a:p>
          </p:txBody>
        </p:sp>
      </p:grpSp>
      <p:grpSp>
        <p:nvGrpSpPr>
          <p:cNvPr id="37" name="Grupp 36">
            <a:extLst>
              <a:ext uri="{FF2B5EF4-FFF2-40B4-BE49-F238E27FC236}">
                <a16:creationId xmlns:a16="http://schemas.microsoft.com/office/drawing/2014/main" id="{B1422987-038A-4264-529C-78E56BB9F39C}"/>
              </a:ext>
            </a:extLst>
          </p:cNvPr>
          <p:cNvGrpSpPr/>
          <p:nvPr/>
        </p:nvGrpSpPr>
        <p:grpSpPr>
          <a:xfrm>
            <a:off x="6013746" y="3974375"/>
            <a:ext cx="1976783" cy="1901447"/>
            <a:chOff x="5428284" y="6249064"/>
            <a:chExt cx="1976783" cy="1901447"/>
          </a:xfrm>
        </p:grpSpPr>
        <p:sp>
          <p:nvSpPr>
            <p:cNvPr id="33" name="Oval 11">
              <a:extLst>
                <a:ext uri="{FF2B5EF4-FFF2-40B4-BE49-F238E27FC236}">
                  <a16:creationId xmlns:a16="http://schemas.microsoft.com/office/drawing/2014/main" id="{EEDE9B0B-BC76-C66C-AFEA-5C88A51CF8D0}"/>
                </a:ext>
              </a:extLst>
            </p:cNvPr>
            <p:cNvSpPr/>
            <p:nvPr/>
          </p:nvSpPr>
          <p:spPr>
            <a:xfrm>
              <a:off x="5428284" y="6249064"/>
              <a:ext cx="1976783" cy="1901447"/>
            </a:xfrm>
            <a:prstGeom prst="ellipse">
              <a:avLst/>
            </a:prstGeom>
            <a:solidFill>
              <a:srgbClr val="31287C">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36" name="textruta 35">
              <a:extLst>
                <a:ext uri="{FF2B5EF4-FFF2-40B4-BE49-F238E27FC236}">
                  <a16:creationId xmlns:a16="http://schemas.microsoft.com/office/drawing/2014/main" id="{6FC1A97A-43EE-989D-B560-AE15EA924537}"/>
                </a:ext>
              </a:extLst>
            </p:cNvPr>
            <p:cNvSpPr txBox="1"/>
            <p:nvPr/>
          </p:nvSpPr>
          <p:spPr>
            <a:xfrm>
              <a:off x="5529230" y="6602445"/>
              <a:ext cx="1774889" cy="1200329"/>
            </a:xfrm>
            <a:prstGeom prst="rect">
              <a:avLst/>
            </a:prstGeom>
            <a:noFill/>
          </p:spPr>
          <p:txBody>
            <a:bodyPr wrap="square">
              <a:spAutoFit/>
            </a:bodyPr>
            <a:lstStyle/>
            <a:p>
              <a:pPr lvl="0" algn="ctr">
                <a:defRPr/>
              </a:pPr>
              <a:r>
                <a:rPr lang="sv-SE" sz="1200" b="1" dirty="0">
                  <a:solidFill>
                    <a:srgbClr val="FFFFFF"/>
                  </a:solidFill>
                  <a:latin typeface="Calibri (Brödtext)"/>
                </a:rPr>
                <a:t>Studiestöd:</a:t>
              </a:r>
              <a:br>
                <a:rPr lang="sv-SE" sz="1200" b="1" dirty="0">
                  <a:solidFill>
                    <a:srgbClr val="FFFFFF"/>
                  </a:solidFill>
                  <a:latin typeface="Calibri (Brödtext)"/>
                </a:rPr>
              </a:br>
              <a:r>
                <a:rPr lang="sv-SE" sz="1200" b="1" dirty="0">
                  <a:solidFill>
                    <a:srgbClr val="FFFFFF"/>
                  </a:solidFill>
                  <a:latin typeface="Calibri (Brödtext)"/>
                </a:rPr>
                <a:t>Omställningsstudiestöd, kortvarigt studiestöd, kompletterande studiestöd, förlängt studiestöd</a:t>
              </a:r>
              <a:endParaRPr kumimoji="0" lang="en-US" sz="1200" b="0" i="0" u="none" strike="noStrike" kern="1200" cap="none" spc="0" normalizeH="0" baseline="0" noProof="0" dirty="0">
                <a:ln>
                  <a:noFill/>
                </a:ln>
                <a:solidFill>
                  <a:srgbClr val="FFFFFF"/>
                </a:solidFill>
                <a:effectLst/>
                <a:uLnTx/>
                <a:uFillTx/>
                <a:latin typeface="Calibri Light"/>
              </a:endParaRPr>
            </a:p>
          </p:txBody>
        </p:sp>
      </p:grpSp>
      <p:grpSp>
        <p:nvGrpSpPr>
          <p:cNvPr id="38" name="Grupp 37">
            <a:extLst>
              <a:ext uri="{FF2B5EF4-FFF2-40B4-BE49-F238E27FC236}">
                <a16:creationId xmlns:a16="http://schemas.microsoft.com/office/drawing/2014/main" id="{9097E456-3C55-327F-1867-50EDD350BCC5}"/>
              </a:ext>
            </a:extLst>
          </p:cNvPr>
          <p:cNvGrpSpPr/>
          <p:nvPr/>
        </p:nvGrpSpPr>
        <p:grpSpPr>
          <a:xfrm>
            <a:off x="2008283" y="3977924"/>
            <a:ext cx="1976784" cy="1901447"/>
            <a:chOff x="5428284" y="6249064"/>
            <a:chExt cx="1976783" cy="1901447"/>
          </a:xfrm>
        </p:grpSpPr>
        <p:sp>
          <p:nvSpPr>
            <p:cNvPr id="39" name="Oval 11">
              <a:extLst>
                <a:ext uri="{FF2B5EF4-FFF2-40B4-BE49-F238E27FC236}">
                  <a16:creationId xmlns:a16="http://schemas.microsoft.com/office/drawing/2014/main" id="{6D8A926A-AFB2-AC62-31B3-FDB049E18E4E}"/>
                </a:ext>
              </a:extLst>
            </p:cNvPr>
            <p:cNvSpPr/>
            <p:nvPr/>
          </p:nvSpPr>
          <p:spPr>
            <a:xfrm>
              <a:off x="5428284" y="6249064"/>
              <a:ext cx="1976783" cy="1901447"/>
            </a:xfrm>
            <a:prstGeom prst="ellipse">
              <a:avLst/>
            </a:prstGeom>
            <a:solidFill>
              <a:srgbClr val="90A6AC">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0" name="textruta 39">
              <a:extLst>
                <a:ext uri="{FF2B5EF4-FFF2-40B4-BE49-F238E27FC236}">
                  <a16:creationId xmlns:a16="http://schemas.microsoft.com/office/drawing/2014/main" id="{93B5C194-1155-B865-492C-379C567D1AC9}"/>
                </a:ext>
              </a:extLst>
            </p:cNvPr>
            <p:cNvSpPr txBox="1"/>
            <p:nvPr/>
          </p:nvSpPr>
          <p:spPr>
            <a:xfrm>
              <a:off x="5529230" y="6876621"/>
              <a:ext cx="1774889" cy="646331"/>
            </a:xfrm>
            <a:prstGeom prst="rect">
              <a:avLst/>
            </a:prstGeom>
            <a:noFill/>
          </p:spPr>
          <p:txBody>
            <a:bodyPr wrap="square">
              <a:spAutoFit/>
            </a:bodyPr>
            <a:lstStyle/>
            <a:p>
              <a:pPr lvl="0" algn="ctr">
                <a:defRPr/>
              </a:pPr>
              <a:r>
                <a:rPr lang="sv-SE" sz="1200" b="1" dirty="0">
                  <a:solidFill>
                    <a:srgbClr val="FFFFFF"/>
                  </a:solidFill>
                  <a:latin typeface="Calibri (Brödtext)"/>
                </a:rPr>
                <a:t>Stöd vid arbete </a:t>
              </a:r>
            </a:p>
            <a:p>
              <a:pPr lvl="0" algn="ctr">
                <a:defRPr/>
              </a:pPr>
              <a:r>
                <a:rPr lang="sv-SE" sz="1200" b="1" dirty="0">
                  <a:solidFill>
                    <a:srgbClr val="FFFFFF"/>
                  </a:solidFill>
                  <a:latin typeface="Calibri (Brödtext)"/>
                </a:rPr>
                <a:t>med strategisk kompetensförsörjning</a:t>
              </a: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41" name="Grupp 40">
            <a:extLst>
              <a:ext uri="{FF2B5EF4-FFF2-40B4-BE49-F238E27FC236}">
                <a16:creationId xmlns:a16="http://schemas.microsoft.com/office/drawing/2014/main" id="{C36A7AD5-EC33-D869-9A34-5251AFBC4062}"/>
              </a:ext>
            </a:extLst>
          </p:cNvPr>
          <p:cNvGrpSpPr/>
          <p:nvPr/>
        </p:nvGrpSpPr>
        <p:grpSpPr>
          <a:xfrm>
            <a:off x="4191367" y="3977921"/>
            <a:ext cx="1976783" cy="1901447"/>
            <a:chOff x="5428284" y="6249064"/>
            <a:chExt cx="1976783" cy="1901447"/>
          </a:xfrm>
        </p:grpSpPr>
        <p:sp>
          <p:nvSpPr>
            <p:cNvPr id="42" name="Oval 11">
              <a:extLst>
                <a:ext uri="{FF2B5EF4-FFF2-40B4-BE49-F238E27FC236}">
                  <a16:creationId xmlns:a16="http://schemas.microsoft.com/office/drawing/2014/main" id="{9CEAB5A4-DF67-7437-7DCA-9B774EC8F0F4}"/>
                </a:ext>
              </a:extLst>
            </p:cNvPr>
            <p:cNvSpPr/>
            <p:nvPr/>
          </p:nvSpPr>
          <p:spPr>
            <a:xfrm>
              <a:off x="5428284" y="6249064"/>
              <a:ext cx="1976783" cy="1901447"/>
            </a:xfrm>
            <a:prstGeom prst="ellipse">
              <a:avLst/>
            </a:prstGeom>
            <a:solidFill>
              <a:srgbClr val="31287C">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3" name="textruta 42">
              <a:extLst>
                <a:ext uri="{FF2B5EF4-FFF2-40B4-BE49-F238E27FC236}">
                  <a16:creationId xmlns:a16="http://schemas.microsoft.com/office/drawing/2014/main" id="{C94D2CB0-F42C-45EF-FBBB-AC6C4BE640DC}"/>
                </a:ext>
              </a:extLst>
            </p:cNvPr>
            <p:cNvSpPr txBox="1"/>
            <p:nvPr/>
          </p:nvSpPr>
          <p:spPr>
            <a:xfrm>
              <a:off x="5529230" y="6968954"/>
              <a:ext cx="1774889" cy="461665"/>
            </a:xfrm>
            <a:prstGeom prst="rect">
              <a:avLst/>
            </a:prstGeom>
            <a:noFill/>
          </p:spPr>
          <p:txBody>
            <a:bodyPr wrap="square">
              <a:spAutoFit/>
            </a:bodyPr>
            <a:lstStyle/>
            <a:p>
              <a:pPr lvl="0" algn="ctr">
                <a:defRPr/>
              </a:pPr>
              <a:r>
                <a:rPr lang="sv-SE" sz="1200" b="1" dirty="0">
                  <a:solidFill>
                    <a:srgbClr val="FFFFFF"/>
                  </a:solidFill>
                  <a:latin typeface="Calibri (Brödtext)"/>
                </a:rPr>
                <a:t>Individuell vägledning, </a:t>
              </a:r>
              <a:br>
                <a:rPr lang="sv-SE" sz="1200" b="1" dirty="0">
                  <a:solidFill>
                    <a:srgbClr val="FFFFFF"/>
                  </a:solidFill>
                  <a:latin typeface="Calibri (Brödtext)"/>
                </a:rPr>
              </a:br>
              <a:r>
                <a:rPr lang="sv-SE" sz="1200" b="1" dirty="0">
                  <a:solidFill>
                    <a:srgbClr val="FFFFFF"/>
                  </a:solidFill>
                  <a:latin typeface="Calibri (Brödtext)"/>
                </a:rPr>
                <a:t>rådgivning, validering</a:t>
              </a: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44" name="Grupp 43">
            <a:extLst>
              <a:ext uri="{FF2B5EF4-FFF2-40B4-BE49-F238E27FC236}">
                <a16:creationId xmlns:a16="http://schemas.microsoft.com/office/drawing/2014/main" id="{09BFB924-A30C-5597-B3F0-D76B69C8FF18}"/>
              </a:ext>
            </a:extLst>
          </p:cNvPr>
          <p:cNvGrpSpPr/>
          <p:nvPr/>
        </p:nvGrpSpPr>
        <p:grpSpPr>
          <a:xfrm>
            <a:off x="185904" y="3981472"/>
            <a:ext cx="1976784" cy="1901447"/>
            <a:chOff x="5428284" y="6249064"/>
            <a:chExt cx="1976783" cy="1901447"/>
          </a:xfrm>
        </p:grpSpPr>
        <p:sp>
          <p:nvSpPr>
            <p:cNvPr id="45" name="Oval 11">
              <a:extLst>
                <a:ext uri="{FF2B5EF4-FFF2-40B4-BE49-F238E27FC236}">
                  <a16:creationId xmlns:a16="http://schemas.microsoft.com/office/drawing/2014/main" id="{BFDC9E3E-94EF-BAEC-CB6D-71C34C7ACC5F}"/>
                </a:ext>
              </a:extLst>
            </p:cNvPr>
            <p:cNvSpPr/>
            <p:nvPr/>
          </p:nvSpPr>
          <p:spPr>
            <a:xfrm>
              <a:off x="5428284" y="6249064"/>
              <a:ext cx="1976783" cy="1901447"/>
            </a:xfrm>
            <a:prstGeom prst="ellipse">
              <a:avLst/>
            </a:prstGeom>
            <a:solidFill>
              <a:srgbClr val="90A6AC">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6" name="textruta 45">
              <a:extLst>
                <a:ext uri="{FF2B5EF4-FFF2-40B4-BE49-F238E27FC236}">
                  <a16:creationId xmlns:a16="http://schemas.microsoft.com/office/drawing/2014/main" id="{9249DDA8-1191-AFD6-A119-0923CC56589A}"/>
                </a:ext>
              </a:extLst>
            </p:cNvPr>
            <p:cNvSpPr txBox="1"/>
            <p:nvPr/>
          </p:nvSpPr>
          <p:spPr>
            <a:xfrm>
              <a:off x="5529230" y="6876621"/>
              <a:ext cx="1774889" cy="646331"/>
            </a:xfrm>
            <a:prstGeom prst="rect">
              <a:avLst/>
            </a:prstGeom>
            <a:noFill/>
          </p:spPr>
          <p:txBody>
            <a:bodyPr wrap="square">
              <a:spAutoFit/>
            </a:bodyPr>
            <a:lstStyle/>
            <a:p>
              <a:pPr lvl="0" algn="ctr">
                <a:defRPr/>
              </a:pPr>
              <a:r>
                <a:rPr lang="sv-SE" sz="1200" b="1" dirty="0">
                  <a:solidFill>
                    <a:srgbClr val="FFFFFF"/>
                  </a:solidFill>
                  <a:latin typeface="Calibri (Brödtext)"/>
                </a:rPr>
                <a:t>Förebyggande insatser för att utvecklas och ställa om</a:t>
              </a:r>
            </a:p>
          </p:txBody>
        </p:sp>
      </p:grpSp>
      <p:grpSp>
        <p:nvGrpSpPr>
          <p:cNvPr id="47" name="Grupp 46">
            <a:extLst>
              <a:ext uri="{FF2B5EF4-FFF2-40B4-BE49-F238E27FC236}">
                <a16:creationId xmlns:a16="http://schemas.microsoft.com/office/drawing/2014/main" id="{B0DCAC79-1BB8-5320-687D-A76B4500188B}"/>
              </a:ext>
            </a:extLst>
          </p:cNvPr>
          <p:cNvGrpSpPr/>
          <p:nvPr/>
        </p:nvGrpSpPr>
        <p:grpSpPr>
          <a:xfrm>
            <a:off x="8187125" y="3977921"/>
            <a:ext cx="1976783" cy="1901447"/>
            <a:chOff x="5428284" y="6249064"/>
            <a:chExt cx="1976783" cy="1901447"/>
          </a:xfrm>
        </p:grpSpPr>
        <p:sp>
          <p:nvSpPr>
            <p:cNvPr id="48" name="Oval 11">
              <a:extLst>
                <a:ext uri="{FF2B5EF4-FFF2-40B4-BE49-F238E27FC236}">
                  <a16:creationId xmlns:a16="http://schemas.microsoft.com/office/drawing/2014/main" id="{8BF290B8-868B-8B1F-E551-605EF241F873}"/>
                </a:ext>
              </a:extLst>
            </p:cNvPr>
            <p:cNvSpPr/>
            <p:nvPr/>
          </p:nvSpPr>
          <p:spPr>
            <a:xfrm>
              <a:off x="5428284" y="6249064"/>
              <a:ext cx="1976783" cy="1901447"/>
            </a:xfrm>
            <a:prstGeom prst="ellipse">
              <a:avLst/>
            </a:prstGeom>
            <a:solidFill>
              <a:srgbClr val="EA5045">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9" name="textruta 48">
              <a:extLst>
                <a:ext uri="{FF2B5EF4-FFF2-40B4-BE49-F238E27FC236}">
                  <a16:creationId xmlns:a16="http://schemas.microsoft.com/office/drawing/2014/main" id="{74618182-624B-AAAE-225A-3969A5CDD01F}"/>
                </a:ext>
              </a:extLst>
            </p:cNvPr>
            <p:cNvSpPr txBox="1"/>
            <p:nvPr/>
          </p:nvSpPr>
          <p:spPr>
            <a:xfrm>
              <a:off x="5529230" y="6968954"/>
              <a:ext cx="1774889" cy="461665"/>
            </a:xfrm>
            <a:prstGeom prst="rect">
              <a:avLst/>
            </a:prstGeom>
            <a:noFill/>
          </p:spPr>
          <p:txBody>
            <a:bodyPr wrap="square">
              <a:spAutoFit/>
            </a:bodyPr>
            <a:lstStyle/>
            <a:p>
              <a:pPr lvl="0" algn="ctr">
                <a:defRPr/>
              </a:pPr>
              <a:r>
                <a:rPr lang="sv-SE" sz="1200" b="1">
                  <a:solidFill>
                    <a:srgbClr val="FFFFFF"/>
                  </a:solidFill>
                  <a:latin typeface="Calibri (Brödtext)"/>
                </a:rPr>
                <a:t>Stöttar organisationen genom omställningen</a:t>
              </a:r>
              <a:endParaRPr kumimoji="0" lang="en-US" sz="1200" b="0" i="0" u="none" strike="noStrike" kern="1200" cap="none" spc="0" normalizeH="0" baseline="0" noProof="0">
                <a:ln>
                  <a:noFill/>
                </a:ln>
                <a:solidFill>
                  <a:srgbClr val="FFFFFF"/>
                </a:solidFill>
                <a:effectLst/>
                <a:uLnTx/>
                <a:uFillTx/>
                <a:latin typeface="Calibri Light"/>
              </a:endParaRPr>
            </a:p>
          </p:txBody>
        </p:sp>
      </p:grpSp>
      <p:grpSp>
        <p:nvGrpSpPr>
          <p:cNvPr id="50" name="Grupp 49">
            <a:extLst>
              <a:ext uri="{FF2B5EF4-FFF2-40B4-BE49-F238E27FC236}">
                <a16:creationId xmlns:a16="http://schemas.microsoft.com/office/drawing/2014/main" id="{53EF6639-2A8E-2182-4D34-A3FFAD141143}"/>
              </a:ext>
            </a:extLst>
          </p:cNvPr>
          <p:cNvGrpSpPr/>
          <p:nvPr/>
        </p:nvGrpSpPr>
        <p:grpSpPr>
          <a:xfrm>
            <a:off x="4727861" y="1742477"/>
            <a:ext cx="2722101" cy="2618361"/>
            <a:chOff x="5428284" y="6249064"/>
            <a:chExt cx="1976783" cy="1901447"/>
          </a:xfrm>
          <a:solidFill>
            <a:srgbClr val="31287C"/>
          </a:solidFill>
        </p:grpSpPr>
        <p:sp>
          <p:nvSpPr>
            <p:cNvPr id="51" name="Oval 11">
              <a:extLst>
                <a:ext uri="{FF2B5EF4-FFF2-40B4-BE49-F238E27FC236}">
                  <a16:creationId xmlns:a16="http://schemas.microsoft.com/office/drawing/2014/main" id="{A816F729-D7A7-582D-5A3C-E4854D0871D0}"/>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52" name="textruta 51">
              <a:extLst>
                <a:ext uri="{FF2B5EF4-FFF2-40B4-BE49-F238E27FC236}">
                  <a16:creationId xmlns:a16="http://schemas.microsoft.com/office/drawing/2014/main" id="{1AF377E1-254F-C51A-4BE3-5B0F3C207A86}"/>
                </a:ext>
              </a:extLst>
            </p:cNvPr>
            <p:cNvSpPr txBox="1"/>
            <p:nvPr/>
          </p:nvSpPr>
          <p:spPr>
            <a:xfrm>
              <a:off x="5529231" y="6722667"/>
              <a:ext cx="1774889" cy="961078"/>
            </a:xfrm>
            <a:prstGeom prst="rect">
              <a:avLst/>
            </a:prstGeom>
            <a:noFill/>
          </p:spPr>
          <p:txBody>
            <a:bodyPr wrap="square" lIns="91440" tIns="45720" rIns="91440" bIns="45720" anchor="t">
              <a:spAutoFit/>
            </a:bodyPr>
            <a:lstStyle/>
            <a:p>
              <a:pPr algn="ctr">
                <a:defRPr/>
              </a:pPr>
              <a:r>
                <a:rPr lang="sv-SE" sz="2000" b="1" dirty="0">
                  <a:solidFill>
                    <a:srgbClr val="FFFFFF"/>
                  </a:solidFill>
                  <a:latin typeface="Calibri (Brödtext)"/>
                </a:rPr>
                <a:t>Karriär- och studierådgivning</a:t>
              </a:r>
              <a:br>
                <a:rPr lang="sv-SE" sz="2000" b="1" dirty="0">
                  <a:latin typeface="Calibri (Brödtext)"/>
                </a:rPr>
              </a:br>
              <a:r>
                <a:rPr lang="sv-SE" sz="2000" b="1" dirty="0">
                  <a:solidFill>
                    <a:srgbClr val="FFFFFF"/>
                  </a:solidFill>
                  <a:latin typeface="Calibri (Brödtext)"/>
                </a:rPr>
                <a:t>till medarbetare under anställning</a:t>
              </a:r>
              <a:endParaRPr kumimoji="0" lang="en-US" sz="2000" b="0" i="0" u="none" strike="noStrike" kern="1200" cap="none" spc="0" normalizeH="0" baseline="0" noProof="0" dirty="0">
                <a:ln>
                  <a:noFill/>
                </a:ln>
                <a:solidFill>
                  <a:srgbClr val="FFFFFF"/>
                </a:solidFill>
                <a:effectLst/>
                <a:uLnTx/>
                <a:uFillTx/>
                <a:latin typeface="Calibri Light"/>
              </a:endParaRPr>
            </a:p>
          </p:txBody>
        </p:sp>
      </p:grpSp>
      <p:grpSp>
        <p:nvGrpSpPr>
          <p:cNvPr id="56" name="Grupp 55">
            <a:extLst>
              <a:ext uri="{FF2B5EF4-FFF2-40B4-BE49-F238E27FC236}">
                <a16:creationId xmlns:a16="http://schemas.microsoft.com/office/drawing/2014/main" id="{FFB53709-685A-9D58-DC10-E87B3355587B}"/>
              </a:ext>
            </a:extLst>
          </p:cNvPr>
          <p:cNvGrpSpPr/>
          <p:nvPr/>
        </p:nvGrpSpPr>
        <p:grpSpPr>
          <a:xfrm>
            <a:off x="719826" y="1742477"/>
            <a:ext cx="2722101" cy="2618361"/>
            <a:chOff x="5428284" y="6249064"/>
            <a:chExt cx="1976783" cy="1901447"/>
          </a:xfrm>
        </p:grpSpPr>
        <p:sp>
          <p:nvSpPr>
            <p:cNvPr id="57" name="Oval 11">
              <a:extLst>
                <a:ext uri="{FF2B5EF4-FFF2-40B4-BE49-F238E27FC236}">
                  <a16:creationId xmlns:a16="http://schemas.microsoft.com/office/drawing/2014/main" id="{0094FCC0-8C1E-179B-C1FA-1C452206C07C}"/>
                </a:ext>
              </a:extLst>
            </p:cNvPr>
            <p:cNvSpPr/>
            <p:nvPr/>
          </p:nvSpPr>
          <p:spPr>
            <a:xfrm>
              <a:off x="5428284" y="6249064"/>
              <a:ext cx="1976783" cy="1901447"/>
            </a:xfrm>
            <a:prstGeom prst="ellipse">
              <a:avLst/>
            </a:prstGeom>
            <a:solidFill>
              <a:srgbClr val="90A6AC"/>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58" name="textruta 57">
              <a:extLst>
                <a:ext uri="{FF2B5EF4-FFF2-40B4-BE49-F238E27FC236}">
                  <a16:creationId xmlns:a16="http://schemas.microsoft.com/office/drawing/2014/main" id="{60EC20AB-390C-F8DE-45C1-2458B800C637}"/>
                </a:ext>
              </a:extLst>
            </p:cNvPr>
            <p:cNvSpPr txBox="1"/>
            <p:nvPr/>
          </p:nvSpPr>
          <p:spPr>
            <a:xfrm>
              <a:off x="5529231" y="6831001"/>
              <a:ext cx="1774889" cy="737572"/>
            </a:xfrm>
            <a:prstGeom prst="rect">
              <a:avLst/>
            </a:prstGeom>
            <a:noFill/>
          </p:spPr>
          <p:txBody>
            <a:bodyPr wrap="square">
              <a:spAutoFit/>
            </a:bodyPr>
            <a:lstStyle/>
            <a:p>
              <a:pPr lvl="0" algn="ctr">
                <a:defRPr/>
              </a:pPr>
              <a:r>
                <a:rPr lang="sv-SE" sz="2000" b="1" dirty="0">
                  <a:solidFill>
                    <a:srgbClr val="FFFFFF"/>
                  </a:solidFill>
                  <a:latin typeface="Calibri (Brödtext)"/>
                </a:rPr>
                <a:t>Stöd till arbetsgivare och fackliga företrädare</a:t>
              </a:r>
              <a:endParaRPr kumimoji="0" lang="en-US" sz="2000" b="0" i="0" u="none" strike="noStrike" kern="1200" cap="none" spc="0" normalizeH="0" baseline="0" noProof="0" dirty="0">
                <a:ln>
                  <a:noFill/>
                </a:ln>
                <a:solidFill>
                  <a:srgbClr val="FFFFFF"/>
                </a:solidFill>
                <a:effectLst/>
                <a:uLnTx/>
                <a:uFillTx/>
                <a:latin typeface="Calibri Light"/>
              </a:endParaRPr>
            </a:p>
          </p:txBody>
        </p:sp>
      </p:grpSp>
      <p:grpSp>
        <p:nvGrpSpPr>
          <p:cNvPr id="59" name="Grupp 58">
            <a:extLst>
              <a:ext uri="{FF2B5EF4-FFF2-40B4-BE49-F238E27FC236}">
                <a16:creationId xmlns:a16="http://schemas.microsoft.com/office/drawing/2014/main" id="{FE4BE3F3-3EF4-DC2B-6ED4-38F48771E0C9}"/>
              </a:ext>
            </a:extLst>
          </p:cNvPr>
          <p:cNvGrpSpPr/>
          <p:nvPr/>
        </p:nvGrpSpPr>
        <p:grpSpPr>
          <a:xfrm>
            <a:off x="8742311" y="1742477"/>
            <a:ext cx="2722101" cy="2618361"/>
            <a:chOff x="5428284" y="6249064"/>
            <a:chExt cx="1976783" cy="1901447"/>
          </a:xfrm>
        </p:grpSpPr>
        <p:sp>
          <p:nvSpPr>
            <p:cNvPr id="60" name="Oval 11">
              <a:extLst>
                <a:ext uri="{FF2B5EF4-FFF2-40B4-BE49-F238E27FC236}">
                  <a16:creationId xmlns:a16="http://schemas.microsoft.com/office/drawing/2014/main" id="{429C6E96-9929-12D1-4155-77EDE672E0A2}"/>
                </a:ext>
              </a:extLst>
            </p:cNvPr>
            <p:cNvSpPr/>
            <p:nvPr/>
          </p:nvSpPr>
          <p:spPr>
            <a:xfrm>
              <a:off x="5428284" y="6249064"/>
              <a:ext cx="1976783" cy="1901447"/>
            </a:xfrm>
            <a:prstGeom prst="ellipse">
              <a:avLst/>
            </a:prstGeom>
            <a:solidFill>
              <a:srgbClr val="EA5045"/>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61" name="textruta 60">
              <a:extLst>
                <a:ext uri="{FF2B5EF4-FFF2-40B4-BE49-F238E27FC236}">
                  <a16:creationId xmlns:a16="http://schemas.microsoft.com/office/drawing/2014/main" id="{75F032A6-A330-2A4D-C9D1-BD8EAFE38649}"/>
                </a:ext>
              </a:extLst>
            </p:cNvPr>
            <p:cNvSpPr txBox="1"/>
            <p:nvPr/>
          </p:nvSpPr>
          <p:spPr>
            <a:xfrm>
              <a:off x="5521437" y="6670256"/>
              <a:ext cx="1774889" cy="1184585"/>
            </a:xfrm>
            <a:prstGeom prst="rect">
              <a:avLst/>
            </a:prstGeom>
            <a:noFill/>
          </p:spPr>
          <p:txBody>
            <a:bodyPr wrap="square">
              <a:spAutoFit/>
            </a:bodyPr>
            <a:lstStyle/>
            <a:p>
              <a:pPr lvl="0" algn="ctr">
                <a:defRPr/>
              </a:pPr>
              <a:r>
                <a:rPr lang="sv-SE" sz="2000" b="1" dirty="0">
                  <a:solidFill>
                    <a:srgbClr val="FFFFFF"/>
                  </a:solidFill>
                  <a:latin typeface="Calibri (Brödtext)"/>
                </a:rPr>
                <a:t>Omställningsstöd till medarbetare, arbetsgivare och fack under och genom omställning</a:t>
              </a:r>
              <a:endParaRPr kumimoji="0" lang="en-US" sz="2000" b="0" i="0" u="none" strike="noStrike" kern="1200" cap="none" spc="0" normalizeH="0" baseline="0" noProof="0" dirty="0">
                <a:ln>
                  <a:noFill/>
                </a:ln>
                <a:solidFill>
                  <a:srgbClr val="FFFFFF"/>
                </a:solidFill>
                <a:effectLst/>
                <a:uLnTx/>
                <a:uFillTx/>
                <a:latin typeface="Calibri Light"/>
              </a:endParaRPr>
            </a:p>
          </p:txBody>
        </p:sp>
      </p:grpSp>
      <p:grpSp>
        <p:nvGrpSpPr>
          <p:cNvPr id="65" name="Grupp 64">
            <a:extLst>
              <a:ext uri="{FF2B5EF4-FFF2-40B4-BE49-F238E27FC236}">
                <a16:creationId xmlns:a16="http://schemas.microsoft.com/office/drawing/2014/main" id="{463E05B6-23DC-FAB8-8674-18A2A1C76991}"/>
              </a:ext>
            </a:extLst>
          </p:cNvPr>
          <p:cNvGrpSpPr/>
          <p:nvPr/>
        </p:nvGrpSpPr>
        <p:grpSpPr>
          <a:xfrm>
            <a:off x="0" y="0"/>
            <a:ext cx="11582400" cy="2019739"/>
            <a:chOff x="0" y="0"/>
            <a:chExt cx="11582400" cy="2019739"/>
          </a:xfrm>
        </p:grpSpPr>
        <p:sp>
          <p:nvSpPr>
            <p:cNvPr id="66" name="Rektangel: ett hörn rundat 65">
              <a:extLst>
                <a:ext uri="{FF2B5EF4-FFF2-40B4-BE49-F238E27FC236}">
                  <a16:creationId xmlns:a16="http://schemas.microsoft.com/office/drawing/2014/main" id="{66B72851-1E73-5F13-23CD-232339958A19}"/>
                </a:ext>
              </a:extLst>
            </p:cNvPr>
            <p:cNvSpPr/>
            <p:nvPr/>
          </p:nvSpPr>
          <p:spPr>
            <a:xfrm flipV="1">
              <a:off x="0" y="0"/>
              <a:ext cx="4220935" cy="830350"/>
            </a:xfrm>
            <a:prstGeom prst="round1Rect">
              <a:avLst>
                <a:gd name="adj" fmla="val 50000"/>
              </a:avLst>
            </a:prstGeom>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textruta 66">
              <a:extLst>
                <a:ext uri="{FF2B5EF4-FFF2-40B4-BE49-F238E27FC236}">
                  <a16:creationId xmlns:a16="http://schemas.microsoft.com/office/drawing/2014/main" id="{7A58D619-7FE3-7E96-DCB1-B999301112BC}"/>
                </a:ext>
              </a:extLst>
            </p:cNvPr>
            <p:cNvSpPr txBox="1"/>
            <p:nvPr/>
          </p:nvSpPr>
          <p:spPr>
            <a:xfrm>
              <a:off x="609598" y="220436"/>
              <a:ext cx="3333752" cy="461665"/>
            </a:xfrm>
            <a:prstGeom prst="rect">
              <a:avLst/>
            </a:prstGeom>
            <a:noFill/>
          </p:spPr>
          <p:txBody>
            <a:bodyPr wrap="square" rtlCol="0">
              <a:spAutoFit/>
            </a:bodyPr>
            <a:lstStyle/>
            <a:p>
              <a:r>
                <a:rPr lang="sv-SE" sz="2400" b="1">
                  <a:solidFill>
                    <a:schemeClr val="bg1"/>
                  </a:solidFill>
                </a:rPr>
                <a:t>Om Omställningsfonden</a:t>
              </a:r>
            </a:p>
          </p:txBody>
        </p:sp>
        <p:sp>
          <p:nvSpPr>
            <p:cNvPr id="68" name="Rubrik 2">
              <a:extLst>
                <a:ext uri="{FF2B5EF4-FFF2-40B4-BE49-F238E27FC236}">
                  <a16:creationId xmlns:a16="http://schemas.microsoft.com/office/drawing/2014/main" id="{2AFEF201-2E06-2323-0AEE-B7982BEFA7CD}"/>
                </a:ext>
              </a:extLst>
            </p:cNvPr>
            <p:cNvSpPr txBox="1">
              <a:spLocks/>
            </p:cNvSpPr>
            <p:nvPr/>
          </p:nvSpPr>
          <p:spPr>
            <a:xfrm>
              <a:off x="609600"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sv-SE"/>
                <a:t>Vi är er omställningsorganisation!</a:t>
              </a:r>
            </a:p>
          </p:txBody>
        </p:sp>
      </p:grpSp>
    </p:spTree>
    <p:extLst>
      <p:ext uri="{BB962C8B-B14F-4D97-AF65-F5344CB8AC3E}">
        <p14:creationId xmlns:p14="http://schemas.microsoft.com/office/powerpoint/2010/main" val="3685325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D668083B-4AD6-75A0-E35F-7BD750879641}"/>
              </a:ext>
            </a:extLst>
          </p:cNvPr>
          <p:cNvPicPr>
            <a:picLocks noChangeAspect="1"/>
          </p:cNvPicPr>
          <p:nvPr/>
        </p:nvPicPr>
        <p:blipFill rotWithShape="1">
          <a:blip r:embed="rId3">
            <a:extLst>
              <a:ext uri="{28A0092B-C50C-407E-A947-70E740481C1C}">
                <a14:useLocalDpi xmlns:a14="http://schemas.microsoft.com/office/drawing/2010/main" val="0"/>
              </a:ext>
            </a:extLst>
          </a:blip>
          <a:srcRect l="15155" t="28172" r="5101" b="14449"/>
          <a:stretch/>
        </p:blipFill>
        <p:spPr>
          <a:xfrm>
            <a:off x="0" y="0"/>
            <a:ext cx="12481785" cy="6726359"/>
          </a:xfrm>
          <a:prstGeom prst="rect">
            <a:avLst/>
          </a:prstGeom>
        </p:spPr>
      </p:pic>
      <p:sp>
        <p:nvSpPr>
          <p:cNvPr id="16" name="Rektangel: rundade hörn 15">
            <a:extLst>
              <a:ext uri="{FF2B5EF4-FFF2-40B4-BE49-F238E27FC236}">
                <a16:creationId xmlns:a16="http://schemas.microsoft.com/office/drawing/2014/main" id="{F304F145-E692-FF98-D7CB-1307333FBF62}"/>
              </a:ext>
            </a:extLst>
          </p:cNvPr>
          <p:cNvSpPr/>
          <p:nvPr/>
        </p:nvSpPr>
        <p:spPr>
          <a:xfrm>
            <a:off x="538434" y="228766"/>
            <a:ext cx="6177677" cy="1930934"/>
          </a:xfrm>
          <a:prstGeom prst="roundRect">
            <a:avLst/>
          </a:prstGeom>
          <a:solidFill>
            <a:srgbClr val="22B2A6">
              <a:alpha val="9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Oval 14">
            <a:extLst>
              <a:ext uri="{FF2B5EF4-FFF2-40B4-BE49-F238E27FC236}">
                <a16:creationId xmlns:a16="http://schemas.microsoft.com/office/drawing/2014/main" id="{21F05285-6F64-4EA4-88A5-EE00E2B5AE68}"/>
              </a:ext>
            </a:extLst>
          </p:cNvPr>
          <p:cNvSpPr/>
          <p:nvPr/>
        </p:nvSpPr>
        <p:spPr>
          <a:xfrm>
            <a:off x="1578985" y="4350815"/>
            <a:ext cx="2210461" cy="2210462"/>
          </a:xfrm>
          <a:prstGeom prst="ellipse">
            <a:avLst/>
          </a:prstGeom>
          <a:solidFill>
            <a:srgbClr val="22B2A6">
              <a:alpha val="9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9">
            <a:extLst>
              <a:ext uri="{FF2B5EF4-FFF2-40B4-BE49-F238E27FC236}">
                <a16:creationId xmlns:a16="http://schemas.microsoft.com/office/drawing/2014/main" id="{25E3BE47-DD7B-4B2D-BA36-850ADEE728C3}"/>
              </a:ext>
            </a:extLst>
          </p:cNvPr>
          <p:cNvSpPr/>
          <p:nvPr/>
        </p:nvSpPr>
        <p:spPr>
          <a:xfrm>
            <a:off x="4990768" y="4353182"/>
            <a:ext cx="2210461" cy="2210462"/>
          </a:xfrm>
          <a:prstGeom prst="ellipse">
            <a:avLst/>
          </a:prstGeom>
          <a:solidFill>
            <a:srgbClr val="22B2A6">
              <a:alpha val="9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1">
            <a:extLst>
              <a:ext uri="{FF2B5EF4-FFF2-40B4-BE49-F238E27FC236}">
                <a16:creationId xmlns:a16="http://schemas.microsoft.com/office/drawing/2014/main" id="{918AF486-1D98-45AC-AC29-B1FFCD227AA3}"/>
              </a:ext>
            </a:extLst>
          </p:cNvPr>
          <p:cNvSpPr/>
          <p:nvPr/>
        </p:nvSpPr>
        <p:spPr>
          <a:xfrm>
            <a:off x="8377557" y="4350815"/>
            <a:ext cx="2210461" cy="2210462"/>
          </a:xfrm>
          <a:prstGeom prst="ellipse">
            <a:avLst/>
          </a:prstGeom>
          <a:solidFill>
            <a:srgbClr val="22B2A6">
              <a:alpha val="9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ruta 9">
            <a:extLst>
              <a:ext uri="{FF2B5EF4-FFF2-40B4-BE49-F238E27FC236}">
                <a16:creationId xmlns:a16="http://schemas.microsoft.com/office/drawing/2014/main" id="{C4F1FEFA-806F-4D74-814C-F90C236949ED}"/>
              </a:ext>
            </a:extLst>
          </p:cNvPr>
          <p:cNvSpPr txBox="1"/>
          <p:nvPr/>
        </p:nvSpPr>
        <p:spPr>
          <a:xfrm>
            <a:off x="1430302" y="4828129"/>
            <a:ext cx="2507828" cy="1323439"/>
          </a:xfrm>
          <a:prstGeom prst="rect">
            <a:avLst/>
          </a:prstGeom>
          <a:noFill/>
        </p:spPr>
        <p:txBody>
          <a:bodyPr wrap="square">
            <a:spAutoFit/>
          </a:bodyPr>
          <a:lstStyle/>
          <a:p>
            <a:pPr marL="357188" indent="-357188" algn="ctr"/>
            <a:r>
              <a:rPr lang="sv-SE" sz="2000" b="1">
                <a:solidFill>
                  <a:schemeClr val="bg1"/>
                </a:solidFill>
                <a:latin typeface="Calibri (Brödtext)"/>
              </a:rPr>
              <a:t>Ta vår hjälp i</a:t>
            </a:r>
          </a:p>
          <a:p>
            <a:pPr marL="357188" indent="-357188" algn="ctr"/>
            <a:r>
              <a:rPr lang="sv-SE" sz="2000" b="1">
                <a:solidFill>
                  <a:schemeClr val="bg1"/>
                </a:solidFill>
                <a:latin typeface="Calibri (Brödtext)"/>
              </a:rPr>
              <a:t>samband med</a:t>
            </a:r>
          </a:p>
          <a:p>
            <a:pPr marL="357188" indent="-357188" algn="ctr"/>
            <a:r>
              <a:rPr lang="sv-SE" sz="2000" b="1">
                <a:solidFill>
                  <a:schemeClr val="bg1"/>
                </a:solidFill>
                <a:latin typeface="Calibri (Brödtext)"/>
              </a:rPr>
              <a:t>omställning och</a:t>
            </a:r>
          </a:p>
          <a:p>
            <a:pPr marL="357188" indent="-357188" algn="ctr"/>
            <a:r>
              <a:rPr lang="sv-SE" sz="2000" b="1">
                <a:solidFill>
                  <a:schemeClr val="bg1"/>
                </a:solidFill>
                <a:latin typeface="Calibri (Brödtext)"/>
              </a:rPr>
              <a:t>förändringar</a:t>
            </a:r>
          </a:p>
        </p:txBody>
      </p:sp>
      <p:sp>
        <p:nvSpPr>
          <p:cNvPr id="13" name="textruta 12">
            <a:extLst>
              <a:ext uri="{FF2B5EF4-FFF2-40B4-BE49-F238E27FC236}">
                <a16:creationId xmlns:a16="http://schemas.microsoft.com/office/drawing/2014/main" id="{DFAD3229-D20E-41BD-952A-732A4DBB6F17}"/>
              </a:ext>
            </a:extLst>
          </p:cNvPr>
          <p:cNvSpPr txBox="1"/>
          <p:nvPr/>
        </p:nvSpPr>
        <p:spPr>
          <a:xfrm>
            <a:off x="8342931" y="4950582"/>
            <a:ext cx="2279715" cy="1015663"/>
          </a:xfrm>
          <a:prstGeom prst="rect">
            <a:avLst/>
          </a:prstGeom>
          <a:noFill/>
        </p:spPr>
        <p:txBody>
          <a:bodyPr wrap="square">
            <a:spAutoFit/>
          </a:bodyPr>
          <a:lstStyle/>
          <a:p>
            <a:pPr marL="357188" indent="-357188" algn="ctr"/>
            <a:r>
              <a:rPr lang="sv-SE" sz="2000" b="1">
                <a:solidFill>
                  <a:schemeClr val="bg1"/>
                </a:solidFill>
                <a:latin typeface="Calibri (Brödtext)"/>
              </a:rPr>
              <a:t>Partsneutrala och</a:t>
            </a:r>
          </a:p>
          <a:p>
            <a:pPr marL="357188" indent="-357188" algn="ctr"/>
            <a:r>
              <a:rPr lang="sv-SE" sz="2000" b="1">
                <a:solidFill>
                  <a:schemeClr val="bg1"/>
                </a:solidFill>
                <a:latin typeface="Calibri (Brödtext)"/>
              </a:rPr>
              <a:t>jobbar under</a:t>
            </a:r>
          </a:p>
          <a:p>
            <a:pPr marL="357188" indent="-357188" algn="ctr"/>
            <a:r>
              <a:rPr lang="sv-SE" sz="2000" b="1">
                <a:solidFill>
                  <a:schemeClr val="bg1"/>
                </a:solidFill>
                <a:latin typeface="Calibri (Brödtext)"/>
              </a:rPr>
              <a:t>sekretess</a:t>
            </a:r>
          </a:p>
        </p:txBody>
      </p:sp>
      <p:sp>
        <p:nvSpPr>
          <p:cNvPr id="15" name="textruta 14">
            <a:extLst>
              <a:ext uri="{FF2B5EF4-FFF2-40B4-BE49-F238E27FC236}">
                <a16:creationId xmlns:a16="http://schemas.microsoft.com/office/drawing/2014/main" id="{4B1B82B9-4E47-84A6-0A4A-63477F098BE3}"/>
              </a:ext>
            </a:extLst>
          </p:cNvPr>
          <p:cNvSpPr txBox="1"/>
          <p:nvPr/>
        </p:nvSpPr>
        <p:spPr>
          <a:xfrm>
            <a:off x="811594" y="905933"/>
            <a:ext cx="5701820" cy="1261884"/>
          </a:xfrm>
          <a:prstGeom prst="rect">
            <a:avLst/>
          </a:prstGeom>
          <a:noFill/>
        </p:spPr>
        <p:txBody>
          <a:bodyPr wrap="square" rtlCol="0">
            <a:spAutoFit/>
          </a:bodyPr>
          <a:lstStyle/>
          <a:p>
            <a:r>
              <a:rPr lang="sv-SE" sz="1500">
                <a:solidFill>
                  <a:schemeClr val="bg2"/>
                </a:solidFill>
                <a:latin typeface="Calibri" panose="020F0502020204030204" pitchFamily="34" charset="0"/>
                <a:cs typeface="Times New Roman" panose="02020603050405020304" pitchFamily="18" charset="0"/>
              </a:rPr>
              <a:t>Omställningsfonden öppnar möjligheter till framtidens arbetsliv för välfärdens medarbetare och arbetsgivare. Vi ger fler chansen till ett utvecklande arbetsliv genom kompetensutveckling och hjälper uppsagda till ny sysselsättning. </a:t>
            </a:r>
            <a:endParaRPr lang="sv-SE" sz="1500">
              <a:solidFill>
                <a:schemeClr val="bg2"/>
              </a:solidFill>
            </a:endParaRPr>
          </a:p>
          <a:p>
            <a:endParaRPr lang="sv-SE" sz="1600">
              <a:solidFill>
                <a:schemeClr val="bg2"/>
              </a:solidFill>
            </a:endParaRPr>
          </a:p>
        </p:txBody>
      </p:sp>
      <p:sp>
        <p:nvSpPr>
          <p:cNvPr id="17" name="textruta 16">
            <a:extLst>
              <a:ext uri="{FF2B5EF4-FFF2-40B4-BE49-F238E27FC236}">
                <a16:creationId xmlns:a16="http://schemas.microsoft.com/office/drawing/2014/main" id="{DE96AC8F-D6B8-F290-0113-50756F193686}"/>
              </a:ext>
            </a:extLst>
          </p:cNvPr>
          <p:cNvSpPr txBox="1"/>
          <p:nvPr/>
        </p:nvSpPr>
        <p:spPr>
          <a:xfrm>
            <a:off x="4885785" y="4796695"/>
            <a:ext cx="2420429" cy="1323439"/>
          </a:xfrm>
          <a:prstGeom prst="rect">
            <a:avLst/>
          </a:prstGeom>
          <a:noFill/>
        </p:spPr>
        <p:txBody>
          <a:bodyPr wrap="square">
            <a:spAutoFit/>
          </a:bodyPr>
          <a:lstStyle/>
          <a:p>
            <a:pPr algn="ctr"/>
            <a:r>
              <a:rPr lang="sv-SE" sz="2000" b="1">
                <a:solidFill>
                  <a:schemeClr val="bg1"/>
                </a:solidFill>
                <a:latin typeface="Calibri (Brödtext)"/>
              </a:rPr>
              <a:t>Utveckla organisation och medarbetare med stöd av oss</a:t>
            </a:r>
          </a:p>
        </p:txBody>
      </p:sp>
      <p:sp>
        <p:nvSpPr>
          <p:cNvPr id="19" name="Rubrik 2">
            <a:extLst>
              <a:ext uri="{FF2B5EF4-FFF2-40B4-BE49-F238E27FC236}">
                <a16:creationId xmlns:a16="http://schemas.microsoft.com/office/drawing/2014/main" id="{D8534021-99A2-5FFA-28AC-117B6D7689CB}"/>
              </a:ext>
            </a:extLst>
          </p:cNvPr>
          <p:cNvSpPr txBox="1">
            <a:spLocks/>
          </p:cNvSpPr>
          <p:nvPr/>
        </p:nvSpPr>
        <p:spPr>
          <a:xfrm>
            <a:off x="885684" y="394198"/>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sv-SE">
                <a:solidFill>
                  <a:schemeClr val="bg1"/>
                </a:solidFill>
              </a:rPr>
              <a:t>Vi är er omställningsorganisation</a:t>
            </a:r>
            <a:endParaRPr lang="sv-SE" sz="3200">
              <a:solidFill>
                <a:schemeClr val="bg1"/>
              </a:solidFill>
            </a:endParaRPr>
          </a:p>
        </p:txBody>
      </p:sp>
    </p:spTree>
    <p:extLst>
      <p:ext uri="{BB962C8B-B14F-4D97-AF65-F5344CB8AC3E}">
        <p14:creationId xmlns:p14="http://schemas.microsoft.com/office/powerpoint/2010/main" val="3735476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8">
            <a:extLst>
              <a:ext uri="{FF2B5EF4-FFF2-40B4-BE49-F238E27FC236}">
                <a16:creationId xmlns:a16="http://schemas.microsoft.com/office/drawing/2014/main" id="{4DE8533C-B5E5-4F91-A381-FD0913A3E75A}"/>
              </a:ext>
            </a:extLst>
          </p:cNvPr>
          <p:cNvSpPr/>
          <p:nvPr/>
        </p:nvSpPr>
        <p:spPr>
          <a:xfrm>
            <a:off x="7758528" y="1867575"/>
            <a:ext cx="3381420" cy="4295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ubrik 3">
            <a:extLst>
              <a:ext uri="{FF2B5EF4-FFF2-40B4-BE49-F238E27FC236}">
                <a16:creationId xmlns:a16="http://schemas.microsoft.com/office/drawing/2014/main" id="{0031106C-B40C-4989-8682-9A4C11888812}"/>
              </a:ext>
            </a:extLst>
          </p:cNvPr>
          <p:cNvSpPr>
            <a:spLocks noGrp="1"/>
          </p:cNvSpPr>
          <p:nvPr>
            <p:ph type="title"/>
          </p:nvPr>
        </p:nvSpPr>
        <p:spPr/>
        <p:txBody>
          <a:bodyPr/>
          <a:lstStyle/>
          <a:p>
            <a:r>
              <a:rPr lang="sv-SE" sz="3200"/>
              <a:t>Tack!</a:t>
            </a:r>
            <a:endParaRPr lang="sv-SE"/>
          </a:p>
        </p:txBody>
      </p:sp>
      <p:sp>
        <p:nvSpPr>
          <p:cNvPr id="6" name="Platshållare för text 5">
            <a:extLst>
              <a:ext uri="{FF2B5EF4-FFF2-40B4-BE49-F238E27FC236}">
                <a16:creationId xmlns:a16="http://schemas.microsoft.com/office/drawing/2014/main" id="{FC443855-3078-4CCF-99C7-8388FFB61A98}"/>
              </a:ext>
            </a:extLst>
          </p:cNvPr>
          <p:cNvSpPr>
            <a:spLocks noGrp="1"/>
          </p:cNvSpPr>
          <p:nvPr>
            <p:ph type="body" sz="quarter" idx="73"/>
          </p:nvPr>
        </p:nvSpPr>
        <p:spPr>
          <a:xfrm>
            <a:off x="2636125" y="2021777"/>
            <a:ext cx="3967557" cy="979197"/>
          </a:xfrm>
        </p:spPr>
        <p:txBody>
          <a:bodyPr/>
          <a:lstStyle/>
          <a:p>
            <a:r>
              <a:rPr lang="sv-SE" sz="1600" b="0" dirty="0">
                <a:solidFill>
                  <a:schemeClr val="tx1"/>
                </a:solidFill>
              </a:rPr>
              <a:t>Omställningsrådgivare</a:t>
            </a:r>
            <a:br>
              <a:rPr lang="sv-SE" sz="1600" dirty="0">
                <a:solidFill>
                  <a:schemeClr val="tx1"/>
                </a:solidFill>
              </a:rPr>
            </a:br>
            <a:r>
              <a:rPr lang="sv-SE" sz="1600" b="0" dirty="0">
                <a:solidFill>
                  <a:schemeClr val="tx1"/>
                </a:solidFill>
              </a:rPr>
              <a:t>072 997 20 94</a:t>
            </a:r>
            <a:br>
              <a:rPr lang="sv-SE" sz="1600" b="0" dirty="0">
                <a:solidFill>
                  <a:schemeClr val="tx1"/>
                </a:solidFill>
              </a:rPr>
            </a:br>
            <a:r>
              <a:rPr lang="sv-SE" dirty="0">
                <a:solidFill>
                  <a:schemeClr val="accent1"/>
                </a:solidFill>
              </a:rPr>
              <a:t>stefan.berg@omstallningsfonden.se</a:t>
            </a:r>
            <a:endParaRPr lang="sv-SE" dirty="0"/>
          </a:p>
        </p:txBody>
      </p:sp>
      <p:sp>
        <p:nvSpPr>
          <p:cNvPr id="7" name="Platshållare för text 6">
            <a:extLst>
              <a:ext uri="{FF2B5EF4-FFF2-40B4-BE49-F238E27FC236}">
                <a16:creationId xmlns:a16="http://schemas.microsoft.com/office/drawing/2014/main" id="{0FF13E68-7735-48A7-80AC-8813EBE70897}"/>
              </a:ext>
            </a:extLst>
          </p:cNvPr>
          <p:cNvSpPr>
            <a:spLocks noGrp="1"/>
          </p:cNvSpPr>
          <p:nvPr>
            <p:ph type="body" sz="quarter" idx="72"/>
          </p:nvPr>
        </p:nvSpPr>
        <p:spPr>
          <a:xfrm>
            <a:off x="2593041" y="1654696"/>
            <a:ext cx="3967557" cy="319598"/>
          </a:xfrm>
        </p:spPr>
        <p:txBody>
          <a:bodyPr/>
          <a:lstStyle/>
          <a:p>
            <a:r>
              <a:rPr lang="sv-SE" dirty="0"/>
              <a:t>Stefan Berg</a:t>
            </a:r>
          </a:p>
        </p:txBody>
      </p:sp>
      <p:sp>
        <p:nvSpPr>
          <p:cNvPr id="8" name="Platshållare för text 7">
            <a:extLst>
              <a:ext uri="{FF2B5EF4-FFF2-40B4-BE49-F238E27FC236}">
                <a16:creationId xmlns:a16="http://schemas.microsoft.com/office/drawing/2014/main" id="{4B7FC0AB-CD75-4DEA-A316-F461410972D9}"/>
              </a:ext>
            </a:extLst>
          </p:cNvPr>
          <p:cNvSpPr>
            <a:spLocks noGrp="1"/>
          </p:cNvSpPr>
          <p:nvPr>
            <p:ph type="body" sz="quarter" idx="112"/>
          </p:nvPr>
        </p:nvSpPr>
        <p:spPr>
          <a:xfrm>
            <a:off x="2636126" y="3640151"/>
            <a:ext cx="3967557" cy="979197"/>
          </a:xfrm>
        </p:spPr>
        <p:txBody>
          <a:bodyPr/>
          <a:lstStyle/>
          <a:p>
            <a:r>
              <a:rPr lang="sv-SE" dirty="0"/>
              <a:t>Jobbsökarrådgivare</a:t>
            </a:r>
            <a:br>
              <a:rPr lang="sv-SE" dirty="0"/>
            </a:br>
            <a:r>
              <a:rPr lang="sv-SE" dirty="0"/>
              <a:t>072 884 56 91</a:t>
            </a:r>
            <a:br>
              <a:rPr lang="sv-SE" dirty="0"/>
            </a:br>
            <a:r>
              <a:rPr lang="sv-SE" dirty="0">
                <a:solidFill>
                  <a:schemeClr val="accent1"/>
                </a:solidFill>
              </a:rPr>
              <a:t>nina.ivaska@omstallningsfonden.se</a:t>
            </a:r>
            <a:endParaRPr lang="sv-SE" dirty="0"/>
          </a:p>
        </p:txBody>
      </p:sp>
      <p:sp>
        <p:nvSpPr>
          <p:cNvPr id="9" name="Platshållare för text 8">
            <a:extLst>
              <a:ext uri="{FF2B5EF4-FFF2-40B4-BE49-F238E27FC236}">
                <a16:creationId xmlns:a16="http://schemas.microsoft.com/office/drawing/2014/main" id="{C837E806-4E62-404C-B5F1-0620E03592D6}"/>
              </a:ext>
            </a:extLst>
          </p:cNvPr>
          <p:cNvSpPr>
            <a:spLocks noGrp="1"/>
          </p:cNvSpPr>
          <p:nvPr>
            <p:ph type="body" sz="quarter" idx="113"/>
          </p:nvPr>
        </p:nvSpPr>
        <p:spPr>
          <a:xfrm>
            <a:off x="2611008" y="3225101"/>
            <a:ext cx="3967557" cy="319598"/>
          </a:xfrm>
        </p:spPr>
        <p:txBody>
          <a:bodyPr/>
          <a:lstStyle/>
          <a:p>
            <a:r>
              <a:rPr lang="sv-SE" dirty="0"/>
              <a:t>Nina Ivaska</a:t>
            </a:r>
          </a:p>
        </p:txBody>
      </p:sp>
      <p:sp>
        <p:nvSpPr>
          <p:cNvPr id="12" name="textruta 11">
            <a:extLst>
              <a:ext uri="{FF2B5EF4-FFF2-40B4-BE49-F238E27FC236}">
                <a16:creationId xmlns:a16="http://schemas.microsoft.com/office/drawing/2014/main" id="{9106B5DF-5F77-43BC-A245-6A61991692A3}"/>
              </a:ext>
            </a:extLst>
          </p:cNvPr>
          <p:cNvSpPr txBox="1"/>
          <p:nvPr/>
        </p:nvSpPr>
        <p:spPr>
          <a:xfrm>
            <a:off x="7804915" y="898622"/>
            <a:ext cx="3295210" cy="707886"/>
          </a:xfrm>
          <a:prstGeom prst="rect">
            <a:avLst/>
          </a:prstGeom>
          <a:noFill/>
        </p:spPr>
        <p:txBody>
          <a:bodyPr wrap="square">
            <a:spAutoFit/>
          </a:bodyPr>
          <a:lstStyle/>
          <a:p>
            <a:r>
              <a:rPr lang="sv-SE" sz="2000" dirty="0">
                <a:latin typeface="+mj-lt"/>
              </a:rPr>
              <a:t>Telefon växel</a:t>
            </a:r>
            <a:r>
              <a:rPr lang="sv-SE" sz="2000">
                <a:latin typeface="+mj-lt"/>
              </a:rPr>
              <a:t>: </a:t>
            </a:r>
            <a:r>
              <a:rPr lang="sv-SE" sz="2000" b="0">
                <a:solidFill>
                  <a:schemeClr val="accent1"/>
                </a:solidFill>
              </a:rPr>
              <a:t>08-452 </a:t>
            </a:r>
            <a:r>
              <a:rPr lang="sv-SE" sz="2000" b="0" dirty="0">
                <a:solidFill>
                  <a:schemeClr val="accent1"/>
                </a:solidFill>
              </a:rPr>
              <a:t>79 98</a:t>
            </a:r>
          </a:p>
          <a:p>
            <a:r>
              <a:rPr lang="sv-SE" sz="2000" b="0" dirty="0">
                <a:solidFill>
                  <a:schemeClr val="accent1"/>
                </a:solidFill>
                <a:hlinkClick r:id="rId3">
                  <a:extLst>
                    <a:ext uri="{A12FA001-AC4F-418D-AE19-62706E023703}">
                      <ahyp:hlinkClr xmlns:ahyp="http://schemas.microsoft.com/office/drawing/2018/hyperlinkcolor" val="tx"/>
                    </a:ext>
                  </a:extLst>
                </a:hlinkClick>
              </a:rPr>
              <a:t>info@omstallningsfonden.se</a:t>
            </a:r>
            <a:endParaRPr lang="sv-SE" sz="2000" dirty="0">
              <a:solidFill>
                <a:schemeClr val="accent1"/>
              </a:solidFill>
            </a:endParaRPr>
          </a:p>
        </p:txBody>
      </p:sp>
      <p:pic>
        <p:nvPicPr>
          <p:cNvPr id="18" name="Bildobjekt 17" descr="Logo-2C-128px-TM.png">
            <a:extLst>
              <a:ext uri="{FF2B5EF4-FFF2-40B4-BE49-F238E27FC236}">
                <a16:creationId xmlns:a16="http://schemas.microsoft.com/office/drawing/2014/main" id="{B543A8EE-B5BC-4804-ACB3-8370F5263840}"/>
              </a:ext>
            </a:extLst>
          </p:cNvPr>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7989724" y="3877380"/>
            <a:ext cx="562575" cy="504741"/>
          </a:xfrm>
          <a:prstGeom prst="rect">
            <a:avLst/>
          </a:prstGeom>
        </p:spPr>
      </p:pic>
      <p:pic>
        <p:nvPicPr>
          <p:cNvPr id="19" name="Bildobjekt 18" descr="FB-f.png">
            <a:extLst>
              <a:ext uri="{FF2B5EF4-FFF2-40B4-BE49-F238E27FC236}">
                <a16:creationId xmlns:a16="http://schemas.microsoft.com/office/drawing/2014/main" id="{5BF60342-A874-4911-B428-109D151854DC}"/>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012917" y="4674648"/>
            <a:ext cx="504741" cy="504741"/>
          </a:xfrm>
          <a:prstGeom prst="rect">
            <a:avLst/>
          </a:prstGeom>
        </p:spPr>
      </p:pic>
      <p:pic>
        <p:nvPicPr>
          <p:cNvPr id="20" name="Bildobjekt 19">
            <a:extLst>
              <a:ext uri="{FF2B5EF4-FFF2-40B4-BE49-F238E27FC236}">
                <a16:creationId xmlns:a16="http://schemas.microsoft.com/office/drawing/2014/main" id="{83BAF747-79BB-40C6-AF04-873F5C9E3B88}"/>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99753" y="3226775"/>
            <a:ext cx="502309" cy="376581"/>
          </a:xfrm>
          <a:prstGeom prst="rect">
            <a:avLst/>
          </a:prstGeom>
        </p:spPr>
      </p:pic>
      <p:pic>
        <p:nvPicPr>
          <p:cNvPr id="21" name="Bildobjekt 20">
            <a:extLst>
              <a:ext uri="{FF2B5EF4-FFF2-40B4-BE49-F238E27FC236}">
                <a16:creationId xmlns:a16="http://schemas.microsoft.com/office/drawing/2014/main" id="{2EB6E4B6-7B81-4177-8B63-03D4EE6477D9}"/>
              </a:ext>
            </a:extLst>
          </p:cNvPr>
          <p:cNvPicPr>
            <a:picLocks noChangeAspect="1"/>
          </p:cNvPicPr>
          <p:nvPr/>
        </p:nvPicPr>
        <p:blipFill>
          <a:blip r:embed="rId7"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89725" y="2499988"/>
            <a:ext cx="510418" cy="510418"/>
          </a:xfrm>
          <a:prstGeom prst="rect">
            <a:avLst/>
          </a:prstGeom>
        </p:spPr>
      </p:pic>
      <p:sp>
        <p:nvSpPr>
          <p:cNvPr id="23" name="textruta 22">
            <a:extLst>
              <a:ext uri="{FF2B5EF4-FFF2-40B4-BE49-F238E27FC236}">
                <a16:creationId xmlns:a16="http://schemas.microsoft.com/office/drawing/2014/main" id="{5C120382-9C41-424B-8D4D-1F32792B9365}"/>
              </a:ext>
            </a:extLst>
          </p:cNvPr>
          <p:cNvSpPr txBox="1"/>
          <p:nvPr/>
        </p:nvSpPr>
        <p:spPr>
          <a:xfrm>
            <a:off x="8589493" y="2646599"/>
            <a:ext cx="2076081" cy="297517"/>
          </a:xfrm>
          <a:prstGeom prst="rect">
            <a:avLst/>
          </a:prstGeom>
          <a:noFill/>
        </p:spPr>
        <p:txBody>
          <a:bodyPr wrap="square">
            <a:spAutoFit/>
          </a:bodyPr>
          <a:lstStyle/>
          <a:p>
            <a:r>
              <a:rPr lang="en-GB" sz="2000" baseline="30000" dirty="0">
                <a:latin typeface="+mj-lt"/>
                <a:hlinkClick r:id="rId8"/>
              </a:rPr>
              <a:t>omstallningsfonden.se</a:t>
            </a:r>
            <a:endParaRPr lang="en-GB" sz="2000" baseline="30000" dirty="0">
              <a:latin typeface="+mj-lt"/>
            </a:endParaRPr>
          </a:p>
        </p:txBody>
      </p:sp>
      <p:sp>
        <p:nvSpPr>
          <p:cNvPr id="24" name="textruta 23">
            <a:extLst>
              <a:ext uri="{FF2B5EF4-FFF2-40B4-BE49-F238E27FC236}">
                <a16:creationId xmlns:a16="http://schemas.microsoft.com/office/drawing/2014/main" id="{8D14584D-78C1-493B-AAA0-BC1DA26D79F9}"/>
              </a:ext>
            </a:extLst>
          </p:cNvPr>
          <p:cNvSpPr txBox="1"/>
          <p:nvPr/>
        </p:nvSpPr>
        <p:spPr>
          <a:xfrm>
            <a:off x="8622624" y="3225101"/>
            <a:ext cx="2076081" cy="502702"/>
          </a:xfrm>
          <a:prstGeom prst="rect">
            <a:avLst/>
          </a:prstGeom>
          <a:noFill/>
        </p:spPr>
        <p:txBody>
          <a:bodyPr wrap="square">
            <a:spAutoFit/>
          </a:bodyPr>
          <a:lstStyle/>
          <a:p>
            <a:r>
              <a:rPr lang="sv-SE" sz="2000" baseline="30000">
                <a:latin typeface="+mj-lt"/>
                <a:hlinkClick r:id="rId9"/>
              </a:rPr>
              <a:t>Anmäl dig till vårt nyhetsbrev på hemsidan</a:t>
            </a:r>
            <a:endParaRPr lang="sv-SE" sz="2000" baseline="30000">
              <a:latin typeface="+mj-lt"/>
            </a:endParaRPr>
          </a:p>
        </p:txBody>
      </p:sp>
      <p:sp>
        <p:nvSpPr>
          <p:cNvPr id="25" name="textruta 24">
            <a:extLst>
              <a:ext uri="{FF2B5EF4-FFF2-40B4-BE49-F238E27FC236}">
                <a16:creationId xmlns:a16="http://schemas.microsoft.com/office/drawing/2014/main" id="{B1D3416C-C7AE-4291-8B53-B6F0F2BCF078}"/>
              </a:ext>
            </a:extLst>
          </p:cNvPr>
          <p:cNvSpPr txBox="1"/>
          <p:nvPr/>
        </p:nvSpPr>
        <p:spPr>
          <a:xfrm>
            <a:off x="8622624" y="3918452"/>
            <a:ext cx="1794233" cy="502702"/>
          </a:xfrm>
          <a:prstGeom prst="rect">
            <a:avLst/>
          </a:prstGeom>
          <a:noFill/>
        </p:spPr>
        <p:txBody>
          <a:bodyPr wrap="square">
            <a:spAutoFit/>
          </a:bodyPr>
          <a:lstStyle/>
          <a:p>
            <a:r>
              <a:rPr lang="en-GB" sz="2000" baseline="30000">
                <a:latin typeface="+mj-lt"/>
                <a:hlinkClick r:id="rId10"/>
              </a:rPr>
              <a:t>linkedin.com/company/omstallningsfonden</a:t>
            </a:r>
            <a:endParaRPr lang="en-GB" sz="2000" baseline="30000">
              <a:latin typeface="+mj-lt"/>
            </a:endParaRPr>
          </a:p>
        </p:txBody>
      </p:sp>
      <p:sp>
        <p:nvSpPr>
          <p:cNvPr id="26" name="textruta 25">
            <a:extLst>
              <a:ext uri="{FF2B5EF4-FFF2-40B4-BE49-F238E27FC236}">
                <a16:creationId xmlns:a16="http://schemas.microsoft.com/office/drawing/2014/main" id="{30AF6709-64F3-4D8F-A7C6-377B642C71A9}"/>
              </a:ext>
            </a:extLst>
          </p:cNvPr>
          <p:cNvSpPr txBox="1"/>
          <p:nvPr/>
        </p:nvSpPr>
        <p:spPr>
          <a:xfrm>
            <a:off x="8671016" y="4741455"/>
            <a:ext cx="2548626" cy="502702"/>
          </a:xfrm>
          <a:prstGeom prst="rect">
            <a:avLst/>
          </a:prstGeom>
          <a:noFill/>
        </p:spPr>
        <p:txBody>
          <a:bodyPr wrap="square">
            <a:spAutoFit/>
          </a:bodyPr>
          <a:lstStyle/>
          <a:p>
            <a:r>
              <a:rPr lang="en-GB" sz="2000" baseline="30000">
                <a:latin typeface="+mj-lt"/>
                <a:hlinkClick r:id="rId11"/>
              </a:rPr>
              <a:t>facebook.com/</a:t>
            </a:r>
          </a:p>
          <a:p>
            <a:r>
              <a:rPr lang="en-GB" sz="2000" baseline="30000">
                <a:latin typeface="+mj-lt"/>
                <a:hlinkClick r:id="rId11"/>
              </a:rPr>
              <a:t>Omstallningsfonden</a:t>
            </a:r>
            <a:endParaRPr lang="en-GB" sz="2000" baseline="30000">
              <a:latin typeface="+mj-lt"/>
            </a:endParaRPr>
          </a:p>
        </p:txBody>
      </p:sp>
      <p:pic>
        <p:nvPicPr>
          <p:cNvPr id="2050" name="Picture 2" descr="YouTube (channel) - Wikipedia">
            <a:extLst>
              <a:ext uri="{FF2B5EF4-FFF2-40B4-BE49-F238E27FC236}">
                <a16:creationId xmlns:a16="http://schemas.microsoft.com/office/drawing/2014/main" id="{FF86949C-3EE4-4B20-B42B-0527128F12B1}"/>
              </a:ext>
            </a:extLst>
          </p:cNvPr>
          <p:cNvPicPr>
            <a:picLocks noChangeAspect="1" noChangeArrowheads="1"/>
          </p:cNvPicPr>
          <p:nvPr/>
        </p:nvPicPr>
        <p:blipFill rotWithShape="1">
          <a:blip r:embed="rId12" cstate="print">
            <a:duotone>
              <a:schemeClr val="accent5">
                <a:shade val="45000"/>
                <a:satMod val="135000"/>
              </a:schemeClr>
              <a:prstClr val="white"/>
            </a:duotone>
            <a:extLst>
              <a:ext uri="{28A0092B-C50C-407E-A947-70E740481C1C}">
                <a14:useLocalDpi xmlns:a14="http://schemas.microsoft.com/office/drawing/2010/main" val="0"/>
              </a:ext>
            </a:extLst>
          </a:blip>
          <a:srcRect l="9912" t="21088" r="9966" b="23127"/>
          <a:stretch/>
        </p:blipFill>
        <p:spPr bwMode="auto">
          <a:xfrm>
            <a:off x="7937917" y="5421220"/>
            <a:ext cx="733099" cy="5104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ruta 28">
            <a:extLst>
              <a:ext uri="{FF2B5EF4-FFF2-40B4-BE49-F238E27FC236}">
                <a16:creationId xmlns:a16="http://schemas.microsoft.com/office/drawing/2014/main" id="{FCD0F96B-0524-4C19-BA95-06E5C110FA13}"/>
              </a:ext>
            </a:extLst>
          </p:cNvPr>
          <p:cNvSpPr txBox="1"/>
          <p:nvPr/>
        </p:nvSpPr>
        <p:spPr>
          <a:xfrm>
            <a:off x="8696661" y="5465494"/>
            <a:ext cx="2000836" cy="502702"/>
          </a:xfrm>
          <a:prstGeom prst="rect">
            <a:avLst/>
          </a:prstGeom>
          <a:noFill/>
        </p:spPr>
        <p:txBody>
          <a:bodyPr wrap="square">
            <a:spAutoFit/>
          </a:bodyPr>
          <a:lstStyle/>
          <a:p>
            <a:r>
              <a:rPr lang="en-GB" sz="2000" baseline="30000">
                <a:latin typeface="+mj-lt"/>
                <a:hlinkClick r:id="rId13"/>
              </a:rPr>
              <a:t>youtube.com/</a:t>
            </a:r>
            <a:br>
              <a:rPr lang="en-GB" sz="2000" baseline="30000">
                <a:latin typeface="+mj-lt"/>
                <a:hlinkClick r:id="rId13"/>
              </a:rPr>
            </a:br>
            <a:r>
              <a:rPr lang="en-GB" sz="2000" baseline="30000">
                <a:latin typeface="+mj-lt"/>
                <a:hlinkClick r:id="rId13"/>
              </a:rPr>
              <a:t>Omstallningsfonden</a:t>
            </a:r>
            <a:endParaRPr lang="en-GB" sz="2000" baseline="30000">
              <a:latin typeface="+mj-lt"/>
            </a:endParaRPr>
          </a:p>
        </p:txBody>
      </p:sp>
      <p:sp>
        <p:nvSpPr>
          <p:cNvPr id="28" name="textruta 27">
            <a:extLst>
              <a:ext uri="{FF2B5EF4-FFF2-40B4-BE49-F238E27FC236}">
                <a16:creationId xmlns:a16="http://schemas.microsoft.com/office/drawing/2014/main" id="{AFB5154C-099A-4985-8065-23DD8F8CE703}"/>
              </a:ext>
            </a:extLst>
          </p:cNvPr>
          <p:cNvSpPr txBox="1"/>
          <p:nvPr/>
        </p:nvSpPr>
        <p:spPr>
          <a:xfrm>
            <a:off x="7913778" y="1953297"/>
            <a:ext cx="1514475" cy="400110"/>
          </a:xfrm>
          <a:prstGeom prst="rect">
            <a:avLst/>
          </a:prstGeom>
          <a:noFill/>
        </p:spPr>
        <p:txBody>
          <a:bodyPr wrap="square" rtlCol="0">
            <a:spAutoFit/>
          </a:bodyPr>
          <a:lstStyle/>
          <a:p>
            <a:r>
              <a:rPr lang="sv-SE" sz="2000" b="1"/>
              <a:t>Följ oss:</a:t>
            </a:r>
          </a:p>
        </p:txBody>
      </p:sp>
      <p:cxnSp>
        <p:nvCxnSpPr>
          <p:cNvPr id="5" name="Rak koppling 4">
            <a:extLst>
              <a:ext uri="{FF2B5EF4-FFF2-40B4-BE49-F238E27FC236}">
                <a16:creationId xmlns:a16="http://schemas.microsoft.com/office/drawing/2014/main" id="{10A4C533-6579-4C09-B2C4-D3D2C2D9A9C9}"/>
              </a:ext>
            </a:extLst>
          </p:cNvPr>
          <p:cNvCxnSpPr/>
          <p:nvPr/>
        </p:nvCxnSpPr>
        <p:spPr>
          <a:xfrm>
            <a:off x="7758528" y="945273"/>
            <a:ext cx="0" cy="70788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Platshållare för bild 10" descr="En bild som visar Människoansikte, person, porträtt, klädsel&#10;&#10;Automatiskt genererad beskrivning">
            <a:extLst>
              <a:ext uri="{FF2B5EF4-FFF2-40B4-BE49-F238E27FC236}">
                <a16:creationId xmlns:a16="http://schemas.microsoft.com/office/drawing/2014/main" id="{2F5E9D86-8770-CBE4-2F06-31B32B855AFE}"/>
              </a:ext>
            </a:extLst>
          </p:cNvPr>
          <p:cNvPicPr>
            <a:picLocks noGrp="1" noChangeAspect="1"/>
          </p:cNvPicPr>
          <p:nvPr>
            <p:ph type="pic" sz="quarter" idx="67"/>
          </p:nvPr>
        </p:nvPicPr>
        <p:blipFill>
          <a:blip r:embed="rId14">
            <a:extLst>
              <a:ext uri="{28A0092B-C50C-407E-A947-70E740481C1C}">
                <a14:useLocalDpi xmlns:a14="http://schemas.microsoft.com/office/drawing/2010/main" val="0"/>
              </a:ext>
            </a:extLst>
          </a:blip>
          <a:srcRect t="9259" b="9259"/>
          <a:stretch>
            <a:fillRect/>
          </a:stretch>
        </p:blipFill>
        <p:spPr>
          <a:xfrm>
            <a:off x="655143" y="1414109"/>
            <a:ext cx="1586865" cy="1586865"/>
          </a:xfrm>
        </p:spPr>
      </p:pic>
      <p:pic>
        <p:nvPicPr>
          <p:cNvPr id="45" name="Platshållare för bild 44" descr="En bild som visar Människoansikte, person, leende, porträtt&#10;&#10;Automatiskt genererad beskrivning">
            <a:extLst>
              <a:ext uri="{FF2B5EF4-FFF2-40B4-BE49-F238E27FC236}">
                <a16:creationId xmlns:a16="http://schemas.microsoft.com/office/drawing/2014/main" id="{6D69866B-437D-CAD8-EBEF-0535BDE73381}"/>
              </a:ext>
            </a:extLst>
          </p:cNvPr>
          <p:cNvPicPr>
            <a:picLocks noGrp="1" noChangeAspect="1"/>
          </p:cNvPicPr>
          <p:nvPr>
            <p:ph type="pic" sz="quarter" idx="111"/>
          </p:nvPr>
        </p:nvPicPr>
        <p:blipFill>
          <a:blip r:embed="rId15">
            <a:extLst>
              <a:ext uri="{28A0092B-C50C-407E-A947-70E740481C1C}">
                <a14:useLocalDpi xmlns:a14="http://schemas.microsoft.com/office/drawing/2010/main" val="0"/>
              </a:ext>
            </a:extLst>
          </a:blip>
          <a:srcRect t="602" b="602"/>
          <a:stretch>
            <a:fillRect/>
          </a:stretch>
        </p:blipFill>
        <p:spPr>
          <a:xfrm>
            <a:off x="699862" y="3125019"/>
            <a:ext cx="1586865" cy="1586865"/>
          </a:xfrm>
        </p:spPr>
      </p:pic>
      <p:sp>
        <p:nvSpPr>
          <p:cNvPr id="46" name="Platshållare för text 8">
            <a:extLst>
              <a:ext uri="{FF2B5EF4-FFF2-40B4-BE49-F238E27FC236}">
                <a16:creationId xmlns:a16="http://schemas.microsoft.com/office/drawing/2014/main" id="{E5C41039-DB3E-5CAC-617C-4EE64E7539F6}"/>
              </a:ext>
            </a:extLst>
          </p:cNvPr>
          <p:cNvSpPr txBox="1">
            <a:spLocks/>
          </p:cNvSpPr>
          <p:nvPr/>
        </p:nvSpPr>
        <p:spPr>
          <a:xfrm>
            <a:off x="2650855" y="5019590"/>
            <a:ext cx="3967557" cy="319598"/>
          </a:xfrm>
          <a:prstGeom prst="rect">
            <a:avLst/>
          </a:prstGeom>
        </p:spPr>
        <p:txBody>
          <a:bodyPr vert="horz" lIns="108000" tIns="0" rIns="0" bIns="0" rtlCol="0" anchor="t" anchorCtr="0">
            <a:normAutofit/>
          </a:bodyPr>
          <a:lstStyle>
            <a:lvl1pPr marL="0" indent="0" algn="l" defTabSz="1219170" rtl="0" eaLnBrk="1" latinLnBrk="0" hangingPunct="1">
              <a:lnSpc>
                <a:spcPct val="100000"/>
              </a:lnSpc>
              <a:spcBef>
                <a:spcPts val="0"/>
              </a:spcBef>
              <a:buClr>
                <a:schemeClr val="accent1"/>
              </a:buClr>
              <a:buFont typeface="Arial" pitchFamily="34" charset="0"/>
              <a:buNone/>
              <a:defRPr sz="2000" b="0" kern="1200" cap="none" baseline="0">
                <a:solidFill>
                  <a:schemeClr val="accent1"/>
                </a:solidFill>
                <a:latin typeface="+mj-lt"/>
                <a:ea typeface="+mn-ea"/>
                <a:cs typeface="+mn-cs"/>
              </a:defRPr>
            </a:lvl1pPr>
            <a:lvl2pPr marL="0" indent="0" algn="l" defTabSz="1219170" rtl="0" eaLnBrk="1" latinLnBrk="0" hangingPunct="1">
              <a:lnSpc>
                <a:spcPct val="100000"/>
              </a:lnSpc>
              <a:spcBef>
                <a:spcPts val="1067"/>
              </a:spcBef>
              <a:buClr>
                <a:schemeClr val="accent1"/>
              </a:buClr>
              <a:buFont typeface="Arial" pitchFamily="34" charset="0"/>
              <a:buNone/>
              <a:defRPr sz="11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1100"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1100"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1100"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sv-SE" dirty="0"/>
              <a:t>Ulrika Kuoljok</a:t>
            </a:r>
          </a:p>
        </p:txBody>
      </p:sp>
      <p:sp>
        <p:nvSpPr>
          <p:cNvPr id="47" name="Platshållare för text 7">
            <a:extLst>
              <a:ext uri="{FF2B5EF4-FFF2-40B4-BE49-F238E27FC236}">
                <a16:creationId xmlns:a16="http://schemas.microsoft.com/office/drawing/2014/main" id="{44A0AE12-98F3-783F-81AF-513DA1FD6459}"/>
              </a:ext>
            </a:extLst>
          </p:cNvPr>
          <p:cNvSpPr txBox="1">
            <a:spLocks/>
          </p:cNvSpPr>
          <p:nvPr/>
        </p:nvSpPr>
        <p:spPr>
          <a:xfrm>
            <a:off x="2641709" y="5421220"/>
            <a:ext cx="3967557" cy="979197"/>
          </a:xfrm>
          <a:prstGeom prst="rect">
            <a:avLst/>
          </a:prstGeom>
        </p:spPr>
        <p:txBody>
          <a:bodyPr vert="horz" lIns="108000" tIns="0" rIns="0" bIns="0" rtlCol="0">
            <a:normAutofit/>
          </a:bodyPr>
          <a:lstStyle>
            <a:lvl1pPr marL="0" indent="0" algn="l" defTabSz="1219170" rtl="0" eaLnBrk="1" latinLnBrk="0" hangingPunct="1">
              <a:spcBef>
                <a:spcPts val="1067"/>
              </a:spcBef>
              <a:buClr>
                <a:schemeClr val="accent1"/>
              </a:buClr>
              <a:buFont typeface="Arial" pitchFamily="34" charset="0"/>
              <a:buNone/>
              <a:defRPr sz="1600"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sv-SE" dirty="0"/>
              <a:t>Jobbsökarrådgivare</a:t>
            </a:r>
            <a:br>
              <a:rPr lang="sv-SE" dirty="0"/>
            </a:br>
            <a:r>
              <a:rPr lang="sv-SE" dirty="0"/>
              <a:t>070 984 09 30</a:t>
            </a:r>
            <a:br>
              <a:rPr lang="sv-SE" dirty="0"/>
            </a:br>
            <a:r>
              <a:rPr lang="sv-SE" dirty="0">
                <a:solidFill>
                  <a:schemeClr val="accent1"/>
                </a:solidFill>
              </a:rPr>
              <a:t>ulrika.kuoljok@omstallningsfonden.se</a:t>
            </a:r>
            <a:endParaRPr lang="sv-SE" dirty="0"/>
          </a:p>
        </p:txBody>
      </p:sp>
      <p:pic>
        <p:nvPicPr>
          <p:cNvPr id="48" name="Platshållare för bild 44">
            <a:extLst>
              <a:ext uri="{FF2B5EF4-FFF2-40B4-BE49-F238E27FC236}">
                <a16:creationId xmlns:a16="http://schemas.microsoft.com/office/drawing/2014/main" id="{7A959B0C-4067-6EBD-960F-C6489B1C3A7E}"/>
              </a:ext>
            </a:extLst>
          </p:cNvPr>
          <p:cNvPicPr>
            <a:picLocks noChangeAspect="1"/>
          </p:cNvPicPr>
          <p:nvPr/>
        </p:nvPicPr>
        <p:blipFill>
          <a:blip r:embed="rId16">
            <a:extLst>
              <a:ext uri="{28A0092B-C50C-407E-A947-70E740481C1C}">
                <a14:useLocalDpi xmlns:a14="http://schemas.microsoft.com/office/drawing/2010/main" val="0"/>
              </a:ext>
            </a:extLst>
          </a:blip>
          <a:srcRect l="14205" r="14205"/>
          <a:stretch/>
        </p:blipFill>
        <p:spPr>
          <a:xfrm>
            <a:off x="717306" y="4835929"/>
            <a:ext cx="1586865" cy="1586865"/>
          </a:xfrm>
          <a:prstGeom prst="ellipse">
            <a:avLst/>
          </a:prstGeom>
          <a:solidFill>
            <a:schemeClr val="bg1">
              <a:lumMod val="95000"/>
            </a:schemeClr>
          </a:solidFill>
        </p:spPr>
      </p:pic>
    </p:spTree>
    <p:extLst>
      <p:ext uri="{BB962C8B-B14F-4D97-AF65-F5344CB8AC3E}">
        <p14:creationId xmlns:p14="http://schemas.microsoft.com/office/powerpoint/2010/main" val="323420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descr="Information om Omställningsfonden och KFS-företagens Trygghetsfond | Sobona">
            <a:extLst>
              <a:ext uri="{FF2B5EF4-FFF2-40B4-BE49-F238E27FC236}">
                <a16:creationId xmlns:a16="http://schemas.microsoft.com/office/drawing/2014/main" id="{3DFC2F25-288F-46C4-95CA-ECDD9C5382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750" y="2283411"/>
            <a:ext cx="2131888" cy="11192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ack-politiska gruppen bjöd in Kommunal. | Vänsterpartiet Norrköping">
            <a:extLst>
              <a:ext uri="{FF2B5EF4-FFF2-40B4-BE49-F238E27FC236}">
                <a16:creationId xmlns:a16="http://schemas.microsoft.com/office/drawing/2014/main" id="{B3E2E66D-2C73-4BB9-9AA3-1EDC23970F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684" b="27509"/>
          <a:stretch/>
        </p:blipFill>
        <p:spPr bwMode="auto">
          <a:xfrm>
            <a:off x="3302751" y="3792603"/>
            <a:ext cx="2131888" cy="4865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OFR | Offentliganställdas Förhandlingsråd">
            <a:extLst>
              <a:ext uri="{FF2B5EF4-FFF2-40B4-BE49-F238E27FC236}">
                <a16:creationId xmlns:a16="http://schemas.microsoft.com/office/drawing/2014/main" id="{A477CE88-2C85-4FB7-BA6A-0557A5CBF4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2940" y="3552848"/>
            <a:ext cx="1329733" cy="9689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Fysioterapeuterna beviljas inträde i AkademikerAlliansen – Fysioterapeuterna">
            <a:extLst>
              <a:ext uri="{FF2B5EF4-FFF2-40B4-BE49-F238E27FC236}">
                <a16:creationId xmlns:a16="http://schemas.microsoft.com/office/drawing/2014/main" id="{5AE66C26-22EA-4DBA-9A4E-607CC36F78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1614" y="4719370"/>
            <a:ext cx="2729462" cy="8027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ruta 11">
            <a:extLst>
              <a:ext uri="{FF2B5EF4-FFF2-40B4-BE49-F238E27FC236}">
                <a16:creationId xmlns:a16="http://schemas.microsoft.com/office/drawing/2014/main" id="{24AB065A-19BB-4D8D-9F4F-5485455D57F8}"/>
              </a:ext>
            </a:extLst>
          </p:cNvPr>
          <p:cNvSpPr txBox="1"/>
          <p:nvPr/>
        </p:nvSpPr>
        <p:spPr>
          <a:xfrm>
            <a:off x="6553853" y="2293748"/>
            <a:ext cx="4381292" cy="2964914"/>
          </a:xfrm>
          <a:prstGeom prst="rect">
            <a:avLst/>
          </a:prstGeom>
          <a:noFill/>
        </p:spPr>
        <p:txBody>
          <a:bodyPr wrap="square">
            <a:spAutoFit/>
          </a:bodyPr>
          <a:lstStyle/>
          <a:p>
            <a:pPr marL="0" marR="0" lvl="0" indent="0" algn="l" defTabSz="914400" rtl="0" eaLnBrk="1" fontAlgn="auto" latinLnBrk="0" hangingPunct="1">
              <a:lnSpc>
                <a:spcPct val="100000"/>
              </a:lnSpc>
              <a:spcBef>
                <a:spcPts val="667"/>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Calibri (Brödtext)"/>
                <a:ea typeface="+mn-ea"/>
                <a:cs typeface="+mn-cs"/>
              </a:rPr>
              <a:t>Omfattar:</a:t>
            </a:r>
          </a:p>
          <a:p>
            <a:pPr marL="0" marR="0" lvl="0" indent="0" algn="l" defTabSz="914400" rtl="0" eaLnBrk="1" fontAlgn="auto" latinLnBrk="0" hangingPunct="1">
              <a:lnSpc>
                <a:spcPct val="100000"/>
              </a:lnSpc>
              <a:spcBef>
                <a:spcPts val="667"/>
              </a:spcBef>
              <a:spcAft>
                <a:spcPts val="0"/>
              </a:spcAft>
              <a:buClrTx/>
              <a:buSzTx/>
              <a:buFontTx/>
              <a:buNone/>
              <a:tabLst/>
              <a:defRPr/>
            </a:pPr>
            <a:endParaRPr kumimoji="0" lang="sv-SE" sz="500" b="0" i="0" u="none" strike="noStrike" kern="1200" cap="none" spc="0" normalizeH="0" baseline="0" noProof="0" dirty="0">
              <a:ln>
                <a:noFill/>
              </a:ln>
              <a:solidFill>
                <a:srgbClr val="000000"/>
              </a:solidFill>
              <a:effectLst/>
              <a:uLnTx/>
              <a:uFillTx/>
              <a:latin typeface="Calibri Light"/>
              <a:ea typeface="+mn-ea"/>
              <a:cs typeface="+mn-cs"/>
            </a:endParaRPr>
          </a:p>
          <a:p>
            <a:pPr marL="457200" marR="0" lvl="0" indent="-457200" algn="l" defTabSz="914400" rtl="0" eaLnBrk="1" fontAlgn="auto" latinLnBrk="0" hangingPunct="1">
              <a:lnSpc>
                <a:spcPct val="100000"/>
              </a:lnSpc>
              <a:spcBef>
                <a:spcPts val="667"/>
              </a:spcBef>
              <a:spcAft>
                <a:spcPts val="0"/>
              </a:spcAft>
              <a:buClr>
                <a:srgbClr val="000000"/>
              </a:buClr>
              <a:buSzTx/>
              <a:buFont typeface="Arial" panose="020B0604020202020204" pitchFamily="34" charset="0"/>
              <a:buChar char="•"/>
              <a:tabLst/>
              <a:defRPr/>
            </a:pPr>
            <a:r>
              <a:rPr kumimoji="0" lang="sv-SE" sz="2400" b="1" i="0" u="none" strike="noStrike" kern="1200" cap="none" spc="0" normalizeH="0" baseline="0" noProof="0" dirty="0">
                <a:ln>
                  <a:noFill/>
                </a:ln>
                <a:solidFill>
                  <a:srgbClr val="22B2A6"/>
                </a:solidFill>
                <a:effectLst/>
                <a:uLnTx/>
                <a:uFillTx/>
                <a:latin typeface="Calibri"/>
                <a:ea typeface="+mn-ea"/>
                <a:cs typeface="+mn-cs"/>
              </a:rPr>
              <a:t>290</a:t>
            </a:r>
            <a:r>
              <a:rPr kumimoji="0" lang="sv-SE" sz="2400" b="0" i="0" u="none" strike="noStrike" kern="1200" cap="none" spc="0" normalizeH="0" baseline="0" noProof="0" dirty="0">
                <a:ln>
                  <a:noFill/>
                </a:ln>
                <a:solidFill>
                  <a:srgbClr val="000000"/>
                </a:solidFill>
                <a:effectLst/>
                <a:uLnTx/>
                <a:uFillTx/>
                <a:latin typeface="Calibri"/>
                <a:ea typeface="+mn-ea"/>
                <a:cs typeface="+mn-cs"/>
              </a:rPr>
              <a:t> kommuner</a:t>
            </a:r>
          </a:p>
          <a:p>
            <a:pPr marL="171450" marR="0" lvl="0" indent="-171450" algn="l" defTabSz="914400" rtl="0" eaLnBrk="1" fontAlgn="auto" latinLnBrk="0" hangingPunct="1">
              <a:lnSpc>
                <a:spcPct val="100000"/>
              </a:lnSpc>
              <a:spcBef>
                <a:spcPts val="667"/>
              </a:spcBef>
              <a:spcAft>
                <a:spcPts val="0"/>
              </a:spcAft>
              <a:buClr>
                <a:srgbClr val="000000"/>
              </a:buClr>
              <a:buSzTx/>
              <a:buFont typeface="Arial" panose="020B0604020202020204" pitchFamily="34" charset="0"/>
              <a:buChar char="•"/>
              <a:tabLst/>
              <a:defRPr/>
            </a:pPr>
            <a:endParaRPr kumimoji="0" lang="sv-SE" sz="500" b="0" i="0" u="none" strike="noStrike" kern="1200" cap="none" spc="0" normalizeH="0" baseline="0" noProof="0" dirty="0">
              <a:ln>
                <a:noFill/>
              </a:ln>
              <a:solidFill>
                <a:srgbClr val="000000"/>
              </a:solidFill>
              <a:effectLst/>
              <a:uLnTx/>
              <a:uFillTx/>
              <a:latin typeface="Calibri"/>
              <a:ea typeface="+mn-ea"/>
              <a:cs typeface="+mn-cs"/>
            </a:endParaRPr>
          </a:p>
          <a:p>
            <a:pPr marL="457200" marR="0" lvl="0" indent="-457200" algn="l" defTabSz="914400" rtl="0" eaLnBrk="1" fontAlgn="auto" latinLnBrk="0" hangingPunct="1">
              <a:lnSpc>
                <a:spcPct val="100000"/>
              </a:lnSpc>
              <a:spcBef>
                <a:spcPts val="667"/>
              </a:spcBef>
              <a:spcAft>
                <a:spcPts val="0"/>
              </a:spcAft>
              <a:buClr>
                <a:srgbClr val="000000"/>
              </a:buClr>
              <a:buSzTx/>
              <a:buFont typeface="Arial" panose="020B0604020202020204" pitchFamily="34" charset="0"/>
              <a:buChar char="•"/>
              <a:tabLst/>
              <a:defRPr/>
            </a:pPr>
            <a:r>
              <a:rPr kumimoji="0" lang="sv-SE" sz="2400" b="1" i="0" u="none" strike="noStrike" kern="1200" cap="none" spc="0" normalizeH="0" baseline="0" noProof="0" dirty="0">
                <a:ln>
                  <a:noFill/>
                </a:ln>
                <a:solidFill>
                  <a:srgbClr val="22B2A6"/>
                </a:solidFill>
                <a:effectLst/>
                <a:uLnTx/>
                <a:uFillTx/>
                <a:latin typeface="Calibri"/>
                <a:ea typeface="+mn-ea"/>
                <a:cs typeface="+mn-cs"/>
              </a:rPr>
              <a:t>21</a:t>
            </a:r>
            <a:r>
              <a:rPr kumimoji="0" lang="sv-SE" sz="2400" b="0" i="0" u="none" strike="noStrike" kern="1200" cap="none" spc="0" normalizeH="0" baseline="0" noProof="0" dirty="0">
                <a:ln>
                  <a:noFill/>
                </a:ln>
                <a:solidFill>
                  <a:srgbClr val="000000"/>
                </a:solidFill>
                <a:effectLst/>
                <a:uLnTx/>
                <a:uFillTx/>
                <a:latin typeface="Calibri"/>
                <a:ea typeface="+mn-ea"/>
                <a:cs typeface="+mn-cs"/>
              </a:rPr>
              <a:t> regioner</a:t>
            </a:r>
          </a:p>
          <a:p>
            <a:pPr marL="171450" marR="0" lvl="0" indent="-171450" algn="l" defTabSz="914400" rtl="0" eaLnBrk="1" fontAlgn="auto" latinLnBrk="0" hangingPunct="1">
              <a:lnSpc>
                <a:spcPct val="100000"/>
              </a:lnSpc>
              <a:spcBef>
                <a:spcPts val="667"/>
              </a:spcBef>
              <a:spcAft>
                <a:spcPts val="0"/>
              </a:spcAft>
              <a:buClr>
                <a:srgbClr val="000000"/>
              </a:buClr>
              <a:buSzTx/>
              <a:buFont typeface="Arial" panose="020B0604020202020204" pitchFamily="34" charset="0"/>
              <a:buChar char="•"/>
              <a:tabLst/>
              <a:defRPr/>
            </a:pPr>
            <a:endParaRPr kumimoji="0" lang="sv-SE" sz="500" b="0" i="0" u="none" strike="noStrike" kern="1200" cap="none" spc="0" normalizeH="0" baseline="0" noProof="0" dirty="0">
              <a:ln>
                <a:noFill/>
              </a:ln>
              <a:solidFill>
                <a:srgbClr val="000000"/>
              </a:solidFill>
              <a:effectLst/>
              <a:uLnTx/>
              <a:uFillTx/>
              <a:latin typeface="Calibri"/>
              <a:ea typeface="+mn-ea"/>
              <a:cs typeface="+mn-cs"/>
            </a:endParaRPr>
          </a:p>
          <a:p>
            <a:pPr marL="457200" marR="0" lvl="0" indent="-457200" algn="l" defTabSz="914400" rtl="0" eaLnBrk="1" fontAlgn="auto" latinLnBrk="0" hangingPunct="1">
              <a:lnSpc>
                <a:spcPct val="100000"/>
              </a:lnSpc>
              <a:spcBef>
                <a:spcPts val="667"/>
              </a:spcBef>
              <a:spcAft>
                <a:spcPts val="0"/>
              </a:spcAft>
              <a:buClr>
                <a:srgbClr val="000000"/>
              </a:buClr>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Calibri"/>
                <a:ea typeface="+mn-ea"/>
                <a:cs typeface="+mn-cs"/>
              </a:rPr>
              <a:t>Ca</a:t>
            </a:r>
            <a:r>
              <a:rPr kumimoji="0" lang="sv-SE" sz="2400" b="1" i="0" u="none" strike="noStrike" kern="1200" cap="none" spc="0" normalizeH="0" baseline="0" noProof="0" dirty="0">
                <a:ln>
                  <a:noFill/>
                </a:ln>
                <a:solidFill>
                  <a:srgbClr val="22B2A6"/>
                </a:solidFill>
                <a:effectLst/>
                <a:uLnTx/>
                <a:uFillTx/>
                <a:latin typeface="Calibri"/>
                <a:ea typeface="+mn-ea"/>
                <a:cs typeface="+mn-cs"/>
              </a:rPr>
              <a:t> </a:t>
            </a:r>
            <a:r>
              <a:rPr lang="sv-SE" sz="2400" b="1" dirty="0">
                <a:solidFill>
                  <a:srgbClr val="22B2A6"/>
                </a:solidFill>
                <a:latin typeface="Calibri"/>
              </a:rPr>
              <a:t>1 100</a:t>
            </a:r>
            <a:r>
              <a:rPr kumimoji="0" lang="sv-SE" sz="2400" b="1" i="0" u="none" strike="noStrike" kern="1200" cap="none" spc="0" normalizeH="0" baseline="0" noProof="0" dirty="0">
                <a:ln>
                  <a:noFill/>
                </a:ln>
                <a:solidFill>
                  <a:srgbClr val="22B2A6"/>
                </a:solidFill>
                <a:effectLst/>
                <a:uLnTx/>
                <a:uFillTx/>
                <a:latin typeface="Calibri"/>
                <a:ea typeface="+mn-ea"/>
                <a:cs typeface="+mn-cs"/>
              </a:rPr>
              <a:t> </a:t>
            </a:r>
            <a:r>
              <a:rPr kumimoji="0" lang="sv-SE" sz="2400" b="0" i="0" u="none" strike="noStrike" kern="1200" cap="none" spc="0" normalizeH="0" baseline="0" noProof="0" dirty="0">
                <a:ln>
                  <a:noFill/>
                </a:ln>
                <a:solidFill>
                  <a:srgbClr val="000000"/>
                </a:solidFill>
                <a:effectLst/>
                <a:uLnTx/>
                <a:uFillTx/>
                <a:latin typeface="Calibri"/>
                <a:ea typeface="+mn-ea"/>
                <a:cs typeface="+mn-cs"/>
              </a:rPr>
              <a:t>kommunala företag</a:t>
            </a:r>
          </a:p>
          <a:p>
            <a:pPr marL="457200" marR="0" lvl="0" indent="-457200" algn="l" defTabSz="914400" rtl="0" eaLnBrk="1" fontAlgn="auto" latinLnBrk="0" hangingPunct="1">
              <a:lnSpc>
                <a:spcPct val="100000"/>
              </a:lnSpc>
              <a:spcBef>
                <a:spcPts val="667"/>
              </a:spcBef>
              <a:spcAft>
                <a:spcPts val="0"/>
              </a:spcAft>
              <a:buClr>
                <a:srgbClr val="000000"/>
              </a:buClr>
              <a:buSzTx/>
              <a:buFont typeface="Arial" panose="020B0604020202020204" pitchFamily="34" charset="0"/>
              <a:buChar char="•"/>
              <a:tabLst/>
              <a:defRPr/>
            </a:pPr>
            <a:endParaRPr kumimoji="0" lang="sv-SE" sz="500" b="0" i="0" u="none" strike="noStrike" kern="1200" cap="none" spc="0" normalizeH="0" baseline="0" noProof="0" dirty="0">
              <a:ln>
                <a:noFill/>
              </a:ln>
              <a:solidFill>
                <a:srgbClr val="000000"/>
              </a:solidFill>
              <a:effectLst/>
              <a:uLnTx/>
              <a:uFillTx/>
              <a:latin typeface="Calibri"/>
              <a:ea typeface="+mn-ea"/>
              <a:cs typeface="+mn-cs"/>
            </a:endParaRPr>
          </a:p>
          <a:p>
            <a:pPr marL="457200" marR="0" lvl="0" indent="-457200" algn="l" defTabSz="914400" rtl="0" eaLnBrk="1" fontAlgn="auto" latinLnBrk="0" hangingPunct="1">
              <a:lnSpc>
                <a:spcPct val="100000"/>
              </a:lnSpc>
              <a:spcBef>
                <a:spcPts val="667"/>
              </a:spcBef>
              <a:spcAft>
                <a:spcPts val="0"/>
              </a:spcAft>
              <a:buClr>
                <a:srgbClr val="000000"/>
              </a:buClr>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Calibri"/>
                <a:ea typeface="+mn-ea"/>
                <a:cs typeface="+mn-cs"/>
              </a:rPr>
              <a:t>Ca </a:t>
            </a:r>
            <a:r>
              <a:rPr kumimoji="0" lang="sv-SE" sz="2400" b="1" i="0" u="none" strike="noStrike" kern="1200" cap="none" spc="0" normalizeH="0" baseline="0" noProof="0" dirty="0">
                <a:ln>
                  <a:noFill/>
                </a:ln>
                <a:solidFill>
                  <a:srgbClr val="22B2A6"/>
                </a:solidFill>
                <a:effectLst/>
                <a:uLnTx/>
                <a:uFillTx/>
                <a:latin typeface="Calibri"/>
                <a:ea typeface="+mn-ea"/>
                <a:cs typeface="+mn-cs"/>
              </a:rPr>
              <a:t>1,2</a:t>
            </a:r>
            <a:r>
              <a:rPr kumimoji="0" lang="sv-SE" sz="2400" b="0" i="0" u="none" strike="noStrike" kern="1200" cap="none" spc="0" normalizeH="0" baseline="0" noProof="0" dirty="0">
                <a:ln>
                  <a:noFill/>
                </a:ln>
                <a:solidFill>
                  <a:srgbClr val="000000"/>
                </a:solidFill>
                <a:effectLst/>
                <a:uLnTx/>
                <a:uFillTx/>
                <a:latin typeface="Calibri"/>
                <a:ea typeface="+mn-ea"/>
                <a:cs typeface="+mn-cs"/>
              </a:rPr>
              <a:t> miljoner arbetstagare</a:t>
            </a:r>
          </a:p>
        </p:txBody>
      </p:sp>
      <p:sp>
        <p:nvSpPr>
          <p:cNvPr id="13" name="Rectangle 14">
            <a:extLst>
              <a:ext uri="{FF2B5EF4-FFF2-40B4-BE49-F238E27FC236}">
                <a16:creationId xmlns:a16="http://schemas.microsoft.com/office/drawing/2014/main" id="{93E7CC93-9CD2-4EAB-A260-7ABAF6050779}"/>
              </a:ext>
            </a:extLst>
          </p:cNvPr>
          <p:cNvSpPr/>
          <p:nvPr/>
        </p:nvSpPr>
        <p:spPr>
          <a:xfrm>
            <a:off x="6237535" y="2101645"/>
            <a:ext cx="47180" cy="38110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textruta 15">
            <a:extLst>
              <a:ext uri="{FF2B5EF4-FFF2-40B4-BE49-F238E27FC236}">
                <a16:creationId xmlns:a16="http://schemas.microsoft.com/office/drawing/2014/main" id="{BB4147B4-77E3-4CF7-8002-911E9D3031ED}"/>
              </a:ext>
            </a:extLst>
          </p:cNvPr>
          <p:cNvSpPr txBox="1"/>
          <p:nvPr/>
        </p:nvSpPr>
        <p:spPr>
          <a:xfrm>
            <a:off x="5256651" y="2283411"/>
            <a:ext cx="25475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22B2A6"/>
                </a:solidFill>
                <a:effectLst/>
                <a:uLnTx/>
                <a:uFillTx/>
                <a:latin typeface="Calibri Light"/>
                <a:ea typeface="+mn-ea"/>
                <a:cs typeface="+mn-cs"/>
              </a:rPr>
              <a:t>*</a:t>
            </a:r>
          </a:p>
        </p:txBody>
      </p:sp>
      <p:sp>
        <p:nvSpPr>
          <p:cNvPr id="18" name="textruta 17">
            <a:extLst>
              <a:ext uri="{FF2B5EF4-FFF2-40B4-BE49-F238E27FC236}">
                <a16:creationId xmlns:a16="http://schemas.microsoft.com/office/drawing/2014/main" id="{537B8E87-8612-44BD-8F25-6BC68AB609EB}"/>
              </a:ext>
            </a:extLst>
          </p:cNvPr>
          <p:cNvSpPr txBox="1"/>
          <p:nvPr/>
        </p:nvSpPr>
        <p:spPr>
          <a:xfrm>
            <a:off x="558140" y="1539524"/>
            <a:ext cx="1203474" cy="461665"/>
          </a:xfrm>
          <a:prstGeom prst="rect">
            <a:avLst/>
          </a:prstGeom>
          <a:noFill/>
        </p:spPr>
        <p:txBody>
          <a:bodyPr wrap="square">
            <a:spAutoFit/>
          </a:bodyPr>
          <a:lstStyle/>
          <a:p>
            <a:pPr marL="0" marR="0" lvl="2" indent="0" algn="l" defTabSz="914400" rtl="0" eaLnBrk="1" fontAlgn="auto" latinLnBrk="0" hangingPunct="1">
              <a:lnSpc>
                <a:spcPct val="100000"/>
              </a:lnSpc>
              <a:spcBef>
                <a:spcPts val="667"/>
              </a:spcBef>
              <a:spcAft>
                <a:spcPts val="0"/>
              </a:spcAft>
              <a:buClrTx/>
              <a:buSzTx/>
              <a:buFontTx/>
              <a:buNone/>
              <a:tabLst/>
              <a:defRPr/>
            </a:pPr>
            <a:r>
              <a:rPr kumimoji="0" lang="sv-SE" sz="2400" b="1" i="0" u="none" strike="noStrike" kern="1200" cap="none" spc="0" normalizeH="0" baseline="0" noProof="0">
                <a:ln>
                  <a:noFill/>
                </a:ln>
                <a:solidFill>
                  <a:srgbClr val="000000"/>
                </a:solidFill>
                <a:effectLst/>
                <a:uLnTx/>
                <a:uFillTx/>
                <a:latin typeface="Calibri"/>
                <a:ea typeface="+mn-ea"/>
                <a:cs typeface="+mn-cs"/>
              </a:rPr>
              <a:t>Parter:</a:t>
            </a:r>
          </a:p>
        </p:txBody>
      </p:sp>
      <p:pic>
        <p:nvPicPr>
          <p:cNvPr id="15" name="Bildobjekt 14" descr="En bild som visar text&#10;&#10;Automatiskt genererad beskrivning">
            <a:extLst>
              <a:ext uri="{FF2B5EF4-FFF2-40B4-BE49-F238E27FC236}">
                <a16:creationId xmlns:a16="http://schemas.microsoft.com/office/drawing/2014/main" id="{A3B28932-D4A6-4623-B1BB-3C4FA54EB8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719" y="2390331"/>
            <a:ext cx="2134173" cy="880347"/>
          </a:xfrm>
          <a:prstGeom prst="rect">
            <a:avLst/>
          </a:prstGeom>
        </p:spPr>
      </p:pic>
      <p:sp>
        <p:nvSpPr>
          <p:cNvPr id="5" name="Rektangel: ett hörn rundat 4">
            <a:extLst>
              <a:ext uri="{FF2B5EF4-FFF2-40B4-BE49-F238E27FC236}">
                <a16:creationId xmlns:a16="http://schemas.microsoft.com/office/drawing/2014/main" id="{6E5B675C-F54A-A4DA-2DF8-6023BE939EA2}"/>
              </a:ext>
            </a:extLst>
          </p:cNvPr>
          <p:cNvSpPr/>
          <p:nvPr/>
        </p:nvSpPr>
        <p:spPr>
          <a:xfrm flipV="1">
            <a:off x="0" y="0"/>
            <a:ext cx="4220935" cy="830350"/>
          </a:xfrm>
          <a:prstGeom prst="round1Rect">
            <a:avLst>
              <a:gd name="adj" fmla="val 50000"/>
            </a:avLst>
          </a:prstGeom>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CD1FBAF6-9EA0-353C-EBC4-DE1CCA7B99C5}"/>
              </a:ext>
            </a:extLst>
          </p:cNvPr>
          <p:cNvSpPr txBox="1"/>
          <p:nvPr/>
        </p:nvSpPr>
        <p:spPr>
          <a:xfrm>
            <a:off x="609598" y="220436"/>
            <a:ext cx="3333752" cy="461665"/>
          </a:xfrm>
          <a:prstGeom prst="rect">
            <a:avLst/>
          </a:prstGeom>
          <a:noFill/>
        </p:spPr>
        <p:txBody>
          <a:bodyPr wrap="square" rtlCol="0">
            <a:spAutoFit/>
          </a:bodyPr>
          <a:lstStyle/>
          <a:p>
            <a:r>
              <a:rPr lang="sv-SE" sz="2400" b="1">
                <a:solidFill>
                  <a:schemeClr val="bg1"/>
                </a:solidFill>
              </a:rPr>
              <a:t>Om Omställningsfonden</a:t>
            </a:r>
          </a:p>
        </p:txBody>
      </p:sp>
      <p:sp>
        <p:nvSpPr>
          <p:cNvPr id="19" name="Rubrik 2">
            <a:extLst>
              <a:ext uri="{FF2B5EF4-FFF2-40B4-BE49-F238E27FC236}">
                <a16:creationId xmlns:a16="http://schemas.microsoft.com/office/drawing/2014/main" id="{E3179A03-41AB-67C2-87DC-971D580DEBCD}"/>
              </a:ext>
            </a:extLst>
          </p:cNvPr>
          <p:cNvSpPr txBox="1">
            <a:spLocks/>
          </p:cNvSpPr>
          <p:nvPr/>
        </p:nvSpPr>
        <p:spPr>
          <a:xfrm>
            <a:off x="609600"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sv-SE"/>
              <a:t>Kollektivavtalsstiftelse</a:t>
            </a:r>
          </a:p>
        </p:txBody>
      </p:sp>
    </p:spTree>
    <p:extLst>
      <p:ext uri="{BB962C8B-B14F-4D97-AF65-F5344CB8AC3E}">
        <p14:creationId xmlns:p14="http://schemas.microsoft.com/office/powerpoint/2010/main" val="50836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objekt 2" descr="En bild som visar person, utomhus, personer, grupp&#10;&#10;Automatiskt genererad beskrivning">
            <a:extLst>
              <a:ext uri="{FF2B5EF4-FFF2-40B4-BE49-F238E27FC236}">
                <a16:creationId xmlns:a16="http://schemas.microsoft.com/office/drawing/2014/main" id="{D4BB505D-B5CD-6A3B-F7A1-E48E46E2FCCD}"/>
              </a:ext>
            </a:extLst>
          </p:cNvPr>
          <p:cNvPicPr>
            <a:picLocks noChangeAspect="1"/>
          </p:cNvPicPr>
          <p:nvPr/>
        </p:nvPicPr>
        <p:blipFill rotWithShape="1">
          <a:blip r:embed="rId3">
            <a:extLst>
              <a:ext uri="{28A0092B-C50C-407E-A947-70E740481C1C}">
                <a14:useLocalDpi xmlns:a14="http://schemas.microsoft.com/office/drawing/2010/main" val="0"/>
              </a:ext>
            </a:extLst>
          </a:blip>
          <a:srcRect l="5436" r="7274"/>
          <a:stretch/>
        </p:blipFill>
        <p:spPr>
          <a:xfrm>
            <a:off x="5106814" y="694180"/>
            <a:ext cx="6365978" cy="5469640"/>
          </a:xfrm>
          <a:prstGeom prst="rect">
            <a:avLst/>
          </a:prstGeom>
        </p:spPr>
      </p:pic>
      <p:sp>
        <p:nvSpPr>
          <p:cNvPr id="7" name="Rektangel: ett hörn rundat 6">
            <a:extLst>
              <a:ext uri="{FF2B5EF4-FFF2-40B4-BE49-F238E27FC236}">
                <a16:creationId xmlns:a16="http://schemas.microsoft.com/office/drawing/2014/main" id="{A0F17DDF-8357-EAAB-0CD2-5C317EFDCEFB}"/>
              </a:ext>
            </a:extLst>
          </p:cNvPr>
          <p:cNvSpPr/>
          <p:nvPr/>
        </p:nvSpPr>
        <p:spPr>
          <a:xfrm flipV="1">
            <a:off x="609598" y="2310024"/>
            <a:ext cx="6459652" cy="3054756"/>
          </a:xfrm>
          <a:prstGeom prst="round1Rect">
            <a:avLst>
              <a:gd name="adj" fmla="val 50000"/>
            </a:avLst>
          </a:prstGeom>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F0AA69F7-6F37-4753-8CEB-A1E0E46A5F98}"/>
              </a:ext>
            </a:extLst>
          </p:cNvPr>
          <p:cNvSpPr txBox="1"/>
          <p:nvPr/>
        </p:nvSpPr>
        <p:spPr>
          <a:xfrm>
            <a:off x="966948" y="2560129"/>
            <a:ext cx="5638051"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a:ln>
                  <a:noFill/>
                </a:ln>
                <a:solidFill>
                  <a:schemeClr val="bg1"/>
                </a:solidFill>
                <a:effectLst/>
                <a:uLnTx/>
                <a:uFillTx/>
                <a:latin typeface="Calibri Light"/>
                <a:ea typeface="+mn-ea"/>
                <a:cs typeface="+mn-cs"/>
              </a:rPr>
              <a:t>Vi öppnar möjligheter till fram­tidens arbetsliv för välfärdens medarbetare och arbetsgivare.</a:t>
            </a:r>
          </a:p>
        </p:txBody>
      </p:sp>
      <p:sp>
        <p:nvSpPr>
          <p:cNvPr id="6" name="Rektangel: ett hörn rundat 5">
            <a:extLst>
              <a:ext uri="{FF2B5EF4-FFF2-40B4-BE49-F238E27FC236}">
                <a16:creationId xmlns:a16="http://schemas.microsoft.com/office/drawing/2014/main" id="{2DC8971C-C8C5-CB88-CD4C-63869DD971E2}"/>
              </a:ext>
            </a:extLst>
          </p:cNvPr>
          <p:cNvSpPr/>
          <p:nvPr/>
        </p:nvSpPr>
        <p:spPr>
          <a:xfrm flipV="1">
            <a:off x="-10791" y="0"/>
            <a:ext cx="4220935" cy="830350"/>
          </a:xfrm>
          <a:prstGeom prst="round1Rect">
            <a:avLst>
              <a:gd name="adj" fmla="val 50000"/>
            </a:avLst>
          </a:prstGeom>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F99F63DB-52FC-342E-879A-C94AAF7B9DB7}"/>
              </a:ext>
            </a:extLst>
          </p:cNvPr>
          <p:cNvSpPr txBox="1"/>
          <p:nvPr/>
        </p:nvSpPr>
        <p:spPr>
          <a:xfrm>
            <a:off x="609598" y="220436"/>
            <a:ext cx="3333752" cy="461665"/>
          </a:xfrm>
          <a:prstGeom prst="rect">
            <a:avLst/>
          </a:prstGeom>
          <a:noFill/>
        </p:spPr>
        <p:txBody>
          <a:bodyPr wrap="square" rtlCol="0">
            <a:spAutoFit/>
          </a:bodyPr>
          <a:lstStyle/>
          <a:p>
            <a:r>
              <a:rPr lang="sv-SE" sz="2400" b="1">
                <a:solidFill>
                  <a:schemeClr val="bg1"/>
                </a:solidFill>
              </a:rPr>
              <a:t>Om Omställningsfonden</a:t>
            </a:r>
          </a:p>
        </p:txBody>
      </p:sp>
      <p:sp>
        <p:nvSpPr>
          <p:cNvPr id="11" name="Rubrik 2">
            <a:extLst>
              <a:ext uri="{FF2B5EF4-FFF2-40B4-BE49-F238E27FC236}">
                <a16:creationId xmlns:a16="http://schemas.microsoft.com/office/drawing/2014/main" id="{2BB7565B-6C15-F864-A92A-AB24B2D2A82E}"/>
              </a:ext>
            </a:extLst>
          </p:cNvPr>
          <p:cNvSpPr txBox="1">
            <a:spLocks/>
          </p:cNvSpPr>
          <p:nvPr/>
        </p:nvSpPr>
        <p:spPr>
          <a:xfrm>
            <a:off x="609600"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sv-SE"/>
              <a:t>Vår vision</a:t>
            </a:r>
          </a:p>
        </p:txBody>
      </p:sp>
    </p:spTree>
    <p:extLst>
      <p:ext uri="{BB962C8B-B14F-4D97-AF65-F5344CB8AC3E}">
        <p14:creationId xmlns:p14="http://schemas.microsoft.com/office/powerpoint/2010/main" val="511984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l: femhörning 7">
            <a:extLst>
              <a:ext uri="{FF2B5EF4-FFF2-40B4-BE49-F238E27FC236}">
                <a16:creationId xmlns:a16="http://schemas.microsoft.com/office/drawing/2014/main" id="{877B56CF-82BB-53F6-0369-DAF9CB6BB701}"/>
              </a:ext>
            </a:extLst>
          </p:cNvPr>
          <p:cNvSpPr/>
          <p:nvPr/>
        </p:nvSpPr>
        <p:spPr>
          <a:xfrm>
            <a:off x="1994596" y="2278389"/>
            <a:ext cx="1552576" cy="278031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il: sparr 8">
            <a:extLst>
              <a:ext uri="{FF2B5EF4-FFF2-40B4-BE49-F238E27FC236}">
                <a16:creationId xmlns:a16="http://schemas.microsoft.com/office/drawing/2014/main" id="{2EC08EEF-F9EA-A047-7388-541CADF5D452}"/>
              </a:ext>
            </a:extLst>
          </p:cNvPr>
          <p:cNvSpPr/>
          <p:nvPr/>
        </p:nvSpPr>
        <p:spPr>
          <a:xfrm>
            <a:off x="3042315" y="2278389"/>
            <a:ext cx="1600321" cy="278031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0" name="Rektangel 9">
            <a:extLst>
              <a:ext uri="{FF2B5EF4-FFF2-40B4-BE49-F238E27FC236}">
                <a16:creationId xmlns:a16="http://schemas.microsoft.com/office/drawing/2014/main" id="{CBAD8C19-A43E-B446-23EF-E75793F4D5F6}"/>
              </a:ext>
            </a:extLst>
          </p:cNvPr>
          <p:cNvSpPr/>
          <p:nvPr/>
        </p:nvSpPr>
        <p:spPr>
          <a:xfrm>
            <a:off x="668274" y="2278387"/>
            <a:ext cx="1326322" cy="27803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0E146717-023C-0978-F972-9C6542B80BA5}"/>
              </a:ext>
            </a:extLst>
          </p:cNvPr>
          <p:cNvSpPr txBox="1"/>
          <p:nvPr/>
        </p:nvSpPr>
        <p:spPr>
          <a:xfrm>
            <a:off x="4873494" y="2682883"/>
            <a:ext cx="6845745" cy="2662267"/>
          </a:xfrm>
          <a:prstGeom prst="rect">
            <a:avLst/>
          </a:prstGeom>
          <a:noFill/>
          <a:ln>
            <a:noFill/>
          </a:ln>
        </p:spPr>
        <p:txBody>
          <a:bodyPr wrap="square" rtlCol="0">
            <a:spAutoFit/>
          </a:bodyPr>
          <a:lstStyle/>
          <a:p>
            <a:r>
              <a:rPr lang="sv-SE" sz="2800" dirty="0"/>
              <a:t>Välfärden behöver anställa 410 000 personer på grund av demografins utveckling och pensioneringar fram till 2031 – om ingenting förändras. </a:t>
            </a:r>
          </a:p>
          <a:p>
            <a:endParaRPr lang="sv-SE" sz="2300" dirty="0"/>
          </a:p>
          <a:p>
            <a:endParaRPr lang="sv-SE" sz="3200" dirty="0"/>
          </a:p>
        </p:txBody>
      </p:sp>
      <p:pic>
        <p:nvPicPr>
          <p:cNvPr id="5" name="Bildobjekt 4">
            <a:extLst>
              <a:ext uri="{FF2B5EF4-FFF2-40B4-BE49-F238E27FC236}">
                <a16:creationId xmlns:a16="http://schemas.microsoft.com/office/drawing/2014/main" id="{8CDC2B81-BAE7-D9A3-6164-0A830FE16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823" y="2615414"/>
            <a:ext cx="1967545" cy="2106256"/>
          </a:xfrm>
          <a:prstGeom prst="rect">
            <a:avLst/>
          </a:prstGeom>
        </p:spPr>
      </p:pic>
      <p:grpSp>
        <p:nvGrpSpPr>
          <p:cNvPr id="2" name="Grupp 1">
            <a:extLst>
              <a:ext uri="{FF2B5EF4-FFF2-40B4-BE49-F238E27FC236}">
                <a16:creationId xmlns:a16="http://schemas.microsoft.com/office/drawing/2014/main" id="{C3D61E86-3F70-EBEC-F02F-86BF9860CD35}"/>
              </a:ext>
            </a:extLst>
          </p:cNvPr>
          <p:cNvGrpSpPr/>
          <p:nvPr/>
        </p:nvGrpSpPr>
        <p:grpSpPr>
          <a:xfrm>
            <a:off x="0" y="0"/>
            <a:ext cx="11582398" cy="2190971"/>
            <a:chOff x="0" y="0"/>
            <a:chExt cx="11582398" cy="2190971"/>
          </a:xfrm>
        </p:grpSpPr>
        <p:sp>
          <p:nvSpPr>
            <p:cNvPr id="7" name="Rektangel: ett hörn rundat 6">
              <a:extLst>
                <a:ext uri="{FF2B5EF4-FFF2-40B4-BE49-F238E27FC236}">
                  <a16:creationId xmlns:a16="http://schemas.microsoft.com/office/drawing/2014/main" id="{537D5B0C-DB66-3616-7FCE-EF94C1E6E4D3}"/>
                </a:ext>
              </a:extLst>
            </p:cNvPr>
            <p:cNvSpPr/>
            <p:nvPr/>
          </p:nvSpPr>
          <p:spPr>
            <a:xfrm flipV="1">
              <a:off x="0" y="0"/>
              <a:ext cx="4220935" cy="830350"/>
            </a:xfrm>
            <a:prstGeom prst="round1Rect">
              <a:avLst>
                <a:gd name="adj" fmla="val 50000"/>
              </a:avLst>
            </a:prstGeom>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F5BB31AB-67FE-3D98-0B11-4742EB0117DC}"/>
                </a:ext>
              </a:extLst>
            </p:cNvPr>
            <p:cNvSpPr txBox="1"/>
            <p:nvPr/>
          </p:nvSpPr>
          <p:spPr>
            <a:xfrm>
              <a:off x="609598" y="220436"/>
              <a:ext cx="3333752" cy="461665"/>
            </a:xfrm>
            <a:prstGeom prst="rect">
              <a:avLst/>
            </a:prstGeom>
            <a:noFill/>
          </p:spPr>
          <p:txBody>
            <a:bodyPr wrap="square" rtlCol="0">
              <a:spAutoFit/>
            </a:bodyPr>
            <a:lstStyle/>
            <a:p>
              <a:r>
                <a:rPr lang="sv-SE" sz="2400" b="1">
                  <a:solidFill>
                    <a:schemeClr val="bg1"/>
                  </a:solidFill>
                </a:rPr>
                <a:t>Om Omställningsfonden</a:t>
              </a:r>
            </a:p>
          </p:txBody>
        </p:sp>
        <p:sp>
          <p:nvSpPr>
            <p:cNvPr id="14" name="Rubrik 2">
              <a:extLst>
                <a:ext uri="{FF2B5EF4-FFF2-40B4-BE49-F238E27FC236}">
                  <a16:creationId xmlns:a16="http://schemas.microsoft.com/office/drawing/2014/main" id="{3025CA5A-DC58-154E-2EDB-C68939A139B1}"/>
                </a:ext>
              </a:extLst>
            </p:cNvPr>
            <p:cNvSpPr txBox="1">
              <a:spLocks/>
            </p:cNvSpPr>
            <p:nvPr/>
          </p:nvSpPr>
          <p:spPr>
            <a:xfrm>
              <a:off x="609598" y="1222018"/>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sv-SE" dirty="0"/>
                <a:t>Den stora kompetensutmaningen</a:t>
              </a:r>
            </a:p>
          </p:txBody>
        </p:sp>
      </p:grpSp>
      <p:sp>
        <p:nvSpPr>
          <p:cNvPr id="4" name="textruta 3">
            <a:extLst>
              <a:ext uri="{FF2B5EF4-FFF2-40B4-BE49-F238E27FC236}">
                <a16:creationId xmlns:a16="http://schemas.microsoft.com/office/drawing/2014/main" id="{7ACCA8F6-DC2B-0342-905C-B2D133B748A8}"/>
              </a:ext>
            </a:extLst>
          </p:cNvPr>
          <p:cNvSpPr txBox="1"/>
          <p:nvPr/>
        </p:nvSpPr>
        <p:spPr>
          <a:xfrm>
            <a:off x="668274" y="5508086"/>
            <a:ext cx="10684571" cy="369332"/>
          </a:xfrm>
          <a:prstGeom prst="rect">
            <a:avLst/>
          </a:prstGeom>
          <a:noFill/>
        </p:spPr>
        <p:txBody>
          <a:bodyPr wrap="square">
            <a:spAutoFit/>
          </a:bodyPr>
          <a:lstStyle/>
          <a:p>
            <a:r>
              <a:rPr lang="sv-SE" dirty="0"/>
              <a:t>Från </a:t>
            </a:r>
            <a:r>
              <a:rPr lang="sv-SE" dirty="0" err="1"/>
              <a:t>SKR´s</a:t>
            </a:r>
            <a:r>
              <a:rPr lang="sv-SE" dirty="0"/>
              <a:t> Personalprognos 2021–2031 och hur välfärden kan möta kompetensutmaningen. </a:t>
            </a:r>
          </a:p>
        </p:txBody>
      </p:sp>
      <p:sp>
        <p:nvSpPr>
          <p:cNvPr id="3" name="textruta 2">
            <a:extLst>
              <a:ext uri="{FF2B5EF4-FFF2-40B4-BE49-F238E27FC236}">
                <a16:creationId xmlns:a16="http://schemas.microsoft.com/office/drawing/2014/main" id="{36DEE62B-7F74-3AC4-D99D-8F33D9B4F7A1}"/>
              </a:ext>
            </a:extLst>
          </p:cNvPr>
          <p:cNvSpPr txBox="1"/>
          <p:nvPr/>
        </p:nvSpPr>
        <p:spPr>
          <a:xfrm>
            <a:off x="609598" y="6127027"/>
            <a:ext cx="7509164" cy="369332"/>
          </a:xfrm>
          <a:prstGeom prst="rect">
            <a:avLst/>
          </a:prstGeom>
          <a:noFill/>
        </p:spPr>
        <p:txBody>
          <a:bodyPr wrap="square">
            <a:spAutoFit/>
          </a:bodyPr>
          <a:lstStyle/>
          <a:p>
            <a:r>
              <a:rPr lang="sv-SE" dirty="0">
                <a:hlinkClick r:id="rId4"/>
              </a:rPr>
              <a:t>Möt välfärdens kompetensutmaning – rekryteringsrapport 2020 | SKR</a:t>
            </a:r>
            <a:endParaRPr lang="sv-SE" dirty="0"/>
          </a:p>
        </p:txBody>
      </p:sp>
      <p:sp>
        <p:nvSpPr>
          <p:cNvPr id="15" name="textruta 14">
            <a:extLst>
              <a:ext uri="{FF2B5EF4-FFF2-40B4-BE49-F238E27FC236}">
                <a16:creationId xmlns:a16="http://schemas.microsoft.com/office/drawing/2014/main" id="{7C60CB2F-8047-E278-C310-D2D7625CA39F}"/>
              </a:ext>
            </a:extLst>
          </p:cNvPr>
          <p:cNvSpPr txBox="1"/>
          <p:nvPr/>
        </p:nvSpPr>
        <p:spPr>
          <a:xfrm>
            <a:off x="609598" y="6452898"/>
            <a:ext cx="6096000" cy="369332"/>
          </a:xfrm>
          <a:prstGeom prst="rect">
            <a:avLst/>
          </a:prstGeom>
          <a:noFill/>
        </p:spPr>
        <p:txBody>
          <a:bodyPr wrap="square">
            <a:spAutoFit/>
          </a:bodyPr>
          <a:lstStyle/>
          <a:p>
            <a:r>
              <a:rPr lang="sv-SE" dirty="0">
                <a:hlinkClick r:id="rId5"/>
              </a:rPr>
              <a:t>Sveriges Viktigaste Jobb | SKR</a:t>
            </a:r>
            <a:endParaRPr lang="sv-SE" dirty="0"/>
          </a:p>
        </p:txBody>
      </p:sp>
    </p:spTree>
    <p:extLst>
      <p:ext uri="{BB962C8B-B14F-4D97-AF65-F5344CB8AC3E}">
        <p14:creationId xmlns:p14="http://schemas.microsoft.com/office/powerpoint/2010/main" val="1727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2" name="Grupp 61">
            <a:extLst>
              <a:ext uri="{FF2B5EF4-FFF2-40B4-BE49-F238E27FC236}">
                <a16:creationId xmlns:a16="http://schemas.microsoft.com/office/drawing/2014/main" id="{E34ABA74-2439-AF0E-00DB-786119EC255F}"/>
              </a:ext>
            </a:extLst>
          </p:cNvPr>
          <p:cNvGrpSpPr/>
          <p:nvPr/>
        </p:nvGrpSpPr>
        <p:grpSpPr>
          <a:xfrm>
            <a:off x="10009504" y="3977921"/>
            <a:ext cx="1976783" cy="1901447"/>
            <a:chOff x="5428284" y="6249064"/>
            <a:chExt cx="1976783" cy="1901447"/>
          </a:xfrm>
        </p:grpSpPr>
        <p:sp>
          <p:nvSpPr>
            <p:cNvPr id="63" name="Oval 11">
              <a:extLst>
                <a:ext uri="{FF2B5EF4-FFF2-40B4-BE49-F238E27FC236}">
                  <a16:creationId xmlns:a16="http://schemas.microsoft.com/office/drawing/2014/main" id="{DB96416E-128A-0580-DB79-5F027625759B}"/>
                </a:ext>
              </a:extLst>
            </p:cNvPr>
            <p:cNvSpPr/>
            <p:nvPr/>
          </p:nvSpPr>
          <p:spPr>
            <a:xfrm>
              <a:off x="5428284" y="6249064"/>
              <a:ext cx="1976783" cy="1901447"/>
            </a:xfrm>
            <a:prstGeom prst="ellipse">
              <a:avLst/>
            </a:prstGeom>
            <a:solidFill>
              <a:srgbClr val="EA5045">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64" name="textruta 63">
              <a:extLst>
                <a:ext uri="{FF2B5EF4-FFF2-40B4-BE49-F238E27FC236}">
                  <a16:creationId xmlns:a16="http://schemas.microsoft.com/office/drawing/2014/main" id="{B5E5EDD2-CEA2-A4C2-33D7-2E7A0579E79F}"/>
                </a:ext>
              </a:extLst>
            </p:cNvPr>
            <p:cNvSpPr txBox="1"/>
            <p:nvPr/>
          </p:nvSpPr>
          <p:spPr>
            <a:xfrm>
              <a:off x="5529230" y="6968954"/>
              <a:ext cx="1774889" cy="646331"/>
            </a:xfrm>
            <a:prstGeom prst="rect">
              <a:avLst/>
            </a:prstGeom>
            <a:noFill/>
          </p:spPr>
          <p:txBody>
            <a:bodyPr wrap="square">
              <a:spAutoFit/>
            </a:bodyPr>
            <a:lstStyle/>
            <a:p>
              <a:pPr lvl="0" algn="ctr">
                <a:defRPr/>
              </a:pPr>
              <a:r>
                <a:rPr lang="sv-SE" sz="1200" b="1" dirty="0">
                  <a:solidFill>
                    <a:srgbClr val="FFFFFF"/>
                  </a:solidFill>
                  <a:latin typeface="Calibri (Brödtext)"/>
                </a:rPr>
                <a:t>Stöttar medarbetare till ny sysselsättning när anställningen tar slut</a:t>
              </a:r>
              <a:endParaRPr kumimoji="0" lang="en-US" sz="1200" b="0" i="0" u="none" strike="noStrike" kern="1200" cap="none" spc="0" normalizeH="0" baseline="0" noProof="0" dirty="0">
                <a:ln>
                  <a:noFill/>
                </a:ln>
                <a:solidFill>
                  <a:srgbClr val="FFFFFF"/>
                </a:solidFill>
                <a:effectLst/>
                <a:uLnTx/>
                <a:uFillTx/>
                <a:latin typeface="Calibri Light"/>
              </a:endParaRPr>
            </a:p>
          </p:txBody>
        </p:sp>
      </p:grpSp>
      <p:grpSp>
        <p:nvGrpSpPr>
          <p:cNvPr id="37" name="Grupp 36">
            <a:extLst>
              <a:ext uri="{FF2B5EF4-FFF2-40B4-BE49-F238E27FC236}">
                <a16:creationId xmlns:a16="http://schemas.microsoft.com/office/drawing/2014/main" id="{B1422987-038A-4264-529C-78E56BB9F39C}"/>
              </a:ext>
            </a:extLst>
          </p:cNvPr>
          <p:cNvGrpSpPr/>
          <p:nvPr/>
        </p:nvGrpSpPr>
        <p:grpSpPr>
          <a:xfrm>
            <a:off x="6013746" y="3974375"/>
            <a:ext cx="1976783" cy="1901447"/>
            <a:chOff x="5428284" y="6249064"/>
            <a:chExt cx="1976783" cy="1901447"/>
          </a:xfrm>
        </p:grpSpPr>
        <p:sp>
          <p:nvSpPr>
            <p:cNvPr id="33" name="Oval 11">
              <a:extLst>
                <a:ext uri="{FF2B5EF4-FFF2-40B4-BE49-F238E27FC236}">
                  <a16:creationId xmlns:a16="http://schemas.microsoft.com/office/drawing/2014/main" id="{EEDE9B0B-BC76-C66C-AFEA-5C88A51CF8D0}"/>
                </a:ext>
              </a:extLst>
            </p:cNvPr>
            <p:cNvSpPr/>
            <p:nvPr/>
          </p:nvSpPr>
          <p:spPr>
            <a:xfrm>
              <a:off x="5428284" y="6249064"/>
              <a:ext cx="1976783" cy="1901447"/>
            </a:xfrm>
            <a:prstGeom prst="ellipse">
              <a:avLst/>
            </a:prstGeom>
            <a:solidFill>
              <a:srgbClr val="31287C">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36" name="textruta 35">
              <a:extLst>
                <a:ext uri="{FF2B5EF4-FFF2-40B4-BE49-F238E27FC236}">
                  <a16:creationId xmlns:a16="http://schemas.microsoft.com/office/drawing/2014/main" id="{6FC1A97A-43EE-989D-B560-AE15EA924537}"/>
                </a:ext>
              </a:extLst>
            </p:cNvPr>
            <p:cNvSpPr txBox="1"/>
            <p:nvPr/>
          </p:nvSpPr>
          <p:spPr>
            <a:xfrm>
              <a:off x="5529230" y="6602445"/>
              <a:ext cx="1774889" cy="1200329"/>
            </a:xfrm>
            <a:prstGeom prst="rect">
              <a:avLst/>
            </a:prstGeom>
            <a:noFill/>
          </p:spPr>
          <p:txBody>
            <a:bodyPr wrap="square">
              <a:spAutoFit/>
            </a:bodyPr>
            <a:lstStyle/>
            <a:p>
              <a:pPr lvl="0" algn="ctr">
                <a:defRPr/>
              </a:pPr>
              <a:r>
                <a:rPr lang="sv-SE" sz="1200" b="1" dirty="0">
                  <a:solidFill>
                    <a:srgbClr val="FFFFFF"/>
                  </a:solidFill>
                  <a:latin typeface="Calibri (Brödtext)"/>
                </a:rPr>
                <a:t>Studiestöd:</a:t>
              </a:r>
              <a:br>
                <a:rPr lang="sv-SE" sz="1200" b="1" dirty="0">
                  <a:solidFill>
                    <a:srgbClr val="FFFFFF"/>
                  </a:solidFill>
                  <a:latin typeface="Calibri (Brödtext)"/>
                </a:rPr>
              </a:br>
              <a:r>
                <a:rPr lang="sv-SE" sz="1200" b="1" dirty="0">
                  <a:solidFill>
                    <a:srgbClr val="FFFFFF"/>
                  </a:solidFill>
                  <a:latin typeface="Calibri (Brödtext)"/>
                </a:rPr>
                <a:t>Omställningsstudiestöd, kortvarigt studiestöd, kompletterande studiestöd, förlängt studiestöd</a:t>
              </a:r>
              <a:endParaRPr kumimoji="0" lang="en-US" sz="1200" b="0" i="0" u="none" strike="noStrike" kern="1200" cap="none" spc="0" normalizeH="0" baseline="0" noProof="0" dirty="0">
                <a:ln>
                  <a:noFill/>
                </a:ln>
                <a:solidFill>
                  <a:srgbClr val="FFFFFF"/>
                </a:solidFill>
                <a:effectLst/>
                <a:uLnTx/>
                <a:uFillTx/>
                <a:latin typeface="Calibri Light"/>
              </a:endParaRPr>
            </a:p>
          </p:txBody>
        </p:sp>
      </p:grpSp>
      <p:grpSp>
        <p:nvGrpSpPr>
          <p:cNvPr id="38" name="Grupp 37">
            <a:extLst>
              <a:ext uri="{FF2B5EF4-FFF2-40B4-BE49-F238E27FC236}">
                <a16:creationId xmlns:a16="http://schemas.microsoft.com/office/drawing/2014/main" id="{9097E456-3C55-327F-1867-50EDD350BCC5}"/>
              </a:ext>
            </a:extLst>
          </p:cNvPr>
          <p:cNvGrpSpPr/>
          <p:nvPr/>
        </p:nvGrpSpPr>
        <p:grpSpPr>
          <a:xfrm>
            <a:off x="2008283" y="3977924"/>
            <a:ext cx="1976784" cy="1901447"/>
            <a:chOff x="5428284" y="6249064"/>
            <a:chExt cx="1976783" cy="1901447"/>
          </a:xfrm>
        </p:grpSpPr>
        <p:sp>
          <p:nvSpPr>
            <p:cNvPr id="39" name="Oval 11">
              <a:extLst>
                <a:ext uri="{FF2B5EF4-FFF2-40B4-BE49-F238E27FC236}">
                  <a16:creationId xmlns:a16="http://schemas.microsoft.com/office/drawing/2014/main" id="{6D8A926A-AFB2-AC62-31B3-FDB049E18E4E}"/>
                </a:ext>
              </a:extLst>
            </p:cNvPr>
            <p:cNvSpPr/>
            <p:nvPr/>
          </p:nvSpPr>
          <p:spPr>
            <a:xfrm>
              <a:off x="5428284" y="6249064"/>
              <a:ext cx="1976783" cy="1901447"/>
            </a:xfrm>
            <a:prstGeom prst="ellipse">
              <a:avLst/>
            </a:prstGeom>
            <a:solidFill>
              <a:srgbClr val="90A6AC">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0" name="textruta 39">
              <a:extLst>
                <a:ext uri="{FF2B5EF4-FFF2-40B4-BE49-F238E27FC236}">
                  <a16:creationId xmlns:a16="http://schemas.microsoft.com/office/drawing/2014/main" id="{93B5C194-1155-B865-492C-379C567D1AC9}"/>
                </a:ext>
              </a:extLst>
            </p:cNvPr>
            <p:cNvSpPr txBox="1"/>
            <p:nvPr/>
          </p:nvSpPr>
          <p:spPr>
            <a:xfrm>
              <a:off x="5529230" y="6876621"/>
              <a:ext cx="1774889" cy="646331"/>
            </a:xfrm>
            <a:prstGeom prst="rect">
              <a:avLst/>
            </a:prstGeom>
            <a:noFill/>
          </p:spPr>
          <p:txBody>
            <a:bodyPr wrap="square">
              <a:spAutoFit/>
            </a:bodyPr>
            <a:lstStyle/>
            <a:p>
              <a:pPr lvl="0" algn="ctr">
                <a:defRPr/>
              </a:pPr>
              <a:r>
                <a:rPr lang="sv-SE" sz="1200" b="1" dirty="0">
                  <a:solidFill>
                    <a:srgbClr val="FFFFFF"/>
                  </a:solidFill>
                  <a:latin typeface="Calibri (Brödtext)"/>
                </a:rPr>
                <a:t>Stöd vid arbete </a:t>
              </a:r>
            </a:p>
            <a:p>
              <a:pPr lvl="0" algn="ctr">
                <a:defRPr/>
              </a:pPr>
              <a:r>
                <a:rPr lang="sv-SE" sz="1200" b="1" dirty="0">
                  <a:solidFill>
                    <a:srgbClr val="FFFFFF"/>
                  </a:solidFill>
                  <a:latin typeface="Calibri (Brödtext)"/>
                </a:rPr>
                <a:t>med strategisk kompetensförsörjning</a:t>
              </a: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41" name="Grupp 40">
            <a:extLst>
              <a:ext uri="{FF2B5EF4-FFF2-40B4-BE49-F238E27FC236}">
                <a16:creationId xmlns:a16="http://schemas.microsoft.com/office/drawing/2014/main" id="{C36A7AD5-EC33-D869-9A34-5251AFBC4062}"/>
              </a:ext>
            </a:extLst>
          </p:cNvPr>
          <p:cNvGrpSpPr/>
          <p:nvPr/>
        </p:nvGrpSpPr>
        <p:grpSpPr>
          <a:xfrm>
            <a:off x="4191367" y="3977921"/>
            <a:ext cx="1976783" cy="1901447"/>
            <a:chOff x="5428284" y="6249064"/>
            <a:chExt cx="1976783" cy="1901447"/>
          </a:xfrm>
        </p:grpSpPr>
        <p:sp>
          <p:nvSpPr>
            <p:cNvPr id="42" name="Oval 11">
              <a:extLst>
                <a:ext uri="{FF2B5EF4-FFF2-40B4-BE49-F238E27FC236}">
                  <a16:creationId xmlns:a16="http://schemas.microsoft.com/office/drawing/2014/main" id="{9CEAB5A4-DF67-7437-7DCA-9B774EC8F0F4}"/>
                </a:ext>
              </a:extLst>
            </p:cNvPr>
            <p:cNvSpPr/>
            <p:nvPr/>
          </p:nvSpPr>
          <p:spPr>
            <a:xfrm>
              <a:off x="5428284" y="6249064"/>
              <a:ext cx="1976783" cy="1901447"/>
            </a:xfrm>
            <a:prstGeom prst="ellipse">
              <a:avLst/>
            </a:prstGeom>
            <a:solidFill>
              <a:srgbClr val="31287C">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3" name="textruta 42">
              <a:extLst>
                <a:ext uri="{FF2B5EF4-FFF2-40B4-BE49-F238E27FC236}">
                  <a16:creationId xmlns:a16="http://schemas.microsoft.com/office/drawing/2014/main" id="{C94D2CB0-F42C-45EF-FBBB-AC6C4BE640DC}"/>
                </a:ext>
              </a:extLst>
            </p:cNvPr>
            <p:cNvSpPr txBox="1"/>
            <p:nvPr/>
          </p:nvSpPr>
          <p:spPr>
            <a:xfrm>
              <a:off x="5529230" y="6968954"/>
              <a:ext cx="1774889" cy="461665"/>
            </a:xfrm>
            <a:prstGeom prst="rect">
              <a:avLst/>
            </a:prstGeom>
            <a:noFill/>
          </p:spPr>
          <p:txBody>
            <a:bodyPr wrap="square">
              <a:spAutoFit/>
            </a:bodyPr>
            <a:lstStyle/>
            <a:p>
              <a:pPr lvl="0" algn="ctr">
                <a:defRPr/>
              </a:pPr>
              <a:r>
                <a:rPr lang="sv-SE" sz="1200" b="1" dirty="0">
                  <a:solidFill>
                    <a:srgbClr val="FFFFFF"/>
                  </a:solidFill>
                  <a:latin typeface="Calibri (Brödtext)"/>
                </a:rPr>
                <a:t>Individuell vägledning, </a:t>
              </a:r>
              <a:br>
                <a:rPr lang="sv-SE" sz="1200" b="1" dirty="0">
                  <a:solidFill>
                    <a:srgbClr val="FFFFFF"/>
                  </a:solidFill>
                  <a:latin typeface="Calibri (Brödtext)"/>
                </a:rPr>
              </a:br>
              <a:r>
                <a:rPr lang="sv-SE" sz="1200" b="1" dirty="0">
                  <a:solidFill>
                    <a:srgbClr val="FFFFFF"/>
                  </a:solidFill>
                  <a:latin typeface="Calibri (Brödtext)"/>
                </a:rPr>
                <a:t>rådgivning, validering</a:t>
              </a: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44" name="Grupp 43">
            <a:extLst>
              <a:ext uri="{FF2B5EF4-FFF2-40B4-BE49-F238E27FC236}">
                <a16:creationId xmlns:a16="http://schemas.microsoft.com/office/drawing/2014/main" id="{09BFB924-A30C-5597-B3F0-D76B69C8FF18}"/>
              </a:ext>
            </a:extLst>
          </p:cNvPr>
          <p:cNvGrpSpPr/>
          <p:nvPr/>
        </p:nvGrpSpPr>
        <p:grpSpPr>
          <a:xfrm>
            <a:off x="185904" y="3981472"/>
            <a:ext cx="1976784" cy="1901447"/>
            <a:chOff x="5428284" y="6249064"/>
            <a:chExt cx="1976783" cy="1901447"/>
          </a:xfrm>
        </p:grpSpPr>
        <p:sp>
          <p:nvSpPr>
            <p:cNvPr id="45" name="Oval 11">
              <a:extLst>
                <a:ext uri="{FF2B5EF4-FFF2-40B4-BE49-F238E27FC236}">
                  <a16:creationId xmlns:a16="http://schemas.microsoft.com/office/drawing/2014/main" id="{BFDC9E3E-94EF-BAEC-CB6D-71C34C7ACC5F}"/>
                </a:ext>
              </a:extLst>
            </p:cNvPr>
            <p:cNvSpPr/>
            <p:nvPr/>
          </p:nvSpPr>
          <p:spPr>
            <a:xfrm>
              <a:off x="5428284" y="6249064"/>
              <a:ext cx="1976783" cy="1901447"/>
            </a:xfrm>
            <a:prstGeom prst="ellipse">
              <a:avLst/>
            </a:prstGeom>
            <a:solidFill>
              <a:srgbClr val="90A6AC">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6" name="textruta 45">
              <a:extLst>
                <a:ext uri="{FF2B5EF4-FFF2-40B4-BE49-F238E27FC236}">
                  <a16:creationId xmlns:a16="http://schemas.microsoft.com/office/drawing/2014/main" id="{9249DDA8-1191-AFD6-A119-0923CC56589A}"/>
                </a:ext>
              </a:extLst>
            </p:cNvPr>
            <p:cNvSpPr txBox="1"/>
            <p:nvPr/>
          </p:nvSpPr>
          <p:spPr>
            <a:xfrm>
              <a:off x="5529230" y="6876621"/>
              <a:ext cx="1774889" cy="646331"/>
            </a:xfrm>
            <a:prstGeom prst="rect">
              <a:avLst/>
            </a:prstGeom>
            <a:noFill/>
          </p:spPr>
          <p:txBody>
            <a:bodyPr wrap="square">
              <a:spAutoFit/>
            </a:bodyPr>
            <a:lstStyle/>
            <a:p>
              <a:pPr lvl="0" algn="ctr">
                <a:defRPr/>
              </a:pPr>
              <a:r>
                <a:rPr lang="sv-SE" sz="1200" b="1" dirty="0">
                  <a:solidFill>
                    <a:srgbClr val="FFFFFF"/>
                  </a:solidFill>
                  <a:latin typeface="Calibri (Brödtext)"/>
                </a:rPr>
                <a:t>Förebyggande insatser för att utvecklas och ställa om</a:t>
              </a:r>
            </a:p>
          </p:txBody>
        </p:sp>
      </p:grpSp>
      <p:grpSp>
        <p:nvGrpSpPr>
          <p:cNvPr id="47" name="Grupp 46">
            <a:extLst>
              <a:ext uri="{FF2B5EF4-FFF2-40B4-BE49-F238E27FC236}">
                <a16:creationId xmlns:a16="http://schemas.microsoft.com/office/drawing/2014/main" id="{B0DCAC79-1BB8-5320-687D-A76B4500188B}"/>
              </a:ext>
            </a:extLst>
          </p:cNvPr>
          <p:cNvGrpSpPr/>
          <p:nvPr/>
        </p:nvGrpSpPr>
        <p:grpSpPr>
          <a:xfrm>
            <a:off x="8187125" y="3977921"/>
            <a:ext cx="1976783" cy="1901447"/>
            <a:chOff x="5428284" y="6249064"/>
            <a:chExt cx="1976783" cy="1901447"/>
          </a:xfrm>
        </p:grpSpPr>
        <p:sp>
          <p:nvSpPr>
            <p:cNvPr id="48" name="Oval 11">
              <a:extLst>
                <a:ext uri="{FF2B5EF4-FFF2-40B4-BE49-F238E27FC236}">
                  <a16:creationId xmlns:a16="http://schemas.microsoft.com/office/drawing/2014/main" id="{8BF290B8-868B-8B1F-E551-605EF241F873}"/>
                </a:ext>
              </a:extLst>
            </p:cNvPr>
            <p:cNvSpPr/>
            <p:nvPr/>
          </p:nvSpPr>
          <p:spPr>
            <a:xfrm>
              <a:off x="5428284" y="6249064"/>
              <a:ext cx="1976783" cy="1901447"/>
            </a:xfrm>
            <a:prstGeom prst="ellipse">
              <a:avLst/>
            </a:prstGeom>
            <a:solidFill>
              <a:srgbClr val="EA5045">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9" name="textruta 48">
              <a:extLst>
                <a:ext uri="{FF2B5EF4-FFF2-40B4-BE49-F238E27FC236}">
                  <a16:creationId xmlns:a16="http://schemas.microsoft.com/office/drawing/2014/main" id="{74618182-624B-AAAE-225A-3969A5CDD01F}"/>
                </a:ext>
              </a:extLst>
            </p:cNvPr>
            <p:cNvSpPr txBox="1"/>
            <p:nvPr/>
          </p:nvSpPr>
          <p:spPr>
            <a:xfrm>
              <a:off x="5529230" y="6968954"/>
              <a:ext cx="1774889" cy="461665"/>
            </a:xfrm>
            <a:prstGeom prst="rect">
              <a:avLst/>
            </a:prstGeom>
            <a:noFill/>
          </p:spPr>
          <p:txBody>
            <a:bodyPr wrap="square">
              <a:spAutoFit/>
            </a:bodyPr>
            <a:lstStyle/>
            <a:p>
              <a:pPr lvl="0" algn="ctr">
                <a:defRPr/>
              </a:pPr>
              <a:r>
                <a:rPr lang="sv-SE" sz="1200" b="1">
                  <a:solidFill>
                    <a:srgbClr val="FFFFFF"/>
                  </a:solidFill>
                  <a:latin typeface="Calibri (Brödtext)"/>
                </a:rPr>
                <a:t>Stöttar organisationen genom omställningen</a:t>
              </a:r>
              <a:endParaRPr kumimoji="0" lang="en-US" sz="1200" b="0" i="0" u="none" strike="noStrike" kern="1200" cap="none" spc="0" normalizeH="0" baseline="0" noProof="0">
                <a:ln>
                  <a:noFill/>
                </a:ln>
                <a:solidFill>
                  <a:srgbClr val="FFFFFF"/>
                </a:solidFill>
                <a:effectLst/>
                <a:uLnTx/>
                <a:uFillTx/>
                <a:latin typeface="Calibri Light"/>
              </a:endParaRPr>
            </a:p>
          </p:txBody>
        </p:sp>
      </p:grpSp>
      <p:grpSp>
        <p:nvGrpSpPr>
          <p:cNvPr id="50" name="Grupp 49">
            <a:extLst>
              <a:ext uri="{FF2B5EF4-FFF2-40B4-BE49-F238E27FC236}">
                <a16:creationId xmlns:a16="http://schemas.microsoft.com/office/drawing/2014/main" id="{53EF6639-2A8E-2182-4D34-A3FFAD141143}"/>
              </a:ext>
            </a:extLst>
          </p:cNvPr>
          <p:cNvGrpSpPr/>
          <p:nvPr/>
        </p:nvGrpSpPr>
        <p:grpSpPr>
          <a:xfrm>
            <a:off x="4727861" y="1742477"/>
            <a:ext cx="2722101" cy="2618361"/>
            <a:chOff x="5428284" y="6249064"/>
            <a:chExt cx="1976783" cy="1901447"/>
          </a:xfrm>
          <a:solidFill>
            <a:srgbClr val="31287C"/>
          </a:solidFill>
        </p:grpSpPr>
        <p:sp>
          <p:nvSpPr>
            <p:cNvPr id="51" name="Oval 11">
              <a:extLst>
                <a:ext uri="{FF2B5EF4-FFF2-40B4-BE49-F238E27FC236}">
                  <a16:creationId xmlns:a16="http://schemas.microsoft.com/office/drawing/2014/main" id="{A816F729-D7A7-582D-5A3C-E4854D0871D0}"/>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52" name="textruta 51">
              <a:extLst>
                <a:ext uri="{FF2B5EF4-FFF2-40B4-BE49-F238E27FC236}">
                  <a16:creationId xmlns:a16="http://schemas.microsoft.com/office/drawing/2014/main" id="{1AF377E1-254F-C51A-4BE3-5B0F3C207A86}"/>
                </a:ext>
              </a:extLst>
            </p:cNvPr>
            <p:cNvSpPr txBox="1"/>
            <p:nvPr/>
          </p:nvSpPr>
          <p:spPr>
            <a:xfrm>
              <a:off x="5534379" y="6710182"/>
              <a:ext cx="1774889" cy="961078"/>
            </a:xfrm>
            <a:prstGeom prst="rect">
              <a:avLst/>
            </a:prstGeom>
            <a:noFill/>
          </p:spPr>
          <p:txBody>
            <a:bodyPr wrap="square" lIns="91440" tIns="45720" rIns="91440" bIns="45720" anchor="t">
              <a:spAutoFit/>
            </a:bodyPr>
            <a:lstStyle/>
            <a:p>
              <a:pPr algn="ctr">
                <a:defRPr/>
              </a:pPr>
              <a:r>
                <a:rPr lang="sv-SE" sz="2000" b="1" dirty="0">
                  <a:solidFill>
                    <a:srgbClr val="FFFFFF"/>
                  </a:solidFill>
                  <a:latin typeface="Calibri (Brödtext)"/>
                </a:rPr>
                <a:t>Karriär- och studierådgivning</a:t>
              </a:r>
              <a:br>
                <a:rPr lang="sv-SE" sz="2000" b="1" dirty="0">
                  <a:latin typeface="Calibri (Brödtext)"/>
                </a:rPr>
              </a:br>
              <a:r>
                <a:rPr lang="sv-SE" sz="2000" b="1" dirty="0">
                  <a:solidFill>
                    <a:srgbClr val="FFFFFF"/>
                  </a:solidFill>
                  <a:latin typeface="Calibri (Brödtext)"/>
                </a:rPr>
                <a:t>till medarbetare under anställning</a:t>
              </a:r>
              <a:endParaRPr kumimoji="0" lang="en-US" sz="2000" b="0" i="0" u="none" strike="noStrike" kern="1200" cap="none" spc="0" normalizeH="0" baseline="0" noProof="0" dirty="0">
                <a:ln>
                  <a:noFill/>
                </a:ln>
                <a:solidFill>
                  <a:srgbClr val="FFFFFF"/>
                </a:solidFill>
                <a:effectLst/>
                <a:uLnTx/>
                <a:uFillTx/>
                <a:latin typeface="Calibri Light"/>
              </a:endParaRPr>
            </a:p>
          </p:txBody>
        </p:sp>
      </p:grpSp>
      <p:grpSp>
        <p:nvGrpSpPr>
          <p:cNvPr id="56" name="Grupp 55">
            <a:extLst>
              <a:ext uri="{FF2B5EF4-FFF2-40B4-BE49-F238E27FC236}">
                <a16:creationId xmlns:a16="http://schemas.microsoft.com/office/drawing/2014/main" id="{FFB53709-685A-9D58-DC10-E87B3355587B}"/>
              </a:ext>
            </a:extLst>
          </p:cNvPr>
          <p:cNvGrpSpPr/>
          <p:nvPr/>
        </p:nvGrpSpPr>
        <p:grpSpPr>
          <a:xfrm>
            <a:off x="719826" y="1742477"/>
            <a:ext cx="2722101" cy="2618361"/>
            <a:chOff x="5428284" y="6249064"/>
            <a:chExt cx="1976783" cy="1901447"/>
          </a:xfrm>
        </p:grpSpPr>
        <p:sp>
          <p:nvSpPr>
            <p:cNvPr id="57" name="Oval 11">
              <a:extLst>
                <a:ext uri="{FF2B5EF4-FFF2-40B4-BE49-F238E27FC236}">
                  <a16:creationId xmlns:a16="http://schemas.microsoft.com/office/drawing/2014/main" id="{0094FCC0-8C1E-179B-C1FA-1C452206C07C}"/>
                </a:ext>
              </a:extLst>
            </p:cNvPr>
            <p:cNvSpPr/>
            <p:nvPr/>
          </p:nvSpPr>
          <p:spPr>
            <a:xfrm>
              <a:off x="5428284" y="6249064"/>
              <a:ext cx="1976783" cy="1901447"/>
            </a:xfrm>
            <a:prstGeom prst="ellipse">
              <a:avLst/>
            </a:prstGeom>
            <a:solidFill>
              <a:srgbClr val="90A6AC"/>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58" name="textruta 57">
              <a:extLst>
                <a:ext uri="{FF2B5EF4-FFF2-40B4-BE49-F238E27FC236}">
                  <a16:creationId xmlns:a16="http://schemas.microsoft.com/office/drawing/2014/main" id="{60EC20AB-390C-F8DE-45C1-2458B800C637}"/>
                </a:ext>
              </a:extLst>
            </p:cNvPr>
            <p:cNvSpPr txBox="1"/>
            <p:nvPr/>
          </p:nvSpPr>
          <p:spPr>
            <a:xfrm>
              <a:off x="5529231" y="6831001"/>
              <a:ext cx="1774889" cy="737572"/>
            </a:xfrm>
            <a:prstGeom prst="rect">
              <a:avLst/>
            </a:prstGeom>
            <a:noFill/>
          </p:spPr>
          <p:txBody>
            <a:bodyPr wrap="square">
              <a:spAutoFit/>
            </a:bodyPr>
            <a:lstStyle/>
            <a:p>
              <a:pPr lvl="0" algn="ctr">
                <a:defRPr/>
              </a:pPr>
              <a:r>
                <a:rPr lang="sv-SE" sz="2000" b="1" dirty="0">
                  <a:solidFill>
                    <a:srgbClr val="FFFFFF"/>
                  </a:solidFill>
                  <a:latin typeface="Calibri (Brödtext)"/>
                </a:rPr>
                <a:t>Stöd till arbetsgivare och fackliga företrädare</a:t>
              </a:r>
              <a:endParaRPr kumimoji="0" lang="en-US" sz="2000" b="0" i="0" u="none" strike="noStrike" kern="1200" cap="none" spc="0" normalizeH="0" baseline="0" noProof="0" dirty="0">
                <a:ln>
                  <a:noFill/>
                </a:ln>
                <a:solidFill>
                  <a:srgbClr val="FFFFFF"/>
                </a:solidFill>
                <a:effectLst/>
                <a:uLnTx/>
                <a:uFillTx/>
                <a:latin typeface="Calibri Light"/>
              </a:endParaRPr>
            </a:p>
          </p:txBody>
        </p:sp>
      </p:grpSp>
      <p:grpSp>
        <p:nvGrpSpPr>
          <p:cNvPr id="59" name="Grupp 58">
            <a:extLst>
              <a:ext uri="{FF2B5EF4-FFF2-40B4-BE49-F238E27FC236}">
                <a16:creationId xmlns:a16="http://schemas.microsoft.com/office/drawing/2014/main" id="{FE4BE3F3-3EF4-DC2B-6ED4-38F48771E0C9}"/>
              </a:ext>
            </a:extLst>
          </p:cNvPr>
          <p:cNvGrpSpPr/>
          <p:nvPr/>
        </p:nvGrpSpPr>
        <p:grpSpPr>
          <a:xfrm>
            <a:off x="8742311" y="1742477"/>
            <a:ext cx="2722101" cy="2618361"/>
            <a:chOff x="5428284" y="6249064"/>
            <a:chExt cx="1976783" cy="1901447"/>
          </a:xfrm>
        </p:grpSpPr>
        <p:sp>
          <p:nvSpPr>
            <p:cNvPr id="60" name="Oval 11">
              <a:extLst>
                <a:ext uri="{FF2B5EF4-FFF2-40B4-BE49-F238E27FC236}">
                  <a16:creationId xmlns:a16="http://schemas.microsoft.com/office/drawing/2014/main" id="{429C6E96-9929-12D1-4155-77EDE672E0A2}"/>
                </a:ext>
              </a:extLst>
            </p:cNvPr>
            <p:cNvSpPr/>
            <p:nvPr/>
          </p:nvSpPr>
          <p:spPr>
            <a:xfrm>
              <a:off x="5428284" y="6249064"/>
              <a:ext cx="1976783" cy="1901447"/>
            </a:xfrm>
            <a:prstGeom prst="ellipse">
              <a:avLst/>
            </a:prstGeom>
            <a:solidFill>
              <a:srgbClr val="EA5045"/>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61" name="textruta 60">
              <a:extLst>
                <a:ext uri="{FF2B5EF4-FFF2-40B4-BE49-F238E27FC236}">
                  <a16:creationId xmlns:a16="http://schemas.microsoft.com/office/drawing/2014/main" id="{75F032A6-A330-2A4D-C9D1-BD8EAFE38649}"/>
                </a:ext>
              </a:extLst>
            </p:cNvPr>
            <p:cNvSpPr txBox="1"/>
            <p:nvPr/>
          </p:nvSpPr>
          <p:spPr>
            <a:xfrm>
              <a:off x="5521437" y="6670256"/>
              <a:ext cx="1774889" cy="1184585"/>
            </a:xfrm>
            <a:prstGeom prst="rect">
              <a:avLst/>
            </a:prstGeom>
            <a:noFill/>
          </p:spPr>
          <p:txBody>
            <a:bodyPr wrap="square">
              <a:spAutoFit/>
            </a:bodyPr>
            <a:lstStyle/>
            <a:p>
              <a:pPr lvl="0" algn="ctr">
                <a:defRPr/>
              </a:pPr>
              <a:r>
                <a:rPr lang="sv-SE" sz="2000" b="1" dirty="0">
                  <a:solidFill>
                    <a:srgbClr val="FFFFFF"/>
                  </a:solidFill>
                  <a:latin typeface="Calibri (Brödtext)"/>
                </a:rPr>
                <a:t>Omställningsstöd till medarbetare, arbetsgivare och fack under och genom omställning</a:t>
              </a:r>
              <a:endParaRPr kumimoji="0" lang="en-US" sz="2000" b="0" i="0" u="none" strike="noStrike" kern="1200" cap="none" spc="0" normalizeH="0" baseline="0" noProof="0" dirty="0">
                <a:ln>
                  <a:noFill/>
                </a:ln>
                <a:solidFill>
                  <a:srgbClr val="FFFFFF"/>
                </a:solidFill>
                <a:effectLst/>
                <a:uLnTx/>
                <a:uFillTx/>
                <a:latin typeface="Calibri Light"/>
              </a:endParaRPr>
            </a:p>
          </p:txBody>
        </p:sp>
      </p:grpSp>
      <p:grpSp>
        <p:nvGrpSpPr>
          <p:cNvPr id="65" name="Grupp 64">
            <a:extLst>
              <a:ext uri="{FF2B5EF4-FFF2-40B4-BE49-F238E27FC236}">
                <a16:creationId xmlns:a16="http://schemas.microsoft.com/office/drawing/2014/main" id="{463E05B6-23DC-FAB8-8674-18A2A1C76991}"/>
              </a:ext>
            </a:extLst>
          </p:cNvPr>
          <p:cNvGrpSpPr/>
          <p:nvPr/>
        </p:nvGrpSpPr>
        <p:grpSpPr>
          <a:xfrm>
            <a:off x="0" y="0"/>
            <a:ext cx="11582400" cy="2019739"/>
            <a:chOff x="0" y="0"/>
            <a:chExt cx="11582400" cy="2019739"/>
          </a:xfrm>
        </p:grpSpPr>
        <p:sp>
          <p:nvSpPr>
            <p:cNvPr id="66" name="Rektangel: ett hörn rundat 65">
              <a:extLst>
                <a:ext uri="{FF2B5EF4-FFF2-40B4-BE49-F238E27FC236}">
                  <a16:creationId xmlns:a16="http://schemas.microsoft.com/office/drawing/2014/main" id="{66B72851-1E73-5F13-23CD-232339958A19}"/>
                </a:ext>
              </a:extLst>
            </p:cNvPr>
            <p:cNvSpPr/>
            <p:nvPr/>
          </p:nvSpPr>
          <p:spPr>
            <a:xfrm flipV="1">
              <a:off x="0" y="0"/>
              <a:ext cx="4220935" cy="830350"/>
            </a:xfrm>
            <a:prstGeom prst="round1Rect">
              <a:avLst>
                <a:gd name="adj" fmla="val 50000"/>
              </a:avLst>
            </a:prstGeom>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textruta 66">
              <a:extLst>
                <a:ext uri="{FF2B5EF4-FFF2-40B4-BE49-F238E27FC236}">
                  <a16:creationId xmlns:a16="http://schemas.microsoft.com/office/drawing/2014/main" id="{7A58D619-7FE3-7E96-DCB1-B999301112BC}"/>
                </a:ext>
              </a:extLst>
            </p:cNvPr>
            <p:cNvSpPr txBox="1"/>
            <p:nvPr/>
          </p:nvSpPr>
          <p:spPr>
            <a:xfrm>
              <a:off x="609598" y="220436"/>
              <a:ext cx="3333752" cy="461665"/>
            </a:xfrm>
            <a:prstGeom prst="rect">
              <a:avLst/>
            </a:prstGeom>
            <a:noFill/>
          </p:spPr>
          <p:txBody>
            <a:bodyPr wrap="square" rtlCol="0">
              <a:spAutoFit/>
            </a:bodyPr>
            <a:lstStyle/>
            <a:p>
              <a:r>
                <a:rPr lang="sv-SE" sz="2400" b="1">
                  <a:solidFill>
                    <a:schemeClr val="bg1"/>
                  </a:solidFill>
                </a:rPr>
                <a:t>Om Omställningsfonden</a:t>
              </a:r>
            </a:p>
          </p:txBody>
        </p:sp>
        <p:sp>
          <p:nvSpPr>
            <p:cNvPr id="68" name="Rubrik 2">
              <a:extLst>
                <a:ext uri="{FF2B5EF4-FFF2-40B4-BE49-F238E27FC236}">
                  <a16:creationId xmlns:a16="http://schemas.microsoft.com/office/drawing/2014/main" id="{2AFEF201-2E06-2323-0AEE-B7982BEFA7CD}"/>
                </a:ext>
              </a:extLst>
            </p:cNvPr>
            <p:cNvSpPr txBox="1">
              <a:spLocks/>
            </p:cNvSpPr>
            <p:nvPr/>
          </p:nvSpPr>
          <p:spPr>
            <a:xfrm>
              <a:off x="609600"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sv-SE"/>
                <a:t>Vi är er omställningsorganisation!</a:t>
              </a:r>
            </a:p>
          </p:txBody>
        </p:sp>
      </p:grpSp>
    </p:spTree>
    <p:extLst>
      <p:ext uri="{BB962C8B-B14F-4D97-AF65-F5344CB8AC3E}">
        <p14:creationId xmlns:p14="http://schemas.microsoft.com/office/powerpoint/2010/main" val="423031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upp 61">
            <a:extLst>
              <a:ext uri="{FF2B5EF4-FFF2-40B4-BE49-F238E27FC236}">
                <a16:creationId xmlns:a16="http://schemas.microsoft.com/office/drawing/2014/main" id="{E34ABA74-2439-AF0E-00DB-786119EC255F}"/>
              </a:ext>
            </a:extLst>
          </p:cNvPr>
          <p:cNvGrpSpPr/>
          <p:nvPr/>
        </p:nvGrpSpPr>
        <p:grpSpPr>
          <a:xfrm>
            <a:off x="10009504" y="3977921"/>
            <a:ext cx="1976783" cy="1901447"/>
            <a:chOff x="5428284" y="6249064"/>
            <a:chExt cx="1976783" cy="1901447"/>
          </a:xfrm>
          <a:solidFill>
            <a:schemeClr val="accent6">
              <a:lumMod val="40000"/>
              <a:lumOff val="60000"/>
            </a:schemeClr>
          </a:solidFill>
        </p:grpSpPr>
        <p:sp>
          <p:nvSpPr>
            <p:cNvPr id="63" name="Oval 11">
              <a:extLst>
                <a:ext uri="{FF2B5EF4-FFF2-40B4-BE49-F238E27FC236}">
                  <a16:creationId xmlns:a16="http://schemas.microsoft.com/office/drawing/2014/main" id="{DB96416E-128A-0580-DB79-5F027625759B}"/>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64" name="textruta 63">
              <a:extLst>
                <a:ext uri="{FF2B5EF4-FFF2-40B4-BE49-F238E27FC236}">
                  <a16:creationId xmlns:a16="http://schemas.microsoft.com/office/drawing/2014/main" id="{B5E5EDD2-CEA2-A4C2-33D7-2E7A0579E79F}"/>
                </a:ext>
              </a:extLst>
            </p:cNvPr>
            <p:cNvSpPr txBox="1"/>
            <p:nvPr/>
          </p:nvSpPr>
          <p:spPr>
            <a:xfrm>
              <a:off x="5529230" y="6968954"/>
              <a:ext cx="1774889" cy="646331"/>
            </a:xfrm>
            <a:prstGeom prst="rect">
              <a:avLst/>
            </a:prstGeom>
            <a:grpFill/>
          </p:spPr>
          <p:txBody>
            <a:bodyPr wrap="square">
              <a:spAutoFit/>
            </a:bodyPr>
            <a:lstStyle/>
            <a:p>
              <a:pPr lvl="0" algn="ctr">
                <a:defRPr/>
              </a:pPr>
              <a:r>
                <a:rPr lang="sv-SE" sz="1200" b="1" dirty="0">
                  <a:solidFill>
                    <a:srgbClr val="FFFFFF"/>
                  </a:solidFill>
                  <a:latin typeface="Calibri (Brödtext)"/>
                </a:rPr>
                <a:t>Stöttar medarbetare till ny sysselsättning när anställningen tar slut</a:t>
              </a:r>
              <a:endParaRPr kumimoji="0" lang="en-US" sz="1200" b="0" i="0" u="none" strike="noStrike" kern="1200" cap="none" spc="0" normalizeH="0" baseline="0" noProof="0" dirty="0">
                <a:ln>
                  <a:noFill/>
                </a:ln>
                <a:solidFill>
                  <a:srgbClr val="FFFFFF"/>
                </a:solidFill>
                <a:effectLst/>
                <a:uLnTx/>
                <a:uFillTx/>
                <a:latin typeface="Calibri Light"/>
              </a:endParaRPr>
            </a:p>
          </p:txBody>
        </p:sp>
      </p:grpSp>
      <p:grpSp>
        <p:nvGrpSpPr>
          <p:cNvPr id="37" name="Grupp 36">
            <a:extLst>
              <a:ext uri="{FF2B5EF4-FFF2-40B4-BE49-F238E27FC236}">
                <a16:creationId xmlns:a16="http://schemas.microsoft.com/office/drawing/2014/main" id="{B1422987-038A-4264-529C-78E56BB9F39C}"/>
              </a:ext>
            </a:extLst>
          </p:cNvPr>
          <p:cNvGrpSpPr/>
          <p:nvPr/>
        </p:nvGrpSpPr>
        <p:grpSpPr>
          <a:xfrm>
            <a:off x="6013746" y="3974375"/>
            <a:ext cx="1976783" cy="1901447"/>
            <a:chOff x="5428284" y="6249064"/>
            <a:chExt cx="1976783" cy="1901447"/>
          </a:xfrm>
          <a:solidFill>
            <a:schemeClr val="accent6">
              <a:lumMod val="40000"/>
              <a:lumOff val="60000"/>
            </a:schemeClr>
          </a:solidFill>
        </p:grpSpPr>
        <p:sp>
          <p:nvSpPr>
            <p:cNvPr id="33" name="Oval 11">
              <a:extLst>
                <a:ext uri="{FF2B5EF4-FFF2-40B4-BE49-F238E27FC236}">
                  <a16:creationId xmlns:a16="http://schemas.microsoft.com/office/drawing/2014/main" id="{EEDE9B0B-BC76-C66C-AFEA-5C88A51CF8D0}"/>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36" name="textruta 35">
              <a:extLst>
                <a:ext uri="{FF2B5EF4-FFF2-40B4-BE49-F238E27FC236}">
                  <a16:creationId xmlns:a16="http://schemas.microsoft.com/office/drawing/2014/main" id="{6FC1A97A-43EE-989D-B560-AE15EA924537}"/>
                </a:ext>
              </a:extLst>
            </p:cNvPr>
            <p:cNvSpPr txBox="1"/>
            <p:nvPr/>
          </p:nvSpPr>
          <p:spPr>
            <a:xfrm>
              <a:off x="5529230" y="6602445"/>
              <a:ext cx="1774889" cy="1200329"/>
            </a:xfrm>
            <a:prstGeom prst="rect">
              <a:avLst/>
            </a:prstGeom>
            <a:grpFill/>
          </p:spPr>
          <p:txBody>
            <a:bodyPr wrap="square">
              <a:spAutoFit/>
            </a:bodyPr>
            <a:lstStyle/>
            <a:p>
              <a:pPr lvl="0" algn="ctr">
                <a:defRPr/>
              </a:pPr>
              <a:r>
                <a:rPr lang="sv-SE" sz="1200" b="1" dirty="0">
                  <a:solidFill>
                    <a:srgbClr val="FFFFFF"/>
                  </a:solidFill>
                  <a:latin typeface="Calibri (Brödtext)"/>
                </a:rPr>
                <a:t>Studiestöd:</a:t>
              </a:r>
              <a:br>
                <a:rPr lang="sv-SE" sz="1200" b="1" dirty="0">
                  <a:solidFill>
                    <a:srgbClr val="FFFFFF"/>
                  </a:solidFill>
                  <a:latin typeface="Calibri (Brödtext)"/>
                </a:rPr>
              </a:br>
              <a:r>
                <a:rPr lang="sv-SE" sz="1200" b="1" dirty="0">
                  <a:solidFill>
                    <a:srgbClr val="FFFFFF"/>
                  </a:solidFill>
                  <a:latin typeface="Calibri (Brödtext)"/>
                </a:rPr>
                <a:t>Omställningsstudiestöd, kortvarigt studiestöd, kompletterande studiestöd, förlängt studiestöd</a:t>
              </a:r>
              <a:endParaRPr kumimoji="0" lang="en-US" sz="1200" b="0" i="0" u="none" strike="noStrike" kern="1200" cap="none" spc="0" normalizeH="0" baseline="0" noProof="0" dirty="0">
                <a:ln>
                  <a:noFill/>
                </a:ln>
                <a:solidFill>
                  <a:srgbClr val="FFFFFF"/>
                </a:solidFill>
                <a:effectLst/>
                <a:uLnTx/>
                <a:uFillTx/>
                <a:latin typeface="Calibri Light"/>
              </a:endParaRPr>
            </a:p>
          </p:txBody>
        </p:sp>
      </p:grpSp>
      <p:grpSp>
        <p:nvGrpSpPr>
          <p:cNvPr id="38" name="Grupp 37">
            <a:extLst>
              <a:ext uri="{FF2B5EF4-FFF2-40B4-BE49-F238E27FC236}">
                <a16:creationId xmlns:a16="http://schemas.microsoft.com/office/drawing/2014/main" id="{9097E456-3C55-327F-1867-50EDD350BCC5}"/>
              </a:ext>
            </a:extLst>
          </p:cNvPr>
          <p:cNvGrpSpPr/>
          <p:nvPr/>
        </p:nvGrpSpPr>
        <p:grpSpPr>
          <a:xfrm>
            <a:off x="2008283" y="3977924"/>
            <a:ext cx="1976784" cy="1901447"/>
            <a:chOff x="5428284" y="6249064"/>
            <a:chExt cx="1976783" cy="1901447"/>
          </a:xfrm>
        </p:grpSpPr>
        <p:sp>
          <p:nvSpPr>
            <p:cNvPr id="39" name="Oval 11">
              <a:extLst>
                <a:ext uri="{FF2B5EF4-FFF2-40B4-BE49-F238E27FC236}">
                  <a16:creationId xmlns:a16="http://schemas.microsoft.com/office/drawing/2014/main" id="{6D8A926A-AFB2-AC62-31B3-FDB049E18E4E}"/>
                </a:ext>
              </a:extLst>
            </p:cNvPr>
            <p:cNvSpPr/>
            <p:nvPr/>
          </p:nvSpPr>
          <p:spPr>
            <a:xfrm>
              <a:off x="5428284" y="6249064"/>
              <a:ext cx="1976783" cy="1901447"/>
            </a:xfrm>
            <a:prstGeom prst="ellipse">
              <a:avLst/>
            </a:prstGeom>
            <a:solidFill>
              <a:srgbClr val="90A6AC">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0" name="textruta 39">
              <a:extLst>
                <a:ext uri="{FF2B5EF4-FFF2-40B4-BE49-F238E27FC236}">
                  <a16:creationId xmlns:a16="http://schemas.microsoft.com/office/drawing/2014/main" id="{93B5C194-1155-B865-492C-379C567D1AC9}"/>
                </a:ext>
              </a:extLst>
            </p:cNvPr>
            <p:cNvSpPr txBox="1"/>
            <p:nvPr/>
          </p:nvSpPr>
          <p:spPr>
            <a:xfrm>
              <a:off x="5529230" y="6876621"/>
              <a:ext cx="1774889" cy="646331"/>
            </a:xfrm>
            <a:prstGeom prst="rect">
              <a:avLst/>
            </a:prstGeom>
            <a:noFill/>
          </p:spPr>
          <p:txBody>
            <a:bodyPr wrap="square">
              <a:spAutoFit/>
            </a:bodyPr>
            <a:lstStyle/>
            <a:p>
              <a:pPr lvl="0" algn="ctr">
                <a:defRPr/>
              </a:pPr>
              <a:r>
                <a:rPr lang="sv-SE" sz="1200" b="1" dirty="0">
                  <a:solidFill>
                    <a:srgbClr val="FFFFFF"/>
                  </a:solidFill>
                  <a:latin typeface="Calibri (Brödtext)"/>
                </a:rPr>
                <a:t>Stöd vid arbete </a:t>
              </a:r>
            </a:p>
            <a:p>
              <a:pPr lvl="0" algn="ctr">
                <a:defRPr/>
              </a:pPr>
              <a:r>
                <a:rPr lang="sv-SE" sz="1200" b="1" dirty="0">
                  <a:solidFill>
                    <a:srgbClr val="FFFFFF"/>
                  </a:solidFill>
                  <a:latin typeface="Calibri (Brödtext)"/>
                </a:rPr>
                <a:t>med strategisk kompetensförsörjning</a:t>
              </a: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41" name="Grupp 40">
            <a:extLst>
              <a:ext uri="{FF2B5EF4-FFF2-40B4-BE49-F238E27FC236}">
                <a16:creationId xmlns:a16="http://schemas.microsoft.com/office/drawing/2014/main" id="{C36A7AD5-EC33-D869-9A34-5251AFBC4062}"/>
              </a:ext>
            </a:extLst>
          </p:cNvPr>
          <p:cNvGrpSpPr/>
          <p:nvPr/>
        </p:nvGrpSpPr>
        <p:grpSpPr>
          <a:xfrm>
            <a:off x="4191367" y="3977921"/>
            <a:ext cx="1976783" cy="1901447"/>
            <a:chOff x="5428284" y="6249064"/>
            <a:chExt cx="1976783" cy="1901447"/>
          </a:xfrm>
          <a:solidFill>
            <a:schemeClr val="accent6">
              <a:lumMod val="40000"/>
              <a:lumOff val="60000"/>
            </a:schemeClr>
          </a:solidFill>
        </p:grpSpPr>
        <p:sp>
          <p:nvSpPr>
            <p:cNvPr id="42" name="Oval 11">
              <a:extLst>
                <a:ext uri="{FF2B5EF4-FFF2-40B4-BE49-F238E27FC236}">
                  <a16:creationId xmlns:a16="http://schemas.microsoft.com/office/drawing/2014/main" id="{9CEAB5A4-DF67-7437-7DCA-9B774EC8F0F4}"/>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3" name="textruta 42">
              <a:extLst>
                <a:ext uri="{FF2B5EF4-FFF2-40B4-BE49-F238E27FC236}">
                  <a16:creationId xmlns:a16="http://schemas.microsoft.com/office/drawing/2014/main" id="{C94D2CB0-F42C-45EF-FBBB-AC6C4BE640DC}"/>
                </a:ext>
              </a:extLst>
            </p:cNvPr>
            <p:cNvSpPr txBox="1"/>
            <p:nvPr/>
          </p:nvSpPr>
          <p:spPr>
            <a:xfrm>
              <a:off x="5529230" y="6968954"/>
              <a:ext cx="1774889" cy="461665"/>
            </a:xfrm>
            <a:prstGeom prst="rect">
              <a:avLst/>
            </a:prstGeom>
            <a:grpFill/>
          </p:spPr>
          <p:txBody>
            <a:bodyPr wrap="square">
              <a:spAutoFit/>
            </a:bodyPr>
            <a:lstStyle/>
            <a:p>
              <a:pPr lvl="0" algn="ctr">
                <a:defRPr/>
              </a:pPr>
              <a:r>
                <a:rPr lang="sv-SE" sz="1200" b="1" dirty="0">
                  <a:solidFill>
                    <a:srgbClr val="FFFFFF"/>
                  </a:solidFill>
                  <a:latin typeface="Calibri (Brödtext)"/>
                </a:rPr>
                <a:t>Individuell vägledning, </a:t>
              </a:r>
              <a:br>
                <a:rPr lang="sv-SE" sz="1200" b="1" dirty="0">
                  <a:solidFill>
                    <a:srgbClr val="FFFFFF"/>
                  </a:solidFill>
                  <a:latin typeface="Calibri (Brödtext)"/>
                </a:rPr>
              </a:br>
              <a:r>
                <a:rPr lang="sv-SE" sz="1200" b="1" dirty="0">
                  <a:solidFill>
                    <a:srgbClr val="FFFFFF"/>
                  </a:solidFill>
                  <a:latin typeface="Calibri (Brödtext)"/>
                </a:rPr>
                <a:t>rådgivning, validering</a:t>
              </a: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44" name="Grupp 43">
            <a:extLst>
              <a:ext uri="{FF2B5EF4-FFF2-40B4-BE49-F238E27FC236}">
                <a16:creationId xmlns:a16="http://schemas.microsoft.com/office/drawing/2014/main" id="{09BFB924-A30C-5597-B3F0-D76B69C8FF18}"/>
              </a:ext>
            </a:extLst>
          </p:cNvPr>
          <p:cNvGrpSpPr/>
          <p:nvPr/>
        </p:nvGrpSpPr>
        <p:grpSpPr>
          <a:xfrm>
            <a:off x="185904" y="3981472"/>
            <a:ext cx="1976784" cy="1901447"/>
            <a:chOff x="5428284" y="6249064"/>
            <a:chExt cx="1976783" cy="1901447"/>
          </a:xfrm>
        </p:grpSpPr>
        <p:sp>
          <p:nvSpPr>
            <p:cNvPr id="45" name="Oval 11">
              <a:extLst>
                <a:ext uri="{FF2B5EF4-FFF2-40B4-BE49-F238E27FC236}">
                  <a16:creationId xmlns:a16="http://schemas.microsoft.com/office/drawing/2014/main" id="{BFDC9E3E-94EF-BAEC-CB6D-71C34C7ACC5F}"/>
                </a:ext>
              </a:extLst>
            </p:cNvPr>
            <p:cNvSpPr/>
            <p:nvPr/>
          </p:nvSpPr>
          <p:spPr>
            <a:xfrm>
              <a:off x="5428284" y="6249064"/>
              <a:ext cx="1976783" cy="1901447"/>
            </a:xfrm>
            <a:prstGeom prst="ellipse">
              <a:avLst/>
            </a:prstGeom>
            <a:solidFill>
              <a:srgbClr val="90A6AC">
                <a:alpha val="80000"/>
              </a:srgb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6" name="textruta 45">
              <a:extLst>
                <a:ext uri="{FF2B5EF4-FFF2-40B4-BE49-F238E27FC236}">
                  <a16:creationId xmlns:a16="http://schemas.microsoft.com/office/drawing/2014/main" id="{9249DDA8-1191-AFD6-A119-0923CC56589A}"/>
                </a:ext>
              </a:extLst>
            </p:cNvPr>
            <p:cNvSpPr txBox="1"/>
            <p:nvPr/>
          </p:nvSpPr>
          <p:spPr>
            <a:xfrm>
              <a:off x="5529230" y="6876621"/>
              <a:ext cx="1774889" cy="646331"/>
            </a:xfrm>
            <a:prstGeom prst="rect">
              <a:avLst/>
            </a:prstGeom>
            <a:noFill/>
          </p:spPr>
          <p:txBody>
            <a:bodyPr wrap="square">
              <a:spAutoFit/>
            </a:bodyPr>
            <a:lstStyle/>
            <a:p>
              <a:pPr lvl="0" algn="ctr">
                <a:defRPr/>
              </a:pPr>
              <a:r>
                <a:rPr lang="sv-SE" sz="1200" b="1" dirty="0">
                  <a:solidFill>
                    <a:srgbClr val="FFFFFF"/>
                  </a:solidFill>
                  <a:latin typeface="Calibri (Brödtext)"/>
                </a:rPr>
                <a:t>Förebyggande insatser för att utvecklas och ställa om</a:t>
              </a:r>
            </a:p>
          </p:txBody>
        </p:sp>
      </p:grpSp>
      <p:grpSp>
        <p:nvGrpSpPr>
          <p:cNvPr id="47" name="Grupp 46">
            <a:extLst>
              <a:ext uri="{FF2B5EF4-FFF2-40B4-BE49-F238E27FC236}">
                <a16:creationId xmlns:a16="http://schemas.microsoft.com/office/drawing/2014/main" id="{B0DCAC79-1BB8-5320-687D-A76B4500188B}"/>
              </a:ext>
            </a:extLst>
          </p:cNvPr>
          <p:cNvGrpSpPr/>
          <p:nvPr/>
        </p:nvGrpSpPr>
        <p:grpSpPr>
          <a:xfrm>
            <a:off x="8187125" y="3977921"/>
            <a:ext cx="1976783" cy="1901447"/>
            <a:chOff x="5428284" y="6249064"/>
            <a:chExt cx="1976783" cy="1901447"/>
          </a:xfrm>
          <a:solidFill>
            <a:schemeClr val="accent6">
              <a:lumMod val="40000"/>
              <a:lumOff val="60000"/>
            </a:schemeClr>
          </a:solidFill>
        </p:grpSpPr>
        <p:sp>
          <p:nvSpPr>
            <p:cNvPr id="48" name="Oval 11">
              <a:extLst>
                <a:ext uri="{FF2B5EF4-FFF2-40B4-BE49-F238E27FC236}">
                  <a16:creationId xmlns:a16="http://schemas.microsoft.com/office/drawing/2014/main" id="{8BF290B8-868B-8B1F-E551-605EF241F873}"/>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9" name="textruta 48">
              <a:extLst>
                <a:ext uri="{FF2B5EF4-FFF2-40B4-BE49-F238E27FC236}">
                  <a16:creationId xmlns:a16="http://schemas.microsoft.com/office/drawing/2014/main" id="{74618182-624B-AAAE-225A-3969A5CDD01F}"/>
                </a:ext>
              </a:extLst>
            </p:cNvPr>
            <p:cNvSpPr txBox="1"/>
            <p:nvPr/>
          </p:nvSpPr>
          <p:spPr>
            <a:xfrm>
              <a:off x="5529230" y="6968954"/>
              <a:ext cx="1774889" cy="461665"/>
            </a:xfrm>
            <a:prstGeom prst="rect">
              <a:avLst/>
            </a:prstGeom>
            <a:grpFill/>
          </p:spPr>
          <p:txBody>
            <a:bodyPr wrap="square">
              <a:spAutoFit/>
            </a:bodyPr>
            <a:lstStyle/>
            <a:p>
              <a:pPr lvl="0" algn="ctr">
                <a:defRPr/>
              </a:pPr>
              <a:r>
                <a:rPr lang="sv-SE" sz="1200" b="1" dirty="0">
                  <a:solidFill>
                    <a:srgbClr val="FFFFFF"/>
                  </a:solidFill>
                  <a:latin typeface="Calibri (Brödtext)"/>
                </a:rPr>
                <a:t>Stöttar organisationen genom omställningen</a:t>
              </a:r>
              <a:endParaRPr kumimoji="0" lang="en-US" sz="1200" b="0" i="0" u="none" strike="noStrike" kern="1200" cap="none" spc="0" normalizeH="0" baseline="0" noProof="0" dirty="0">
                <a:ln>
                  <a:noFill/>
                </a:ln>
                <a:solidFill>
                  <a:srgbClr val="FFFFFF"/>
                </a:solidFill>
                <a:effectLst/>
                <a:uLnTx/>
                <a:uFillTx/>
                <a:latin typeface="Calibri Light"/>
              </a:endParaRPr>
            </a:p>
          </p:txBody>
        </p:sp>
      </p:grpSp>
      <p:grpSp>
        <p:nvGrpSpPr>
          <p:cNvPr id="50" name="Grupp 49">
            <a:extLst>
              <a:ext uri="{FF2B5EF4-FFF2-40B4-BE49-F238E27FC236}">
                <a16:creationId xmlns:a16="http://schemas.microsoft.com/office/drawing/2014/main" id="{53EF6639-2A8E-2182-4D34-A3FFAD141143}"/>
              </a:ext>
            </a:extLst>
          </p:cNvPr>
          <p:cNvGrpSpPr/>
          <p:nvPr/>
        </p:nvGrpSpPr>
        <p:grpSpPr>
          <a:xfrm>
            <a:off x="4727861" y="1742477"/>
            <a:ext cx="2722101" cy="2618361"/>
            <a:chOff x="5428284" y="6249064"/>
            <a:chExt cx="1976783" cy="1901447"/>
          </a:xfrm>
          <a:solidFill>
            <a:srgbClr val="31287C"/>
          </a:solidFill>
        </p:grpSpPr>
        <p:sp>
          <p:nvSpPr>
            <p:cNvPr id="51" name="Oval 11">
              <a:extLst>
                <a:ext uri="{FF2B5EF4-FFF2-40B4-BE49-F238E27FC236}">
                  <a16:creationId xmlns:a16="http://schemas.microsoft.com/office/drawing/2014/main" id="{A816F729-D7A7-582D-5A3C-E4854D0871D0}"/>
                </a:ext>
              </a:extLst>
            </p:cNvPr>
            <p:cNvSpPr/>
            <p:nvPr/>
          </p:nvSpPr>
          <p:spPr>
            <a:xfrm>
              <a:off x="5428284" y="6249064"/>
              <a:ext cx="1976783" cy="1901447"/>
            </a:xfrm>
            <a:prstGeom prst="ellipse">
              <a:avLst/>
            </a:prstGeom>
            <a:solidFill>
              <a:schemeClr val="accent6">
                <a:lumMod val="40000"/>
                <a:lumOff val="60000"/>
              </a:scheme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52" name="textruta 51">
              <a:extLst>
                <a:ext uri="{FF2B5EF4-FFF2-40B4-BE49-F238E27FC236}">
                  <a16:creationId xmlns:a16="http://schemas.microsoft.com/office/drawing/2014/main" id="{1AF377E1-254F-C51A-4BE3-5B0F3C207A86}"/>
                </a:ext>
              </a:extLst>
            </p:cNvPr>
            <p:cNvSpPr txBox="1"/>
            <p:nvPr/>
          </p:nvSpPr>
          <p:spPr>
            <a:xfrm>
              <a:off x="5529231" y="6831001"/>
              <a:ext cx="1774889" cy="737572"/>
            </a:xfrm>
            <a:prstGeom prst="rect">
              <a:avLst/>
            </a:prstGeom>
            <a:noFill/>
          </p:spPr>
          <p:txBody>
            <a:bodyPr wrap="square" lIns="91440" tIns="45720" rIns="91440" bIns="45720" anchor="t">
              <a:spAutoFit/>
            </a:bodyPr>
            <a:lstStyle/>
            <a:p>
              <a:pPr algn="ctr">
                <a:defRPr/>
              </a:pPr>
              <a:r>
                <a:rPr lang="sv-SE" sz="2000" b="1" dirty="0">
                  <a:solidFill>
                    <a:srgbClr val="FFFFFF"/>
                  </a:solidFill>
                  <a:latin typeface="Calibri (Brödtext)"/>
                </a:rPr>
                <a:t>Kompetensstöd</a:t>
              </a:r>
              <a:br>
                <a:rPr lang="sv-SE" sz="2000" b="1" dirty="0">
                  <a:latin typeface="Calibri (Brödtext)"/>
                </a:rPr>
              </a:br>
              <a:r>
                <a:rPr lang="sv-SE" sz="2000" b="1" dirty="0">
                  <a:solidFill>
                    <a:srgbClr val="FFFFFF"/>
                  </a:solidFill>
                  <a:latin typeface="Calibri (Brödtext)"/>
                </a:rPr>
                <a:t>för medarbetare under anställning</a:t>
              </a:r>
              <a:endParaRPr kumimoji="0" lang="en-US" sz="2000" b="0" i="0" u="none" strike="noStrike" kern="1200" cap="none" spc="0" normalizeH="0" baseline="0" noProof="0" dirty="0">
                <a:ln>
                  <a:noFill/>
                </a:ln>
                <a:solidFill>
                  <a:srgbClr val="FFFFFF"/>
                </a:solidFill>
                <a:effectLst/>
                <a:uLnTx/>
                <a:uFillTx/>
                <a:latin typeface="Calibri Light"/>
              </a:endParaRPr>
            </a:p>
          </p:txBody>
        </p:sp>
      </p:grpSp>
      <p:grpSp>
        <p:nvGrpSpPr>
          <p:cNvPr id="56" name="Grupp 55">
            <a:extLst>
              <a:ext uri="{FF2B5EF4-FFF2-40B4-BE49-F238E27FC236}">
                <a16:creationId xmlns:a16="http://schemas.microsoft.com/office/drawing/2014/main" id="{FFB53709-685A-9D58-DC10-E87B3355587B}"/>
              </a:ext>
            </a:extLst>
          </p:cNvPr>
          <p:cNvGrpSpPr/>
          <p:nvPr/>
        </p:nvGrpSpPr>
        <p:grpSpPr>
          <a:xfrm>
            <a:off x="719826" y="1742477"/>
            <a:ext cx="2722101" cy="2618361"/>
            <a:chOff x="5428284" y="6249064"/>
            <a:chExt cx="1976783" cy="1901447"/>
          </a:xfrm>
        </p:grpSpPr>
        <p:sp>
          <p:nvSpPr>
            <p:cNvPr id="57" name="Oval 11">
              <a:extLst>
                <a:ext uri="{FF2B5EF4-FFF2-40B4-BE49-F238E27FC236}">
                  <a16:creationId xmlns:a16="http://schemas.microsoft.com/office/drawing/2014/main" id="{0094FCC0-8C1E-179B-C1FA-1C452206C07C}"/>
                </a:ext>
              </a:extLst>
            </p:cNvPr>
            <p:cNvSpPr/>
            <p:nvPr/>
          </p:nvSpPr>
          <p:spPr>
            <a:xfrm>
              <a:off x="5428284" y="6249064"/>
              <a:ext cx="1976783" cy="1901447"/>
            </a:xfrm>
            <a:prstGeom prst="ellipse">
              <a:avLst/>
            </a:prstGeom>
            <a:solidFill>
              <a:srgbClr val="90A6AC"/>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58" name="textruta 57">
              <a:extLst>
                <a:ext uri="{FF2B5EF4-FFF2-40B4-BE49-F238E27FC236}">
                  <a16:creationId xmlns:a16="http://schemas.microsoft.com/office/drawing/2014/main" id="{60EC20AB-390C-F8DE-45C1-2458B800C637}"/>
                </a:ext>
              </a:extLst>
            </p:cNvPr>
            <p:cNvSpPr txBox="1"/>
            <p:nvPr/>
          </p:nvSpPr>
          <p:spPr>
            <a:xfrm>
              <a:off x="5529231" y="6831001"/>
              <a:ext cx="1774889" cy="737572"/>
            </a:xfrm>
            <a:prstGeom prst="rect">
              <a:avLst/>
            </a:prstGeom>
            <a:noFill/>
          </p:spPr>
          <p:txBody>
            <a:bodyPr wrap="square">
              <a:spAutoFit/>
            </a:bodyPr>
            <a:lstStyle/>
            <a:p>
              <a:pPr lvl="0" algn="ctr">
                <a:defRPr/>
              </a:pPr>
              <a:r>
                <a:rPr lang="sv-SE" sz="2000" b="1" dirty="0">
                  <a:solidFill>
                    <a:srgbClr val="FFFFFF"/>
                  </a:solidFill>
                  <a:latin typeface="Calibri (Brödtext)"/>
                </a:rPr>
                <a:t>Stöd till arbetsgivare och fackliga företrädare</a:t>
              </a:r>
              <a:endParaRPr kumimoji="0" lang="en-US" sz="2000" b="0" i="0" u="none" strike="noStrike" kern="1200" cap="none" spc="0" normalizeH="0" baseline="0" noProof="0" dirty="0">
                <a:ln>
                  <a:noFill/>
                </a:ln>
                <a:solidFill>
                  <a:srgbClr val="FFFFFF"/>
                </a:solidFill>
                <a:effectLst/>
                <a:uLnTx/>
                <a:uFillTx/>
                <a:latin typeface="Calibri Light"/>
              </a:endParaRPr>
            </a:p>
          </p:txBody>
        </p:sp>
      </p:grpSp>
      <p:grpSp>
        <p:nvGrpSpPr>
          <p:cNvPr id="59" name="Grupp 58">
            <a:extLst>
              <a:ext uri="{FF2B5EF4-FFF2-40B4-BE49-F238E27FC236}">
                <a16:creationId xmlns:a16="http://schemas.microsoft.com/office/drawing/2014/main" id="{FE4BE3F3-3EF4-DC2B-6ED4-38F48771E0C9}"/>
              </a:ext>
            </a:extLst>
          </p:cNvPr>
          <p:cNvGrpSpPr/>
          <p:nvPr/>
        </p:nvGrpSpPr>
        <p:grpSpPr>
          <a:xfrm>
            <a:off x="8742311" y="1742477"/>
            <a:ext cx="2722101" cy="2618361"/>
            <a:chOff x="5428284" y="6249064"/>
            <a:chExt cx="1976783" cy="1901447"/>
          </a:xfrm>
          <a:solidFill>
            <a:schemeClr val="accent6">
              <a:lumMod val="40000"/>
              <a:lumOff val="60000"/>
            </a:schemeClr>
          </a:solidFill>
        </p:grpSpPr>
        <p:sp>
          <p:nvSpPr>
            <p:cNvPr id="60" name="Oval 11">
              <a:extLst>
                <a:ext uri="{FF2B5EF4-FFF2-40B4-BE49-F238E27FC236}">
                  <a16:creationId xmlns:a16="http://schemas.microsoft.com/office/drawing/2014/main" id="{429C6E96-9929-12D1-4155-77EDE672E0A2}"/>
                </a:ext>
              </a:extLst>
            </p:cNvPr>
            <p:cNvSpPr/>
            <p:nvPr/>
          </p:nvSpPr>
          <p:spPr>
            <a:xfrm>
              <a:off x="5428284" y="6249064"/>
              <a:ext cx="1976783" cy="1901447"/>
            </a:xfrm>
            <a:prstGeom prst="ellipse">
              <a:avLst/>
            </a:prstGeom>
            <a:grp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61" name="textruta 60">
              <a:extLst>
                <a:ext uri="{FF2B5EF4-FFF2-40B4-BE49-F238E27FC236}">
                  <a16:creationId xmlns:a16="http://schemas.microsoft.com/office/drawing/2014/main" id="{75F032A6-A330-2A4D-C9D1-BD8EAFE38649}"/>
                </a:ext>
              </a:extLst>
            </p:cNvPr>
            <p:cNvSpPr txBox="1"/>
            <p:nvPr/>
          </p:nvSpPr>
          <p:spPr>
            <a:xfrm>
              <a:off x="5521437" y="6670256"/>
              <a:ext cx="1774889" cy="1184585"/>
            </a:xfrm>
            <a:prstGeom prst="rect">
              <a:avLst/>
            </a:prstGeom>
            <a:grpFill/>
          </p:spPr>
          <p:txBody>
            <a:bodyPr wrap="square">
              <a:spAutoFit/>
            </a:bodyPr>
            <a:lstStyle/>
            <a:p>
              <a:pPr lvl="0" algn="ctr">
                <a:defRPr/>
              </a:pPr>
              <a:r>
                <a:rPr lang="sv-SE" sz="2000" b="1" dirty="0">
                  <a:solidFill>
                    <a:srgbClr val="FFFFFF"/>
                  </a:solidFill>
                  <a:latin typeface="Calibri (Brödtext)"/>
                </a:rPr>
                <a:t>Omställningsstöd till medarbetare, arbetsgivare och fack under och genom omställning</a:t>
              </a:r>
              <a:endParaRPr kumimoji="0" lang="en-US" sz="2000" b="0" i="0" u="none" strike="noStrike" kern="1200" cap="none" spc="0" normalizeH="0" baseline="0" noProof="0" dirty="0">
                <a:ln>
                  <a:noFill/>
                </a:ln>
                <a:solidFill>
                  <a:srgbClr val="FFFFFF"/>
                </a:solidFill>
                <a:effectLst/>
                <a:uLnTx/>
                <a:uFillTx/>
                <a:latin typeface="Calibri Light"/>
              </a:endParaRPr>
            </a:p>
          </p:txBody>
        </p:sp>
      </p:grpSp>
      <p:grpSp>
        <p:nvGrpSpPr>
          <p:cNvPr id="65" name="Grupp 64">
            <a:extLst>
              <a:ext uri="{FF2B5EF4-FFF2-40B4-BE49-F238E27FC236}">
                <a16:creationId xmlns:a16="http://schemas.microsoft.com/office/drawing/2014/main" id="{463E05B6-23DC-FAB8-8674-18A2A1C76991}"/>
              </a:ext>
            </a:extLst>
          </p:cNvPr>
          <p:cNvGrpSpPr/>
          <p:nvPr/>
        </p:nvGrpSpPr>
        <p:grpSpPr>
          <a:xfrm>
            <a:off x="0" y="0"/>
            <a:ext cx="11582400" cy="2019739"/>
            <a:chOff x="0" y="0"/>
            <a:chExt cx="11582400" cy="2019739"/>
          </a:xfrm>
        </p:grpSpPr>
        <p:sp>
          <p:nvSpPr>
            <p:cNvPr id="66" name="Rektangel: ett hörn rundat 65">
              <a:extLst>
                <a:ext uri="{FF2B5EF4-FFF2-40B4-BE49-F238E27FC236}">
                  <a16:creationId xmlns:a16="http://schemas.microsoft.com/office/drawing/2014/main" id="{66B72851-1E73-5F13-23CD-232339958A19}"/>
                </a:ext>
              </a:extLst>
            </p:cNvPr>
            <p:cNvSpPr/>
            <p:nvPr/>
          </p:nvSpPr>
          <p:spPr>
            <a:xfrm flipV="1">
              <a:off x="0" y="0"/>
              <a:ext cx="4220935" cy="830350"/>
            </a:xfrm>
            <a:prstGeom prst="round1Rect">
              <a:avLst>
                <a:gd name="adj" fmla="val 50000"/>
              </a:avLst>
            </a:prstGeom>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textruta 66">
              <a:extLst>
                <a:ext uri="{FF2B5EF4-FFF2-40B4-BE49-F238E27FC236}">
                  <a16:creationId xmlns:a16="http://schemas.microsoft.com/office/drawing/2014/main" id="{7A58D619-7FE3-7E96-DCB1-B999301112BC}"/>
                </a:ext>
              </a:extLst>
            </p:cNvPr>
            <p:cNvSpPr txBox="1"/>
            <p:nvPr/>
          </p:nvSpPr>
          <p:spPr>
            <a:xfrm>
              <a:off x="609598" y="220436"/>
              <a:ext cx="3333752" cy="461665"/>
            </a:xfrm>
            <a:prstGeom prst="rect">
              <a:avLst/>
            </a:prstGeom>
            <a:noFill/>
          </p:spPr>
          <p:txBody>
            <a:bodyPr wrap="square" rtlCol="0">
              <a:spAutoFit/>
            </a:bodyPr>
            <a:lstStyle/>
            <a:p>
              <a:r>
                <a:rPr lang="sv-SE" sz="2400" b="1">
                  <a:solidFill>
                    <a:schemeClr val="bg1"/>
                  </a:solidFill>
                </a:rPr>
                <a:t>Om Omställningsfonden</a:t>
              </a:r>
            </a:p>
          </p:txBody>
        </p:sp>
        <p:sp>
          <p:nvSpPr>
            <p:cNvPr id="68" name="Rubrik 2">
              <a:extLst>
                <a:ext uri="{FF2B5EF4-FFF2-40B4-BE49-F238E27FC236}">
                  <a16:creationId xmlns:a16="http://schemas.microsoft.com/office/drawing/2014/main" id="{2AFEF201-2E06-2323-0AEE-B7982BEFA7CD}"/>
                </a:ext>
              </a:extLst>
            </p:cNvPr>
            <p:cNvSpPr txBox="1">
              <a:spLocks/>
            </p:cNvSpPr>
            <p:nvPr/>
          </p:nvSpPr>
          <p:spPr>
            <a:xfrm>
              <a:off x="609600" y="1050786"/>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sv-SE" dirty="0"/>
                <a:t>Vårt uppdrag</a:t>
              </a:r>
            </a:p>
          </p:txBody>
        </p:sp>
      </p:grpSp>
    </p:spTree>
    <p:extLst>
      <p:ext uri="{BB962C8B-B14F-4D97-AF65-F5344CB8AC3E}">
        <p14:creationId xmlns:p14="http://schemas.microsoft.com/office/powerpoint/2010/main" val="28233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5492A16-C92A-42B6-9435-5E02BC38AF13}"/>
              </a:ext>
            </a:extLst>
          </p:cNvPr>
          <p:cNvSpPr>
            <a:spLocks noGrp="1"/>
          </p:cNvSpPr>
          <p:nvPr>
            <p:ph sz="half" idx="1"/>
          </p:nvPr>
        </p:nvSpPr>
        <p:spPr>
          <a:xfrm>
            <a:off x="308757" y="1070673"/>
            <a:ext cx="6447642" cy="3160468"/>
          </a:xfrm>
        </p:spPr>
        <p:txBody>
          <a:bodyPr>
            <a:noAutofit/>
          </a:bodyPr>
          <a:lstStyle/>
          <a:p>
            <a:pPr marL="0" indent="0" fontAlgn="base">
              <a:lnSpc>
                <a:spcPct val="120000"/>
              </a:lnSpc>
              <a:spcBef>
                <a:spcPts val="0"/>
              </a:spcBef>
              <a:buNone/>
            </a:pPr>
            <a:r>
              <a:rPr lang="sv-SE" sz="1800" b="1" i="0" u="none" strike="noStrike" dirty="0">
                <a:solidFill>
                  <a:srgbClr val="000000"/>
                </a:solidFill>
                <a:effectLst/>
              </a:rPr>
              <a:t>Ska tillgodose:</a:t>
            </a:r>
          </a:p>
          <a:p>
            <a:pPr marL="0" indent="0" fontAlgn="base">
              <a:lnSpc>
                <a:spcPct val="120000"/>
              </a:lnSpc>
              <a:spcBef>
                <a:spcPts val="0"/>
              </a:spcBef>
              <a:buNone/>
            </a:pPr>
            <a:endParaRPr lang="sv-SE" sz="800" i="0" u="none" strike="noStrike" dirty="0">
              <a:solidFill>
                <a:srgbClr val="000000"/>
              </a:solidFill>
              <a:effectLst/>
            </a:endParaRPr>
          </a:p>
          <a:p>
            <a:pPr marL="0" indent="0" fontAlgn="base">
              <a:lnSpc>
                <a:spcPct val="120000"/>
              </a:lnSpc>
              <a:spcBef>
                <a:spcPts val="0"/>
              </a:spcBef>
              <a:buNone/>
            </a:pPr>
            <a:r>
              <a:rPr lang="sv-SE" sz="1800" b="1" i="0" u="none" strike="noStrike" dirty="0">
                <a:solidFill>
                  <a:srgbClr val="000000"/>
                </a:solidFill>
                <a:effectLst/>
              </a:rPr>
              <a:t>a) </a:t>
            </a:r>
            <a:r>
              <a:rPr lang="sv-SE" sz="1800" b="0" i="0" u="none" strike="noStrike" dirty="0">
                <a:solidFill>
                  <a:srgbClr val="000000"/>
                </a:solidFill>
                <a:effectLst/>
              </a:rPr>
              <a:t>arbetsgivarens kompetensförsörjningsbehov på kort- och/eller lång sikt</a:t>
            </a:r>
            <a:r>
              <a:rPr lang="sv-SE" sz="1800" b="0" i="0" dirty="0">
                <a:solidFill>
                  <a:srgbClr val="000000"/>
                </a:solidFill>
                <a:effectLst/>
              </a:rPr>
              <a:t>​​.</a:t>
            </a:r>
          </a:p>
          <a:p>
            <a:pPr fontAlgn="base">
              <a:lnSpc>
                <a:spcPct val="120000"/>
              </a:lnSpc>
              <a:spcBef>
                <a:spcPts val="0"/>
              </a:spcBef>
            </a:pPr>
            <a:endParaRPr lang="sv-SE" sz="800" b="0" i="0" dirty="0">
              <a:solidFill>
                <a:srgbClr val="000000"/>
              </a:solidFill>
              <a:effectLst/>
            </a:endParaRPr>
          </a:p>
          <a:p>
            <a:pPr marL="0" indent="0" fontAlgn="base">
              <a:lnSpc>
                <a:spcPct val="120000"/>
              </a:lnSpc>
              <a:spcBef>
                <a:spcPts val="0"/>
              </a:spcBef>
              <a:buNone/>
            </a:pPr>
            <a:r>
              <a:rPr lang="sv-SE" sz="1800" b="1" i="0" u="none" strike="noStrike" dirty="0">
                <a:solidFill>
                  <a:srgbClr val="000000"/>
                </a:solidFill>
                <a:effectLst/>
              </a:rPr>
              <a:t>b) </a:t>
            </a:r>
            <a:r>
              <a:rPr lang="sv-SE" sz="1800" b="0" i="0" u="none" strike="noStrike" dirty="0">
                <a:solidFill>
                  <a:srgbClr val="000000"/>
                </a:solidFill>
                <a:effectLst/>
              </a:rPr>
              <a:t>öka medarbetarens anställningstrygghet hos arbetsgivaren.</a:t>
            </a:r>
          </a:p>
          <a:p>
            <a:pPr fontAlgn="base">
              <a:lnSpc>
                <a:spcPct val="120000"/>
              </a:lnSpc>
              <a:spcBef>
                <a:spcPts val="0"/>
              </a:spcBef>
            </a:pPr>
            <a:endParaRPr lang="sv-SE" sz="800" b="0" i="0" u="none" strike="noStrike" dirty="0">
              <a:solidFill>
                <a:srgbClr val="000000"/>
              </a:solidFill>
              <a:effectLst/>
            </a:endParaRPr>
          </a:p>
          <a:p>
            <a:pPr marL="0" indent="0" fontAlgn="base">
              <a:lnSpc>
                <a:spcPct val="120000"/>
              </a:lnSpc>
              <a:spcBef>
                <a:spcPts val="0"/>
              </a:spcBef>
              <a:buNone/>
            </a:pPr>
            <a:r>
              <a:rPr lang="sv-SE" sz="1800" b="1" i="0" u="none" strike="noStrike" dirty="0">
                <a:solidFill>
                  <a:srgbClr val="000000"/>
                </a:solidFill>
                <a:effectLst/>
              </a:rPr>
              <a:t>c) </a:t>
            </a:r>
            <a:r>
              <a:rPr lang="sv-SE" sz="1800" b="0" i="0" u="none" strike="noStrike" dirty="0">
                <a:solidFill>
                  <a:srgbClr val="000000"/>
                </a:solidFill>
                <a:effectLst/>
              </a:rPr>
              <a:t>vara utöver det som normalt anses vara löpande kompetensutveckling inom ramen för medarbetarens befintliga anställning. </a:t>
            </a:r>
            <a:endParaRPr lang="en-US" sz="1800" b="0" i="0" dirty="0">
              <a:solidFill>
                <a:srgbClr val="000000"/>
              </a:solidFill>
              <a:effectLst/>
            </a:endParaRPr>
          </a:p>
        </p:txBody>
      </p:sp>
      <p:pic>
        <p:nvPicPr>
          <p:cNvPr id="13" name="Platshållare för bild 12">
            <a:extLst>
              <a:ext uri="{FF2B5EF4-FFF2-40B4-BE49-F238E27FC236}">
                <a16:creationId xmlns:a16="http://schemas.microsoft.com/office/drawing/2014/main" id="{41FF2B72-A81C-4A13-A609-82817FC331B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p:blipFill>
        <p:spPr>
          <a:xfrm>
            <a:off x="7007929" y="1674753"/>
            <a:ext cx="4361111" cy="2907407"/>
          </a:xfrm>
        </p:spPr>
      </p:pic>
      <p:sp>
        <p:nvSpPr>
          <p:cNvPr id="5" name="textruta 4">
            <a:extLst>
              <a:ext uri="{FF2B5EF4-FFF2-40B4-BE49-F238E27FC236}">
                <a16:creationId xmlns:a16="http://schemas.microsoft.com/office/drawing/2014/main" id="{D111BA0F-4C7C-CB03-060C-A2E83A5B0790}"/>
              </a:ext>
            </a:extLst>
          </p:cNvPr>
          <p:cNvSpPr txBox="1"/>
          <p:nvPr/>
        </p:nvSpPr>
        <p:spPr>
          <a:xfrm>
            <a:off x="245091" y="4582160"/>
            <a:ext cx="6574973" cy="1785104"/>
          </a:xfrm>
          <a:prstGeom prst="rect">
            <a:avLst/>
          </a:prstGeom>
          <a:noFill/>
        </p:spPr>
        <p:txBody>
          <a:bodyPr wrap="square" rtlCol="0">
            <a:spAutoFit/>
          </a:bodyPr>
          <a:lstStyle/>
          <a:p>
            <a:r>
              <a:rPr lang="sv-SE" b="1" dirty="0"/>
              <a:t>Medel för förebyggande insatser kan ersätta arbetsgivaren för:</a:t>
            </a:r>
          </a:p>
          <a:p>
            <a:pPr marL="285750" indent="-285750">
              <a:spcBef>
                <a:spcPts val="600"/>
              </a:spcBef>
              <a:buFont typeface="Arial" panose="020B0604020202020204" pitchFamily="34" charset="0"/>
              <a:buChar char="•"/>
            </a:pPr>
            <a:r>
              <a:rPr lang="sv-SE" dirty="0"/>
              <a:t>utbildningskostnader</a:t>
            </a:r>
          </a:p>
          <a:p>
            <a:pPr marL="285750" indent="-285750">
              <a:spcBef>
                <a:spcPts val="600"/>
              </a:spcBef>
              <a:buFont typeface="Arial" panose="020B0604020202020204" pitchFamily="34" charset="0"/>
              <a:buChar char="•"/>
            </a:pPr>
            <a:r>
              <a:rPr lang="sv-SE" dirty="0"/>
              <a:t>merkostnader vid utbildning, t.ex. litteratur, resor, logi m.m.</a:t>
            </a:r>
          </a:p>
          <a:p>
            <a:pPr marL="285750" indent="-285750">
              <a:spcBef>
                <a:spcPts val="600"/>
              </a:spcBef>
              <a:buFont typeface="Arial" panose="020B0604020202020204" pitchFamily="34" charset="0"/>
              <a:buChar char="•"/>
            </a:pPr>
            <a:r>
              <a:rPr lang="sv-SE" dirty="0"/>
              <a:t>kostnader för handledning/coachning</a:t>
            </a:r>
          </a:p>
          <a:p>
            <a:pPr marL="285750" indent="-285750">
              <a:spcBef>
                <a:spcPts val="600"/>
              </a:spcBef>
              <a:buFont typeface="Arial" panose="020B0604020202020204" pitchFamily="34" charset="0"/>
              <a:buChar char="•"/>
            </a:pPr>
            <a:r>
              <a:rPr lang="sv-SE" dirty="0"/>
              <a:t>kostnader för samordning av förebyggande insatser</a:t>
            </a:r>
          </a:p>
        </p:txBody>
      </p:sp>
      <p:grpSp>
        <p:nvGrpSpPr>
          <p:cNvPr id="12" name="Grupp 11">
            <a:extLst>
              <a:ext uri="{FF2B5EF4-FFF2-40B4-BE49-F238E27FC236}">
                <a16:creationId xmlns:a16="http://schemas.microsoft.com/office/drawing/2014/main" id="{75665ABD-3FD1-FE63-FA04-23B42627ADFD}"/>
              </a:ext>
            </a:extLst>
          </p:cNvPr>
          <p:cNvGrpSpPr/>
          <p:nvPr/>
        </p:nvGrpSpPr>
        <p:grpSpPr>
          <a:xfrm>
            <a:off x="0" y="-47501"/>
            <a:ext cx="14674884" cy="1602650"/>
            <a:chOff x="0" y="0"/>
            <a:chExt cx="14674884" cy="1602650"/>
          </a:xfrm>
        </p:grpSpPr>
        <p:sp>
          <p:nvSpPr>
            <p:cNvPr id="7" name="Rektangel: ett hörn rundat 6">
              <a:extLst>
                <a:ext uri="{FF2B5EF4-FFF2-40B4-BE49-F238E27FC236}">
                  <a16:creationId xmlns:a16="http://schemas.microsoft.com/office/drawing/2014/main" id="{6D3FD55B-B100-EB67-91CB-4EE84EEDAB67}"/>
                </a:ext>
              </a:extLst>
            </p:cNvPr>
            <p:cNvSpPr/>
            <p:nvPr/>
          </p:nvSpPr>
          <p:spPr>
            <a:xfrm flipV="1">
              <a:off x="0" y="0"/>
              <a:ext cx="3256156" cy="830350"/>
            </a:xfrm>
            <a:prstGeom prst="round1Rect">
              <a:avLst>
                <a:gd name="adj" fmla="val 50000"/>
              </a:avLst>
            </a:prstGeom>
            <a:solidFill>
              <a:srgbClr val="90A6AC"/>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D251FA04-39D2-0675-76AE-F2F6A1C5B1CF}"/>
                </a:ext>
              </a:extLst>
            </p:cNvPr>
            <p:cNvSpPr txBox="1"/>
            <p:nvPr/>
          </p:nvSpPr>
          <p:spPr>
            <a:xfrm>
              <a:off x="609598" y="220436"/>
              <a:ext cx="2690555" cy="461665"/>
            </a:xfrm>
            <a:prstGeom prst="rect">
              <a:avLst/>
            </a:prstGeom>
            <a:noFill/>
          </p:spPr>
          <p:txBody>
            <a:bodyPr wrap="square" rtlCol="0">
              <a:spAutoFit/>
            </a:bodyPr>
            <a:lstStyle/>
            <a:p>
              <a:r>
                <a:rPr lang="sv-SE" sz="2400" b="1">
                  <a:solidFill>
                    <a:schemeClr val="bg1"/>
                  </a:solidFill>
                </a:rPr>
                <a:t>Arbetsgivare &amp; fack</a:t>
              </a:r>
            </a:p>
          </p:txBody>
        </p:sp>
        <p:sp>
          <p:nvSpPr>
            <p:cNvPr id="11" name="Rubrik 2">
              <a:extLst>
                <a:ext uri="{FF2B5EF4-FFF2-40B4-BE49-F238E27FC236}">
                  <a16:creationId xmlns:a16="http://schemas.microsoft.com/office/drawing/2014/main" id="{5810C8C8-C90E-6957-5A88-65A7B70D627E}"/>
                </a:ext>
              </a:extLst>
            </p:cNvPr>
            <p:cNvSpPr txBox="1">
              <a:spLocks/>
            </p:cNvSpPr>
            <p:nvPr/>
          </p:nvSpPr>
          <p:spPr>
            <a:xfrm>
              <a:off x="3702084" y="633697"/>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sv-SE" dirty="0"/>
                <a:t>Förebyggande insatser</a:t>
              </a:r>
            </a:p>
          </p:txBody>
        </p:sp>
      </p:grpSp>
    </p:spTree>
    <p:extLst>
      <p:ext uri="{BB962C8B-B14F-4D97-AF65-F5344CB8AC3E}">
        <p14:creationId xmlns:p14="http://schemas.microsoft.com/office/powerpoint/2010/main" val="190140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2">
            <a:extLst>
              <a:ext uri="{FF2B5EF4-FFF2-40B4-BE49-F238E27FC236}">
                <a16:creationId xmlns:a16="http://schemas.microsoft.com/office/drawing/2014/main" id="{5810C8C8-C90E-6957-5A88-65A7B70D627E}"/>
              </a:ext>
            </a:extLst>
          </p:cNvPr>
          <p:cNvSpPr txBox="1">
            <a:spLocks/>
          </p:cNvSpPr>
          <p:nvPr/>
        </p:nvSpPr>
        <p:spPr>
          <a:xfrm>
            <a:off x="624189" y="879829"/>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endParaRPr lang="sv-SE" sz="3200" dirty="0">
              <a:effectLst/>
              <a:latin typeface="Calibri" panose="020F0502020204030204" pitchFamily="34" charset="0"/>
              <a:ea typeface="Calibri" panose="020F0502020204030204" pitchFamily="34" charset="0"/>
            </a:endParaRPr>
          </a:p>
        </p:txBody>
      </p:sp>
      <p:sp>
        <p:nvSpPr>
          <p:cNvPr id="10" name="textruta 9">
            <a:extLst>
              <a:ext uri="{FF2B5EF4-FFF2-40B4-BE49-F238E27FC236}">
                <a16:creationId xmlns:a16="http://schemas.microsoft.com/office/drawing/2014/main" id="{A08D8292-B1B4-D28A-0B41-0177777C6585}"/>
              </a:ext>
            </a:extLst>
          </p:cNvPr>
          <p:cNvSpPr txBox="1"/>
          <p:nvPr/>
        </p:nvSpPr>
        <p:spPr>
          <a:xfrm>
            <a:off x="1085600" y="1848782"/>
            <a:ext cx="64077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Calibri Light"/>
                <a:ea typeface="+mn-ea"/>
                <a:cs typeface="+mn-cs"/>
              </a:rPr>
              <a:t>Förebyggande medel kan användas till medarbetare vid nedsatt arbetsförmåga genom att:</a:t>
            </a:r>
          </a:p>
        </p:txBody>
      </p:sp>
      <p:sp>
        <p:nvSpPr>
          <p:cNvPr id="21" name="textruta 20">
            <a:extLst>
              <a:ext uri="{FF2B5EF4-FFF2-40B4-BE49-F238E27FC236}">
                <a16:creationId xmlns:a16="http://schemas.microsoft.com/office/drawing/2014/main" id="{E37046E1-5A47-57EB-8301-BC23E272EABC}"/>
              </a:ext>
            </a:extLst>
          </p:cNvPr>
          <p:cNvSpPr txBox="1"/>
          <p:nvPr/>
        </p:nvSpPr>
        <p:spPr>
          <a:xfrm>
            <a:off x="1085600" y="3017511"/>
            <a:ext cx="4924937" cy="163121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22B2A6"/>
              </a:buClr>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Calibri Light"/>
                <a:ea typeface="Times New Roman" panose="02020603050405020304" pitchFamily="18" charset="0"/>
                <a:cs typeface="Times New Roman" panose="02020603050405020304" pitchFamily="18" charset="0"/>
              </a:rPr>
              <a:t>integreras i rehabiliteringsprocessen</a:t>
            </a:r>
            <a:endParaRPr kumimoji="0" lang="sv-SE" sz="2000" b="0" i="0" u="none" strike="noStrike" kern="1200" cap="none" spc="0" normalizeH="0" baseline="0" noProof="0" dirty="0">
              <a:ln>
                <a:noFill/>
              </a:ln>
              <a:solidFill>
                <a:srgbClr val="000000"/>
              </a:solidFill>
              <a:effectLst/>
              <a:uLnTx/>
              <a:uFillTx/>
              <a:latin typeface="Calibri Ligh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22B2A6"/>
              </a:buClr>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Calibri Light"/>
                <a:ea typeface="Times New Roman" panose="02020603050405020304" pitchFamily="18" charset="0"/>
                <a:cs typeface="Times New Roman" panose="02020603050405020304" pitchFamily="18" charset="0"/>
              </a:rPr>
              <a:t>ge möjlighet till kompetensförflyttning</a:t>
            </a:r>
            <a:endParaRPr kumimoji="0" lang="sv-SE" sz="2000" b="0" i="0" u="none" strike="noStrike" kern="1200" cap="none" spc="0" normalizeH="0" baseline="0" noProof="0" dirty="0">
              <a:ln>
                <a:noFill/>
              </a:ln>
              <a:solidFill>
                <a:srgbClr val="000000"/>
              </a:solidFill>
              <a:effectLst/>
              <a:uLnTx/>
              <a:uFillTx/>
              <a:latin typeface="Calibri Ligh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22B2A6"/>
              </a:buClr>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Calibri Light"/>
                <a:ea typeface="Times New Roman" panose="02020603050405020304" pitchFamily="18" charset="0"/>
                <a:cs typeface="Times New Roman" panose="02020603050405020304" pitchFamily="18" charset="0"/>
              </a:rPr>
              <a:t>få medarbetare att kvarstå i anställning</a:t>
            </a:r>
            <a:endParaRPr kumimoji="0" lang="sv-SE" sz="2000" b="0" i="0" u="none" strike="noStrike" kern="1200" cap="none" spc="0" normalizeH="0" baseline="0" noProof="0" dirty="0">
              <a:ln>
                <a:noFill/>
              </a:ln>
              <a:solidFill>
                <a:srgbClr val="000000"/>
              </a:solidFill>
              <a:effectLst/>
              <a:uLnTx/>
              <a:uFillTx/>
              <a:latin typeface="Calibri Ligh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22B2A6"/>
              </a:buClr>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Calibri Light"/>
                <a:ea typeface="Times New Roman" panose="02020603050405020304" pitchFamily="18" charset="0"/>
                <a:cs typeface="Times New Roman" panose="02020603050405020304" pitchFamily="18" charset="0"/>
              </a:rPr>
              <a:t>bidra till kompetensförsörjning för arbetsgivare </a:t>
            </a:r>
          </a:p>
        </p:txBody>
      </p:sp>
      <p:pic>
        <p:nvPicPr>
          <p:cNvPr id="3" name="Bildobjekt 2">
            <a:extLst>
              <a:ext uri="{FF2B5EF4-FFF2-40B4-BE49-F238E27FC236}">
                <a16:creationId xmlns:a16="http://schemas.microsoft.com/office/drawing/2014/main" id="{2D9C63DD-BD0A-8EF0-0EE1-8CA22A915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5127" y="3195917"/>
            <a:ext cx="2935022" cy="1385330"/>
          </a:xfrm>
          <a:prstGeom prst="rect">
            <a:avLst/>
          </a:prstGeom>
        </p:spPr>
      </p:pic>
    </p:spTree>
    <p:extLst>
      <p:ext uri="{BB962C8B-B14F-4D97-AF65-F5344CB8AC3E}">
        <p14:creationId xmlns:p14="http://schemas.microsoft.com/office/powerpoint/2010/main" val="339845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5FE3116-F380-4F18-9DC4-5B0CF20AB7CE}"/>
              </a:ext>
            </a:extLst>
          </p:cNvPr>
          <p:cNvSpPr>
            <a:spLocks noGrp="1"/>
          </p:cNvSpPr>
          <p:nvPr>
            <p:ph sz="half" idx="1"/>
          </p:nvPr>
        </p:nvSpPr>
        <p:spPr>
          <a:xfrm>
            <a:off x="609599" y="1674421"/>
            <a:ext cx="8687615" cy="4413179"/>
          </a:xfrm>
        </p:spPr>
        <p:txBody>
          <a:bodyPr vert="horz" lIns="144000" tIns="144000" rIns="108000" bIns="72000" rtlCol="0" anchor="t">
            <a:normAutofit/>
          </a:bodyPr>
          <a:lstStyle/>
          <a:p>
            <a:pPr marL="342900" indent="-342900">
              <a:buClr>
                <a:srgbClr val="22B2A6"/>
              </a:buClr>
            </a:pPr>
            <a:r>
              <a:rPr lang="sv-SE" sz="2200" dirty="0"/>
              <a:t>Alla anställningsformer. Medarbetaren ska vara anställd vid tillfället för ansökan.</a:t>
            </a:r>
          </a:p>
          <a:p>
            <a:pPr marL="342900" indent="-342900">
              <a:buClr>
                <a:srgbClr val="22B2A6"/>
              </a:buClr>
            </a:pPr>
            <a:r>
              <a:rPr lang="sv-SE" sz="2200" dirty="0"/>
              <a:t>Arbetsgivaren ansöker om insats hos Omställningsfonden.</a:t>
            </a:r>
          </a:p>
          <a:p>
            <a:pPr marL="342900" indent="-342900">
              <a:buClr>
                <a:srgbClr val="22B2A6"/>
              </a:buClr>
            </a:pPr>
            <a:r>
              <a:rPr lang="sv-SE" sz="2200" dirty="0"/>
              <a:t>Omställningsfonden gör bedömning om insatsen faller inom ramen för avtalet.</a:t>
            </a:r>
          </a:p>
          <a:p>
            <a:pPr marL="342900" indent="-342900">
              <a:buClr>
                <a:srgbClr val="22B2A6"/>
              </a:buClr>
            </a:pPr>
            <a:r>
              <a:rPr lang="sv-SE" sz="2200" dirty="0"/>
              <a:t>Arbetsgivaren finansierar insatsen med förebyggande medel.</a:t>
            </a:r>
          </a:p>
          <a:p>
            <a:pPr marL="342900" indent="-342900">
              <a:buClr>
                <a:srgbClr val="22B2A6"/>
              </a:buClr>
            </a:pPr>
            <a:r>
              <a:rPr lang="sv-SE" sz="2200" dirty="0"/>
              <a:t>Sista datum för ansökan om förebyggande medel är </a:t>
            </a:r>
            <a:r>
              <a:rPr lang="sv-SE" sz="2200" b="1" dirty="0"/>
              <a:t>31 oktober 2023. </a:t>
            </a:r>
            <a:r>
              <a:rPr lang="sv-SE" sz="2200" dirty="0"/>
              <a:t>Utbildning/insats kan pågå efter den 31 oktober 2023.</a:t>
            </a:r>
          </a:p>
          <a:p>
            <a:pPr marL="342900" indent="-342900">
              <a:buClr>
                <a:srgbClr val="22B2A6"/>
              </a:buClr>
            </a:pPr>
            <a:endParaRPr lang="sv-SE" sz="2200" dirty="0"/>
          </a:p>
        </p:txBody>
      </p:sp>
      <p:grpSp>
        <p:nvGrpSpPr>
          <p:cNvPr id="6" name="Group 12">
            <a:extLst>
              <a:ext uri="{FF2B5EF4-FFF2-40B4-BE49-F238E27FC236}">
                <a16:creationId xmlns:a16="http://schemas.microsoft.com/office/drawing/2014/main" id="{2B0AD17D-FC91-42EE-B6E4-94D9DC0FB18D}"/>
              </a:ext>
            </a:extLst>
          </p:cNvPr>
          <p:cNvGrpSpPr/>
          <p:nvPr/>
        </p:nvGrpSpPr>
        <p:grpSpPr>
          <a:xfrm>
            <a:off x="609600" y="5958038"/>
            <a:ext cx="781744" cy="899962"/>
            <a:chOff x="5709865" y="3492501"/>
            <a:chExt cx="383352" cy="441325"/>
          </a:xfrm>
          <a:solidFill>
            <a:schemeClr val="accent1"/>
          </a:solidFill>
        </p:grpSpPr>
        <p:sp>
          <p:nvSpPr>
            <p:cNvPr id="7" name="Freeform 5">
              <a:extLst>
                <a:ext uri="{FF2B5EF4-FFF2-40B4-BE49-F238E27FC236}">
                  <a16:creationId xmlns:a16="http://schemas.microsoft.com/office/drawing/2014/main" id="{C4EA90DC-A558-4D91-86F1-44045393E14E}"/>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8" name="Freeform 6">
              <a:extLst>
                <a:ext uri="{FF2B5EF4-FFF2-40B4-BE49-F238E27FC236}">
                  <a16:creationId xmlns:a16="http://schemas.microsoft.com/office/drawing/2014/main" id="{754E6478-4796-4625-BB91-5AE9B2D11773}"/>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9" name="Group 37">
            <a:extLst>
              <a:ext uri="{FF2B5EF4-FFF2-40B4-BE49-F238E27FC236}">
                <a16:creationId xmlns:a16="http://schemas.microsoft.com/office/drawing/2014/main" id="{DE319647-6D14-4BB0-AFC2-D194882AFE7F}"/>
              </a:ext>
            </a:extLst>
          </p:cNvPr>
          <p:cNvGrpSpPr/>
          <p:nvPr/>
        </p:nvGrpSpPr>
        <p:grpSpPr>
          <a:xfrm>
            <a:off x="1845235" y="5956582"/>
            <a:ext cx="781744" cy="899962"/>
            <a:chOff x="5709865" y="3492501"/>
            <a:chExt cx="383352" cy="441325"/>
          </a:xfrm>
          <a:solidFill>
            <a:schemeClr val="accent1"/>
          </a:solidFill>
        </p:grpSpPr>
        <p:sp>
          <p:nvSpPr>
            <p:cNvPr id="10" name="Freeform 5">
              <a:extLst>
                <a:ext uri="{FF2B5EF4-FFF2-40B4-BE49-F238E27FC236}">
                  <a16:creationId xmlns:a16="http://schemas.microsoft.com/office/drawing/2014/main" id="{2E92A7B1-A9D0-4C25-80B7-2FE11CFAD7A4}"/>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FBD01A5-36D7-497D-A1EB-8438F8C336C3}"/>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12" name="Group 40">
            <a:extLst>
              <a:ext uri="{FF2B5EF4-FFF2-40B4-BE49-F238E27FC236}">
                <a16:creationId xmlns:a16="http://schemas.microsoft.com/office/drawing/2014/main" id="{4547DB4D-A212-4646-AB0D-97623F784A36}"/>
              </a:ext>
            </a:extLst>
          </p:cNvPr>
          <p:cNvGrpSpPr/>
          <p:nvPr/>
        </p:nvGrpSpPr>
        <p:grpSpPr>
          <a:xfrm>
            <a:off x="3080870" y="5956582"/>
            <a:ext cx="781744" cy="899962"/>
            <a:chOff x="5709865" y="3492501"/>
            <a:chExt cx="383352" cy="441325"/>
          </a:xfrm>
          <a:solidFill>
            <a:schemeClr val="accent1"/>
          </a:solidFill>
        </p:grpSpPr>
        <p:sp>
          <p:nvSpPr>
            <p:cNvPr id="13" name="Freeform 5">
              <a:extLst>
                <a:ext uri="{FF2B5EF4-FFF2-40B4-BE49-F238E27FC236}">
                  <a16:creationId xmlns:a16="http://schemas.microsoft.com/office/drawing/2014/main" id="{4CB40EA4-4D02-47E7-A0DC-D3BB9548C749}"/>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 name="Freeform 6">
              <a:extLst>
                <a:ext uri="{FF2B5EF4-FFF2-40B4-BE49-F238E27FC236}">
                  <a16:creationId xmlns:a16="http://schemas.microsoft.com/office/drawing/2014/main" id="{5DC040C4-80A8-430C-A404-A34113B6BA27}"/>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15" name="Group 43">
            <a:extLst>
              <a:ext uri="{FF2B5EF4-FFF2-40B4-BE49-F238E27FC236}">
                <a16:creationId xmlns:a16="http://schemas.microsoft.com/office/drawing/2014/main" id="{5540D822-DD74-47E3-8949-3271EB90482A}"/>
              </a:ext>
            </a:extLst>
          </p:cNvPr>
          <p:cNvGrpSpPr/>
          <p:nvPr/>
        </p:nvGrpSpPr>
        <p:grpSpPr>
          <a:xfrm>
            <a:off x="4325559" y="5956582"/>
            <a:ext cx="781744" cy="899962"/>
            <a:chOff x="5709865" y="3492501"/>
            <a:chExt cx="383352" cy="441325"/>
          </a:xfrm>
          <a:solidFill>
            <a:schemeClr val="accent1"/>
          </a:solidFill>
        </p:grpSpPr>
        <p:sp>
          <p:nvSpPr>
            <p:cNvPr id="16" name="Freeform 5">
              <a:extLst>
                <a:ext uri="{FF2B5EF4-FFF2-40B4-BE49-F238E27FC236}">
                  <a16:creationId xmlns:a16="http://schemas.microsoft.com/office/drawing/2014/main" id="{43CF4592-3A43-47C8-80FB-5EEF08C72E9B}"/>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956F1A15-6182-4DB1-9710-0DF6950E26E5}"/>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18" name="Group 46">
            <a:extLst>
              <a:ext uri="{FF2B5EF4-FFF2-40B4-BE49-F238E27FC236}">
                <a16:creationId xmlns:a16="http://schemas.microsoft.com/office/drawing/2014/main" id="{90695FA7-25EF-4CE6-AE48-11DB7CC597BF}"/>
              </a:ext>
            </a:extLst>
          </p:cNvPr>
          <p:cNvGrpSpPr/>
          <p:nvPr/>
        </p:nvGrpSpPr>
        <p:grpSpPr>
          <a:xfrm>
            <a:off x="5583651" y="5964390"/>
            <a:ext cx="781744" cy="899962"/>
            <a:chOff x="5709865" y="3492501"/>
            <a:chExt cx="383352" cy="441325"/>
          </a:xfrm>
          <a:solidFill>
            <a:schemeClr val="accent5"/>
          </a:solidFill>
        </p:grpSpPr>
        <p:sp>
          <p:nvSpPr>
            <p:cNvPr id="19" name="Freeform 5">
              <a:extLst>
                <a:ext uri="{FF2B5EF4-FFF2-40B4-BE49-F238E27FC236}">
                  <a16:creationId xmlns:a16="http://schemas.microsoft.com/office/drawing/2014/main" id="{876CD4F4-2A4A-411A-B294-D8C5F501793E}"/>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0" name="Freeform 6">
              <a:extLst>
                <a:ext uri="{FF2B5EF4-FFF2-40B4-BE49-F238E27FC236}">
                  <a16:creationId xmlns:a16="http://schemas.microsoft.com/office/drawing/2014/main" id="{079C70A8-AFB4-4E09-AB00-D07DE64DE444}"/>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21" name="Group 49">
            <a:extLst>
              <a:ext uri="{FF2B5EF4-FFF2-40B4-BE49-F238E27FC236}">
                <a16:creationId xmlns:a16="http://schemas.microsoft.com/office/drawing/2014/main" id="{BF16D9A9-8F93-464E-9FA0-2B48DDDBBD60}"/>
              </a:ext>
            </a:extLst>
          </p:cNvPr>
          <p:cNvGrpSpPr/>
          <p:nvPr/>
        </p:nvGrpSpPr>
        <p:grpSpPr>
          <a:xfrm>
            <a:off x="6782417" y="5956582"/>
            <a:ext cx="781744" cy="899962"/>
            <a:chOff x="5709865" y="3492501"/>
            <a:chExt cx="383352" cy="441325"/>
          </a:xfrm>
          <a:solidFill>
            <a:schemeClr val="accent5"/>
          </a:solidFill>
        </p:grpSpPr>
        <p:sp>
          <p:nvSpPr>
            <p:cNvPr id="22" name="Freeform 5">
              <a:extLst>
                <a:ext uri="{FF2B5EF4-FFF2-40B4-BE49-F238E27FC236}">
                  <a16:creationId xmlns:a16="http://schemas.microsoft.com/office/drawing/2014/main" id="{820840DD-5338-488A-BE96-3441E5CF382C}"/>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3" name="Freeform 6">
              <a:extLst>
                <a:ext uri="{FF2B5EF4-FFF2-40B4-BE49-F238E27FC236}">
                  <a16:creationId xmlns:a16="http://schemas.microsoft.com/office/drawing/2014/main" id="{09D90650-361B-4F28-AFF2-30B822ECD35C}"/>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24" name="Group 52">
            <a:extLst>
              <a:ext uri="{FF2B5EF4-FFF2-40B4-BE49-F238E27FC236}">
                <a16:creationId xmlns:a16="http://schemas.microsoft.com/office/drawing/2014/main" id="{8A07ABB1-D175-4D20-B72D-C7865A17118E}"/>
              </a:ext>
            </a:extLst>
          </p:cNvPr>
          <p:cNvGrpSpPr/>
          <p:nvPr/>
        </p:nvGrpSpPr>
        <p:grpSpPr>
          <a:xfrm>
            <a:off x="7929162" y="5964390"/>
            <a:ext cx="781744" cy="899962"/>
            <a:chOff x="5709865" y="3492501"/>
            <a:chExt cx="383352" cy="441325"/>
          </a:xfrm>
          <a:solidFill>
            <a:schemeClr val="accent5"/>
          </a:solidFill>
        </p:grpSpPr>
        <p:sp>
          <p:nvSpPr>
            <p:cNvPr id="25" name="Freeform 5">
              <a:extLst>
                <a:ext uri="{FF2B5EF4-FFF2-40B4-BE49-F238E27FC236}">
                  <a16:creationId xmlns:a16="http://schemas.microsoft.com/office/drawing/2014/main" id="{4AEDDC44-313B-4FC1-9342-2576C8F2C421}"/>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6" name="Freeform 6">
              <a:extLst>
                <a:ext uri="{FF2B5EF4-FFF2-40B4-BE49-F238E27FC236}">
                  <a16:creationId xmlns:a16="http://schemas.microsoft.com/office/drawing/2014/main" id="{53A0C317-12AB-4401-85B8-30BC47CD5B15}"/>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27" name="Group 55">
            <a:extLst>
              <a:ext uri="{FF2B5EF4-FFF2-40B4-BE49-F238E27FC236}">
                <a16:creationId xmlns:a16="http://schemas.microsoft.com/office/drawing/2014/main" id="{9F631DD7-5239-47B9-9049-AD32DAE51B6F}"/>
              </a:ext>
            </a:extLst>
          </p:cNvPr>
          <p:cNvGrpSpPr/>
          <p:nvPr/>
        </p:nvGrpSpPr>
        <p:grpSpPr>
          <a:xfrm>
            <a:off x="9140864" y="5964389"/>
            <a:ext cx="781744" cy="899962"/>
            <a:chOff x="5709865" y="3492501"/>
            <a:chExt cx="383352" cy="441325"/>
          </a:xfrm>
          <a:solidFill>
            <a:schemeClr val="accent4"/>
          </a:solidFill>
        </p:grpSpPr>
        <p:sp>
          <p:nvSpPr>
            <p:cNvPr id="28" name="Freeform 5">
              <a:extLst>
                <a:ext uri="{FF2B5EF4-FFF2-40B4-BE49-F238E27FC236}">
                  <a16:creationId xmlns:a16="http://schemas.microsoft.com/office/drawing/2014/main" id="{94FF0CEB-072A-4D5D-B1A1-B42CCF237618}"/>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9" name="Freeform 6">
              <a:extLst>
                <a:ext uri="{FF2B5EF4-FFF2-40B4-BE49-F238E27FC236}">
                  <a16:creationId xmlns:a16="http://schemas.microsoft.com/office/drawing/2014/main" id="{324A6228-AB89-4C01-8BD8-E95344F6885B}"/>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30" name="Group 58">
            <a:extLst>
              <a:ext uri="{FF2B5EF4-FFF2-40B4-BE49-F238E27FC236}">
                <a16:creationId xmlns:a16="http://schemas.microsoft.com/office/drawing/2014/main" id="{8B880C49-F336-4C75-B0AA-5BB57E0E0C89}"/>
              </a:ext>
            </a:extLst>
          </p:cNvPr>
          <p:cNvGrpSpPr/>
          <p:nvPr/>
        </p:nvGrpSpPr>
        <p:grpSpPr>
          <a:xfrm>
            <a:off x="10306625" y="5958038"/>
            <a:ext cx="781744" cy="899962"/>
            <a:chOff x="5709865" y="3492501"/>
            <a:chExt cx="383352" cy="441325"/>
          </a:xfrm>
          <a:solidFill>
            <a:schemeClr val="accent4"/>
          </a:solidFill>
        </p:grpSpPr>
        <p:sp>
          <p:nvSpPr>
            <p:cNvPr id="31" name="Freeform 5">
              <a:extLst>
                <a:ext uri="{FF2B5EF4-FFF2-40B4-BE49-F238E27FC236}">
                  <a16:creationId xmlns:a16="http://schemas.microsoft.com/office/drawing/2014/main" id="{355F0CB9-F194-4AAE-98A2-C6C1EFCCA444}"/>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2" name="Freeform 6">
              <a:extLst>
                <a:ext uri="{FF2B5EF4-FFF2-40B4-BE49-F238E27FC236}">
                  <a16:creationId xmlns:a16="http://schemas.microsoft.com/office/drawing/2014/main" id="{6797B615-0259-488A-9BF1-C302AC981137}"/>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36" name="Rubrik 2">
            <a:extLst>
              <a:ext uri="{FF2B5EF4-FFF2-40B4-BE49-F238E27FC236}">
                <a16:creationId xmlns:a16="http://schemas.microsoft.com/office/drawing/2014/main" id="{8356C8FA-AF4A-CD09-CB58-F32B3CDB74E9}"/>
              </a:ext>
            </a:extLst>
          </p:cNvPr>
          <p:cNvSpPr txBox="1">
            <a:spLocks/>
          </p:cNvSpPr>
          <p:nvPr/>
        </p:nvSpPr>
        <p:spPr>
          <a:xfrm>
            <a:off x="624192" y="824171"/>
            <a:ext cx="10972800" cy="968953"/>
          </a:xfrm>
          <a:prstGeom prst="rect">
            <a:avLst/>
          </a:prstGeom>
        </p:spPr>
        <p:txBody>
          <a:bodyPr vert="horz" lIns="0" tIns="0" rIns="0" bIns="0" rtlCol="0" anchor="t" anchorCtr="0">
            <a:norm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Calibri"/>
                <a:ea typeface="+mj-ea"/>
                <a:cs typeface="+mj-cs"/>
              </a:rPr>
              <a:t>Insatser och villkor</a:t>
            </a:r>
          </a:p>
        </p:txBody>
      </p:sp>
    </p:spTree>
    <p:extLst>
      <p:ext uri="{BB962C8B-B14F-4D97-AF65-F5344CB8AC3E}">
        <p14:creationId xmlns:p14="http://schemas.microsoft.com/office/powerpoint/2010/main" val="401814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ya KOM-KR 1 okt 2022" id="{1555CE0F-ABF2-4496-8D4B-5C28B7FA1619}" vid="{F92E0FF9-10B1-46B7-92C3-BD216D3D733D}"/>
    </a:ext>
  </a:extLst>
</a:theme>
</file>

<file path=ppt/theme/theme2.xml><?xml version="1.0" encoding="utf-8"?>
<a:theme xmlns:a="http://schemas.openxmlformats.org/drawingml/2006/main" name="Omställningsfonden">
  <a:themeElements>
    <a:clrScheme name="OM">
      <a:dk1>
        <a:srgbClr val="000000"/>
      </a:dk1>
      <a:lt1>
        <a:srgbClr val="FFFFFF"/>
      </a:lt1>
      <a:dk2>
        <a:srgbClr val="000000"/>
      </a:dk2>
      <a:lt2>
        <a:srgbClr val="FFFFFF"/>
      </a:lt2>
      <a:accent1>
        <a:srgbClr val="22B2A6"/>
      </a:accent1>
      <a:accent2>
        <a:srgbClr val="31287C"/>
      </a:accent2>
      <a:accent3>
        <a:srgbClr val="EA5045"/>
      </a:accent3>
      <a:accent4>
        <a:srgbClr val="EBD113"/>
      </a:accent4>
      <a:accent5>
        <a:srgbClr val="90A6AC"/>
      </a:accent5>
      <a:accent6>
        <a:srgbClr val="CBCBCB"/>
      </a:accent6>
      <a:hlink>
        <a:srgbClr val="00B9AA"/>
      </a:hlink>
      <a:folHlink>
        <a:srgbClr val="90A6AC"/>
      </a:folHlink>
    </a:clrScheme>
    <a:fontScheme name="Omställningsfond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nya KOM-KR 1 okt 2022" id="{1555CE0F-ABF2-4496-8D4B-5C28B7FA1619}" vid="{E643EEB2-5BF8-412B-9776-EAF9968DE932}"/>
    </a:ext>
  </a:extLst>
</a:theme>
</file>

<file path=ppt/theme/theme3.xml><?xml version="1.0" encoding="utf-8"?>
<a:theme xmlns:a="http://schemas.openxmlformats.org/drawingml/2006/main" name="2_Omställningsfonden">
  <a:themeElements>
    <a:clrScheme name="OM">
      <a:dk1>
        <a:srgbClr val="000000"/>
      </a:dk1>
      <a:lt1>
        <a:srgbClr val="FFFFFF"/>
      </a:lt1>
      <a:dk2>
        <a:srgbClr val="000000"/>
      </a:dk2>
      <a:lt2>
        <a:srgbClr val="FFFFFF"/>
      </a:lt2>
      <a:accent1>
        <a:srgbClr val="22B2A6"/>
      </a:accent1>
      <a:accent2>
        <a:srgbClr val="31287C"/>
      </a:accent2>
      <a:accent3>
        <a:srgbClr val="EA5045"/>
      </a:accent3>
      <a:accent4>
        <a:srgbClr val="EBD113"/>
      </a:accent4>
      <a:accent5>
        <a:srgbClr val="90A6AC"/>
      </a:accent5>
      <a:accent6>
        <a:srgbClr val="CBCBCB"/>
      </a:accent6>
      <a:hlink>
        <a:srgbClr val="00B9AA"/>
      </a:hlink>
      <a:folHlink>
        <a:srgbClr val="90A6AC"/>
      </a:folHlink>
    </a:clrScheme>
    <a:fontScheme name="Omställningsfond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OM-KR - arbetsgivare och fack" id="{AF0BD97B-DA28-435C-BC83-21505C1DC1FC}" vid="{1FE7D3DF-BD64-4798-B093-4E375DD4C804}"/>
    </a:ext>
  </a:extLst>
</a:theme>
</file>

<file path=ppt/theme/theme4.xml><?xml version="1.0" encoding="utf-8"?>
<a:theme xmlns:a="http://schemas.openxmlformats.org/drawingml/2006/main" name="4_Omställningsfonden">
  <a:themeElements>
    <a:clrScheme name="OM">
      <a:dk1>
        <a:srgbClr val="000000"/>
      </a:dk1>
      <a:lt1>
        <a:srgbClr val="FFFFFF"/>
      </a:lt1>
      <a:dk2>
        <a:srgbClr val="000000"/>
      </a:dk2>
      <a:lt2>
        <a:srgbClr val="FFFFFF"/>
      </a:lt2>
      <a:accent1>
        <a:srgbClr val="22B2A6"/>
      </a:accent1>
      <a:accent2>
        <a:srgbClr val="31287C"/>
      </a:accent2>
      <a:accent3>
        <a:srgbClr val="EA5045"/>
      </a:accent3>
      <a:accent4>
        <a:srgbClr val="EBD113"/>
      </a:accent4>
      <a:accent5>
        <a:srgbClr val="90A6AC"/>
      </a:accent5>
      <a:accent6>
        <a:srgbClr val="CBCBCB"/>
      </a:accent6>
      <a:hlink>
        <a:srgbClr val="00B9AA"/>
      </a:hlink>
      <a:folHlink>
        <a:srgbClr val="90A6AC"/>
      </a:folHlink>
    </a:clrScheme>
    <a:fontScheme name="Omställningsfond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mställningsstöd_1 okt 2022" id="{F2BD8729-54EA-45EC-A781-E6B494CF4F86}" vid="{E2184FE0-3C02-4746-8949-6E64141A2474}"/>
    </a:ext>
  </a:extLst>
</a:theme>
</file>

<file path=ppt/theme/theme5.xml><?xml version="1.0" encoding="utf-8"?>
<a:theme xmlns:a="http://schemas.openxmlformats.org/drawingml/2006/main" name="3_Omställningsfonden">
  <a:themeElements>
    <a:clrScheme name="OM">
      <a:dk1>
        <a:srgbClr val="000000"/>
      </a:dk1>
      <a:lt1>
        <a:srgbClr val="FFFFFF"/>
      </a:lt1>
      <a:dk2>
        <a:srgbClr val="000000"/>
      </a:dk2>
      <a:lt2>
        <a:srgbClr val="FFFFFF"/>
      </a:lt2>
      <a:accent1>
        <a:srgbClr val="22B2A6"/>
      </a:accent1>
      <a:accent2>
        <a:srgbClr val="31287C"/>
      </a:accent2>
      <a:accent3>
        <a:srgbClr val="EA5045"/>
      </a:accent3>
      <a:accent4>
        <a:srgbClr val="EBD113"/>
      </a:accent4>
      <a:accent5>
        <a:srgbClr val="90A6AC"/>
      </a:accent5>
      <a:accent6>
        <a:srgbClr val="CBCBCB"/>
      </a:accent6>
      <a:hlink>
        <a:srgbClr val="00B9AA"/>
      </a:hlink>
      <a:folHlink>
        <a:srgbClr val="90A6AC"/>
      </a:folHlink>
    </a:clrScheme>
    <a:fontScheme name="Omställningsfond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mställningsstöd" id="{C547CBB1-B850-4B0E-8359-866A9AD6E95C}" vid="{5433520D-7A65-4344-9488-B807A88500D6}"/>
    </a:ext>
  </a:extLst>
</a:theme>
</file>

<file path=ppt/theme/theme6.xml><?xml version="1.0" encoding="utf-8"?>
<a:theme xmlns:a="http://schemas.openxmlformats.org/drawingml/2006/main" name="2_Omställningsfonden">
  <a:themeElements>
    <a:clrScheme name="OM">
      <a:dk1>
        <a:srgbClr val="000000"/>
      </a:dk1>
      <a:lt1>
        <a:srgbClr val="FFFFFF"/>
      </a:lt1>
      <a:dk2>
        <a:srgbClr val="000000"/>
      </a:dk2>
      <a:lt2>
        <a:srgbClr val="FFFFFF"/>
      </a:lt2>
      <a:accent1>
        <a:srgbClr val="22B2A6"/>
      </a:accent1>
      <a:accent2>
        <a:srgbClr val="31287C"/>
      </a:accent2>
      <a:accent3>
        <a:srgbClr val="EA5045"/>
      </a:accent3>
      <a:accent4>
        <a:srgbClr val="EBD113"/>
      </a:accent4>
      <a:accent5>
        <a:srgbClr val="90A6AC"/>
      </a:accent5>
      <a:accent6>
        <a:srgbClr val="CBCBCB"/>
      </a:accent6>
      <a:hlink>
        <a:srgbClr val="00B9AA"/>
      </a:hlink>
      <a:folHlink>
        <a:srgbClr val="90A6AC"/>
      </a:folHlink>
    </a:clrScheme>
    <a:fontScheme name="Omställningsfond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3E4DF97-8452-4B40-A713-BF0ED75BF886}" vid="{44FF3BE6-B0F0-4471-B3AB-916DF2B93A6F}"/>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fd10830-0ab4-4307-9925-7af679a55156">
      <UserInfo>
        <DisplayName>Ellen Borell</DisplayName>
        <AccountId>506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524816DF6401B4A887027304F2D6AAF" ma:contentTypeVersion="4" ma:contentTypeDescription="Skapa ett nytt dokument." ma:contentTypeScope="" ma:versionID="668502bc79243519410c3c823d31274a">
  <xsd:schema xmlns:xsd="http://www.w3.org/2001/XMLSchema" xmlns:xs="http://www.w3.org/2001/XMLSchema" xmlns:p="http://schemas.microsoft.com/office/2006/metadata/properties" xmlns:ns2="74a91d7e-774e-4fc5-9d54-2fa1899db91f" xmlns:ns3="9fd10830-0ab4-4307-9925-7af679a55156" targetNamespace="http://schemas.microsoft.com/office/2006/metadata/properties" ma:root="true" ma:fieldsID="e03506d33d84d8c6a31b3a9caa7cf912" ns2:_="" ns3:_="">
    <xsd:import namespace="74a91d7e-774e-4fc5-9d54-2fa1899db91f"/>
    <xsd:import namespace="9fd10830-0ab4-4307-9925-7af679a551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a91d7e-774e-4fc5-9d54-2fa1899db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d10830-0ab4-4307-9925-7af679a55156"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2E69C7-7902-430F-8A01-9A60F88C20CC}">
  <ds:schemaRefs>
    <ds:schemaRef ds:uri="http://schemas.microsoft.com/sharepoint/v3/contenttype/forms"/>
  </ds:schemaRefs>
</ds:datastoreItem>
</file>

<file path=customXml/itemProps2.xml><?xml version="1.0" encoding="utf-8"?>
<ds:datastoreItem xmlns:ds="http://schemas.openxmlformats.org/officeDocument/2006/customXml" ds:itemID="{8005F3C6-6813-4C08-8E11-22A2A3E11FBF}">
  <ds:schemaRefs>
    <ds:schemaRef ds:uri="http://purl.org/dc/terms/"/>
    <ds:schemaRef ds:uri="http://schemas.microsoft.com/office/2006/documentManagement/types"/>
    <ds:schemaRef ds:uri="http://purl.org/dc/elements/1.1/"/>
    <ds:schemaRef ds:uri="http://purl.org/dc/dcmitype/"/>
    <ds:schemaRef ds:uri="http://schemas.openxmlformats.org/package/2006/metadata/core-properties"/>
    <ds:schemaRef ds:uri="74a91d7e-774e-4fc5-9d54-2fa1899db91f"/>
    <ds:schemaRef ds:uri="http://schemas.microsoft.com/office/infopath/2007/PartnerControls"/>
    <ds:schemaRef ds:uri="9fd10830-0ab4-4307-9925-7af679a5515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D045EE9-AB0E-4901-A0FD-D5BE7CFDF1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a91d7e-774e-4fc5-9d54-2fa1899db91f"/>
    <ds:schemaRef ds:uri="9fd10830-0ab4-4307-9925-7af679a551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nya KOM-KR 1 okt 2022</Template>
  <TotalTime>1546</TotalTime>
  <Words>1707</Words>
  <Application>Microsoft Office PowerPoint</Application>
  <PresentationFormat>Bredbild</PresentationFormat>
  <Paragraphs>237</Paragraphs>
  <Slides>19</Slides>
  <Notes>18</Notes>
  <HiddenSlides>0</HiddenSlides>
  <MMClips>0</MMClips>
  <ScaleCrop>false</ScaleCrop>
  <HeadingPairs>
    <vt:vector size="6" baseType="variant">
      <vt:variant>
        <vt:lpstr>Använt teckensnitt</vt:lpstr>
      </vt:variant>
      <vt:variant>
        <vt:i4>7</vt:i4>
      </vt:variant>
      <vt:variant>
        <vt:lpstr>Tema</vt:lpstr>
      </vt:variant>
      <vt:variant>
        <vt:i4>6</vt:i4>
      </vt:variant>
      <vt:variant>
        <vt:lpstr>Bildrubriker</vt:lpstr>
      </vt:variant>
      <vt:variant>
        <vt:i4>19</vt:i4>
      </vt:variant>
    </vt:vector>
  </HeadingPairs>
  <TitlesOfParts>
    <vt:vector size="32" baseType="lpstr">
      <vt:lpstr>-apple-system</vt:lpstr>
      <vt:lpstr>Arial</vt:lpstr>
      <vt:lpstr>Calibri</vt:lpstr>
      <vt:lpstr>Calibri (Brödtext)</vt:lpstr>
      <vt:lpstr>Calibri Light</vt:lpstr>
      <vt:lpstr>Camphor Pro</vt:lpstr>
      <vt:lpstr>Helvetica</vt:lpstr>
      <vt:lpstr>Office-tema</vt:lpstr>
      <vt:lpstr>Omställningsfonden</vt:lpstr>
      <vt:lpstr>2_Omställningsfonden</vt:lpstr>
      <vt:lpstr>4_Omställningsfonden</vt:lpstr>
      <vt:lpstr>3_Omställningsfonden</vt:lpstr>
      <vt:lpstr>2_Omställningsfonden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Lena Volavy</dc:creator>
  <cp:lastModifiedBy>Nina Ivaska</cp:lastModifiedBy>
  <cp:revision>16</cp:revision>
  <dcterms:created xsi:type="dcterms:W3CDTF">2022-09-19T06:50:33Z</dcterms:created>
  <dcterms:modified xsi:type="dcterms:W3CDTF">2023-05-23T06:53:33Z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0x010100A524816DF6401B4A887027304F2D6AAF</vt:lpwstr>
  </property>
</Properties>
</file>