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notesSlides/notesSlide22.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 id="2147483673" r:id="rId5"/>
  </p:sldMasterIdLst>
  <p:notesMasterIdLst>
    <p:notesMasterId r:id="rId72"/>
  </p:notesMasterIdLst>
  <p:handoutMasterIdLst>
    <p:handoutMasterId r:id="rId73"/>
  </p:handoutMasterIdLst>
  <p:sldIdLst>
    <p:sldId id="4228" r:id="rId6"/>
    <p:sldId id="3467" r:id="rId7"/>
    <p:sldId id="3468" r:id="rId8"/>
    <p:sldId id="3466" r:id="rId9"/>
    <p:sldId id="513" r:id="rId10"/>
    <p:sldId id="3478" r:id="rId11"/>
    <p:sldId id="514" r:id="rId12"/>
    <p:sldId id="516" r:id="rId13"/>
    <p:sldId id="3727" r:id="rId14"/>
    <p:sldId id="4548" r:id="rId15"/>
    <p:sldId id="4291" r:id="rId16"/>
    <p:sldId id="4687" r:id="rId17"/>
    <p:sldId id="629" r:id="rId18"/>
    <p:sldId id="3258" r:id="rId19"/>
    <p:sldId id="3343" r:id="rId20"/>
    <p:sldId id="3032" r:id="rId21"/>
    <p:sldId id="3033" r:id="rId22"/>
    <p:sldId id="3344" r:id="rId23"/>
    <p:sldId id="3259" r:id="rId24"/>
    <p:sldId id="3350" r:id="rId25"/>
    <p:sldId id="3351" r:id="rId26"/>
    <p:sldId id="3280" r:id="rId27"/>
    <p:sldId id="3279" r:id="rId28"/>
    <p:sldId id="4706" r:id="rId29"/>
    <p:sldId id="3103" r:id="rId30"/>
    <p:sldId id="4406" r:id="rId31"/>
    <p:sldId id="4405" r:id="rId32"/>
    <p:sldId id="3549" r:id="rId33"/>
    <p:sldId id="3550" r:id="rId34"/>
    <p:sldId id="3722" r:id="rId35"/>
    <p:sldId id="4702" r:id="rId36"/>
    <p:sldId id="4699" r:id="rId37"/>
    <p:sldId id="4257" r:id="rId38"/>
    <p:sldId id="4701" r:id="rId39"/>
    <p:sldId id="4700" r:id="rId40"/>
    <p:sldId id="4433" r:id="rId41"/>
    <p:sldId id="4301" r:id="rId42"/>
    <p:sldId id="4709" r:id="rId43"/>
    <p:sldId id="4710" r:id="rId44"/>
    <p:sldId id="4450" r:id="rId45"/>
    <p:sldId id="4677" r:id="rId46"/>
    <p:sldId id="4678" r:id="rId47"/>
    <p:sldId id="4676" r:id="rId48"/>
    <p:sldId id="4679" r:id="rId49"/>
    <p:sldId id="4688" r:id="rId50"/>
    <p:sldId id="4640" r:id="rId51"/>
    <p:sldId id="4666" r:id="rId52"/>
    <p:sldId id="4681" r:id="rId53"/>
    <p:sldId id="4645" r:id="rId54"/>
    <p:sldId id="4646" r:id="rId55"/>
    <p:sldId id="4647" r:id="rId56"/>
    <p:sldId id="4648" r:id="rId57"/>
    <p:sldId id="4649" r:id="rId58"/>
    <p:sldId id="4667" r:id="rId59"/>
    <p:sldId id="4575" r:id="rId60"/>
    <p:sldId id="4668" r:id="rId61"/>
    <p:sldId id="4690" r:id="rId62"/>
    <p:sldId id="4703" r:id="rId63"/>
    <p:sldId id="4704" r:id="rId64"/>
    <p:sldId id="3346" r:id="rId65"/>
    <p:sldId id="3251" r:id="rId66"/>
    <p:sldId id="3306" r:id="rId67"/>
    <p:sldId id="3307" r:id="rId68"/>
    <p:sldId id="4705" r:id="rId69"/>
    <p:sldId id="3322" r:id="rId70"/>
    <p:sldId id="3275" r:id="rId71"/>
  </p:sldIdLst>
  <p:sldSz cx="9144000" cy="5143500" type="screen16x9"/>
  <p:notesSz cx="6858000" cy="9144000"/>
  <p:defaultTextStyle>
    <a:defPPr>
      <a:defRPr lang="sv-SE"/>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p:defaultTextStyle>
  <p:extLst>
    <p:ext uri="{EFAFB233-063F-42B5-8137-9DF3F51BA10A}">
      <p15:sldGuideLst xmlns:p15="http://schemas.microsoft.com/office/powerpoint/2012/main">
        <p15:guide id="1" orient="horz" pos="622">
          <p15:clr>
            <a:srgbClr val="A4A3A4"/>
          </p15:clr>
        </p15:guide>
        <p15:guide id="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 Rudman" initials="AR" lastIdx="1" clrIdx="0">
    <p:extLst>
      <p:ext uri="{19B8F6BF-5375-455C-9EA6-DF929625EA0E}">
        <p15:presenceInfo xmlns:p15="http://schemas.microsoft.com/office/powerpoint/2012/main" userId="S-1-5-21-822286800-4137192972-2591951982-45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8A64"/>
    <a:srgbClr val="93B796"/>
    <a:srgbClr val="DA5D45"/>
    <a:srgbClr val="E27E6B"/>
    <a:srgbClr val="FE8A63"/>
    <a:srgbClr val="AEB8DF"/>
    <a:srgbClr val="38001F"/>
    <a:srgbClr val="298E95"/>
    <a:srgbClr val="6FD0F6"/>
    <a:srgbClr val="F3EE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CD7E4C-1440-4398-9D67-EE81F87C5093}" v="32" dt="2024-09-13T06:45:38.511"/>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40" autoAdjust="0"/>
    <p:restoredTop sz="92508" autoAdjust="0"/>
  </p:normalViewPr>
  <p:slideViewPr>
    <p:cSldViewPr>
      <p:cViewPr varScale="1">
        <p:scale>
          <a:sx n="45" d="100"/>
          <a:sy n="45" d="100"/>
        </p:scale>
        <p:origin x="840" y="32"/>
      </p:cViewPr>
      <p:guideLst>
        <p:guide orient="horz" pos="622"/>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96" d="100"/>
          <a:sy n="96" d="100"/>
        </p:scale>
        <p:origin x="355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oleObject" Target="https://kise-my.sharepoint.com/personal/ann_rudman_ki_se/Documents/A%20ANN%20R_OBS/Ans&#246;kningar/1_AFA%20friskfaktorer/Figurer/Material%20till%20figurer/Svarsfrekvens%20LUST%20studie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oleObject" Target="file:///\\server2\home_p\petgu\Forskning%20-%20l%20u%20s%20t\itq\Kopia%20av%20Andel%20BO%20och%20ITL.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server2\home_p\petgu\Forskning%20-%20l%20u%20s%20t\itq\Kopia%20av%20Andel%20BO%20och%20ITL.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server2\home_p\petgu\Forskning%20-%20l%20u%20s%20t\itq\Kopia%20av%20Andel%20BO%20och%20ITL.xlsx"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oleObject" Target="file:///\\server2\home_p\petgu\Forskning%20-%20l%20u%20s%20t\itq\Kopia%20av%20Andel%20BO%20och%20ITL.xlsx" TargetMode="External"/><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oleObject" Target="file:///\\server2\home_p\petgu\Forskning%20-%20l%20u%20s%20t\itq\Kopia%20av%20Andel%20BO%20och%20ITL.xlsx"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sv-SE" sz="2400" b="0" i="0" u="none" strike="noStrike" baseline="0" noProof="0" dirty="0">
                <a:solidFill>
                  <a:schemeClr val="tx1"/>
                </a:solidFill>
                <a:effectLst/>
              </a:rPr>
              <a:t>Svarsfrekvens per kohort och år</a:t>
            </a:r>
            <a:endParaRPr lang="en-GB" sz="2400" b="0" noProof="0" dirty="0">
              <a:solidFill>
                <a:schemeClr val="tx1"/>
              </a:solidFill>
            </a:endParaRP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Blad2!$B$5</c:f>
              <c:strCache>
                <c:ptCount val="1"/>
                <c:pt idx="0">
                  <c:v>EX2002</c:v>
                </c:pt>
              </c:strCache>
            </c:strRef>
          </c:tx>
          <c:spPr>
            <a:solidFill>
              <a:schemeClr val="accent1"/>
            </a:solidFill>
            <a:ln>
              <a:noFill/>
            </a:ln>
            <a:effectLst/>
          </c:spPr>
          <c:invertIfNegative val="0"/>
          <c:cat>
            <c:numRef>
              <c:f>Blad2!$C$4:$L$4</c:f>
              <c:numCache>
                <c:formatCode>General</c:formatCode>
                <c:ptCount val="10"/>
                <c:pt idx="0">
                  <c:v>2002</c:v>
                </c:pt>
                <c:pt idx="1">
                  <c:v>2003</c:v>
                </c:pt>
                <c:pt idx="2">
                  <c:v>2004</c:v>
                </c:pt>
                <c:pt idx="3">
                  <c:v>2006</c:v>
                </c:pt>
                <c:pt idx="4">
                  <c:v>2007</c:v>
                </c:pt>
                <c:pt idx="5">
                  <c:v>2008</c:v>
                </c:pt>
                <c:pt idx="6">
                  <c:v>2009</c:v>
                </c:pt>
                <c:pt idx="7">
                  <c:v>2010</c:v>
                </c:pt>
                <c:pt idx="8">
                  <c:v>2017</c:v>
                </c:pt>
                <c:pt idx="9">
                  <c:v>2021</c:v>
                </c:pt>
              </c:numCache>
            </c:numRef>
          </c:cat>
          <c:val>
            <c:numRef>
              <c:f>Blad2!$C$5:$L$5</c:f>
              <c:numCache>
                <c:formatCode>General</c:formatCode>
                <c:ptCount val="10"/>
                <c:pt idx="0">
                  <c:v>99.6</c:v>
                </c:pt>
                <c:pt idx="1">
                  <c:v>91.7</c:v>
                </c:pt>
                <c:pt idx="2" formatCode="_-* #\ ##0.0\ _k_r_-;\-* #\ ##0.0\ _k_r_-;_-* &quot;-&quot;??\ _k_r_-;_-@_-">
                  <c:v>89.8</c:v>
                </c:pt>
                <c:pt idx="3">
                  <c:v>80.8</c:v>
                </c:pt>
                <c:pt idx="5">
                  <c:v>82.3</c:v>
                </c:pt>
                <c:pt idx="8">
                  <c:v>70.5</c:v>
                </c:pt>
                <c:pt idx="9">
                  <c:v>64.900000000000006</c:v>
                </c:pt>
              </c:numCache>
            </c:numRef>
          </c:val>
          <c:extLst>
            <c:ext xmlns:c16="http://schemas.microsoft.com/office/drawing/2014/chart" uri="{C3380CC4-5D6E-409C-BE32-E72D297353CC}">
              <c16:uniqueId val="{00000000-43A7-4BB0-BD2A-B4F4115FC462}"/>
            </c:ext>
          </c:extLst>
        </c:ser>
        <c:ser>
          <c:idx val="1"/>
          <c:order val="1"/>
          <c:tx>
            <c:strRef>
              <c:f>Blad2!$B$6</c:f>
              <c:strCache>
                <c:ptCount val="1"/>
                <c:pt idx="0">
                  <c:v>EX2004</c:v>
                </c:pt>
              </c:strCache>
            </c:strRef>
          </c:tx>
          <c:spPr>
            <a:solidFill>
              <a:schemeClr val="accent2"/>
            </a:solidFill>
            <a:ln>
              <a:noFill/>
            </a:ln>
            <a:effectLst/>
          </c:spPr>
          <c:invertIfNegative val="0"/>
          <c:cat>
            <c:numRef>
              <c:f>Blad2!$C$4:$L$4</c:f>
              <c:numCache>
                <c:formatCode>General</c:formatCode>
                <c:ptCount val="10"/>
                <c:pt idx="0">
                  <c:v>2002</c:v>
                </c:pt>
                <c:pt idx="1">
                  <c:v>2003</c:v>
                </c:pt>
                <c:pt idx="2">
                  <c:v>2004</c:v>
                </c:pt>
                <c:pt idx="3">
                  <c:v>2006</c:v>
                </c:pt>
                <c:pt idx="4">
                  <c:v>2007</c:v>
                </c:pt>
                <c:pt idx="5">
                  <c:v>2008</c:v>
                </c:pt>
                <c:pt idx="6">
                  <c:v>2009</c:v>
                </c:pt>
                <c:pt idx="7">
                  <c:v>2010</c:v>
                </c:pt>
                <c:pt idx="8">
                  <c:v>2017</c:v>
                </c:pt>
                <c:pt idx="9">
                  <c:v>2021</c:v>
                </c:pt>
              </c:numCache>
            </c:numRef>
          </c:cat>
          <c:val>
            <c:numRef>
              <c:f>Blad2!$C$6:$L$6</c:f>
              <c:numCache>
                <c:formatCode>General</c:formatCode>
                <c:ptCount val="10"/>
                <c:pt idx="0">
                  <c:v>99.7</c:v>
                </c:pt>
                <c:pt idx="1">
                  <c:v>92.1</c:v>
                </c:pt>
                <c:pt idx="2">
                  <c:v>83.3</c:v>
                </c:pt>
                <c:pt idx="3">
                  <c:v>82.3</c:v>
                </c:pt>
                <c:pt idx="4">
                  <c:v>75.900000000000006</c:v>
                </c:pt>
                <c:pt idx="5" formatCode="0.0">
                  <c:v>69</c:v>
                </c:pt>
                <c:pt idx="6">
                  <c:v>64.599999999999994</c:v>
                </c:pt>
                <c:pt idx="7">
                  <c:v>61.5</c:v>
                </c:pt>
                <c:pt idx="8">
                  <c:v>57.4</c:v>
                </c:pt>
                <c:pt idx="9">
                  <c:v>52.7</c:v>
                </c:pt>
              </c:numCache>
            </c:numRef>
          </c:val>
          <c:extLst>
            <c:ext xmlns:c16="http://schemas.microsoft.com/office/drawing/2014/chart" uri="{C3380CC4-5D6E-409C-BE32-E72D297353CC}">
              <c16:uniqueId val="{00000001-43A7-4BB0-BD2A-B4F4115FC462}"/>
            </c:ext>
          </c:extLst>
        </c:ser>
        <c:ser>
          <c:idx val="2"/>
          <c:order val="2"/>
          <c:tx>
            <c:strRef>
              <c:f>Blad2!$B$7</c:f>
              <c:strCache>
                <c:ptCount val="1"/>
                <c:pt idx="0">
                  <c:v>EX2006</c:v>
                </c:pt>
              </c:strCache>
            </c:strRef>
          </c:tx>
          <c:spPr>
            <a:solidFill>
              <a:schemeClr val="accent3"/>
            </a:solidFill>
            <a:ln>
              <a:noFill/>
            </a:ln>
            <a:effectLst/>
          </c:spPr>
          <c:invertIfNegative val="0"/>
          <c:cat>
            <c:numRef>
              <c:f>Blad2!$C$4:$L$4</c:f>
              <c:numCache>
                <c:formatCode>General</c:formatCode>
                <c:ptCount val="10"/>
                <c:pt idx="0">
                  <c:v>2002</c:v>
                </c:pt>
                <c:pt idx="1">
                  <c:v>2003</c:v>
                </c:pt>
                <c:pt idx="2">
                  <c:v>2004</c:v>
                </c:pt>
                <c:pt idx="3">
                  <c:v>2006</c:v>
                </c:pt>
                <c:pt idx="4">
                  <c:v>2007</c:v>
                </c:pt>
                <c:pt idx="5">
                  <c:v>2008</c:v>
                </c:pt>
                <c:pt idx="6">
                  <c:v>2009</c:v>
                </c:pt>
                <c:pt idx="7">
                  <c:v>2010</c:v>
                </c:pt>
                <c:pt idx="8">
                  <c:v>2017</c:v>
                </c:pt>
                <c:pt idx="9">
                  <c:v>2021</c:v>
                </c:pt>
              </c:numCache>
            </c:numRef>
          </c:cat>
          <c:val>
            <c:numRef>
              <c:f>Blad2!$C$7:$L$7</c:f>
              <c:numCache>
                <c:formatCode>General</c:formatCode>
                <c:ptCount val="10"/>
                <c:pt idx="3" formatCode="0.0">
                  <c:v>100</c:v>
                </c:pt>
                <c:pt idx="5">
                  <c:v>78.099999999999994</c:v>
                </c:pt>
                <c:pt idx="6">
                  <c:v>67.900000000000006</c:v>
                </c:pt>
                <c:pt idx="7">
                  <c:v>65.900000000000006</c:v>
                </c:pt>
                <c:pt idx="8" formatCode="0.0">
                  <c:v>60</c:v>
                </c:pt>
                <c:pt idx="9">
                  <c:v>54.2</c:v>
                </c:pt>
              </c:numCache>
            </c:numRef>
          </c:val>
          <c:extLst>
            <c:ext xmlns:c16="http://schemas.microsoft.com/office/drawing/2014/chart" uri="{C3380CC4-5D6E-409C-BE32-E72D297353CC}">
              <c16:uniqueId val="{00000002-43A7-4BB0-BD2A-B4F4115FC462}"/>
            </c:ext>
          </c:extLst>
        </c:ser>
        <c:dLbls>
          <c:showLegendKey val="0"/>
          <c:showVal val="0"/>
          <c:showCatName val="0"/>
          <c:showSerName val="0"/>
          <c:showPercent val="0"/>
          <c:showBubbleSize val="0"/>
        </c:dLbls>
        <c:gapWidth val="150"/>
        <c:axId val="2102325328"/>
        <c:axId val="2046754608"/>
      </c:barChart>
      <c:catAx>
        <c:axId val="2102325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046754608"/>
        <c:crosses val="autoZero"/>
        <c:auto val="1"/>
        <c:lblAlgn val="ctr"/>
        <c:lblOffset val="100"/>
        <c:noMultiLvlLbl val="0"/>
      </c:catAx>
      <c:valAx>
        <c:axId val="2046754608"/>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0" noProof="0" dirty="0" err="1">
                    <a:solidFill>
                      <a:schemeClr val="tx1"/>
                    </a:solidFill>
                  </a:rPr>
                  <a:t>Procent</a:t>
                </a:r>
                <a:r>
                  <a:rPr lang="sv-SE" sz="1800" b="0" dirty="0">
                    <a:solidFill>
                      <a:schemeClr val="tx1"/>
                    </a:solidFill>
                  </a:rPr>
                  <a:t> %</a:t>
                </a:r>
              </a:p>
            </c:rich>
          </c:tx>
          <c:layout>
            <c:manualLayout>
              <c:xMode val="edge"/>
              <c:yMode val="edge"/>
              <c:x val="2.144331029386248E-2"/>
              <c:y val="0.3392474365593365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sv-SE"/>
          </a:p>
        </c:txPr>
        <c:crossAx val="210232532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sv-SE"/>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Blad2!$K$4</c:f>
              <c:strCache>
                <c:ptCount val="1"/>
                <c:pt idx="0">
                  <c:v>Utbr-symptom</c:v>
                </c:pt>
              </c:strCache>
            </c:strRef>
          </c:tx>
          <c:spPr>
            <a:ln>
              <a:noFill/>
            </a:ln>
          </c:spPr>
          <c:marker>
            <c:symbol val="none"/>
          </c:marker>
          <c:trendline>
            <c:spPr>
              <a:ln w="38100">
                <a:solidFill>
                  <a:schemeClr val="accent2"/>
                </a:solidFill>
              </a:ln>
            </c:spPr>
            <c:trendlineType val="linear"/>
            <c:dispRSqr val="0"/>
            <c:dispEq val="0"/>
          </c:trendline>
          <c:cat>
            <c:strRef>
              <c:f>Blad2!$L$3:$P$3</c:f>
              <c:strCache>
                <c:ptCount val="5"/>
                <c:pt idx="0">
                  <c:v>år1</c:v>
                </c:pt>
                <c:pt idx="1">
                  <c:v>år2</c:v>
                </c:pt>
                <c:pt idx="2">
                  <c:v>år3</c:v>
                </c:pt>
                <c:pt idx="3">
                  <c:v>år4</c:v>
                </c:pt>
                <c:pt idx="4">
                  <c:v>år5</c:v>
                </c:pt>
              </c:strCache>
            </c:strRef>
          </c:cat>
          <c:val>
            <c:numRef>
              <c:f>Blad2!$L$4:$P$4</c:f>
              <c:numCache>
                <c:formatCode>General</c:formatCode>
                <c:ptCount val="5"/>
                <c:pt idx="0">
                  <c:v>19</c:v>
                </c:pt>
                <c:pt idx="1">
                  <c:v>19.600000000000001</c:v>
                </c:pt>
                <c:pt idx="2">
                  <c:v>22.1</c:v>
                </c:pt>
                <c:pt idx="3">
                  <c:v>26.9</c:v>
                </c:pt>
                <c:pt idx="4">
                  <c:v>28.2</c:v>
                </c:pt>
              </c:numCache>
            </c:numRef>
          </c:val>
          <c:smooth val="0"/>
          <c:extLst>
            <c:ext xmlns:c16="http://schemas.microsoft.com/office/drawing/2014/chart" uri="{C3380CC4-5D6E-409C-BE32-E72D297353CC}">
              <c16:uniqueId val="{00000000-76E6-4132-B3EA-39339D1E6131}"/>
            </c:ext>
          </c:extLst>
        </c:ser>
        <c:dLbls>
          <c:showLegendKey val="0"/>
          <c:showVal val="0"/>
          <c:showCatName val="0"/>
          <c:showSerName val="0"/>
          <c:showPercent val="0"/>
          <c:showBubbleSize val="0"/>
        </c:dLbls>
        <c:smooth val="0"/>
        <c:axId val="297380344"/>
        <c:axId val="297380736"/>
      </c:lineChart>
      <c:catAx>
        <c:axId val="297380344"/>
        <c:scaling>
          <c:orientation val="minMax"/>
        </c:scaling>
        <c:delete val="0"/>
        <c:axPos val="b"/>
        <c:numFmt formatCode="General" sourceLinked="0"/>
        <c:majorTickMark val="out"/>
        <c:minorTickMark val="none"/>
        <c:tickLblPos val="nextTo"/>
        <c:crossAx val="297380736"/>
        <c:crosses val="autoZero"/>
        <c:auto val="1"/>
        <c:lblAlgn val="ctr"/>
        <c:lblOffset val="100"/>
        <c:noMultiLvlLbl val="0"/>
      </c:catAx>
      <c:valAx>
        <c:axId val="297380736"/>
        <c:scaling>
          <c:orientation val="minMax"/>
        </c:scaling>
        <c:delete val="0"/>
        <c:axPos val="l"/>
        <c:majorGridlines/>
        <c:numFmt formatCode="General" sourceLinked="1"/>
        <c:majorTickMark val="out"/>
        <c:minorTickMark val="none"/>
        <c:tickLblPos val="nextTo"/>
        <c:crossAx val="297380344"/>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Blad1!$H$32</c:f>
              <c:strCache>
                <c:ptCount val="1"/>
                <c:pt idx="0">
                  <c:v>ITEM1 (Tänker ofta)</c:v>
                </c:pt>
              </c:strCache>
            </c:strRef>
          </c:tx>
          <c:spPr>
            <a:ln>
              <a:noFill/>
            </a:ln>
          </c:spPr>
          <c:marker>
            <c:symbol val="none"/>
          </c:marker>
          <c:trendline>
            <c:spPr>
              <a:ln w="38100">
                <a:solidFill>
                  <a:schemeClr val="tx1"/>
                </a:solidFill>
              </a:ln>
            </c:spPr>
            <c:trendlineType val="linear"/>
            <c:dispRSqr val="0"/>
            <c:dispEq val="0"/>
          </c:trendline>
          <c:cat>
            <c:strRef>
              <c:f>Blad1!$I$31:$M$31</c:f>
              <c:strCache>
                <c:ptCount val="5"/>
                <c:pt idx="0">
                  <c:v>år1</c:v>
                </c:pt>
                <c:pt idx="1">
                  <c:v>år2</c:v>
                </c:pt>
                <c:pt idx="2">
                  <c:v>år3</c:v>
                </c:pt>
                <c:pt idx="3">
                  <c:v>år4</c:v>
                </c:pt>
                <c:pt idx="4">
                  <c:v>år5</c:v>
                </c:pt>
              </c:strCache>
            </c:strRef>
          </c:cat>
          <c:val>
            <c:numRef>
              <c:f>Blad1!$I$32:$M$32</c:f>
              <c:numCache>
                <c:formatCode>General</c:formatCode>
                <c:ptCount val="5"/>
                <c:pt idx="0">
                  <c:v>9</c:v>
                </c:pt>
                <c:pt idx="1">
                  <c:v>12</c:v>
                </c:pt>
                <c:pt idx="2">
                  <c:v>19</c:v>
                </c:pt>
                <c:pt idx="3">
                  <c:v>16</c:v>
                </c:pt>
                <c:pt idx="4">
                  <c:v>18</c:v>
                </c:pt>
              </c:numCache>
            </c:numRef>
          </c:val>
          <c:smooth val="0"/>
          <c:extLst>
            <c:ext xmlns:c16="http://schemas.microsoft.com/office/drawing/2014/chart" uri="{C3380CC4-5D6E-409C-BE32-E72D297353CC}">
              <c16:uniqueId val="{00000000-2E54-4BCE-A198-3517157B5DCA}"/>
            </c:ext>
          </c:extLst>
        </c:ser>
        <c:dLbls>
          <c:showLegendKey val="0"/>
          <c:showVal val="0"/>
          <c:showCatName val="0"/>
          <c:showSerName val="0"/>
          <c:showPercent val="0"/>
          <c:showBubbleSize val="0"/>
        </c:dLbls>
        <c:smooth val="0"/>
        <c:axId val="297381912"/>
        <c:axId val="297382304"/>
      </c:lineChart>
      <c:catAx>
        <c:axId val="297381912"/>
        <c:scaling>
          <c:orientation val="minMax"/>
        </c:scaling>
        <c:delete val="0"/>
        <c:axPos val="b"/>
        <c:numFmt formatCode="General" sourceLinked="0"/>
        <c:majorTickMark val="out"/>
        <c:minorTickMark val="none"/>
        <c:tickLblPos val="nextTo"/>
        <c:crossAx val="297382304"/>
        <c:crosses val="autoZero"/>
        <c:auto val="1"/>
        <c:lblAlgn val="ctr"/>
        <c:lblOffset val="100"/>
        <c:noMultiLvlLbl val="0"/>
      </c:catAx>
      <c:valAx>
        <c:axId val="297382304"/>
        <c:scaling>
          <c:orientation val="minMax"/>
        </c:scaling>
        <c:delete val="0"/>
        <c:axPos val="l"/>
        <c:majorGridlines/>
        <c:numFmt formatCode="General" sourceLinked="1"/>
        <c:majorTickMark val="out"/>
        <c:minorTickMark val="none"/>
        <c:tickLblPos val="nextTo"/>
        <c:crossAx val="297381912"/>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Blad2!$B$4</c:f>
              <c:strCache>
                <c:ptCount val="1"/>
                <c:pt idx="0">
                  <c:v>med Ubr-symptom</c:v>
                </c:pt>
              </c:strCache>
            </c:strRef>
          </c:tx>
          <c:spPr>
            <a:ln>
              <a:solidFill>
                <a:schemeClr val="bg1"/>
              </a:solidFill>
            </a:ln>
          </c:spPr>
          <c:marker>
            <c:symbol val="none"/>
          </c:marker>
          <c:trendline>
            <c:spPr>
              <a:ln w="38100">
                <a:solidFill>
                  <a:schemeClr val="accent2"/>
                </a:solidFill>
              </a:ln>
            </c:spPr>
            <c:trendlineType val="linear"/>
            <c:dispRSqr val="0"/>
            <c:dispEq val="0"/>
          </c:trendline>
          <c:cat>
            <c:strRef>
              <c:f>Blad2!$C$3:$G$3</c:f>
              <c:strCache>
                <c:ptCount val="5"/>
                <c:pt idx="0">
                  <c:v>år1</c:v>
                </c:pt>
                <c:pt idx="1">
                  <c:v>år2</c:v>
                </c:pt>
                <c:pt idx="2">
                  <c:v>år3</c:v>
                </c:pt>
                <c:pt idx="3">
                  <c:v>år4</c:v>
                </c:pt>
                <c:pt idx="4">
                  <c:v>år5</c:v>
                </c:pt>
              </c:strCache>
            </c:strRef>
          </c:cat>
          <c:val>
            <c:numRef>
              <c:f>Blad2!$C$4:$G$4</c:f>
              <c:numCache>
                <c:formatCode>General</c:formatCode>
                <c:ptCount val="5"/>
                <c:pt idx="0">
                  <c:v>26.9</c:v>
                </c:pt>
                <c:pt idx="1">
                  <c:v>35.800000000000004</c:v>
                </c:pt>
                <c:pt idx="2">
                  <c:v>44.8</c:v>
                </c:pt>
                <c:pt idx="3">
                  <c:v>38</c:v>
                </c:pt>
                <c:pt idx="4">
                  <c:v>43.2</c:v>
                </c:pt>
              </c:numCache>
            </c:numRef>
          </c:val>
          <c:smooth val="0"/>
          <c:extLst>
            <c:ext xmlns:c16="http://schemas.microsoft.com/office/drawing/2014/chart" uri="{C3380CC4-5D6E-409C-BE32-E72D297353CC}">
              <c16:uniqueId val="{00000000-0236-43D2-9DA0-98C2969F9AFD}"/>
            </c:ext>
          </c:extLst>
        </c:ser>
        <c:ser>
          <c:idx val="1"/>
          <c:order val="1"/>
          <c:tx>
            <c:strRef>
              <c:f>Blad2!$B$5</c:f>
              <c:strCache>
                <c:ptCount val="1"/>
                <c:pt idx="0">
                  <c:v>utan Ubr-symptom</c:v>
                </c:pt>
              </c:strCache>
            </c:strRef>
          </c:tx>
          <c:spPr>
            <a:ln>
              <a:noFill/>
            </a:ln>
          </c:spPr>
          <c:marker>
            <c:symbol val="none"/>
          </c:marker>
          <c:trendline>
            <c:spPr>
              <a:ln w="38100">
                <a:solidFill>
                  <a:schemeClr val="tx2">
                    <a:lumMod val="60000"/>
                    <a:lumOff val="40000"/>
                  </a:schemeClr>
                </a:solidFill>
              </a:ln>
            </c:spPr>
            <c:trendlineType val="linear"/>
            <c:dispRSqr val="0"/>
            <c:dispEq val="0"/>
          </c:trendline>
          <c:cat>
            <c:strRef>
              <c:f>Blad2!$C$3:$G$3</c:f>
              <c:strCache>
                <c:ptCount val="5"/>
                <c:pt idx="0">
                  <c:v>år1</c:v>
                </c:pt>
                <c:pt idx="1">
                  <c:v>år2</c:v>
                </c:pt>
                <c:pt idx="2">
                  <c:v>år3</c:v>
                </c:pt>
                <c:pt idx="3">
                  <c:v>år4</c:v>
                </c:pt>
                <c:pt idx="4">
                  <c:v>år5</c:v>
                </c:pt>
              </c:strCache>
            </c:strRef>
          </c:cat>
          <c:val>
            <c:numRef>
              <c:f>Blad2!$C$5:$G$5</c:f>
              <c:numCache>
                <c:formatCode>General</c:formatCode>
                <c:ptCount val="5"/>
                <c:pt idx="0">
                  <c:v>2.1</c:v>
                </c:pt>
                <c:pt idx="1">
                  <c:v>2.5</c:v>
                </c:pt>
                <c:pt idx="2">
                  <c:v>6</c:v>
                </c:pt>
                <c:pt idx="3">
                  <c:v>4.0999999999999996</c:v>
                </c:pt>
                <c:pt idx="4">
                  <c:v>4.3</c:v>
                </c:pt>
              </c:numCache>
            </c:numRef>
          </c:val>
          <c:smooth val="0"/>
          <c:extLst>
            <c:ext xmlns:c16="http://schemas.microsoft.com/office/drawing/2014/chart" uri="{C3380CC4-5D6E-409C-BE32-E72D297353CC}">
              <c16:uniqueId val="{00000001-0236-43D2-9DA0-98C2969F9AFD}"/>
            </c:ext>
          </c:extLst>
        </c:ser>
        <c:dLbls>
          <c:showLegendKey val="0"/>
          <c:showVal val="0"/>
          <c:showCatName val="0"/>
          <c:showSerName val="0"/>
          <c:showPercent val="0"/>
          <c:showBubbleSize val="0"/>
        </c:dLbls>
        <c:smooth val="0"/>
        <c:axId val="557038336"/>
        <c:axId val="408457000"/>
      </c:lineChart>
      <c:catAx>
        <c:axId val="557038336"/>
        <c:scaling>
          <c:orientation val="minMax"/>
        </c:scaling>
        <c:delete val="0"/>
        <c:axPos val="b"/>
        <c:numFmt formatCode="General" sourceLinked="0"/>
        <c:majorTickMark val="out"/>
        <c:minorTickMark val="none"/>
        <c:tickLblPos val="nextTo"/>
        <c:crossAx val="408457000"/>
        <c:crosses val="autoZero"/>
        <c:auto val="1"/>
        <c:lblAlgn val="ctr"/>
        <c:lblOffset val="100"/>
        <c:noMultiLvlLbl val="0"/>
      </c:catAx>
      <c:valAx>
        <c:axId val="408457000"/>
        <c:scaling>
          <c:orientation val="minMax"/>
        </c:scaling>
        <c:delete val="0"/>
        <c:axPos val="l"/>
        <c:majorGridlines/>
        <c:numFmt formatCode="General" sourceLinked="1"/>
        <c:majorTickMark val="out"/>
        <c:minorTickMark val="none"/>
        <c:tickLblPos val="nextTo"/>
        <c:crossAx val="557038336"/>
        <c:crosses val="autoZero"/>
        <c:crossBetween val="between"/>
      </c:valAx>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Blad2!$K$4</c:f>
              <c:strCache>
                <c:ptCount val="1"/>
                <c:pt idx="0">
                  <c:v>Utbr-symptom</c:v>
                </c:pt>
              </c:strCache>
            </c:strRef>
          </c:tx>
          <c:spPr>
            <a:ln>
              <a:noFill/>
            </a:ln>
          </c:spPr>
          <c:marker>
            <c:symbol val="none"/>
          </c:marker>
          <c:trendline>
            <c:spPr>
              <a:ln w="38100">
                <a:solidFill>
                  <a:schemeClr val="accent2"/>
                </a:solidFill>
              </a:ln>
            </c:spPr>
            <c:trendlineType val="linear"/>
            <c:dispRSqr val="0"/>
            <c:dispEq val="0"/>
          </c:trendline>
          <c:cat>
            <c:strRef>
              <c:f>Blad2!$L$3:$P$3</c:f>
              <c:strCache>
                <c:ptCount val="5"/>
                <c:pt idx="0">
                  <c:v>år1</c:v>
                </c:pt>
                <c:pt idx="1">
                  <c:v>år2</c:v>
                </c:pt>
                <c:pt idx="2">
                  <c:v>år3</c:v>
                </c:pt>
                <c:pt idx="3">
                  <c:v>år4</c:v>
                </c:pt>
                <c:pt idx="4">
                  <c:v>år5</c:v>
                </c:pt>
              </c:strCache>
            </c:strRef>
          </c:cat>
          <c:val>
            <c:numRef>
              <c:f>Blad2!$L$4:$P$4</c:f>
              <c:numCache>
                <c:formatCode>General</c:formatCode>
                <c:ptCount val="5"/>
                <c:pt idx="0">
                  <c:v>19</c:v>
                </c:pt>
                <c:pt idx="1">
                  <c:v>19.600000000000001</c:v>
                </c:pt>
                <c:pt idx="2">
                  <c:v>22.1</c:v>
                </c:pt>
                <c:pt idx="3">
                  <c:v>26.9</c:v>
                </c:pt>
                <c:pt idx="4">
                  <c:v>28.2</c:v>
                </c:pt>
              </c:numCache>
            </c:numRef>
          </c:val>
          <c:smooth val="0"/>
          <c:extLst>
            <c:ext xmlns:c16="http://schemas.microsoft.com/office/drawing/2014/chart" uri="{C3380CC4-5D6E-409C-BE32-E72D297353CC}">
              <c16:uniqueId val="{00000001-292C-4D3D-8AE6-F02FA7711BC0}"/>
            </c:ext>
          </c:extLst>
        </c:ser>
        <c:dLbls>
          <c:showLegendKey val="0"/>
          <c:showVal val="0"/>
          <c:showCatName val="0"/>
          <c:showSerName val="0"/>
          <c:showPercent val="0"/>
          <c:showBubbleSize val="0"/>
        </c:dLbls>
        <c:smooth val="0"/>
        <c:axId val="297380344"/>
        <c:axId val="297380736"/>
      </c:lineChart>
      <c:catAx>
        <c:axId val="297380344"/>
        <c:scaling>
          <c:orientation val="minMax"/>
        </c:scaling>
        <c:delete val="0"/>
        <c:axPos val="b"/>
        <c:numFmt formatCode="General" sourceLinked="0"/>
        <c:majorTickMark val="out"/>
        <c:minorTickMark val="none"/>
        <c:tickLblPos val="nextTo"/>
        <c:crossAx val="297380736"/>
        <c:crosses val="autoZero"/>
        <c:auto val="1"/>
        <c:lblAlgn val="ctr"/>
        <c:lblOffset val="100"/>
        <c:noMultiLvlLbl val="0"/>
      </c:catAx>
      <c:valAx>
        <c:axId val="297380736"/>
        <c:scaling>
          <c:orientation val="minMax"/>
        </c:scaling>
        <c:delete val="0"/>
        <c:axPos val="l"/>
        <c:majorGridlines/>
        <c:numFmt formatCode="General" sourceLinked="1"/>
        <c:majorTickMark val="out"/>
        <c:minorTickMark val="none"/>
        <c:tickLblPos val="nextTo"/>
        <c:crossAx val="297380344"/>
        <c:crosses val="autoZero"/>
        <c:crossBetween val="between"/>
      </c:valAx>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Blad2!$K$4</c:f>
              <c:strCache>
                <c:ptCount val="1"/>
                <c:pt idx="0">
                  <c:v>Utbr-symptom</c:v>
                </c:pt>
              </c:strCache>
            </c:strRef>
          </c:tx>
          <c:spPr>
            <a:ln>
              <a:noFill/>
            </a:ln>
          </c:spPr>
          <c:marker>
            <c:symbol val="none"/>
          </c:marker>
          <c:trendline>
            <c:spPr>
              <a:ln w="38100">
                <a:solidFill>
                  <a:schemeClr val="accent2"/>
                </a:solidFill>
              </a:ln>
            </c:spPr>
            <c:trendlineType val="linear"/>
            <c:dispRSqr val="0"/>
            <c:dispEq val="0"/>
          </c:trendline>
          <c:cat>
            <c:strRef>
              <c:f>Blad2!$L$3:$P$3</c:f>
              <c:strCache>
                <c:ptCount val="5"/>
                <c:pt idx="0">
                  <c:v>år1</c:v>
                </c:pt>
                <c:pt idx="1">
                  <c:v>år2</c:v>
                </c:pt>
                <c:pt idx="2">
                  <c:v>år3</c:v>
                </c:pt>
                <c:pt idx="3">
                  <c:v>år4</c:v>
                </c:pt>
                <c:pt idx="4">
                  <c:v>år5</c:v>
                </c:pt>
              </c:strCache>
            </c:strRef>
          </c:cat>
          <c:val>
            <c:numRef>
              <c:f>Blad2!$L$4:$P$4</c:f>
              <c:numCache>
                <c:formatCode>General</c:formatCode>
                <c:ptCount val="5"/>
                <c:pt idx="0">
                  <c:v>19</c:v>
                </c:pt>
                <c:pt idx="1">
                  <c:v>19.600000000000001</c:v>
                </c:pt>
                <c:pt idx="2">
                  <c:v>22.1</c:v>
                </c:pt>
                <c:pt idx="3">
                  <c:v>26.9</c:v>
                </c:pt>
                <c:pt idx="4">
                  <c:v>28.2</c:v>
                </c:pt>
              </c:numCache>
            </c:numRef>
          </c:val>
          <c:smooth val="0"/>
          <c:extLst>
            <c:ext xmlns:c16="http://schemas.microsoft.com/office/drawing/2014/chart" uri="{C3380CC4-5D6E-409C-BE32-E72D297353CC}">
              <c16:uniqueId val="{00000001-292C-4D3D-8AE6-F02FA7711BC0}"/>
            </c:ext>
          </c:extLst>
        </c:ser>
        <c:dLbls>
          <c:showLegendKey val="0"/>
          <c:showVal val="0"/>
          <c:showCatName val="0"/>
          <c:showSerName val="0"/>
          <c:showPercent val="0"/>
          <c:showBubbleSize val="0"/>
        </c:dLbls>
        <c:smooth val="0"/>
        <c:axId val="297380344"/>
        <c:axId val="297380736"/>
      </c:lineChart>
      <c:catAx>
        <c:axId val="297380344"/>
        <c:scaling>
          <c:orientation val="minMax"/>
        </c:scaling>
        <c:delete val="0"/>
        <c:axPos val="b"/>
        <c:numFmt formatCode="General" sourceLinked="0"/>
        <c:majorTickMark val="out"/>
        <c:minorTickMark val="none"/>
        <c:tickLblPos val="nextTo"/>
        <c:crossAx val="297380736"/>
        <c:crosses val="autoZero"/>
        <c:auto val="1"/>
        <c:lblAlgn val="ctr"/>
        <c:lblOffset val="100"/>
        <c:noMultiLvlLbl val="0"/>
      </c:catAx>
      <c:valAx>
        <c:axId val="297380736"/>
        <c:scaling>
          <c:orientation val="minMax"/>
        </c:scaling>
        <c:delete val="0"/>
        <c:axPos val="l"/>
        <c:majorGridlines/>
        <c:numFmt formatCode="General" sourceLinked="1"/>
        <c:majorTickMark val="out"/>
        <c:minorTickMark val="none"/>
        <c:tickLblPos val="nextTo"/>
        <c:crossAx val="297380344"/>
        <c:crosses val="autoZero"/>
        <c:crossBetween val="between"/>
      </c:valAx>
    </c:plotArea>
    <c:plotVisOnly val="1"/>
    <c:dispBlanksAs val="gap"/>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3.xml.rels><?xml version="1.0" encoding="UTF-8" standalone="yes"?>
<Relationships xmlns="http://schemas.openxmlformats.org/package/2006/relationships"><Relationship Id="rId1"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B2E4EF-E7D7-4853-B3DF-EE791BC8DF07}" type="doc">
      <dgm:prSet loTypeId="urn:microsoft.com/office/officeart/2009/3/layout/OpposingIdeas" loCatId="relationship" qsTypeId="urn:microsoft.com/office/officeart/2005/8/quickstyle/simple4" qsCatId="simple" csTypeId="urn:microsoft.com/office/officeart/2005/8/colors/accent6_1" csCatId="accent6" phldr="1"/>
      <dgm:spPr/>
      <dgm:t>
        <a:bodyPr/>
        <a:lstStyle/>
        <a:p>
          <a:endParaRPr lang="sv-SE"/>
        </a:p>
      </dgm:t>
    </dgm:pt>
    <dgm:pt modelId="{F211134D-0258-4394-956B-903D5DCBFCA9}">
      <dgm:prSet phldrT="[Text]"/>
      <dgm:spPr/>
      <dgm:t>
        <a:bodyPr/>
        <a:lstStyle/>
        <a:p>
          <a:r>
            <a:rPr lang="sv-SE"/>
            <a:t>Positiva förväntningar</a:t>
          </a:r>
        </a:p>
      </dgm:t>
    </dgm:pt>
    <dgm:pt modelId="{38790185-CC70-49CF-A3AE-089216569C6A}" type="parTrans" cxnId="{18FA2291-C0F3-4074-A66F-50C9AECDE298}">
      <dgm:prSet/>
      <dgm:spPr/>
      <dgm:t>
        <a:bodyPr/>
        <a:lstStyle/>
        <a:p>
          <a:endParaRPr lang="sv-SE"/>
        </a:p>
      </dgm:t>
    </dgm:pt>
    <dgm:pt modelId="{53E4F347-D264-4B02-B51E-11AA7C57F69B}" type="sibTrans" cxnId="{18FA2291-C0F3-4074-A66F-50C9AECDE298}">
      <dgm:prSet/>
      <dgm:spPr/>
      <dgm:t>
        <a:bodyPr/>
        <a:lstStyle/>
        <a:p>
          <a:endParaRPr lang="sv-SE"/>
        </a:p>
      </dgm:t>
    </dgm:pt>
    <dgm:pt modelId="{FD525861-094E-4B93-943B-2C4251E618F1}">
      <dgm:prSet phldrT="[Text]" custT="1"/>
      <dgm:spPr/>
      <dgm:t>
        <a:bodyPr/>
        <a:lstStyle/>
        <a:p>
          <a:r>
            <a:rPr lang="sv-SE" sz="1000" b="1"/>
            <a:t>Kompetens</a:t>
          </a:r>
          <a:endParaRPr lang="sv-SE" sz="1000"/>
        </a:p>
      </dgm:t>
    </dgm:pt>
    <dgm:pt modelId="{62698046-7638-48A7-96E2-374DB3E5A121}" type="parTrans" cxnId="{944A7F8D-ED25-4233-824B-52F0291CBEC5}">
      <dgm:prSet/>
      <dgm:spPr/>
      <dgm:t>
        <a:bodyPr/>
        <a:lstStyle/>
        <a:p>
          <a:endParaRPr lang="sv-SE"/>
        </a:p>
      </dgm:t>
    </dgm:pt>
    <dgm:pt modelId="{DEF8369D-4B4E-4F08-B32B-85712E4A2630}" type="sibTrans" cxnId="{944A7F8D-ED25-4233-824B-52F0291CBEC5}">
      <dgm:prSet/>
      <dgm:spPr/>
      <dgm:t>
        <a:bodyPr/>
        <a:lstStyle/>
        <a:p>
          <a:endParaRPr lang="sv-SE"/>
        </a:p>
      </dgm:t>
    </dgm:pt>
    <dgm:pt modelId="{45DFEC5F-BE8D-4569-BF8F-572678C3A7CC}">
      <dgm:prSet phldrT="[Text]"/>
      <dgm:spPr/>
      <dgm:t>
        <a:bodyPr/>
        <a:lstStyle/>
        <a:p>
          <a:r>
            <a:rPr lang="sv-SE"/>
            <a:t>Negativa förväntningar</a:t>
          </a:r>
        </a:p>
      </dgm:t>
    </dgm:pt>
    <dgm:pt modelId="{D0E455DD-0D1A-4AF7-BEB7-1318D2E93B82}" type="parTrans" cxnId="{C8550881-EA1F-4A2B-80FC-A74EF0D70BD2}">
      <dgm:prSet/>
      <dgm:spPr/>
      <dgm:t>
        <a:bodyPr/>
        <a:lstStyle/>
        <a:p>
          <a:endParaRPr lang="sv-SE"/>
        </a:p>
      </dgm:t>
    </dgm:pt>
    <dgm:pt modelId="{C0E6795A-875C-4B6E-A578-7FCEC8BCE5F2}" type="sibTrans" cxnId="{C8550881-EA1F-4A2B-80FC-A74EF0D70BD2}">
      <dgm:prSet/>
      <dgm:spPr/>
      <dgm:t>
        <a:bodyPr/>
        <a:lstStyle/>
        <a:p>
          <a:endParaRPr lang="sv-SE"/>
        </a:p>
      </dgm:t>
    </dgm:pt>
    <dgm:pt modelId="{5DDF7E4D-C093-4878-A626-7003C033B67E}">
      <dgm:prSet phldrT="[Text]" custT="1"/>
      <dgm:spPr/>
      <dgm:t>
        <a:bodyPr/>
        <a:lstStyle/>
        <a:p>
          <a:r>
            <a:rPr lang="sv-SE" sz="1000" b="1"/>
            <a:t>Stressupplevelse</a:t>
          </a:r>
          <a:endParaRPr lang="sv-SE" sz="1000"/>
        </a:p>
      </dgm:t>
    </dgm:pt>
    <dgm:pt modelId="{780587B0-BD62-46F4-A5FF-E766536F7557}" type="parTrans" cxnId="{E8D4DEFF-53CE-4EF6-A28B-2453D79A786E}">
      <dgm:prSet/>
      <dgm:spPr/>
      <dgm:t>
        <a:bodyPr/>
        <a:lstStyle/>
        <a:p>
          <a:endParaRPr lang="sv-SE"/>
        </a:p>
      </dgm:t>
    </dgm:pt>
    <dgm:pt modelId="{DCF03AD2-A240-4743-92C9-0E58A79F1D54}" type="sibTrans" cxnId="{E8D4DEFF-53CE-4EF6-A28B-2453D79A786E}">
      <dgm:prSet/>
      <dgm:spPr/>
      <dgm:t>
        <a:bodyPr/>
        <a:lstStyle/>
        <a:p>
          <a:endParaRPr lang="sv-SE"/>
        </a:p>
      </dgm:t>
    </dgm:pt>
    <dgm:pt modelId="{11EF613B-67AB-4258-978B-58D9DAC9C53D}">
      <dgm:prSet custT="1"/>
      <dgm:spPr/>
      <dgm:t>
        <a:bodyPr/>
        <a:lstStyle/>
        <a:p>
          <a:r>
            <a:rPr lang="sv-SE" sz="1000" i="1" dirty="0"/>
            <a:t>Ansvar/självständighet</a:t>
          </a:r>
          <a:endParaRPr lang="sv-SE" sz="1000" dirty="0"/>
        </a:p>
      </dgm:t>
    </dgm:pt>
    <dgm:pt modelId="{69AC49C5-E1B2-4A1E-9610-7E819F56D6DA}" type="parTrans" cxnId="{0177FD4E-7591-4ED4-97E1-FE34E4AE2F50}">
      <dgm:prSet/>
      <dgm:spPr/>
      <dgm:t>
        <a:bodyPr/>
        <a:lstStyle/>
        <a:p>
          <a:endParaRPr lang="sv-SE"/>
        </a:p>
      </dgm:t>
    </dgm:pt>
    <dgm:pt modelId="{AE92AE8E-E7DE-4BD9-8D63-011A9923098D}" type="sibTrans" cxnId="{0177FD4E-7591-4ED4-97E1-FE34E4AE2F50}">
      <dgm:prSet/>
      <dgm:spPr/>
      <dgm:t>
        <a:bodyPr/>
        <a:lstStyle/>
        <a:p>
          <a:endParaRPr lang="sv-SE"/>
        </a:p>
      </dgm:t>
    </dgm:pt>
    <dgm:pt modelId="{715E46E3-DCC6-4246-907B-13317B841F85}">
      <dgm:prSet custT="1"/>
      <dgm:spPr/>
      <dgm:t>
        <a:bodyPr/>
        <a:lstStyle/>
        <a:p>
          <a:r>
            <a:rPr lang="sv-SE" sz="1000" i="1"/>
            <a:t>Lärande/utveckling</a:t>
          </a:r>
          <a:endParaRPr lang="sv-SE" sz="1000"/>
        </a:p>
      </dgm:t>
    </dgm:pt>
    <dgm:pt modelId="{176FFD92-03A2-443A-8987-B772FA54585D}" type="parTrans" cxnId="{4E0D326F-8047-4A80-8825-0D940CDFADE2}">
      <dgm:prSet/>
      <dgm:spPr/>
      <dgm:t>
        <a:bodyPr/>
        <a:lstStyle/>
        <a:p>
          <a:endParaRPr lang="sv-SE"/>
        </a:p>
      </dgm:t>
    </dgm:pt>
    <dgm:pt modelId="{1BC53110-1BAB-4B01-9344-93DD32A8508B}" type="sibTrans" cxnId="{4E0D326F-8047-4A80-8825-0D940CDFADE2}">
      <dgm:prSet/>
      <dgm:spPr/>
      <dgm:t>
        <a:bodyPr/>
        <a:lstStyle/>
        <a:p>
          <a:endParaRPr lang="sv-SE"/>
        </a:p>
      </dgm:t>
    </dgm:pt>
    <dgm:pt modelId="{0FF130EE-D69D-45FD-8A76-50430C7BC6D6}">
      <dgm:prSet custT="1"/>
      <dgm:spPr/>
      <dgm:t>
        <a:bodyPr/>
        <a:lstStyle/>
        <a:p>
          <a:r>
            <a:rPr lang="sv-SE" sz="1000" i="1"/>
            <a:t>Meningsfullt arbete</a:t>
          </a:r>
          <a:endParaRPr lang="sv-SE" sz="1000"/>
        </a:p>
      </dgm:t>
    </dgm:pt>
    <dgm:pt modelId="{BB0955B9-CA39-4642-8BCD-112161ABC870}" type="parTrans" cxnId="{6385735F-420E-4E54-909D-34A0BB1C0807}">
      <dgm:prSet/>
      <dgm:spPr/>
      <dgm:t>
        <a:bodyPr/>
        <a:lstStyle/>
        <a:p>
          <a:endParaRPr lang="sv-SE"/>
        </a:p>
      </dgm:t>
    </dgm:pt>
    <dgm:pt modelId="{72CFAD75-A7AB-4791-87F8-A5B431C93C1B}" type="sibTrans" cxnId="{6385735F-420E-4E54-909D-34A0BB1C0807}">
      <dgm:prSet/>
      <dgm:spPr/>
      <dgm:t>
        <a:bodyPr/>
        <a:lstStyle/>
        <a:p>
          <a:endParaRPr lang="sv-SE"/>
        </a:p>
      </dgm:t>
    </dgm:pt>
    <dgm:pt modelId="{3BCC6364-9F3B-41B8-9611-0BE98A32B626}">
      <dgm:prSet custT="1"/>
      <dgm:spPr/>
      <dgm:t>
        <a:bodyPr/>
        <a:lstStyle/>
        <a:p>
          <a:r>
            <a:rPr lang="sv-SE" sz="1000" i="1"/>
            <a:t>Tillämpande av sina kunskaper</a:t>
          </a:r>
          <a:endParaRPr lang="sv-SE" sz="1000"/>
        </a:p>
      </dgm:t>
    </dgm:pt>
    <dgm:pt modelId="{4DE24F51-ED12-43A3-A2DC-3129FAF2DFE1}" type="parTrans" cxnId="{D9C1EA93-0679-40BD-9A4C-17BF2FD2CF52}">
      <dgm:prSet/>
      <dgm:spPr/>
      <dgm:t>
        <a:bodyPr/>
        <a:lstStyle/>
        <a:p>
          <a:endParaRPr lang="sv-SE"/>
        </a:p>
      </dgm:t>
    </dgm:pt>
    <dgm:pt modelId="{CDA4345F-E526-45A6-BC07-C03E581A458A}" type="sibTrans" cxnId="{D9C1EA93-0679-40BD-9A4C-17BF2FD2CF52}">
      <dgm:prSet/>
      <dgm:spPr/>
      <dgm:t>
        <a:bodyPr/>
        <a:lstStyle/>
        <a:p>
          <a:endParaRPr lang="sv-SE"/>
        </a:p>
      </dgm:t>
    </dgm:pt>
    <dgm:pt modelId="{A29FC7EA-DCDC-4E31-A8C7-94706E3A270D}">
      <dgm:prSet custT="1"/>
      <dgm:spPr/>
      <dgm:t>
        <a:bodyPr/>
        <a:lstStyle/>
        <a:p>
          <a:r>
            <a:rPr lang="sv-SE" sz="1000" i="1"/>
            <a:t>Känsla av kompetens</a:t>
          </a:r>
        </a:p>
        <a:p>
          <a:r>
            <a:rPr lang="sv-SE" sz="1000" b="1"/>
            <a:t>Socialt stöd</a:t>
          </a:r>
          <a:endParaRPr lang="sv-SE" sz="1000"/>
        </a:p>
      </dgm:t>
    </dgm:pt>
    <dgm:pt modelId="{58E08CF7-D907-4CED-91BF-0F129229C6CD}" type="parTrans" cxnId="{B22BA1ED-51CF-4D53-8021-79F513A0E743}">
      <dgm:prSet/>
      <dgm:spPr/>
      <dgm:t>
        <a:bodyPr/>
        <a:lstStyle/>
        <a:p>
          <a:endParaRPr lang="sv-SE"/>
        </a:p>
      </dgm:t>
    </dgm:pt>
    <dgm:pt modelId="{32F620E2-4F5B-4ED2-8F8E-F3B6511117C1}" type="sibTrans" cxnId="{B22BA1ED-51CF-4D53-8021-79F513A0E743}">
      <dgm:prSet/>
      <dgm:spPr/>
      <dgm:t>
        <a:bodyPr/>
        <a:lstStyle/>
        <a:p>
          <a:endParaRPr lang="sv-SE"/>
        </a:p>
      </dgm:t>
    </dgm:pt>
    <dgm:pt modelId="{BEDACCBC-8219-4E0C-807F-00652A8CE67C}">
      <dgm:prSet custT="1"/>
      <dgm:spPr/>
      <dgm:t>
        <a:bodyPr/>
        <a:lstStyle/>
        <a:p>
          <a:r>
            <a:rPr lang="sv-SE" sz="1000" i="1"/>
            <a:t>Kollegor</a:t>
          </a:r>
          <a:endParaRPr lang="sv-SE" sz="1000"/>
        </a:p>
      </dgm:t>
    </dgm:pt>
    <dgm:pt modelId="{C2A20195-B44F-4369-BBD2-9F2C3DC378E5}" type="parTrans" cxnId="{237F7306-BFBD-458E-A11E-9F126BA0CA46}">
      <dgm:prSet/>
      <dgm:spPr/>
      <dgm:t>
        <a:bodyPr/>
        <a:lstStyle/>
        <a:p>
          <a:endParaRPr lang="sv-SE"/>
        </a:p>
      </dgm:t>
    </dgm:pt>
    <dgm:pt modelId="{8212482B-80A1-4394-A9FD-515E4F878F7B}" type="sibTrans" cxnId="{237F7306-BFBD-458E-A11E-9F126BA0CA46}">
      <dgm:prSet/>
      <dgm:spPr/>
      <dgm:t>
        <a:bodyPr/>
        <a:lstStyle/>
        <a:p>
          <a:endParaRPr lang="sv-SE"/>
        </a:p>
      </dgm:t>
    </dgm:pt>
    <dgm:pt modelId="{C82DC610-B61E-4225-9215-FACD6AA510F9}">
      <dgm:prSet custT="1"/>
      <dgm:spPr/>
      <dgm:t>
        <a:bodyPr/>
        <a:lstStyle/>
        <a:p>
          <a:r>
            <a:rPr lang="sv-SE" sz="1000" b="1"/>
            <a:t>Struktur </a:t>
          </a:r>
          <a:endParaRPr lang="sv-SE" sz="1000"/>
        </a:p>
      </dgm:t>
    </dgm:pt>
    <dgm:pt modelId="{8E6E4435-14A1-4C9F-8BE6-031DC6DBD83E}" type="parTrans" cxnId="{8FC8CE86-6F71-4DD7-A4AC-4D18622B3E6E}">
      <dgm:prSet/>
      <dgm:spPr/>
      <dgm:t>
        <a:bodyPr/>
        <a:lstStyle/>
        <a:p>
          <a:endParaRPr lang="sv-SE"/>
        </a:p>
      </dgm:t>
    </dgm:pt>
    <dgm:pt modelId="{BD9141B4-687B-47F6-83AC-A012E1EB9D4D}" type="sibTrans" cxnId="{8FC8CE86-6F71-4DD7-A4AC-4D18622B3E6E}">
      <dgm:prSet/>
      <dgm:spPr/>
      <dgm:t>
        <a:bodyPr/>
        <a:lstStyle/>
        <a:p>
          <a:endParaRPr lang="sv-SE"/>
        </a:p>
      </dgm:t>
    </dgm:pt>
    <dgm:pt modelId="{38FF2FC9-D2AB-4D48-8100-D5D89F4415C5}">
      <dgm:prSet custT="1"/>
      <dgm:spPr/>
      <dgm:t>
        <a:bodyPr/>
        <a:lstStyle/>
        <a:p>
          <a:r>
            <a:rPr lang="sv-SE" sz="1000" i="1"/>
            <a:t>Lön</a:t>
          </a:r>
          <a:endParaRPr lang="sv-SE" sz="1000"/>
        </a:p>
      </dgm:t>
    </dgm:pt>
    <dgm:pt modelId="{450D914B-5334-429E-BF3F-21A2610771BB}" type="parTrans" cxnId="{8927744B-18B6-481F-B733-9387BB7D9F6E}">
      <dgm:prSet/>
      <dgm:spPr/>
      <dgm:t>
        <a:bodyPr/>
        <a:lstStyle/>
        <a:p>
          <a:endParaRPr lang="sv-SE"/>
        </a:p>
      </dgm:t>
    </dgm:pt>
    <dgm:pt modelId="{45C333EB-4207-43CA-AF3F-23D269C36BF0}" type="sibTrans" cxnId="{8927744B-18B6-481F-B733-9387BB7D9F6E}">
      <dgm:prSet/>
      <dgm:spPr/>
      <dgm:t>
        <a:bodyPr/>
        <a:lstStyle/>
        <a:p>
          <a:endParaRPr lang="sv-SE"/>
        </a:p>
      </dgm:t>
    </dgm:pt>
    <dgm:pt modelId="{8E233F5F-D031-4F02-8EE1-CE9D6F831D7B}">
      <dgm:prSet custT="1"/>
      <dgm:spPr/>
      <dgm:t>
        <a:bodyPr/>
        <a:lstStyle/>
        <a:p>
          <a:r>
            <a:rPr lang="sv-SE" sz="1000" i="1"/>
            <a:t>Arbeta istället för att studera</a:t>
          </a:r>
          <a:endParaRPr lang="sv-SE" sz="1000"/>
        </a:p>
      </dgm:t>
    </dgm:pt>
    <dgm:pt modelId="{60E412EA-2786-47C7-A8D0-320F964FEB96}" type="parTrans" cxnId="{F62E82ED-3182-4B9C-A7AC-45EE7A7C3A00}">
      <dgm:prSet/>
      <dgm:spPr/>
      <dgm:t>
        <a:bodyPr/>
        <a:lstStyle/>
        <a:p>
          <a:endParaRPr lang="sv-SE"/>
        </a:p>
      </dgm:t>
    </dgm:pt>
    <dgm:pt modelId="{2284E3DD-67BF-42FC-91EA-504F52382137}" type="sibTrans" cxnId="{F62E82ED-3182-4B9C-A7AC-45EE7A7C3A00}">
      <dgm:prSet/>
      <dgm:spPr/>
      <dgm:t>
        <a:bodyPr/>
        <a:lstStyle/>
        <a:p>
          <a:endParaRPr lang="sv-SE"/>
        </a:p>
      </dgm:t>
    </dgm:pt>
    <dgm:pt modelId="{FD73DFDD-927B-461B-942F-7A5CC2573D22}">
      <dgm:prSet custT="1"/>
      <dgm:spPr/>
      <dgm:t>
        <a:bodyPr/>
        <a:lstStyle/>
        <a:p>
          <a:r>
            <a:rPr lang="sv-SE" sz="1000" i="1"/>
            <a:t>Kollegor</a:t>
          </a:r>
          <a:endParaRPr lang="sv-SE" sz="1000"/>
        </a:p>
      </dgm:t>
    </dgm:pt>
    <dgm:pt modelId="{A98F8E2A-009B-4B4F-9111-E225957DCA59}" type="sibTrans" cxnId="{E3CA604D-B60F-4CEB-8E65-E97DA80E5DDB}">
      <dgm:prSet/>
      <dgm:spPr/>
      <dgm:t>
        <a:bodyPr/>
        <a:lstStyle/>
        <a:p>
          <a:endParaRPr lang="sv-SE"/>
        </a:p>
      </dgm:t>
    </dgm:pt>
    <dgm:pt modelId="{A9B60C2F-EA06-4243-8513-8DE570CA7190}" type="parTrans" cxnId="{E3CA604D-B60F-4CEB-8E65-E97DA80E5DDB}">
      <dgm:prSet/>
      <dgm:spPr/>
      <dgm:t>
        <a:bodyPr/>
        <a:lstStyle/>
        <a:p>
          <a:endParaRPr lang="sv-SE"/>
        </a:p>
      </dgm:t>
    </dgm:pt>
    <dgm:pt modelId="{CBD36843-36C1-4075-88C0-5F6776765B78}">
      <dgm:prSet custT="1"/>
      <dgm:spPr/>
      <dgm:t>
        <a:bodyPr/>
        <a:lstStyle/>
        <a:p>
          <a:r>
            <a:rPr lang="sv-SE" sz="1000" b="1"/>
            <a:t>Socialt stöd</a:t>
          </a:r>
          <a:endParaRPr lang="sv-SE" sz="1000"/>
        </a:p>
      </dgm:t>
    </dgm:pt>
    <dgm:pt modelId="{7D4281D5-54C7-4005-8B76-A0932D242ED6}" type="sibTrans" cxnId="{F3E1345B-9E69-4131-B260-FFEF86801D29}">
      <dgm:prSet/>
      <dgm:spPr/>
      <dgm:t>
        <a:bodyPr/>
        <a:lstStyle/>
        <a:p>
          <a:endParaRPr lang="sv-SE"/>
        </a:p>
      </dgm:t>
    </dgm:pt>
    <dgm:pt modelId="{995B7519-0C0B-4607-A5C5-4499A38EC4B8}" type="parTrans" cxnId="{F3E1345B-9E69-4131-B260-FFEF86801D29}">
      <dgm:prSet/>
      <dgm:spPr/>
      <dgm:t>
        <a:bodyPr/>
        <a:lstStyle/>
        <a:p>
          <a:endParaRPr lang="sv-SE"/>
        </a:p>
      </dgm:t>
    </dgm:pt>
    <dgm:pt modelId="{92E73E70-E068-4A0C-8EB3-A9E917BFB893}">
      <dgm:prSet custT="1"/>
      <dgm:spPr/>
      <dgm:t>
        <a:bodyPr/>
        <a:lstStyle/>
        <a:p>
          <a:r>
            <a:rPr lang="sv-SE" sz="1000" i="1"/>
            <a:t>Osäkerhet som ny i yrket/på arbetsplatsen</a:t>
          </a:r>
          <a:endParaRPr lang="sv-SE" sz="1000"/>
        </a:p>
      </dgm:t>
    </dgm:pt>
    <dgm:pt modelId="{A4F2FF78-D11F-4E22-9F47-144F014B099A}" type="sibTrans" cxnId="{A028E781-1C15-4530-AB54-0100469EE200}">
      <dgm:prSet/>
      <dgm:spPr/>
      <dgm:t>
        <a:bodyPr/>
        <a:lstStyle/>
        <a:p>
          <a:endParaRPr lang="sv-SE"/>
        </a:p>
      </dgm:t>
    </dgm:pt>
    <dgm:pt modelId="{1CE45387-35D0-4DFC-9FC3-03438E83A3B9}" type="parTrans" cxnId="{A028E781-1C15-4530-AB54-0100469EE200}">
      <dgm:prSet/>
      <dgm:spPr/>
      <dgm:t>
        <a:bodyPr/>
        <a:lstStyle/>
        <a:p>
          <a:endParaRPr lang="sv-SE"/>
        </a:p>
      </dgm:t>
    </dgm:pt>
    <dgm:pt modelId="{99A36FE4-1D55-4BD6-BB5A-0EED1EF1E535}">
      <dgm:prSet custT="1"/>
      <dgm:spPr/>
      <dgm:t>
        <a:bodyPr/>
        <a:lstStyle/>
        <a:p>
          <a:r>
            <a:rPr lang="sv-SE" sz="1000" b="1"/>
            <a:t>Rollklarhet</a:t>
          </a:r>
          <a:endParaRPr lang="sv-SE" sz="1000"/>
        </a:p>
      </dgm:t>
    </dgm:pt>
    <dgm:pt modelId="{BB975DB7-9CF4-4E41-9D92-BCCA24E44251}" type="sibTrans" cxnId="{EF5299DC-56A8-43A7-B539-D80E4038BF09}">
      <dgm:prSet/>
      <dgm:spPr/>
      <dgm:t>
        <a:bodyPr/>
        <a:lstStyle/>
        <a:p>
          <a:endParaRPr lang="sv-SE"/>
        </a:p>
      </dgm:t>
    </dgm:pt>
    <dgm:pt modelId="{870D1AA3-77ED-42ED-9344-A37D42C0364F}" type="parTrans" cxnId="{EF5299DC-56A8-43A7-B539-D80E4038BF09}">
      <dgm:prSet/>
      <dgm:spPr/>
      <dgm:t>
        <a:bodyPr/>
        <a:lstStyle/>
        <a:p>
          <a:endParaRPr lang="sv-SE"/>
        </a:p>
      </dgm:t>
    </dgm:pt>
    <dgm:pt modelId="{AE560A30-BB70-4838-A7BE-9D532DC24107}">
      <dgm:prSet custT="1"/>
      <dgm:spPr/>
      <dgm:t>
        <a:bodyPr/>
        <a:lstStyle/>
        <a:p>
          <a:r>
            <a:rPr lang="sv-SE" sz="1000" i="1"/>
            <a:t>Känsla av otillräcklighet</a:t>
          </a:r>
          <a:endParaRPr lang="sv-SE" sz="1000"/>
        </a:p>
      </dgm:t>
    </dgm:pt>
    <dgm:pt modelId="{52B27CE0-1DBA-4627-ACB4-F5A8351ACE40}" type="sibTrans" cxnId="{B84F16C8-F31C-46E3-AD50-6A164F60C8C7}">
      <dgm:prSet/>
      <dgm:spPr/>
      <dgm:t>
        <a:bodyPr/>
        <a:lstStyle/>
        <a:p>
          <a:endParaRPr lang="sv-SE"/>
        </a:p>
      </dgm:t>
    </dgm:pt>
    <dgm:pt modelId="{A390A9A0-A21D-48FE-88EF-39DE307F705E}" type="parTrans" cxnId="{B84F16C8-F31C-46E3-AD50-6A164F60C8C7}">
      <dgm:prSet/>
      <dgm:spPr/>
      <dgm:t>
        <a:bodyPr/>
        <a:lstStyle/>
        <a:p>
          <a:endParaRPr lang="sv-SE"/>
        </a:p>
      </dgm:t>
    </dgm:pt>
    <dgm:pt modelId="{429EC8A3-301A-487F-803E-C5B00E4C6691}">
      <dgm:prSet custT="1"/>
      <dgm:spPr/>
      <dgm:t>
        <a:bodyPr/>
        <a:lstStyle/>
        <a:p>
          <a:r>
            <a:rPr lang="sv-SE" sz="1000" i="1"/>
            <a:t>Oro kring kompetens</a:t>
          </a:r>
          <a:endParaRPr lang="sv-SE" sz="1000"/>
        </a:p>
      </dgm:t>
    </dgm:pt>
    <dgm:pt modelId="{E9532DCD-9CE6-4906-AFA3-0D2393E98C40}" type="sibTrans" cxnId="{8A184AC9-EC5F-4138-89DB-37FD9F85C2AF}">
      <dgm:prSet/>
      <dgm:spPr/>
      <dgm:t>
        <a:bodyPr/>
        <a:lstStyle/>
        <a:p>
          <a:endParaRPr lang="sv-SE"/>
        </a:p>
      </dgm:t>
    </dgm:pt>
    <dgm:pt modelId="{6FC3FFC7-E658-4B4C-A3DF-60114859EBE6}" type="parTrans" cxnId="{8A184AC9-EC5F-4138-89DB-37FD9F85C2AF}">
      <dgm:prSet/>
      <dgm:spPr/>
      <dgm:t>
        <a:bodyPr/>
        <a:lstStyle/>
        <a:p>
          <a:endParaRPr lang="sv-SE"/>
        </a:p>
      </dgm:t>
    </dgm:pt>
    <dgm:pt modelId="{18E7B151-1174-481C-98D0-4073A74ABA6C}">
      <dgm:prSet custT="1"/>
      <dgm:spPr/>
      <dgm:t>
        <a:bodyPr/>
        <a:lstStyle/>
        <a:p>
          <a:r>
            <a:rPr lang="sv-SE" sz="1000" b="1"/>
            <a:t>Kompetens</a:t>
          </a:r>
          <a:endParaRPr lang="sv-SE" sz="1000"/>
        </a:p>
      </dgm:t>
    </dgm:pt>
    <dgm:pt modelId="{CA32EF64-8186-4812-9AC3-1FD38A05EC02}" type="sibTrans" cxnId="{19E142E7-0BF3-4011-BE1C-1BDA27D9C0C9}">
      <dgm:prSet/>
      <dgm:spPr/>
      <dgm:t>
        <a:bodyPr/>
        <a:lstStyle/>
        <a:p>
          <a:endParaRPr lang="sv-SE"/>
        </a:p>
      </dgm:t>
    </dgm:pt>
    <dgm:pt modelId="{585A70F5-C465-4230-BB56-0E4387803841}" type="parTrans" cxnId="{19E142E7-0BF3-4011-BE1C-1BDA27D9C0C9}">
      <dgm:prSet/>
      <dgm:spPr/>
      <dgm:t>
        <a:bodyPr/>
        <a:lstStyle/>
        <a:p>
          <a:endParaRPr lang="sv-SE"/>
        </a:p>
      </dgm:t>
    </dgm:pt>
    <dgm:pt modelId="{241C4B02-8372-400A-B58D-AF8374D57F1E}">
      <dgm:prSet custT="1"/>
      <dgm:spPr/>
      <dgm:t>
        <a:bodyPr/>
        <a:lstStyle/>
        <a:p>
          <a:r>
            <a:rPr lang="sv-SE" sz="1000" i="1"/>
            <a:t>Övriga arbetsförhållanden</a:t>
          </a:r>
          <a:endParaRPr lang="sv-SE" sz="1000"/>
        </a:p>
      </dgm:t>
    </dgm:pt>
    <dgm:pt modelId="{79D4D506-4E78-4923-AB13-522073668459}" type="sibTrans" cxnId="{E704B9CB-7FA5-4501-98D8-70BBC9EA4699}">
      <dgm:prSet/>
      <dgm:spPr/>
      <dgm:t>
        <a:bodyPr/>
        <a:lstStyle/>
        <a:p>
          <a:endParaRPr lang="sv-SE"/>
        </a:p>
      </dgm:t>
    </dgm:pt>
    <dgm:pt modelId="{73141F3D-B0FA-4E45-8031-8B6D32FAF9EF}" type="parTrans" cxnId="{E704B9CB-7FA5-4501-98D8-70BBC9EA4699}">
      <dgm:prSet/>
      <dgm:spPr/>
      <dgm:t>
        <a:bodyPr/>
        <a:lstStyle/>
        <a:p>
          <a:endParaRPr lang="sv-SE"/>
        </a:p>
      </dgm:t>
    </dgm:pt>
    <dgm:pt modelId="{B82FDA7C-E91A-4CED-87A1-B73F47BD97EE}">
      <dgm:prSet custT="1"/>
      <dgm:spPr/>
      <dgm:t>
        <a:bodyPr/>
        <a:lstStyle/>
        <a:p>
          <a:r>
            <a:rPr lang="sv-SE" sz="1000" i="1"/>
            <a:t>Hög arbetsbelastning</a:t>
          </a:r>
          <a:endParaRPr lang="sv-SE" sz="1000"/>
        </a:p>
      </dgm:t>
    </dgm:pt>
    <dgm:pt modelId="{F03ADC55-70EA-4676-9E21-C4519C58F766}" type="sibTrans" cxnId="{2621998D-5B17-4EFF-8716-CEB82AF65FAC}">
      <dgm:prSet/>
      <dgm:spPr/>
      <dgm:t>
        <a:bodyPr/>
        <a:lstStyle/>
        <a:p>
          <a:endParaRPr lang="sv-SE"/>
        </a:p>
      </dgm:t>
    </dgm:pt>
    <dgm:pt modelId="{94962577-D856-4F56-9452-28409783009F}" type="parTrans" cxnId="{2621998D-5B17-4EFF-8716-CEB82AF65FAC}">
      <dgm:prSet/>
      <dgm:spPr/>
      <dgm:t>
        <a:bodyPr/>
        <a:lstStyle/>
        <a:p>
          <a:endParaRPr lang="sv-SE"/>
        </a:p>
      </dgm:t>
    </dgm:pt>
    <dgm:pt modelId="{4C68F0BD-7450-4250-84FC-E200963A5E8A}">
      <dgm:prSet custT="1"/>
      <dgm:spPr/>
      <dgm:t>
        <a:bodyPr/>
        <a:lstStyle/>
        <a:p>
          <a:r>
            <a:rPr lang="sv-SE" sz="1000" i="1"/>
            <a:t>Arbetstider</a:t>
          </a:r>
          <a:endParaRPr lang="sv-SE" sz="1000"/>
        </a:p>
      </dgm:t>
    </dgm:pt>
    <dgm:pt modelId="{68A2A1AF-7A9A-4F3B-8CC1-8DA9FBA231F0}" type="sibTrans" cxnId="{C2A335AB-85EC-4D3C-9EE7-FD807CD45638}">
      <dgm:prSet/>
      <dgm:spPr/>
      <dgm:t>
        <a:bodyPr/>
        <a:lstStyle/>
        <a:p>
          <a:endParaRPr lang="sv-SE"/>
        </a:p>
      </dgm:t>
    </dgm:pt>
    <dgm:pt modelId="{766F4828-D08C-41D1-A51D-3D174AC299D6}" type="parTrans" cxnId="{C2A335AB-85EC-4D3C-9EE7-FD807CD45638}">
      <dgm:prSet/>
      <dgm:spPr/>
      <dgm:t>
        <a:bodyPr/>
        <a:lstStyle/>
        <a:p>
          <a:endParaRPr lang="sv-SE"/>
        </a:p>
      </dgm:t>
    </dgm:pt>
    <dgm:pt modelId="{593A8E51-0F47-48D5-BACC-3A3D8C800F43}">
      <dgm:prSet custT="1"/>
      <dgm:spPr/>
      <dgm:t>
        <a:bodyPr/>
        <a:lstStyle/>
        <a:p>
          <a:r>
            <a:rPr lang="sv-SE" sz="1000" b="1"/>
            <a:t>Organisation</a:t>
          </a:r>
          <a:endParaRPr lang="sv-SE" sz="1000"/>
        </a:p>
      </dgm:t>
    </dgm:pt>
    <dgm:pt modelId="{50CBCC8F-0667-4269-B66A-1D8351A579E9}" type="sibTrans" cxnId="{DBF36C00-063D-402B-AE05-231578F3D4DC}">
      <dgm:prSet/>
      <dgm:spPr/>
      <dgm:t>
        <a:bodyPr/>
        <a:lstStyle/>
        <a:p>
          <a:endParaRPr lang="sv-SE"/>
        </a:p>
      </dgm:t>
    </dgm:pt>
    <dgm:pt modelId="{CCDD166A-1C63-4C05-942A-DE1F90A7B873}" type="parTrans" cxnId="{DBF36C00-063D-402B-AE05-231578F3D4DC}">
      <dgm:prSet/>
      <dgm:spPr/>
      <dgm:t>
        <a:bodyPr/>
        <a:lstStyle/>
        <a:p>
          <a:endParaRPr lang="sv-SE"/>
        </a:p>
      </dgm:t>
    </dgm:pt>
    <dgm:pt modelId="{C956BBF1-96DE-4ED4-9A6D-1D8166BD229F}">
      <dgm:prSet custT="1"/>
      <dgm:spPr/>
      <dgm:t>
        <a:bodyPr/>
        <a:lstStyle/>
        <a:p>
          <a:r>
            <a:rPr lang="sv-SE" sz="1000" i="1"/>
            <a:t>Stress</a:t>
          </a:r>
          <a:endParaRPr lang="sv-SE" sz="1000"/>
        </a:p>
      </dgm:t>
    </dgm:pt>
    <dgm:pt modelId="{973B29B5-25CC-42F4-A676-680FC14E1F38}" type="sibTrans" cxnId="{8D6B522C-0B21-4EA2-A3FC-9C4250EE1034}">
      <dgm:prSet/>
      <dgm:spPr/>
      <dgm:t>
        <a:bodyPr/>
        <a:lstStyle/>
        <a:p>
          <a:endParaRPr lang="sv-SE"/>
        </a:p>
      </dgm:t>
    </dgm:pt>
    <dgm:pt modelId="{47CF82E1-9CAD-4E3D-BDC0-84389D1DD156}" type="parTrans" cxnId="{8D6B522C-0B21-4EA2-A3FC-9C4250EE1034}">
      <dgm:prSet/>
      <dgm:spPr/>
      <dgm:t>
        <a:bodyPr/>
        <a:lstStyle/>
        <a:p>
          <a:endParaRPr lang="sv-SE"/>
        </a:p>
      </dgm:t>
    </dgm:pt>
    <dgm:pt modelId="{ED6FDB01-BBB3-4D23-8D5C-B3BB719F037D}" type="pres">
      <dgm:prSet presAssocID="{3EB2E4EF-E7D7-4853-B3DF-EE791BC8DF07}" presName="Name0" presStyleCnt="0">
        <dgm:presLayoutVars>
          <dgm:chMax val="2"/>
          <dgm:dir/>
          <dgm:animOne val="branch"/>
          <dgm:animLvl val="lvl"/>
          <dgm:resizeHandles val="exact"/>
        </dgm:presLayoutVars>
      </dgm:prSet>
      <dgm:spPr/>
    </dgm:pt>
    <dgm:pt modelId="{E3F57165-24C9-40DE-992D-E30B44CEF8D4}" type="pres">
      <dgm:prSet presAssocID="{3EB2E4EF-E7D7-4853-B3DF-EE791BC8DF07}" presName="Background" presStyleLbl="node1" presStyleIdx="0" presStyleCnt="1" custScaleY="154018" custLinFactNeighborX="419" custLinFactNeighborY="-3509"/>
      <dgm:spPr/>
    </dgm:pt>
    <dgm:pt modelId="{6A9ED38C-872A-46BB-8908-BF00A65DB5C1}" type="pres">
      <dgm:prSet presAssocID="{3EB2E4EF-E7D7-4853-B3DF-EE791BC8DF07}" presName="Divider" presStyleLbl="callout" presStyleIdx="0" presStyleCnt="1"/>
      <dgm:spPr/>
    </dgm:pt>
    <dgm:pt modelId="{C11DE2D7-8A01-4335-99D6-A058CBE6DC3D}" type="pres">
      <dgm:prSet presAssocID="{3EB2E4EF-E7D7-4853-B3DF-EE791BC8DF07}" presName="ChildText1" presStyleLbl="revTx" presStyleIdx="0" presStyleCnt="0" custScaleX="103798" custScaleY="167737" custLinFactNeighborX="6773" custLinFactNeighborY="919">
        <dgm:presLayoutVars>
          <dgm:chMax val="0"/>
          <dgm:chPref val="0"/>
          <dgm:bulletEnabled val="1"/>
        </dgm:presLayoutVars>
      </dgm:prSet>
      <dgm:spPr/>
    </dgm:pt>
    <dgm:pt modelId="{635DF7F3-B563-403A-8711-2079CFC9FC3A}" type="pres">
      <dgm:prSet presAssocID="{3EB2E4EF-E7D7-4853-B3DF-EE791BC8DF07}" presName="ChildText2" presStyleLbl="revTx" presStyleIdx="0" presStyleCnt="0" custScaleY="152076" custLinFactNeighborX="-2903" custLinFactNeighborY="-6892">
        <dgm:presLayoutVars>
          <dgm:chMax val="0"/>
          <dgm:chPref val="0"/>
          <dgm:bulletEnabled val="1"/>
        </dgm:presLayoutVars>
      </dgm:prSet>
      <dgm:spPr/>
    </dgm:pt>
    <dgm:pt modelId="{7D254D32-170A-4066-968B-C96755056923}" type="pres">
      <dgm:prSet presAssocID="{3EB2E4EF-E7D7-4853-B3DF-EE791BC8DF07}" presName="ParentText1" presStyleLbl="revTx" presStyleIdx="0" presStyleCnt="0">
        <dgm:presLayoutVars>
          <dgm:chMax val="1"/>
          <dgm:chPref val="1"/>
        </dgm:presLayoutVars>
      </dgm:prSet>
      <dgm:spPr/>
    </dgm:pt>
    <dgm:pt modelId="{8F91E1D4-0D90-4D62-9092-784DA0B1FADA}" type="pres">
      <dgm:prSet presAssocID="{3EB2E4EF-E7D7-4853-B3DF-EE791BC8DF07}" presName="ParentShape1" presStyleLbl="alignImgPlace1" presStyleIdx="0" presStyleCnt="2">
        <dgm:presLayoutVars/>
      </dgm:prSet>
      <dgm:spPr/>
    </dgm:pt>
    <dgm:pt modelId="{4EE3C49A-2D1B-44EE-B594-D9C5E6E8EBFB}" type="pres">
      <dgm:prSet presAssocID="{3EB2E4EF-E7D7-4853-B3DF-EE791BC8DF07}" presName="ParentText2" presStyleLbl="revTx" presStyleIdx="0" presStyleCnt="0">
        <dgm:presLayoutVars>
          <dgm:chMax val="1"/>
          <dgm:chPref val="1"/>
        </dgm:presLayoutVars>
      </dgm:prSet>
      <dgm:spPr/>
    </dgm:pt>
    <dgm:pt modelId="{6EE4BD7F-9A5A-4533-BB71-D4E17BA7ED9B}" type="pres">
      <dgm:prSet presAssocID="{3EB2E4EF-E7D7-4853-B3DF-EE791BC8DF07}" presName="ParentShape2" presStyleLbl="alignImgPlace1" presStyleIdx="1" presStyleCnt="2">
        <dgm:presLayoutVars/>
      </dgm:prSet>
      <dgm:spPr/>
    </dgm:pt>
  </dgm:ptLst>
  <dgm:cxnLst>
    <dgm:cxn modelId="{DBF36C00-063D-402B-AE05-231578F3D4DC}" srcId="{45DFEC5F-BE8D-4569-BF8F-572678C3A7CC}" destId="{593A8E51-0F47-48D5-BACC-3A3D8C800F43}" srcOrd="2" destOrd="0" parTransId="{CCDD166A-1C63-4C05-942A-DE1F90A7B873}" sibTransId="{50CBCC8F-0667-4269-B66A-1D8351A579E9}"/>
    <dgm:cxn modelId="{3094EA01-9AED-47B1-866B-5E5581BBB67C}" type="presOf" srcId="{99A36FE4-1D55-4BD6-BB5A-0EED1EF1E535}" destId="{635DF7F3-B563-403A-8711-2079CFC9FC3A}" srcOrd="0" destOrd="9" presId="urn:microsoft.com/office/officeart/2009/3/layout/OpposingIdeas"/>
    <dgm:cxn modelId="{4F321706-DAFA-473C-9FF3-555BAA6BC7F4}" type="presOf" srcId="{AE560A30-BB70-4838-A7BE-9D532DC24107}" destId="{635DF7F3-B563-403A-8711-2079CFC9FC3A}" srcOrd="0" destOrd="8" presId="urn:microsoft.com/office/officeart/2009/3/layout/OpposingIdeas"/>
    <dgm:cxn modelId="{237F7306-BFBD-458E-A11E-9F126BA0CA46}" srcId="{F211134D-0258-4394-956B-903D5DCBFCA9}" destId="{BEDACCBC-8219-4E0C-807F-00652A8CE67C}" srcOrd="6" destOrd="0" parTransId="{C2A20195-B44F-4369-BBD2-9F2C3DC378E5}" sibTransId="{8212482B-80A1-4394-A9FD-515E4F878F7B}"/>
    <dgm:cxn modelId="{5EA07010-3CF2-4D27-99B8-049B1A7B5308}" type="presOf" srcId="{8E233F5F-D031-4F02-8EE1-CE9D6F831D7B}" destId="{C11DE2D7-8A01-4335-99D6-A058CBE6DC3D}" srcOrd="0" destOrd="9" presId="urn:microsoft.com/office/officeart/2009/3/layout/OpposingIdeas"/>
    <dgm:cxn modelId="{D9D63912-7BC2-42B5-A66C-6BC8DA73EA07}" type="presOf" srcId="{CBD36843-36C1-4075-88C0-5F6776765B78}" destId="{635DF7F3-B563-403A-8711-2079CFC9FC3A}" srcOrd="0" destOrd="11" presId="urn:microsoft.com/office/officeart/2009/3/layout/OpposingIdeas"/>
    <dgm:cxn modelId="{FCD85D16-F4F8-46BB-830E-F1A039CAB632}" type="presOf" srcId="{0FF130EE-D69D-45FD-8A76-50430C7BC6D6}" destId="{C11DE2D7-8A01-4335-99D6-A058CBE6DC3D}" srcOrd="0" destOrd="3" presId="urn:microsoft.com/office/officeart/2009/3/layout/OpposingIdeas"/>
    <dgm:cxn modelId="{0978811F-4EF6-4551-B1C0-4046F4DD53A9}" type="presOf" srcId="{F211134D-0258-4394-956B-903D5DCBFCA9}" destId="{7D254D32-170A-4066-968B-C96755056923}" srcOrd="0" destOrd="0" presId="urn:microsoft.com/office/officeart/2009/3/layout/OpposingIdeas"/>
    <dgm:cxn modelId="{FC74CD2B-1687-4901-88E9-7449F245688C}" type="presOf" srcId="{18E7B151-1174-481C-98D0-4073A74ABA6C}" destId="{635DF7F3-B563-403A-8711-2079CFC9FC3A}" srcOrd="0" destOrd="6" presId="urn:microsoft.com/office/officeart/2009/3/layout/OpposingIdeas"/>
    <dgm:cxn modelId="{8D6B522C-0B21-4EA2-A3FC-9C4250EE1034}" srcId="{45DFEC5F-BE8D-4569-BF8F-572678C3A7CC}" destId="{C956BBF1-96DE-4ED4-9A6D-1D8166BD229F}" srcOrd="1" destOrd="0" parTransId="{47CF82E1-9CAD-4E3D-BDC0-84389D1DD156}" sibTransId="{973B29B5-25CC-42F4-A676-680FC14E1F38}"/>
    <dgm:cxn modelId="{F3E1345B-9E69-4131-B260-FFEF86801D29}" srcId="{45DFEC5F-BE8D-4569-BF8F-572678C3A7CC}" destId="{CBD36843-36C1-4075-88C0-5F6776765B78}" srcOrd="11" destOrd="0" parTransId="{995B7519-0C0B-4607-A5C5-4499A38EC4B8}" sibTransId="{7D4281D5-54C7-4005-8B76-A0932D242ED6}"/>
    <dgm:cxn modelId="{6385735F-420E-4E54-909D-34A0BB1C0807}" srcId="{F211134D-0258-4394-956B-903D5DCBFCA9}" destId="{0FF130EE-D69D-45FD-8A76-50430C7BC6D6}" srcOrd="3" destOrd="0" parTransId="{BB0955B9-CA39-4642-8BCD-112161ABC870}" sibTransId="{72CFAD75-A7AB-4791-87F8-A5B431C93C1B}"/>
    <dgm:cxn modelId="{E49B1061-7ED6-4228-B2C7-0C1BB084094B}" type="presOf" srcId="{B82FDA7C-E91A-4CED-87A1-B73F47BD97EE}" destId="{635DF7F3-B563-403A-8711-2079CFC9FC3A}" srcOrd="0" destOrd="4" presId="urn:microsoft.com/office/officeart/2009/3/layout/OpposingIdeas"/>
    <dgm:cxn modelId="{F0590E63-E3AE-4A9E-8DB4-A0ADD3D6B417}" type="presOf" srcId="{3BCC6364-9F3B-41B8-9611-0BE98A32B626}" destId="{C11DE2D7-8A01-4335-99D6-A058CBE6DC3D}" srcOrd="0" destOrd="4" presId="urn:microsoft.com/office/officeart/2009/3/layout/OpposingIdeas"/>
    <dgm:cxn modelId="{0AB8E667-6A1C-48B9-926B-541E6E9C1AEF}" type="presOf" srcId="{F211134D-0258-4394-956B-903D5DCBFCA9}" destId="{8F91E1D4-0D90-4D62-9092-784DA0B1FADA}" srcOrd="1" destOrd="0" presId="urn:microsoft.com/office/officeart/2009/3/layout/OpposingIdeas"/>
    <dgm:cxn modelId="{8927744B-18B6-481F-B733-9387BB7D9F6E}" srcId="{F211134D-0258-4394-956B-903D5DCBFCA9}" destId="{38FF2FC9-D2AB-4D48-8100-D5D89F4415C5}" srcOrd="8" destOrd="0" parTransId="{450D914B-5334-429E-BF3F-21A2610771BB}" sibTransId="{45C333EB-4207-43CA-AF3F-23D269C36BF0}"/>
    <dgm:cxn modelId="{E3CA604D-B60F-4CEB-8E65-E97DA80E5DDB}" srcId="{45DFEC5F-BE8D-4569-BF8F-572678C3A7CC}" destId="{FD73DFDD-927B-461B-942F-7A5CC2573D22}" srcOrd="12" destOrd="0" parTransId="{A9B60C2F-EA06-4243-8513-8DE570CA7190}" sibTransId="{A98F8E2A-009B-4B4F-9111-E225957DCA59}"/>
    <dgm:cxn modelId="{445D6F6E-67AE-4376-B7D6-7FAEFBF323D9}" type="presOf" srcId="{4C68F0BD-7450-4250-84FC-E200963A5E8A}" destId="{635DF7F3-B563-403A-8711-2079CFC9FC3A}" srcOrd="0" destOrd="3" presId="urn:microsoft.com/office/officeart/2009/3/layout/OpposingIdeas"/>
    <dgm:cxn modelId="{0177FD4E-7591-4ED4-97E1-FE34E4AE2F50}" srcId="{F211134D-0258-4394-956B-903D5DCBFCA9}" destId="{11EF613B-67AB-4258-978B-58D9DAC9C53D}" srcOrd="1" destOrd="0" parTransId="{69AC49C5-E1B2-4A1E-9610-7E819F56D6DA}" sibTransId="{AE92AE8E-E7DE-4BD9-8D63-011A9923098D}"/>
    <dgm:cxn modelId="{4E0D326F-8047-4A80-8825-0D940CDFADE2}" srcId="{F211134D-0258-4394-956B-903D5DCBFCA9}" destId="{715E46E3-DCC6-4246-907B-13317B841F85}" srcOrd="2" destOrd="0" parTransId="{176FFD92-03A2-443A-8987-B772FA54585D}" sibTransId="{1BC53110-1BAB-4B01-9344-93DD32A8508B}"/>
    <dgm:cxn modelId="{E133E351-3681-44C4-B7CC-BE0CCAE25989}" type="presOf" srcId="{45DFEC5F-BE8D-4569-BF8F-572678C3A7CC}" destId="{4EE3C49A-2D1B-44EE-B594-D9C5E6E8EBFB}" srcOrd="0" destOrd="0" presId="urn:microsoft.com/office/officeart/2009/3/layout/OpposingIdeas"/>
    <dgm:cxn modelId="{67C56754-F938-46C9-AE7D-E911314C3F2F}" type="presOf" srcId="{241C4B02-8372-400A-B58D-AF8374D57F1E}" destId="{635DF7F3-B563-403A-8711-2079CFC9FC3A}" srcOrd="0" destOrd="5" presId="urn:microsoft.com/office/officeart/2009/3/layout/OpposingIdeas"/>
    <dgm:cxn modelId="{59FAEA77-347C-4A57-B9BA-DF38FF322279}" type="presOf" srcId="{5DDF7E4D-C093-4878-A626-7003C033B67E}" destId="{635DF7F3-B563-403A-8711-2079CFC9FC3A}" srcOrd="0" destOrd="0" presId="urn:microsoft.com/office/officeart/2009/3/layout/OpposingIdeas"/>
    <dgm:cxn modelId="{02198B7A-0FF5-4273-837D-F0B40B5F4DF7}" type="presOf" srcId="{A29FC7EA-DCDC-4E31-A8C7-94706E3A270D}" destId="{C11DE2D7-8A01-4335-99D6-A058CBE6DC3D}" srcOrd="0" destOrd="5" presId="urn:microsoft.com/office/officeart/2009/3/layout/OpposingIdeas"/>
    <dgm:cxn modelId="{C8550881-EA1F-4A2B-80FC-A74EF0D70BD2}" srcId="{3EB2E4EF-E7D7-4853-B3DF-EE791BC8DF07}" destId="{45DFEC5F-BE8D-4569-BF8F-572678C3A7CC}" srcOrd="1" destOrd="0" parTransId="{D0E455DD-0D1A-4AF7-BEB7-1318D2E93B82}" sibTransId="{C0E6795A-875C-4B6E-A578-7FCEC8BCE5F2}"/>
    <dgm:cxn modelId="{A028E781-1C15-4530-AB54-0100469EE200}" srcId="{45DFEC5F-BE8D-4569-BF8F-572678C3A7CC}" destId="{92E73E70-E068-4A0C-8EB3-A9E917BFB893}" srcOrd="10" destOrd="0" parTransId="{1CE45387-35D0-4DFC-9FC3-03438E83A3B9}" sibTransId="{A4F2FF78-D11F-4E22-9F47-144F014B099A}"/>
    <dgm:cxn modelId="{3DC28685-98BD-415F-B445-1D46ED6DB6B7}" type="presOf" srcId="{45DFEC5F-BE8D-4569-BF8F-572678C3A7CC}" destId="{6EE4BD7F-9A5A-4533-BB71-D4E17BA7ED9B}" srcOrd="1" destOrd="0" presId="urn:microsoft.com/office/officeart/2009/3/layout/OpposingIdeas"/>
    <dgm:cxn modelId="{8FC8CE86-6F71-4DD7-A4AC-4D18622B3E6E}" srcId="{F211134D-0258-4394-956B-903D5DCBFCA9}" destId="{C82DC610-B61E-4225-9215-FACD6AA510F9}" srcOrd="7" destOrd="0" parTransId="{8E6E4435-14A1-4C9F-8BE6-031DC6DBD83E}" sibTransId="{BD9141B4-687B-47F6-83AC-A012E1EB9D4D}"/>
    <dgm:cxn modelId="{CCD64788-630E-4357-81B9-EBF7A1C1DB23}" type="presOf" srcId="{C956BBF1-96DE-4ED4-9A6D-1D8166BD229F}" destId="{635DF7F3-B563-403A-8711-2079CFC9FC3A}" srcOrd="0" destOrd="1" presId="urn:microsoft.com/office/officeart/2009/3/layout/OpposingIdeas"/>
    <dgm:cxn modelId="{944A7F8D-ED25-4233-824B-52F0291CBEC5}" srcId="{F211134D-0258-4394-956B-903D5DCBFCA9}" destId="{FD525861-094E-4B93-943B-2C4251E618F1}" srcOrd="0" destOrd="0" parTransId="{62698046-7638-48A7-96E2-374DB3E5A121}" sibTransId="{DEF8369D-4B4E-4F08-B32B-85712E4A2630}"/>
    <dgm:cxn modelId="{2621998D-5B17-4EFF-8716-CEB82AF65FAC}" srcId="{45DFEC5F-BE8D-4569-BF8F-572678C3A7CC}" destId="{B82FDA7C-E91A-4CED-87A1-B73F47BD97EE}" srcOrd="4" destOrd="0" parTransId="{94962577-D856-4F56-9452-28409783009F}" sibTransId="{F03ADC55-70EA-4676-9E21-C4519C58F766}"/>
    <dgm:cxn modelId="{18FA2291-C0F3-4074-A66F-50C9AECDE298}" srcId="{3EB2E4EF-E7D7-4853-B3DF-EE791BC8DF07}" destId="{F211134D-0258-4394-956B-903D5DCBFCA9}" srcOrd="0" destOrd="0" parTransId="{38790185-CC70-49CF-A3AE-089216569C6A}" sibTransId="{53E4F347-D264-4B02-B51E-11AA7C57F69B}"/>
    <dgm:cxn modelId="{188CF291-3525-4299-9ED2-49BF61185B4B}" type="presOf" srcId="{715E46E3-DCC6-4246-907B-13317B841F85}" destId="{C11DE2D7-8A01-4335-99D6-A058CBE6DC3D}" srcOrd="0" destOrd="2" presId="urn:microsoft.com/office/officeart/2009/3/layout/OpposingIdeas"/>
    <dgm:cxn modelId="{40694A92-F25F-4F52-870D-AB729798967F}" type="presOf" srcId="{593A8E51-0F47-48D5-BACC-3A3D8C800F43}" destId="{635DF7F3-B563-403A-8711-2079CFC9FC3A}" srcOrd="0" destOrd="2" presId="urn:microsoft.com/office/officeart/2009/3/layout/OpposingIdeas"/>
    <dgm:cxn modelId="{D9C1EA93-0679-40BD-9A4C-17BF2FD2CF52}" srcId="{F211134D-0258-4394-956B-903D5DCBFCA9}" destId="{3BCC6364-9F3B-41B8-9611-0BE98A32B626}" srcOrd="4" destOrd="0" parTransId="{4DE24F51-ED12-43A3-A2DC-3129FAF2DFE1}" sibTransId="{CDA4345F-E526-45A6-BC07-C03E581A458A}"/>
    <dgm:cxn modelId="{D6363F9C-96A7-4F9A-993E-5A78DC32E99D}" type="presOf" srcId="{429EC8A3-301A-487F-803E-C5B00E4C6691}" destId="{635DF7F3-B563-403A-8711-2079CFC9FC3A}" srcOrd="0" destOrd="7" presId="urn:microsoft.com/office/officeart/2009/3/layout/OpposingIdeas"/>
    <dgm:cxn modelId="{D59DDBA4-A8BF-46AF-B846-E36BBE8EBE8D}" type="presOf" srcId="{92E73E70-E068-4A0C-8EB3-A9E917BFB893}" destId="{635DF7F3-B563-403A-8711-2079CFC9FC3A}" srcOrd="0" destOrd="10" presId="urn:microsoft.com/office/officeart/2009/3/layout/OpposingIdeas"/>
    <dgm:cxn modelId="{5F0A32A9-101E-4D2B-8A42-55EFCF6F4598}" type="presOf" srcId="{BEDACCBC-8219-4E0C-807F-00652A8CE67C}" destId="{C11DE2D7-8A01-4335-99D6-A058CBE6DC3D}" srcOrd="0" destOrd="6" presId="urn:microsoft.com/office/officeart/2009/3/layout/OpposingIdeas"/>
    <dgm:cxn modelId="{C2A335AB-85EC-4D3C-9EE7-FD807CD45638}" srcId="{45DFEC5F-BE8D-4569-BF8F-572678C3A7CC}" destId="{4C68F0BD-7450-4250-84FC-E200963A5E8A}" srcOrd="3" destOrd="0" parTransId="{766F4828-D08C-41D1-A51D-3D174AC299D6}" sibTransId="{68A2A1AF-7A9A-4F3B-8CC1-8DA9FBA231F0}"/>
    <dgm:cxn modelId="{21F99EAE-0502-4231-A2D6-A3E894D8A337}" type="presOf" srcId="{FD73DFDD-927B-461B-942F-7A5CC2573D22}" destId="{635DF7F3-B563-403A-8711-2079CFC9FC3A}" srcOrd="0" destOrd="12" presId="urn:microsoft.com/office/officeart/2009/3/layout/OpposingIdeas"/>
    <dgm:cxn modelId="{0E9A23B8-2A12-4C66-BB06-54B55FE0095C}" type="presOf" srcId="{3EB2E4EF-E7D7-4853-B3DF-EE791BC8DF07}" destId="{ED6FDB01-BBB3-4D23-8D5C-B3BB719F037D}" srcOrd="0" destOrd="0" presId="urn:microsoft.com/office/officeart/2009/3/layout/OpposingIdeas"/>
    <dgm:cxn modelId="{C4D4D4C2-6AC7-4759-B3AE-1D95D37B2B0C}" type="presOf" srcId="{38FF2FC9-D2AB-4D48-8100-D5D89F4415C5}" destId="{C11DE2D7-8A01-4335-99D6-A058CBE6DC3D}" srcOrd="0" destOrd="8" presId="urn:microsoft.com/office/officeart/2009/3/layout/OpposingIdeas"/>
    <dgm:cxn modelId="{B84F16C8-F31C-46E3-AD50-6A164F60C8C7}" srcId="{45DFEC5F-BE8D-4569-BF8F-572678C3A7CC}" destId="{AE560A30-BB70-4838-A7BE-9D532DC24107}" srcOrd="8" destOrd="0" parTransId="{A390A9A0-A21D-48FE-88EF-39DE307F705E}" sibTransId="{52B27CE0-1DBA-4627-ACB4-F5A8351ACE40}"/>
    <dgm:cxn modelId="{8A184AC9-EC5F-4138-89DB-37FD9F85C2AF}" srcId="{45DFEC5F-BE8D-4569-BF8F-572678C3A7CC}" destId="{429EC8A3-301A-487F-803E-C5B00E4C6691}" srcOrd="7" destOrd="0" parTransId="{6FC3FFC7-E658-4B4C-A3DF-60114859EBE6}" sibTransId="{E9532DCD-9CE6-4906-AFA3-0D2393E98C40}"/>
    <dgm:cxn modelId="{E704B9CB-7FA5-4501-98D8-70BBC9EA4699}" srcId="{45DFEC5F-BE8D-4569-BF8F-572678C3A7CC}" destId="{241C4B02-8372-400A-B58D-AF8374D57F1E}" srcOrd="5" destOrd="0" parTransId="{73141F3D-B0FA-4E45-8031-8B6D32FAF9EF}" sibTransId="{79D4D506-4E78-4923-AB13-522073668459}"/>
    <dgm:cxn modelId="{6B0815D9-8A34-48BA-8FDE-D1A808F08C49}" type="presOf" srcId="{11EF613B-67AB-4258-978B-58D9DAC9C53D}" destId="{C11DE2D7-8A01-4335-99D6-A058CBE6DC3D}" srcOrd="0" destOrd="1" presId="urn:microsoft.com/office/officeart/2009/3/layout/OpposingIdeas"/>
    <dgm:cxn modelId="{A1F91EDA-F2D6-4BB2-8DDD-8C58FD09A6A8}" type="presOf" srcId="{FD525861-094E-4B93-943B-2C4251E618F1}" destId="{C11DE2D7-8A01-4335-99D6-A058CBE6DC3D}" srcOrd="0" destOrd="0" presId="urn:microsoft.com/office/officeart/2009/3/layout/OpposingIdeas"/>
    <dgm:cxn modelId="{EF5299DC-56A8-43A7-B539-D80E4038BF09}" srcId="{45DFEC5F-BE8D-4569-BF8F-572678C3A7CC}" destId="{99A36FE4-1D55-4BD6-BB5A-0EED1EF1E535}" srcOrd="9" destOrd="0" parTransId="{870D1AA3-77ED-42ED-9344-A37D42C0364F}" sibTransId="{BB975DB7-9CF4-4E41-9D92-BCCA24E44251}"/>
    <dgm:cxn modelId="{19E142E7-0BF3-4011-BE1C-1BDA27D9C0C9}" srcId="{45DFEC5F-BE8D-4569-BF8F-572678C3A7CC}" destId="{18E7B151-1174-481C-98D0-4073A74ABA6C}" srcOrd="6" destOrd="0" parTransId="{585A70F5-C465-4230-BB56-0E4387803841}" sibTransId="{CA32EF64-8186-4812-9AC3-1FD38A05EC02}"/>
    <dgm:cxn modelId="{F62E82ED-3182-4B9C-A7AC-45EE7A7C3A00}" srcId="{F211134D-0258-4394-956B-903D5DCBFCA9}" destId="{8E233F5F-D031-4F02-8EE1-CE9D6F831D7B}" srcOrd="9" destOrd="0" parTransId="{60E412EA-2786-47C7-A8D0-320F964FEB96}" sibTransId="{2284E3DD-67BF-42FC-91EA-504F52382137}"/>
    <dgm:cxn modelId="{B22BA1ED-51CF-4D53-8021-79F513A0E743}" srcId="{F211134D-0258-4394-956B-903D5DCBFCA9}" destId="{A29FC7EA-DCDC-4E31-A8C7-94706E3A270D}" srcOrd="5" destOrd="0" parTransId="{58E08CF7-D907-4CED-91BF-0F129229C6CD}" sibTransId="{32F620E2-4F5B-4ED2-8F8E-F3B6511117C1}"/>
    <dgm:cxn modelId="{31C234EE-989B-480F-A1F7-5762C139FD0A}" type="presOf" srcId="{C82DC610-B61E-4225-9215-FACD6AA510F9}" destId="{C11DE2D7-8A01-4335-99D6-A058CBE6DC3D}" srcOrd="0" destOrd="7" presId="urn:microsoft.com/office/officeart/2009/3/layout/OpposingIdeas"/>
    <dgm:cxn modelId="{E8D4DEFF-53CE-4EF6-A28B-2453D79A786E}" srcId="{45DFEC5F-BE8D-4569-BF8F-572678C3A7CC}" destId="{5DDF7E4D-C093-4878-A626-7003C033B67E}" srcOrd="0" destOrd="0" parTransId="{780587B0-BD62-46F4-A5FF-E766536F7557}" sibTransId="{DCF03AD2-A240-4743-92C9-0E58A79F1D54}"/>
    <dgm:cxn modelId="{F3C3DC8F-B64B-4DC9-AF93-1227B264C961}" type="presParOf" srcId="{ED6FDB01-BBB3-4D23-8D5C-B3BB719F037D}" destId="{E3F57165-24C9-40DE-992D-E30B44CEF8D4}" srcOrd="0" destOrd="0" presId="urn:microsoft.com/office/officeart/2009/3/layout/OpposingIdeas"/>
    <dgm:cxn modelId="{EDF17011-7F42-48F4-B385-5EE2BC34DBE8}" type="presParOf" srcId="{ED6FDB01-BBB3-4D23-8D5C-B3BB719F037D}" destId="{6A9ED38C-872A-46BB-8908-BF00A65DB5C1}" srcOrd="1" destOrd="0" presId="urn:microsoft.com/office/officeart/2009/3/layout/OpposingIdeas"/>
    <dgm:cxn modelId="{2D66E5EB-B700-4107-BE03-DB68BF59D415}" type="presParOf" srcId="{ED6FDB01-BBB3-4D23-8D5C-B3BB719F037D}" destId="{C11DE2D7-8A01-4335-99D6-A058CBE6DC3D}" srcOrd="2" destOrd="0" presId="urn:microsoft.com/office/officeart/2009/3/layout/OpposingIdeas"/>
    <dgm:cxn modelId="{423AFB6F-BE85-4B0C-BF6C-C774E69AD4AF}" type="presParOf" srcId="{ED6FDB01-BBB3-4D23-8D5C-B3BB719F037D}" destId="{635DF7F3-B563-403A-8711-2079CFC9FC3A}" srcOrd="3" destOrd="0" presId="urn:microsoft.com/office/officeart/2009/3/layout/OpposingIdeas"/>
    <dgm:cxn modelId="{9F525100-56DC-47C9-B6DB-8D50955D1E29}" type="presParOf" srcId="{ED6FDB01-BBB3-4D23-8D5C-B3BB719F037D}" destId="{7D254D32-170A-4066-968B-C96755056923}" srcOrd="4" destOrd="0" presId="urn:microsoft.com/office/officeart/2009/3/layout/OpposingIdeas"/>
    <dgm:cxn modelId="{7963454E-AC0B-458B-B0CE-282D939A582D}" type="presParOf" srcId="{ED6FDB01-BBB3-4D23-8D5C-B3BB719F037D}" destId="{8F91E1D4-0D90-4D62-9092-784DA0B1FADA}" srcOrd="5" destOrd="0" presId="urn:microsoft.com/office/officeart/2009/3/layout/OpposingIdeas"/>
    <dgm:cxn modelId="{DBFFF3B4-4E54-4D76-B155-6AD8FE5034BA}" type="presParOf" srcId="{ED6FDB01-BBB3-4D23-8D5C-B3BB719F037D}" destId="{4EE3C49A-2D1B-44EE-B594-D9C5E6E8EBFB}" srcOrd="6" destOrd="0" presId="urn:microsoft.com/office/officeart/2009/3/layout/OpposingIdeas"/>
    <dgm:cxn modelId="{7B99CBF0-8494-4BF5-8CAA-B8AE6966409C}" type="presParOf" srcId="{ED6FDB01-BBB3-4D23-8D5C-B3BB719F037D}" destId="{6EE4BD7F-9A5A-4533-BB71-D4E17BA7ED9B}" srcOrd="7" destOrd="0" presId="urn:microsoft.com/office/officeart/2009/3/layout/OpposingIdeas"/>
  </dgm:cxnLst>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F27F2AC-8762-441C-BBB4-77114FBD42AE}" type="doc">
      <dgm:prSet loTypeId="urn:microsoft.com/office/officeart/2005/8/layout/arrow6" loCatId="process" qsTypeId="urn:microsoft.com/office/officeart/2005/8/quickstyle/simple3" qsCatId="simple" csTypeId="urn:microsoft.com/office/officeart/2005/8/colors/accent2_5" csCatId="accent2" phldr="1"/>
      <dgm:spPr/>
      <dgm:t>
        <a:bodyPr/>
        <a:lstStyle/>
        <a:p>
          <a:endParaRPr lang="sv-SE"/>
        </a:p>
      </dgm:t>
    </dgm:pt>
    <dgm:pt modelId="{F31FE5E9-10C5-497A-A6C3-E52B328484DE}">
      <dgm:prSet phldrT="[Text]"/>
      <dgm:spPr/>
      <dgm:t>
        <a:bodyPr/>
        <a:lstStyle/>
        <a:p>
          <a:r>
            <a:rPr lang="sv-SE" dirty="0"/>
            <a:t>Hamnar i allt färre helt nya situationer – kan nyttja sin erfarenhet</a:t>
          </a:r>
        </a:p>
      </dgm:t>
    </dgm:pt>
    <dgm:pt modelId="{0872512C-C69D-436D-9AA3-4F750972D9A3}" type="parTrans" cxnId="{2785BD2C-2126-457F-8067-D5883E393C61}">
      <dgm:prSet/>
      <dgm:spPr/>
      <dgm:t>
        <a:bodyPr/>
        <a:lstStyle/>
        <a:p>
          <a:endParaRPr lang="sv-SE"/>
        </a:p>
      </dgm:t>
    </dgm:pt>
    <dgm:pt modelId="{C872F194-6C90-42A0-9C4C-3B832B8D3951}" type="sibTrans" cxnId="{2785BD2C-2126-457F-8067-D5883E393C61}">
      <dgm:prSet/>
      <dgm:spPr/>
      <dgm:t>
        <a:bodyPr/>
        <a:lstStyle/>
        <a:p>
          <a:endParaRPr lang="sv-SE"/>
        </a:p>
      </dgm:t>
    </dgm:pt>
    <dgm:pt modelId="{6D91A8E7-23CE-4DA5-A9BD-77B79A0D2DF0}">
      <dgm:prSet phldrT="[Text]"/>
      <dgm:spPr/>
      <dgm:t>
        <a:bodyPr/>
        <a:lstStyle/>
        <a:p>
          <a:r>
            <a:rPr lang="sv-SE" dirty="0"/>
            <a:t>Bättre förmåga att fatta beslut</a:t>
          </a:r>
        </a:p>
        <a:p>
          <a:r>
            <a:rPr lang="sv-SE" dirty="0"/>
            <a:t>Bättre ämneskunskap</a:t>
          </a:r>
        </a:p>
      </dgm:t>
    </dgm:pt>
    <dgm:pt modelId="{8648CB95-99FB-41DB-B215-79E43FB95E8D}" type="parTrans" cxnId="{422400D9-BE98-4219-950D-8839CF8E2DC4}">
      <dgm:prSet/>
      <dgm:spPr/>
      <dgm:t>
        <a:bodyPr/>
        <a:lstStyle/>
        <a:p>
          <a:endParaRPr lang="sv-SE"/>
        </a:p>
      </dgm:t>
    </dgm:pt>
    <dgm:pt modelId="{3B593A50-227F-4BB8-9CFF-07B5D4804575}" type="sibTrans" cxnId="{422400D9-BE98-4219-950D-8839CF8E2DC4}">
      <dgm:prSet/>
      <dgm:spPr/>
      <dgm:t>
        <a:bodyPr/>
        <a:lstStyle/>
        <a:p>
          <a:endParaRPr lang="sv-SE"/>
        </a:p>
      </dgm:t>
    </dgm:pt>
    <dgm:pt modelId="{903C552B-49E4-43DB-9E6F-23DC504FF5A1}" type="pres">
      <dgm:prSet presAssocID="{3F27F2AC-8762-441C-BBB4-77114FBD42AE}" presName="compositeShape" presStyleCnt="0">
        <dgm:presLayoutVars>
          <dgm:chMax val="2"/>
          <dgm:dir/>
          <dgm:resizeHandles val="exact"/>
        </dgm:presLayoutVars>
      </dgm:prSet>
      <dgm:spPr/>
    </dgm:pt>
    <dgm:pt modelId="{EAC4D900-1A1E-4F69-BA16-E32AC1B90512}" type="pres">
      <dgm:prSet presAssocID="{3F27F2AC-8762-441C-BBB4-77114FBD42AE}" presName="ribbon" presStyleLbl="node1" presStyleIdx="0" presStyleCnt="1"/>
      <dgm:spPr/>
    </dgm:pt>
    <dgm:pt modelId="{595D2405-F2FA-45AF-B5CC-D35BF1E4C0B3}" type="pres">
      <dgm:prSet presAssocID="{3F27F2AC-8762-441C-BBB4-77114FBD42AE}" presName="leftArrowText" presStyleLbl="node1" presStyleIdx="0" presStyleCnt="1">
        <dgm:presLayoutVars>
          <dgm:chMax val="0"/>
          <dgm:bulletEnabled val="1"/>
        </dgm:presLayoutVars>
      </dgm:prSet>
      <dgm:spPr/>
    </dgm:pt>
    <dgm:pt modelId="{C03093E8-C913-4A31-98E1-B02C0CC5312C}" type="pres">
      <dgm:prSet presAssocID="{3F27F2AC-8762-441C-BBB4-77114FBD42AE}" presName="rightArrowText" presStyleLbl="node1" presStyleIdx="0" presStyleCnt="1">
        <dgm:presLayoutVars>
          <dgm:chMax val="0"/>
          <dgm:bulletEnabled val="1"/>
        </dgm:presLayoutVars>
      </dgm:prSet>
      <dgm:spPr/>
    </dgm:pt>
  </dgm:ptLst>
  <dgm:cxnLst>
    <dgm:cxn modelId="{A9C1F516-FC05-43C7-8848-0720981CD20D}" type="presOf" srcId="{F31FE5E9-10C5-497A-A6C3-E52B328484DE}" destId="{595D2405-F2FA-45AF-B5CC-D35BF1E4C0B3}" srcOrd="0" destOrd="0" presId="urn:microsoft.com/office/officeart/2005/8/layout/arrow6"/>
    <dgm:cxn modelId="{2785BD2C-2126-457F-8067-D5883E393C61}" srcId="{3F27F2AC-8762-441C-BBB4-77114FBD42AE}" destId="{F31FE5E9-10C5-497A-A6C3-E52B328484DE}" srcOrd="0" destOrd="0" parTransId="{0872512C-C69D-436D-9AA3-4F750972D9A3}" sibTransId="{C872F194-6C90-42A0-9C4C-3B832B8D3951}"/>
    <dgm:cxn modelId="{20188774-69F1-4E8C-B540-2261C6D06E59}" type="presOf" srcId="{6D91A8E7-23CE-4DA5-A9BD-77B79A0D2DF0}" destId="{C03093E8-C913-4A31-98E1-B02C0CC5312C}" srcOrd="0" destOrd="0" presId="urn:microsoft.com/office/officeart/2005/8/layout/arrow6"/>
    <dgm:cxn modelId="{20A2F7CE-221E-49C5-9667-EEC117B4E4D8}" type="presOf" srcId="{3F27F2AC-8762-441C-BBB4-77114FBD42AE}" destId="{903C552B-49E4-43DB-9E6F-23DC504FF5A1}" srcOrd="0" destOrd="0" presId="urn:microsoft.com/office/officeart/2005/8/layout/arrow6"/>
    <dgm:cxn modelId="{422400D9-BE98-4219-950D-8839CF8E2DC4}" srcId="{3F27F2AC-8762-441C-BBB4-77114FBD42AE}" destId="{6D91A8E7-23CE-4DA5-A9BD-77B79A0D2DF0}" srcOrd="1" destOrd="0" parTransId="{8648CB95-99FB-41DB-B215-79E43FB95E8D}" sibTransId="{3B593A50-227F-4BB8-9CFF-07B5D4804575}"/>
    <dgm:cxn modelId="{BD96EF60-357F-4E19-BCAE-CFFA5C72F7DA}" type="presParOf" srcId="{903C552B-49E4-43DB-9E6F-23DC504FF5A1}" destId="{EAC4D900-1A1E-4F69-BA16-E32AC1B90512}" srcOrd="0" destOrd="0" presId="urn:microsoft.com/office/officeart/2005/8/layout/arrow6"/>
    <dgm:cxn modelId="{8EB5BED0-E8F6-4F8D-AAE7-7E6E5DBCC26A}" type="presParOf" srcId="{903C552B-49E4-43DB-9E6F-23DC504FF5A1}" destId="{595D2405-F2FA-45AF-B5CC-D35BF1E4C0B3}" srcOrd="1" destOrd="0" presId="urn:microsoft.com/office/officeart/2005/8/layout/arrow6"/>
    <dgm:cxn modelId="{457D3ADD-BE7A-4649-8CBC-3A953917B1B9}" type="presParOf" srcId="{903C552B-49E4-43DB-9E6F-23DC504FF5A1}" destId="{C03093E8-C913-4A31-98E1-B02C0CC5312C}" srcOrd="2" destOrd="0" presId="urn:microsoft.com/office/officeart/2005/8/layout/arrow6"/>
  </dgm:cxnLst>
  <dgm:bg/>
  <dgm:whole/>
  <dgm:extLst>
    <a:ext uri="http://schemas.microsoft.com/office/drawing/2008/diagram">
      <dsp:dataModelExt xmlns:dsp="http://schemas.microsoft.com/office/drawing/2008/diagram" relId="rId3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F27F2AC-8762-441C-BBB4-77114FBD42AE}" type="doc">
      <dgm:prSet loTypeId="urn:microsoft.com/office/officeart/2005/8/layout/arrow6" loCatId="process" qsTypeId="urn:microsoft.com/office/officeart/2005/8/quickstyle/simple3" qsCatId="simple" csTypeId="urn:microsoft.com/office/officeart/2005/8/colors/accent2_5" csCatId="accent2" phldr="1"/>
      <dgm:spPr/>
      <dgm:t>
        <a:bodyPr/>
        <a:lstStyle/>
        <a:p>
          <a:endParaRPr lang="sv-SE"/>
        </a:p>
      </dgm:t>
    </dgm:pt>
    <dgm:pt modelId="{F31FE5E9-10C5-497A-A6C3-E52B328484DE}">
      <dgm:prSet phldrT="[Text]"/>
      <dgm:spPr/>
      <dgm:t>
        <a:bodyPr/>
        <a:lstStyle/>
        <a:p>
          <a:r>
            <a:rPr lang="sv-SE" dirty="0"/>
            <a:t>Roligare för varje dag</a:t>
          </a:r>
        </a:p>
      </dgm:t>
    </dgm:pt>
    <dgm:pt modelId="{0872512C-C69D-436D-9AA3-4F750972D9A3}" type="parTrans" cxnId="{2785BD2C-2126-457F-8067-D5883E393C61}">
      <dgm:prSet/>
      <dgm:spPr/>
      <dgm:t>
        <a:bodyPr/>
        <a:lstStyle/>
        <a:p>
          <a:endParaRPr lang="sv-SE"/>
        </a:p>
      </dgm:t>
    </dgm:pt>
    <dgm:pt modelId="{C872F194-6C90-42A0-9C4C-3B832B8D3951}" type="sibTrans" cxnId="{2785BD2C-2126-457F-8067-D5883E393C61}">
      <dgm:prSet/>
      <dgm:spPr/>
      <dgm:t>
        <a:bodyPr/>
        <a:lstStyle/>
        <a:p>
          <a:endParaRPr lang="sv-SE"/>
        </a:p>
      </dgm:t>
    </dgm:pt>
    <dgm:pt modelId="{6D91A8E7-23CE-4DA5-A9BD-77B79A0D2DF0}">
      <dgm:prSet phldrT="[Text]"/>
      <dgm:spPr/>
      <dgm:t>
        <a:bodyPr/>
        <a:lstStyle/>
        <a:p>
          <a:r>
            <a:rPr lang="sv-SE" dirty="0"/>
            <a:t>Blivit tuffare </a:t>
          </a:r>
        </a:p>
      </dgm:t>
    </dgm:pt>
    <dgm:pt modelId="{8648CB95-99FB-41DB-B215-79E43FB95E8D}" type="parTrans" cxnId="{422400D9-BE98-4219-950D-8839CF8E2DC4}">
      <dgm:prSet/>
      <dgm:spPr/>
      <dgm:t>
        <a:bodyPr/>
        <a:lstStyle/>
        <a:p>
          <a:endParaRPr lang="sv-SE"/>
        </a:p>
      </dgm:t>
    </dgm:pt>
    <dgm:pt modelId="{3B593A50-227F-4BB8-9CFF-07B5D4804575}" type="sibTrans" cxnId="{422400D9-BE98-4219-950D-8839CF8E2DC4}">
      <dgm:prSet/>
      <dgm:spPr/>
      <dgm:t>
        <a:bodyPr/>
        <a:lstStyle/>
        <a:p>
          <a:endParaRPr lang="sv-SE"/>
        </a:p>
      </dgm:t>
    </dgm:pt>
    <dgm:pt modelId="{903C552B-49E4-43DB-9E6F-23DC504FF5A1}" type="pres">
      <dgm:prSet presAssocID="{3F27F2AC-8762-441C-BBB4-77114FBD42AE}" presName="compositeShape" presStyleCnt="0">
        <dgm:presLayoutVars>
          <dgm:chMax val="2"/>
          <dgm:dir/>
          <dgm:resizeHandles val="exact"/>
        </dgm:presLayoutVars>
      </dgm:prSet>
      <dgm:spPr/>
    </dgm:pt>
    <dgm:pt modelId="{EAC4D900-1A1E-4F69-BA16-E32AC1B90512}" type="pres">
      <dgm:prSet presAssocID="{3F27F2AC-8762-441C-BBB4-77114FBD42AE}" presName="ribbon" presStyleLbl="node1" presStyleIdx="0" presStyleCnt="1"/>
      <dgm:spPr/>
    </dgm:pt>
    <dgm:pt modelId="{595D2405-F2FA-45AF-B5CC-D35BF1E4C0B3}" type="pres">
      <dgm:prSet presAssocID="{3F27F2AC-8762-441C-BBB4-77114FBD42AE}" presName="leftArrowText" presStyleLbl="node1" presStyleIdx="0" presStyleCnt="1">
        <dgm:presLayoutVars>
          <dgm:chMax val="0"/>
          <dgm:bulletEnabled val="1"/>
        </dgm:presLayoutVars>
      </dgm:prSet>
      <dgm:spPr/>
    </dgm:pt>
    <dgm:pt modelId="{C03093E8-C913-4A31-98E1-B02C0CC5312C}" type="pres">
      <dgm:prSet presAssocID="{3F27F2AC-8762-441C-BBB4-77114FBD42AE}" presName="rightArrowText" presStyleLbl="node1" presStyleIdx="0" presStyleCnt="1">
        <dgm:presLayoutVars>
          <dgm:chMax val="0"/>
          <dgm:bulletEnabled val="1"/>
        </dgm:presLayoutVars>
      </dgm:prSet>
      <dgm:spPr/>
    </dgm:pt>
  </dgm:ptLst>
  <dgm:cxnLst>
    <dgm:cxn modelId="{3D32792B-1597-46E1-B6C7-F7953E991510}" type="presOf" srcId="{6D91A8E7-23CE-4DA5-A9BD-77B79A0D2DF0}" destId="{C03093E8-C913-4A31-98E1-B02C0CC5312C}" srcOrd="0" destOrd="0" presId="urn:microsoft.com/office/officeart/2005/8/layout/arrow6"/>
    <dgm:cxn modelId="{2785BD2C-2126-457F-8067-D5883E393C61}" srcId="{3F27F2AC-8762-441C-BBB4-77114FBD42AE}" destId="{F31FE5E9-10C5-497A-A6C3-E52B328484DE}" srcOrd="0" destOrd="0" parTransId="{0872512C-C69D-436D-9AA3-4F750972D9A3}" sibTransId="{C872F194-6C90-42A0-9C4C-3B832B8D3951}"/>
    <dgm:cxn modelId="{C943E596-9E4F-4900-B8BB-18BCD91F5451}" type="presOf" srcId="{F31FE5E9-10C5-497A-A6C3-E52B328484DE}" destId="{595D2405-F2FA-45AF-B5CC-D35BF1E4C0B3}" srcOrd="0" destOrd="0" presId="urn:microsoft.com/office/officeart/2005/8/layout/arrow6"/>
    <dgm:cxn modelId="{422400D9-BE98-4219-950D-8839CF8E2DC4}" srcId="{3F27F2AC-8762-441C-BBB4-77114FBD42AE}" destId="{6D91A8E7-23CE-4DA5-A9BD-77B79A0D2DF0}" srcOrd="1" destOrd="0" parTransId="{8648CB95-99FB-41DB-B215-79E43FB95E8D}" sibTransId="{3B593A50-227F-4BB8-9CFF-07B5D4804575}"/>
    <dgm:cxn modelId="{9AD864E9-BCCD-4CDB-8A20-18394A0D4720}" type="presOf" srcId="{3F27F2AC-8762-441C-BBB4-77114FBD42AE}" destId="{903C552B-49E4-43DB-9E6F-23DC504FF5A1}" srcOrd="0" destOrd="0" presId="urn:microsoft.com/office/officeart/2005/8/layout/arrow6"/>
    <dgm:cxn modelId="{36E8FC39-A0EF-486A-BAA9-8A758164EA09}" type="presParOf" srcId="{903C552B-49E4-43DB-9E6F-23DC504FF5A1}" destId="{EAC4D900-1A1E-4F69-BA16-E32AC1B90512}" srcOrd="0" destOrd="0" presId="urn:microsoft.com/office/officeart/2005/8/layout/arrow6"/>
    <dgm:cxn modelId="{EE68CD36-0890-477B-B505-D163B77CF835}" type="presParOf" srcId="{903C552B-49E4-43DB-9E6F-23DC504FF5A1}" destId="{595D2405-F2FA-45AF-B5CC-D35BF1E4C0B3}" srcOrd="1" destOrd="0" presId="urn:microsoft.com/office/officeart/2005/8/layout/arrow6"/>
    <dgm:cxn modelId="{79218918-7D01-4086-A44B-F8E16E35F9E0}" type="presParOf" srcId="{903C552B-49E4-43DB-9E6F-23DC504FF5A1}" destId="{C03093E8-C913-4A31-98E1-B02C0CC5312C}" srcOrd="2" destOrd="0" presId="urn:microsoft.com/office/officeart/2005/8/layout/arrow6"/>
  </dgm:cxnLst>
  <dgm:bg/>
  <dgm:whole/>
  <dgm:extLst>
    <a:ext uri="http://schemas.microsoft.com/office/drawing/2008/diagram">
      <dsp:dataModelExt xmlns:dsp="http://schemas.microsoft.com/office/drawing/2008/diagram" relId="rId4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23919F9-BF52-4FC7-88FB-D0C4C39CBF72}" type="doc">
      <dgm:prSet loTypeId="urn:microsoft.com/office/officeart/2005/8/layout/hChevron3" loCatId="process" qsTypeId="urn:microsoft.com/office/officeart/2005/8/quickstyle/simple3" qsCatId="simple" csTypeId="urn:microsoft.com/office/officeart/2005/8/colors/accent1_2" csCatId="accent1" phldr="1"/>
      <dgm:spPr/>
      <dgm:t>
        <a:bodyPr/>
        <a:lstStyle/>
        <a:p>
          <a:endParaRPr lang="sv-SE"/>
        </a:p>
      </dgm:t>
    </dgm:pt>
    <dgm:pt modelId="{CC198989-8D2D-4B78-87C7-D43C85CD0B58}">
      <dgm:prSet phldrT="[Text]" custT="1"/>
      <dgm:spPr>
        <a:solidFill>
          <a:srgbClr val="FECA0C"/>
        </a:solidFill>
      </dgm:spPr>
      <dgm:t>
        <a:bodyPr/>
        <a:lstStyle/>
        <a:p>
          <a:r>
            <a:rPr lang="sv-SE" sz="1200" b="1" dirty="0"/>
            <a:t>Anledningar har lämnat</a:t>
          </a:r>
        </a:p>
      </dgm:t>
    </dgm:pt>
    <dgm:pt modelId="{EF53692B-1403-4195-8966-CF9A16625A4A}" type="parTrans" cxnId="{91E7F72E-816D-45FD-A046-88C901AAC49B}">
      <dgm:prSet/>
      <dgm:spPr/>
      <dgm:t>
        <a:bodyPr/>
        <a:lstStyle/>
        <a:p>
          <a:endParaRPr lang="sv-SE" sz="1200"/>
        </a:p>
      </dgm:t>
    </dgm:pt>
    <dgm:pt modelId="{274842E6-4334-467C-8541-6B18763810AB}" type="sibTrans" cxnId="{91E7F72E-816D-45FD-A046-88C901AAC49B}">
      <dgm:prSet/>
      <dgm:spPr/>
      <dgm:t>
        <a:bodyPr/>
        <a:lstStyle/>
        <a:p>
          <a:endParaRPr lang="sv-SE" sz="1200"/>
        </a:p>
      </dgm:t>
    </dgm:pt>
    <dgm:pt modelId="{83D27B1F-32BA-4DC0-A170-CDB1F4FCE5C1}">
      <dgm:prSet phldrT="[Text]" custT="1"/>
      <dgm:spPr>
        <a:solidFill>
          <a:srgbClr val="FECA0C"/>
        </a:solidFill>
      </dgm:spPr>
      <dgm:t>
        <a:bodyPr/>
        <a:lstStyle/>
        <a:p>
          <a:pPr>
            <a:buFont typeface="Arial" panose="020B0604020202020204" pitchFamily="34" charset="0"/>
            <a:buChar char="•"/>
          </a:pPr>
          <a:r>
            <a:rPr lang="sv-SE" sz="1200" dirty="0">
              <a:solidFill>
                <a:prstClr val="black"/>
              </a:solidFill>
              <a:latin typeface="+mn-lt"/>
            </a:rPr>
            <a:t>För stora utmaningar i arbetsmiljön</a:t>
          </a:r>
          <a:endParaRPr lang="sv-SE" sz="1200" dirty="0">
            <a:latin typeface="+mn-lt"/>
          </a:endParaRPr>
        </a:p>
      </dgm:t>
    </dgm:pt>
    <dgm:pt modelId="{8C5DA63D-7FE2-430C-BB54-3662820A6A18}" type="parTrans" cxnId="{D7F08642-222B-458F-93AB-3D4AB9A61B16}">
      <dgm:prSet/>
      <dgm:spPr/>
      <dgm:t>
        <a:bodyPr/>
        <a:lstStyle/>
        <a:p>
          <a:endParaRPr lang="sv-SE" sz="1200"/>
        </a:p>
      </dgm:t>
    </dgm:pt>
    <dgm:pt modelId="{FF60EBA8-9985-4DB2-B981-DEFCA9D4D18D}" type="sibTrans" cxnId="{D7F08642-222B-458F-93AB-3D4AB9A61B16}">
      <dgm:prSet/>
      <dgm:spPr/>
      <dgm:t>
        <a:bodyPr/>
        <a:lstStyle/>
        <a:p>
          <a:endParaRPr lang="sv-SE" sz="1200"/>
        </a:p>
      </dgm:t>
    </dgm:pt>
    <dgm:pt modelId="{759BE24C-A531-4FC0-A67C-830422AAE500}">
      <dgm:prSet phldrT="[Text]" custT="1"/>
      <dgm:spPr>
        <a:solidFill>
          <a:srgbClr val="FECA0C"/>
        </a:solidFill>
      </dgm:spPr>
      <dgm:t>
        <a:bodyPr/>
        <a:lstStyle/>
        <a:p>
          <a:r>
            <a:rPr lang="sv-SE" sz="1200" dirty="0"/>
            <a:t>I</a:t>
          </a:r>
          <a:r>
            <a:rPr lang="sv-SE" sz="1200" dirty="0">
              <a:solidFill>
                <a:prstClr val="black"/>
              </a:solidFill>
              <a:latin typeface="+mn-lt"/>
            </a:rPr>
            <a:t>nga återhämtnings möjligheter</a:t>
          </a:r>
          <a:endParaRPr lang="sv-SE" sz="1200" dirty="0"/>
        </a:p>
      </dgm:t>
    </dgm:pt>
    <dgm:pt modelId="{902D5DD4-B20E-4CDD-8A70-D277B2DD43F1}" type="parTrans" cxnId="{B611D89B-C19E-46C5-AEF2-DE2B07846F14}">
      <dgm:prSet/>
      <dgm:spPr/>
      <dgm:t>
        <a:bodyPr/>
        <a:lstStyle/>
        <a:p>
          <a:endParaRPr lang="sv-SE" sz="1200"/>
        </a:p>
      </dgm:t>
    </dgm:pt>
    <dgm:pt modelId="{AEDF7173-9F20-4EF6-AABA-8DC1CE59EF1A}" type="sibTrans" cxnId="{B611D89B-C19E-46C5-AEF2-DE2B07846F14}">
      <dgm:prSet/>
      <dgm:spPr/>
      <dgm:t>
        <a:bodyPr/>
        <a:lstStyle/>
        <a:p>
          <a:endParaRPr lang="sv-SE" sz="1200"/>
        </a:p>
      </dgm:t>
    </dgm:pt>
    <dgm:pt modelId="{CBE0C3AC-18F1-4EEA-A337-A62C6BC9FF54}">
      <dgm:prSet phldrT="[Text]" custT="1"/>
      <dgm:spPr>
        <a:solidFill>
          <a:srgbClr val="FECA0C"/>
        </a:solidFill>
      </dgm:spPr>
      <dgm:t>
        <a:bodyPr/>
        <a:lstStyle/>
        <a:p>
          <a:r>
            <a:rPr lang="sv-SE" sz="1200" b="1" dirty="0">
              <a:latin typeface="+mn-lt"/>
            </a:rPr>
            <a:t>Tankar lämna Yrket</a:t>
          </a:r>
        </a:p>
      </dgm:t>
    </dgm:pt>
    <dgm:pt modelId="{260E18D3-2C90-42D1-9D84-F37FD37DD6C8}" type="sibTrans" cxnId="{D158D765-27D2-458E-8202-EB91A529D74E}">
      <dgm:prSet/>
      <dgm:spPr/>
      <dgm:t>
        <a:bodyPr/>
        <a:lstStyle/>
        <a:p>
          <a:endParaRPr lang="sv-SE" sz="1200"/>
        </a:p>
      </dgm:t>
    </dgm:pt>
    <dgm:pt modelId="{DC59291D-ACED-4E01-AB73-6B5F7E13CC18}" type="parTrans" cxnId="{D158D765-27D2-458E-8202-EB91A529D74E}">
      <dgm:prSet/>
      <dgm:spPr/>
      <dgm:t>
        <a:bodyPr/>
        <a:lstStyle/>
        <a:p>
          <a:endParaRPr lang="sv-SE" sz="1200"/>
        </a:p>
      </dgm:t>
    </dgm:pt>
    <dgm:pt modelId="{00D5B9BB-E12E-4E13-8358-3E8B561A7EDF}">
      <dgm:prSet phldrT="[Text]" custT="1"/>
      <dgm:spPr>
        <a:solidFill>
          <a:srgbClr val="FECA0C"/>
        </a:solidFill>
      </dgm:spPr>
      <dgm:t>
        <a:bodyPr/>
        <a:lstStyle/>
        <a:p>
          <a:pPr>
            <a:buFont typeface="Arial" panose="020B0604020202020204" pitchFamily="34" charset="0"/>
            <a:buChar char="•"/>
          </a:pPr>
          <a:r>
            <a:rPr lang="sv-SE" sz="1200" dirty="0">
              <a:solidFill>
                <a:prstClr val="black"/>
              </a:solidFill>
              <a:latin typeface="+mn-lt"/>
            </a:rPr>
            <a:t>Frustration kring ostabil organisation</a:t>
          </a:r>
          <a:endParaRPr lang="sv-SE" sz="1200" dirty="0">
            <a:latin typeface="+mn-lt"/>
          </a:endParaRPr>
        </a:p>
      </dgm:t>
    </dgm:pt>
    <dgm:pt modelId="{9A4C8E44-60CE-41A7-87EA-369D5C0F56D6}" type="sibTrans" cxnId="{C0E145BB-FF90-4A9A-9F8F-0BC67472A452}">
      <dgm:prSet/>
      <dgm:spPr/>
      <dgm:t>
        <a:bodyPr/>
        <a:lstStyle/>
        <a:p>
          <a:endParaRPr lang="sv-SE" sz="1200"/>
        </a:p>
      </dgm:t>
    </dgm:pt>
    <dgm:pt modelId="{6406AB6A-E4F3-4A2D-AA69-055962CB420E}" type="parTrans" cxnId="{C0E145BB-FF90-4A9A-9F8F-0BC67472A452}">
      <dgm:prSet/>
      <dgm:spPr/>
      <dgm:t>
        <a:bodyPr/>
        <a:lstStyle/>
        <a:p>
          <a:endParaRPr lang="sv-SE" sz="1200"/>
        </a:p>
      </dgm:t>
    </dgm:pt>
    <dgm:pt modelId="{0F5C45A8-993C-43CF-B3B8-6E768B4A80B0}">
      <dgm:prSet custT="1"/>
      <dgm:spPr/>
      <dgm:t>
        <a:bodyPr/>
        <a:lstStyle/>
        <a:p>
          <a:r>
            <a:rPr lang="sv-SE" sz="1200" dirty="0">
              <a:solidFill>
                <a:prstClr val="black"/>
              </a:solidFill>
              <a:latin typeface="+mn-lt"/>
            </a:rPr>
            <a:t>Frustration mot närmaste chef</a:t>
          </a:r>
        </a:p>
      </dgm:t>
    </dgm:pt>
    <dgm:pt modelId="{8CCE62A6-28D5-4260-BC9C-3818FB29DE52}" type="sibTrans" cxnId="{5366D574-5D1A-4E52-A4EC-275E49377A56}">
      <dgm:prSet/>
      <dgm:spPr/>
      <dgm:t>
        <a:bodyPr/>
        <a:lstStyle/>
        <a:p>
          <a:endParaRPr lang="sv-SE" sz="1200"/>
        </a:p>
      </dgm:t>
    </dgm:pt>
    <dgm:pt modelId="{178B5777-6B3D-4AFE-9C9B-93DD1E36E546}" type="parTrans" cxnId="{5366D574-5D1A-4E52-A4EC-275E49377A56}">
      <dgm:prSet/>
      <dgm:spPr/>
      <dgm:t>
        <a:bodyPr/>
        <a:lstStyle/>
        <a:p>
          <a:endParaRPr lang="sv-SE" sz="1200"/>
        </a:p>
      </dgm:t>
    </dgm:pt>
    <dgm:pt modelId="{B5774319-6886-4603-A99B-F9FAA0A3614C}">
      <dgm:prSet custT="1"/>
      <dgm:spPr/>
      <dgm:t>
        <a:bodyPr/>
        <a:lstStyle/>
        <a:p>
          <a:r>
            <a:rPr lang="sv-SE" sz="1200" dirty="0">
              <a:solidFill>
                <a:prstClr val="black"/>
              </a:solidFill>
              <a:latin typeface="+mn-lt"/>
            </a:rPr>
            <a:t>Frustration som chef</a:t>
          </a:r>
        </a:p>
      </dgm:t>
    </dgm:pt>
    <dgm:pt modelId="{413A3772-F7A9-4D29-B9C7-1F1D0B39E3A6}" type="sibTrans" cxnId="{045E7618-48A4-43F6-B721-EA61D93CC619}">
      <dgm:prSet/>
      <dgm:spPr/>
      <dgm:t>
        <a:bodyPr/>
        <a:lstStyle/>
        <a:p>
          <a:endParaRPr lang="sv-SE" sz="1200"/>
        </a:p>
      </dgm:t>
    </dgm:pt>
    <dgm:pt modelId="{65183932-19A7-4D3E-8F2D-17D6F80DE37C}" type="parTrans" cxnId="{045E7618-48A4-43F6-B721-EA61D93CC619}">
      <dgm:prSet/>
      <dgm:spPr/>
      <dgm:t>
        <a:bodyPr/>
        <a:lstStyle/>
        <a:p>
          <a:endParaRPr lang="sv-SE" sz="1200"/>
        </a:p>
      </dgm:t>
    </dgm:pt>
    <dgm:pt modelId="{74DA8943-F3A6-4E0F-AA97-1AEC86EB7611}">
      <dgm:prSet custT="1"/>
      <dgm:spPr/>
      <dgm:t>
        <a:bodyPr/>
        <a:lstStyle/>
        <a:p>
          <a:r>
            <a:rPr lang="sv-SE" sz="1200" dirty="0">
              <a:solidFill>
                <a:prstClr val="black"/>
              </a:solidFill>
              <a:latin typeface="+mn-lt"/>
            </a:rPr>
            <a:t>Saknar återhämtning</a:t>
          </a:r>
        </a:p>
      </dgm:t>
    </dgm:pt>
    <dgm:pt modelId="{49B11205-CEDF-4DFA-8AED-A9D8ACE497FF}" type="sibTrans" cxnId="{A8337FAB-AF26-4D5E-8C81-23DDC0E393AA}">
      <dgm:prSet/>
      <dgm:spPr/>
      <dgm:t>
        <a:bodyPr/>
        <a:lstStyle/>
        <a:p>
          <a:endParaRPr lang="sv-SE" sz="1200"/>
        </a:p>
      </dgm:t>
    </dgm:pt>
    <dgm:pt modelId="{9985EFC7-7742-4B34-8416-C2366911C7AB}" type="parTrans" cxnId="{A8337FAB-AF26-4D5E-8C81-23DDC0E393AA}">
      <dgm:prSet/>
      <dgm:spPr/>
      <dgm:t>
        <a:bodyPr/>
        <a:lstStyle/>
        <a:p>
          <a:endParaRPr lang="sv-SE" sz="1200"/>
        </a:p>
      </dgm:t>
    </dgm:pt>
    <dgm:pt modelId="{E5C9D755-9AC9-41F1-8547-FB37BBF22293}">
      <dgm:prSet phldrT="[Text]" custT="1"/>
      <dgm:spPr>
        <a:solidFill>
          <a:srgbClr val="FECA0C"/>
        </a:solidFill>
      </dgm:spPr>
      <dgm:t>
        <a:bodyPr/>
        <a:lstStyle/>
        <a:p>
          <a:r>
            <a:rPr lang="sv-SE" sz="1200" dirty="0"/>
            <a:t>.</a:t>
          </a:r>
          <a:r>
            <a:rPr lang="sv-SE" sz="1200" b="1" dirty="0"/>
            <a:t>Motivation</a:t>
          </a:r>
        </a:p>
      </dgm:t>
    </dgm:pt>
    <dgm:pt modelId="{31C2C9CC-20EE-4979-9DDF-81D002F1D552}" type="sibTrans" cxnId="{473928A7-61CF-466D-B5BF-83A046FA6C82}">
      <dgm:prSet/>
      <dgm:spPr/>
      <dgm:t>
        <a:bodyPr/>
        <a:lstStyle/>
        <a:p>
          <a:endParaRPr lang="sv-SE" sz="1200"/>
        </a:p>
      </dgm:t>
    </dgm:pt>
    <dgm:pt modelId="{1D85D8BA-5C73-41BF-8936-CDA0836CDC40}" type="parTrans" cxnId="{473928A7-61CF-466D-B5BF-83A046FA6C82}">
      <dgm:prSet/>
      <dgm:spPr/>
      <dgm:t>
        <a:bodyPr/>
        <a:lstStyle/>
        <a:p>
          <a:endParaRPr lang="sv-SE" sz="1200"/>
        </a:p>
      </dgm:t>
    </dgm:pt>
    <dgm:pt modelId="{8D70F065-9D23-4AFE-9440-AB1AC16C4F34}">
      <dgm:prSet phldrT="[Text]" custT="1"/>
      <dgm:spPr>
        <a:solidFill>
          <a:srgbClr val="FECA0C"/>
        </a:solidFill>
      </dgm:spPr>
      <dgm:t>
        <a:bodyPr/>
        <a:lstStyle/>
        <a:p>
          <a:pPr>
            <a:buFont typeface="Arial" panose="020B0604020202020204" pitchFamily="34" charset="0"/>
            <a:buChar char="•"/>
          </a:pPr>
          <a:r>
            <a:rPr lang="sv-SE" sz="1200" b="1" dirty="0">
              <a:solidFill>
                <a:schemeClr val="tx1"/>
              </a:solidFill>
            </a:rPr>
            <a:t>Tydligt formulerade mål och uppgifter</a:t>
          </a:r>
          <a:endParaRPr lang="sv-SE" sz="1200" b="1" dirty="0"/>
        </a:p>
      </dgm:t>
    </dgm:pt>
    <dgm:pt modelId="{74681B56-533F-457F-A969-18E7E71E5DD4}" type="sibTrans" cxnId="{B797C0DB-DB9B-4265-AF24-8DC9843479C0}">
      <dgm:prSet/>
      <dgm:spPr/>
      <dgm:t>
        <a:bodyPr/>
        <a:lstStyle/>
        <a:p>
          <a:endParaRPr lang="sv-SE" sz="1200"/>
        </a:p>
      </dgm:t>
    </dgm:pt>
    <dgm:pt modelId="{D1053CC7-297D-497E-AAC1-0D79838AB10E}" type="parTrans" cxnId="{B797C0DB-DB9B-4265-AF24-8DC9843479C0}">
      <dgm:prSet/>
      <dgm:spPr/>
      <dgm:t>
        <a:bodyPr/>
        <a:lstStyle/>
        <a:p>
          <a:endParaRPr lang="sv-SE" sz="1200"/>
        </a:p>
      </dgm:t>
    </dgm:pt>
    <dgm:pt modelId="{B666347D-F394-4C76-AD86-D6FA6DEC45ED}">
      <dgm:prSet custT="1"/>
      <dgm:spPr/>
      <dgm:t>
        <a:bodyPr/>
        <a:lstStyle/>
        <a:p>
          <a:r>
            <a:rPr lang="sv-SE" sz="1200" b="1" dirty="0">
              <a:solidFill>
                <a:schemeClr val="tx1"/>
              </a:solidFill>
            </a:rPr>
            <a:t>Tillräcklig bemanning</a:t>
          </a:r>
        </a:p>
      </dgm:t>
    </dgm:pt>
    <dgm:pt modelId="{F11C19E7-02B0-4B50-9E26-7DB5B2EBA6D9}" type="sibTrans" cxnId="{EFAD852D-3CD3-448A-B947-2AFF65541FCE}">
      <dgm:prSet/>
      <dgm:spPr/>
      <dgm:t>
        <a:bodyPr/>
        <a:lstStyle/>
        <a:p>
          <a:endParaRPr lang="sv-SE" sz="1200"/>
        </a:p>
      </dgm:t>
    </dgm:pt>
    <dgm:pt modelId="{3A5474D6-66C1-4DB6-AEAA-3F9D8DA67FAD}" type="parTrans" cxnId="{EFAD852D-3CD3-448A-B947-2AFF65541FCE}">
      <dgm:prSet/>
      <dgm:spPr/>
      <dgm:t>
        <a:bodyPr/>
        <a:lstStyle/>
        <a:p>
          <a:endParaRPr lang="sv-SE" sz="1200"/>
        </a:p>
      </dgm:t>
    </dgm:pt>
    <dgm:pt modelId="{D1DD4C5C-D726-4F4A-B72F-A60C9FEACFC0}">
      <dgm:prSet custT="1"/>
      <dgm:spPr/>
      <dgm:t>
        <a:bodyPr/>
        <a:lstStyle/>
        <a:p>
          <a:r>
            <a:rPr lang="sv-SE" sz="1200" dirty="0">
              <a:solidFill>
                <a:prstClr val="black"/>
              </a:solidFill>
              <a:latin typeface="+mn-lt"/>
            </a:rPr>
            <a:t>Byta arbetsplats/roll inom vården</a:t>
          </a:r>
        </a:p>
      </dgm:t>
    </dgm:pt>
    <dgm:pt modelId="{4457F1A8-8B9F-4388-B901-343363F99E33}" type="parTrans" cxnId="{C16DC663-EE03-4000-9CC3-50B341E350FF}">
      <dgm:prSet/>
      <dgm:spPr/>
      <dgm:t>
        <a:bodyPr/>
        <a:lstStyle/>
        <a:p>
          <a:endParaRPr lang="sv-SE" sz="1200"/>
        </a:p>
      </dgm:t>
    </dgm:pt>
    <dgm:pt modelId="{E954FA59-2FB6-473A-90EF-AC12CA5F2217}" type="sibTrans" cxnId="{C16DC663-EE03-4000-9CC3-50B341E350FF}">
      <dgm:prSet/>
      <dgm:spPr/>
      <dgm:t>
        <a:bodyPr/>
        <a:lstStyle/>
        <a:p>
          <a:endParaRPr lang="sv-SE" sz="1200"/>
        </a:p>
      </dgm:t>
    </dgm:pt>
    <dgm:pt modelId="{3F56A483-B826-4765-872D-636E76893DDC}">
      <dgm:prSet custT="1"/>
      <dgm:spPr/>
      <dgm:t>
        <a:bodyPr/>
        <a:lstStyle/>
        <a:p>
          <a:r>
            <a:rPr lang="sv-SE" sz="1200" dirty="0">
              <a:solidFill>
                <a:prstClr val="black"/>
              </a:solidFill>
              <a:latin typeface="+mn-lt"/>
            </a:rPr>
            <a:t>Omöjligt att kombinera med privatliv</a:t>
          </a:r>
        </a:p>
      </dgm:t>
    </dgm:pt>
    <dgm:pt modelId="{ADFBAB1C-5843-4A15-A470-CBD1C4FE3309}" type="parTrans" cxnId="{9385DF44-5D7F-4DE3-9D37-316798CF47B2}">
      <dgm:prSet/>
      <dgm:spPr/>
      <dgm:t>
        <a:bodyPr/>
        <a:lstStyle/>
        <a:p>
          <a:endParaRPr lang="sv-SE"/>
        </a:p>
      </dgm:t>
    </dgm:pt>
    <dgm:pt modelId="{3C2A7540-E1FE-4372-9133-6AF61CA04FD2}" type="sibTrans" cxnId="{9385DF44-5D7F-4DE3-9D37-316798CF47B2}">
      <dgm:prSet/>
      <dgm:spPr/>
      <dgm:t>
        <a:bodyPr/>
        <a:lstStyle/>
        <a:p>
          <a:endParaRPr lang="sv-SE"/>
        </a:p>
      </dgm:t>
    </dgm:pt>
    <dgm:pt modelId="{E9D4A183-3072-4B63-B508-C371446DA94A}">
      <dgm:prSet phldrT="[Text]" custT="1"/>
      <dgm:spPr>
        <a:solidFill>
          <a:srgbClr val="FECA0C"/>
        </a:solidFill>
      </dgm:spPr>
      <dgm:t>
        <a:bodyPr/>
        <a:lstStyle/>
        <a:p>
          <a:pPr>
            <a:buFont typeface="Arial" panose="020B0604020202020204" pitchFamily="34" charset="0"/>
            <a:buChar char="•"/>
          </a:pPr>
          <a:r>
            <a:rPr lang="sv-SE" sz="1200" b="1" dirty="0">
              <a:solidFill>
                <a:schemeClr val="tx1"/>
              </a:solidFill>
            </a:rPr>
            <a:t>Lyhörda chefer</a:t>
          </a:r>
          <a:endParaRPr lang="sv-SE" sz="1200" b="1" dirty="0"/>
        </a:p>
      </dgm:t>
    </dgm:pt>
    <dgm:pt modelId="{C259F266-42B1-4BF8-8828-2D0A56BEE148}" type="parTrans" cxnId="{F7BB3E46-DD68-4283-96CF-F0875A78095D}">
      <dgm:prSet/>
      <dgm:spPr/>
      <dgm:t>
        <a:bodyPr/>
        <a:lstStyle/>
        <a:p>
          <a:endParaRPr lang="sv-SE"/>
        </a:p>
      </dgm:t>
    </dgm:pt>
    <dgm:pt modelId="{7CB2532E-19C9-4495-B6D5-8FB75D2AC388}" type="sibTrans" cxnId="{F7BB3E46-DD68-4283-96CF-F0875A78095D}">
      <dgm:prSet/>
      <dgm:spPr/>
      <dgm:t>
        <a:bodyPr/>
        <a:lstStyle/>
        <a:p>
          <a:endParaRPr lang="sv-SE"/>
        </a:p>
      </dgm:t>
    </dgm:pt>
    <dgm:pt modelId="{35090FED-C17C-41EE-BA72-FE8FF9B48698}">
      <dgm:prSet phldrT="[Text]" custT="1"/>
      <dgm:spPr>
        <a:solidFill>
          <a:srgbClr val="FECA0C"/>
        </a:solidFill>
      </dgm:spPr>
      <dgm:t>
        <a:bodyPr/>
        <a:lstStyle/>
        <a:p>
          <a:r>
            <a:rPr lang="sv-SE" sz="1200" b="1" dirty="0">
              <a:solidFill>
                <a:schemeClr val="tx1"/>
              </a:solidFill>
            </a:rPr>
            <a:t>Inflytande över arbetstid</a:t>
          </a:r>
          <a:endParaRPr lang="sv-SE" sz="1200" b="1" dirty="0"/>
        </a:p>
      </dgm:t>
    </dgm:pt>
    <dgm:pt modelId="{1831E4AA-82E2-4C92-BC18-D2E086A4581C}" type="parTrans" cxnId="{FBB0CCA6-7652-4F36-9C7E-F20ACB98BF30}">
      <dgm:prSet/>
      <dgm:spPr/>
      <dgm:t>
        <a:bodyPr/>
        <a:lstStyle/>
        <a:p>
          <a:endParaRPr lang="sv-SE"/>
        </a:p>
      </dgm:t>
    </dgm:pt>
    <dgm:pt modelId="{4B564D39-2A66-4E8E-A002-58DC54F3124C}" type="sibTrans" cxnId="{FBB0CCA6-7652-4F36-9C7E-F20ACB98BF30}">
      <dgm:prSet/>
      <dgm:spPr/>
      <dgm:t>
        <a:bodyPr/>
        <a:lstStyle/>
        <a:p>
          <a:endParaRPr lang="sv-SE"/>
        </a:p>
      </dgm:t>
    </dgm:pt>
    <dgm:pt modelId="{5387BA9B-ECB1-4816-BF3B-FC7A2D61E534}">
      <dgm:prSet phldrT="[Text]" custT="1"/>
      <dgm:spPr>
        <a:solidFill>
          <a:srgbClr val="FECA0C"/>
        </a:solidFill>
      </dgm:spPr>
      <dgm:t>
        <a:bodyPr/>
        <a:lstStyle/>
        <a:p>
          <a:r>
            <a:rPr lang="sv-SE" sz="1200" b="1" dirty="0">
              <a:solidFill>
                <a:schemeClr val="tx1"/>
              </a:solidFill>
            </a:rPr>
            <a:t>Flexibilitet i livet</a:t>
          </a:r>
          <a:endParaRPr lang="sv-SE" sz="1200" b="1" dirty="0"/>
        </a:p>
      </dgm:t>
    </dgm:pt>
    <dgm:pt modelId="{D94B43A1-2A8B-472F-8DB5-937526EF9BAE}" type="parTrans" cxnId="{593135E4-ACF2-4134-9641-0A29B4E844FB}">
      <dgm:prSet/>
      <dgm:spPr/>
      <dgm:t>
        <a:bodyPr/>
        <a:lstStyle/>
        <a:p>
          <a:endParaRPr lang="sv-SE"/>
        </a:p>
      </dgm:t>
    </dgm:pt>
    <dgm:pt modelId="{53B6C04C-7CE7-4B31-91C2-686A587F1D97}" type="sibTrans" cxnId="{593135E4-ACF2-4134-9641-0A29B4E844FB}">
      <dgm:prSet/>
      <dgm:spPr/>
      <dgm:t>
        <a:bodyPr/>
        <a:lstStyle/>
        <a:p>
          <a:endParaRPr lang="sv-SE"/>
        </a:p>
      </dgm:t>
    </dgm:pt>
    <dgm:pt modelId="{46C7A93D-206A-4DB0-8612-80432B1B6AB7}">
      <dgm:prSet phldrT="[Text]" custT="1"/>
      <dgm:spPr>
        <a:solidFill>
          <a:srgbClr val="FECA0C"/>
        </a:solidFill>
      </dgm:spPr>
      <dgm:t>
        <a:bodyPr/>
        <a:lstStyle/>
        <a:p>
          <a:pPr>
            <a:buFont typeface="Arial" panose="020B0604020202020204" pitchFamily="34" charset="0"/>
            <a:buChar char="•"/>
          </a:pPr>
          <a:r>
            <a:rPr lang="sv-SE" sz="1200" dirty="0">
              <a:solidFill>
                <a:prstClr val="black"/>
              </a:solidFill>
              <a:latin typeface="+mn-lt"/>
            </a:rPr>
            <a:t>Bristande ledarskap</a:t>
          </a:r>
          <a:endParaRPr lang="sv-SE" sz="1200" dirty="0">
            <a:latin typeface="+mn-lt"/>
          </a:endParaRPr>
        </a:p>
      </dgm:t>
    </dgm:pt>
    <dgm:pt modelId="{2A46E4FF-4C29-4155-8BB7-AB1344D59BB8}" type="parTrans" cxnId="{0FAE52ED-FDB7-4882-9651-AB40221902C8}">
      <dgm:prSet/>
      <dgm:spPr/>
      <dgm:t>
        <a:bodyPr/>
        <a:lstStyle/>
        <a:p>
          <a:endParaRPr lang="sv-SE"/>
        </a:p>
      </dgm:t>
    </dgm:pt>
    <dgm:pt modelId="{45CA59C0-3464-4C6A-8786-44AAB751FE43}" type="sibTrans" cxnId="{0FAE52ED-FDB7-4882-9651-AB40221902C8}">
      <dgm:prSet/>
      <dgm:spPr/>
      <dgm:t>
        <a:bodyPr/>
        <a:lstStyle/>
        <a:p>
          <a:endParaRPr lang="sv-SE"/>
        </a:p>
      </dgm:t>
    </dgm:pt>
    <dgm:pt modelId="{DF8037AA-AB21-4B19-8318-30BAD796318D}">
      <dgm:prSet phldrT="[Text]" custT="1"/>
      <dgm:spPr>
        <a:solidFill>
          <a:srgbClr val="FECA0C"/>
        </a:solidFill>
      </dgm:spPr>
      <dgm:t>
        <a:bodyPr/>
        <a:lstStyle/>
        <a:p>
          <a:r>
            <a:rPr lang="sv-SE" sz="1200" dirty="0">
              <a:solidFill>
                <a:prstClr val="black"/>
              </a:solidFill>
              <a:latin typeface="+mn-lt"/>
            </a:rPr>
            <a:t>För krävande arbetstider</a:t>
          </a:r>
          <a:endParaRPr lang="sv-SE" sz="1200" dirty="0">
            <a:latin typeface="+mn-lt"/>
          </a:endParaRPr>
        </a:p>
      </dgm:t>
    </dgm:pt>
    <dgm:pt modelId="{C3E613F6-A85C-4AF3-B1CD-B4BFCE7337A7}" type="parTrans" cxnId="{F2D8DF82-DEC8-4931-8CBF-C4DD9FFCEDAC}">
      <dgm:prSet/>
      <dgm:spPr/>
      <dgm:t>
        <a:bodyPr/>
        <a:lstStyle/>
        <a:p>
          <a:endParaRPr lang="sv-SE"/>
        </a:p>
      </dgm:t>
    </dgm:pt>
    <dgm:pt modelId="{BEF89A83-23EF-4F96-9A0F-A3764DCCDBF4}" type="sibTrans" cxnId="{F2D8DF82-DEC8-4931-8CBF-C4DD9FFCEDAC}">
      <dgm:prSet/>
      <dgm:spPr/>
      <dgm:t>
        <a:bodyPr/>
        <a:lstStyle/>
        <a:p>
          <a:endParaRPr lang="sv-SE"/>
        </a:p>
      </dgm:t>
    </dgm:pt>
    <dgm:pt modelId="{EA7F98C5-6498-4163-8E08-34DFDA0CE61C}">
      <dgm:prSet phldrT="[Text]" custT="1"/>
      <dgm:spPr>
        <a:solidFill>
          <a:srgbClr val="FECA0C"/>
        </a:solidFill>
      </dgm:spPr>
      <dgm:t>
        <a:bodyPr/>
        <a:lstStyle/>
        <a:p>
          <a:r>
            <a:rPr lang="sv-SE" sz="1200" dirty="0">
              <a:solidFill>
                <a:prstClr val="black"/>
              </a:solidFill>
              <a:latin typeface="+mn-lt"/>
            </a:rPr>
            <a:t>Arbetstiderna påverkar privat och familjeliv</a:t>
          </a:r>
          <a:endParaRPr lang="sv-SE" sz="1200" dirty="0">
            <a:latin typeface="+mn-lt"/>
          </a:endParaRPr>
        </a:p>
      </dgm:t>
    </dgm:pt>
    <dgm:pt modelId="{E7A5AACE-8623-49FC-9C71-F44F94A39C4A}" type="parTrans" cxnId="{DFB0853A-4869-425D-B27C-38313B92811F}">
      <dgm:prSet/>
      <dgm:spPr/>
      <dgm:t>
        <a:bodyPr/>
        <a:lstStyle/>
        <a:p>
          <a:endParaRPr lang="sv-SE"/>
        </a:p>
      </dgm:t>
    </dgm:pt>
    <dgm:pt modelId="{8083A481-84A5-4F28-A244-040AFDE7618F}" type="sibTrans" cxnId="{DFB0853A-4869-425D-B27C-38313B92811F}">
      <dgm:prSet/>
      <dgm:spPr/>
      <dgm:t>
        <a:bodyPr/>
        <a:lstStyle/>
        <a:p>
          <a:endParaRPr lang="sv-SE"/>
        </a:p>
      </dgm:t>
    </dgm:pt>
    <dgm:pt modelId="{8124DA06-D682-4B54-8CF9-3FB87E32A911}">
      <dgm:prSet phldrT="[Text]" custT="1"/>
      <dgm:spPr>
        <a:solidFill>
          <a:srgbClr val="FECA0C"/>
        </a:solidFill>
      </dgm:spPr>
      <dgm:t>
        <a:bodyPr/>
        <a:lstStyle/>
        <a:p>
          <a:r>
            <a:rPr lang="sv-SE" sz="1200" dirty="0">
              <a:solidFill>
                <a:prstClr val="black"/>
              </a:solidFill>
              <a:latin typeface="+mn-lt"/>
            </a:rPr>
            <a:t>Liten möjlighet att påverka sin arbetsmiljö</a:t>
          </a:r>
          <a:endParaRPr lang="sv-SE" sz="1200" dirty="0">
            <a:latin typeface="+mn-lt"/>
          </a:endParaRPr>
        </a:p>
      </dgm:t>
    </dgm:pt>
    <dgm:pt modelId="{C920EBBB-E4BC-485C-A074-0D7284D02741}" type="parTrans" cxnId="{28B4E58A-EB25-4D02-B3AC-1607E131C63B}">
      <dgm:prSet/>
      <dgm:spPr/>
      <dgm:t>
        <a:bodyPr/>
        <a:lstStyle/>
        <a:p>
          <a:endParaRPr lang="sv-SE"/>
        </a:p>
      </dgm:t>
    </dgm:pt>
    <dgm:pt modelId="{A6429475-9F8B-42C5-AEA9-258175AFCC3B}" type="sibTrans" cxnId="{28B4E58A-EB25-4D02-B3AC-1607E131C63B}">
      <dgm:prSet/>
      <dgm:spPr/>
      <dgm:t>
        <a:bodyPr/>
        <a:lstStyle/>
        <a:p>
          <a:endParaRPr lang="sv-SE"/>
        </a:p>
      </dgm:t>
    </dgm:pt>
    <dgm:pt modelId="{24F11C81-AAFB-46D6-B7EC-3D3ABDAF168C}">
      <dgm:prSet phldrT="[Text]" custT="1"/>
      <dgm:spPr>
        <a:solidFill>
          <a:srgbClr val="FECA0C"/>
        </a:solidFill>
      </dgm:spPr>
      <dgm:t>
        <a:bodyPr/>
        <a:lstStyle/>
        <a:p>
          <a:r>
            <a:rPr lang="sv-SE" sz="1200" dirty="0">
              <a:solidFill>
                <a:prstClr val="black"/>
              </a:solidFill>
              <a:latin typeface="+mn-lt"/>
            </a:rPr>
            <a:t>Kunde inte påverka sin situation</a:t>
          </a:r>
          <a:endParaRPr lang="sv-SE" sz="1200" dirty="0">
            <a:latin typeface="+mn-lt"/>
          </a:endParaRPr>
        </a:p>
      </dgm:t>
    </dgm:pt>
    <dgm:pt modelId="{FD9D32E9-A508-4FFE-AC05-4D8F09728A0C}" type="parTrans" cxnId="{7D8925C4-29C2-48C8-8E60-700E9C0A9B82}">
      <dgm:prSet/>
      <dgm:spPr/>
      <dgm:t>
        <a:bodyPr/>
        <a:lstStyle/>
        <a:p>
          <a:endParaRPr lang="sv-SE"/>
        </a:p>
      </dgm:t>
    </dgm:pt>
    <dgm:pt modelId="{F56E09C3-7809-40E5-BEFE-B07A7D5CC94E}" type="sibTrans" cxnId="{7D8925C4-29C2-48C8-8E60-700E9C0A9B82}">
      <dgm:prSet/>
      <dgm:spPr/>
      <dgm:t>
        <a:bodyPr/>
        <a:lstStyle/>
        <a:p>
          <a:endParaRPr lang="sv-SE"/>
        </a:p>
      </dgm:t>
    </dgm:pt>
    <dgm:pt modelId="{23E5428D-95C7-4D93-876E-645F26D30311}" type="pres">
      <dgm:prSet presAssocID="{623919F9-BF52-4FC7-88FB-D0C4C39CBF72}" presName="Name0" presStyleCnt="0">
        <dgm:presLayoutVars>
          <dgm:dir/>
          <dgm:resizeHandles val="exact"/>
        </dgm:presLayoutVars>
      </dgm:prSet>
      <dgm:spPr/>
    </dgm:pt>
    <dgm:pt modelId="{8E6E69E2-CE60-48E8-B7F9-57F3AC21B642}" type="pres">
      <dgm:prSet presAssocID="{E5C9D755-9AC9-41F1-8547-FB37BBF22293}" presName="parAndChTx" presStyleLbl="node1" presStyleIdx="0" presStyleCnt="3" custScaleX="63613">
        <dgm:presLayoutVars>
          <dgm:bulletEnabled val="1"/>
        </dgm:presLayoutVars>
      </dgm:prSet>
      <dgm:spPr/>
    </dgm:pt>
    <dgm:pt modelId="{129AFF11-6814-41E9-B18F-03D6D4A27078}" type="pres">
      <dgm:prSet presAssocID="{31C2C9CC-20EE-4979-9DDF-81D002F1D552}" presName="parAndChSpace" presStyleCnt="0"/>
      <dgm:spPr/>
    </dgm:pt>
    <dgm:pt modelId="{D7B2B68D-70C5-4414-B46B-F8376AADA4B3}" type="pres">
      <dgm:prSet presAssocID="{CBE0C3AC-18F1-4EEA-A337-A62C6BC9FF54}" presName="parAndChTx" presStyleLbl="node1" presStyleIdx="1" presStyleCnt="3" custScaleY="95873">
        <dgm:presLayoutVars>
          <dgm:bulletEnabled val="1"/>
        </dgm:presLayoutVars>
      </dgm:prSet>
      <dgm:spPr/>
    </dgm:pt>
    <dgm:pt modelId="{4D86E443-542B-4074-B764-9A3612F91F1D}" type="pres">
      <dgm:prSet presAssocID="{260E18D3-2C90-42D1-9D84-F37FD37DD6C8}" presName="parAndChSpace" presStyleCnt="0"/>
      <dgm:spPr/>
    </dgm:pt>
    <dgm:pt modelId="{EF8A9647-72D2-4723-99C9-E1985562FE36}" type="pres">
      <dgm:prSet presAssocID="{CC198989-8D2D-4B78-87C7-D43C85CD0B58}" presName="parAndChTx" presStyleLbl="node1" presStyleIdx="2" presStyleCnt="3" custScaleX="87241">
        <dgm:presLayoutVars>
          <dgm:bulletEnabled val="1"/>
        </dgm:presLayoutVars>
      </dgm:prSet>
      <dgm:spPr/>
    </dgm:pt>
  </dgm:ptLst>
  <dgm:cxnLst>
    <dgm:cxn modelId="{6789FF0F-2318-4DED-90DF-59CA149A655E}" type="presOf" srcId="{E5C9D755-9AC9-41F1-8547-FB37BBF22293}" destId="{8E6E69E2-CE60-48E8-B7F9-57F3AC21B642}" srcOrd="0" destOrd="0" presId="urn:microsoft.com/office/officeart/2005/8/layout/hChevron3"/>
    <dgm:cxn modelId="{F5E44612-94D7-46F1-91D8-900EC160D3DD}" type="presOf" srcId="{CBE0C3AC-18F1-4EEA-A337-A62C6BC9FF54}" destId="{D7B2B68D-70C5-4414-B46B-F8376AADA4B3}" srcOrd="0" destOrd="0" presId="urn:microsoft.com/office/officeart/2005/8/layout/hChevron3"/>
    <dgm:cxn modelId="{03540518-DE52-489A-80C6-9512B0D63CBF}" type="presOf" srcId="{5387BA9B-ECB1-4816-BF3B-FC7A2D61E534}" destId="{8E6E69E2-CE60-48E8-B7F9-57F3AC21B642}" srcOrd="0" destOrd="3" presId="urn:microsoft.com/office/officeart/2005/8/layout/hChevron3"/>
    <dgm:cxn modelId="{045E7618-48A4-43F6-B721-EA61D93CC619}" srcId="{CBE0C3AC-18F1-4EEA-A337-A62C6BC9FF54}" destId="{B5774319-6886-4603-A99B-F9FAA0A3614C}" srcOrd="4" destOrd="0" parTransId="{65183932-19A7-4D3E-8F2D-17D6F80DE37C}" sibTransId="{413A3772-F7A9-4D29-B9C7-1F1D0B39E3A6}"/>
    <dgm:cxn modelId="{80369A1D-581C-4891-95DC-F03DF580D658}" type="presOf" srcId="{B666347D-F394-4C76-AD86-D6FA6DEC45ED}" destId="{8E6E69E2-CE60-48E8-B7F9-57F3AC21B642}" srcOrd="0" destOrd="5" presId="urn:microsoft.com/office/officeart/2005/8/layout/hChevron3"/>
    <dgm:cxn modelId="{0CBCD822-C7BF-4C86-8A7B-ACB8F9C129C3}" type="presOf" srcId="{00D5B9BB-E12E-4E13-8358-3E8B561A7EDF}" destId="{D7B2B68D-70C5-4414-B46B-F8376AADA4B3}" srcOrd="0" destOrd="1" presId="urn:microsoft.com/office/officeart/2005/8/layout/hChevron3"/>
    <dgm:cxn modelId="{EFAD852D-3CD3-448A-B947-2AFF65541FCE}" srcId="{E5C9D755-9AC9-41F1-8547-FB37BBF22293}" destId="{B666347D-F394-4C76-AD86-D6FA6DEC45ED}" srcOrd="4" destOrd="0" parTransId="{3A5474D6-66C1-4DB6-AEAA-3F9D8DA67FAD}" sibTransId="{F11C19E7-02B0-4B50-9E26-7DB5B2EBA6D9}"/>
    <dgm:cxn modelId="{91E7F72E-816D-45FD-A046-88C901AAC49B}" srcId="{623919F9-BF52-4FC7-88FB-D0C4C39CBF72}" destId="{CC198989-8D2D-4B78-87C7-D43C85CD0B58}" srcOrd="2" destOrd="0" parTransId="{EF53692B-1403-4195-8966-CF9A16625A4A}" sibTransId="{274842E6-4334-467C-8541-6B18763810AB}"/>
    <dgm:cxn modelId="{58E65E32-D0C8-4E30-9034-C0D789BB65A3}" type="presOf" srcId="{8124DA06-D682-4B54-8CF9-3FB87E32A911}" destId="{D7B2B68D-70C5-4414-B46B-F8376AADA4B3}" srcOrd="0" destOrd="2" presId="urn:microsoft.com/office/officeart/2005/8/layout/hChevron3"/>
    <dgm:cxn modelId="{B7F41133-181A-4CD4-B64A-33139B16380D}" type="presOf" srcId="{46C7A93D-206A-4DB0-8612-80432B1B6AB7}" destId="{EF8A9647-72D2-4723-99C9-E1985562FE36}" srcOrd="0" destOrd="4" presId="urn:microsoft.com/office/officeart/2005/8/layout/hChevron3"/>
    <dgm:cxn modelId="{DFB0853A-4869-425D-B27C-38313B92811F}" srcId="{CBE0C3AC-18F1-4EEA-A337-A62C6BC9FF54}" destId="{EA7F98C5-6498-4163-8E08-34DFDA0CE61C}" srcOrd="2" destOrd="0" parTransId="{E7A5AACE-8623-49FC-9C71-F44F94A39C4A}" sibTransId="{8083A481-84A5-4F28-A244-040AFDE7618F}"/>
    <dgm:cxn modelId="{134FD35B-D087-4FD8-BD1C-73CFAAB8AB28}" type="presOf" srcId="{CC198989-8D2D-4B78-87C7-D43C85CD0B58}" destId="{EF8A9647-72D2-4723-99C9-E1985562FE36}" srcOrd="0" destOrd="0" presId="urn:microsoft.com/office/officeart/2005/8/layout/hChevron3"/>
    <dgm:cxn modelId="{D7F08642-222B-458F-93AB-3D4AB9A61B16}" srcId="{CC198989-8D2D-4B78-87C7-D43C85CD0B58}" destId="{83D27B1F-32BA-4DC0-A170-CDB1F4FCE5C1}" srcOrd="0" destOrd="0" parTransId="{8C5DA63D-7FE2-430C-BB54-3662820A6A18}" sibTransId="{FF60EBA8-9985-4DB2-B981-DEFCA9D4D18D}"/>
    <dgm:cxn modelId="{C16DC663-EE03-4000-9CC3-50B341E350FF}" srcId="{CBE0C3AC-18F1-4EEA-A337-A62C6BC9FF54}" destId="{D1DD4C5C-D726-4F4A-B72F-A60C9FEACFC0}" srcOrd="5" destOrd="0" parTransId="{4457F1A8-8B9F-4388-B901-343363F99E33}" sibTransId="{E954FA59-2FB6-473A-90EF-AC12CA5F2217}"/>
    <dgm:cxn modelId="{9385DF44-5D7F-4DE3-9D37-316798CF47B2}" srcId="{CC198989-8D2D-4B78-87C7-D43C85CD0B58}" destId="{3F56A483-B826-4765-872D-636E76893DDC}" srcOrd="4" destOrd="0" parTransId="{ADFBAB1C-5843-4A15-A470-CBD1C4FE3309}" sibTransId="{3C2A7540-E1FE-4372-9133-6AF61CA04FD2}"/>
    <dgm:cxn modelId="{D158D765-27D2-458E-8202-EB91A529D74E}" srcId="{623919F9-BF52-4FC7-88FB-D0C4C39CBF72}" destId="{CBE0C3AC-18F1-4EEA-A337-A62C6BC9FF54}" srcOrd="1" destOrd="0" parTransId="{DC59291D-ACED-4E01-AB73-6B5F7E13CC18}" sibTransId="{260E18D3-2C90-42D1-9D84-F37FD37DD6C8}"/>
    <dgm:cxn modelId="{F7BB3E46-DD68-4283-96CF-F0875A78095D}" srcId="{E5C9D755-9AC9-41F1-8547-FB37BBF22293}" destId="{E9D4A183-3072-4B63-B508-C371446DA94A}" srcOrd="3" destOrd="0" parTransId="{C259F266-42B1-4BF8-8828-2D0A56BEE148}" sibTransId="{7CB2532E-19C9-4495-B6D5-8FB75D2AC388}"/>
    <dgm:cxn modelId="{5366D574-5D1A-4E52-A4EC-275E49377A56}" srcId="{CBE0C3AC-18F1-4EEA-A337-A62C6BC9FF54}" destId="{0F5C45A8-993C-43CF-B3B8-6E768B4A80B0}" srcOrd="3" destOrd="0" parTransId="{178B5777-6B3D-4AFE-9C9B-93DD1E36E546}" sibTransId="{8CCE62A6-28D5-4260-BC9C-3818FB29DE52}"/>
    <dgm:cxn modelId="{C2A8D674-94B7-4808-9449-59BB5D19E9B3}" type="presOf" srcId="{8D70F065-9D23-4AFE-9440-AB1AC16C4F34}" destId="{8E6E69E2-CE60-48E8-B7F9-57F3AC21B642}" srcOrd="0" destOrd="1" presId="urn:microsoft.com/office/officeart/2005/8/layout/hChevron3"/>
    <dgm:cxn modelId="{17EB2275-E9AC-41FE-BE24-D97B0DA83AA2}" type="presOf" srcId="{74DA8943-F3A6-4E0F-AA97-1AEC86EB7611}" destId="{D7B2B68D-70C5-4414-B46B-F8376AADA4B3}" srcOrd="0" destOrd="7" presId="urn:microsoft.com/office/officeart/2005/8/layout/hChevron3"/>
    <dgm:cxn modelId="{DA260E7F-611F-4E27-86C7-2B962C9288CA}" type="presOf" srcId="{0F5C45A8-993C-43CF-B3B8-6E768B4A80B0}" destId="{D7B2B68D-70C5-4414-B46B-F8376AADA4B3}" srcOrd="0" destOrd="4" presId="urn:microsoft.com/office/officeart/2005/8/layout/hChevron3"/>
    <dgm:cxn modelId="{F2D8DF82-DEC8-4931-8CBF-C4DD9FFCEDAC}" srcId="{CC198989-8D2D-4B78-87C7-D43C85CD0B58}" destId="{DF8037AA-AB21-4B19-8318-30BAD796318D}" srcOrd="2" destOrd="0" parTransId="{C3E613F6-A85C-4AF3-B1CD-B4BFCE7337A7}" sibTransId="{BEF89A83-23EF-4F96-9A0F-A3764DCCDBF4}"/>
    <dgm:cxn modelId="{28B4E58A-EB25-4D02-B3AC-1607E131C63B}" srcId="{CBE0C3AC-18F1-4EEA-A337-A62C6BC9FF54}" destId="{8124DA06-D682-4B54-8CF9-3FB87E32A911}" srcOrd="1" destOrd="0" parTransId="{C920EBBB-E4BC-485C-A074-0D7284D02741}" sibTransId="{A6429475-9F8B-42C5-AEA9-258175AFCC3B}"/>
    <dgm:cxn modelId="{B611D89B-C19E-46C5-AEF2-DE2B07846F14}" srcId="{CC198989-8D2D-4B78-87C7-D43C85CD0B58}" destId="{759BE24C-A531-4FC0-A67C-830422AAE500}" srcOrd="5" destOrd="0" parTransId="{902D5DD4-B20E-4CDD-8A70-D277B2DD43F1}" sibTransId="{AEDF7173-9F20-4EF6-AABA-8DC1CE59EF1A}"/>
    <dgm:cxn modelId="{FBB0CCA6-7652-4F36-9C7E-F20ACB98BF30}" srcId="{E5C9D755-9AC9-41F1-8547-FB37BBF22293}" destId="{35090FED-C17C-41EE-BA72-FE8FF9B48698}" srcOrd="1" destOrd="0" parTransId="{1831E4AA-82E2-4C92-BC18-D2E086A4581C}" sibTransId="{4B564D39-2A66-4E8E-A002-58DC54F3124C}"/>
    <dgm:cxn modelId="{473928A7-61CF-466D-B5BF-83A046FA6C82}" srcId="{623919F9-BF52-4FC7-88FB-D0C4C39CBF72}" destId="{E5C9D755-9AC9-41F1-8547-FB37BBF22293}" srcOrd="0" destOrd="0" parTransId="{1D85D8BA-5C73-41BF-8936-CDA0836CDC40}" sibTransId="{31C2C9CC-20EE-4979-9DDF-81D002F1D552}"/>
    <dgm:cxn modelId="{A8337FAB-AF26-4D5E-8C81-23DDC0E393AA}" srcId="{CBE0C3AC-18F1-4EEA-A337-A62C6BC9FF54}" destId="{74DA8943-F3A6-4E0F-AA97-1AEC86EB7611}" srcOrd="6" destOrd="0" parTransId="{9985EFC7-7742-4B34-8416-C2366911C7AB}" sibTransId="{49B11205-CEDF-4DFA-8AED-A9D8ACE497FF}"/>
    <dgm:cxn modelId="{42CFB3B4-4894-4B01-A632-103A112216B0}" type="presOf" srcId="{759BE24C-A531-4FC0-A67C-830422AAE500}" destId="{EF8A9647-72D2-4723-99C9-E1985562FE36}" srcOrd="0" destOrd="6" presId="urn:microsoft.com/office/officeart/2005/8/layout/hChevron3"/>
    <dgm:cxn modelId="{C0E145BB-FF90-4A9A-9F8F-0BC67472A452}" srcId="{CBE0C3AC-18F1-4EEA-A337-A62C6BC9FF54}" destId="{00D5B9BB-E12E-4E13-8358-3E8B561A7EDF}" srcOrd="0" destOrd="0" parTransId="{6406AB6A-E4F3-4A2D-AA69-055962CB420E}" sibTransId="{9A4C8E44-60CE-41A7-87EA-369D5C0F56D6}"/>
    <dgm:cxn modelId="{04E46EBC-18CB-43D7-BD9E-E97C7E7E1F03}" type="presOf" srcId="{24F11C81-AAFB-46D6-B7EC-3D3ABDAF168C}" destId="{EF8A9647-72D2-4723-99C9-E1985562FE36}" srcOrd="0" destOrd="2" presId="urn:microsoft.com/office/officeart/2005/8/layout/hChevron3"/>
    <dgm:cxn modelId="{7D8925C4-29C2-48C8-8E60-700E9C0A9B82}" srcId="{CC198989-8D2D-4B78-87C7-D43C85CD0B58}" destId="{24F11C81-AAFB-46D6-B7EC-3D3ABDAF168C}" srcOrd="1" destOrd="0" parTransId="{FD9D32E9-A508-4FFE-AC05-4D8F09728A0C}" sibTransId="{F56E09C3-7809-40E5-BEFE-B07A7D5CC94E}"/>
    <dgm:cxn modelId="{DAC842C9-E0A2-4D31-9B7F-188B5D6B3986}" type="presOf" srcId="{3F56A483-B826-4765-872D-636E76893DDC}" destId="{EF8A9647-72D2-4723-99C9-E1985562FE36}" srcOrd="0" destOrd="5" presId="urn:microsoft.com/office/officeart/2005/8/layout/hChevron3"/>
    <dgm:cxn modelId="{2212E4D6-2E4D-40B6-8A30-F6315FBB19A6}" type="presOf" srcId="{E9D4A183-3072-4B63-B508-C371446DA94A}" destId="{8E6E69E2-CE60-48E8-B7F9-57F3AC21B642}" srcOrd="0" destOrd="4" presId="urn:microsoft.com/office/officeart/2005/8/layout/hChevron3"/>
    <dgm:cxn modelId="{B797C0DB-DB9B-4265-AF24-8DC9843479C0}" srcId="{E5C9D755-9AC9-41F1-8547-FB37BBF22293}" destId="{8D70F065-9D23-4AFE-9440-AB1AC16C4F34}" srcOrd="0" destOrd="0" parTransId="{D1053CC7-297D-497E-AAC1-0D79838AB10E}" sibTransId="{74681B56-533F-457F-A969-18E7E71E5DD4}"/>
    <dgm:cxn modelId="{305035DC-1E73-44F7-912D-A9CA19217363}" type="presOf" srcId="{623919F9-BF52-4FC7-88FB-D0C4C39CBF72}" destId="{23E5428D-95C7-4D93-876E-645F26D30311}" srcOrd="0" destOrd="0" presId="urn:microsoft.com/office/officeart/2005/8/layout/hChevron3"/>
    <dgm:cxn modelId="{F09443E0-3003-451A-8422-7DD481C6A0C1}" type="presOf" srcId="{D1DD4C5C-D726-4F4A-B72F-A60C9FEACFC0}" destId="{D7B2B68D-70C5-4414-B46B-F8376AADA4B3}" srcOrd="0" destOrd="6" presId="urn:microsoft.com/office/officeart/2005/8/layout/hChevron3"/>
    <dgm:cxn modelId="{42609BE2-9CDC-4B64-8CF1-3CA56F32634D}" type="presOf" srcId="{DF8037AA-AB21-4B19-8318-30BAD796318D}" destId="{EF8A9647-72D2-4723-99C9-E1985562FE36}" srcOrd="0" destOrd="3" presId="urn:microsoft.com/office/officeart/2005/8/layout/hChevron3"/>
    <dgm:cxn modelId="{593135E4-ACF2-4134-9641-0A29B4E844FB}" srcId="{E5C9D755-9AC9-41F1-8547-FB37BBF22293}" destId="{5387BA9B-ECB1-4816-BF3B-FC7A2D61E534}" srcOrd="2" destOrd="0" parTransId="{D94B43A1-2A8B-472F-8DB5-937526EF9BAE}" sibTransId="{53B6C04C-7CE7-4B31-91C2-686A587F1D97}"/>
    <dgm:cxn modelId="{E47D8EE5-C15B-40D1-B58E-EF8231DE1B19}" type="presOf" srcId="{83D27B1F-32BA-4DC0-A170-CDB1F4FCE5C1}" destId="{EF8A9647-72D2-4723-99C9-E1985562FE36}" srcOrd="0" destOrd="1" presId="urn:microsoft.com/office/officeart/2005/8/layout/hChevron3"/>
    <dgm:cxn modelId="{F34483E7-2D83-42A8-BFD9-EC7CC17917D6}" type="presOf" srcId="{B5774319-6886-4603-A99B-F9FAA0A3614C}" destId="{D7B2B68D-70C5-4414-B46B-F8376AADA4B3}" srcOrd="0" destOrd="5" presId="urn:microsoft.com/office/officeart/2005/8/layout/hChevron3"/>
    <dgm:cxn modelId="{0FAE52ED-FDB7-4882-9651-AB40221902C8}" srcId="{CC198989-8D2D-4B78-87C7-D43C85CD0B58}" destId="{46C7A93D-206A-4DB0-8612-80432B1B6AB7}" srcOrd="3" destOrd="0" parTransId="{2A46E4FF-4C29-4155-8BB7-AB1344D59BB8}" sibTransId="{45CA59C0-3464-4C6A-8786-44AAB751FE43}"/>
    <dgm:cxn modelId="{36060AFE-4B55-4E29-BAA7-22E2E7B0C9F6}" type="presOf" srcId="{EA7F98C5-6498-4163-8E08-34DFDA0CE61C}" destId="{D7B2B68D-70C5-4414-B46B-F8376AADA4B3}" srcOrd="0" destOrd="3" presId="urn:microsoft.com/office/officeart/2005/8/layout/hChevron3"/>
    <dgm:cxn modelId="{20FDF4FE-7465-4969-AFDE-D30419340698}" type="presOf" srcId="{35090FED-C17C-41EE-BA72-FE8FF9B48698}" destId="{8E6E69E2-CE60-48E8-B7F9-57F3AC21B642}" srcOrd="0" destOrd="2" presId="urn:microsoft.com/office/officeart/2005/8/layout/hChevron3"/>
    <dgm:cxn modelId="{01D74ACB-91D6-4BA1-B757-3EE8C34C605E}" type="presParOf" srcId="{23E5428D-95C7-4D93-876E-645F26D30311}" destId="{8E6E69E2-CE60-48E8-B7F9-57F3AC21B642}" srcOrd="0" destOrd="0" presId="urn:microsoft.com/office/officeart/2005/8/layout/hChevron3"/>
    <dgm:cxn modelId="{B93ED43B-CA5C-4160-8C59-FFB6D93484B7}" type="presParOf" srcId="{23E5428D-95C7-4D93-876E-645F26D30311}" destId="{129AFF11-6814-41E9-B18F-03D6D4A27078}" srcOrd="1" destOrd="0" presId="urn:microsoft.com/office/officeart/2005/8/layout/hChevron3"/>
    <dgm:cxn modelId="{BC8D25F8-B746-4048-8702-35185AACE52D}" type="presParOf" srcId="{23E5428D-95C7-4D93-876E-645F26D30311}" destId="{D7B2B68D-70C5-4414-B46B-F8376AADA4B3}" srcOrd="2" destOrd="0" presId="urn:microsoft.com/office/officeart/2005/8/layout/hChevron3"/>
    <dgm:cxn modelId="{C73EA346-FFA4-499C-9D56-04BD8AE6BCF2}" type="presParOf" srcId="{23E5428D-95C7-4D93-876E-645F26D30311}" destId="{4D86E443-542B-4074-B764-9A3612F91F1D}" srcOrd="3" destOrd="0" presId="urn:microsoft.com/office/officeart/2005/8/layout/hChevron3"/>
    <dgm:cxn modelId="{916CADDE-06C0-4BBD-B505-3CC74B298E36}" type="presParOf" srcId="{23E5428D-95C7-4D93-876E-645F26D30311}" destId="{EF8A9647-72D2-4723-99C9-E1985562FE36}"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23919F9-BF52-4FC7-88FB-D0C4C39CBF72}" type="doc">
      <dgm:prSet loTypeId="urn:microsoft.com/office/officeart/2005/8/layout/hChevron3" loCatId="process" qsTypeId="urn:microsoft.com/office/officeart/2005/8/quickstyle/simple3" qsCatId="simple" csTypeId="urn:microsoft.com/office/officeart/2005/8/colors/accent1_2" csCatId="accent1" phldr="1"/>
      <dgm:spPr/>
      <dgm:t>
        <a:bodyPr/>
        <a:lstStyle/>
        <a:p>
          <a:endParaRPr lang="sv-SE"/>
        </a:p>
      </dgm:t>
    </dgm:pt>
    <dgm:pt modelId="{CC198989-8D2D-4B78-87C7-D43C85CD0B58}">
      <dgm:prSet phldrT="[Text]" custT="1"/>
      <dgm:spPr>
        <a:solidFill>
          <a:srgbClr val="24ABD7"/>
        </a:solidFill>
      </dgm:spPr>
      <dgm:t>
        <a:bodyPr/>
        <a:lstStyle/>
        <a:p>
          <a:r>
            <a:rPr lang="sv-SE" sz="1200" b="1" dirty="0"/>
            <a:t>Anledningar har lämnat</a:t>
          </a:r>
        </a:p>
      </dgm:t>
    </dgm:pt>
    <dgm:pt modelId="{EF53692B-1403-4195-8966-CF9A16625A4A}" type="parTrans" cxnId="{91E7F72E-816D-45FD-A046-88C901AAC49B}">
      <dgm:prSet/>
      <dgm:spPr/>
      <dgm:t>
        <a:bodyPr/>
        <a:lstStyle/>
        <a:p>
          <a:endParaRPr lang="sv-SE" sz="1200"/>
        </a:p>
      </dgm:t>
    </dgm:pt>
    <dgm:pt modelId="{274842E6-4334-467C-8541-6B18763810AB}" type="sibTrans" cxnId="{91E7F72E-816D-45FD-A046-88C901AAC49B}">
      <dgm:prSet/>
      <dgm:spPr/>
      <dgm:t>
        <a:bodyPr/>
        <a:lstStyle/>
        <a:p>
          <a:endParaRPr lang="sv-SE" sz="1200"/>
        </a:p>
      </dgm:t>
    </dgm:pt>
    <dgm:pt modelId="{83D27B1F-32BA-4DC0-A170-CDB1F4FCE5C1}">
      <dgm:prSet phldrT="[Text]" custT="1"/>
      <dgm:spPr>
        <a:solidFill>
          <a:srgbClr val="24ABD7"/>
        </a:solidFill>
      </dgm:spPr>
      <dgm:t>
        <a:bodyPr/>
        <a:lstStyle/>
        <a:p>
          <a:pPr>
            <a:buFont typeface="Arial" panose="020B0604020202020204" pitchFamily="34" charset="0"/>
            <a:buChar char="•"/>
          </a:pPr>
          <a:r>
            <a:rPr lang="sv-SE" sz="1200" dirty="0">
              <a:solidFill>
                <a:prstClr val="black"/>
              </a:solidFill>
              <a:latin typeface="+mn-lt"/>
            </a:rPr>
            <a:t>Inga förutsättningar att bedriva den vård man trodde på (resursbrist, för många patienter, för stort ansvar)</a:t>
          </a:r>
          <a:endParaRPr lang="sv-SE" sz="1200" dirty="0">
            <a:latin typeface="+mn-lt"/>
          </a:endParaRPr>
        </a:p>
      </dgm:t>
    </dgm:pt>
    <dgm:pt modelId="{8C5DA63D-7FE2-430C-BB54-3662820A6A18}" type="parTrans" cxnId="{D7F08642-222B-458F-93AB-3D4AB9A61B16}">
      <dgm:prSet/>
      <dgm:spPr/>
      <dgm:t>
        <a:bodyPr/>
        <a:lstStyle/>
        <a:p>
          <a:endParaRPr lang="sv-SE" sz="1200"/>
        </a:p>
      </dgm:t>
    </dgm:pt>
    <dgm:pt modelId="{FF60EBA8-9985-4DB2-B981-DEFCA9D4D18D}" type="sibTrans" cxnId="{D7F08642-222B-458F-93AB-3D4AB9A61B16}">
      <dgm:prSet/>
      <dgm:spPr/>
      <dgm:t>
        <a:bodyPr/>
        <a:lstStyle/>
        <a:p>
          <a:endParaRPr lang="sv-SE" sz="1200"/>
        </a:p>
      </dgm:t>
    </dgm:pt>
    <dgm:pt modelId="{CBE0C3AC-18F1-4EEA-A337-A62C6BC9FF54}">
      <dgm:prSet phldrT="[Text]" custT="1"/>
      <dgm:spPr>
        <a:solidFill>
          <a:srgbClr val="24ABD7"/>
        </a:solidFill>
      </dgm:spPr>
      <dgm:t>
        <a:bodyPr/>
        <a:lstStyle/>
        <a:p>
          <a:r>
            <a:rPr lang="sv-SE" sz="1200" b="1" dirty="0">
              <a:latin typeface="+mn-lt"/>
            </a:rPr>
            <a:t>Tankar lämna Yrket</a:t>
          </a:r>
        </a:p>
      </dgm:t>
    </dgm:pt>
    <dgm:pt modelId="{260E18D3-2C90-42D1-9D84-F37FD37DD6C8}" type="sibTrans" cxnId="{D158D765-27D2-458E-8202-EB91A529D74E}">
      <dgm:prSet/>
      <dgm:spPr/>
      <dgm:t>
        <a:bodyPr/>
        <a:lstStyle/>
        <a:p>
          <a:endParaRPr lang="sv-SE" sz="1200"/>
        </a:p>
      </dgm:t>
    </dgm:pt>
    <dgm:pt modelId="{DC59291D-ACED-4E01-AB73-6B5F7E13CC18}" type="parTrans" cxnId="{D158D765-27D2-458E-8202-EB91A529D74E}">
      <dgm:prSet/>
      <dgm:spPr/>
      <dgm:t>
        <a:bodyPr/>
        <a:lstStyle/>
        <a:p>
          <a:endParaRPr lang="sv-SE" sz="1200"/>
        </a:p>
      </dgm:t>
    </dgm:pt>
    <dgm:pt modelId="{00D5B9BB-E12E-4E13-8358-3E8B561A7EDF}">
      <dgm:prSet phldrT="[Text]" custT="1"/>
      <dgm:spPr>
        <a:solidFill>
          <a:srgbClr val="24ABD7"/>
        </a:solidFill>
      </dgm:spPr>
      <dgm:t>
        <a:bodyPr/>
        <a:lstStyle/>
        <a:p>
          <a:pPr>
            <a:buFont typeface="Arial" panose="020B0604020202020204" pitchFamily="34" charset="0"/>
            <a:buChar char="•"/>
          </a:pPr>
          <a:r>
            <a:rPr lang="sv-SE" sz="1200" dirty="0">
              <a:solidFill>
                <a:prstClr val="black"/>
              </a:solidFill>
              <a:latin typeface="+mn-lt"/>
            </a:rPr>
            <a:t>Inte delade värderingar kring patientsäkerhet och vård</a:t>
          </a:r>
          <a:endParaRPr lang="sv-SE" sz="1200" dirty="0">
            <a:latin typeface="+mn-lt"/>
          </a:endParaRPr>
        </a:p>
      </dgm:t>
    </dgm:pt>
    <dgm:pt modelId="{9A4C8E44-60CE-41A7-87EA-369D5C0F56D6}" type="sibTrans" cxnId="{C0E145BB-FF90-4A9A-9F8F-0BC67472A452}">
      <dgm:prSet/>
      <dgm:spPr/>
      <dgm:t>
        <a:bodyPr/>
        <a:lstStyle/>
        <a:p>
          <a:endParaRPr lang="sv-SE" sz="1200"/>
        </a:p>
      </dgm:t>
    </dgm:pt>
    <dgm:pt modelId="{6406AB6A-E4F3-4A2D-AA69-055962CB420E}" type="parTrans" cxnId="{C0E145BB-FF90-4A9A-9F8F-0BC67472A452}">
      <dgm:prSet/>
      <dgm:spPr/>
      <dgm:t>
        <a:bodyPr/>
        <a:lstStyle/>
        <a:p>
          <a:endParaRPr lang="sv-SE" sz="1200"/>
        </a:p>
      </dgm:t>
    </dgm:pt>
    <dgm:pt modelId="{E5C9D755-9AC9-41F1-8547-FB37BBF22293}">
      <dgm:prSet phldrT="[Text]" custT="1"/>
      <dgm:spPr>
        <a:solidFill>
          <a:srgbClr val="24ABD7"/>
        </a:solidFill>
      </dgm:spPr>
      <dgm:t>
        <a:bodyPr/>
        <a:lstStyle/>
        <a:p>
          <a:r>
            <a:rPr lang="sv-SE" sz="1200" dirty="0"/>
            <a:t>.</a:t>
          </a:r>
          <a:r>
            <a:rPr lang="sv-SE" sz="1200" b="1" dirty="0"/>
            <a:t>Motivation</a:t>
          </a:r>
        </a:p>
      </dgm:t>
    </dgm:pt>
    <dgm:pt modelId="{31C2C9CC-20EE-4979-9DDF-81D002F1D552}" type="sibTrans" cxnId="{473928A7-61CF-466D-B5BF-83A046FA6C82}">
      <dgm:prSet/>
      <dgm:spPr/>
      <dgm:t>
        <a:bodyPr/>
        <a:lstStyle/>
        <a:p>
          <a:endParaRPr lang="sv-SE" sz="1200"/>
        </a:p>
      </dgm:t>
    </dgm:pt>
    <dgm:pt modelId="{1D85D8BA-5C73-41BF-8936-CDA0836CDC40}" type="parTrans" cxnId="{473928A7-61CF-466D-B5BF-83A046FA6C82}">
      <dgm:prSet/>
      <dgm:spPr/>
      <dgm:t>
        <a:bodyPr/>
        <a:lstStyle/>
        <a:p>
          <a:endParaRPr lang="sv-SE" sz="1200"/>
        </a:p>
      </dgm:t>
    </dgm:pt>
    <dgm:pt modelId="{8D70F065-9D23-4AFE-9440-AB1AC16C4F34}">
      <dgm:prSet phldrT="[Text]" custT="1"/>
      <dgm:spPr>
        <a:solidFill>
          <a:srgbClr val="24ABD7"/>
        </a:solidFill>
      </dgm:spPr>
      <dgm:t>
        <a:bodyPr/>
        <a:lstStyle/>
        <a:p>
          <a:pPr>
            <a:buFont typeface="Arial" panose="020B0604020202020204" pitchFamily="34" charset="0"/>
            <a:buChar char="•"/>
          </a:pPr>
          <a:r>
            <a:rPr lang="sv-SE" sz="1400" b="1" dirty="0">
              <a:solidFill>
                <a:schemeClr val="tx1"/>
              </a:solidFill>
            </a:rPr>
            <a:t>Humanistiskt arbetssätt</a:t>
          </a:r>
          <a:endParaRPr lang="sv-SE" sz="1400" b="1" dirty="0"/>
        </a:p>
      </dgm:t>
    </dgm:pt>
    <dgm:pt modelId="{74681B56-533F-457F-A969-18E7E71E5DD4}" type="sibTrans" cxnId="{B797C0DB-DB9B-4265-AF24-8DC9843479C0}">
      <dgm:prSet/>
      <dgm:spPr/>
      <dgm:t>
        <a:bodyPr/>
        <a:lstStyle/>
        <a:p>
          <a:endParaRPr lang="sv-SE" sz="1200"/>
        </a:p>
      </dgm:t>
    </dgm:pt>
    <dgm:pt modelId="{D1053CC7-297D-497E-AAC1-0D79838AB10E}" type="parTrans" cxnId="{B797C0DB-DB9B-4265-AF24-8DC9843479C0}">
      <dgm:prSet/>
      <dgm:spPr/>
      <dgm:t>
        <a:bodyPr/>
        <a:lstStyle/>
        <a:p>
          <a:endParaRPr lang="sv-SE" sz="1200"/>
        </a:p>
      </dgm:t>
    </dgm:pt>
    <dgm:pt modelId="{B8D90788-825D-4A88-8123-480604A4EE2A}">
      <dgm:prSet custT="1"/>
      <dgm:spPr/>
      <dgm:t>
        <a:bodyPr/>
        <a:lstStyle/>
        <a:p>
          <a:pPr>
            <a:buFont typeface="Arial" panose="020B0604020202020204" pitchFamily="34" charset="0"/>
            <a:buChar char="•"/>
          </a:pPr>
          <a:r>
            <a:rPr lang="sv-SE" sz="1200" dirty="0">
              <a:solidFill>
                <a:prstClr val="black"/>
              </a:solidFill>
              <a:latin typeface="+mn-lt"/>
            </a:rPr>
            <a:t>Emotionellt  utmattande och socialt dränerande</a:t>
          </a:r>
        </a:p>
      </dgm:t>
    </dgm:pt>
    <dgm:pt modelId="{E542997E-CFE9-47CC-9E0D-0E52C152C668}" type="parTrans" cxnId="{7E23656F-A59D-400E-B280-5A14A0C59B4A}">
      <dgm:prSet/>
      <dgm:spPr/>
      <dgm:t>
        <a:bodyPr/>
        <a:lstStyle/>
        <a:p>
          <a:endParaRPr lang="sv-SE"/>
        </a:p>
      </dgm:t>
    </dgm:pt>
    <dgm:pt modelId="{30C4BE27-35BE-4C88-B521-501C3B092D45}" type="sibTrans" cxnId="{7E23656F-A59D-400E-B280-5A14A0C59B4A}">
      <dgm:prSet/>
      <dgm:spPr/>
      <dgm:t>
        <a:bodyPr/>
        <a:lstStyle/>
        <a:p>
          <a:endParaRPr lang="sv-SE"/>
        </a:p>
      </dgm:t>
    </dgm:pt>
    <dgm:pt modelId="{B75AB7BF-CEF2-4EB5-9963-24FDBE6C9F38}">
      <dgm:prSet custT="1"/>
      <dgm:spPr/>
      <dgm:t>
        <a:bodyPr/>
        <a:lstStyle/>
        <a:p>
          <a:pPr>
            <a:buFont typeface="Arial" panose="020B0604020202020204" pitchFamily="34" charset="0"/>
            <a:buChar char="•"/>
          </a:pPr>
          <a:r>
            <a:rPr lang="sv-SE" sz="1200" dirty="0">
              <a:solidFill>
                <a:prstClr val="black"/>
              </a:solidFill>
              <a:latin typeface="+mn-lt"/>
            </a:rPr>
            <a:t>Kompetens som inte utnyttjades</a:t>
          </a:r>
        </a:p>
      </dgm:t>
    </dgm:pt>
    <dgm:pt modelId="{B68D2956-8CCB-4093-875E-6BD921036C15}" type="parTrans" cxnId="{4408F656-FAF2-471B-8FAE-FFA38974E5FA}">
      <dgm:prSet/>
      <dgm:spPr/>
      <dgm:t>
        <a:bodyPr/>
        <a:lstStyle/>
        <a:p>
          <a:endParaRPr lang="sv-SE"/>
        </a:p>
      </dgm:t>
    </dgm:pt>
    <dgm:pt modelId="{980C72D1-E64B-4ECF-B17F-FD3FC6985762}" type="sibTrans" cxnId="{4408F656-FAF2-471B-8FAE-FFA38974E5FA}">
      <dgm:prSet/>
      <dgm:spPr/>
      <dgm:t>
        <a:bodyPr/>
        <a:lstStyle/>
        <a:p>
          <a:endParaRPr lang="sv-SE"/>
        </a:p>
      </dgm:t>
    </dgm:pt>
    <dgm:pt modelId="{3042140C-4E6D-43BF-9C32-C4109C0AD42A}">
      <dgm:prSet custT="1"/>
      <dgm:spPr/>
      <dgm:t>
        <a:bodyPr/>
        <a:lstStyle/>
        <a:p>
          <a:pPr>
            <a:buFont typeface="Arial" panose="020B0604020202020204" pitchFamily="34" charset="0"/>
            <a:buChar char="•"/>
          </a:pPr>
          <a:r>
            <a:rPr lang="sv-SE" sz="1200" dirty="0">
              <a:solidFill>
                <a:prstClr val="black"/>
              </a:solidFill>
              <a:latin typeface="+mn-lt"/>
            </a:rPr>
            <a:t>Sökte personlig utveckling</a:t>
          </a:r>
        </a:p>
      </dgm:t>
    </dgm:pt>
    <dgm:pt modelId="{A8C01CC3-4A9C-4C02-9C91-E4A87020765A}" type="parTrans" cxnId="{41197853-1109-4DCA-85CA-964397396C0D}">
      <dgm:prSet/>
      <dgm:spPr/>
      <dgm:t>
        <a:bodyPr/>
        <a:lstStyle/>
        <a:p>
          <a:endParaRPr lang="sv-SE"/>
        </a:p>
      </dgm:t>
    </dgm:pt>
    <dgm:pt modelId="{BA06B807-3CDE-4DD3-A4D0-1FFED209BBB6}" type="sibTrans" cxnId="{41197853-1109-4DCA-85CA-964397396C0D}">
      <dgm:prSet/>
      <dgm:spPr/>
      <dgm:t>
        <a:bodyPr/>
        <a:lstStyle/>
        <a:p>
          <a:endParaRPr lang="sv-SE"/>
        </a:p>
      </dgm:t>
    </dgm:pt>
    <dgm:pt modelId="{8585E411-A96A-421B-ABB1-F6DAED29A848}">
      <dgm:prSet custT="1"/>
      <dgm:spPr/>
      <dgm:t>
        <a:bodyPr/>
        <a:lstStyle/>
        <a:p>
          <a:pPr>
            <a:buFont typeface="Arial" panose="020B0604020202020204" pitchFamily="34" charset="0"/>
            <a:buChar char="•"/>
          </a:pPr>
          <a:r>
            <a:rPr lang="sv-SE" sz="1200" dirty="0">
              <a:solidFill>
                <a:prstClr val="black"/>
              </a:solidFill>
              <a:latin typeface="+mn-lt"/>
            </a:rPr>
            <a:t>Social utmattning, orkar nog inte mer</a:t>
          </a:r>
        </a:p>
      </dgm:t>
    </dgm:pt>
    <dgm:pt modelId="{B7609CF7-F765-43A1-9BBC-B820B02889A9}" type="parTrans" cxnId="{279BD64B-A1B1-41DA-8DAA-C91FE1F633F4}">
      <dgm:prSet/>
      <dgm:spPr/>
      <dgm:t>
        <a:bodyPr/>
        <a:lstStyle/>
        <a:p>
          <a:endParaRPr lang="sv-SE"/>
        </a:p>
      </dgm:t>
    </dgm:pt>
    <dgm:pt modelId="{A3A9A452-FD0C-4C2A-9C78-615FF1214046}" type="sibTrans" cxnId="{279BD64B-A1B1-41DA-8DAA-C91FE1F633F4}">
      <dgm:prSet/>
      <dgm:spPr/>
      <dgm:t>
        <a:bodyPr/>
        <a:lstStyle/>
        <a:p>
          <a:endParaRPr lang="sv-SE"/>
        </a:p>
      </dgm:t>
    </dgm:pt>
    <dgm:pt modelId="{FC861637-0CBC-486A-8A85-5B6DD56F9313}">
      <dgm:prSet custT="1"/>
      <dgm:spPr/>
      <dgm:t>
        <a:bodyPr/>
        <a:lstStyle/>
        <a:p>
          <a:pPr>
            <a:buFont typeface="Arial" panose="020B0604020202020204" pitchFamily="34" charset="0"/>
            <a:buChar char="•"/>
          </a:pPr>
          <a:r>
            <a:rPr lang="sv-SE" sz="1200" dirty="0">
              <a:solidFill>
                <a:prstClr val="black"/>
              </a:solidFill>
              <a:latin typeface="+mn-lt"/>
            </a:rPr>
            <a:t>Trött på det sjuka</a:t>
          </a:r>
        </a:p>
      </dgm:t>
    </dgm:pt>
    <dgm:pt modelId="{B5DF62BB-891F-4B80-9C3B-C8F9ED625903}" type="parTrans" cxnId="{E0918B76-1CF0-4693-9CAA-C8727D42925C}">
      <dgm:prSet/>
      <dgm:spPr/>
      <dgm:t>
        <a:bodyPr/>
        <a:lstStyle/>
        <a:p>
          <a:endParaRPr lang="sv-SE"/>
        </a:p>
      </dgm:t>
    </dgm:pt>
    <dgm:pt modelId="{F0442A66-B7D9-4813-AB86-EFD9BCBCBDA5}" type="sibTrans" cxnId="{E0918B76-1CF0-4693-9CAA-C8727D42925C}">
      <dgm:prSet/>
      <dgm:spPr/>
      <dgm:t>
        <a:bodyPr/>
        <a:lstStyle/>
        <a:p>
          <a:endParaRPr lang="sv-SE"/>
        </a:p>
      </dgm:t>
    </dgm:pt>
    <dgm:pt modelId="{96761BA8-6EBB-4BC1-86F6-1986BBAF12F9}">
      <dgm:prSet custT="1"/>
      <dgm:spPr/>
      <dgm:t>
        <a:bodyPr/>
        <a:lstStyle/>
        <a:p>
          <a:pPr>
            <a:buFont typeface="Arial" panose="020B0604020202020204" pitchFamily="34" charset="0"/>
            <a:buChar char="•"/>
          </a:pPr>
          <a:r>
            <a:rPr lang="sv-SE" sz="1200" dirty="0">
              <a:solidFill>
                <a:prstClr val="black"/>
              </a:solidFill>
              <a:latin typeface="+mn-lt"/>
            </a:rPr>
            <a:t>Ser inga karriärmöjligheter</a:t>
          </a:r>
        </a:p>
      </dgm:t>
    </dgm:pt>
    <dgm:pt modelId="{0D3E150F-BAB0-493B-9DCB-BEBEF4EBA8D0}" type="parTrans" cxnId="{294469E1-E7BD-4714-9444-5C0A7CFB1949}">
      <dgm:prSet/>
      <dgm:spPr/>
      <dgm:t>
        <a:bodyPr/>
        <a:lstStyle/>
        <a:p>
          <a:endParaRPr lang="sv-SE"/>
        </a:p>
      </dgm:t>
    </dgm:pt>
    <dgm:pt modelId="{E5375E04-1C6E-45D2-8E24-03B895682644}" type="sibTrans" cxnId="{294469E1-E7BD-4714-9444-5C0A7CFB1949}">
      <dgm:prSet/>
      <dgm:spPr/>
      <dgm:t>
        <a:bodyPr/>
        <a:lstStyle/>
        <a:p>
          <a:endParaRPr lang="sv-SE"/>
        </a:p>
      </dgm:t>
    </dgm:pt>
    <dgm:pt modelId="{350A36FA-6BAB-4723-8AAA-C66813977065}">
      <dgm:prSet custT="1"/>
      <dgm:spPr/>
      <dgm:t>
        <a:bodyPr/>
        <a:lstStyle/>
        <a:p>
          <a:pPr>
            <a:buFont typeface="Arial" panose="020B0604020202020204" pitchFamily="34" charset="0"/>
            <a:buChar char="•"/>
          </a:pPr>
          <a:r>
            <a:rPr lang="sv-SE" sz="1200" dirty="0">
              <a:solidFill>
                <a:prstClr val="black"/>
              </a:solidFill>
              <a:latin typeface="+mn-lt"/>
            </a:rPr>
            <a:t>Söker nya personliga utmaningar</a:t>
          </a:r>
        </a:p>
      </dgm:t>
    </dgm:pt>
    <dgm:pt modelId="{2585395E-5740-4B95-8BD4-14B70368C309}" type="parTrans" cxnId="{A3FB3D00-6286-4CB0-A545-79AC12E0C9C1}">
      <dgm:prSet/>
      <dgm:spPr/>
      <dgm:t>
        <a:bodyPr/>
        <a:lstStyle/>
        <a:p>
          <a:endParaRPr lang="sv-SE"/>
        </a:p>
      </dgm:t>
    </dgm:pt>
    <dgm:pt modelId="{82D328C2-8C9F-40CD-9987-202D63B6EBD8}" type="sibTrans" cxnId="{A3FB3D00-6286-4CB0-A545-79AC12E0C9C1}">
      <dgm:prSet/>
      <dgm:spPr/>
      <dgm:t>
        <a:bodyPr/>
        <a:lstStyle/>
        <a:p>
          <a:endParaRPr lang="sv-SE"/>
        </a:p>
      </dgm:t>
    </dgm:pt>
    <dgm:pt modelId="{925AE595-D9C3-442F-8DE6-F96C6A10AA66}">
      <dgm:prSet custT="1"/>
      <dgm:spPr/>
      <dgm:t>
        <a:bodyPr/>
        <a:lstStyle/>
        <a:p>
          <a:pPr>
            <a:buFont typeface="Arial" panose="020B0604020202020204" pitchFamily="34" charset="0"/>
            <a:buChar char="•"/>
          </a:pPr>
          <a:r>
            <a:rPr lang="sv-SE" sz="1400" b="1" dirty="0">
              <a:solidFill>
                <a:schemeClr val="tx1"/>
              </a:solidFill>
            </a:rPr>
            <a:t>Personligt ansvar</a:t>
          </a:r>
        </a:p>
      </dgm:t>
    </dgm:pt>
    <dgm:pt modelId="{F172DD9B-22D6-431B-8AC8-CAE9C5AAFC66}" type="parTrans" cxnId="{6945DC65-4E6B-4A7D-812C-5CE22E9C0354}">
      <dgm:prSet/>
      <dgm:spPr/>
      <dgm:t>
        <a:bodyPr/>
        <a:lstStyle/>
        <a:p>
          <a:endParaRPr lang="sv-SE"/>
        </a:p>
      </dgm:t>
    </dgm:pt>
    <dgm:pt modelId="{F8E18CB7-9E05-4DDF-A790-D055E491C612}" type="sibTrans" cxnId="{6945DC65-4E6B-4A7D-812C-5CE22E9C0354}">
      <dgm:prSet/>
      <dgm:spPr/>
      <dgm:t>
        <a:bodyPr/>
        <a:lstStyle/>
        <a:p>
          <a:endParaRPr lang="sv-SE"/>
        </a:p>
      </dgm:t>
    </dgm:pt>
    <dgm:pt modelId="{AB2F5D65-0E66-4278-971E-52B2D287F000}">
      <dgm:prSet custT="1"/>
      <dgm:spPr/>
      <dgm:t>
        <a:bodyPr/>
        <a:lstStyle/>
        <a:p>
          <a:pPr>
            <a:buFont typeface="Arial" panose="020B0604020202020204" pitchFamily="34" charset="0"/>
            <a:buChar char="•"/>
          </a:pPr>
          <a:r>
            <a:rPr lang="sv-SE" sz="1400" b="1" dirty="0">
              <a:solidFill>
                <a:schemeClr val="tx1"/>
              </a:solidFill>
            </a:rPr>
            <a:t>Evidensbaserat arbete </a:t>
          </a:r>
        </a:p>
      </dgm:t>
    </dgm:pt>
    <dgm:pt modelId="{2772C48D-2885-4216-B76F-3983DD98B300}" type="parTrans" cxnId="{E2D4F94F-A69A-4E18-8978-84F7D8DB92E5}">
      <dgm:prSet/>
      <dgm:spPr/>
      <dgm:t>
        <a:bodyPr/>
        <a:lstStyle/>
        <a:p>
          <a:endParaRPr lang="sv-SE"/>
        </a:p>
      </dgm:t>
    </dgm:pt>
    <dgm:pt modelId="{A16AF7B8-2FC3-41C5-9FA8-647EE5A9FEA8}" type="sibTrans" cxnId="{E2D4F94F-A69A-4E18-8978-84F7D8DB92E5}">
      <dgm:prSet/>
      <dgm:spPr/>
      <dgm:t>
        <a:bodyPr/>
        <a:lstStyle/>
        <a:p>
          <a:endParaRPr lang="sv-SE"/>
        </a:p>
      </dgm:t>
    </dgm:pt>
    <dgm:pt modelId="{6D47A13C-8E5C-4C9D-BA7E-D47F31E4BC75}">
      <dgm:prSet custT="1"/>
      <dgm:spPr/>
      <dgm:t>
        <a:bodyPr/>
        <a:lstStyle/>
        <a:p>
          <a:pPr>
            <a:buFont typeface="Arial" panose="020B0604020202020204" pitchFamily="34" charset="0"/>
            <a:buChar char="•"/>
          </a:pPr>
          <a:r>
            <a:rPr lang="sv-SE" sz="1400" b="1" dirty="0">
              <a:solidFill>
                <a:schemeClr val="tx1"/>
              </a:solidFill>
            </a:rPr>
            <a:t>Utveckling och utmaningar</a:t>
          </a:r>
          <a:endParaRPr lang="en-US" sz="1400" b="1" dirty="0">
            <a:solidFill>
              <a:schemeClr val="tx1"/>
            </a:solidFill>
          </a:endParaRPr>
        </a:p>
      </dgm:t>
    </dgm:pt>
    <dgm:pt modelId="{C9B74DEA-1806-4458-A97A-2CD3DCE91514}" type="parTrans" cxnId="{7E941B6C-BEA7-41F4-B5EE-33CB186F9A9A}">
      <dgm:prSet/>
      <dgm:spPr/>
      <dgm:t>
        <a:bodyPr/>
        <a:lstStyle/>
        <a:p>
          <a:endParaRPr lang="sv-SE"/>
        </a:p>
      </dgm:t>
    </dgm:pt>
    <dgm:pt modelId="{FCC672A7-BCBC-4D5D-BAC7-AC95DF0372E8}" type="sibTrans" cxnId="{7E941B6C-BEA7-41F4-B5EE-33CB186F9A9A}">
      <dgm:prSet/>
      <dgm:spPr/>
      <dgm:t>
        <a:bodyPr/>
        <a:lstStyle/>
        <a:p>
          <a:endParaRPr lang="sv-SE"/>
        </a:p>
      </dgm:t>
    </dgm:pt>
    <dgm:pt modelId="{0B83DBEE-4BE5-42BA-805E-0723F1A12522}">
      <dgm:prSet phldrT="[Text]" custT="1"/>
      <dgm:spPr>
        <a:solidFill>
          <a:srgbClr val="24ABD7"/>
        </a:solidFill>
      </dgm:spPr>
      <dgm:t>
        <a:bodyPr/>
        <a:lstStyle/>
        <a:p>
          <a:pPr>
            <a:buFont typeface="Arial" panose="020B0604020202020204" pitchFamily="34" charset="0"/>
            <a:buChar char="•"/>
          </a:pPr>
          <a:r>
            <a:rPr lang="sv-SE" sz="1400" b="1" dirty="0">
              <a:solidFill>
                <a:schemeClr val="tx1"/>
              </a:solidFill>
            </a:rPr>
            <a:t>Delade värderingar</a:t>
          </a:r>
        </a:p>
      </dgm:t>
    </dgm:pt>
    <dgm:pt modelId="{3C7C9AEC-2FD0-49EB-9AF2-828C9885E108}" type="parTrans" cxnId="{8D0EFA4B-3462-41F7-A6B6-084FC8888378}">
      <dgm:prSet/>
      <dgm:spPr/>
      <dgm:t>
        <a:bodyPr/>
        <a:lstStyle/>
        <a:p>
          <a:endParaRPr lang="sv-SE"/>
        </a:p>
      </dgm:t>
    </dgm:pt>
    <dgm:pt modelId="{4680C8AF-650D-43AA-8B1F-E8F1F2047F6F}" type="sibTrans" cxnId="{8D0EFA4B-3462-41F7-A6B6-084FC8888378}">
      <dgm:prSet/>
      <dgm:spPr/>
      <dgm:t>
        <a:bodyPr/>
        <a:lstStyle/>
        <a:p>
          <a:endParaRPr lang="sv-SE"/>
        </a:p>
      </dgm:t>
    </dgm:pt>
    <dgm:pt modelId="{7AFA75AE-412A-4A1F-BBD3-3C9E51311C19}">
      <dgm:prSet phldrT="[Text]" custT="1"/>
      <dgm:spPr>
        <a:solidFill>
          <a:srgbClr val="24ABD7"/>
        </a:solidFill>
      </dgm:spPr>
      <dgm:t>
        <a:bodyPr/>
        <a:lstStyle/>
        <a:p>
          <a:pPr>
            <a:buFont typeface="Arial" panose="020B0604020202020204" pitchFamily="34" charset="0"/>
            <a:buChar char="•"/>
          </a:pPr>
          <a:r>
            <a:rPr lang="sv-SE" sz="1400" b="1" dirty="0">
              <a:solidFill>
                <a:schemeClr val="tx1"/>
              </a:solidFill>
            </a:rPr>
            <a:t>Arbetsinnehåll anpassat till omvårdnadsetik och värderingar</a:t>
          </a:r>
          <a:endParaRPr lang="sv-SE" sz="1400" b="1" dirty="0"/>
        </a:p>
      </dgm:t>
    </dgm:pt>
    <dgm:pt modelId="{5563BAF8-D1CE-4B58-96C2-E717408C0AD5}" type="parTrans" cxnId="{17D68E2D-CD4F-4359-BF95-73CA723577C8}">
      <dgm:prSet/>
      <dgm:spPr/>
      <dgm:t>
        <a:bodyPr/>
        <a:lstStyle/>
        <a:p>
          <a:endParaRPr lang="sv-SE"/>
        </a:p>
      </dgm:t>
    </dgm:pt>
    <dgm:pt modelId="{F1FFB5B0-111E-4997-9D91-E42D059DA61D}" type="sibTrans" cxnId="{17D68E2D-CD4F-4359-BF95-73CA723577C8}">
      <dgm:prSet/>
      <dgm:spPr/>
      <dgm:t>
        <a:bodyPr/>
        <a:lstStyle/>
        <a:p>
          <a:endParaRPr lang="sv-SE"/>
        </a:p>
      </dgm:t>
    </dgm:pt>
    <dgm:pt modelId="{93435858-FAC5-4AA3-A1F3-EB5DE5DF11A8}">
      <dgm:prSet phldrT="[Text]" custT="1"/>
      <dgm:spPr>
        <a:solidFill>
          <a:srgbClr val="24ABD7"/>
        </a:solidFill>
      </dgm:spPr>
      <dgm:t>
        <a:bodyPr/>
        <a:lstStyle/>
        <a:p>
          <a:pPr>
            <a:buFont typeface="Arial" panose="020B0604020202020204" pitchFamily="34" charset="0"/>
            <a:buChar char="•"/>
          </a:pPr>
          <a:r>
            <a:rPr lang="sv-SE" sz="1200" dirty="0">
              <a:solidFill>
                <a:prstClr val="black"/>
              </a:solidFill>
              <a:latin typeface="+mn-lt"/>
            </a:rPr>
            <a:t>Krävande emotionell och fysisk arbete</a:t>
          </a:r>
          <a:endParaRPr lang="sv-SE" sz="1200" dirty="0">
            <a:latin typeface="+mn-lt"/>
          </a:endParaRPr>
        </a:p>
      </dgm:t>
    </dgm:pt>
    <dgm:pt modelId="{72805A99-1429-44B7-BC08-288336EEC624}" type="parTrans" cxnId="{040E6E7A-0BA7-4DFB-AC72-008A3FEDF3A2}">
      <dgm:prSet/>
      <dgm:spPr/>
      <dgm:t>
        <a:bodyPr/>
        <a:lstStyle/>
        <a:p>
          <a:endParaRPr lang="sv-SE"/>
        </a:p>
      </dgm:t>
    </dgm:pt>
    <dgm:pt modelId="{1F13FB9D-D5EA-4E39-A12E-DE96E4608015}" type="sibTrans" cxnId="{040E6E7A-0BA7-4DFB-AC72-008A3FEDF3A2}">
      <dgm:prSet/>
      <dgm:spPr/>
      <dgm:t>
        <a:bodyPr/>
        <a:lstStyle/>
        <a:p>
          <a:endParaRPr lang="sv-SE"/>
        </a:p>
      </dgm:t>
    </dgm:pt>
    <dgm:pt modelId="{8C8F471A-04FE-4065-8FCE-BCBC1B47AE85}">
      <dgm:prSet custT="1"/>
      <dgm:spPr/>
      <dgm:t>
        <a:bodyPr/>
        <a:lstStyle/>
        <a:p>
          <a:pPr>
            <a:buFont typeface="Arial" panose="020B0604020202020204" pitchFamily="34" charset="0"/>
            <a:buChar char="•"/>
          </a:pPr>
          <a:r>
            <a:rPr lang="sv-SE" sz="1200" dirty="0">
              <a:solidFill>
                <a:prstClr val="black"/>
              </a:solidFill>
              <a:latin typeface="+mn-lt"/>
            </a:rPr>
            <a:t>Arbetets karaktär möjliggjorde inte utveckling</a:t>
          </a:r>
        </a:p>
      </dgm:t>
    </dgm:pt>
    <dgm:pt modelId="{E947164E-7D8F-47CC-88C0-00E87934AD1C}" type="parTrans" cxnId="{D01A70DD-5E63-4503-9379-8166AFEFAD98}">
      <dgm:prSet/>
      <dgm:spPr/>
      <dgm:t>
        <a:bodyPr/>
        <a:lstStyle/>
        <a:p>
          <a:endParaRPr lang="sv-SE"/>
        </a:p>
      </dgm:t>
    </dgm:pt>
    <dgm:pt modelId="{DE1BDA75-3258-4F67-BC14-2D9DAFA8327A}" type="sibTrans" cxnId="{D01A70DD-5E63-4503-9379-8166AFEFAD98}">
      <dgm:prSet/>
      <dgm:spPr/>
      <dgm:t>
        <a:bodyPr/>
        <a:lstStyle/>
        <a:p>
          <a:endParaRPr lang="sv-SE"/>
        </a:p>
      </dgm:t>
    </dgm:pt>
    <dgm:pt modelId="{23E5428D-95C7-4D93-876E-645F26D30311}" type="pres">
      <dgm:prSet presAssocID="{623919F9-BF52-4FC7-88FB-D0C4C39CBF72}" presName="Name0" presStyleCnt="0">
        <dgm:presLayoutVars>
          <dgm:dir/>
          <dgm:resizeHandles val="exact"/>
        </dgm:presLayoutVars>
      </dgm:prSet>
      <dgm:spPr/>
    </dgm:pt>
    <dgm:pt modelId="{8E6E69E2-CE60-48E8-B7F9-57F3AC21B642}" type="pres">
      <dgm:prSet presAssocID="{E5C9D755-9AC9-41F1-8547-FB37BBF22293}" presName="parAndChTx" presStyleLbl="node1" presStyleIdx="0" presStyleCnt="3" custScaleX="60411" custScaleY="123799" custLinFactNeighborX="-186" custLinFactNeighborY="-2059">
        <dgm:presLayoutVars>
          <dgm:bulletEnabled val="1"/>
        </dgm:presLayoutVars>
      </dgm:prSet>
      <dgm:spPr/>
    </dgm:pt>
    <dgm:pt modelId="{129AFF11-6814-41E9-B18F-03D6D4A27078}" type="pres">
      <dgm:prSet presAssocID="{31C2C9CC-20EE-4979-9DDF-81D002F1D552}" presName="parAndChSpace" presStyleCnt="0"/>
      <dgm:spPr/>
    </dgm:pt>
    <dgm:pt modelId="{D7B2B68D-70C5-4414-B46B-F8376AADA4B3}" type="pres">
      <dgm:prSet presAssocID="{CBE0C3AC-18F1-4EEA-A337-A62C6BC9FF54}" presName="parAndChTx" presStyleLbl="node1" presStyleIdx="1" presStyleCnt="3" custScaleX="75318" custScaleY="123799" custLinFactNeighborX="-17879" custLinFactNeighborY="-1369">
        <dgm:presLayoutVars>
          <dgm:bulletEnabled val="1"/>
        </dgm:presLayoutVars>
      </dgm:prSet>
      <dgm:spPr/>
    </dgm:pt>
    <dgm:pt modelId="{4D86E443-542B-4074-B764-9A3612F91F1D}" type="pres">
      <dgm:prSet presAssocID="{260E18D3-2C90-42D1-9D84-F37FD37DD6C8}" presName="parAndChSpace" presStyleCnt="0"/>
      <dgm:spPr/>
    </dgm:pt>
    <dgm:pt modelId="{EF8A9647-72D2-4723-99C9-E1985562FE36}" type="pres">
      <dgm:prSet presAssocID="{CC198989-8D2D-4B78-87C7-D43C85CD0B58}" presName="parAndChTx" presStyleLbl="node1" presStyleIdx="2" presStyleCnt="3" custScaleX="76839" custScaleY="123799" custLinFactNeighborX="-39710" custLinFactNeighborY="-1645">
        <dgm:presLayoutVars>
          <dgm:bulletEnabled val="1"/>
        </dgm:presLayoutVars>
      </dgm:prSet>
      <dgm:spPr/>
    </dgm:pt>
  </dgm:ptLst>
  <dgm:cxnLst>
    <dgm:cxn modelId="{A3FB3D00-6286-4CB0-A545-79AC12E0C9C1}" srcId="{CBE0C3AC-18F1-4EEA-A337-A62C6BC9FF54}" destId="{350A36FA-6BAB-4723-8AAA-C66813977065}" srcOrd="5" destOrd="0" parTransId="{2585395E-5740-4B95-8BD4-14B70368C309}" sibTransId="{82D328C2-8C9F-40CD-9987-202D63B6EBD8}"/>
    <dgm:cxn modelId="{6789FF0F-2318-4DED-90DF-59CA149A655E}" type="presOf" srcId="{E5C9D755-9AC9-41F1-8547-FB37BBF22293}" destId="{8E6E69E2-CE60-48E8-B7F9-57F3AC21B642}" srcOrd="0" destOrd="0" presId="urn:microsoft.com/office/officeart/2005/8/layout/hChevron3"/>
    <dgm:cxn modelId="{F5E44612-94D7-46F1-91D8-900EC160D3DD}" type="presOf" srcId="{CBE0C3AC-18F1-4EEA-A337-A62C6BC9FF54}" destId="{D7B2B68D-70C5-4414-B46B-F8376AADA4B3}" srcOrd="0" destOrd="0" presId="urn:microsoft.com/office/officeart/2005/8/layout/hChevron3"/>
    <dgm:cxn modelId="{0CBCD822-C7BF-4C86-8A7B-ACB8F9C129C3}" type="presOf" srcId="{00D5B9BB-E12E-4E13-8358-3E8B561A7EDF}" destId="{D7B2B68D-70C5-4414-B46B-F8376AADA4B3}" srcOrd="0" destOrd="1" presId="urn:microsoft.com/office/officeart/2005/8/layout/hChevron3"/>
    <dgm:cxn modelId="{0F21012C-9D5A-4673-9956-5D93EFC8EA2F}" type="presOf" srcId="{350A36FA-6BAB-4723-8AAA-C66813977065}" destId="{D7B2B68D-70C5-4414-B46B-F8376AADA4B3}" srcOrd="0" destOrd="6" presId="urn:microsoft.com/office/officeart/2005/8/layout/hChevron3"/>
    <dgm:cxn modelId="{A3D2C82C-0F22-4ECD-A8B1-4D696ACE8036}" type="presOf" srcId="{3042140C-4E6D-43BF-9C32-C4109C0AD42A}" destId="{EF8A9647-72D2-4723-99C9-E1985562FE36}" srcOrd="0" destOrd="5" presId="urn:microsoft.com/office/officeart/2005/8/layout/hChevron3"/>
    <dgm:cxn modelId="{17D68E2D-CD4F-4359-BF95-73CA723577C8}" srcId="{E5C9D755-9AC9-41F1-8547-FB37BBF22293}" destId="{7AFA75AE-412A-4A1F-BBD3-3C9E51311C19}" srcOrd="2" destOrd="0" parTransId="{5563BAF8-D1CE-4B58-96C2-E717408C0AD5}" sibTransId="{F1FFB5B0-111E-4997-9D91-E42D059DA61D}"/>
    <dgm:cxn modelId="{91E7F72E-816D-45FD-A046-88C901AAC49B}" srcId="{623919F9-BF52-4FC7-88FB-D0C4C39CBF72}" destId="{CC198989-8D2D-4B78-87C7-D43C85CD0B58}" srcOrd="2" destOrd="0" parTransId="{EF53692B-1403-4195-8966-CF9A16625A4A}" sibTransId="{274842E6-4334-467C-8541-6B18763810AB}"/>
    <dgm:cxn modelId="{FC62A233-964E-4657-AEDF-BFEC3F490E01}" type="presOf" srcId="{7AFA75AE-412A-4A1F-BBD3-3C9E51311C19}" destId="{8E6E69E2-CE60-48E8-B7F9-57F3AC21B642}" srcOrd="0" destOrd="3" presId="urn:microsoft.com/office/officeart/2005/8/layout/hChevron3"/>
    <dgm:cxn modelId="{C30CB83E-7ADB-428C-81CA-F5B81452426A}" type="presOf" srcId="{FC861637-0CBC-486A-8A85-5B6DD56F9313}" destId="{D7B2B68D-70C5-4414-B46B-F8376AADA4B3}" srcOrd="0" destOrd="4" presId="urn:microsoft.com/office/officeart/2005/8/layout/hChevron3"/>
    <dgm:cxn modelId="{134FD35B-D087-4FD8-BD1C-73CFAAB8AB28}" type="presOf" srcId="{CC198989-8D2D-4B78-87C7-D43C85CD0B58}" destId="{EF8A9647-72D2-4723-99C9-E1985562FE36}" srcOrd="0" destOrd="0" presId="urn:microsoft.com/office/officeart/2005/8/layout/hChevron3"/>
    <dgm:cxn modelId="{D7F08642-222B-458F-93AB-3D4AB9A61B16}" srcId="{CC198989-8D2D-4B78-87C7-D43C85CD0B58}" destId="{83D27B1F-32BA-4DC0-A170-CDB1F4FCE5C1}" srcOrd="0" destOrd="0" parTransId="{8C5DA63D-7FE2-430C-BB54-3662820A6A18}" sibTransId="{FF60EBA8-9985-4DB2-B981-DEFCA9D4D18D}"/>
    <dgm:cxn modelId="{D158D765-27D2-458E-8202-EB91A529D74E}" srcId="{623919F9-BF52-4FC7-88FB-D0C4C39CBF72}" destId="{CBE0C3AC-18F1-4EEA-A337-A62C6BC9FF54}" srcOrd="1" destOrd="0" parTransId="{DC59291D-ACED-4E01-AB73-6B5F7E13CC18}" sibTransId="{260E18D3-2C90-42D1-9D84-F37FD37DD6C8}"/>
    <dgm:cxn modelId="{6945DC65-4E6B-4A7D-812C-5CE22E9C0354}" srcId="{E5C9D755-9AC9-41F1-8547-FB37BBF22293}" destId="{925AE595-D9C3-442F-8DE6-F96C6A10AA66}" srcOrd="3" destOrd="0" parTransId="{F172DD9B-22D6-431B-8AC8-CAE9C5AAFC66}" sibTransId="{F8E18CB7-9E05-4DDF-A790-D055E491C612}"/>
    <dgm:cxn modelId="{279BD64B-A1B1-41DA-8DAA-C91FE1F633F4}" srcId="{CBE0C3AC-18F1-4EEA-A337-A62C6BC9FF54}" destId="{8585E411-A96A-421B-ABB1-F6DAED29A848}" srcOrd="2" destOrd="0" parTransId="{B7609CF7-F765-43A1-9BBC-B820B02889A9}" sibTransId="{A3A9A452-FD0C-4C2A-9C78-615FF1214046}"/>
    <dgm:cxn modelId="{8D0EFA4B-3462-41F7-A6B6-084FC8888378}" srcId="{E5C9D755-9AC9-41F1-8547-FB37BBF22293}" destId="{0B83DBEE-4BE5-42BA-805E-0723F1A12522}" srcOrd="1" destOrd="0" parTransId="{3C7C9AEC-2FD0-49EB-9AF2-828C9885E108}" sibTransId="{4680C8AF-650D-43AA-8B1F-E8F1F2047F6F}"/>
    <dgm:cxn modelId="{7E941B6C-BEA7-41F4-B5EE-33CB186F9A9A}" srcId="{E5C9D755-9AC9-41F1-8547-FB37BBF22293}" destId="{6D47A13C-8E5C-4C9D-BA7E-D47F31E4BC75}" srcOrd="5" destOrd="0" parTransId="{C9B74DEA-1806-4458-A97A-2CD3DCE91514}" sibTransId="{FCC672A7-BCBC-4D5D-BAC7-AC95DF0372E8}"/>
    <dgm:cxn modelId="{ADC28F6E-470D-4B1C-9AA3-725B9C3FA753}" type="presOf" srcId="{925AE595-D9C3-442F-8DE6-F96C6A10AA66}" destId="{8E6E69E2-CE60-48E8-B7F9-57F3AC21B642}" srcOrd="0" destOrd="4" presId="urn:microsoft.com/office/officeart/2005/8/layout/hChevron3"/>
    <dgm:cxn modelId="{3333396F-8182-4556-8ED6-4B2EFB1A9669}" type="presOf" srcId="{6D47A13C-8E5C-4C9D-BA7E-D47F31E4BC75}" destId="{8E6E69E2-CE60-48E8-B7F9-57F3AC21B642}" srcOrd="0" destOrd="6" presId="urn:microsoft.com/office/officeart/2005/8/layout/hChevron3"/>
    <dgm:cxn modelId="{7E23656F-A59D-400E-B280-5A14A0C59B4A}" srcId="{CC198989-8D2D-4B78-87C7-D43C85CD0B58}" destId="{B8D90788-825D-4A88-8123-480604A4EE2A}" srcOrd="1" destOrd="0" parTransId="{E542997E-CFE9-47CC-9E0D-0E52C152C668}" sibTransId="{30C4BE27-35BE-4C88-B521-501C3B092D45}"/>
    <dgm:cxn modelId="{E2D4F94F-A69A-4E18-8978-84F7D8DB92E5}" srcId="{E5C9D755-9AC9-41F1-8547-FB37BBF22293}" destId="{AB2F5D65-0E66-4278-971E-52B2D287F000}" srcOrd="4" destOrd="0" parTransId="{2772C48D-2885-4216-B76F-3983DD98B300}" sibTransId="{A16AF7B8-2FC3-41C5-9FA8-647EE5A9FEA8}"/>
    <dgm:cxn modelId="{A9348A71-CC73-4E0E-91BD-E1481BD7470C}" type="presOf" srcId="{0B83DBEE-4BE5-42BA-805E-0723F1A12522}" destId="{8E6E69E2-CE60-48E8-B7F9-57F3AC21B642}" srcOrd="0" destOrd="2" presId="urn:microsoft.com/office/officeart/2005/8/layout/hChevron3"/>
    <dgm:cxn modelId="{41197853-1109-4DCA-85CA-964397396C0D}" srcId="{CC198989-8D2D-4B78-87C7-D43C85CD0B58}" destId="{3042140C-4E6D-43BF-9C32-C4109C0AD42A}" srcOrd="4" destOrd="0" parTransId="{A8C01CC3-4A9C-4C02-9C91-E4A87020765A}" sibTransId="{BA06B807-3CDE-4DD3-A4D0-1FFED209BBB6}"/>
    <dgm:cxn modelId="{C2A8D674-94B7-4808-9449-59BB5D19E9B3}" type="presOf" srcId="{8D70F065-9D23-4AFE-9440-AB1AC16C4F34}" destId="{8E6E69E2-CE60-48E8-B7F9-57F3AC21B642}" srcOrd="0" destOrd="1" presId="urn:microsoft.com/office/officeart/2005/8/layout/hChevron3"/>
    <dgm:cxn modelId="{E0918B76-1CF0-4693-9CAA-C8727D42925C}" srcId="{CBE0C3AC-18F1-4EEA-A337-A62C6BC9FF54}" destId="{FC861637-0CBC-486A-8A85-5B6DD56F9313}" srcOrd="3" destOrd="0" parTransId="{B5DF62BB-891F-4B80-9C3B-C8F9ED625903}" sibTransId="{F0442A66-B7D9-4813-AB86-EFD9BCBCBDA5}"/>
    <dgm:cxn modelId="{4408F656-FAF2-471B-8FAE-FFA38974E5FA}" srcId="{CC198989-8D2D-4B78-87C7-D43C85CD0B58}" destId="{B75AB7BF-CEF2-4EB5-9963-24FDBE6C9F38}" srcOrd="2" destOrd="0" parTransId="{B68D2956-8CCB-4093-875E-6BD921036C15}" sibTransId="{980C72D1-E64B-4ECF-B17F-FD3FC6985762}"/>
    <dgm:cxn modelId="{040E6E7A-0BA7-4DFB-AC72-008A3FEDF3A2}" srcId="{CBE0C3AC-18F1-4EEA-A337-A62C6BC9FF54}" destId="{93435858-FAC5-4AA3-A1F3-EB5DE5DF11A8}" srcOrd="1" destOrd="0" parTransId="{72805A99-1429-44B7-BC08-288336EEC624}" sibTransId="{1F13FB9D-D5EA-4E39-A12E-DE96E4608015}"/>
    <dgm:cxn modelId="{08950A94-B462-4BD3-88A2-58E07CE76153}" type="presOf" srcId="{AB2F5D65-0E66-4278-971E-52B2D287F000}" destId="{8E6E69E2-CE60-48E8-B7F9-57F3AC21B642}" srcOrd="0" destOrd="5" presId="urn:microsoft.com/office/officeart/2005/8/layout/hChevron3"/>
    <dgm:cxn modelId="{473928A7-61CF-466D-B5BF-83A046FA6C82}" srcId="{623919F9-BF52-4FC7-88FB-D0C4C39CBF72}" destId="{E5C9D755-9AC9-41F1-8547-FB37BBF22293}" srcOrd="0" destOrd="0" parTransId="{1D85D8BA-5C73-41BF-8936-CDA0836CDC40}" sibTransId="{31C2C9CC-20EE-4979-9DDF-81D002F1D552}"/>
    <dgm:cxn modelId="{14E281AE-9409-4724-826D-03B4B278E6B6}" type="presOf" srcId="{8585E411-A96A-421B-ABB1-F6DAED29A848}" destId="{D7B2B68D-70C5-4414-B46B-F8376AADA4B3}" srcOrd="0" destOrd="3" presId="urn:microsoft.com/office/officeart/2005/8/layout/hChevron3"/>
    <dgm:cxn modelId="{AE2C69BA-128B-4F8E-9535-BA63E8227DBD}" type="presOf" srcId="{93435858-FAC5-4AA3-A1F3-EB5DE5DF11A8}" destId="{D7B2B68D-70C5-4414-B46B-F8376AADA4B3}" srcOrd="0" destOrd="2" presId="urn:microsoft.com/office/officeart/2005/8/layout/hChevron3"/>
    <dgm:cxn modelId="{C0E145BB-FF90-4A9A-9F8F-0BC67472A452}" srcId="{CBE0C3AC-18F1-4EEA-A337-A62C6BC9FF54}" destId="{00D5B9BB-E12E-4E13-8358-3E8B561A7EDF}" srcOrd="0" destOrd="0" parTransId="{6406AB6A-E4F3-4A2D-AA69-055962CB420E}" sibTransId="{9A4C8E44-60CE-41A7-87EA-369D5C0F56D6}"/>
    <dgm:cxn modelId="{308563C0-966C-4B87-AD6E-CBDE3AB7DC82}" type="presOf" srcId="{8C8F471A-04FE-4065-8FCE-BCBC1B47AE85}" destId="{EF8A9647-72D2-4723-99C9-E1985562FE36}" srcOrd="0" destOrd="4" presId="urn:microsoft.com/office/officeart/2005/8/layout/hChevron3"/>
    <dgm:cxn modelId="{25DA0CD2-BF8A-4232-83DA-C541ABE5A189}" type="presOf" srcId="{B8D90788-825D-4A88-8123-480604A4EE2A}" destId="{EF8A9647-72D2-4723-99C9-E1985562FE36}" srcOrd="0" destOrd="2" presId="urn:microsoft.com/office/officeart/2005/8/layout/hChevron3"/>
    <dgm:cxn modelId="{B797C0DB-DB9B-4265-AF24-8DC9843479C0}" srcId="{E5C9D755-9AC9-41F1-8547-FB37BBF22293}" destId="{8D70F065-9D23-4AFE-9440-AB1AC16C4F34}" srcOrd="0" destOrd="0" parTransId="{D1053CC7-297D-497E-AAC1-0D79838AB10E}" sibTransId="{74681B56-533F-457F-A969-18E7E71E5DD4}"/>
    <dgm:cxn modelId="{305035DC-1E73-44F7-912D-A9CA19217363}" type="presOf" srcId="{623919F9-BF52-4FC7-88FB-D0C4C39CBF72}" destId="{23E5428D-95C7-4D93-876E-645F26D30311}" srcOrd="0" destOrd="0" presId="urn:microsoft.com/office/officeart/2005/8/layout/hChevron3"/>
    <dgm:cxn modelId="{D01A70DD-5E63-4503-9379-8166AFEFAD98}" srcId="{CC198989-8D2D-4B78-87C7-D43C85CD0B58}" destId="{8C8F471A-04FE-4065-8FCE-BCBC1B47AE85}" srcOrd="3" destOrd="0" parTransId="{E947164E-7D8F-47CC-88C0-00E87934AD1C}" sibTransId="{DE1BDA75-3258-4F67-BC14-2D9DAFA8327A}"/>
    <dgm:cxn modelId="{294469E1-E7BD-4714-9444-5C0A7CFB1949}" srcId="{CBE0C3AC-18F1-4EEA-A337-A62C6BC9FF54}" destId="{96761BA8-6EBB-4BC1-86F6-1986BBAF12F9}" srcOrd="4" destOrd="0" parTransId="{0D3E150F-BAB0-493B-9DCB-BEBEF4EBA8D0}" sibTransId="{E5375E04-1C6E-45D2-8E24-03B895682644}"/>
    <dgm:cxn modelId="{876F8EE2-D789-4D19-8392-80C5A6AA0C71}" type="presOf" srcId="{B75AB7BF-CEF2-4EB5-9963-24FDBE6C9F38}" destId="{EF8A9647-72D2-4723-99C9-E1985562FE36}" srcOrd="0" destOrd="3" presId="urn:microsoft.com/office/officeart/2005/8/layout/hChevron3"/>
    <dgm:cxn modelId="{E47D8EE5-C15B-40D1-B58E-EF8231DE1B19}" type="presOf" srcId="{83D27B1F-32BA-4DC0-A170-CDB1F4FCE5C1}" destId="{EF8A9647-72D2-4723-99C9-E1985562FE36}" srcOrd="0" destOrd="1" presId="urn:microsoft.com/office/officeart/2005/8/layout/hChevron3"/>
    <dgm:cxn modelId="{EF040CFC-598E-4CB2-8BD4-11DE9C928252}" type="presOf" srcId="{96761BA8-6EBB-4BC1-86F6-1986BBAF12F9}" destId="{D7B2B68D-70C5-4414-B46B-F8376AADA4B3}" srcOrd="0" destOrd="5" presId="urn:microsoft.com/office/officeart/2005/8/layout/hChevron3"/>
    <dgm:cxn modelId="{01D74ACB-91D6-4BA1-B757-3EE8C34C605E}" type="presParOf" srcId="{23E5428D-95C7-4D93-876E-645F26D30311}" destId="{8E6E69E2-CE60-48E8-B7F9-57F3AC21B642}" srcOrd="0" destOrd="0" presId="urn:microsoft.com/office/officeart/2005/8/layout/hChevron3"/>
    <dgm:cxn modelId="{B93ED43B-CA5C-4160-8C59-FFB6D93484B7}" type="presParOf" srcId="{23E5428D-95C7-4D93-876E-645F26D30311}" destId="{129AFF11-6814-41E9-B18F-03D6D4A27078}" srcOrd="1" destOrd="0" presId="urn:microsoft.com/office/officeart/2005/8/layout/hChevron3"/>
    <dgm:cxn modelId="{BC8D25F8-B746-4048-8702-35185AACE52D}" type="presParOf" srcId="{23E5428D-95C7-4D93-876E-645F26D30311}" destId="{D7B2B68D-70C5-4414-B46B-F8376AADA4B3}" srcOrd="2" destOrd="0" presId="urn:microsoft.com/office/officeart/2005/8/layout/hChevron3"/>
    <dgm:cxn modelId="{C73EA346-FFA4-499C-9D56-04BD8AE6BCF2}" type="presParOf" srcId="{23E5428D-95C7-4D93-876E-645F26D30311}" destId="{4D86E443-542B-4074-B764-9A3612F91F1D}" srcOrd="3" destOrd="0" presId="urn:microsoft.com/office/officeart/2005/8/layout/hChevron3"/>
    <dgm:cxn modelId="{916CADDE-06C0-4BBD-B505-3CC74B298E36}" type="presParOf" srcId="{23E5428D-95C7-4D93-876E-645F26D30311}" destId="{EF8A9647-72D2-4723-99C9-E1985562FE36}" srcOrd="4" destOrd="0" presId="urn:microsoft.com/office/officeart/2005/8/layout/hChevron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23919F9-BF52-4FC7-88FB-D0C4C39CBF72}" type="doc">
      <dgm:prSet loTypeId="urn:microsoft.com/office/officeart/2005/8/layout/hChevron3" loCatId="process" qsTypeId="urn:microsoft.com/office/officeart/2005/8/quickstyle/simple3" qsCatId="simple" csTypeId="urn:microsoft.com/office/officeart/2005/8/colors/accent1_2" csCatId="accent1" phldr="1"/>
      <dgm:spPr/>
      <dgm:t>
        <a:bodyPr/>
        <a:lstStyle/>
        <a:p>
          <a:endParaRPr lang="sv-SE"/>
        </a:p>
      </dgm:t>
    </dgm:pt>
    <dgm:pt modelId="{E5C9D755-9AC9-41F1-8547-FB37BBF22293}">
      <dgm:prSet phldrT="[Text]" custT="1"/>
      <dgm:spPr>
        <a:solidFill>
          <a:srgbClr val="F67F57"/>
        </a:solidFill>
      </dgm:spPr>
      <dgm:t>
        <a:bodyPr/>
        <a:lstStyle/>
        <a:p>
          <a:pPr>
            <a:buFont typeface="Arial" panose="020B0604020202020204" pitchFamily="34" charset="0"/>
            <a:buChar char="•"/>
          </a:pPr>
          <a:r>
            <a:rPr lang="sv-SE" sz="1200" b="1" dirty="0"/>
            <a:t>Motivation</a:t>
          </a:r>
        </a:p>
      </dgm:t>
    </dgm:pt>
    <dgm:pt modelId="{1D85D8BA-5C73-41BF-8936-CDA0836CDC40}" type="parTrans" cxnId="{473928A7-61CF-466D-B5BF-83A046FA6C82}">
      <dgm:prSet/>
      <dgm:spPr/>
      <dgm:t>
        <a:bodyPr/>
        <a:lstStyle/>
        <a:p>
          <a:endParaRPr lang="sv-SE"/>
        </a:p>
      </dgm:t>
    </dgm:pt>
    <dgm:pt modelId="{31C2C9CC-20EE-4979-9DDF-81D002F1D552}" type="sibTrans" cxnId="{473928A7-61CF-466D-B5BF-83A046FA6C82}">
      <dgm:prSet/>
      <dgm:spPr/>
      <dgm:t>
        <a:bodyPr/>
        <a:lstStyle/>
        <a:p>
          <a:endParaRPr lang="sv-SE"/>
        </a:p>
      </dgm:t>
    </dgm:pt>
    <dgm:pt modelId="{BA9C99E3-2754-48EB-8084-A541722C734B}">
      <dgm:prSet phldrT="[Text]" custT="1"/>
      <dgm:spPr>
        <a:solidFill>
          <a:srgbClr val="F67F57"/>
        </a:solidFill>
      </dgm:spPr>
      <dgm:t>
        <a:bodyPr/>
        <a:lstStyle/>
        <a:p>
          <a:pPr>
            <a:buFont typeface="Arial" panose="020B0604020202020204" pitchFamily="34" charset="0"/>
            <a:buChar char="•"/>
          </a:pPr>
          <a:r>
            <a:rPr lang="sv-SE" sz="1200" dirty="0">
              <a:solidFill>
                <a:schemeClr val="tx1"/>
              </a:solidFill>
            </a:rPr>
            <a:t>Att vara en del av en arbetsgemenskap</a:t>
          </a:r>
          <a:endParaRPr lang="sv-SE" sz="1200" dirty="0"/>
        </a:p>
      </dgm:t>
    </dgm:pt>
    <dgm:pt modelId="{62489A7C-7938-4809-A132-D5F213E01207}" type="parTrans" cxnId="{2B81730C-F608-4086-B2FC-FC005F2D26A4}">
      <dgm:prSet/>
      <dgm:spPr/>
      <dgm:t>
        <a:bodyPr/>
        <a:lstStyle/>
        <a:p>
          <a:endParaRPr lang="sv-SE"/>
        </a:p>
      </dgm:t>
    </dgm:pt>
    <dgm:pt modelId="{50F8C680-9936-495B-B7CC-D719D12CB98D}" type="sibTrans" cxnId="{2B81730C-F608-4086-B2FC-FC005F2D26A4}">
      <dgm:prSet/>
      <dgm:spPr/>
      <dgm:t>
        <a:bodyPr/>
        <a:lstStyle/>
        <a:p>
          <a:endParaRPr lang="sv-SE"/>
        </a:p>
      </dgm:t>
    </dgm:pt>
    <dgm:pt modelId="{CBE0C3AC-18F1-4EEA-A337-A62C6BC9FF54}">
      <dgm:prSet phldrT="[Text]"/>
      <dgm:spPr>
        <a:solidFill>
          <a:srgbClr val="F67F57"/>
        </a:solidFill>
      </dgm:spPr>
      <dgm:t>
        <a:bodyPr/>
        <a:lstStyle/>
        <a:p>
          <a:r>
            <a:rPr lang="sv-SE" sz="1200" b="1" dirty="0">
              <a:latin typeface="+mn-lt"/>
            </a:rPr>
            <a:t>Tankar lämna Yrket</a:t>
          </a:r>
          <a:endParaRPr lang="sv-SE" sz="1200" dirty="0"/>
        </a:p>
      </dgm:t>
    </dgm:pt>
    <dgm:pt modelId="{DC59291D-ACED-4E01-AB73-6B5F7E13CC18}" type="parTrans" cxnId="{D158D765-27D2-458E-8202-EB91A529D74E}">
      <dgm:prSet/>
      <dgm:spPr/>
      <dgm:t>
        <a:bodyPr/>
        <a:lstStyle/>
        <a:p>
          <a:endParaRPr lang="sv-SE"/>
        </a:p>
      </dgm:t>
    </dgm:pt>
    <dgm:pt modelId="{260E18D3-2C90-42D1-9D84-F37FD37DD6C8}" type="sibTrans" cxnId="{D158D765-27D2-458E-8202-EB91A529D74E}">
      <dgm:prSet/>
      <dgm:spPr/>
      <dgm:t>
        <a:bodyPr/>
        <a:lstStyle/>
        <a:p>
          <a:endParaRPr lang="sv-SE"/>
        </a:p>
      </dgm:t>
    </dgm:pt>
    <dgm:pt modelId="{00D5B9BB-E12E-4E13-8358-3E8B561A7EDF}">
      <dgm:prSet phldrT="[Text]" custT="1"/>
      <dgm:spPr>
        <a:solidFill>
          <a:srgbClr val="F67F57"/>
        </a:solidFill>
      </dgm:spPr>
      <dgm:t>
        <a:bodyPr/>
        <a:lstStyle/>
        <a:p>
          <a:pPr>
            <a:buFont typeface="Arial" panose="020B0604020202020204" pitchFamily="34" charset="0"/>
            <a:buChar char="•"/>
          </a:pPr>
          <a:r>
            <a:rPr lang="sv-SE" sz="1200" dirty="0">
              <a:solidFill>
                <a:prstClr val="black"/>
              </a:solidFill>
              <a:latin typeface="+mn-lt"/>
            </a:rPr>
            <a:t>Saknar teamkänsla/samarbeten inom teamet</a:t>
          </a:r>
          <a:endParaRPr lang="sv-SE" sz="1200" dirty="0">
            <a:latin typeface="+mn-lt"/>
          </a:endParaRPr>
        </a:p>
      </dgm:t>
    </dgm:pt>
    <dgm:pt modelId="{6406AB6A-E4F3-4A2D-AA69-055962CB420E}" type="parTrans" cxnId="{C0E145BB-FF90-4A9A-9F8F-0BC67472A452}">
      <dgm:prSet/>
      <dgm:spPr/>
      <dgm:t>
        <a:bodyPr/>
        <a:lstStyle/>
        <a:p>
          <a:endParaRPr lang="sv-SE"/>
        </a:p>
      </dgm:t>
    </dgm:pt>
    <dgm:pt modelId="{9A4C8E44-60CE-41A7-87EA-369D5C0F56D6}" type="sibTrans" cxnId="{C0E145BB-FF90-4A9A-9F8F-0BC67472A452}">
      <dgm:prSet/>
      <dgm:spPr/>
      <dgm:t>
        <a:bodyPr/>
        <a:lstStyle/>
        <a:p>
          <a:endParaRPr lang="sv-SE"/>
        </a:p>
      </dgm:t>
    </dgm:pt>
    <dgm:pt modelId="{5E4CEBB2-95BA-4229-8430-E25C26EA17CB}">
      <dgm:prSet phldrT="[Text]" phldr="1"/>
      <dgm:spPr>
        <a:solidFill>
          <a:srgbClr val="F67F57"/>
        </a:solidFill>
      </dgm:spPr>
      <dgm:t>
        <a:bodyPr/>
        <a:lstStyle/>
        <a:p>
          <a:endParaRPr lang="sv-SE" sz="900"/>
        </a:p>
      </dgm:t>
    </dgm:pt>
    <dgm:pt modelId="{FC9654A2-4D96-4F53-A3D1-F0ADC8D6C8DA}" type="parTrans" cxnId="{7FB5C443-4064-4996-960A-6C8E3937A6A0}">
      <dgm:prSet/>
      <dgm:spPr/>
      <dgm:t>
        <a:bodyPr/>
        <a:lstStyle/>
        <a:p>
          <a:endParaRPr lang="sv-SE"/>
        </a:p>
      </dgm:t>
    </dgm:pt>
    <dgm:pt modelId="{EFF3BB50-C3F2-4B89-8450-0D385F0C901F}" type="sibTrans" cxnId="{7FB5C443-4064-4996-960A-6C8E3937A6A0}">
      <dgm:prSet/>
      <dgm:spPr/>
      <dgm:t>
        <a:bodyPr/>
        <a:lstStyle/>
        <a:p>
          <a:endParaRPr lang="sv-SE"/>
        </a:p>
      </dgm:t>
    </dgm:pt>
    <dgm:pt modelId="{CC198989-8D2D-4B78-87C7-D43C85CD0B58}">
      <dgm:prSet phldrT="[Text]"/>
      <dgm:spPr>
        <a:solidFill>
          <a:srgbClr val="F67F57"/>
        </a:solidFill>
      </dgm:spPr>
      <dgm:t>
        <a:bodyPr/>
        <a:lstStyle/>
        <a:p>
          <a:r>
            <a:rPr lang="sv-SE" sz="1200" b="1" dirty="0"/>
            <a:t>Anledningar lämnat</a:t>
          </a:r>
          <a:endParaRPr lang="sv-SE" sz="1200" dirty="0"/>
        </a:p>
      </dgm:t>
    </dgm:pt>
    <dgm:pt modelId="{EF53692B-1403-4195-8966-CF9A16625A4A}" type="parTrans" cxnId="{91E7F72E-816D-45FD-A046-88C901AAC49B}">
      <dgm:prSet/>
      <dgm:spPr/>
      <dgm:t>
        <a:bodyPr/>
        <a:lstStyle/>
        <a:p>
          <a:endParaRPr lang="sv-SE"/>
        </a:p>
      </dgm:t>
    </dgm:pt>
    <dgm:pt modelId="{274842E6-4334-467C-8541-6B18763810AB}" type="sibTrans" cxnId="{91E7F72E-816D-45FD-A046-88C901AAC49B}">
      <dgm:prSet/>
      <dgm:spPr/>
      <dgm:t>
        <a:bodyPr/>
        <a:lstStyle/>
        <a:p>
          <a:endParaRPr lang="sv-SE"/>
        </a:p>
      </dgm:t>
    </dgm:pt>
    <dgm:pt modelId="{83D27B1F-32BA-4DC0-A170-CDB1F4FCE5C1}">
      <dgm:prSet phldrT="[Text]" custT="1"/>
      <dgm:spPr>
        <a:solidFill>
          <a:srgbClr val="F67F57"/>
        </a:solidFill>
      </dgm:spPr>
      <dgm:t>
        <a:bodyPr/>
        <a:lstStyle/>
        <a:p>
          <a:pPr>
            <a:buFont typeface="Arial" panose="020B0604020202020204" pitchFamily="34" charset="0"/>
            <a:buChar char="•"/>
          </a:pPr>
          <a:r>
            <a:rPr lang="sv-SE" sz="1200" dirty="0">
              <a:solidFill>
                <a:prstClr val="black"/>
              </a:solidFill>
              <a:latin typeface="+mn-lt"/>
            </a:rPr>
            <a:t>Hierarkier på arbetsplatsen</a:t>
          </a:r>
          <a:endParaRPr lang="sv-SE" sz="1200" dirty="0">
            <a:latin typeface="+mn-lt"/>
          </a:endParaRPr>
        </a:p>
      </dgm:t>
    </dgm:pt>
    <dgm:pt modelId="{8C5DA63D-7FE2-430C-BB54-3662820A6A18}" type="parTrans" cxnId="{D7F08642-222B-458F-93AB-3D4AB9A61B16}">
      <dgm:prSet/>
      <dgm:spPr/>
      <dgm:t>
        <a:bodyPr/>
        <a:lstStyle/>
        <a:p>
          <a:endParaRPr lang="sv-SE"/>
        </a:p>
      </dgm:t>
    </dgm:pt>
    <dgm:pt modelId="{FF60EBA8-9985-4DB2-B981-DEFCA9D4D18D}" type="sibTrans" cxnId="{D7F08642-222B-458F-93AB-3D4AB9A61B16}">
      <dgm:prSet/>
      <dgm:spPr/>
      <dgm:t>
        <a:bodyPr/>
        <a:lstStyle/>
        <a:p>
          <a:endParaRPr lang="sv-SE"/>
        </a:p>
      </dgm:t>
    </dgm:pt>
    <dgm:pt modelId="{759BE24C-A531-4FC0-A67C-830422AAE500}">
      <dgm:prSet phldrT="[Text]" phldr="1"/>
      <dgm:spPr>
        <a:solidFill>
          <a:srgbClr val="F67F57"/>
        </a:solidFill>
      </dgm:spPr>
      <dgm:t>
        <a:bodyPr/>
        <a:lstStyle/>
        <a:p>
          <a:endParaRPr lang="sv-SE" sz="900" dirty="0"/>
        </a:p>
      </dgm:t>
    </dgm:pt>
    <dgm:pt modelId="{902D5DD4-B20E-4CDD-8A70-D277B2DD43F1}" type="parTrans" cxnId="{B611D89B-C19E-46C5-AEF2-DE2B07846F14}">
      <dgm:prSet/>
      <dgm:spPr/>
      <dgm:t>
        <a:bodyPr/>
        <a:lstStyle/>
        <a:p>
          <a:endParaRPr lang="sv-SE"/>
        </a:p>
      </dgm:t>
    </dgm:pt>
    <dgm:pt modelId="{AEDF7173-9F20-4EF6-AABA-8DC1CE59EF1A}" type="sibTrans" cxnId="{B611D89B-C19E-46C5-AEF2-DE2B07846F14}">
      <dgm:prSet/>
      <dgm:spPr/>
      <dgm:t>
        <a:bodyPr/>
        <a:lstStyle/>
        <a:p>
          <a:endParaRPr lang="sv-SE"/>
        </a:p>
      </dgm:t>
    </dgm:pt>
    <dgm:pt modelId="{AAF23B80-4039-4F25-8768-431D5AD719C8}">
      <dgm:prSet custT="1"/>
      <dgm:spPr/>
      <dgm:t>
        <a:bodyPr/>
        <a:lstStyle/>
        <a:p>
          <a:r>
            <a:rPr lang="sv-SE" sz="1200" dirty="0">
              <a:solidFill>
                <a:prstClr val="black"/>
              </a:solidFill>
              <a:latin typeface="+mn-lt"/>
            </a:rPr>
            <a:t>Kollegial frustration</a:t>
          </a:r>
          <a:endParaRPr lang="sv-SE" sz="1200" dirty="0">
            <a:solidFill>
              <a:prstClr val="black"/>
            </a:solidFill>
            <a:latin typeface="+mn-lt"/>
            <a:ea typeface="Calibri" panose="020F0502020204030204" pitchFamily="34" charset="0"/>
            <a:cs typeface="Times New Roman" panose="02020603050405020304" pitchFamily="18" charset="0"/>
          </a:endParaRPr>
        </a:p>
      </dgm:t>
    </dgm:pt>
    <dgm:pt modelId="{6001C8E7-A400-44BA-A034-CA43C052297C}" type="parTrans" cxnId="{472CDF7E-7F7A-45B2-8DB4-9CA7C20E72D3}">
      <dgm:prSet/>
      <dgm:spPr/>
      <dgm:t>
        <a:bodyPr/>
        <a:lstStyle/>
        <a:p>
          <a:endParaRPr lang="sv-SE"/>
        </a:p>
      </dgm:t>
    </dgm:pt>
    <dgm:pt modelId="{74512A1A-2C2F-47CC-AB24-47B1CBFFEAB4}" type="sibTrans" cxnId="{472CDF7E-7F7A-45B2-8DB4-9CA7C20E72D3}">
      <dgm:prSet/>
      <dgm:spPr/>
      <dgm:t>
        <a:bodyPr/>
        <a:lstStyle/>
        <a:p>
          <a:endParaRPr lang="sv-SE"/>
        </a:p>
      </dgm:t>
    </dgm:pt>
    <dgm:pt modelId="{24D0C021-827A-49D8-90DD-973269C6E734}">
      <dgm:prSet custT="1"/>
      <dgm:spPr/>
      <dgm:t>
        <a:bodyPr/>
        <a:lstStyle/>
        <a:p>
          <a:r>
            <a:rPr lang="sv-SE" sz="1200" dirty="0">
              <a:solidFill>
                <a:schemeClr val="tx1"/>
              </a:solidFill>
            </a:rPr>
            <a:t>Humor på arbetsplatsen</a:t>
          </a:r>
        </a:p>
      </dgm:t>
    </dgm:pt>
    <dgm:pt modelId="{5BBB719F-1140-416C-9AAD-812DBAD315E4}" type="parTrans" cxnId="{879CA9D1-1860-446B-BE6D-AD2BB04CCFB6}">
      <dgm:prSet/>
      <dgm:spPr/>
      <dgm:t>
        <a:bodyPr/>
        <a:lstStyle/>
        <a:p>
          <a:endParaRPr lang="sv-SE"/>
        </a:p>
      </dgm:t>
    </dgm:pt>
    <dgm:pt modelId="{0E7244BB-AB8F-4F34-B9F4-CDCBFAC620DB}" type="sibTrans" cxnId="{879CA9D1-1860-446B-BE6D-AD2BB04CCFB6}">
      <dgm:prSet/>
      <dgm:spPr/>
      <dgm:t>
        <a:bodyPr/>
        <a:lstStyle/>
        <a:p>
          <a:endParaRPr lang="sv-SE"/>
        </a:p>
      </dgm:t>
    </dgm:pt>
    <dgm:pt modelId="{B04DF8DD-9D32-43FA-8F61-DE7567A52701}">
      <dgm:prSet phldrT="[Text]" custT="1"/>
      <dgm:spPr>
        <a:solidFill>
          <a:srgbClr val="F67F57"/>
        </a:solidFill>
      </dgm:spPr>
      <dgm:t>
        <a:bodyPr/>
        <a:lstStyle/>
        <a:p>
          <a:pPr>
            <a:buFont typeface="Arial" panose="020B0604020202020204" pitchFamily="34" charset="0"/>
            <a:buChar char="•"/>
          </a:pPr>
          <a:r>
            <a:rPr lang="sv-SE" sz="1200" dirty="0">
              <a:solidFill>
                <a:schemeClr val="tx1"/>
              </a:solidFill>
            </a:rPr>
            <a:t>Kvalificerade, kompetenta och stöttande kollegor</a:t>
          </a:r>
          <a:endParaRPr lang="sv-SE" sz="1200" dirty="0"/>
        </a:p>
      </dgm:t>
    </dgm:pt>
    <dgm:pt modelId="{F86C5F9B-F351-4F1D-91F1-B0478370EFED}" type="parTrans" cxnId="{3745ACBE-1682-4BBA-8C9B-4FCDAB5FE516}">
      <dgm:prSet/>
      <dgm:spPr/>
      <dgm:t>
        <a:bodyPr/>
        <a:lstStyle/>
        <a:p>
          <a:endParaRPr lang="sv-SE"/>
        </a:p>
      </dgm:t>
    </dgm:pt>
    <dgm:pt modelId="{F4B57F11-2E2B-492F-B374-A5B7FBC66FDB}" type="sibTrans" cxnId="{3745ACBE-1682-4BBA-8C9B-4FCDAB5FE516}">
      <dgm:prSet/>
      <dgm:spPr/>
      <dgm:t>
        <a:bodyPr/>
        <a:lstStyle/>
        <a:p>
          <a:endParaRPr lang="sv-SE"/>
        </a:p>
      </dgm:t>
    </dgm:pt>
    <dgm:pt modelId="{5677D69E-E160-4F0E-8410-B877E3236897}">
      <dgm:prSet phldrT="[Text]" custT="1"/>
      <dgm:spPr>
        <a:solidFill>
          <a:srgbClr val="F67F57"/>
        </a:solidFill>
      </dgm:spPr>
      <dgm:t>
        <a:bodyPr/>
        <a:lstStyle/>
        <a:p>
          <a:pPr>
            <a:buFont typeface="Arial" panose="020B0604020202020204" pitchFamily="34" charset="0"/>
            <a:buChar char="•"/>
          </a:pPr>
          <a:r>
            <a:rPr lang="sv-SE" sz="1200" dirty="0">
              <a:solidFill>
                <a:schemeClr val="tx1"/>
              </a:solidFill>
            </a:rPr>
            <a:t>Tryggt kollegialt klimat</a:t>
          </a:r>
          <a:endParaRPr lang="sv-SE" sz="1200" dirty="0"/>
        </a:p>
      </dgm:t>
    </dgm:pt>
    <dgm:pt modelId="{8034D39B-E15D-4D31-87FA-4372870C28C4}" type="parTrans" cxnId="{FA4E7E03-891C-4C3B-9FE0-9D880B9D2C5C}">
      <dgm:prSet/>
      <dgm:spPr/>
      <dgm:t>
        <a:bodyPr/>
        <a:lstStyle/>
        <a:p>
          <a:endParaRPr lang="sv-SE"/>
        </a:p>
      </dgm:t>
    </dgm:pt>
    <dgm:pt modelId="{B61B5E14-FDAA-4140-8B32-F1F1AAD2FD8C}" type="sibTrans" cxnId="{FA4E7E03-891C-4C3B-9FE0-9D880B9D2C5C}">
      <dgm:prSet/>
      <dgm:spPr/>
      <dgm:t>
        <a:bodyPr/>
        <a:lstStyle/>
        <a:p>
          <a:endParaRPr lang="sv-SE"/>
        </a:p>
      </dgm:t>
    </dgm:pt>
    <dgm:pt modelId="{35CCC297-585F-43DD-8306-C3532DD1A091}">
      <dgm:prSet phldrT="[Text]" custT="1"/>
      <dgm:spPr>
        <a:solidFill>
          <a:srgbClr val="F67F57"/>
        </a:solidFill>
      </dgm:spPr>
      <dgm:t>
        <a:bodyPr/>
        <a:lstStyle/>
        <a:p>
          <a:pPr>
            <a:buFont typeface="Arial" panose="020B0604020202020204" pitchFamily="34" charset="0"/>
            <a:buChar char="•"/>
          </a:pPr>
          <a:r>
            <a:rPr lang="sv-SE" sz="1200" dirty="0">
              <a:solidFill>
                <a:schemeClr val="tx1"/>
              </a:solidFill>
            </a:rPr>
            <a:t>Väl fungerande teamsamverkan</a:t>
          </a:r>
          <a:endParaRPr lang="sv-SE" sz="1200" dirty="0"/>
        </a:p>
      </dgm:t>
    </dgm:pt>
    <dgm:pt modelId="{ABC6848D-FE0A-40F8-A5CE-58FA430B964D}" type="parTrans" cxnId="{FC095C67-5954-4398-B379-7301CFCB0169}">
      <dgm:prSet/>
      <dgm:spPr/>
      <dgm:t>
        <a:bodyPr/>
        <a:lstStyle/>
        <a:p>
          <a:endParaRPr lang="sv-SE"/>
        </a:p>
      </dgm:t>
    </dgm:pt>
    <dgm:pt modelId="{B636F2C5-275D-4D3B-9D12-772D2BB4BEC9}" type="sibTrans" cxnId="{FC095C67-5954-4398-B379-7301CFCB0169}">
      <dgm:prSet/>
      <dgm:spPr/>
      <dgm:t>
        <a:bodyPr/>
        <a:lstStyle/>
        <a:p>
          <a:endParaRPr lang="sv-SE"/>
        </a:p>
      </dgm:t>
    </dgm:pt>
    <dgm:pt modelId="{23E5428D-95C7-4D93-876E-645F26D30311}" type="pres">
      <dgm:prSet presAssocID="{623919F9-BF52-4FC7-88FB-D0C4C39CBF72}" presName="Name0" presStyleCnt="0">
        <dgm:presLayoutVars>
          <dgm:dir/>
          <dgm:resizeHandles val="exact"/>
        </dgm:presLayoutVars>
      </dgm:prSet>
      <dgm:spPr/>
    </dgm:pt>
    <dgm:pt modelId="{8E6E69E2-CE60-48E8-B7F9-57F3AC21B642}" type="pres">
      <dgm:prSet presAssocID="{E5C9D755-9AC9-41F1-8547-FB37BBF22293}" presName="parAndChTx" presStyleLbl="node1" presStyleIdx="0" presStyleCnt="3">
        <dgm:presLayoutVars>
          <dgm:bulletEnabled val="1"/>
        </dgm:presLayoutVars>
      </dgm:prSet>
      <dgm:spPr/>
    </dgm:pt>
    <dgm:pt modelId="{129AFF11-6814-41E9-B18F-03D6D4A27078}" type="pres">
      <dgm:prSet presAssocID="{31C2C9CC-20EE-4979-9DDF-81D002F1D552}" presName="parAndChSpace" presStyleCnt="0"/>
      <dgm:spPr/>
    </dgm:pt>
    <dgm:pt modelId="{D7B2B68D-70C5-4414-B46B-F8376AADA4B3}" type="pres">
      <dgm:prSet presAssocID="{CBE0C3AC-18F1-4EEA-A337-A62C6BC9FF54}" presName="parAndChTx" presStyleLbl="node1" presStyleIdx="1" presStyleCnt="3">
        <dgm:presLayoutVars>
          <dgm:bulletEnabled val="1"/>
        </dgm:presLayoutVars>
      </dgm:prSet>
      <dgm:spPr/>
    </dgm:pt>
    <dgm:pt modelId="{4D86E443-542B-4074-B764-9A3612F91F1D}" type="pres">
      <dgm:prSet presAssocID="{260E18D3-2C90-42D1-9D84-F37FD37DD6C8}" presName="parAndChSpace" presStyleCnt="0"/>
      <dgm:spPr/>
    </dgm:pt>
    <dgm:pt modelId="{EF8A9647-72D2-4723-99C9-E1985562FE36}" type="pres">
      <dgm:prSet presAssocID="{CC198989-8D2D-4B78-87C7-D43C85CD0B58}" presName="parAndChTx" presStyleLbl="node1" presStyleIdx="2" presStyleCnt="3">
        <dgm:presLayoutVars>
          <dgm:bulletEnabled val="1"/>
        </dgm:presLayoutVars>
      </dgm:prSet>
      <dgm:spPr/>
    </dgm:pt>
  </dgm:ptLst>
  <dgm:cxnLst>
    <dgm:cxn modelId="{FA4E7E03-891C-4C3B-9FE0-9D880B9D2C5C}" srcId="{E5C9D755-9AC9-41F1-8547-FB37BBF22293}" destId="{5677D69E-E160-4F0E-8410-B877E3236897}" srcOrd="2" destOrd="0" parTransId="{8034D39B-E15D-4D31-87FA-4372870C28C4}" sibTransId="{B61B5E14-FDAA-4140-8B32-F1F1AAD2FD8C}"/>
    <dgm:cxn modelId="{2B81730C-F608-4086-B2FC-FC005F2D26A4}" srcId="{E5C9D755-9AC9-41F1-8547-FB37BBF22293}" destId="{BA9C99E3-2754-48EB-8084-A541722C734B}" srcOrd="0" destOrd="0" parTransId="{62489A7C-7938-4809-A132-D5F213E01207}" sibTransId="{50F8C680-9936-495B-B7CC-D719D12CB98D}"/>
    <dgm:cxn modelId="{6789FF0F-2318-4DED-90DF-59CA149A655E}" type="presOf" srcId="{E5C9D755-9AC9-41F1-8547-FB37BBF22293}" destId="{8E6E69E2-CE60-48E8-B7F9-57F3AC21B642}" srcOrd="0" destOrd="0" presId="urn:microsoft.com/office/officeart/2005/8/layout/hChevron3"/>
    <dgm:cxn modelId="{F5E44612-94D7-46F1-91D8-900EC160D3DD}" type="presOf" srcId="{CBE0C3AC-18F1-4EEA-A337-A62C6BC9FF54}" destId="{D7B2B68D-70C5-4414-B46B-F8376AADA4B3}" srcOrd="0" destOrd="0" presId="urn:microsoft.com/office/officeart/2005/8/layout/hChevron3"/>
    <dgm:cxn modelId="{0CBCD822-C7BF-4C86-8A7B-ACB8F9C129C3}" type="presOf" srcId="{00D5B9BB-E12E-4E13-8358-3E8B561A7EDF}" destId="{D7B2B68D-70C5-4414-B46B-F8376AADA4B3}" srcOrd="0" destOrd="1" presId="urn:microsoft.com/office/officeart/2005/8/layout/hChevron3"/>
    <dgm:cxn modelId="{91E7F72E-816D-45FD-A046-88C901AAC49B}" srcId="{623919F9-BF52-4FC7-88FB-D0C4C39CBF72}" destId="{CC198989-8D2D-4B78-87C7-D43C85CD0B58}" srcOrd="2" destOrd="0" parTransId="{EF53692B-1403-4195-8966-CF9A16625A4A}" sibTransId="{274842E6-4334-467C-8541-6B18763810AB}"/>
    <dgm:cxn modelId="{134FD35B-D087-4FD8-BD1C-73CFAAB8AB28}" type="presOf" srcId="{CC198989-8D2D-4B78-87C7-D43C85CD0B58}" destId="{EF8A9647-72D2-4723-99C9-E1985562FE36}" srcOrd="0" destOrd="0" presId="urn:microsoft.com/office/officeart/2005/8/layout/hChevron3"/>
    <dgm:cxn modelId="{028DB45D-2814-4C4D-A6A4-AA16F7A6CBBA}" type="presOf" srcId="{AAF23B80-4039-4F25-8768-431D5AD719C8}" destId="{D7B2B68D-70C5-4414-B46B-F8376AADA4B3}" srcOrd="0" destOrd="2" presId="urn:microsoft.com/office/officeart/2005/8/layout/hChevron3"/>
    <dgm:cxn modelId="{65970041-F636-4384-804E-F54CF578133A}" type="presOf" srcId="{5E4CEBB2-95BA-4229-8430-E25C26EA17CB}" destId="{D7B2B68D-70C5-4414-B46B-F8376AADA4B3}" srcOrd="0" destOrd="3" presId="urn:microsoft.com/office/officeart/2005/8/layout/hChevron3"/>
    <dgm:cxn modelId="{D7F08642-222B-458F-93AB-3D4AB9A61B16}" srcId="{CC198989-8D2D-4B78-87C7-D43C85CD0B58}" destId="{83D27B1F-32BA-4DC0-A170-CDB1F4FCE5C1}" srcOrd="0" destOrd="0" parTransId="{8C5DA63D-7FE2-430C-BB54-3662820A6A18}" sibTransId="{FF60EBA8-9985-4DB2-B981-DEFCA9D4D18D}"/>
    <dgm:cxn modelId="{7FB5C443-4064-4996-960A-6C8E3937A6A0}" srcId="{CBE0C3AC-18F1-4EEA-A337-A62C6BC9FF54}" destId="{5E4CEBB2-95BA-4229-8430-E25C26EA17CB}" srcOrd="2" destOrd="0" parTransId="{FC9654A2-4D96-4F53-A3D1-F0ADC8D6C8DA}" sibTransId="{EFF3BB50-C3F2-4B89-8450-0D385F0C901F}"/>
    <dgm:cxn modelId="{D158D765-27D2-458E-8202-EB91A529D74E}" srcId="{623919F9-BF52-4FC7-88FB-D0C4C39CBF72}" destId="{CBE0C3AC-18F1-4EEA-A337-A62C6BC9FF54}" srcOrd="1" destOrd="0" parTransId="{DC59291D-ACED-4E01-AB73-6B5F7E13CC18}" sibTransId="{260E18D3-2C90-42D1-9D84-F37FD37DD6C8}"/>
    <dgm:cxn modelId="{FC095C67-5954-4398-B379-7301CFCB0169}" srcId="{E5C9D755-9AC9-41F1-8547-FB37BBF22293}" destId="{35CCC297-585F-43DD-8306-C3532DD1A091}" srcOrd="1" destOrd="0" parTransId="{ABC6848D-FE0A-40F8-A5CE-58FA430B964D}" sibTransId="{B636F2C5-275D-4D3B-9D12-772D2BB4BEC9}"/>
    <dgm:cxn modelId="{2263B26A-E1A2-416F-B858-C9BF572A2139}" type="presOf" srcId="{24D0C021-827A-49D8-90DD-973269C6E734}" destId="{8E6E69E2-CE60-48E8-B7F9-57F3AC21B642}" srcOrd="0" destOrd="5" presId="urn:microsoft.com/office/officeart/2005/8/layout/hChevron3"/>
    <dgm:cxn modelId="{472CDF7E-7F7A-45B2-8DB4-9CA7C20E72D3}" srcId="{CBE0C3AC-18F1-4EEA-A337-A62C6BC9FF54}" destId="{AAF23B80-4039-4F25-8768-431D5AD719C8}" srcOrd="1" destOrd="0" parTransId="{6001C8E7-A400-44BA-A034-CA43C052297C}" sibTransId="{74512A1A-2C2F-47CC-AB24-47B1CBFFEAB4}"/>
    <dgm:cxn modelId="{86044490-D613-4729-9678-2B1AD36A22B4}" type="presOf" srcId="{5677D69E-E160-4F0E-8410-B877E3236897}" destId="{8E6E69E2-CE60-48E8-B7F9-57F3AC21B642}" srcOrd="0" destOrd="3" presId="urn:microsoft.com/office/officeart/2005/8/layout/hChevron3"/>
    <dgm:cxn modelId="{B611D89B-C19E-46C5-AEF2-DE2B07846F14}" srcId="{CC198989-8D2D-4B78-87C7-D43C85CD0B58}" destId="{759BE24C-A531-4FC0-A67C-830422AAE500}" srcOrd="1" destOrd="0" parTransId="{902D5DD4-B20E-4CDD-8A70-D277B2DD43F1}" sibTransId="{AEDF7173-9F20-4EF6-AABA-8DC1CE59EF1A}"/>
    <dgm:cxn modelId="{473928A7-61CF-466D-B5BF-83A046FA6C82}" srcId="{623919F9-BF52-4FC7-88FB-D0C4C39CBF72}" destId="{E5C9D755-9AC9-41F1-8547-FB37BBF22293}" srcOrd="0" destOrd="0" parTransId="{1D85D8BA-5C73-41BF-8936-CDA0836CDC40}" sibTransId="{31C2C9CC-20EE-4979-9DDF-81D002F1D552}"/>
    <dgm:cxn modelId="{42CFB3B4-4894-4B01-A632-103A112216B0}" type="presOf" srcId="{759BE24C-A531-4FC0-A67C-830422AAE500}" destId="{EF8A9647-72D2-4723-99C9-E1985562FE36}" srcOrd="0" destOrd="2" presId="urn:microsoft.com/office/officeart/2005/8/layout/hChevron3"/>
    <dgm:cxn modelId="{C0E145BB-FF90-4A9A-9F8F-0BC67472A452}" srcId="{CBE0C3AC-18F1-4EEA-A337-A62C6BC9FF54}" destId="{00D5B9BB-E12E-4E13-8358-3E8B561A7EDF}" srcOrd="0" destOrd="0" parTransId="{6406AB6A-E4F3-4A2D-AA69-055962CB420E}" sibTransId="{9A4C8E44-60CE-41A7-87EA-369D5C0F56D6}"/>
    <dgm:cxn modelId="{3745ACBE-1682-4BBA-8C9B-4FCDAB5FE516}" srcId="{E5C9D755-9AC9-41F1-8547-FB37BBF22293}" destId="{B04DF8DD-9D32-43FA-8F61-DE7567A52701}" srcOrd="3" destOrd="0" parTransId="{F86C5F9B-F351-4F1D-91F1-B0478370EFED}" sibTransId="{F4B57F11-2E2B-492F-B374-A5B7FBC66FDB}"/>
    <dgm:cxn modelId="{5D495DCB-70AB-4776-BC6F-692D1F51BC82}" type="presOf" srcId="{B04DF8DD-9D32-43FA-8F61-DE7567A52701}" destId="{8E6E69E2-CE60-48E8-B7F9-57F3AC21B642}" srcOrd="0" destOrd="4" presId="urn:microsoft.com/office/officeart/2005/8/layout/hChevron3"/>
    <dgm:cxn modelId="{879CA9D1-1860-446B-BE6D-AD2BB04CCFB6}" srcId="{E5C9D755-9AC9-41F1-8547-FB37BBF22293}" destId="{24D0C021-827A-49D8-90DD-973269C6E734}" srcOrd="4" destOrd="0" parTransId="{5BBB719F-1140-416C-9AAD-812DBAD315E4}" sibTransId="{0E7244BB-AB8F-4F34-B9F4-CDCBFAC620DB}"/>
    <dgm:cxn modelId="{34DE35D2-2E01-4339-9CA3-6B91672B09B1}" type="presOf" srcId="{35CCC297-585F-43DD-8306-C3532DD1A091}" destId="{8E6E69E2-CE60-48E8-B7F9-57F3AC21B642}" srcOrd="0" destOrd="2" presId="urn:microsoft.com/office/officeart/2005/8/layout/hChevron3"/>
    <dgm:cxn modelId="{305035DC-1E73-44F7-912D-A9CA19217363}" type="presOf" srcId="{623919F9-BF52-4FC7-88FB-D0C4C39CBF72}" destId="{23E5428D-95C7-4D93-876E-645F26D30311}" srcOrd="0" destOrd="0" presId="urn:microsoft.com/office/officeart/2005/8/layout/hChevron3"/>
    <dgm:cxn modelId="{E47D8EE5-C15B-40D1-B58E-EF8231DE1B19}" type="presOf" srcId="{83D27B1F-32BA-4DC0-A170-CDB1F4FCE5C1}" destId="{EF8A9647-72D2-4723-99C9-E1985562FE36}" srcOrd="0" destOrd="1" presId="urn:microsoft.com/office/officeart/2005/8/layout/hChevron3"/>
    <dgm:cxn modelId="{850D25F5-9507-46EE-9AA2-3AB2BBC86191}" type="presOf" srcId="{BA9C99E3-2754-48EB-8084-A541722C734B}" destId="{8E6E69E2-CE60-48E8-B7F9-57F3AC21B642}" srcOrd="0" destOrd="1" presId="urn:microsoft.com/office/officeart/2005/8/layout/hChevron3"/>
    <dgm:cxn modelId="{01D74ACB-91D6-4BA1-B757-3EE8C34C605E}" type="presParOf" srcId="{23E5428D-95C7-4D93-876E-645F26D30311}" destId="{8E6E69E2-CE60-48E8-B7F9-57F3AC21B642}" srcOrd="0" destOrd="0" presId="urn:microsoft.com/office/officeart/2005/8/layout/hChevron3"/>
    <dgm:cxn modelId="{B93ED43B-CA5C-4160-8C59-FFB6D93484B7}" type="presParOf" srcId="{23E5428D-95C7-4D93-876E-645F26D30311}" destId="{129AFF11-6814-41E9-B18F-03D6D4A27078}" srcOrd="1" destOrd="0" presId="urn:microsoft.com/office/officeart/2005/8/layout/hChevron3"/>
    <dgm:cxn modelId="{BC8D25F8-B746-4048-8702-35185AACE52D}" type="presParOf" srcId="{23E5428D-95C7-4D93-876E-645F26D30311}" destId="{D7B2B68D-70C5-4414-B46B-F8376AADA4B3}" srcOrd="2" destOrd="0" presId="urn:microsoft.com/office/officeart/2005/8/layout/hChevron3"/>
    <dgm:cxn modelId="{C73EA346-FFA4-499C-9D56-04BD8AE6BCF2}" type="presParOf" srcId="{23E5428D-95C7-4D93-876E-645F26D30311}" destId="{4D86E443-542B-4074-B764-9A3612F91F1D}" srcOrd="3" destOrd="0" presId="urn:microsoft.com/office/officeart/2005/8/layout/hChevron3"/>
    <dgm:cxn modelId="{916CADDE-06C0-4BBD-B505-3CC74B298E36}" type="presParOf" srcId="{23E5428D-95C7-4D93-876E-645F26D30311}" destId="{EF8A9647-72D2-4723-99C9-E1985562FE36}"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23919F9-BF52-4FC7-88FB-D0C4C39CBF72}" type="doc">
      <dgm:prSet loTypeId="urn:microsoft.com/office/officeart/2005/8/layout/hChevron3" loCatId="process" qsTypeId="urn:microsoft.com/office/officeart/2005/8/quickstyle/simple3" qsCatId="simple" csTypeId="urn:microsoft.com/office/officeart/2005/8/colors/accent1_2" csCatId="accent1" phldr="1"/>
      <dgm:spPr/>
      <dgm:t>
        <a:bodyPr/>
        <a:lstStyle/>
        <a:p>
          <a:endParaRPr lang="sv-SE"/>
        </a:p>
      </dgm:t>
    </dgm:pt>
    <dgm:pt modelId="{E5C9D755-9AC9-41F1-8547-FB37BBF22293}">
      <dgm:prSet phldrT="[Text]" custT="1"/>
      <dgm:spPr>
        <a:solidFill>
          <a:srgbClr val="AAC0A0"/>
        </a:solidFill>
      </dgm:spPr>
      <dgm:t>
        <a:bodyPr/>
        <a:lstStyle/>
        <a:p>
          <a:pPr>
            <a:buFont typeface="Arial" panose="020B0604020202020204" pitchFamily="34" charset="0"/>
            <a:buChar char="•"/>
          </a:pPr>
          <a:r>
            <a:rPr lang="sv-SE" sz="1200" b="1" dirty="0"/>
            <a:t>Motivation</a:t>
          </a:r>
        </a:p>
      </dgm:t>
    </dgm:pt>
    <dgm:pt modelId="{1D85D8BA-5C73-41BF-8936-CDA0836CDC40}" type="parTrans" cxnId="{473928A7-61CF-466D-B5BF-83A046FA6C82}">
      <dgm:prSet/>
      <dgm:spPr/>
      <dgm:t>
        <a:bodyPr/>
        <a:lstStyle/>
        <a:p>
          <a:endParaRPr lang="sv-SE"/>
        </a:p>
      </dgm:t>
    </dgm:pt>
    <dgm:pt modelId="{31C2C9CC-20EE-4979-9DDF-81D002F1D552}" type="sibTrans" cxnId="{473928A7-61CF-466D-B5BF-83A046FA6C82}">
      <dgm:prSet/>
      <dgm:spPr/>
      <dgm:t>
        <a:bodyPr/>
        <a:lstStyle/>
        <a:p>
          <a:endParaRPr lang="sv-SE"/>
        </a:p>
      </dgm:t>
    </dgm:pt>
    <dgm:pt modelId="{BA9C99E3-2754-48EB-8084-A541722C734B}">
      <dgm:prSet phldrT="[Text]" custT="1"/>
      <dgm:spPr>
        <a:solidFill>
          <a:srgbClr val="AAC0A0"/>
        </a:solidFill>
      </dgm:spPr>
      <dgm:t>
        <a:bodyPr/>
        <a:lstStyle/>
        <a:p>
          <a:pPr>
            <a:buFont typeface="Arial" panose="020B0604020202020204" pitchFamily="34" charset="0"/>
            <a:buChar char="•"/>
          </a:pPr>
          <a:r>
            <a:rPr lang="sv-SE" sz="1200" dirty="0">
              <a:solidFill>
                <a:schemeClr val="tx1"/>
              </a:solidFill>
              <a:latin typeface="+mn-lt"/>
            </a:rPr>
            <a:t>Rättvis lön</a:t>
          </a:r>
          <a:endParaRPr lang="sv-SE" sz="1200" dirty="0"/>
        </a:p>
      </dgm:t>
    </dgm:pt>
    <dgm:pt modelId="{62489A7C-7938-4809-A132-D5F213E01207}" type="parTrans" cxnId="{2B81730C-F608-4086-B2FC-FC005F2D26A4}">
      <dgm:prSet/>
      <dgm:spPr/>
      <dgm:t>
        <a:bodyPr/>
        <a:lstStyle/>
        <a:p>
          <a:endParaRPr lang="sv-SE"/>
        </a:p>
      </dgm:t>
    </dgm:pt>
    <dgm:pt modelId="{50F8C680-9936-495B-B7CC-D719D12CB98D}" type="sibTrans" cxnId="{2B81730C-F608-4086-B2FC-FC005F2D26A4}">
      <dgm:prSet/>
      <dgm:spPr/>
      <dgm:t>
        <a:bodyPr/>
        <a:lstStyle/>
        <a:p>
          <a:endParaRPr lang="sv-SE"/>
        </a:p>
      </dgm:t>
    </dgm:pt>
    <dgm:pt modelId="{CBE0C3AC-18F1-4EEA-A337-A62C6BC9FF54}">
      <dgm:prSet phldrT="[Text]" custT="1"/>
      <dgm:spPr>
        <a:solidFill>
          <a:srgbClr val="AAC0A0"/>
        </a:solidFill>
      </dgm:spPr>
      <dgm:t>
        <a:bodyPr/>
        <a:lstStyle/>
        <a:p>
          <a:r>
            <a:rPr lang="sv-SE" sz="1200" b="1" dirty="0">
              <a:latin typeface="+mn-lt"/>
            </a:rPr>
            <a:t>Tankar lämna Yrket</a:t>
          </a:r>
          <a:endParaRPr lang="sv-SE" sz="1200" dirty="0"/>
        </a:p>
      </dgm:t>
    </dgm:pt>
    <dgm:pt modelId="{DC59291D-ACED-4E01-AB73-6B5F7E13CC18}" type="parTrans" cxnId="{D158D765-27D2-458E-8202-EB91A529D74E}">
      <dgm:prSet/>
      <dgm:spPr/>
      <dgm:t>
        <a:bodyPr/>
        <a:lstStyle/>
        <a:p>
          <a:endParaRPr lang="sv-SE"/>
        </a:p>
      </dgm:t>
    </dgm:pt>
    <dgm:pt modelId="{260E18D3-2C90-42D1-9D84-F37FD37DD6C8}" type="sibTrans" cxnId="{D158D765-27D2-458E-8202-EB91A529D74E}">
      <dgm:prSet/>
      <dgm:spPr/>
      <dgm:t>
        <a:bodyPr/>
        <a:lstStyle/>
        <a:p>
          <a:endParaRPr lang="sv-SE"/>
        </a:p>
      </dgm:t>
    </dgm:pt>
    <dgm:pt modelId="{00D5B9BB-E12E-4E13-8358-3E8B561A7EDF}">
      <dgm:prSet phldrT="[Text]" custT="1"/>
      <dgm:spPr>
        <a:solidFill>
          <a:srgbClr val="AAC0A0"/>
        </a:solidFill>
      </dgm:spPr>
      <dgm:t>
        <a:bodyPr/>
        <a:lstStyle/>
        <a:p>
          <a:pPr>
            <a:buFont typeface="Arial" panose="020B0604020202020204" pitchFamily="34" charset="0"/>
            <a:buChar char="•"/>
          </a:pPr>
          <a:r>
            <a:rPr lang="sv-SE" sz="1200" dirty="0">
              <a:solidFill>
                <a:prstClr val="black"/>
              </a:solidFill>
              <a:latin typeface="+mn-lt"/>
              <a:ea typeface="Calibri" panose="020F0502020204030204" pitchFamily="34" charset="0"/>
              <a:cs typeface="Times New Roman" panose="02020603050405020304" pitchFamily="18" charset="0"/>
            </a:rPr>
            <a:t>Lönen är inte rättvis i förhållande till arbetstid, utfört arbete och utbildning</a:t>
          </a:r>
          <a:endParaRPr lang="sv-SE" sz="1200" dirty="0">
            <a:latin typeface="+mn-lt"/>
          </a:endParaRPr>
        </a:p>
      </dgm:t>
    </dgm:pt>
    <dgm:pt modelId="{6406AB6A-E4F3-4A2D-AA69-055962CB420E}" type="parTrans" cxnId="{C0E145BB-FF90-4A9A-9F8F-0BC67472A452}">
      <dgm:prSet/>
      <dgm:spPr/>
      <dgm:t>
        <a:bodyPr/>
        <a:lstStyle/>
        <a:p>
          <a:endParaRPr lang="sv-SE"/>
        </a:p>
      </dgm:t>
    </dgm:pt>
    <dgm:pt modelId="{9A4C8E44-60CE-41A7-87EA-369D5C0F56D6}" type="sibTrans" cxnId="{C0E145BB-FF90-4A9A-9F8F-0BC67472A452}">
      <dgm:prSet/>
      <dgm:spPr/>
      <dgm:t>
        <a:bodyPr/>
        <a:lstStyle/>
        <a:p>
          <a:endParaRPr lang="sv-SE"/>
        </a:p>
      </dgm:t>
    </dgm:pt>
    <dgm:pt modelId="{CC198989-8D2D-4B78-87C7-D43C85CD0B58}">
      <dgm:prSet phldrT="[Text]" custT="1"/>
      <dgm:spPr>
        <a:solidFill>
          <a:srgbClr val="AAC0A0"/>
        </a:solidFill>
      </dgm:spPr>
      <dgm:t>
        <a:bodyPr/>
        <a:lstStyle/>
        <a:p>
          <a:r>
            <a:rPr lang="sv-SE" sz="1200" b="1" dirty="0"/>
            <a:t>Anledningar lämnat</a:t>
          </a:r>
          <a:endParaRPr lang="sv-SE" sz="1200" dirty="0"/>
        </a:p>
      </dgm:t>
    </dgm:pt>
    <dgm:pt modelId="{EF53692B-1403-4195-8966-CF9A16625A4A}" type="parTrans" cxnId="{91E7F72E-816D-45FD-A046-88C901AAC49B}">
      <dgm:prSet/>
      <dgm:spPr/>
      <dgm:t>
        <a:bodyPr/>
        <a:lstStyle/>
        <a:p>
          <a:endParaRPr lang="sv-SE"/>
        </a:p>
      </dgm:t>
    </dgm:pt>
    <dgm:pt modelId="{274842E6-4334-467C-8541-6B18763810AB}" type="sibTrans" cxnId="{91E7F72E-816D-45FD-A046-88C901AAC49B}">
      <dgm:prSet/>
      <dgm:spPr/>
      <dgm:t>
        <a:bodyPr/>
        <a:lstStyle/>
        <a:p>
          <a:endParaRPr lang="sv-SE"/>
        </a:p>
      </dgm:t>
    </dgm:pt>
    <dgm:pt modelId="{D9B6A502-8CF1-41C4-89D8-9625C12DD786}">
      <dgm:prSet custT="1"/>
      <dgm:spPr/>
      <dgm:t>
        <a:bodyPr/>
        <a:lstStyle/>
        <a:p>
          <a:r>
            <a:rPr lang="sv-SE" sz="1200" dirty="0">
              <a:solidFill>
                <a:prstClr val="black"/>
              </a:solidFill>
              <a:latin typeface="+mn-lt"/>
              <a:ea typeface="Calibri" panose="020F0502020204030204" pitchFamily="34" charset="0"/>
              <a:cs typeface="Times New Roman" panose="02020603050405020304" pitchFamily="18" charset="0"/>
            </a:rPr>
            <a:t>Kan inte påverka lönen (trots ansträngningar)</a:t>
          </a:r>
        </a:p>
      </dgm:t>
    </dgm:pt>
    <dgm:pt modelId="{9234CF23-C2E3-4A4C-BC89-3CDD7F68AF59}" type="parTrans" cxnId="{C783A36B-5D15-4FE2-B550-DFE4467D164C}">
      <dgm:prSet/>
      <dgm:spPr/>
      <dgm:t>
        <a:bodyPr/>
        <a:lstStyle/>
        <a:p>
          <a:endParaRPr lang="sv-SE"/>
        </a:p>
      </dgm:t>
    </dgm:pt>
    <dgm:pt modelId="{8027A4D4-8BC1-40AD-A4FF-08035043125E}" type="sibTrans" cxnId="{C783A36B-5D15-4FE2-B550-DFE4467D164C}">
      <dgm:prSet/>
      <dgm:spPr/>
      <dgm:t>
        <a:bodyPr/>
        <a:lstStyle/>
        <a:p>
          <a:endParaRPr lang="sv-SE"/>
        </a:p>
      </dgm:t>
    </dgm:pt>
    <dgm:pt modelId="{B3DBA872-E77A-4B33-9D40-84F0C124C47A}">
      <dgm:prSet custT="1"/>
      <dgm:spPr/>
      <dgm:t>
        <a:bodyPr/>
        <a:lstStyle/>
        <a:p>
          <a:r>
            <a:rPr lang="sv-SE" sz="1200" dirty="0">
              <a:solidFill>
                <a:prstClr val="black"/>
              </a:solidFill>
              <a:latin typeface="+mn-lt"/>
              <a:ea typeface="Calibri" panose="020F0502020204030204" pitchFamily="34" charset="0"/>
              <a:cs typeface="Times New Roman" panose="02020603050405020304" pitchFamily="18" charset="0"/>
            </a:rPr>
            <a:t>Inte tillfredsställande löneutveckling</a:t>
          </a:r>
        </a:p>
      </dgm:t>
    </dgm:pt>
    <dgm:pt modelId="{5F5E73FE-059C-40A8-B6B3-9355A9A8C0D0}" type="parTrans" cxnId="{EF32F34D-C04B-426E-9597-D03BE449D122}">
      <dgm:prSet/>
      <dgm:spPr/>
      <dgm:t>
        <a:bodyPr/>
        <a:lstStyle/>
        <a:p>
          <a:endParaRPr lang="sv-SE"/>
        </a:p>
      </dgm:t>
    </dgm:pt>
    <dgm:pt modelId="{C4EEDADF-07F6-4FCD-A8F6-FAA9AB9379C1}" type="sibTrans" cxnId="{EF32F34D-C04B-426E-9597-D03BE449D122}">
      <dgm:prSet/>
      <dgm:spPr/>
      <dgm:t>
        <a:bodyPr/>
        <a:lstStyle/>
        <a:p>
          <a:endParaRPr lang="sv-SE"/>
        </a:p>
      </dgm:t>
    </dgm:pt>
    <dgm:pt modelId="{7E698526-7F81-400D-9020-1287EEE79865}">
      <dgm:prSet custT="1"/>
      <dgm:spPr/>
      <dgm:t>
        <a:bodyPr/>
        <a:lstStyle/>
        <a:p>
          <a:r>
            <a:rPr lang="sv-SE" sz="1200" dirty="0">
              <a:solidFill>
                <a:prstClr val="black"/>
              </a:solidFill>
              <a:latin typeface="+mn-lt"/>
              <a:ea typeface="Calibri" panose="020F0502020204030204" pitchFamily="34" charset="0"/>
              <a:cs typeface="Times New Roman" panose="02020603050405020304" pitchFamily="18" charset="0"/>
            </a:rPr>
            <a:t>Inte tillfreds med själva lönen</a:t>
          </a:r>
        </a:p>
      </dgm:t>
    </dgm:pt>
    <dgm:pt modelId="{EF0AEEDD-8B08-47D2-96EB-4FE129B5AFA7}" type="parTrans" cxnId="{F704F8CD-9719-402C-A1DA-398D4063CD24}">
      <dgm:prSet/>
      <dgm:spPr/>
      <dgm:t>
        <a:bodyPr/>
        <a:lstStyle/>
        <a:p>
          <a:endParaRPr lang="sv-SE"/>
        </a:p>
      </dgm:t>
    </dgm:pt>
    <dgm:pt modelId="{CE3680B9-058D-475F-BB06-C3F3ED93A9F4}" type="sibTrans" cxnId="{F704F8CD-9719-402C-A1DA-398D4063CD24}">
      <dgm:prSet/>
      <dgm:spPr/>
      <dgm:t>
        <a:bodyPr/>
        <a:lstStyle/>
        <a:p>
          <a:endParaRPr lang="sv-SE"/>
        </a:p>
      </dgm:t>
    </dgm:pt>
    <dgm:pt modelId="{160B5E96-9E09-4234-827B-528226D5C8D5}">
      <dgm:prSet custT="1"/>
      <dgm:spPr/>
      <dgm:t>
        <a:bodyPr/>
        <a:lstStyle/>
        <a:p>
          <a:r>
            <a:rPr lang="sv-SE" sz="1200" dirty="0">
              <a:solidFill>
                <a:prstClr val="black"/>
              </a:solidFill>
              <a:latin typeface="+mn-lt"/>
            </a:rPr>
            <a:t>Professionen värderas inte i samhället</a:t>
          </a:r>
        </a:p>
      </dgm:t>
    </dgm:pt>
    <dgm:pt modelId="{3ABD209C-CC55-4E8B-804E-AD6A4D427CE5}" type="parTrans" cxnId="{6FE23C99-B285-4559-833A-E169A0845265}">
      <dgm:prSet/>
      <dgm:spPr/>
      <dgm:t>
        <a:bodyPr/>
        <a:lstStyle/>
        <a:p>
          <a:endParaRPr lang="sv-SE"/>
        </a:p>
      </dgm:t>
    </dgm:pt>
    <dgm:pt modelId="{0F45629F-0270-48FA-BA89-C48840185A93}" type="sibTrans" cxnId="{6FE23C99-B285-4559-833A-E169A0845265}">
      <dgm:prSet/>
      <dgm:spPr/>
      <dgm:t>
        <a:bodyPr/>
        <a:lstStyle/>
        <a:p>
          <a:endParaRPr lang="sv-SE"/>
        </a:p>
      </dgm:t>
    </dgm:pt>
    <dgm:pt modelId="{7FFC049D-3628-4166-ADC0-52723B4606E0}">
      <dgm:prSet custT="1"/>
      <dgm:spPr/>
      <dgm:t>
        <a:bodyPr/>
        <a:lstStyle/>
        <a:p>
          <a:r>
            <a:rPr lang="sv-SE" sz="1200" dirty="0">
              <a:solidFill>
                <a:prstClr val="black"/>
              </a:solidFill>
              <a:latin typeface="+mn-lt"/>
            </a:rPr>
            <a:t>Inte rätt lön för jobbet som utförs</a:t>
          </a:r>
        </a:p>
      </dgm:t>
    </dgm:pt>
    <dgm:pt modelId="{39EA61F9-5258-4550-988E-8AFBD66097D9}" type="parTrans" cxnId="{C3044E83-0F67-4753-88C6-12495AF06608}">
      <dgm:prSet/>
      <dgm:spPr/>
      <dgm:t>
        <a:bodyPr/>
        <a:lstStyle/>
        <a:p>
          <a:endParaRPr lang="sv-SE"/>
        </a:p>
      </dgm:t>
    </dgm:pt>
    <dgm:pt modelId="{B79D94D4-E33A-4A99-8E08-A51F1F04690C}" type="sibTrans" cxnId="{C3044E83-0F67-4753-88C6-12495AF06608}">
      <dgm:prSet/>
      <dgm:spPr/>
      <dgm:t>
        <a:bodyPr/>
        <a:lstStyle/>
        <a:p>
          <a:endParaRPr lang="sv-SE"/>
        </a:p>
      </dgm:t>
    </dgm:pt>
    <dgm:pt modelId="{BAFFA82E-1FCF-49EE-8E83-AFF413AF7AA6}">
      <dgm:prSet custT="1"/>
      <dgm:spPr/>
      <dgm:t>
        <a:bodyPr/>
        <a:lstStyle/>
        <a:p>
          <a:r>
            <a:rPr lang="sv-SE" sz="1200" dirty="0">
              <a:solidFill>
                <a:prstClr val="black"/>
              </a:solidFill>
              <a:latin typeface="+mn-lt"/>
            </a:rPr>
            <a:t>Bristande uppskattning från chefer</a:t>
          </a:r>
        </a:p>
      </dgm:t>
    </dgm:pt>
    <dgm:pt modelId="{F696B53B-B5EE-4636-BC00-31B759676C1A}" type="parTrans" cxnId="{79DA9D82-C179-433F-B483-5DF264028773}">
      <dgm:prSet/>
      <dgm:spPr/>
      <dgm:t>
        <a:bodyPr/>
        <a:lstStyle/>
        <a:p>
          <a:endParaRPr lang="sv-SE"/>
        </a:p>
      </dgm:t>
    </dgm:pt>
    <dgm:pt modelId="{0893B764-BF67-46A0-99FA-B12C4E7A61CB}" type="sibTrans" cxnId="{79DA9D82-C179-433F-B483-5DF264028773}">
      <dgm:prSet/>
      <dgm:spPr/>
      <dgm:t>
        <a:bodyPr/>
        <a:lstStyle/>
        <a:p>
          <a:endParaRPr lang="sv-SE"/>
        </a:p>
      </dgm:t>
    </dgm:pt>
    <dgm:pt modelId="{9AF6E39B-D964-4E01-9E79-78B49DAB416A}">
      <dgm:prSet custT="1"/>
      <dgm:spPr/>
      <dgm:t>
        <a:bodyPr/>
        <a:lstStyle/>
        <a:p>
          <a:r>
            <a:rPr lang="sv-SE" sz="1200" dirty="0">
              <a:solidFill>
                <a:schemeClr val="tx1"/>
              </a:solidFill>
              <a:latin typeface="+mn-lt"/>
            </a:rPr>
            <a:t>Löneutveckling i förhållande till kompetens och ansvar</a:t>
          </a:r>
        </a:p>
      </dgm:t>
    </dgm:pt>
    <dgm:pt modelId="{0E209880-EEBD-47A9-B746-52E97285FC84}" type="parTrans" cxnId="{40F59007-F122-4D98-9AB8-CAF2543077C4}">
      <dgm:prSet/>
      <dgm:spPr/>
      <dgm:t>
        <a:bodyPr/>
        <a:lstStyle/>
        <a:p>
          <a:endParaRPr lang="sv-SE"/>
        </a:p>
      </dgm:t>
    </dgm:pt>
    <dgm:pt modelId="{AC25C1CB-B4CE-4E9D-ABF3-179AD8F034B5}" type="sibTrans" cxnId="{40F59007-F122-4D98-9AB8-CAF2543077C4}">
      <dgm:prSet/>
      <dgm:spPr/>
      <dgm:t>
        <a:bodyPr/>
        <a:lstStyle/>
        <a:p>
          <a:endParaRPr lang="sv-SE"/>
        </a:p>
      </dgm:t>
    </dgm:pt>
    <dgm:pt modelId="{E4D15A57-5610-4BB1-9A3A-158763E44759}">
      <dgm:prSet custT="1"/>
      <dgm:spPr/>
      <dgm:t>
        <a:bodyPr/>
        <a:lstStyle/>
        <a:p>
          <a:r>
            <a:rPr lang="sv-SE" sz="1200" dirty="0">
              <a:solidFill>
                <a:schemeClr val="tx1"/>
              </a:solidFill>
              <a:latin typeface="+mn-lt"/>
            </a:rPr>
            <a:t>Respektfull feedback från chef, kollegor och patienter</a:t>
          </a:r>
        </a:p>
      </dgm:t>
    </dgm:pt>
    <dgm:pt modelId="{97DA771B-7FC0-4069-A81E-E864605C21AD}" type="parTrans" cxnId="{1B2354A4-DE3E-4DB0-999A-F5E46A96036C}">
      <dgm:prSet/>
      <dgm:spPr/>
      <dgm:t>
        <a:bodyPr/>
        <a:lstStyle/>
        <a:p>
          <a:endParaRPr lang="sv-SE"/>
        </a:p>
      </dgm:t>
    </dgm:pt>
    <dgm:pt modelId="{60F15A23-4D54-4564-BF68-47AE883C86DD}" type="sibTrans" cxnId="{1B2354A4-DE3E-4DB0-999A-F5E46A96036C}">
      <dgm:prSet/>
      <dgm:spPr/>
      <dgm:t>
        <a:bodyPr/>
        <a:lstStyle/>
        <a:p>
          <a:endParaRPr lang="sv-SE"/>
        </a:p>
      </dgm:t>
    </dgm:pt>
    <dgm:pt modelId="{D7477047-7F17-4A2C-9F1A-916EC80A8A52}">
      <dgm:prSet custT="1"/>
      <dgm:spPr/>
      <dgm:t>
        <a:bodyPr/>
        <a:lstStyle/>
        <a:p>
          <a:r>
            <a:rPr lang="sv-SE" sz="1200" dirty="0">
              <a:solidFill>
                <a:schemeClr val="tx1"/>
              </a:solidFill>
              <a:latin typeface="+mn-lt"/>
            </a:rPr>
            <a:t>Samhälleligt erkännande</a:t>
          </a:r>
        </a:p>
      </dgm:t>
    </dgm:pt>
    <dgm:pt modelId="{A9930FC8-CCFF-4B52-B356-7B07297A5C9B}" type="parTrans" cxnId="{2475CD20-AE37-40DC-AE69-7FB9563718FD}">
      <dgm:prSet/>
      <dgm:spPr/>
      <dgm:t>
        <a:bodyPr/>
        <a:lstStyle/>
        <a:p>
          <a:endParaRPr lang="sv-SE"/>
        </a:p>
      </dgm:t>
    </dgm:pt>
    <dgm:pt modelId="{81DABAAE-8F6D-4B51-8E0D-DCCEBB3BE906}" type="sibTrans" cxnId="{2475CD20-AE37-40DC-AE69-7FB9563718FD}">
      <dgm:prSet/>
      <dgm:spPr/>
      <dgm:t>
        <a:bodyPr/>
        <a:lstStyle/>
        <a:p>
          <a:endParaRPr lang="sv-SE"/>
        </a:p>
      </dgm:t>
    </dgm:pt>
    <dgm:pt modelId="{9461319D-7CCB-4D9E-845D-7D315C46B181}">
      <dgm:prSet custT="1"/>
      <dgm:spPr/>
      <dgm:t>
        <a:bodyPr/>
        <a:lstStyle/>
        <a:p>
          <a:pPr>
            <a:buFont typeface="Arial" panose="020B0604020202020204" pitchFamily="34" charset="0"/>
            <a:buChar char="•"/>
          </a:pPr>
          <a:r>
            <a:rPr lang="sv-SE" sz="1200" dirty="0">
              <a:solidFill>
                <a:prstClr val="black"/>
              </a:solidFill>
              <a:latin typeface="+mn-lt"/>
            </a:rPr>
            <a:t>Ingen löneutveckling</a:t>
          </a:r>
        </a:p>
      </dgm:t>
    </dgm:pt>
    <dgm:pt modelId="{3C037B9F-4C90-4D9C-9BC5-649D3D25F563}" type="parTrans" cxnId="{D07556AD-14FB-47B4-9A52-8E9A94469FC3}">
      <dgm:prSet/>
      <dgm:spPr/>
      <dgm:t>
        <a:bodyPr/>
        <a:lstStyle/>
        <a:p>
          <a:endParaRPr lang="sv-SE"/>
        </a:p>
      </dgm:t>
    </dgm:pt>
    <dgm:pt modelId="{0405C83E-1867-4D65-AEEC-F520AFA0D872}" type="sibTrans" cxnId="{D07556AD-14FB-47B4-9A52-8E9A94469FC3}">
      <dgm:prSet/>
      <dgm:spPr/>
      <dgm:t>
        <a:bodyPr/>
        <a:lstStyle/>
        <a:p>
          <a:endParaRPr lang="sv-SE"/>
        </a:p>
      </dgm:t>
    </dgm:pt>
    <dgm:pt modelId="{23E5428D-95C7-4D93-876E-645F26D30311}" type="pres">
      <dgm:prSet presAssocID="{623919F9-BF52-4FC7-88FB-D0C4C39CBF72}" presName="Name0" presStyleCnt="0">
        <dgm:presLayoutVars>
          <dgm:dir/>
          <dgm:resizeHandles val="exact"/>
        </dgm:presLayoutVars>
      </dgm:prSet>
      <dgm:spPr/>
    </dgm:pt>
    <dgm:pt modelId="{8E6E69E2-CE60-48E8-B7F9-57F3AC21B642}" type="pres">
      <dgm:prSet presAssocID="{E5C9D755-9AC9-41F1-8547-FB37BBF22293}" presName="parAndChTx" presStyleLbl="node1" presStyleIdx="0" presStyleCnt="3" custScaleY="126771" custLinFactNeighborX="34865" custLinFactNeighborY="0">
        <dgm:presLayoutVars>
          <dgm:bulletEnabled val="1"/>
        </dgm:presLayoutVars>
      </dgm:prSet>
      <dgm:spPr/>
    </dgm:pt>
    <dgm:pt modelId="{129AFF11-6814-41E9-B18F-03D6D4A27078}" type="pres">
      <dgm:prSet presAssocID="{31C2C9CC-20EE-4979-9DDF-81D002F1D552}" presName="parAndChSpace" presStyleCnt="0"/>
      <dgm:spPr/>
    </dgm:pt>
    <dgm:pt modelId="{D7B2B68D-70C5-4414-B46B-F8376AADA4B3}" type="pres">
      <dgm:prSet presAssocID="{CBE0C3AC-18F1-4EEA-A337-A62C6BC9FF54}" presName="parAndChTx" presStyleLbl="node1" presStyleIdx="1" presStyleCnt="3" custScaleX="118886" custScaleY="126771" custLinFactNeighborX="111" custLinFactNeighborY="-6927">
        <dgm:presLayoutVars>
          <dgm:bulletEnabled val="1"/>
        </dgm:presLayoutVars>
      </dgm:prSet>
      <dgm:spPr/>
    </dgm:pt>
    <dgm:pt modelId="{4D86E443-542B-4074-B764-9A3612F91F1D}" type="pres">
      <dgm:prSet presAssocID="{260E18D3-2C90-42D1-9D84-F37FD37DD6C8}" presName="parAndChSpace" presStyleCnt="0"/>
      <dgm:spPr/>
    </dgm:pt>
    <dgm:pt modelId="{EF8A9647-72D2-4723-99C9-E1985562FE36}" type="pres">
      <dgm:prSet presAssocID="{CC198989-8D2D-4B78-87C7-D43C85CD0B58}" presName="parAndChTx" presStyleLbl="node1" presStyleIdx="2" presStyleCnt="3" custScaleY="126771" custLinFactNeighborX="-28303" custLinFactNeighborY="-971">
        <dgm:presLayoutVars>
          <dgm:bulletEnabled val="1"/>
        </dgm:presLayoutVars>
      </dgm:prSet>
      <dgm:spPr/>
    </dgm:pt>
  </dgm:ptLst>
  <dgm:cxnLst>
    <dgm:cxn modelId="{40F59007-F122-4D98-9AB8-CAF2543077C4}" srcId="{E5C9D755-9AC9-41F1-8547-FB37BBF22293}" destId="{9AF6E39B-D964-4E01-9E79-78B49DAB416A}" srcOrd="1" destOrd="0" parTransId="{0E209880-EEBD-47A9-B746-52E97285FC84}" sibTransId="{AC25C1CB-B4CE-4E9D-ABF3-179AD8F034B5}"/>
    <dgm:cxn modelId="{FF3E8B0A-3657-4CAB-A257-D58D50E4AAB2}" type="presOf" srcId="{9461319D-7CCB-4D9E-845D-7D315C46B181}" destId="{EF8A9647-72D2-4723-99C9-E1985562FE36}" srcOrd="0" destOrd="2" presId="urn:microsoft.com/office/officeart/2005/8/layout/hChevron3"/>
    <dgm:cxn modelId="{2B81730C-F608-4086-B2FC-FC005F2D26A4}" srcId="{E5C9D755-9AC9-41F1-8547-FB37BBF22293}" destId="{BA9C99E3-2754-48EB-8084-A541722C734B}" srcOrd="0" destOrd="0" parTransId="{62489A7C-7938-4809-A132-D5F213E01207}" sibTransId="{50F8C680-9936-495B-B7CC-D719D12CB98D}"/>
    <dgm:cxn modelId="{6789FF0F-2318-4DED-90DF-59CA149A655E}" type="presOf" srcId="{E5C9D755-9AC9-41F1-8547-FB37BBF22293}" destId="{8E6E69E2-CE60-48E8-B7F9-57F3AC21B642}" srcOrd="0" destOrd="0" presId="urn:microsoft.com/office/officeart/2005/8/layout/hChevron3"/>
    <dgm:cxn modelId="{F5E44612-94D7-46F1-91D8-900EC160D3DD}" type="presOf" srcId="{CBE0C3AC-18F1-4EEA-A337-A62C6BC9FF54}" destId="{D7B2B68D-70C5-4414-B46B-F8376AADA4B3}" srcOrd="0" destOrd="0" presId="urn:microsoft.com/office/officeart/2005/8/layout/hChevron3"/>
    <dgm:cxn modelId="{2475CD20-AE37-40DC-AE69-7FB9563718FD}" srcId="{E5C9D755-9AC9-41F1-8547-FB37BBF22293}" destId="{D7477047-7F17-4A2C-9F1A-916EC80A8A52}" srcOrd="3" destOrd="0" parTransId="{A9930FC8-CCFF-4B52-B356-7B07297A5C9B}" sibTransId="{81DABAAE-8F6D-4B51-8E0D-DCCEBB3BE906}"/>
    <dgm:cxn modelId="{0CBCD822-C7BF-4C86-8A7B-ACB8F9C129C3}" type="presOf" srcId="{00D5B9BB-E12E-4E13-8358-3E8B561A7EDF}" destId="{D7B2B68D-70C5-4414-B46B-F8376AADA4B3}" srcOrd="0" destOrd="1" presId="urn:microsoft.com/office/officeart/2005/8/layout/hChevron3"/>
    <dgm:cxn modelId="{91E7F72E-816D-45FD-A046-88C901AAC49B}" srcId="{623919F9-BF52-4FC7-88FB-D0C4C39CBF72}" destId="{CC198989-8D2D-4B78-87C7-D43C85CD0B58}" srcOrd="2" destOrd="0" parTransId="{EF53692B-1403-4195-8966-CF9A16625A4A}" sibTransId="{274842E6-4334-467C-8541-6B18763810AB}"/>
    <dgm:cxn modelId="{6A45AA31-1593-42D2-9E87-1C2965CB4888}" type="presOf" srcId="{BAFFA82E-1FCF-49EE-8E83-AFF413AF7AA6}" destId="{EF8A9647-72D2-4723-99C9-E1985562FE36}" srcOrd="0" destOrd="3" presId="urn:microsoft.com/office/officeart/2005/8/layout/hChevron3"/>
    <dgm:cxn modelId="{134FD35B-D087-4FD8-BD1C-73CFAAB8AB28}" type="presOf" srcId="{CC198989-8D2D-4B78-87C7-D43C85CD0B58}" destId="{EF8A9647-72D2-4723-99C9-E1985562FE36}" srcOrd="0" destOrd="0" presId="urn:microsoft.com/office/officeart/2005/8/layout/hChevron3"/>
    <dgm:cxn modelId="{D158D765-27D2-458E-8202-EB91A529D74E}" srcId="{623919F9-BF52-4FC7-88FB-D0C4C39CBF72}" destId="{CBE0C3AC-18F1-4EEA-A337-A62C6BC9FF54}" srcOrd="1" destOrd="0" parTransId="{DC59291D-ACED-4E01-AB73-6B5F7E13CC18}" sibTransId="{260E18D3-2C90-42D1-9D84-F37FD37DD6C8}"/>
    <dgm:cxn modelId="{209A3747-0EFA-4BE2-AA20-329D847F24C1}" type="presOf" srcId="{7FFC049D-3628-4166-ADC0-52723B4606E0}" destId="{EF8A9647-72D2-4723-99C9-E1985562FE36}" srcOrd="0" destOrd="1" presId="urn:microsoft.com/office/officeart/2005/8/layout/hChevron3"/>
    <dgm:cxn modelId="{77477F48-D75F-4257-AE9D-85EBC4CA034C}" type="presOf" srcId="{7E698526-7F81-400D-9020-1287EEE79865}" destId="{D7B2B68D-70C5-4414-B46B-F8376AADA4B3}" srcOrd="0" destOrd="4" presId="urn:microsoft.com/office/officeart/2005/8/layout/hChevron3"/>
    <dgm:cxn modelId="{3E64F468-8038-41BC-B688-EB125E7F7E55}" type="presOf" srcId="{D7477047-7F17-4A2C-9F1A-916EC80A8A52}" destId="{8E6E69E2-CE60-48E8-B7F9-57F3AC21B642}" srcOrd="0" destOrd="4" presId="urn:microsoft.com/office/officeart/2005/8/layout/hChevron3"/>
    <dgm:cxn modelId="{C783A36B-5D15-4FE2-B550-DFE4467D164C}" srcId="{CBE0C3AC-18F1-4EEA-A337-A62C6BC9FF54}" destId="{D9B6A502-8CF1-41C4-89D8-9625C12DD786}" srcOrd="1" destOrd="0" parTransId="{9234CF23-C2E3-4A4C-BC89-3CDD7F68AF59}" sibTransId="{8027A4D4-8BC1-40AD-A4FF-08035043125E}"/>
    <dgm:cxn modelId="{EF32F34D-C04B-426E-9597-D03BE449D122}" srcId="{CBE0C3AC-18F1-4EEA-A337-A62C6BC9FF54}" destId="{B3DBA872-E77A-4B33-9D40-84F0C124C47A}" srcOrd="2" destOrd="0" parTransId="{5F5E73FE-059C-40A8-B6B3-9355A9A8C0D0}" sibTransId="{C4EEDADF-07F6-4FCD-A8F6-FAA9AB9379C1}"/>
    <dgm:cxn modelId="{D410BC7B-029E-4DD3-BD23-DC0CF540A51B}" type="presOf" srcId="{D9B6A502-8CF1-41C4-89D8-9625C12DD786}" destId="{D7B2B68D-70C5-4414-B46B-F8376AADA4B3}" srcOrd="0" destOrd="2" presId="urn:microsoft.com/office/officeart/2005/8/layout/hChevron3"/>
    <dgm:cxn modelId="{79DA9D82-C179-433F-B483-5DF264028773}" srcId="{CC198989-8D2D-4B78-87C7-D43C85CD0B58}" destId="{BAFFA82E-1FCF-49EE-8E83-AFF413AF7AA6}" srcOrd="2" destOrd="0" parTransId="{F696B53B-B5EE-4636-BC00-31B759676C1A}" sibTransId="{0893B764-BF67-46A0-99FA-B12C4E7A61CB}"/>
    <dgm:cxn modelId="{C3044E83-0F67-4753-88C6-12495AF06608}" srcId="{CC198989-8D2D-4B78-87C7-D43C85CD0B58}" destId="{7FFC049D-3628-4166-ADC0-52723B4606E0}" srcOrd="0" destOrd="0" parTransId="{39EA61F9-5258-4550-988E-8AFBD66097D9}" sibTransId="{B79D94D4-E33A-4A99-8E08-A51F1F04690C}"/>
    <dgm:cxn modelId="{6FE23C99-B285-4559-833A-E169A0845265}" srcId="{CBE0C3AC-18F1-4EEA-A337-A62C6BC9FF54}" destId="{160B5E96-9E09-4234-827B-528226D5C8D5}" srcOrd="4" destOrd="0" parTransId="{3ABD209C-CC55-4E8B-804E-AD6A4D427CE5}" sibTransId="{0F45629F-0270-48FA-BA89-C48840185A93}"/>
    <dgm:cxn modelId="{1B2354A4-DE3E-4DB0-999A-F5E46A96036C}" srcId="{E5C9D755-9AC9-41F1-8547-FB37BBF22293}" destId="{E4D15A57-5610-4BB1-9A3A-158763E44759}" srcOrd="2" destOrd="0" parTransId="{97DA771B-7FC0-4069-A81E-E864605C21AD}" sibTransId="{60F15A23-4D54-4564-BF68-47AE883C86DD}"/>
    <dgm:cxn modelId="{8EC731A5-240E-4EFB-AF8B-59EA05A60B6F}" type="presOf" srcId="{9AF6E39B-D964-4E01-9E79-78B49DAB416A}" destId="{8E6E69E2-CE60-48E8-B7F9-57F3AC21B642}" srcOrd="0" destOrd="2" presId="urn:microsoft.com/office/officeart/2005/8/layout/hChevron3"/>
    <dgm:cxn modelId="{473928A7-61CF-466D-B5BF-83A046FA6C82}" srcId="{623919F9-BF52-4FC7-88FB-D0C4C39CBF72}" destId="{E5C9D755-9AC9-41F1-8547-FB37BBF22293}" srcOrd="0" destOrd="0" parTransId="{1D85D8BA-5C73-41BF-8936-CDA0836CDC40}" sibTransId="{31C2C9CC-20EE-4979-9DDF-81D002F1D552}"/>
    <dgm:cxn modelId="{D07556AD-14FB-47B4-9A52-8E9A94469FC3}" srcId="{CC198989-8D2D-4B78-87C7-D43C85CD0B58}" destId="{9461319D-7CCB-4D9E-845D-7D315C46B181}" srcOrd="1" destOrd="0" parTransId="{3C037B9F-4C90-4D9C-9BC5-649D3D25F563}" sibTransId="{0405C83E-1867-4D65-AEEC-F520AFA0D872}"/>
    <dgm:cxn modelId="{C0E145BB-FF90-4A9A-9F8F-0BC67472A452}" srcId="{CBE0C3AC-18F1-4EEA-A337-A62C6BC9FF54}" destId="{00D5B9BB-E12E-4E13-8358-3E8B561A7EDF}" srcOrd="0" destOrd="0" parTransId="{6406AB6A-E4F3-4A2D-AA69-055962CB420E}" sibTransId="{9A4C8E44-60CE-41A7-87EA-369D5C0F56D6}"/>
    <dgm:cxn modelId="{124E14CD-1F2F-4AAA-B564-A3C2D9D91F74}" type="presOf" srcId="{B3DBA872-E77A-4B33-9D40-84F0C124C47A}" destId="{D7B2B68D-70C5-4414-B46B-F8376AADA4B3}" srcOrd="0" destOrd="3" presId="urn:microsoft.com/office/officeart/2005/8/layout/hChevron3"/>
    <dgm:cxn modelId="{F704F8CD-9719-402C-A1DA-398D4063CD24}" srcId="{CBE0C3AC-18F1-4EEA-A337-A62C6BC9FF54}" destId="{7E698526-7F81-400D-9020-1287EEE79865}" srcOrd="3" destOrd="0" parTransId="{EF0AEEDD-8B08-47D2-96EB-4FE129B5AFA7}" sibTransId="{CE3680B9-058D-475F-BB06-C3F3ED93A9F4}"/>
    <dgm:cxn modelId="{305035DC-1E73-44F7-912D-A9CA19217363}" type="presOf" srcId="{623919F9-BF52-4FC7-88FB-D0C4C39CBF72}" destId="{23E5428D-95C7-4D93-876E-645F26D30311}" srcOrd="0" destOrd="0" presId="urn:microsoft.com/office/officeart/2005/8/layout/hChevron3"/>
    <dgm:cxn modelId="{160C16E3-AC08-452C-9DAA-65BF1FF712BB}" type="presOf" srcId="{E4D15A57-5610-4BB1-9A3A-158763E44759}" destId="{8E6E69E2-CE60-48E8-B7F9-57F3AC21B642}" srcOrd="0" destOrd="3" presId="urn:microsoft.com/office/officeart/2005/8/layout/hChevron3"/>
    <dgm:cxn modelId="{1E4505F0-FE2D-4440-913F-7042D30C35A0}" type="presOf" srcId="{160B5E96-9E09-4234-827B-528226D5C8D5}" destId="{D7B2B68D-70C5-4414-B46B-F8376AADA4B3}" srcOrd="0" destOrd="5" presId="urn:microsoft.com/office/officeart/2005/8/layout/hChevron3"/>
    <dgm:cxn modelId="{850D25F5-9507-46EE-9AA2-3AB2BBC86191}" type="presOf" srcId="{BA9C99E3-2754-48EB-8084-A541722C734B}" destId="{8E6E69E2-CE60-48E8-B7F9-57F3AC21B642}" srcOrd="0" destOrd="1" presId="urn:microsoft.com/office/officeart/2005/8/layout/hChevron3"/>
    <dgm:cxn modelId="{01D74ACB-91D6-4BA1-B757-3EE8C34C605E}" type="presParOf" srcId="{23E5428D-95C7-4D93-876E-645F26D30311}" destId="{8E6E69E2-CE60-48E8-B7F9-57F3AC21B642}" srcOrd="0" destOrd="0" presId="urn:microsoft.com/office/officeart/2005/8/layout/hChevron3"/>
    <dgm:cxn modelId="{B93ED43B-CA5C-4160-8C59-FFB6D93484B7}" type="presParOf" srcId="{23E5428D-95C7-4D93-876E-645F26D30311}" destId="{129AFF11-6814-41E9-B18F-03D6D4A27078}" srcOrd="1" destOrd="0" presId="urn:microsoft.com/office/officeart/2005/8/layout/hChevron3"/>
    <dgm:cxn modelId="{BC8D25F8-B746-4048-8702-35185AACE52D}" type="presParOf" srcId="{23E5428D-95C7-4D93-876E-645F26D30311}" destId="{D7B2B68D-70C5-4414-B46B-F8376AADA4B3}" srcOrd="2" destOrd="0" presId="urn:microsoft.com/office/officeart/2005/8/layout/hChevron3"/>
    <dgm:cxn modelId="{C73EA346-FFA4-499C-9D56-04BD8AE6BCF2}" type="presParOf" srcId="{23E5428D-95C7-4D93-876E-645F26D30311}" destId="{4D86E443-542B-4074-B764-9A3612F91F1D}" srcOrd="3" destOrd="0" presId="urn:microsoft.com/office/officeart/2005/8/layout/hChevron3"/>
    <dgm:cxn modelId="{916CADDE-06C0-4BBD-B505-3CC74B298E36}" type="presParOf" srcId="{23E5428D-95C7-4D93-876E-645F26D30311}" destId="{EF8A9647-72D2-4723-99C9-E1985562FE36}"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23919F9-BF52-4FC7-88FB-D0C4C39CBF72}" type="doc">
      <dgm:prSet loTypeId="urn:microsoft.com/office/officeart/2005/8/layout/hChevron3" loCatId="process" qsTypeId="urn:microsoft.com/office/officeart/2005/8/quickstyle/simple3" qsCatId="simple" csTypeId="urn:microsoft.com/office/officeart/2005/8/colors/accent1_2" csCatId="accent1" phldr="1"/>
      <dgm:spPr/>
      <dgm:t>
        <a:bodyPr/>
        <a:lstStyle/>
        <a:p>
          <a:endParaRPr lang="sv-SE"/>
        </a:p>
      </dgm:t>
    </dgm:pt>
    <dgm:pt modelId="{E5C9D755-9AC9-41F1-8547-FB37BBF22293}">
      <dgm:prSet phldrT="[Text]" custT="1"/>
      <dgm:spPr>
        <a:solidFill>
          <a:schemeClr val="bg1"/>
        </a:solidFill>
      </dgm:spPr>
      <dgm:t>
        <a:bodyPr/>
        <a:lstStyle/>
        <a:p>
          <a:r>
            <a:rPr lang="sv-SE" sz="1200" b="1" dirty="0"/>
            <a:t>Motivation</a:t>
          </a:r>
          <a:endParaRPr lang="sv-SE" sz="1200" dirty="0"/>
        </a:p>
      </dgm:t>
    </dgm:pt>
    <dgm:pt modelId="{1D85D8BA-5C73-41BF-8936-CDA0836CDC40}" type="parTrans" cxnId="{473928A7-61CF-466D-B5BF-83A046FA6C82}">
      <dgm:prSet/>
      <dgm:spPr/>
      <dgm:t>
        <a:bodyPr/>
        <a:lstStyle/>
        <a:p>
          <a:endParaRPr lang="sv-SE"/>
        </a:p>
      </dgm:t>
    </dgm:pt>
    <dgm:pt modelId="{31C2C9CC-20EE-4979-9DDF-81D002F1D552}" type="sibTrans" cxnId="{473928A7-61CF-466D-B5BF-83A046FA6C82}">
      <dgm:prSet/>
      <dgm:spPr/>
      <dgm:t>
        <a:bodyPr/>
        <a:lstStyle/>
        <a:p>
          <a:endParaRPr lang="sv-SE"/>
        </a:p>
      </dgm:t>
    </dgm:pt>
    <dgm:pt modelId="{CBE0C3AC-18F1-4EEA-A337-A62C6BC9FF54}">
      <dgm:prSet phldrT="[Text]" custT="1"/>
      <dgm:spPr>
        <a:solidFill>
          <a:schemeClr val="bg1"/>
        </a:solidFill>
      </dgm:spPr>
      <dgm:t>
        <a:bodyPr/>
        <a:lstStyle/>
        <a:p>
          <a:r>
            <a:rPr lang="sv-SE" sz="1200" b="1" dirty="0">
              <a:latin typeface="+mn-lt"/>
            </a:rPr>
            <a:t>Tänka på att lämna Yrket</a:t>
          </a:r>
          <a:endParaRPr lang="sv-SE" sz="1200" dirty="0"/>
        </a:p>
      </dgm:t>
    </dgm:pt>
    <dgm:pt modelId="{DC59291D-ACED-4E01-AB73-6B5F7E13CC18}" type="parTrans" cxnId="{D158D765-27D2-458E-8202-EB91A529D74E}">
      <dgm:prSet/>
      <dgm:spPr/>
      <dgm:t>
        <a:bodyPr/>
        <a:lstStyle/>
        <a:p>
          <a:endParaRPr lang="sv-SE"/>
        </a:p>
      </dgm:t>
    </dgm:pt>
    <dgm:pt modelId="{260E18D3-2C90-42D1-9D84-F37FD37DD6C8}" type="sibTrans" cxnId="{D158D765-27D2-458E-8202-EB91A529D74E}">
      <dgm:prSet/>
      <dgm:spPr/>
      <dgm:t>
        <a:bodyPr/>
        <a:lstStyle/>
        <a:p>
          <a:endParaRPr lang="sv-SE"/>
        </a:p>
      </dgm:t>
    </dgm:pt>
    <dgm:pt modelId="{00D5B9BB-E12E-4E13-8358-3E8B561A7EDF}">
      <dgm:prSet phldrT="[Text]" custT="1"/>
      <dgm:spPr>
        <a:solidFill>
          <a:schemeClr val="bg1"/>
        </a:solidFill>
      </dgm:spPr>
      <dgm:t>
        <a:bodyPr/>
        <a:lstStyle/>
        <a:p>
          <a:pPr>
            <a:buFont typeface="Arial" panose="020B0604020202020204" pitchFamily="34" charset="0"/>
            <a:buChar char="•"/>
          </a:pPr>
          <a:r>
            <a:rPr lang="sv-SE" sz="1200" dirty="0">
              <a:solidFill>
                <a:prstClr val="black"/>
              </a:solidFill>
              <a:latin typeface="+mn-lt"/>
            </a:rPr>
            <a:t>Inte sjuk nu men rädd för att bli det</a:t>
          </a:r>
          <a:endParaRPr lang="sv-SE" sz="1200" dirty="0">
            <a:latin typeface="+mn-lt"/>
          </a:endParaRPr>
        </a:p>
      </dgm:t>
    </dgm:pt>
    <dgm:pt modelId="{6406AB6A-E4F3-4A2D-AA69-055962CB420E}" type="parTrans" cxnId="{C0E145BB-FF90-4A9A-9F8F-0BC67472A452}">
      <dgm:prSet/>
      <dgm:spPr/>
      <dgm:t>
        <a:bodyPr/>
        <a:lstStyle/>
        <a:p>
          <a:endParaRPr lang="sv-SE"/>
        </a:p>
      </dgm:t>
    </dgm:pt>
    <dgm:pt modelId="{9A4C8E44-60CE-41A7-87EA-369D5C0F56D6}" type="sibTrans" cxnId="{C0E145BB-FF90-4A9A-9F8F-0BC67472A452}">
      <dgm:prSet/>
      <dgm:spPr/>
      <dgm:t>
        <a:bodyPr/>
        <a:lstStyle/>
        <a:p>
          <a:endParaRPr lang="sv-SE"/>
        </a:p>
      </dgm:t>
    </dgm:pt>
    <dgm:pt modelId="{CC198989-8D2D-4B78-87C7-D43C85CD0B58}">
      <dgm:prSet phldrT="[Text]" custT="1"/>
      <dgm:spPr>
        <a:solidFill>
          <a:schemeClr val="bg1"/>
        </a:solidFill>
      </dgm:spPr>
      <dgm:t>
        <a:bodyPr/>
        <a:lstStyle/>
        <a:p>
          <a:r>
            <a:rPr lang="sv-SE" sz="1200" b="1" dirty="0"/>
            <a:t>Anledningar lämnat</a:t>
          </a:r>
          <a:endParaRPr lang="sv-SE" sz="1200" dirty="0"/>
        </a:p>
      </dgm:t>
    </dgm:pt>
    <dgm:pt modelId="{EF53692B-1403-4195-8966-CF9A16625A4A}" type="parTrans" cxnId="{91E7F72E-816D-45FD-A046-88C901AAC49B}">
      <dgm:prSet/>
      <dgm:spPr/>
      <dgm:t>
        <a:bodyPr/>
        <a:lstStyle/>
        <a:p>
          <a:endParaRPr lang="sv-SE"/>
        </a:p>
      </dgm:t>
    </dgm:pt>
    <dgm:pt modelId="{274842E6-4334-467C-8541-6B18763810AB}" type="sibTrans" cxnId="{91E7F72E-816D-45FD-A046-88C901AAC49B}">
      <dgm:prSet/>
      <dgm:spPr/>
      <dgm:t>
        <a:bodyPr/>
        <a:lstStyle/>
        <a:p>
          <a:endParaRPr lang="sv-SE"/>
        </a:p>
      </dgm:t>
    </dgm:pt>
    <dgm:pt modelId="{83D27B1F-32BA-4DC0-A170-CDB1F4FCE5C1}">
      <dgm:prSet phldrT="[Text]" custT="1"/>
      <dgm:spPr>
        <a:solidFill>
          <a:schemeClr val="bg1"/>
        </a:solidFill>
      </dgm:spPr>
      <dgm:t>
        <a:bodyPr/>
        <a:lstStyle/>
        <a:p>
          <a:pPr>
            <a:buFont typeface="Arial" panose="020B0604020202020204" pitchFamily="34" charset="0"/>
            <a:buChar char="•"/>
          </a:pPr>
          <a:r>
            <a:rPr lang="sv-SE" sz="1200" dirty="0">
              <a:solidFill>
                <a:prstClr val="black"/>
              </a:solidFill>
              <a:latin typeface="+mn-lt"/>
            </a:rPr>
            <a:t>Blev sjuk i arbetsrelaterad sjukdom</a:t>
          </a:r>
          <a:endParaRPr lang="sv-SE" sz="1200" dirty="0">
            <a:latin typeface="+mn-lt"/>
          </a:endParaRPr>
        </a:p>
      </dgm:t>
    </dgm:pt>
    <dgm:pt modelId="{8C5DA63D-7FE2-430C-BB54-3662820A6A18}" type="parTrans" cxnId="{D7F08642-222B-458F-93AB-3D4AB9A61B16}">
      <dgm:prSet/>
      <dgm:spPr/>
      <dgm:t>
        <a:bodyPr/>
        <a:lstStyle/>
        <a:p>
          <a:endParaRPr lang="sv-SE"/>
        </a:p>
      </dgm:t>
    </dgm:pt>
    <dgm:pt modelId="{FF60EBA8-9985-4DB2-B981-DEFCA9D4D18D}" type="sibTrans" cxnId="{D7F08642-222B-458F-93AB-3D4AB9A61B16}">
      <dgm:prSet/>
      <dgm:spPr/>
      <dgm:t>
        <a:bodyPr/>
        <a:lstStyle/>
        <a:p>
          <a:endParaRPr lang="sv-SE"/>
        </a:p>
      </dgm:t>
    </dgm:pt>
    <dgm:pt modelId="{7EA476BD-29E4-45A4-98C1-771085396CE9}">
      <dgm:prSet custT="1"/>
      <dgm:spPr/>
      <dgm:t>
        <a:bodyPr/>
        <a:lstStyle/>
        <a:p>
          <a:r>
            <a:rPr lang="sv-SE" sz="1200" dirty="0">
              <a:solidFill>
                <a:prstClr val="black"/>
              </a:solidFill>
              <a:latin typeface="+mn-lt"/>
            </a:rPr>
            <a:t>Sömnsvårigheter</a:t>
          </a:r>
        </a:p>
      </dgm:t>
    </dgm:pt>
    <dgm:pt modelId="{79C432E5-B34C-4CB6-9295-33614F369960}" type="parTrans" cxnId="{F84E08D8-9682-44B1-AECC-C8ED01F3FEE0}">
      <dgm:prSet/>
      <dgm:spPr/>
      <dgm:t>
        <a:bodyPr/>
        <a:lstStyle/>
        <a:p>
          <a:endParaRPr lang="sv-SE"/>
        </a:p>
      </dgm:t>
    </dgm:pt>
    <dgm:pt modelId="{655FD60D-7BA5-42C7-8B3A-DA194813008A}" type="sibTrans" cxnId="{F84E08D8-9682-44B1-AECC-C8ED01F3FEE0}">
      <dgm:prSet/>
      <dgm:spPr/>
      <dgm:t>
        <a:bodyPr/>
        <a:lstStyle/>
        <a:p>
          <a:endParaRPr lang="sv-SE"/>
        </a:p>
      </dgm:t>
    </dgm:pt>
    <dgm:pt modelId="{97904A63-081A-41E2-8FB6-50D4C6F62E20}">
      <dgm:prSet phldrT="[Text]" custT="1"/>
      <dgm:spPr>
        <a:solidFill>
          <a:schemeClr val="bg1"/>
        </a:solidFill>
      </dgm:spPr>
      <dgm:t>
        <a:bodyPr/>
        <a:lstStyle/>
        <a:p>
          <a:pPr>
            <a:buFont typeface="Arial" panose="020B0604020202020204" pitchFamily="34" charset="0"/>
            <a:buChar char="•"/>
          </a:pPr>
          <a:r>
            <a:rPr lang="sv-SE" sz="1200" dirty="0">
              <a:solidFill>
                <a:prstClr val="black"/>
              </a:solidFill>
              <a:latin typeface="+mn-lt"/>
            </a:rPr>
            <a:t>Ta hand om sig själv</a:t>
          </a:r>
          <a:endParaRPr lang="sv-SE" sz="1200" dirty="0">
            <a:latin typeface="+mn-lt"/>
          </a:endParaRPr>
        </a:p>
      </dgm:t>
    </dgm:pt>
    <dgm:pt modelId="{4A364FB2-D29D-4A96-A18F-F1F54E8E2202}" type="parTrans" cxnId="{69C1BC77-FDF7-452F-8D0C-48561F9C4A03}">
      <dgm:prSet/>
      <dgm:spPr/>
      <dgm:t>
        <a:bodyPr/>
        <a:lstStyle/>
        <a:p>
          <a:endParaRPr lang="sv-SE"/>
        </a:p>
      </dgm:t>
    </dgm:pt>
    <dgm:pt modelId="{E18E17DB-30AD-4ABF-85B5-6B88BF9A465F}" type="sibTrans" cxnId="{69C1BC77-FDF7-452F-8D0C-48561F9C4A03}">
      <dgm:prSet/>
      <dgm:spPr/>
      <dgm:t>
        <a:bodyPr/>
        <a:lstStyle/>
        <a:p>
          <a:endParaRPr lang="sv-SE"/>
        </a:p>
      </dgm:t>
    </dgm:pt>
    <dgm:pt modelId="{049314A6-1ABC-497B-811E-C6A33E2FD47B}">
      <dgm:prSet phldrT="[Text]" custT="1"/>
      <dgm:spPr>
        <a:solidFill>
          <a:schemeClr val="bg1"/>
        </a:solidFill>
      </dgm:spPr>
      <dgm:t>
        <a:bodyPr/>
        <a:lstStyle/>
        <a:p>
          <a:pPr>
            <a:buFont typeface="Arial" panose="020B0604020202020204" pitchFamily="34" charset="0"/>
            <a:buChar char="•"/>
          </a:pPr>
          <a:r>
            <a:rPr lang="sv-SE" sz="1200" dirty="0">
              <a:latin typeface="+mn-lt"/>
            </a:rPr>
            <a:t>Hälsan påverkades negativt</a:t>
          </a:r>
        </a:p>
      </dgm:t>
    </dgm:pt>
    <dgm:pt modelId="{301D0233-33B2-42AE-A7E2-1922ED4D73BB}" type="parTrans" cxnId="{0DEA7380-ADCC-4C70-A97F-21095440E3FA}">
      <dgm:prSet/>
      <dgm:spPr/>
      <dgm:t>
        <a:bodyPr/>
        <a:lstStyle/>
        <a:p>
          <a:endParaRPr lang="sv-SE"/>
        </a:p>
      </dgm:t>
    </dgm:pt>
    <dgm:pt modelId="{DB35A02C-AC25-431E-8FBD-C6DD0D5FD102}" type="sibTrans" cxnId="{0DEA7380-ADCC-4C70-A97F-21095440E3FA}">
      <dgm:prSet/>
      <dgm:spPr/>
      <dgm:t>
        <a:bodyPr/>
        <a:lstStyle/>
        <a:p>
          <a:endParaRPr lang="sv-SE"/>
        </a:p>
      </dgm:t>
    </dgm:pt>
    <dgm:pt modelId="{8D70F065-9D23-4AFE-9440-AB1AC16C4F34}">
      <dgm:prSet phldrT="[Text]" phldr="1"/>
      <dgm:spPr>
        <a:solidFill>
          <a:schemeClr val="bg1"/>
        </a:solidFill>
      </dgm:spPr>
      <dgm:t>
        <a:bodyPr/>
        <a:lstStyle/>
        <a:p>
          <a:endParaRPr lang="sv-SE" sz="2100" dirty="0"/>
        </a:p>
      </dgm:t>
    </dgm:pt>
    <dgm:pt modelId="{74681B56-533F-457F-A969-18E7E71E5DD4}" type="sibTrans" cxnId="{B797C0DB-DB9B-4265-AF24-8DC9843479C0}">
      <dgm:prSet/>
      <dgm:spPr/>
      <dgm:t>
        <a:bodyPr/>
        <a:lstStyle/>
        <a:p>
          <a:endParaRPr lang="sv-SE"/>
        </a:p>
      </dgm:t>
    </dgm:pt>
    <dgm:pt modelId="{D1053CC7-297D-497E-AAC1-0D79838AB10E}" type="parTrans" cxnId="{B797C0DB-DB9B-4265-AF24-8DC9843479C0}">
      <dgm:prSet/>
      <dgm:spPr/>
      <dgm:t>
        <a:bodyPr/>
        <a:lstStyle/>
        <a:p>
          <a:endParaRPr lang="sv-SE"/>
        </a:p>
      </dgm:t>
    </dgm:pt>
    <dgm:pt modelId="{23E5428D-95C7-4D93-876E-645F26D30311}" type="pres">
      <dgm:prSet presAssocID="{623919F9-BF52-4FC7-88FB-D0C4C39CBF72}" presName="Name0" presStyleCnt="0">
        <dgm:presLayoutVars>
          <dgm:dir/>
          <dgm:resizeHandles val="exact"/>
        </dgm:presLayoutVars>
      </dgm:prSet>
      <dgm:spPr/>
    </dgm:pt>
    <dgm:pt modelId="{8E6E69E2-CE60-48E8-B7F9-57F3AC21B642}" type="pres">
      <dgm:prSet presAssocID="{E5C9D755-9AC9-41F1-8547-FB37BBF22293}" presName="parAndChTx" presStyleLbl="node1" presStyleIdx="0" presStyleCnt="3">
        <dgm:presLayoutVars>
          <dgm:bulletEnabled val="1"/>
        </dgm:presLayoutVars>
      </dgm:prSet>
      <dgm:spPr/>
    </dgm:pt>
    <dgm:pt modelId="{129AFF11-6814-41E9-B18F-03D6D4A27078}" type="pres">
      <dgm:prSet presAssocID="{31C2C9CC-20EE-4979-9DDF-81D002F1D552}" presName="parAndChSpace" presStyleCnt="0"/>
      <dgm:spPr/>
    </dgm:pt>
    <dgm:pt modelId="{D7B2B68D-70C5-4414-B46B-F8376AADA4B3}" type="pres">
      <dgm:prSet presAssocID="{CBE0C3AC-18F1-4EEA-A337-A62C6BC9FF54}" presName="parAndChTx" presStyleLbl="node1" presStyleIdx="1" presStyleCnt="3" custScaleX="123158">
        <dgm:presLayoutVars>
          <dgm:bulletEnabled val="1"/>
        </dgm:presLayoutVars>
      </dgm:prSet>
      <dgm:spPr/>
    </dgm:pt>
    <dgm:pt modelId="{4D86E443-542B-4074-B764-9A3612F91F1D}" type="pres">
      <dgm:prSet presAssocID="{260E18D3-2C90-42D1-9D84-F37FD37DD6C8}" presName="parAndChSpace" presStyleCnt="0"/>
      <dgm:spPr/>
    </dgm:pt>
    <dgm:pt modelId="{EF8A9647-72D2-4723-99C9-E1985562FE36}" type="pres">
      <dgm:prSet presAssocID="{CC198989-8D2D-4B78-87C7-D43C85CD0B58}" presName="parAndChTx" presStyleLbl="node1" presStyleIdx="2" presStyleCnt="3">
        <dgm:presLayoutVars>
          <dgm:bulletEnabled val="1"/>
        </dgm:presLayoutVars>
      </dgm:prSet>
      <dgm:spPr/>
    </dgm:pt>
  </dgm:ptLst>
  <dgm:cxnLst>
    <dgm:cxn modelId="{6789FF0F-2318-4DED-90DF-59CA149A655E}" type="presOf" srcId="{E5C9D755-9AC9-41F1-8547-FB37BBF22293}" destId="{8E6E69E2-CE60-48E8-B7F9-57F3AC21B642}" srcOrd="0" destOrd="0" presId="urn:microsoft.com/office/officeart/2005/8/layout/hChevron3"/>
    <dgm:cxn modelId="{F5E44612-94D7-46F1-91D8-900EC160D3DD}" type="presOf" srcId="{CBE0C3AC-18F1-4EEA-A337-A62C6BC9FF54}" destId="{D7B2B68D-70C5-4414-B46B-F8376AADA4B3}" srcOrd="0" destOrd="0" presId="urn:microsoft.com/office/officeart/2005/8/layout/hChevron3"/>
    <dgm:cxn modelId="{D28F9C17-6D88-44D2-8E82-36EA6C31D6AD}" type="presOf" srcId="{7EA476BD-29E4-45A4-98C1-771085396CE9}" destId="{D7B2B68D-70C5-4414-B46B-F8376AADA4B3}" srcOrd="0" destOrd="3" presId="urn:microsoft.com/office/officeart/2005/8/layout/hChevron3"/>
    <dgm:cxn modelId="{0CBCD822-C7BF-4C86-8A7B-ACB8F9C129C3}" type="presOf" srcId="{00D5B9BB-E12E-4E13-8358-3E8B561A7EDF}" destId="{D7B2B68D-70C5-4414-B46B-F8376AADA4B3}" srcOrd="0" destOrd="1" presId="urn:microsoft.com/office/officeart/2005/8/layout/hChevron3"/>
    <dgm:cxn modelId="{91E7F72E-816D-45FD-A046-88C901AAC49B}" srcId="{623919F9-BF52-4FC7-88FB-D0C4C39CBF72}" destId="{CC198989-8D2D-4B78-87C7-D43C85CD0B58}" srcOrd="2" destOrd="0" parTransId="{EF53692B-1403-4195-8966-CF9A16625A4A}" sibTransId="{274842E6-4334-467C-8541-6B18763810AB}"/>
    <dgm:cxn modelId="{134FD35B-D087-4FD8-BD1C-73CFAAB8AB28}" type="presOf" srcId="{CC198989-8D2D-4B78-87C7-D43C85CD0B58}" destId="{EF8A9647-72D2-4723-99C9-E1985562FE36}" srcOrd="0" destOrd="0" presId="urn:microsoft.com/office/officeart/2005/8/layout/hChevron3"/>
    <dgm:cxn modelId="{D7F08642-222B-458F-93AB-3D4AB9A61B16}" srcId="{CC198989-8D2D-4B78-87C7-D43C85CD0B58}" destId="{83D27B1F-32BA-4DC0-A170-CDB1F4FCE5C1}" srcOrd="0" destOrd="0" parTransId="{8C5DA63D-7FE2-430C-BB54-3662820A6A18}" sibTransId="{FF60EBA8-9985-4DB2-B981-DEFCA9D4D18D}"/>
    <dgm:cxn modelId="{D158D765-27D2-458E-8202-EB91A529D74E}" srcId="{623919F9-BF52-4FC7-88FB-D0C4C39CBF72}" destId="{CBE0C3AC-18F1-4EEA-A337-A62C6BC9FF54}" srcOrd="1" destOrd="0" parTransId="{DC59291D-ACED-4E01-AB73-6B5F7E13CC18}" sibTransId="{260E18D3-2C90-42D1-9D84-F37FD37DD6C8}"/>
    <dgm:cxn modelId="{0DCBCA48-2A4F-42D9-9409-3D8E70C16421}" type="presOf" srcId="{049314A6-1ABC-497B-811E-C6A33E2FD47B}" destId="{EF8A9647-72D2-4723-99C9-E1985562FE36}" srcOrd="0" destOrd="2" presId="urn:microsoft.com/office/officeart/2005/8/layout/hChevron3"/>
    <dgm:cxn modelId="{C2A8D674-94B7-4808-9449-59BB5D19E9B3}" type="presOf" srcId="{8D70F065-9D23-4AFE-9440-AB1AC16C4F34}" destId="{8E6E69E2-CE60-48E8-B7F9-57F3AC21B642}" srcOrd="0" destOrd="1" presId="urn:microsoft.com/office/officeart/2005/8/layout/hChevron3"/>
    <dgm:cxn modelId="{69C1BC77-FDF7-452F-8D0C-48561F9C4A03}" srcId="{CBE0C3AC-18F1-4EEA-A337-A62C6BC9FF54}" destId="{97904A63-081A-41E2-8FB6-50D4C6F62E20}" srcOrd="1" destOrd="0" parTransId="{4A364FB2-D29D-4A96-A18F-F1F54E8E2202}" sibTransId="{E18E17DB-30AD-4ABF-85B5-6B88BF9A465F}"/>
    <dgm:cxn modelId="{0DEA7380-ADCC-4C70-A97F-21095440E3FA}" srcId="{CC198989-8D2D-4B78-87C7-D43C85CD0B58}" destId="{049314A6-1ABC-497B-811E-C6A33E2FD47B}" srcOrd="1" destOrd="0" parTransId="{301D0233-33B2-42AE-A7E2-1922ED4D73BB}" sibTransId="{DB35A02C-AC25-431E-8FBD-C6DD0D5FD102}"/>
    <dgm:cxn modelId="{E9BFB796-5A3D-4DA4-9706-B90AB95B6C77}" type="presOf" srcId="{97904A63-081A-41E2-8FB6-50D4C6F62E20}" destId="{D7B2B68D-70C5-4414-B46B-F8376AADA4B3}" srcOrd="0" destOrd="2" presId="urn:microsoft.com/office/officeart/2005/8/layout/hChevron3"/>
    <dgm:cxn modelId="{473928A7-61CF-466D-B5BF-83A046FA6C82}" srcId="{623919F9-BF52-4FC7-88FB-D0C4C39CBF72}" destId="{E5C9D755-9AC9-41F1-8547-FB37BBF22293}" srcOrd="0" destOrd="0" parTransId="{1D85D8BA-5C73-41BF-8936-CDA0836CDC40}" sibTransId="{31C2C9CC-20EE-4979-9DDF-81D002F1D552}"/>
    <dgm:cxn modelId="{C0E145BB-FF90-4A9A-9F8F-0BC67472A452}" srcId="{CBE0C3AC-18F1-4EEA-A337-A62C6BC9FF54}" destId="{00D5B9BB-E12E-4E13-8358-3E8B561A7EDF}" srcOrd="0" destOrd="0" parTransId="{6406AB6A-E4F3-4A2D-AA69-055962CB420E}" sibTransId="{9A4C8E44-60CE-41A7-87EA-369D5C0F56D6}"/>
    <dgm:cxn modelId="{F84E08D8-9682-44B1-AECC-C8ED01F3FEE0}" srcId="{CBE0C3AC-18F1-4EEA-A337-A62C6BC9FF54}" destId="{7EA476BD-29E4-45A4-98C1-771085396CE9}" srcOrd="2" destOrd="0" parTransId="{79C432E5-B34C-4CB6-9295-33614F369960}" sibTransId="{655FD60D-7BA5-42C7-8B3A-DA194813008A}"/>
    <dgm:cxn modelId="{B797C0DB-DB9B-4265-AF24-8DC9843479C0}" srcId="{E5C9D755-9AC9-41F1-8547-FB37BBF22293}" destId="{8D70F065-9D23-4AFE-9440-AB1AC16C4F34}" srcOrd="0" destOrd="0" parTransId="{D1053CC7-297D-497E-AAC1-0D79838AB10E}" sibTransId="{74681B56-533F-457F-A969-18E7E71E5DD4}"/>
    <dgm:cxn modelId="{305035DC-1E73-44F7-912D-A9CA19217363}" type="presOf" srcId="{623919F9-BF52-4FC7-88FB-D0C4C39CBF72}" destId="{23E5428D-95C7-4D93-876E-645F26D30311}" srcOrd="0" destOrd="0" presId="urn:microsoft.com/office/officeart/2005/8/layout/hChevron3"/>
    <dgm:cxn modelId="{E47D8EE5-C15B-40D1-B58E-EF8231DE1B19}" type="presOf" srcId="{83D27B1F-32BA-4DC0-A170-CDB1F4FCE5C1}" destId="{EF8A9647-72D2-4723-99C9-E1985562FE36}" srcOrd="0" destOrd="1" presId="urn:microsoft.com/office/officeart/2005/8/layout/hChevron3"/>
    <dgm:cxn modelId="{01D74ACB-91D6-4BA1-B757-3EE8C34C605E}" type="presParOf" srcId="{23E5428D-95C7-4D93-876E-645F26D30311}" destId="{8E6E69E2-CE60-48E8-B7F9-57F3AC21B642}" srcOrd="0" destOrd="0" presId="urn:microsoft.com/office/officeart/2005/8/layout/hChevron3"/>
    <dgm:cxn modelId="{B93ED43B-CA5C-4160-8C59-FFB6D93484B7}" type="presParOf" srcId="{23E5428D-95C7-4D93-876E-645F26D30311}" destId="{129AFF11-6814-41E9-B18F-03D6D4A27078}" srcOrd="1" destOrd="0" presId="urn:microsoft.com/office/officeart/2005/8/layout/hChevron3"/>
    <dgm:cxn modelId="{BC8D25F8-B746-4048-8702-35185AACE52D}" type="presParOf" srcId="{23E5428D-95C7-4D93-876E-645F26D30311}" destId="{D7B2B68D-70C5-4414-B46B-F8376AADA4B3}" srcOrd="2" destOrd="0" presId="urn:microsoft.com/office/officeart/2005/8/layout/hChevron3"/>
    <dgm:cxn modelId="{C73EA346-FFA4-499C-9D56-04BD8AE6BCF2}" type="presParOf" srcId="{23E5428D-95C7-4D93-876E-645F26D30311}" destId="{4D86E443-542B-4074-B764-9A3612F91F1D}" srcOrd="3" destOrd="0" presId="urn:microsoft.com/office/officeart/2005/8/layout/hChevron3"/>
    <dgm:cxn modelId="{916CADDE-06C0-4BBD-B505-3CC74B298E36}" type="presParOf" srcId="{23E5428D-95C7-4D93-876E-645F26D30311}" destId="{EF8A9647-72D2-4723-99C9-E1985562FE36}"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B2E4EF-E7D7-4853-B3DF-EE791BC8DF07}" type="doc">
      <dgm:prSet loTypeId="urn:microsoft.com/office/officeart/2009/3/layout/OpposingIdeas" loCatId="relationship" qsTypeId="urn:microsoft.com/office/officeart/2005/8/quickstyle/simple4" qsCatId="simple" csTypeId="urn:microsoft.com/office/officeart/2005/8/colors/accent6_1" csCatId="accent6" phldr="1"/>
      <dgm:spPr/>
      <dgm:t>
        <a:bodyPr/>
        <a:lstStyle/>
        <a:p>
          <a:endParaRPr lang="sv-SE"/>
        </a:p>
      </dgm:t>
    </dgm:pt>
    <dgm:pt modelId="{F211134D-0258-4394-956B-903D5DCBFCA9}">
      <dgm:prSet phldrT="[Text]"/>
      <dgm:spPr/>
      <dgm:t>
        <a:bodyPr/>
        <a:lstStyle/>
        <a:p>
          <a:r>
            <a:rPr lang="sv-SE"/>
            <a:t>Positiva erfarenheter</a:t>
          </a:r>
        </a:p>
      </dgm:t>
    </dgm:pt>
    <dgm:pt modelId="{38790185-CC70-49CF-A3AE-089216569C6A}" type="parTrans" cxnId="{18FA2291-C0F3-4074-A66F-50C9AECDE298}">
      <dgm:prSet/>
      <dgm:spPr/>
      <dgm:t>
        <a:bodyPr/>
        <a:lstStyle/>
        <a:p>
          <a:endParaRPr lang="sv-SE"/>
        </a:p>
      </dgm:t>
    </dgm:pt>
    <dgm:pt modelId="{53E4F347-D264-4B02-B51E-11AA7C57F69B}" type="sibTrans" cxnId="{18FA2291-C0F3-4074-A66F-50C9AECDE298}">
      <dgm:prSet/>
      <dgm:spPr/>
      <dgm:t>
        <a:bodyPr/>
        <a:lstStyle/>
        <a:p>
          <a:endParaRPr lang="sv-SE"/>
        </a:p>
      </dgm:t>
    </dgm:pt>
    <dgm:pt modelId="{FD525861-094E-4B93-943B-2C4251E618F1}">
      <dgm:prSet phldrT="[Text]" custT="1"/>
      <dgm:spPr/>
      <dgm:t>
        <a:bodyPr/>
        <a:lstStyle/>
        <a:p>
          <a:r>
            <a:rPr lang="sv-SE" sz="1000" b="1"/>
            <a:t>Kompetens</a:t>
          </a:r>
          <a:endParaRPr lang="sv-SE" sz="1000"/>
        </a:p>
      </dgm:t>
    </dgm:pt>
    <dgm:pt modelId="{62698046-7638-48A7-96E2-374DB3E5A121}" type="parTrans" cxnId="{944A7F8D-ED25-4233-824B-52F0291CBEC5}">
      <dgm:prSet/>
      <dgm:spPr/>
      <dgm:t>
        <a:bodyPr/>
        <a:lstStyle/>
        <a:p>
          <a:endParaRPr lang="sv-SE"/>
        </a:p>
      </dgm:t>
    </dgm:pt>
    <dgm:pt modelId="{DEF8369D-4B4E-4F08-B32B-85712E4A2630}" type="sibTrans" cxnId="{944A7F8D-ED25-4233-824B-52F0291CBEC5}">
      <dgm:prSet/>
      <dgm:spPr/>
      <dgm:t>
        <a:bodyPr/>
        <a:lstStyle/>
        <a:p>
          <a:endParaRPr lang="sv-SE"/>
        </a:p>
      </dgm:t>
    </dgm:pt>
    <dgm:pt modelId="{45DFEC5F-BE8D-4569-BF8F-572678C3A7CC}">
      <dgm:prSet phldrT="[Text]"/>
      <dgm:spPr/>
      <dgm:t>
        <a:bodyPr/>
        <a:lstStyle/>
        <a:p>
          <a:r>
            <a:rPr lang="sv-SE"/>
            <a:t>Negativa erfarenheter</a:t>
          </a:r>
        </a:p>
      </dgm:t>
    </dgm:pt>
    <dgm:pt modelId="{D0E455DD-0D1A-4AF7-BEB7-1318D2E93B82}" type="parTrans" cxnId="{C8550881-EA1F-4A2B-80FC-A74EF0D70BD2}">
      <dgm:prSet/>
      <dgm:spPr/>
      <dgm:t>
        <a:bodyPr/>
        <a:lstStyle/>
        <a:p>
          <a:endParaRPr lang="sv-SE"/>
        </a:p>
      </dgm:t>
    </dgm:pt>
    <dgm:pt modelId="{C0E6795A-875C-4B6E-A578-7FCEC8BCE5F2}" type="sibTrans" cxnId="{C8550881-EA1F-4A2B-80FC-A74EF0D70BD2}">
      <dgm:prSet/>
      <dgm:spPr/>
      <dgm:t>
        <a:bodyPr/>
        <a:lstStyle/>
        <a:p>
          <a:endParaRPr lang="sv-SE"/>
        </a:p>
      </dgm:t>
    </dgm:pt>
    <dgm:pt modelId="{5DDF7E4D-C093-4878-A626-7003C033B67E}">
      <dgm:prSet phldrT="[Text]" custT="1"/>
      <dgm:spPr/>
      <dgm:t>
        <a:bodyPr/>
        <a:lstStyle/>
        <a:p>
          <a:r>
            <a:rPr lang="sv-SE" sz="1000" b="1"/>
            <a:t>Organisation</a:t>
          </a:r>
          <a:endParaRPr lang="sv-SE" sz="1000"/>
        </a:p>
      </dgm:t>
    </dgm:pt>
    <dgm:pt modelId="{780587B0-BD62-46F4-A5FF-E766536F7557}" type="parTrans" cxnId="{E8D4DEFF-53CE-4EF6-A28B-2453D79A786E}">
      <dgm:prSet/>
      <dgm:spPr/>
      <dgm:t>
        <a:bodyPr/>
        <a:lstStyle/>
        <a:p>
          <a:endParaRPr lang="sv-SE"/>
        </a:p>
      </dgm:t>
    </dgm:pt>
    <dgm:pt modelId="{DCF03AD2-A240-4743-92C9-0E58A79F1D54}" type="sibTrans" cxnId="{E8D4DEFF-53CE-4EF6-A28B-2453D79A786E}">
      <dgm:prSet/>
      <dgm:spPr/>
      <dgm:t>
        <a:bodyPr/>
        <a:lstStyle/>
        <a:p>
          <a:endParaRPr lang="sv-SE"/>
        </a:p>
      </dgm:t>
    </dgm:pt>
    <dgm:pt modelId="{CA1B63BB-C269-44D2-9147-18391D12EBF5}">
      <dgm:prSet custT="1"/>
      <dgm:spPr/>
      <dgm:t>
        <a:bodyPr/>
        <a:lstStyle/>
        <a:p>
          <a:r>
            <a:rPr lang="sv-SE" sz="1000" i="1"/>
            <a:t>Meningsfullt arbete</a:t>
          </a:r>
          <a:endParaRPr lang="sv-SE" sz="1000"/>
        </a:p>
      </dgm:t>
    </dgm:pt>
    <dgm:pt modelId="{6DB5AF6F-7061-48F1-8FFD-B4287143C81E}" type="parTrans" cxnId="{79D0BB79-74AA-426E-BA84-D8AC8EF00089}">
      <dgm:prSet/>
      <dgm:spPr/>
      <dgm:t>
        <a:bodyPr/>
        <a:lstStyle/>
        <a:p>
          <a:endParaRPr lang="sv-SE"/>
        </a:p>
      </dgm:t>
    </dgm:pt>
    <dgm:pt modelId="{3DA754FE-8A06-4B0F-9217-170827FF266F}" type="sibTrans" cxnId="{79D0BB79-74AA-426E-BA84-D8AC8EF00089}">
      <dgm:prSet/>
      <dgm:spPr/>
      <dgm:t>
        <a:bodyPr/>
        <a:lstStyle/>
        <a:p>
          <a:endParaRPr lang="sv-SE"/>
        </a:p>
      </dgm:t>
    </dgm:pt>
    <dgm:pt modelId="{8D7AC1D1-341D-4D92-934F-74FC9C1A1F5E}">
      <dgm:prSet custT="1"/>
      <dgm:spPr/>
      <dgm:t>
        <a:bodyPr/>
        <a:lstStyle/>
        <a:p>
          <a:r>
            <a:rPr lang="sv-SE" sz="1000" i="1"/>
            <a:t>Lärande/utveckling</a:t>
          </a:r>
          <a:endParaRPr lang="sv-SE" sz="1000"/>
        </a:p>
      </dgm:t>
    </dgm:pt>
    <dgm:pt modelId="{03CD6625-D022-43B7-8791-CCB8BD4646D9}" type="parTrans" cxnId="{184500A7-B46A-4ED3-A311-9A9A6F64AFED}">
      <dgm:prSet/>
      <dgm:spPr/>
      <dgm:t>
        <a:bodyPr/>
        <a:lstStyle/>
        <a:p>
          <a:endParaRPr lang="sv-SE"/>
        </a:p>
      </dgm:t>
    </dgm:pt>
    <dgm:pt modelId="{E963F67A-CABB-495E-8915-000A621F1CE3}" type="sibTrans" cxnId="{184500A7-B46A-4ED3-A311-9A9A6F64AFED}">
      <dgm:prSet/>
      <dgm:spPr/>
      <dgm:t>
        <a:bodyPr/>
        <a:lstStyle/>
        <a:p>
          <a:endParaRPr lang="sv-SE"/>
        </a:p>
      </dgm:t>
    </dgm:pt>
    <dgm:pt modelId="{38F960F2-86F8-420B-AF51-662105069FEF}">
      <dgm:prSet custT="1"/>
      <dgm:spPr/>
      <dgm:t>
        <a:bodyPr/>
        <a:lstStyle/>
        <a:p>
          <a:r>
            <a:rPr lang="sv-SE" sz="1000" i="1"/>
            <a:t>Känsla av kompetens</a:t>
          </a:r>
          <a:endParaRPr lang="sv-SE" sz="1000"/>
        </a:p>
      </dgm:t>
    </dgm:pt>
    <dgm:pt modelId="{EA8624B4-CBD7-4A95-A10F-2CFCD4610AF3}" type="parTrans" cxnId="{F63C4DA7-A0E9-43BF-BAA9-B3258B04EE4A}">
      <dgm:prSet/>
      <dgm:spPr/>
      <dgm:t>
        <a:bodyPr/>
        <a:lstStyle/>
        <a:p>
          <a:endParaRPr lang="sv-SE"/>
        </a:p>
      </dgm:t>
    </dgm:pt>
    <dgm:pt modelId="{274AF9B3-25A5-49DE-B191-217555C3A232}" type="sibTrans" cxnId="{F63C4DA7-A0E9-43BF-BAA9-B3258B04EE4A}">
      <dgm:prSet/>
      <dgm:spPr/>
      <dgm:t>
        <a:bodyPr/>
        <a:lstStyle/>
        <a:p>
          <a:endParaRPr lang="sv-SE"/>
        </a:p>
      </dgm:t>
    </dgm:pt>
    <dgm:pt modelId="{A0F76A41-8B54-4815-B2BD-A057A8313BE9}">
      <dgm:prSet custT="1"/>
      <dgm:spPr/>
      <dgm:t>
        <a:bodyPr/>
        <a:lstStyle/>
        <a:p>
          <a:r>
            <a:rPr lang="sv-SE" sz="1000" b="1"/>
            <a:t>Socialt stöd</a:t>
          </a:r>
          <a:endParaRPr lang="sv-SE" sz="1000"/>
        </a:p>
      </dgm:t>
    </dgm:pt>
    <dgm:pt modelId="{5E794983-EF21-4A1A-A768-C888733C5346}" type="parTrans" cxnId="{25B353A5-369B-479B-933F-CF5CBC9B01A0}">
      <dgm:prSet/>
      <dgm:spPr/>
      <dgm:t>
        <a:bodyPr/>
        <a:lstStyle/>
        <a:p>
          <a:endParaRPr lang="sv-SE"/>
        </a:p>
      </dgm:t>
    </dgm:pt>
    <dgm:pt modelId="{0ACB657F-88A4-4AB1-8CA2-640CBB0462F9}" type="sibTrans" cxnId="{25B353A5-369B-479B-933F-CF5CBC9B01A0}">
      <dgm:prSet/>
      <dgm:spPr/>
      <dgm:t>
        <a:bodyPr/>
        <a:lstStyle/>
        <a:p>
          <a:endParaRPr lang="sv-SE"/>
        </a:p>
      </dgm:t>
    </dgm:pt>
    <dgm:pt modelId="{79EC5FF8-F21C-4C67-96B7-D6E09FAA86B3}">
      <dgm:prSet custT="1"/>
      <dgm:spPr/>
      <dgm:t>
        <a:bodyPr/>
        <a:lstStyle/>
        <a:p>
          <a:r>
            <a:rPr lang="sv-SE" sz="1000" i="1"/>
            <a:t>Kollegor/Samarbete</a:t>
          </a:r>
          <a:endParaRPr lang="sv-SE" sz="1000"/>
        </a:p>
      </dgm:t>
    </dgm:pt>
    <dgm:pt modelId="{BEC2B08B-3119-41E9-935A-D11BAC4DF1B6}" type="parTrans" cxnId="{2692F4BC-FC8A-4326-A2F6-131C477291B3}">
      <dgm:prSet/>
      <dgm:spPr/>
      <dgm:t>
        <a:bodyPr/>
        <a:lstStyle/>
        <a:p>
          <a:endParaRPr lang="sv-SE"/>
        </a:p>
      </dgm:t>
    </dgm:pt>
    <dgm:pt modelId="{A73D0E06-CB1C-413E-88B7-96AC5D754694}" type="sibTrans" cxnId="{2692F4BC-FC8A-4326-A2F6-131C477291B3}">
      <dgm:prSet/>
      <dgm:spPr/>
      <dgm:t>
        <a:bodyPr/>
        <a:lstStyle/>
        <a:p>
          <a:endParaRPr lang="sv-SE"/>
        </a:p>
      </dgm:t>
    </dgm:pt>
    <dgm:pt modelId="{6EC4F414-3E85-4AAA-B82C-E8E33647A80E}">
      <dgm:prSet custT="1"/>
      <dgm:spPr/>
      <dgm:t>
        <a:bodyPr/>
        <a:lstStyle/>
        <a:p>
          <a:endParaRPr lang="sv-SE" sz="1000"/>
        </a:p>
      </dgm:t>
    </dgm:pt>
    <dgm:pt modelId="{667E6799-8982-479D-A990-C7994DDAE14F}" type="parTrans" cxnId="{F1B37B13-D0EA-4A24-901B-19D9D1461D51}">
      <dgm:prSet/>
      <dgm:spPr/>
      <dgm:t>
        <a:bodyPr/>
        <a:lstStyle/>
        <a:p>
          <a:endParaRPr lang="sv-SE"/>
        </a:p>
      </dgm:t>
    </dgm:pt>
    <dgm:pt modelId="{B58A3CAD-20A2-4988-B7D5-4D1CBCCE1017}" type="sibTrans" cxnId="{F1B37B13-D0EA-4A24-901B-19D9D1461D51}">
      <dgm:prSet/>
      <dgm:spPr/>
      <dgm:t>
        <a:bodyPr/>
        <a:lstStyle/>
        <a:p>
          <a:endParaRPr lang="sv-SE"/>
        </a:p>
      </dgm:t>
    </dgm:pt>
    <dgm:pt modelId="{7CA0C43B-5C8D-4597-B0A2-E172D7BFF479}">
      <dgm:prSet custT="1"/>
      <dgm:spPr/>
      <dgm:t>
        <a:bodyPr/>
        <a:lstStyle/>
        <a:p>
          <a:endParaRPr lang="sv-SE" sz="1000"/>
        </a:p>
      </dgm:t>
    </dgm:pt>
    <dgm:pt modelId="{EC13D561-231B-4437-BF07-73E75CA61BDA}" type="parTrans" cxnId="{0B143551-209C-4400-9C11-E409F7302B6F}">
      <dgm:prSet/>
      <dgm:spPr/>
      <dgm:t>
        <a:bodyPr/>
        <a:lstStyle/>
        <a:p>
          <a:endParaRPr lang="sv-SE"/>
        </a:p>
      </dgm:t>
    </dgm:pt>
    <dgm:pt modelId="{5645B120-ABDE-49F4-AD3C-3F208EDE5666}" type="sibTrans" cxnId="{0B143551-209C-4400-9C11-E409F7302B6F}">
      <dgm:prSet/>
      <dgm:spPr/>
      <dgm:t>
        <a:bodyPr/>
        <a:lstStyle/>
        <a:p>
          <a:endParaRPr lang="sv-SE"/>
        </a:p>
      </dgm:t>
    </dgm:pt>
    <dgm:pt modelId="{C18D475F-7E28-476B-9B22-DA91EFC9482E}">
      <dgm:prSet custT="1"/>
      <dgm:spPr/>
      <dgm:t>
        <a:bodyPr/>
        <a:lstStyle/>
        <a:p>
          <a:r>
            <a:rPr lang="sv-SE" sz="1000" b="1"/>
            <a:t>Organisation</a:t>
          </a:r>
          <a:endParaRPr lang="sv-SE" sz="1000"/>
        </a:p>
      </dgm:t>
    </dgm:pt>
    <dgm:pt modelId="{4561CCD6-D1C1-420B-8D7F-B8644700438B}" type="parTrans" cxnId="{841A6F1C-00A2-4720-B482-AC20B5A69F69}">
      <dgm:prSet/>
      <dgm:spPr/>
      <dgm:t>
        <a:bodyPr/>
        <a:lstStyle/>
        <a:p>
          <a:endParaRPr lang="sv-SE"/>
        </a:p>
      </dgm:t>
    </dgm:pt>
    <dgm:pt modelId="{FAA4FC3B-5263-4292-AD04-DF3380EBDDF0}" type="sibTrans" cxnId="{841A6F1C-00A2-4720-B482-AC20B5A69F69}">
      <dgm:prSet/>
      <dgm:spPr/>
      <dgm:t>
        <a:bodyPr/>
        <a:lstStyle/>
        <a:p>
          <a:endParaRPr lang="sv-SE"/>
        </a:p>
      </dgm:t>
    </dgm:pt>
    <dgm:pt modelId="{9A2AFEAB-5B43-458F-A612-768DF08F67D1}">
      <dgm:prSet custT="1"/>
      <dgm:spPr/>
      <dgm:t>
        <a:bodyPr/>
        <a:lstStyle/>
        <a:p>
          <a:r>
            <a:rPr lang="sv-SE" sz="1000" i="1"/>
            <a:t>Arbetsförhållanden</a:t>
          </a:r>
          <a:endParaRPr lang="sv-SE" sz="1000"/>
        </a:p>
      </dgm:t>
    </dgm:pt>
    <dgm:pt modelId="{400FDB8B-FD35-4773-B930-C8384657DF21}" type="parTrans" cxnId="{690811AE-1397-477F-A1EE-6F24C76BD6A8}">
      <dgm:prSet/>
      <dgm:spPr/>
      <dgm:t>
        <a:bodyPr/>
        <a:lstStyle/>
        <a:p>
          <a:endParaRPr lang="sv-SE"/>
        </a:p>
      </dgm:t>
    </dgm:pt>
    <dgm:pt modelId="{CDD787E0-E66E-40C1-9301-1AB893BF9C4D}" type="sibTrans" cxnId="{690811AE-1397-477F-A1EE-6F24C76BD6A8}">
      <dgm:prSet/>
      <dgm:spPr/>
      <dgm:t>
        <a:bodyPr/>
        <a:lstStyle/>
        <a:p>
          <a:endParaRPr lang="sv-SE"/>
        </a:p>
      </dgm:t>
    </dgm:pt>
    <dgm:pt modelId="{31EF6E3A-D261-4D58-83E8-5BCDA41C16E3}">
      <dgm:prSet custT="1"/>
      <dgm:spPr/>
      <dgm:t>
        <a:bodyPr/>
        <a:lstStyle/>
        <a:p>
          <a:endParaRPr lang="sv-SE" sz="1000"/>
        </a:p>
      </dgm:t>
    </dgm:pt>
    <dgm:pt modelId="{D162F29A-843A-4F72-B116-D3B7A50B2830}" type="parTrans" cxnId="{1FD53D97-3894-4A53-A0B8-67A2CE473397}">
      <dgm:prSet/>
      <dgm:spPr/>
      <dgm:t>
        <a:bodyPr/>
        <a:lstStyle/>
        <a:p>
          <a:endParaRPr lang="sv-SE"/>
        </a:p>
      </dgm:t>
    </dgm:pt>
    <dgm:pt modelId="{FC2CE9FC-7050-402E-B4D7-F93ECCB45AAD}" type="sibTrans" cxnId="{1FD53D97-3894-4A53-A0B8-67A2CE473397}">
      <dgm:prSet/>
      <dgm:spPr/>
      <dgm:t>
        <a:bodyPr/>
        <a:lstStyle/>
        <a:p>
          <a:endParaRPr lang="sv-SE"/>
        </a:p>
      </dgm:t>
    </dgm:pt>
    <dgm:pt modelId="{04D9D776-BAEB-44AB-A762-A26F1392EFC3}">
      <dgm:prSet custT="1"/>
      <dgm:spPr/>
      <dgm:t>
        <a:bodyPr/>
        <a:lstStyle/>
        <a:p>
          <a:r>
            <a:rPr lang="sv-SE" sz="1000" i="1"/>
            <a:t>Hög arbetsbelastning</a:t>
          </a:r>
          <a:endParaRPr lang="sv-SE" sz="1000"/>
        </a:p>
      </dgm:t>
    </dgm:pt>
    <dgm:pt modelId="{BDC51D95-1358-4DFB-88FA-D15E917B74F7}" type="parTrans" cxnId="{338091E6-219E-43B4-B843-23A663F1ADB6}">
      <dgm:prSet/>
      <dgm:spPr/>
      <dgm:t>
        <a:bodyPr/>
        <a:lstStyle/>
        <a:p>
          <a:endParaRPr lang="sv-SE"/>
        </a:p>
      </dgm:t>
    </dgm:pt>
    <dgm:pt modelId="{1165A8E8-D205-4A24-926E-340A3634BB26}" type="sibTrans" cxnId="{338091E6-219E-43B4-B843-23A663F1ADB6}">
      <dgm:prSet/>
      <dgm:spPr/>
      <dgm:t>
        <a:bodyPr/>
        <a:lstStyle/>
        <a:p>
          <a:endParaRPr lang="sv-SE"/>
        </a:p>
      </dgm:t>
    </dgm:pt>
    <dgm:pt modelId="{FAD4E64D-DED0-44C0-8FB0-8C4590AAB5EE}">
      <dgm:prSet custT="1"/>
      <dgm:spPr/>
      <dgm:t>
        <a:bodyPr/>
        <a:lstStyle/>
        <a:p>
          <a:r>
            <a:rPr lang="sv-SE" sz="1000" i="1"/>
            <a:t>Övriga arbetsförhållanden</a:t>
          </a:r>
          <a:endParaRPr lang="sv-SE" sz="1000"/>
        </a:p>
      </dgm:t>
    </dgm:pt>
    <dgm:pt modelId="{44BCEFDC-B2BE-4AE8-916F-0123D11A03D8}" type="parTrans" cxnId="{F7746E9B-AF4B-4760-8292-765D4D327C38}">
      <dgm:prSet/>
      <dgm:spPr/>
      <dgm:t>
        <a:bodyPr/>
        <a:lstStyle/>
        <a:p>
          <a:endParaRPr lang="sv-SE"/>
        </a:p>
      </dgm:t>
    </dgm:pt>
    <dgm:pt modelId="{380AA521-B54C-44FF-B345-26EB015C2693}" type="sibTrans" cxnId="{F7746E9B-AF4B-4760-8292-765D4D327C38}">
      <dgm:prSet/>
      <dgm:spPr/>
      <dgm:t>
        <a:bodyPr/>
        <a:lstStyle/>
        <a:p>
          <a:endParaRPr lang="sv-SE"/>
        </a:p>
      </dgm:t>
    </dgm:pt>
    <dgm:pt modelId="{E61DDDE8-FA91-4F01-9D6D-E5A84DD4F263}">
      <dgm:prSet custT="1"/>
      <dgm:spPr/>
      <dgm:t>
        <a:bodyPr/>
        <a:lstStyle/>
        <a:p>
          <a:r>
            <a:rPr lang="sv-SE" sz="1000" b="1"/>
            <a:t>Kompetens</a:t>
          </a:r>
          <a:endParaRPr lang="sv-SE" sz="1000"/>
        </a:p>
      </dgm:t>
    </dgm:pt>
    <dgm:pt modelId="{B7EFB965-CF3B-4D6A-9A0D-BFB731760D54}" type="parTrans" cxnId="{6474120E-7212-4E4D-9D66-F62A5E6A4374}">
      <dgm:prSet/>
      <dgm:spPr/>
      <dgm:t>
        <a:bodyPr/>
        <a:lstStyle/>
        <a:p>
          <a:endParaRPr lang="sv-SE"/>
        </a:p>
      </dgm:t>
    </dgm:pt>
    <dgm:pt modelId="{FAB37092-ABC1-4D4F-A696-3FC87ED2BCD2}" type="sibTrans" cxnId="{6474120E-7212-4E4D-9D66-F62A5E6A4374}">
      <dgm:prSet/>
      <dgm:spPr/>
      <dgm:t>
        <a:bodyPr/>
        <a:lstStyle/>
        <a:p>
          <a:endParaRPr lang="sv-SE"/>
        </a:p>
      </dgm:t>
    </dgm:pt>
    <dgm:pt modelId="{E40C3F30-BD58-403E-912E-83AF4CEE8396}">
      <dgm:prSet custT="1"/>
      <dgm:spPr/>
      <dgm:t>
        <a:bodyPr/>
        <a:lstStyle/>
        <a:p>
          <a:r>
            <a:rPr lang="sv-SE" sz="1000" i="1"/>
            <a:t>Osäkerhet kring kompetens</a:t>
          </a:r>
          <a:endParaRPr lang="sv-SE" sz="1000"/>
        </a:p>
      </dgm:t>
    </dgm:pt>
    <dgm:pt modelId="{3A759856-29F3-4F98-B5A3-767C3984DF35}" type="parTrans" cxnId="{2B454C36-9AAC-41FE-9398-A7E289CE5DDF}">
      <dgm:prSet/>
      <dgm:spPr/>
      <dgm:t>
        <a:bodyPr/>
        <a:lstStyle/>
        <a:p>
          <a:endParaRPr lang="sv-SE"/>
        </a:p>
      </dgm:t>
    </dgm:pt>
    <dgm:pt modelId="{CAFEE56C-0284-43E0-9937-3CD90B5C55AF}" type="sibTrans" cxnId="{2B454C36-9AAC-41FE-9398-A7E289CE5DDF}">
      <dgm:prSet/>
      <dgm:spPr/>
      <dgm:t>
        <a:bodyPr/>
        <a:lstStyle/>
        <a:p>
          <a:endParaRPr lang="sv-SE"/>
        </a:p>
      </dgm:t>
    </dgm:pt>
    <dgm:pt modelId="{9947C602-FAAB-4227-B4E9-425205B89485}">
      <dgm:prSet custT="1"/>
      <dgm:spPr/>
      <dgm:t>
        <a:bodyPr/>
        <a:lstStyle/>
        <a:p>
          <a:r>
            <a:rPr lang="sv-SE" sz="1000" i="1"/>
            <a:t>Känsla av otillräcklighet</a:t>
          </a:r>
          <a:endParaRPr lang="sv-SE" sz="1000"/>
        </a:p>
      </dgm:t>
    </dgm:pt>
    <dgm:pt modelId="{7A6D981D-DD6A-4686-9969-838B7B749031}" type="parTrans" cxnId="{031D9496-0A55-40BC-9BB4-7AE1D3512EE5}">
      <dgm:prSet/>
      <dgm:spPr/>
      <dgm:t>
        <a:bodyPr/>
        <a:lstStyle/>
        <a:p>
          <a:endParaRPr lang="sv-SE"/>
        </a:p>
      </dgm:t>
    </dgm:pt>
    <dgm:pt modelId="{8CC4E129-BBAB-4439-BCD6-3036D59E079A}" type="sibTrans" cxnId="{031D9496-0A55-40BC-9BB4-7AE1D3512EE5}">
      <dgm:prSet/>
      <dgm:spPr/>
      <dgm:t>
        <a:bodyPr/>
        <a:lstStyle/>
        <a:p>
          <a:endParaRPr lang="sv-SE"/>
        </a:p>
      </dgm:t>
    </dgm:pt>
    <dgm:pt modelId="{4041D1F9-D8BF-44C0-9AB2-FC0031CCD727}">
      <dgm:prSet custT="1"/>
      <dgm:spPr/>
      <dgm:t>
        <a:bodyPr/>
        <a:lstStyle/>
        <a:p>
          <a:r>
            <a:rPr lang="sv-SE" sz="1000" i="1"/>
            <a:t>Ansvar</a:t>
          </a:r>
          <a:endParaRPr lang="sv-SE" sz="1000"/>
        </a:p>
      </dgm:t>
    </dgm:pt>
    <dgm:pt modelId="{61DD9657-2AF8-4387-9929-D97B7CB50F45}" type="parTrans" cxnId="{A717BDC5-EF76-4AE0-ADC3-7B85DFB91FF9}">
      <dgm:prSet/>
      <dgm:spPr/>
      <dgm:t>
        <a:bodyPr/>
        <a:lstStyle/>
        <a:p>
          <a:endParaRPr lang="sv-SE"/>
        </a:p>
      </dgm:t>
    </dgm:pt>
    <dgm:pt modelId="{F17E9D88-7179-44E3-BDEC-741C0C0FBAC8}" type="sibTrans" cxnId="{A717BDC5-EF76-4AE0-ADC3-7B85DFB91FF9}">
      <dgm:prSet/>
      <dgm:spPr/>
      <dgm:t>
        <a:bodyPr/>
        <a:lstStyle/>
        <a:p>
          <a:endParaRPr lang="sv-SE"/>
        </a:p>
      </dgm:t>
    </dgm:pt>
    <dgm:pt modelId="{A6A2ADEA-73B2-43AB-9045-D8C3F7AB2205}">
      <dgm:prSet custT="1"/>
      <dgm:spPr/>
      <dgm:t>
        <a:bodyPr/>
        <a:lstStyle/>
        <a:p>
          <a:r>
            <a:rPr lang="sv-SE" sz="1000" b="1"/>
            <a:t>Stressupplevelse</a:t>
          </a:r>
          <a:endParaRPr lang="sv-SE" sz="1000"/>
        </a:p>
      </dgm:t>
    </dgm:pt>
    <dgm:pt modelId="{3D6BC143-4040-4416-9E98-086D90F3E2C1}" type="parTrans" cxnId="{CCF96B32-D4C1-4A0C-9E64-B4331484A99F}">
      <dgm:prSet/>
      <dgm:spPr/>
      <dgm:t>
        <a:bodyPr/>
        <a:lstStyle/>
        <a:p>
          <a:endParaRPr lang="sv-SE"/>
        </a:p>
      </dgm:t>
    </dgm:pt>
    <dgm:pt modelId="{AF5A8AA0-9FA8-46D1-AA2F-E3F6CD2608C2}" type="sibTrans" cxnId="{CCF96B32-D4C1-4A0C-9E64-B4331484A99F}">
      <dgm:prSet/>
      <dgm:spPr/>
      <dgm:t>
        <a:bodyPr/>
        <a:lstStyle/>
        <a:p>
          <a:endParaRPr lang="sv-SE"/>
        </a:p>
      </dgm:t>
    </dgm:pt>
    <dgm:pt modelId="{0B91F891-2AE0-4DD3-A339-82E1446BABE4}">
      <dgm:prSet custT="1"/>
      <dgm:spPr/>
      <dgm:t>
        <a:bodyPr/>
        <a:lstStyle/>
        <a:p>
          <a:r>
            <a:rPr lang="sv-SE" sz="1000" i="1"/>
            <a:t>Stress</a:t>
          </a:r>
          <a:endParaRPr lang="sv-SE" sz="1000"/>
        </a:p>
      </dgm:t>
    </dgm:pt>
    <dgm:pt modelId="{D15B9B8C-783A-4E66-BE08-26382781B292}" type="parTrans" cxnId="{A21CDFB6-8118-447B-9A68-34283FC88F01}">
      <dgm:prSet/>
      <dgm:spPr/>
      <dgm:t>
        <a:bodyPr/>
        <a:lstStyle/>
        <a:p>
          <a:endParaRPr lang="sv-SE"/>
        </a:p>
      </dgm:t>
    </dgm:pt>
    <dgm:pt modelId="{2F8911DD-FAED-438C-84C3-2275EA0026A5}" type="sibTrans" cxnId="{A21CDFB6-8118-447B-9A68-34283FC88F01}">
      <dgm:prSet/>
      <dgm:spPr/>
      <dgm:t>
        <a:bodyPr/>
        <a:lstStyle/>
        <a:p>
          <a:endParaRPr lang="sv-SE"/>
        </a:p>
      </dgm:t>
    </dgm:pt>
    <dgm:pt modelId="{898FFD70-CB75-4056-BC5C-68366B32ED08}">
      <dgm:prSet custT="1"/>
      <dgm:spPr/>
      <dgm:t>
        <a:bodyPr/>
        <a:lstStyle/>
        <a:p>
          <a:r>
            <a:rPr lang="sv-SE" sz="1000" i="1"/>
            <a:t>Vara ny i yrket/på arbetsplatsen</a:t>
          </a:r>
          <a:endParaRPr lang="sv-SE" sz="1000"/>
        </a:p>
      </dgm:t>
    </dgm:pt>
    <dgm:pt modelId="{B7EE6268-7A37-429D-9222-7E2661777415}" type="parTrans" cxnId="{0E33E823-8BB4-46D4-ACCE-F139E89E2709}">
      <dgm:prSet/>
      <dgm:spPr/>
      <dgm:t>
        <a:bodyPr/>
        <a:lstStyle/>
        <a:p>
          <a:endParaRPr lang="sv-SE"/>
        </a:p>
      </dgm:t>
    </dgm:pt>
    <dgm:pt modelId="{5B8ACF1E-F652-4713-9AB5-A06C68832821}" type="sibTrans" cxnId="{0E33E823-8BB4-46D4-ACCE-F139E89E2709}">
      <dgm:prSet/>
      <dgm:spPr/>
      <dgm:t>
        <a:bodyPr/>
        <a:lstStyle/>
        <a:p>
          <a:endParaRPr lang="sv-SE"/>
        </a:p>
      </dgm:t>
    </dgm:pt>
    <dgm:pt modelId="{A40EF0F0-2C49-4E66-A028-CCDD5F20CADB}">
      <dgm:prSet custT="1"/>
      <dgm:spPr/>
      <dgm:t>
        <a:bodyPr/>
        <a:lstStyle/>
        <a:p>
          <a:r>
            <a:rPr lang="sv-SE" sz="1000" b="1"/>
            <a:t>Socialt stöd</a:t>
          </a:r>
          <a:endParaRPr lang="sv-SE" sz="1000"/>
        </a:p>
      </dgm:t>
    </dgm:pt>
    <dgm:pt modelId="{C48222B2-A152-43D9-8A2F-DE336B8E3956}" type="parTrans" cxnId="{46325A90-159C-4346-B9BF-86538A52BC1E}">
      <dgm:prSet/>
      <dgm:spPr/>
      <dgm:t>
        <a:bodyPr/>
        <a:lstStyle/>
        <a:p>
          <a:endParaRPr lang="sv-SE"/>
        </a:p>
      </dgm:t>
    </dgm:pt>
    <dgm:pt modelId="{81F4E93D-BEFD-41AD-9281-EF6DEB0B51BE}" type="sibTrans" cxnId="{46325A90-159C-4346-B9BF-86538A52BC1E}">
      <dgm:prSet/>
      <dgm:spPr/>
      <dgm:t>
        <a:bodyPr/>
        <a:lstStyle/>
        <a:p>
          <a:endParaRPr lang="sv-SE"/>
        </a:p>
      </dgm:t>
    </dgm:pt>
    <dgm:pt modelId="{FDCF5C78-E30F-4FA0-B8D1-60DE81EB5E0E}">
      <dgm:prSet custT="1"/>
      <dgm:spPr/>
      <dgm:t>
        <a:bodyPr/>
        <a:lstStyle/>
        <a:p>
          <a:r>
            <a:rPr lang="sv-SE" sz="1000" i="1"/>
            <a:t>Brist på socialt stöd/samarbete</a:t>
          </a:r>
          <a:endParaRPr lang="sv-SE" sz="1000"/>
        </a:p>
      </dgm:t>
    </dgm:pt>
    <dgm:pt modelId="{FF71D36C-8B6C-4652-AA3B-6916F0259B26}" type="parTrans" cxnId="{29C5B83A-FE50-470F-8EB8-A8FE00DD23A2}">
      <dgm:prSet/>
      <dgm:spPr/>
      <dgm:t>
        <a:bodyPr/>
        <a:lstStyle/>
        <a:p>
          <a:endParaRPr lang="sv-SE"/>
        </a:p>
      </dgm:t>
    </dgm:pt>
    <dgm:pt modelId="{A9E8A2A6-D354-4EE8-BD2B-3C7587DAD676}" type="sibTrans" cxnId="{29C5B83A-FE50-470F-8EB8-A8FE00DD23A2}">
      <dgm:prSet/>
      <dgm:spPr/>
      <dgm:t>
        <a:bodyPr/>
        <a:lstStyle/>
        <a:p>
          <a:endParaRPr lang="sv-SE"/>
        </a:p>
      </dgm:t>
    </dgm:pt>
    <dgm:pt modelId="{ED6FDB01-BBB3-4D23-8D5C-B3BB719F037D}" type="pres">
      <dgm:prSet presAssocID="{3EB2E4EF-E7D7-4853-B3DF-EE791BC8DF07}" presName="Name0" presStyleCnt="0">
        <dgm:presLayoutVars>
          <dgm:chMax val="2"/>
          <dgm:dir/>
          <dgm:animOne val="branch"/>
          <dgm:animLvl val="lvl"/>
          <dgm:resizeHandles val="exact"/>
        </dgm:presLayoutVars>
      </dgm:prSet>
      <dgm:spPr/>
    </dgm:pt>
    <dgm:pt modelId="{E3F57165-24C9-40DE-992D-E30B44CEF8D4}" type="pres">
      <dgm:prSet presAssocID="{3EB2E4EF-E7D7-4853-B3DF-EE791BC8DF07}" presName="Background" presStyleLbl="node1" presStyleIdx="0" presStyleCnt="1" custScaleY="150679" custLinFactNeighborX="209" custLinFactNeighborY="-4065"/>
      <dgm:spPr/>
    </dgm:pt>
    <dgm:pt modelId="{6A9ED38C-872A-46BB-8908-BF00A65DB5C1}" type="pres">
      <dgm:prSet presAssocID="{3EB2E4EF-E7D7-4853-B3DF-EE791BC8DF07}" presName="Divider" presStyleLbl="callout" presStyleIdx="0" presStyleCnt="1"/>
      <dgm:spPr/>
    </dgm:pt>
    <dgm:pt modelId="{C11DE2D7-8A01-4335-99D6-A058CBE6DC3D}" type="pres">
      <dgm:prSet presAssocID="{3EB2E4EF-E7D7-4853-B3DF-EE791BC8DF07}" presName="ChildText1" presStyleLbl="revTx" presStyleIdx="0" presStyleCnt="0" custScaleX="103972" custScaleY="178571" custLinFactNeighborX="6773" custLinFactNeighborY="919">
        <dgm:presLayoutVars>
          <dgm:chMax val="0"/>
          <dgm:chPref val="0"/>
          <dgm:bulletEnabled val="1"/>
        </dgm:presLayoutVars>
      </dgm:prSet>
      <dgm:spPr/>
    </dgm:pt>
    <dgm:pt modelId="{635DF7F3-B563-403A-8711-2079CFC9FC3A}" type="pres">
      <dgm:prSet presAssocID="{3EB2E4EF-E7D7-4853-B3DF-EE791BC8DF07}" presName="ChildText2" presStyleLbl="revTx" presStyleIdx="0" presStyleCnt="0" custScaleX="109598" custScaleY="152076" custLinFactNeighborX="6119" custLinFactNeighborY="-7679">
        <dgm:presLayoutVars>
          <dgm:chMax val="0"/>
          <dgm:chPref val="0"/>
          <dgm:bulletEnabled val="1"/>
        </dgm:presLayoutVars>
      </dgm:prSet>
      <dgm:spPr/>
    </dgm:pt>
    <dgm:pt modelId="{7D254D32-170A-4066-968B-C96755056923}" type="pres">
      <dgm:prSet presAssocID="{3EB2E4EF-E7D7-4853-B3DF-EE791BC8DF07}" presName="ParentText1" presStyleLbl="revTx" presStyleIdx="0" presStyleCnt="0">
        <dgm:presLayoutVars>
          <dgm:chMax val="1"/>
          <dgm:chPref val="1"/>
        </dgm:presLayoutVars>
      </dgm:prSet>
      <dgm:spPr/>
    </dgm:pt>
    <dgm:pt modelId="{8F91E1D4-0D90-4D62-9092-784DA0B1FADA}" type="pres">
      <dgm:prSet presAssocID="{3EB2E4EF-E7D7-4853-B3DF-EE791BC8DF07}" presName="ParentShape1" presStyleLbl="alignImgPlace1" presStyleIdx="0" presStyleCnt="2">
        <dgm:presLayoutVars/>
      </dgm:prSet>
      <dgm:spPr/>
    </dgm:pt>
    <dgm:pt modelId="{4EE3C49A-2D1B-44EE-B594-D9C5E6E8EBFB}" type="pres">
      <dgm:prSet presAssocID="{3EB2E4EF-E7D7-4853-B3DF-EE791BC8DF07}" presName="ParentText2" presStyleLbl="revTx" presStyleIdx="0" presStyleCnt="0">
        <dgm:presLayoutVars>
          <dgm:chMax val="1"/>
          <dgm:chPref val="1"/>
        </dgm:presLayoutVars>
      </dgm:prSet>
      <dgm:spPr/>
    </dgm:pt>
    <dgm:pt modelId="{6EE4BD7F-9A5A-4533-BB71-D4E17BA7ED9B}" type="pres">
      <dgm:prSet presAssocID="{3EB2E4EF-E7D7-4853-B3DF-EE791BC8DF07}" presName="ParentShape2" presStyleLbl="alignImgPlace1" presStyleIdx="1" presStyleCnt="2">
        <dgm:presLayoutVars/>
      </dgm:prSet>
      <dgm:spPr/>
    </dgm:pt>
  </dgm:ptLst>
  <dgm:cxnLst>
    <dgm:cxn modelId="{6474120E-7212-4E4D-9D66-F62A5E6A4374}" srcId="{45DFEC5F-BE8D-4569-BF8F-572678C3A7CC}" destId="{E61DDDE8-FA91-4F01-9D6D-E5A84DD4F263}" srcOrd="3" destOrd="0" parTransId="{B7EFB965-CF3B-4D6A-9A0D-BFB731760D54}" sibTransId="{FAB37092-ABC1-4D4F-A696-3FC87ED2BCD2}"/>
    <dgm:cxn modelId="{7676C311-1E74-495A-AB29-77FAAA9A42EA}" type="presOf" srcId="{FDCF5C78-E30F-4FA0-B8D1-60DE81EB5E0E}" destId="{635DF7F3-B563-403A-8711-2079CFC9FC3A}" srcOrd="0" destOrd="11" presId="urn:microsoft.com/office/officeart/2009/3/layout/OpposingIdeas"/>
    <dgm:cxn modelId="{F1B37B13-D0EA-4A24-901B-19D9D1461D51}" srcId="{F211134D-0258-4394-956B-903D5DCBFCA9}" destId="{6EC4F414-3E85-4AAA-B82C-E8E33647A80E}" srcOrd="10" destOrd="0" parTransId="{667E6799-8982-479D-A990-C7994DDAE14F}" sibTransId="{B58A3CAD-20A2-4988-B7D5-4D1CBCCE1017}"/>
    <dgm:cxn modelId="{C2490415-33FC-4CB0-A6F9-4B5E802A0BA4}" type="presOf" srcId="{A40EF0F0-2C49-4E66-A028-CCDD5F20CADB}" destId="{635DF7F3-B563-403A-8711-2079CFC9FC3A}" srcOrd="0" destOrd="10" presId="urn:microsoft.com/office/officeart/2009/3/layout/OpposingIdeas"/>
    <dgm:cxn modelId="{E2514018-876D-4B4D-B5CC-6E69136DDED6}" type="presOf" srcId="{CA1B63BB-C269-44D2-9147-18391D12EBF5}" destId="{C11DE2D7-8A01-4335-99D6-A058CBE6DC3D}" srcOrd="0" destOrd="1" presId="urn:microsoft.com/office/officeart/2009/3/layout/OpposingIdeas"/>
    <dgm:cxn modelId="{841A6F1C-00A2-4720-B482-AC20B5A69F69}" srcId="{F211134D-0258-4394-956B-903D5DCBFCA9}" destId="{C18D475F-7E28-476B-9B22-DA91EFC9482E}" srcOrd="6" destOrd="0" parTransId="{4561CCD6-D1C1-420B-8D7F-B8644700438B}" sibTransId="{FAA4FC3B-5263-4292-AD04-DF3380EBDDF0}"/>
    <dgm:cxn modelId="{3623551C-26E6-4075-AFC2-6F798C6E70C0}" type="presOf" srcId="{7CA0C43B-5C8D-4597-B0A2-E172D7BFF479}" destId="{C11DE2D7-8A01-4335-99D6-A058CBE6DC3D}" srcOrd="0" destOrd="9" presId="urn:microsoft.com/office/officeart/2009/3/layout/OpposingIdeas"/>
    <dgm:cxn modelId="{0E33E823-8BB4-46D4-ACCE-F139E89E2709}" srcId="{45DFEC5F-BE8D-4569-BF8F-572678C3A7CC}" destId="{898FFD70-CB75-4056-BC5C-68366B32ED08}" srcOrd="9" destOrd="0" parTransId="{B7EE6268-7A37-429D-9222-7E2661777415}" sibTransId="{5B8ACF1E-F652-4713-9AB5-A06C68832821}"/>
    <dgm:cxn modelId="{CCF96B32-D4C1-4A0C-9E64-B4331484A99F}" srcId="{45DFEC5F-BE8D-4569-BF8F-572678C3A7CC}" destId="{A6A2ADEA-73B2-43AB-9045-D8C3F7AB2205}" srcOrd="7" destOrd="0" parTransId="{3D6BC143-4040-4416-9E98-086D90F3E2C1}" sibTransId="{AF5A8AA0-9FA8-46D1-AA2F-E3F6CD2608C2}"/>
    <dgm:cxn modelId="{2B454C36-9AAC-41FE-9398-A7E289CE5DDF}" srcId="{45DFEC5F-BE8D-4569-BF8F-572678C3A7CC}" destId="{E40C3F30-BD58-403E-912E-83AF4CEE8396}" srcOrd="4" destOrd="0" parTransId="{3A759856-29F3-4F98-B5A3-767C3984DF35}" sibTransId="{CAFEE56C-0284-43E0-9937-3CD90B5C55AF}"/>
    <dgm:cxn modelId="{EFCE3937-CFCD-49A7-AA9F-CE436D3427C1}" type="presOf" srcId="{C18D475F-7E28-476B-9B22-DA91EFC9482E}" destId="{C11DE2D7-8A01-4335-99D6-A058CBE6DC3D}" srcOrd="0" destOrd="6" presId="urn:microsoft.com/office/officeart/2009/3/layout/OpposingIdeas"/>
    <dgm:cxn modelId="{249C1D3A-722D-4A0A-8D54-469019AE9564}" type="presOf" srcId="{45DFEC5F-BE8D-4569-BF8F-572678C3A7CC}" destId="{6EE4BD7F-9A5A-4533-BB71-D4E17BA7ED9B}" srcOrd="1" destOrd="0" presId="urn:microsoft.com/office/officeart/2009/3/layout/OpposingIdeas"/>
    <dgm:cxn modelId="{29C5B83A-FE50-470F-8EB8-A8FE00DD23A2}" srcId="{45DFEC5F-BE8D-4569-BF8F-572678C3A7CC}" destId="{FDCF5C78-E30F-4FA0-B8D1-60DE81EB5E0E}" srcOrd="11" destOrd="0" parTransId="{FF71D36C-8B6C-4652-AA3B-6916F0259B26}" sibTransId="{A9E8A2A6-D354-4EE8-BD2B-3C7587DAD676}"/>
    <dgm:cxn modelId="{7A1ED23C-7F24-4263-AD18-E9BDBF6F56BC}" type="presOf" srcId="{38F960F2-86F8-420B-AF51-662105069FEF}" destId="{C11DE2D7-8A01-4335-99D6-A058CBE6DC3D}" srcOrd="0" destOrd="3" presId="urn:microsoft.com/office/officeart/2009/3/layout/OpposingIdeas"/>
    <dgm:cxn modelId="{6C4B995B-FB06-4B69-A2FC-F88276B2DDEB}" type="presOf" srcId="{FD525861-094E-4B93-943B-2C4251E618F1}" destId="{C11DE2D7-8A01-4335-99D6-A058CBE6DC3D}" srcOrd="0" destOrd="0" presId="urn:microsoft.com/office/officeart/2009/3/layout/OpposingIdeas"/>
    <dgm:cxn modelId="{9B77A55B-5A1F-4478-ABEF-43D147A83D93}" type="presOf" srcId="{8D7AC1D1-341D-4D92-934F-74FC9C1A1F5E}" destId="{C11DE2D7-8A01-4335-99D6-A058CBE6DC3D}" srcOrd="0" destOrd="2" presId="urn:microsoft.com/office/officeart/2009/3/layout/OpposingIdeas"/>
    <dgm:cxn modelId="{27118A45-9C52-4A59-A0D6-226CCB8F0FE9}" type="presOf" srcId="{6EC4F414-3E85-4AAA-B82C-E8E33647A80E}" destId="{C11DE2D7-8A01-4335-99D6-A058CBE6DC3D}" srcOrd="0" destOrd="10" presId="urn:microsoft.com/office/officeart/2009/3/layout/OpposingIdeas"/>
    <dgm:cxn modelId="{875D5E47-7097-4ADC-864A-F7AB7C60F4A3}" type="presOf" srcId="{A6A2ADEA-73B2-43AB-9045-D8C3F7AB2205}" destId="{635DF7F3-B563-403A-8711-2079CFC9FC3A}" srcOrd="0" destOrd="7" presId="urn:microsoft.com/office/officeart/2009/3/layout/OpposingIdeas"/>
    <dgm:cxn modelId="{89D0C54A-C2F1-412A-B34A-4541DA86835C}" type="presOf" srcId="{E61DDDE8-FA91-4F01-9D6D-E5A84DD4F263}" destId="{635DF7F3-B563-403A-8711-2079CFC9FC3A}" srcOrd="0" destOrd="3" presId="urn:microsoft.com/office/officeart/2009/3/layout/OpposingIdeas"/>
    <dgm:cxn modelId="{8B6B586E-F577-403C-8DA6-B4744C7E98EB}" type="presOf" srcId="{5DDF7E4D-C093-4878-A626-7003C033B67E}" destId="{635DF7F3-B563-403A-8711-2079CFC9FC3A}" srcOrd="0" destOrd="0" presId="urn:microsoft.com/office/officeart/2009/3/layout/OpposingIdeas"/>
    <dgm:cxn modelId="{0B143551-209C-4400-9C11-E409F7302B6F}" srcId="{F211134D-0258-4394-956B-903D5DCBFCA9}" destId="{7CA0C43B-5C8D-4597-B0A2-E172D7BFF479}" srcOrd="9" destOrd="0" parTransId="{EC13D561-231B-4437-BF07-73E75CA61BDA}" sibTransId="{5645B120-ABDE-49F4-AD3C-3F208EDE5666}"/>
    <dgm:cxn modelId="{7B580E56-B9B3-497E-9DFB-DE2BCCA506C7}" type="presOf" srcId="{79EC5FF8-F21C-4C67-96B7-D6E09FAA86B3}" destId="{C11DE2D7-8A01-4335-99D6-A058CBE6DC3D}" srcOrd="0" destOrd="5" presId="urn:microsoft.com/office/officeart/2009/3/layout/OpposingIdeas"/>
    <dgm:cxn modelId="{79D0BB79-74AA-426E-BA84-D8AC8EF00089}" srcId="{F211134D-0258-4394-956B-903D5DCBFCA9}" destId="{CA1B63BB-C269-44D2-9147-18391D12EBF5}" srcOrd="1" destOrd="0" parTransId="{6DB5AF6F-7061-48F1-8FFD-B4287143C81E}" sibTransId="{3DA754FE-8A06-4B0F-9217-170827FF266F}"/>
    <dgm:cxn modelId="{FDAD8D7C-B44F-4BC4-BD76-2FC3C00A5655}" type="presOf" srcId="{9A2AFEAB-5B43-458F-A612-768DF08F67D1}" destId="{C11DE2D7-8A01-4335-99D6-A058CBE6DC3D}" srcOrd="0" destOrd="7" presId="urn:microsoft.com/office/officeart/2009/3/layout/OpposingIdeas"/>
    <dgm:cxn modelId="{06A0AA7D-C466-4AD8-BBC5-00C89C689943}" type="presOf" srcId="{9947C602-FAAB-4227-B4E9-425205B89485}" destId="{635DF7F3-B563-403A-8711-2079CFC9FC3A}" srcOrd="0" destOrd="5" presId="urn:microsoft.com/office/officeart/2009/3/layout/OpposingIdeas"/>
    <dgm:cxn modelId="{C89B287F-F04E-4B09-9AA7-EB80225D631C}" type="presOf" srcId="{04D9D776-BAEB-44AB-A762-A26F1392EFC3}" destId="{635DF7F3-B563-403A-8711-2079CFC9FC3A}" srcOrd="0" destOrd="1" presId="urn:microsoft.com/office/officeart/2009/3/layout/OpposingIdeas"/>
    <dgm:cxn modelId="{90087F80-0082-4EBA-BE3A-661D06C7B646}" type="presOf" srcId="{0B91F891-2AE0-4DD3-A339-82E1446BABE4}" destId="{635DF7F3-B563-403A-8711-2079CFC9FC3A}" srcOrd="0" destOrd="8" presId="urn:microsoft.com/office/officeart/2009/3/layout/OpposingIdeas"/>
    <dgm:cxn modelId="{C8550881-EA1F-4A2B-80FC-A74EF0D70BD2}" srcId="{3EB2E4EF-E7D7-4853-B3DF-EE791BC8DF07}" destId="{45DFEC5F-BE8D-4569-BF8F-572678C3A7CC}" srcOrd="1" destOrd="0" parTransId="{D0E455DD-0D1A-4AF7-BEB7-1318D2E93B82}" sibTransId="{C0E6795A-875C-4B6E-A578-7FCEC8BCE5F2}"/>
    <dgm:cxn modelId="{944A7F8D-ED25-4233-824B-52F0291CBEC5}" srcId="{F211134D-0258-4394-956B-903D5DCBFCA9}" destId="{FD525861-094E-4B93-943B-2C4251E618F1}" srcOrd="0" destOrd="0" parTransId="{62698046-7638-48A7-96E2-374DB3E5A121}" sibTransId="{DEF8369D-4B4E-4F08-B32B-85712E4A2630}"/>
    <dgm:cxn modelId="{46325A90-159C-4346-B9BF-86538A52BC1E}" srcId="{45DFEC5F-BE8D-4569-BF8F-572678C3A7CC}" destId="{A40EF0F0-2C49-4E66-A028-CCDD5F20CADB}" srcOrd="10" destOrd="0" parTransId="{C48222B2-A152-43D9-8A2F-DE336B8E3956}" sibTransId="{81F4E93D-BEFD-41AD-9281-EF6DEB0B51BE}"/>
    <dgm:cxn modelId="{18FA2291-C0F3-4074-A66F-50C9AECDE298}" srcId="{3EB2E4EF-E7D7-4853-B3DF-EE791BC8DF07}" destId="{F211134D-0258-4394-956B-903D5DCBFCA9}" srcOrd="0" destOrd="0" parTransId="{38790185-CC70-49CF-A3AE-089216569C6A}" sibTransId="{53E4F347-D264-4B02-B51E-11AA7C57F69B}"/>
    <dgm:cxn modelId="{60348D93-81E1-4DEB-92D2-EC98256E19D3}" type="presOf" srcId="{3EB2E4EF-E7D7-4853-B3DF-EE791BC8DF07}" destId="{ED6FDB01-BBB3-4D23-8D5C-B3BB719F037D}" srcOrd="0" destOrd="0" presId="urn:microsoft.com/office/officeart/2009/3/layout/OpposingIdeas"/>
    <dgm:cxn modelId="{B9F97695-DDDE-4524-8173-9E1E1A0335DF}" type="presOf" srcId="{A0F76A41-8B54-4815-B2BD-A057A8313BE9}" destId="{C11DE2D7-8A01-4335-99D6-A058CBE6DC3D}" srcOrd="0" destOrd="4" presId="urn:microsoft.com/office/officeart/2009/3/layout/OpposingIdeas"/>
    <dgm:cxn modelId="{031D9496-0A55-40BC-9BB4-7AE1D3512EE5}" srcId="{45DFEC5F-BE8D-4569-BF8F-572678C3A7CC}" destId="{9947C602-FAAB-4227-B4E9-425205B89485}" srcOrd="5" destOrd="0" parTransId="{7A6D981D-DD6A-4686-9969-838B7B749031}" sibTransId="{8CC4E129-BBAB-4439-BCD6-3036D59E079A}"/>
    <dgm:cxn modelId="{1FD53D97-3894-4A53-A0B8-67A2CE473397}" srcId="{F211134D-0258-4394-956B-903D5DCBFCA9}" destId="{31EF6E3A-D261-4D58-83E8-5BCDA41C16E3}" srcOrd="8" destOrd="0" parTransId="{D162F29A-843A-4F72-B116-D3B7A50B2830}" sibTransId="{FC2CE9FC-7050-402E-B4D7-F93ECCB45AAD}"/>
    <dgm:cxn modelId="{F7746E9B-AF4B-4760-8292-765D4D327C38}" srcId="{45DFEC5F-BE8D-4569-BF8F-572678C3A7CC}" destId="{FAD4E64D-DED0-44C0-8FB0-8C4590AAB5EE}" srcOrd="2" destOrd="0" parTransId="{44BCEFDC-B2BE-4AE8-916F-0123D11A03D8}" sibTransId="{380AA521-B54C-44FF-B345-26EB015C2693}"/>
    <dgm:cxn modelId="{F288279C-0E1E-44B5-986A-5433E2C99604}" type="presOf" srcId="{F211134D-0258-4394-956B-903D5DCBFCA9}" destId="{7D254D32-170A-4066-968B-C96755056923}" srcOrd="0" destOrd="0" presId="urn:microsoft.com/office/officeart/2009/3/layout/OpposingIdeas"/>
    <dgm:cxn modelId="{25B353A5-369B-479B-933F-CF5CBC9B01A0}" srcId="{F211134D-0258-4394-956B-903D5DCBFCA9}" destId="{A0F76A41-8B54-4815-B2BD-A057A8313BE9}" srcOrd="4" destOrd="0" parTransId="{5E794983-EF21-4A1A-A768-C888733C5346}" sibTransId="{0ACB657F-88A4-4AB1-8CA2-640CBB0462F9}"/>
    <dgm:cxn modelId="{184500A7-B46A-4ED3-A311-9A9A6F64AFED}" srcId="{F211134D-0258-4394-956B-903D5DCBFCA9}" destId="{8D7AC1D1-341D-4D92-934F-74FC9C1A1F5E}" srcOrd="2" destOrd="0" parTransId="{03CD6625-D022-43B7-8791-CCB8BD4646D9}" sibTransId="{E963F67A-CABB-495E-8915-000A621F1CE3}"/>
    <dgm:cxn modelId="{F63C4DA7-A0E9-43BF-BAA9-B3258B04EE4A}" srcId="{F211134D-0258-4394-956B-903D5DCBFCA9}" destId="{38F960F2-86F8-420B-AF51-662105069FEF}" srcOrd="3" destOrd="0" parTransId="{EA8624B4-CBD7-4A95-A10F-2CFCD4610AF3}" sibTransId="{274AF9B3-25A5-49DE-B191-217555C3A232}"/>
    <dgm:cxn modelId="{2DA6D8AD-DECA-432E-A958-A16952F911C8}" type="presOf" srcId="{E40C3F30-BD58-403E-912E-83AF4CEE8396}" destId="{635DF7F3-B563-403A-8711-2079CFC9FC3A}" srcOrd="0" destOrd="4" presId="urn:microsoft.com/office/officeart/2009/3/layout/OpposingIdeas"/>
    <dgm:cxn modelId="{690811AE-1397-477F-A1EE-6F24C76BD6A8}" srcId="{F211134D-0258-4394-956B-903D5DCBFCA9}" destId="{9A2AFEAB-5B43-458F-A612-768DF08F67D1}" srcOrd="7" destOrd="0" parTransId="{400FDB8B-FD35-4773-B930-C8384657DF21}" sibTransId="{CDD787E0-E66E-40C1-9301-1AB893BF9C4D}"/>
    <dgm:cxn modelId="{A21CDFB6-8118-447B-9A68-34283FC88F01}" srcId="{45DFEC5F-BE8D-4569-BF8F-572678C3A7CC}" destId="{0B91F891-2AE0-4DD3-A339-82E1446BABE4}" srcOrd="8" destOrd="0" parTransId="{D15B9B8C-783A-4E66-BE08-26382781B292}" sibTransId="{2F8911DD-FAED-438C-84C3-2275EA0026A5}"/>
    <dgm:cxn modelId="{B96709B9-D57B-4135-AD80-B811D67B063C}" type="presOf" srcId="{898FFD70-CB75-4056-BC5C-68366B32ED08}" destId="{635DF7F3-B563-403A-8711-2079CFC9FC3A}" srcOrd="0" destOrd="9" presId="urn:microsoft.com/office/officeart/2009/3/layout/OpposingIdeas"/>
    <dgm:cxn modelId="{C0A904BC-8A27-47D7-9B39-A9501F0C7035}" type="presOf" srcId="{FAD4E64D-DED0-44C0-8FB0-8C4590AAB5EE}" destId="{635DF7F3-B563-403A-8711-2079CFC9FC3A}" srcOrd="0" destOrd="2" presId="urn:microsoft.com/office/officeart/2009/3/layout/OpposingIdeas"/>
    <dgm:cxn modelId="{2692F4BC-FC8A-4326-A2F6-131C477291B3}" srcId="{F211134D-0258-4394-956B-903D5DCBFCA9}" destId="{79EC5FF8-F21C-4C67-96B7-D6E09FAA86B3}" srcOrd="5" destOrd="0" parTransId="{BEC2B08B-3119-41E9-935A-D11BAC4DF1B6}" sibTransId="{A73D0E06-CB1C-413E-88B7-96AC5D754694}"/>
    <dgm:cxn modelId="{A717BDC5-EF76-4AE0-ADC3-7B85DFB91FF9}" srcId="{45DFEC5F-BE8D-4569-BF8F-572678C3A7CC}" destId="{4041D1F9-D8BF-44C0-9AB2-FC0031CCD727}" srcOrd="6" destOrd="0" parTransId="{61DD9657-2AF8-4387-9929-D97B7CB50F45}" sibTransId="{F17E9D88-7179-44E3-BDEC-741C0C0FBAC8}"/>
    <dgm:cxn modelId="{12C0F4CC-78C1-43BB-8BCA-83E10DA3FBBF}" type="presOf" srcId="{4041D1F9-D8BF-44C0-9AB2-FC0031CCD727}" destId="{635DF7F3-B563-403A-8711-2079CFC9FC3A}" srcOrd="0" destOrd="6" presId="urn:microsoft.com/office/officeart/2009/3/layout/OpposingIdeas"/>
    <dgm:cxn modelId="{14AFE7DA-8525-4564-81E3-9934CED8A9D4}" type="presOf" srcId="{F211134D-0258-4394-956B-903D5DCBFCA9}" destId="{8F91E1D4-0D90-4D62-9092-784DA0B1FADA}" srcOrd="1" destOrd="0" presId="urn:microsoft.com/office/officeart/2009/3/layout/OpposingIdeas"/>
    <dgm:cxn modelId="{338091E6-219E-43B4-B843-23A663F1ADB6}" srcId="{45DFEC5F-BE8D-4569-BF8F-572678C3A7CC}" destId="{04D9D776-BAEB-44AB-A762-A26F1392EFC3}" srcOrd="1" destOrd="0" parTransId="{BDC51D95-1358-4DFB-88FA-D15E917B74F7}" sibTransId="{1165A8E8-D205-4A24-926E-340A3634BB26}"/>
    <dgm:cxn modelId="{D007E7E7-458B-40FD-AE20-93266A391473}" type="presOf" srcId="{45DFEC5F-BE8D-4569-BF8F-572678C3A7CC}" destId="{4EE3C49A-2D1B-44EE-B594-D9C5E6E8EBFB}" srcOrd="0" destOrd="0" presId="urn:microsoft.com/office/officeart/2009/3/layout/OpposingIdeas"/>
    <dgm:cxn modelId="{A4D47BED-A5EC-42B0-A62D-E0C66ECB37A5}" type="presOf" srcId="{31EF6E3A-D261-4D58-83E8-5BCDA41C16E3}" destId="{C11DE2D7-8A01-4335-99D6-A058CBE6DC3D}" srcOrd="0" destOrd="8" presId="urn:microsoft.com/office/officeart/2009/3/layout/OpposingIdeas"/>
    <dgm:cxn modelId="{E8D4DEFF-53CE-4EF6-A28B-2453D79A786E}" srcId="{45DFEC5F-BE8D-4569-BF8F-572678C3A7CC}" destId="{5DDF7E4D-C093-4878-A626-7003C033B67E}" srcOrd="0" destOrd="0" parTransId="{780587B0-BD62-46F4-A5FF-E766536F7557}" sibTransId="{DCF03AD2-A240-4743-92C9-0E58A79F1D54}"/>
    <dgm:cxn modelId="{63615E00-0F5E-4F29-892F-F7281850F5B1}" type="presParOf" srcId="{ED6FDB01-BBB3-4D23-8D5C-B3BB719F037D}" destId="{E3F57165-24C9-40DE-992D-E30B44CEF8D4}" srcOrd="0" destOrd="0" presId="urn:microsoft.com/office/officeart/2009/3/layout/OpposingIdeas"/>
    <dgm:cxn modelId="{6E329FAA-CFC3-4C93-8EF9-38E9CB9BB4CF}" type="presParOf" srcId="{ED6FDB01-BBB3-4D23-8D5C-B3BB719F037D}" destId="{6A9ED38C-872A-46BB-8908-BF00A65DB5C1}" srcOrd="1" destOrd="0" presId="urn:microsoft.com/office/officeart/2009/3/layout/OpposingIdeas"/>
    <dgm:cxn modelId="{6CB7CCBF-61C4-4466-96F2-3D770E7F96E3}" type="presParOf" srcId="{ED6FDB01-BBB3-4D23-8D5C-B3BB719F037D}" destId="{C11DE2D7-8A01-4335-99D6-A058CBE6DC3D}" srcOrd="2" destOrd="0" presId="urn:microsoft.com/office/officeart/2009/3/layout/OpposingIdeas"/>
    <dgm:cxn modelId="{AF7D0939-D410-46ED-BFE5-7979EF873020}" type="presParOf" srcId="{ED6FDB01-BBB3-4D23-8D5C-B3BB719F037D}" destId="{635DF7F3-B563-403A-8711-2079CFC9FC3A}" srcOrd="3" destOrd="0" presId="urn:microsoft.com/office/officeart/2009/3/layout/OpposingIdeas"/>
    <dgm:cxn modelId="{DD0DF9B0-4CCE-4808-877A-DB3823B398AB}" type="presParOf" srcId="{ED6FDB01-BBB3-4D23-8D5C-B3BB719F037D}" destId="{7D254D32-170A-4066-968B-C96755056923}" srcOrd="4" destOrd="0" presId="urn:microsoft.com/office/officeart/2009/3/layout/OpposingIdeas"/>
    <dgm:cxn modelId="{36D9F88E-07BA-4659-B5F7-6B8C89925979}" type="presParOf" srcId="{ED6FDB01-BBB3-4D23-8D5C-B3BB719F037D}" destId="{8F91E1D4-0D90-4D62-9092-784DA0B1FADA}" srcOrd="5" destOrd="0" presId="urn:microsoft.com/office/officeart/2009/3/layout/OpposingIdeas"/>
    <dgm:cxn modelId="{74713E97-EFB6-4842-A2A3-840CB6B7F6D1}" type="presParOf" srcId="{ED6FDB01-BBB3-4D23-8D5C-B3BB719F037D}" destId="{4EE3C49A-2D1B-44EE-B594-D9C5E6E8EBFB}" srcOrd="6" destOrd="0" presId="urn:microsoft.com/office/officeart/2009/3/layout/OpposingIdeas"/>
    <dgm:cxn modelId="{BAE62F9E-20B0-42BE-8D70-FA88C40AD8C4}" type="presParOf" srcId="{ED6FDB01-BBB3-4D23-8D5C-B3BB719F037D}" destId="{6EE4BD7F-9A5A-4533-BB71-D4E17BA7ED9B}" srcOrd="7" destOrd="0" presId="urn:microsoft.com/office/officeart/2009/3/layout/OpposingIdeas"/>
  </dgm:cxnLst>
  <dgm:bg>
    <a:noFill/>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9EF348-5BF2-4C2E-B379-2CEFD7DE0F41}" type="doc">
      <dgm:prSet loTypeId="urn:microsoft.com/office/officeart/2005/8/layout/arrow2" loCatId="process" qsTypeId="urn:microsoft.com/office/officeart/2005/8/quickstyle/simple5" qsCatId="simple" csTypeId="urn:microsoft.com/office/officeart/2005/8/colors/accent2_4" csCatId="accent2" phldr="1"/>
      <dgm:spPr/>
      <dgm:t>
        <a:bodyPr/>
        <a:lstStyle/>
        <a:p>
          <a:endParaRPr lang="sv-SE"/>
        </a:p>
      </dgm:t>
    </dgm:pt>
    <dgm:pt modelId="{A96E0E6C-4487-481F-97A3-34A50A38E351}">
      <dgm:prSet phldrT="[Text]" custT="1"/>
      <dgm:spPr/>
      <dgm:t>
        <a:bodyPr/>
        <a:lstStyle/>
        <a:p>
          <a:r>
            <a:rPr lang="sv-SE" sz="1000" dirty="0"/>
            <a:t>Ta det lugnare </a:t>
          </a:r>
        </a:p>
        <a:p>
          <a:r>
            <a:rPr lang="sv-SE" sz="1000" dirty="0"/>
            <a:t>Sållar i information – fokus på det väsentliga</a:t>
          </a:r>
        </a:p>
        <a:p>
          <a:r>
            <a:rPr lang="sv-SE" sz="1000" dirty="0"/>
            <a:t>Skriver checklista över vad </a:t>
          </a:r>
        </a:p>
        <a:p>
          <a:r>
            <a:rPr lang="sv-SE" sz="1000" dirty="0"/>
            <a:t>som ska göras när det blir extra mycket för att skapa struktur</a:t>
          </a:r>
        </a:p>
        <a:p>
          <a:r>
            <a:rPr lang="sv-SE" sz="1000" dirty="0"/>
            <a:t>Stämma av/stötta kollegor emellan om det hänt ngt speciellt</a:t>
          </a:r>
        </a:p>
        <a:p>
          <a:r>
            <a:rPr lang="sv-SE" sz="1000" dirty="0"/>
            <a:t>Säga nej</a:t>
          </a:r>
        </a:p>
      </dgm:t>
    </dgm:pt>
    <dgm:pt modelId="{4BAD2F08-82BD-45D0-B0BA-4C2223669EBA}" type="parTrans" cxnId="{F0608A40-0B31-4603-ABDB-296E8D1829EE}">
      <dgm:prSet/>
      <dgm:spPr/>
      <dgm:t>
        <a:bodyPr/>
        <a:lstStyle/>
        <a:p>
          <a:endParaRPr lang="sv-SE"/>
        </a:p>
      </dgm:t>
    </dgm:pt>
    <dgm:pt modelId="{244939DE-0B35-479B-802D-A08BA8BCB6C6}" type="sibTrans" cxnId="{F0608A40-0B31-4603-ABDB-296E8D1829EE}">
      <dgm:prSet/>
      <dgm:spPr/>
      <dgm:t>
        <a:bodyPr/>
        <a:lstStyle/>
        <a:p>
          <a:endParaRPr lang="sv-SE"/>
        </a:p>
      </dgm:t>
    </dgm:pt>
    <dgm:pt modelId="{2658590F-2C27-49E8-92C9-0636CCF94378}">
      <dgm:prSet phldrT="[Text]" custT="1"/>
      <dgm:spPr/>
      <dgm:t>
        <a:bodyPr/>
        <a:lstStyle/>
        <a:p>
          <a:r>
            <a:rPr lang="sv-SE" sz="1000" dirty="0"/>
            <a:t>”Ny dag imorgon”</a:t>
          </a:r>
        </a:p>
        <a:p>
          <a:r>
            <a:rPr lang="sv-SE" sz="1000" dirty="0"/>
            <a:t>”Man lär sig alltid något”</a:t>
          </a:r>
        </a:p>
        <a:p>
          <a:r>
            <a:rPr lang="sv-SE" sz="1000" dirty="0"/>
            <a:t>’Det är de tuffa upplevelserna som gör att man lyfts när man hanterat dem’</a:t>
          </a:r>
        </a:p>
        <a:p>
          <a:r>
            <a:rPr lang="sv-SE" sz="1000" dirty="0"/>
            <a:t>Öva på att </a:t>
          </a:r>
          <a:r>
            <a:rPr lang="sv-SE" sz="1000" dirty="0" err="1"/>
            <a:t>pioritera</a:t>
          </a:r>
          <a:r>
            <a:rPr lang="sv-SE" sz="1000" dirty="0"/>
            <a:t> det som är viktigast</a:t>
          </a:r>
        </a:p>
        <a:p>
          <a:r>
            <a:rPr lang="sv-SE" sz="1000" dirty="0">
              <a:sym typeface="Wingdings" panose="05000000000000000000" pitchFamily="2" charset="2"/>
            </a:rPr>
            <a:t>Kan inte allt – får lära sig över tid</a:t>
          </a:r>
        </a:p>
        <a:p>
          <a:r>
            <a:rPr lang="sv-SE" sz="1000" dirty="0">
              <a:sym typeface="Wingdings" panose="05000000000000000000" pitchFamily="2" charset="2"/>
            </a:rPr>
            <a:t>Öppen för nya utmaningar – eftersträvar nya kunskaper</a:t>
          </a:r>
          <a:endParaRPr lang="sv-SE" sz="1000" dirty="0"/>
        </a:p>
      </dgm:t>
    </dgm:pt>
    <dgm:pt modelId="{95A0EE75-A2E8-4DF0-A2B9-508745DA361C}" type="parTrans" cxnId="{BDE122A7-0239-4486-A7B3-AD735F7657AE}">
      <dgm:prSet/>
      <dgm:spPr/>
      <dgm:t>
        <a:bodyPr/>
        <a:lstStyle/>
        <a:p>
          <a:endParaRPr lang="sv-SE"/>
        </a:p>
      </dgm:t>
    </dgm:pt>
    <dgm:pt modelId="{9CCCA53E-1A64-4AB0-B938-14F03317709C}" type="sibTrans" cxnId="{BDE122A7-0239-4486-A7B3-AD735F7657AE}">
      <dgm:prSet/>
      <dgm:spPr/>
      <dgm:t>
        <a:bodyPr/>
        <a:lstStyle/>
        <a:p>
          <a:endParaRPr lang="sv-SE"/>
        </a:p>
      </dgm:t>
    </dgm:pt>
    <dgm:pt modelId="{B5C91EF0-1F32-4178-90CE-37B4BA1383FE}">
      <dgm:prSet phldrT="[Text]" custT="1"/>
      <dgm:spPr/>
      <dgm:t>
        <a:bodyPr/>
        <a:lstStyle/>
        <a:p>
          <a:r>
            <a:rPr lang="sv-SE" sz="1000" dirty="0"/>
            <a:t>Säga nej till kollegor som ber en göra saker som inte är ens uppgifter</a:t>
          </a:r>
        </a:p>
        <a:p>
          <a:r>
            <a:rPr lang="sv-SE" sz="1000" dirty="0"/>
            <a:t>Lämnar uppgifter till nästa pass om de inte hanns med</a:t>
          </a:r>
        </a:p>
        <a:p>
          <a:r>
            <a:rPr lang="sv-SE" sz="1000" dirty="0"/>
            <a:t>Står på sig för att få en utförlig rapport vid </a:t>
          </a:r>
          <a:r>
            <a:rPr lang="sv-SE" sz="1000" dirty="0" err="1"/>
            <a:t>passbyte</a:t>
          </a:r>
          <a:endParaRPr lang="sv-SE" sz="1000" dirty="0"/>
        </a:p>
        <a:p>
          <a:r>
            <a:rPr lang="sv-SE" sz="1000" dirty="0"/>
            <a:t>Träna för att slappna av</a:t>
          </a:r>
        </a:p>
      </dgm:t>
    </dgm:pt>
    <dgm:pt modelId="{690DB477-828C-431D-9638-29A24BF232CD}" type="parTrans" cxnId="{9A40DA09-CC4D-40BF-8055-C51BE903AAF3}">
      <dgm:prSet/>
      <dgm:spPr/>
      <dgm:t>
        <a:bodyPr/>
        <a:lstStyle/>
        <a:p>
          <a:endParaRPr lang="sv-SE"/>
        </a:p>
      </dgm:t>
    </dgm:pt>
    <dgm:pt modelId="{F1CEB668-281A-4E2E-BFF0-15B7BD815E04}" type="sibTrans" cxnId="{9A40DA09-CC4D-40BF-8055-C51BE903AAF3}">
      <dgm:prSet/>
      <dgm:spPr/>
      <dgm:t>
        <a:bodyPr/>
        <a:lstStyle/>
        <a:p>
          <a:endParaRPr lang="sv-SE"/>
        </a:p>
      </dgm:t>
    </dgm:pt>
    <dgm:pt modelId="{CDBBE9C3-9B0B-4581-A897-59A600C1A46C}">
      <dgm:prSet/>
      <dgm:spPr/>
      <dgm:t>
        <a:bodyPr/>
        <a:lstStyle/>
        <a:p>
          <a:endParaRPr lang="sv-SE"/>
        </a:p>
      </dgm:t>
    </dgm:pt>
    <dgm:pt modelId="{BD093461-08E5-4537-83A8-C2D938D98A5D}" type="parTrans" cxnId="{0E9ADE7C-3446-4C29-855A-239D18E94B22}">
      <dgm:prSet/>
      <dgm:spPr/>
      <dgm:t>
        <a:bodyPr/>
        <a:lstStyle/>
        <a:p>
          <a:endParaRPr lang="sv-SE"/>
        </a:p>
      </dgm:t>
    </dgm:pt>
    <dgm:pt modelId="{6EB935AD-14BD-426D-AE29-80E59365102C}" type="sibTrans" cxnId="{0E9ADE7C-3446-4C29-855A-239D18E94B22}">
      <dgm:prSet/>
      <dgm:spPr/>
      <dgm:t>
        <a:bodyPr/>
        <a:lstStyle/>
        <a:p>
          <a:endParaRPr lang="sv-SE"/>
        </a:p>
      </dgm:t>
    </dgm:pt>
    <dgm:pt modelId="{E20E52EF-9D7E-4D2B-A9C1-3AE4495D3A32}">
      <dgm:prSet/>
      <dgm:spPr/>
      <dgm:t>
        <a:bodyPr/>
        <a:lstStyle/>
        <a:p>
          <a:endParaRPr lang="sv-SE"/>
        </a:p>
      </dgm:t>
    </dgm:pt>
    <dgm:pt modelId="{9F10274A-74C2-44CE-BC8F-789CF3D9418A}" type="parTrans" cxnId="{390B7356-B8F6-4CED-8ADD-D2A1E9ADBC29}">
      <dgm:prSet/>
      <dgm:spPr/>
      <dgm:t>
        <a:bodyPr/>
        <a:lstStyle/>
        <a:p>
          <a:endParaRPr lang="sv-SE"/>
        </a:p>
      </dgm:t>
    </dgm:pt>
    <dgm:pt modelId="{603B56D8-F74B-40D1-A22E-F0554E9D54E7}" type="sibTrans" cxnId="{390B7356-B8F6-4CED-8ADD-D2A1E9ADBC29}">
      <dgm:prSet/>
      <dgm:spPr/>
      <dgm:t>
        <a:bodyPr/>
        <a:lstStyle/>
        <a:p>
          <a:endParaRPr lang="sv-SE"/>
        </a:p>
      </dgm:t>
    </dgm:pt>
    <dgm:pt modelId="{12233B4E-5934-44C1-BB4B-A4275C303CEA}">
      <dgm:prSet/>
      <dgm:spPr/>
      <dgm:t>
        <a:bodyPr/>
        <a:lstStyle/>
        <a:p>
          <a:endParaRPr lang="sv-SE"/>
        </a:p>
      </dgm:t>
    </dgm:pt>
    <dgm:pt modelId="{510EA6AD-ECF4-40B2-B74F-A2832FA0CD82}" type="parTrans" cxnId="{48159CDB-AD19-4645-93C8-55DEC2A2D482}">
      <dgm:prSet/>
      <dgm:spPr/>
      <dgm:t>
        <a:bodyPr/>
        <a:lstStyle/>
        <a:p>
          <a:endParaRPr lang="sv-SE"/>
        </a:p>
      </dgm:t>
    </dgm:pt>
    <dgm:pt modelId="{14CC74BA-7CCF-4CDB-84ED-C7F13B904FED}" type="sibTrans" cxnId="{48159CDB-AD19-4645-93C8-55DEC2A2D482}">
      <dgm:prSet/>
      <dgm:spPr/>
      <dgm:t>
        <a:bodyPr/>
        <a:lstStyle/>
        <a:p>
          <a:endParaRPr lang="sv-SE"/>
        </a:p>
      </dgm:t>
    </dgm:pt>
    <dgm:pt modelId="{5A169A4B-A15C-41DA-8E03-151AAAD171EB}">
      <dgm:prSet/>
      <dgm:spPr/>
      <dgm:t>
        <a:bodyPr/>
        <a:lstStyle/>
        <a:p>
          <a:endParaRPr lang="sv-SE"/>
        </a:p>
      </dgm:t>
    </dgm:pt>
    <dgm:pt modelId="{337937F1-5A36-49C4-8C8A-AE0E02C23D88}" type="parTrans" cxnId="{30DA4505-F412-4ED1-8418-9B153F2069B5}">
      <dgm:prSet/>
      <dgm:spPr/>
      <dgm:t>
        <a:bodyPr/>
        <a:lstStyle/>
        <a:p>
          <a:endParaRPr lang="sv-SE"/>
        </a:p>
      </dgm:t>
    </dgm:pt>
    <dgm:pt modelId="{2988450C-E7CD-4CCE-ADEA-80DDE6C8EBA4}" type="sibTrans" cxnId="{30DA4505-F412-4ED1-8418-9B153F2069B5}">
      <dgm:prSet/>
      <dgm:spPr/>
      <dgm:t>
        <a:bodyPr/>
        <a:lstStyle/>
        <a:p>
          <a:endParaRPr lang="sv-SE"/>
        </a:p>
      </dgm:t>
    </dgm:pt>
    <dgm:pt modelId="{07F65EE4-D648-4517-9F9A-B2BE8D2C5E5C}">
      <dgm:prSet/>
      <dgm:spPr/>
      <dgm:t>
        <a:bodyPr/>
        <a:lstStyle/>
        <a:p>
          <a:endParaRPr lang="sv-SE"/>
        </a:p>
      </dgm:t>
    </dgm:pt>
    <dgm:pt modelId="{BE31CFD1-D0CB-47DD-9443-845A1572B374}" type="parTrans" cxnId="{FF3A735E-B8DA-4853-908D-D8C7F1033C44}">
      <dgm:prSet/>
      <dgm:spPr/>
      <dgm:t>
        <a:bodyPr/>
        <a:lstStyle/>
        <a:p>
          <a:endParaRPr lang="sv-SE"/>
        </a:p>
      </dgm:t>
    </dgm:pt>
    <dgm:pt modelId="{2F459F96-7067-4B1E-8233-F4212AA912AA}" type="sibTrans" cxnId="{FF3A735E-B8DA-4853-908D-D8C7F1033C44}">
      <dgm:prSet/>
      <dgm:spPr/>
      <dgm:t>
        <a:bodyPr/>
        <a:lstStyle/>
        <a:p>
          <a:endParaRPr lang="sv-SE"/>
        </a:p>
      </dgm:t>
    </dgm:pt>
    <dgm:pt modelId="{5D7581FA-C3F5-4ACD-84DD-D80B02571E82}">
      <dgm:prSet/>
      <dgm:spPr/>
      <dgm:t>
        <a:bodyPr/>
        <a:lstStyle/>
        <a:p>
          <a:endParaRPr lang="sv-SE"/>
        </a:p>
      </dgm:t>
    </dgm:pt>
    <dgm:pt modelId="{E25EC12C-A2E4-43C3-8638-2876DF058B0B}" type="parTrans" cxnId="{6D86D7F4-5F69-4264-BC19-F46B61CB82E3}">
      <dgm:prSet/>
      <dgm:spPr/>
      <dgm:t>
        <a:bodyPr/>
        <a:lstStyle/>
        <a:p>
          <a:endParaRPr lang="sv-SE"/>
        </a:p>
      </dgm:t>
    </dgm:pt>
    <dgm:pt modelId="{2E2E7EED-754D-4152-9DE0-5BF6D22A23A7}" type="sibTrans" cxnId="{6D86D7F4-5F69-4264-BC19-F46B61CB82E3}">
      <dgm:prSet/>
      <dgm:spPr/>
      <dgm:t>
        <a:bodyPr/>
        <a:lstStyle/>
        <a:p>
          <a:endParaRPr lang="sv-SE"/>
        </a:p>
      </dgm:t>
    </dgm:pt>
    <dgm:pt modelId="{6235EF84-8E54-42A7-8385-80BFA47C3832}">
      <dgm:prSet/>
      <dgm:spPr/>
      <dgm:t>
        <a:bodyPr/>
        <a:lstStyle/>
        <a:p>
          <a:endParaRPr lang="sv-SE"/>
        </a:p>
      </dgm:t>
    </dgm:pt>
    <dgm:pt modelId="{6EACE8AD-1E55-4A20-AB39-5343269D2A0D}" type="parTrans" cxnId="{4ECB3D9A-16B7-4AE6-BF7A-ADEF2F3A12A6}">
      <dgm:prSet/>
      <dgm:spPr/>
      <dgm:t>
        <a:bodyPr/>
        <a:lstStyle/>
        <a:p>
          <a:endParaRPr lang="sv-SE"/>
        </a:p>
      </dgm:t>
    </dgm:pt>
    <dgm:pt modelId="{584DB3FA-E881-4507-A104-A7968F4451BF}" type="sibTrans" cxnId="{4ECB3D9A-16B7-4AE6-BF7A-ADEF2F3A12A6}">
      <dgm:prSet/>
      <dgm:spPr/>
      <dgm:t>
        <a:bodyPr/>
        <a:lstStyle/>
        <a:p>
          <a:endParaRPr lang="sv-SE"/>
        </a:p>
      </dgm:t>
    </dgm:pt>
    <dgm:pt modelId="{60595A9E-B2EF-43E5-86FA-ECB2C02C87B9}">
      <dgm:prSet/>
      <dgm:spPr/>
      <dgm:t>
        <a:bodyPr/>
        <a:lstStyle/>
        <a:p>
          <a:endParaRPr lang="sv-SE"/>
        </a:p>
      </dgm:t>
    </dgm:pt>
    <dgm:pt modelId="{45DF670B-F805-4298-8974-21C0C7B2EED0}" type="parTrans" cxnId="{EBAF0956-2F7F-4177-A2E4-C10D76C810F7}">
      <dgm:prSet/>
      <dgm:spPr/>
      <dgm:t>
        <a:bodyPr/>
        <a:lstStyle/>
        <a:p>
          <a:endParaRPr lang="sv-SE"/>
        </a:p>
      </dgm:t>
    </dgm:pt>
    <dgm:pt modelId="{F48B3097-02CF-4364-84DE-7BD5FD290C91}" type="sibTrans" cxnId="{EBAF0956-2F7F-4177-A2E4-C10D76C810F7}">
      <dgm:prSet/>
      <dgm:spPr/>
      <dgm:t>
        <a:bodyPr/>
        <a:lstStyle/>
        <a:p>
          <a:endParaRPr lang="sv-SE"/>
        </a:p>
      </dgm:t>
    </dgm:pt>
    <dgm:pt modelId="{36D6610F-DFAB-4C54-9519-A08E2F6445D5}">
      <dgm:prSet/>
      <dgm:spPr/>
      <dgm:t>
        <a:bodyPr/>
        <a:lstStyle/>
        <a:p>
          <a:endParaRPr lang="sv-SE"/>
        </a:p>
      </dgm:t>
    </dgm:pt>
    <dgm:pt modelId="{658FA880-7BE2-4EB5-8268-E1F4F8894B8B}" type="parTrans" cxnId="{704FD1BD-EE4A-4273-89B8-54FF54E5CCB9}">
      <dgm:prSet/>
      <dgm:spPr/>
      <dgm:t>
        <a:bodyPr/>
        <a:lstStyle/>
        <a:p>
          <a:endParaRPr lang="sv-SE"/>
        </a:p>
      </dgm:t>
    </dgm:pt>
    <dgm:pt modelId="{8C34A9F6-C6AB-409C-A7FD-11027BB6B1DC}" type="sibTrans" cxnId="{704FD1BD-EE4A-4273-89B8-54FF54E5CCB9}">
      <dgm:prSet/>
      <dgm:spPr/>
      <dgm:t>
        <a:bodyPr/>
        <a:lstStyle/>
        <a:p>
          <a:endParaRPr lang="sv-SE"/>
        </a:p>
      </dgm:t>
    </dgm:pt>
    <dgm:pt modelId="{0536E897-AAC7-49B3-80D1-6F62005CACB7}">
      <dgm:prSet/>
      <dgm:spPr/>
      <dgm:t>
        <a:bodyPr/>
        <a:lstStyle/>
        <a:p>
          <a:endParaRPr lang="sv-SE"/>
        </a:p>
      </dgm:t>
    </dgm:pt>
    <dgm:pt modelId="{06E96E92-B15A-4D66-8D28-66FFD9F5CA2D}" type="parTrans" cxnId="{242FC299-86CF-474C-8C47-3FD6AE85754C}">
      <dgm:prSet/>
      <dgm:spPr/>
      <dgm:t>
        <a:bodyPr/>
        <a:lstStyle/>
        <a:p>
          <a:endParaRPr lang="sv-SE"/>
        </a:p>
      </dgm:t>
    </dgm:pt>
    <dgm:pt modelId="{627BA257-6D64-4CEC-A238-7EC763A98CAE}" type="sibTrans" cxnId="{242FC299-86CF-474C-8C47-3FD6AE85754C}">
      <dgm:prSet/>
      <dgm:spPr/>
      <dgm:t>
        <a:bodyPr/>
        <a:lstStyle/>
        <a:p>
          <a:endParaRPr lang="sv-SE"/>
        </a:p>
      </dgm:t>
    </dgm:pt>
    <dgm:pt modelId="{E4D22450-D8A5-4441-8012-5D00C54E05B7}">
      <dgm:prSet/>
      <dgm:spPr/>
      <dgm:t>
        <a:bodyPr/>
        <a:lstStyle/>
        <a:p>
          <a:endParaRPr lang="sv-SE"/>
        </a:p>
      </dgm:t>
    </dgm:pt>
    <dgm:pt modelId="{3E3AE292-D331-470C-9461-35F3CDFFC94E}" type="parTrans" cxnId="{9C27B183-887E-4640-ACB6-36547936D4C5}">
      <dgm:prSet/>
      <dgm:spPr/>
      <dgm:t>
        <a:bodyPr/>
        <a:lstStyle/>
        <a:p>
          <a:endParaRPr lang="sv-SE"/>
        </a:p>
      </dgm:t>
    </dgm:pt>
    <dgm:pt modelId="{814FE6F3-3F51-44C0-8B51-508BFF21A2FD}" type="sibTrans" cxnId="{9C27B183-887E-4640-ACB6-36547936D4C5}">
      <dgm:prSet/>
      <dgm:spPr/>
      <dgm:t>
        <a:bodyPr/>
        <a:lstStyle/>
        <a:p>
          <a:endParaRPr lang="sv-SE"/>
        </a:p>
      </dgm:t>
    </dgm:pt>
    <dgm:pt modelId="{8972919F-FC42-4A37-8E91-CDCC9283E68B}">
      <dgm:prSet/>
      <dgm:spPr/>
      <dgm:t>
        <a:bodyPr/>
        <a:lstStyle/>
        <a:p>
          <a:endParaRPr lang="sv-SE"/>
        </a:p>
      </dgm:t>
    </dgm:pt>
    <dgm:pt modelId="{A95CF401-5D4B-49AD-B212-753A504878C1}" type="parTrans" cxnId="{A794944B-2CC0-413F-85D4-88E447958410}">
      <dgm:prSet/>
      <dgm:spPr/>
      <dgm:t>
        <a:bodyPr/>
        <a:lstStyle/>
        <a:p>
          <a:endParaRPr lang="sv-SE"/>
        </a:p>
      </dgm:t>
    </dgm:pt>
    <dgm:pt modelId="{ABD0953D-255C-4EEA-93D3-BFD5112F0026}" type="sibTrans" cxnId="{A794944B-2CC0-413F-85D4-88E447958410}">
      <dgm:prSet/>
      <dgm:spPr/>
      <dgm:t>
        <a:bodyPr/>
        <a:lstStyle/>
        <a:p>
          <a:endParaRPr lang="sv-SE"/>
        </a:p>
      </dgm:t>
    </dgm:pt>
    <dgm:pt modelId="{95BB57DD-7F4E-46BB-A2AB-FFB42DAD6154}">
      <dgm:prSet/>
      <dgm:spPr/>
      <dgm:t>
        <a:bodyPr/>
        <a:lstStyle/>
        <a:p>
          <a:endParaRPr lang="sv-SE"/>
        </a:p>
      </dgm:t>
    </dgm:pt>
    <dgm:pt modelId="{37D2384C-2E68-43CD-8AD5-9E1B2B054AF8}" type="parTrans" cxnId="{6E479079-5D4A-4C62-B3A8-073C9B31B64D}">
      <dgm:prSet/>
      <dgm:spPr/>
      <dgm:t>
        <a:bodyPr/>
        <a:lstStyle/>
        <a:p>
          <a:endParaRPr lang="sv-SE"/>
        </a:p>
      </dgm:t>
    </dgm:pt>
    <dgm:pt modelId="{7A69D731-AAC9-4DBC-8301-4AB7F344F5C0}" type="sibTrans" cxnId="{6E479079-5D4A-4C62-B3A8-073C9B31B64D}">
      <dgm:prSet/>
      <dgm:spPr/>
      <dgm:t>
        <a:bodyPr/>
        <a:lstStyle/>
        <a:p>
          <a:endParaRPr lang="sv-SE"/>
        </a:p>
      </dgm:t>
    </dgm:pt>
    <dgm:pt modelId="{818B4FD1-C076-4CE7-94B6-4CFBD83E6849}">
      <dgm:prSet/>
      <dgm:spPr/>
      <dgm:t>
        <a:bodyPr/>
        <a:lstStyle/>
        <a:p>
          <a:endParaRPr lang="sv-SE"/>
        </a:p>
      </dgm:t>
    </dgm:pt>
    <dgm:pt modelId="{7D287AE2-D134-49E8-BF12-DC77FFBEFF2A}" type="parTrans" cxnId="{44A043BE-84F5-4F8B-9C53-EE294960925F}">
      <dgm:prSet/>
      <dgm:spPr/>
      <dgm:t>
        <a:bodyPr/>
        <a:lstStyle/>
        <a:p>
          <a:endParaRPr lang="sv-SE"/>
        </a:p>
      </dgm:t>
    </dgm:pt>
    <dgm:pt modelId="{2ACE72BE-9013-48FD-A294-18FB7D48598D}" type="sibTrans" cxnId="{44A043BE-84F5-4F8B-9C53-EE294960925F}">
      <dgm:prSet/>
      <dgm:spPr/>
      <dgm:t>
        <a:bodyPr/>
        <a:lstStyle/>
        <a:p>
          <a:endParaRPr lang="sv-SE"/>
        </a:p>
      </dgm:t>
    </dgm:pt>
    <dgm:pt modelId="{5240CC71-CDBE-45F6-BBC4-B295BE4E33F3}">
      <dgm:prSet/>
      <dgm:spPr/>
      <dgm:t>
        <a:bodyPr/>
        <a:lstStyle/>
        <a:p>
          <a:endParaRPr lang="sv-SE"/>
        </a:p>
      </dgm:t>
    </dgm:pt>
    <dgm:pt modelId="{9EC8D304-D8C4-457C-BA8C-36978F0B3B51}" type="parTrans" cxnId="{EB051533-7FE3-4D17-B083-11C85594D3A7}">
      <dgm:prSet/>
      <dgm:spPr/>
      <dgm:t>
        <a:bodyPr/>
        <a:lstStyle/>
        <a:p>
          <a:endParaRPr lang="sv-SE"/>
        </a:p>
      </dgm:t>
    </dgm:pt>
    <dgm:pt modelId="{9203E192-E0E1-4843-98BE-8DF9707B3F4F}" type="sibTrans" cxnId="{EB051533-7FE3-4D17-B083-11C85594D3A7}">
      <dgm:prSet/>
      <dgm:spPr/>
      <dgm:t>
        <a:bodyPr/>
        <a:lstStyle/>
        <a:p>
          <a:endParaRPr lang="sv-SE"/>
        </a:p>
      </dgm:t>
    </dgm:pt>
    <dgm:pt modelId="{013460A3-6C98-4D6B-A559-115D5E623DBE}">
      <dgm:prSet/>
      <dgm:spPr/>
      <dgm:t>
        <a:bodyPr/>
        <a:lstStyle/>
        <a:p>
          <a:endParaRPr lang="sv-SE"/>
        </a:p>
      </dgm:t>
    </dgm:pt>
    <dgm:pt modelId="{0C165298-CA29-4F5B-9C6A-4F4ABA689FF6}" type="parTrans" cxnId="{B3E2FC99-AA11-4C0D-8D21-3454A7F756F2}">
      <dgm:prSet/>
      <dgm:spPr/>
      <dgm:t>
        <a:bodyPr/>
        <a:lstStyle/>
        <a:p>
          <a:endParaRPr lang="sv-SE"/>
        </a:p>
      </dgm:t>
    </dgm:pt>
    <dgm:pt modelId="{51386F14-BFC2-4782-8F02-7DD0879688DC}" type="sibTrans" cxnId="{B3E2FC99-AA11-4C0D-8D21-3454A7F756F2}">
      <dgm:prSet/>
      <dgm:spPr/>
      <dgm:t>
        <a:bodyPr/>
        <a:lstStyle/>
        <a:p>
          <a:endParaRPr lang="sv-SE"/>
        </a:p>
      </dgm:t>
    </dgm:pt>
    <dgm:pt modelId="{9787AF02-BC05-48D0-81A6-154E77F120E5}">
      <dgm:prSet/>
      <dgm:spPr/>
      <dgm:t>
        <a:bodyPr/>
        <a:lstStyle/>
        <a:p>
          <a:endParaRPr lang="sv-SE"/>
        </a:p>
      </dgm:t>
    </dgm:pt>
    <dgm:pt modelId="{4FD53706-E178-49E7-AC98-2BCBB22640B6}" type="parTrans" cxnId="{9CFD08E2-3CE2-4B43-A740-5B3F8E694A69}">
      <dgm:prSet/>
      <dgm:spPr/>
      <dgm:t>
        <a:bodyPr/>
        <a:lstStyle/>
        <a:p>
          <a:endParaRPr lang="sv-SE"/>
        </a:p>
      </dgm:t>
    </dgm:pt>
    <dgm:pt modelId="{2C14F5F2-9544-4CEE-9E7C-0A09BAB21FE3}" type="sibTrans" cxnId="{9CFD08E2-3CE2-4B43-A740-5B3F8E694A69}">
      <dgm:prSet/>
      <dgm:spPr/>
      <dgm:t>
        <a:bodyPr/>
        <a:lstStyle/>
        <a:p>
          <a:endParaRPr lang="sv-SE"/>
        </a:p>
      </dgm:t>
    </dgm:pt>
    <dgm:pt modelId="{6FC05D0D-21DE-4AF3-82B2-FE1161D61284}">
      <dgm:prSet/>
      <dgm:spPr/>
      <dgm:t>
        <a:bodyPr/>
        <a:lstStyle/>
        <a:p>
          <a:endParaRPr lang="sv-SE"/>
        </a:p>
      </dgm:t>
    </dgm:pt>
    <dgm:pt modelId="{239E5521-EBDF-4596-8DD8-AB03B73C9E1F}" type="parTrans" cxnId="{408ADCDC-577B-4995-AF16-1A903A24BCBF}">
      <dgm:prSet/>
      <dgm:spPr/>
      <dgm:t>
        <a:bodyPr/>
        <a:lstStyle/>
        <a:p>
          <a:endParaRPr lang="sv-SE"/>
        </a:p>
      </dgm:t>
    </dgm:pt>
    <dgm:pt modelId="{6B6AC831-953A-421F-8EF4-3D98DD0535B4}" type="sibTrans" cxnId="{408ADCDC-577B-4995-AF16-1A903A24BCBF}">
      <dgm:prSet/>
      <dgm:spPr/>
      <dgm:t>
        <a:bodyPr/>
        <a:lstStyle/>
        <a:p>
          <a:endParaRPr lang="sv-SE"/>
        </a:p>
      </dgm:t>
    </dgm:pt>
    <dgm:pt modelId="{19742C6A-3D17-4633-B3B2-DEE04FCCDB49}">
      <dgm:prSet/>
      <dgm:spPr/>
      <dgm:t>
        <a:bodyPr/>
        <a:lstStyle/>
        <a:p>
          <a:endParaRPr lang="sv-SE"/>
        </a:p>
      </dgm:t>
    </dgm:pt>
    <dgm:pt modelId="{FD7533E0-5D99-42D1-8A21-2AEC5C95AA81}" type="parTrans" cxnId="{856CA6D0-F80B-4413-9ED6-17D39DCCD910}">
      <dgm:prSet/>
      <dgm:spPr/>
      <dgm:t>
        <a:bodyPr/>
        <a:lstStyle/>
        <a:p>
          <a:endParaRPr lang="sv-SE"/>
        </a:p>
      </dgm:t>
    </dgm:pt>
    <dgm:pt modelId="{68779BC7-745A-48FC-AC9B-13E6A133D321}" type="sibTrans" cxnId="{856CA6D0-F80B-4413-9ED6-17D39DCCD910}">
      <dgm:prSet/>
      <dgm:spPr/>
      <dgm:t>
        <a:bodyPr/>
        <a:lstStyle/>
        <a:p>
          <a:endParaRPr lang="sv-SE"/>
        </a:p>
      </dgm:t>
    </dgm:pt>
    <dgm:pt modelId="{2D80E223-A951-4759-9CB7-C7F15F86C729}">
      <dgm:prSet/>
      <dgm:spPr/>
      <dgm:t>
        <a:bodyPr/>
        <a:lstStyle/>
        <a:p>
          <a:endParaRPr lang="sv-SE"/>
        </a:p>
      </dgm:t>
    </dgm:pt>
    <dgm:pt modelId="{98D9829D-0B57-4C2D-9DD1-E7C1C680AC1A}" type="parTrans" cxnId="{92FAA27C-6D5D-4598-842B-7B51F82E4291}">
      <dgm:prSet/>
      <dgm:spPr/>
      <dgm:t>
        <a:bodyPr/>
        <a:lstStyle/>
        <a:p>
          <a:endParaRPr lang="sv-SE"/>
        </a:p>
      </dgm:t>
    </dgm:pt>
    <dgm:pt modelId="{F40A0DAB-BC53-47BD-AC05-4051E192A310}" type="sibTrans" cxnId="{92FAA27C-6D5D-4598-842B-7B51F82E4291}">
      <dgm:prSet/>
      <dgm:spPr/>
      <dgm:t>
        <a:bodyPr/>
        <a:lstStyle/>
        <a:p>
          <a:endParaRPr lang="sv-SE"/>
        </a:p>
      </dgm:t>
    </dgm:pt>
    <dgm:pt modelId="{0ADF739D-6335-46E7-8019-75E08D0FADF8}">
      <dgm:prSet/>
      <dgm:spPr/>
      <dgm:t>
        <a:bodyPr/>
        <a:lstStyle/>
        <a:p>
          <a:endParaRPr lang="sv-SE"/>
        </a:p>
      </dgm:t>
    </dgm:pt>
    <dgm:pt modelId="{34650D66-BACD-4096-AA88-FC16E57A1430}" type="parTrans" cxnId="{812382C5-B7F2-4934-AA62-71B3BFE2E2CD}">
      <dgm:prSet/>
      <dgm:spPr/>
      <dgm:t>
        <a:bodyPr/>
        <a:lstStyle/>
        <a:p>
          <a:endParaRPr lang="sv-SE"/>
        </a:p>
      </dgm:t>
    </dgm:pt>
    <dgm:pt modelId="{6AD0C28D-6FD7-4FAD-8EAA-38AD1FD55084}" type="sibTrans" cxnId="{812382C5-B7F2-4934-AA62-71B3BFE2E2CD}">
      <dgm:prSet/>
      <dgm:spPr/>
      <dgm:t>
        <a:bodyPr/>
        <a:lstStyle/>
        <a:p>
          <a:endParaRPr lang="sv-SE"/>
        </a:p>
      </dgm:t>
    </dgm:pt>
    <dgm:pt modelId="{8A363557-1E79-4C10-B06F-5CE6C8BD7E81}">
      <dgm:prSet/>
      <dgm:spPr/>
      <dgm:t>
        <a:bodyPr/>
        <a:lstStyle/>
        <a:p>
          <a:endParaRPr lang="sv-SE"/>
        </a:p>
      </dgm:t>
    </dgm:pt>
    <dgm:pt modelId="{08F08A19-DE65-401F-B2D9-04448ADA1E04}" type="parTrans" cxnId="{797DC05B-8846-461F-9C91-DF8C568E5F0F}">
      <dgm:prSet/>
      <dgm:spPr/>
      <dgm:t>
        <a:bodyPr/>
        <a:lstStyle/>
        <a:p>
          <a:endParaRPr lang="sv-SE"/>
        </a:p>
      </dgm:t>
    </dgm:pt>
    <dgm:pt modelId="{141B05B0-9A2E-408A-8E3C-11B984796A1B}" type="sibTrans" cxnId="{797DC05B-8846-461F-9C91-DF8C568E5F0F}">
      <dgm:prSet/>
      <dgm:spPr/>
      <dgm:t>
        <a:bodyPr/>
        <a:lstStyle/>
        <a:p>
          <a:endParaRPr lang="sv-SE"/>
        </a:p>
      </dgm:t>
    </dgm:pt>
    <dgm:pt modelId="{26E1DBCF-A3D5-4E4C-A29D-FD71FBD7AA1A}" type="pres">
      <dgm:prSet presAssocID="{F79EF348-5BF2-4C2E-B379-2CEFD7DE0F41}" presName="arrowDiagram" presStyleCnt="0">
        <dgm:presLayoutVars>
          <dgm:chMax val="5"/>
          <dgm:dir/>
          <dgm:resizeHandles val="exact"/>
        </dgm:presLayoutVars>
      </dgm:prSet>
      <dgm:spPr/>
    </dgm:pt>
    <dgm:pt modelId="{5E3E6DC4-BCA9-42DA-80AB-7BF73A9B9D93}" type="pres">
      <dgm:prSet presAssocID="{F79EF348-5BF2-4C2E-B379-2CEFD7DE0F41}" presName="arrow" presStyleLbl="bgShp" presStyleIdx="0" presStyleCnt="1" custLinFactNeighborX="-3464" custLinFactNeighborY="3982"/>
      <dgm:spPr/>
    </dgm:pt>
    <dgm:pt modelId="{0F83A414-28AA-4458-A09C-C1DA5739855C}" type="pres">
      <dgm:prSet presAssocID="{F79EF348-5BF2-4C2E-B379-2CEFD7DE0F41}" presName="arrowDiagram5" presStyleCnt="0"/>
      <dgm:spPr/>
    </dgm:pt>
    <dgm:pt modelId="{336D1BB7-851E-43F8-902A-E78E1CA82C1A}" type="pres">
      <dgm:prSet presAssocID="{E20E52EF-9D7E-4D2B-A9C1-3AE4495D3A32}" presName="bullet5a" presStyleLbl="node1" presStyleIdx="0" presStyleCnt="5" custLinFactY="-81559" custLinFactNeighborX="-66827" custLinFactNeighborY="-100000"/>
      <dgm:spPr/>
    </dgm:pt>
    <dgm:pt modelId="{7888B766-5075-47FB-AE28-3956103120B1}" type="pres">
      <dgm:prSet presAssocID="{E20E52EF-9D7E-4D2B-A9C1-3AE4495D3A32}" presName="textBox5a" presStyleLbl="revTx" presStyleIdx="0" presStyleCnt="5">
        <dgm:presLayoutVars>
          <dgm:bulletEnabled val="1"/>
        </dgm:presLayoutVars>
      </dgm:prSet>
      <dgm:spPr/>
    </dgm:pt>
    <dgm:pt modelId="{F30C41F8-A725-4119-811E-38CB0F44D633}" type="pres">
      <dgm:prSet presAssocID="{CDBBE9C3-9B0B-4581-A897-59A600C1A46C}" presName="bullet5b" presStyleLbl="node1" presStyleIdx="1" presStyleCnt="5" custLinFactY="-4729" custLinFactNeighborX="-28543" custLinFactNeighborY="-100000"/>
      <dgm:spPr/>
    </dgm:pt>
    <dgm:pt modelId="{7B431C46-A9E3-4661-95B2-4B450B2860EF}" type="pres">
      <dgm:prSet presAssocID="{CDBBE9C3-9B0B-4581-A897-59A600C1A46C}" presName="textBox5b" presStyleLbl="revTx" presStyleIdx="1" presStyleCnt="5">
        <dgm:presLayoutVars>
          <dgm:bulletEnabled val="1"/>
        </dgm:presLayoutVars>
      </dgm:prSet>
      <dgm:spPr/>
    </dgm:pt>
    <dgm:pt modelId="{6748D5B0-1F37-47B3-BD9D-C95BD3493043}" type="pres">
      <dgm:prSet presAssocID="{A96E0E6C-4487-481F-97A3-34A50A38E351}" presName="bullet5c" presStyleLbl="node1" presStyleIdx="2" presStyleCnt="5" custLinFactNeighborX="-69481" custLinFactNeighborY="-63149"/>
      <dgm:spPr/>
    </dgm:pt>
    <dgm:pt modelId="{DF755BE6-BDD4-4C95-9161-31D9975FEE4C}" type="pres">
      <dgm:prSet presAssocID="{A96E0E6C-4487-481F-97A3-34A50A38E351}" presName="textBox5c" presStyleLbl="revTx" presStyleIdx="2" presStyleCnt="5" custScaleX="125566" custScaleY="46910" custLinFactNeighborX="-12436" custLinFactNeighborY="-8894">
        <dgm:presLayoutVars>
          <dgm:bulletEnabled val="1"/>
        </dgm:presLayoutVars>
      </dgm:prSet>
      <dgm:spPr/>
    </dgm:pt>
    <dgm:pt modelId="{F06F7B36-3155-42E7-8796-B5AB369DD185}" type="pres">
      <dgm:prSet presAssocID="{2658590F-2C27-49E8-92C9-0636CCF94378}" presName="bullet5d" presStyleLbl="node1" presStyleIdx="3" presStyleCnt="5" custLinFactNeighborX="-54881" custLinFactNeighborY="-34299"/>
      <dgm:spPr>
        <a:blipFill rotWithShape="0">
          <a:blip xmlns:r="http://schemas.openxmlformats.org/officeDocument/2006/relationships" r:embed="rId1"/>
          <a:stretch>
            <a:fillRect/>
          </a:stretch>
        </a:blipFill>
      </dgm:spPr>
    </dgm:pt>
    <dgm:pt modelId="{6ED82910-54FA-4235-AA0D-1BF6E3AA693E}" type="pres">
      <dgm:prSet presAssocID="{2658590F-2C27-49E8-92C9-0636CCF94378}" presName="textBox5d" presStyleLbl="revTx" presStyleIdx="3" presStyleCnt="5" custScaleX="136543" custScaleY="47208" custLinFactNeighborX="1582" custLinFactNeighborY="-11013">
        <dgm:presLayoutVars>
          <dgm:bulletEnabled val="1"/>
        </dgm:presLayoutVars>
      </dgm:prSet>
      <dgm:spPr/>
    </dgm:pt>
    <dgm:pt modelId="{E59B4EA6-44D4-4E69-A37F-7367DA6E905F}" type="pres">
      <dgm:prSet presAssocID="{B5C91EF0-1F32-4178-90CE-37B4BA1383FE}" presName="bullet5e" presStyleLbl="node1" presStyleIdx="4" presStyleCnt="5" custLinFactNeighborX="-12995" custLinFactNeighborY="-17276"/>
      <dgm:spPr/>
    </dgm:pt>
    <dgm:pt modelId="{D00644C1-34AD-49AB-90C4-CD3AF5E38EBD}" type="pres">
      <dgm:prSet presAssocID="{B5C91EF0-1F32-4178-90CE-37B4BA1383FE}" presName="textBox5e" presStyleLbl="revTx" presStyleIdx="4" presStyleCnt="5">
        <dgm:presLayoutVars>
          <dgm:bulletEnabled val="1"/>
        </dgm:presLayoutVars>
      </dgm:prSet>
      <dgm:spPr/>
    </dgm:pt>
  </dgm:ptLst>
  <dgm:cxnLst>
    <dgm:cxn modelId="{A3006004-B733-4397-9611-35446BBAC7CB}" type="presOf" srcId="{A96E0E6C-4487-481F-97A3-34A50A38E351}" destId="{DF755BE6-BDD4-4C95-9161-31D9975FEE4C}" srcOrd="0" destOrd="0" presId="urn:microsoft.com/office/officeart/2005/8/layout/arrow2"/>
    <dgm:cxn modelId="{30DA4505-F412-4ED1-8418-9B153F2069B5}" srcId="{F79EF348-5BF2-4C2E-B379-2CEFD7DE0F41}" destId="{5A169A4B-A15C-41DA-8E03-151AAAD171EB}" srcOrd="6" destOrd="0" parTransId="{337937F1-5A36-49C4-8C8A-AE0E02C23D88}" sibTransId="{2988450C-E7CD-4CCE-ADEA-80DDE6C8EBA4}"/>
    <dgm:cxn modelId="{9A40DA09-CC4D-40BF-8055-C51BE903AAF3}" srcId="{F79EF348-5BF2-4C2E-B379-2CEFD7DE0F41}" destId="{B5C91EF0-1F32-4178-90CE-37B4BA1383FE}" srcOrd="4" destOrd="0" parTransId="{690DB477-828C-431D-9638-29A24BF232CD}" sibTransId="{F1CEB668-281A-4E2E-BFF0-15B7BD815E04}"/>
    <dgm:cxn modelId="{8CD15218-BB84-4F3A-B88B-0EA758EAABAF}" type="presOf" srcId="{B5C91EF0-1F32-4178-90CE-37B4BA1383FE}" destId="{D00644C1-34AD-49AB-90C4-CD3AF5E38EBD}" srcOrd="0" destOrd="0" presId="urn:microsoft.com/office/officeart/2005/8/layout/arrow2"/>
    <dgm:cxn modelId="{E6C8C22D-5315-45CF-A20A-0699499D34B7}" type="presOf" srcId="{E20E52EF-9D7E-4D2B-A9C1-3AE4495D3A32}" destId="{7888B766-5075-47FB-AE28-3956103120B1}" srcOrd="0" destOrd="0" presId="urn:microsoft.com/office/officeart/2005/8/layout/arrow2"/>
    <dgm:cxn modelId="{EB051533-7FE3-4D17-B083-11C85594D3A7}" srcId="{F79EF348-5BF2-4C2E-B379-2CEFD7DE0F41}" destId="{5240CC71-CDBE-45F6-BBC4-B295BE4E33F3}" srcOrd="17" destOrd="0" parTransId="{9EC8D304-D8C4-457C-BA8C-36978F0B3B51}" sibTransId="{9203E192-E0E1-4843-98BE-8DF9707B3F4F}"/>
    <dgm:cxn modelId="{F0608A40-0B31-4603-ABDB-296E8D1829EE}" srcId="{F79EF348-5BF2-4C2E-B379-2CEFD7DE0F41}" destId="{A96E0E6C-4487-481F-97A3-34A50A38E351}" srcOrd="2" destOrd="0" parTransId="{4BAD2F08-82BD-45D0-B0BA-4C2223669EBA}" sibTransId="{244939DE-0B35-479B-802D-A08BA8BCB6C6}"/>
    <dgm:cxn modelId="{797DC05B-8846-461F-9C91-DF8C568E5F0F}" srcId="{F79EF348-5BF2-4C2E-B379-2CEFD7DE0F41}" destId="{8A363557-1E79-4C10-B06F-5CE6C8BD7E81}" srcOrd="24" destOrd="0" parTransId="{08F08A19-DE65-401F-B2D9-04448ADA1E04}" sibTransId="{141B05B0-9A2E-408A-8E3C-11B984796A1B}"/>
    <dgm:cxn modelId="{FF3A735E-B8DA-4853-908D-D8C7F1033C44}" srcId="{F79EF348-5BF2-4C2E-B379-2CEFD7DE0F41}" destId="{07F65EE4-D648-4517-9F9A-B2BE8D2C5E5C}" srcOrd="7" destOrd="0" parTransId="{BE31CFD1-D0CB-47DD-9443-845A1572B374}" sibTransId="{2F459F96-7067-4B1E-8233-F4212AA912AA}"/>
    <dgm:cxn modelId="{A794944B-2CC0-413F-85D4-88E447958410}" srcId="{F79EF348-5BF2-4C2E-B379-2CEFD7DE0F41}" destId="{8972919F-FC42-4A37-8E91-CDCC9283E68B}" srcOrd="14" destOrd="0" parTransId="{A95CF401-5D4B-49AD-B212-753A504878C1}" sibTransId="{ABD0953D-255C-4EEA-93D3-BFD5112F0026}"/>
    <dgm:cxn modelId="{EBAF0956-2F7F-4177-A2E4-C10D76C810F7}" srcId="{F79EF348-5BF2-4C2E-B379-2CEFD7DE0F41}" destId="{60595A9E-B2EF-43E5-86FA-ECB2C02C87B9}" srcOrd="10" destOrd="0" parTransId="{45DF670B-F805-4298-8974-21C0C7B2EED0}" sibTransId="{F48B3097-02CF-4364-84DE-7BD5FD290C91}"/>
    <dgm:cxn modelId="{390B7356-B8F6-4CED-8ADD-D2A1E9ADBC29}" srcId="{F79EF348-5BF2-4C2E-B379-2CEFD7DE0F41}" destId="{E20E52EF-9D7E-4D2B-A9C1-3AE4495D3A32}" srcOrd="0" destOrd="0" parTransId="{9F10274A-74C2-44CE-BC8F-789CF3D9418A}" sibTransId="{603B56D8-F74B-40D1-A22E-F0554E9D54E7}"/>
    <dgm:cxn modelId="{6E479079-5D4A-4C62-B3A8-073C9B31B64D}" srcId="{F79EF348-5BF2-4C2E-B379-2CEFD7DE0F41}" destId="{95BB57DD-7F4E-46BB-A2AB-FFB42DAD6154}" srcOrd="15" destOrd="0" parTransId="{37D2384C-2E68-43CD-8AD5-9E1B2B054AF8}" sibTransId="{7A69D731-AAC9-4DBC-8301-4AB7F344F5C0}"/>
    <dgm:cxn modelId="{92FAA27C-6D5D-4598-842B-7B51F82E4291}" srcId="{F79EF348-5BF2-4C2E-B379-2CEFD7DE0F41}" destId="{2D80E223-A951-4759-9CB7-C7F15F86C729}" srcOrd="22" destOrd="0" parTransId="{98D9829D-0B57-4C2D-9DD1-E7C1C680AC1A}" sibTransId="{F40A0DAB-BC53-47BD-AC05-4051E192A310}"/>
    <dgm:cxn modelId="{0E9ADE7C-3446-4C29-855A-239D18E94B22}" srcId="{F79EF348-5BF2-4C2E-B379-2CEFD7DE0F41}" destId="{CDBBE9C3-9B0B-4581-A897-59A600C1A46C}" srcOrd="1" destOrd="0" parTransId="{BD093461-08E5-4537-83A8-C2D938D98A5D}" sibTransId="{6EB935AD-14BD-426D-AE29-80E59365102C}"/>
    <dgm:cxn modelId="{9C27B183-887E-4640-ACB6-36547936D4C5}" srcId="{F79EF348-5BF2-4C2E-B379-2CEFD7DE0F41}" destId="{E4D22450-D8A5-4441-8012-5D00C54E05B7}" srcOrd="13" destOrd="0" parTransId="{3E3AE292-D331-470C-9461-35F3CDFFC94E}" sibTransId="{814FE6F3-3F51-44C0-8B51-508BFF21A2FD}"/>
    <dgm:cxn modelId="{242FC299-86CF-474C-8C47-3FD6AE85754C}" srcId="{F79EF348-5BF2-4C2E-B379-2CEFD7DE0F41}" destId="{0536E897-AAC7-49B3-80D1-6F62005CACB7}" srcOrd="12" destOrd="0" parTransId="{06E96E92-B15A-4D66-8D28-66FFD9F5CA2D}" sibTransId="{627BA257-6D64-4CEC-A238-7EC763A98CAE}"/>
    <dgm:cxn modelId="{B3E2FC99-AA11-4C0D-8D21-3454A7F756F2}" srcId="{F79EF348-5BF2-4C2E-B379-2CEFD7DE0F41}" destId="{013460A3-6C98-4D6B-A559-115D5E623DBE}" srcOrd="18" destOrd="0" parTransId="{0C165298-CA29-4F5B-9C6A-4F4ABA689FF6}" sibTransId="{51386F14-BFC2-4782-8F02-7DD0879688DC}"/>
    <dgm:cxn modelId="{4ECB3D9A-16B7-4AE6-BF7A-ADEF2F3A12A6}" srcId="{F79EF348-5BF2-4C2E-B379-2CEFD7DE0F41}" destId="{6235EF84-8E54-42A7-8385-80BFA47C3832}" srcOrd="9" destOrd="0" parTransId="{6EACE8AD-1E55-4A20-AB39-5343269D2A0D}" sibTransId="{584DB3FA-E881-4507-A104-A7968F4451BF}"/>
    <dgm:cxn modelId="{BDE122A7-0239-4486-A7B3-AD735F7657AE}" srcId="{F79EF348-5BF2-4C2E-B379-2CEFD7DE0F41}" destId="{2658590F-2C27-49E8-92C9-0636CCF94378}" srcOrd="3" destOrd="0" parTransId="{95A0EE75-A2E8-4DF0-A2B9-508745DA361C}" sibTransId="{9CCCA53E-1A64-4AB0-B938-14F03317709C}"/>
    <dgm:cxn modelId="{7BAE62AF-8773-4C83-872B-2C4F8DA38C10}" type="presOf" srcId="{F79EF348-5BF2-4C2E-B379-2CEFD7DE0F41}" destId="{26E1DBCF-A3D5-4E4C-A29D-FD71FBD7AA1A}" srcOrd="0" destOrd="0" presId="urn:microsoft.com/office/officeart/2005/8/layout/arrow2"/>
    <dgm:cxn modelId="{961AE9B9-3FA8-40ED-8021-FB5163263124}" type="presOf" srcId="{2658590F-2C27-49E8-92C9-0636CCF94378}" destId="{6ED82910-54FA-4235-AA0D-1BF6E3AA693E}" srcOrd="0" destOrd="0" presId="urn:microsoft.com/office/officeart/2005/8/layout/arrow2"/>
    <dgm:cxn modelId="{704FD1BD-EE4A-4273-89B8-54FF54E5CCB9}" srcId="{F79EF348-5BF2-4C2E-B379-2CEFD7DE0F41}" destId="{36D6610F-DFAB-4C54-9519-A08E2F6445D5}" srcOrd="11" destOrd="0" parTransId="{658FA880-7BE2-4EB5-8268-E1F4F8894B8B}" sibTransId="{8C34A9F6-C6AB-409C-A7FD-11027BB6B1DC}"/>
    <dgm:cxn modelId="{44A043BE-84F5-4F8B-9C53-EE294960925F}" srcId="{F79EF348-5BF2-4C2E-B379-2CEFD7DE0F41}" destId="{818B4FD1-C076-4CE7-94B6-4CFBD83E6849}" srcOrd="16" destOrd="0" parTransId="{7D287AE2-D134-49E8-BF12-DC77FFBEFF2A}" sibTransId="{2ACE72BE-9013-48FD-A294-18FB7D48598D}"/>
    <dgm:cxn modelId="{812382C5-B7F2-4934-AA62-71B3BFE2E2CD}" srcId="{F79EF348-5BF2-4C2E-B379-2CEFD7DE0F41}" destId="{0ADF739D-6335-46E7-8019-75E08D0FADF8}" srcOrd="23" destOrd="0" parTransId="{34650D66-BACD-4096-AA88-FC16E57A1430}" sibTransId="{6AD0C28D-6FD7-4FAD-8EAA-38AD1FD55084}"/>
    <dgm:cxn modelId="{856CA6D0-F80B-4413-9ED6-17D39DCCD910}" srcId="{F79EF348-5BF2-4C2E-B379-2CEFD7DE0F41}" destId="{19742C6A-3D17-4633-B3B2-DEE04FCCDB49}" srcOrd="21" destOrd="0" parTransId="{FD7533E0-5D99-42D1-8A21-2AEC5C95AA81}" sibTransId="{68779BC7-745A-48FC-AC9B-13E6A133D321}"/>
    <dgm:cxn modelId="{871C01D4-E88B-4761-B632-930DA547ED2C}" type="presOf" srcId="{CDBBE9C3-9B0B-4581-A897-59A600C1A46C}" destId="{7B431C46-A9E3-4661-95B2-4B450B2860EF}" srcOrd="0" destOrd="0" presId="urn:microsoft.com/office/officeart/2005/8/layout/arrow2"/>
    <dgm:cxn modelId="{48159CDB-AD19-4645-93C8-55DEC2A2D482}" srcId="{F79EF348-5BF2-4C2E-B379-2CEFD7DE0F41}" destId="{12233B4E-5934-44C1-BB4B-A4275C303CEA}" srcOrd="5" destOrd="0" parTransId="{510EA6AD-ECF4-40B2-B74F-A2832FA0CD82}" sibTransId="{14CC74BA-7CCF-4CDB-84ED-C7F13B904FED}"/>
    <dgm:cxn modelId="{408ADCDC-577B-4995-AF16-1A903A24BCBF}" srcId="{F79EF348-5BF2-4C2E-B379-2CEFD7DE0F41}" destId="{6FC05D0D-21DE-4AF3-82B2-FE1161D61284}" srcOrd="20" destOrd="0" parTransId="{239E5521-EBDF-4596-8DD8-AB03B73C9E1F}" sibTransId="{6B6AC831-953A-421F-8EF4-3D98DD0535B4}"/>
    <dgm:cxn modelId="{9CFD08E2-3CE2-4B43-A740-5B3F8E694A69}" srcId="{F79EF348-5BF2-4C2E-B379-2CEFD7DE0F41}" destId="{9787AF02-BC05-48D0-81A6-154E77F120E5}" srcOrd="19" destOrd="0" parTransId="{4FD53706-E178-49E7-AC98-2BCBB22640B6}" sibTransId="{2C14F5F2-9544-4CEE-9E7C-0A09BAB21FE3}"/>
    <dgm:cxn modelId="{6D86D7F4-5F69-4264-BC19-F46B61CB82E3}" srcId="{F79EF348-5BF2-4C2E-B379-2CEFD7DE0F41}" destId="{5D7581FA-C3F5-4ACD-84DD-D80B02571E82}" srcOrd="8" destOrd="0" parTransId="{E25EC12C-A2E4-43C3-8638-2876DF058B0B}" sibTransId="{2E2E7EED-754D-4152-9DE0-5BF6D22A23A7}"/>
    <dgm:cxn modelId="{FB73B8BE-2E21-459D-95AB-42E26E38DECC}" type="presParOf" srcId="{26E1DBCF-A3D5-4E4C-A29D-FD71FBD7AA1A}" destId="{5E3E6DC4-BCA9-42DA-80AB-7BF73A9B9D93}" srcOrd="0" destOrd="0" presId="urn:microsoft.com/office/officeart/2005/8/layout/arrow2"/>
    <dgm:cxn modelId="{7811A2B9-C98B-40E1-AFB6-907612976F6D}" type="presParOf" srcId="{26E1DBCF-A3D5-4E4C-A29D-FD71FBD7AA1A}" destId="{0F83A414-28AA-4458-A09C-C1DA5739855C}" srcOrd="1" destOrd="0" presId="urn:microsoft.com/office/officeart/2005/8/layout/arrow2"/>
    <dgm:cxn modelId="{87CAC471-CFDD-4BA5-89DA-4917800ADB6C}" type="presParOf" srcId="{0F83A414-28AA-4458-A09C-C1DA5739855C}" destId="{336D1BB7-851E-43F8-902A-E78E1CA82C1A}" srcOrd="0" destOrd="0" presId="urn:microsoft.com/office/officeart/2005/8/layout/arrow2"/>
    <dgm:cxn modelId="{F05C7E16-38D8-4CD5-8A6B-8B6F8170D312}" type="presParOf" srcId="{0F83A414-28AA-4458-A09C-C1DA5739855C}" destId="{7888B766-5075-47FB-AE28-3956103120B1}" srcOrd="1" destOrd="0" presId="urn:microsoft.com/office/officeart/2005/8/layout/arrow2"/>
    <dgm:cxn modelId="{484D0A12-99A7-4F94-A6C5-48B6BC57C4C2}" type="presParOf" srcId="{0F83A414-28AA-4458-A09C-C1DA5739855C}" destId="{F30C41F8-A725-4119-811E-38CB0F44D633}" srcOrd="2" destOrd="0" presId="urn:microsoft.com/office/officeart/2005/8/layout/arrow2"/>
    <dgm:cxn modelId="{F0EE6F9B-2E7E-416C-A114-D5D49E23B6CC}" type="presParOf" srcId="{0F83A414-28AA-4458-A09C-C1DA5739855C}" destId="{7B431C46-A9E3-4661-95B2-4B450B2860EF}" srcOrd="3" destOrd="0" presId="urn:microsoft.com/office/officeart/2005/8/layout/arrow2"/>
    <dgm:cxn modelId="{2456D32C-252E-462A-91A7-AE8F7386650E}" type="presParOf" srcId="{0F83A414-28AA-4458-A09C-C1DA5739855C}" destId="{6748D5B0-1F37-47B3-BD9D-C95BD3493043}" srcOrd="4" destOrd="0" presId="urn:microsoft.com/office/officeart/2005/8/layout/arrow2"/>
    <dgm:cxn modelId="{296F3F56-A9C1-4469-924F-44C469A79D34}" type="presParOf" srcId="{0F83A414-28AA-4458-A09C-C1DA5739855C}" destId="{DF755BE6-BDD4-4C95-9161-31D9975FEE4C}" srcOrd="5" destOrd="0" presId="urn:microsoft.com/office/officeart/2005/8/layout/arrow2"/>
    <dgm:cxn modelId="{E52C0584-CFD2-42F7-9CC5-74CFC48D4957}" type="presParOf" srcId="{0F83A414-28AA-4458-A09C-C1DA5739855C}" destId="{F06F7B36-3155-42E7-8796-B5AB369DD185}" srcOrd="6" destOrd="0" presId="urn:microsoft.com/office/officeart/2005/8/layout/arrow2"/>
    <dgm:cxn modelId="{F1DC1312-5FD5-408E-8605-161A7E10D431}" type="presParOf" srcId="{0F83A414-28AA-4458-A09C-C1DA5739855C}" destId="{6ED82910-54FA-4235-AA0D-1BF6E3AA693E}" srcOrd="7" destOrd="0" presId="urn:microsoft.com/office/officeart/2005/8/layout/arrow2"/>
    <dgm:cxn modelId="{FB413244-A7A5-4F53-8A26-7999F2140A0B}" type="presParOf" srcId="{0F83A414-28AA-4458-A09C-C1DA5739855C}" destId="{E59B4EA6-44D4-4E69-A37F-7367DA6E905F}" srcOrd="8" destOrd="0" presId="urn:microsoft.com/office/officeart/2005/8/layout/arrow2"/>
    <dgm:cxn modelId="{A1688DBF-7AA6-40D5-BFDA-EAC5EB70D381}" type="presParOf" srcId="{0F83A414-28AA-4458-A09C-C1DA5739855C}" destId="{D00644C1-34AD-49AB-90C4-CD3AF5E38EBD}"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27F2AC-8762-441C-BBB4-77114FBD42AE}" type="doc">
      <dgm:prSet loTypeId="urn:microsoft.com/office/officeart/2005/8/layout/arrow6" loCatId="process" qsTypeId="urn:microsoft.com/office/officeart/2005/8/quickstyle/simple3" qsCatId="simple" csTypeId="urn:microsoft.com/office/officeart/2005/8/colors/accent2_5" csCatId="accent2" phldr="1"/>
      <dgm:spPr/>
      <dgm:t>
        <a:bodyPr/>
        <a:lstStyle/>
        <a:p>
          <a:endParaRPr lang="sv-SE"/>
        </a:p>
      </dgm:t>
    </dgm:pt>
    <dgm:pt modelId="{F31FE5E9-10C5-497A-A6C3-E52B328484DE}">
      <dgm:prSet phldrT="[Text]"/>
      <dgm:spPr/>
      <dgm:t>
        <a:bodyPr/>
        <a:lstStyle/>
        <a:p>
          <a:r>
            <a:rPr lang="sv-SE" dirty="0"/>
            <a:t>Fått bättre koll på rutiner</a:t>
          </a:r>
        </a:p>
        <a:p>
          <a:r>
            <a:rPr lang="sv-SE" dirty="0"/>
            <a:t>Fått bättre koll på det grundläggande</a:t>
          </a:r>
        </a:p>
        <a:p>
          <a:r>
            <a:rPr lang="sv-SE" dirty="0"/>
            <a:t>Lär sig prioritera</a:t>
          </a:r>
        </a:p>
      </dgm:t>
    </dgm:pt>
    <dgm:pt modelId="{0872512C-C69D-436D-9AA3-4F750972D9A3}" type="parTrans" cxnId="{2785BD2C-2126-457F-8067-D5883E393C61}">
      <dgm:prSet/>
      <dgm:spPr/>
      <dgm:t>
        <a:bodyPr/>
        <a:lstStyle/>
        <a:p>
          <a:endParaRPr lang="sv-SE"/>
        </a:p>
      </dgm:t>
    </dgm:pt>
    <dgm:pt modelId="{C872F194-6C90-42A0-9C4C-3B832B8D3951}" type="sibTrans" cxnId="{2785BD2C-2126-457F-8067-D5883E393C61}">
      <dgm:prSet/>
      <dgm:spPr/>
      <dgm:t>
        <a:bodyPr/>
        <a:lstStyle/>
        <a:p>
          <a:endParaRPr lang="sv-SE"/>
        </a:p>
      </dgm:t>
    </dgm:pt>
    <dgm:pt modelId="{6D91A8E7-23CE-4DA5-A9BD-77B79A0D2DF0}">
      <dgm:prSet phldrT="[Text]"/>
      <dgm:spPr/>
      <dgm:t>
        <a:bodyPr/>
        <a:lstStyle/>
        <a:p>
          <a:endParaRPr lang="sv-SE" dirty="0"/>
        </a:p>
        <a:p>
          <a:r>
            <a:rPr lang="sv-SE" dirty="0"/>
            <a:t>Förstått att vissa saker kan vänta </a:t>
          </a:r>
        </a:p>
        <a:p>
          <a:r>
            <a:rPr lang="sv-SE" dirty="0"/>
            <a:t>Förstått att pausen är jätteviktig</a:t>
          </a:r>
        </a:p>
      </dgm:t>
    </dgm:pt>
    <dgm:pt modelId="{8648CB95-99FB-41DB-B215-79E43FB95E8D}" type="parTrans" cxnId="{422400D9-BE98-4219-950D-8839CF8E2DC4}">
      <dgm:prSet/>
      <dgm:spPr/>
      <dgm:t>
        <a:bodyPr/>
        <a:lstStyle/>
        <a:p>
          <a:endParaRPr lang="sv-SE"/>
        </a:p>
      </dgm:t>
    </dgm:pt>
    <dgm:pt modelId="{3B593A50-227F-4BB8-9CFF-07B5D4804575}" type="sibTrans" cxnId="{422400D9-BE98-4219-950D-8839CF8E2DC4}">
      <dgm:prSet/>
      <dgm:spPr/>
      <dgm:t>
        <a:bodyPr/>
        <a:lstStyle/>
        <a:p>
          <a:endParaRPr lang="sv-SE"/>
        </a:p>
      </dgm:t>
    </dgm:pt>
    <dgm:pt modelId="{903C552B-49E4-43DB-9E6F-23DC504FF5A1}" type="pres">
      <dgm:prSet presAssocID="{3F27F2AC-8762-441C-BBB4-77114FBD42AE}" presName="compositeShape" presStyleCnt="0">
        <dgm:presLayoutVars>
          <dgm:chMax val="2"/>
          <dgm:dir/>
          <dgm:resizeHandles val="exact"/>
        </dgm:presLayoutVars>
      </dgm:prSet>
      <dgm:spPr/>
    </dgm:pt>
    <dgm:pt modelId="{EAC4D900-1A1E-4F69-BA16-E32AC1B90512}" type="pres">
      <dgm:prSet presAssocID="{3F27F2AC-8762-441C-BBB4-77114FBD42AE}" presName="ribbon" presStyleLbl="node1" presStyleIdx="0" presStyleCnt="1"/>
      <dgm:spPr/>
    </dgm:pt>
    <dgm:pt modelId="{595D2405-F2FA-45AF-B5CC-D35BF1E4C0B3}" type="pres">
      <dgm:prSet presAssocID="{3F27F2AC-8762-441C-BBB4-77114FBD42AE}" presName="leftArrowText" presStyleLbl="node1" presStyleIdx="0" presStyleCnt="1">
        <dgm:presLayoutVars>
          <dgm:chMax val="0"/>
          <dgm:bulletEnabled val="1"/>
        </dgm:presLayoutVars>
      </dgm:prSet>
      <dgm:spPr/>
    </dgm:pt>
    <dgm:pt modelId="{C03093E8-C913-4A31-98E1-B02C0CC5312C}" type="pres">
      <dgm:prSet presAssocID="{3F27F2AC-8762-441C-BBB4-77114FBD42AE}" presName="rightArrowText" presStyleLbl="node1" presStyleIdx="0" presStyleCnt="1">
        <dgm:presLayoutVars>
          <dgm:chMax val="0"/>
          <dgm:bulletEnabled val="1"/>
        </dgm:presLayoutVars>
      </dgm:prSet>
      <dgm:spPr/>
    </dgm:pt>
  </dgm:ptLst>
  <dgm:cxnLst>
    <dgm:cxn modelId="{2785BD2C-2126-457F-8067-D5883E393C61}" srcId="{3F27F2AC-8762-441C-BBB4-77114FBD42AE}" destId="{F31FE5E9-10C5-497A-A6C3-E52B328484DE}" srcOrd="0" destOrd="0" parTransId="{0872512C-C69D-436D-9AA3-4F750972D9A3}" sibTransId="{C872F194-6C90-42A0-9C4C-3B832B8D3951}"/>
    <dgm:cxn modelId="{C0030FA8-27F6-4CBC-B062-C95938DCDAF6}" type="presOf" srcId="{6D91A8E7-23CE-4DA5-A9BD-77B79A0D2DF0}" destId="{C03093E8-C913-4A31-98E1-B02C0CC5312C}" srcOrd="0" destOrd="0" presId="urn:microsoft.com/office/officeart/2005/8/layout/arrow6"/>
    <dgm:cxn modelId="{D41966BE-F502-4228-99F1-6D5EFC6F294E}" type="presOf" srcId="{3F27F2AC-8762-441C-BBB4-77114FBD42AE}" destId="{903C552B-49E4-43DB-9E6F-23DC504FF5A1}" srcOrd="0" destOrd="0" presId="urn:microsoft.com/office/officeart/2005/8/layout/arrow6"/>
    <dgm:cxn modelId="{422400D9-BE98-4219-950D-8839CF8E2DC4}" srcId="{3F27F2AC-8762-441C-BBB4-77114FBD42AE}" destId="{6D91A8E7-23CE-4DA5-A9BD-77B79A0D2DF0}" srcOrd="1" destOrd="0" parTransId="{8648CB95-99FB-41DB-B215-79E43FB95E8D}" sibTransId="{3B593A50-227F-4BB8-9CFF-07B5D4804575}"/>
    <dgm:cxn modelId="{330751F3-5B8F-4A34-A06B-6970C781143C}" type="presOf" srcId="{F31FE5E9-10C5-497A-A6C3-E52B328484DE}" destId="{595D2405-F2FA-45AF-B5CC-D35BF1E4C0B3}" srcOrd="0" destOrd="0" presId="urn:microsoft.com/office/officeart/2005/8/layout/arrow6"/>
    <dgm:cxn modelId="{A89F7CFB-DAD9-4682-A3CB-9C7298AC72EA}" type="presParOf" srcId="{903C552B-49E4-43DB-9E6F-23DC504FF5A1}" destId="{EAC4D900-1A1E-4F69-BA16-E32AC1B90512}" srcOrd="0" destOrd="0" presId="urn:microsoft.com/office/officeart/2005/8/layout/arrow6"/>
    <dgm:cxn modelId="{B5BB25D4-B2ED-49BD-BDF8-9E7755A24A63}" type="presParOf" srcId="{903C552B-49E4-43DB-9E6F-23DC504FF5A1}" destId="{595D2405-F2FA-45AF-B5CC-D35BF1E4C0B3}" srcOrd="1" destOrd="0" presId="urn:microsoft.com/office/officeart/2005/8/layout/arrow6"/>
    <dgm:cxn modelId="{3731DA40-BA77-4268-999C-59289DFABB1F}" type="presParOf" srcId="{903C552B-49E4-43DB-9E6F-23DC504FF5A1}" destId="{C03093E8-C913-4A31-98E1-B02C0CC5312C}"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F27F2AC-8762-441C-BBB4-77114FBD42AE}" type="doc">
      <dgm:prSet loTypeId="urn:microsoft.com/office/officeart/2005/8/layout/arrow6" loCatId="process" qsTypeId="urn:microsoft.com/office/officeart/2005/8/quickstyle/simple3" qsCatId="simple" csTypeId="urn:microsoft.com/office/officeart/2005/8/colors/accent2_5" csCatId="accent2" phldr="1"/>
      <dgm:spPr/>
      <dgm:t>
        <a:bodyPr/>
        <a:lstStyle/>
        <a:p>
          <a:endParaRPr lang="sv-SE"/>
        </a:p>
      </dgm:t>
    </dgm:pt>
    <dgm:pt modelId="{F31FE5E9-10C5-497A-A6C3-E52B328484DE}">
      <dgm:prSet phldrT="[Text]"/>
      <dgm:spPr/>
      <dgm:t>
        <a:bodyPr/>
        <a:lstStyle/>
        <a:p>
          <a:r>
            <a:rPr lang="sv-SE" dirty="0"/>
            <a:t>Förmåga att säga nej till </a:t>
          </a:r>
          <a:r>
            <a:rPr lang="sv-SE" dirty="0" err="1"/>
            <a:t>usk</a:t>
          </a:r>
          <a:r>
            <a:rPr lang="sv-SE" dirty="0"/>
            <a:t> och delegera uppgifter</a:t>
          </a:r>
        </a:p>
        <a:p>
          <a:r>
            <a:rPr lang="sv-SE" dirty="0"/>
            <a:t>Förmåga att se helheten i arbetet, bedöma hur lång till uppgifter tar och planera därefter</a:t>
          </a:r>
        </a:p>
        <a:p>
          <a:r>
            <a:rPr lang="sv-SE" dirty="0"/>
            <a:t>Förmåga att skapa egen struktur och prioritera bland uppgifter</a:t>
          </a:r>
        </a:p>
      </dgm:t>
    </dgm:pt>
    <dgm:pt modelId="{0872512C-C69D-436D-9AA3-4F750972D9A3}" type="parTrans" cxnId="{2785BD2C-2126-457F-8067-D5883E393C61}">
      <dgm:prSet/>
      <dgm:spPr/>
      <dgm:t>
        <a:bodyPr/>
        <a:lstStyle/>
        <a:p>
          <a:endParaRPr lang="sv-SE"/>
        </a:p>
      </dgm:t>
    </dgm:pt>
    <dgm:pt modelId="{C872F194-6C90-42A0-9C4C-3B832B8D3951}" type="sibTrans" cxnId="{2785BD2C-2126-457F-8067-D5883E393C61}">
      <dgm:prSet/>
      <dgm:spPr/>
      <dgm:t>
        <a:bodyPr/>
        <a:lstStyle/>
        <a:p>
          <a:endParaRPr lang="sv-SE"/>
        </a:p>
      </dgm:t>
    </dgm:pt>
    <dgm:pt modelId="{6D91A8E7-23CE-4DA5-A9BD-77B79A0D2DF0}">
      <dgm:prSet phldrT="[Text]"/>
      <dgm:spPr/>
      <dgm:t>
        <a:bodyPr/>
        <a:lstStyle/>
        <a:p>
          <a:r>
            <a:rPr lang="sv-SE" dirty="0"/>
            <a:t>Selektera bland information ”det här är relevant just nu att veta och behöver jag mer information så vet jag var jag kan ta reda på det”</a:t>
          </a:r>
        </a:p>
        <a:p>
          <a:r>
            <a:rPr lang="sv-SE" dirty="0"/>
            <a:t>Ökad kunskap (teoretisk och praktisk) gör att det är lättare att sålla i information</a:t>
          </a:r>
        </a:p>
      </dgm:t>
    </dgm:pt>
    <dgm:pt modelId="{8648CB95-99FB-41DB-B215-79E43FB95E8D}" type="parTrans" cxnId="{422400D9-BE98-4219-950D-8839CF8E2DC4}">
      <dgm:prSet/>
      <dgm:spPr/>
      <dgm:t>
        <a:bodyPr/>
        <a:lstStyle/>
        <a:p>
          <a:endParaRPr lang="sv-SE"/>
        </a:p>
      </dgm:t>
    </dgm:pt>
    <dgm:pt modelId="{3B593A50-227F-4BB8-9CFF-07B5D4804575}" type="sibTrans" cxnId="{422400D9-BE98-4219-950D-8839CF8E2DC4}">
      <dgm:prSet/>
      <dgm:spPr/>
      <dgm:t>
        <a:bodyPr/>
        <a:lstStyle/>
        <a:p>
          <a:endParaRPr lang="sv-SE"/>
        </a:p>
      </dgm:t>
    </dgm:pt>
    <dgm:pt modelId="{903C552B-49E4-43DB-9E6F-23DC504FF5A1}" type="pres">
      <dgm:prSet presAssocID="{3F27F2AC-8762-441C-BBB4-77114FBD42AE}" presName="compositeShape" presStyleCnt="0">
        <dgm:presLayoutVars>
          <dgm:chMax val="2"/>
          <dgm:dir/>
          <dgm:resizeHandles val="exact"/>
        </dgm:presLayoutVars>
      </dgm:prSet>
      <dgm:spPr/>
    </dgm:pt>
    <dgm:pt modelId="{EAC4D900-1A1E-4F69-BA16-E32AC1B90512}" type="pres">
      <dgm:prSet presAssocID="{3F27F2AC-8762-441C-BBB4-77114FBD42AE}" presName="ribbon" presStyleLbl="node1" presStyleIdx="0" presStyleCnt="1" custScaleX="116250"/>
      <dgm:spPr/>
    </dgm:pt>
    <dgm:pt modelId="{595D2405-F2FA-45AF-B5CC-D35BF1E4C0B3}" type="pres">
      <dgm:prSet presAssocID="{3F27F2AC-8762-441C-BBB4-77114FBD42AE}" presName="leftArrowText" presStyleLbl="node1" presStyleIdx="0" presStyleCnt="1" custScaleX="136367">
        <dgm:presLayoutVars>
          <dgm:chMax val="0"/>
          <dgm:bulletEnabled val="1"/>
        </dgm:presLayoutVars>
      </dgm:prSet>
      <dgm:spPr/>
    </dgm:pt>
    <dgm:pt modelId="{C03093E8-C913-4A31-98E1-B02C0CC5312C}" type="pres">
      <dgm:prSet presAssocID="{3F27F2AC-8762-441C-BBB4-77114FBD42AE}" presName="rightArrowText" presStyleLbl="node1" presStyleIdx="0" presStyleCnt="1">
        <dgm:presLayoutVars>
          <dgm:chMax val="0"/>
          <dgm:bulletEnabled val="1"/>
        </dgm:presLayoutVars>
      </dgm:prSet>
      <dgm:spPr/>
    </dgm:pt>
  </dgm:ptLst>
  <dgm:cxnLst>
    <dgm:cxn modelId="{C0258912-42FB-4D33-BA22-C1AFEAD644FF}" type="presOf" srcId="{3F27F2AC-8762-441C-BBB4-77114FBD42AE}" destId="{903C552B-49E4-43DB-9E6F-23DC504FF5A1}" srcOrd="0" destOrd="0" presId="urn:microsoft.com/office/officeart/2005/8/layout/arrow6"/>
    <dgm:cxn modelId="{2785BD2C-2126-457F-8067-D5883E393C61}" srcId="{3F27F2AC-8762-441C-BBB4-77114FBD42AE}" destId="{F31FE5E9-10C5-497A-A6C3-E52B328484DE}" srcOrd="0" destOrd="0" parTransId="{0872512C-C69D-436D-9AA3-4F750972D9A3}" sibTransId="{C872F194-6C90-42A0-9C4C-3B832B8D3951}"/>
    <dgm:cxn modelId="{BC075F63-D539-4FC6-B7B6-A1B96A20F149}" type="presOf" srcId="{F31FE5E9-10C5-497A-A6C3-E52B328484DE}" destId="{595D2405-F2FA-45AF-B5CC-D35BF1E4C0B3}" srcOrd="0" destOrd="0" presId="urn:microsoft.com/office/officeart/2005/8/layout/arrow6"/>
    <dgm:cxn modelId="{50B28063-BD63-4661-95F4-B335C9FE884B}" type="presOf" srcId="{6D91A8E7-23CE-4DA5-A9BD-77B79A0D2DF0}" destId="{C03093E8-C913-4A31-98E1-B02C0CC5312C}" srcOrd="0" destOrd="0" presId="urn:microsoft.com/office/officeart/2005/8/layout/arrow6"/>
    <dgm:cxn modelId="{422400D9-BE98-4219-950D-8839CF8E2DC4}" srcId="{3F27F2AC-8762-441C-BBB4-77114FBD42AE}" destId="{6D91A8E7-23CE-4DA5-A9BD-77B79A0D2DF0}" srcOrd="1" destOrd="0" parTransId="{8648CB95-99FB-41DB-B215-79E43FB95E8D}" sibTransId="{3B593A50-227F-4BB8-9CFF-07B5D4804575}"/>
    <dgm:cxn modelId="{6BFB0EF1-C47E-483A-BEEE-5D526E4BE0E3}" type="presParOf" srcId="{903C552B-49E4-43DB-9E6F-23DC504FF5A1}" destId="{EAC4D900-1A1E-4F69-BA16-E32AC1B90512}" srcOrd="0" destOrd="0" presId="urn:microsoft.com/office/officeart/2005/8/layout/arrow6"/>
    <dgm:cxn modelId="{F099DA4E-48ED-499A-B69F-05666CEE2E5F}" type="presParOf" srcId="{903C552B-49E4-43DB-9E6F-23DC504FF5A1}" destId="{595D2405-F2FA-45AF-B5CC-D35BF1E4C0B3}" srcOrd="1" destOrd="0" presId="urn:microsoft.com/office/officeart/2005/8/layout/arrow6"/>
    <dgm:cxn modelId="{BDA55850-F0F9-41F2-8A63-D1AFF8374B4E}" type="presParOf" srcId="{903C552B-49E4-43DB-9E6F-23DC504FF5A1}" destId="{C03093E8-C913-4A31-98E1-B02C0CC5312C}" srcOrd="2" destOrd="0" presId="urn:microsoft.com/office/officeart/2005/8/layout/arrow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F27F2AC-8762-441C-BBB4-77114FBD42AE}" type="doc">
      <dgm:prSet loTypeId="urn:microsoft.com/office/officeart/2005/8/layout/arrow6" loCatId="process" qsTypeId="urn:microsoft.com/office/officeart/2005/8/quickstyle/simple3" qsCatId="simple" csTypeId="urn:microsoft.com/office/officeart/2005/8/colors/accent2_5" csCatId="accent2" phldr="1"/>
      <dgm:spPr/>
      <dgm:t>
        <a:bodyPr/>
        <a:lstStyle/>
        <a:p>
          <a:endParaRPr lang="sv-SE"/>
        </a:p>
      </dgm:t>
    </dgm:pt>
    <dgm:pt modelId="{F31FE5E9-10C5-497A-A6C3-E52B328484DE}">
      <dgm:prSet phldrT="[Text]"/>
      <dgm:spPr/>
      <dgm:t>
        <a:bodyPr/>
        <a:lstStyle/>
        <a:p>
          <a:r>
            <a:rPr lang="sv-SE" dirty="0"/>
            <a:t>Värderar inte sig själv lika mkt i termer av duktig/dålig</a:t>
          </a:r>
        </a:p>
        <a:p>
          <a:r>
            <a:rPr lang="sv-SE" dirty="0"/>
            <a:t>Lättare att släppa saker efter arbetet</a:t>
          </a:r>
        </a:p>
        <a:p>
          <a:r>
            <a:rPr lang="sv-SE" dirty="0"/>
            <a:t>Ringer mer sällan tillbaka till jobbet</a:t>
          </a:r>
        </a:p>
        <a:p>
          <a:r>
            <a:rPr lang="sv-SE" dirty="0"/>
            <a:t>Klinisk blick</a:t>
          </a:r>
        </a:p>
      </dgm:t>
    </dgm:pt>
    <dgm:pt modelId="{0872512C-C69D-436D-9AA3-4F750972D9A3}" type="parTrans" cxnId="{2785BD2C-2126-457F-8067-D5883E393C61}">
      <dgm:prSet/>
      <dgm:spPr/>
      <dgm:t>
        <a:bodyPr/>
        <a:lstStyle/>
        <a:p>
          <a:endParaRPr lang="sv-SE"/>
        </a:p>
      </dgm:t>
    </dgm:pt>
    <dgm:pt modelId="{C872F194-6C90-42A0-9C4C-3B832B8D3951}" type="sibTrans" cxnId="{2785BD2C-2126-457F-8067-D5883E393C61}">
      <dgm:prSet/>
      <dgm:spPr/>
      <dgm:t>
        <a:bodyPr/>
        <a:lstStyle/>
        <a:p>
          <a:endParaRPr lang="sv-SE"/>
        </a:p>
      </dgm:t>
    </dgm:pt>
    <dgm:pt modelId="{6D91A8E7-23CE-4DA5-A9BD-77B79A0D2DF0}">
      <dgm:prSet phldrT="[Text]"/>
      <dgm:spPr/>
      <dgm:t>
        <a:bodyPr/>
        <a:lstStyle/>
        <a:p>
          <a:r>
            <a:rPr lang="sv-SE" dirty="0"/>
            <a:t>Hur man ska agera i olika kritiska situationer</a:t>
          </a:r>
        </a:p>
        <a:p>
          <a:r>
            <a:rPr lang="sv-SE" dirty="0"/>
            <a:t>En annan msk – kan så mkt mer</a:t>
          </a:r>
        </a:p>
        <a:p>
          <a:r>
            <a:rPr lang="sv-SE" dirty="0"/>
            <a:t>Lättare att lämna över uppgifter till nästa pass (</a:t>
          </a:r>
          <a:r>
            <a:rPr lang="sv-SE" dirty="0" err="1"/>
            <a:t>iaf</a:t>
          </a:r>
          <a:r>
            <a:rPr lang="sv-SE" dirty="0"/>
            <a:t> små uppgifter)</a:t>
          </a:r>
        </a:p>
      </dgm:t>
    </dgm:pt>
    <dgm:pt modelId="{8648CB95-99FB-41DB-B215-79E43FB95E8D}" type="parTrans" cxnId="{422400D9-BE98-4219-950D-8839CF8E2DC4}">
      <dgm:prSet/>
      <dgm:spPr/>
      <dgm:t>
        <a:bodyPr/>
        <a:lstStyle/>
        <a:p>
          <a:endParaRPr lang="sv-SE"/>
        </a:p>
      </dgm:t>
    </dgm:pt>
    <dgm:pt modelId="{3B593A50-227F-4BB8-9CFF-07B5D4804575}" type="sibTrans" cxnId="{422400D9-BE98-4219-950D-8839CF8E2DC4}">
      <dgm:prSet/>
      <dgm:spPr/>
      <dgm:t>
        <a:bodyPr/>
        <a:lstStyle/>
        <a:p>
          <a:endParaRPr lang="sv-SE"/>
        </a:p>
      </dgm:t>
    </dgm:pt>
    <dgm:pt modelId="{903C552B-49E4-43DB-9E6F-23DC504FF5A1}" type="pres">
      <dgm:prSet presAssocID="{3F27F2AC-8762-441C-BBB4-77114FBD42AE}" presName="compositeShape" presStyleCnt="0">
        <dgm:presLayoutVars>
          <dgm:chMax val="2"/>
          <dgm:dir/>
          <dgm:resizeHandles val="exact"/>
        </dgm:presLayoutVars>
      </dgm:prSet>
      <dgm:spPr/>
    </dgm:pt>
    <dgm:pt modelId="{EAC4D900-1A1E-4F69-BA16-E32AC1B90512}" type="pres">
      <dgm:prSet presAssocID="{3F27F2AC-8762-441C-BBB4-77114FBD42AE}" presName="ribbon" presStyleLbl="node1" presStyleIdx="0" presStyleCnt="1"/>
      <dgm:spPr/>
    </dgm:pt>
    <dgm:pt modelId="{595D2405-F2FA-45AF-B5CC-D35BF1E4C0B3}" type="pres">
      <dgm:prSet presAssocID="{3F27F2AC-8762-441C-BBB4-77114FBD42AE}" presName="leftArrowText" presStyleLbl="node1" presStyleIdx="0" presStyleCnt="1">
        <dgm:presLayoutVars>
          <dgm:chMax val="0"/>
          <dgm:bulletEnabled val="1"/>
        </dgm:presLayoutVars>
      </dgm:prSet>
      <dgm:spPr/>
    </dgm:pt>
    <dgm:pt modelId="{C03093E8-C913-4A31-98E1-B02C0CC5312C}" type="pres">
      <dgm:prSet presAssocID="{3F27F2AC-8762-441C-BBB4-77114FBD42AE}" presName="rightArrowText" presStyleLbl="node1" presStyleIdx="0" presStyleCnt="1">
        <dgm:presLayoutVars>
          <dgm:chMax val="0"/>
          <dgm:bulletEnabled val="1"/>
        </dgm:presLayoutVars>
      </dgm:prSet>
      <dgm:spPr/>
    </dgm:pt>
  </dgm:ptLst>
  <dgm:cxnLst>
    <dgm:cxn modelId="{18EAE400-25AF-4FFB-A12B-1BE23CD4EA04}" type="presOf" srcId="{6D91A8E7-23CE-4DA5-A9BD-77B79A0D2DF0}" destId="{C03093E8-C913-4A31-98E1-B02C0CC5312C}" srcOrd="0" destOrd="0" presId="urn:microsoft.com/office/officeart/2005/8/layout/arrow6"/>
    <dgm:cxn modelId="{2785BD2C-2126-457F-8067-D5883E393C61}" srcId="{3F27F2AC-8762-441C-BBB4-77114FBD42AE}" destId="{F31FE5E9-10C5-497A-A6C3-E52B328484DE}" srcOrd="0" destOrd="0" parTransId="{0872512C-C69D-436D-9AA3-4F750972D9A3}" sibTransId="{C872F194-6C90-42A0-9C4C-3B832B8D3951}"/>
    <dgm:cxn modelId="{7F0E988A-DF58-488B-B5CF-6442D0B2F835}" type="presOf" srcId="{F31FE5E9-10C5-497A-A6C3-E52B328484DE}" destId="{595D2405-F2FA-45AF-B5CC-D35BF1E4C0B3}" srcOrd="0" destOrd="0" presId="urn:microsoft.com/office/officeart/2005/8/layout/arrow6"/>
    <dgm:cxn modelId="{422400D9-BE98-4219-950D-8839CF8E2DC4}" srcId="{3F27F2AC-8762-441C-BBB4-77114FBD42AE}" destId="{6D91A8E7-23CE-4DA5-A9BD-77B79A0D2DF0}" srcOrd="1" destOrd="0" parTransId="{8648CB95-99FB-41DB-B215-79E43FB95E8D}" sibTransId="{3B593A50-227F-4BB8-9CFF-07B5D4804575}"/>
    <dgm:cxn modelId="{8B389BE2-8ED1-4B67-8282-9B79D62755AC}" type="presOf" srcId="{3F27F2AC-8762-441C-BBB4-77114FBD42AE}" destId="{903C552B-49E4-43DB-9E6F-23DC504FF5A1}" srcOrd="0" destOrd="0" presId="urn:microsoft.com/office/officeart/2005/8/layout/arrow6"/>
    <dgm:cxn modelId="{7E194C76-8EA9-430D-95B2-C30A63F5F662}" type="presParOf" srcId="{903C552B-49E4-43DB-9E6F-23DC504FF5A1}" destId="{EAC4D900-1A1E-4F69-BA16-E32AC1B90512}" srcOrd="0" destOrd="0" presId="urn:microsoft.com/office/officeart/2005/8/layout/arrow6"/>
    <dgm:cxn modelId="{CEA3B23F-A596-40F8-9AD1-91D6FFCAE16B}" type="presParOf" srcId="{903C552B-49E4-43DB-9E6F-23DC504FF5A1}" destId="{595D2405-F2FA-45AF-B5CC-D35BF1E4C0B3}" srcOrd="1" destOrd="0" presId="urn:microsoft.com/office/officeart/2005/8/layout/arrow6"/>
    <dgm:cxn modelId="{40D755D0-D75F-44C3-9B01-51DEDE52B69D}" type="presParOf" srcId="{903C552B-49E4-43DB-9E6F-23DC504FF5A1}" destId="{C03093E8-C913-4A31-98E1-B02C0CC5312C}" srcOrd="2" destOrd="0" presId="urn:microsoft.com/office/officeart/2005/8/layout/arrow6"/>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F27F2AC-8762-441C-BBB4-77114FBD42AE}" type="doc">
      <dgm:prSet loTypeId="urn:microsoft.com/office/officeart/2005/8/layout/arrow6" loCatId="process" qsTypeId="urn:microsoft.com/office/officeart/2005/8/quickstyle/simple3" qsCatId="simple" csTypeId="urn:microsoft.com/office/officeart/2005/8/colors/accent2_5" csCatId="accent2" phldr="1"/>
      <dgm:spPr/>
      <dgm:t>
        <a:bodyPr/>
        <a:lstStyle/>
        <a:p>
          <a:endParaRPr lang="sv-SE"/>
        </a:p>
      </dgm:t>
    </dgm:pt>
    <dgm:pt modelId="{F31FE5E9-10C5-497A-A6C3-E52B328484DE}">
      <dgm:prSet phldrT="[Text]"/>
      <dgm:spPr/>
      <dgm:t>
        <a:bodyPr/>
        <a:lstStyle/>
        <a:p>
          <a:r>
            <a:rPr lang="sv-SE" dirty="0"/>
            <a:t>Man lär sig rutiner genom att man jobbar</a:t>
          </a:r>
        </a:p>
        <a:p>
          <a:r>
            <a:rPr lang="sv-SE" dirty="0"/>
            <a:t>Tryggare i kompetens </a:t>
          </a:r>
        </a:p>
      </dgm:t>
    </dgm:pt>
    <dgm:pt modelId="{0872512C-C69D-436D-9AA3-4F750972D9A3}" type="parTrans" cxnId="{2785BD2C-2126-457F-8067-D5883E393C61}">
      <dgm:prSet/>
      <dgm:spPr/>
      <dgm:t>
        <a:bodyPr/>
        <a:lstStyle/>
        <a:p>
          <a:endParaRPr lang="sv-SE"/>
        </a:p>
      </dgm:t>
    </dgm:pt>
    <dgm:pt modelId="{C872F194-6C90-42A0-9C4C-3B832B8D3951}" type="sibTrans" cxnId="{2785BD2C-2126-457F-8067-D5883E393C61}">
      <dgm:prSet/>
      <dgm:spPr/>
      <dgm:t>
        <a:bodyPr/>
        <a:lstStyle/>
        <a:p>
          <a:endParaRPr lang="sv-SE"/>
        </a:p>
      </dgm:t>
    </dgm:pt>
    <dgm:pt modelId="{6D91A8E7-23CE-4DA5-A9BD-77B79A0D2DF0}">
      <dgm:prSet phldrT="[Text]"/>
      <dgm:spPr/>
      <dgm:t>
        <a:bodyPr/>
        <a:lstStyle/>
        <a:p>
          <a:r>
            <a:rPr lang="sv-SE" dirty="0"/>
            <a:t>Tryggare i att det är ok att det fortfarande är mkt kvar att lära</a:t>
          </a:r>
        </a:p>
        <a:p>
          <a:r>
            <a:rPr lang="sv-SE" dirty="0"/>
            <a:t>Medveten om att det är omöjligt att kunna allt på alla olika </a:t>
          </a:r>
          <a:r>
            <a:rPr lang="sv-SE" dirty="0" err="1"/>
            <a:t>avd</a:t>
          </a:r>
          <a:endParaRPr lang="sv-SE" dirty="0"/>
        </a:p>
      </dgm:t>
    </dgm:pt>
    <dgm:pt modelId="{8648CB95-99FB-41DB-B215-79E43FB95E8D}" type="parTrans" cxnId="{422400D9-BE98-4219-950D-8839CF8E2DC4}">
      <dgm:prSet/>
      <dgm:spPr/>
      <dgm:t>
        <a:bodyPr/>
        <a:lstStyle/>
        <a:p>
          <a:endParaRPr lang="sv-SE"/>
        </a:p>
      </dgm:t>
    </dgm:pt>
    <dgm:pt modelId="{3B593A50-227F-4BB8-9CFF-07B5D4804575}" type="sibTrans" cxnId="{422400D9-BE98-4219-950D-8839CF8E2DC4}">
      <dgm:prSet/>
      <dgm:spPr/>
      <dgm:t>
        <a:bodyPr/>
        <a:lstStyle/>
        <a:p>
          <a:endParaRPr lang="sv-SE"/>
        </a:p>
      </dgm:t>
    </dgm:pt>
    <dgm:pt modelId="{279B6CCB-62E9-40BC-ADD3-083BD8EF8604}">
      <dgm:prSet/>
      <dgm:spPr/>
      <dgm:t>
        <a:bodyPr/>
        <a:lstStyle/>
        <a:p>
          <a:endParaRPr lang="sv-SE"/>
        </a:p>
      </dgm:t>
    </dgm:pt>
    <dgm:pt modelId="{8EAD6A2B-6039-42BB-B17C-D2CCF8EA9A23}" type="parTrans" cxnId="{B2D8EDB0-1C88-4DF3-9744-563B6C1F52CC}">
      <dgm:prSet/>
      <dgm:spPr/>
      <dgm:t>
        <a:bodyPr/>
        <a:lstStyle/>
        <a:p>
          <a:endParaRPr lang="sv-SE"/>
        </a:p>
      </dgm:t>
    </dgm:pt>
    <dgm:pt modelId="{C08D3338-5662-42C4-8FD4-D202777B562E}" type="sibTrans" cxnId="{B2D8EDB0-1C88-4DF3-9744-563B6C1F52CC}">
      <dgm:prSet/>
      <dgm:spPr/>
      <dgm:t>
        <a:bodyPr/>
        <a:lstStyle/>
        <a:p>
          <a:endParaRPr lang="sv-SE"/>
        </a:p>
      </dgm:t>
    </dgm:pt>
    <dgm:pt modelId="{82A48561-7D63-4B7E-A139-FEADFA718189}">
      <dgm:prSet/>
      <dgm:spPr/>
      <dgm:t>
        <a:bodyPr/>
        <a:lstStyle/>
        <a:p>
          <a:endParaRPr lang="sv-SE"/>
        </a:p>
      </dgm:t>
    </dgm:pt>
    <dgm:pt modelId="{AFAB437D-249E-4546-A627-A10DA020CB34}" type="parTrans" cxnId="{DA3BFBC5-4832-467A-83C8-F9E4FA6F3B74}">
      <dgm:prSet/>
      <dgm:spPr/>
      <dgm:t>
        <a:bodyPr/>
        <a:lstStyle/>
        <a:p>
          <a:endParaRPr lang="sv-SE"/>
        </a:p>
      </dgm:t>
    </dgm:pt>
    <dgm:pt modelId="{143CFFF4-F0DC-4B63-AD97-1D528E8C8B0D}" type="sibTrans" cxnId="{DA3BFBC5-4832-467A-83C8-F9E4FA6F3B74}">
      <dgm:prSet/>
      <dgm:spPr/>
      <dgm:t>
        <a:bodyPr/>
        <a:lstStyle/>
        <a:p>
          <a:endParaRPr lang="sv-SE"/>
        </a:p>
      </dgm:t>
    </dgm:pt>
    <dgm:pt modelId="{81EAD192-49CB-4BBF-ACB3-00E09918A87D}">
      <dgm:prSet/>
      <dgm:spPr/>
      <dgm:t>
        <a:bodyPr/>
        <a:lstStyle/>
        <a:p>
          <a:endParaRPr lang="sv-SE"/>
        </a:p>
      </dgm:t>
    </dgm:pt>
    <dgm:pt modelId="{3251FC12-DCE1-4823-B276-BEBE1C9D4A25}" type="parTrans" cxnId="{0397A374-865A-4A48-9EA1-1B6B607883BF}">
      <dgm:prSet/>
      <dgm:spPr/>
      <dgm:t>
        <a:bodyPr/>
        <a:lstStyle/>
        <a:p>
          <a:endParaRPr lang="sv-SE"/>
        </a:p>
      </dgm:t>
    </dgm:pt>
    <dgm:pt modelId="{857266D5-E024-4154-9339-353EF307F3BC}" type="sibTrans" cxnId="{0397A374-865A-4A48-9EA1-1B6B607883BF}">
      <dgm:prSet/>
      <dgm:spPr/>
      <dgm:t>
        <a:bodyPr/>
        <a:lstStyle/>
        <a:p>
          <a:endParaRPr lang="sv-SE"/>
        </a:p>
      </dgm:t>
    </dgm:pt>
    <dgm:pt modelId="{DD9D9C56-1165-4BA9-A6F5-05979C7338A0}">
      <dgm:prSet/>
      <dgm:spPr/>
      <dgm:t>
        <a:bodyPr/>
        <a:lstStyle/>
        <a:p>
          <a:endParaRPr lang="sv-SE"/>
        </a:p>
      </dgm:t>
    </dgm:pt>
    <dgm:pt modelId="{D8714C32-684B-42F0-A295-03C6C4507358}" type="parTrans" cxnId="{E04D937C-0356-4111-A67B-A78CF3AE341C}">
      <dgm:prSet/>
      <dgm:spPr/>
      <dgm:t>
        <a:bodyPr/>
        <a:lstStyle/>
        <a:p>
          <a:endParaRPr lang="sv-SE"/>
        </a:p>
      </dgm:t>
    </dgm:pt>
    <dgm:pt modelId="{A9DC191C-C94A-49C0-B3F6-BE6AEC2AD144}" type="sibTrans" cxnId="{E04D937C-0356-4111-A67B-A78CF3AE341C}">
      <dgm:prSet/>
      <dgm:spPr/>
      <dgm:t>
        <a:bodyPr/>
        <a:lstStyle/>
        <a:p>
          <a:endParaRPr lang="sv-SE"/>
        </a:p>
      </dgm:t>
    </dgm:pt>
    <dgm:pt modelId="{A502708D-86A7-4B0A-9A5D-A39AE0503299}">
      <dgm:prSet/>
      <dgm:spPr/>
      <dgm:t>
        <a:bodyPr/>
        <a:lstStyle/>
        <a:p>
          <a:endParaRPr lang="sv-SE"/>
        </a:p>
      </dgm:t>
    </dgm:pt>
    <dgm:pt modelId="{DA5879CE-0203-4D88-9ED2-22EA03C34279}" type="parTrans" cxnId="{09527CC9-580B-4D02-B03B-4941B9AD9243}">
      <dgm:prSet/>
      <dgm:spPr/>
      <dgm:t>
        <a:bodyPr/>
        <a:lstStyle/>
        <a:p>
          <a:endParaRPr lang="sv-SE"/>
        </a:p>
      </dgm:t>
    </dgm:pt>
    <dgm:pt modelId="{6931D44B-181D-4FBB-B491-7D7DC6E2F984}" type="sibTrans" cxnId="{09527CC9-580B-4D02-B03B-4941B9AD9243}">
      <dgm:prSet/>
      <dgm:spPr/>
      <dgm:t>
        <a:bodyPr/>
        <a:lstStyle/>
        <a:p>
          <a:endParaRPr lang="sv-SE"/>
        </a:p>
      </dgm:t>
    </dgm:pt>
    <dgm:pt modelId="{903C552B-49E4-43DB-9E6F-23DC504FF5A1}" type="pres">
      <dgm:prSet presAssocID="{3F27F2AC-8762-441C-BBB4-77114FBD42AE}" presName="compositeShape" presStyleCnt="0">
        <dgm:presLayoutVars>
          <dgm:chMax val="2"/>
          <dgm:dir/>
          <dgm:resizeHandles val="exact"/>
        </dgm:presLayoutVars>
      </dgm:prSet>
      <dgm:spPr/>
    </dgm:pt>
    <dgm:pt modelId="{EAC4D900-1A1E-4F69-BA16-E32AC1B90512}" type="pres">
      <dgm:prSet presAssocID="{3F27F2AC-8762-441C-BBB4-77114FBD42AE}" presName="ribbon" presStyleLbl="node1" presStyleIdx="0" presStyleCnt="1"/>
      <dgm:spPr/>
    </dgm:pt>
    <dgm:pt modelId="{595D2405-F2FA-45AF-B5CC-D35BF1E4C0B3}" type="pres">
      <dgm:prSet presAssocID="{3F27F2AC-8762-441C-BBB4-77114FBD42AE}" presName="leftArrowText" presStyleLbl="node1" presStyleIdx="0" presStyleCnt="1">
        <dgm:presLayoutVars>
          <dgm:chMax val="0"/>
          <dgm:bulletEnabled val="1"/>
        </dgm:presLayoutVars>
      </dgm:prSet>
      <dgm:spPr/>
    </dgm:pt>
    <dgm:pt modelId="{C03093E8-C913-4A31-98E1-B02C0CC5312C}" type="pres">
      <dgm:prSet presAssocID="{3F27F2AC-8762-441C-BBB4-77114FBD42AE}" presName="rightArrowText" presStyleLbl="node1" presStyleIdx="0" presStyleCnt="1">
        <dgm:presLayoutVars>
          <dgm:chMax val="0"/>
          <dgm:bulletEnabled val="1"/>
        </dgm:presLayoutVars>
      </dgm:prSet>
      <dgm:spPr/>
    </dgm:pt>
  </dgm:ptLst>
  <dgm:cxnLst>
    <dgm:cxn modelId="{2785BD2C-2126-457F-8067-D5883E393C61}" srcId="{3F27F2AC-8762-441C-BBB4-77114FBD42AE}" destId="{F31FE5E9-10C5-497A-A6C3-E52B328484DE}" srcOrd="0" destOrd="0" parTransId="{0872512C-C69D-436D-9AA3-4F750972D9A3}" sibTransId="{C872F194-6C90-42A0-9C4C-3B832B8D3951}"/>
    <dgm:cxn modelId="{2D3D523E-C96A-4BC0-B7A4-943DAA95850C}" type="presOf" srcId="{6D91A8E7-23CE-4DA5-A9BD-77B79A0D2DF0}" destId="{C03093E8-C913-4A31-98E1-B02C0CC5312C}" srcOrd="0" destOrd="0" presId="urn:microsoft.com/office/officeart/2005/8/layout/arrow6"/>
    <dgm:cxn modelId="{0397A374-865A-4A48-9EA1-1B6B607883BF}" srcId="{3F27F2AC-8762-441C-BBB4-77114FBD42AE}" destId="{81EAD192-49CB-4BBF-ACB3-00E09918A87D}" srcOrd="4" destOrd="0" parTransId="{3251FC12-DCE1-4823-B276-BEBE1C9D4A25}" sibTransId="{857266D5-E024-4154-9339-353EF307F3BC}"/>
    <dgm:cxn modelId="{E04D937C-0356-4111-A67B-A78CF3AE341C}" srcId="{3F27F2AC-8762-441C-BBB4-77114FBD42AE}" destId="{DD9D9C56-1165-4BA9-A6F5-05979C7338A0}" srcOrd="5" destOrd="0" parTransId="{D8714C32-684B-42F0-A295-03C6C4507358}" sibTransId="{A9DC191C-C94A-49C0-B3F6-BE6AEC2AD144}"/>
    <dgm:cxn modelId="{36DE2B8B-EC0F-4650-849B-29AF3D45AD24}" type="presOf" srcId="{3F27F2AC-8762-441C-BBB4-77114FBD42AE}" destId="{903C552B-49E4-43DB-9E6F-23DC504FF5A1}" srcOrd="0" destOrd="0" presId="urn:microsoft.com/office/officeart/2005/8/layout/arrow6"/>
    <dgm:cxn modelId="{B2D8EDB0-1C88-4DF3-9744-563B6C1F52CC}" srcId="{3F27F2AC-8762-441C-BBB4-77114FBD42AE}" destId="{279B6CCB-62E9-40BC-ADD3-083BD8EF8604}" srcOrd="2" destOrd="0" parTransId="{8EAD6A2B-6039-42BB-B17C-D2CCF8EA9A23}" sibTransId="{C08D3338-5662-42C4-8FD4-D202777B562E}"/>
    <dgm:cxn modelId="{3D47B9B7-4673-4044-82AA-282C75C1C6AA}" type="presOf" srcId="{F31FE5E9-10C5-497A-A6C3-E52B328484DE}" destId="{595D2405-F2FA-45AF-B5CC-D35BF1E4C0B3}" srcOrd="0" destOrd="0" presId="urn:microsoft.com/office/officeart/2005/8/layout/arrow6"/>
    <dgm:cxn modelId="{DA3BFBC5-4832-467A-83C8-F9E4FA6F3B74}" srcId="{3F27F2AC-8762-441C-BBB4-77114FBD42AE}" destId="{82A48561-7D63-4B7E-A139-FEADFA718189}" srcOrd="3" destOrd="0" parTransId="{AFAB437D-249E-4546-A627-A10DA020CB34}" sibTransId="{143CFFF4-F0DC-4B63-AD97-1D528E8C8B0D}"/>
    <dgm:cxn modelId="{09527CC9-580B-4D02-B03B-4941B9AD9243}" srcId="{3F27F2AC-8762-441C-BBB4-77114FBD42AE}" destId="{A502708D-86A7-4B0A-9A5D-A39AE0503299}" srcOrd="6" destOrd="0" parTransId="{DA5879CE-0203-4D88-9ED2-22EA03C34279}" sibTransId="{6931D44B-181D-4FBB-B491-7D7DC6E2F984}"/>
    <dgm:cxn modelId="{422400D9-BE98-4219-950D-8839CF8E2DC4}" srcId="{3F27F2AC-8762-441C-BBB4-77114FBD42AE}" destId="{6D91A8E7-23CE-4DA5-A9BD-77B79A0D2DF0}" srcOrd="1" destOrd="0" parTransId="{8648CB95-99FB-41DB-B215-79E43FB95E8D}" sibTransId="{3B593A50-227F-4BB8-9CFF-07B5D4804575}"/>
    <dgm:cxn modelId="{4444BB1B-35BD-4626-A2A9-E3D30BE54D1F}" type="presParOf" srcId="{903C552B-49E4-43DB-9E6F-23DC504FF5A1}" destId="{EAC4D900-1A1E-4F69-BA16-E32AC1B90512}" srcOrd="0" destOrd="0" presId="urn:microsoft.com/office/officeart/2005/8/layout/arrow6"/>
    <dgm:cxn modelId="{9AF36F5E-5598-4B91-AFCD-09AE605DED27}" type="presParOf" srcId="{903C552B-49E4-43DB-9E6F-23DC504FF5A1}" destId="{595D2405-F2FA-45AF-B5CC-D35BF1E4C0B3}" srcOrd="1" destOrd="0" presId="urn:microsoft.com/office/officeart/2005/8/layout/arrow6"/>
    <dgm:cxn modelId="{09CE334B-B040-4F35-9BDE-746616ECFF38}" type="presParOf" srcId="{903C552B-49E4-43DB-9E6F-23DC504FF5A1}" destId="{C03093E8-C913-4A31-98E1-B02C0CC5312C}" srcOrd="2" destOrd="0" presId="urn:microsoft.com/office/officeart/2005/8/layout/arrow6"/>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F27F2AC-8762-441C-BBB4-77114FBD42AE}" type="doc">
      <dgm:prSet loTypeId="urn:microsoft.com/office/officeart/2005/8/layout/arrow6" loCatId="process" qsTypeId="urn:microsoft.com/office/officeart/2005/8/quickstyle/simple3" qsCatId="simple" csTypeId="urn:microsoft.com/office/officeart/2005/8/colors/accent2_5" csCatId="accent2" phldr="1"/>
      <dgm:spPr/>
      <dgm:t>
        <a:bodyPr/>
        <a:lstStyle/>
        <a:p>
          <a:endParaRPr lang="sv-SE"/>
        </a:p>
      </dgm:t>
    </dgm:pt>
    <dgm:pt modelId="{F31FE5E9-10C5-497A-A6C3-E52B328484DE}">
      <dgm:prSet phldrT="[Text]" custT="1"/>
      <dgm:spPr/>
      <dgm:t>
        <a:bodyPr/>
        <a:lstStyle/>
        <a:p>
          <a:r>
            <a:rPr lang="sv-SE" sz="800" dirty="0"/>
            <a:t>Kan planera och lägga upp arbetet flera steg i taget</a:t>
          </a:r>
        </a:p>
        <a:p>
          <a:r>
            <a:rPr lang="sv-SE" sz="800" dirty="0"/>
            <a:t>Märker att man hinner med det man planerat </a:t>
          </a:r>
        </a:p>
        <a:p>
          <a:r>
            <a:rPr lang="sv-SE" sz="800" dirty="0"/>
            <a:t>Lättare att se större perspektiv</a:t>
          </a:r>
        </a:p>
      </dgm:t>
    </dgm:pt>
    <dgm:pt modelId="{0872512C-C69D-436D-9AA3-4F750972D9A3}" type="parTrans" cxnId="{2785BD2C-2126-457F-8067-D5883E393C61}">
      <dgm:prSet/>
      <dgm:spPr/>
      <dgm:t>
        <a:bodyPr/>
        <a:lstStyle/>
        <a:p>
          <a:endParaRPr lang="sv-SE" sz="800"/>
        </a:p>
      </dgm:t>
    </dgm:pt>
    <dgm:pt modelId="{C872F194-6C90-42A0-9C4C-3B832B8D3951}" type="sibTrans" cxnId="{2785BD2C-2126-457F-8067-D5883E393C61}">
      <dgm:prSet/>
      <dgm:spPr/>
      <dgm:t>
        <a:bodyPr/>
        <a:lstStyle/>
        <a:p>
          <a:endParaRPr lang="sv-SE" sz="800"/>
        </a:p>
      </dgm:t>
    </dgm:pt>
    <dgm:pt modelId="{6D91A8E7-23CE-4DA5-A9BD-77B79A0D2DF0}">
      <dgm:prSet phldrT="[Text]" custT="1"/>
      <dgm:spPr/>
      <dgm:t>
        <a:bodyPr/>
        <a:lstStyle/>
        <a:p>
          <a:r>
            <a:rPr lang="sv-SE" sz="800" dirty="0"/>
            <a:t>Känner sig säkrare i allt</a:t>
          </a:r>
        </a:p>
        <a:p>
          <a:r>
            <a:rPr lang="sv-SE" sz="800" dirty="0"/>
            <a:t>Kommit in i rutinerna</a:t>
          </a:r>
        </a:p>
        <a:p>
          <a:r>
            <a:rPr lang="sv-SE" sz="800" dirty="0"/>
            <a:t>Hitta på </a:t>
          </a:r>
          <a:r>
            <a:rPr lang="sv-SE" sz="800" dirty="0" err="1"/>
            <a:t>avd</a:t>
          </a:r>
          <a:endParaRPr lang="sv-SE" sz="800" dirty="0"/>
        </a:p>
      </dgm:t>
    </dgm:pt>
    <dgm:pt modelId="{8648CB95-99FB-41DB-B215-79E43FB95E8D}" type="parTrans" cxnId="{422400D9-BE98-4219-950D-8839CF8E2DC4}">
      <dgm:prSet/>
      <dgm:spPr/>
      <dgm:t>
        <a:bodyPr/>
        <a:lstStyle/>
        <a:p>
          <a:endParaRPr lang="sv-SE" sz="800"/>
        </a:p>
      </dgm:t>
    </dgm:pt>
    <dgm:pt modelId="{3B593A50-227F-4BB8-9CFF-07B5D4804575}" type="sibTrans" cxnId="{422400D9-BE98-4219-950D-8839CF8E2DC4}">
      <dgm:prSet/>
      <dgm:spPr/>
      <dgm:t>
        <a:bodyPr/>
        <a:lstStyle/>
        <a:p>
          <a:endParaRPr lang="sv-SE" sz="800"/>
        </a:p>
      </dgm:t>
    </dgm:pt>
    <dgm:pt modelId="{903C552B-49E4-43DB-9E6F-23DC504FF5A1}" type="pres">
      <dgm:prSet presAssocID="{3F27F2AC-8762-441C-BBB4-77114FBD42AE}" presName="compositeShape" presStyleCnt="0">
        <dgm:presLayoutVars>
          <dgm:chMax val="2"/>
          <dgm:dir/>
          <dgm:resizeHandles val="exact"/>
        </dgm:presLayoutVars>
      </dgm:prSet>
      <dgm:spPr/>
    </dgm:pt>
    <dgm:pt modelId="{EAC4D900-1A1E-4F69-BA16-E32AC1B90512}" type="pres">
      <dgm:prSet presAssocID="{3F27F2AC-8762-441C-BBB4-77114FBD42AE}" presName="ribbon" presStyleLbl="node1" presStyleIdx="0" presStyleCnt="1" custScaleX="100000" custScaleY="113395" custLinFactNeighborX="-17748" custLinFactNeighborY="9240"/>
      <dgm:spPr/>
    </dgm:pt>
    <dgm:pt modelId="{595D2405-F2FA-45AF-B5CC-D35BF1E4C0B3}" type="pres">
      <dgm:prSet presAssocID="{3F27F2AC-8762-441C-BBB4-77114FBD42AE}" presName="leftArrowText" presStyleLbl="node1" presStyleIdx="0" presStyleCnt="1" custScaleX="129587">
        <dgm:presLayoutVars>
          <dgm:chMax val="0"/>
          <dgm:bulletEnabled val="1"/>
        </dgm:presLayoutVars>
      </dgm:prSet>
      <dgm:spPr/>
    </dgm:pt>
    <dgm:pt modelId="{C03093E8-C913-4A31-98E1-B02C0CC5312C}" type="pres">
      <dgm:prSet presAssocID="{3F27F2AC-8762-441C-BBB4-77114FBD42AE}" presName="rightArrowText" presStyleLbl="node1" presStyleIdx="0" presStyleCnt="1">
        <dgm:presLayoutVars>
          <dgm:chMax val="0"/>
          <dgm:bulletEnabled val="1"/>
        </dgm:presLayoutVars>
      </dgm:prSet>
      <dgm:spPr/>
    </dgm:pt>
  </dgm:ptLst>
  <dgm:cxnLst>
    <dgm:cxn modelId="{2785BD2C-2126-457F-8067-D5883E393C61}" srcId="{3F27F2AC-8762-441C-BBB4-77114FBD42AE}" destId="{F31FE5E9-10C5-497A-A6C3-E52B328484DE}" srcOrd="0" destOrd="0" parTransId="{0872512C-C69D-436D-9AA3-4F750972D9A3}" sibTransId="{C872F194-6C90-42A0-9C4C-3B832B8D3951}"/>
    <dgm:cxn modelId="{45C99379-951F-443A-8240-041797491693}" type="presOf" srcId="{F31FE5E9-10C5-497A-A6C3-E52B328484DE}" destId="{595D2405-F2FA-45AF-B5CC-D35BF1E4C0B3}" srcOrd="0" destOrd="0" presId="urn:microsoft.com/office/officeart/2005/8/layout/arrow6"/>
    <dgm:cxn modelId="{43633BAB-5D09-4538-AB14-6FF5EB437616}" type="presOf" srcId="{3F27F2AC-8762-441C-BBB4-77114FBD42AE}" destId="{903C552B-49E4-43DB-9E6F-23DC504FF5A1}" srcOrd="0" destOrd="0" presId="urn:microsoft.com/office/officeart/2005/8/layout/arrow6"/>
    <dgm:cxn modelId="{E44D16D4-D79A-40E0-A04C-2E7C6FEA794E}" type="presOf" srcId="{6D91A8E7-23CE-4DA5-A9BD-77B79A0D2DF0}" destId="{C03093E8-C913-4A31-98E1-B02C0CC5312C}" srcOrd="0" destOrd="0" presId="urn:microsoft.com/office/officeart/2005/8/layout/arrow6"/>
    <dgm:cxn modelId="{422400D9-BE98-4219-950D-8839CF8E2DC4}" srcId="{3F27F2AC-8762-441C-BBB4-77114FBD42AE}" destId="{6D91A8E7-23CE-4DA5-A9BD-77B79A0D2DF0}" srcOrd="1" destOrd="0" parTransId="{8648CB95-99FB-41DB-B215-79E43FB95E8D}" sibTransId="{3B593A50-227F-4BB8-9CFF-07B5D4804575}"/>
    <dgm:cxn modelId="{5C7F35D0-B7E9-476D-8E6A-F6A5FC2D9887}" type="presParOf" srcId="{903C552B-49E4-43DB-9E6F-23DC504FF5A1}" destId="{EAC4D900-1A1E-4F69-BA16-E32AC1B90512}" srcOrd="0" destOrd="0" presId="urn:microsoft.com/office/officeart/2005/8/layout/arrow6"/>
    <dgm:cxn modelId="{72842335-EDE0-444C-9894-D0B7D719DB06}" type="presParOf" srcId="{903C552B-49E4-43DB-9E6F-23DC504FF5A1}" destId="{595D2405-F2FA-45AF-B5CC-D35BF1E4C0B3}" srcOrd="1" destOrd="0" presId="urn:microsoft.com/office/officeart/2005/8/layout/arrow6"/>
    <dgm:cxn modelId="{9136253E-E7EA-40B7-90FA-06BED0AEA951}" type="presParOf" srcId="{903C552B-49E4-43DB-9E6F-23DC504FF5A1}" destId="{C03093E8-C913-4A31-98E1-B02C0CC5312C}" srcOrd="2" destOrd="0" presId="urn:microsoft.com/office/officeart/2005/8/layout/arrow6"/>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F27F2AC-8762-441C-BBB4-77114FBD42AE}" type="doc">
      <dgm:prSet loTypeId="urn:microsoft.com/office/officeart/2005/8/layout/arrow6" loCatId="process" qsTypeId="urn:microsoft.com/office/officeart/2005/8/quickstyle/simple3" qsCatId="simple" csTypeId="urn:microsoft.com/office/officeart/2005/8/colors/accent2_5" csCatId="accent2" phldr="1"/>
      <dgm:spPr/>
      <dgm:t>
        <a:bodyPr/>
        <a:lstStyle/>
        <a:p>
          <a:endParaRPr lang="sv-SE"/>
        </a:p>
      </dgm:t>
    </dgm:pt>
    <dgm:pt modelId="{F31FE5E9-10C5-497A-A6C3-E52B328484DE}">
      <dgm:prSet phldrT="[Text]"/>
      <dgm:spPr/>
      <dgm:t>
        <a:bodyPr/>
        <a:lstStyle/>
        <a:p>
          <a:r>
            <a:rPr lang="sv-SE" dirty="0"/>
            <a:t>Vågar göra det som kändes jobbigt inledningsvis </a:t>
          </a:r>
        </a:p>
        <a:p>
          <a:r>
            <a:rPr lang="sv-SE" dirty="0"/>
            <a:t>Fått erfarenheter som gör att man vet hur man ska hantera kommande situationer</a:t>
          </a:r>
        </a:p>
      </dgm:t>
    </dgm:pt>
    <dgm:pt modelId="{0872512C-C69D-436D-9AA3-4F750972D9A3}" type="parTrans" cxnId="{2785BD2C-2126-457F-8067-D5883E393C61}">
      <dgm:prSet/>
      <dgm:spPr/>
      <dgm:t>
        <a:bodyPr/>
        <a:lstStyle/>
        <a:p>
          <a:endParaRPr lang="sv-SE"/>
        </a:p>
      </dgm:t>
    </dgm:pt>
    <dgm:pt modelId="{C872F194-6C90-42A0-9C4C-3B832B8D3951}" type="sibTrans" cxnId="{2785BD2C-2126-457F-8067-D5883E393C61}">
      <dgm:prSet/>
      <dgm:spPr/>
      <dgm:t>
        <a:bodyPr/>
        <a:lstStyle/>
        <a:p>
          <a:endParaRPr lang="sv-SE"/>
        </a:p>
      </dgm:t>
    </dgm:pt>
    <dgm:pt modelId="{6D91A8E7-23CE-4DA5-A9BD-77B79A0D2DF0}">
      <dgm:prSet phldrT="[Text]" custT="1"/>
      <dgm:spPr/>
      <dgm:t>
        <a:bodyPr/>
        <a:lstStyle/>
        <a:p>
          <a:r>
            <a:rPr lang="sv-SE" sz="1200" dirty="0"/>
            <a:t>Medvetenhet om risker</a:t>
          </a:r>
        </a:p>
      </dgm:t>
    </dgm:pt>
    <dgm:pt modelId="{8648CB95-99FB-41DB-B215-79E43FB95E8D}" type="parTrans" cxnId="{422400D9-BE98-4219-950D-8839CF8E2DC4}">
      <dgm:prSet/>
      <dgm:spPr/>
      <dgm:t>
        <a:bodyPr/>
        <a:lstStyle/>
        <a:p>
          <a:endParaRPr lang="sv-SE"/>
        </a:p>
      </dgm:t>
    </dgm:pt>
    <dgm:pt modelId="{3B593A50-227F-4BB8-9CFF-07B5D4804575}" type="sibTrans" cxnId="{422400D9-BE98-4219-950D-8839CF8E2DC4}">
      <dgm:prSet/>
      <dgm:spPr/>
      <dgm:t>
        <a:bodyPr/>
        <a:lstStyle/>
        <a:p>
          <a:endParaRPr lang="sv-SE"/>
        </a:p>
      </dgm:t>
    </dgm:pt>
    <dgm:pt modelId="{903C552B-49E4-43DB-9E6F-23DC504FF5A1}" type="pres">
      <dgm:prSet presAssocID="{3F27F2AC-8762-441C-BBB4-77114FBD42AE}" presName="compositeShape" presStyleCnt="0">
        <dgm:presLayoutVars>
          <dgm:chMax val="2"/>
          <dgm:dir/>
          <dgm:resizeHandles val="exact"/>
        </dgm:presLayoutVars>
      </dgm:prSet>
      <dgm:spPr/>
    </dgm:pt>
    <dgm:pt modelId="{EAC4D900-1A1E-4F69-BA16-E32AC1B90512}" type="pres">
      <dgm:prSet presAssocID="{3F27F2AC-8762-441C-BBB4-77114FBD42AE}" presName="ribbon" presStyleLbl="node1" presStyleIdx="0" presStyleCnt="1"/>
      <dgm:spPr/>
    </dgm:pt>
    <dgm:pt modelId="{595D2405-F2FA-45AF-B5CC-D35BF1E4C0B3}" type="pres">
      <dgm:prSet presAssocID="{3F27F2AC-8762-441C-BBB4-77114FBD42AE}" presName="leftArrowText" presStyleLbl="node1" presStyleIdx="0" presStyleCnt="1">
        <dgm:presLayoutVars>
          <dgm:chMax val="0"/>
          <dgm:bulletEnabled val="1"/>
        </dgm:presLayoutVars>
      </dgm:prSet>
      <dgm:spPr/>
    </dgm:pt>
    <dgm:pt modelId="{C03093E8-C913-4A31-98E1-B02C0CC5312C}" type="pres">
      <dgm:prSet presAssocID="{3F27F2AC-8762-441C-BBB4-77114FBD42AE}" presName="rightArrowText" presStyleLbl="node1" presStyleIdx="0" presStyleCnt="1">
        <dgm:presLayoutVars>
          <dgm:chMax val="0"/>
          <dgm:bulletEnabled val="1"/>
        </dgm:presLayoutVars>
      </dgm:prSet>
      <dgm:spPr/>
    </dgm:pt>
  </dgm:ptLst>
  <dgm:cxnLst>
    <dgm:cxn modelId="{98B7AD04-2051-454D-BDD7-B7C0EE8647E4}" type="presOf" srcId="{F31FE5E9-10C5-497A-A6C3-E52B328484DE}" destId="{595D2405-F2FA-45AF-B5CC-D35BF1E4C0B3}" srcOrd="0" destOrd="0" presId="urn:microsoft.com/office/officeart/2005/8/layout/arrow6"/>
    <dgm:cxn modelId="{2785BD2C-2126-457F-8067-D5883E393C61}" srcId="{3F27F2AC-8762-441C-BBB4-77114FBD42AE}" destId="{F31FE5E9-10C5-497A-A6C3-E52B328484DE}" srcOrd="0" destOrd="0" parTransId="{0872512C-C69D-436D-9AA3-4F750972D9A3}" sibTransId="{C872F194-6C90-42A0-9C4C-3B832B8D3951}"/>
    <dgm:cxn modelId="{77BD2C72-7E94-442A-A564-534C8A72EC8E}" type="presOf" srcId="{3F27F2AC-8762-441C-BBB4-77114FBD42AE}" destId="{903C552B-49E4-43DB-9E6F-23DC504FF5A1}" srcOrd="0" destOrd="0" presId="urn:microsoft.com/office/officeart/2005/8/layout/arrow6"/>
    <dgm:cxn modelId="{2A37B079-A0DC-436F-A102-EA61D290763B}" type="presOf" srcId="{6D91A8E7-23CE-4DA5-A9BD-77B79A0D2DF0}" destId="{C03093E8-C913-4A31-98E1-B02C0CC5312C}" srcOrd="0" destOrd="0" presId="urn:microsoft.com/office/officeart/2005/8/layout/arrow6"/>
    <dgm:cxn modelId="{422400D9-BE98-4219-950D-8839CF8E2DC4}" srcId="{3F27F2AC-8762-441C-BBB4-77114FBD42AE}" destId="{6D91A8E7-23CE-4DA5-A9BD-77B79A0D2DF0}" srcOrd="1" destOrd="0" parTransId="{8648CB95-99FB-41DB-B215-79E43FB95E8D}" sibTransId="{3B593A50-227F-4BB8-9CFF-07B5D4804575}"/>
    <dgm:cxn modelId="{0824195E-EE18-4D7A-9F32-361D0B4C281D}" type="presParOf" srcId="{903C552B-49E4-43DB-9E6F-23DC504FF5A1}" destId="{EAC4D900-1A1E-4F69-BA16-E32AC1B90512}" srcOrd="0" destOrd="0" presId="urn:microsoft.com/office/officeart/2005/8/layout/arrow6"/>
    <dgm:cxn modelId="{9A484D69-AB3C-4BD3-B738-DB67ECDA07AB}" type="presParOf" srcId="{903C552B-49E4-43DB-9E6F-23DC504FF5A1}" destId="{595D2405-F2FA-45AF-B5CC-D35BF1E4C0B3}" srcOrd="1" destOrd="0" presId="urn:microsoft.com/office/officeart/2005/8/layout/arrow6"/>
    <dgm:cxn modelId="{A4D22652-2D7C-4B81-8E37-8CD4971A4709}" type="presParOf" srcId="{903C552B-49E4-43DB-9E6F-23DC504FF5A1}" destId="{C03093E8-C913-4A31-98E1-B02C0CC5312C}" srcOrd="2" destOrd="0" presId="urn:microsoft.com/office/officeart/2005/8/layout/arrow6"/>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57165-24C9-40DE-992D-E30B44CEF8D4}">
      <dsp:nvSpPr>
        <dsp:cNvPr id="0" name=""/>
        <dsp:cNvSpPr/>
      </dsp:nvSpPr>
      <dsp:spPr>
        <a:xfrm>
          <a:off x="837660" y="-26015"/>
          <a:ext cx="3865684" cy="3201777"/>
        </a:xfrm>
        <a:prstGeom prst="round2DiagRect">
          <a:avLst>
            <a:gd name="adj1" fmla="val 0"/>
            <a:gd name="adj2" fmla="val 1667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A9ED38C-872A-46BB-8908-BF00A65DB5C1}">
      <dsp:nvSpPr>
        <dsp:cNvPr id="0" name=""/>
        <dsp:cNvSpPr/>
      </dsp:nvSpPr>
      <dsp:spPr>
        <a:xfrm>
          <a:off x="2754305" y="755939"/>
          <a:ext cx="515" cy="1637868"/>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C11DE2D7-8A01-4335-99D6-A058CBE6DC3D}">
      <dsp:nvSpPr>
        <dsp:cNvPr id="0" name=""/>
        <dsp:cNvSpPr/>
      </dsp:nvSpPr>
      <dsp:spPr>
        <a:xfrm>
          <a:off x="1031965" y="111761"/>
          <a:ext cx="1738751" cy="295864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sv-SE" sz="1000" b="1" kern="1200"/>
            <a:t>Kompetens</a:t>
          </a:r>
          <a:endParaRPr lang="sv-SE" sz="1000" kern="1200"/>
        </a:p>
        <a:p>
          <a:pPr marL="0" lvl="0" indent="0" algn="l" defTabSz="444500">
            <a:lnSpc>
              <a:spcPct val="90000"/>
            </a:lnSpc>
            <a:spcBef>
              <a:spcPct val="0"/>
            </a:spcBef>
            <a:spcAft>
              <a:spcPct val="35000"/>
            </a:spcAft>
            <a:buNone/>
          </a:pPr>
          <a:r>
            <a:rPr lang="sv-SE" sz="1000" i="1" kern="1200" dirty="0"/>
            <a:t>Ansvar/självständighet</a:t>
          </a:r>
          <a:endParaRPr lang="sv-SE" sz="1000" kern="1200" dirty="0"/>
        </a:p>
        <a:p>
          <a:pPr marL="0" lvl="0" indent="0" algn="l" defTabSz="444500">
            <a:lnSpc>
              <a:spcPct val="90000"/>
            </a:lnSpc>
            <a:spcBef>
              <a:spcPct val="0"/>
            </a:spcBef>
            <a:spcAft>
              <a:spcPct val="35000"/>
            </a:spcAft>
            <a:buNone/>
          </a:pPr>
          <a:r>
            <a:rPr lang="sv-SE" sz="1000" i="1" kern="1200"/>
            <a:t>Lärande/utveckling</a:t>
          </a:r>
          <a:endParaRPr lang="sv-SE" sz="1000" kern="1200"/>
        </a:p>
        <a:p>
          <a:pPr marL="0" lvl="0" indent="0" algn="l" defTabSz="444500">
            <a:lnSpc>
              <a:spcPct val="90000"/>
            </a:lnSpc>
            <a:spcBef>
              <a:spcPct val="0"/>
            </a:spcBef>
            <a:spcAft>
              <a:spcPct val="35000"/>
            </a:spcAft>
            <a:buNone/>
          </a:pPr>
          <a:r>
            <a:rPr lang="sv-SE" sz="1000" i="1" kern="1200"/>
            <a:t>Meningsfullt arbete</a:t>
          </a:r>
          <a:endParaRPr lang="sv-SE" sz="1000" kern="1200"/>
        </a:p>
        <a:p>
          <a:pPr marL="0" lvl="0" indent="0" algn="l" defTabSz="444500">
            <a:lnSpc>
              <a:spcPct val="90000"/>
            </a:lnSpc>
            <a:spcBef>
              <a:spcPct val="0"/>
            </a:spcBef>
            <a:spcAft>
              <a:spcPct val="35000"/>
            </a:spcAft>
            <a:buNone/>
          </a:pPr>
          <a:r>
            <a:rPr lang="sv-SE" sz="1000" i="1" kern="1200"/>
            <a:t>Tillämpande av sina kunskaper</a:t>
          </a:r>
          <a:endParaRPr lang="sv-SE" sz="1000" kern="1200"/>
        </a:p>
        <a:p>
          <a:pPr marL="0" lvl="0" indent="0" algn="l" defTabSz="444500">
            <a:lnSpc>
              <a:spcPct val="90000"/>
            </a:lnSpc>
            <a:spcBef>
              <a:spcPct val="0"/>
            </a:spcBef>
            <a:spcAft>
              <a:spcPct val="35000"/>
            </a:spcAft>
            <a:buNone/>
          </a:pPr>
          <a:r>
            <a:rPr lang="sv-SE" sz="1000" i="1" kern="1200"/>
            <a:t>Känsla av kompetens</a:t>
          </a:r>
        </a:p>
        <a:p>
          <a:pPr marL="0" lvl="0" indent="0" algn="l" defTabSz="444500">
            <a:lnSpc>
              <a:spcPct val="90000"/>
            </a:lnSpc>
            <a:spcBef>
              <a:spcPct val="0"/>
            </a:spcBef>
            <a:spcAft>
              <a:spcPct val="35000"/>
            </a:spcAft>
            <a:buNone/>
          </a:pPr>
          <a:r>
            <a:rPr lang="sv-SE" sz="1000" b="1" kern="1200"/>
            <a:t>Socialt stöd</a:t>
          </a:r>
          <a:endParaRPr lang="sv-SE" sz="1000" kern="1200"/>
        </a:p>
        <a:p>
          <a:pPr marL="0" lvl="0" indent="0" algn="l" defTabSz="444500">
            <a:lnSpc>
              <a:spcPct val="90000"/>
            </a:lnSpc>
            <a:spcBef>
              <a:spcPct val="0"/>
            </a:spcBef>
            <a:spcAft>
              <a:spcPct val="35000"/>
            </a:spcAft>
            <a:buNone/>
          </a:pPr>
          <a:r>
            <a:rPr lang="sv-SE" sz="1000" i="1" kern="1200"/>
            <a:t>Kollegor</a:t>
          </a:r>
          <a:endParaRPr lang="sv-SE" sz="1000" kern="1200"/>
        </a:p>
        <a:p>
          <a:pPr marL="0" lvl="0" indent="0" algn="l" defTabSz="444500">
            <a:lnSpc>
              <a:spcPct val="90000"/>
            </a:lnSpc>
            <a:spcBef>
              <a:spcPct val="0"/>
            </a:spcBef>
            <a:spcAft>
              <a:spcPct val="35000"/>
            </a:spcAft>
            <a:buNone/>
          </a:pPr>
          <a:r>
            <a:rPr lang="sv-SE" sz="1000" b="1" kern="1200"/>
            <a:t>Struktur </a:t>
          </a:r>
          <a:endParaRPr lang="sv-SE" sz="1000" kern="1200"/>
        </a:p>
        <a:p>
          <a:pPr marL="0" lvl="0" indent="0" algn="l" defTabSz="444500">
            <a:lnSpc>
              <a:spcPct val="90000"/>
            </a:lnSpc>
            <a:spcBef>
              <a:spcPct val="0"/>
            </a:spcBef>
            <a:spcAft>
              <a:spcPct val="35000"/>
            </a:spcAft>
            <a:buNone/>
          </a:pPr>
          <a:r>
            <a:rPr lang="sv-SE" sz="1000" i="1" kern="1200"/>
            <a:t>Lön</a:t>
          </a:r>
          <a:endParaRPr lang="sv-SE" sz="1000" kern="1200"/>
        </a:p>
        <a:p>
          <a:pPr marL="0" lvl="0" indent="0" algn="l" defTabSz="444500">
            <a:lnSpc>
              <a:spcPct val="90000"/>
            </a:lnSpc>
            <a:spcBef>
              <a:spcPct val="0"/>
            </a:spcBef>
            <a:spcAft>
              <a:spcPct val="35000"/>
            </a:spcAft>
            <a:buNone/>
          </a:pPr>
          <a:r>
            <a:rPr lang="sv-SE" sz="1000" i="1" kern="1200"/>
            <a:t>Arbeta istället för att studera</a:t>
          </a:r>
          <a:endParaRPr lang="sv-SE" sz="1000" kern="1200"/>
        </a:p>
      </dsp:txBody>
      <dsp:txXfrm>
        <a:off x="1031965" y="111761"/>
        <a:ext cx="1738751" cy="2958643"/>
      </dsp:txXfrm>
    </dsp:sp>
    <dsp:sp modelId="{635DF7F3-B563-403A-8711-2079CFC9FC3A}">
      <dsp:nvSpPr>
        <dsp:cNvPr id="0" name=""/>
        <dsp:cNvSpPr/>
      </dsp:nvSpPr>
      <dsp:spPr>
        <a:xfrm>
          <a:off x="2834533" y="112105"/>
          <a:ext cx="1675129" cy="268240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sv-SE" sz="1000" b="1" kern="1200"/>
            <a:t>Stressupplevelse</a:t>
          </a:r>
          <a:endParaRPr lang="sv-SE" sz="1000" kern="1200"/>
        </a:p>
        <a:p>
          <a:pPr marL="0" lvl="0" indent="0" algn="l" defTabSz="444500">
            <a:lnSpc>
              <a:spcPct val="90000"/>
            </a:lnSpc>
            <a:spcBef>
              <a:spcPct val="0"/>
            </a:spcBef>
            <a:spcAft>
              <a:spcPct val="35000"/>
            </a:spcAft>
            <a:buNone/>
          </a:pPr>
          <a:r>
            <a:rPr lang="sv-SE" sz="1000" i="1" kern="1200"/>
            <a:t>Stress</a:t>
          </a:r>
          <a:endParaRPr lang="sv-SE" sz="1000" kern="1200"/>
        </a:p>
        <a:p>
          <a:pPr marL="0" lvl="0" indent="0" algn="l" defTabSz="444500">
            <a:lnSpc>
              <a:spcPct val="90000"/>
            </a:lnSpc>
            <a:spcBef>
              <a:spcPct val="0"/>
            </a:spcBef>
            <a:spcAft>
              <a:spcPct val="35000"/>
            </a:spcAft>
            <a:buNone/>
          </a:pPr>
          <a:r>
            <a:rPr lang="sv-SE" sz="1000" b="1" kern="1200"/>
            <a:t>Organisation</a:t>
          </a:r>
          <a:endParaRPr lang="sv-SE" sz="1000" kern="1200"/>
        </a:p>
        <a:p>
          <a:pPr marL="0" lvl="0" indent="0" algn="l" defTabSz="444500">
            <a:lnSpc>
              <a:spcPct val="90000"/>
            </a:lnSpc>
            <a:spcBef>
              <a:spcPct val="0"/>
            </a:spcBef>
            <a:spcAft>
              <a:spcPct val="35000"/>
            </a:spcAft>
            <a:buNone/>
          </a:pPr>
          <a:r>
            <a:rPr lang="sv-SE" sz="1000" i="1" kern="1200"/>
            <a:t>Arbetstider</a:t>
          </a:r>
          <a:endParaRPr lang="sv-SE" sz="1000" kern="1200"/>
        </a:p>
        <a:p>
          <a:pPr marL="0" lvl="0" indent="0" algn="l" defTabSz="444500">
            <a:lnSpc>
              <a:spcPct val="90000"/>
            </a:lnSpc>
            <a:spcBef>
              <a:spcPct val="0"/>
            </a:spcBef>
            <a:spcAft>
              <a:spcPct val="35000"/>
            </a:spcAft>
            <a:buNone/>
          </a:pPr>
          <a:r>
            <a:rPr lang="sv-SE" sz="1000" i="1" kern="1200"/>
            <a:t>Hög arbetsbelastning</a:t>
          </a:r>
          <a:endParaRPr lang="sv-SE" sz="1000" kern="1200"/>
        </a:p>
        <a:p>
          <a:pPr marL="0" lvl="0" indent="0" algn="l" defTabSz="444500">
            <a:lnSpc>
              <a:spcPct val="90000"/>
            </a:lnSpc>
            <a:spcBef>
              <a:spcPct val="0"/>
            </a:spcBef>
            <a:spcAft>
              <a:spcPct val="35000"/>
            </a:spcAft>
            <a:buNone/>
          </a:pPr>
          <a:r>
            <a:rPr lang="sv-SE" sz="1000" i="1" kern="1200"/>
            <a:t>Övriga arbetsförhållanden</a:t>
          </a:r>
          <a:endParaRPr lang="sv-SE" sz="1000" kern="1200"/>
        </a:p>
        <a:p>
          <a:pPr marL="0" lvl="0" indent="0" algn="l" defTabSz="444500">
            <a:lnSpc>
              <a:spcPct val="90000"/>
            </a:lnSpc>
            <a:spcBef>
              <a:spcPct val="0"/>
            </a:spcBef>
            <a:spcAft>
              <a:spcPct val="35000"/>
            </a:spcAft>
            <a:buNone/>
          </a:pPr>
          <a:r>
            <a:rPr lang="sv-SE" sz="1000" b="1" kern="1200"/>
            <a:t>Kompetens</a:t>
          </a:r>
          <a:endParaRPr lang="sv-SE" sz="1000" kern="1200"/>
        </a:p>
        <a:p>
          <a:pPr marL="0" lvl="0" indent="0" algn="l" defTabSz="444500">
            <a:lnSpc>
              <a:spcPct val="90000"/>
            </a:lnSpc>
            <a:spcBef>
              <a:spcPct val="0"/>
            </a:spcBef>
            <a:spcAft>
              <a:spcPct val="35000"/>
            </a:spcAft>
            <a:buNone/>
          </a:pPr>
          <a:r>
            <a:rPr lang="sv-SE" sz="1000" i="1" kern="1200"/>
            <a:t>Oro kring kompetens</a:t>
          </a:r>
          <a:endParaRPr lang="sv-SE" sz="1000" kern="1200"/>
        </a:p>
        <a:p>
          <a:pPr marL="0" lvl="0" indent="0" algn="l" defTabSz="444500">
            <a:lnSpc>
              <a:spcPct val="90000"/>
            </a:lnSpc>
            <a:spcBef>
              <a:spcPct val="0"/>
            </a:spcBef>
            <a:spcAft>
              <a:spcPct val="35000"/>
            </a:spcAft>
            <a:buNone/>
          </a:pPr>
          <a:r>
            <a:rPr lang="sv-SE" sz="1000" i="1" kern="1200"/>
            <a:t>Känsla av otillräcklighet</a:t>
          </a:r>
          <a:endParaRPr lang="sv-SE" sz="1000" kern="1200"/>
        </a:p>
        <a:p>
          <a:pPr marL="0" lvl="0" indent="0" algn="l" defTabSz="444500">
            <a:lnSpc>
              <a:spcPct val="90000"/>
            </a:lnSpc>
            <a:spcBef>
              <a:spcPct val="0"/>
            </a:spcBef>
            <a:spcAft>
              <a:spcPct val="35000"/>
            </a:spcAft>
            <a:buNone/>
          </a:pPr>
          <a:r>
            <a:rPr lang="sv-SE" sz="1000" b="1" kern="1200"/>
            <a:t>Rollklarhet</a:t>
          </a:r>
          <a:endParaRPr lang="sv-SE" sz="1000" kern="1200"/>
        </a:p>
        <a:p>
          <a:pPr marL="0" lvl="0" indent="0" algn="l" defTabSz="444500">
            <a:lnSpc>
              <a:spcPct val="90000"/>
            </a:lnSpc>
            <a:spcBef>
              <a:spcPct val="0"/>
            </a:spcBef>
            <a:spcAft>
              <a:spcPct val="35000"/>
            </a:spcAft>
            <a:buNone/>
          </a:pPr>
          <a:r>
            <a:rPr lang="sv-SE" sz="1000" i="1" kern="1200"/>
            <a:t>Osäkerhet som ny i yrket/på arbetsplatsen</a:t>
          </a:r>
          <a:endParaRPr lang="sv-SE" sz="1000" kern="1200"/>
        </a:p>
        <a:p>
          <a:pPr marL="0" lvl="0" indent="0" algn="l" defTabSz="444500">
            <a:lnSpc>
              <a:spcPct val="90000"/>
            </a:lnSpc>
            <a:spcBef>
              <a:spcPct val="0"/>
            </a:spcBef>
            <a:spcAft>
              <a:spcPct val="35000"/>
            </a:spcAft>
            <a:buNone/>
          </a:pPr>
          <a:r>
            <a:rPr lang="sv-SE" sz="1000" b="1" kern="1200"/>
            <a:t>Socialt stöd</a:t>
          </a:r>
          <a:endParaRPr lang="sv-SE" sz="1000" kern="1200"/>
        </a:p>
        <a:p>
          <a:pPr marL="0" lvl="0" indent="0" algn="l" defTabSz="444500">
            <a:lnSpc>
              <a:spcPct val="90000"/>
            </a:lnSpc>
            <a:spcBef>
              <a:spcPct val="0"/>
            </a:spcBef>
            <a:spcAft>
              <a:spcPct val="35000"/>
            </a:spcAft>
            <a:buNone/>
          </a:pPr>
          <a:r>
            <a:rPr lang="sv-SE" sz="1000" i="1" kern="1200"/>
            <a:t>Kollegor</a:t>
          </a:r>
          <a:endParaRPr lang="sv-SE" sz="1000" kern="1200"/>
        </a:p>
      </dsp:txBody>
      <dsp:txXfrm>
        <a:off x="2834533" y="112105"/>
        <a:ext cx="1675129" cy="2682405"/>
      </dsp:txXfrm>
    </dsp:sp>
    <dsp:sp modelId="{8F91E1D4-0D90-4D62-9092-784DA0B1FADA}">
      <dsp:nvSpPr>
        <dsp:cNvPr id="0" name=""/>
        <dsp:cNvSpPr/>
      </dsp:nvSpPr>
      <dsp:spPr>
        <a:xfrm rot="16200000">
          <a:off x="-634585" y="811768"/>
          <a:ext cx="2267817" cy="644280"/>
        </a:xfrm>
        <a:prstGeom prst="rightArrow">
          <a:avLst>
            <a:gd name="adj1" fmla="val 49830"/>
            <a:gd name="adj2" fmla="val 60660"/>
          </a:avLst>
        </a:prstGeom>
        <a:solidFill>
          <a:schemeClr val="accent6">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r" defTabSz="622300">
            <a:lnSpc>
              <a:spcPct val="90000"/>
            </a:lnSpc>
            <a:spcBef>
              <a:spcPct val="0"/>
            </a:spcBef>
            <a:spcAft>
              <a:spcPct val="35000"/>
            </a:spcAft>
            <a:buNone/>
          </a:pPr>
          <a:r>
            <a:rPr lang="sv-SE" sz="1400" kern="1200"/>
            <a:t>Positiva förväntningar</a:t>
          </a:r>
        </a:p>
      </dsp:txBody>
      <dsp:txXfrm>
        <a:off x="-537212" y="1070759"/>
        <a:ext cx="2073071" cy="321044"/>
      </dsp:txXfrm>
    </dsp:sp>
    <dsp:sp modelId="{6EE4BD7F-9A5A-4533-BB71-D4E17BA7ED9B}">
      <dsp:nvSpPr>
        <dsp:cNvPr id="0" name=""/>
        <dsp:cNvSpPr/>
      </dsp:nvSpPr>
      <dsp:spPr>
        <a:xfrm rot="5400000">
          <a:off x="3875379" y="1693697"/>
          <a:ext cx="2267817" cy="644280"/>
        </a:xfrm>
        <a:prstGeom prst="rightArrow">
          <a:avLst>
            <a:gd name="adj1" fmla="val 49830"/>
            <a:gd name="adj2" fmla="val 60660"/>
          </a:avLst>
        </a:prstGeom>
        <a:solidFill>
          <a:schemeClr val="accent6">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r" defTabSz="622300">
            <a:lnSpc>
              <a:spcPct val="90000"/>
            </a:lnSpc>
            <a:spcBef>
              <a:spcPct val="0"/>
            </a:spcBef>
            <a:spcAft>
              <a:spcPct val="35000"/>
            </a:spcAft>
            <a:buNone/>
          </a:pPr>
          <a:r>
            <a:rPr lang="sv-SE" sz="1400" kern="1200"/>
            <a:t>Negativa förväntningar</a:t>
          </a:r>
        </a:p>
      </dsp:txBody>
      <dsp:txXfrm>
        <a:off x="3972752" y="1757942"/>
        <a:ext cx="2073071" cy="32104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4D900-1A1E-4F69-BA16-E32AC1B90512}">
      <dsp:nvSpPr>
        <dsp:cNvPr id="0" name=""/>
        <dsp:cNvSpPr/>
      </dsp:nvSpPr>
      <dsp:spPr>
        <a:xfrm>
          <a:off x="595908" y="0"/>
          <a:ext cx="2196702" cy="878681"/>
        </a:xfrm>
        <a:prstGeom prst="leftRightRibbon">
          <a:avLst/>
        </a:prstGeom>
        <a:gradFill rotWithShape="0">
          <a:gsLst>
            <a:gs pos="0">
              <a:schemeClr val="accent2">
                <a:alpha val="90000"/>
                <a:hueOff val="0"/>
                <a:satOff val="0"/>
                <a:lumOff val="0"/>
                <a:alphaOff val="0"/>
                <a:tint val="50000"/>
                <a:satMod val="300000"/>
              </a:schemeClr>
            </a:gs>
            <a:gs pos="35000">
              <a:schemeClr val="accent2">
                <a:alpha val="90000"/>
                <a:hueOff val="0"/>
                <a:satOff val="0"/>
                <a:lumOff val="0"/>
                <a:alphaOff val="0"/>
                <a:tint val="37000"/>
                <a:satMod val="300000"/>
              </a:schemeClr>
            </a:gs>
            <a:gs pos="100000">
              <a:schemeClr val="accent2">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95D2405-F2FA-45AF-B5CC-D35BF1E4C0B3}">
      <dsp:nvSpPr>
        <dsp:cNvPr id="0" name=""/>
        <dsp:cNvSpPr/>
      </dsp:nvSpPr>
      <dsp:spPr>
        <a:xfrm>
          <a:off x="859512" y="153769"/>
          <a:ext cx="724911" cy="430553"/>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21336" rIns="0" bIns="22860" numCol="1" spcCol="1270" anchor="ctr" anchorCtr="0">
          <a:noAutofit/>
        </a:bodyPr>
        <a:lstStyle/>
        <a:p>
          <a:pPr marL="0" lvl="0" indent="0" algn="ctr" defTabSz="266700">
            <a:lnSpc>
              <a:spcPct val="90000"/>
            </a:lnSpc>
            <a:spcBef>
              <a:spcPct val="0"/>
            </a:spcBef>
            <a:spcAft>
              <a:spcPct val="35000"/>
            </a:spcAft>
            <a:buNone/>
          </a:pPr>
          <a:r>
            <a:rPr lang="sv-SE" sz="600" kern="1200" dirty="0"/>
            <a:t>Hamnar i allt färre helt nya situationer – kan nyttja sin erfarenhet</a:t>
          </a:r>
        </a:p>
      </dsp:txBody>
      <dsp:txXfrm>
        <a:off x="859512" y="153769"/>
        <a:ext cx="724911" cy="430553"/>
      </dsp:txXfrm>
    </dsp:sp>
    <dsp:sp modelId="{C03093E8-C913-4A31-98E1-B02C0CC5312C}">
      <dsp:nvSpPr>
        <dsp:cNvPr id="0" name=""/>
        <dsp:cNvSpPr/>
      </dsp:nvSpPr>
      <dsp:spPr>
        <a:xfrm>
          <a:off x="1694259" y="294358"/>
          <a:ext cx="856713" cy="430553"/>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21336" rIns="0" bIns="22860" numCol="1" spcCol="1270" anchor="ctr" anchorCtr="0">
          <a:noAutofit/>
        </a:bodyPr>
        <a:lstStyle/>
        <a:p>
          <a:pPr marL="0" lvl="0" indent="0" algn="ctr" defTabSz="266700">
            <a:lnSpc>
              <a:spcPct val="90000"/>
            </a:lnSpc>
            <a:spcBef>
              <a:spcPct val="0"/>
            </a:spcBef>
            <a:spcAft>
              <a:spcPct val="35000"/>
            </a:spcAft>
            <a:buNone/>
          </a:pPr>
          <a:r>
            <a:rPr lang="sv-SE" sz="600" kern="1200" dirty="0"/>
            <a:t>Bättre förmåga att fatta beslut</a:t>
          </a:r>
        </a:p>
        <a:p>
          <a:pPr marL="0" lvl="0" indent="0" algn="ctr" defTabSz="266700">
            <a:lnSpc>
              <a:spcPct val="90000"/>
            </a:lnSpc>
            <a:spcBef>
              <a:spcPct val="0"/>
            </a:spcBef>
            <a:spcAft>
              <a:spcPct val="35000"/>
            </a:spcAft>
            <a:buNone/>
          </a:pPr>
          <a:r>
            <a:rPr lang="sv-SE" sz="600" kern="1200" dirty="0"/>
            <a:t>Bättre ämneskunskap</a:t>
          </a:r>
        </a:p>
      </dsp:txBody>
      <dsp:txXfrm>
        <a:off x="1694259" y="294358"/>
        <a:ext cx="856713" cy="43055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4D900-1A1E-4F69-BA16-E32AC1B90512}">
      <dsp:nvSpPr>
        <dsp:cNvPr id="0" name=""/>
        <dsp:cNvSpPr/>
      </dsp:nvSpPr>
      <dsp:spPr>
        <a:xfrm>
          <a:off x="1037034" y="0"/>
          <a:ext cx="1922860" cy="769144"/>
        </a:xfrm>
        <a:prstGeom prst="leftRightRibbon">
          <a:avLst/>
        </a:prstGeom>
        <a:gradFill rotWithShape="0">
          <a:gsLst>
            <a:gs pos="0">
              <a:schemeClr val="accent2">
                <a:alpha val="90000"/>
                <a:hueOff val="0"/>
                <a:satOff val="0"/>
                <a:lumOff val="0"/>
                <a:alphaOff val="0"/>
                <a:tint val="50000"/>
                <a:satMod val="300000"/>
              </a:schemeClr>
            </a:gs>
            <a:gs pos="35000">
              <a:schemeClr val="accent2">
                <a:alpha val="90000"/>
                <a:hueOff val="0"/>
                <a:satOff val="0"/>
                <a:lumOff val="0"/>
                <a:alphaOff val="0"/>
                <a:tint val="37000"/>
                <a:satMod val="300000"/>
              </a:schemeClr>
            </a:gs>
            <a:gs pos="100000">
              <a:schemeClr val="accent2">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95D2405-F2FA-45AF-B5CC-D35BF1E4C0B3}">
      <dsp:nvSpPr>
        <dsp:cNvPr id="0" name=""/>
        <dsp:cNvSpPr/>
      </dsp:nvSpPr>
      <dsp:spPr>
        <a:xfrm>
          <a:off x="1267777" y="134600"/>
          <a:ext cx="634543" cy="376880"/>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32004" rIns="0" bIns="34290" numCol="1" spcCol="1270" anchor="ctr" anchorCtr="0">
          <a:noAutofit/>
        </a:bodyPr>
        <a:lstStyle/>
        <a:p>
          <a:pPr marL="0" lvl="0" indent="0" algn="ctr" defTabSz="400050">
            <a:lnSpc>
              <a:spcPct val="90000"/>
            </a:lnSpc>
            <a:spcBef>
              <a:spcPct val="0"/>
            </a:spcBef>
            <a:spcAft>
              <a:spcPct val="35000"/>
            </a:spcAft>
            <a:buNone/>
          </a:pPr>
          <a:r>
            <a:rPr lang="sv-SE" sz="900" kern="1200" dirty="0"/>
            <a:t>Roligare för varje dag</a:t>
          </a:r>
        </a:p>
      </dsp:txBody>
      <dsp:txXfrm>
        <a:off x="1267777" y="134600"/>
        <a:ext cx="634543" cy="376880"/>
      </dsp:txXfrm>
    </dsp:sp>
    <dsp:sp modelId="{C03093E8-C913-4A31-98E1-B02C0CC5312C}">
      <dsp:nvSpPr>
        <dsp:cNvPr id="0" name=""/>
        <dsp:cNvSpPr/>
      </dsp:nvSpPr>
      <dsp:spPr>
        <a:xfrm>
          <a:off x="1998464" y="257663"/>
          <a:ext cx="749915" cy="376880"/>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32004" rIns="0" bIns="34290" numCol="1" spcCol="1270" anchor="ctr" anchorCtr="0">
          <a:noAutofit/>
        </a:bodyPr>
        <a:lstStyle/>
        <a:p>
          <a:pPr marL="0" lvl="0" indent="0" algn="ctr" defTabSz="400050">
            <a:lnSpc>
              <a:spcPct val="90000"/>
            </a:lnSpc>
            <a:spcBef>
              <a:spcPct val="0"/>
            </a:spcBef>
            <a:spcAft>
              <a:spcPct val="35000"/>
            </a:spcAft>
            <a:buNone/>
          </a:pPr>
          <a:r>
            <a:rPr lang="sv-SE" sz="900" kern="1200" dirty="0"/>
            <a:t>Blivit tuffare </a:t>
          </a:r>
        </a:p>
      </dsp:txBody>
      <dsp:txXfrm>
        <a:off x="1998464" y="257663"/>
        <a:ext cx="749915" cy="3768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E69E2-CE60-48E8-B7F9-57F3AC21B642}">
      <dsp:nvSpPr>
        <dsp:cNvPr id="0" name=""/>
        <dsp:cNvSpPr/>
      </dsp:nvSpPr>
      <dsp:spPr>
        <a:xfrm>
          <a:off x="1192" y="0"/>
          <a:ext cx="2424412" cy="2664295"/>
        </a:xfrm>
        <a:prstGeom prst="homePlate">
          <a:avLst>
            <a:gd name="adj" fmla="val 25000"/>
          </a:avLst>
        </a:prstGeom>
        <a:solidFill>
          <a:srgbClr val="FECA0C"/>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4450" tIns="30480" rIns="537801" bIns="30480" numCol="1" spcCol="1270" anchor="t" anchorCtr="0">
          <a:noAutofit/>
        </a:bodyPr>
        <a:lstStyle/>
        <a:p>
          <a:pPr marL="0" lvl="0" indent="0" algn="l" defTabSz="533400">
            <a:lnSpc>
              <a:spcPct val="90000"/>
            </a:lnSpc>
            <a:spcBef>
              <a:spcPct val="0"/>
            </a:spcBef>
            <a:spcAft>
              <a:spcPct val="35000"/>
            </a:spcAft>
            <a:buNone/>
          </a:pPr>
          <a:r>
            <a:rPr lang="sv-SE" sz="1200" kern="1200" dirty="0"/>
            <a:t>.</a:t>
          </a:r>
          <a:r>
            <a:rPr lang="sv-SE" sz="1200" b="1" kern="1200" dirty="0"/>
            <a:t>Motivation</a:t>
          </a:r>
        </a:p>
        <a:p>
          <a:pPr marL="114300" lvl="1" indent="-114300" algn="l" defTabSz="533400">
            <a:lnSpc>
              <a:spcPct val="90000"/>
            </a:lnSpc>
            <a:spcBef>
              <a:spcPct val="0"/>
            </a:spcBef>
            <a:spcAft>
              <a:spcPct val="15000"/>
            </a:spcAft>
            <a:buFont typeface="Arial" panose="020B0604020202020204" pitchFamily="34" charset="0"/>
            <a:buChar char="•"/>
          </a:pPr>
          <a:r>
            <a:rPr lang="sv-SE" sz="1200" b="1" kern="1200" dirty="0">
              <a:solidFill>
                <a:schemeClr val="tx1"/>
              </a:solidFill>
            </a:rPr>
            <a:t>Tydligt formulerade mål och uppgifter</a:t>
          </a:r>
          <a:endParaRPr lang="sv-SE" sz="1200" b="1" kern="1200" dirty="0"/>
        </a:p>
        <a:p>
          <a:pPr marL="114300" lvl="1" indent="-114300" algn="l" defTabSz="533400">
            <a:lnSpc>
              <a:spcPct val="90000"/>
            </a:lnSpc>
            <a:spcBef>
              <a:spcPct val="0"/>
            </a:spcBef>
            <a:spcAft>
              <a:spcPct val="15000"/>
            </a:spcAft>
            <a:buChar char="•"/>
          </a:pPr>
          <a:r>
            <a:rPr lang="sv-SE" sz="1200" b="1" kern="1200" dirty="0">
              <a:solidFill>
                <a:schemeClr val="tx1"/>
              </a:solidFill>
            </a:rPr>
            <a:t>Inflytande över arbetstid</a:t>
          </a:r>
          <a:endParaRPr lang="sv-SE" sz="1200" b="1" kern="1200" dirty="0"/>
        </a:p>
        <a:p>
          <a:pPr marL="114300" lvl="1" indent="-114300" algn="l" defTabSz="533400">
            <a:lnSpc>
              <a:spcPct val="90000"/>
            </a:lnSpc>
            <a:spcBef>
              <a:spcPct val="0"/>
            </a:spcBef>
            <a:spcAft>
              <a:spcPct val="15000"/>
            </a:spcAft>
            <a:buChar char="•"/>
          </a:pPr>
          <a:r>
            <a:rPr lang="sv-SE" sz="1200" b="1" kern="1200" dirty="0">
              <a:solidFill>
                <a:schemeClr val="tx1"/>
              </a:solidFill>
            </a:rPr>
            <a:t>Flexibilitet i livet</a:t>
          </a:r>
          <a:endParaRPr lang="sv-SE" sz="1200" b="1" kern="1200" dirty="0"/>
        </a:p>
        <a:p>
          <a:pPr marL="114300" lvl="1" indent="-114300" algn="l" defTabSz="533400">
            <a:lnSpc>
              <a:spcPct val="90000"/>
            </a:lnSpc>
            <a:spcBef>
              <a:spcPct val="0"/>
            </a:spcBef>
            <a:spcAft>
              <a:spcPct val="15000"/>
            </a:spcAft>
            <a:buFont typeface="Arial" panose="020B0604020202020204" pitchFamily="34" charset="0"/>
            <a:buChar char="•"/>
          </a:pPr>
          <a:r>
            <a:rPr lang="sv-SE" sz="1200" b="1" kern="1200" dirty="0">
              <a:solidFill>
                <a:schemeClr val="tx1"/>
              </a:solidFill>
            </a:rPr>
            <a:t>Lyhörda chefer</a:t>
          </a:r>
          <a:endParaRPr lang="sv-SE" sz="1200" b="1" kern="1200" dirty="0"/>
        </a:p>
        <a:p>
          <a:pPr marL="114300" lvl="1" indent="-114300" algn="l" defTabSz="533400">
            <a:lnSpc>
              <a:spcPct val="90000"/>
            </a:lnSpc>
            <a:spcBef>
              <a:spcPct val="0"/>
            </a:spcBef>
            <a:spcAft>
              <a:spcPct val="15000"/>
            </a:spcAft>
            <a:buChar char="•"/>
          </a:pPr>
          <a:r>
            <a:rPr lang="sv-SE" sz="1200" b="1" kern="1200" dirty="0">
              <a:solidFill>
                <a:schemeClr val="tx1"/>
              </a:solidFill>
            </a:rPr>
            <a:t>Tillräcklig bemanning</a:t>
          </a:r>
        </a:p>
      </dsp:txBody>
      <dsp:txXfrm>
        <a:off x="1192" y="0"/>
        <a:ext cx="2121361" cy="2664295"/>
      </dsp:txXfrm>
    </dsp:sp>
    <dsp:sp modelId="{D7B2B68D-70C5-4414-B46B-F8376AADA4B3}">
      <dsp:nvSpPr>
        <dsp:cNvPr id="0" name=""/>
        <dsp:cNvSpPr/>
      </dsp:nvSpPr>
      <dsp:spPr>
        <a:xfrm>
          <a:off x="1663366" y="0"/>
          <a:ext cx="3811189" cy="2664295"/>
        </a:xfrm>
        <a:prstGeom prst="chevron">
          <a:avLst>
            <a:gd name="adj" fmla="val 25000"/>
          </a:avLst>
        </a:prstGeom>
        <a:solidFill>
          <a:srgbClr val="FECA0C"/>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4450" tIns="30480" rIns="134450" bIns="30480" numCol="1" spcCol="1270" anchor="t" anchorCtr="0">
          <a:noAutofit/>
        </a:bodyPr>
        <a:lstStyle/>
        <a:p>
          <a:pPr marL="0" lvl="0" indent="0" algn="l" defTabSz="533400">
            <a:lnSpc>
              <a:spcPct val="90000"/>
            </a:lnSpc>
            <a:spcBef>
              <a:spcPct val="0"/>
            </a:spcBef>
            <a:spcAft>
              <a:spcPct val="35000"/>
            </a:spcAft>
            <a:buNone/>
          </a:pPr>
          <a:r>
            <a:rPr lang="sv-SE" sz="1200" b="1" kern="1200" dirty="0">
              <a:latin typeface="+mn-lt"/>
            </a:rPr>
            <a:t>Tankar lämna Yrket</a:t>
          </a: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Frustration kring ostabil organisation</a:t>
          </a:r>
          <a:endParaRPr lang="sv-SE" sz="1200" kern="1200" dirty="0">
            <a:latin typeface="+mn-lt"/>
          </a:endParaRPr>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Liten möjlighet att påverka sin arbetsmiljö</a:t>
          </a:r>
          <a:endParaRPr lang="sv-SE" sz="1200" kern="1200" dirty="0">
            <a:latin typeface="+mn-lt"/>
          </a:endParaRPr>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Arbetstiderna påverkar privat och familjeliv</a:t>
          </a:r>
          <a:endParaRPr lang="sv-SE" sz="1200" kern="1200" dirty="0">
            <a:latin typeface="+mn-lt"/>
          </a:endParaRPr>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Frustration mot närmaste chef</a:t>
          </a:r>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Frustration som chef</a:t>
          </a:r>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Byta arbetsplats/roll inom vården</a:t>
          </a:r>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Saknar återhämtning</a:t>
          </a:r>
        </a:p>
      </dsp:txBody>
      <dsp:txXfrm>
        <a:off x="2329440" y="0"/>
        <a:ext cx="2479041" cy="2664295"/>
      </dsp:txXfrm>
    </dsp:sp>
    <dsp:sp modelId="{EF8A9647-72D2-4723-99C9-E1985562FE36}">
      <dsp:nvSpPr>
        <dsp:cNvPr id="0" name=""/>
        <dsp:cNvSpPr/>
      </dsp:nvSpPr>
      <dsp:spPr>
        <a:xfrm>
          <a:off x="4712318" y="0"/>
          <a:ext cx="3324920" cy="2664295"/>
        </a:xfrm>
        <a:prstGeom prst="chevron">
          <a:avLst>
            <a:gd name="adj" fmla="val 25000"/>
          </a:avLst>
        </a:prstGeom>
        <a:solidFill>
          <a:srgbClr val="FECA0C"/>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4450" tIns="30480" rIns="134450" bIns="30480" numCol="1" spcCol="1270" anchor="t" anchorCtr="0">
          <a:noAutofit/>
        </a:bodyPr>
        <a:lstStyle/>
        <a:p>
          <a:pPr marL="0" lvl="0" indent="0" algn="l" defTabSz="533400">
            <a:lnSpc>
              <a:spcPct val="90000"/>
            </a:lnSpc>
            <a:spcBef>
              <a:spcPct val="0"/>
            </a:spcBef>
            <a:spcAft>
              <a:spcPct val="35000"/>
            </a:spcAft>
            <a:buNone/>
          </a:pPr>
          <a:r>
            <a:rPr lang="sv-SE" sz="1200" b="1" kern="1200" dirty="0"/>
            <a:t>Anledningar har lämnat</a:t>
          </a: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För stora utmaningar i arbetsmiljön</a:t>
          </a:r>
          <a:endParaRPr lang="sv-SE" sz="1200" kern="1200" dirty="0">
            <a:latin typeface="+mn-lt"/>
          </a:endParaRPr>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Kunde inte påverka sin situation</a:t>
          </a:r>
          <a:endParaRPr lang="sv-SE" sz="1200" kern="1200" dirty="0">
            <a:latin typeface="+mn-lt"/>
          </a:endParaRPr>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För krävande arbetstider</a:t>
          </a:r>
          <a:endParaRPr lang="sv-SE" sz="1200" kern="1200" dirty="0">
            <a:latin typeface="+mn-lt"/>
          </a:endParaRP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Bristande ledarskap</a:t>
          </a:r>
          <a:endParaRPr lang="sv-SE" sz="1200" kern="1200" dirty="0">
            <a:latin typeface="+mn-lt"/>
          </a:endParaRPr>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Omöjligt att kombinera med privatliv</a:t>
          </a:r>
        </a:p>
        <a:p>
          <a:pPr marL="114300" lvl="1" indent="-114300" algn="l" defTabSz="533400">
            <a:lnSpc>
              <a:spcPct val="90000"/>
            </a:lnSpc>
            <a:spcBef>
              <a:spcPct val="0"/>
            </a:spcBef>
            <a:spcAft>
              <a:spcPct val="15000"/>
            </a:spcAft>
            <a:buChar char="•"/>
          </a:pPr>
          <a:r>
            <a:rPr lang="sv-SE" sz="1200" kern="1200" dirty="0"/>
            <a:t>I</a:t>
          </a:r>
          <a:r>
            <a:rPr lang="sv-SE" sz="1200" kern="1200" dirty="0">
              <a:solidFill>
                <a:prstClr val="black"/>
              </a:solidFill>
              <a:latin typeface="+mn-lt"/>
            </a:rPr>
            <a:t>nga återhämtnings möjligheter</a:t>
          </a:r>
          <a:endParaRPr lang="sv-SE" sz="1200" kern="1200" dirty="0"/>
        </a:p>
      </dsp:txBody>
      <dsp:txXfrm>
        <a:off x="5378392" y="0"/>
        <a:ext cx="1992772" cy="266429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E69E2-CE60-48E8-B7F9-57F3AC21B642}">
      <dsp:nvSpPr>
        <dsp:cNvPr id="0" name=""/>
        <dsp:cNvSpPr/>
      </dsp:nvSpPr>
      <dsp:spPr>
        <a:xfrm>
          <a:off x="977" y="0"/>
          <a:ext cx="3037358" cy="2959194"/>
        </a:xfrm>
        <a:prstGeom prst="homePlate">
          <a:avLst>
            <a:gd name="adj" fmla="val 25000"/>
          </a:avLst>
        </a:prstGeom>
        <a:solidFill>
          <a:srgbClr val="24ABD7"/>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370" tIns="30480" rIns="709482" bIns="30480" numCol="1" spcCol="1270" anchor="t" anchorCtr="0">
          <a:noAutofit/>
        </a:bodyPr>
        <a:lstStyle/>
        <a:p>
          <a:pPr marL="0" lvl="0" indent="0" algn="l" defTabSz="533400">
            <a:lnSpc>
              <a:spcPct val="90000"/>
            </a:lnSpc>
            <a:spcBef>
              <a:spcPct val="0"/>
            </a:spcBef>
            <a:spcAft>
              <a:spcPct val="35000"/>
            </a:spcAft>
            <a:buNone/>
          </a:pPr>
          <a:r>
            <a:rPr lang="sv-SE" sz="1200" kern="1200" dirty="0"/>
            <a:t>.</a:t>
          </a:r>
          <a:r>
            <a:rPr lang="sv-SE" sz="1200" b="1" kern="1200" dirty="0"/>
            <a:t>Motivation</a:t>
          </a:r>
        </a:p>
        <a:p>
          <a:pPr marL="114300" lvl="1" indent="-114300" algn="l" defTabSz="622300">
            <a:lnSpc>
              <a:spcPct val="90000"/>
            </a:lnSpc>
            <a:spcBef>
              <a:spcPct val="0"/>
            </a:spcBef>
            <a:spcAft>
              <a:spcPct val="15000"/>
            </a:spcAft>
            <a:buFont typeface="Arial" panose="020B0604020202020204" pitchFamily="34" charset="0"/>
            <a:buChar char="•"/>
          </a:pPr>
          <a:r>
            <a:rPr lang="sv-SE" sz="1400" b="1" kern="1200" dirty="0">
              <a:solidFill>
                <a:schemeClr val="tx1"/>
              </a:solidFill>
            </a:rPr>
            <a:t>Humanistiskt arbetssätt</a:t>
          </a:r>
          <a:endParaRPr lang="sv-SE" sz="1400" b="1" kern="1200" dirty="0"/>
        </a:p>
        <a:p>
          <a:pPr marL="114300" lvl="1" indent="-114300" algn="l" defTabSz="622300">
            <a:lnSpc>
              <a:spcPct val="90000"/>
            </a:lnSpc>
            <a:spcBef>
              <a:spcPct val="0"/>
            </a:spcBef>
            <a:spcAft>
              <a:spcPct val="15000"/>
            </a:spcAft>
            <a:buFont typeface="Arial" panose="020B0604020202020204" pitchFamily="34" charset="0"/>
            <a:buChar char="•"/>
          </a:pPr>
          <a:r>
            <a:rPr lang="sv-SE" sz="1400" b="1" kern="1200" dirty="0">
              <a:solidFill>
                <a:schemeClr val="tx1"/>
              </a:solidFill>
            </a:rPr>
            <a:t>Delade värderingar</a:t>
          </a:r>
        </a:p>
        <a:p>
          <a:pPr marL="114300" lvl="1" indent="-114300" algn="l" defTabSz="622300">
            <a:lnSpc>
              <a:spcPct val="90000"/>
            </a:lnSpc>
            <a:spcBef>
              <a:spcPct val="0"/>
            </a:spcBef>
            <a:spcAft>
              <a:spcPct val="15000"/>
            </a:spcAft>
            <a:buFont typeface="Arial" panose="020B0604020202020204" pitchFamily="34" charset="0"/>
            <a:buChar char="•"/>
          </a:pPr>
          <a:r>
            <a:rPr lang="sv-SE" sz="1400" b="1" kern="1200" dirty="0">
              <a:solidFill>
                <a:schemeClr val="tx1"/>
              </a:solidFill>
            </a:rPr>
            <a:t>Arbetsinnehåll anpassat till omvårdnadsetik och värderingar</a:t>
          </a:r>
          <a:endParaRPr lang="sv-SE" sz="1400" b="1" kern="1200" dirty="0"/>
        </a:p>
        <a:p>
          <a:pPr marL="114300" lvl="1" indent="-114300" algn="l" defTabSz="622300">
            <a:lnSpc>
              <a:spcPct val="90000"/>
            </a:lnSpc>
            <a:spcBef>
              <a:spcPct val="0"/>
            </a:spcBef>
            <a:spcAft>
              <a:spcPct val="15000"/>
            </a:spcAft>
            <a:buFont typeface="Arial" panose="020B0604020202020204" pitchFamily="34" charset="0"/>
            <a:buChar char="•"/>
          </a:pPr>
          <a:r>
            <a:rPr lang="sv-SE" sz="1400" b="1" kern="1200" dirty="0">
              <a:solidFill>
                <a:schemeClr val="tx1"/>
              </a:solidFill>
            </a:rPr>
            <a:t>Personligt ansvar</a:t>
          </a:r>
        </a:p>
        <a:p>
          <a:pPr marL="114300" lvl="1" indent="-114300" algn="l" defTabSz="622300">
            <a:lnSpc>
              <a:spcPct val="90000"/>
            </a:lnSpc>
            <a:spcBef>
              <a:spcPct val="0"/>
            </a:spcBef>
            <a:spcAft>
              <a:spcPct val="15000"/>
            </a:spcAft>
            <a:buFont typeface="Arial" panose="020B0604020202020204" pitchFamily="34" charset="0"/>
            <a:buChar char="•"/>
          </a:pPr>
          <a:r>
            <a:rPr lang="sv-SE" sz="1400" b="1" kern="1200" dirty="0">
              <a:solidFill>
                <a:schemeClr val="tx1"/>
              </a:solidFill>
            </a:rPr>
            <a:t>Evidensbaserat arbete </a:t>
          </a:r>
        </a:p>
        <a:p>
          <a:pPr marL="114300" lvl="1" indent="-114300" algn="l" defTabSz="622300">
            <a:lnSpc>
              <a:spcPct val="90000"/>
            </a:lnSpc>
            <a:spcBef>
              <a:spcPct val="0"/>
            </a:spcBef>
            <a:spcAft>
              <a:spcPct val="15000"/>
            </a:spcAft>
            <a:buFont typeface="Arial" panose="020B0604020202020204" pitchFamily="34" charset="0"/>
            <a:buChar char="•"/>
          </a:pPr>
          <a:r>
            <a:rPr lang="sv-SE" sz="1400" b="1" kern="1200" dirty="0">
              <a:solidFill>
                <a:schemeClr val="tx1"/>
              </a:solidFill>
            </a:rPr>
            <a:t>Utveckling och utmaningar</a:t>
          </a:r>
          <a:endParaRPr lang="en-US" sz="1400" b="1" kern="1200" dirty="0">
            <a:solidFill>
              <a:schemeClr val="tx1"/>
            </a:solidFill>
          </a:endParaRPr>
        </a:p>
      </dsp:txBody>
      <dsp:txXfrm>
        <a:off x="977" y="0"/>
        <a:ext cx="2667459" cy="2959194"/>
      </dsp:txXfrm>
    </dsp:sp>
    <dsp:sp modelId="{D7B2B68D-70C5-4414-B46B-F8376AADA4B3}">
      <dsp:nvSpPr>
        <dsp:cNvPr id="0" name=""/>
        <dsp:cNvSpPr/>
      </dsp:nvSpPr>
      <dsp:spPr>
        <a:xfrm>
          <a:off x="1854856" y="0"/>
          <a:ext cx="3786856" cy="2959194"/>
        </a:xfrm>
        <a:prstGeom prst="chevron">
          <a:avLst>
            <a:gd name="adj" fmla="val 25000"/>
          </a:avLst>
        </a:prstGeom>
        <a:solidFill>
          <a:srgbClr val="24ABD7"/>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370" tIns="30480" rIns="177370" bIns="30480" numCol="1" spcCol="1270" anchor="t" anchorCtr="0">
          <a:noAutofit/>
        </a:bodyPr>
        <a:lstStyle/>
        <a:p>
          <a:pPr marL="0" lvl="0" indent="0" algn="l" defTabSz="533400">
            <a:lnSpc>
              <a:spcPct val="90000"/>
            </a:lnSpc>
            <a:spcBef>
              <a:spcPct val="0"/>
            </a:spcBef>
            <a:spcAft>
              <a:spcPct val="35000"/>
            </a:spcAft>
            <a:buNone/>
          </a:pPr>
          <a:r>
            <a:rPr lang="sv-SE" sz="1200" b="1" kern="1200" dirty="0">
              <a:latin typeface="+mn-lt"/>
            </a:rPr>
            <a:t>Tankar lämna Yrket</a:t>
          </a: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Inte delade värderingar kring patientsäkerhet och vård</a:t>
          </a:r>
          <a:endParaRPr lang="sv-SE" sz="1200" kern="1200" dirty="0">
            <a:latin typeface="+mn-lt"/>
          </a:endParaRP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Krävande emotionell och fysisk arbete</a:t>
          </a:r>
          <a:endParaRPr lang="sv-SE" sz="1200" kern="1200" dirty="0">
            <a:latin typeface="+mn-lt"/>
          </a:endParaRP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Social utmattning, orkar nog inte mer</a:t>
          </a: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Trött på det sjuka</a:t>
          </a: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Ser inga karriärmöjligheter</a:t>
          </a: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Söker nya personliga utmaningar</a:t>
          </a:r>
        </a:p>
      </dsp:txBody>
      <dsp:txXfrm>
        <a:off x="2594655" y="0"/>
        <a:ext cx="2307259" cy="2959194"/>
      </dsp:txXfrm>
    </dsp:sp>
    <dsp:sp modelId="{EF8A9647-72D2-4723-99C9-E1985562FE36}">
      <dsp:nvSpPr>
        <dsp:cNvPr id="0" name=""/>
        <dsp:cNvSpPr/>
      </dsp:nvSpPr>
      <dsp:spPr>
        <a:xfrm>
          <a:off x="4416623" y="0"/>
          <a:ext cx="3863329" cy="2959194"/>
        </a:xfrm>
        <a:prstGeom prst="chevron">
          <a:avLst>
            <a:gd name="adj" fmla="val 25000"/>
          </a:avLst>
        </a:prstGeom>
        <a:solidFill>
          <a:srgbClr val="24ABD7"/>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370" tIns="30480" rIns="177370" bIns="30480" numCol="1" spcCol="1270" anchor="t" anchorCtr="0">
          <a:noAutofit/>
        </a:bodyPr>
        <a:lstStyle/>
        <a:p>
          <a:pPr marL="0" lvl="0" indent="0" algn="l" defTabSz="533400">
            <a:lnSpc>
              <a:spcPct val="90000"/>
            </a:lnSpc>
            <a:spcBef>
              <a:spcPct val="0"/>
            </a:spcBef>
            <a:spcAft>
              <a:spcPct val="35000"/>
            </a:spcAft>
            <a:buNone/>
          </a:pPr>
          <a:r>
            <a:rPr lang="sv-SE" sz="1200" b="1" kern="1200" dirty="0"/>
            <a:t>Anledningar har lämnat</a:t>
          </a: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Inga förutsättningar att bedriva den vård man trodde på (resursbrist, för många patienter, för stort ansvar)</a:t>
          </a:r>
          <a:endParaRPr lang="sv-SE" sz="1200" kern="1200" dirty="0">
            <a:latin typeface="+mn-lt"/>
          </a:endParaRP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Emotionellt  utmattande och socialt dränerande</a:t>
          </a: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Kompetens som inte utnyttjades</a:t>
          </a: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Arbetets karaktär möjliggjorde inte utveckling</a:t>
          </a: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Sökte personlig utveckling</a:t>
          </a:r>
        </a:p>
      </dsp:txBody>
      <dsp:txXfrm>
        <a:off x="5156422" y="0"/>
        <a:ext cx="2383732" cy="295919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E69E2-CE60-48E8-B7F9-57F3AC21B642}">
      <dsp:nvSpPr>
        <dsp:cNvPr id="0" name=""/>
        <dsp:cNvSpPr/>
      </dsp:nvSpPr>
      <dsp:spPr>
        <a:xfrm>
          <a:off x="3259" y="0"/>
          <a:ext cx="2850117" cy="1878936"/>
        </a:xfrm>
        <a:prstGeom prst="homePlate">
          <a:avLst>
            <a:gd name="adj" fmla="val 25000"/>
          </a:avLst>
        </a:prstGeom>
        <a:solidFill>
          <a:srgbClr val="F67F57"/>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0546" tIns="30480" rIns="402183" bIns="30480" numCol="1" spcCol="1270" anchor="t" anchorCtr="0">
          <a:noAutofit/>
        </a:bodyPr>
        <a:lstStyle/>
        <a:p>
          <a:pPr marL="0" lvl="0" indent="0" algn="l" defTabSz="533400">
            <a:lnSpc>
              <a:spcPct val="90000"/>
            </a:lnSpc>
            <a:spcBef>
              <a:spcPct val="0"/>
            </a:spcBef>
            <a:spcAft>
              <a:spcPct val="35000"/>
            </a:spcAft>
            <a:buFont typeface="Arial" panose="020B0604020202020204" pitchFamily="34" charset="0"/>
            <a:buNone/>
          </a:pPr>
          <a:r>
            <a:rPr lang="sv-SE" sz="1200" b="1" kern="1200" dirty="0"/>
            <a:t>Motivation</a:t>
          </a: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schemeClr val="tx1"/>
              </a:solidFill>
            </a:rPr>
            <a:t>Att vara en del av en arbetsgemenskap</a:t>
          </a:r>
          <a:endParaRPr lang="sv-SE"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schemeClr val="tx1"/>
              </a:solidFill>
            </a:rPr>
            <a:t>Väl fungerande teamsamverkan</a:t>
          </a:r>
          <a:endParaRPr lang="sv-SE"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schemeClr val="tx1"/>
              </a:solidFill>
            </a:rPr>
            <a:t>Tryggt kollegialt klimat</a:t>
          </a:r>
          <a:endParaRPr lang="sv-SE"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schemeClr val="tx1"/>
              </a:solidFill>
            </a:rPr>
            <a:t>Kvalificerade, kompetenta och stöttande kollegor</a:t>
          </a:r>
          <a:endParaRPr lang="sv-SE" sz="1200" kern="1200" dirty="0"/>
        </a:p>
        <a:p>
          <a:pPr marL="114300" lvl="1" indent="-114300" algn="l" defTabSz="533400">
            <a:lnSpc>
              <a:spcPct val="90000"/>
            </a:lnSpc>
            <a:spcBef>
              <a:spcPct val="0"/>
            </a:spcBef>
            <a:spcAft>
              <a:spcPct val="15000"/>
            </a:spcAft>
            <a:buChar char="•"/>
          </a:pPr>
          <a:r>
            <a:rPr lang="sv-SE" sz="1200" kern="1200" dirty="0">
              <a:solidFill>
                <a:schemeClr val="tx1"/>
              </a:solidFill>
            </a:rPr>
            <a:t>Humor på arbetsplatsen</a:t>
          </a:r>
        </a:p>
      </dsp:txBody>
      <dsp:txXfrm>
        <a:off x="3259" y="0"/>
        <a:ext cx="2615250" cy="1878936"/>
      </dsp:txXfrm>
    </dsp:sp>
    <dsp:sp modelId="{D7B2B68D-70C5-4414-B46B-F8376AADA4B3}">
      <dsp:nvSpPr>
        <dsp:cNvPr id="0" name=""/>
        <dsp:cNvSpPr/>
      </dsp:nvSpPr>
      <dsp:spPr>
        <a:xfrm>
          <a:off x="2283353" y="0"/>
          <a:ext cx="2850117" cy="1878936"/>
        </a:xfrm>
        <a:prstGeom prst="chevron">
          <a:avLst>
            <a:gd name="adj" fmla="val 25000"/>
          </a:avLst>
        </a:prstGeom>
        <a:solidFill>
          <a:srgbClr val="F67F57"/>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0546" tIns="30480" rIns="100546" bIns="30480" numCol="1" spcCol="1270" anchor="t" anchorCtr="0">
          <a:noAutofit/>
        </a:bodyPr>
        <a:lstStyle/>
        <a:p>
          <a:pPr marL="0" lvl="0" indent="0" algn="l" defTabSz="533400">
            <a:lnSpc>
              <a:spcPct val="90000"/>
            </a:lnSpc>
            <a:spcBef>
              <a:spcPct val="0"/>
            </a:spcBef>
            <a:spcAft>
              <a:spcPct val="35000"/>
            </a:spcAft>
            <a:buNone/>
          </a:pPr>
          <a:r>
            <a:rPr lang="sv-SE" sz="1200" b="1" kern="1200" dirty="0">
              <a:latin typeface="+mn-lt"/>
            </a:rPr>
            <a:t>Tankar lämna Yrket</a:t>
          </a:r>
          <a:endParaRPr lang="sv-SE"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Saknar teamkänsla/samarbeten inom teamet</a:t>
          </a:r>
          <a:endParaRPr lang="sv-SE" sz="1200" kern="1200" dirty="0">
            <a:latin typeface="+mn-lt"/>
          </a:endParaRPr>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Kollegial frustration</a:t>
          </a:r>
          <a:endParaRPr lang="sv-SE" sz="1200" kern="1200" dirty="0">
            <a:solidFill>
              <a:prstClr val="black"/>
            </a:solidFill>
            <a:latin typeface="+mn-lt"/>
            <a:ea typeface="Calibri" panose="020F0502020204030204" pitchFamily="34" charset="0"/>
            <a:cs typeface="Times New Roman" panose="02020603050405020304" pitchFamily="18" charset="0"/>
          </a:endParaRPr>
        </a:p>
        <a:p>
          <a:pPr marL="57150" lvl="1" indent="-57150" algn="l" defTabSz="400050">
            <a:lnSpc>
              <a:spcPct val="90000"/>
            </a:lnSpc>
            <a:spcBef>
              <a:spcPct val="0"/>
            </a:spcBef>
            <a:spcAft>
              <a:spcPct val="15000"/>
            </a:spcAft>
            <a:buChar char="•"/>
          </a:pPr>
          <a:endParaRPr lang="sv-SE" sz="900" kern="1200"/>
        </a:p>
      </dsp:txBody>
      <dsp:txXfrm>
        <a:off x="2753087" y="0"/>
        <a:ext cx="1910649" cy="1878936"/>
      </dsp:txXfrm>
    </dsp:sp>
    <dsp:sp modelId="{EF8A9647-72D2-4723-99C9-E1985562FE36}">
      <dsp:nvSpPr>
        <dsp:cNvPr id="0" name=""/>
        <dsp:cNvSpPr/>
      </dsp:nvSpPr>
      <dsp:spPr>
        <a:xfrm>
          <a:off x="4563447" y="0"/>
          <a:ext cx="2850117" cy="1878936"/>
        </a:xfrm>
        <a:prstGeom prst="chevron">
          <a:avLst>
            <a:gd name="adj" fmla="val 25000"/>
          </a:avLst>
        </a:prstGeom>
        <a:solidFill>
          <a:srgbClr val="F67F57"/>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0546" tIns="30480" rIns="100546" bIns="30480" numCol="1" spcCol="1270" anchor="t" anchorCtr="0">
          <a:noAutofit/>
        </a:bodyPr>
        <a:lstStyle/>
        <a:p>
          <a:pPr marL="0" lvl="0" indent="0" algn="l" defTabSz="533400">
            <a:lnSpc>
              <a:spcPct val="90000"/>
            </a:lnSpc>
            <a:spcBef>
              <a:spcPct val="0"/>
            </a:spcBef>
            <a:spcAft>
              <a:spcPct val="35000"/>
            </a:spcAft>
            <a:buNone/>
          </a:pPr>
          <a:r>
            <a:rPr lang="sv-SE" sz="1200" b="1" kern="1200" dirty="0"/>
            <a:t>Anledningar lämnat</a:t>
          </a:r>
          <a:endParaRPr lang="sv-SE"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Hierarkier på arbetsplatsen</a:t>
          </a:r>
          <a:endParaRPr lang="sv-SE" sz="1200" kern="1200" dirty="0">
            <a:latin typeface="+mn-lt"/>
          </a:endParaRPr>
        </a:p>
        <a:p>
          <a:pPr marL="57150" lvl="1" indent="-57150" algn="l" defTabSz="400050">
            <a:lnSpc>
              <a:spcPct val="90000"/>
            </a:lnSpc>
            <a:spcBef>
              <a:spcPct val="0"/>
            </a:spcBef>
            <a:spcAft>
              <a:spcPct val="15000"/>
            </a:spcAft>
            <a:buChar char="•"/>
          </a:pPr>
          <a:endParaRPr lang="sv-SE" sz="900" kern="1200" dirty="0"/>
        </a:p>
      </dsp:txBody>
      <dsp:txXfrm>
        <a:off x="5033181" y="0"/>
        <a:ext cx="1910649" cy="187893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E69E2-CE60-48E8-B7F9-57F3AC21B642}">
      <dsp:nvSpPr>
        <dsp:cNvPr id="0" name=""/>
        <dsp:cNvSpPr/>
      </dsp:nvSpPr>
      <dsp:spPr>
        <a:xfrm>
          <a:off x="196207" y="5"/>
          <a:ext cx="2787215" cy="2826705"/>
        </a:xfrm>
        <a:prstGeom prst="homePlate">
          <a:avLst>
            <a:gd name="adj" fmla="val 25000"/>
          </a:avLst>
        </a:prstGeom>
        <a:solidFill>
          <a:srgbClr val="AAC0A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8327" tIns="30480" rIns="393307" bIns="30480" numCol="1" spcCol="1270" anchor="t" anchorCtr="0">
          <a:noAutofit/>
        </a:bodyPr>
        <a:lstStyle/>
        <a:p>
          <a:pPr marL="0" lvl="0" indent="0" algn="l" defTabSz="533400">
            <a:lnSpc>
              <a:spcPct val="90000"/>
            </a:lnSpc>
            <a:spcBef>
              <a:spcPct val="0"/>
            </a:spcBef>
            <a:spcAft>
              <a:spcPct val="35000"/>
            </a:spcAft>
            <a:buFont typeface="Arial" panose="020B0604020202020204" pitchFamily="34" charset="0"/>
            <a:buNone/>
          </a:pPr>
          <a:r>
            <a:rPr lang="sv-SE" sz="1200" b="1" kern="1200" dirty="0"/>
            <a:t>Motivation</a:t>
          </a: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schemeClr val="tx1"/>
              </a:solidFill>
              <a:latin typeface="+mn-lt"/>
            </a:rPr>
            <a:t>Rättvis lön</a:t>
          </a:r>
          <a:endParaRPr lang="sv-SE" sz="1200" kern="1200" dirty="0"/>
        </a:p>
        <a:p>
          <a:pPr marL="114300" lvl="1" indent="-114300" algn="l" defTabSz="533400">
            <a:lnSpc>
              <a:spcPct val="90000"/>
            </a:lnSpc>
            <a:spcBef>
              <a:spcPct val="0"/>
            </a:spcBef>
            <a:spcAft>
              <a:spcPct val="15000"/>
            </a:spcAft>
            <a:buChar char="•"/>
          </a:pPr>
          <a:r>
            <a:rPr lang="sv-SE" sz="1200" kern="1200" dirty="0">
              <a:solidFill>
                <a:schemeClr val="tx1"/>
              </a:solidFill>
              <a:latin typeface="+mn-lt"/>
            </a:rPr>
            <a:t>Löneutveckling i förhållande till kompetens och ansvar</a:t>
          </a:r>
        </a:p>
        <a:p>
          <a:pPr marL="114300" lvl="1" indent="-114300" algn="l" defTabSz="533400">
            <a:lnSpc>
              <a:spcPct val="90000"/>
            </a:lnSpc>
            <a:spcBef>
              <a:spcPct val="0"/>
            </a:spcBef>
            <a:spcAft>
              <a:spcPct val="15000"/>
            </a:spcAft>
            <a:buChar char="•"/>
          </a:pPr>
          <a:r>
            <a:rPr lang="sv-SE" sz="1200" kern="1200" dirty="0">
              <a:solidFill>
                <a:schemeClr val="tx1"/>
              </a:solidFill>
              <a:latin typeface="+mn-lt"/>
            </a:rPr>
            <a:t>Respektfull feedback från chef, kollegor och patienter</a:t>
          </a:r>
        </a:p>
        <a:p>
          <a:pPr marL="114300" lvl="1" indent="-114300" algn="l" defTabSz="533400">
            <a:lnSpc>
              <a:spcPct val="90000"/>
            </a:lnSpc>
            <a:spcBef>
              <a:spcPct val="0"/>
            </a:spcBef>
            <a:spcAft>
              <a:spcPct val="15000"/>
            </a:spcAft>
            <a:buChar char="•"/>
          </a:pPr>
          <a:r>
            <a:rPr lang="sv-SE" sz="1200" kern="1200" dirty="0">
              <a:solidFill>
                <a:schemeClr val="tx1"/>
              </a:solidFill>
              <a:latin typeface="+mn-lt"/>
            </a:rPr>
            <a:t>Samhälleligt erkännande</a:t>
          </a:r>
        </a:p>
      </dsp:txBody>
      <dsp:txXfrm>
        <a:off x="196207" y="5"/>
        <a:ext cx="2438813" cy="2826705"/>
      </dsp:txXfrm>
    </dsp:sp>
    <dsp:sp modelId="{D7B2B68D-70C5-4414-B46B-F8376AADA4B3}">
      <dsp:nvSpPr>
        <dsp:cNvPr id="0" name=""/>
        <dsp:cNvSpPr/>
      </dsp:nvSpPr>
      <dsp:spPr>
        <a:xfrm>
          <a:off x="2232246" y="0"/>
          <a:ext cx="3313609" cy="2826705"/>
        </a:xfrm>
        <a:prstGeom prst="chevron">
          <a:avLst>
            <a:gd name="adj" fmla="val 25000"/>
          </a:avLst>
        </a:prstGeom>
        <a:solidFill>
          <a:srgbClr val="AAC0A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8327" tIns="30480" rIns="98327" bIns="30480" numCol="1" spcCol="1270" anchor="t" anchorCtr="0">
          <a:noAutofit/>
        </a:bodyPr>
        <a:lstStyle/>
        <a:p>
          <a:pPr marL="0" lvl="0" indent="0" algn="l" defTabSz="533400">
            <a:lnSpc>
              <a:spcPct val="90000"/>
            </a:lnSpc>
            <a:spcBef>
              <a:spcPct val="0"/>
            </a:spcBef>
            <a:spcAft>
              <a:spcPct val="35000"/>
            </a:spcAft>
            <a:buNone/>
          </a:pPr>
          <a:r>
            <a:rPr lang="sv-SE" sz="1200" b="1" kern="1200" dirty="0">
              <a:latin typeface="+mn-lt"/>
            </a:rPr>
            <a:t>Tankar lämna Yrket</a:t>
          </a:r>
          <a:endParaRPr lang="sv-SE"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ea typeface="Calibri" panose="020F0502020204030204" pitchFamily="34" charset="0"/>
              <a:cs typeface="Times New Roman" panose="02020603050405020304" pitchFamily="18" charset="0"/>
            </a:rPr>
            <a:t>Lönen är inte rättvis i förhållande till arbetstid, utfört arbete och utbildning</a:t>
          </a:r>
          <a:endParaRPr lang="sv-SE" sz="1200" kern="1200" dirty="0">
            <a:latin typeface="+mn-lt"/>
          </a:endParaRPr>
        </a:p>
        <a:p>
          <a:pPr marL="114300" lvl="1" indent="-114300" algn="l" defTabSz="533400">
            <a:lnSpc>
              <a:spcPct val="90000"/>
            </a:lnSpc>
            <a:spcBef>
              <a:spcPct val="0"/>
            </a:spcBef>
            <a:spcAft>
              <a:spcPct val="15000"/>
            </a:spcAft>
            <a:buChar char="•"/>
          </a:pPr>
          <a:r>
            <a:rPr lang="sv-SE" sz="1200" kern="1200" dirty="0">
              <a:solidFill>
                <a:prstClr val="black"/>
              </a:solidFill>
              <a:latin typeface="+mn-lt"/>
              <a:ea typeface="Calibri" panose="020F0502020204030204" pitchFamily="34" charset="0"/>
              <a:cs typeface="Times New Roman" panose="02020603050405020304" pitchFamily="18" charset="0"/>
            </a:rPr>
            <a:t>Kan inte påverka lönen (trots ansträngningar)</a:t>
          </a:r>
        </a:p>
        <a:p>
          <a:pPr marL="114300" lvl="1" indent="-114300" algn="l" defTabSz="533400">
            <a:lnSpc>
              <a:spcPct val="90000"/>
            </a:lnSpc>
            <a:spcBef>
              <a:spcPct val="0"/>
            </a:spcBef>
            <a:spcAft>
              <a:spcPct val="15000"/>
            </a:spcAft>
            <a:buChar char="•"/>
          </a:pPr>
          <a:r>
            <a:rPr lang="sv-SE" sz="1200" kern="1200" dirty="0">
              <a:solidFill>
                <a:prstClr val="black"/>
              </a:solidFill>
              <a:latin typeface="+mn-lt"/>
              <a:ea typeface="Calibri" panose="020F0502020204030204" pitchFamily="34" charset="0"/>
              <a:cs typeface="Times New Roman" panose="02020603050405020304" pitchFamily="18" charset="0"/>
            </a:rPr>
            <a:t>Inte tillfredsställande löneutveckling</a:t>
          </a:r>
        </a:p>
        <a:p>
          <a:pPr marL="114300" lvl="1" indent="-114300" algn="l" defTabSz="533400">
            <a:lnSpc>
              <a:spcPct val="90000"/>
            </a:lnSpc>
            <a:spcBef>
              <a:spcPct val="0"/>
            </a:spcBef>
            <a:spcAft>
              <a:spcPct val="15000"/>
            </a:spcAft>
            <a:buChar char="•"/>
          </a:pPr>
          <a:r>
            <a:rPr lang="sv-SE" sz="1200" kern="1200" dirty="0">
              <a:solidFill>
                <a:prstClr val="black"/>
              </a:solidFill>
              <a:latin typeface="+mn-lt"/>
              <a:ea typeface="Calibri" panose="020F0502020204030204" pitchFamily="34" charset="0"/>
              <a:cs typeface="Times New Roman" panose="02020603050405020304" pitchFamily="18" charset="0"/>
            </a:rPr>
            <a:t>Inte tillfreds med själva lönen</a:t>
          </a:r>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Professionen värderas inte i samhället</a:t>
          </a:r>
        </a:p>
      </dsp:txBody>
      <dsp:txXfrm>
        <a:off x="2938922" y="0"/>
        <a:ext cx="1900257" cy="2826705"/>
      </dsp:txXfrm>
    </dsp:sp>
    <dsp:sp modelId="{EF8A9647-72D2-4723-99C9-E1985562FE36}">
      <dsp:nvSpPr>
        <dsp:cNvPr id="0" name=""/>
        <dsp:cNvSpPr/>
      </dsp:nvSpPr>
      <dsp:spPr>
        <a:xfrm>
          <a:off x="4830020" y="0"/>
          <a:ext cx="2787215" cy="2826705"/>
        </a:xfrm>
        <a:prstGeom prst="chevron">
          <a:avLst>
            <a:gd name="adj" fmla="val 25000"/>
          </a:avLst>
        </a:prstGeom>
        <a:solidFill>
          <a:srgbClr val="AAC0A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8327" tIns="30480" rIns="98327" bIns="30480" numCol="1" spcCol="1270" anchor="t" anchorCtr="0">
          <a:noAutofit/>
        </a:bodyPr>
        <a:lstStyle/>
        <a:p>
          <a:pPr marL="0" lvl="0" indent="0" algn="l" defTabSz="533400">
            <a:lnSpc>
              <a:spcPct val="90000"/>
            </a:lnSpc>
            <a:spcBef>
              <a:spcPct val="0"/>
            </a:spcBef>
            <a:spcAft>
              <a:spcPct val="35000"/>
            </a:spcAft>
            <a:buNone/>
          </a:pPr>
          <a:r>
            <a:rPr lang="sv-SE" sz="1200" b="1" kern="1200" dirty="0"/>
            <a:t>Anledningar lämnat</a:t>
          </a:r>
          <a:endParaRPr lang="sv-SE" sz="1200" kern="1200" dirty="0"/>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Inte rätt lön för jobbet som utförs</a:t>
          </a: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Ingen löneutveckling</a:t>
          </a:r>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Bristande uppskattning från chefer</a:t>
          </a:r>
        </a:p>
      </dsp:txBody>
      <dsp:txXfrm>
        <a:off x="5526824" y="0"/>
        <a:ext cx="1393607" cy="282670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E69E2-CE60-48E8-B7F9-57F3AC21B642}">
      <dsp:nvSpPr>
        <dsp:cNvPr id="0" name=""/>
        <dsp:cNvSpPr/>
      </dsp:nvSpPr>
      <dsp:spPr>
        <a:xfrm>
          <a:off x="1263" y="0"/>
          <a:ext cx="2379735" cy="1233166"/>
        </a:xfrm>
        <a:prstGeom prst="homePlate">
          <a:avLst>
            <a:gd name="adj" fmla="val 25000"/>
          </a:avLst>
        </a:prstGeom>
        <a:solidFill>
          <a:schemeClr val="bg1"/>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952" tIns="30480" rIns="335807" bIns="30480" numCol="1" spcCol="1270" anchor="t" anchorCtr="0">
          <a:noAutofit/>
        </a:bodyPr>
        <a:lstStyle/>
        <a:p>
          <a:pPr marL="0" lvl="0" indent="0" algn="l" defTabSz="533400">
            <a:lnSpc>
              <a:spcPct val="90000"/>
            </a:lnSpc>
            <a:spcBef>
              <a:spcPct val="0"/>
            </a:spcBef>
            <a:spcAft>
              <a:spcPct val="35000"/>
            </a:spcAft>
            <a:buNone/>
          </a:pPr>
          <a:r>
            <a:rPr lang="sv-SE" sz="1200" b="1" kern="1200" dirty="0"/>
            <a:t>Motivation</a:t>
          </a:r>
          <a:endParaRPr lang="sv-SE" sz="1200" kern="1200" dirty="0"/>
        </a:p>
        <a:p>
          <a:pPr marL="228600" lvl="1" indent="-228600" algn="l" defTabSz="933450">
            <a:lnSpc>
              <a:spcPct val="90000"/>
            </a:lnSpc>
            <a:spcBef>
              <a:spcPct val="0"/>
            </a:spcBef>
            <a:spcAft>
              <a:spcPct val="15000"/>
            </a:spcAft>
            <a:buChar char="•"/>
          </a:pPr>
          <a:endParaRPr lang="sv-SE" sz="2100" kern="1200" dirty="0"/>
        </a:p>
      </dsp:txBody>
      <dsp:txXfrm>
        <a:off x="1263" y="0"/>
        <a:ext cx="2225589" cy="1233166"/>
      </dsp:txXfrm>
    </dsp:sp>
    <dsp:sp modelId="{D7B2B68D-70C5-4414-B46B-F8376AADA4B3}">
      <dsp:nvSpPr>
        <dsp:cNvPr id="0" name=""/>
        <dsp:cNvSpPr/>
      </dsp:nvSpPr>
      <dsp:spPr>
        <a:xfrm>
          <a:off x="1905051" y="0"/>
          <a:ext cx="2930834" cy="1233166"/>
        </a:xfrm>
        <a:prstGeom prst="chevron">
          <a:avLst>
            <a:gd name="adj" fmla="val 25000"/>
          </a:avLst>
        </a:prstGeom>
        <a:solidFill>
          <a:schemeClr val="bg1"/>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952" tIns="30480" rIns="83952" bIns="30480" numCol="1" spcCol="1270" anchor="t" anchorCtr="0">
          <a:noAutofit/>
        </a:bodyPr>
        <a:lstStyle/>
        <a:p>
          <a:pPr marL="0" lvl="0" indent="0" algn="l" defTabSz="533400">
            <a:lnSpc>
              <a:spcPct val="90000"/>
            </a:lnSpc>
            <a:spcBef>
              <a:spcPct val="0"/>
            </a:spcBef>
            <a:spcAft>
              <a:spcPct val="35000"/>
            </a:spcAft>
            <a:buNone/>
          </a:pPr>
          <a:r>
            <a:rPr lang="sv-SE" sz="1200" b="1" kern="1200" dirty="0">
              <a:latin typeface="+mn-lt"/>
            </a:rPr>
            <a:t>Tänka på att lämna Yrket</a:t>
          </a:r>
          <a:endParaRPr lang="sv-SE"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Inte sjuk nu men rädd för att bli det</a:t>
          </a:r>
          <a:endParaRPr lang="sv-SE" sz="1200" kern="1200" dirty="0">
            <a:latin typeface="+mn-lt"/>
          </a:endParaRP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Ta hand om sig själv</a:t>
          </a:r>
          <a:endParaRPr lang="sv-SE" sz="1200" kern="1200" dirty="0">
            <a:latin typeface="+mn-lt"/>
          </a:endParaRPr>
        </a:p>
        <a:p>
          <a:pPr marL="114300" lvl="1" indent="-114300" algn="l" defTabSz="533400">
            <a:lnSpc>
              <a:spcPct val="90000"/>
            </a:lnSpc>
            <a:spcBef>
              <a:spcPct val="0"/>
            </a:spcBef>
            <a:spcAft>
              <a:spcPct val="15000"/>
            </a:spcAft>
            <a:buChar char="•"/>
          </a:pPr>
          <a:r>
            <a:rPr lang="sv-SE" sz="1200" kern="1200" dirty="0">
              <a:solidFill>
                <a:prstClr val="black"/>
              </a:solidFill>
              <a:latin typeface="+mn-lt"/>
            </a:rPr>
            <a:t>Sömnsvårigheter</a:t>
          </a:r>
        </a:p>
      </dsp:txBody>
      <dsp:txXfrm>
        <a:off x="2213343" y="0"/>
        <a:ext cx="2314251" cy="1233166"/>
      </dsp:txXfrm>
    </dsp:sp>
    <dsp:sp modelId="{EF8A9647-72D2-4723-99C9-E1985562FE36}">
      <dsp:nvSpPr>
        <dsp:cNvPr id="0" name=""/>
        <dsp:cNvSpPr/>
      </dsp:nvSpPr>
      <dsp:spPr>
        <a:xfrm>
          <a:off x="4359939" y="0"/>
          <a:ext cx="2379735" cy="1233166"/>
        </a:xfrm>
        <a:prstGeom prst="chevron">
          <a:avLst>
            <a:gd name="adj" fmla="val 25000"/>
          </a:avLst>
        </a:prstGeom>
        <a:solidFill>
          <a:schemeClr val="bg1"/>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952" tIns="30480" rIns="83952" bIns="30480" numCol="1" spcCol="1270" anchor="t" anchorCtr="0">
          <a:noAutofit/>
        </a:bodyPr>
        <a:lstStyle/>
        <a:p>
          <a:pPr marL="0" lvl="0" indent="0" algn="l" defTabSz="533400">
            <a:lnSpc>
              <a:spcPct val="90000"/>
            </a:lnSpc>
            <a:spcBef>
              <a:spcPct val="0"/>
            </a:spcBef>
            <a:spcAft>
              <a:spcPct val="35000"/>
            </a:spcAft>
            <a:buNone/>
          </a:pPr>
          <a:r>
            <a:rPr lang="sv-SE" sz="1200" b="1" kern="1200" dirty="0"/>
            <a:t>Anledningar lämnat</a:t>
          </a:r>
          <a:endParaRPr lang="sv-SE"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solidFill>
                <a:prstClr val="black"/>
              </a:solidFill>
              <a:latin typeface="+mn-lt"/>
            </a:rPr>
            <a:t>Blev sjuk i arbetsrelaterad sjukdom</a:t>
          </a:r>
          <a:endParaRPr lang="sv-SE" sz="1200" kern="1200" dirty="0">
            <a:latin typeface="+mn-lt"/>
          </a:endParaRPr>
        </a:p>
        <a:p>
          <a:pPr marL="114300" lvl="1" indent="-114300" algn="l" defTabSz="533400">
            <a:lnSpc>
              <a:spcPct val="90000"/>
            </a:lnSpc>
            <a:spcBef>
              <a:spcPct val="0"/>
            </a:spcBef>
            <a:spcAft>
              <a:spcPct val="15000"/>
            </a:spcAft>
            <a:buFont typeface="Arial" panose="020B0604020202020204" pitchFamily="34" charset="0"/>
            <a:buChar char="•"/>
          </a:pPr>
          <a:r>
            <a:rPr lang="sv-SE" sz="1200" kern="1200" dirty="0">
              <a:latin typeface="+mn-lt"/>
            </a:rPr>
            <a:t>Hälsan påverkades negativt</a:t>
          </a:r>
        </a:p>
      </dsp:txBody>
      <dsp:txXfrm>
        <a:off x="4668231" y="0"/>
        <a:ext cx="1763152" cy="12331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57165-24C9-40DE-992D-E30B44CEF8D4}">
      <dsp:nvSpPr>
        <dsp:cNvPr id="0" name=""/>
        <dsp:cNvSpPr/>
      </dsp:nvSpPr>
      <dsp:spPr>
        <a:xfrm>
          <a:off x="932921" y="0"/>
          <a:ext cx="3755955" cy="3043451"/>
        </a:xfrm>
        <a:prstGeom prst="round2DiagRect">
          <a:avLst>
            <a:gd name="adj1" fmla="val 0"/>
            <a:gd name="adj2" fmla="val 1667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A9ED38C-872A-46BB-8908-BF00A65DB5C1}">
      <dsp:nvSpPr>
        <dsp:cNvPr id="0" name=""/>
        <dsp:cNvSpPr/>
      </dsp:nvSpPr>
      <dsp:spPr>
        <a:xfrm>
          <a:off x="2803048" y="734481"/>
          <a:ext cx="500" cy="1591376"/>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C11DE2D7-8A01-4335-99D6-A058CBE6DC3D}">
      <dsp:nvSpPr>
        <dsp:cNvPr id="0" name=""/>
        <dsp:cNvSpPr/>
      </dsp:nvSpPr>
      <dsp:spPr>
        <a:xfrm>
          <a:off x="1128182" y="7"/>
          <a:ext cx="1692228" cy="306033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sv-SE" sz="1000" b="1" kern="1200"/>
            <a:t>Kompetens</a:t>
          </a:r>
          <a:endParaRPr lang="sv-SE" sz="1000" kern="1200"/>
        </a:p>
        <a:p>
          <a:pPr marL="0" lvl="0" indent="0" algn="l" defTabSz="444500">
            <a:lnSpc>
              <a:spcPct val="90000"/>
            </a:lnSpc>
            <a:spcBef>
              <a:spcPct val="0"/>
            </a:spcBef>
            <a:spcAft>
              <a:spcPct val="35000"/>
            </a:spcAft>
            <a:buNone/>
          </a:pPr>
          <a:r>
            <a:rPr lang="sv-SE" sz="1000" i="1" kern="1200"/>
            <a:t>Meningsfullt arbete</a:t>
          </a:r>
          <a:endParaRPr lang="sv-SE" sz="1000" kern="1200"/>
        </a:p>
        <a:p>
          <a:pPr marL="0" lvl="0" indent="0" algn="l" defTabSz="444500">
            <a:lnSpc>
              <a:spcPct val="90000"/>
            </a:lnSpc>
            <a:spcBef>
              <a:spcPct val="0"/>
            </a:spcBef>
            <a:spcAft>
              <a:spcPct val="35000"/>
            </a:spcAft>
            <a:buNone/>
          </a:pPr>
          <a:r>
            <a:rPr lang="sv-SE" sz="1000" i="1" kern="1200"/>
            <a:t>Lärande/utveckling</a:t>
          </a:r>
          <a:endParaRPr lang="sv-SE" sz="1000" kern="1200"/>
        </a:p>
        <a:p>
          <a:pPr marL="0" lvl="0" indent="0" algn="l" defTabSz="444500">
            <a:lnSpc>
              <a:spcPct val="90000"/>
            </a:lnSpc>
            <a:spcBef>
              <a:spcPct val="0"/>
            </a:spcBef>
            <a:spcAft>
              <a:spcPct val="35000"/>
            </a:spcAft>
            <a:buNone/>
          </a:pPr>
          <a:r>
            <a:rPr lang="sv-SE" sz="1000" i="1" kern="1200"/>
            <a:t>Känsla av kompetens</a:t>
          </a:r>
          <a:endParaRPr lang="sv-SE" sz="1000" kern="1200"/>
        </a:p>
        <a:p>
          <a:pPr marL="0" lvl="0" indent="0" algn="l" defTabSz="444500">
            <a:lnSpc>
              <a:spcPct val="90000"/>
            </a:lnSpc>
            <a:spcBef>
              <a:spcPct val="0"/>
            </a:spcBef>
            <a:spcAft>
              <a:spcPct val="35000"/>
            </a:spcAft>
            <a:buNone/>
          </a:pPr>
          <a:r>
            <a:rPr lang="sv-SE" sz="1000" b="1" kern="1200"/>
            <a:t>Socialt stöd</a:t>
          </a:r>
          <a:endParaRPr lang="sv-SE" sz="1000" kern="1200"/>
        </a:p>
        <a:p>
          <a:pPr marL="0" lvl="0" indent="0" algn="l" defTabSz="444500">
            <a:lnSpc>
              <a:spcPct val="90000"/>
            </a:lnSpc>
            <a:spcBef>
              <a:spcPct val="0"/>
            </a:spcBef>
            <a:spcAft>
              <a:spcPct val="35000"/>
            </a:spcAft>
            <a:buNone/>
          </a:pPr>
          <a:r>
            <a:rPr lang="sv-SE" sz="1000" i="1" kern="1200"/>
            <a:t>Kollegor/Samarbete</a:t>
          </a:r>
          <a:endParaRPr lang="sv-SE" sz="1000" kern="1200"/>
        </a:p>
        <a:p>
          <a:pPr marL="0" lvl="0" indent="0" algn="l" defTabSz="444500">
            <a:lnSpc>
              <a:spcPct val="90000"/>
            </a:lnSpc>
            <a:spcBef>
              <a:spcPct val="0"/>
            </a:spcBef>
            <a:spcAft>
              <a:spcPct val="35000"/>
            </a:spcAft>
            <a:buNone/>
          </a:pPr>
          <a:r>
            <a:rPr lang="sv-SE" sz="1000" b="1" kern="1200"/>
            <a:t>Organisation</a:t>
          </a:r>
          <a:endParaRPr lang="sv-SE" sz="1000" kern="1200"/>
        </a:p>
        <a:p>
          <a:pPr marL="0" lvl="0" indent="0" algn="l" defTabSz="444500">
            <a:lnSpc>
              <a:spcPct val="90000"/>
            </a:lnSpc>
            <a:spcBef>
              <a:spcPct val="0"/>
            </a:spcBef>
            <a:spcAft>
              <a:spcPct val="35000"/>
            </a:spcAft>
            <a:buNone/>
          </a:pPr>
          <a:r>
            <a:rPr lang="sv-SE" sz="1000" i="1" kern="1200"/>
            <a:t>Arbetsförhållanden</a:t>
          </a:r>
          <a:endParaRPr lang="sv-SE" sz="1000" kern="1200"/>
        </a:p>
        <a:p>
          <a:pPr marL="0" lvl="0" indent="0" algn="l" defTabSz="444500">
            <a:lnSpc>
              <a:spcPct val="90000"/>
            </a:lnSpc>
            <a:spcBef>
              <a:spcPct val="0"/>
            </a:spcBef>
            <a:spcAft>
              <a:spcPct val="35000"/>
            </a:spcAft>
            <a:buNone/>
          </a:pPr>
          <a:endParaRPr lang="sv-SE" sz="1000" kern="1200"/>
        </a:p>
        <a:p>
          <a:pPr marL="0" lvl="0" indent="0" algn="l" defTabSz="444500">
            <a:lnSpc>
              <a:spcPct val="90000"/>
            </a:lnSpc>
            <a:spcBef>
              <a:spcPct val="0"/>
            </a:spcBef>
            <a:spcAft>
              <a:spcPct val="35000"/>
            </a:spcAft>
            <a:buNone/>
          </a:pPr>
          <a:endParaRPr lang="sv-SE" sz="1000" kern="1200"/>
        </a:p>
        <a:p>
          <a:pPr marL="0" lvl="0" indent="0" algn="l" defTabSz="444500">
            <a:lnSpc>
              <a:spcPct val="90000"/>
            </a:lnSpc>
            <a:spcBef>
              <a:spcPct val="0"/>
            </a:spcBef>
            <a:spcAft>
              <a:spcPct val="35000"/>
            </a:spcAft>
            <a:buNone/>
          </a:pPr>
          <a:endParaRPr lang="sv-SE" sz="1000" kern="1200"/>
        </a:p>
      </dsp:txBody>
      <dsp:txXfrm>
        <a:off x="1128182" y="7"/>
        <a:ext cx="1692228" cy="3060332"/>
      </dsp:txXfrm>
    </dsp:sp>
    <dsp:sp modelId="{635DF7F3-B563-403A-8711-2079CFC9FC3A}">
      <dsp:nvSpPr>
        <dsp:cNvPr id="0" name=""/>
        <dsp:cNvSpPr/>
      </dsp:nvSpPr>
      <dsp:spPr>
        <a:xfrm>
          <a:off x="2949731" y="95436"/>
          <a:ext cx="1783795" cy="260626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sv-SE" sz="1000" b="1" kern="1200"/>
            <a:t>Organisation</a:t>
          </a:r>
          <a:endParaRPr lang="sv-SE" sz="1000" kern="1200"/>
        </a:p>
        <a:p>
          <a:pPr marL="0" lvl="0" indent="0" algn="l" defTabSz="444500">
            <a:lnSpc>
              <a:spcPct val="90000"/>
            </a:lnSpc>
            <a:spcBef>
              <a:spcPct val="0"/>
            </a:spcBef>
            <a:spcAft>
              <a:spcPct val="35000"/>
            </a:spcAft>
            <a:buNone/>
          </a:pPr>
          <a:r>
            <a:rPr lang="sv-SE" sz="1000" i="1" kern="1200"/>
            <a:t>Hög arbetsbelastning</a:t>
          </a:r>
          <a:endParaRPr lang="sv-SE" sz="1000" kern="1200"/>
        </a:p>
        <a:p>
          <a:pPr marL="0" lvl="0" indent="0" algn="l" defTabSz="444500">
            <a:lnSpc>
              <a:spcPct val="90000"/>
            </a:lnSpc>
            <a:spcBef>
              <a:spcPct val="0"/>
            </a:spcBef>
            <a:spcAft>
              <a:spcPct val="35000"/>
            </a:spcAft>
            <a:buNone/>
          </a:pPr>
          <a:r>
            <a:rPr lang="sv-SE" sz="1000" i="1" kern="1200"/>
            <a:t>Övriga arbetsförhållanden</a:t>
          </a:r>
          <a:endParaRPr lang="sv-SE" sz="1000" kern="1200"/>
        </a:p>
        <a:p>
          <a:pPr marL="0" lvl="0" indent="0" algn="l" defTabSz="444500">
            <a:lnSpc>
              <a:spcPct val="90000"/>
            </a:lnSpc>
            <a:spcBef>
              <a:spcPct val="0"/>
            </a:spcBef>
            <a:spcAft>
              <a:spcPct val="35000"/>
            </a:spcAft>
            <a:buNone/>
          </a:pPr>
          <a:r>
            <a:rPr lang="sv-SE" sz="1000" b="1" kern="1200"/>
            <a:t>Kompetens</a:t>
          </a:r>
          <a:endParaRPr lang="sv-SE" sz="1000" kern="1200"/>
        </a:p>
        <a:p>
          <a:pPr marL="0" lvl="0" indent="0" algn="l" defTabSz="444500">
            <a:lnSpc>
              <a:spcPct val="90000"/>
            </a:lnSpc>
            <a:spcBef>
              <a:spcPct val="0"/>
            </a:spcBef>
            <a:spcAft>
              <a:spcPct val="35000"/>
            </a:spcAft>
            <a:buNone/>
          </a:pPr>
          <a:r>
            <a:rPr lang="sv-SE" sz="1000" i="1" kern="1200"/>
            <a:t>Osäkerhet kring kompetens</a:t>
          </a:r>
          <a:endParaRPr lang="sv-SE" sz="1000" kern="1200"/>
        </a:p>
        <a:p>
          <a:pPr marL="0" lvl="0" indent="0" algn="l" defTabSz="444500">
            <a:lnSpc>
              <a:spcPct val="90000"/>
            </a:lnSpc>
            <a:spcBef>
              <a:spcPct val="0"/>
            </a:spcBef>
            <a:spcAft>
              <a:spcPct val="35000"/>
            </a:spcAft>
            <a:buNone/>
          </a:pPr>
          <a:r>
            <a:rPr lang="sv-SE" sz="1000" i="1" kern="1200"/>
            <a:t>Känsla av otillräcklighet</a:t>
          </a:r>
          <a:endParaRPr lang="sv-SE" sz="1000" kern="1200"/>
        </a:p>
        <a:p>
          <a:pPr marL="0" lvl="0" indent="0" algn="l" defTabSz="444500">
            <a:lnSpc>
              <a:spcPct val="90000"/>
            </a:lnSpc>
            <a:spcBef>
              <a:spcPct val="0"/>
            </a:spcBef>
            <a:spcAft>
              <a:spcPct val="35000"/>
            </a:spcAft>
            <a:buNone/>
          </a:pPr>
          <a:r>
            <a:rPr lang="sv-SE" sz="1000" i="1" kern="1200"/>
            <a:t>Ansvar</a:t>
          </a:r>
          <a:endParaRPr lang="sv-SE" sz="1000" kern="1200"/>
        </a:p>
        <a:p>
          <a:pPr marL="0" lvl="0" indent="0" algn="l" defTabSz="444500">
            <a:lnSpc>
              <a:spcPct val="90000"/>
            </a:lnSpc>
            <a:spcBef>
              <a:spcPct val="0"/>
            </a:spcBef>
            <a:spcAft>
              <a:spcPct val="35000"/>
            </a:spcAft>
            <a:buNone/>
          </a:pPr>
          <a:r>
            <a:rPr lang="sv-SE" sz="1000" b="1" kern="1200"/>
            <a:t>Stressupplevelse</a:t>
          </a:r>
          <a:endParaRPr lang="sv-SE" sz="1000" kern="1200"/>
        </a:p>
        <a:p>
          <a:pPr marL="0" lvl="0" indent="0" algn="l" defTabSz="444500">
            <a:lnSpc>
              <a:spcPct val="90000"/>
            </a:lnSpc>
            <a:spcBef>
              <a:spcPct val="0"/>
            </a:spcBef>
            <a:spcAft>
              <a:spcPct val="35000"/>
            </a:spcAft>
            <a:buNone/>
          </a:pPr>
          <a:r>
            <a:rPr lang="sv-SE" sz="1000" i="1" kern="1200"/>
            <a:t>Stress</a:t>
          </a:r>
          <a:endParaRPr lang="sv-SE" sz="1000" kern="1200"/>
        </a:p>
        <a:p>
          <a:pPr marL="0" lvl="0" indent="0" algn="l" defTabSz="444500">
            <a:lnSpc>
              <a:spcPct val="90000"/>
            </a:lnSpc>
            <a:spcBef>
              <a:spcPct val="0"/>
            </a:spcBef>
            <a:spcAft>
              <a:spcPct val="35000"/>
            </a:spcAft>
            <a:buNone/>
          </a:pPr>
          <a:r>
            <a:rPr lang="sv-SE" sz="1000" i="1" kern="1200"/>
            <a:t>Vara ny i yrket/på arbetsplatsen</a:t>
          </a:r>
          <a:endParaRPr lang="sv-SE" sz="1000" kern="1200"/>
        </a:p>
        <a:p>
          <a:pPr marL="0" lvl="0" indent="0" algn="l" defTabSz="444500">
            <a:lnSpc>
              <a:spcPct val="90000"/>
            </a:lnSpc>
            <a:spcBef>
              <a:spcPct val="0"/>
            </a:spcBef>
            <a:spcAft>
              <a:spcPct val="35000"/>
            </a:spcAft>
            <a:buNone/>
          </a:pPr>
          <a:r>
            <a:rPr lang="sv-SE" sz="1000" b="1" kern="1200"/>
            <a:t>Socialt stöd</a:t>
          </a:r>
          <a:endParaRPr lang="sv-SE" sz="1000" kern="1200"/>
        </a:p>
        <a:p>
          <a:pPr marL="0" lvl="0" indent="0" algn="l" defTabSz="444500">
            <a:lnSpc>
              <a:spcPct val="90000"/>
            </a:lnSpc>
            <a:spcBef>
              <a:spcPct val="0"/>
            </a:spcBef>
            <a:spcAft>
              <a:spcPct val="35000"/>
            </a:spcAft>
            <a:buNone/>
          </a:pPr>
          <a:r>
            <a:rPr lang="sv-SE" sz="1000" i="1" kern="1200"/>
            <a:t>Brist på socialt stöd/samarbete</a:t>
          </a:r>
          <a:endParaRPr lang="sv-SE" sz="1000" kern="1200"/>
        </a:p>
      </dsp:txBody>
      <dsp:txXfrm>
        <a:off x="2949731" y="95436"/>
        <a:ext cx="1783795" cy="2606263"/>
      </dsp:txXfrm>
    </dsp:sp>
    <dsp:sp modelId="{8F91E1D4-0D90-4D62-9092-784DA0B1FADA}">
      <dsp:nvSpPr>
        <dsp:cNvPr id="0" name=""/>
        <dsp:cNvSpPr/>
      </dsp:nvSpPr>
      <dsp:spPr>
        <a:xfrm rot="16200000">
          <a:off x="-489647" y="788726"/>
          <a:ext cx="2203444" cy="625992"/>
        </a:xfrm>
        <a:prstGeom prst="rightArrow">
          <a:avLst>
            <a:gd name="adj1" fmla="val 49830"/>
            <a:gd name="adj2" fmla="val 60660"/>
          </a:avLst>
        </a:prstGeom>
        <a:solidFill>
          <a:schemeClr val="accent6">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r" defTabSz="577850">
            <a:lnSpc>
              <a:spcPct val="90000"/>
            </a:lnSpc>
            <a:spcBef>
              <a:spcPct val="0"/>
            </a:spcBef>
            <a:spcAft>
              <a:spcPct val="35000"/>
            </a:spcAft>
            <a:buNone/>
          </a:pPr>
          <a:r>
            <a:rPr lang="sv-SE" sz="1300" kern="1200"/>
            <a:t>Positiva erfarenheter</a:t>
          </a:r>
        </a:p>
      </dsp:txBody>
      <dsp:txXfrm>
        <a:off x="-395038" y="1040365"/>
        <a:ext cx="2014226" cy="311932"/>
      </dsp:txXfrm>
    </dsp:sp>
    <dsp:sp modelId="{6EE4BD7F-9A5A-4533-BB71-D4E17BA7ED9B}">
      <dsp:nvSpPr>
        <dsp:cNvPr id="0" name=""/>
        <dsp:cNvSpPr/>
      </dsp:nvSpPr>
      <dsp:spPr>
        <a:xfrm rot="5400000">
          <a:off x="3892300" y="1645621"/>
          <a:ext cx="2203444" cy="625992"/>
        </a:xfrm>
        <a:prstGeom prst="rightArrow">
          <a:avLst>
            <a:gd name="adj1" fmla="val 49830"/>
            <a:gd name="adj2" fmla="val 60660"/>
          </a:avLst>
        </a:prstGeom>
        <a:solidFill>
          <a:schemeClr val="accent6">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r" defTabSz="577850">
            <a:lnSpc>
              <a:spcPct val="90000"/>
            </a:lnSpc>
            <a:spcBef>
              <a:spcPct val="0"/>
            </a:spcBef>
            <a:spcAft>
              <a:spcPct val="35000"/>
            </a:spcAft>
            <a:buNone/>
          </a:pPr>
          <a:r>
            <a:rPr lang="sv-SE" sz="1300" kern="1200"/>
            <a:t>Negativa erfarenheter</a:t>
          </a:r>
        </a:p>
      </dsp:txBody>
      <dsp:txXfrm>
        <a:off x="3986909" y="1708042"/>
        <a:ext cx="2014226" cy="3119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E6DC4-BCA9-42DA-80AB-7BF73A9B9D93}">
      <dsp:nvSpPr>
        <dsp:cNvPr id="0" name=""/>
        <dsp:cNvSpPr/>
      </dsp:nvSpPr>
      <dsp:spPr>
        <a:xfrm>
          <a:off x="2" y="0"/>
          <a:ext cx="6230532" cy="3894083"/>
        </a:xfrm>
        <a:prstGeom prst="swooshArrow">
          <a:avLst>
            <a:gd name="adj1" fmla="val 25000"/>
            <a:gd name="adj2" fmla="val 25000"/>
          </a:avLst>
        </a:prstGeom>
        <a:solidFill>
          <a:schemeClr val="accent2">
            <a:tint val="55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36D1BB7-851E-43F8-902A-E78E1CA82C1A}">
      <dsp:nvSpPr>
        <dsp:cNvPr id="0" name=""/>
        <dsp:cNvSpPr/>
      </dsp:nvSpPr>
      <dsp:spPr>
        <a:xfrm>
          <a:off x="733770" y="2635461"/>
          <a:ext cx="143302" cy="143302"/>
        </a:xfrm>
        <a:prstGeom prst="ellipse">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888B766-5075-47FB-AE28-3956103120B1}">
      <dsp:nvSpPr>
        <dsp:cNvPr id="0" name=""/>
        <dsp:cNvSpPr/>
      </dsp:nvSpPr>
      <dsp:spPr>
        <a:xfrm>
          <a:off x="901186" y="2967291"/>
          <a:ext cx="816199" cy="926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933" tIns="0" rIns="0" bIns="0" numCol="1" spcCol="1270" anchor="t" anchorCtr="0">
          <a:noAutofit/>
        </a:bodyPr>
        <a:lstStyle/>
        <a:p>
          <a:pPr marL="0" lvl="0" indent="0" algn="l" defTabSz="2711450">
            <a:lnSpc>
              <a:spcPct val="90000"/>
            </a:lnSpc>
            <a:spcBef>
              <a:spcPct val="0"/>
            </a:spcBef>
            <a:spcAft>
              <a:spcPct val="35000"/>
            </a:spcAft>
            <a:buNone/>
          </a:pPr>
          <a:endParaRPr lang="sv-SE" sz="6100" kern="1200"/>
        </a:p>
      </dsp:txBody>
      <dsp:txXfrm>
        <a:off x="901186" y="2967291"/>
        <a:ext cx="816199" cy="926791"/>
      </dsp:txXfrm>
    </dsp:sp>
    <dsp:sp modelId="{F30C41F8-A725-4119-811E-38CB0F44D633}">
      <dsp:nvSpPr>
        <dsp:cNvPr id="0" name=""/>
        <dsp:cNvSpPr/>
      </dsp:nvSpPr>
      <dsp:spPr>
        <a:xfrm>
          <a:off x="1541215" y="1915406"/>
          <a:ext cx="224299" cy="224299"/>
        </a:xfrm>
        <a:prstGeom prst="ellipse">
          <a:avLst/>
        </a:prstGeom>
        <a:gradFill rotWithShape="0">
          <a:gsLst>
            <a:gs pos="0">
              <a:schemeClr val="accent2">
                <a:shade val="50000"/>
                <a:hueOff val="-77630"/>
                <a:satOff val="22231"/>
                <a:lumOff val="15254"/>
                <a:alphaOff val="0"/>
                <a:shade val="51000"/>
                <a:satMod val="130000"/>
              </a:schemeClr>
            </a:gs>
            <a:gs pos="80000">
              <a:schemeClr val="accent2">
                <a:shade val="50000"/>
                <a:hueOff val="-77630"/>
                <a:satOff val="22231"/>
                <a:lumOff val="15254"/>
                <a:alphaOff val="0"/>
                <a:shade val="93000"/>
                <a:satMod val="130000"/>
              </a:schemeClr>
            </a:gs>
            <a:gs pos="100000">
              <a:schemeClr val="accent2">
                <a:shade val="50000"/>
                <a:hueOff val="-77630"/>
                <a:satOff val="22231"/>
                <a:lumOff val="1525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B431C46-A9E3-4661-95B2-4B450B2860EF}">
      <dsp:nvSpPr>
        <dsp:cNvPr id="0" name=""/>
        <dsp:cNvSpPr/>
      </dsp:nvSpPr>
      <dsp:spPr>
        <a:xfrm>
          <a:off x="1717386" y="2262462"/>
          <a:ext cx="1034268" cy="1631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851" tIns="0" rIns="0" bIns="0" numCol="1" spcCol="1270" anchor="t" anchorCtr="0">
          <a:noAutofit/>
        </a:bodyPr>
        <a:lstStyle/>
        <a:p>
          <a:pPr marL="0" lvl="0" indent="0" algn="l" defTabSz="2889250">
            <a:lnSpc>
              <a:spcPct val="90000"/>
            </a:lnSpc>
            <a:spcBef>
              <a:spcPct val="0"/>
            </a:spcBef>
            <a:spcAft>
              <a:spcPct val="35000"/>
            </a:spcAft>
            <a:buNone/>
          </a:pPr>
          <a:endParaRPr lang="sv-SE" sz="6500" kern="1200"/>
        </a:p>
      </dsp:txBody>
      <dsp:txXfrm>
        <a:off x="1717386" y="2262462"/>
        <a:ext cx="1034268" cy="1631620"/>
      </dsp:txXfrm>
    </dsp:sp>
    <dsp:sp modelId="{6748D5B0-1F37-47B3-BD9D-C95BD3493043}">
      <dsp:nvSpPr>
        <dsp:cNvPr id="0" name=""/>
        <dsp:cNvSpPr/>
      </dsp:nvSpPr>
      <dsp:spPr>
        <a:xfrm>
          <a:off x="2394328" y="1367218"/>
          <a:ext cx="299065" cy="299065"/>
        </a:xfrm>
        <a:prstGeom prst="ellipse">
          <a:avLst/>
        </a:prstGeom>
        <a:gradFill rotWithShape="0">
          <a:gsLst>
            <a:gs pos="0">
              <a:schemeClr val="accent2">
                <a:shade val="50000"/>
                <a:hueOff val="-155259"/>
                <a:satOff val="44462"/>
                <a:lumOff val="30508"/>
                <a:alphaOff val="0"/>
                <a:shade val="51000"/>
                <a:satMod val="130000"/>
              </a:schemeClr>
            </a:gs>
            <a:gs pos="80000">
              <a:schemeClr val="accent2">
                <a:shade val="50000"/>
                <a:hueOff val="-155259"/>
                <a:satOff val="44462"/>
                <a:lumOff val="30508"/>
                <a:alphaOff val="0"/>
                <a:shade val="93000"/>
                <a:satMod val="130000"/>
              </a:schemeClr>
            </a:gs>
            <a:gs pos="100000">
              <a:schemeClr val="accent2">
                <a:shade val="50000"/>
                <a:hueOff val="-155259"/>
                <a:satOff val="44462"/>
                <a:lumOff val="3050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F755BE6-BDD4-4C95-9161-31D9975FEE4C}">
      <dsp:nvSpPr>
        <dsp:cNvPr id="0" name=""/>
        <dsp:cNvSpPr/>
      </dsp:nvSpPr>
      <dsp:spPr>
        <a:xfrm>
          <a:off x="2448398" y="2091896"/>
          <a:ext cx="1509922" cy="1026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469" tIns="0" rIns="0" bIns="0" numCol="1" spcCol="1270" anchor="t" anchorCtr="0">
          <a:noAutofit/>
        </a:bodyPr>
        <a:lstStyle/>
        <a:p>
          <a:pPr marL="0" lvl="0" indent="0" algn="l" defTabSz="444500">
            <a:lnSpc>
              <a:spcPct val="90000"/>
            </a:lnSpc>
            <a:spcBef>
              <a:spcPct val="0"/>
            </a:spcBef>
            <a:spcAft>
              <a:spcPct val="35000"/>
            </a:spcAft>
            <a:buNone/>
          </a:pPr>
          <a:r>
            <a:rPr lang="sv-SE" sz="1000" kern="1200" dirty="0"/>
            <a:t>Ta det lugnare </a:t>
          </a:r>
        </a:p>
        <a:p>
          <a:pPr marL="0" lvl="0" indent="0" algn="l" defTabSz="444500">
            <a:lnSpc>
              <a:spcPct val="90000"/>
            </a:lnSpc>
            <a:spcBef>
              <a:spcPct val="0"/>
            </a:spcBef>
            <a:spcAft>
              <a:spcPct val="35000"/>
            </a:spcAft>
            <a:buNone/>
          </a:pPr>
          <a:r>
            <a:rPr lang="sv-SE" sz="1000" kern="1200" dirty="0"/>
            <a:t>Sållar i information – fokus på det väsentliga</a:t>
          </a:r>
        </a:p>
        <a:p>
          <a:pPr marL="0" lvl="0" indent="0" algn="l" defTabSz="444500">
            <a:lnSpc>
              <a:spcPct val="90000"/>
            </a:lnSpc>
            <a:spcBef>
              <a:spcPct val="0"/>
            </a:spcBef>
            <a:spcAft>
              <a:spcPct val="35000"/>
            </a:spcAft>
            <a:buNone/>
          </a:pPr>
          <a:r>
            <a:rPr lang="sv-SE" sz="1000" kern="1200" dirty="0"/>
            <a:t>Skriver checklista över vad </a:t>
          </a:r>
        </a:p>
        <a:p>
          <a:pPr marL="0" lvl="0" indent="0" algn="l" defTabSz="444500">
            <a:lnSpc>
              <a:spcPct val="90000"/>
            </a:lnSpc>
            <a:spcBef>
              <a:spcPct val="0"/>
            </a:spcBef>
            <a:spcAft>
              <a:spcPct val="35000"/>
            </a:spcAft>
            <a:buNone/>
          </a:pPr>
          <a:r>
            <a:rPr lang="sv-SE" sz="1000" kern="1200" dirty="0"/>
            <a:t>som ska göras när det blir extra mycket för att skapa struktur</a:t>
          </a:r>
        </a:p>
        <a:p>
          <a:pPr marL="0" lvl="0" indent="0" algn="l" defTabSz="444500">
            <a:lnSpc>
              <a:spcPct val="90000"/>
            </a:lnSpc>
            <a:spcBef>
              <a:spcPct val="0"/>
            </a:spcBef>
            <a:spcAft>
              <a:spcPct val="35000"/>
            </a:spcAft>
            <a:buNone/>
          </a:pPr>
          <a:r>
            <a:rPr lang="sv-SE" sz="1000" kern="1200" dirty="0"/>
            <a:t>Stämma av/stötta kollegor emellan om det hänt ngt speciellt</a:t>
          </a:r>
        </a:p>
        <a:p>
          <a:pPr marL="0" lvl="0" indent="0" algn="l" defTabSz="444500">
            <a:lnSpc>
              <a:spcPct val="90000"/>
            </a:lnSpc>
            <a:spcBef>
              <a:spcPct val="0"/>
            </a:spcBef>
            <a:spcAft>
              <a:spcPct val="35000"/>
            </a:spcAft>
            <a:buNone/>
          </a:pPr>
          <a:r>
            <a:rPr lang="sv-SE" sz="1000" kern="1200" dirty="0"/>
            <a:t>Säga nej</a:t>
          </a:r>
        </a:p>
      </dsp:txBody>
      <dsp:txXfrm>
        <a:off x="2448398" y="2091896"/>
        <a:ext cx="1509922" cy="1026613"/>
      </dsp:txXfrm>
    </dsp:sp>
    <dsp:sp modelId="{F06F7B36-3155-42E7-8796-B5AB369DD185}">
      <dsp:nvSpPr>
        <dsp:cNvPr id="0" name=""/>
        <dsp:cNvSpPr/>
      </dsp:nvSpPr>
      <dsp:spPr>
        <a:xfrm>
          <a:off x="3548999" y="959406"/>
          <a:ext cx="386293" cy="386293"/>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ED82910-54FA-4235-AA0D-1BF6E3AA693E}">
      <dsp:nvSpPr>
        <dsp:cNvPr id="0" name=""/>
        <dsp:cNvSpPr/>
      </dsp:nvSpPr>
      <dsp:spPr>
        <a:xfrm>
          <a:off x="3746178" y="1686395"/>
          <a:ext cx="1701471" cy="1231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689" tIns="0" rIns="0" bIns="0" numCol="1" spcCol="1270" anchor="t" anchorCtr="0">
          <a:noAutofit/>
        </a:bodyPr>
        <a:lstStyle/>
        <a:p>
          <a:pPr marL="0" lvl="0" indent="0" algn="l" defTabSz="444500">
            <a:lnSpc>
              <a:spcPct val="90000"/>
            </a:lnSpc>
            <a:spcBef>
              <a:spcPct val="0"/>
            </a:spcBef>
            <a:spcAft>
              <a:spcPct val="35000"/>
            </a:spcAft>
            <a:buNone/>
          </a:pPr>
          <a:r>
            <a:rPr lang="sv-SE" sz="1000" kern="1200" dirty="0"/>
            <a:t>”Ny dag imorgon”</a:t>
          </a:r>
        </a:p>
        <a:p>
          <a:pPr marL="0" lvl="0" indent="0" algn="l" defTabSz="444500">
            <a:lnSpc>
              <a:spcPct val="90000"/>
            </a:lnSpc>
            <a:spcBef>
              <a:spcPct val="0"/>
            </a:spcBef>
            <a:spcAft>
              <a:spcPct val="35000"/>
            </a:spcAft>
            <a:buNone/>
          </a:pPr>
          <a:r>
            <a:rPr lang="sv-SE" sz="1000" kern="1200" dirty="0"/>
            <a:t>”Man lär sig alltid något”</a:t>
          </a:r>
        </a:p>
        <a:p>
          <a:pPr marL="0" lvl="0" indent="0" algn="l" defTabSz="444500">
            <a:lnSpc>
              <a:spcPct val="90000"/>
            </a:lnSpc>
            <a:spcBef>
              <a:spcPct val="0"/>
            </a:spcBef>
            <a:spcAft>
              <a:spcPct val="35000"/>
            </a:spcAft>
            <a:buNone/>
          </a:pPr>
          <a:r>
            <a:rPr lang="sv-SE" sz="1000" kern="1200" dirty="0"/>
            <a:t>’Det är de tuffa upplevelserna som gör att man lyfts när man hanterat dem’</a:t>
          </a:r>
        </a:p>
        <a:p>
          <a:pPr marL="0" lvl="0" indent="0" algn="l" defTabSz="444500">
            <a:lnSpc>
              <a:spcPct val="90000"/>
            </a:lnSpc>
            <a:spcBef>
              <a:spcPct val="0"/>
            </a:spcBef>
            <a:spcAft>
              <a:spcPct val="35000"/>
            </a:spcAft>
            <a:buNone/>
          </a:pPr>
          <a:r>
            <a:rPr lang="sv-SE" sz="1000" kern="1200" dirty="0"/>
            <a:t>Öva på att </a:t>
          </a:r>
          <a:r>
            <a:rPr lang="sv-SE" sz="1000" kern="1200" dirty="0" err="1"/>
            <a:t>pioritera</a:t>
          </a:r>
          <a:r>
            <a:rPr lang="sv-SE" sz="1000" kern="1200" dirty="0"/>
            <a:t> det som är viktigast</a:t>
          </a:r>
        </a:p>
        <a:p>
          <a:pPr marL="0" lvl="0" indent="0" algn="l" defTabSz="444500">
            <a:lnSpc>
              <a:spcPct val="90000"/>
            </a:lnSpc>
            <a:spcBef>
              <a:spcPct val="0"/>
            </a:spcBef>
            <a:spcAft>
              <a:spcPct val="35000"/>
            </a:spcAft>
            <a:buNone/>
          </a:pPr>
          <a:r>
            <a:rPr lang="sv-SE" sz="1000" kern="1200" dirty="0">
              <a:sym typeface="Wingdings" panose="05000000000000000000" pitchFamily="2" charset="2"/>
            </a:rPr>
            <a:t>Kan inte allt – får lära sig över tid</a:t>
          </a:r>
        </a:p>
        <a:p>
          <a:pPr marL="0" lvl="0" indent="0" algn="l" defTabSz="444500">
            <a:lnSpc>
              <a:spcPct val="90000"/>
            </a:lnSpc>
            <a:spcBef>
              <a:spcPct val="0"/>
            </a:spcBef>
            <a:spcAft>
              <a:spcPct val="35000"/>
            </a:spcAft>
            <a:buNone/>
          </a:pPr>
          <a:r>
            <a:rPr lang="sv-SE" sz="1000" kern="1200" dirty="0">
              <a:sym typeface="Wingdings" panose="05000000000000000000" pitchFamily="2" charset="2"/>
            </a:rPr>
            <a:t>Öppen för nya utmaningar – eftersträvar nya kunskaper</a:t>
          </a:r>
          <a:endParaRPr lang="sv-SE" sz="1000" kern="1200" dirty="0"/>
        </a:p>
      </dsp:txBody>
      <dsp:txXfrm>
        <a:off x="3746178" y="1686395"/>
        <a:ext cx="1701471" cy="1231673"/>
      </dsp:txXfrm>
    </dsp:sp>
    <dsp:sp modelId="{E59B4EA6-44D4-4E69-A37F-7367DA6E905F}">
      <dsp:nvSpPr>
        <dsp:cNvPr id="0" name=""/>
        <dsp:cNvSpPr/>
      </dsp:nvSpPr>
      <dsp:spPr>
        <a:xfrm>
          <a:off x="4890185" y="696897"/>
          <a:ext cx="492212" cy="492212"/>
        </a:xfrm>
        <a:prstGeom prst="ellipse">
          <a:avLst/>
        </a:prstGeom>
        <a:gradFill rotWithShape="0">
          <a:gsLst>
            <a:gs pos="0">
              <a:schemeClr val="accent2">
                <a:shade val="50000"/>
                <a:hueOff val="-77630"/>
                <a:satOff val="22231"/>
                <a:lumOff val="15254"/>
                <a:alphaOff val="0"/>
                <a:shade val="51000"/>
                <a:satMod val="130000"/>
              </a:schemeClr>
            </a:gs>
            <a:gs pos="80000">
              <a:schemeClr val="accent2">
                <a:shade val="50000"/>
                <a:hueOff val="-77630"/>
                <a:satOff val="22231"/>
                <a:lumOff val="15254"/>
                <a:alphaOff val="0"/>
                <a:shade val="93000"/>
                <a:satMod val="130000"/>
              </a:schemeClr>
            </a:gs>
            <a:gs pos="100000">
              <a:schemeClr val="accent2">
                <a:shade val="50000"/>
                <a:hueOff val="-77630"/>
                <a:satOff val="22231"/>
                <a:lumOff val="1525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00644C1-34AD-49AB-90C4-CD3AF5E38EBD}">
      <dsp:nvSpPr>
        <dsp:cNvPr id="0" name=""/>
        <dsp:cNvSpPr/>
      </dsp:nvSpPr>
      <dsp:spPr>
        <a:xfrm>
          <a:off x="5200254" y="1028037"/>
          <a:ext cx="1246106" cy="2866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813" tIns="0" rIns="0" bIns="0" numCol="1" spcCol="1270" anchor="t" anchorCtr="0">
          <a:noAutofit/>
        </a:bodyPr>
        <a:lstStyle/>
        <a:p>
          <a:pPr marL="0" lvl="0" indent="0" algn="l" defTabSz="444500">
            <a:lnSpc>
              <a:spcPct val="90000"/>
            </a:lnSpc>
            <a:spcBef>
              <a:spcPct val="0"/>
            </a:spcBef>
            <a:spcAft>
              <a:spcPct val="35000"/>
            </a:spcAft>
            <a:buNone/>
          </a:pPr>
          <a:r>
            <a:rPr lang="sv-SE" sz="1000" kern="1200" dirty="0"/>
            <a:t>Säga nej till kollegor som ber en göra saker som inte är ens uppgifter</a:t>
          </a:r>
        </a:p>
        <a:p>
          <a:pPr marL="0" lvl="0" indent="0" algn="l" defTabSz="444500">
            <a:lnSpc>
              <a:spcPct val="90000"/>
            </a:lnSpc>
            <a:spcBef>
              <a:spcPct val="0"/>
            </a:spcBef>
            <a:spcAft>
              <a:spcPct val="35000"/>
            </a:spcAft>
            <a:buNone/>
          </a:pPr>
          <a:r>
            <a:rPr lang="sv-SE" sz="1000" kern="1200" dirty="0"/>
            <a:t>Lämnar uppgifter till nästa pass om de inte hanns med</a:t>
          </a:r>
        </a:p>
        <a:p>
          <a:pPr marL="0" lvl="0" indent="0" algn="l" defTabSz="444500">
            <a:lnSpc>
              <a:spcPct val="90000"/>
            </a:lnSpc>
            <a:spcBef>
              <a:spcPct val="0"/>
            </a:spcBef>
            <a:spcAft>
              <a:spcPct val="35000"/>
            </a:spcAft>
            <a:buNone/>
          </a:pPr>
          <a:r>
            <a:rPr lang="sv-SE" sz="1000" kern="1200" dirty="0"/>
            <a:t>Står på sig för att få en utförlig rapport vid </a:t>
          </a:r>
          <a:r>
            <a:rPr lang="sv-SE" sz="1000" kern="1200" dirty="0" err="1"/>
            <a:t>passbyte</a:t>
          </a:r>
          <a:endParaRPr lang="sv-SE" sz="1000" kern="1200" dirty="0"/>
        </a:p>
        <a:p>
          <a:pPr marL="0" lvl="0" indent="0" algn="l" defTabSz="444500">
            <a:lnSpc>
              <a:spcPct val="90000"/>
            </a:lnSpc>
            <a:spcBef>
              <a:spcPct val="0"/>
            </a:spcBef>
            <a:spcAft>
              <a:spcPct val="35000"/>
            </a:spcAft>
            <a:buNone/>
          </a:pPr>
          <a:r>
            <a:rPr lang="sv-SE" sz="1000" kern="1200" dirty="0"/>
            <a:t>Träna för att slappna av</a:t>
          </a:r>
        </a:p>
      </dsp:txBody>
      <dsp:txXfrm>
        <a:off x="5200254" y="1028037"/>
        <a:ext cx="1246106" cy="28660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4D900-1A1E-4F69-BA16-E32AC1B90512}">
      <dsp:nvSpPr>
        <dsp:cNvPr id="0" name=""/>
        <dsp:cNvSpPr/>
      </dsp:nvSpPr>
      <dsp:spPr>
        <a:xfrm>
          <a:off x="1024532" y="0"/>
          <a:ext cx="2702720" cy="1081088"/>
        </a:xfrm>
        <a:prstGeom prst="leftRightRibbon">
          <a:avLst/>
        </a:prstGeom>
        <a:gradFill rotWithShape="0">
          <a:gsLst>
            <a:gs pos="0">
              <a:schemeClr val="accent2">
                <a:alpha val="90000"/>
                <a:hueOff val="0"/>
                <a:satOff val="0"/>
                <a:lumOff val="0"/>
                <a:alphaOff val="0"/>
                <a:tint val="50000"/>
                <a:satMod val="300000"/>
              </a:schemeClr>
            </a:gs>
            <a:gs pos="35000">
              <a:schemeClr val="accent2">
                <a:alpha val="90000"/>
                <a:hueOff val="0"/>
                <a:satOff val="0"/>
                <a:lumOff val="0"/>
                <a:alphaOff val="0"/>
                <a:tint val="37000"/>
                <a:satMod val="300000"/>
              </a:schemeClr>
            </a:gs>
            <a:gs pos="100000">
              <a:schemeClr val="accent2">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95D2405-F2FA-45AF-B5CC-D35BF1E4C0B3}">
      <dsp:nvSpPr>
        <dsp:cNvPr id="0" name=""/>
        <dsp:cNvSpPr/>
      </dsp:nvSpPr>
      <dsp:spPr>
        <a:xfrm>
          <a:off x="1348858" y="189190"/>
          <a:ext cx="891897" cy="529733"/>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17780" rIns="0" bIns="19050" numCol="1" spcCol="1270" anchor="ctr" anchorCtr="0">
          <a:noAutofit/>
        </a:bodyPr>
        <a:lstStyle/>
        <a:p>
          <a:pPr marL="0" lvl="0" indent="0" algn="ctr" defTabSz="222250">
            <a:lnSpc>
              <a:spcPct val="90000"/>
            </a:lnSpc>
            <a:spcBef>
              <a:spcPct val="0"/>
            </a:spcBef>
            <a:spcAft>
              <a:spcPct val="35000"/>
            </a:spcAft>
            <a:buNone/>
          </a:pPr>
          <a:r>
            <a:rPr lang="sv-SE" sz="500" kern="1200" dirty="0"/>
            <a:t>Fått bättre koll på rutiner</a:t>
          </a:r>
        </a:p>
        <a:p>
          <a:pPr marL="0" lvl="0" indent="0" algn="ctr" defTabSz="222250">
            <a:lnSpc>
              <a:spcPct val="90000"/>
            </a:lnSpc>
            <a:spcBef>
              <a:spcPct val="0"/>
            </a:spcBef>
            <a:spcAft>
              <a:spcPct val="35000"/>
            </a:spcAft>
            <a:buNone/>
          </a:pPr>
          <a:r>
            <a:rPr lang="sv-SE" sz="500" kern="1200" dirty="0"/>
            <a:t>Fått bättre koll på det grundläggande</a:t>
          </a:r>
        </a:p>
        <a:p>
          <a:pPr marL="0" lvl="0" indent="0" algn="ctr" defTabSz="222250">
            <a:lnSpc>
              <a:spcPct val="90000"/>
            </a:lnSpc>
            <a:spcBef>
              <a:spcPct val="0"/>
            </a:spcBef>
            <a:spcAft>
              <a:spcPct val="35000"/>
            </a:spcAft>
            <a:buNone/>
          </a:pPr>
          <a:r>
            <a:rPr lang="sv-SE" sz="500" kern="1200" dirty="0"/>
            <a:t>Lär sig prioritera</a:t>
          </a:r>
        </a:p>
      </dsp:txBody>
      <dsp:txXfrm>
        <a:off x="1348858" y="189190"/>
        <a:ext cx="891897" cy="529733"/>
      </dsp:txXfrm>
    </dsp:sp>
    <dsp:sp modelId="{C03093E8-C913-4A31-98E1-B02C0CC5312C}">
      <dsp:nvSpPr>
        <dsp:cNvPr id="0" name=""/>
        <dsp:cNvSpPr/>
      </dsp:nvSpPr>
      <dsp:spPr>
        <a:xfrm>
          <a:off x="2375892" y="362164"/>
          <a:ext cx="1054060" cy="529733"/>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17780" rIns="0" bIns="19050" numCol="1" spcCol="1270" anchor="ctr" anchorCtr="0">
          <a:noAutofit/>
        </a:bodyPr>
        <a:lstStyle/>
        <a:p>
          <a:pPr marL="0" lvl="0" indent="0" algn="ctr" defTabSz="222250">
            <a:lnSpc>
              <a:spcPct val="90000"/>
            </a:lnSpc>
            <a:spcBef>
              <a:spcPct val="0"/>
            </a:spcBef>
            <a:spcAft>
              <a:spcPct val="35000"/>
            </a:spcAft>
            <a:buNone/>
          </a:pPr>
          <a:endParaRPr lang="sv-SE" sz="500" kern="1200" dirty="0"/>
        </a:p>
        <a:p>
          <a:pPr marL="0" lvl="0" indent="0" algn="ctr" defTabSz="222250">
            <a:lnSpc>
              <a:spcPct val="90000"/>
            </a:lnSpc>
            <a:spcBef>
              <a:spcPct val="0"/>
            </a:spcBef>
            <a:spcAft>
              <a:spcPct val="35000"/>
            </a:spcAft>
            <a:buNone/>
          </a:pPr>
          <a:r>
            <a:rPr lang="sv-SE" sz="500" kern="1200" dirty="0"/>
            <a:t>Förstått att vissa saker kan vänta </a:t>
          </a:r>
        </a:p>
        <a:p>
          <a:pPr marL="0" lvl="0" indent="0" algn="ctr" defTabSz="222250">
            <a:lnSpc>
              <a:spcPct val="90000"/>
            </a:lnSpc>
            <a:spcBef>
              <a:spcPct val="0"/>
            </a:spcBef>
            <a:spcAft>
              <a:spcPct val="35000"/>
            </a:spcAft>
            <a:buNone/>
          </a:pPr>
          <a:r>
            <a:rPr lang="sv-SE" sz="500" kern="1200" dirty="0"/>
            <a:t>Förstått att pausen är jätteviktig</a:t>
          </a:r>
        </a:p>
      </dsp:txBody>
      <dsp:txXfrm>
        <a:off x="2375892" y="362164"/>
        <a:ext cx="1054060" cy="5297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4D900-1A1E-4F69-BA16-E32AC1B90512}">
      <dsp:nvSpPr>
        <dsp:cNvPr id="0" name=""/>
        <dsp:cNvSpPr/>
      </dsp:nvSpPr>
      <dsp:spPr>
        <a:xfrm>
          <a:off x="297424" y="0"/>
          <a:ext cx="4832390" cy="1662758"/>
        </a:xfrm>
        <a:prstGeom prst="leftRightRibbon">
          <a:avLst/>
        </a:prstGeom>
        <a:gradFill rotWithShape="0">
          <a:gsLst>
            <a:gs pos="0">
              <a:schemeClr val="accent2">
                <a:alpha val="90000"/>
                <a:hueOff val="0"/>
                <a:satOff val="0"/>
                <a:lumOff val="0"/>
                <a:alphaOff val="0"/>
                <a:tint val="50000"/>
                <a:satMod val="300000"/>
              </a:schemeClr>
            </a:gs>
            <a:gs pos="35000">
              <a:schemeClr val="accent2">
                <a:alpha val="90000"/>
                <a:hueOff val="0"/>
                <a:satOff val="0"/>
                <a:lumOff val="0"/>
                <a:alphaOff val="0"/>
                <a:tint val="37000"/>
                <a:satMod val="300000"/>
              </a:schemeClr>
            </a:gs>
            <a:gs pos="100000">
              <a:schemeClr val="accent2">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95D2405-F2FA-45AF-B5CC-D35BF1E4C0B3}">
      <dsp:nvSpPr>
        <dsp:cNvPr id="0" name=""/>
        <dsp:cNvSpPr/>
      </dsp:nvSpPr>
      <dsp:spPr>
        <a:xfrm>
          <a:off x="884563" y="290982"/>
          <a:ext cx="1870648" cy="814751"/>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21336" rIns="0" bIns="22860" numCol="1" spcCol="1270" anchor="ctr" anchorCtr="0">
          <a:noAutofit/>
        </a:bodyPr>
        <a:lstStyle/>
        <a:p>
          <a:pPr marL="0" lvl="0" indent="0" algn="ctr" defTabSz="266700">
            <a:lnSpc>
              <a:spcPct val="90000"/>
            </a:lnSpc>
            <a:spcBef>
              <a:spcPct val="0"/>
            </a:spcBef>
            <a:spcAft>
              <a:spcPct val="35000"/>
            </a:spcAft>
            <a:buNone/>
          </a:pPr>
          <a:r>
            <a:rPr lang="sv-SE" sz="600" kern="1200" dirty="0"/>
            <a:t>Förmåga att säga nej till </a:t>
          </a:r>
          <a:r>
            <a:rPr lang="sv-SE" sz="600" kern="1200" dirty="0" err="1"/>
            <a:t>usk</a:t>
          </a:r>
          <a:r>
            <a:rPr lang="sv-SE" sz="600" kern="1200" dirty="0"/>
            <a:t> och delegera uppgifter</a:t>
          </a:r>
        </a:p>
        <a:p>
          <a:pPr marL="0" lvl="0" indent="0" algn="ctr" defTabSz="266700">
            <a:lnSpc>
              <a:spcPct val="90000"/>
            </a:lnSpc>
            <a:spcBef>
              <a:spcPct val="0"/>
            </a:spcBef>
            <a:spcAft>
              <a:spcPct val="35000"/>
            </a:spcAft>
            <a:buNone/>
          </a:pPr>
          <a:r>
            <a:rPr lang="sv-SE" sz="600" kern="1200" dirty="0"/>
            <a:t>Förmåga att se helheten i arbetet, bedöma hur lång till uppgifter tar och planera därefter</a:t>
          </a:r>
        </a:p>
        <a:p>
          <a:pPr marL="0" lvl="0" indent="0" algn="ctr" defTabSz="266700">
            <a:lnSpc>
              <a:spcPct val="90000"/>
            </a:lnSpc>
            <a:spcBef>
              <a:spcPct val="0"/>
            </a:spcBef>
            <a:spcAft>
              <a:spcPct val="35000"/>
            </a:spcAft>
            <a:buNone/>
          </a:pPr>
          <a:r>
            <a:rPr lang="sv-SE" sz="600" kern="1200" dirty="0"/>
            <a:t>Förmåga att skapa egen struktur och prioritera bland uppgifter</a:t>
          </a:r>
        </a:p>
      </dsp:txBody>
      <dsp:txXfrm>
        <a:off x="884563" y="290982"/>
        <a:ext cx="1870648" cy="814751"/>
      </dsp:txXfrm>
    </dsp:sp>
    <dsp:sp modelId="{C03093E8-C913-4A31-98E1-B02C0CC5312C}">
      <dsp:nvSpPr>
        <dsp:cNvPr id="0" name=""/>
        <dsp:cNvSpPr/>
      </dsp:nvSpPr>
      <dsp:spPr>
        <a:xfrm>
          <a:off x="2713620" y="557023"/>
          <a:ext cx="1621189" cy="814751"/>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21336" rIns="0" bIns="22860" numCol="1" spcCol="1270" anchor="ctr" anchorCtr="0">
          <a:noAutofit/>
        </a:bodyPr>
        <a:lstStyle/>
        <a:p>
          <a:pPr marL="0" lvl="0" indent="0" algn="ctr" defTabSz="266700">
            <a:lnSpc>
              <a:spcPct val="90000"/>
            </a:lnSpc>
            <a:spcBef>
              <a:spcPct val="0"/>
            </a:spcBef>
            <a:spcAft>
              <a:spcPct val="35000"/>
            </a:spcAft>
            <a:buNone/>
          </a:pPr>
          <a:r>
            <a:rPr lang="sv-SE" sz="600" kern="1200" dirty="0"/>
            <a:t>Selektera bland information ”det här är relevant just nu att veta och behöver jag mer information så vet jag var jag kan ta reda på det”</a:t>
          </a:r>
        </a:p>
        <a:p>
          <a:pPr marL="0" lvl="0" indent="0" algn="ctr" defTabSz="266700">
            <a:lnSpc>
              <a:spcPct val="90000"/>
            </a:lnSpc>
            <a:spcBef>
              <a:spcPct val="0"/>
            </a:spcBef>
            <a:spcAft>
              <a:spcPct val="35000"/>
            </a:spcAft>
            <a:buNone/>
          </a:pPr>
          <a:r>
            <a:rPr lang="sv-SE" sz="600" kern="1200" dirty="0"/>
            <a:t>Ökad kunskap (teoretisk och praktisk) gör att det är lättare att sålla i information</a:t>
          </a:r>
        </a:p>
      </dsp:txBody>
      <dsp:txXfrm>
        <a:off x="2713620" y="557023"/>
        <a:ext cx="1621189" cy="8147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4D900-1A1E-4F69-BA16-E32AC1B90512}">
      <dsp:nvSpPr>
        <dsp:cNvPr id="0" name=""/>
        <dsp:cNvSpPr/>
      </dsp:nvSpPr>
      <dsp:spPr>
        <a:xfrm>
          <a:off x="1026616" y="0"/>
          <a:ext cx="2699742" cy="1079897"/>
        </a:xfrm>
        <a:prstGeom prst="leftRightRibbon">
          <a:avLst/>
        </a:prstGeom>
        <a:gradFill rotWithShape="0">
          <a:gsLst>
            <a:gs pos="0">
              <a:schemeClr val="accent2">
                <a:alpha val="90000"/>
                <a:hueOff val="0"/>
                <a:satOff val="0"/>
                <a:lumOff val="0"/>
                <a:alphaOff val="0"/>
                <a:tint val="50000"/>
                <a:satMod val="300000"/>
              </a:schemeClr>
            </a:gs>
            <a:gs pos="35000">
              <a:schemeClr val="accent2">
                <a:alpha val="90000"/>
                <a:hueOff val="0"/>
                <a:satOff val="0"/>
                <a:lumOff val="0"/>
                <a:alphaOff val="0"/>
                <a:tint val="37000"/>
                <a:satMod val="300000"/>
              </a:schemeClr>
            </a:gs>
            <a:gs pos="100000">
              <a:schemeClr val="accent2">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95D2405-F2FA-45AF-B5CC-D35BF1E4C0B3}">
      <dsp:nvSpPr>
        <dsp:cNvPr id="0" name=""/>
        <dsp:cNvSpPr/>
      </dsp:nvSpPr>
      <dsp:spPr>
        <a:xfrm>
          <a:off x="1350585" y="188981"/>
          <a:ext cx="890915" cy="529149"/>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17780" rIns="0" bIns="19050" numCol="1" spcCol="1270" anchor="ctr" anchorCtr="0">
          <a:noAutofit/>
        </a:bodyPr>
        <a:lstStyle/>
        <a:p>
          <a:pPr marL="0" lvl="0" indent="0" algn="ctr" defTabSz="222250">
            <a:lnSpc>
              <a:spcPct val="90000"/>
            </a:lnSpc>
            <a:spcBef>
              <a:spcPct val="0"/>
            </a:spcBef>
            <a:spcAft>
              <a:spcPct val="35000"/>
            </a:spcAft>
            <a:buNone/>
          </a:pPr>
          <a:r>
            <a:rPr lang="sv-SE" sz="500" kern="1200" dirty="0"/>
            <a:t>Värderar inte sig själv lika mkt i termer av duktig/dålig</a:t>
          </a:r>
        </a:p>
        <a:p>
          <a:pPr marL="0" lvl="0" indent="0" algn="ctr" defTabSz="222250">
            <a:lnSpc>
              <a:spcPct val="90000"/>
            </a:lnSpc>
            <a:spcBef>
              <a:spcPct val="0"/>
            </a:spcBef>
            <a:spcAft>
              <a:spcPct val="35000"/>
            </a:spcAft>
            <a:buNone/>
          </a:pPr>
          <a:r>
            <a:rPr lang="sv-SE" sz="500" kern="1200" dirty="0"/>
            <a:t>Lättare att släppa saker efter arbetet</a:t>
          </a:r>
        </a:p>
        <a:p>
          <a:pPr marL="0" lvl="0" indent="0" algn="ctr" defTabSz="222250">
            <a:lnSpc>
              <a:spcPct val="90000"/>
            </a:lnSpc>
            <a:spcBef>
              <a:spcPct val="0"/>
            </a:spcBef>
            <a:spcAft>
              <a:spcPct val="35000"/>
            </a:spcAft>
            <a:buNone/>
          </a:pPr>
          <a:r>
            <a:rPr lang="sv-SE" sz="500" kern="1200" dirty="0"/>
            <a:t>Ringer mer sällan tillbaka till jobbet</a:t>
          </a:r>
        </a:p>
        <a:p>
          <a:pPr marL="0" lvl="0" indent="0" algn="ctr" defTabSz="222250">
            <a:lnSpc>
              <a:spcPct val="90000"/>
            </a:lnSpc>
            <a:spcBef>
              <a:spcPct val="0"/>
            </a:spcBef>
            <a:spcAft>
              <a:spcPct val="35000"/>
            </a:spcAft>
            <a:buNone/>
          </a:pPr>
          <a:r>
            <a:rPr lang="sv-SE" sz="500" kern="1200" dirty="0"/>
            <a:t>Klinisk blick</a:t>
          </a:r>
        </a:p>
      </dsp:txBody>
      <dsp:txXfrm>
        <a:off x="1350585" y="188981"/>
        <a:ext cx="890915" cy="529149"/>
      </dsp:txXfrm>
    </dsp:sp>
    <dsp:sp modelId="{C03093E8-C913-4A31-98E1-B02C0CC5312C}">
      <dsp:nvSpPr>
        <dsp:cNvPr id="0" name=""/>
        <dsp:cNvSpPr/>
      </dsp:nvSpPr>
      <dsp:spPr>
        <a:xfrm>
          <a:off x="2376487" y="361765"/>
          <a:ext cx="1052899" cy="529149"/>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17780" rIns="0" bIns="19050" numCol="1" spcCol="1270" anchor="ctr" anchorCtr="0">
          <a:noAutofit/>
        </a:bodyPr>
        <a:lstStyle/>
        <a:p>
          <a:pPr marL="0" lvl="0" indent="0" algn="ctr" defTabSz="222250">
            <a:lnSpc>
              <a:spcPct val="90000"/>
            </a:lnSpc>
            <a:spcBef>
              <a:spcPct val="0"/>
            </a:spcBef>
            <a:spcAft>
              <a:spcPct val="35000"/>
            </a:spcAft>
            <a:buNone/>
          </a:pPr>
          <a:r>
            <a:rPr lang="sv-SE" sz="500" kern="1200" dirty="0"/>
            <a:t>Hur man ska agera i olika kritiska situationer</a:t>
          </a:r>
        </a:p>
        <a:p>
          <a:pPr marL="0" lvl="0" indent="0" algn="ctr" defTabSz="222250">
            <a:lnSpc>
              <a:spcPct val="90000"/>
            </a:lnSpc>
            <a:spcBef>
              <a:spcPct val="0"/>
            </a:spcBef>
            <a:spcAft>
              <a:spcPct val="35000"/>
            </a:spcAft>
            <a:buNone/>
          </a:pPr>
          <a:r>
            <a:rPr lang="sv-SE" sz="500" kern="1200" dirty="0"/>
            <a:t>En annan msk – kan så mkt mer</a:t>
          </a:r>
        </a:p>
        <a:p>
          <a:pPr marL="0" lvl="0" indent="0" algn="ctr" defTabSz="222250">
            <a:lnSpc>
              <a:spcPct val="90000"/>
            </a:lnSpc>
            <a:spcBef>
              <a:spcPct val="0"/>
            </a:spcBef>
            <a:spcAft>
              <a:spcPct val="35000"/>
            </a:spcAft>
            <a:buNone/>
          </a:pPr>
          <a:r>
            <a:rPr lang="sv-SE" sz="500" kern="1200" dirty="0"/>
            <a:t>Lättare att lämna över uppgifter till nästa pass (</a:t>
          </a:r>
          <a:r>
            <a:rPr lang="sv-SE" sz="500" kern="1200" dirty="0" err="1"/>
            <a:t>iaf</a:t>
          </a:r>
          <a:r>
            <a:rPr lang="sv-SE" sz="500" kern="1200" dirty="0"/>
            <a:t> små uppgifter)</a:t>
          </a:r>
        </a:p>
      </dsp:txBody>
      <dsp:txXfrm>
        <a:off x="2376487" y="361765"/>
        <a:ext cx="1052899" cy="5291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4D900-1A1E-4F69-BA16-E32AC1B90512}">
      <dsp:nvSpPr>
        <dsp:cNvPr id="0" name=""/>
        <dsp:cNvSpPr/>
      </dsp:nvSpPr>
      <dsp:spPr>
        <a:xfrm>
          <a:off x="1024532" y="0"/>
          <a:ext cx="2702720" cy="1081088"/>
        </a:xfrm>
        <a:prstGeom prst="leftRightRibbon">
          <a:avLst/>
        </a:prstGeom>
        <a:gradFill rotWithShape="0">
          <a:gsLst>
            <a:gs pos="0">
              <a:schemeClr val="accent2">
                <a:alpha val="90000"/>
                <a:hueOff val="0"/>
                <a:satOff val="0"/>
                <a:lumOff val="0"/>
                <a:alphaOff val="0"/>
                <a:tint val="50000"/>
                <a:satMod val="300000"/>
              </a:schemeClr>
            </a:gs>
            <a:gs pos="35000">
              <a:schemeClr val="accent2">
                <a:alpha val="90000"/>
                <a:hueOff val="0"/>
                <a:satOff val="0"/>
                <a:lumOff val="0"/>
                <a:alphaOff val="0"/>
                <a:tint val="37000"/>
                <a:satMod val="300000"/>
              </a:schemeClr>
            </a:gs>
            <a:gs pos="100000">
              <a:schemeClr val="accent2">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95D2405-F2FA-45AF-B5CC-D35BF1E4C0B3}">
      <dsp:nvSpPr>
        <dsp:cNvPr id="0" name=""/>
        <dsp:cNvSpPr/>
      </dsp:nvSpPr>
      <dsp:spPr>
        <a:xfrm>
          <a:off x="1348858" y="189190"/>
          <a:ext cx="891897" cy="529733"/>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17780" rIns="0" bIns="19050" numCol="1" spcCol="1270" anchor="ctr" anchorCtr="0">
          <a:noAutofit/>
        </a:bodyPr>
        <a:lstStyle/>
        <a:p>
          <a:pPr marL="0" lvl="0" indent="0" algn="ctr" defTabSz="222250">
            <a:lnSpc>
              <a:spcPct val="90000"/>
            </a:lnSpc>
            <a:spcBef>
              <a:spcPct val="0"/>
            </a:spcBef>
            <a:spcAft>
              <a:spcPct val="35000"/>
            </a:spcAft>
            <a:buNone/>
          </a:pPr>
          <a:r>
            <a:rPr lang="sv-SE" sz="500" kern="1200" dirty="0"/>
            <a:t>Man lär sig rutiner genom att man jobbar</a:t>
          </a:r>
        </a:p>
        <a:p>
          <a:pPr marL="0" lvl="0" indent="0" algn="ctr" defTabSz="222250">
            <a:lnSpc>
              <a:spcPct val="90000"/>
            </a:lnSpc>
            <a:spcBef>
              <a:spcPct val="0"/>
            </a:spcBef>
            <a:spcAft>
              <a:spcPct val="35000"/>
            </a:spcAft>
            <a:buNone/>
          </a:pPr>
          <a:r>
            <a:rPr lang="sv-SE" sz="500" kern="1200" dirty="0"/>
            <a:t>Tryggare i kompetens </a:t>
          </a:r>
        </a:p>
      </dsp:txBody>
      <dsp:txXfrm>
        <a:off x="1348858" y="189190"/>
        <a:ext cx="891897" cy="529733"/>
      </dsp:txXfrm>
    </dsp:sp>
    <dsp:sp modelId="{C03093E8-C913-4A31-98E1-B02C0CC5312C}">
      <dsp:nvSpPr>
        <dsp:cNvPr id="0" name=""/>
        <dsp:cNvSpPr/>
      </dsp:nvSpPr>
      <dsp:spPr>
        <a:xfrm>
          <a:off x="2375892" y="362164"/>
          <a:ext cx="1054060" cy="529733"/>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17780" rIns="0" bIns="19050" numCol="1" spcCol="1270" anchor="ctr" anchorCtr="0">
          <a:noAutofit/>
        </a:bodyPr>
        <a:lstStyle/>
        <a:p>
          <a:pPr marL="0" lvl="0" indent="0" algn="ctr" defTabSz="222250">
            <a:lnSpc>
              <a:spcPct val="90000"/>
            </a:lnSpc>
            <a:spcBef>
              <a:spcPct val="0"/>
            </a:spcBef>
            <a:spcAft>
              <a:spcPct val="35000"/>
            </a:spcAft>
            <a:buNone/>
          </a:pPr>
          <a:r>
            <a:rPr lang="sv-SE" sz="500" kern="1200" dirty="0"/>
            <a:t>Tryggare i att det är ok att det fortfarande är mkt kvar att lära</a:t>
          </a:r>
        </a:p>
        <a:p>
          <a:pPr marL="0" lvl="0" indent="0" algn="ctr" defTabSz="222250">
            <a:lnSpc>
              <a:spcPct val="90000"/>
            </a:lnSpc>
            <a:spcBef>
              <a:spcPct val="0"/>
            </a:spcBef>
            <a:spcAft>
              <a:spcPct val="35000"/>
            </a:spcAft>
            <a:buNone/>
          </a:pPr>
          <a:r>
            <a:rPr lang="sv-SE" sz="500" kern="1200" dirty="0"/>
            <a:t>Medveten om att det är omöjligt att kunna allt på alla olika </a:t>
          </a:r>
          <a:r>
            <a:rPr lang="sv-SE" sz="500" kern="1200" dirty="0" err="1"/>
            <a:t>avd</a:t>
          </a:r>
          <a:endParaRPr lang="sv-SE" sz="500" kern="1200" dirty="0"/>
        </a:p>
      </dsp:txBody>
      <dsp:txXfrm>
        <a:off x="2375892" y="362164"/>
        <a:ext cx="1054060" cy="5297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4D900-1A1E-4F69-BA16-E32AC1B90512}">
      <dsp:nvSpPr>
        <dsp:cNvPr id="0" name=""/>
        <dsp:cNvSpPr/>
      </dsp:nvSpPr>
      <dsp:spPr>
        <a:xfrm>
          <a:off x="0" y="-94397"/>
          <a:ext cx="3523600" cy="1598234"/>
        </a:xfrm>
        <a:prstGeom prst="leftRightRibbon">
          <a:avLst/>
        </a:prstGeom>
        <a:gradFill rotWithShape="0">
          <a:gsLst>
            <a:gs pos="0">
              <a:schemeClr val="accent2">
                <a:alpha val="90000"/>
                <a:hueOff val="0"/>
                <a:satOff val="0"/>
                <a:lumOff val="0"/>
                <a:alphaOff val="0"/>
                <a:tint val="50000"/>
                <a:satMod val="300000"/>
              </a:schemeClr>
            </a:gs>
            <a:gs pos="35000">
              <a:schemeClr val="accent2">
                <a:alpha val="90000"/>
                <a:hueOff val="0"/>
                <a:satOff val="0"/>
                <a:lumOff val="0"/>
                <a:alphaOff val="0"/>
                <a:tint val="37000"/>
                <a:satMod val="300000"/>
              </a:schemeClr>
            </a:gs>
            <a:gs pos="100000">
              <a:schemeClr val="accent2">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95D2405-F2FA-45AF-B5CC-D35BF1E4C0B3}">
      <dsp:nvSpPr>
        <dsp:cNvPr id="0" name=""/>
        <dsp:cNvSpPr/>
      </dsp:nvSpPr>
      <dsp:spPr>
        <a:xfrm>
          <a:off x="348321" y="246651"/>
          <a:ext cx="1506822" cy="690625"/>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28448" rIns="0" bIns="30480" numCol="1" spcCol="1270" anchor="ctr" anchorCtr="0">
          <a:noAutofit/>
        </a:bodyPr>
        <a:lstStyle/>
        <a:p>
          <a:pPr marL="0" lvl="0" indent="0" algn="ctr" defTabSz="355600">
            <a:lnSpc>
              <a:spcPct val="90000"/>
            </a:lnSpc>
            <a:spcBef>
              <a:spcPct val="0"/>
            </a:spcBef>
            <a:spcAft>
              <a:spcPct val="35000"/>
            </a:spcAft>
            <a:buNone/>
          </a:pPr>
          <a:r>
            <a:rPr lang="sv-SE" sz="800" kern="1200" dirty="0"/>
            <a:t>Kan planera och lägga upp arbetet flera steg i taget</a:t>
          </a:r>
        </a:p>
        <a:p>
          <a:pPr marL="0" lvl="0" indent="0" algn="ctr" defTabSz="355600">
            <a:lnSpc>
              <a:spcPct val="90000"/>
            </a:lnSpc>
            <a:spcBef>
              <a:spcPct val="0"/>
            </a:spcBef>
            <a:spcAft>
              <a:spcPct val="35000"/>
            </a:spcAft>
            <a:buNone/>
          </a:pPr>
          <a:r>
            <a:rPr lang="sv-SE" sz="800" kern="1200" dirty="0"/>
            <a:t>Märker att man hinner med det man planerat </a:t>
          </a:r>
        </a:p>
        <a:p>
          <a:pPr marL="0" lvl="0" indent="0" algn="ctr" defTabSz="355600">
            <a:lnSpc>
              <a:spcPct val="90000"/>
            </a:lnSpc>
            <a:spcBef>
              <a:spcPct val="0"/>
            </a:spcBef>
            <a:spcAft>
              <a:spcPct val="35000"/>
            </a:spcAft>
            <a:buNone/>
          </a:pPr>
          <a:r>
            <a:rPr lang="sv-SE" sz="800" kern="1200" dirty="0"/>
            <a:t>Lättare att se större perspektiv</a:t>
          </a:r>
        </a:p>
      </dsp:txBody>
      <dsp:txXfrm>
        <a:off x="348321" y="246651"/>
        <a:ext cx="1506822" cy="690625"/>
      </dsp:txXfrm>
    </dsp:sp>
    <dsp:sp modelId="{C03093E8-C913-4A31-98E1-B02C0CC5312C}">
      <dsp:nvSpPr>
        <dsp:cNvPr id="0" name=""/>
        <dsp:cNvSpPr/>
      </dsp:nvSpPr>
      <dsp:spPr>
        <a:xfrm>
          <a:off x="1859307" y="472162"/>
          <a:ext cx="1374204" cy="690625"/>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28448" rIns="0" bIns="30480" numCol="1" spcCol="1270" anchor="ctr" anchorCtr="0">
          <a:noAutofit/>
        </a:bodyPr>
        <a:lstStyle/>
        <a:p>
          <a:pPr marL="0" lvl="0" indent="0" algn="ctr" defTabSz="355600">
            <a:lnSpc>
              <a:spcPct val="90000"/>
            </a:lnSpc>
            <a:spcBef>
              <a:spcPct val="0"/>
            </a:spcBef>
            <a:spcAft>
              <a:spcPct val="35000"/>
            </a:spcAft>
            <a:buNone/>
          </a:pPr>
          <a:r>
            <a:rPr lang="sv-SE" sz="800" kern="1200" dirty="0"/>
            <a:t>Känner sig säkrare i allt</a:t>
          </a:r>
        </a:p>
        <a:p>
          <a:pPr marL="0" lvl="0" indent="0" algn="ctr" defTabSz="355600">
            <a:lnSpc>
              <a:spcPct val="90000"/>
            </a:lnSpc>
            <a:spcBef>
              <a:spcPct val="0"/>
            </a:spcBef>
            <a:spcAft>
              <a:spcPct val="35000"/>
            </a:spcAft>
            <a:buNone/>
          </a:pPr>
          <a:r>
            <a:rPr lang="sv-SE" sz="800" kern="1200" dirty="0"/>
            <a:t>Kommit in i rutinerna</a:t>
          </a:r>
        </a:p>
        <a:p>
          <a:pPr marL="0" lvl="0" indent="0" algn="ctr" defTabSz="355600">
            <a:lnSpc>
              <a:spcPct val="90000"/>
            </a:lnSpc>
            <a:spcBef>
              <a:spcPct val="0"/>
            </a:spcBef>
            <a:spcAft>
              <a:spcPct val="35000"/>
            </a:spcAft>
            <a:buNone/>
          </a:pPr>
          <a:r>
            <a:rPr lang="sv-SE" sz="800" kern="1200" dirty="0"/>
            <a:t>Hitta på </a:t>
          </a:r>
          <a:r>
            <a:rPr lang="sv-SE" sz="800" kern="1200" dirty="0" err="1"/>
            <a:t>avd</a:t>
          </a:r>
          <a:endParaRPr lang="sv-SE" sz="800" kern="1200" dirty="0"/>
        </a:p>
      </dsp:txBody>
      <dsp:txXfrm>
        <a:off x="1859307" y="472162"/>
        <a:ext cx="1374204" cy="6906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4D900-1A1E-4F69-BA16-E32AC1B90512}">
      <dsp:nvSpPr>
        <dsp:cNvPr id="0" name=""/>
        <dsp:cNvSpPr/>
      </dsp:nvSpPr>
      <dsp:spPr>
        <a:xfrm>
          <a:off x="1026616" y="0"/>
          <a:ext cx="2699742" cy="1079897"/>
        </a:xfrm>
        <a:prstGeom prst="leftRightRibbon">
          <a:avLst/>
        </a:prstGeom>
        <a:gradFill rotWithShape="0">
          <a:gsLst>
            <a:gs pos="0">
              <a:schemeClr val="accent2">
                <a:alpha val="90000"/>
                <a:hueOff val="0"/>
                <a:satOff val="0"/>
                <a:lumOff val="0"/>
                <a:alphaOff val="0"/>
                <a:tint val="50000"/>
                <a:satMod val="300000"/>
              </a:schemeClr>
            </a:gs>
            <a:gs pos="35000">
              <a:schemeClr val="accent2">
                <a:alpha val="90000"/>
                <a:hueOff val="0"/>
                <a:satOff val="0"/>
                <a:lumOff val="0"/>
                <a:alphaOff val="0"/>
                <a:tint val="37000"/>
                <a:satMod val="300000"/>
              </a:schemeClr>
            </a:gs>
            <a:gs pos="100000">
              <a:schemeClr val="accent2">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95D2405-F2FA-45AF-B5CC-D35BF1E4C0B3}">
      <dsp:nvSpPr>
        <dsp:cNvPr id="0" name=""/>
        <dsp:cNvSpPr/>
      </dsp:nvSpPr>
      <dsp:spPr>
        <a:xfrm>
          <a:off x="1350585" y="188981"/>
          <a:ext cx="890915" cy="529149"/>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17780" rIns="0" bIns="19050" numCol="1" spcCol="1270" anchor="ctr" anchorCtr="0">
          <a:noAutofit/>
        </a:bodyPr>
        <a:lstStyle/>
        <a:p>
          <a:pPr marL="0" lvl="0" indent="0" algn="ctr" defTabSz="222250">
            <a:lnSpc>
              <a:spcPct val="90000"/>
            </a:lnSpc>
            <a:spcBef>
              <a:spcPct val="0"/>
            </a:spcBef>
            <a:spcAft>
              <a:spcPct val="35000"/>
            </a:spcAft>
            <a:buNone/>
          </a:pPr>
          <a:r>
            <a:rPr lang="sv-SE" sz="500" kern="1200" dirty="0"/>
            <a:t>Vågar göra det som kändes jobbigt inledningsvis </a:t>
          </a:r>
        </a:p>
        <a:p>
          <a:pPr marL="0" lvl="0" indent="0" algn="ctr" defTabSz="222250">
            <a:lnSpc>
              <a:spcPct val="90000"/>
            </a:lnSpc>
            <a:spcBef>
              <a:spcPct val="0"/>
            </a:spcBef>
            <a:spcAft>
              <a:spcPct val="35000"/>
            </a:spcAft>
            <a:buNone/>
          </a:pPr>
          <a:r>
            <a:rPr lang="sv-SE" sz="500" kern="1200" dirty="0"/>
            <a:t>Fått erfarenheter som gör att man vet hur man ska hantera kommande situationer</a:t>
          </a:r>
        </a:p>
      </dsp:txBody>
      <dsp:txXfrm>
        <a:off x="1350585" y="188981"/>
        <a:ext cx="890915" cy="529149"/>
      </dsp:txXfrm>
    </dsp:sp>
    <dsp:sp modelId="{C03093E8-C913-4A31-98E1-B02C0CC5312C}">
      <dsp:nvSpPr>
        <dsp:cNvPr id="0" name=""/>
        <dsp:cNvSpPr/>
      </dsp:nvSpPr>
      <dsp:spPr>
        <a:xfrm>
          <a:off x="2376487" y="361765"/>
          <a:ext cx="1052899" cy="529149"/>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42672" rIns="0" bIns="45720" numCol="1" spcCol="1270" anchor="ctr" anchorCtr="0">
          <a:noAutofit/>
        </a:bodyPr>
        <a:lstStyle/>
        <a:p>
          <a:pPr marL="0" lvl="0" indent="0" algn="ctr" defTabSz="533400">
            <a:lnSpc>
              <a:spcPct val="90000"/>
            </a:lnSpc>
            <a:spcBef>
              <a:spcPct val="0"/>
            </a:spcBef>
            <a:spcAft>
              <a:spcPct val="35000"/>
            </a:spcAft>
            <a:buNone/>
          </a:pPr>
          <a:r>
            <a:rPr lang="sv-SE" sz="1200" kern="1200" dirty="0"/>
            <a:t>Medvetenhet om risker</a:t>
          </a:r>
        </a:p>
      </dsp:txBody>
      <dsp:txXfrm>
        <a:off x="2376487" y="361765"/>
        <a:ext cx="1052899" cy="529149"/>
      </dsp:txXfrm>
    </dsp:sp>
  </dsp:spTree>
</dsp:drawing>
</file>

<file path=ppt/diagrams/layout1.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10.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6.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7.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8.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9.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6818A54A-96AB-47F2-9FE3-5AA7C5EE68C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077C3AE1-DBA2-4DA9-A7CE-D2A621C810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55F06C-14D9-45DF-81A5-F25F8ECA9886}" type="datetimeFigureOut">
              <a:rPr lang="sv-SE" smtClean="0"/>
              <a:t>2024-09-16</a:t>
            </a:fld>
            <a:endParaRPr lang="sv-SE"/>
          </a:p>
        </p:txBody>
      </p:sp>
      <p:sp>
        <p:nvSpPr>
          <p:cNvPr id="4" name="Platshållare för sidfot 3">
            <a:extLst>
              <a:ext uri="{FF2B5EF4-FFF2-40B4-BE49-F238E27FC236}">
                <a16:creationId xmlns:a16="http://schemas.microsoft.com/office/drawing/2014/main" id="{6FB76FC6-F54A-4120-9B8F-E28E2A08E52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4D9B89EF-3F47-4486-BAA9-AF9A8BE096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7CC5D8-C806-4BBF-A442-91371CDD1BC5}" type="slidenum">
              <a:rPr lang="sv-SE" smtClean="0"/>
              <a:t>‹#›</a:t>
            </a:fld>
            <a:endParaRPr lang="sv-SE"/>
          </a:p>
        </p:txBody>
      </p:sp>
    </p:spTree>
    <p:extLst>
      <p:ext uri="{BB962C8B-B14F-4D97-AF65-F5344CB8AC3E}">
        <p14:creationId xmlns:p14="http://schemas.microsoft.com/office/powerpoint/2010/main" val="6023786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sv-SE"/>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sv-SE"/>
          </a:p>
        </p:txBody>
      </p:sp>
      <p:sp>
        <p:nvSpPr>
          <p:cNvPr id="410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sv-SE"/>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E4F6DBA7-38D3-4FF9-B176-AA5B07999DDF}" type="slidenum">
              <a:rPr lang="sv-SE"/>
              <a:pPr/>
              <a:t>‹#›</a:t>
            </a:fld>
            <a:endParaRPr lang="sv-SE"/>
          </a:p>
        </p:txBody>
      </p:sp>
    </p:spTree>
    <p:extLst>
      <p:ext uri="{BB962C8B-B14F-4D97-AF65-F5344CB8AC3E}">
        <p14:creationId xmlns:p14="http://schemas.microsoft.com/office/powerpoint/2010/main" val="14939290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a:ea typeface="+mn-ea"/>
        <a:cs typeface="+mn-cs"/>
      </a:defRPr>
    </a:lvl1pPr>
    <a:lvl2pPr marL="457200" algn="l" rtl="0" fontAlgn="base">
      <a:spcBef>
        <a:spcPct val="30000"/>
      </a:spcBef>
      <a:spcAft>
        <a:spcPct val="0"/>
      </a:spcAft>
      <a:defRPr sz="1200" kern="1200">
        <a:solidFill>
          <a:schemeClr val="tx1"/>
        </a:solidFill>
        <a:latin typeface="Times"/>
        <a:ea typeface="+mn-ea"/>
        <a:cs typeface="+mn-cs"/>
      </a:defRPr>
    </a:lvl2pPr>
    <a:lvl3pPr marL="914400" algn="l" rtl="0" fontAlgn="base">
      <a:spcBef>
        <a:spcPct val="30000"/>
      </a:spcBef>
      <a:spcAft>
        <a:spcPct val="0"/>
      </a:spcAft>
      <a:defRPr sz="1200" kern="1200">
        <a:solidFill>
          <a:schemeClr val="tx1"/>
        </a:solidFill>
        <a:latin typeface="Times"/>
        <a:ea typeface="+mn-ea"/>
        <a:cs typeface="+mn-cs"/>
      </a:defRPr>
    </a:lvl3pPr>
    <a:lvl4pPr marL="1371600" algn="l" rtl="0" fontAlgn="base">
      <a:spcBef>
        <a:spcPct val="30000"/>
      </a:spcBef>
      <a:spcAft>
        <a:spcPct val="0"/>
      </a:spcAft>
      <a:defRPr sz="1200" kern="1200">
        <a:solidFill>
          <a:schemeClr val="tx1"/>
        </a:solidFill>
        <a:latin typeface="Times"/>
        <a:ea typeface="+mn-ea"/>
        <a:cs typeface="+mn-cs"/>
      </a:defRPr>
    </a:lvl4pPr>
    <a:lvl5pPr marL="1828800" algn="l" rtl="0" fontAlgn="base">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j7k_fX20mp8&amp;app=desktop"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_ENREF_49"/><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_ENREF_48"/></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Hållbart yrkesliv: Vad är det som får sjuksköterskor att stanna ett helt yrkesliv</a:t>
            </a:r>
          </a:p>
          <a:p>
            <a:pPr>
              <a:lnSpc>
                <a:spcPct val="107000"/>
              </a:lnSpc>
              <a:spcAft>
                <a:spcPts val="800"/>
              </a:spcAft>
            </a:pPr>
            <a:r>
              <a:rPr lang="sv-SE" sz="1800" dirty="0">
                <a:effectLst/>
                <a:latin typeface="Arial" panose="020B0604020202020204" pitchFamily="34" charset="0"/>
                <a:ea typeface="Calibri" panose="020F0502020204030204" pitchFamily="34" charset="0"/>
                <a:cs typeface="Times New Roman" panose="02020603050405020304" pitchFamily="18" charset="0"/>
              </a:rPr>
              <a:t>Behovet av att skapa fungerande verksamheter med hållbar arbetsmiljö i hälso- och sjukvården är stort. Flera olika organisatoriska friskfaktorer stimulerar sjuksköterskor att stanna och utvecklas i yrket vilket är viktigt att känna till vid förebyggande arbetsmiljöarbete. På seminariet kommer resultat presenteras från ett landsomfattande projekt om sjuksköterskor arbete från tidig karriär till erfaren sjuksköterska.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a:defRPr/>
            </a:pPr>
            <a:fld id="{7B1B3F36-D26D-4714-B874-6EFD363FE289}" type="slidenum">
              <a:rPr lang="sv-SE" smtClean="0"/>
              <a:pPr>
                <a:defRPr/>
              </a:pPr>
              <a:t>1</a:t>
            </a:fld>
            <a:endParaRPr lang="sv-SE" dirty="0"/>
          </a:p>
        </p:txBody>
      </p:sp>
    </p:spTree>
    <p:extLst>
      <p:ext uri="{BB962C8B-B14F-4D97-AF65-F5344CB8AC3E}">
        <p14:creationId xmlns:p14="http://schemas.microsoft.com/office/powerpoint/2010/main" val="176406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a:spcAft>
                <a:spcPts val="0"/>
              </a:spcAft>
            </a:pPr>
            <a:r>
              <a:rPr lang="sv-SE" sz="1200" dirty="0">
                <a:latin typeface="Calibri" panose="020F0502020204030204" pitchFamily="34" charset="0"/>
                <a:ea typeface="Times New Roman" panose="02020603050405020304" pitchFamily="18" charset="0"/>
              </a:rPr>
              <a:t>A) vad ser vi i forskningen om läget- hur rapporterar erfarna </a:t>
            </a:r>
            <a:r>
              <a:rPr lang="sv-SE" sz="1200" dirty="0" err="1">
                <a:latin typeface="Calibri" panose="020F0502020204030204" pitchFamily="34" charset="0"/>
                <a:ea typeface="Times New Roman" panose="02020603050405020304" pitchFamily="18" charset="0"/>
              </a:rPr>
              <a:t>ssk</a:t>
            </a:r>
            <a:r>
              <a:rPr lang="sv-SE" sz="1200" dirty="0">
                <a:latin typeface="Calibri" panose="020F0502020204030204" pitchFamily="34" charset="0"/>
                <a:ea typeface="Times New Roman" panose="02020603050405020304" pitchFamily="18" charset="0"/>
              </a:rPr>
              <a:t> om läget? Personalomsättning/lämna yrket?</a:t>
            </a:r>
            <a:endParaRPr lang="sv-SE" sz="1200" dirty="0">
              <a:latin typeface="Calibri" panose="020F0502020204030204" pitchFamily="34" charset="0"/>
              <a:ea typeface="Calibri" panose="020F0502020204030204" pitchFamily="34" charset="0"/>
            </a:endParaRPr>
          </a:p>
          <a:p>
            <a:pPr>
              <a:spcAft>
                <a:spcPts val="0"/>
              </a:spcAft>
            </a:pPr>
            <a:r>
              <a:rPr lang="sv-SE" sz="1200" dirty="0">
                <a:latin typeface="Calibri" panose="020F0502020204030204" pitchFamily="34" charset="0"/>
                <a:ea typeface="Times New Roman" panose="02020603050405020304" pitchFamily="18" charset="0"/>
              </a:rPr>
              <a:t>B) vad ser vi i forskningen om arbetsmiljö och vad har vi testat? </a:t>
            </a:r>
            <a:endParaRPr lang="sv-SE" sz="1200" dirty="0">
              <a:latin typeface="Calibri" panose="020F0502020204030204" pitchFamily="34" charset="0"/>
              <a:ea typeface="Calibri" panose="020F0502020204030204" pitchFamily="34" charset="0"/>
            </a:endParaRPr>
          </a:p>
          <a:p>
            <a:r>
              <a:rPr lang="sv-SE" sz="1200" kern="1200" dirty="0">
                <a:solidFill>
                  <a:schemeClr val="tx1"/>
                </a:solidFill>
                <a:effectLst/>
                <a:latin typeface="+mn-lt"/>
                <a:ea typeface="+mn-ea"/>
                <a:cs typeface="+mn-cs"/>
              </a:rPr>
              <a:t> </a:t>
            </a:r>
          </a:p>
        </p:txBody>
      </p:sp>
      <p:sp>
        <p:nvSpPr>
          <p:cNvPr id="4" name="Platshållare för bildnummer 3"/>
          <p:cNvSpPr>
            <a:spLocks noGrp="1"/>
          </p:cNvSpPr>
          <p:nvPr>
            <p:ph type="sldNum" sz="quarter" idx="10"/>
          </p:nvPr>
        </p:nvSpPr>
        <p:spPr/>
        <p:txBody>
          <a:bodyPr/>
          <a:lstStyle/>
          <a:p>
            <a:pPr>
              <a:defRPr/>
            </a:pPr>
            <a:fld id="{7B1B3F36-D26D-4714-B874-6EFD363FE289}" type="slidenum">
              <a:rPr lang="sv-SE" smtClean="0"/>
              <a:pPr>
                <a:defRPr/>
              </a:pPr>
              <a:t>12</a:t>
            </a:fld>
            <a:endParaRPr lang="sv-SE" dirty="0"/>
          </a:p>
        </p:txBody>
      </p:sp>
    </p:spTree>
    <p:extLst>
      <p:ext uri="{BB962C8B-B14F-4D97-AF65-F5344CB8AC3E}">
        <p14:creationId xmlns:p14="http://schemas.microsoft.com/office/powerpoint/2010/main" val="375017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dirty="0"/>
              <a:t>Negativa förväntningar inför det kommande arbetslivet var att bli psykiskt och fysiskt stressad, organisatoriska hinder med negativ påverkan upplevelsen av arbetet, oro för att vara okunnig, </a:t>
            </a:r>
            <a:r>
              <a:rPr lang="sv-SE" dirty="0" err="1"/>
              <a:t>otillräc</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Under sista veckorna på sjuksköterskeutbildningen maj/juni 2015 rekryterades nationellt studenter som skulle ta sin examen under juni 2015 och påbörja sin första anställning under studieperioden. Under januari rekryterades studenter som skulle ta sin examen under januari 2016 och börja sin första anställning under januari/februari. Båda dessa grupper följdes sedan med mobilenkäter varje vecka under tolv veckor. Tillsammans med en baslinjemätning och en avslutande eftermättning har fjorton datainsamlingar genomförts. </a:t>
            </a:r>
          </a:p>
          <a:p>
            <a:pPr lvl="0"/>
            <a:r>
              <a:rPr lang="sv-SE" dirty="0" err="1"/>
              <a:t>klig</a:t>
            </a:r>
            <a:r>
              <a:rPr lang="sv-SE" dirty="0"/>
              <a:t> och att inte veta sin roll, och oro för att inte bli respekterad och värdesatt av chefer och kollegor.</a:t>
            </a:r>
          </a:p>
        </p:txBody>
      </p:sp>
      <p:sp>
        <p:nvSpPr>
          <p:cNvPr id="4" name="Platshållare för bildnummer 3"/>
          <p:cNvSpPr>
            <a:spLocks noGrp="1"/>
          </p:cNvSpPr>
          <p:nvPr>
            <p:ph type="sldNum" sz="quarter" idx="10"/>
          </p:nvPr>
        </p:nvSpPr>
        <p:spPr/>
        <p:txBody>
          <a:bodyPr/>
          <a:lstStyle/>
          <a:p>
            <a:fld id="{2584D9E8-22BF-4A1B-BC56-31CFB6FFBE7F}" type="slidenum">
              <a:rPr lang="sv-SE" smtClean="0"/>
              <a:pPr/>
              <a:t>14</a:t>
            </a:fld>
            <a:endParaRPr lang="sv-SE" dirty="0"/>
          </a:p>
        </p:txBody>
      </p:sp>
    </p:spTree>
    <p:extLst>
      <p:ext uri="{BB962C8B-B14F-4D97-AF65-F5344CB8AC3E}">
        <p14:creationId xmlns:p14="http://schemas.microsoft.com/office/powerpoint/2010/main" val="897579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Göra skillnad</a:t>
            </a:r>
          </a:p>
          <a:p>
            <a:r>
              <a:rPr lang="sv-SE" sz="1200" kern="1200" dirty="0">
                <a:solidFill>
                  <a:schemeClr val="tx1"/>
                </a:solidFill>
                <a:effectLst/>
                <a:latin typeface="+mn-lt"/>
                <a:ea typeface="+mn-ea"/>
                <a:cs typeface="+mn-cs"/>
              </a:rPr>
              <a:t>Att hjälpa o underlätta för patienterna</a:t>
            </a:r>
          </a:p>
          <a:p>
            <a:r>
              <a:rPr lang="sv-SE" sz="1200" kern="1200" dirty="0">
                <a:solidFill>
                  <a:schemeClr val="tx1"/>
                </a:solidFill>
                <a:effectLst/>
                <a:latin typeface="+mn-lt"/>
                <a:ea typeface="+mn-ea"/>
                <a:cs typeface="+mn-cs"/>
              </a:rPr>
              <a:t>Hjälpa människor</a:t>
            </a:r>
          </a:p>
          <a:p>
            <a:r>
              <a:rPr lang="sv-SE" sz="1200" kern="1200" dirty="0">
                <a:solidFill>
                  <a:schemeClr val="tx1"/>
                </a:solidFill>
                <a:effectLst/>
                <a:latin typeface="+mn-lt"/>
                <a:ea typeface="+mn-ea"/>
                <a:cs typeface="+mn-cs"/>
              </a:rPr>
              <a:t>Kunna hjälpa/göra skillnad</a:t>
            </a:r>
          </a:p>
          <a:p>
            <a:r>
              <a:rPr lang="sv-SE" sz="1200" kern="1200" dirty="0">
                <a:solidFill>
                  <a:schemeClr val="tx1"/>
                </a:solidFill>
                <a:effectLst/>
                <a:latin typeface="+mn-lt"/>
                <a:ea typeface="+mn-ea"/>
                <a:cs typeface="+mn-cs"/>
              </a:rPr>
              <a:t>Inspiration av kollegor och patienter</a:t>
            </a:r>
          </a:p>
          <a:p>
            <a:r>
              <a:rPr lang="sv-SE" sz="1200" kern="1200" dirty="0">
                <a:solidFill>
                  <a:schemeClr val="tx1"/>
                </a:solidFill>
                <a:effectLst/>
                <a:latin typeface="+mn-lt"/>
                <a:ea typeface="+mn-ea"/>
                <a:cs typeface="+mn-cs"/>
              </a:rPr>
              <a:t>Att få möjlighet att hjälpa andra människor och att göra ”gott” för dem</a:t>
            </a:r>
          </a:p>
          <a:p>
            <a:r>
              <a:rPr lang="sv-SE" sz="1200" kern="1200" dirty="0">
                <a:solidFill>
                  <a:schemeClr val="tx1"/>
                </a:solidFill>
                <a:effectLst/>
                <a:latin typeface="+mn-lt"/>
                <a:ea typeface="+mn-ea"/>
                <a:cs typeface="+mn-cs"/>
              </a:rPr>
              <a:t>Ha meningsfullt jobb</a:t>
            </a:r>
          </a:p>
          <a:p>
            <a:r>
              <a:rPr lang="sv-SE" sz="1200" kern="1200" dirty="0">
                <a:solidFill>
                  <a:schemeClr val="tx1"/>
                </a:solidFill>
                <a:effectLst/>
                <a:latin typeface="+mn-lt"/>
                <a:ea typeface="+mn-ea"/>
                <a:cs typeface="+mn-cs"/>
              </a:rPr>
              <a:t>Att hjälpa patienterna </a:t>
            </a:r>
          </a:p>
          <a:p>
            <a:r>
              <a:rPr lang="sv-SE" sz="1200" kern="1200" dirty="0">
                <a:solidFill>
                  <a:schemeClr val="tx1"/>
                </a:solidFill>
                <a:effectLst/>
                <a:latin typeface="+mn-lt"/>
                <a:ea typeface="+mn-ea"/>
                <a:cs typeface="+mn-cs"/>
              </a:rPr>
              <a:t>Ser fram emot att göra skillnad för någon</a:t>
            </a:r>
          </a:p>
          <a:p>
            <a:r>
              <a:rPr lang="sv-SE" sz="1200" kern="1200" dirty="0">
                <a:solidFill>
                  <a:schemeClr val="tx1"/>
                </a:solidFill>
                <a:effectLst/>
                <a:latin typeface="+mn-lt"/>
                <a:ea typeface="+mn-ea"/>
                <a:cs typeface="+mn-cs"/>
              </a:rPr>
              <a:t>Meningsfullt arbete</a:t>
            </a:r>
          </a:p>
          <a:p>
            <a:r>
              <a:rPr lang="sv-SE" sz="1200" kern="1200" dirty="0">
                <a:solidFill>
                  <a:schemeClr val="tx1"/>
                </a:solidFill>
                <a:effectLst/>
                <a:latin typeface="+mn-lt"/>
                <a:ea typeface="+mn-ea"/>
                <a:cs typeface="+mn-cs"/>
              </a:rPr>
              <a:t>Meningsfullt</a:t>
            </a:r>
          </a:p>
          <a:p>
            <a:r>
              <a:rPr lang="sv-SE" sz="1200" kern="1200" dirty="0">
                <a:solidFill>
                  <a:schemeClr val="tx1"/>
                </a:solidFill>
                <a:effectLst/>
                <a:latin typeface="+mn-lt"/>
                <a:ea typeface="+mn-ea"/>
                <a:cs typeface="+mn-cs"/>
              </a:rPr>
              <a:t>Rädda liv</a:t>
            </a:r>
          </a:p>
          <a:p>
            <a:r>
              <a:rPr lang="sv-SE" sz="1200" kern="1200" dirty="0">
                <a:solidFill>
                  <a:schemeClr val="tx1"/>
                </a:solidFill>
                <a:effectLst/>
                <a:latin typeface="+mn-lt"/>
                <a:ea typeface="+mn-ea"/>
                <a:cs typeface="+mn-cs"/>
              </a:rPr>
              <a:t>Att vara betydelsefull</a:t>
            </a:r>
          </a:p>
          <a:p>
            <a:r>
              <a:rPr lang="sv-SE" sz="1200" kern="1200" dirty="0">
                <a:solidFill>
                  <a:schemeClr val="tx1"/>
                </a:solidFill>
                <a:effectLst/>
                <a:latin typeface="+mn-lt"/>
                <a:ea typeface="+mn-ea"/>
                <a:cs typeface="+mn-cs"/>
              </a:rPr>
              <a:t>Få vara på plats och hjälpa</a:t>
            </a:r>
          </a:p>
          <a:p>
            <a:r>
              <a:rPr lang="sv-SE" sz="1200" kern="1200" dirty="0">
                <a:solidFill>
                  <a:schemeClr val="tx1"/>
                </a:solidFill>
                <a:effectLst/>
                <a:latin typeface="+mn-lt"/>
                <a:ea typeface="+mn-ea"/>
                <a:cs typeface="+mn-cs"/>
              </a:rPr>
              <a:t>Tacksamhet för det arbete man utför</a:t>
            </a:r>
          </a:p>
          <a:p>
            <a:r>
              <a:rPr lang="sv-SE" sz="1200" kern="1200" dirty="0">
                <a:solidFill>
                  <a:schemeClr val="tx1"/>
                </a:solidFill>
                <a:effectLst/>
                <a:latin typeface="+mn-lt"/>
                <a:ea typeface="+mn-ea"/>
                <a:cs typeface="+mn-cs"/>
              </a:rPr>
              <a:t>Göra något betydelsefullt</a:t>
            </a:r>
          </a:p>
          <a:p>
            <a:r>
              <a:rPr lang="sv-SE" sz="1200" kern="1200" dirty="0">
                <a:solidFill>
                  <a:schemeClr val="tx1"/>
                </a:solidFill>
                <a:effectLst/>
                <a:latin typeface="+mn-lt"/>
                <a:ea typeface="+mn-ea"/>
                <a:cs typeface="+mn-cs"/>
              </a:rPr>
              <a:t>Känna sig behövd</a:t>
            </a:r>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84D9E8-22BF-4A1B-BC56-31CFB6FFBE7F}"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0396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dirty="0"/>
              <a:t>Negativa förväntningar inför det kommande arbetslivet var att bli psykiskt och fysiskt stressad, organisatoriska hinder med negativ påverkan upplevelsen av arbetet, oro för att vara okunnig, otillräcklig och att inte veta sin roll, och oro för att inte bli respekterad och värdesatt av chefer och kollegor.</a:t>
            </a:r>
          </a:p>
        </p:txBody>
      </p:sp>
      <p:sp>
        <p:nvSpPr>
          <p:cNvPr id="4" name="Platshållare för bildnummer 3"/>
          <p:cNvSpPr>
            <a:spLocks noGrp="1"/>
          </p:cNvSpPr>
          <p:nvPr>
            <p:ph type="sldNum" sz="quarter" idx="10"/>
          </p:nvPr>
        </p:nvSpPr>
        <p:spPr/>
        <p:txBody>
          <a:bodyPr/>
          <a:lstStyle/>
          <a:p>
            <a:fld id="{2584D9E8-22BF-4A1B-BC56-31CFB6FFBE7F}" type="slidenum">
              <a:rPr lang="sv-SE" smtClean="0"/>
              <a:pPr/>
              <a:t>18</a:t>
            </a:fld>
            <a:endParaRPr lang="sv-SE" dirty="0"/>
          </a:p>
        </p:txBody>
      </p:sp>
    </p:spTree>
    <p:extLst>
      <p:ext uri="{BB962C8B-B14F-4D97-AF65-F5344CB8AC3E}">
        <p14:creationId xmlns:p14="http://schemas.microsoft.com/office/powerpoint/2010/main" val="4177654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4F6DBA7-38D3-4FF9-B176-AA5B07999DDF}" type="slidenum">
              <a:rPr lang="sv-SE" smtClean="0"/>
              <a:pPr/>
              <a:t>19</a:t>
            </a:fld>
            <a:endParaRPr lang="sv-SE"/>
          </a:p>
        </p:txBody>
      </p:sp>
    </p:spTree>
    <p:extLst>
      <p:ext uri="{BB962C8B-B14F-4D97-AF65-F5344CB8AC3E}">
        <p14:creationId xmlns:p14="http://schemas.microsoft.com/office/powerpoint/2010/main" val="4065855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dirty="0"/>
              <a:t>Negativa förväntningar inför det kommande arbetslivet var att bli psykiskt och fysiskt stressad, organisatoriska hinder med negativ påverkan upplevelsen av arbetet, oro för att vara okunnig, </a:t>
            </a:r>
            <a:r>
              <a:rPr lang="sv-SE" dirty="0" err="1"/>
              <a:t>otillräc</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Under sista veckorna på sjuksköterskeutbildningen maj/juni 2015 rekryterades nationellt studenter som skulle ta sin examen under juni 2015 och påbörja sin första anställning under studieperioden. Under januari rekryterades studenter som skulle ta sin examen under januari 2016 och börja sin första anställning under januari/februari. Båda dessa grupper följdes sedan med mobilenkäter varje vecka under tolv veckor. Tillsammans med en baslinjemätning och en avslutande eftermättning har fjorton datainsamlingar genomförts. </a:t>
            </a:r>
          </a:p>
          <a:p>
            <a:pPr lvl="0"/>
            <a:r>
              <a:rPr lang="sv-SE" dirty="0" err="1"/>
              <a:t>klig</a:t>
            </a:r>
            <a:r>
              <a:rPr lang="sv-SE" dirty="0"/>
              <a:t> och att inte veta sin roll, och oro för att inte bli respekterad och värdesatt av chefer och kollegor.</a:t>
            </a:r>
          </a:p>
        </p:txBody>
      </p:sp>
      <p:sp>
        <p:nvSpPr>
          <p:cNvPr id="4" name="Platshållare för bildnummer 3"/>
          <p:cNvSpPr>
            <a:spLocks noGrp="1"/>
          </p:cNvSpPr>
          <p:nvPr>
            <p:ph type="sldNum" sz="quarter" idx="10"/>
          </p:nvPr>
        </p:nvSpPr>
        <p:spPr/>
        <p:txBody>
          <a:bodyPr/>
          <a:lstStyle/>
          <a:p>
            <a:fld id="{2584D9E8-22BF-4A1B-BC56-31CFB6FFBE7F}" type="slidenum">
              <a:rPr lang="sv-SE" smtClean="0"/>
              <a:pPr/>
              <a:t>20</a:t>
            </a:fld>
            <a:endParaRPr lang="sv-SE" dirty="0"/>
          </a:p>
        </p:txBody>
      </p:sp>
    </p:spTree>
    <p:extLst>
      <p:ext uri="{BB962C8B-B14F-4D97-AF65-F5344CB8AC3E}">
        <p14:creationId xmlns:p14="http://schemas.microsoft.com/office/powerpoint/2010/main" val="1581607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sz="1200" kern="1200" dirty="0">
                <a:solidFill>
                  <a:schemeClr val="tx1"/>
                </a:solidFill>
                <a:effectLst/>
                <a:latin typeface="+mn-lt"/>
                <a:ea typeface="+mn-ea"/>
                <a:cs typeface="+mn-cs"/>
              </a:rPr>
              <a:t>Erfarenheter efter tre månader i arbetslivet visade att nya sjuksköterskor erfarit både positiva och negativa upplevelser vad gäller kompetensutveckling, socialt stöd och arbetsförhållanden. Vikten av att ha haft betydande kompetensupplevelser och positiva arbetsrelationer framkom då dessa aspekter beskrevs som det mest positiva i arbetet, samtidigt som många beskrev avsaknad av dessa som det mest negativa. Att inte känna rollklarhet framkom också som något av det mest negativa under första tiden i arbetet. </a:t>
            </a:r>
          </a:p>
        </p:txBody>
      </p:sp>
      <p:sp>
        <p:nvSpPr>
          <p:cNvPr id="4" name="Platshållare för bildnummer 3"/>
          <p:cNvSpPr>
            <a:spLocks noGrp="1"/>
          </p:cNvSpPr>
          <p:nvPr>
            <p:ph type="sldNum" sz="quarter" idx="10"/>
          </p:nvPr>
        </p:nvSpPr>
        <p:spPr/>
        <p:txBody>
          <a:bodyPr/>
          <a:lstStyle/>
          <a:p>
            <a:fld id="{2584D9E8-22BF-4A1B-BC56-31CFB6FFBE7F}" type="slidenum">
              <a:rPr lang="sv-SE" smtClean="0"/>
              <a:pPr/>
              <a:t>21</a:t>
            </a:fld>
            <a:endParaRPr lang="sv-SE" dirty="0"/>
          </a:p>
        </p:txBody>
      </p:sp>
    </p:spTree>
    <p:extLst>
      <p:ext uri="{BB962C8B-B14F-4D97-AF65-F5344CB8AC3E}">
        <p14:creationId xmlns:p14="http://schemas.microsoft.com/office/powerpoint/2010/main" val="1620302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sz="1200" kern="1200" dirty="0">
                <a:solidFill>
                  <a:schemeClr val="tx1"/>
                </a:solidFill>
                <a:effectLst/>
                <a:latin typeface="+mn-lt"/>
                <a:ea typeface="+mn-ea"/>
                <a:cs typeface="+mn-cs"/>
              </a:rPr>
              <a:t>Erfarenheter efter tre månader i arbetslivet visade att nya sjuksköterskor erfarit både positiva och negativa upplevelser vad gäller kompetensutveckling, socialt stöd och arbetsförhållanden. Vikten av att ha haft betydande kompetensupplevelser och positiva arbetsrelationer framkom då dessa aspekter beskrevs som det mest positiva i arbetet, samtidigt som många beskrev avsaknad av dessa som det mest negativa. Att inte känna rollklarhet framkom också som något av det mest negativa under första tiden i arbetet. </a:t>
            </a:r>
          </a:p>
        </p:txBody>
      </p:sp>
      <p:sp>
        <p:nvSpPr>
          <p:cNvPr id="4" name="Platshållare för bildnummer 3"/>
          <p:cNvSpPr>
            <a:spLocks noGrp="1"/>
          </p:cNvSpPr>
          <p:nvPr>
            <p:ph type="sldNum" sz="quarter" idx="10"/>
          </p:nvPr>
        </p:nvSpPr>
        <p:spPr/>
        <p:txBody>
          <a:bodyPr/>
          <a:lstStyle/>
          <a:p>
            <a:fld id="{2584D9E8-22BF-4A1B-BC56-31CFB6FFBE7F}" type="slidenum">
              <a:rPr lang="sv-SE" smtClean="0"/>
              <a:pPr/>
              <a:t>23</a:t>
            </a:fld>
            <a:endParaRPr lang="sv-SE" dirty="0"/>
          </a:p>
        </p:txBody>
      </p:sp>
    </p:spTree>
    <p:extLst>
      <p:ext uri="{BB962C8B-B14F-4D97-AF65-F5344CB8AC3E}">
        <p14:creationId xmlns:p14="http://schemas.microsoft.com/office/powerpoint/2010/main" val="4051112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a:spcAft>
                <a:spcPts val="0"/>
              </a:spcAft>
            </a:pPr>
            <a:r>
              <a:rPr lang="sv-SE" sz="1200" dirty="0">
                <a:latin typeface="Calibri" panose="020F0502020204030204" pitchFamily="34" charset="0"/>
                <a:ea typeface="Times New Roman" panose="02020603050405020304" pitchFamily="18" charset="0"/>
              </a:rPr>
              <a:t>A) vad ser vi i forskningen om läget- hur rapporterar erfarna </a:t>
            </a:r>
            <a:r>
              <a:rPr lang="sv-SE" sz="1200" dirty="0" err="1">
                <a:latin typeface="Calibri" panose="020F0502020204030204" pitchFamily="34" charset="0"/>
                <a:ea typeface="Times New Roman" panose="02020603050405020304" pitchFamily="18" charset="0"/>
              </a:rPr>
              <a:t>ssk</a:t>
            </a:r>
            <a:r>
              <a:rPr lang="sv-SE" sz="1200" dirty="0">
                <a:latin typeface="Calibri" panose="020F0502020204030204" pitchFamily="34" charset="0"/>
                <a:ea typeface="Times New Roman" panose="02020603050405020304" pitchFamily="18" charset="0"/>
              </a:rPr>
              <a:t> om läget? Personalomsättning/lämna yrket?</a:t>
            </a:r>
            <a:endParaRPr lang="sv-SE" sz="1200" dirty="0">
              <a:latin typeface="Calibri" panose="020F0502020204030204" pitchFamily="34" charset="0"/>
              <a:ea typeface="Calibri" panose="020F0502020204030204" pitchFamily="34" charset="0"/>
            </a:endParaRPr>
          </a:p>
          <a:p>
            <a:pPr>
              <a:spcAft>
                <a:spcPts val="0"/>
              </a:spcAft>
            </a:pPr>
            <a:r>
              <a:rPr lang="sv-SE" sz="1200" dirty="0">
                <a:latin typeface="Calibri" panose="020F0502020204030204" pitchFamily="34" charset="0"/>
                <a:ea typeface="Times New Roman" panose="02020603050405020304" pitchFamily="18" charset="0"/>
              </a:rPr>
              <a:t>B) vad ser vi i forskningen om arbetsmiljö och vad har vi testat? </a:t>
            </a:r>
            <a:endParaRPr lang="sv-SE" sz="1200" dirty="0">
              <a:latin typeface="Calibri" panose="020F0502020204030204" pitchFamily="34" charset="0"/>
              <a:ea typeface="Calibri" panose="020F0502020204030204" pitchFamily="34" charset="0"/>
            </a:endParaRPr>
          </a:p>
          <a:p>
            <a:r>
              <a:rPr lang="sv-SE" sz="1200" kern="1200" dirty="0">
                <a:solidFill>
                  <a:schemeClr val="tx1"/>
                </a:solidFill>
                <a:effectLst/>
                <a:latin typeface="+mn-lt"/>
                <a:ea typeface="+mn-ea"/>
                <a:cs typeface="+mn-cs"/>
              </a:rPr>
              <a:t> </a:t>
            </a:r>
          </a:p>
        </p:txBody>
      </p:sp>
      <p:sp>
        <p:nvSpPr>
          <p:cNvPr id="4" name="Platshållare för bildnummer 3"/>
          <p:cNvSpPr>
            <a:spLocks noGrp="1"/>
          </p:cNvSpPr>
          <p:nvPr>
            <p:ph type="sldNum" sz="quarter" idx="10"/>
          </p:nvPr>
        </p:nvSpPr>
        <p:spPr/>
        <p:txBody>
          <a:bodyPr/>
          <a:lstStyle/>
          <a:p>
            <a:pPr>
              <a:defRPr/>
            </a:pPr>
            <a:fld id="{7B1B3F36-D26D-4714-B874-6EFD363FE289}" type="slidenum">
              <a:rPr lang="sv-SE" smtClean="0"/>
              <a:pPr>
                <a:defRPr/>
              </a:pPr>
              <a:t>24</a:t>
            </a:fld>
            <a:endParaRPr lang="sv-SE" dirty="0"/>
          </a:p>
        </p:txBody>
      </p:sp>
    </p:spTree>
    <p:extLst>
      <p:ext uri="{BB962C8B-B14F-4D97-AF65-F5344CB8AC3E}">
        <p14:creationId xmlns:p14="http://schemas.microsoft.com/office/powerpoint/2010/main" val="2461906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Platshållare för bildobjekt 1"/>
          <p:cNvSpPr>
            <a:spLocks noGrp="1" noRot="1" noChangeAspect="1" noTextEdit="1"/>
          </p:cNvSpPr>
          <p:nvPr>
            <p:ph type="sldImg"/>
          </p:nvPr>
        </p:nvSpPr>
        <p:spPr>
          <a:ln/>
        </p:spPr>
      </p:sp>
      <p:sp>
        <p:nvSpPr>
          <p:cNvPr id="35843" name="Platshållare för anteckningar 2"/>
          <p:cNvSpPr>
            <a:spLocks noGrp="1"/>
          </p:cNvSpPr>
          <p:nvPr>
            <p:ph type="body" idx="1"/>
          </p:nvPr>
        </p:nvSpPr>
        <p:spPr>
          <a:noFill/>
          <a:ln/>
        </p:spPr>
        <p:txBody>
          <a:bodyPr/>
          <a:lstStyle/>
          <a:p>
            <a:r>
              <a:rPr lang="sv-SE" sz="900" b="1" i="1" dirty="0"/>
              <a:t>Ni som känt stress kan vara säkra på att ni inte är ensamma…</a:t>
            </a:r>
          </a:p>
          <a:p>
            <a:endParaRPr lang="sv-SE" sz="900" i="1" dirty="0"/>
          </a:p>
          <a:p>
            <a:r>
              <a:rPr lang="sv-SE" sz="900" b="1" i="1" dirty="0"/>
              <a:t>och ni som inte känt stress kanske kommer att göra det någon gång framöver och då är betydelsen av att vara lite förberedd ovärderlig…</a:t>
            </a:r>
          </a:p>
          <a:p>
            <a:r>
              <a:rPr lang="sv-SE" sz="900" b="1" i="1" dirty="0"/>
              <a:t> </a:t>
            </a:r>
          </a:p>
          <a:p>
            <a:r>
              <a:rPr lang="sv-SE" sz="900" b="1" i="1" dirty="0"/>
              <a:t>eller kanske kan ni hjälpa någon annan som är på väg att bli påverkad… </a:t>
            </a:r>
          </a:p>
          <a:p>
            <a:endParaRPr lang="sv-SE" sz="900" b="1" i="1" dirty="0"/>
          </a:p>
          <a:p>
            <a:r>
              <a:rPr lang="sv-SE" sz="900" b="1" i="1" dirty="0"/>
              <a:t>om inte det så kan ni vara säkra på att många av de patienter ni möter upplever och har upplevt någon form av stress…</a:t>
            </a:r>
            <a:endParaRPr lang="sv-SE" sz="900" i="1" dirty="0"/>
          </a:p>
          <a:p>
            <a:r>
              <a:rPr lang="en-US" sz="900" dirty="0">
                <a:cs typeface="Times" pitchFamily="18" charset="0"/>
              </a:rPr>
              <a:t>However, in order to estimate the prevalence of burnout across nursing education, we applied cut-off values suggested by the constructors of the instrument and previously used in a Swedish study (Peterson et al., 2008). Accordingly, the presence of burnout symptoms was defined as the combination of high scores on the Exhaustion scale (over 2.25) and the Disengagement scale (over 2.10). </a:t>
            </a:r>
          </a:p>
          <a:p>
            <a:endParaRPr lang="en-US" sz="900" dirty="0">
              <a:cs typeface="Times" pitchFamily="18" charset="0"/>
            </a:endParaRPr>
          </a:p>
          <a:p>
            <a:endParaRPr lang="sv-SE" sz="900" dirty="0">
              <a:cs typeface="Times" pitchFamily="18" charset="0"/>
            </a:endParaRPr>
          </a:p>
          <a:p>
            <a:r>
              <a:rPr lang="en-US" sz="900" dirty="0">
                <a:cs typeface="Times" pitchFamily="18" charset="0"/>
              </a:rPr>
              <a:t>However, in order to estimate the prevalence of burnout across nursing education, we applied cut-off values suggested by the constructors of the instrument and previously used in a Swedish study (Peterson et al., 2008). Accordingly, the presence of burnout symptoms was defined as the combination of high scores on the Exhaustion scale (over 2.25) and the Disengagement scale (over 2.10). </a:t>
            </a:r>
          </a:p>
          <a:p>
            <a:endParaRPr lang="en-US" sz="900" dirty="0">
              <a:cs typeface="Times" pitchFamily="18" charset="0"/>
            </a:endParaRPr>
          </a:p>
          <a:p>
            <a:endParaRPr lang="sv-SE" sz="900" dirty="0">
              <a:cs typeface="Times" pitchFamily="18" charset="0"/>
            </a:endParaRPr>
          </a:p>
        </p:txBody>
      </p:sp>
      <p:sp>
        <p:nvSpPr>
          <p:cNvPr id="35844" name="Platshållare för bildnummer 3"/>
          <p:cNvSpPr>
            <a:spLocks noGrp="1"/>
          </p:cNvSpPr>
          <p:nvPr>
            <p:ph type="sldNum" sz="quarter" idx="5"/>
          </p:nvPr>
        </p:nvSpPr>
        <p:spPr>
          <a:noFill/>
        </p:spPr>
        <p:txBody>
          <a:bodyPr/>
          <a:lstStyle/>
          <a:p>
            <a:fld id="{EB00D676-BA39-4818-9007-A1C293DAAD4E}" type="slidenum">
              <a:rPr lang="sv-SE" smtClean="0"/>
              <a:pPr/>
              <a:t>25</a:t>
            </a:fld>
            <a:endParaRPr lang="sv-SE"/>
          </a:p>
        </p:txBody>
      </p:sp>
    </p:spTree>
    <p:extLst>
      <p:ext uri="{BB962C8B-B14F-4D97-AF65-F5344CB8AC3E}">
        <p14:creationId xmlns:p14="http://schemas.microsoft.com/office/powerpoint/2010/main" val="2160322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Times" charset="0"/>
                <a:ea typeface="+mn-ea"/>
                <a:cs typeface="+mn-cs"/>
              </a:rPr>
              <a:t>Mycket kort så är bakgrunden för vårt projekt: Socialstyrelsen, statens folkhälsoinstitut och AFA Försäkring hade börjat fundera över den höga långtidssjukskrivningen bland sjuksköterskor på grund av psykisk ohälsa.</a:t>
            </a:r>
            <a:endParaRPr lang="sv-SE" dirty="0"/>
          </a:p>
        </p:txBody>
      </p:sp>
      <p:sp>
        <p:nvSpPr>
          <p:cNvPr id="4" name="Platshållare för bildnummer 3"/>
          <p:cNvSpPr>
            <a:spLocks noGrp="1"/>
          </p:cNvSpPr>
          <p:nvPr>
            <p:ph type="sldNum" sz="quarter" idx="10"/>
          </p:nvPr>
        </p:nvSpPr>
        <p:spPr/>
        <p:txBody>
          <a:bodyPr/>
          <a:lstStyle/>
          <a:p>
            <a:pPr>
              <a:defRPr/>
            </a:pPr>
            <a:fld id="{6EBD611E-70C9-4CFC-A958-4B589D68E9E1}" type="slidenum">
              <a:rPr lang="sv-SE" smtClean="0"/>
              <a:pPr>
                <a:defRPr/>
              </a:pPr>
              <a:t>2</a:t>
            </a:fld>
            <a:endParaRPr lang="sv-SE"/>
          </a:p>
        </p:txBody>
      </p:sp>
    </p:spTree>
    <p:extLst>
      <p:ext uri="{BB962C8B-B14F-4D97-AF65-F5344CB8AC3E}">
        <p14:creationId xmlns:p14="http://schemas.microsoft.com/office/powerpoint/2010/main" val="4252792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2584D9E8-22BF-4A1B-BC56-31CFB6FFBE7F}" type="slidenum">
              <a:rPr lang="sv-SE" smtClean="0"/>
              <a:pPr/>
              <a:t>26</a:t>
            </a:fld>
            <a:endParaRPr lang="sv-SE" dirty="0"/>
          </a:p>
        </p:txBody>
      </p:sp>
    </p:spTree>
    <p:extLst>
      <p:ext uri="{BB962C8B-B14F-4D97-AF65-F5344CB8AC3E}">
        <p14:creationId xmlns:p14="http://schemas.microsoft.com/office/powerpoint/2010/main" val="3270477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Platshållare för bildobjekt 1"/>
          <p:cNvSpPr>
            <a:spLocks noGrp="1" noRot="1" noChangeAspect="1"/>
          </p:cNvSpPr>
          <p:nvPr>
            <p:ph type="sldImg"/>
          </p:nvPr>
        </p:nvSpPr>
        <p:spPr>
          <a:ln/>
        </p:spPr>
      </p:sp>
      <p:sp>
        <p:nvSpPr>
          <p:cNvPr id="3" name="Platshållare för anteckningar 2"/>
          <p:cNvSpPr>
            <a:spLocks noGrp="1"/>
          </p:cNvSpPr>
          <p:nvPr>
            <p:ph type="body" idx="1"/>
          </p:nvPr>
        </p:nvSpPr>
        <p:spPr/>
        <p:txBody>
          <a:bodyPr>
            <a:normAutofit fontScale="40000" lnSpcReduction="20000"/>
          </a:bodyPr>
          <a:lstStyle/>
          <a:p>
            <a:pPr marL="228600" lvl="1" indent="-228600">
              <a:buFontTx/>
              <a:buAutoNum type="arabicPeriod"/>
            </a:pPr>
            <a:r>
              <a:rPr lang="en-US" i="1"/>
              <a:t>By </a:t>
            </a:r>
            <a:r>
              <a:rPr lang="en-US"/>
              <a:t>Latent Growth Curve Modelling we first estimated the general mean trend over time that is a general intercept and slope for the burnout development in the total sample</a:t>
            </a:r>
          </a:p>
          <a:p>
            <a:pPr marL="228600" lvl="1" indent="-228600">
              <a:buFontTx/>
              <a:buAutoNum type="arabicPeriod"/>
            </a:pPr>
            <a:r>
              <a:rPr lang="en-US"/>
              <a:t>Secondly individual differences in itercept and slope were used to predict </a:t>
            </a:r>
          </a:p>
          <a:p>
            <a:pPr marL="228600" lvl="1" indent="-228600">
              <a:buFont typeface="Calibri" pitchFamily="34" charset="0"/>
              <a:buAutoNum type="alphaLcParenR"/>
            </a:pPr>
            <a:r>
              <a:rPr lang="en-US" b="1">
                <a:solidFill>
                  <a:srgbClr val="740048"/>
                </a:solidFill>
              </a:rPr>
              <a:t>Health, life and educational outcomes at the final semester of higher education </a:t>
            </a:r>
          </a:p>
          <a:p>
            <a:pPr marL="400050">
              <a:buFont typeface="Calibri" pitchFamily="34" charset="0"/>
              <a:buAutoNum type="arabicPeriod"/>
            </a:pPr>
            <a:endParaRPr lang="en-US" b="1">
              <a:solidFill>
                <a:srgbClr val="740048"/>
              </a:solidFill>
            </a:endParaRPr>
          </a:p>
          <a:p>
            <a:pPr marL="228600" lvl="1" indent="-228600">
              <a:buFont typeface="Calibri" pitchFamily="34" charset="0"/>
              <a:buAutoNum type="alphaLcParenR"/>
            </a:pPr>
            <a:r>
              <a:rPr lang="en-US" b="1">
                <a:solidFill>
                  <a:srgbClr val="740048"/>
                </a:solidFill>
              </a:rPr>
              <a:t>Health, life and occupational outcomes one year post graduation </a:t>
            </a:r>
          </a:p>
          <a:p>
            <a:pPr marL="228600" lvl="1" indent="-228600">
              <a:buFontTx/>
              <a:buAutoNum type="arabicPeriod"/>
            </a:pPr>
            <a:endParaRPr lang="en-US"/>
          </a:p>
          <a:p>
            <a:pPr marL="228600" lvl="1" indent="-228600">
              <a:buFontTx/>
              <a:buAutoNum type="arabicPeriod"/>
            </a:pPr>
            <a:endParaRPr lang="en-US"/>
          </a:p>
          <a:p>
            <a:pPr marL="228600" lvl="1" indent="-228600">
              <a:buFontTx/>
              <a:buAutoNum type="arabicPeriod"/>
            </a:pPr>
            <a:endParaRPr lang="en-US"/>
          </a:p>
          <a:p>
            <a:pPr marL="228600" lvl="1" indent="-228600">
              <a:buFontTx/>
              <a:buAutoNum type="arabicPeriod"/>
            </a:pPr>
            <a:endParaRPr lang="en-US"/>
          </a:p>
          <a:p>
            <a:pPr marL="228600" lvl="1" indent="-228600"/>
            <a:r>
              <a:rPr lang="en-GB"/>
              <a:t>Generally, growth curve modelling was used to estimate a linear trajectory for the entire sample that is the mean trend over time</a:t>
            </a:r>
          </a:p>
          <a:p>
            <a:pPr marL="228600" lvl="1" indent="-228600"/>
            <a:r>
              <a:rPr lang="en-GB"/>
              <a:t>(i.e. estimating an intercept and a slope describing the development of study burnout across time), </a:t>
            </a:r>
            <a:endParaRPr lang="en-US"/>
          </a:p>
          <a:p>
            <a:pPr marL="228600" lvl="1" indent="-228600"/>
            <a:endParaRPr lang="en-US"/>
          </a:p>
          <a:p>
            <a:pPr marL="228600" lvl="1" indent="-228600"/>
            <a:endParaRPr lang="en-US"/>
          </a:p>
          <a:p>
            <a:pPr marL="1257300" lvl="2" indent="-342900">
              <a:buFont typeface="Calibri" pitchFamily="34" charset="0"/>
              <a:buAutoNum type="alphaLcParenR"/>
            </a:pPr>
            <a:r>
              <a:rPr lang="en-US" sz="1800"/>
              <a:t>Individual differences in baseline values and rate of change </a:t>
            </a:r>
          </a:p>
          <a:p>
            <a:pPr marL="1257300" lvl="2" indent="-342900">
              <a:buFont typeface="Calibri" pitchFamily="34" charset="0"/>
              <a:buAutoNum type="alphaLcParenR"/>
            </a:pPr>
            <a:r>
              <a:rPr lang="en-US" sz="1800"/>
              <a:t>(i.e. the parameters of the final growth model) </a:t>
            </a:r>
          </a:p>
          <a:p>
            <a:pPr marL="228600" lvl="1" indent="-228600"/>
            <a:endParaRPr lang="en-US"/>
          </a:p>
          <a:p>
            <a:pPr marL="228600" lvl="1" indent="-228600">
              <a:buFont typeface="Wingdings" pitchFamily="2" charset="2"/>
              <a:buNone/>
            </a:pPr>
            <a:r>
              <a:rPr lang="en-US" sz="1800"/>
              <a:t>The growth factors reflecting the burnout levels reached at the final semester of education were tested against </a:t>
            </a:r>
            <a:r>
              <a:rPr lang="en-US" sz="1800" b="1"/>
              <a:t>health, life and occupational outcomes</a:t>
            </a:r>
            <a:r>
              <a:rPr lang="en-US" sz="1800"/>
              <a:t>. </a:t>
            </a:r>
          </a:p>
          <a:p>
            <a:pPr marL="1257300" lvl="2" indent="-342900"/>
            <a:r>
              <a:rPr lang="en-US"/>
              <a:t>(The associations between growth factors and outcomes in higher</a:t>
            </a:r>
          </a:p>
          <a:p>
            <a:pPr marL="1257300" lvl="2" indent="-342900"/>
            <a:r>
              <a:rPr lang="en-US"/>
              <a:t>education and one year post graduation were transformed to correlations.</a:t>
            </a:r>
          </a:p>
          <a:p>
            <a:pPr marL="1257300" lvl="2" indent="-342900"/>
            <a:r>
              <a:rPr lang="en-US"/>
              <a:t>Analyses were performed separately for each block of outcome variables.)</a:t>
            </a:r>
          </a:p>
          <a:p>
            <a:pPr marL="400050"/>
            <a:endParaRPr lang="en-US" i="1"/>
          </a:p>
          <a:p>
            <a:pPr marL="400050"/>
            <a:endParaRPr lang="en-US" i="1"/>
          </a:p>
          <a:p>
            <a:pPr marL="400050"/>
            <a:endParaRPr lang="en-US" i="1"/>
          </a:p>
          <a:p>
            <a:pPr marL="400050"/>
            <a:r>
              <a:rPr lang="en-US" i="1"/>
              <a:t>Methods:</a:t>
            </a:r>
          </a:p>
          <a:p>
            <a:pPr marL="400050">
              <a:buFontTx/>
              <a:buAutoNum type="arabicParenR"/>
            </a:pPr>
            <a:r>
              <a:rPr lang="en-US"/>
              <a:t>Effects of baseline burnout and change in burnout levels across time were estimated using Latent Growth Curve Modelling.</a:t>
            </a:r>
          </a:p>
          <a:p>
            <a:pPr marL="400050">
              <a:buFontTx/>
              <a:buAutoNum type="arabicParenR"/>
            </a:pPr>
            <a:r>
              <a:rPr lang="en-US"/>
              <a:t>Individual differences in baseline values and rate of </a:t>
            </a:r>
            <a:r>
              <a:rPr lang="en-US" b="1"/>
              <a:t>change that is the parameters of the final growth model </a:t>
            </a:r>
            <a:r>
              <a:rPr lang="en-US"/>
              <a:t>were tested against health, life and educational outcomes in the final semester of higher education (see path diagram A in Figure 2, illustrating the final growth model (model 3) </a:t>
            </a:r>
            <a:r>
              <a:rPr lang="en-US" b="1"/>
              <a:t>with growth parameters as predictors of outcomes</a:t>
            </a:r>
            <a:r>
              <a:rPr lang="en-US"/>
              <a:t>). These variables were included as outcome variables in the growth model, explained by the latent growth factors</a:t>
            </a:r>
          </a:p>
          <a:p>
            <a:pPr marL="400050">
              <a:buFontTx/>
              <a:buAutoNum type="arabicParenR"/>
            </a:pPr>
            <a:r>
              <a:rPr lang="en-US" b="1"/>
              <a:t>In order to estimate the possible influence of burnout development during higher education on outcomes in working life, the growth model was rearranged so that the growth factors reflecting the burnout levels reached at the final semester of education predicted outcome variables at one year post graduation </a:t>
            </a:r>
            <a:r>
              <a:rPr lang="en-US"/>
              <a:t>(see path diagram B in Figure 2, illustrating the final growth model (model 3) </a:t>
            </a:r>
            <a:r>
              <a:rPr lang="en-US" b="1"/>
              <a:t>with growth parameters as predictors of outcomes</a:t>
            </a:r>
            <a:r>
              <a:rPr lang="en-US"/>
              <a:t>). The associations between growth factors and outcomes in higher education and one year post graduation were transformed to correlations. Analyses were performed separately for each block of outcome variables.</a:t>
            </a:r>
          </a:p>
          <a:p>
            <a:pPr marL="400050"/>
            <a:endParaRPr lang="en-US"/>
          </a:p>
          <a:p>
            <a:pPr marL="400050"/>
            <a:endParaRPr lang="en-US"/>
          </a:p>
          <a:p>
            <a:pPr marL="400050"/>
            <a:r>
              <a:rPr lang="en-GB"/>
              <a:t>The parameters of the final growth model were tested against health, life and educational outcomes in the final semester of higher education (see path diagram A in Figure 2, illustrating the final growth model (model 3) with growth parameters as predictors of outcomes). These variables were included as outcome variables in the growth model, explained by the latent growth factors. In order to estimate the possible influence of burnout development during higher education on outcomes in working life, the growth model was rearranged so that the growth factors reflecting the burnout levels reached at the final semester of education predicted outcome variables at one year post graduation (see path diagram B in Figure 2, illustrating the final growth model (model 3) with growth parameters as predictors of outcomes). The associations between growth factors and outcomes in higher education and one year post graduation were transformed to correlations. Analyses were performed separately for each block of outcome variables.</a:t>
            </a:r>
            <a:endParaRPr lang="sv-SE"/>
          </a:p>
        </p:txBody>
      </p:sp>
      <p:sp>
        <p:nvSpPr>
          <p:cNvPr id="54275" name="Platshållare för bildnummer 3"/>
          <p:cNvSpPr>
            <a:spLocks noGrp="1"/>
          </p:cNvSpPr>
          <p:nvPr>
            <p:ph type="sldNum" sz="quarter" idx="5"/>
          </p:nvPr>
        </p:nvSpPr>
        <p:spPr>
          <a:noFill/>
        </p:spPr>
        <p:txBody>
          <a:bodyPr/>
          <a:lstStyle/>
          <a:p>
            <a:fld id="{332D0755-134B-420D-8DC5-DBBA5D0D524D}" type="slidenum">
              <a:rPr lang="sv-SE"/>
              <a:pPr/>
              <a:t>28</a:t>
            </a:fld>
            <a:endParaRPr lang="sv-SE"/>
          </a:p>
        </p:txBody>
      </p:sp>
    </p:spTree>
    <p:extLst>
      <p:ext uri="{BB962C8B-B14F-4D97-AF65-F5344CB8AC3E}">
        <p14:creationId xmlns:p14="http://schemas.microsoft.com/office/powerpoint/2010/main" val="2265038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a:spcAft>
                <a:spcPts val="0"/>
              </a:spcAft>
            </a:pPr>
            <a:r>
              <a:rPr lang="sv-SE" sz="1200" dirty="0">
                <a:latin typeface="Calibri" panose="020F0502020204030204" pitchFamily="34" charset="0"/>
                <a:ea typeface="Times New Roman" panose="02020603050405020304" pitchFamily="18" charset="0"/>
              </a:rPr>
              <a:t>A) vad ser vi i forskningen om läget- hur rapporterar erfarna </a:t>
            </a:r>
            <a:r>
              <a:rPr lang="sv-SE" sz="1200" dirty="0" err="1">
                <a:latin typeface="Calibri" panose="020F0502020204030204" pitchFamily="34" charset="0"/>
                <a:ea typeface="Times New Roman" panose="02020603050405020304" pitchFamily="18" charset="0"/>
              </a:rPr>
              <a:t>ssk</a:t>
            </a:r>
            <a:r>
              <a:rPr lang="sv-SE" sz="1200" dirty="0">
                <a:latin typeface="Calibri" panose="020F0502020204030204" pitchFamily="34" charset="0"/>
                <a:ea typeface="Times New Roman" panose="02020603050405020304" pitchFamily="18" charset="0"/>
              </a:rPr>
              <a:t> om läget? Personalomsättning/lämna yrket?</a:t>
            </a:r>
            <a:endParaRPr lang="sv-SE" sz="1200" dirty="0">
              <a:latin typeface="Calibri" panose="020F0502020204030204" pitchFamily="34" charset="0"/>
              <a:ea typeface="Calibri" panose="020F0502020204030204" pitchFamily="34" charset="0"/>
            </a:endParaRPr>
          </a:p>
          <a:p>
            <a:pPr>
              <a:spcAft>
                <a:spcPts val="0"/>
              </a:spcAft>
            </a:pPr>
            <a:r>
              <a:rPr lang="sv-SE" sz="1200" dirty="0">
                <a:latin typeface="Calibri" panose="020F0502020204030204" pitchFamily="34" charset="0"/>
                <a:ea typeface="Times New Roman" panose="02020603050405020304" pitchFamily="18" charset="0"/>
              </a:rPr>
              <a:t>B) vad ser vi i forskningen om arbetsmiljö och vad har vi testat? </a:t>
            </a:r>
            <a:endParaRPr lang="sv-SE" sz="1200" dirty="0">
              <a:latin typeface="Calibri" panose="020F0502020204030204" pitchFamily="34" charset="0"/>
              <a:ea typeface="Calibri" panose="020F0502020204030204" pitchFamily="34" charset="0"/>
            </a:endParaRPr>
          </a:p>
          <a:p>
            <a:r>
              <a:rPr lang="sv-SE" sz="1200" kern="1200" dirty="0">
                <a:solidFill>
                  <a:schemeClr val="tx1"/>
                </a:solidFill>
                <a:effectLst/>
                <a:latin typeface="+mn-lt"/>
                <a:ea typeface="+mn-ea"/>
                <a:cs typeface="+mn-cs"/>
              </a:rPr>
              <a:t> </a:t>
            </a:r>
          </a:p>
        </p:txBody>
      </p:sp>
      <p:sp>
        <p:nvSpPr>
          <p:cNvPr id="4" name="Platshållare för bildnummer 3"/>
          <p:cNvSpPr>
            <a:spLocks noGrp="1"/>
          </p:cNvSpPr>
          <p:nvPr>
            <p:ph type="sldNum" sz="quarter" idx="10"/>
          </p:nvPr>
        </p:nvSpPr>
        <p:spPr/>
        <p:txBody>
          <a:bodyPr/>
          <a:lstStyle/>
          <a:p>
            <a:pPr>
              <a:defRPr/>
            </a:pPr>
            <a:fld id="{7B1B3F36-D26D-4714-B874-6EFD363FE289}" type="slidenum">
              <a:rPr lang="sv-SE" smtClean="0"/>
              <a:pPr>
                <a:defRPr/>
              </a:pPr>
              <a:t>31</a:t>
            </a:fld>
            <a:endParaRPr lang="sv-SE" dirty="0"/>
          </a:p>
        </p:txBody>
      </p:sp>
    </p:spTree>
    <p:extLst>
      <p:ext uri="{BB962C8B-B14F-4D97-AF65-F5344CB8AC3E}">
        <p14:creationId xmlns:p14="http://schemas.microsoft.com/office/powerpoint/2010/main" val="721661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Positive stress</a:t>
            </a:r>
          </a:p>
          <a:p>
            <a:r>
              <a:rPr lang="en-US" dirty="0"/>
              <a:t>exhilaration from a </a:t>
            </a:r>
            <a:r>
              <a:rPr lang="en-US" dirty="0" err="1"/>
              <a:t>challaenge</a:t>
            </a:r>
            <a:r>
              <a:rPr lang="en-US" dirty="0"/>
              <a:t> that has a satisfying outcome</a:t>
            </a:r>
          </a:p>
          <a:p>
            <a:r>
              <a:rPr lang="en-US" dirty="0"/>
              <a:t>sense of mastery and control</a:t>
            </a:r>
          </a:p>
          <a:p>
            <a:r>
              <a:rPr lang="en-US" dirty="0"/>
              <a:t>good self esteem</a:t>
            </a:r>
          </a:p>
          <a:p>
            <a:endParaRPr lang="en-US" dirty="0"/>
          </a:p>
          <a:p>
            <a:r>
              <a:rPr lang="sv-SE" sz="1200" u="sng" kern="1200" dirty="0">
                <a:solidFill>
                  <a:schemeClr val="tx1"/>
                </a:solidFill>
                <a:effectLst/>
                <a:latin typeface="+mn-lt"/>
                <a:ea typeface="+mn-ea"/>
                <a:cs typeface="+mn-cs"/>
                <a:hlinkClick r:id="rId3"/>
              </a:rPr>
              <a:t>https://www.youtube.com/watch?v=j7k_fX20mp8&amp;app=desktop</a:t>
            </a:r>
            <a:endParaRPr lang="sv-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Protective and Damaging Effects of Mediators of Stress and Adaptation: Central Role of the Brain</a:t>
            </a:r>
            <a:endParaRPr lang="sv-SE" sz="1200" kern="1200" dirty="0">
              <a:solidFill>
                <a:schemeClr val="tx1"/>
              </a:solidFill>
              <a:effectLst/>
              <a:latin typeface="+mn-lt"/>
              <a:ea typeface="+mn-ea"/>
              <a:cs typeface="+mn-cs"/>
            </a:endParaRPr>
          </a:p>
          <a:p>
            <a:endParaRPr lang="sv-SE" dirty="0"/>
          </a:p>
          <a:p>
            <a:r>
              <a:rPr lang="sv-SE" dirty="0" err="1"/>
              <a:t>Tolerable</a:t>
            </a:r>
            <a:r>
              <a:rPr lang="sv-SE" dirty="0"/>
              <a:t> stress </a:t>
            </a:r>
          </a:p>
          <a:p>
            <a:r>
              <a:rPr lang="en-US" dirty="0"/>
              <a:t>Adverse life events but good social and emotional support</a:t>
            </a:r>
          </a:p>
          <a:p>
            <a:endParaRPr lang="en-US" dirty="0"/>
          </a:p>
          <a:p>
            <a:r>
              <a:rPr lang="en-US" dirty="0"/>
              <a:t>Toxic stress</a:t>
            </a:r>
          </a:p>
          <a:p>
            <a:r>
              <a:rPr lang="en-US" dirty="0"/>
              <a:t>Exacerbated by chaos, abuse, neglect</a:t>
            </a:r>
          </a:p>
          <a:p>
            <a:r>
              <a:rPr lang="en-US" dirty="0"/>
              <a:t>poor social and emotional support</a:t>
            </a:r>
          </a:p>
          <a:p>
            <a:r>
              <a:rPr lang="sv-SE" dirty="0" err="1"/>
              <a:t>unhEALTHY</a:t>
            </a:r>
            <a:r>
              <a:rPr lang="sv-SE" dirty="0"/>
              <a:t> BRAIN </a:t>
            </a:r>
            <a:r>
              <a:rPr lang="sv-SE" dirty="0" err="1"/>
              <a:t>architecture</a:t>
            </a:r>
            <a:r>
              <a:rPr lang="sv-SE" dirty="0"/>
              <a:t> </a:t>
            </a:r>
          </a:p>
          <a:p>
            <a:r>
              <a:rPr lang="en-US" dirty="0" err="1"/>
              <a:t>genetisk</a:t>
            </a:r>
            <a:r>
              <a:rPr lang="en-US" dirty="0"/>
              <a:t> risk and early life adversity</a:t>
            </a:r>
            <a:endParaRPr lang="sv-SE" dirty="0"/>
          </a:p>
        </p:txBody>
      </p:sp>
      <p:sp>
        <p:nvSpPr>
          <p:cNvPr id="4" name="Platshållare för bildnummer 3"/>
          <p:cNvSpPr>
            <a:spLocks noGrp="1"/>
          </p:cNvSpPr>
          <p:nvPr>
            <p:ph type="sldNum" sz="quarter" idx="10"/>
          </p:nvPr>
        </p:nvSpPr>
        <p:spPr/>
        <p:txBody>
          <a:bodyPr/>
          <a:lstStyle/>
          <a:p>
            <a:fld id="{2584D9E8-22BF-4A1B-BC56-31CFB6FFBE7F}" type="slidenum">
              <a:rPr lang="sv-SE" smtClean="0"/>
              <a:pPr/>
              <a:t>36</a:t>
            </a:fld>
            <a:endParaRPr lang="sv-SE" dirty="0"/>
          </a:p>
        </p:txBody>
      </p:sp>
    </p:spTree>
    <p:extLst>
      <p:ext uri="{BB962C8B-B14F-4D97-AF65-F5344CB8AC3E}">
        <p14:creationId xmlns:p14="http://schemas.microsoft.com/office/powerpoint/2010/main" val="394274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Berättar för läk direkt vid misstag</a:t>
            </a:r>
          </a:p>
          <a:p>
            <a:r>
              <a:rPr lang="sv-SE" dirty="0"/>
              <a:t>Träna för att slappna av</a:t>
            </a:r>
          </a:p>
          <a:p>
            <a:r>
              <a:rPr lang="sv-SE" dirty="0"/>
              <a:t>Prata om jobbet hemma för att kunna släppa det</a:t>
            </a:r>
          </a:p>
          <a:p>
            <a:r>
              <a:rPr lang="sv-SE" dirty="0"/>
              <a:t>Inte känna efter hur trött man är förrän efter passet</a:t>
            </a:r>
          </a:p>
          <a:p>
            <a:r>
              <a:rPr lang="sv-SE" dirty="0"/>
              <a:t>Börjar en halvtimme tidigare för att hinna med arbetet</a:t>
            </a:r>
          </a:p>
          <a:p>
            <a:r>
              <a:rPr lang="sv-SE" dirty="0"/>
              <a:t>Biter ihop när det känns jobbigt (tex när man känner sig otillräcklig)</a:t>
            </a:r>
          </a:p>
          <a:p>
            <a:r>
              <a:rPr lang="sv-SE" dirty="0"/>
              <a:t>Står på sig för att få en utförlig rapport vid </a:t>
            </a:r>
            <a:r>
              <a:rPr lang="sv-SE" dirty="0" err="1"/>
              <a:t>passbyte</a:t>
            </a:r>
            <a:endParaRPr lang="sv-SE"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84D9E8-22BF-4A1B-BC56-31CFB6FFBE7F}"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6462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a:spcAft>
                <a:spcPts val="0"/>
              </a:spcAft>
            </a:pPr>
            <a:r>
              <a:rPr lang="sv-SE" sz="1200" dirty="0">
                <a:latin typeface="Calibri" panose="020F0502020204030204" pitchFamily="34" charset="0"/>
                <a:ea typeface="Times New Roman" panose="02020603050405020304" pitchFamily="18" charset="0"/>
              </a:rPr>
              <a:t>A) vad ser vi i forskningen om läget- hur rapporterar erfarna </a:t>
            </a:r>
            <a:r>
              <a:rPr lang="sv-SE" sz="1200" dirty="0" err="1">
                <a:latin typeface="Calibri" panose="020F0502020204030204" pitchFamily="34" charset="0"/>
                <a:ea typeface="Times New Roman" panose="02020603050405020304" pitchFamily="18" charset="0"/>
              </a:rPr>
              <a:t>ssk</a:t>
            </a:r>
            <a:r>
              <a:rPr lang="sv-SE" sz="1200" dirty="0">
                <a:latin typeface="Calibri" panose="020F0502020204030204" pitchFamily="34" charset="0"/>
                <a:ea typeface="Times New Roman" panose="02020603050405020304" pitchFamily="18" charset="0"/>
              </a:rPr>
              <a:t> om läget? Personalomsättning/lämna yrket?</a:t>
            </a:r>
            <a:endParaRPr lang="sv-SE" sz="1200" dirty="0">
              <a:latin typeface="Calibri" panose="020F0502020204030204" pitchFamily="34" charset="0"/>
              <a:ea typeface="Calibri" panose="020F0502020204030204" pitchFamily="34" charset="0"/>
            </a:endParaRPr>
          </a:p>
          <a:p>
            <a:pPr>
              <a:spcAft>
                <a:spcPts val="0"/>
              </a:spcAft>
            </a:pPr>
            <a:r>
              <a:rPr lang="sv-SE" sz="1200" dirty="0">
                <a:latin typeface="Calibri" panose="020F0502020204030204" pitchFamily="34" charset="0"/>
                <a:ea typeface="Times New Roman" panose="02020603050405020304" pitchFamily="18" charset="0"/>
              </a:rPr>
              <a:t>B) vad ser vi i forskningen om arbetsmiljö och vad har vi testat? </a:t>
            </a:r>
            <a:endParaRPr lang="sv-SE" sz="1200" dirty="0">
              <a:latin typeface="Calibri" panose="020F0502020204030204" pitchFamily="34" charset="0"/>
              <a:ea typeface="Calibri" panose="020F0502020204030204" pitchFamily="34" charset="0"/>
            </a:endParaRPr>
          </a:p>
          <a:p>
            <a:r>
              <a:rPr lang="sv-SE" sz="1200" kern="1200" dirty="0">
                <a:solidFill>
                  <a:schemeClr val="tx1"/>
                </a:solidFill>
                <a:effectLst/>
                <a:latin typeface="+mn-lt"/>
                <a:ea typeface="+mn-ea"/>
                <a:cs typeface="+mn-cs"/>
              </a:rPr>
              <a:t> </a:t>
            </a:r>
          </a:p>
        </p:txBody>
      </p:sp>
      <p:sp>
        <p:nvSpPr>
          <p:cNvPr id="4" name="Platshållare för bildnummer 3"/>
          <p:cNvSpPr>
            <a:spLocks noGrp="1"/>
          </p:cNvSpPr>
          <p:nvPr>
            <p:ph type="sldNum" sz="quarter" idx="10"/>
          </p:nvPr>
        </p:nvSpPr>
        <p:spPr/>
        <p:txBody>
          <a:bodyPr/>
          <a:lstStyle/>
          <a:p>
            <a:pPr>
              <a:defRPr/>
            </a:pPr>
            <a:fld id="{7B1B3F36-D26D-4714-B874-6EFD363FE289}" type="slidenum">
              <a:rPr lang="sv-SE" smtClean="0"/>
              <a:pPr>
                <a:defRPr/>
              </a:pPr>
              <a:t>40</a:t>
            </a:fld>
            <a:endParaRPr lang="sv-SE" dirty="0"/>
          </a:p>
        </p:txBody>
      </p:sp>
    </p:spTree>
    <p:extLst>
      <p:ext uri="{BB962C8B-B14F-4D97-AF65-F5344CB8AC3E}">
        <p14:creationId xmlns:p14="http://schemas.microsoft.com/office/powerpoint/2010/main" val="488757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Arbetsmiljöfaktorers effekt på hälsa</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Risker i den psykosociala arbetsmiljön definierades utifrån en traditionell modell; krav-kontroll-stöd modellen. Här undersöktes samband mellan antal exponeringstillfällen för varje definierad arbetsmiljöfaktor, fem aspekter av krav, två aspekter av kontroll  och en aspekt av stöd på arbetet under de fem första åren i arbetslivet och höga nivåer av hälso- och karriär utfall 13 år efter examen. </a:t>
            </a:r>
          </a:p>
          <a:p>
            <a:endParaRPr lang="sv-SE" dirty="0"/>
          </a:p>
        </p:txBody>
      </p:sp>
      <p:sp>
        <p:nvSpPr>
          <p:cNvPr id="4" name="Platshållare för bildnummer 3"/>
          <p:cNvSpPr>
            <a:spLocks noGrp="1"/>
          </p:cNvSpPr>
          <p:nvPr>
            <p:ph type="sldNum" sz="quarter" idx="10"/>
          </p:nvPr>
        </p:nvSpPr>
        <p:spPr/>
        <p:txBody>
          <a:bodyPr/>
          <a:lstStyle/>
          <a:p>
            <a:fld id="{2584D9E8-22BF-4A1B-BC56-31CFB6FFBE7F}" type="slidenum">
              <a:rPr lang="sv-SE" smtClean="0"/>
              <a:pPr/>
              <a:t>43</a:t>
            </a:fld>
            <a:endParaRPr lang="sv-SE" dirty="0"/>
          </a:p>
        </p:txBody>
      </p:sp>
    </p:spTree>
    <p:extLst>
      <p:ext uri="{BB962C8B-B14F-4D97-AF65-F5344CB8AC3E}">
        <p14:creationId xmlns:p14="http://schemas.microsoft.com/office/powerpoint/2010/main" val="2962893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a:spcAft>
                <a:spcPts val="0"/>
              </a:spcAft>
            </a:pPr>
            <a:r>
              <a:rPr lang="sv-SE" sz="1200" dirty="0">
                <a:latin typeface="Calibri" panose="020F0502020204030204" pitchFamily="34" charset="0"/>
                <a:ea typeface="Times New Roman" panose="02020603050405020304" pitchFamily="18" charset="0"/>
              </a:rPr>
              <a:t>A) vad ser vi i forskningen om läget- hur rapporterar erfarna </a:t>
            </a:r>
            <a:r>
              <a:rPr lang="sv-SE" sz="1200" dirty="0" err="1">
                <a:latin typeface="Calibri" panose="020F0502020204030204" pitchFamily="34" charset="0"/>
                <a:ea typeface="Times New Roman" panose="02020603050405020304" pitchFamily="18" charset="0"/>
              </a:rPr>
              <a:t>ssk</a:t>
            </a:r>
            <a:r>
              <a:rPr lang="sv-SE" sz="1200" dirty="0">
                <a:latin typeface="Calibri" panose="020F0502020204030204" pitchFamily="34" charset="0"/>
                <a:ea typeface="Times New Roman" panose="02020603050405020304" pitchFamily="18" charset="0"/>
              </a:rPr>
              <a:t> om läget? Personalomsättning/lämna yrket?</a:t>
            </a:r>
            <a:endParaRPr lang="sv-SE" sz="1200" dirty="0">
              <a:latin typeface="Calibri" panose="020F0502020204030204" pitchFamily="34" charset="0"/>
              <a:ea typeface="Calibri" panose="020F0502020204030204" pitchFamily="34" charset="0"/>
            </a:endParaRPr>
          </a:p>
          <a:p>
            <a:pPr>
              <a:spcAft>
                <a:spcPts val="0"/>
              </a:spcAft>
            </a:pPr>
            <a:r>
              <a:rPr lang="sv-SE" sz="1200" dirty="0">
                <a:latin typeface="Calibri" panose="020F0502020204030204" pitchFamily="34" charset="0"/>
                <a:ea typeface="Times New Roman" panose="02020603050405020304" pitchFamily="18" charset="0"/>
              </a:rPr>
              <a:t>B) vad ser vi i forskningen om arbetsmiljö och vad har vi testat? </a:t>
            </a:r>
            <a:endParaRPr lang="sv-SE" sz="1200" dirty="0">
              <a:latin typeface="Calibri" panose="020F0502020204030204" pitchFamily="34" charset="0"/>
              <a:ea typeface="Calibri" panose="020F0502020204030204" pitchFamily="34" charset="0"/>
            </a:endParaRPr>
          </a:p>
          <a:p>
            <a:r>
              <a:rPr lang="sv-SE" sz="1200" kern="1200" dirty="0">
                <a:solidFill>
                  <a:schemeClr val="tx1"/>
                </a:solidFill>
                <a:effectLst/>
                <a:latin typeface="+mn-lt"/>
                <a:ea typeface="+mn-ea"/>
                <a:cs typeface="+mn-cs"/>
              </a:rPr>
              <a:t> </a:t>
            </a:r>
          </a:p>
        </p:txBody>
      </p:sp>
      <p:sp>
        <p:nvSpPr>
          <p:cNvPr id="4" name="Platshållare för bildnummer 3"/>
          <p:cNvSpPr>
            <a:spLocks noGrp="1"/>
          </p:cNvSpPr>
          <p:nvPr>
            <p:ph type="sldNum" sz="quarter" idx="10"/>
          </p:nvPr>
        </p:nvSpPr>
        <p:spPr/>
        <p:txBody>
          <a:bodyPr/>
          <a:lstStyle/>
          <a:p>
            <a:pPr>
              <a:defRPr/>
            </a:pPr>
            <a:fld id="{7B1B3F36-D26D-4714-B874-6EFD363FE289}" type="slidenum">
              <a:rPr lang="sv-SE" smtClean="0"/>
              <a:pPr>
                <a:defRPr/>
              </a:pPr>
              <a:t>45</a:t>
            </a:fld>
            <a:endParaRPr lang="sv-SE" dirty="0"/>
          </a:p>
        </p:txBody>
      </p:sp>
    </p:spTree>
    <p:extLst>
      <p:ext uri="{BB962C8B-B14F-4D97-AF65-F5344CB8AC3E}">
        <p14:creationId xmlns:p14="http://schemas.microsoft.com/office/powerpoint/2010/main" val="40054977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2584D9E8-22BF-4A1B-BC56-31CFB6FFBE7F}" type="slidenum">
              <a:rPr lang="sv-SE" smtClean="0"/>
              <a:pPr/>
              <a:t>55</a:t>
            </a:fld>
            <a:endParaRPr lang="sv-SE" dirty="0"/>
          </a:p>
        </p:txBody>
      </p:sp>
    </p:spTree>
    <p:extLst>
      <p:ext uri="{BB962C8B-B14F-4D97-AF65-F5344CB8AC3E}">
        <p14:creationId xmlns:p14="http://schemas.microsoft.com/office/powerpoint/2010/main" val="1441415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25000" lnSpcReduction="20000"/>
          </a:bodyPr>
          <a:lstStyle/>
          <a:p>
            <a:r>
              <a:rPr lang="sv-SE" sz="1200" b="1" dirty="0">
                <a:solidFill>
                  <a:srgbClr val="F84917"/>
                </a:solidFill>
              </a:rPr>
              <a:t>AGENDA </a:t>
            </a:r>
          </a:p>
          <a:p>
            <a:endParaRPr lang="sv-SE" sz="1200" b="1" dirty="0">
              <a:solidFill>
                <a:srgbClr val="F84917"/>
              </a:solidFill>
            </a:endParaRPr>
          </a:p>
          <a:p>
            <a:pPr marL="342900" indent="-342900">
              <a:buFont typeface="+mj-lt"/>
              <a:buAutoNum type="arabicPeriod"/>
            </a:pPr>
            <a:r>
              <a:rPr lang="sv-SE" sz="1200" dirty="0"/>
              <a:t>Presentation </a:t>
            </a:r>
          </a:p>
          <a:p>
            <a:pPr marL="342900" indent="-342900">
              <a:buFont typeface="+mj-lt"/>
              <a:buAutoNum type="arabicPeriod"/>
            </a:pPr>
            <a:r>
              <a:rPr lang="sv-SE" sz="1200" dirty="0"/>
              <a:t>Inledning </a:t>
            </a:r>
          </a:p>
          <a:p>
            <a:pPr marL="342900" indent="-342900">
              <a:buFont typeface="+mj-lt"/>
              <a:buAutoNum type="arabicPeriod"/>
            </a:pPr>
            <a:r>
              <a:rPr lang="sv-SE" sz="1200" dirty="0" err="1"/>
              <a:t>Mentimeter</a:t>
            </a:r>
            <a:endParaRPr lang="sv-SE" sz="1200" dirty="0"/>
          </a:p>
          <a:p>
            <a:pPr marL="342900" indent="-342900">
              <a:buFont typeface="+mj-lt"/>
              <a:buAutoNum type="arabicPeriod"/>
            </a:pPr>
            <a:r>
              <a:rPr lang="sv-SE" sz="1200" dirty="0"/>
              <a:t>LUST</a:t>
            </a:r>
          </a:p>
          <a:p>
            <a:pPr marL="342900" indent="-342900">
              <a:buFont typeface="+mj-lt"/>
              <a:buAutoNum type="arabicPeriod"/>
            </a:pPr>
            <a:r>
              <a:rPr lang="sv-SE" sz="1200" dirty="0"/>
              <a:t>Forskning om </a:t>
            </a:r>
            <a:r>
              <a:rPr lang="sv-SE" sz="1200" dirty="0" err="1"/>
              <a:t>introduktionprogram</a:t>
            </a:r>
            <a:r>
              <a:rPr lang="sv-SE" sz="1200" dirty="0"/>
              <a:t> </a:t>
            </a:r>
            <a:r>
              <a:rPr lang="sv-SE" sz="1200" dirty="0" err="1"/>
              <a:t>ssk</a:t>
            </a:r>
            <a:endParaRPr lang="sv-SE" sz="1200" dirty="0"/>
          </a:p>
          <a:p>
            <a:pPr marL="342900" indent="-342900">
              <a:buFont typeface="+mj-lt"/>
              <a:buAutoNum type="arabicPeriod"/>
            </a:pPr>
            <a:r>
              <a:rPr lang="sv-SE" sz="1200" dirty="0"/>
              <a:t>Forskning om </a:t>
            </a:r>
            <a:r>
              <a:rPr lang="sv-SE" sz="1200" dirty="0" err="1"/>
              <a:t>introdukutionprogram</a:t>
            </a:r>
            <a:r>
              <a:rPr lang="sv-SE" sz="1200" dirty="0"/>
              <a:t> allmänt</a:t>
            </a:r>
          </a:p>
          <a:p>
            <a:pPr marL="342900" indent="-342900">
              <a:buFont typeface="+mj-lt"/>
              <a:buAutoNum type="arabicPeriod"/>
            </a:pPr>
            <a:r>
              <a:rPr lang="sv-SE" sz="1200" dirty="0"/>
              <a:t>Organisations socialisations modellen</a:t>
            </a:r>
          </a:p>
          <a:p>
            <a:pPr marL="342900" indent="-342900">
              <a:buFont typeface="+mj-lt"/>
              <a:buAutoNum type="arabicPeriod"/>
            </a:pPr>
            <a:r>
              <a:rPr lang="sv-SE" sz="1200" dirty="0"/>
              <a:t>Sms intensiv resultat (a </a:t>
            </a:r>
            <a:r>
              <a:rPr lang="sv-SE" sz="1200" dirty="0" err="1"/>
              <a:t>FFarh</a:t>
            </a:r>
            <a:r>
              <a:rPr lang="sv-SE" sz="1200" dirty="0"/>
              <a:t>)</a:t>
            </a:r>
          </a:p>
          <a:p>
            <a:pPr marL="342900" indent="-342900">
              <a:buFont typeface="+mj-lt"/>
              <a:buAutoNum type="arabicPeriod"/>
            </a:pPr>
            <a:r>
              <a:rPr lang="sv-SE" sz="1200" dirty="0"/>
              <a:t>Nya Professionella (NP) resultat om Organisations Socialisations Taktiker (OST)</a:t>
            </a:r>
          </a:p>
          <a:p>
            <a:pPr marL="342900" indent="-342900">
              <a:buFont typeface="+mj-lt"/>
              <a:buAutoNum type="arabicPeriod"/>
            </a:pPr>
            <a:r>
              <a:rPr lang="sv-SE" sz="1200" dirty="0"/>
              <a:t>Säker Motiverad och Skicklig (SMS) ”LUST” intervention</a:t>
            </a:r>
          </a:p>
          <a:p>
            <a:endParaRPr lang="sv-SE" sz="1200" dirty="0"/>
          </a:p>
          <a:p>
            <a:r>
              <a:rPr lang="sv-SE" sz="1200" dirty="0"/>
              <a:t>Diskussion: </a:t>
            </a:r>
          </a:p>
          <a:p>
            <a:r>
              <a:rPr lang="sv-SE" sz="1200" dirty="0"/>
              <a:t>Vad är önskvärt att göra för att förbättra situationen?</a:t>
            </a:r>
          </a:p>
          <a:p>
            <a:r>
              <a:rPr lang="sv-SE" sz="1200" dirty="0"/>
              <a:t>Vad kan vi göra på vår enhet?</a:t>
            </a:r>
          </a:p>
          <a:p>
            <a:r>
              <a:rPr lang="sv-SE" sz="1200" dirty="0"/>
              <a:t>Vad behöver vi hjälp med? </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LUST är vår kartläggning ”av problemen”. ANLEDNINGEN till att vi fokuserar på problemen är inte på något sätt att vi vill måla upp en starkt negativ bild av att utbilda sig till eller arbeta i vården!! TVÄRTOM vi vill göra studier där vi förstår vad det är som är problematiskt för att sedan göra studier där vi testar olika tekniker för att förbättra detta! För att kunna göra detta behövs dock en ordentlig problemanalys.</a:t>
            </a:r>
            <a:endParaRPr lang="sv-SE" sz="120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Ice Cube Lyrics</a:t>
            </a:r>
          </a:p>
          <a:p>
            <a:r>
              <a:rPr lang="en-US" sz="1200" b="1" i="0" u="sng" kern="1200" dirty="0">
                <a:solidFill>
                  <a:schemeClr val="tx1"/>
                </a:solidFill>
                <a:effectLst/>
                <a:latin typeface="+mn-lt"/>
                <a:ea typeface="+mn-ea"/>
                <a:cs typeface="+mn-cs"/>
              </a:rPr>
              <a:t>Play the Ice Cube Quiz</a:t>
            </a:r>
          </a:p>
          <a:p>
            <a:r>
              <a:rPr lang="en-US" sz="1200" b="1" i="0" kern="1200" dirty="0">
                <a:solidFill>
                  <a:schemeClr val="tx1"/>
                </a:solidFill>
                <a:effectLst/>
                <a:latin typeface="+mn-lt"/>
                <a:ea typeface="+mn-ea"/>
                <a:cs typeface="+mn-cs"/>
              </a:rPr>
              <a:t>"Check </a:t>
            </a:r>
            <a:r>
              <a:rPr lang="en-US" sz="1200" b="1" i="0" kern="1200" dirty="0" err="1">
                <a:solidFill>
                  <a:schemeClr val="tx1"/>
                </a:solidFill>
                <a:effectLst/>
                <a:latin typeface="+mn-lt"/>
                <a:ea typeface="+mn-ea"/>
                <a:cs typeface="+mn-cs"/>
              </a:rPr>
              <a:t>Yo</a:t>
            </a:r>
            <a:r>
              <a:rPr lang="en-US" sz="1200" b="1" i="0" kern="1200" dirty="0">
                <a:solidFill>
                  <a:schemeClr val="tx1"/>
                </a:solidFill>
                <a:effectLst/>
                <a:latin typeface="+mn-lt"/>
                <a:ea typeface="+mn-ea"/>
                <a:cs typeface="+mn-cs"/>
              </a:rPr>
              <a:t> Self"</a:t>
            </a:r>
            <a:br>
              <a:rPr lang="en-US" dirty="0"/>
            </a:br>
            <a:r>
              <a:rPr lang="en-US" sz="1200" b="1" i="0" kern="1200" dirty="0">
                <a:solidFill>
                  <a:schemeClr val="tx1"/>
                </a:solidFill>
                <a:effectLst/>
                <a:latin typeface="+mn-lt"/>
                <a:ea typeface="+mn-ea"/>
                <a:cs typeface="+mn-cs"/>
              </a:rPr>
              <a:t>(feat. Das EFX)</a:t>
            </a:r>
            <a:br>
              <a:rPr lang="en-US" dirty="0"/>
            </a:br>
            <a:br>
              <a:rPr lang="en-US" dirty="0"/>
            </a:br>
            <a:r>
              <a:rPr lang="en-US" sz="1200" b="0" i="1" kern="1200" dirty="0">
                <a:solidFill>
                  <a:schemeClr val="tx1"/>
                </a:solidFill>
                <a:effectLst/>
                <a:latin typeface="+mn-lt"/>
                <a:ea typeface="+mn-ea"/>
                <a:cs typeface="+mn-cs"/>
              </a:rPr>
              <a:t>[Intro: Das EFX]</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Yeah! Word is bond!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Das EFX in this </a:t>
            </a:r>
            <a:r>
              <a:rPr lang="en-US" sz="1200" b="0" i="0" kern="1200" dirty="0" err="1">
                <a:solidFill>
                  <a:schemeClr val="tx1"/>
                </a:solidFill>
                <a:effectLst/>
                <a:latin typeface="+mn-lt"/>
                <a:ea typeface="+mn-ea"/>
                <a:cs typeface="+mn-cs"/>
              </a:rPr>
              <a:t>yaknowhatI'msayin</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Straight from the sewer, word is bond!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Yeah! Yah! Ah-yeah! We </a:t>
            </a:r>
            <a:r>
              <a:rPr lang="en-US" sz="1200" b="0" i="0" kern="1200" dirty="0" err="1">
                <a:solidFill>
                  <a:schemeClr val="tx1"/>
                </a:solidFill>
                <a:effectLst/>
                <a:latin typeface="+mn-lt"/>
                <a:ea typeface="+mn-ea"/>
                <a:cs typeface="+mn-cs"/>
              </a:rPr>
              <a:t>doin</a:t>
            </a:r>
            <a:r>
              <a:rPr lang="en-US" sz="1200" b="0" i="0" kern="1200" dirty="0">
                <a:solidFill>
                  <a:schemeClr val="tx1"/>
                </a:solidFill>
                <a:effectLst/>
                <a:latin typeface="+mn-lt"/>
                <a:ea typeface="+mn-ea"/>
                <a:cs typeface="+mn-cs"/>
              </a:rPr>
              <a:t> this with my nigga</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Where my nigga? Ice Cube in the motherfucker</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Word is bond! (Yeah!)</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[Verse One: Ice Cube]</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You better check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 before you wreck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Cos I'm bad for your health, I come real stealth</a:t>
            </a:r>
            <a:br>
              <a:rPr lang="en-US" sz="1200" b="0" i="0" kern="1200" dirty="0">
                <a:solidFill>
                  <a:schemeClr val="tx1"/>
                </a:solidFill>
                <a:effectLst/>
                <a:latin typeface="+mn-lt"/>
                <a:ea typeface="+mn-ea"/>
                <a:cs typeface="+mn-cs"/>
              </a:rPr>
            </a:br>
            <a:r>
              <a:rPr lang="en-US" sz="1200" b="0" i="0" kern="1200" dirty="0" err="1">
                <a:solidFill>
                  <a:schemeClr val="tx1"/>
                </a:solidFill>
                <a:effectLst/>
                <a:latin typeface="+mn-lt"/>
                <a:ea typeface="+mn-ea"/>
                <a:cs typeface="+mn-cs"/>
              </a:rPr>
              <a:t>Droppin</a:t>
            </a:r>
            <a:r>
              <a:rPr lang="en-US" sz="1200" b="0" i="0" kern="1200" dirty="0">
                <a:solidFill>
                  <a:schemeClr val="tx1"/>
                </a:solidFill>
                <a:effectLst/>
                <a:latin typeface="+mn-lt"/>
                <a:ea typeface="+mn-ea"/>
                <a:cs typeface="+mn-cs"/>
              </a:rPr>
              <a:t> bombs on </a:t>
            </a:r>
            <a:r>
              <a:rPr lang="en-US" sz="1200" b="0" i="0" kern="1200" dirty="0" err="1">
                <a:solidFill>
                  <a:schemeClr val="tx1"/>
                </a:solidFill>
                <a:effectLst/>
                <a:latin typeface="+mn-lt"/>
                <a:ea typeface="+mn-ea"/>
                <a:cs typeface="+mn-cs"/>
              </a:rPr>
              <a:t>ya</a:t>
            </a:r>
            <a:r>
              <a:rPr lang="en-US" sz="1200" b="0" i="0" kern="1200" dirty="0">
                <a:solidFill>
                  <a:schemeClr val="tx1"/>
                </a:solidFill>
                <a:effectLst/>
                <a:latin typeface="+mn-lt"/>
                <a:ea typeface="+mn-ea"/>
                <a:cs typeface="+mn-cs"/>
              </a:rPr>
              <a:t> moms, fuck car alarms</a:t>
            </a:r>
            <a:br>
              <a:rPr lang="en-US" sz="1200" b="0" i="0" kern="1200" dirty="0">
                <a:solidFill>
                  <a:schemeClr val="tx1"/>
                </a:solidFill>
                <a:effectLst/>
                <a:latin typeface="+mn-lt"/>
                <a:ea typeface="+mn-ea"/>
                <a:cs typeface="+mn-cs"/>
              </a:rPr>
            </a:br>
            <a:r>
              <a:rPr lang="en-US" sz="1200" b="0" i="0" kern="1200" dirty="0" err="1">
                <a:solidFill>
                  <a:schemeClr val="tx1"/>
                </a:solidFill>
                <a:effectLst/>
                <a:latin typeface="+mn-lt"/>
                <a:ea typeface="+mn-ea"/>
                <a:cs typeface="+mn-cs"/>
              </a:rPr>
              <a:t>Doin</a:t>
            </a:r>
            <a:r>
              <a:rPr lang="en-US" sz="1200" b="0" i="0" kern="1200" dirty="0">
                <a:solidFill>
                  <a:schemeClr val="tx1"/>
                </a:solidFill>
                <a:effectLst/>
                <a:latin typeface="+mn-lt"/>
                <a:ea typeface="+mn-ea"/>
                <a:cs typeface="+mn-cs"/>
              </a:rPr>
              <a:t> foul crime, I'm that nigga </a:t>
            </a:r>
            <a:r>
              <a:rPr lang="en-US" sz="1200" b="0" i="0" kern="1200" dirty="0" err="1">
                <a:solidFill>
                  <a:schemeClr val="tx1"/>
                </a:solidFill>
                <a:effectLst/>
                <a:latin typeface="+mn-lt"/>
                <a:ea typeface="+mn-ea"/>
                <a:cs typeface="+mn-cs"/>
              </a:rPr>
              <a:t>wit'cha</a:t>
            </a:r>
            <a:r>
              <a:rPr lang="en-US" sz="1200" b="0" i="0" kern="1200" dirty="0">
                <a:solidFill>
                  <a:schemeClr val="tx1"/>
                </a:solidFill>
                <a:effectLst/>
                <a:latin typeface="+mn-lt"/>
                <a:ea typeface="+mn-ea"/>
                <a:cs typeface="+mn-cs"/>
              </a:rPr>
              <a:t> Alpine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Sold it for a six-o, always let tricks know</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And friends know, we got the indo</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No I'm not a sucker, </a:t>
            </a:r>
            <a:r>
              <a:rPr lang="en-US" sz="1200" b="0" i="0" kern="1200" dirty="0" err="1">
                <a:solidFill>
                  <a:schemeClr val="tx1"/>
                </a:solidFill>
                <a:effectLst/>
                <a:latin typeface="+mn-lt"/>
                <a:ea typeface="+mn-ea"/>
                <a:cs typeface="+mn-cs"/>
              </a:rPr>
              <a:t>sittin</a:t>
            </a:r>
            <a:r>
              <a:rPr lang="en-US" sz="1200" b="0" i="0" kern="1200" dirty="0">
                <a:solidFill>
                  <a:schemeClr val="tx1"/>
                </a:solidFill>
                <a:effectLst/>
                <a:latin typeface="+mn-lt"/>
                <a:ea typeface="+mn-ea"/>
                <a:cs typeface="+mn-cs"/>
              </a:rPr>
              <a:t> in a House of Pain</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And no I'm not the butler, I'll cut </a:t>
            </a:r>
            <a:r>
              <a:rPr lang="en-US" sz="1200" b="0" i="0" kern="1200" dirty="0" err="1">
                <a:solidFill>
                  <a:schemeClr val="tx1"/>
                </a:solidFill>
                <a:effectLst/>
                <a:latin typeface="+mn-lt"/>
                <a:ea typeface="+mn-ea"/>
                <a:cs typeface="+mn-cs"/>
              </a:rPr>
              <a:t>ya</a:t>
            </a:r>
            <a:r>
              <a:rPr lang="en-US" sz="1200" b="0" i="0" kern="1200" dirty="0">
                <a:solidFill>
                  <a:schemeClr val="tx1"/>
                </a:solidFill>
                <a:effectLst/>
                <a:latin typeface="+mn-lt"/>
                <a:ea typeface="+mn-ea"/>
                <a:cs typeface="+mn-cs"/>
              </a:rPr>
              <a:t> (Uh!)</a:t>
            </a:r>
            <a:br>
              <a:rPr lang="en-US" sz="1200" b="0" i="0" kern="1200" dirty="0">
                <a:solidFill>
                  <a:schemeClr val="tx1"/>
                </a:solidFill>
                <a:effectLst/>
                <a:latin typeface="+mn-lt"/>
                <a:ea typeface="+mn-ea"/>
                <a:cs typeface="+mn-cs"/>
              </a:rPr>
            </a:br>
            <a:r>
              <a:rPr lang="en-US" sz="1200" b="0" i="0" kern="1200" dirty="0" err="1">
                <a:solidFill>
                  <a:schemeClr val="tx1"/>
                </a:solidFill>
                <a:effectLst/>
                <a:latin typeface="+mn-lt"/>
                <a:ea typeface="+mn-ea"/>
                <a:cs typeface="+mn-cs"/>
              </a:rPr>
              <a:t>Headbutt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ya</a:t>
            </a:r>
            <a:r>
              <a:rPr lang="en-US" sz="1200" b="0" i="0" kern="1200" dirty="0">
                <a:solidFill>
                  <a:schemeClr val="tx1"/>
                </a:solidFill>
                <a:effectLst/>
                <a:latin typeface="+mn-lt"/>
                <a:ea typeface="+mn-ea"/>
                <a:cs typeface="+mn-cs"/>
              </a:rPr>
              <a:t>, you say you can't touch this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And I wouldn't touch </a:t>
            </a:r>
            <a:r>
              <a:rPr lang="en-US" sz="1200" b="0" i="0" kern="1200" dirty="0" err="1">
                <a:solidFill>
                  <a:schemeClr val="tx1"/>
                </a:solidFill>
                <a:effectLst/>
                <a:latin typeface="+mn-lt"/>
                <a:ea typeface="+mn-ea"/>
                <a:cs typeface="+mn-cs"/>
              </a:rPr>
              <a:t>ya</a:t>
            </a:r>
            <a:r>
              <a:rPr lang="en-US" sz="1200" b="0" i="0" kern="1200" dirty="0">
                <a:solidFill>
                  <a:schemeClr val="tx1"/>
                </a:solidFill>
                <a:effectLst/>
                <a:latin typeface="+mn-lt"/>
                <a:ea typeface="+mn-ea"/>
                <a:cs typeface="+mn-cs"/>
              </a:rPr>
              <a:t>, punk </a:t>
            </a:r>
            <a:r>
              <a:rPr lang="en-US" sz="1200" b="0" i="0" kern="1200" dirty="0" err="1">
                <a:solidFill>
                  <a:schemeClr val="tx1"/>
                </a:solidFill>
                <a:effectLst/>
                <a:latin typeface="+mn-lt"/>
                <a:ea typeface="+mn-ea"/>
                <a:cs typeface="+mn-cs"/>
              </a:rPr>
              <a:t>motherfucka</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Here to let you know boy, oh boy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 make dough but don't call me </a:t>
            </a:r>
            <a:r>
              <a:rPr lang="en-US" sz="1200" b="0" i="0" kern="1200" dirty="0" err="1">
                <a:solidFill>
                  <a:schemeClr val="tx1"/>
                </a:solidFill>
                <a:effectLst/>
                <a:latin typeface="+mn-lt"/>
                <a:ea typeface="+mn-ea"/>
                <a:cs typeface="+mn-cs"/>
              </a:rPr>
              <a:t>DoughBoy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This </a:t>
            </a:r>
            <a:r>
              <a:rPr lang="en-US" sz="1200" b="0" i="0" kern="1200" dirty="0" err="1">
                <a:solidFill>
                  <a:schemeClr val="tx1"/>
                </a:solidFill>
                <a:effectLst/>
                <a:latin typeface="+mn-lt"/>
                <a:ea typeface="+mn-ea"/>
                <a:cs typeface="+mn-cs"/>
              </a:rPr>
              <a:t>ain't</a:t>
            </a:r>
            <a:r>
              <a:rPr lang="en-US" sz="1200" b="0" i="0" kern="1200" dirty="0">
                <a:solidFill>
                  <a:schemeClr val="tx1"/>
                </a:solidFill>
                <a:effectLst/>
                <a:latin typeface="+mn-lt"/>
                <a:ea typeface="+mn-ea"/>
                <a:cs typeface="+mn-cs"/>
              </a:rPr>
              <a:t> no fuckin motion picture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 guy or bitch-a, my nigga get </a:t>
            </a:r>
            <a:r>
              <a:rPr lang="en-US" sz="1200" b="0" i="0" kern="1200" dirty="0" err="1">
                <a:solidFill>
                  <a:schemeClr val="tx1"/>
                </a:solidFill>
                <a:effectLst/>
                <a:latin typeface="+mn-lt"/>
                <a:ea typeface="+mn-ea"/>
                <a:cs typeface="+mn-cs"/>
              </a:rPr>
              <a:t>wit'cha</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And hit </a:t>
            </a:r>
            <a:r>
              <a:rPr lang="en-US" sz="1200" b="0" i="0" kern="1200" dirty="0" err="1">
                <a:solidFill>
                  <a:schemeClr val="tx1"/>
                </a:solidFill>
                <a:effectLst/>
                <a:latin typeface="+mn-lt"/>
                <a:ea typeface="+mn-ea"/>
                <a:cs typeface="+mn-cs"/>
              </a:rPr>
              <a:t>ya</a:t>
            </a:r>
            <a:r>
              <a:rPr lang="en-US" sz="1200" b="0" i="0" kern="1200" dirty="0">
                <a:solidFill>
                  <a:schemeClr val="tx1"/>
                </a:solidFill>
                <a:effectLst/>
                <a:latin typeface="+mn-lt"/>
                <a:ea typeface="+mn-ea"/>
                <a:cs typeface="+mn-cs"/>
              </a:rPr>
              <a:t>, takin that yack to the neck</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So you better run a check</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[Chorus One: Das EFX and Ice Cube]</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[Das]</a:t>
            </a:r>
            <a:r>
              <a:rPr lang="en-US" sz="1200" b="0" i="0" kern="1200" dirty="0">
                <a:solidFill>
                  <a:schemeClr val="tx1"/>
                </a:solidFill>
                <a:effectLst/>
                <a:latin typeface="+mn-lt"/>
                <a:ea typeface="+mn-ea"/>
                <a:cs typeface="+mn-cs"/>
              </a:rPr>
              <a:t> So come on and </a:t>
            </a:r>
            <a:r>
              <a:rPr lang="en-US" sz="1200" b="0" i="0" kern="1200" dirty="0" err="1">
                <a:solidFill>
                  <a:schemeClr val="tx1"/>
                </a:solidFill>
                <a:effectLst/>
                <a:latin typeface="+mn-lt"/>
                <a:ea typeface="+mn-ea"/>
                <a:cs typeface="+mn-cs"/>
              </a:rPr>
              <a:t>chickity</a:t>
            </a:r>
            <a:r>
              <a:rPr lang="en-US" sz="1200" b="0" i="0" kern="1200" dirty="0">
                <a:solidFill>
                  <a:schemeClr val="tx1"/>
                </a:solidFill>
                <a:effectLst/>
                <a:latin typeface="+mn-lt"/>
                <a:ea typeface="+mn-ea"/>
                <a:cs typeface="+mn-cs"/>
              </a:rPr>
              <a:t>-check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 before you wreck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a:t>
            </a:r>
            <a:br>
              <a:rPr lang="en-US" sz="1200" b="0" i="0" kern="1200" dirty="0">
                <a:solidFill>
                  <a:schemeClr val="tx1"/>
                </a:solidFill>
                <a:effectLst/>
                <a:latin typeface="+mn-lt"/>
                <a:ea typeface="+mn-ea"/>
                <a:cs typeface="+mn-cs"/>
              </a:rPr>
            </a:br>
            <a:r>
              <a:rPr lang="en-US" sz="1200" b="0" i="0" kern="1200" dirty="0" err="1">
                <a:solidFill>
                  <a:schemeClr val="tx1"/>
                </a:solidFill>
                <a:effectLst/>
                <a:latin typeface="+mn-lt"/>
                <a:ea typeface="+mn-ea"/>
                <a:cs typeface="+mn-cs"/>
              </a:rPr>
              <a:t>Chickity</a:t>
            </a:r>
            <a:r>
              <a:rPr lang="en-US" sz="1200" b="0" i="0" kern="1200" dirty="0">
                <a:solidFill>
                  <a:schemeClr val="tx1"/>
                </a:solidFill>
                <a:effectLst/>
                <a:latin typeface="+mn-lt"/>
                <a:ea typeface="+mn-ea"/>
                <a:cs typeface="+mn-cs"/>
              </a:rPr>
              <a:t>-check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 before you wreck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Yeah, come on and check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 before you wreck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a:t>
            </a: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[Ice]</a:t>
            </a:r>
            <a:r>
              <a:rPr lang="en-US" sz="1200" b="0" i="0" kern="1200" dirty="0">
                <a:solidFill>
                  <a:schemeClr val="tx1"/>
                </a:solidFill>
                <a:effectLst/>
                <a:latin typeface="+mn-lt"/>
                <a:ea typeface="+mn-ea"/>
                <a:cs typeface="+mn-cs"/>
              </a:rPr>
              <a:t> Cause shotgun bullets are bad for your health</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[Hook: Das EFX]</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Mic-mic-microphone check (One, two! Check it!)</a:t>
            </a: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[repeat 2X]</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[Verse Two: Ice Cube]</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Tricks </a:t>
            </a:r>
            <a:r>
              <a:rPr lang="en-US" sz="1200" b="0" i="0" kern="1200" dirty="0" err="1">
                <a:solidFill>
                  <a:schemeClr val="tx1"/>
                </a:solidFill>
                <a:effectLst/>
                <a:latin typeface="+mn-lt"/>
                <a:ea typeface="+mn-ea"/>
                <a:cs typeface="+mn-cs"/>
              </a:rPr>
              <a:t>wanna</a:t>
            </a:r>
            <a:r>
              <a:rPr lang="en-US" sz="1200" b="0" i="0" kern="1200" dirty="0">
                <a:solidFill>
                  <a:schemeClr val="tx1"/>
                </a:solidFill>
                <a:effectLst/>
                <a:latin typeface="+mn-lt"/>
                <a:ea typeface="+mn-ea"/>
                <a:cs typeface="+mn-cs"/>
              </a:rPr>
              <a:t> step to Cube and then they get played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Cause they </a:t>
            </a:r>
            <a:r>
              <a:rPr lang="en-US" sz="1200" b="0" i="0" kern="1200" dirty="0" err="1">
                <a:solidFill>
                  <a:schemeClr val="tx1"/>
                </a:solidFill>
                <a:effectLst/>
                <a:latin typeface="+mn-lt"/>
                <a:ea typeface="+mn-ea"/>
                <a:cs typeface="+mn-cs"/>
              </a:rPr>
              <a:t>bitchmade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pullin</a:t>
            </a:r>
            <a:r>
              <a:rPr lang="en-US" sz="1200" b="0" i="0" kern="1200" dirty="0">
                <a:solidFill>
                  <a:schemeClr val="tx1"/>
                </a:solidFill>
                <a:effectLst/>
                <a:latin typeface="+mn-lt"/>
                <a:ea typeface="+mn-ea"/>
                <a:cs typeface="+mn-cs"/>
              </a:rPr>
              <a:t> out a switchblade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That's </a:t>
            </a:r>
            <a:r>
              <a:rPr lang="en-US" sz="1200" b="0" i="0" kern="1200" dirty="0" err="1">
                <a:solidFill>
                  <a:schemeClr val="tx1"/>
                </a:solidFill>
                <a:effectLst/>
                <a:latin typeface="+mn-lt"/>
                <a:ea typeface="+mn-ea"/>
                <a:cs typeface="+mn-cs"/>
              </a:rPr>
              <a:t>kinda</a:t>
            </a:r>
            <a:r>
              <a:rPr lang="en-US" sz="1200" b="0" i="0" kern="1200" dirty="0">
                <a:solidFill>
                  <a:schemeClr val="tx1"/>
                </a:solidFill>
                <a:effectLst/>
                <a:latin typeface="+mn-lt"/>
                <a:ea typeface="+mn-ea"/>
                <a:cs typeface="+mn-cs"/>
              </a:rPr>
              <a:t> trifle, </a:t>
            </a:r>
            <a:r>
              <a:rPr lang="en-US" sz="1200" b="0" i="0" kern="1200" dirty="0" err="1">
                <a:solidFill>
                  <a:schemeClr val="tx1"/>
                </a:solidFill>
                <a:effectLst/>
                <a:latin typeface="+mn-lt"/>
                <a:ea typeface="+mn-ea"/>
                <a:cs typeface="+mn-cs"/>
              </a:rPr>
              <a:t>caise</a:t>
            </a:r>
            <a:r>
              <a:rPr lang="en-US" sz="1200" b="0" i="0" kern="1200" dirty="0">
                <a:solidFill>
                  <a:schemeClr val="tx1"/>
                </a:solidFill>
                <a:effectLst/>
                <a:latin typeface="+mn-lt"/>
                <a:ea typeface="+mn-ea"/>
                <a:cs typeface="+mn-cs"/>
              </a:rPr>
              <a:t> that's a knife-o</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AK-47, assault rifle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Hold the fifty, I'm nifty, pow</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 </a:t>
            </a:r>
            <a:r>
              <a:rPr lang="en-US" sz="1200" b="0" i="0" kern="1200" dirty="0" err="1">
                <a:solidFill>
                  <a:schemeClr val="tx1"/>
                </a:solidFill>
                <a:effectLst/>
                <a:latin typeface="+mn-lt"/>
                <a:ea typeface="+mn-ea"/>
                <a:cs typeface="+mn-cs"/>
              </a:rPr>
              <a:t>gotta</a:t>
            </a:r>
            <a:r>
              <a:rPr lang="en-US" sz="1200" b="0" i="0" kern="1200" dirty="0">
                <a:solidFill>
                  <a:schemeClr val="tx1"/>
                </a:solidFill>
                <a:effectLst/>
                <a:latin typeface="+mn-lt"/>
                <a:ea typeface="+mn-ea"/>
                <a:cs typeface="+mn-cs"/>
              </a:rPr>
              <a:t> new style, "WATCH OUT NOW!"</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 hate motherfuckers </a:t>
            </a:r>
            <a:r>
              <a:rPr lang="en-US" sz="1200" b="0" i="0" kern="1200" dirty="0" err="1">
                <a:solidFill>
                  <a:schemeClr val="tx1"/>
                </a:solidFill>
                <a:effectLst/>
                <a:latin typeface="+mn-lt"/>
                <a:ea typeface="+mn-ea"/>
                <a:cs typeface="+mn-cs"/>
              </a:rPr>
              <a:t>claimin</a:t>
            </a:r>
            <a:r>
              <a:rPr lang="en-US" sz="1200" b="0" i="0" kern="1200" dirty="0">
                <a:solidFill>
                  <a:schemeClr val="tx1"/>
                </a:solidFill>
                <a:effectLst/>
                <a:latin typeface="+mn-lt"/>
                <a:ea typeface="+mn-ea"/>
                <a:cs typeface="+mn-cs"/>
              </a:rPr>
              <a:t> that they </a:t>
            </a:r>
            <a:r>
              <a:rPr lang="en-US" sz="1200" b="0" i="0" kern="1200" dirty="0" err="1">
                <a:solidFill>
                  <a:schemeClr val="tx1"/>
                </a:solidFill>
                <a:effectLst/>
                <a:latin typeface="+mn-lt"/>
                <a:ea typeface="+mn-ea"/>
                <a:cs typeface="+mn-cs"/>
              </a:rPr>
              <a:t>foldin</a:t>
            </a:r>
            <a:r>
              <a:rPr lang="en-US" sz="1200" b="0" i="0" kern="1200" dirty="0">
                <a:solidFill>
                  <a:schemeClr val="tx1"/>
                </a:solidFill>
                <a:effectLst/>
                <a:latin typeface="+mn-lt"/>
                <a:ea typeface="+mn-ea"/>
                <a:cs typeface="+mn-cs"/>
              </a:rPr>
              <a:t> bank</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But steady </a:t>
            </a:r>
            <a:r>
              <a:rPr lang="en-US" sz="1200" b="0" i="0" kern="1200" dirty="0" err="1">
                <a:solidFill>
                  <a:schemeClr val="tx1"/>
                </a:solidFill>
                <a:effectLst/>
                <a:latin typeface="+mn-lt"/>
                <a:ea typeface="+mn-ea"/>
                <a:cs typeface="+mn-cs"/>
              </a:rPr>
              <a:t>talkin</a:t>
            </a:r>
            <a:r>
              <a:rPr lang="en-US" sz="1200" b="0" i="0" kern="1200" dirty="0">
                <a:solidFill>
                  <a:schemeClr val="tx1"/>
                </a:solidFill>
                <a:effectLst/>
                <a:latin typeface="+mn-lt"/>
                <a:ea typeface="+mn-ea"/>
                <a:cs typeface="+mn-cs"/>
              </a:rPr>
              <a:t> shit in the holding tank</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First you </a:t>
            </a:r>
            <a:r>
              <a:rPr lang="en-US" sz="1200" b="0" i="0" kern="1200" dirty="0" err="1">
                <a:solidFill>
                  <a:schemeClr val="tx1"/>
                </a:solidFill>
                <a:effectLst/>
                <a:latin typeface="+mn-lt"/>
                <a:ea typeface="+mn-ea"/>
                <a:cs typeface="+mn-cs"/>
              </a:rPr>
              <a:t>wanna</a:t>
            </a:r>
            <a:r>
              <a:rPr lang="en-US" sz="1200" b="0" i="0" kern="1200" dirty="0">
                <a:solidFill>
                  <a:schemeClr val="tx1"/>
                </a:solidFill>
                <a:effectLst/>
                <a:latin typeface="+mn-lt"/>
                <a:ea typeface="+mn-ea"/>
                <a:cs typeface="+mn-cs"/>
              </a:rPr>
              <a:t> step to me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Now your ass </a:t>
            </a:r>
            <a:r>
              <a:rPr lang="en-US" sz="1200" b="0" i="0" kern="1200" dirty="0" err="1">
                <a:solidFill>
                  <a:schemeClr val="tx1"/>
                </a:solidFill>
                <a:effectLst/>
                <a:latin typeface="+mn-lt"/>
                <a:ea typeface="+mn-ea"/>
                <a:cs typeface="+mn-cs"/>
              </a:rPr>
              <a:t>screamin</a:t>
            </a:r>
            <a:r>
              <a:rPr lang="en-US" sz="1200" b="0" i="0" kern="1200" dirty="0">
                <a:solidFill>
                  <a:schemeClr val="tx1"/>
                </a:solidFill>
                <a:effectLst/>
                <a:latin typeface="+mn-lt"/>
                <a:ea typeface="+mn-ea"/>
                <a:cs typeface="+mn-cs"/>
              </a:rPr>
              <a:t> for the deputy</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They send you to Charlie-Baker-Denver row</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Now they </a:t>
            </a:r>
            <a:r>
              <a:rPr lang="en-US" sz="1200" b="0" i="0" kern="1200" dirty="0" err="1">
                <a:solidFill>
                  <a:schemeClr val="tx1"/>
                </a:solidFill>
                <a:effectLst/>
                <a:latin typeface="+mn-lt"/>
                <a:ea typeface="+mn-ea"/>
                <a:cs typeface="+mn-cs"/>
              </a:rPr>
              <a:t>runnin</a:t>
            </a:r>
            <a:r>
              <a:rPr lang="en-US" sz="1200" b="0" i="0" kern="1200" dirty="0">
                <a:solidFill>
                  <a:schemeClr val="tx1"/>
                </a:solidFill>
                <a:effectLst/>
                <a:latin typeface="+mn-lt"/>
                <a:ea typeface="+mn-ea"/>
                <a:cs typeface="+mn-cs"/>
              </a:rPr>
              <a:t> up in </a:t>
            </a:r>
            <a:r>
              <a:rPr lang="en-US" sz="1200" b="0" i="0" kern="1200" dirty="0" err="1">
                <a:solidFill>
                  <a:schemeClr val="tx1"/>
                </a:solidFill>
                <a:effectLst/>
                <a:latin typeface="+mn-lt"/>
                <a:ea typeface="+mn-ea"/>
                <a:cs typeface="+mn-cs"/>
              </a:rPr>
              <a:t>ya</a:t>
            </a:r>
            <a:r>
              <a:rPr lang="en-US" sz="1200" b="0" i="0" kern="1200" dirty="0">
                <a:solidFill>
                  <a:schemeClr val="tx1"/>
                </a:solidFill>
                <a:effectLst/>
                <a:latin typeface="+mn-lt"/>
                <a:ea typeface="+mn-ea"/>
                <a:cs typeface="+mn-cs"/>
              </a:rPr>
              <a:t> slow</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You're gone, used to be the Don Juan (Check that shit out!)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Now your name is just </a:t>
            </a:r>
            <a:r>
              <a:rPr lang="en-US" sz="1200" b="0" i="0" kern="1200" dirty="0" err="1">
                <a:solidFill>
                  <a:schemeClr val="tx1"/>
                </a:solidFill>
                <a:effectLst/>
                <a:latin typeface="+mn-lt"/>
                <a:ea typeface="+mn-ea"/>
                <a:cs typeface="+mn-cs"/>
              </a:rPr>
              <a:t>Twan</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Switch it, snap it, </a:t>
            </a:r>
            <a:r>
              <a:rPr lang="en-US" sz="1200" b="0" i="0" kern="1200" dirty="0" err="1">
                <a:solidFill>
                  <a:schemeClr val="tx1"/>
                </a:solidFill>
                <a:effectLst/>
                <a:latin typeface="+mn-lt"/>
                <a:ea typeface="+mn-ea"/>
                <a:cs typeface="+mn-cs"/>
              </a:rPr>
              <a:t>rollin</a:t>
            </a:r>
            <a:r>
              <a:rPr lang="en-US" sz="1200" b="0" i="0" kern="1200" dirty="0">
                <a:solidFill>
                  <a:schemeClr val="tx1"/>
                </a:solidFill>
                <a:effectLst/>
                <a:latin typeface="+mn-lt"/>
                <a:ea typeface="+mn-ea"/>
                <a:cs typeface="+mn-cs"/>
              </a:rPr>
              <a:t> your eyes and neck</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You better run a check</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[Chorus Two: Das EFX and Ice Cube]</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[Das]</a:t>
            </a:r>
            <a:r>
              <a:rPr lang="en-US" sz="1200" b="0" i="0" kern="1200" dirty="0">
                <a:solidFill>
                  <a:schemeClr val="tx1"/>
                </a:solidFill>
                <a:effectLst/>
                <a:latin typeface="+mn-lt"/>
                <a:ea typeface="+mn-ea"/>
                <a:cs typeface="+mn-cs"/>
              </a:rPr>
              <a:t> So </a:t>
            </a:r>
            <a:r>
              <a:rPr lang="en-US" sz="1200" b="0" i="0" kern="1200" dirty="0" err="1">
                <a:solidFill>
                  <a:schemeClr val="tx1"/>
                </a:solidFill>
                <a:effectLst/>
                <a:latin typeface="+mn-lt"/>
                <a:ea typeface="+mn-ea"/>
                <a:cs typeface="+mn-cs"/>
              </a:rPr>
              <a:t>chickity</a:t>
            </a:r>
            <a:r>
              <a:rPr lang="en-US" sz="1200" b="0" i="0" kern="1200" dirty="0">
                <a:solidFill>
                  <a:schemeClr val="tx1"/>
                </a:solidFill>
                <a:effectLst/>
                <a:latin typeface="+mn-lt"/>
                <a:ea typeface="+mn-ea"/>
                <a:cs typeface="+mn-cs"/>
              </a:rPr>
              <a:t>-check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 before you wreck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Come on and check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 before you </a:t>
            </a:r>
            <a:r>
              <a:rPr lang="en-US" sz="1200" b="0" i="0" kern="1200" dirty="0" err="1">
                <a:solidFill>
                  <a:schemeClr val="tx1"/>
                </a:solidFill>
                <a:effectLst/>
                <a:latin typeface="+mn-lt"/>
                <a:ea typeface="+mn-ea"/>
                <a:cs typeface="+mn-cs"/>
              </a:rPr>
              <a:t>wrickity</a:t>
            </a:r>
            <a:r>
              <a:rPr lang="en-US" sz="1200" b="0" i="0" kern="1200" dirty="0">
                <a:solidFill>
                  <a:schemeClr val="tx1"/>
                </a:solidFill>
                <a:effectLst/>
                <a:latin typeface="+mn-lt"/>
                <a:ea typeface="+mn-ea"/>
                <a:cs typeface="+mn-cs"/>
              </a:rPr>
              <a:t>-wreck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So </a:t>
            </a:r>
            <a:r>
              <a:rPr lang="en-US" sz="1200" b="0" i="0" kern="1200" dirty="0" err="1">
                <a:solidFill>
                  <a:schemeClr val="tx1"/>
                </a:solidFill>
                <a:effectLst/>
                <a:latin typeface="+mn-lt"/>
                <a:ea typeface="+mn-ea"/>
                <a:cs typeface="+mn-cs"/>
              </a:rPr>
              <a:t>chickity</a:t>
            </a:r>
            <a:r>
              <a:rPr lang="en-US" sz="1200" b="0" i="0" kern="1200" dirty="0">
                <a:solidFill>
                  <a:schemeClr val="tx1"/>
                </a:solidFill>
                <a:effectLst/>
                <a:latin typeface="+mn-lt"/>
                <a:ea typeface="+mn-ea"/>
                <a:cs typeface="+mn-cs"/>
              </a:rPr>
              <a:t>-check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 before you wreck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a:t>
            </a: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[Ice]</a:t>
            </a:r>
            <a:r>
              <a:rPr lang="en-US" sz="1200" b="0" i="0" kern="1200" dirty="0">
                <a:solidFill>
                  <a:schemeClr val="tx1"/>
                </a:solidFill>
                <a:effectLst/>
                <a:latin typeface="+mn-lt"/>
                <a:ea typeface="+mn-ea"/>
                <a:cs typeface="+mn-cs"/>
              </a:rPr>
              <a:t> Cause big dicks up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ass is bad for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health</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[Hook]</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[Verse Three: Ice Cube]</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If you're foul, you better run a make on that license plate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You </a:t>
            </a:r>
            <a:r>
              <a:rPr lang="en-US" sz="1200" b="0" i="0" kern="1200" dirty="0" err="1">
                <a:solidFill>
                  <a:schemeClr val="tx1"/>
                </a:solidFill>
                <a:effectLst/>
                <a:latin typeface="+mn-lt"/>
                <a:ea typeface="+mn-ea"/>
                <a:cs typeface="+mn-cs"/>
              </a:rPr>
              <a:t>coulda</a:t>
            </a:r>
            <a:r>
              <a:rPr lang="en-US" sz="1200" b="0" i="0" kern="1200" dirty="0">
                <a:solidFill>
                  <a:schemeClr val="tx1"/>
                </a:solidFill>
                <a:effectLst/>
                <a:latin typeface="+mn-lt"/>
                <a:ea typeface="+mn-ea"/>
                <a:cs typeface="+mn-cs"/>
              </a:rPr>
              <a:t> had a V8</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Instead of a </a:t>
            </a:r>
            <a:r>
              <a:rPr lang="en-US" sz="1200" b="0" i="0" kern="1200" dirty="0" err="1">
                <a:solidFill>
                  <a:schemeClr val="tx1"/>
                </a:solidFill>
                <a:effectLst/>
                <a:latin typeface="+mn-lt"/>
                <a:ea typeface="+mn-ea"/>
                <a:cs typeface="+mn-cs"/>
              </a:rPr>
              <a:t>tre</a:t>
            </a:r>
            <a:r>
              <a:rPr lang="en-US" sz="1200" b="0" i="0" kern="1200" dirty="0">
                <a:solidFill>
                  <a:schemeClr val="tx1"/>
                </a:solidFill>
                <a:effectLst/>
                <a:latin typeface="+mn-lt"/>
                <a:ea typeface="+mn-ea"/>
                <a:cs typeface="+mn-cs"/>
              </a:rPr>
              <a:t>-eight slug to the cranium (POOOOOW!)</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 got six and I'm </a:t>
            </a:r>
            <a:r>
              <a:rPr lang="en-US" sz="1200" b="0" i="0" kern="1200" dirty="0" err="1">
                <a:solidFill>
                  <a:schemeClr val="tx1"/>
                </a:solidFill>
                <a:effectLst/>
                <a:latin typeface="+mn-lt"/>
                <a:ea typeface="+mn-ea"/>
                <a:cs typeface="+mn-cs"/>
              </a:rPr>
              <a:t>aimin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em</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Will I shoot or keep you </a:t>
            </a:r>
            <a:r>
              <a:rPr lang="en-US" sz="1200" b="0" i="0" kern="1200" dirty="0" err="1">
                <a:solidFill>
                  <a:schemeClr val="tx1"/>
                </a:solidFill>
                <a:effectLst/>
                <a:latin typeface="+mn-lt"/>
                <a:ea typeface="+mn-ea"/>
                <a:cs typeface="+mn-cs"/>
              </a:rPr>
              <a:t>guessin</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Cause fuck you and that shit </a:t>
            </a:r>
            <a:r>
              <a:rPr lang="en-US" sz="1200" b="0" i="0" kern="1200" dirty="0" err="1">
                <a:solidFill>
                  <a:schemeClr val="tx1"/>
                </a:solidFill>
                <a:effectLst/>
                <a:latin typeface="+mn-lt"/>
                <a:ea typeface="+mn-ea"/>
                <a:cs typeface="+mn-cs"/>
              </a:rPr>
              <a:t>ya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stressin</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Bitch, get off the wood, you're no good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There goes the </a:t>
            </a:r>
            <a:r>
              <a:rPr lang="en-US" sz="1200" b="0" i="0" kern="1200" dirty="0" err="1">
                <a:solidFill>
                  <a:schemeClr val="tx1"/>
                </a:solidFill>
                <a:effectLst/>
                <a:latin typeface="+mn-lt"/>
                <a:ea typeface="+mn-ea"/>
                <a:cs typeface="+mn-cs"/>
              </a:rPr>
              <a:t>neighbourhood</a:t>
            </a:r>
            <a:r>
              <a:rPr lang="en-US" sz="1200" b="0" i="0" kern="1200" dirty="0">
                <a:solidFill>
                  <a:schemeClr val="tx1"/>
                </a:solidFill>
                <a:effectLst/>
                <a:latin typeface="+mn-lt"/>
                <a:ea typeface="+mn-ea"/>
                <a:cs typeface="+mn-cs"/>
              </a:rPr>
              <a:t> hooker (Slut!)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Go ahead and keep your drawers</a:t>
            </a:r>
            <a:br>
              <a:rPr lang="en-US" sz="1200" b="0" i="0" kern="1200" dirty="0">
                <a:solidFill>
                  <a:schemeClr val="tx1"/>
                </a:solidFill>
                <a:effectLst/>
                <a:latin typeface="+mn-lt"/>
                <a:ea typeface="+mn-ea"/>
                <a:cs typeface="+mn-cs"/>
              </a:rPr>
            </a:br>
            <a:r>
              <a:rPr lang="en-US" sz="1200" b="0" i="0" kern="1200" dirty="0" err="1">
                <a:solidFill>
                  <a:schemeClr val="tx1"/>
                </a:solidFill>
                <a:effectLst/>
                <a:latin typeface="+mn-lt"/>
                <a:ea typeface="+mn-ea"/>
                <a:cs typeface="+mn-cs"/>
              </a:rPr>
              <a:t>Givin</a:t>
            </a:r>
            <a:r>
              <a:rPr lang="en-US" sz="1200" b="0" i="0" kern="1200" dirty="0">
                <a:solidFill>
                  <a:schemeClr val="tx1"/>
                </a:solidFill>
                <a:effectLst/>
                <a:latin typeface="+mn-lt"/>
                <a:ea typeface="+mn-ea"/>
                <a:cs typeface="+mn-cs"/>
              </a:rPr>
              <a:t> up the claps and who needs applause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At a time like this, pop the </a:t>
            </a:r>
            <a:r>
              <a:rPr lang="en-US" sz="1200" b="0" i="0" kern="1200" dirty="0" err="1">
                <a:solidFill>
                  <a:schemeClr val="tx1"/>
                </a:solidFill>
                <a:effectLst/>
                <a:latin typeface="+mn-lt"/>
                <a:ea typeface="+mn-ea"/>
                <a:cs typeface="+mn-cs"/>
              </a:rPr>
              <a:t>coochie</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ya</a:t>
            </a:r>
            <a:r>
              <a:rPr lang="en-US" sz="1200" b="0" i="0" kern="1200" dirty="0">
                <a:solidFill>
                  <a:schemeClr val="tx1"/>
                </a:solidFill>
                <a:effectLst/>
                <a:latin typeface="+mn-lt"/>
                <a:ea typeface="+mn-ea"/>
                <a:cs typeface="+mn-cs"/>
              </a:rPr>
              <a:t> dead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bitch is a Miami Hurricane hit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Sprung, </a:t>
            </a:r>
            <a:r>
              <a:rPr lang="en-US" sz="1200" b="0" i="0" kern="1200" dirty="0" err="1">
                <a:solidFill>
                  <a:schemeClr val="tx1"/>
                </a:solidFill>
                <a:effectLst/>
                <a:latin typeface="+mn-lt"/>
                <a:ea typeface="+mn-ea"/>
                <a:cs typeface="+mn-cs"/>
              </a:rPr>
              <a:t>niggaz</a:t>
            </a:r>
            <a:r>
              <a:rPr lang="en-US" sz="1200" b="0" i="0" kern="1200" dirty="0">
                <a:solidFill>
                  <a:schemeClr val="tx1"/>
                </a:solidFill>
                <a:effectLst/>
                <a:latin typeface="+mn-lt"/>
                <a:ea typeface="+mn-ea"/>
                <a:cs typeface="+mn-cs"/>
              </a:rPr>
              <a:t> call her 'Lips and Lungs'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Nappy dugout, get the fuck out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Cause women like you gets no respect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Bitch, you better run a check</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[Chorus Three: Das EFX and Ice Cube]</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[Das]</a:t>
            </a:r>
            <a:r>
              <a:rPr lang="en-US" sz="1200" b="0" i="0" kern="1200" dirty="0">
                <a:solidFill>
                  <a:schemeClr val="tx1"/>
                </a:solidFill>
                <a:effectLst/>
                <a:latin typeface="+mn-lt"/>
                <a:ea typeface="+mn-ea"/>
                <a:cs typeface="+mn-cs"/>
              </a:rPr>
              <a:t> So </a:t>
            </a:r>
            <a:r>
              <a:rPr lang="en-US" sz="1200" b="0" i="0" kern="1200" dirty="0" err="1">
                <a:solidFill>
                  <a:schemeClr val="tx1"/>
                </a:solidFill>
                <a:effectLst/>
                <a:latin typeface="+mn-lt"/>
                <a:ea typeface="+mn-ea"/>
                <a:cs typeface="+mn-cs"/>
              </a:rPr>
              <a:t>chickity</a:t>
            </a:r>
            <a:r>
              <a:rPr lang="en-US" sz="1200" b="0" i="0" kern="1200" dirty="0">
                <a:solidFill>
                  <a:schemeClr val="tx1"/>
                </a:solidFill>
                <a:effectLst/>
                <a:latin typeface="+mn-lt"/>
                <a:ea typeface="+mn-ea"/>
                <a:cs typeface="+mn-cs"/>
              </a:rPr>
              <a:t>-check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 before you wreck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So </a:t>
            </a:r>
            <a:r>
              <a:rPr lang="en-US" sz="1200" b="0" i="0" kern="1200" dirty="0" err="1">
                <a:solidFill>
                  <a:schemeClr val="tx1"/>
                </a:solidFill>
                <a:effectLst/>
                <a:latin typeface="+mn-lt"/>
                <a:ea typeface="+mn-ea"/>
                <a:cs typeface="+mn-cs"/>
              </a:rPr>
              <a:t>chickity</a:t>
            </a:r>
            <a:r>
              <a:rPr lang="en-US" sz="1200" b="0" i="0" kern="1200" dirty="0">
                <a:solidFill>
                  <a:schemeClr val="tx1"/>
                </a:solidFill>
                <a:effectLst/>
                <a:latin typeface="+mn-lt"/>
                <a:ea typeface="+mn-ea"/>
                <a:cs typeface="+mn-cs"/>
              </a:rPr>
              <a:t>-check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 before you wreck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Come on and check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 before you </a:t>
            </a:r>
            <a:r>
              <a:rPr lang="en-US" sz="1200" b="0" i="0" kern="1200" dirty="0" err="1">
                <a:solidFill>
                  <a:schemeClr val="tx1"/>
                </a:solidFill>
                <a:effectLst/>
                <a:latin typeface="+mn-lt"/>
                <a:ea typeface="+mn-ea"/>
                <a:cs typeface="+mn-cs"/>
              </a:rPr>
              <a:t>wrickity</a:t>
            </a:r>
            <a:r>
              <a:rPr lang="en-US" sz="1200" b="0" i="0" kern="1200" dirty="0">
                <a:solidFill>
                  <a:schemeClr val="tx1"/>
                </a:solidFill>
                <a:effectLst/>
                <a:latin typeface="+mn-lt"/>
                <a:ea typeface="+mn-ea"/>
                <a:cs typeface="+mn-cs"/>
              </a:rPr>
              <a:t>-wreck </a:t>
            </a:r>
            <a:r>
              <a:rPr lang="en-US" sz="1200" b="0" i="0" kern="1200" dirty="0" err="1">
                <a:solidFill>
                  <a:schemeClr val="tx1"/>
                </a:solidFill>
                <a:effectLst/>
                <a:latin typeface="+mn-lt"/>
                <a:ea typeface="+mn-ea"/>
                <a:cs typeface="+mn-cs"/>
              </a:rPr>
              <a:t>yo</a:t>
            </a:r>
            <a:r>
              <a:rPr lang="en-US" sz="1200" b="0" i="0" kern="1200" dirty="0">
                <a:solidFill>
                  <a:schemeClr val="tx1"/>
                </a:solidFill>
                <a:effectLst/>
                <a:latin typeface="+mn-lt"/>
                <a:ea typeface="+mn-ea"/>
                <a:cs typeface="+mn-cs"/>
              </a:rPr>
              <a:t> self</a:t>
            </a: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[Ice]</a:t>
            </a:r>
            <a:r>
              <a:rPr lang="en-US" sz="1200" b="0" i="0" kern="1200" dirty="0">
                <a:solidFill>
                  <a:schemeClr val="tx1"/>
                </a:solidFill>
                <a:effectLst/>
                <a:latin typeface="+mn-lt"/>
                <a:ea typeface="+mn-ea"/>
                <a:cs typeface="+mn-cs"/>
              </a:rPr>
              <a:t> Cause bitches like you is bad for my health</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[Hook]</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[Chorus Three]</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[Hook 3X]</a:t>
            </a:r>
            <a:endParaRPr lang="en-US" sz="1200" b="0" i="0" kern="1200" dirty="0">
              <a:solidFill>
                <a:schemeClr val="tx1"/>
              </a:solidFill>
              <a:effectLst/>
              <a:latin typeface="+mn-lt"/>
              <a:ea typeface="+mn-ea"/>
              <a:cs typeface="+mn-cs"/>
            </a:endParaRPr>
          </a:p>
          <a:p>
            <a:br>
              <a:rPr lang="en-US" dirty="0"/>
            </a:br>
            <a:endParaRPr lang="sv-SE" dirty="0"/>
          </a:p>
        </p:txBody>
      </p:sp>
      <p:sp>
        <p:nvSpPr>
          <p:cNvPr id="4" name="Platshållare för bildnummer 3"/>
          <p:cNvSpPr>
            <a:spLocks noGrp="1"/>
          </p:cNvSpPr>
          <p:nvPr>
            <p:ph type="sldNum" sz="quarter" idx="10"/>
          </p:nvPr>
        </p:nvSpPr>
        <p:spPr/>
        <p:txBody>
          <a:bodyPr/>
          <a:lstStyle/>
          <a:p>
            <a:fld id="{2584D9E8-22BF-4A1B-BC56-31CFB6FFBE7F}" type="slidenum">
              <a:rPr lang="sv-SE" smtClean="0"/>
              <a:pPr/>
              <a:t>56</a:t>
            </a:fld>
            <a:endParaRPr lang="sv-SE" dirty="0"/>
          </a:p>
        </p:txBody>
      </p:sp>
    </p:spTree>
    <p:extLst>
      <p:ext uri="{BB962C8B-B14F-4D97-AF65-F5344CB8AC3E}">
        <p14:creationId xmlns:p14="http://schemas.microsoft.com/office/powerpoint/2010/main" val="508806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Times" charset="0"/>
                <a:ea typeface="+mn-ea"/>
                <a:cs typeface="+mn-cs"/>
              </a:rPr>
              <a:t>Här ser ni en bild av kurvor som visar antalet långtidssjukskrivna från år 1998 till 2003.</a:t>
            </a:r>
            <a:endParaRPr lang="sv-SE" sz="1200" kern="1200" dirty="0">
              <a:solidFill>
                <a:schemeClr val="tx1"/>
              </a:solidFill>
              <a:effectLst/>
              <a:latin typeface="Times" charset="0"/>
              <a:ea typeface="+mn-ea"/>
              <a:cs typeface="+mn-cs"/>
            </a:endParaRPr>
          </a:p>
          <a:p>
            <a:pPr lvl="0"/>
            <a:r>
              <a:rPr lang="sv-SE" sz="1200" b="1" kern="1200" dirty="0">
                <a:solidFill>
                  <a:schemeClr val="tx1"/>
                </a:solidFill>
                <a:effectLst/>
                <a:latin typeface="Times" charset="0"/>
                <a:ea typeface="+mn-ea"/>
                <a:cs typeface="+mn-cs"/>
              </a:rPr>
              <a:t>Den översta röda linjen visar antalet långtidssjukskrivningar </a:t>
            </a:r>
            <a:r>
              <a:rPr lang="sv-SE" sz="1200" b="1" kern="1200" dirty="0" err="1">
                <a:solidFill>
                  <a:schemeClr val="tx1"/>
                </a:solidFill>
                <a:effectLst/>
                <a:latin typeface="Times" charset="0"/>
                <a:ea typeface="+mn-ea"/>
                <a:cs typeface="+mn-cs"/>
              </a:rPr>
              <a:t>pga</a:t>
            </a:r>
            <a:r>
              <a:rPr lang="sv-SE" sz="1200" b="1" kern="1200" dirty="0">
                <a:solidFill>
                  <a:schemeClr val="tx1"/>
                </a:solidFill>
                <a:effectLst/>
                <a:latin typeface="Times" charset="0"/>
                <a:ea typeface="+mn-ea"/>
                <a:cs typeface="+mn-cs"/>
              </a:rPr>
              <a:t> problem med rörelseorganen, som ni ser minskar dessa över åren</a:t>
            </a:r>
            <a:endParaRPr lang="sv-SE" sz="1200" kern="1200" dirty="0">
              <a:solidFill>
                <a:schemeClr val="tx1"/>
              </a:solidFill>
              <a:effectLst/>
              <a:latin typeface="Times" charset="0"/>
              <a:ea typeface="+mn-ea"/>
              <a:cs typeface="+mn-cs"/>
            </a:endParaRPr>
          </a:p>
          <a:p>
            <a:pPr lvl="0"/>
            <a:r>
              <a:rPr lang="sv-SE" sz="1200" b="1" kern="1200" dirty="0">
                <a:solidFill>
                  <a:schemeClr val="tx1"/>
                </a:solidFill>
                <a:effectLst/>
                <a:latin typeface="Times" charset="0"/>
                <a:ea typeface="+mn-ea"/>
                <a:cs typeface="+mn-cs"/>
              </a:rPr>
              <a:t>Däremot ser ni att den gula linjen visar en ökande trend av nedsatt arbetsförmåga och </a:t>
            </a:r>
            <a:r>
              <a:rPr lang="sv-SE" sz="1200" b="1" kern="1200" dirty="0" err="1">
                <a:solidFill>
                  <a:schemeClr val="tx1"/>
                </a:solidFill>
                <a:effectLst/>
                <a:latin typeface="Times" charset="0"/>
                <a:ea typeface="+mn-ea"/>
                <a:cs typeface="+mn-cs"/>
              </a:rPr>
              <a:t>långtidsjukskrivningar</a:t>
            </a:r>
            <a:r>
              <a:rPr lang="sv-SE" sz="1200" b="1" kern="1200" dirty="0">
                <a:solidFill>
                  <a:schemeClr val="tx1"/>
                </a:solidFill>
                <a:effectLst/>
                <a:latin typeface="Times" charset="0"/>
                <a:ea typeface="+mn-ea"/>
                <a:cs typeface="+mn-cs"/>
              </a:rPr>
              <a:t> </a:t>
            </a:r>
            <a:r>
              <a:rPr lang="sv-SE" sz="1200" b="1" kern="1200" dirty="0" err="1">
                <a:solidFill>
                  <a:schemeClr val="tx1"/>
                </a:solidFill>
                <a:effectLst/>
                <a:latin typeface="Times" charset="0"/>
                <a:ea typeface="+mn-ea"/>
                <a:cs typeface="+mn-cs"/>
              </a:rPr>
              <a:t>pga</a:t>
            </a:r>
            <a:r>
              <a:rPr lang="sv-SE" sz="1200" b="1" kern="1200" dirty="0">
                <a:solidFill>
                  <a:schemeClr val="tx1"/>
                </a:solidFill>
                <a:effectLst/>
                <a:latin typeface="Times" charset="0"/>
                <a:ea typeface="+mn-ea"/>
                <a:cs typeface="+mn-cs"/>
              </a:rPr>
              <a:t> mental ohälsa </a:t>
            </a:r>
          </a:p>
          <a:p>
            <a:pPr lvl="0"/>
            <a:r>
              <a:rPr lang="sv-SE" sz="1200" kern="1200" dirty="0">
                <a:solidFill>
                  <a:schemeClr val="tx1"/>
                </a:solidFill>
                <a:effectLst/>
                <a:latin typeface="Times" charset="0"/>
                <a:ea typeface="+mn-ea"/>
                <a:cs typeface="+mn-cs"/>
              </a:rPr>
              <a:t>Högsta ökningen anställda inom den offentliga sektorn, dvs läkare, sjuksköterskor, lärare</a:t>
            </a:r>
          </a:p>
          <a:p>
            <a:r>
              <a:rPr lang="sv-SE" sz="1200" b="1" kern="1200" dirty="0">
                <a:solidFill>
                  <a:schemeClr val="tx1"/>
                </a:solidFill>
                <a:effectLst/>
                <a:latin typeface="Times" charset="0"/>
                <a:ea typeface="+mn-ea"/>
                <a:cs typeface="+mn-cs"/>
              </a:rPr>
              <a:t>Liknande trend av nedsatt arbetsförmåga </a:t>
            </a:r>
            <a:r>
              <a:rPr lang="sv-SE" sz="1200" b="1" kern="1200" dirty="0" err="1">
                <a:solidFill>
                  <a:schemeClr val="tx1"/>
                </a:solidFill>
                <a:effectLst/>
                <a:latin typeface="Times" charset="0"/>
                <a:ea typeface="+mn-ea"/>
                <a:cs typeface="+mn-cs"/>
              </a:rPr>
              <a:t>pga</a:t>
            </a:r>
            <a:r>
              <a:rPr lang="sv-SE" sz="1200" b="1" kern="1200" dirty="0">
                <a:solidFill>
                  <a:schemeClr val="tx1"/>
                </a:solidFill>
                <a:effectLst/>
                <a:latin typeface="Times" charset="0"/>
                <a:ea typeface="+mn-ea"/>
                <a:cs typeface="+mn-cs"/>
              </a:rPr>
              <a:t> mental ohälsa såsom stress, utbrändhet och depression finns i Europa och USA</a:t>
            </a:r>
          </a:p>
          <a:p>
            <a:endParaRPr lang="sv-SE" sz="1200" b="1" kern="1200" dirty="0">
              <a:solidFill>
                <a:schemeClr val="tx1"/>
              </a:solidFill>
              <a:effectLst/>
              <a:latin typeface="Times" charset="0"/>
              <a:ea typeface="+mn-ea"/>
              <a:cs typeface="+mn-cs"/>
            </a:endParaRPr>
          </a:p>
          <a:p>
            <a:r>
              <a:rPr lang="sv-SE" dirty="0" err="1"/>
              <a:t>Highest</a:t>
            </a:r>
            <a:r>
              <a:rPr lang="sv-SE" dirty="0"/>
              <a:t> </a:t>
            </a:r>
            <a:r>
              <a:rPr lang="sv-SE" dirty="0" err="1"/>
              <a:t>increase</a:t>
            </a:r>
            <a:r>
              <a:rPr lang="sv-SE" dirty="0"/>
              <a:t> </a:t>
            </a:r>
            <a:r>
              <a:rPr lang="sv-SE" dirty="0" err="1"/>
              <a:t>employees</a:t>
            </a:r>
            <a:r>
              <a:rPr lang="sv-SE" dirty="0"/>
              <a:t> in the public </a:t>
            </a:r>
            <a:r>
              <a:rPr lang="sv-SE" dirty="0" err="1"/>
              <a:t>sector</a:t>
            </a:r>
            <a:r>
              <a:rPr lang="sv-SE" dirty="0"/>
              <a:t>, i.e., </a:t>
            </a:r>
            <a:r>
              <a:rPr lang="sv-SE" dirty="0" err="1"/>
              <a:t>physicians</a:t>
            </a:r>
            <a:r>
              <a:rPr lang="sv-SE" dirty="0"/>
              <a:t>, </a:t>
            </a:r>
            <a:r>
              <a:rPr lang="sv-SE" sz="1400" b="1" dirty="0" err="1">
                <a:solidFill>
                  <a:schemeClr val="accent1"/>
                </a:solidFill>
              </a:rPr>
              <a:t>nurses</a:t>
            </a:r>
            <a:r>
              <a:rPr lang="sv-SE" dirty="0"/>
              <a:t>, </a:t>
            </a:r>
            <a:r>
              <a:rPr lang="sv-SE" dirty="0" err="1"/>
              <a:t>teachers</a:t>
            </a:r>
            <a:endParaRPr lang="sv-SE" dirty="0"/>
          </a:p>
          <a:p>
            <a:endParaRPr lang="en-US" dirty="0"/>
          </a:p>
          <a:p>
            <a:r>
              <a:rPr lang="en-US" dirty="0"/>
              <a:t>Similar trend of reduced ability to work due to mental ill health such as stress, burnout and depression in Europe and the US</a:t>
            </a:r>
            <a:endParaRPr lang="sv-SE" dirty="0"/>
          </a:p>
          <a:p>
            <a:endParaRPr lang="sv-SE" dirty="0"/>
          </a:p>
        </p:txBody>
      </p:sp>
      <p:sp>
        <p:nvSpPr>
          <p:cNvPr id="4" name="Platshållare för bildnummer 3"/>
          <p:cNvSpPr>
            <a:spLocks noGrp="1"/>
          </p:cNvSpPr>
          <p:nvPr>
            <p:ph type="sldNum" sz="quarter" idx="10"/>
          </p:nvPr>
        </p:nvSpPr>
        <p:spPr/>
        <p:txBody>
          <a:bodyPr/>
          <a:lstStyle/>
          <a:p>
            <a:pPr>
              <a:defRPr/>
            </a:pPr>
            <a:fld id="{6EBD611E-70C9-4CFC-A958-4B589D68E9E1}" type="slidenum">
              <a:rPr lang="sv-SE" smtClean="0"/>
              <a:pPr>
                <a:defRPr/>
              </a:pPr>
              <a:t>3</a:t>
            </a:fld>
            <a:endParaRPr lang="sv-SE"/>
          </a:p>
        </p:txBody>
      </p:sp>
    </p:spTree>
    <p:extLst>
      <p:ext uri="{BB962C8B-B14F-4D97-AF65-F5344CB8AC3E}">
        <p14:creationId xmlns:p14="http://schemas.microsoft.com/office/powerpoint/2010/main" val="2224870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a:spcAft>
                <a:spcPts val="0"/>
              </a:spcAft>
            </a:pPr>
            <a:r>
              <a:rPr lang="sv-SE" sz="1200" dirty="0">
                <a:latin typeface="Calibri" panose="020F0502020204030204" pitchFamily="34" charset="0"/>
                <a:ea typeface="Times New Roman" panose="02020603050405020304" pitchFamily="18" charset="0"/>
              </a:rPr>
              <a:t>A) vad ser vi i forskningen om läget- hur rapporterar erfarna </a:t>
            </a:r>
            <a:r>
              <a:rPr lang="sv-SE" sz="1200" dirty="0" err="1">
                <a:latin typeface="Calibri" panose="020F0502020204030204" pitchFamily="34" charset="0"/>
                <a:ea typeface="Times New Roman" panose="02020603050405020304" pitchFamily="18" charset="0"/>
              </a:rPr>
              <a:t>ssk</a:t>
            </a:r>
            <a:r>
              <a:rPr lang="sv-SE" sz="1200" dirty="0">
                <a:latin typeface="Calibri" panose="020F0502020204030204" pitchFamily="34" charset="0"/>
                <a:ea typeface="Times New Roman" panose="02020603050405020304" pitchFamily="18" charset="0"/>
              </a:rPr>
              <a:t> om läget? Personalomsättning/lämna yrket?</a:t>
            </a:r>
            <a:endParaRPr lang="sv-SE" sz="1200" dirty="0">
              <a:latin typeface="Calibri" panose="020F0502020204030204" pitchFamily="34" charset="0"/>
              <a:ea typeface="Calibri" panose="020F0502020204030204" pitchFamily="34" charset="0"/>
            </a:endParaRPr>
          </a:p>
          <a:p>
            <a:pPr>
              <a:spcAft>
                <a:spcPts val="0"/>
              </a:spcAft>
            </a:pPr>
            <a:r>
              <a:rPr lang="sv-SE" sz="1200" dirty="0">
                <a:latin typeface="Calibri" panose="020F0502020204030204" pitchFamily="34" charset="0"/>
                <a:ea typeface="Times New Roman" panose="02020603050405020304" pitchFamily="18" charset="0"/>
              </a:rPr>
              <a:t>B) vad ser vi i forskningen om arbetsmiljö och vad har vi testat? </a:t>
            </a:r>
            <a:endParaRPr lang="sv-SE" sz="1200" dirty="0">
              <a:latin typeface="Calibri" panose="020F0502020204030204" pitchFamily="34" charset="0"/>
              <a:ea typeface="Calibri" panose="020F0502020204030204" pitchFamily="34" charset="0"/>
            </a:endParaRPr>
          </a:p>
          <a:p>
            <a:r>
              <a:rPr lang="sv-SE" sz="1200" kern="1200" dirty="0">
                <a:solidFill>
                  <a:schemeClr val="tx1"/>
                </a:solidFill>
                <a:effectLst/>
                <a:latin typeface="+mn-lt"/>
                <a:ea typeface="+mn-ea"/>
                <a:cs typeface="+mn-cs"/>
              </a:rPr>
              <a:t> </a:t>
            </a:r>
          </a:p>
        </p:txBody>
      </p:sp>
      <p:sp>
        <p:nvSpPr>
          <p:cNvPr id="4" name="Platshållare för bildnummer 3"/>
          <p:cNvSpPr>
            <a:spLocks noGrp="1"/>
          </p:cNvSpPr>
          <p:nvPr>
            <p:ph type="sldNum" sz="quarter" idx="10"/>
          </p:nvPr>
        </p:nvSpPr>
        <p:spPr/>
        <p:txBody>
          <a:bodyPr/>
          <a:lstStyle/>
          <a:p>
            <a:pPr>
              <a:defRPr/>
            </a:pPr>
            <a:fld id="{7B1B3F36-D26D-4714-B874-6EFD363FE289}" type="slidenum">
              <a:rPr lang="sv-SE" smtClean="0"/>
              <a:pPr>
                <a:defRPr/>
              </a:pPr>
              <a:t>59</a:t>
            </a:fld>
            <a:endParaRPr lang="sv-SE" dirty="0"/>
          </a:p>
        </p:txBody>
      </p:sp>
    </p:spTree>
    <p:extLst>
      <p:ext uri="{BB962C8B-B14F-4D97-AF65-F5344CB8AC3E}">
        <p14:creationId xmlns:p14="http://schemas.microsoft.com/office/powerpoint/2010/main" val="2751849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Kartläggningen av utveckling av olika aspekter relaterade till att komma in i yrket för sjuksköterskor som ingått i introduktionsprogram i de två landstingen inkluderade även frågor om arbetsmiljö. </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Svarsresponsen på enkäterna i Region Skåne var generellt mycket låga och sjönk över tid. Första enkäten besvarades av 94% av de som anmält sig till studien. Som lägst var svarsfrekvensen 14%. Resultat från denna utvärdering finns i en rapport från projektet [</a:t>
            </a:r>
            <a:r>
              <a:rPr lang="sv-SE" sz="1200" u="none" strike="noStrike" kern="1200" dirty="0">
                <a:solidFill>
                  <a:schemeClr val="tx1"/>
                </a:solidFill>
                <a:effectLst/>
                <a:latin typeface="+mn-lt"/>
                <a:ea typeface="+mn-ea"/>
                <a:cs typeface="+mn-cs"/>
                <a:hlinkClick r:id="rId3" action="ppaction://hlinkfile" tooltip="Frögéli, 2017 #4212"/>
              </a:rPr>
              <a:t>49</a:t>
            </a:r>
            <a:r>
              <a:rPr lang="sv-SE" sz="1200" kern="1200" dirty="0">
                <a:solidFill>
                  <a:schemeClr val="tx1"/>
                </a:solidFill>
                <a:effectLst/>
                <a:latin typeface="+mn-lt"/>
                <a:ea typeface="+mn-ea"/>
                <a:cs typeface="+mn-cs"/>
              </a:rPr>
              <a:t>] samt sammanfattas kort i avsnitt 4.5.2 nedan.</a:t>
            </a:r>
          </a:p>
          <a:p>
            <a:endParaRPr lang="sv-SE" dirty="0"/>
          </a:p>
          <a:p>
            <a:endParaRPr lang="sv-SE" dirty="0"/>
          </a:p>
          <a:p>
            <a:r>
              <a:rPr lang="sv-SE" sz="1200" kern="1200" dirty="0">
                <a:solidFill>
                  <a:schemeClr val="tx1"/>
                </a:solidFill>
                <a:effectLst/>
                <a:latin typeface="+mn-lt"/>
                <a:ea typeface="+mn-ea"/>
                <a:cs typeface="+mn-cs"/>
              </a:rPr>
              <a:t>De 82 nya sjuksköterskor som skulle delta i den första omgången av KUÅ på Akademiska sjukhuset med start hösten 2015 bjöds in att delta i studien. Av de nya sjuksköterskor som skulle delta i den första omgången av introduktionsåret i Region Skåne med start hösten 2015 anmälde sig 61 att delta i studien. </a:t>
            </a:r>
          </a:p>
          <a:p>
            <a:r>
              <a:rPr lang="sv-SE" sz="1200" kern="1200" dirty="0">
                <a:solidFill>
                  <a:schemeClr val="tx1"/>
                </a:solidFill>
                <a:effectLst/>
                <a:latin typeface="+mn-lt"/>
                <a:ea typeface="+mn-ea"/>
                <a:cs typeface="+mn-cs"/>
              </a:rPr>
              <a:t>Data samlades in med hjälp av en digital enkättjänst (Artologik). En gång per månad vid totalt 10 tillfällen från september 2015 till juni 2016 skickades ett e-postmeddelande till deltagarna i studien. Meddelandet innehöll en länk via vilken deltagarna kunde svara på enkätens frågor. Varje enkät innehöll ett knappt 30-tal frågor och kunde besvaras på 10-20 minuter. För deltagarna i KUÅ skickades en extra utvärderingsenkät ut i december 2015 (kallad ”halvårsutvärderingen”). Enkäten bestod av 14 frågor och besvarades av 37 deltagare. </a:t>
            </a:r>
          </a:p>
          <a:p>
            <a:r>
              <a:rPr lang="sv-SE" sz="1200" kern="1200" dirty="0">
                <a:solidFill>
                  <a:schemeClr val="tx1"/>
                </a:solidFill>
                <a:effectLst/>
                <a:latin typeface="+mn-lt"/>
                <a:ea typeface="+mn-ea"/>
                <a:cs typeface="+mn-cs"/>
              </a:rPr>
              <a:t>Studiedeltagandet i Region Uppsala sjönk övertid och varierade under hela undersökningsperioden mellan 32% och 86%. Resultat från denna utvärdering finns i en rapport från projektet [</a:t>
            </a:r>
            <a:r>
              <a:rPr lang="sv-SE" sz="1200" u="none" strike="noStrike" kern="1200" dirty="0">
                <a:solidFill>
                  <a:schemeClr val="tx1"/>
                </a:solidFill>
                <a:effectLst/>
                <a:latin typeface="+mn-lt"/>
                <a:ea typeface="+mn-ea"/>
                <a:cs typeface="+mn-cs"/>
                <a:hlinkClick r:id="rId4" action="ppaction://hlinkfile" tooltip="Frögéli, 2017 #4211"/>
              </a:rPr>
              <a:t>48</a:t>
            </a:r>
            <a:r>
              <a:rPr lang="sv-SE" sz="1200" kern="1200" dirty="0">
                <a:solidFill>
                  <a:schemeClr val="tx1"/>
                </a:solidFill>
                <a:effectLst/>
                <a:latin typeface="+mn-lt"/>
                <a:ea typeface="+mn-ea"/>
                <a:cs typeface="+mn-cs"/>
              </a:rPr>
              <a:t>] samt sammanfattas kort i avsnitt 4.5.2 nedan.</a:t>
            </a:r>
          </a:p>
          <a:p>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2584D9E8-22BF-4A1B-BC56-31CFB6FFBE7F}" type="slidenum">
              <a:rPr lang="sv-SE" smtClean="0"/>
              <a:pPr/>
              <a:t>60</a:t>
            </a:fld>
            <a:endParaRPr lang="sv-SE" dirty="0"/>
          </a:p>
        </p:txBody>
      </p:sp>
    </p:spTree>
    <p:extLst>
      <p:ext uri="{BB962C8B-B14F-4D97-AF65-F5344CB8AC3E}">
        <p14:creationId xmlns:p14="http://schemas.microsoft.com/office/powerpoint/2010/main" val="4604323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rPr>
              <a:t>För att få igång och vidmakthålla en gynnsam utveckling av rollklarhet, handlingskraft och social integrering i arbetsgruppen så erbjuds den nyanställde olika insatser. Den nyanställde själv bidrar från sin sida med proaktivitet i informationssökande och kontaktskapande. </a:t>
            </a:r>
            <a:br>
              <a:rPr lang="sv-SE" sz="1200" b="0" kern="1200" dirty="0">
                <a:solidFill>
                  <a:schemeClr val="tx1"/>
                </a:solidFill>
              </a:rPr>
            </a:br>
            <a:endParaRPr lang="sv-SE" sz="1200" b="0" kern="0" dirty="0"/>
          </a:p>
          <a:p>
            <a:pPr lvl="0"/>
            <a:r>
              <a:rPr lang="sv-SE" dirty="0"/>
              <a:t>Handledning</a:t>
            </a:r>
          </a:p>
          <a:p>
            <a:pPr lvl="0"/>
            <a:r>
              <a:rPr lang="sv-SE" dirty="0" err="1"/>
              <a:t>Metorskap</a:t>
            </a:r>
            <a:endParaRPr lang="sv-SE" dirty="0"/>
          </a:p>
          <a:p>
            <a:pPr lvl="0"/>
            <a:r>
              <a:rPr lang="sv-SE" dirty="0"/>
              <a:t>Team-</a:t>
            </a:r>
            <a:r>
              <a:rPr lang="sv-SE" dirty="0" err="1"/>
              <a:t>building</a:t>
            </a:r>
            <a:endParaRPr lang="sv-SE" dirty="0"/>
          </a:p>
          <a:p>
            <a:pPr lvl="0"/>
            <a:r>
              <a:rPr lang="sv-SE" dirty="0"/>
              <a:t>Reflektionsgrupper</a:t>
            </a:r>
          </a:p>
          <a:p>
            <a:pPr lvl="0"/>
            <a:r>
              <a:rPr lang="sv-SE" dirty="0" err="1"/>
              <a:t>Utildning</a:t>
            </a:r>
            <a:endParaRPr lang="sv-SE" dirty="0"/>
          </a:p>
          <a:p>
            <a:pPr lvl="0"/>
            <a:r>
              <a:rPr lang="sv-SE" dirty="0"/>
              <a:t>Färdighetsträning</a:t>
            </a:r>
          </a:p>
          <a:p>
            <a:pPr lvl="0"/>
            <a:r>
              <a:rPr lang="sv-SE" dirty="0"/>
              <a:t>Begränsat uppdrag</a:t>
            </a:r>
          </a:p>
          <a:p>
            <a:pPr lvl="0"/>
            <a:r>
              <a:rPr lang="sv-SE" dirty="0"/>
              <a:t>Proaktivitet</a:t>
            </a:r>
          </a:p>
          <a:p>
            <a:endParaRPr lang="sv-SE" dirty="0"/>
          </a:p>
        </p:txBody>
      </p:sp>
      <p:sp>
        <p:nvSpPr>
          <p:cNvPr id="4" name="Platshållare för bildnummer 3"/>
          <p:cNvSpPr>
            <a:spLocks noGrp="1"/>
          </p:cNvSpPr>
          <p:nvPr>
            <p:ph type="sldNum" sz="quarter" idx="10"/>
          </p:nvPr>
        </p:nvSpPr>
        <p:spPr/>
        <p:txBody>
          <a:bodyPr/>
          <a:lstStyle/>
          <a:p>
            <a:fld id="{2584D9E8-22BF-4A1B-BC56-31CFB6FFBE7F}" type="slidenum">
              <a:rPr lang="sv-SE" smtClean="0"/>
              <a:pPr/>
              <a:t>61</a:t>
            </a:fld>
            <a:endParaRPr lang="sv-SE" dirty="0"/>
          </a:p>
        </p:txBody>
      </p:sp>
    </p:spTree>
    <p:extLst>
      <p:ext uri="{BB962C8B-B14F-4D97-AF65-F5344CB8AC3E}">
        <p14:creationId xmlns:p14="http://schemas.microsoft.com/office/powerpoint/2010/main" val="17328991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2584D9E8-22BF-4A1B-BC56-31CFB6FFBE7F}" type="slidenum">
              <a:rPr lang="sv-SE" smtClean="0"/>
              <a:pPr/>
              <a:t>62</a:t>
            </a:fld>
            <a:endParaRPr lang="sv-SE" dirty="0"/>
          </a:p>
        </p:txBody>
      </p:sp>
    </p:spTree>
    <p:extLst>
      <p:ext uri="{BB962C8B-B14F-4D97-AF65-F5344CB8AC3E}">
        <p14:creationId xmlns:p14="http://schemas.microsoft.com/office/powerpoint/2010/main" val="29229284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2584D9E8-22BF-4A1B-BC56-31CFB6FFBE7F}" type="slidenum">
              <a:rPr lang="sv-SE" smtClean="0"/>
              <a:pPr/>
              <a:t>63</a:t>
            </a:fld>
            <a:endParaRPr lang="sv-SE" dirty="0"/>
          </a:p>
        </p:txBody>
      </p:sp>
    </p:spTree>
    <p:extLst>
      <p:ext uri="{BB962C8B-B14F-4D97-AF65-F5344CB8AC3E}">
        <p14:creationId xmlns:p14="http://schemas.microsoft.com/office/powerpoint/2010/main" val="2429651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Times" charset="0"/>
                <a:ea typeface="ＭＳ Ｐゴシック" charset="-128"/>
                <a:cs typeface="+mn-cs"/>
              </a:rPr>
              <a:t>Jag skulle lägga till Supervision till support rutan och </a:t>
            </a:r>
            <a:r>
              <a:rPr lang="sv-SE" sz="1200" kern="1200" dirty="0" err="1">
                <a:solidFill>
                  <a:schemeClr val="tx1"/>
                </a:solidFill>
                <a:effectLst/>
                <a:latin typeface="Times" charset="0"/>
                <a:ea typeface="ＭＳ Ｐゴシック" charset="-128"/>
                <a:cs typeface="+mn-cs"/>
              </a:rPr>
              <a:t>mentoring</a:t>
            </a:r>
            <a:r>
              <a:rPr lang="sv-SE" sz="1200" kern="1200" dirty="0">
                <a:solidFill>
                  <a:schemeClr val="tx1"/>
                </a:solidFill>
                <a:effectLst/>
                <a:latin typeface="Times" charset="0"/>
                <a:ea typeface="ＭＳ Ｐゴシック" charset="-128"/>
                <a:cs typeface="+mn-cs"/>
              </a:rPr>
              <a:t> till feedback. P</a:t>
            </a:r>
          </a:p>
          <a:p>
            <a:r>
              <a:rPr lang="sv-SE" sz="900" dirty="0"/>
              <a:t>Arbetsgivarens beredskap</a:t>
            </a:r>
          </a:p>
          <a:p>
            <a:r>
              <a:rPr lang="sv-SE" sz="900" dirty="0"/>
              <a:t>Reducerad arbetstid,</a:t>
            </a:r>
            <a:r>
              <a:rPr lang="sv-SE" sz="900" baseline="0" dirty="0"/>
              <a:t> </a:t>
            </a:r>
            <a:r>
              <a:rPr lang="sv-SE" sz="900" dirty="0"/>
              <a:t>Förenklade uppgifter,</a:t>
            </a:r>
            <a:r>
              <a:rPr lang="sv-SE" sz="900" baseline="0" dirty="0"/>
              <a:t> </a:t>
            </a:r>
            <a:r>
              <a:rPr lang="sv-SE" sz="900" dirty="0"/>
              <a:t>Delat ansvar,</a:t>
            </a:r>
            <a:r>
              <a:rPr lang="sv-SE" sz="900" baseline="0" dirty="0"/>
              <a:t> </a:t>
            </a:r>
            <a:r>
              <a:rPr lang="sv-SE" sz="900" dirty="0"/>
              <a:t>Extra tid/en sak i taget</a:t>
            </a:r>
          </a:p>
          <a:p>
            <a:endParaRPr lang="sv-SE" sz="900" dirty="0"/>
          </a:p>
          <a:p>
            <a:r>
              <a:rPr lang="sv-SE" sz="900" dirty="0"/>
              <a:t>Stödfunktioner	</a:t>
            </a:r>
          </a:p>
          <a:p>
            <a:r>
              <a:rPr lang="sv-SE" sz="900" dirty="0"/>
              <a:t>Prioriteringshjälp,</a:t>
            </a:r>
            <a:r>
              <a:rPr lang="sv-SE" sz="900" baseline="0" dirty="0"/>
              <a:t> </a:t>
            </a:r>
            <a:r>
              <a:rPr lang="sv-SE" sz="900" dirty="0"/>
              <a:t>Planeringshjälp ,</a:t>
            </a:r>
            <a:r>
              <a:rPr lang="sv-SE" sz="900" baseline="0" dirty="0"/>
              <a:t> </a:t>
            </a:r>
            <a:r>
              <a:rPr lang="sv-SE" sz="900" dirty="0"/>
              <a:t>Justering av arbetsuppgifter,</a:t>
            </a:r>
            <a:r>
              <a:rPr lang="sv-SE" sz="900" baseline="0" dirty="0"/>
              <a:t> </a:t>
            </a:r>
            <a:r>
              <a:rPr lang="sv-SE" sz="900" dirty="0"/>
              <a:t>Skuggning ,</a:t>
            </a:r>
            <a:r>
              <a:rPr lang="sv-SE" sz="900" baseline="0" dirty="0"/>
              <a:t> </a:t>
            </a:r>
            <a:r>
              <a:rPr lang="sv-SE" sz="900" dirty="0"/>
              <a:t>Använt stödmaterial,</a:t>
            </a:r>
            <a:r>
              <a:rPr lang="sv-SE" sz="900" baseline="0" dirty="0"/>
              <a:t> </a:t>
            </a:r>
            <a:r>
              <a:rPr lang="sv-SE" sz="900" dirty="0"/>
              <a:t>Utbildningsaktivitet,</a:t>
            </a:r>
            <a:r>
              <a:rPr lang="sv-SE" sz="900" baseline="0" dirty="0"/>
              <a:t> </a:t>
            </a:r>
            <a:r>
              <a:rPr lang="sv-SE" sz="900" dirty="0"/>
              <a:t>Övningsuppgifter</a:t>
            </a:r>
          </a:p>
          <a:p>
            <a:endParaRPr lang="sv-SE" sz="900" dirty="0"/>
          </a:p>
          <a:p>
            <a:r>
              <a:rPr lang="sv-SE" sz="1200" kern="1200" dirty="0">
                <a:solidFill>
                  <a:schemeClr val="tx1"/>
                </a:solidFill>
                <a:effectLst/>
                <a:latin typeface="Times" charset="0"/>
                <a:ea typeface="ＭＳ Ｐゴシック" charset="-128"/>
                <a:cs typeface="+mn-cs"/>
              </a:rPr>
              <a:t>Återkopplande insatser	</a:t>
            </a:r>
          </a:p>
          <a:p>
            <a:r>
              <a:rPr lang="sv-SE" sz="1200" kern="1200" dirty="0">
                <a:solidFill>
                  <a:schemeClr val="tx1"/>
                </a:solidFill>
                <a:effectLst/>
                <a:latin typeface="Times" charset="0"/>
                <a:ea typeface="ＭＳ Ｐゴシック" charset="-128"/>
                <a:cs typeface="+mn-cs"/>
              </a:rPr>
              <a:t>Hjälp att reflektera över yrkesroll ,</a:t>
            </a:r>
            <a:r>
              <a:rPr lang="sv-SE" sz="1200" kern="1200" baseline="0" dirty="0">
                <a:solidFill>
                  <a:schemeClr val="tx1"/>
                </a:solidFill>
                <a:effectLst/>
                <a:latin typeface="Times" charset="0"/>
                <a:ea typeface="ＭＳ Ｐゴシック" charset="-128"/>
                <a:cs typeface="+mn-cs"/>
              </a:rPr>
              <a:t> </a:t>
            </a:r>
            <a:r>
              <a:rPr lang="sv-SE" sz="1200" kern="1200" dirty="0">
                <a:solidFill>
                  <a:schemeClr val="tx1"/>
                </a:solidFill>
                <a:effectLst/>
                <a:latin typeface="Times" charset="0"/>
                <a:ea typeface="ＭＳ Ｐゴシック" charset="-128"/>
                <a:cs typeface="+mn-cs"/>
              </a:rPr>
              <a:t>Hjälp att se olika perspektiv av upplevelser ,</a:t>
            </a:r>
            <a:r>
              <a:rPr lang="sv-SE" sz="1200" kern="1200" baseline="0" dirty="0">
                <a:solidFill>
                  <a:schemeClr val="tx1"/>
                </a:solidFill>
                <a:effectLst/>
                <a:latin typeface="Times" charset="0"/>
                <a:ea typeface="ＭＳ Ｐゴシック" charset="-128"/>
                <a:cs typeface="+mn-cs"/>
              </a:rPr>
              <a:t> </a:t>
            </a:r>
            <a:r>
              <a:rPr lang="sv-SE" sz="1200" kern="1200" dirty="0">
                <a:solidFill>
                  <a:schemeClr val="tx1"/>
                </a:solidFill>
                <a:effectLst/>
                <a:latin typeface="Times" charset="0"/>
                <a:ea typeface="ＭＳ Ｐゴシック" charset="-128"/>
                <a:cs typeface="+mn-cs"/>
              </a:rPr>
              <a:t>ge svar på frågor </a:t>
            </a:r>
            <a:r>
              <a:rPr lang="sv-SE" sz="1200" kern="1200" dirty="0" err="1">
                <a:solidFill>
                  <a:schemeClr val="tx1"/>
                </a:solidFill>
                <a:effectLst/>
                <a:latin typeface="Times" charset="0"/>
                <a:ea typeface="ＭＳ Ｐゴシック" charset="-128"/>
                <a:cs typeface="+mn-cs"/>
              </a:rPr>
              <a:t>ang</a:t>
            </a:r>
            <a:r>
              <a:rPr lang="sv-SE" sz="1200" kern="1200" dirty="0">
                <a:solidFill>
                  <a:schemeClr val="tx1"/>
                </a:solidFill>
                <a:effectLst/>
                <a:latin typeface="Times" charset="0"/>
                <a:ea typeface="ＭＳ Ｐゴシック" charset="-128"/>
                <a:cs typeface="+mn-cs"/>
              </a:rPr>
              <a:t> arbetsuppgifter ,</a:t>
            </a:r>
            <a:r>
              <a:rPr lang="sv-SE" sz="1200" kern="1200" baseline="0" dirty="0">
                <a:solidFill>
                  <a:schemeClr val="tx1"/>
                </a:solidFill>
                <a:effectLst/>
                <a:latin typeface="Times" charset="0"/>
                <a:ea typeface="ＭＳ Ｐゴシック" charset="-128"/>
                <a:cs typeface="+mn-cs"/>
              </a:rPr>
              <a:t> </a:t>
            </a:r>
            <a:r>
              <a:rPr lang="sv-SE" sz="1200" kern="1200" dirty="0">
                <a:solidFill>
                  <a:schemeClr val="tx1"/>
                </a:solidFill>
                <a:effectLst/>
                <a:latin typeface="Times" charset="0"/>
                <a:ea typeface="ＭＳ Ｐゴシック" charset="-128"/>
                <a:cs typeface="+mn-cs"/>
              </a:rPr>
              <a:t>Diskussion om arbetsuppgifter,</a:t>
            </a:r>
            <a:r>
              <a:rPr lang="sv-SE" sz="1200" kern="1200" baseline="0" dirty="0">
                <a:solidFill>
                  <a:schemeClr val="tx1"/>
                </a:solidFill>
                <a:effectLst/>
                <a:latin typeface="Times" charset="0"/>
                <a:ea typeface="ＭＳ Ｐゴシック" charset="-128"/>
                <a:cs typeface="+mn-cs"/>
              </a:rPr>
              <a:t> </a:t>
            </a:r>
            <a:r>
              <a:rPr lang="sv-SE" sz="1200" kern="1200" dirty="0">
                <a:solidFill>
                  <a:schemeClr val="tx1"/>
                </a:solidFill>
                <a:effectLst/>
                <a:latin typeface="Times" charset="0"/>
                <a:ea typeface="ＭＳ Ｐゴシック" charset="-128"/>
                <a:cs typeface="+mn-cs"/>
              </a:rPr>
              <a:t>ge feedback diskussion om att vara ny </a:t>
            </a:r>
          </a:p>
          <a:p>
            <a:endParaRPr lang="sv-SE" sz="1200" kern="1200" dirty="0">
              <a:solidFill>
                <a:schemeClr val="tx1"/>
              </a:solidFill>
              <a:effectLst/>
              <a:latin typeface="Times" charset="0"/>
              <a:ea typeface="ＭＳ Ｐゴシック" charset="-128"/>
              <a:cs typeface="+mn-cs"/>
            </a:endParaRPr>
          </a:p>
          <a:p>
            <a:r>
              <a:rPr lang="sv-SE" sz="1200" kern="1200" dirty="0">
                <a:solidFill>
                  <a:schemeClr val="tx1"/>
                </a:solidFill>
                <a:effectLst/>
                <a:latin typeface="Times" charset="0"/>
                <a:ea typeface="ＭＳ Ｐゴシック" charset="-128"/>
                <a:cs typeface="+mn-cs"/>
              </a:rPr>
              <a:t>Sociala aktiviteter	</a:t>
            </a:r>
          </a:p>
          <a:p>
            <a:r>
              <a:rPr lang="sv-SE" sz="1200" kern="1200" dirty="0">
                <a:solidFill>
                  <a:schemeClr val="tx1"/>
                </a:solidFill>
                <a:effectLst/>
                <a:latin typeface="Times" charset="0"/>
                <a:ea typeface="ＭＳ Ｐゴシック" charset="-128"/>
                <a:cs typeface="+mn-cs"/>
              </a:rPr>
              <a:t>Arbetstid till att lära känna kollegor ,</a:t>
            </a:r>
            <a:r>
              <a:rPr lang="sv-SE" sz="1200" kern="1200" baseline="0" dirty="0">
                <a:solidFill>
                  <a:schemeClr val="tx1"/>
                </a:solidFill>
                <a:effectLst/>
                <a:latin typeface="Times" charset="0"/>
                <a:ea typeface="ＭＳ Ｐゴシック" charset="-128"/>
                <a:cs typeface="+mn-cs"/>
              </a:rPr>
              <a:t> </a:t>
            </a:r>
            <a:r>
              <a:rPr lang="sv-SE" sz="1200" kern="1200" dirty="0">
                <a:solidFill>
                  <a:schemeClr val="tx1"/>
                </a:solidFill>
                <a:effectLst/>
                <a:latin typeface="Times" charset="0"/>
                <a:ea typeface="ＭＳ Ｐゴシック" charset="-128"/>
                <a:cs typeface="+mn-cs"/>
              </a:rPr>
              <a:t>Arbetstid till att lära känna andra nya ,</a:t>
            </a:r>
            <a:r>
              <a:rPr lang="sv-SE" sz="1200" kern="1200" baseline="0" dirty="0">
                <a:solidFill>
                  <a:schemeClr val="tx1"/>
                </a:solidFill>
                <a:effectLst/>
                <a:latin typeface="Times" charset="0"/>
                <a:ea typeface="ＭＳ Ｐゴシック" charset="-128"/>
                <a:cs typeface="+mn-cs"/>
              </a:rPr>
              <a:t> </a:t>
            </a:r>
            <a:r>
              <a:rPr lang="sv-SE" sz="1200" kern="1200" dirty="0">
                <a:solidFill>
                  <a:schemeClr val="tx1"/>
                </a:solidFill>
                <a:effectLst/>
                <a:latin typeface="Times" charset="0"/>
                <a:ea typeface="ＭＳ Ｐゴシック" charset="-128"/>
                <a:cs typeface="+mn-cs"/>
              </a:rPr>
              <a:t>Sociala aktiviteter utanför arbetstid ,</a:t>
            </a:r>
            <a:r>
              <a:rPr lang="sv-SE" sz="1200" kern="1200" baseline="0" dirty="0">
                <a:solidFill>
                  <a:schemeClr val="tx1"/>
                </a:solidFill>
                <a:effectLst/>
                <a:latin typeface="Times" charset="0"/>
                <a:ea typeface="ＭＳ Ｐゴシック" charset="-128"/>
                <a:cs typeface="+mn-cs"/>
              </a:rPr>
              <a:t> </a:t>
            </a:r>
            <a:r>
              <a:rPr lang="sv-SE" sz="1200" kern="1200" dirty="0">
                <a:solidFill>
                  <a:schemeClr val="tx1"/>
                </a:solidFill>
                <a:effectLst/>
                <a:latin typeface="Times" charset="0"/>
                <a:ea typeface="ＭＳ Ｐゴシック" charset="-128"/>
                <a:cs typeface="+mn-cs"/>
              </a:rPr>
              <a:t>Reflektionstid med andra nya </a:t>
            </a:r>
          </a:p>
          <a:p>
            <a:endParaRPr lang="sv-SE" sz="1200" kern="1200" dirty="0">
              <a:solidFill>
                <a:schemeClr val="tx1"/>
              </a:solidFill>
              <a:effectLst/>
              <a:latin typeface="Times" charset="0"/>
              <a:ea typeface="ＭＳ Ｐゴシック" charset="-128"/>
              <a:cs typeface="+mn-cs"/>
            </a:endParaRPr>
          </a:p>
          <a:p>
            <a:endParaRPr lang="sv-SE" sz="900" dirty="0"/>
          </a:p>
        </p:txBody>
      </p:sp>
      <p:sp>
        <p:nvSpPr>
          <p:cNvPr id="4" name="Platshållare för bild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95EB7AA-D005-467A-AA3C-CF95F0FECDBB}" type="slidenum">
              <a:rPr kumimoji="0" lang="sv-SE" sz="12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sv-SE" sz="1200" b="0" i="0" u="none" strike="noStrike" kern="1200" cap="none" spc="0" normalizeH="0" baseline="0" noProof="0">
              <a:ln>
                <a:noFill/>
              </a:ln>
              <a:solidFill>
                <a:srgbClr val="000000"/>
              </a:solidFill>
              <a:effectLst/>
              <a:uLnTx/>
              <a:uFillTx/>
              <a:latin typeface="Times"/>
              <a:ea typeface="+mn-ea"/>
              <a:cs typeface="+mn-cs"/>
            </a:endParaRPr>
          </a:p>
        </p:txBody>
      </p:sp>
    </p:spTree>
    <p:extLst>
      <p:ext uri="{BB962C8B-B14F-4D97-AF65-F5344CB8AC3E}">
        <p14:creationId xmlns:p14="http://schemas.microsoft.com/office/powerpoint/2010/main" val="262338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Veckoprevalens </a:t>
            </a:r>
            <a:r>
              <a:rPr lang="sv-SE" dirty="0" err="1"/>
              <a:t>weekly</a:t>
            </a:r>
            <a:r>
              <a:rPr lang="sv-SE" dirty="0"/>
              <a:t> </a:t>
            </a:r>
            <a:r>
              <a:rPr lang="sv-SE" dirty="0" err="1"/>
              <a:t>Prevalence</a:t>
            </a:r>
            <a:endParaRPr lang="sv-SE" dirty="0"/>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dirty="0"/>
              <a:t>OST </a:t>
            </a:r>
            <a:r>
              <a:rPr lang="sv-SE" sz="1200" dirty="0" err="1"/>
              <a:t>Organisational</a:t>
            </a:r>
            <a:r>
              <a:rPr lang="sv-SE" sz="1200" dirty="0"/>
              <a:t> </a:t>
            </a:r>
            <a:r>
              <a:rPr lang="sv-SE" sz="1200" dirty="0" err="1"/>
              <a:t>Socialization</a:t>
            </a:r>
            <a:r>
              <a:rPr lang="sv-SE" sz="1200" dirty="0"/>
              <a:t> </a:t>
            </a:r>
            <a:r>
              <a:rPr lang="sv-SE" sz="1200" dirty="0" err="1"/>
              <a:t>Tactics</a:t>
            </a:r>
            <a:endParaRPr lang="sv-SE" sz="1200" dirty="0"/>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5EB7AA-D005-467A-AA3C-CF95F0FECDBB}"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3086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a:solidFill>
                  <a:schemeClr val="tx1"/>
                </a:solidFill>
                <a:effectLst/>
                <a:latin typeface="Times" pitchFamily="18" charset="0"/>
                <a:ea typeface="+mn-ea"/>
                <a:cs typeface="+mn-cs"/>
              </a:rPr>
              <a:t>Vi </a:t>
            </a:r>
            <a:r>
              <a:rPr lang="en-US" sz="1200" kern="1200" dirty="0" err="1">
                <a:solidFill>
                  <a:schemeClr val="tx1"/>
                </a:solidFill>
                <a:effectLst/>
                <a:latin typeface="Times" pitchFamily="18" charset="0"/>
                <a:ea typeface="+mn-ea"/>
                <a:cs typeface="+mn-cs"/>
              </a:rPr>
              <a:t>vill</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också</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rikta</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ett</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stort</a:t>
            </a:r>
            <a:r>
              <a:rPr lang="en-US" sz="1200" kern="1200" dirty="0">
                <a:solidFill>
                  <a:schemeClr val="tx1"/>
                </a:solidFill>
                <a:effectLst/>
                <a:latin typeface="Times" pitchFamily="18" charset="0"/>
                <a:ea typeface="+mn-ea"/>
                <a:cs typeface="+mn-cs"/>
              </a:rPr>
              <a:t> tack till AFA </a:t>
            </a:r>
            <a:r>
              <a:rPr lang="en-US" sz="1200" kern="1200" dirty="0" err="1">
                <a:solidFill>
                  <a:schemeClr val="tx1"/>
                </a:solidFill>
                <a:effectLst/>
                <a:latin typeface="Times" pitchFamily="18" charset="0"/>
                <a:ea typeface="+mn-ea"/>
                <a:cs typeface="+mn-cs"/>
              </a:rPr>
              <a:t>Försäkring</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för</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er</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långsiktiga</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och</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generösa</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satsning</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på</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detta</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projekt</a:t>
            </a:r>
            <a:r>
              <a:rPr lang="en-US" sz="1200" kern="1200" dirty="0">
                <a:solidFill>
                  <a:schemeClr val="tx1"/>
                </a:solidFill>
                <a:effectLst/>
                <a:latin typeface="Times" pitchFamily="18" charset="0"/>
                <a:ea typeface="+mn-ea"/>
                <a:cs typeface="+mn-cs"/>
              </a:rPr>
              <a:t>. </a:t>
            </a:r>
          </a:p>
          <a:p>
            <a:r>
              <a:rPr lang="en-US" sz="1200" kern="1200" dirty="0">
                <a:solidFill>
                  <a:schemeClr val="tx1"/>
                </a:solidFill>
                <a:effectLst/>
                <a:latin typeface="Times" pitchFamily="18" charset="0"/>
                <a:ea typeface="+mn-ea"/>
                <a:cs typeface="+mn-cs"/>
              </a:rPr>
              <a:t>Med AFA </a:t>
            </a:r>
            <a:r>
              <a:rPr lang="en-US" sz="1200" kern="1200" dirty="0" err="1">
                <a:solidFill>
                  <a:schemeClr val="tx1"/>
                </a:solidFill>
                <a:effectLst/>
                <a:latin typeface="Times" pitchFamily="18" charset="0"/>
                <a:ea typeface="+mn-ea"/>
                <a:cs typeface="+mn-cs"/>
              </a:rPr>
              <a:t>Försäkring</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som</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huvudsponsor</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har</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projektet</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erbjudits</a:t>
            </a:r>
            <a:r>
              <a:rPr lang="en-US" sz="1200" kern="1200" dirty="0">
                <a:solidFill>
                  <a:schemeClr val="tx1"/>
                </a:solidFill>
                <a:effectLst/>
                <a:latin typeface="Times" pitchFamily="18" charset="0"/>
                <a:ea typeface="+mn-ea"/>
                <a:cs typeface="+mn-cs"/>
              </a:rPr>
              <a:t> den </a:t>
            </a:r>
            <a:r>
              <a:rPr lang="en-US" sz="1200" kern="1200" dirty="0" err="1">
                <a:solidFill>
                  <a:schemeClr val="tx1"/>
                </a:solidFill>
                <a:effectLst/>
                <a:latin typeface="Times" pitchFamily="18" charset="0"/>
                <a:ea typeface="+mn-ea"/>
                <a:cs typeface="+mn-cs"/>
              </a:rPr>
              <a:t>unika</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möjligheten</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att</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i</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nära</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diskussion</a:t>
            </a:r>
            <a:r>
              <a:rPr lang="en-US" sz="1200" kern="1200" dirty="0">
                <a:solidFill>
                  <a:schemeClr val="tx1"/>
                </a:solidFill>
                <a:effectLst/>
                <a:latin typeface="Times" pitchFamily="18" charset="0"/>
                <a:ea typeface="+mn-ea"/>
                <a:cs typeface="+mn-cs"/>
              </a:rPr>
              <a:t> med </a:t>
            </a:r>
            <a:r>
              <a:rPr lang="en-US" sz="1200" kern="1200" dirty="0" err="1">
                <a:solidFill>
                  <a:schemeClr val="tx1"/>
                </a:solidFill>
                <a:effectLst/>
                <a:latin typeface="Times" pitchFamily="18" charset="0"/>
                <a:ea typeface="+mn-ea"/>
                <a:cs typeface="+mn-cs"/>
              </a:rPr>
              <a:t>centrala</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avnämare</a:t>
            </a:r>
            <a:r>
              <a:rPr lang="en-US" sz="1200" kern="1200" dirty="0">
                <a:solidFill>
                  <a:schemeClr val="tx1"/>
                </a:solidFill>
                <a:effectLst/>
                <a:latin typeface="Times" pitchFamily="18" charset="0"/>
                <a:ea typeface="+mn-ea"/>
                <a:cs typeface="+mn-cs"/>
              </a:rPr>
              <a:t> till </a:t>
            </a:r>
            <a:r>
              <a:rPr lang="en-US" sz="1200" kern="1200" dirty="0" err="1">
                <a:solidFill>
                  <a:schemeClr val="tx1"/>
                </a:solidFill>
                <a:effectLst/>
                <a:latin typeface="Times" pitchFamily="18" charset="0"/>
                <a:ea typeface="+mn-ea"/>
                <a:cs typeface="+mn-cs"/>
              </a:rPr>
              <a:t>projektet</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utforma</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och</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avrapportera</a:t>
            </a:r>
            <a:r>
              <a:rPr lang="en-US" sz="1200" kern="1200" dirty="0">
                <a:solidFill>
                  <a:schemeClr val="tx1"/>
                </a:solidFill>
                <a:effectLst/>
                <a:latin typeface="Times" pitchFamily="18" charset="0"/>
                <a:ea typeface="+mn-ea"/>
                <a:cs typeface="+mn-cs"/>
              </a:rPr>
              <a:t> </a:t>
            </a:r>
            <a:r>
              <a:rPr lang="en-US" sz="1200" kern="1200" dirty="0" err="1">
                <a:solidFill>
                  <a:schemeClr val="tx1"/>
                </a:solidFill>
                <a:effectLst/>
                <a:latin typeface="Times" pitchFamily="18" charset="0"/>
                <a:ea typeface="+mn-ea"/>
                <a:cs typeface="+mn-cs"/>
              </a:rPr>
              <a:t>projektet</a:t>
            </a:r>
            <a:r>
              <a:rPr lang="en-US" sz="1200" kern="1200" dirty="0">
                <a:solidFill>
                  <a:schemeClr val="tx1"/>
                </a:solidFill>
                <a:effectLst/>
                <a:latin typeface="Times" pitchFamily="18" charset="0"/>
                <a:ea typeface="+mn-ea"/>
                <a:cs typeface="+mn-cs"/>
              </a:rPr>
              <a:t>. </a:t>
            </a:r>
            <a:endParaRPr lang="en-US" dirty="0"/>
          </a:p>
        </p:txBody>
      </p:sp>
      <p:sp>
        <p:nvSpPr>
          <p:cNvPr id="4" name="Platshållare för bildnummer 3"/>
          <p:cNvSpPr>
            <a:spLocks noGrp="1"/>
          </p:cNvSpPr>
          <p:nvPr>
            <p:ph type="sldNum" sz="quarter" idx="10"/>
          </p:nvPr>
        </p:nvSpPr>
        <p:spPr/>
        <p:txBody>
          <a:bodyPr/>
          <a:lstStyle/>
          <a:p>
            <a:pPr>
              <a:defRPr/>
            </a:pPr>
            <a:fld id="{7B1B3F36-D26D-4714-B874-6EFD363FE289}" type="slidenum">
              <a:rPr lang="sv-SE" smtClean="0"/>
              <a:pPr>
                <a:defRPr/>
              </a:pPr>
              <a:t>4</a:t>
            </a:fld>
            <a:endParaRPr lang="sv-SE"/>
          </a:p>
        </p:txBody>
      </p:sp>
    </p:spTree>
    <p:extLst>
      <p:ext uri="{BB962C8B-B14F-4D97-AF65-F5344CB8AC3E}">
        <p14:creationId xmlns:p14="http://schemas.microsoft.com/office/powerpoint/2010/main" val="343870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Platshållare för bildobjekt 1"/>
          <p:cNvSpPr>
            <a:spLocks noGrp="1" noRot="1" noChangeAspect="1" noTextEdit="1"/>
          </p:cNvSpPr>
          <p:nvPr>
            <p:ph type="sldImg"/>
          </p:nvPr>
        </p:nvSpPr>
        <p:spPr>
          <a:ln/>
        </p:spPr>
      </p:sp>
      <p:sp>
        <p:nvSpPr>
          <p:cNvPr id="35843" name="Platshållare för anteckningar 2"/>
          <p:cNvSpPr>
            <a:spLocks noGrp="1"/>
          </p:cNvSpPr>
          <p:nvPr>
            <p:ph type="body" idx="1"/>
          </p:nvPr>
        </p:nvSpPr>
        <p:spPr>
          <a:noFill/>
          <a:ln/>
        </p:spPr>
        <p:txBody>
          <a:bodyPr/>
          <a:lstStyle/>
          <a:p>
            <a:r>
              <a:rPr lang="en-US" sz="900">
                <a:cs typeface="Times" pitchFamily="18" charset="0"/>
              </a:rPr>
              <a:t>However, in order to estimate the prevalence of burnout across nursing education, we applied cut-off values suggested by the constructors of the instrument and previously used in a Swedish study (Peterson et al., 2008). Accordingly, the presence of burnout symptoms was defined as the combination of high scores on the Exhaustion scale (over 2.25) and the Disengagement scale (over 2.10). </a:t>
            </a:r>
          </a:p>
          <a:p>
            <a:endParaRPr lang="en-US" sz="900">
              <a:cs typeface="Times" pitchFamily="18" charset="0"/>
            </a:endParaRPr>
          </a:p>
          <a:p>
            <a:endParaRPr lang="sv-SE" sz="900">
              <a:cs typeface="Times" pitchFamily="18" charset="0"/>
            </a:endParaRPr>
          </a:p>
        </p:txBody>
      </p:sp>
      <p:sp>
        <p:nvSpPr>
          <p:cNvPr id="35844" name="Platshållare för bildnummer 3"/>
          <p:cNvSpPr>
            <a:spLocks noGrp="1"/>
          </p:cNvSpPr>
          <p:nvPr>
            <p:ph type="sldNum" sz="quarter" idx="5"/>
          </p:nvPr>
        </p:nvSpPr>
        <p:spPr>
          <a:noFill/>
        </p:spPr>
        <p:txBody>
          <a:bodyPr/>
          <a:lstStyle/>
          <a:p>
            <a:fld id="{EB00D676-BA39-4818-9007-A1C293DAAD4E}" type="slidenum">
              <a:rPr lang="sv-SE" smtClean="0"/>
              <a:pPr/>
              <a:t>5</a:t>
            </a:fld>
            <a:endParaRPr lang="sv-SE"/>
          </a:p>
        </p:txBody>
      </p:sp>
    </p:spTree>
    <p:extLst>
      <p:ext uri="{BB962C8B-B14F-4D97-AF65-F5344CB8AC3E}">
        <p14:creationId xmlns:p14="http://schemas.microsoft.com/office/powerpoint/2010/main" val="2436220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2584D9E8-22BF-4A1B-BC56-31CFB6FFBE7F}" type="slidenum">
              <a:rPr lang="sv-SE" smtClean="0"/>
              <a:pPr/>
              <a:t>7</a:t>
            </a:fld>
            <a:endParaRPr lang="sv-SE" dirty="0"/>
          </a:p>
        </p:txBody>
      </p:sp>
    </p:spTree>
    <p:extLst>
      <p:ext uri="{BB962C8B-B14F-4D97-AF65-F5344CB8AC3E}">
        <p14:creationId xmlns:p14="http://schemas.microsoft.com/office/powerpoint/2010/main" val="2812989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Platshållare för bildobjekt 1"/>
          <p:cNvSpPr>
            <a:spLocks noGrp="1" noRot="1" noChangeAspect="1"/>
          </p:cNvSpPr>
          <p:nvPr>
            <p:ph type="sldImg"/>
          </p:nvPr>
        </p:nvSpPr>
        <p:spPr>
          <a:ln/>
        </p:spPr>
      </p:sp>
      <p:sp>
        <p:nvSpPr>
          <p:cNvPr id="49154" name="Platshållare för anteckningar 2"/>
          <p:cNvSpPr>
            <a:spLocks noGrp="1"/>
          </p:cNvSpPr>
          <p:nvPr>
            <p:ph type="body" idx="1"/>
          </p:nvPr>
        </p:nvSpPr>
        <p:spPr>
          <a:noFill/>
          <a:ln/>
        </p:spPr>
        <p:txBody>
          <a:bodyPr/>
          <a:lstStyle/>
          <a:p>
            <a:r>
              <a:rPr lang="en-US"/>
              <a:t>An annual survey was made of a longitudinal cohort of Swedish nursing students (within the</a:t>
            </a:r>
          </a:p>
          <a:p>
            <a:r>
              <a:rPr lang="en-US"/>
              <a:t>population-based LANE (Longitudinal Analysis of Nursing Education/Entry) study) from all</a:t>
            </a:r>
          </a:p>
          <a:p>
            <a:r>
              <a:rPr lang="en-US"/>
              <a:t>sites of education in Sweden.. </a:t>
            </a:r>
          </a:p>
          <a:p>
            <a:r>
              <a:rPr lang="en-US"/>
              <a:t>(within the population-based LANE (Longitudinal Analysis of Nursing Education/Entry) study) from all</a:t>
            </a:r>
          </a:p>
          <a:p>
            <a:r>
              <a:rPr lang="en-US"/>
              <a:t>sites of education in Sweden.. Data were collected at four points in time over four years: three</a:t>
            </a:r>
          </a:p>
          <a:p>
            <a:r>
              <a:rPr lang="en-US"/>
              <a:t>times during higher education and one year post graduation.</a:t>
            </a:r>
            <a:endParaRPr lang="en-GB"/>
          </a:p>
          <a:p>
            <a:endParaRPr lang="en-US"/>
          </a:p>
        </p:txBody>
      </p:sp>
      <p:sp>
        <p:nvSpPr>
          <p:cNvPr id="49155" name="Platshållare för bildnummer 3"/>
          <p:cNvSpPr>
            <a:spLocks noGrp="1"/>
          </p:cNvSpPr>
          <p:nvPr>
            <p:ph type="sldNum" sz="quarter" idx="5"/>
          </p:nvPr>
        </p:nvSpPr>
        <p:spPr>
          <a:noFill/>
        </p:spPr>
        <p:txBody>
          <a:bodyPr/>
          <a:lstStyle/>
          <a:p>
            <a:fld id="{76DA6F11-176E-4DE0-9DD4-F4D5C732904B}" type="slidenum">
              <a:rPr lang="sv-SE"/>
              <a:pPr/>
              <a:t>8</a:t>
            </a:fld>
            <a:endParaRPr lang="sv-SE"/>
          </a:p>
        </p:txBody>
      </p:sp>
    </p:spTree>
    <p:extLst>
      <p:ext uri="{BB962C8B-B14F-4D97-AF65-F5344CB8AC3E}">
        <p14:creationId xmlns:p14="http://schemas.microsoft.com/office/powerpoint/2010/main" val="1017655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23 datainsamlingar</a:t>
            </a:r>
          </a:p>
        </p:txBody>
      </p:sp>
      <p:sp>
        <p:nvSpPr>
          <p:cNvPr id="4" name="Platshållare för bildnummer 3"/>
          <p:cNvSpPr>
            <a:spLocks noGrp="1"/>
          </p:cNvSpPr>
          <p:nvPr>
            <p:ph type="sldNum" sz="quarter" idx="5"/>
          </p:nvPr>
        </p:nvSpPr>
        <p:spPr/>
        <p:txBody>
          <a:bodyPr/>
          <a:lstStyle/>
          <a:p>
            <a:fld id="{E4F6DBA7-38D3-4FF9-B176-AA5B07999DDF}" type="slidenum">
              <a:rPr lang="sv-SE" smtClean="0"/>
              <a:pPr/>
              <a:t>10</a:t>
            </a:fld>
            <a:endParaRPr lang="sv-SE"/>
          </a:p>
        </p:txBody>
      </p:sp>
    </p:spTree>
    <p:extLst>
      <p:ext uri="{BB962C8B-B14F-4D97-AF65-F5344CB8AC3E}">
        <p14:creationId xmlns:p14="http://schemas.microsoft.com/office/powerpoint/2010/main" val="3290555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a:solidFill>
                  <a:schemeClr val="tx1"/>
                </a:solidFill>
                <a:latin typeface="Times"/>
                <a:ea typeface="+mn-ea"/>
                <a:cs typeface="+mn-cs"/>
              </a:rPr>
              <a:t>62%</a:t>
            </a:r>
            <a:endParaRPr lang="sv-SE" dirty="0"/>
          </a:p>
        </p:txBody>
      </p:sp>
      <p:sp>
        <p:nvSpPr>
          <p:cNvPr id="4" name="Platshållare för bildnummer 3"/>
          <p:cNvSpPr>
            <a:spLocks noGrp="1"/>
          </p:cNvSpPr>
          <p:nvPr>
            <p:ph type="sldNum" sz="quarter" idx="5"/>
          </p:nvPr>
        </p:nvSpPr>
        <p:spPr/>
        <p:txBody>
          <a:bodyPr/>
          <a:lstStyle/>
          <a:p>
            <a:fld id="{E4F6DBA7-38D3-4FF9-B176-AA5B07999DDF}" type="slidenum">
              <a:rPr lang="sv-SE" smtClean="0"/>
              <a:pPr/>
              <a:t>11</a:t>
            </a:fld>
            <a:endParaRPr lang="sv-SE"/>
          </a:p>
        </p:txBody>
      </p:sp>
    </p:spTree>
    <p:extLst>
      <p:ext uri="{BB962C8B-B14F-4D97-AF65-F5344CB8AC3E}">
        <p14:creationId xmlns:p14="http://schemas.microsoft.com/office/powerpoint/2010/main" val="19649429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tartbild">
    <p:bg>
      <p:bgPr>
        <a:solidFill>
          <a:schemeClr val="accent1"/>
        </a:solidFill>
        <a:effectLst/>
      </p:bgPr>
    </p:bg>
    <p:spTree>
      <p:nvGrpSpPr>
        <p:cNvPr id="1" name=""/>
        <p:cNvGrpSpPr/>
        <p:nvPr/>
      </p:nvGrpSpPr>
      <p:grpSpPr>
        <a:xfrm>
          <a:off x="0" y="0"/>
          <a:ext cx="0" cy="0"/>
          <a:chOff x="0" y="0"/>
          <a:chExt cx="0" cy="0"/>
        </a:xfrm>
      </p:grpSpPr>
      <p:pic>
        <p:nvPicPr>
          <p:cNvPr id="4" name="Bild 3" descr="Logotyp Karolinska Institutet.">
            <a:extLst>
              <a:ext uri="{FF2B5EF4-FFF2-40B4-BE49-F238E27FC236}">
                <a16:creationId xmlns:a16="http://schemas.microsoft.com/office/drawing/2014/main" id="{5C58A32B-CE37-00A7-BB2A-05D502F739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81478" y="262850"/>
            <a:ext cx="1691680" cy="704867"/>
          </a:xfrm>
          <a:prstGeom prst="rect">
            <a:avLst/>
          </a:prstGeom>
        </p:spPr>
      </p:pic>
      <p:sp>
        <p:nvSpPr>
          <p:cNvPr id="3074" name="Rectangle 2"/>
          <p:cNvSpPr>
            <a:spLocks noGrp="1" noChangeArrowheads="1"/>
          </p:cNvSpPr>
          <p:nvPr>
            <p:ph type="ctrTitle"/>
          </p:nvPr>
        </p:nvSpPr>
        <p:spPr>
          <a:xfrm>
            <a:off x="685800" y="1545332"/>
            <a:ext cx="7772400" cy="857250"/>
          </a:xfrm>
        </p:spPr>
        <p:txBody>
          <a:bodyPr anchor="ctr"/>
          <a:lstStyle>
            <a:lvl1pPr>
              <a:defRPr sz="3200" kern="1200" spc="-80" baseline="0">
                <a:solidFill>
                  <a:srgbClr val="FFFFFF"/>
                </a:solidFill>
              </a:defRPr>
            </a:lvl1pPr>
          </a:lstStyle>
          <a:p>
            <a:pPr lvl="0"/>
            <a:r>
              <a:rPr lang="sv-SE" noProof="0"/>
              <a:t>Klicka här för att ändra mall för rubrikformat</a:t>
            </a:r>
            <a:endParaRPr lang="sv-SE" noProof="0" dirty="0"/>
          </a:p>
        </p:txBody>
      </p:sp>
      <p:sp>
        <p:nvSpPr>
          <p:cNvPr id="3075" name="Rectangle 3"/>
          <p:cNvSpPr>
            <a:spLocks noGrp="1" noChangeArrowheads="1"/>
          </p:cNvSpPr>
          <p:nvPr>
            <p:ph type="subTitle" idx="1"/>
          </p:nvPr>
        </p:nvSpPr>
        <p:spPr>
          <a:xfrm>
            <a:off x="685800" y="2553444"/>
            <a:ext cx="7772400" cy="1314450"/>
          </a:xfrm>
        </p:spPr>
        <p:txBody>
          <a:bodyPr/>
          <a:lstStyle>
            <a:lvl1pPr marL="0" indent="0">
              <a:buFont typeface="Wingdings" charset="2"/>
              <a:buNone/>
              <a:defRPr sz="1800" spc="-20" baseline="0">
                <a:solidFill>
                  <a:srgbClr val="FFFFFF"/>
                </a:solidFill>
              </a:defRPr>
            </a:lvl1pPr>
          </a:lstStyle>
          <a:p>
            <a:pPr lvl="0"/>
            <a:r>
              <a:rPr lang="sv-SE" noProof="0"/>
              <a:t>Klicka här för att ändra mall för underrubrikformat</a:t>
            </a:r>
            <a:endParaRPr lang="sv-SE" noProof="0"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Avslutande bild">
    <p:bg>
      <p:bgPr>
        <a:solidFill>
          <a:schemeClr val="accent1"/>
        </a:solidFill>
        <a:effectLst/>
      </p:bgPr>
    </p:bg>
    <p:spTree>
      <p:nvGrpSpPr>
        <p:cNvPr id="1" name=""/>
        <p:cNvGrpSpPr/>
        <p:nvPr/>
      </p:nvGrpSpPr>
      <p:grpSpPr>
        <a:xfrm>
          <a:off x="0" y="0"/>
          <a:ext cx="0" cy="0"/>
          <a:chOff x="0" y="0"/>
          <a:chExt cx="0" cy="0"/>
        </a:xfrm>
      </p:grpSpPr>
      <p:pic>
        <p:nvPicPr>
          <p:cNvPr id="3" name="Bild 2" descr="Logotyp Karolinska Institutet.">
            <a:extLst>
              <a:ext uri="{FF2B5EF4-FFF2-40B4-BE49-F238E27FC236}">
                <a16:creationId xmlns:a16="http://schemas.microsoft.com/office/drawing/2014/main" id="{7AC1AD67-1AF6-B109-ABEC-31FF3DEF09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6951" y="1915479"/>
            <a:ext cx="3150096" cy="1312540"/>
          </a:xfrm>
          <a:prstGeom prst="rect">
            <a:avLst/>
          </a:prstGeom>
        </p:spPr>
      </p:pic>
    </p:spTree>
    <p:extLst>
      <p:ext uri="{BB962C8B-B14F-4D97-AF65-F5344CB8AC3E}">
        <p14:creationId xmlns:p14="http://schemas.microsoft.com/office/powerpoint/2010/main" val="1873946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vslutande bild med text">
    <p:bg>
      <p:bgPr>
        <a:solidFill>
          <a:schemeClr val="accent1"/>
        </a:solidFill>
        <a:effectLst/>
      </p:bgPr>
    </p:bg>
    <p:spTree>
      <p:nvGrpSpPr>
        <p:cNvPr id="1" name=""/>
        <p:cNvGrpSpPr/>
        <p:nvPr/>
      </p:nvGrpSpPr>
      <p:grpSpPr>
        <a:xfrm>
          <a:off x="0" y="0"/>
          <a:ext cx="0" cy="0"/>
          <a:chOff x="0" y="0"/>
          <a:chExt cx="0" cy="0"/>
        </a:xfrm>
      </p:grpSpPr>
      <p:pic>
        <p:nvPicPr>
          <p:cNvPr id="4" name="Bild 3" descr="Logotyp Karolinska Institutet.">
            <a:extLst>
              <a:ext uri="{FF2B5EF4-FFF2-40B4-BE49-F238E27FC236}">
                <a16:creationId xmlns:a16="http://schemas.microsoft.com/office/drawing/2014/main" id="{1A2DD4E6-57FC-99BA-083F-4F5711AA37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6951" y="1915479"/>
            <a:ext cx="3150096" cy="1312540"/>
          </a:xfrm>
          <a:prstGeom prst="rect">
            <a:avLst/>
          </a:prstGeom>
        </p:spPr>
      </p:pic>
      <p:sp>
        <p:nvSpPr>
          <p:cNvPr id="3" name="Platshållare för text 9">
            <a:extLst>
              <a:ext uri="{FF2B5EF4-FFF2-40B4-BE49-F238E27FC236}">
                <a16:creationId xmlns:a16="http://schemas.microsoft.com/office/drawing/2014/main" id="{28D153B6-736E-604E-CC38-30ABDB634687}"/>
              </a:ext>
            </a:extLst>
          </p:cNvPr>
          <p:cNvSpPr>
            <a:spLocks noGrp="1"/>
          </p:cNvSpPr>
          <p:nvPr>
            <p:ph type="body" sz="quarter" idx="15"/>
          </p:nvPr>
        </p:nvSpPr>
        <p:spPr>
          <a:xfrm>
            <a:off x="255971" y="4299942"/>
            <a:ext cx="8564501" cy="578499"/>
          </a:xfrm>
        </p:spPr>
        <p:txBody>
          <a:bodyPr/>
          <a:lstStyle>
            <a:lvl1pPr marL="0" indent="0">
              <a:buNone/>
              <a:defRPr sz="1600">
                <a:solidFill>
                  <a:schemeClr val="bg1"/>
                </a:solidFill>
              </a:defRPr>
            </a:lvl1pPr>
          </a:lstStyle>
          <a:p>
            <a:pPr lvl="0"/>
            <a:r>
              <a:rPr lang="sv-SE"/>
              <a:t>Redigera format för bakgrundstext</a:t>
            </a:r>
          </a:p>
        </p:txBody>
      </p:sp>
    </p:spTree>
    <p:extLst>
      <p:ext uri="{BB962C8B-B14F-4D97-AF65-F5344CB8AC3E}">
        <p14:creationId xmlns:p14="http://schemas.microsoft.com/office/powerpoint/2010/main" val="2043686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1BAA484-E86F-4017-AFBF-F2667A0103D7}" type="datetime1">
              <a:rPr lang="sv-SE" smtClean="0">
                <a:solidFill>
                  <a:srgbClr val="808080"/>
                </a:solidFill>
              </a:rPr>
              <a:pPr>
                <a:defRPr/>
              </a:pPr>
              <a:t>2024-09-16</a:t>
            </a:fld>
            <a:endParaRPr lang="sv-SE">
              <a:solidFill>
                <a:srgbClr val="80808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sv-SE">
                <a:solidFill>
                  <a:srgbClr val="808080"/>
                </a:solidFill>
              </a:rPr>
              <a:t>Petter Gustavsson</a:t>
            </a:r>
          </a:p>
        </p:txBody>
      </p:sp>
      <p:sp>
        <p:nvSpPr>
          <p:cNvPr id="4" name="Rectangle 6"/>
          <p:cNvSpPr>
            <a:spLocks noGrp="1" noChangeArrowheads="1"/>
          </p:cNvSpPr>
          <p:nvPr>
            <p:ph type="sldNum" sz="quarter" idx="12"/>
          </p:nvPr>
        </p:nvSpPr>
        <p:spPr>
          <a:ln/>
        </p:spPr>
        <p:txBody>
          <a:bodyPr/>
          <a:lstStyle>
            <a:lvl1pPr>
              <a:defRPr/>
            </a:lvl1pPr>
          </a:lstStyle>
          <a:p>
            <a:pPr>
              <a:defRPr/>
            </a:pPr>
            <a:fld id="{C5548041-90F1-48B3-8CE4-040B6AEE2D94}" type="slidenum">
              <a:rPr lang="sv-SE">
                <a:solidFill>
                  <a:srgbClr val="808080"/>
                </a:solidFill>
              </a:rPr>
              <a:pPr>
                <a:defRPr/>
              </a:pPr>
              <a:t>‹#›</a:t>
            </a:fld>
            <a:endParaRPr lang="sv-SE">
              <a:solidFill>
                <a:srgbClr val="808080"/>
              </a:solidFill>
            </a:endParaRPr>
          </a:p>
        </p:txBody>
      </p:sp>
    </p:spTree>
    <p:extLst>
      <p:ext uri="{BB962C8B-B14F-4D97-AF65-F5344CB8AC3E}">
        <p14:creationId xmlns:p14="http://schemas.microsoft.com/office/powerpoint/2010/main" val="1043597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1" y="204787"/>
            <a:ext cx="3008313" cy="871538"/>
          </a:xfrm>
        </p:spPr>
        <p:txBody>
          <a:bodyPr anchor="b"/>
          <a:lstStyle>
            <a:lvl1pPr algn="l">
              <a:defRPr sz="1500" b="1"/>
            </a:lvl1pPr>
          </a:lstStyle>
          <a:p>
            <a:r>
              <a:rPr lang="sv-SE"/>
              <a:t>Klicka här för att ändra format</a:t>
            </a:r>
          </a:p>
        </p:txBody>
      </p:sp>
      <p:sp>
        <p:nvSpPr>
          <p:cNvPr id="3" name="Platshållare för innehåll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sv-SE"/>
              <a:t>Klicka här för att ändra format på bakgrundstexten</a:t>
            </a:r>
          </a:p>
        </p:txBody>
      </p:sp>
      <p:sp>
        <p:nvSpPr>
          <p:cNvPr id="5" name="Rectangle 4"/>
          <p:cNvSpPr>
            <a:spLocks noGrp="1" noChangeArrowheads="1"/>
          </p:cNvSpPr>
          <p:nvPr>
            <p:ph type="dt" sz="half" idx="10"/>
          </p:nvPr>
        </p:nvSpPr>
        <p:spPr>
          <a:ln/>
        </p:spPr>
        <p:txBody>
          <a:bodyPr/>
          <a:lstStyle>
            <a:lvl1pPr>
              <a:defRPr/>
            </a:lvl1pPr>
          </a:lstStyle>
          <a:p>
            <a:pPr>
              <a:defRPr/>
            </a:pPr>
            <a:fld id="{DF135A06-87BA-4053-8E81-DD1164874192}" type="datetime1">
              <a:rPr lang="sv-SE" smtClean="0">
                <a:solidFill>
                  <a:srgbClr val="808080"/>
                </a:solidFill>
              </a:rPr>
              <a:pPr>
                <a:defRPr/>
              </a:pPr>
              <a:t>2024-09-16</a:t>
            </a:fld>
            <a:endParaRPr lang="sv-SE">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sv-SE">
                <a:solidFill>
                  <a:srgbClr val="808080"/>
                </a:solidFill>
              </a:rPr>
              <a:t>Petter Gustavsson</a:t>
            </a:r>
          </a:p>
        </p:txBody>
      </p:sp>
      <p:sp>
        <p:nvSpPr>
          <p:cNvPr id="7" name="Rectangle 6"/>
          <p:cNvSpPr>
            <a:spLocks noGrp="1" noChangeArrowheads="1"/>
          </p:cNvSpPr>
          <p:nvPr>
            <p:ph type="sldNum" sz="quarter" idx="12"/>
          </p:nvPr>
        </p:nvSpPr>
        <p:spPr>
          <a:ln/>
        </p:spPr>
        <p:txBody>
          <a:bodyPr/>
          <a:lstStyle>
            <a:lvl1pPr>
              <a:defRPr/>
            </a:lvl1pPr>
          </a:lstStyle>
          <a:p>
            <a:pPr>
              <a:defRPr/>
            </a:pPr>
            <a:fld id="{436C0A89-D388-4A0A-AD43-5D51F9AE9F91}" type="slidenum">
              <a:rPr lang="sv-SE">
                <a:solidFill>
                  <a:srgbClr val="808080"/>
                </a:solidFill>
              </a:rPr>
              <a:pPr>
                <a:defRPr/>
              </a:pPr>
              <a:t>‹#›</a:t>
            </a:fld>
            <a:endParaRPr lang="sv-SE">
              <a:solidFill>
                <a:srgbClr val="808080"/>
              </a:solidFill>
            </a:endParaRPr>
          </a:p>
        </p:txBody>
      </p:sp>
    </p:spTree>
    <p:extLst>
      <p:ext uri="{BB962C8B-B14F-4D97-AF65-F5344CB8AC3E}">
        <p14:creationId xmlns:p14="http://schemas.microsoft.com/office/powerpoint/2010/main" val="3584529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05979"/>
            <a:ext cx="8229600" cy="85725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p:cNvSpPr>
            <a:spLocks noGrp="1" noChangeArrowheads="1"/>
          </p:cNvSpPr>
          <p:nvPr>
            <p:ph type="dt" sz="half" idx="10"/>
          </p:nvPr>
        </p:nvSpPr>
        <p:spPr>
          <a:ln/>
        </p:spPr>
        <p:txBody>
          <a:bodyPr/>
          <a:lstStyle>
            <a:lvl1pPr>
              <a:defRPr/>
            </a:lvl1pPr>
          </a:lstStyle>
          <a:p>
            <a:pPr>
              <a:defRPr/>
            </a:pPr>
            <a:fld id="{8623DE2B-DF26-4AB6-9791-7242B5262A84}" type="datetime1">
              <a:rPr lang="sv-SE" smtClean="0">
                <a:solidFill>
                  <a:srgbClr val="808080"/>
                </a:solidFill>
              </a:rPr>
              <a:pPr>
                <a:defRPr/>
              </a:pPr>
              <a:t>2024-09-16</a:t>
            </a:fld>
            <a:endParaRPr lang="sv-SE">
              <a:solidFill>
                <a:srgbClr val="80808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sv-SE">
                <a:solidFill>
                  <a:srgbClr val="808080"/>
                </a:solidFill>
              </a:rPr>
              <a:t>Petter Gustavsson</a:t>
            </a:r>
          </a:p>
        </p:txBody>
      </p:sp>
      <p:sp>
        <p:nvSpPr>
          <p:cNvPr id="9" name="Rectangle 6"/>
          <p:cNvSpPr>
            <a:spLocks noGrp="1" noChangeArrowheads="1"/>
          </p:cNvSpPr>
          <p:nvPr>
            <p:ph type="sldNum" sz="quarter" idx="12"/>
          </p:nvPr>
        </p:nvSpPr>
        <p:spPr>
          <a:ln/>
        </p:spPr>
        <p:txBody>
          <a:bodyPr/>
          <a:lstStyle>
            <a:lvl1pPr>
              <a:defRPr/>
            </a:lvl1pPr>
          </a:lstStyle>
          <a:p>
            <a:pPr>
              <a:defRPr/>
            </a:pPr>
            <a:fld id="{B2DADE68-7536-4033-B0F8-67BB288516E2}" type="slidenum">
              <a:rPr lang="sv-SE">
                <a:solidFill>
                  <a:srgbClr val="808080"/>
                </a:solidFill>
              </a:rPr>
              <a:pPr>
                <a:defRPr/>
              </a:pPr>
              <a:t>‹#›</a:t>
            </a:fld>
            <a:endParaRPr lang="sv-SE">
              <a:solidFill>
                <a:srgbClr val="808080"/>
              </a:solidFill>
            </a:endParaRPr>
          </a:p>
        </p:txBody>
      </p:sp>
    </p:spTree>
    <p:extLst>
      <p:ext uri="{BB962C8B-B14F-4D97-AF65-F5344CB8AC3E}">
        <p14:creationId xmlns:p14="http://schemas.microsoft.com/office/powerpoint/2010/main" val="878436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3305176"/>
            <a:ext cx="7772400" cy="1021556"/>
          </a:xfrm>
        </p:spPr>
        <p:txBody>
          <a:bodyPr/>
          <a:lstStyle>
            <a:lvl1pPr algn="l">
              <a:defRPr sz="3000" b="1" cap="all"/>
            </a:lvl1pPr>
          </a:lstStyle>
          <a:p>
            <a:r>
              <a:rPr lang="sv-SE"/>
              <a:t>Klicka här för att ändra format</a:t>
            </a:r>
          </a:p>
        </p:txBody>
      </p:sp>
      <p:sp>
        <p:nvSpPr>
          <p:cNvPr id="3" name="Platshållare för text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sv-SE"/>
              <a:t>Klicka här för att ändra format på bakgrundstexten</a:t>
            </a:r>
          </a:p>
        </p:txBody>
      </p:sp>
      <p:sp>
        <p:nvSpPr>
          <p:cNvPr id="4" name="Rectangle 4"/>
          <p:cNvSpPr>
            <a:spLocks noGrp="1" noChangeArrowheads="1"/>
          </p:cNvSpPr>
          <p:nvPr>
            <p:ph type="dt" sz="half" idx="10"/>
          </p:nvPr>
        </p:nvSpPr>
        <p:spPr>
          <a:ln/>
        </p:spPr>
        <p:txBody>
          <a:bodyPr/>
          <a:lstStyle>
            <a:lvl1pPr>
              <a:defRPr/>
            </a:lvl1pPr>
          </a:lstStyle>
          <a:p>
            <a:pPr>
              <a:defRPr/>
            </a:pPr>
            <a:fld id="{2E000CC3-DB16-4246-81E6-02C210E69152}" type="datetime1">
              <a:rPr lang="sv-SE" smtClean="0">
                <a:solidFill>
                  <a:srgbClr val="808080"/>
                </a:solidFill>
              </a:rPr>
              <a:pPr>
                <a:defRPr/>
              </a:pPr>
              <a:t>2024-09-16</a:t>
            </a:fld>
            <a:endParaRPr lang="sv-SE">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sv-SE">
                <a:solidFill>
                  <a:srgbClr val="808080"/>
                </a:solidFill>
              </a:rPr>
              <a:t>Petter Gustavsson</a:t>
            </a:r>
          </a:p>
        </p:txBody>
      </p:sp>
      <p:sp>
        <p:nvSpPr>
          <p:cNvPr id="6" name="Rectangle 6"/>
          <p:cNvSpPr>
            <a:spLocks noGrp="1" noChangeArrowheads="1"/>
          </p:cNvSpPr>
          <p:nvPr>
            <p:ph type="sldNum" sz="quarter" idx="12"/>
          </p:nvPr>
        </p:nvSpPr>
        <p:spPr>
          <a:ln/>
        </p:spPr>
        <p:txBody>
          <a:bodyPr/>
          <a:lstStyle>
            <a:lvl1pPr>
              <a:defRPr/>
            </a:lvl1pPr>
          </a:lstStyle>
          <a:p>
            <a:pPr>
              <a:defRPr/>
            </a:pPr>
            <a:fld id="{E6EC10AE-138D-46DA-B148-784CA63A331B}" type="slidenum">
              <a:rPr lang="sv-SE">
                <a:solidFill>
                  <a:srgbClr val="808080"/>
                </a:solidFill>
              </a:rPr>
              <a:pPr>
                <a:defRPr/>
              </a:pPr>
              <a:t>‹#›</a:t>
            </a:fld>
            <a:endParaRPr lang="sv-SE">
              <a:solidFill>
                <a:srgbClr val="808080"/>
              </a:solidFill>
            </a:endParaRPr>
          </a:p>
        </p:txBody>
      </p:sp>
    </p:spTree>
    <p:extLst>
      <p:ext uri="{BB962C8B-B14F-4D97-AF65-F5344CB8AC3E}">
        <p14:creationId xmlns:p14="http://schemas.microsoft.com/office/powerpoint/2010/main" val="861868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Innehåll">
    <p:spTree>
      <p:nvGrpSpPr>
        <p:cNvPr id="1" name=""/>
        <p:cNvGrpSpPr/>
        <p:nvPr/>
      </p:nvGrpSpPr>
      <p:grpSpPr>
        <a:xfrm>
          <a:off x="0" y="0"/>
          <a:ext cx="0" cy="0"/>
          <a:chOff x="0" y="0"/>
          <a:chExt cx="0" cy="0"/>
        </a:xfrm>
      </p:grpSpPr>
      <p:sp>
        <p:nvSpPr>
          <p:cNvPr id="2" name="Platshållare för innehåll 1"/>
          <p:cNvSpPr>
            <a:spLocks noGrp="1"/>
          </p:cNvSpPr>
          <p:nvPr>
            <p:ph/>
          </p:nvPr>
        </p:nvSpPr>
        <p:spPr>
          <a:xfrm>
            <a:off x="539750" y="790575"/>
            <a:ext cx="7772400" cy="38862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Rectangle 4"/>
          <p:cNvSpPr>
            <a:spLocks noGrp="1" noChangeArrowheads="1"/>
          </p:cNvSpPr>
          <p:nvPr>
            <p:ph type="dt" sz="half" idx="10"/>
          </p:nvPr>
        </p:nvSpPr>
        <p:spPr>
          <a:ln/>
        </p:spPr>
        <p:txBody>
          <a:bodyPr/>
          <a:lstStyle>
            <a:lvl1pPr>
              <a:defRPr/>
            </a:lvl1pPr>
          </a:lstStyle>
          <a:p>
            <a:pPr>
              <a:defRPr/>
            </a:pPr>
            <a:fld id="{F5AE232D-9464-4364-827F-CCF366408F35}" type="datetime1">
              <a:rPr lang="sv-SE" smtClean="0">
                <a:solidFill>
                  <a:srgbClr val="808080"/>
                </a:solidFill>
              </a:rPr>
              <a:pPr>
                <a:defRPr/>
              </a:pPr>
              <a:t>2024-09-16</a:t>
            </a:fld>
            <a:endParaRPr lang="sv-SE">
              <a:solidFill>
                <a:srgbClr val="80808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sv-SE">
                <a:solidFill>
                  <a:srgbClr val="808080"/>
                </a:solidFill>
              </a:rPr>
              <a:t>Petter Gustavsson</a:t>
            </a:r>
          </a:p>
        </p:txBody>
      </p:sp>
      <p:sp>
        <p:nvSpPr>
          <p:cNvPr id="5" name="Rectangle 6"/>
          <p:cNvSpPr>
            <a:spLocks noGrp="1" noChangeArrowheads="1"/>
          </p:cNvSpPr>
          <p:nvPr>
            <p:ph type="sldNum" sz="quarter" idx="12"/>
          </p:nvPr>
        </p:nvSpPr>
        <p:spPr>
          <a:ln/>
        </p:spPr>
        <p:txBody>
          <a:bodyPr/>
          <a:lstStyle>
            <a:lvl1pPr>
              <a:defRPr/>
            </a:lvl1pPr>
          </a:lstStyle>
          <a:p>
            <a:pPr>
              <a:defRPr/>
            </a:pPr>
            <a:fld id="{DF2766FC-4451-45DC-AA78-0F8FF5A41919}" type="slidenum">
              <a:rPr lang="sv-SE">
                <a:solidFill>
                  <a:srgbClr val="808080"/>
                </a:solidFill>
              </a:rPr>
              <a:pPr>
                <a:defRPr/>
              </a:pPr>
              <a:t>‹#›</a:t>
            </a:fld>
            <a:endParaRPr lang="sv-SE">
              <a:solidFill>
                <a:srgbClr val="808080"/>
              </a:solidFill>
            </a:endParaRPr>
          </a:p>
        </p:txBody>
      </p:sp>
    </p:spTree>
    <p:extLst>
      <p:ext uri="{BB962C8B-B14F-4D97-AF65-F5344CB8AC3E}">
        <p14:creationId xmlns:p14="http://schemas.microsoft.com/office/powerpoint/2010/main" val="2852926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13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539750" y="1590675"/>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502150" y="1590675"/>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p:cNvSpPr>
            <a:spLocks noGrp="1" noChangeArrowheads="1"/>
          </p:cNvSpPr>
          <p:nvPr>
            <p:ph type="dt" sz="half" idx="10"/>
          </p:nvPr>
        </p:nvSpPr>
        <p:spPr>
          <a:ln/>
        </p:spPr>
        <p:txBody>
          <a:bodyPr/>
          <a:lstStyle>
            <a:lvl1pPr>
              <a:defRPr/>
            </a:lvl1pPr>
          </a:lstStyle>
          <a:p>
            <a:pPr>
              <a:defRPr/>
            </a:pPr>
            <a:fld id="{3975381E-5632-40B4-94D5-7CB1CC199455}" type="datetime1">
              <a:rPr lang="sv-SE" smtClean="0">
                <a:solidFill>
                  <a:srgbClr val="808080"/>
                </a:solidFill>
              </a:rPr>
              <a:pPr>
                <a:defRPr/>
              </a:pPr>
              <a:t>2024-09-16</a:t>
            </a:fld>
            <a:endParaRPr lang="sv-SE">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sv-SE">
                <a:solidFill>
                  <a:srgbClr val="808080"/>
                </a:solidFill>
              </a:rPr>
              <a:t>Petter Gustavsson</a:t>
            </a:r>
          </a:p>
        </p:txBody>
      </p:sp>
      <p:sp>
        <p:nvSpPr>
          <p:cNvPr id="7" name="Rectangle 6"/>
          <p:cNvSpPr>
            <a:spLocks noGrp="1" noChangeArrowheads="1"/>
          </p:cNvSpPr>
          <p:nvPr>
            <p:ph type="sldNum" sz="quarter" idx="12"/>
          </p:nvPr>
        </p:nvSpPr>
        <p:spPr>
          <a:ln/>
        </p:spPr>
        <p:txBody>
          <a:bodyPr/>
          <a:lstStyle>
            <a:lvl1pPr>
              <a:defRPr/>
            </a:lvl1pPr>
          </a:lstStyle>
          <a:p>
            <a:pPr>
              <a:defRPr/>
            </a:pPr>
            <a:fld id="{BACA29D8-432B-4C6E-B007-FF988FD031C2}" type="slidenum">
              <a:rPr lang="sv-SE">
                <a:solidFill>
                  <a:srgbClr val="808080"/>
                </a:solidFill>
              </a:rPr>
              <a:pPr>
                <a:defRPr/>
              </a:pPr>
              <a:t>‹#›</a:t>
            </a:fld>
            <a:endParaRPr lang="sv-SE">
              <a:solidFill>
                <a:srgbClr val="808080"/>
              </a:solidFill>
            </a:endParaRPr>
          </a:p>
        </p:txBody>
      </p:sp>
    </p:spTree>
    <p:extLst>
      <p:ext uri="{BB962C8B-B14F-4D97-AF65-F5344CB8AC3E}">
        <p14:creationId xmlns:p14="http://schemas.microsoft.com/office/powerpoint/2010/main" val="4076525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Endast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p>
            <a:r>
              <a:rPr lang="en-GB" noProof="0" dirty="0"/>
              <a:t>Click here to change format</a:t>
            </a:r>
            <a:endParaRPr lang="sv-SE" dirty="0"/>
          </a:p>
        </p:txBody>
      </p:sp>
      <p:sp>
        <p:nvSpPr>
          <p:cNvPr id="3" name="Platshållare för datum 2"/>
          <p:cNvSpPr>
            <a:spLocks noGrp="1"/>
          </p:cNvSpPr>
          <p:nvPr>
            <p:ph type="dt" sz="half" idx="10"/>
          </p:nvPr>
        </p:nvSpPr>
        <p:spPr/>
        <p:txBody>
          <a:bodyPr/>
          <a:lstStyle/>
          <a:p>
            <a:pPr defTabSz="685800" fontAlgn="auto">
              <a:spcAft>
                <a:spcPts val="0"/>
              </a:spcAft>
            </a:pPr>
            <a:fld id="{ECCC3E19-8634-4DB8-B3B9-DC80EC13C4DB}" type="datetime1">
              <a:rPr lang="en-GB" smtClean="0">
                <a:solidFill>
                  <a:srgbClr val="808080"/>
                </a:solidFill>
                <a:latin typeface="Arial"/>
              </a:rPr>
              <a:pPr defTabSz="685800" fontAlgn="auto">
                <a:spcAft>
                  <a:spcPts val="0"/>
                </a:spcAft>
              </a:pPr>
              <a:t>16/09/2024</a:t>
            </a:fld>
            <a:endParaRPr lang="en-GB">
              <a:solidFill>
                <a:srgbClr val="808080"/>
              </a:solidFill>
              <a:latin typeface="Arial"/>
            </a:endParaRPr>
          </a:p>
        </p:txBody>
      </p:sp>
      <p:sp>
        <p:nvSpPr>
          <p:cNvPr id="4" name="Platshållare för sidfot 3"/>
          <p:cNvSpPr>
            <a:spLocks noGrp="1"/>
          </p:cNvSpPr>
          <p:nvPr>
            <p:ph type="ftr" sz="quarter" idx="11"/>
          </p:nvPr>
        </p:nvSpPr>
        <p:spPr/>
        <p:txBody>
          <a:bodyPr/>
          <a:lstStyle/>
          <a:p>
            <a:pPr defTabSz="685800" fontAlgn="auto">
              <a:spcAft>
                <a:spcPts val="0"/>
              </a:spcAft>
            </a:pPr>
            <a:r>
              <a:rPr lang="en-GB">
                <a:solidFill>
                  <a:srgbClr val="808080"/>
                </a:solidFill>
                <a:latin typeface="Arial"/>
              </a:rPr>
              <a:t>Name Surname</a:t>
            </a:r>
          </a:p>
        </p:txBody>
      </p:sp>
      <p:sp>
        <p:nvSpPr>
          <p:cNvPr id="5" name="Platshållare för bildnummer 4"/>
          <p:cNvSpPr>
            <a:spLocks noGrp="1"/>
          </p:cNvSpPr>
          <p:nvPr>
            <p:ph type="sldNum" sz="quarter" idx="12"/>
          </p:nvPr>
        </p:nvSpPr>
        <p:spPr/>
        <p:txBody>
          <a:bodyPr/>
          <a:lstStyle/>
          <a:p>
            <a:pPr defTabSz="685800" fontAlgn="auto">
              <a:spcAft>
                <a:spcPts val="0"/>
              </a:spcAft>
            </a:pPr>
            <a:fld id="{9C55E47A-73E2-4382-A5AF-5DD7C54FE3D2}" type="slidenum">
              <a:rPr lang="en-GB" smtClean="0">
                <a:solidFill>
                  <a:srgbClr val="808080"/>
                </a:solidFill>
                <a:latin typeface="Arial"/>
              </a:rPr>
              <a:pPr defTabSz="685800" fontAlgn="auto">
                <a:spcAft>
                  <a:spcPts val="0"/>
                </a:spcAft>
              </a:pPr>
              <a:t>‹#›</a:t>
            </a:fld>
            <a:endParaRPr lang="en-GB">
              <a:solidFill>
                <a:srgbClr val="808080"/>
              </a:solidFill>
              <a:latin typeface="Arial"/>
            </a:endParaRPr>
          </a:p>
        </p:txBody>
      </p:sp>
      <p:sp>
        <p:nvSpPr>
          <p:cNvPr id="8" name="Platshållare för text 7"/>
          <p:cNvSpPr>
            <a:spLocks noGrp="1"/>
          </p:cNvSpPr>
          <p:nvPr>
            <p:ph type="body" sz="quarter" idx="13" hasCustomPrompt="1"/>
          </p:nvPr>
        </p:nvSpPr>
        <p:spPr>
          <a:xfrm>
            <a:off x="5759451" y="4633026"/>
            <a:ext cx="2989263" cy="110728"/>
          </a:xfrm>
        </p:spPr>
        <p:txBody>
          <a:bodyPr>
            <a:normAutofit/>
          </a:bodyPr>
          <a:lstStyle>
            <a:lvl1pPr marL="0" indent="0" algn="r">
              <a:buNone/>
              <a:defRPr sz="525">
                <a:solidFill>
                  <a:schemeClr val="tx2"/>
                </a:solidFill>
              </a:defRPr>
            </a:lvl1pPr>
          </a:lstStyle>
          <a:p>
            <a:pPr lvl="0"/>
            <a:r>
              <a:rPr lang="en-GB" noProof="0"/>
              <a:t>Source</a:t>
            </a:r>
          </a:p>
        </p:txBody>
      </p:sp>
    </p:spTree>
    <p:extLst>
      <p:ext uri="{BB962C8B-B14F-4D97-AF65-F5344CB8AC3E}">
        <p14:creationId xmlns:p14="http://schemas.microsoft.com/office/powerpoint/2010/main" val="707926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Avsnittsbild">
    <p:bg>
      <p:bgPr>
        <a:solidFill>
          <a:srgbClr val="EDF4F4"/>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545332"/>
            <a:ext cx="7772400" cy="857250"/>
          </a:xfrm>
        </p:spPr>
        <p:txBody>
          <a:bodyPr anchor="ctr"/>
          <a:lstStyle>
            <a:lvl1pPr>
              <a:defRPr sz="3200" spc="-50" baseline="0">
                <a:solidFill>
                  <a:srgbClr val="4F0433"/>
                </a:solidFill>
              </a:defRPr>
            </a:lvl1pPr>
          </a:lstStyle>
          <a:p>
            <a:pPr lvl="0"/>
            <a:r>
              <a:rPr lang="sv-SE" noProof="0"/>
              <a:t>Klicka här för att ändra mall för rubrikformat</a:t>
            </a:r>
            <a:endParaRPr lang="sv-SE" noProof="0" dirty="0"/>
          </a:p>
        </p:txBody>
      </p:sp>
      <p:sp>
        <p:nvSpPr>
          <p:cNvPr id="3075" name="Rectangle 3"/>
          <p:cNvSpPr>
            <a:spLocks noGrp="1" noChangeArrowheads="1"/>
          </p:cNvSpPr>
          <p:nvPr>
            <p:ph type="subTitle" idx="1"/>
          </p:nvPr>
        </p:nvSpPr>
        <p:spPr>
          <a:xfrm>
            <a:off x="685800" y="2553444"/>
            <a:ext cx="7772400" cy="1314450"/>
          </a:xfrm>
        </p:spPr>
        <p:txBody>
          <a:bodyPr/>
          <a:lstStyle>
            <a:lvl1pPr marL="0" indent="0">
              <a:buFont typeface="Wingdings" charset="2"/>
              <a:buNone/>
              <a:defRPr sz="1800" spc="-20" baseline="0">
                <a:solidFill>
                  <a:srgbClr val="4F0433"/>
                </a:solidFill>
              </a:defRPr>
            </a:lvl1pPr>
          </a:lstStyle>
          <a:p>
            <a:pPr lvl="0"/>
            <a:r>
              <a:rPr lang="sv-SE" noProof="0"/>
              <a:t>Klicka här för att ändra mall för underrubrikformat</a:t>
            </a:r>
            <a:endParaRPr lang="sv-SE" noProof="0" dirty="0"/>
          </a:p>
        </p:txBody>
      </p:sp>
      <p:sp>
        <p:nvSpPr>
          <p:cNvPr id="3" name="Platshållare för sidfot 2">
            <a:extLst>
              <a:ext uri="{FF2B5EF4-FFF2-40B4-BE49-F238E27FC236}">
                <a16:creationId xmlns:a16="http://schemas.microsoft.com/office/drawing/2014/main" id="{06E61809-D4AE-3513-8292-B4E6C292E3E6}"/>
              </a:ext>
            </a:extLst>
          </p:cNvPr>
          <p:cNvSpPr>
            <a:spLocks noGrp="1"/>
          </p:cNvSpPr>
          <p:nvPr>
            <p:ph type="ftr" sz="quarter" idx="11"/>
          </p:nvPr>
        </p:nvSpPr>
        <p:spPr>
          <a:xfrm>
            <a:off x="255983" y="5424636"/>
            <a:ext cx="36000" cy="171450"/>
          </a:xfrm>
        </p:spPr>
        <p:txBody>
          <a:bodyPr/>
          <a:lstStyle>
            <a:lvl1pPr>
              <a:defRPr sz="100"/>
            </a:lvl1pPr>
          </a:lstStyle>
          <a:p>
            <a:r>
              <a:rPr lang="sv-SE" dirty="0"/>
              <a:t>Karolinska Institutet - ett medicinskt universitet</a:t>
            </a:r>
          </a:p>
        </p:txBody>
      </p:sp>
      <p:sp>
        <p:nvSpPr>
          <p:cNvPr id="2" name="Platshållare för datum 1">
            <a:extLst>
              <a:ext uri="{FF2B5EF4-FFF2-40B4-BE49-F238E27FC236}">
                <a16:creationId xmlns:a16="http://schemas.microsoft.com/office/drawing/2014/main" id="{1E932089-4B60-997F-1556-AFC32E415969}"/>
              </a:ext>
            </a:extLst>
          </p:cNvPr>
          <p:cNvSpPr>
            <a:spLocks noGrp="1"/>
          </p:cNvSpPr>
          <p:nvPr>
            <p:ph type="dt" sz="half" idx="10"/>
          </p:nvPr>
        </p:nvSpPr>
        <p:spPr>
          <a:xfrm>
            <a:off x="6623447" y="5308054"/>
            <a:ext cx="36000" cy="171450"/>
          </a:xfrm>
        </p:spPr>
        <p:txBody>
          <a:bodyPr/>
          <a:lstStyle>
            <a:lvl1pPr>
              <a:defRPr sz="100"/>
            </a:lvl1pPr>
          </a:lstStyle>
          <a:p>
            <a:fld id="{E51FB917-2E17-4F8E-87ED-6A5547C48FD7}" type="datetime4">
              <a:rPr lang="sv-SE" smtClean="0"/>
              <a:t>16 september 2024</a:t>
            </a:fld>
            <a:endParaRPr lang="sv-SE" dirty="0"/>
          </a:p>
        </p:txBody>
      </p:sp>
      <p:sp>
        <p:nvSpPr>
          <p:cNvPr id="4" name="Platshållare för bildnummer 3">
            <a:extLst>
              <a:ext uri="{FF2B5EF4-FFF2-40B4-BE49-F238E27FC236}">
                <a16:creationId xmlns:a16="http://schemas.microsoft.com/office/drawing/2014/main" id="{F65A8F9B-CA64-77A4-A2D1-921383468005}"/>
              </a:ext>
            </a:extLst>
          </p:cNvPr>
          <p:cNvSpPr>
            <a:spLocks noGrp="1"/>
          </p:cNvSpPr>
          <p:nvPr>
            <p:ph type="sldNum" sz="quarter" idx="12"/>
          </p:nvPr>
        </p:nvSpPr>
        <p:spPr>
          <a:xfrm>
            <a:off x="8299847" y="5308054"/>
            <a:ext cx="36000" cy="171450"/>
          </a:xfrm>
        </p:spPr>
        <p:txBody>
          <a:bodyPr/>
          <a:lstStyle>
            <a:lvl1pPr>
              <a:defRPr sz="100"/>
            </a:lvl1pPr>
          </a:lstStyle>
          <a:p>
            <a:fld id="{B5C8723E-5A40-4F9A-B83B-0F0B7FEF2706}" type="slidenum">
              <a:rPr lang="sv-SE" smtClean="0"/>
              <a:pPr/>
              <a:t>‹#›</a:t>
            </a:fld>
            <a:endParaRPr lang="sv-SE" dirty="0"/>
          </a:p>
        </p:txBody>
      </p:sp>
    </p:spTree>
    <p:extLst>
      <p:ext uri="{BB962C8B-B14F-4D97-AF65-F5344CB8AC3E}">
        <p14:creationId xmlns:p14="http://schemas.microsoft.com/office/powerpoint/2010/main" val="163379251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srcRect l="1666" t="2222" r="1683" b="2245"/>
          <a:stretch>
            <a:fillRect/>
          </a:stretch>
        </p:blipFill>
        <p:spPr bwMode="auto">
          <a:xfrm>
            <a:off x="152400" y="114300"/>
            <a:ext cx="8839200" cy="4914900"/>
          </a:xfrm>
          <a:prstGeom prst="rect">
            <a:avLst/>
          </a:prstGeom>
          <a:noFill/>
          <a:ln w="9525">
            <a:noFill/>
            <a:miter lim="800000"/>
            <a:headEnd/>
            <a:tailEnd/>
          </a:ln>
        </p:spPr>
      </p:pic>
      <p:sp>
        <p:nvSpPr>
          <p:cNvPr id="3074" name="Rectangle 2"/>
          <p:cNvSpPr>
            <a:spLocks noGrp="1" noChangeArrowheads="1"/>
          </p:cNvSpPr>
          <p:nvPr>
            <p:ph type="ctrTitle"/>
          </p:nvPr>
        </p:nvSpPr>
        <p:spPr>
          <a:xfrm>
            <a:off x="685800" y="1257300"/>
            <a:ext cx="7772400" cy="857250"/>
          </a:xfrm>
        </p:spPr>
        <p:txBody>
          <a:bodyPr anchor="ctr"/>
          <a:lstStyle>
            <a:lvl1pPr>
              <a:defRPr sz="2400">
                <a:solidFill>
                  <a:schemeClr val="bg1"/>
                </a:solidFill>
              </a:defRPr>
            </a:lvl1pPr>
          </a:lstStyle>
          <a:p>
            <a:r>
              <a:rPr lang="sv-SE"/>
              <a:t>Klicka här för att ändra format på bakgrundsrubriken</a:t>
            </a:r>
          </a:p>
        </p:txBody>
      </p:sp>
      <p:sp>
        <p:nvSpPr>
          <p:cNvPr id="3075" name="Rectangle 3"/>
          <p:cNvSpPr>
            <a:spLocks noGrp="1" noChangeArrowheads="1"/>
          </p:cNvSpPr>
          <p:nvPr>
            <p:ph type="subTitle" idx="1"/>
          </p:nvPr>
        </p:nvSpPr>
        <p:spPr>
          <a:xfrm>
            <a:off x="685800" y="2057400"/>
            <a:ext cx="6400800" cy="1314450"/>
          </a:xfrm>
        </p:spPr>
        <p:txBody>
          <a:bodyPr/>
          <a:lstStyle>
            <a:lvl1pPr marL="0" indent="0">
              <a:buFont typeface="Wingdings" pitchFamily="2" charset="2"/>
              <a:buNone/>
              <a:defRPr sz="1350">
                <a:solidFill>
                  <a:schemeClr val="bg1"/>
                </a:solidFill>
              </a:defRPr>
            </a:lvl1pPr>
          </a:lstStyle>
          <a:p>
            <a:r>
              <a:rPr lang="sv-SE"/>
              <a:t>Klicka här för att ändra format på underrubrik i bakgrunden</a:t>
            </a:r>
          </a:p>
        </p:txBody>
      </p:sp>
    </p:spTree>
    <p:extLst>
      <p:ext uri="{BB962C8B-B14F-4D97-AF65-F5344CB8AC3E}">
        <p14:creationId xmlns:p14="http://schemas.microsoft.com/office/powerpoint/2010/main" val="28960496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p:cNvSpPr>
            <a:spLocks noGrp="1" noChangeArrowheads="1"/>
          </p:cNvSpPr>
          <p:nvPr>
            <p:ph type="dt" sz="half" idx="10"/>
          </p:nvPr>
        </p:nvSpPr>
        <p:spPr>
          <a:ln/>
        </p:spPr>
        <p:txBody>
          <a:bodyPr/>
          <a:lstStyle>
            <a:lvl1pPr>
              <a:defRPr/>
            </a:lvl1pPr>
          </a:lstStyle>
          <a:p>
            <a:pPr>
              <a:defRPr/>
            </a:pPr>
            <a:fld id="{008C12A3-92AA-49D6-A509-E675D101249B}" type="datetime1">
              <a:rPr lang="sv-SE" smtClean="0">
                <a:solidFill>
                  <a:srgbClr val="808080"/>
                </a:solidFill>
              </a:rPr>
              <a:pPr>
                <a:defRPr/>
              </a:pPr>
              <a:t>2024-09-16</a:t>
            </a:fld>
            <a:endParaRPr lang="sv-SE">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sv-SE">
                <a:solidFill>
                  <a:srgbClr val="808080"/>
                </a:solidFill>
              </a:rPr>
              <a:t>Petter Gustavsson</a:t>
            </a:r>
          </a:p>
        </p:txBody>
      </p:sp>
      <p:sp>
        <p:nvSpPr>
          <p:cNvPr id="6" name="Rectangle 6"/>
          <p:cNvSpPr>
            <a:spLocks noGrp="1" noChangeArrowheads="1"/>
          </p:cNvSpPr>
          <p:nvPr>
            <p:ph type="sldNum" sz="quarter" idx="12"/>
          </p:nvPr>
        </p:nvSpPr>
        <p:spPr>
          <a:ln/>
        </p:spPr>
        <p:txBody>
          <a:bodyPr/>
          <a:lstStyle>
            <a:lvl1pPr>
              <a:defRPr/>
            </a:lvl1pPr>
          </a:lstStyle>
          <a:p>
            <a:pPr>
              <a:defRPr/>
            </a:pPr>
            <a:fld id="{AA0C4F6E-6E30-4D57-9E99-0EB700EC5000}" type="slidenum">
              <a:rPr lang="sv-SE">
                <a:solidFill>
                  <a:srgbClr val="808080"/>
                </a:solidFill>
              </a:rPr>
              <a:pPr>
                <a:defRPr/>
              </a:pPr>
              <a:t>‹#›</a:t>
            </a:fld>
            <a:endParaRPr lang="sv-SE">
              <a:solidFill>
                <a:srgbClr val="808080"/>
              </a:solidFill>
            </a:endParaRPr>
          </a:p>
        </p:txBody>
      </p:sp>
    </p:spTree>
    <p:extLst>
      <p:ext uri="{BB962C8B-B14F-4D97-AF65-F5344CB8AC3E}">
        <p14:creationId xmlns:p14="http://schemas.microsoft.com/office/powerpoint/2010/main" val="24728522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3305176"/>
            <a:ext cx="7772400" cy="1021556"/>
          </a:xfrm>
        </p:spPr>
        <p:txBody>
          <a:bodyPr/>
          <a:lstStyle>
            <a:lvl1pPr algn="l">
              <a:defRPr sz="3000" b="1" cap="all"/>
            </a:lvl1pPr>
          </a:lstStyle>
          <a:p>
            <a:r>
              <a:rPr lang="sv-SE"/>
              <a:t>Klicka här för att ändra format</a:t>
            </a:r>
          </a:p>
        </p:txBody>
      </p:sp>
      <p:sp>
        <p:nvSpPr>
          <p:cNvPr id="3" name="Platshållare för text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sv-SE"/>
              <a:t>Klicka här för att ändra format på bakgrundstexten</a:t>
            </a:r>
          </a:p>
        </p:txBody>
      </p:sp>
      <p:sp>
        <p:nvSpPr>
          <p:cNvPr id="4" name="Rectangle 4"/>
          <p:cNvSpPr>
            <a:spLocks noGrp="1" noChangeArrowheads="1"/>
          </p:cNvSpPr>
          <p:nvPr>
            <p:ph type="dt" sz="half" idx="10"/>
          </p:nvPr>
        </p:nvSpPr>
        <p:spPr>
          <a:ln/>
        </p:spPr>
        <p:txBody>
          <a:bodyPr/>
          <a:lstStyle>
            <a:lvl1pPr>
              <a:defRPr/>
            </a:lvl1pPr>
          </a:lstStyle>
          <a:p>
            <a:pPr>
              <a:defRPr/>
            </a:pPr>
            <a:fld id="{2E000CC3-DB16-4246-81E6-02C210E69152}" type="datetime1">
              <a:rPr lang="sv-SE" smtClean="0">
                <a:solidFill>
                  <a:srgbClr val="808080"/>
                </a:solidFill>
              </a:rPr>
              <a:pPr>
                <a:defRPr/>
              </a:pPr>
              <a:t>2024-09-16</a:t>
            </a:fld>
            <a:endParaRPr lang="sv-SE">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sv-SE">
                <a:solidFill>
                  <a:srgbClr val="808080"/>
                </a:solidFill>
              </a:rPr>
              <a:t>Petter Gustavsson</a:t>
            </a:r>
          </a:p>
        </p:txBody>
      </p:sp>
      <p:sp>
        <p:nvSpPr>
          <p:cNvPr id="6" name="Rectangle 6"/>
          <p:cNvSpPr>
            <a:spLocks noGrp="1" noChangeArrowheads="1"/>
          </p:cNvSpPr>
          <p:nvPr>
            <p:ph type="sldNum" sz="quarter" idx="12"/>
          </p:nvPr>
        </p:nvSpPr>
        <p:spPr>
          <a:ln/>
        </p:spPr>
        <p:txBody>
          <a:bodyPr/>
          <a:lstStyle>
            <a:lvl1pPr>
              <a:defRPr/>
            </a:lvl1pPr>
          </a:lstStyle>
          <a:p>
            <a:pPr>
              <a:defRPr/>
            </a:pPr>
            <a:fld id="{E6EC10AE-138D-46DA-B148-784CA63A331B}" type="slidenum">
              <a:rPr lang="sv-SE">
                <a:solidFill>
                  <a:srgbClr val="808080"/>
                </a:solidFill>
              </a:rPr>
              <a:pPr>
                <a:defRPr/>
              </a:pPr>
              <a:t>‹#›</a:t>
            </a:fld>
            <a:endParaRPr lang="sv-SE">
              <a:solidFill>
                <a:srgbClr val="808080"/>
              </a:solidFill>
            </a:endParaRPr>
          </a:p>
        </p:txBody>
      </p:sp>
    </p:spTree>
    <p:extLst>
      <p:ext uri="{BB962C8B-B14F-4D97-AF65-F5344CB8AC3E}">
        <p14:creationId xmlns:p14="http://schemas.microsoft.com/office/powerpoint/2010/main" val="991241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539750" y="1590675"/>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502150" y="1590675"/>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p:cNvSpPr>
            <a:spLocks noGrp="1" noChangeArrowheads="1"/>
          </p:cNvSpPr>
          <p:nvPr>
            <p:ph type="dt" sz="half" idx="10"/>
          </p:nvPr>
        </p:nvSpPr>
        <p:spPr>
          <a:ln/>
        </p:spPr>
        <p:txBody>
          <a:bodyPr/>
          <a:lstStyle>
            <a:lvl1pPr>
              <a:defRPr/>
            </a:lvl1pPr>
          </a:lstStyle>
          <a:p>
            <a:pPr>
              <a:defRPr/>
            </a:pPr>
            <a:fld id="{3975381E-5632-40B4-94D5-7CB1CC199455}" type="datetime1">
              <a:rPr lang="sv-SE" smtClean="0">
                <a:solidFill>
                  <a:srgbClr val="808080"/>
                </a:solidFill>
              </a:rPr>
              <a:pPr>
                <a:defRPr/>
              </a:pPr>
              <a:t>2024-09-16</a:t>
            </a:fld>
            <a:endParaRPr lang="sv-SE">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sv-SE">
                <a:solidFill>
                  <a:srgbClr val="808080"/>
                </a:solidFill>
              </a:rPr>
              <a:t>Petter Gustavsson</a:t>
            </a:r>
          </a:p>
        </p:txBody>
      </p:sp>
      <p:sp>
        <p:nvSpPr>
          <p:cNvPr id="7" name="Rectangle 6"/>
          <p:cNvSpPr>
            <a:spLocks noGrp="1" noChangeArrowheads="1"/>
          </p:cNvSpPr>
          <p:nvPr>
            <p:ph type="sldNum" sz="quarter" idx="12"/>
          </p:nvPr>
        </p:nvSpPr>
        <p:spPr>
          <a:ln/>
        </p:spPr>
        <p:txBody>
          <a:bodyPr/>
          <a:lstStyle>
            <a:lvl1pPr>
              <a:defRPr/>
            </a:lvl1pPr>
          </a:lstStyle>
          <a:p>
            <a:pPr>
              <a:defRPr/>
            </a:pPr>
            <a:fld id="{BACA29D8-432B-4C6E-B007-FF988FD031C2}" type="slidenum">
              <a:rPr lang="sv-SE">
                <a:solidFill>
                  <a:srgbClr val="808080"/>
                </a:solidFill>
              </a:rPr>
              <a:pPr>
                <a:defRPr/>
              </a:pPr>
              <a:t>‹#›</a:t>
            </a:fld>
            <a:endParaRPr lang="sv-SE">
              <a:solidFill>
                <a:srgbClr val="808080"/>
              </a:solidFill>
            </a:endParaRPr>
          </a:p>
        </p:txBody>
      </p:sp>
    </p:spTree>
    <p:extLst>
      <p:ext uri="{BB962C8B-B14F-4D97-AF65-F5344CB8AC3E}">
        <p14:creationId xmlns:p14="http://schemas.microsoft.com/office/powerpoint/2010/main" val="2080783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05979"/>
            <a:ext cx="8229600" cy="85725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p:cNvSpPr>
            <a:spLocks noGrp="1" noChangeArrowheads="1"/>
          </p:cNvSpPr>
          <p:nvPr>
            <p:ph type="dt" sz="half" idx="10"/>
          </p:nvPr>
        </p:nvSpPr>
        <p:spPr>
          <a:ln/>
        </p:spPr>
        <p:txBody>
          <a:bodyPr/>
          <a:lstStyle>
            <a:lvl1pPr>
              <a:defRPr/>
            </a:lvl1pPr>
          </a:lstStyle>
          <a:p>
            <a:pPr>
              <a:defRPr/>
            </a:pPr>
            <a:fld id="{8623DE2B-DF26-4AB6-9791-7242B5262A84}" type="datetime1">
              <a:rPr lang="sv-SE" smtClean="0">
                <a:solidFill>
                  <a:srgbClr val="808080"/>
                </a:solidFill>
              </a:rPr>
              <a:pPr>
                <a:defRPr/>
              </a:pPr>
              <a:t>2024-09-16</a:t>
            </a:fld>
            <a:endParaRPr lang="sv-SE">
              <a:solidFill>
                <a:srgbClr val="80808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sv-SE">
                <a:solidFill>
                  <a:srgbClr val="808080"/>
                </a:solidFill>
              </a:rPr>
              <a:t>Petter Gustavsson</a:t>
            </a:r>
          </a:p>
        </p:txBody>
      </p:sp>
      <p:sp>
        <p:nvSpPr>
          <p:cNvPr id="9" name="Rectangle 6"/>
          <p:cNvSpPr>
            <a:spLocks noGrp="1" noChangeArrowheads="1"/>
          </p:cNvSpPr>
          <p:nvPr>
            <p:ph type="sldNum" sz="quarter" idx="12"/>
          </p:nvPr>
        </p:nvSpPr>
        <p:spPr>
          <a:ln/>
        </p:spPr>
        <p:txBody>
          <a:bodyPr/>
          <a:lstStyle>
            <a:lvl1pPr>
              <a:defRPr/>
            </a:lvl1pPr>
          </a:lstStyle>
          <a:p>
            <a:pPr>
              <a:defRPr/>
            </a:pPr>
            <a:fld id="{B2DADE68-7536-4033-B0F8-67BB288516E2}" type="slidenum">
              <a:rPr lang="sv-SE">
                <a:solidFill>
                  <a:srgbClr val="808080"/>
                </a:solidFill>
              </a:rPr>
              <a:pPr>
                <a:defRPr/>
              </a:pPr>
              <a:t>‹#›</a:t>
            </a:fld>
            <a:endParaRPr lang="sv-SE">
              <a:solidFill>
                <a:srgbClr val="808080"/>
              </a:solidFill>
            </a:endParaRPr>
          </a:p>
        </p:txBody>
      </p:sp>
    </p:spTree>
    <p:extLst>
      <p:ext uri="{BB962C8B-B14F-4D97-AF65-F5344CB8AC3E}">
        <p14:creationId xmlns:p14="http://schemas.microsoft.com/office/powerpoint/2010/main" val="3087828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p:cNvSpPr>
            <a:spLocks noGrp="1" noChangeArrowheads="1"/>
          </p:cNvSpPr>
          <p:nvPr>
            <p:ph type="dt" sz="half" idx="10"/>
          </p:nvPr>
        </p:nvSpPr>
        <p:spPr>
          <a:ln/>
        </p:spPr>
        <p:txBody>
          <a:bodyPr/>
          <a:lstStyle>
            <a:lvl1pPr>
              <a:defRPr/>
            </a:lvl1pPr>
          </a:lstStyle>
          <a:p>
            <a:pPr>
              <a:defRPr/>
            </a:pPr>
            <a:fld id="{1DFF534D-807E-497A-A51F-76908AD6BF7B}" type="datetime1">
              <a:rPr lang="sv-SE" smtClean="0">
                <a:solidFill>
                  <a:srgbClr val="808080"/>
                </a:solidFill>
              </a:rPr>
              <a:pPr>
                <a:defRPr/>
              </a:pPr>
              <a:t>2024-09-16</a:t>
            </a:fld>
            <a:endParaRPr lang="sv-SE">
              <a:solidFill>
                <a:srgbClr val="80808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sv-SE">
                <a:solidFill>
                  <a:srgbClr val="808080"/>
                </a:solidFill>
              </a:rPr>
              <a:t>Petter Gustavsson</a:t>
            </a:r>
          </a:p>
        </p:txBody>
      </p:sp>
      <p:sp>
        <p:nvSpPr>
          <p:cNvPr id="5" name="Rectangle 6"/>
          <p:cNvSpPr>
            <a:spLocks noGrp="1" noChangeArrowheads="1"/>
          </p:cNvSpPr>
          <p:nvPr>
            <p:ph type="sldNum" sz="quarter" idx="12"/>
          </p:nvPr>
        </p:nvSpPr>
        <p:spPr>
          <a:ln/>
        </p:spPr>
        <p:txBody>
          <a:bodyPr/>
          <a:lstStyle>
            <a:lvl1pPr>
              <a:defRPr/>
            </a:lvl1pPr>
          </a:lstStyle>
          <a:p>
            <a:pPr>
              <a:defRPr/>
            </a:pPr>
            <a:fld id="{122289E5-5D0F-47D1-8CBE-84B7CBF1A02E}" type="slidenum">
              <a:rPr lang="sv-SE">
                <a:solidFill>
                  <a:srgbClr val="808080"/>
                </a:solidFill>
              </a:rPr>
              <a:pPr>
                <a:defRPr/>
              </a:pPr>
              <a:t>‹#›</a:t>
            </a:fld>
            <a:endParaRPr lang="sv-SE">
              <a:solidFill>
                <a:srgbClr val="808080"/>
              </a:solidFill>
            </a:endParaRPr>
          </a:p>
        </p:txBody>
      </p:sp>
    </p:spTree>
    <p:extLst>
      <p:ext uri="{BB962C8B-B14F-4D97-AF65-F5344CB8AC3E}">
        <p14:creationId xmlns:p14="http://schemas.microsoft.com/office/powerpoint/2010/main" val="3858308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1BAA484-E86F-4017-AFBF-F2667A0103D7}" type="datetime1">
              <a:rPr lang="sv-SE" smtClean="0">
                <a:solidFill>
                  <a:srgbClr val="808080"/>
                </a:solidFill>
              </a:rPr>
              <a:pPr>
                <a:defRPr/>
              </a:pPr>
              <a:t>2024-09-16</a:t>
            </a:fld>
            <a:endParaRPr lang="sv-SE">
              <a:solidFill>
                <a:srgbClr val="80808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sv-SE">
                <a:solidFill>
                  <a:srgbClr val="808080"/>
                </a:solidFill>
              </a:rPr>
              <a:t>Petter Gustavsson</a:t>
            </a:r>
          </a:p>
        </p:txBody>
      </p:sp>
      <p:sp>
        <p:nvSpPr>
          <p:cNvPr id="4" name="Rectangle 6"/>
          <p:cNvSpPr>
            <a:spLocks noGrp="1" noChangeArrowheads="1"/>
          </p:cNvSpPr>
          <p:nvPr>
            <p:ph type="sldNum" sz="quarter" idx="12"/>
          </p:nvPr>
        </p:nvSpPr>
        <p:spPr>
          <a:ln/>
        </p:spPr>
        <p:txBody>
          <a:bodyPr/>
          <a:lstStyle>
            <a:lvl1pPr>
              <a:defRPr/>
            </a:lvl1pPr>
          </a:lstStyle>
          <a:p>
            <a:pPr>
              <a:defRPr/>
            </a:pPr>
            <a:fld id="{C5548041-90F1-48B3-8CE4-040B6AEE2D94}" type="slidenum">
              <a:rPr lang="sv-SE">
                <a:solidFill>
                  <a:srgbClr val="808080"/>
                </a:solidFill>
              </a:rPr>
              <a:pPr>
                <a:defRPr/>
              </a:pPr>
              <a:t>‹#›</a:t>
            </a:fld>
            <a:endParaRPr lang="sv-SE">
              <a:solidFill>
                <a:srgbClr val="808080"/>
              </a:solidFill>
            </a:endParaRPr>
          </a:p>
        </p:txBody>
      </p:sp>
    </p:spTree>
    <p:extLst>
      <p:ext uri="{BB962C8B-B14F-4D97-AF65-F5344CB8AC3E}">
        <p14:creationId xmlns:p14="http://schemas.microsoft.com/office/powerpoint/2010/main" val="1360691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1" y="204787"/>
            <a:ext cx="3008313" cy="871538"/>
          </a:xfrm>
        </p:spPr>
        <p:txBody>
          <a:bodyPr anchor="b"/>
          <a:lstStyle>
            <a:lvl1pPr algn="l">
              <a:defRPr sz="1500" b="1"/>
            </a:lvl1pPr>
          </a:lstStyle>
          <a:p>
            <a:r>
              <a:rPr lang="sv-SE"/>
              <a:t>Klicka här för att ändra format</a:t>
            </a:r>
          </a:p>
        </p:txBody>
      </p:sp>
      <p:sp>
        <p:nvSpPr>
          <p:cNvPr id="3" name="Platshållare för innehåll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sv-SE"/>
              <a:t>Klicka här för att ändra format på bakgrundstexten</a:t>
            </a:r>
          </a:p>
        </p:txBody>
      </p:sp>
      <p:sp>
        <p:nvSpPr>
          <p:cNvPr id="5" name="Rectangle 4"/>
          <p:cNvSpPr>
            <a:spLocks noGrp="1" noChangeArrowheads="1"/>
          </p:cNvSpPr>
          <p:nvPr>
            <p:ph type="dt" sz="half" idx="10"/>
          </p:nvPr>
        </p:nvSpPr>
        <p:spPr>
          <a:ln/>
        </p:spPr>
        <p:txBody>
          <a:bodyPr/>
          <a:lstStyle>
            <a:lvl1pPr>
              <a:defRPr/>
            </a:lvl1pPr>
          </a:lstStyle>
          <a:p>
            <a:pPr>
              <a:defRPr/>
            </a:pPr>
            <a:fld id="{DF135A06-87BA-4053-8E81-DD1164874192}" type="datetime1">
              <a:rPr lang="sv-SE" smtClean="0">
                <a:solidFill>
                  <a:srgbClr val="808080"/>
                </a:solidFill>
              </a:rPr>
              <a:pPr>
                <a:defRPr/>
              </a:pPr>
              <a:t>2024-09-16</a:t>
            </a:fld>
            <a:endParaRPr lang="sv-SE">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sv-SE">
                <a:solidFill>
                  <a:srgbClr val="808080"/>
                </a:solidFill>
              </a:rPr>
              <a:t>Petter Gustavsson</a:t>
            </a:r>
          </a:p>
        </p:txBody>
      </p:sp>
      <p:sp>
        <p:nvSpPr>
          <p:cNvPr id="7" name="Rectangle 6"/>
          <p:cNvSpPr>
            <a:spLocks noGrp="1" noChangeArrowheads="1"/>
          </p:cNvSpPr>
          <p:nvPr>
            <p:ph type="sldNum" sz="quarter" idx="12"/>
          </p:nvPr>
        </p:nvSpPr>
        <p:spPr>
          <a:ln/>
        </p:spPr>
        <p:txBody>
          <a:bodyPr/>
          <a:lstStyle>
            <a:lvl1pPr>
              <a:defRPr/>
            </a:lvl1pPr>
          </a:lstStyle>
          <a:p>
            <a:pPr>
              <a:defRPr/>
            </a:pPr>
            <a:fld id="{436C0A89-D388-4A0A-AD43-5D51F9AE9F91}" type="slidenum">
              <a:rPr lang="sv-SE">
                <a:solidFill>
                  <a:srgbClr val="808080"/>
                </a:solidFill>
              </a:rPr>
              <a:pPr>
                <a:defRPr/>
              </a:pPr>
              <a:t>‹#›</a:t>
            </a:fld>
            <a:endParaRPr lang="sv-SE">
              <a:solidFill>
                <a:srgbClr val="808080"/>
              </a:solidFill>
            </a:endParaRPr>
          </a:p>
        </p:txBody>
      </p:sp>
    </p:spTree>
    <p:extLst>
      <p:ext uri="{BB962C8B-B14F-4D97-AF65-F5344CB8AC3E}">
        <p14:creationId xmlns:p14="http://schemas.microsoft.com/office/powerpoint/2010/main" val="2353927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3600450"/>
            <a:ext cx="5486400" cy="425054"/>
          </a:xfrm>
        </p:spPr>
        <p:txBody>
          <a:bodyPr anchor="b"/>
          <a:lstStyle>
            <a:lvl1pPr algn="l">
              <a:defRPr sz="1500" b="1"/>
            </a:lvl1pPr>
          </a:lstStyle>
          <a:p>
            <a:r>
              <a:rPr lang="sv-SE"/>
              <a:t>Klicka här för att ändra format</a:t>
            </a:r>
          </a:p>
        </p:txBody>
      </p:sp>
      <p:sp>
        <p:nvSpPr>
          <p:cNvPr id="3" name="Platshållare för bild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sv-SE" noProof="0"/>
          </a:p>
        </p:txBody>
      </p:sp>
      <p:sp>
        <p:nvSpPr>
          <p:cNvPr id="4" name="Platshållare för text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sv-SE"/>
              <a:t>Klicka här för att ändra format på bakgrundstexten</a:t>
            </a:r>
          </a:p>
        </p:txBody>
      </p:sp>
      <p:sp>
        <p:nvSpPr>
          <p:cNvPr id="5" name="Rectangle 4"/>
          <p:cNvSpPr>
            <a:spLocks noGrp="1" noChangeArrowheads="1"/>
          </p:cNvSpPr>
          <p:nvPr>
            <p:ph type="dt" sz="half" idx="10"/>
          </p:nvPr>
        </p:nvSpPr>
        <p:spPr>
          <a:ln/>
        </p:spPr>
        <p:txBody>
          <a:bodyPr/>
          <a:lstStyle>
            <a:lvl1pPr>
              <a:defRPr/>
            </a:lvl1pPr>
          </a:lstStyle>
          <a:p>
            <a:pPr>
              <a:defRPr/>
            </a:pPr>
            <a:fld id="{61FFBC48-2F6C-4D12-A820-49B7A9F4C8DE}" type="datetime1">
              <a:rPr lang="sv-SE" smtClean="0">
                <a:solidFill>
                  <a:srgbClr val="808080"/>
                </a:solidFill>
              </a:rPr>
              <a:pPr>
                <a:defRPr/>
              </a:pPr>
              <a:t>2024-09-16</a:t>
            </a:fld>
            <a:endParaRPr lang="sv-SE">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sv-SE">
                <a:solidFill>
                  <a:srgbClr val="808080"/>
                </a:solidFill>
              </a:rPr>
              <a:t>Petter Gustavsson</a:t>
            </a:r>
          </a:p>
        </p:txBody>
      </p:sp>
      <p:sp>
        <p:nvSpPr>
          <p:cNvPr id="7" name="Rectangle 6"/>
          <p:cNvSpPr>
            <a:spLocks noGrp="1" noChangeArrowheads="1"/>
          </p:cNvSpPr>
          <p:nvPr>
            <p:ph type="sldNum" sz="quarter" idx="12"/>
          </p:nvPr>
        </p:nvSpPr>
        <p:spPr>
          <a:ln/>
        </p:spPr>
        <p:txBody>
          <a:bodyPr/>
          <a:lstStyle>
            <a:lvl1pPr>
              <a:defRPr/>
            </a:lvl1pPr>
          </a:lstStyle>
          <a:p>
            <a:pPr>
              <a:defRPr/>
            </a:pPr>
            <a:fld id="{87ED6144-1BC9-404C-8423-E3EB27B3DAE6}" type="slidenum">
              <a:rPr lang="sv-SE">
                <a:solidFill>
                  <a:srgbClr val="808080"/>
                </a:solidFill>
              </a:rPr>
              <a:pPr>
                <a:defRPr/>
              </a:pPr>
              <a:t>‹#›</a:t>
            </a:fld>
            <a:endParaRPr lang="sv-SE">
              <a:solidFill>
                <a:srgbClr val="808080"/>
              </a:solidFill>
            </a:endParaRPr>
          </a:p>
        </p:txBody>
      </p:sp>
    </p:spTree>
    <p:extLst>
      <p:ext uri="{BB962C8B-B14F-4D97-AF65-F5344CB8AC3E}">
        <p14:creationId xmlns:p14="http://schemas.microsoft.com/office/powerpoint/2010/main" val="38128536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p:cNvSpPr>
            <a:spLocks noGrp="1" noChangeArrowheads="1"/>
          </p:cNvSpPr>
          <p:nvPr>
            <p:ph type="dt" sz="half" idx="10"/>
          </p:nvPr>
        </p:nvSpPr>
        <p:spPr>
          <a:ln/>
        </p:spPr>
        <p:txBody>
          <a:bodyPr/>
          <a:lstStyle>
            <a:lvl1pPr>
              <a:defRPr/>
            </a:lvl1pPr>
          </a:lstStyle>
          <a:p>
            <a:pPr>
              <a:defRPr/>
            </a:pPr>
            <a:fld id="{8D32828E-F418-4FC9-A4DD-6A6A5AD3F772}" type="datetime1">
              <a:rPr lang="sv-SE" smtClean="0">
                <a:solidFill>
                  <a:srgbClr val="808080"/>
                </a:solidFill>
              </a:rPr>
              <a:pPr>
                <a:defRPr/>
              </a:pPr>
              <a:t>2024-09-16</a:t>
            </a:fld>
            <a:endParaRPr lang="sv-SE">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sv-SE">
                <a:solidFill>
                  <a:srgbClr val="808080"/>
                </a:solidFill>
              </a:rPr>
              <a:t>Petter Gustavsson</a:t>
            </a:r>
          </a:p>
        </p:txBody>
      </p:sp>
      <p:sp>
        <p:nvSpPr>
          <p:cNvPr id="6" name="Rectangle 6"/>
          <p:cNvSpPr>
            <a:spLocks noGrp="1" noChangeArrowheads="1"/>
          </p:cNvSpPr>
          <p:nvPr>
            <p:ph type="sldNum" sz="quarter" idx="12"/>
          </p:nvPr>
        </p:nvSpPr>
        <p:spPr>
          <a:ln/>
        </p:spPr>
        <p:txBody>
          <a:bodyPr/>
          <a:lstStyle>
            <a:lvl1pPr>
              <a:defRPr/>
            </a:lvl1pPr>
          </a:lstStyle>
          <a:p>
            <a:pPr>
              <a:defRPr/>
            </a:pPr>
            <a:fld id="{88F21D93-ABAD-423F-B115-75EA859AB615}" type="slidenum">
              <a:rPr lang="sv-SE">
                <a:solidFill>
                  <a:srgbClr val="808080"/>
                </a:solidFill>
              </a:rPr>
              <a:pPr>
                <a:defRPr/>
              </a:pPr>
              <a:t>‹#›</a:t>
            </a:fld>
            <a:endParaRPr lang="sv-SE">
              <a:solidFill>
                <a:srgbClr val="808080"/>
              </a:solidFill>
            </a:endParaRPr>
          </a:p>
        </p:txBody>
      </p:sp>
    </p:spTree>
    <p:extLst>
      <p:ext uri="{BB962C8B-B14F-4D97-AF65-F5344CB8AC3E}">
        <p14:creationId xmlns:p14="http://schemas.microsoft.com/office/powerpoint/2010/main" val="404140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255971" y="339502"/>
            <a:ext cx="8632045"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baseline="0"/>
            </a:lvl1pPr>
          </a:lstStyle>
          <a:p>
            <a:pPr lvl="0"/>
            <a:r>
              <a:rPr lang="sv-SE"/>
              <a:t>Klicka här för att ändra mall för rubrikformat</a:t>
            </a:r>
            <a:endParaRPr lang="sv-SE" dirty="0"/>
          </a:p>
        </p:txBody>
      </p:sp>
      <p:sp>
        <p:nvSpPr>
          <p:cNvPr id="10" name="Rectangle 3"/>
          <p:cNvSpPr>
            <a:spLocks noGrp="1" noChangeArrowheads="1"/>
          </p:cNvSpPr>
          <p:nvPr>
            <p:ph idx="1"/>
          </p:nvPr>
        </p:nvSpPr>
        <p:spPr bwMode="auto">
          <a:xfrm>
            <a:off x="256774" y="1402829"/>
            <a:ext cx="8631243" cy="319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sv-SE"/>
              <a:t>Redigera format för bakgrundstext</a:t>
            </a:r>
          </a:p>
          <a:p>
            <a:pPr lvl="1"/>
            <a:r>
              <a:rPr lang="sv-SE"/>
              <a:t>Nivå två</a:t>
            </a:r>
          </a:p>
          <a:p>
            <a:pPr lvl="2"/>
            <a:r>
              <a:rPr lang="sv-SE"/>
              <a:t>Nivå tre</a:t>
            </a:r>
          </a:p>
          <a:p>
            <a:pPr lvl="3"/>
            <a:r>
              <a:rPr lang="sv-SE"/>
              <a:t>Nivå fyra</a:t>
            </a:r>
          </a:p>
        </p:txBody>
      </p:sp>
      <p:sp>
        <p:nvSpPr>
          <p:cNvPr id="2" name="Platshållare för sidfot 2">
            <a:extLst>
              <a:ext uri="{FF2B5EF4-FFF2-40B4-BE49-F238E27FC236}">
                <a16:creationId xmlns:a16="http://schemas.microsoft.com/office/drawing/2014/main" id="{009749DF-7E5C-713A-D45D-D9653C97CE16}"/>
              </a:ext>
            </a:extLst>
          </p:cNvPr>
          <p:cNvSpPr>
            <a:spLocks noGrp="1"/>
          </p:cNvSpPr>
          <p:nvPr>
            <p:ph type="ftr" sz="quarter" idx="3"/>
          </p:nvPr>
        </p:nvSpPr>
        <p:spPr>
          <a:xfrm>
            <a:off x="255983" y="4790351"/>
            <a:ext cx="2443809" cy="171450"/>
          </a:xfrm>
          <a:prstGeom prst="rect">
            <a:avLst/>
          </a:prstGeom>
        </p:spPr>
        <p:txBody>
          <a:bodyPr vert="horz" lIns="91440" tIns="45720" rIns="91440" bIns="45720" rtlCol="0" anchor="t"/>
          <a:lstStyle>
            <a:lvl1pPr algn="l">
              <a:tabLst/>
              <a:defRPr sz="800">
                <a:solidFill>
                  <a:srgbClr val="4F0433"/>
                </a:solidFill>
                <a:latin typeface="+mn-lt"/>
              </a:defRPr>
            </a:lvl1pPr>
          </a:lstStyle>
          <a:p>
            <a:r>
              <a:rPr lang="sv-SE" dirty="0"/>
              <a:t>Karolinska Institutet - ett medicinskt universitet</a:t>
            </a:r>
          </a:p>
        </p:txBody>
      </p:sp>
      <p:sp>
        <p:nvSpPr>
          <p:cNvPr id="4" name="Platshållare för datum 3"/>
          <p:cNvSpPr>
            <a:spLocks noGrp="1"/>
          </p:cNvSpPr>
          <p:nvPr>
            <p:ph type="dt" sz="half" idx="10"/>
          </p:nvPr>
        </p:nvSpPr>
        <p:spPr/>
        <p:txBody>
          <a:bodyPr/>
          <a:lstStyle>
            <a:lvl1pPr>
              <a:defRPr/>
            </a:lvl1pPr>
          </a:lstStyle>
          <a:p>
            <a:fld id="{842A2CD5-DA8C-4B9D-8315-B34160A16C25}" type="datetime4">
              <a:rPr lang="sv-SE" smtClean="0"/>
              <a:t>16 september 2024</a:t>
            </a:fld>
            <a:endParaRPr lang="sv-SE"/>
          </a:p>
        </p:txBody>
      </p:sp>
      <p:sp>
        <p:nvSpPr>
          <p:cNvPr id="6" name="Platshållare för bildnummer 5"/>
          <p:cNvSpPr>
            <a:spLocks noGrp="1"/>
          </p:cNvSpPr>
          <p:nvPr>
            <p:ph type="sldNum" sz="quarter" idx="12"/>
          </p:nvPr>
        </p:nvSpPr>
        <p:spPr/>
        <p:txBody>
          <a:bodyPr/>
          <a:lstStyle>
            <a:lvl1pPr>
              <a:defRPr/>
            </a:lvl1pPr>
          </a:lstStyle>
          <a:p>
            <a:fld id="{15859C56-CB7E-413F-8971-4226A1EF6823}" type="slidenum">
              <a:rPr lang="sv-SE"/>
              <a:pPr/>
              <a:t>‹#›</a:t>
            </a:fld>
            <a:endParaRPr lang="sv-SE"/>
          </a:p>
        </p:txBody>
      </p:sp>
    </p:spTree>
    <p:extLst>
      <p:ext uri="{BB962C8B-B14F-4D97-AF65-F5344CB8AC3E}">
        <p14:creationId xmlns:p14="http://schemas.microsoft.com/office/powerpoint/2010/main" val="351263294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369050" y="790575"/>
            <a:ext cx="1943100" cy="388620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539750" y="790575"/>
            <a:ext cx="5676900" cy="388620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p:cNvSpPr>
            <a:spLocks noGrp="1" noChangeArrowheads="1"/>
          </p:cNvSpPr>
          <p:nvPr>
            <p:ph type="dt" sz="half" idx="10"/>
          </p:nvPr>
        </p:nvSpPr>
        <p:spPr>
          <a:ln/>
        </p:spPr>
        <p:txBody>
          <a:bodyPr/>
          <a:lstStyle>
            <a:lvl1pPr>
              <a:defRPr/>
            </a:lvl1pPr>
          </a:lstStyle>
          <a:p>
            <a:pPr>
              <a:defRPr/>
            </a:pPr>
            <a:fld id="{99A13EDC-E94D-442F-93BA-14EC1006B982}" type="datetime1">
              <a:rPr lang="sv-SE" smtClean="0">
                <a:solidFill>
                  <a:srgbClr val="808080"/>
                </a:solidFill>
              </a:rPr>
              <a:pPr>
                <a:defRPr/>
              </a:pPr>
              <a:t>2024-09-16</a:t>
            </a:fld>
            <a:endParaRPr lang="sv-SE">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sv-SE">
                <a:solidFill>
                  <a:srgbClr val="808080"/>
                </a:solidFill>
              </a:rPr>
              <a:t>Petter Gustavsson</a:t>
            </a:r>
          </a:p>
        </p:txBody>
      </p:sp>
      <p:sp>
        <p:nvSpPr>
          <p:cNvPr id="6" name="Rectangle 6"/>
          <p:cNvSpPr>
            <a:spLocks noGrp="1" noChangeArrowheads="1"/>
          </p:cNvSpPr>
          <p:nvPr>
            <p:ph type="sldNum" sz="quarter" idx="12"/>
          </p:nvPr>
        </p:nvSpPr>
        <p:spPr>
          <a:ln/>
        </p:spPr>
        <p:txBody>
          <a:bodyPr/>
          <a:lstStyle>
            <a:lvl1pPr>
              <a:defRPr/>
            </a:lvl1pPr>
          </a:lstStyle>
          <a:p>
            <a:pPr>
              <a:defRPr/>
            </a:pPr>
            <a:fld id="{D8C78151-8E3E-466D-8560-23A7C271B6B8}" type="slidenum">
              <a:rPr lang="sv-SE">
                <a:solidFill>
                  <a:srgbClr val="808080"/>
                </a:solidFill>
              </a:rPr>
              <a:pPr>
                <a:defRPr/>
              </a:pPr>
              <a:t>‹#›</a:t>
            </a:fld>
            <a:endParaRPr lang="sv-SE">
              <a:solidFill>
                <a:srgbClr val="808080"/>
              </a:solidFill>
            </a:endParaRPr>
          </a:p>
        </p:txBody>
      </p:sp>
    </p:spTree>
    <p:extLst>
      <p:ext uri="{BB962C8B-B14F-4D97-AF65-F5344CB8AC3E}">
        <p14:creationId xmlns:p14="http://schemas.microsoft.com/office/powerpoint/2010/main" val="41323106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Innehåll">
    <p:spTree>
      <p:nvGrpSpPr>
        <p:cNvPr id="1" name=""/>
        <p:cNvGrpSpPr/>
        <p:nvPr/>
      </p:nvGrpSpPr>
      <p:grpSpPr>
        <a:xfrm>
          <a:off x="0" y="0"/>
          <a:ext cx="0" cy="0"/>
          <a:chOff x="0" y="0"/>
          <a:chExt cx="0" cy="0"/>
        </a:xfrm>
      </p:grpSpPr>
      <p:sp>
        <p:nvSpPr>
          <p:cNvPr id="2" name="Platshållare för innehåll 1"/>
          <p:cNvSpPr>
            <a:spLocks noGrp="1"/>
          </p:cNvSpPr>
          <p:nvPr>
            <p:ph/>
          </p:nvPr>
        </p:nvSpPr>
        <p:spPr>
          <a:xfrm>
            <a:off x="539750" y="790575"/>
            <a:ext cx="7772400" cy="38862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Rectangle 4"/>
          <p:cNvSpPr>
            <a:spLocks noGrp="1" noChangeArrowheads="1"/>
          </p:cNvSpPr>
          <p:nvPr>
            <p:ph type="dt" sz="half" idx="10"/>
          </p:nvPr>
        </p:nvSpPr>
        <p:spPr>
          <a:ln/>
        </p:spPr>
        <p:txBody>
          <a:bodyPr/>
          <a:lstStyle>
            <a:lvl1pPr>
              <a:defRPr/>
            </a:lvl1pPr>
          </a:lstStyle>
          <a:p>
            <a:pPr>
              <a:defRPr/>
            </a:pPr>
            <a:fld id="{F5AE232D-9464-4364-827F-CCF366408F35}" type="datetime1">
              <a:rPr lang="sv-SE" smtClean="0">
                <a:solidFill>
                  <a:srgbClr val="808080"/>
                </a:solidFill>
              </a:rPr>
              <a:pPr>
                <a:defRPr/>
              </a:pPr>
              <a:t>2024-09-16</a:t>
            </a:fld>
            <a:endParaRPr lang="sv-SE">
              <a:solidFill>
                <a:srgbClr val="80808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sv-SE">
                <a:solidFill>
                  <a:srgbClr val="808080"/>
                </a:solidFill>
              </a:rPr>
              <a:t>Petter Gustavsson</a:t>
            </a:r>
          </a:p>
        </p:txBody>
      </p:sp>
      <p:sp>
        <p:nvSpPr>
          <p:cNvPr id="5" name="Rectangle 6"/>
          <p:cNvSpPr>
            <a:spLocks noGrp="1" noChangeArrowheads="1"/>
          </p:cNvSpPr>
          <p:nvPr>
            <p:ph type="sldNum" sz="quarter" idx="12"/>
          </p:nvPr>
        </p:nvSpPr>
        <p:spPr>
          <a:ln/>
        </p:spPr>
        <p:txBody>
          <a:bodyPr/>
          <a:lstStyle>
            <a:lvl1pPr>
              <a:defRPr/>
            </a:lvl1pPr>
          </a:lstStyle>
          <a:p>
            <a:pPr>
              <a:defRPr/>
            </a:pPr>
            <a:fld id="{DF2766FC-4451-45DC-AA78-0F8FF5A41919}" type="slidenum">
              <a:rPr lang="sv-SE">
                <a:solidFill>
                  <a:srgbClr val="808080"/>
                </a:solidFill>
              </a:rPr>
              <a:pPr>
                <a:defRPr/>
              </a:pPr>
              <a:t>‹#›</a:t>
            </a:fld>
            <a:endParaRPr lang="sv-SE">
              <a:solidFill>
                <a:srgbClr val="808080"/>
              </a:solidFill>
            </a:endParaRPr>
          </a:p>
        </p:txBody>
      </p:sp>
    </p:spTree>
    <p:extLst>
      <p:ext uri="{BB962C8B-B14F-4D97-AF65-F5344CB8AC3E}">
        <p14:creationId xmlns:p14="http://schemas.microsoft.com/office/powerpoint/2010/main" val="168354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reserve="1">
  <p:cSld name="Rubrik, text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539750" y="790575"/>
            <a:ext cx="7772400" cy="857250"/>
          </a:xfrm>
        </p:spPr>
        <p:txBody>
          <a:bodyPr/>
          <a:lstStyle/>
          <a:p>
            <a:r>
              <a:rPr lang="sv-SE"/>
              <a:t>Klicka här för att ändra format</a:t>
            </a:r>
          </a:p>
        </p:txBody>
      </p:sp>
      <p:sp>
        <p:nvSpPr>
          <p:cNvPr id="3" name="Platshållare för text 2"/>
          <p:cNvSpPr>
            <a:spLocks noGrp="1"/>
          </p:cNvSpPr>
          <p:nvPr>
            <p:ph type="body" sz="half" idx="1"/>
          </p:nvPr>
        </p:nvSpPr>
        <p:spPr>
          <a:xfrm>
            <a:off x="539750" y="1590675"/>
            <a:ext cx="3810000" cy="30861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502150" y="1590675"/>
            <a:ext cx="3810000" cy="30861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p:cNvSpPr>
            <a:spLocks noGrp="1" noChangeArrowheads="1"/>
          </p:cNvSpPr>
          <p:nvPr>
            <p:ph type="dt" sz="half" idx="10"/>
          </p:nvPr>
        </p:nvSpPr>
        <p:spPr>
          <a:ln/>
        </p:spPr>
        <p:txBody>
          <a:bodyPr/>
          <a:lstStyle>
            <a:lvl1pPr>
              <a:defRPr/>
            </a:lvl1pPr>
          </a:lstStyle>
          <a:p>
            <a:pPr>
              <a:defRPr/>
            </a:pPr>
            <a:fld id="{B14685DF-6F34-4984-A649-3210CD83E852}" type="datetime1">
              <a:rPr lang="sv-SE" smtClean="0">
                <a:solidFill>
                  <a:srgbClr val="808080"/>
                </a:solidFill>
              </a:rPr>
              <a:pPr>
                <a:defRPr/>
              </a:pPr>
              <a:t>2024-09-16</a:t>
            </a:fld>
            <a:endParaRPr lang="sv-SE">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sv-SE">
                <a:solidFill>
                  <a:srgbClr val="808080"/>
                </a:solidFill>
              </a:rPr>
              <a:t>Petter Gustavsson</a:t>
            </a:r>
          </a:p>
        </p:txBody>
      </p:sp>
      <p:sp>
        <p:nvSpPr>
          <p:cNvPr id="7" name="Rectangle 6"/>
          <p:cNvSpPr>
            <a:spLocks noGrp="1" noChangeArrowheads="1"/>
          </p:cNvSpPr>
          <p:nvPr>
            <p:ph type="sldNum" sz="quarter" idx="12"/>
          </p:nvPr>
        </p:nvSpPr>
        <p:spPr>
          <a:ln/>
        </p:spPr>
        <p:txBody>
          <a:bodyPr/>
          <a:lstStyle>
            <a:lvl1pPr>
              <a:defRPr/>
            </a:lvl1pPr>
          </a:lstStyle>
          <a:p>
            <a:pPr>
              <a:defRPr/>
            </a:pPr>
            <a:fld id="{BD5B6D77-3F07-4D54-BCCC-EDD064594C28}" type="slidenum">
              <a:rPr lang="sv-SE">
                <a:solidFill>
                  <a:srgbClr val="808080"/>
                </a:solidFill>
              </a:rPr>
              <a:pPr>
                <a:defRPr/>
              </a:pPr>
              <a:t>‹#›</a:t>
            </a:fld>
            <a:endParaRPr lang="sv-SE">
              <a:solidFill>
                <a:srgbClr val="808080"/>
              </a:solidFill>
            </a:endParaRPr>
          </a:p>
        </p:txBody>
      </p:sp>
    </p:spTree>
    <p:extLst>
      <p:ext uri="{BB962C8B-B14F-4D97-AF65-F5344CB8AC3E}">
        <p14:creationId xmlns:p14="http://schemas.microsoft.com/office/powerpoint/2010/main" val="1546140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Endast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p>
            <a:r>
              <a:rPr lang="en-GB" noProof="0" dirty="0"/>
              <a:t>Click here to change format</a:t>
            </a:r>
            <a:endParaRPr lang="sv-SE" dirty="0"/>
          </a:p>
        </p:txBody>
      </p:sp>
      <p:sp>
        <p:nvSpPr>
          <p:cNvPr id="3" name="Platshållare för datum 2"/>
          <p:cNvSpPr>
            <a:spLocks noGrp="1"/>
          </p:cNvSpPr>
          <p:nvPr>
            <p:ph type="dt" sz="half" idx="10"/>
          </p:nvPr>
        </p:nvSpPr>
        <p:spPr/>
        <p:txBody>
          <a:bodyPr/>
          <a:lstStyle/>
          <a:p>
            <a:fld id="{ECCC3E19-8634-4DB8-B3B9-DC80EC13C4DB}" type="datetime1">
              <a:rPr lang="en-GB" noProof="0" smtClean="0"/>
              <a:t>16/09/2024</a:t>
            </a:fld>
            <a:endParaRPr lang="en-GB" noProof="0"/>
          </a:p>
        </p:txBody>
      </p:sp>
      <p:sp>
        <p:nvSpPr>
          <p:cNvPr id="4" name="Platshållare för sidfot 3"/>
          <p:cNvSpPr>
            <a:spLocks noGrp="1"/>
          </p:cNvSpPr>
          <p:nvPr>
            <p:ph type="ftr" sz="quarter" idx="11"/>
          </p:nvPr>
        </p:nvSpPr>
        <p:spPr/>
        <p:txBody>
          <a:bodyPr/>
          <a:lstStyle/>
          <a:p>
            <a:r>
              <a:rPr lang="en-GB" noProof="0"/>
              <a:t>Name Surname</a:t>
            </a:r>
          </a:p>
        </p:txBody>
      </p:sp>
      <p:sp>
        <p:nvSpPr>
          <p:cNvPr id="5" name="Platshållare för bildnummer 4"/>
          <p:cNvSpPr>
            <a:spLocks noGrp="1"/>
          </p:cNvSpPr>
          <p:nvPr>
            <p:ph type="sldNum" sz="quarter" idx="12"/>
          </p:nvPr>
        </p:nvSpPr>
        <p:spPr/>
        <p:txBody>
          <a:bodyPr/>
          <a:lstStyle/>
          <a:p>
            <a:fld id="{9C55E47A-73E2-4382-A5AF-5DD7C54FE3D2}" type="slidenum">
              <a:rPr lang="en-GB" noProof="0" smtClean="0"/>
              <a:pPr/>
              <a:t>‹#›</a:t>
            </a:fld>
            <a:endParaRPr lang="en-GB" noProof="0"/>
          </a:p>
        </p:txBody>
      </p:sp>
      <p:sp>
        <p:nvSpPr>
          <p:cNvPr id="8" name="Platshållare för text 7"/>
          <p:cNvSpPr>
            <a:spLocks noGrp="1"/>
          </p:cNvSpPr>
          <p:nvPr>
            <p:ph type="body" sz="quarter" idx="13" hasCustomPrompt="1"/>
          </p:nvPr>
        </p:nvSpPr>
        <p:spPr>
          <a:xfrm>
            <a:off x="5759451" y="4633026"/>
            <a:ext cx="2989263" cy="110728"/>
          </a:xfrm>
        </p:spPr>
        <p:txBody>
          <a:bodyPr>
            <a:normAutofit/>
          </a:bodyPr>
          <a:lstStyle>
            <a:lvl1pPr marL="0" indent="0" algn="r">
              <a:buNone/>
              <a:defRPr sz="525">
                <a:solidFill>
                  <a:schemeClr val="tx2"/>
                </a:solidFill>
              </a:defRPr>
            </a:lvl1pPr>
          </a:lstStyle>
          <a:p>
            <a:pPr lvl="0"/>
            <a:r>
              <a:rPr lang="en-GB" noProof="0"/>
              <a:t>Source</a:t>
            </a:r>
          </a:p>
        </p:txBody>
      </p:sp>
    </p:spTree>
    <p:extLst>
      <p:ext uri="{BB962C8B-B14F-4D97-AF65-F5344CB8AC3E}">
        <p14:creationId xmlns:p14="http://schemas.microsoft.com/office/powerpoint/2010/main" val="286279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Rubrik + 2 innehållsdelar">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ED75CC17-B226-9EC7-7062-ECD0FA065757}"/>
              </a:ext>
            </a:extLst>
          </p:cNvPr>
          <p:cNvSpPr>
            <a:spLocks noGrp="1" noChangeArrowheads="1"/>
          </p:cNvSpPr>
          <p:nvPr>
            <p:ph type="title"/>
          </p:nvPr>
        </p:nvSpPr>
        <p:spPr bwMode="auto">
          <a:xfrm>
            <a:off x="255971" y="339502"/>
            <a:ext cx="8632045"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t>Klicka här för att ändra mall för rubrikformat</a:t>
            </a:r>
            <a:endParaRPr lang="sv-SE" dirty="0"/>
          </a:p>
        </p:txBody>
      </p:sp>
      <p:sp>
        <p:nvSpPr>
          <p:cNvPr id="9" name="Rectangle 3">
            <a:extLst>
              <a:ext uri="{FF2B5EF4-FFF2-40B4-BE49-F238E27FC236}">
                <a16:creationId xmlns:a16="http://schemas.microsoft.com/office/drawing/2014/main" id="{B73CEA02-8FD8-B27D-7351-D598B5116632}"/>
              </a:ext>
            </a:extLst>
          </p:cNvPr>
          <p:cNvSpPr>
            <a:spLocks noGrp="1" noChangeArrowheads="1"/>
          </p:cNvSpPr>
          <p:nvPr>
            <p:ph idx="13"/>
          </p:nvPr>
        </p:nvSpPr>
        <p:spPr bwMode="auto">
          <a:xfrm>
            <a:off x="256774" y="1402829"/>
            <a:ext cx="4170039" cy="319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t>Redigera format för bakgrundstext</a:t>
            </a:r>
          </a:p>
          <a:p>
            <a:pPr lvl="1"/>
            <a:r>
              <a:rPr lang="sv-SE"/>
              <a:t>Nivå två</a:t>
            </a:r>
          </a:p>
          <a:p>
            <a:pPr lvl="2"/>
            <a:r>
              <a:rPr lang="sv-SE"/>
              <a:t>Nivå tre</a:t>
            </a:r>
          </a:p>
          <a:p>
            <a:pPr lvl="3"/>
            <a:r>
              <a:rPr lang="sv-SE"/>
              <a:t>Nivå fyra</a:t>
            </a:r>
          </a:p>
        </p:txBody>
      </p:sp>
      <p:sp>
        <p:nvSpPr>
          <p:cNvPr id="4" name="Platshållare för innehåll 3"/>
          <p:cNvSpPr>
            <a:spLocks noGrp="1"/>
          </p:cNvSpPr>
          <p:nvPr>
            <p:ph sz="half" idx="2"/>
          </p:nvPr>
        </p:nvSpPr>
        <p:spPr>
          <a:xfrm>
            <a:off x="4711200" y="1403857"/>
            <a:ext cx="4170040" cy="3189163"/>
          </a:xfrm>
        </p:spPr>
        <p:txBody>
          <a:bodyPr/>
          <a:lstStyle>
            <a:lvl1pPr>
              <a:defRPr sz="1800"/>
            </a:lvl1pPr>
            <a:lvl2pPr>
              <a:defRPr sz="1600"/>
            </a:lvl2pPr>
            <a:lvl3pPr>
              <a:defRPr sz="1400"/>
            </a:lvl3pPr>
            <a:lvl4pPr>
              <a:defRPr sz="1200"/>
            </a:lvl4pPr>
            <a:lvl5pPr>
              <a:defRPr sz="1600"/>
            </a:lvl5pPr>
            <a:lvl6pPr>
              <a:defRPr sz="1800"/>
            </a:lvl6pPr>
            <a:lvl7pPr>
              <a:defRPr sz="1800"/>
            </a:lvl7pPr>
            <a:lvl8pPr>
              <a:defRPr sz="1800"/>
            </a:lvl8pPr>
            <a:lvl9pPr>
              <a:defRPr sz="1800"/>
            </a:lvl9pPr>
          </a:lstStyle>
          <a:p>
            <a:pPr lvl="0"/>
            <a:r>
              <a:rPr lang="sv-SE"/>
              <a:t>Redigera format för bakgrundstext</a:t>
            </a:r>
          </a:p>
          <a:p>
            <a:pPr lvl="1"/>
            <a:r>
              <a:rPr lang="sv-SE"/>
              <a:t>Nivå två</a:t>
            </a:r>
          </a:p>
          <a:p>
            <a:pPr lvl="2"/>
            <a:r>
              <a:rPr lang="sv-SE"/>
              <a:t>Nivå tre</a:t>
            </a:r>
          </a:p>
          <a:p>
            <a:pPr lvl="3"/>
            <a:r>
              <a:rPr lang="sv-SE"/>
              <a:t>Nivå fyra</a:t>
            </a:r>
          </a:p>
        </p:txBody>
      </p:sp>
      <p:sp>
        <p:nvSpPr>
          <p:cNvPr id="2" name="Platshållare för sidfot 2">
            <a:extLst>
              <a:ext uri="{FF2B5EF4-FFF2-40B4-BE49-F238E27FC236}">
                <a16:creationId xmlns:a16="http://schemas.microsoft.com/office/drawing/2014/main" id="{BBC55AFF-EEAC-CC84-7EDE-436AC101B92B}"/>
              </a:ext>
            </a:extLst>
          </p:cNvPr>
          <p:cNvSpPr>
            <a:spLocks noGrp="1"/>
          </p:cNvSpPr>
          <p:nvPr>
            <p:ph type="ftr" sz="quarter" idx="3"/>
          </p:nvPr>
        </p:nvSpPr>
        <p:spPr>
          <a:xfrm>
            <a:off x="255983" y="4790351"/>
            <a:ext cx="2443809" cy="171450"/>
          </a:xfrm>
          <a:prstGeom prst="rect">
            <a:avLst/>
          </a:prstGeom>
        </p:spPr>
        <p:txBody>
          <a:bodyPr vert="horz" lIns="91440" tIns="45720" rIns="91440" bIns="45720" rtlCol="0" anchor="t"/>
          <a:lstStyle>
            <a:lvl1pPr algn="l">
              <a:tabLst/>
              <a:defRPr sz="800">
                <a:solidFill>
                  <a:srgbClr val="4F0433"/>
                </a:solidFill>
                <a:latin typeface="+mn-lt"/>
              </a:defRPr>
            </a:lvl1pPr>
          </a:lstStyle>
          <a:p>
            <a:r>
              <a:rPr lang="sv-SE"/>
              <a:t>Karolinska Institutet - ett medicinskt universitet</a:t>
            </a:r>
            <a:endParaRPr lang="sv-SE" dirty="0"/>
          </a:p>
        </p:txBody>
      </p:sp>
      <p:sp>
        <p:nvSpPr>
          <p:cNvPr id="5" name="Platshållare för datum 4"/>
          <p:cNvSpPr>
            <a:spLocks noGrp="1"/>
          </p:cNvSpPr>
          <p:nvPr>
            <p:ph type="dt" sz="half" idx="10"/>
          </p:nvPr>
        </p:nvSpPr>
        <p:spPr/>
        <p:txBody>
          <a:bodyPr/>
          <a:lstStyle>
            <a:lvl1pPr>
              <a:defRPr/>
            </a:lvl1pPr>
          </a:lstStyle>
          <a:p>
            <a:fld id="{2BB84996-FDAD-4A7F-89D4-758A2E9C5C80}" type="datetime4">
              <a:rPr lang="sv-SE" smtClean="0"/>
              <a:t>16 september 2024</a:t>
            </a:fld>
            <a:endParaRPr lang="sv-SE"/>
          </a:p>
        </p:txBody>
      </p:sp>
      <p:sp>
        <p:nvSpPr>
          <p:cNvPr id="7" name="Platshållare för bildnummer 6"/>
          <p:cNvSpPr>
            <a:spLocks noGrp="1"/>
          </p:cNvSpPr>
          <p:nvPr>
            <p:ph type="sldNum" sz="quarter" idx="12"/>
          </p:nvPr>
        </p:nvSpPr>
        <p:spPr/>
        <p:txBody>
          <a:bodyPr/>
          <a:lstStyle>
            <a:lvl1pPr>
              <a:defRPr/>
            </a:lvl1pPr>
          </a:lstStyle>
          <a:p>
            <a:fld id="{719C98C6-00F0-4387-A9BA-FB521E0564CA}" type="slidenum">
              <a:rPr lang="sv-SE"/>
              <a:pPr/>
              <a:t>‹#›</a:t>
            </a:fld>
            <a:endParaRPr lang="sv-SE"/>
          </a:p>
        </p:txBody>
      </p:sp>
    </p:spTree>
    <p:extLst>
      <p:ext uri="{BB962C8B-B14F-4D97-AF65-F5344CB8AC3E}">
        <p14:creationId xmlns:p14="http://schemas.microsoft.com/office/powerpoint/2010/main" val="216848587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02E2751E-29B4-AE75-0730-6CFFB5936B81}"/>
              </a:ext>
            </a:extLst>
          </p:cNvPr>
          <p:cNvSpPr>
            <a:spLocks noGrp="1"/>
          </p:cNvSpPr>
          <p:nvPr>
            <p:ph sz="quarter" idx="13" hasCustomPrompt="1"/>
          </p:nvPr>
        </p:nvSpPr>
        <p:spPr>
          <a:xfrm>
            <a:off x="0" y="0"/>
            <a:ext cx="9144000" cy="5143500"/>
          </a:xfrm>
        </p:spPr>
        <p:txBody>
          <a:bodyPr/>
          <a:lstStyle>
            <a:lvl1pPr marL="0" indent="0">
              <a:buNone/>
              <a:defRPr sz="1400"/>
            </a:lvl1pPr>
          </a:lstStyle>
          <a:p>
            <a:pPr lvl="0"/>
            <a:r>
              <a:rPr lang="sv-SE" dirty="0"/>
              <a:t>Klicka på första eller andra ikonen i den andra raden av ikoner för att infoga en bild.</a:t>
            </a:r>
          </a:p>
        </p:txBody>
      </p:sp>
      <p:sp>
        <p:nvSpPr>
          <p:cNvPr id="9" name="Platshållare för sidfot 8">
            <a:extLst>
              <a:ext uri="{FF2B5EF4-FFF2-40B4-BE49-F238E27FC236}">
                <a16:creationId xmlns:a16="http://schemas.microsoft.com/office/drawing/2014/main" id="{DD1BCA6E-C8FD-891D-4F83-66CC4277CA70}"/>
              </a:ext>
            </a:extLst>
          </p:cNvPr>
          <p:cNvSpPr>
            <a:spLocks noGrp="1"/>
          </p:cNvSpPr>
          <p:nvPr>
            <p:ph type="ftr" sz="quarter" idx="15"/>
          </p:nvPr>
        </p:nvSpPr>
        <p:spPr>
          <a:xfrm>
            <a:off x="1" y="5424636"/>
            <a:ext cx="107504" cy="171450"/>
          </a:xfrm>
        </p:spPr>
        <p:txBody>
          <a:bodyPr/>
          <a:lstStyle>
            <a:lvl1pPr>
              <a:defRPr sz="100"/>
            </a:lvl1pPr>
          </a:lstStyle>
          <a:p>
            <a:r>
              <a:rPr lang="sv-SE"/>
              <a:t>Karolinska Institutet - ett medicinskt universitet</a:t>
            </a:r>
            <a:endParaRPr lang="sv-SE" dirty="0"/>
          </a:p>
        </p:txBody>
      </p:sp>
      <p:sp>
        <p:nvSpPr>
          <p:cNvPr id="8" name="Platshållare för datum 7">
            <a:extLst>
              <a:ext uri="{FF2B5EF4-FFF2-40B4-BE49-F238E27FC236}">
                <a16:creationId xmlns:a16="http://schemas.microsoft.com/office/drawing/2014/main" id="{AA906207-79B5-98E0-34C3-171784B570D0}"/>
              </a:ext>
            </a:extLst>
          </p:cNvPr>
          <p:cNvSpPr>
            <a:spLocks noGrp="1"/>
          </p:cNvSpPr>
          <p:nvPr>
            <p:ph type="dt" sz="half" idx="14"/>
          </p:nvPr>
        </p:nvSpPr>
        <p:spPr>
          <a:xfrm>
            <a:off x="6787581" y="5213161"/>
            <a:ext cx="94998" cy="171450"/>
          </a:xfrm>
        </p:spPr>
        <p:txBody>
          <a:bodyPr/>
          <a:lstStyle>
            <a:lvl1pPr>
              <a:defRPr sz="100"/>
            </a:lvl1pPr>
          </a:lstStyle>
          <a:p>
            <a:fld id="{3D94F107-FCCF-4D7C-8F71-E821E5DA5282}" type="datetime4">
              <a:rPr lang="sv-SE" smtClean="0"/>
              <a:t>16 september 2024</a:t>
            </a:fld>
            <a:endParaRPr lang="sv-SE" dirty="0"/>
          </a:p>
        </p:txBody>
      </p:sp>
      <p:sp>
        <p:nvSpPr>
          <p:cNvPr id="10" name="Platshållare för bildnummer 9">
            <a:extLst>
              <a:ext uri="{FF2B5EF4-FFF2-40B4-BE49-F238E27FC236}">
                <a16:creationId xmlns:a16="http://schemas.microsoft.com/office/drawing/2014/main" id="{5358C040-7B29-520B-66D6-03AF9B5F5472}"/>
              </a:ext>
            </a:extLst>
          </p:cNvPr>
          <p:cNvSpPr>
            <a:spLocks noGrp="1"/>
          </p:cNvSpPr>
          <p:nvPr>
            <p:ph type="sldNum" sz="quarter" idx="16"/>
          </p:nvPr>
        </p:nvSpPr>
        <p:spPr>
          <a:xfrm>
            <a:off x="8463981" y="5213161"/>
            <a:ext cx="45719" cy="171450"/>
          </a:xfrm>
        </p:spPr>
        <p:txBody>
          <a:bodyPr/>
          <a:lstStyle>
            <a:lvl1pPr>
              <a:defRPr sz="100"/>
            </a:lvl1pPr>
          </a:lstStyle>
          <a:p>
            <a:fld id="{B5C8723E-5A40-4F9A-B83B-0F0B7FEF2706}" type="slidenum">
              <a:rPr lang="sv-SE" smtClean="0"/>
              <a:pPr/>
              <a:t>‹#›</a:t>
            </a:fld>
            <a:endParaRPr lang="sv-SE" dirty="0"/>
          </a:p>
        </p:txBody>
      </p:sp>
    </p:spTree>
    <p:extLst>
      <p:ext uri="{BB962C8B-B14F-4D97-AF65-F5344CB8AC3E}">
        <p14:creationId xmlns:p14="http://schemas.microsoft.com/office/powerpoint/2010/main" val="212038350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 1 innehåll och 1 bi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6C309769-9796-3F4C-16EC-30D95F72728F}"/>
              </a:ext>
            </a:extLst>
          </p:cNvPr>
          <p:cNvSpPr>
            <a:spLocks noGrp="1" noChangeArrowheads="1"/>
          </p:cNvSpPr>
          <p:nvPr>
            <p:ph type="title"/>
          </p:nvPr>
        </p:nvSpPr>
        <p:spPr bwMode="auto">
          <a:xfrm>
            <a:off x="255971" y="339502"/>
            <a:ext cx="8632045"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t>Klicka här för att ändra mall för rubrikformat</a:t>
            </a:r>
            <a:endParaRPr lang="sv-SE" dirty="0"/>
          </a:p>
        </p:txBody>
      </p:sp>
      <p:sp>
        <p:nvSpPr>
          <p:cNvPr id="13" name="Rectangle 3">
            <a:extLst>
              <a:ext uri="{FF2B5EF4-FFF2-40B4-BE49-F238E27FC236}">
                <a16:creationId xmlns:a16="http://schemas.microsoft.com/office/drawing/2014/main" id="{0AA63C4E-0A70-530E-97DF-2D2B5352F878}"/>
              </a:ext>
            </a:extLst>
          </p:cNvPr>
          <p:cNvSpPr>
            <a:spLocks noGrp="1" noChangeArrowheads="1"/>
          </p:cNvSpPr>
          <p:nvPr>
            <p:ph idx="15"/>
          </p:nvPr>
        </p:nvSpPr>
        <p:spPr bwMode="auto">
          <a:xfrm>
            <a:off x="256774" y="1402829"/>
            <a:ext cx="4170039" cy="319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t>Redigera format för bakgrundstext</a:t>
            </a:r>
          </a:p>
          <a:p>
            <a:pPr lvl="1"/>
            <a:r>
              <a:rPr lang="sv-SE"/>
              <a:t>Nivå två</a:t>
            </a:r>
          </a:p>
          <a:p>
            <a:pPr lvl="2"/>
            <a:r>
              <a:rPr lang="sv-SE"/>
              <a:t>Nivå tre</a:t>
            </a:r>
          </a:p>
          <a:p>
            <a:pPr lvl="3"/>
            <a:r>
              <a:rPr lang="sv-SE"/>
              <a:t>Nivå fyra</a:t>
            </a:r>
          </a:p>
        </p:txBody>
      </p:sp>
      <p:sp>
        <p:nvSpPr>
          <p:cNvPr id="3" name="Platshållare för sidfot 2">
            <a:extLst>
              <a:ext uri="{FF2B5EF4-FFF2-40B4-BE49-F238E27FC236}">
                <a16:creationId xmlns:a16="http://schemas.microsoft.com/office/drawing/2014/main" id="{B1D2BA1C-0344-BC2E-84D4-95E7F2FD763C}"/>
              </a:ext>
            </a:extLst>
          </p:cNvPr>
          <p:cNvSpPr>
            <a:spLocks noGrp="1"/>
          </p:cNvSpPr>
          <p:nvPr>
            <p:ph type="ftr" sz="quarter" idx="3"/>
          </p:nvPr>
        </p:nvSpPr>
        <p:spPr>
          <a:xfrm>
            <a:off x="255983" y="4790351"/>
            <a:ext cx="2443809" cy="171450"/>
          </a:xfrm>
          <a:prstGeom prst="rect">
            <a:avLst/>
          </a:prstGeom>
        </p:spPr>
        <p:txBody>
          <a:bodyPr vert="horz" lIns="91440" tIns="45720" rIns="91440" bIns="45720" rtlCol="0" anchor="t"/>
          <a:lstStyle>
            <a:lvl1pPr algn="l">
              <a:tabLst/>
              <a:defRPr sz="800">
                <a:solidFill>
                  <a:srgbClr val="4F0433"/>
                </a:solidFill>
                <a:latin typeface="+mn-lt"/>
              </a:defRPr>
            </a:lvl1pPr>
          </a:lstStyle>
          <a:p>
            <a:r>
              <a:rPr lang="sv-SE"/>
              <a:t>Karolinska Institutet - ett medicinskt universitet</a:t>
            </a:r>
            <a:endParaRPr lang="sv-SE" dirty="0"/>
          </a:p>
        </p:txBody>
      </p:sp>
      <p:sp>
        <p:nvSpPr>
          <p:cNvPr id="6" name="Platshållare för innehåll 5">
            <a:extLst>
              <a:ext uri="{FF2B5EF4-FFF2-40B4-BE49-F238E27FC236}">
                <a16:creationId xmlns:a16="http://schemas.microsoft.com/office/drawing/2014/main" id="{8E5A0135-F7D5-EC17-C577-4234FB383147}"/>
              </a:ext>
            </a:extLst>
          </p:cNvPr>
          <p:cNvSpPr>
            <a:spLocks noGrp="1"/>
          </p:cNvSpPr>
          <p:nvPr>
            <p:ph sz="quarter" idx="16" hasCustomPrompt="1"/>
          </p:nvPr>
        </p:nvSpPr>
        <p:spPr>
          <a:xfrm>
            <a:off x="4711200" y="1404631"/>
            <a:ext cx="4170040" cy="3188389"/>
          </a:xfrm>
        </p:spPr>
        <p:txBody>
          <a:bodyPr/>
          <a:lstStyle>
            <a:lvl1pPr marL="0" indent="0">
              <a:buNone/>
              <a:defRPr/>
            </a:lvl1pPr>
          </a:lstStyle>
          <a:p>
            <a:pPr lvl="0"/>
            <a:r>
              <a:rPr lang="sv-SE" b="0" i="0" u="none" strike="noStrike" baseline="0" dirty="0">
                <a:solidFill>
                  <a:srgbClr val="000000"/>
                </a:solidFill>
                <a:latin typeface="DM Sans" pitchFamily="2" charset="0"/>
              </a:rPr>
              <a:t>Klicka på första eller andra ikonen i den andra raden av ikoner för att infoga en bild.</a:t>
            </a:r>
            <a:endParaRPr lang="en-GB" dirty="0"/>
          </a:p>
        </p:txBody>
      </p:sp>
      <p:sp>
        <p:nvSpPr>
          <p:cNvPr id="4" name="Platshållare för bildnummer 3"/>
          <p:cNvSpPr>
            <a:spLocks noGrp="1"/>
          </p:cNvSpPr>
          <p:nvPr>
            <p:ph type="sldNum" sz="quarter" idx="12"/>
          </p:nvPr>
        </p:nvSpPr>
        <p:spPr/>
        <p:txBody>
          <a:bodyPr/>
          <a:lstStyle>
            <a:lvl1pPr>
              <a:defRPr/>
            </a:lvl1pPr>
          </a:lstStyle>
          <a:p>
            <a:fld id="{E4B570BB-7289-4069-9D4A-2FAE4107D42A}" type="slidenum">
              <a:rPr lang="sv-SE"/>
              <a:pPr/>
              <a:t>‹#›</a:t>
            </a:fld>
            <a:endParaRPr lang="sv-SE"/>
          </a:p>
        </p:txBody>
      </p:sp>
      <p:sp>
        <p:nvSpPr>
          <p:cNvPr id="2" name="Platshållare för datum 1"/>
          <p:cNvSpPr>
            <a:spLocks noGrp="1"/>
          </p:cNvSpPr>
          <p:nvPr>
            <p:ph type="dt" sz="half" idx="10"/>
          </p:nvPr>
        </p:nvSpPr>
        <p:spPr/>
        <p:txBody>
          <a:bodyPr/>
          <a:lstStyle>
            <a:lvl1pPr>
              <a:defRPr/>
            </a:lvl1pPr>
          </a:lstStyle>
          <a:p>
            <a:fld id="{7DC85695-0C9C-45E7-AAF3-3B0DE890CA1A}" type="datetime4">
              <a:rPr lang="sv-SE" smtClean="0"/>
              <a:t>16 september 2024</a:t>
            </a:fld>
            <a:endParaRPr lang="sv-SE"/>
          </a:p>
        </p:txBody>
      </p:sp>
    </p:spTree>
    <p:extLst>
      <p:ext uri="{BB962C8B-B14F-4D97-AF65-F5344CB8AC3E}">
        <p14:creationId xmlns:p14="http://schemas.microsoft.com/office/powerpoint/2010/main" val="82723841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 2 bilder">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6AB09F81-3DF8-1100-91E4-2C1919909396}"/>
              </a:ext>
            </a:extLst>
          </p:cNvPr>
          <p:cNvSpPr>
            <a:spLocks noGrp="1" noChangeArrowheads="1"/>
          </p:cNvSpPr>
          <p:nvPr>
            <p:ph type="title"/>
          </p:nvPr>
        </p:nvSpPr>
        <p:spPr bwMode="auto">
          <a:xfrm>
            <a:off x="255971" y="339502"/>
            <a:ext cx="8632045"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t>Klicka här för att ändra mall för rubrikformat</a:t>
            </a:r>
            <a:endParaRPr lang="sv-SE" dirty="0"/>
          </a:p>
        </p:txBody>
      </p:sp>
      <p:sp>
        <p:nvSpPr>
          <p:cNvPr id="8" name="Platshållare för innehåll 7">
            <a:extLst>
              <a:ext uri="{FF2B5EF4-FFF2-40B4-BE49-F238E27FC236}">
                <a16:creationId xmlns:a16="http://schemas.microsoft.com/office/drawing/2014/main" id="{C02F024F-96B7-5411-16AF-D7BE9A4ACEA3}"/>
              </a:ext>
            </a:extLst>
          </p:cNvPr>
          <p:cNvSpPr>
            <a:spLocks noGrp="1"/>
          </p:cNvSpPr>
          <p:nvPr>
            <p:ph sz="quarter" idx="16" hasCustomPrompt="1"/>
          </p:nvPr>
        </p:nvSpPr>
        <p:spPr>
          <a:xfrm>
            <a:off x="255971" y="1401312"/>
            <a:ext cx="4170038" cy="3193712"/>
          </a:xfrm>
        </p:spPr>
        <p:txBody>
          <a:bodyPr/>
          <a:lstStyle>
            <a:lvl1pPr marL="0" indent="0">
              <a:buNone/>
              <a:defRPr sz="1400"/>
            </a:lvl1pPr>
          </a:lstStyle>
          <a:p>
            <a:pPr lvl="0"/>
            <a:r>
              <a:rPr lang="sv-SE" dirty="0"/>
              <a:t>Klicka på första eller andra ikonen i den andra raden av ikoner för att infoga en bild.</a:t>
            </a:r>
            <a:endParaRPr lang="en-GB" dirty="0"/>
          </a:p>
        </p:txBody>
      </p:sp>
      <p:sp>
        <p:nvSpPr>
          <p:cNvPr id="4" name="Platshållare för innehåll 3">
            <a:extLst>
              <a:ext uri="{FF2B5EF4-FFF2-40B4-BE49-F238E27FC236}">
                <a16:creationId xmlns:a16="http://schemas.microsoft.com/office/drawing/2014/main" id="{8A96EA6F-41F1-0969-DF45-AEBBDEDF0D9B}"/>
              </a:ext>
            </a:extLst>
          </p:cNvPr>
          <p:cNvSpPr>
            <a:spLocks noGrp="1"/>
          </p:cNvSpPr>
          <p:nvPr>
            <p:ph sz="quarter" idx="15" hasCustomPrompt="1"/>
          </p:nvPr>
        </p:nvSpPr>
        <p:spPr>
          <a:xfrm>
            <a:off x="4711200" y="1404631"/>
            <a:ext cx="4170040" cy="3188389"/>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lvl="0"/>
            <a:r>
              <a:rPr lang="sv-SE" dirty="0"/>
              <a:t>Klicka på första eller andra ikonen i den andra raden av ikoner för att infoga en bild.</a:t>
            </a:r>
            <a:endParaRPr lang="en-GB" dirty="0"/>
          </a:p>
        </p:txBody>
      </p:sp>
      <p:sp>
        <p:nvSpPr>
          <p:cNvPr id="2" name="Platshållare för sidfot 2">
            <a:extLst>
              <a:ext uri="{FF2B5EF4-FFF2-40B4-BE49-F238E27FC236}">
                <a16:creationId xmlns:a16="http://schemas.microsoft.com/office/drawing/2014/main" id="{372DAC4F-41A4-C8F3-1E26-84893299D9BA}"/>
              </a:ext>
            </a:extLst>
          </p:cNvPr>
          <p:cNvSpPr>
            <a:spLocks noGrp="1"/>
          </p:cNvSpPr>
          <p:nvPr>
            <p:ph type="ftr" sz="quarter" idx="3"/>
          </p:nvPr>
        </p:nvSpPr>
        <p:spPr>
          <a:xfrm>
            <a:off x="255983" y="4790351"/>
            <a:ext cx="2443809" cy="171450"/>
          </a:xfrm>
          <a:prstGeom prst="rect">
            <a:avLst/>
          </a:prstGeom>
        </p:spPr>
        <p:txBody>
          <a:bodyPr vert="horz" lIns="91440" tIns="45720" rIns="91440" bIns="45720" rtlCol="0" anchor="t"/>
          <a:lstStyle>
            <a:lvl1pPr algn="l">
              <a:tabLst/>
              <a:defRPr sz="800">
                <a:solidFill>
                  <a:srgbClr val="4F0433"/>
                </a:solidFill>
                <a:latin typeface="+mn-lt"/>
              </a:defRPr>
            </a:lvl1pPr>
          </a:lstStyle>
          <a:p>
            <a:r>
              <a:rPr lang="sv-SE"/>
              <a:t>Karolinska Institutet - ett medicinskt universitet</a:t>
            </a:r>
            <a:endParaRPr lang="sv-SE" dirty="0"/>
          </a:p>
        </p:txBody>
      </p:sp>
      <p:sp>
        <p:nvSpPr>
          <p:cNvPr id="5" name="Platshållare för datum 4"/>
          <p:cNvSpPr>
            <a:spLocks noGrp="1"/>
          </p:cNvSpPr>
          <p:nvPr>
            <p:ph type="dt" sz="half" idx="10"/>
          </p:nvPr>
        </p:nvSpPr>
        <p:spPr/>
        <p:txBody>
          <a:bodyPr/>
          <a:lstStyle>
            <a:lvl1pPr>
              <a:defRPr/>
            </a:lvl1pPr>
          </a:lstStyle>
          <a:p>
            <a:fld id="{B9F31A13-B82C-43A3-AC35-E621AAB6303F}" type="datetime4">
              <a:rPr lang="sv-SE" smtClean="0"/>
              <a:t>16 september 2024</a:t>
            </a:fld>
            <a:endParaRPr lang="sv-SE"/>
          </a:p>
        </p:txBody>
      </p:sp>
      <p:sp>
        <p:nvSpPr>
          <p:cNvPr id="7" name="Platshållare för bildnummer 6"/>
          <p:cNvSpPr>
            <a:spLocks noGrp="1"/>
          </p:cNvSpPr>
          <p:nvPr>
            <p:ph type="sldNum" sz="quarter" idx="12"/>
          </p:nvPr>
        </p:nvSpPr>
        <p:spPr/>
        <p:txBody>
          <a:bodyPr/>
          <a:lstStyle>
            <a:lvl1pPr>
              <a:defRPr/>
            </a:lvl1pPr>
          </a:lstStyle>
          <a:p>
            <a:fld id="{73E6EECC-44D8-4442-87AA-D47F74CC81A2}" type="slidenum">
              <a:rPr lang="sv-SE"/>
              <a:pPr/>
              <a:t>‹#›</a:t>
            </a:fld>
            <a:endParaRPr lang="sv-SE"/>
          </a:p>
        </p:txBody>
      </p:sp>
    </p:spTree>
    <p:extLst>
      <p:ext uri="{BB962C8B-B14F-4D97-AF65-F5344CB8AC3E}">
        <p14:creationId xmlns:p14="http://schemas.microsoft.com/office/powerpoint/2010/main" val="365799459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 2 bilder m bild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9" name="Platshållare för innehåll 8">
            <a:extLst>
              <a:ext uri="{FF2B5EF4-FFF2-40B4-BE49-F238E27FC236}">
                <a16:creationId xmlns:a16="http://schemas.microsoft.com/office/drawing/2014/main" id="{C4794E74-271C-9E5F-FE9E-7420C39ABEC1}"/>
              </a:ext>
            </a:extLst>
          </p:cNvPr>
          <p:cNvSpPr>
            <a:spLocks noGrp="1"/>
          </p:cNvSpPr>
          <p:nvPr>
            <p:ph sz="quarter" idx="18" hasCustomPrompt="1"/>
          </p:nvPr>
        </p:nvSpPr>
        <p:spPr>
          <a:xfrm>
            <a:off x="255971" y="1401312"/>
            <a:ext cx="4170038" cy="2520145"/>
          </a:xfrm>
        </p:spPr>
        <p:txBody>
          <a:bodyPr/>
          <a:lstStyle>
            <a:lvl1pPr marL="0" indent="0">
              <a:buNone/>
              <a:defRPr sz="1400"/>
            </a:lvl1pPr>
          </a:lstStyle>
          <a:p>
            <a:pPr lvl="0"/>
            <a:r>
              <a:rPr lang="sv-SE" dirty="0"/>
              <a:t>Klicka på första eller andra ikonen i den andra raden av ikoner för att infoga en bild.</a:t>
            </a:r>
            <a:endParaRPr lang="en-GB" dirty="0"/>
          </a:p>
        </p:txBody>
      </p:sp>
      <p:sp>
        <p:nvSpPr>
          <p:cNvPr id="10" name="Platshållare för text 9"/>
          <p:cNvSpPr>
            <a:spLocks noGrp="1"/>
          </p:cNvSpPr>
          <p:nvPr>
            <p:ph type="body" sz="quarter" idx="15"/>
          </p:nvPr>
        </p:nvSpPr>
        <p:spPr>
          <a:xfrm>
            <a:off x="255971" y="4016459"/>
            <a:ext cx="4170039" cy="578499"/>
          </a:xfrm>
        </p:spPr>
        <p:txBody>
          <a:bodyPr/>
          <a:lstStyle>
            <a:lvl1pPr marL="0" indent="0">
              <a:buNone/>
              <a:defRPr sz="1600"/>
            </a:lvl1pPr>
          </a:lstStyle>
          <a:p>
            <a:pPr lvl="0"/>
            <a:r>
              <a:rPr lang="sv-SE"/>
              <a:t>Redigera format för bakgrundstext</a:t>
            </a:r>
          </a:p>
        </p:txBody>
      </p:sp>
      <p:sp>
        <p:nvSpPr>
          <p:cNvPr id="7" name="Platshållare för innehåll 6">
            <a:extLst>
              <a:ext uri="{FF2B5EF4-FFF2-40B4-BE49-F238E27FC236}">
                <a16:creationId xmlns:a16="http://schemas.microsoft.com/office/drawing/2014/main" id="{6F7332DF-CAE5-41F2-AEFA-52F537B3AA49}"/>
              </a:ext>
            </a:extLst>
          </p:cNvPr>
          <p:cNvSpPr>
            <a:spLocks noGrp="1"/>
          </p:cNvSpPr>
          <p:nvPr>
            <p:ph sz="quarter" idx="17" hasCustomPrompt="1"/>
          </p:nvPr>
        </p:nvSpPr>
        <p:spPr>
          <a:xfrm>
            <a:off x="4711199" y="1404632"/>
            <a:ext cx="4170040" cy="2516826"/>
          </a:xfrm>
        </p:spPr>
        <p:txBody>
          <a:bodyPr/>
          <a:lstStyle>
            <a:lvl1pPr marL="0" indent="0">
              <a:buNone/>
              <a:defRPr sz="1400"/>
            </a:lvl1pPr>
          </a:lstStyle>
          <a:p>
            <a:pPr lvl="0"/>
            <a:r>
              <a:rPr lang="sv-SE" dirty="0"/>
              <a:t>Klicka på första eller andra ikonen i den andra raden av ikoner för att infoga en bild.</a:t>
            </a:r>
            <a:endParaRPr lang="en-GB" dirty="0"/>
          </a:p>
        </p:txBody>
      </p:sp>
      <p:sp>
        <p:nvSpPr>
          <p:cNvPr id="11" name="Platshållare för text 9"/>
          <p:cNvSpPr>
            <a:spLocks noGrp="1"/>
          </p:cNvSpPr>
          <p:nvPr>
            <p:ph type="body" sz="quarter" idx="16"/>
          </p:nvPr>
        </p:nvSpPr>
        <p:spPr>
          <a:xfrm>
            <a:off x="4711200" y="4016459"/>
            <a:ext cx="4170039" cy="574675"/>
          </a:xfrm>
        </p:spPr>
        <p:txBody>
          <a:bodyPr/>
          <a:lstStyle>
            <a:lvl1pPr marL="0" indent="0">
              <a:buNone/>
              <a:defRPr sz="1600"/>
            </a:lvl1pPr>
          </a:lstStyle>
          <a:p>
            <a:pPr lvl="0"/>
            <a:r>
              <a:rPr lang="sv-SE"/>
              <a:t>Redigera format för bakgrundstext</a:t>
            </a:r>
          </a:p>
        </p:txBody>
      </p:sp>
      <p:sp>
        <p:nvSpPr>
          <p:cNvPr id="4" name="Platshållare för sidfot 2">
            <a:extLst>
              <a:ext uri="{FF2B5EF4-FFF2-40B4-BE49-F238E27FC236}">
                <a16:creationId xmlns:a16="http://schemas.microsoft.com/office/drawing/2014/main" id="{D069920A-1206-9BEB-B428-2FE026E7B3E3}"/>
              </a:ext>
            </a:extLst>
          </p:cNvPr>
          <p:cNvSpPr>
            <a:spLocks noGrp="1"/>
          </p:cNvSpPr>
          <p:nvPr>
            <p:ph type="ftr" sz="quarter" idx="3"/>
          </p:nvPr>
        </p:nvSpPr>
        <p:spPr>
          <a:xfrm>
            <a:off x="255983" y="4790351"/>
            <a:ext cx="2443809" cy="171450"/>
          </a:xfrm>
          <a:prstGeom prst="rect">
            <a:avLst/>
          </a:prstGeom>
        </p:spPr>
        <p:txBody>
          <a:bodyPr vert="horz" lIns="91440" tIns="45720" rIns="91440" bIns="45720" rtlCol="0" anchor="t"/>
          <a:lstStyle>
            <a:lvl1pPr algn="l">
              <a:tabLst/>
              <a:defRPr sz="800">
                <a:solidFill>
                  <a:srgbClr val="4F0433"/>
                </a:solidFill>
                <a:latin typeface="+mn-lt"/>
              </a:defRPr>
            </a:lvl1pPr>
          </a:lstStyle>
          <a:p>
            <a:r>
              <a:rPr lang="sv-SE"/>
              <a:t>Karolinska Institutet - ett medicinskt universitet</a:t>
            </a:r>
            <a:endParaRPr lang="sv-SE" dirty="0"/>
          </a:p>
        </p:txBody>
      </p:sp>
      <p:sp>
        <p:nvSpPr>
          <p:cNvPr id="3" name="Platshållare för datum 2"/>
          <p:cNvSpPr>
            <a:spLocks noGrp="1"/>
          </p:cNvSpPr>
          <p:nvPr>
            <p:ph type="dt" sz="half" idx="10"/>
          </p:nvPr>
        </p:nvSpPr>
        <p:spPr/>
        <p:txBody>
          <a:bodyPr/>
          <a:lstStyle/>
          <a:p>
            <a:fld id="{C52DA42D-8DCB-48D7-8A43-9E29A5D3CC0A}" type="datetime4">
              <a:rPr lang="sv-SE" smtClean="0"/>
              <a:t>16 september 2024</a:t>
            </a:fld>
            <a:endParaRPr lang="sv-SE"/>
          </a:p>
        </p:txBody>
      </p:sp>
      <p:sp>
        <p:nvSpPr>
          <p:cNvPr id="5" name="Platshållare för bildnummer 4"/>
          <p:cNvSpPr>
            <a:spLocks noGrp="1"/>
          </p:cNvSpPr>
          <p:nvPr>
            <p:ph type="sldNum" sz="quarter" idx="12"/>
          </p:nvPr>
        </p:nvSpPr>
        <p:spPr/>
        <p:txBody>
          <a:bodyPr/>
          <a:lstStyle/>
          <a:p>
            <a:fld id="{B5C8723E-5A40-4F9A-B83B-0F0B7FEF2706}" type="slidenum">
              <a:rPr lang="sv-SE" smtClean="0"/>
              <a:pPr/>
              <a:t>‹#›</a:t>
            </a:fld>
            <a:endParaRPr lang="sv-SE"/>
          </a:p>
        </p:txBody>
      </p:sp>
    </p:spTree>
    <p:extLst>
      <p:ext uri="{BB962C8B-B14F-4D97-AF65-F5344CB8AC3E}">
        <p14:creationId xmlns:p14="http://schemas.microsoft.com/office/powerpoint/2010/main" val="220158073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255971" y="339502"/>
            <a:ext cx="8632045"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baseline="0"/>
            </a:lvl1pPr>
          </a:lstStyle>
          <a:p>
            <a:pPr lvl="0"/>
            <a:r>
              <a:rPr lang="sv-SE"/>
              <a:t>Klicka här för att ändra mall för rubrikformat</a:t>
            </a:r>
            <a:endParaRPr lang="sv-SE" dirty="0"/>
          </a:p>
        </p:txBody>
      </p:sp>
      <p:sp>
        <p:nvSpPr>
          <p:cNvPr id="2" name="Platshållare för sidfot 2">
            <a:extLst>
              <a:ext uri="{FF2B5EF4-FFF2-40B4-BE49-F238E27FC236}">
                <a16:creationId xmlns:a16="http://schemas.microsoft.com/office/drawing/2014/main" id="{009749DF-7E5C-713A-D45D-D9653C97CE16}"/>
              </a:ext>
            </a:extLst>
          </p:cNvPr>
          <p:cNvSpPr>
            <a:spLocks noGrp="1"/>
          </p:cNvSpPr>
          <p:nvPr>
            <p:ph type="ftr" sz="quarter" idx="3"/>
          </p:nvPr>
        </p:nvSpPr>
        <p:spPr>
          <a:xfrm>
            <a:off x="255983" y="4790351"/>
            <a:ext cx="2443809" cy="171450"/>
          </a:xfrm>
          <a:prstGeom prst="rect">
            <a:avLst/>
          </a:prstGeom>
        </p:spPr>
        <p:txBody>
          <a:bodyPr vert="horz" lIns="91440" tIns="45720" rIns="91440" bIns="45720" rtlCol="0" anchor="t"/>
          <a:lstStyle>
            <a:lvl1pPr algn="l">
              <a:tabLst/>
              <a:defRPr sz="800">
                <a:solidFill>
                  <a:srgbClr val="4F0433"/>
                </a:solidFill>
                <a:latin typeface="+mn-lt"/>
              </a:defRPr>
            </a:lvl1pPr>
          </a:lstStyle>
          <a:p>
            <a:r>
              <a:rPr lang="sv-SE" dirty="0"/>
              <a:t>Karolinska Institutet - ett medicinskt universitet</a:t>
            </a:r>
          </a:p>
        </p:txBody>
      </p:sp>
      <p:sp>
        <p:nvSpPr>
          <p:cNvPr id="4" name="Platshållare för datum 3"/>
          <p:cNvSpPr>
            <a:spLocks noGrp="1"/>
          </p:cNvSpPr>
          <p:nvPr>
            <p:ph type="dt" sz="half" idx="10"/>
          </p:nvPr>
        </p:nvSpPr>
        <p:spPr/>
        <p:txBody>
          <a:bodyPr/>
          <a:lstStyle>
            <a:lvl1pPr>
              <a:defRPr/>
            </a:lvl1pPr>
          </a:lstStyle>
          <a:p>
            <a:fld id="{842A2CD5-DA8C-4B9D-8315-B34160A16C25}" type="datetime4">
              <a:rPr lang="sv-SE" smtClean="0"/>
              <a:t>16 september 2024</a:t>
            </a:fld>
            <a:endParaRPr lang="sv-SE"/>
          </a:p>
        </p:txBody>
      </p:sp>
      <p:sp>
        <p:nvSpPr>
          <p:cNvPr id="6" name="Platshållare för bildnummer 5"/>
          <p:cNvSpPr>
            <a:spLocks noGrp="1"/>
          </p:cNvSpPr>
          <p:nvPr>
            <p:ph type="sldNum" sz="quarter" idx="12"/>
          </p:nvPr>
        </p:nvSpPr>
        <p:spPr/>
        <p:txBody>
          <a:bodyPr/>
          <a:lstStyle>
            <a:lvl1pPr>
              <a:defRPr/>
            </a:lvl1pPr>
          </a:lstStyle>
          <a:p>
            <a:fld id="{15859C56-CB7E-413F-8971-4226A1EF6823}" type="slidenum">
              <a:rPr lang="sv-SE"/>
              <a:pPr/>
              <a:t>‹#›</a:t>
            </a:fld>
            <a:endParaRPr lang="sv-SE"/>
          </a:p>
        </p:txBody>
      </p:sp>
    </p:spTree>
    <p:extLst>
      <p:ext uri="{BB962C8B-B14F-4D97-AF65-F5344CB8AC3E}">
        <p14:creationId xmlns:p14="http://schemas.microsoft.com/office/powerpoint/2010/main" val="125820932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3.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2.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55983" y="339502"/>
            <a:ext cx="8625257"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dirty="0"/>
              <a:t>Klicka här för att ändra format på bakgrundsrubriken</a:t>
            </a:r>
          </a:p>
        </p:txBody>
      </p:sp>
      <p:sp>
        <p:nvSpPr>
          <p:cNvPr id="1027" name="Rectangle 3"/>
          <p:cNvSpPr>
            <a:spLocks noGrp="1" noChangeArrowheads="1"/>
          </p:cNvSpPr>
          <p:nvPr>
            <p:ph type="body" idx="1"/>
          </p:nvPr>
        </p:nvSpPr>
        <p:spPr bwMode="auto">
          <a:xfrm>
            <a:off x="255983" y="1402830"/>
            <a:ext cx="8630513" cy="318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p:txBody>
      </p:sp>
      <p:sp>
        <p:nvSpPr>
          <p:cNvPr id="3" name="Platshållare för sidfot 2">
            <a:extLst>
              <a:ext uri="{FF2B5EF4-FFF2-40B4-BE49-F238E27FC236}">
                <a16:creationId xmlns:a16="http://schemas.microsoft.com/office/drawing/2014/main" id="{C2080A6F-57B1-B9B7-BFFB-9C38D4F13FE6}"/>
              </a:ext>
            </a:extLst>
          </p:cNvPr>
          <p:cNvSpPr>
            <a:spLocks noGrp="1"/>
          </p:cNvSpPr>
          <p:nvPr>
            <p:ph type="ftr" sz="quarter" idx="3"/>
          </p:nvPr>
        </p:nvSpPr>
        <p:spPr>
          <a:xfrm>
            <a:off x="255983" y="4790351"/>
            <a:ext cx="2443809" cy="171450"/>
          </a:xfrm>
          <a:prstGeom prst="rect">
            <a:avLst/>
          </a:prstGeom>
        </p:spPr>
        <p:txBody>
          <a:bodyPr vert="horz" lIns="91440" tIns="45720" rIns="91440" bIns="45720" rtlCol="0" anchor="t"/>
          <a:lstStyle>
            <a:lvl1pPr algn="l">
              <a:tabLst/>
              <a:defRPr sz="800">
                <a:solidFill>
                  <a:schemeClr val="accent1"/>
                </a:solidFill>
                <a:latin typeface="+mn-lt"/>
              </a:defRPr>
            </a:lvl1pPr>
          </a:lstStyle>
          <a:p>
            <a:r>
              <a:rPr lang="sv-SE"/>
              <a:t>Karolinska Institutet - ett medicinskt universitet</a:t>
            </a:r>
            <a:endParaRPr lang="sv-SE" dirty="0"/>
          </a:p>
        </p:txBody>
      </p:sp>
      <p:sp>
        <p:nvSpPr>
          <p:cNvPr id="1028" name="Rectangle 4"/>
          <p:cNvSpPr>
            <a:spLocks noGrp="1" noChangeArrowheads="1"/>
          </p:cNvSpPr>
          <p:nvPr>
            <p:ph type="dt" sz="half" idx="2"/>
          </p:nvPr>
        </p:nvSpPr>
        <p:spPr bwMode="auto">
          <a:xfrm>
            <a:off x="6623447" y="4788233"/>
            <a:ext cx="1905000"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800">
                <a:solidFill>
                  <a:schemeClr val="accent1"/>
                </a:solidFill>
                <a:latin typeface="+mn-lt"/>
              </a:defRPr>
            </a:lvl1pPr>
          </a:lstStyle>
          <a:p>
            <a:fld id="{C3018874-3E6C-444F-95D2-0F7C8B5E1F23}" type="datetime4">
              <a:rPr lang="sv-SE" smtClean="0"/>
              <a:t>16 september 2024</a:t>
            </a:fld>
            <a:endParaRPr lang="sv-SE" dirty="0"/>
          </a:p>
        </p:txBody>
      </p:sp>
      <p:sp>
        <p:nvSpPr>
          <p:cNvPr id="1030" name="Rectangle 6"/>
          <p:cNvSpPr>
            <a:spLocks noGrp="1" noChangeArrowheads="1"/>
          </p:cNvSpPr>
          <p:nvPr>
            <p:ph type="sldNum" sz="quarter" idx="4"/>
          </p:nvPr>
        </p:nvSpPr>
        <p:spPr bwMode="auto">
          <a:xfrm>
            <a:off x="8299847" y="4788233"/>
            <a:ext cx="685800"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800" b="0">
                <a:solidFill>
                  <a:schemeClr val="accent1"/>
                </a:solidFill>
                <a:latin typeface="+mn-lt"/>
              </a:defRPr>
            </a:lvl1pPr>
          </a:lstStyle>
          <a:p>
            <a:fld id="{B5C8723E-5A40-4F9A-B83B-0F0B7FEF2706}" type="slidenum">
              <a:rPr lang="sv-SE" smtClean="0"/>
              <a:pPr/>
              <a:t>‹#›</a:t>
            </a:fld>
            <a:endParaRPr lang="sv-SE" dirty="0"/>
          </a:p>
        </p:txBody>
      </p:sp>
    </p:spTree>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2" r:id="rId4"/>
    <p:sldLayoutId id="2147483654" r:id="rId5"/>
    <p:sldLayoutId id="2147483655" r:id="rId6"/>
    <p:sldLayoutId id="2147483657" r:id="rId7"/>
    <p:sldLayoutId id="2147483658" r:id="rId8"/>
    <p:sldLayoutId id="2147483663" r:id="rId9"/>
    <p:sldLayoutId id="2147483659" r:id="rId10"/>
    <p:sldLayoutId id="2147483662" r:id="rId11"/>
    <p:sldLayoutId id="2147483664" r:id="rId12"/>
    <p:sldLayoutId id="2147483665" r:id="rId13"/>
    <p:sldLayoutId id="2147483666" r:id="rId14"/>
    <p:sldLayoutId id="2147483668" r:id="rId15"/>
    <p:sldLayoutId id="2147483669" r:id="rId16"/>
    <p:sldLayoutId id="2147483671" r:id="rId17"/>
    <p:sldLayoutId id="2147483672" r:id="rId18"/>
    <p:sldLayoutId id="2147483690" r:id="rId19"/>
  </p:sldLayoutIdLst>
  <p:hf hdr="0"/>
  <p:txStyles>
    <p:titleStyle>
      <a:lvl1pPr algn="l" rtl="0" eaLnBrk="1" fontAlgn="base" hangingPunct="1">
        <a:spcBef>
          <a:spcPct val="0"/>
        </a:spcBef>
        <a:spcAft>
          <a:spcPct val="0"/>
        </a:spcAft>
        <a:defRPr sz="2800" b="0" spc="-50" baseline="0">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charset="0"/>
        </a:defRPr>
      </a:lvl2pPr>
      <a:lvl3pPr algn="l" rtl="0" eaLnBrk="1" fontAlgn="base" hangingPunct="1">
        <a:spcBef>
          <a:spcPct val="0"/>
        </a:spcBef>
        <a:spcAft>
          <a:spcPct val="0"/>
        </a:spcAft>
        <a:defRPr sz="2800" b="1">
          <a:solidFill>
            <a:schemeClr val="accent1"/>
          </a:solidFill>
          <a:latin typeface="Arial" charset="0"/>
        </a:defRPr>
      </a:lvl3pPr>
      <a:lvl4pPr algn="l" rtl="0" eaLnBrk="1" fontAlgn="base" hangingPunct="1">
        <a:spcBef>
          <a:spcPct val="0"/>
        </a:spcBef>
        <a:spcAft>
          <a:spcPct val="0"/>
        </a:spcAft>
        <a:defRPr sz="2800" b="1">
          <a:solidFill>
            <a:schemeClr val="accent1"/>
          </a:solidFill>
          <a:latin typeface="Arial" charset="0"/>
        </a:defRPr>
      </a:lvl4pPr>
      <a:lvl5pPr algn="l" rtl="0" eaLnBrk="1" fontAlgn="base" hangingPunct="1">
        <a:spcBef>
          <a:spcPct val="0"/>
        </a:spcBef>
        <a:spcAft>
          <a:spcPct val="0"/>
        </a:spcAft>
        <a:defRPr sz="2800" b="1">
          <a:solidFill>
            <a:schemeClr val="accent1"/>
          </a:solidFill>
          <a:latin typeface="Arial" charset="0"/>
        </a:defRPr>
      </a:lvl5pPr>
      <a:lvl6pPr marL="457200" algn="l" rtl="0" eaLnBrk="1" fontAlgn="base" hangingPunct="1">
        <a:spcBef>
          <a:spcPct val="0"/>
        </a:spcBef>
        <a:spcAft>
          <a:spcPct val="0"/>
        </a:spcAft>
        <a:defRPr sz="2800" b="1">
          <a:solidFill>
            <a:schemeClr val="accent1"/>
          </a:solidFill>
          <a:latin typeface="Arial" charset="0"/>
        </a:defRPr>
      </a:lvl6pPr>
      <a:lvl7pPr marL="914400" algn="l" rtl="0" eaLnBrk="1" fontAlgn="base" hangingPunct="1">
        <a:spcBef>
          <a:spcPct val="0"/>
        </a:spcBef>
        <a:spcAft>
          <a:spcPct val="0"/>
        </a:spcAft>
        <a:defRPr sz="2800" b="1">
          <a:solidFill>
            <a:schemeClr val="accent1"/>
          </a:solidFill>
          <a:latin typeface="Arial" charset="0"/>
        </a:defRPr>
      </a:lvl7pPr>
      <a:lvl8pPr marL="1371600" algn="l" rtl="0" eaLnBrk="1" fontAlgn="base" hangingPunct="1">
        <a:spcBef>
          <a:spcPct val="0"/>
        </a:spcBef>
        <a:spcAft>
          <a:spcPct val="0"/>
        </a:spcAft>
        <a:defRPr sz="2800" b="1">
          <a:solidFill>
            <a:schemeClr val="accent1"/>
          </a:solidFill>
          <a:latin typeface="Arial" charset="0"/>
        </a:defRPr>
      </a:lvl8pPr>
      <a:lvl9pPr marL="1828800" algn="l" rtl="0" eaLnBrk="1" fontAlgn="base" hangingPunct="1">
        <a:spcBef>
          <a:spcPct val="0"/>
        </a:spcBef>
        <a:spcAft>
          <a:spcPct val="0"/>
        </a:spcAft>
        <a:defRPr sz="2800" b="1">
          <a:solidFill>
            <a:schemeClr val="accent1"/>
          </a:solidFill>
          <a:latin typeface="Arial" charset="0"/>
        </a:defRPr>
      </a:lvl9pPr>
    </p:titleStyle>
    <p:bodyStyle>
      <a:lvl1pPr marL="342900" indent="-342900" algn="l" rtl="0" eaLnBrk="1" fontAlgn="base" hangingPunct="1">
        <a:spcBef>
          <a:spcPct val="20000"/>
        </a:spcBef>
        <a:spcAft>
          <a:spcPct val="0"/>
        </a:spcAft>
        <a:buClr>
          <a:schemeClr val="accent1"/>
        </a:buClr>
        <a:buFont typeface="Arial" panose="020B0604020202020204" pitchFamily="34" charset="0"/>
        <a:buChar char="•"/>
        <a:defRPr sz="1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charset="2"/>
        <a:buChar char="à"/>
        <a:defRPr sz="1600">
          <a:solidFill>
            <a:schemeClr val="tx1"/>
          </a:solidFill>
          <a:latin typeface="+mn-lt"/>
        </a:defRPr>
      </a:lvl2pPr>
      <a:lvl3pPr marL="1143000" indent="-228600" algn="l" rtl="0" eaLnBrk="1" fontAlgn="base" hangingPunct="1">
        <a:spcBef>
          <a:spcPct val="20000"/>
        </a:spcBef>
        <a:spcAft>
          <a:spcPct val="0"/>
        </a:spcAft>
        <a:buClr>
          <a:schemeClr val="accent1"/>
        </a:buClr>
        <a:buFont typeface="Arial" panose="020B0604020202020204" pitchFamily="34" charset="0"/>
        <a:buChar char="•"/>
        <a:defRPr sz="1400">
          <a:solidFill>
            <a:schemeClr val="tx1"/>
          </a:solidFill>
          <a:latin typeface="+mn-lt"/>
        </a:defRPr>
      </a:lvl3pPr>
      <a:lvl4pPr marL="1600200" indent="-228600" algn="l" rtl="0" eaLnBrk="1" fontAlgn="base" hangingPunct="1">
        <a:spcBef>
          <a:spcPct val="20000"/>
        </a:spcBef>
        <a:spcAft>
          <a:spcPct val="0"/>
        </a:spcAft>
        <a:buClr>
          <a:schemeClr val="accent1"/>
        </a:buClr>
        <a:buFont typeface="Wingdings" charset="2"/>
        <a:buChar char="à"/>
        <a:defRPr sz="12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charset="2"/>
        <a:defRPr sz="18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charset="2"/>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p:cNvPicPr>
            <a:picLocks noChangeAspect="1" noChangeArrowheads="1"/>
          </p:cNvPicPr>
          <p:nvPr/>
        </p:nvPicPr>
        <p:blipFill>
          <a:blip r:embed="rId16" cstate="print"/>
          <a:srcRect/>
          <a:stretch>
            <a:fillRect/>
          </a:stretch>
        </p:blipFill>
        <p:spPr bwMode="auto">
          <a:xfrm>
            <a:off x="7178675" y="136922"/>
            <a:ext cx="1727200" cy="528638"/>
          </a:xfrm>
          <a:prstGeom prst="rect">
            <a:avLst/>
          </a:prstGeom>
          <a:noFill/>
          <a:ln w="9525">
            <a:noFill/>
            <a:miter lim="800000"/>
            <a:headEnd/>
            <a:tailEnd/>
          </a:ln>
        </p:spPr>
      </p:pic>
      <p:sp>
        <p:nvSpPr>
          <p:cNvPr id="1027" name="Rectangle 2"/>
          <p:cNvSpPr>
            <a:spLocks noGrp="1" noChangeArrowheads="1"/>
          </p:cNvSpPr>
          <p:nvPr>
            <p:ph type="title"/>
          </p:nvPr>
        </p:nvSpPr>
        <p:spPr bwMode="auto">
          <a:xfrm>
            <a:off x="539750" y="790575"/>
            <a:ext cx="7772400" cy="857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a:t>Klicka här för att ändra format på bakgrundsrubriken</a:t>
            </a:r>
          </a:p>
        </p:txBody>
      </p:sp>
      <p:sp>
        <p:nvSpPr>
          <p:cNvPr id="1028" name="Rectangle 3"/>
          <p:cNvSpPr>
            <a:spLocks noGrp="1" noChangeArrowheads="1"/>
          </p:cNvSpPr>
          <p:nvPr>
            <p:ph type="body" idx="1"/>
          </p:nvPr>
        </p:nvSpPr>
        <p:spPr bwMode="auto">
          <a:xfrm>
            <a:off x="539750" y="1590675"/>
            <a:ext cx="7772400" cy="3086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ectangle 4"/>
          <p:cNvSpPr>
            <a:spLocks noGrp="1" noChangeArrowheads="1"/>
          </p:cNvSpPr>
          <p:nvPr>
            <p:ph type="dt" sz="half" idx="2"/>
          </p:nvPr>
        </p:nvSpPr>
        <p:spPr bwMode="auto">
          <a:xfrm>
            <a:off x="6553200" y="4857750"/>
            <a:ext cx="1905000" cy="171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buClrTx/>
              <a:buFontTx/>
              <a:buNone/>
              <a:defRPr sz="600">
                <a:solidFill>
                  <a:schemeClr val="bg2"/>
                </a:solidFill>
              </a:defRPr>
            </a:lvl1pPr>
          </a:lstStyle>
          <a:p>
            <a:pPr fontAlgn="base">
              <a:spcAft>
                <a:spcPct val="0"/>
              </a:spcAft>
              <a:defRPr/>
            </a:pPr>
            <a:fld id="{0C26AE8A-5BF5-4E55-B166-3FFAD6B774DA}" type="datetime1">
              <a:rPr lang="sv-SE" smtClean="0">
                <a:solidFill>
                  <a:srgbClr val="808080"/>
                </a:solidFill>
              </a:rPr>
              <a:pPr fontAlgn="base">
                <a:spcAft>
                  <a:spcPct val="0"/>
                </a:spcAft>
                <a:defRPr/>
              </a:pPr>
              <a:t>2024-09-16</a:t>
            </a:fld>
            <a:endParaRPr lang="sv-SE">
              <a:solidFill>
                <a:srgbClr val="808080"/>
              </a:solidFill>
            </a:endParaRPr>
          </a:p>
        </p:txBody>
      </p:sp>
      <p:sp>
        <p:nvSpPr>
          <p:cNvPr id="1029" name="Rectangle 5"/>
          <p:cNvSpPr>
            <a:spLocks noGrp="1" noChangeArrowheads="1"/>
          </p:cNvSpPr>
          <p:nvPr>
            <p:ph type="ftr" sz="quarter" idx="3"/>
          </p:nvPr>
        </p:nvSpPr>
        <p:spPr bwMode="auto">
          <a:xfrm>
            <a:off x="457200" y="4857750"/>
            <a:ext cx="2895600" cy="171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buClrTx/>
              <a:buFontTx/>
              <a:buNone/>
              <a:defRPr sz="600">
                <a:solidFill>
                  <a:schemeClr val="bg2"/>
                </a:solidFill>
              </a:defRPr>
            </a:lvl1pPr>
          </a:lstStyle>
          <a:p>
            <a:pPr fontAlgn="base">
              <a:spcAft>
                <a:spcPct val="0"/>
              </a:spcAft>
              <a:defRPr/>
            </a:pPr>
            <a:r>
              <a:rPr lang="sv-SE">
                <a:solidFill>
                  <a:srgbClr val="808080"/>
                </a:solidFill>
              </a:rPr>
              <a:t>Petter Gustavsson</a:t>
            </a:r>
          </a:p>
        </p:txBody>
      </p:sp>
      <p:sp>
        <p:nvSpPr>
          <p:cNvPr id="1030" name="Rectangle 6"/>
          <p:cNvSpPr>
            <a:spLocks noGrp="1" noChangeArrowheads="1"/>
          </p:cNvSpPr>
          <p:nvPr>
            <p:ph type="sldNum" sz="quarter" idx="4"/>
          </p:nvPr>
        </p:nvSpPr>
        <p:spPr bwMode="auto">
          <a:xfrm>
            <a:off x="8229600" y="4857750"/>
            <a:ext cx="685800" cy="171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buClrTx/>
              <a:buFontTx/>
              <a:buNone/>
              <a:defRPr sz="600" b="1">
                <a:solidFill>
                  <a:schemeClr val="bg2"/>
                </a:solidFill>
              </a:defRPr>
            </a:lvl1pPr>
          </a:lstStyle>
          <a:p>
            <a:pPr fontAlgn="base">
              <a:spcAft>
                <a:spcPct val="0"/>
              </a:spcAft>
              <a:defRPr/>
            </a:pPr>
            <a:fld id="{C5A6F0A5-B144-4DC3-98F3-AB0368974D07}" type="slidenum">
              <a:rPr lang="sv-SE">
                <a:solidFill>
                  <a:srgbClr val="808080"/>
                </a:solidFill>
              </a:rPr>
              <a:pPr fontAlgn="base">
                <a:spcAft>
                  <a:spcPct val="0"/>
                </a:spcAft>
                <a:defRPr/>
              </a:pPr>
              <a:t>‹#›</a:t>
            </a:fld>
            <a:endParaRPr lang="sv-SE">
              <a:solidFill>
                <a:srgbClr val="808080"/>
              </a:solidFill>
            </a:endParaRPr>
          </a:p>
        </p:txBody>
      </p:sp>
      <p:sp>
        <p:nvSpPr>
          <p:cNvPr id="1031" name="Line 7"/>
          <p:cNvSpPr>
            <a:spLocks noChangeShapeType="1"/>
          </p:cNvSpPr>
          <p:nvPr/>
        </p:nvSpPr>
        <p:spPr bwMode="auto">
          <a:xfrm>
            <a:off x="533400" y="4800600"/>
            <a:ext cx="8305800" cy="0"/>
          </a:xfrm>
          <a:prstGeom prst="line">
            <a:avLst/>
          </a:prstGeom>
          <a:noFill/>
          <a:ln w="9525">
            <a:solidFill>
              <a:schemeClr val="accent1"/>
            </a:solidFill>
            <a:round/>
            <a:headEnd/>
            <a:tailEnd/>
          </a:ln>
          <a:effectLst/>
        </p:spPr>
        <p:txBody>
          <a:bodyPr wrap="none" anchor="ctr"/>
          <a:lstStyle/>
          <a:p>
            <a:pPr fontAlgn="base">
              <a:spcBef>
                <a:spcPct val="20000"/>
              </a:spcBef>
              <a:spcAft>
                <a:spcPct val="0"/>
              </a:spcAft>
              <a:buClr>
                <a:srgbClr val="870052"/>
              </a:buClr>
              <a:buFont typeface="Wingdings" pitchFamily="2" charset="2"/>
              <a:buChar char="§"/>
              <a:defRPr/>
            </a:pPr>
            <a:endParaRPr lang="sv-SE" sz="1500">
              <a:solidFill>
                <a:srgbClr val="000000"/>
              </a:solidFill>
            </a:endParaRPr>
          </a:p>
        </p:txBody>
      </p:sp>
    </p:spTree>
    <p:extLst>
      <p:ext uri="{BB962C8B-B14F-4D97-AF65-F5344CB8AC3E}">
        <p14:creationId xmlns:p14="http://schemas.microsoft.com/office/powerpoint/2010/main" val="370784591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hf hdr="0" ftr="0" dt="0"/>
  <p:txStyles>
    <p:titleStyle>
      <a:lvl1pPr algn="l" rtl="0" eaLnBrk="0" fontAlgn="base" hangingPunct="0">
        <a:spcBef>
          <a:spcPct val="0"/>
        </a:spcBef>
        <a:spcAft>
          <a:spcPct val="0"/>
        </a:spcAft>
        <a:defRPr sz="2100" b="1">
          <a:solidFill>
            <a:schemeClr val="accent1"/>
          </a:solidFill>
          <a:latin typeface="+mj-lt"/>
          <a:ea typeface="+mj-ea"/>
          <a:cs typeface="+mj-cs"/>
        </a:defRPr>
      </a:lvl1pPr>
      <a:lvl2pPr algn="l" rtl="0" eaLnBrk="0" fontAlgn="base" hangingPunct="0">
        <a:spcBef>
          <a:spcPct val="0"/>
        </a:spcBef>
        <a:spcAft>
          <a:spcPct val="0"/>
        </a:spcAft>
        <a:defRPr sz="2100" b="1">
          <a:solidFill>
            <a:schemeClr val="accent1"/>
          </a:solidFill>
          <a:latin typeface="Arial" charset="0"/>
        </a:defRPr>
      </a:lvl2pPr>
      <a:lvl3pPr algn="l" rtl="0" eaLnBrk="0" fontAlgn="base" hangingPunct="0">
        <a:spcBef>
          <a:spcPct val="0"/>
        </a:spcBef>
        <a:spcAft>
          <a:spcPct val="0"/>
        </a:spcAft>
        <a:defRPr sz="2100" b="1">
          <a:solidFill>
            <a:schemeClr val="accent1"/>
          </a:solidFill>
          <a:latin typeface="Arial" charset="0"/>
        </a:defRPr>
      </a:lvl3pPr>
      <a:lvl4pPr algn="l" rtl="0" eaLnBrk="0" fontAlgn="base" hangingPunct="0">
        <a:spcBef>
          <a:spcPct val="0"/>
        </a:spcBef>
        <a:spcAft>
          <a:spcPct val="0"/>
        </a:spcAft>
        <a:defRPr sz="2100" b="1">
          <a:solidFill>
            <a:schemeClr val="accent1"/>
          </a:solidFill>
          <a:latin typeface="Arial" charset="0"/>
        </a:defRPr>
      </a:lvl4pPr>
      <a:lvl5pPr algn="l" rtl="0" eaLnBrk="0" fontAlgn="base" hangingPunct="0">
        <a:spcBef>
          <a:spcPct val="0"/>
        </a:spcBef>
        <a:spcAft>
          <a:spcPct val="0"/>
        </a:spcAft>
        <a:defRPr sz="2100" b="1">
          <a:solidFill>
            <a:schemeClr val="accent1"/>
          </a:solidFill>
          <a:latin typeface="Arial" charset="0"/>
        </a:defRPr>
      </a:lvl5pPr>
      <a:lvl6pPr marL="342900" algn="l" rtl="0" fontAlgn="base">
        <a:spcBef>
          <a:spcPct val="0"/>
        </a:spcBef>
        <a:spcAft>
          <a:spcPct val="0"/>
        </a:spcAft>
        <a:defRPr sz="2100" b="1">
          <a:solidFill>
            <a:schemeClr val="accent1"/>
          </a:solidFill>
          <a:latin typeface="Arial" charset="0"/>
        </a:defRPr>
      </a:lvl6pPr>
      <a:lvl7pPr marL="685800" algn="l" rtl="0" fontAlgn="base">
        <a:spcBef>
          <a:spcPct val="0"/>
        </a:spcBef>
        <a:spcAft>
          <a:spcPct val="0"/>
        </a:spcAft>
        <a:defRPr sz="2100" b="1">
          <a:solidFill>
            <a:schemeClr val="accent1"/>
          </a:solidFill>
          <a:latin typeface="Arial" charset="0"/>
        </a:defRPr>
      </a:lvl7pPr>
      <a:lvl8pPr marL="1028700" algn="l" rtl="0" fontAlgn="base">
        <a:spcBef>
          <a:spcPct val="0"/>
        </a:spcBef>
        <a:spcAft>
          <a:spcPct val="0"/>
        </a:spcAft>
        <a:defRPr sz="2100" b="1">
          <a:solidFill>
            <a:schemeClr val="accent1"/>
          </a:solidFill>
          <a:latin typeface="Arial" charset="0"/>
        </a:defRPr>
      </a:lvl8pPr>
      <a:lvl9pPr marL="1371600" algn="l" rtl="0" fontAlgn="base">
        <a:spcBef>
          <a:spcPct val="0"/>
        </a:spcBef>
        <a:spcAft>
          <a:spcPct val="0"/>
        </a:spcAft>
        <a:defRPr sz="2100" b="1">
          <a:solidFill>
            <a:schemeClr val="accent1"/>
          </a:solidFill>
          <a:latin typeface="Arial" charset="0"/>
        </a:defRPr>
      </a:lvl9pPr>
    </p:titleStyle>
    <p:bodyStyle>
      <a:lvl1pPr marL="257175" indent="-257175" algn="l" rtl="0" eaLnBrk="0" fontAlgn="base" hangingPunct="0">
        <a:spcBef>
          <a:spcPct val="20000"/>
        </a:spcBef>
        <a:spcAft>
          <a:spcPct val="0"/>
        </a:spcAft>
        <a:buClr>
          <a:schemeClr val="accent1"/>
        </a:buClr>
        <a:buFont typeface="Wingdings" pitchFamily="2" charset="2"/>
        <a:buChar char="§"/>
        <a:defRPr sz="1500">
          <a:solidFill>
            <a:schemeClr val="tx1"/>
          </a:solidFill>
          <a:latin typeface="+mn-lt"/>
          <a:ea typeface="+mn-ea"/>
          <a:cs typeface="+mn-cs"/>
        </a:defRPr>
      </a:lvl1pPr>
      <a:lvl2pPr marL="557213" indent="-214313" algn="l" rtl="0" eaLnBrk="0" fontAlgn="base" hangingPunct="0">
        <a:spcBef>
          <a:spcPct val="20000"/>
        </a:spcBef>
        <a:spcAft>
          <a:spcPct val="0"/>
        </a:spcAft>
        <a:buFont typeface="Wingdings" pitchFamily="2" charset="2"/>
        <a:buChar char="à"/>
        <a:defRPr>
          <a:solidFill>
            <a:schemeClr val="tx1"/>
          </a:solidFill>
          <a:latin typeface="+mn-lt"/>
        </a:defRPr>
      </a:lvl2pPr>
      <a:lvl3pPr marL="857250" indent="-171450" algn="l" rtl="0" eaLnBrk="0" fontAlgn="base" hangingPunct="0">
        <a:spcBef>
          <a:spcPct val="20000"/>
        </a:spcBef>
        <a:spcAft>
          <a:spcPct val="0"/>
        </a:spcAft>
        <a:buClr>
          <a:schemeClr val="accent1"/>
        </a:buClr>
        <a:buFont typeface="Wingdings" pitchFamily="2" charset="2"/>
        <a:buChar char="§"/>
        <a:defRPr sz="1200">
          <a:solidFill>
            <a:schemeClr val="accent1"/>
          </a:solidFill>
          <a:latin typeface="+mn-lt"/>
        </a:defRPr>
      </a:lvl3pPr>
      <a:lvl4pPr marL="1200150" indent="-171450" algn="l" rtl="0" eaLnBrk="0" fontAlgn="base" hangingPunct="0">
        <a:spcBef>
          <a:spcPct val="20000"/>
        </a:spcBef>
        <a:spcAft>
          <a:spcPct val="0"/>
        </a:spcAft>
        <a:buFont typeface="Wingdings" pitchFamily="2" charset="2"/>
        <a:buChar char="à"/>
        <a:defRPr sz="1050">
          <a:solidFill>
            <a:schemeClr val="tx1"/>
          </a:solidFill>
          <a:latin typeface="+mn-lt"/>
        </a:defRPr>
      </a:lvl4pPr>
      <a:lvl5pPr marL="1543050" indent="-171450" algn="l" rtl="0" eaLnBrk="0" fontAlgn="base" hangingPunct="0">
        <a:spcBef>
          <a:spcPct val="20000"/>
        </a:spcBef>
        <a:spcAft>
          <a:spcPct val="0"/>
        </a:spcAft>
        <a:buClr>
          <a:schemeClr val="accent1"/>
        </a:buClr>
        <a:buFont typeface="Wingdings" pitchFamily="2" charset="2"/>
        <a:defRPr sz="1500">
          <a:solidFill>
            <a:schemeClr val="tx1"/>
          </a:solidFill>
          <a:latin typeface="+mn-lt"/>
        </a:defRPr>
      </a:lvl5pPr>
      <a:lvl6pPr marL="1885950" indent="-171450" algn="l" rtl="0" fontAlgn="base">
        <a:spcBef>
          <a:spcPct val="20000"/>
        </a:spcBef>
        <a:spcAft>
          <a:spcPct val="0"/>
        </a:spcAft>
        <a:buClr>
          <a:schemeClr val="accent1"/>
        </a:buClr>
        <a:buFont typeface="Wingdings" pitchFamily="2" charset="2"/>
        <a:defRPr sz="1500">
          <a:solidFill>
            <a:schemeClr val="tx1"/>
          </a:solidFill>
          <a:latin typeface="+mn-lt"/>
        </a:defRPr>
      </a:lvl6pPr>
      <a:lvl7pPr marL="2228850" indent="-171450" algn="l" rtl="0" fontAlgn="base">
        <a:spcBef>
          <a:spcPct val="20000"/>
        </a:spcBef>
        <a:spcAft>
          <a:spcPct val="0"/>
        </a:spcAft>
        <a:buClr>
          <a:schemeClr val="accent1"/>
        </a:buClr>
        <a:buFont typeface="Wingdings" pitchFamily="2" charset="2"/>
        <a:defRPr sz="1500">
          <a:solidFill>
            <a:schemeClr val="tx1"/>
          </a:solidFill>
          <a:latin typeface="+mn-lt"/>
        </a:defRPr>
      </a:lvl7pPr>
      <a:lvl8pPr marL="2571750" indent="-171450" algn="l" rtl="0" fontAlgn="base">
        <a:spcBef>
          <a:spcPct val="20000"/>
        </a:spcBef>
        <a:spcAft>
          <a:spcPct val="0"/>
        </a:spcAft>
        <a:buClr>
          <a:schemeClr val="accent1"/>
        </a:buClr>
        <a:buFont typeface="Wingdings" pitchFamily="2" charset="2"/>
        <a:defRPr sz="1500">
          <a:solidFill>
            <a:schemeClr val="tx1"/>
          </a:solidFill>
          <a:latin typeface="+mn-lt"/>
        </a:defRPr>
      </a:lvl8pPr>
      <a:lvl9pPr marL="2914650" indent="-171450" algn="l" rtl="0" fontAlgn="base">
        <a:spcBef>
          <a:spcPct val="20000"/>
        </a:spcBef>
        <a:spcAft>
          <a:spcPct val="0"/>
        </a:spcAft>
        <a:buClr>
          <a:schemeClr val="accent1"/>
        </a:buClr>
        <a:buFont typeface="Wingdings" pitchFamily="2" charset="2"/>
        <a:defRPr sz="1500">
          <a:solidFill>
            <a:schemeClr val="tx1"/>
          </a:solidFill>
          <a:latin typeface="+mn-lt"/>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socialmedicinsktidskrift.se/index.php/smt/article/view/2119/2047" TargetMode="External"/><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socialmedicinsktidskrift.se/index.php/smt/article/view/2119/2047" TargetMode="External"/><Relationship Id="rId2" Type="http://schemas.openxmlformats.org/officeDocument/2006/relationships/chart" Target="../charts/chart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5.png"/><Relationship Id="rId10" Type="http://schemas.openxmlformats.org/officeDocument/2006/relationships/image" Target="../media/image41.png"/><Relationship Id="rId4" Type="http://schemas.openxmlformats.org/officeDocument/2006/relationships/image" Target="../media/image37.jpeg"/><Relationship Id="rId9"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18" Type="http://schemas.openxmlformats.org/officeDocument/2006/relationships/diagramLayout" Target="../diagrams/layout7.xml"/><Relationship Id="rId26" Type="http://schemas.microsoft.com/office/2007/relationships/diagramDrawing" Target="../diagrams/drawing8.xml"/><Relationship Id="rId39" Type="http://schemas.openxmlformats.org/officeDocument/2006/relationships/diagramQuickStyle" Target="../diagrams/quickStyle11.xml"/><Relationship Id="rId3" Type="http://schemas.openxmlformats.org/officeDocument/2006/relationships/diagramLayout" Target="../diagrams/layout4.xml"/><Relationship Id="rId21" Type="http://schemas.microsoft.com/office/2007/relationships/diagramDrawing" Target="../diagrams/drawing7.xml"/><Relationship Id="rId34" Type="http://schemas.openxmlformats.org/officeDocument/2006/relationships/diagramQuickStyle" Target="../diagrams/quickStyle10.xml"/><Relationship Id="rId7" Type="http://schemas.openxmlformats.org/officeDocument/2006/relationships/diagramData" Target="../diagrams/data5.xml"/><Relationship Id="rId12" Type="http://schemas.openxmlformats.org/officeDocument/2006/relationships/diagramData" Target="../diagrams/data6.xml"/><Relationship Id="rId17" Type="http://schemas.openxmlformats.org/officeDocument/2006/relationships/diagramData" Target="../diagrams/data7.xml"/><Relationship Id="rId25" Type="http://schemas.openxmlformats.org/officeDocument/2006/relationships/diagramColors" Target="../diagrams/colors8.xml"/><Relationship Id="rId33" Type="http://schemas.openxmlformats.org/officeDocument/2006/relationships/diagramLayout" Target="../diagrams/layout10.xml"/><Relationship Id="rId38" Type="http://schemas.openxmlformats.org/officeDocument/2006/relationships/diagramLayout" Target="../diagrams/layout11.xml"/><Relationship Id="rId2" Type="http://schemas.openxmlformats.org/officeDocument/2006/relationships/diagramData" Target="../diagrams/data4.xml"/><Relationship Id="rId16" Type="http://schemas.microsoft.com/office/2007/relationships/diagramDrawing" Target="../diagrams/drawing6.xml"/><Relationship Id="rId20" Type="http://schemas.openxmlformats.org/officeDocument/2006/relationships/diagramColors" Target="../diagrams/colors7.xml"/><Relationship Id="rId29" Type="http://schemas.openxmlformats.org/officeDocument/2006/relationships/diagramQuickStyle" Target="../diagrams/quickStyle9.xml"/><Relationship Id="rId41" Type="http://schemas.microsoft.com/office/2007/relationships/diagramDrawing" Target="../diagrams/drawing11.xml"/><Relationship Id="rId1" Type="http://schemas.openxmlformats.org/officeDocument/2006/relationships/slideLayout" Target="../slideLayouts/slideLayout19.xml"/><Relationship Id="rId6" Type="http://schemas.microsoft.com/office/2007/relationships/diagramDrawing" Target="../diagrams/drawing4.xml"/><Relationship Id="rId11" Type="http://schemas.microsoft.com/office/2007/relationships/diagramDrawing" Target="../diagrams/drawing5.xml"/><Relationship Id="rId24" Type="http://schemas.openxmlformats.org/officeDocument/2006/relationships/diagramQuickStyle" Target="../diagrams/quickStyle8.xml"/><Relationship Id="rId32" Type="http://schemas.openxmlformats.org/officeDocument/2006/relationships/diagramData" Target="../diagrams/data10.xml"/><Relationship Id="rId37" Type="http://schemas.openxmlformats.org/officeDocument/2006/relationships/diagramData" Target="../diagrams/data11.xml"/><Relationship Id="rId40" Type="http://schemas.openxmlformats.org/officeDocument/2006/relationships/diagramColors" Target="../diagrams/colors11.xml"/><Relationship Id="rId5" Type="http://schemas.openxmlformats.org/officeDocument/2006/relationships/diagramColors" Target="../diagrams/colors4.xml"/><Relationship Id="rId15" Type="http://schemas.openxmlformats.org/officeDocument/2006/relationships/diagramColors" Target="../diagrams/colors6.xml"/><Relationship Id="rId23" Type="http://schemas.openxmlformats.org/officeDocument/2006/relationships/diagramLayout" Target="../diagrams/layout8.xml"/><Relationship Id="rId28" Type="http://schemas.openxmlformats.org/officeDocument/2006/relationships/diagramLayout" Target="../diagrams/layout9.xml"/><Relationship Id="rId36" Type="http://schemas.microsoft.com/office/2007/relationships/diagramDrawing" Target="../diagrams/drawing10.xml"/><Relationship Id="rId10" Type="http://schemas.openxmlformats.org/officeDocument/2006/relationships/diagramColors" Target="../diagrams/colors5.xml"/><Relationship Id="rId19" Type="http://schemas.openxmlformats.org/officeDocument/2006/relationships/diagramQuickStyle" Target="../diagrams/quickStyle7.xml"/><Relationship Id="rId31" Type="http://schemas.microsoft.com/office/2007/relationships/diagramDrawing" Target="../diagrams/drawing9.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 Id="rId22" Type="http://schemas.openxmlformats.org/officeDocument/2006/relationships/diagramData" Target="../diagrams/data8.xml"/><Relationship Id="rId27" Type="http://schemas.openxmlformats.org/officeDocument/2006/relationships/diagramData" Target="../diagrams/data9.xml"/><Relationship Id="rId30" Type="http://schemas.openxmlformats.org/officeDocument/2006/relationships/diagramColors" Target="../diagrams/colors9.xml"/><Relationship Id="rId35" Type="http://schemas.openxmlformats.org/officeDocument/2006/relationships/diagramColors" Target="../diagrams/colors1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oleObject" Target="../embeddings/oleObject1.bin"/><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3.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jpg"/><Relationship Id="rId18" Type="http://schemas.openxmlformats.org/officeDocument/2006/relationships/image" Target="../media/image64.png"/><Relationship Id="rId3" Type="http://schemas.openxmlformats.org/officeDocument/2006/relationships/image" Target="../media/image49.jpeg"/><Relationship Id="rId21" Type="http://schemas.openxmlformats.org/officeDocument/2006/relationships/image" Target="../media/image67.jpeg"/><Relationship Id="rId7" Type="http://schemas.openxmlformats.org/officeDocument/2006/relationships/image" Target="../media/image53.png"/><Relationship Id="rId12" Type="http://schemas.openxmlformats.org/officeDocument/2006/relationships/image" Target="../media/image58.jpeg"/><Relationship Id="rId17" Type="http://schemas.openxmlformats.org/officeDocument/2006/relationships/image" Target="../media/image63.jpeg"/><Relationship Id="rId2" Type="http://schemas.openxmlformats.org/officeDocument/2006/relationships/notesSlide" Target="../notesSlides/notesSlide28.xml"/><Relationship Id="rId16" Type="http://schemas.openxmlformats.org/officeDocument/2006/relationships/image" Target="../media/image62.jpeg"/><Relationship Id="rId20" Type="http://schemas.openxmlformats.org/officeDocument/2006/relationships/image" Target="../media/image66.jpg"/><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jpeg"/><Relationship Id="rId15" Type="http://schemas.openxmlformats.org/officeDocument/2006/relationships/image" Target="../media/image61.jpeg"/><Relationship Id="rId10" Type="http://schemas.openxmlformats.org/officeDocument/2006/relationships/image" Target="../media/image56.jpeg"/><Relationship Id="rId19" Type="http://schemas.openxmlformats.org/officeDocument/2006/relationships/image" Target="../media/image65.png"/><Relationship Id="rId4" Type="http://schemas.openxmlformats.org/officeDocument/2006/relationships/image" Target="../media/image50.jpeg"/><Relationship Id="rId9" Type="http://schemas.openxmlformats.org/officeDocument/2006/relationships/image" Target="../media/image55.jpeg"/><Relationship Id="rId14" Type="http://schemas.openxmlformats.org/officeDocument/2006/relationships/image" Target="../media/image60.jpeg"/><Relationship Id="rId22" Type="http://schemas.openxmlformats.org/officeDocument/2006/relationships/image" Target="../media/image68.png"/></Relationships>
</file>

<file path=ppt/slides/_rels/slide5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ki.se/cns/petter-gustavssons-forskargrupp" TargetMode="External"/><Relationship Id="rId7"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76.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Platshållare för bildnummer 5"/>
          <p:cNvSpPr>
            <a:spLocks noGrp="1"/>
          </p:cNvSpPr>
          <p:nvPr>
            <p:ph type="sldNum" sz="quarter" idx="4294967295"/>
          </p:nvPr>
        </p:nvSpPr>
        <p:spPr>
          <a:xfrm>
            <a:off x="7486650" y="4857750"/>
            <a:ext cx="514350" cy="171450"/>
          </a:xfrm>
          <a:noFill/>
        </p:spPr>
        <p:txBody>
          <a:bodyPr/>
          <a:lstStyle/>
          <a:p>
            <a:fld id="{797BF0EA-0309-4C6B-93B2-7CF3816D9AE6}" type="slidenum">
              <a:rPr lang="sv-SE" smtClean="0"/>
              <a:pPr/>
              <a:t>1</a:t>
            </a:fld>
            <a:endParaRPr lang="sv-SE" dirty="0"/>
          </a:p>
        </p:txBody>
      </p:sp>
      <p:pic>
        <p:nvPicPr>
          <p:cNvPr id="5" name="Bildobjekt 4">
            <a:extLst>
              <a:ext uri="{FF2B5EF4-FFF2-40B4-BE49-F238E27FC236}">
                <a16:creationId xmlns:a16="http://schemas.microsoft.com/office/drawing/2014/main" id="{1423F76C-2E92-4876-889E-47DB89B35C81}"/>
              </a:ext>
            </a:extLst>
          </p:cNvPr>
          <p:cNvPicPr>
            <a:picLocks noChangeAspect="1"/>
          </p:cNvPicPr>
          <p:nvPr/>
        </p:nvPicPr>
        <p:blipFill>
          <a:blip r:embed="rId3"/>
          <a:stretch>
            <a:fillRect/>
          </a:stretch>
        </p:blipFill>
        <p:spPr>
          <a:xfrm>
            <a:off x="0" y="0"/>
            <a:ext cx="6887114" cy="5169588"/>
          </a:xfrm>
          <a:prstGeom prst="rect">
            <a:avLst/>
          </a:prstGeom>
        </p:spPr>
      </p:pic>
      <p:sp>
        <p:nvSpPr>
          <p:cNvPr id="6" name="Rubrik 6">
            <a:extLst>
              <a:ext uri="{FF2B5EF4-FFF2-40B4-BE49-F238E27FC236}">
                <a16:creationId xmlns:a16="http://schemas.microsoft.com/office/drawing/2014/main" id="{EC529301-F621-497E-A752-0DA92E8E7B5C}"/>
              </a:ext>
            </a:extLst>
          </p:cNvPr>
          <p:cNvSpPr txBox="1">
            <a:spLocks/>
          </p:cNvSpPr>
          <p:nvPr/>
        </p:nvSpPr>
        <p:spPr>
          <a:xfrm>
            <a:off x="1250834" y="103229"/>
            <a:ext cx="2738012" cy="1338869"/>
          </a:xfrm>
          <a:prstGeom prst="rect">
            <a:avLst/>
          </a:prstGeom>
        </p:spPr>
        <p:txBody>
          <a:bodyPr vert="horz" lIns="68580" tIns="34290" rIns="68580" bIns="34290" rtlCol="0" anchor="t">
            <a:noAutofit/>
          </a:bodyPr>
          <a:lstStyle>
            <a:lvl1pPr algn="ctr" defTabSz="685800" rtl="0" eaLnBrk="1" latinLnBrk="0" hangingPunct="1">
              <a:lnSpc>
                <a:spcPct val="90000"/>
              </a:lnSpc>
              <a:spcBef>
                <a:spcPct val="0"/>
              </a:spcBef>
              <a:buNone/>
              <a:defRPr sz="4500" b="1" kern="1200">
                <a:gradFill>
                  <a:gsLst>
                    <a:gs pos="0">
                      <a:srgbClr val="E50076"/>
                    </a:gs>
                    <a:gs pos="100000">
                      <a:srgbClr val="4B2582"/>
                    </a:gs>
                  </a:gsLst>
                  <a:lin ang="2700000" scaled="0"/>
                </a:gradFill>
                <a:latin typeface="Times New Roman" panose="02020603050405020304" pitchFamily="18" charset="0"/>
                <a:ea typeface="+mj-ea"/>
                <a:cs typeface="Times New Roman" panose="02020603050405020304" pitchFamily="18" charset="0"/>
              </a:defRPr>
            </a:lvl1pPr>
          </a:lstStyle>
          <a:p>
            <a:pPr algn="l"/>
            <a:br>
              <a:rPr lang="sv-SE" sz="1500" dirty="0">
                <a:solidFill>
                  <a:srgbClr val="F15060"/>
                </a:solidFill>
                <a:latin typeface="Arial" panose="020B0604020202020204" pitchFamily="34" charset="0"/>
                <a:cs typeface="Arial" panose="020B0604020202020204" pitchFamily="34" charset="0"/>
              </a:rPr>
            </a:br>
            <a:endParaRPr lang="sv-SE" sz="1500" dirty="0">
              <a:solidFill>
                <a:srgbClr val="F15060"/>
              </a:solidFill>
              <a:latin typeface="Arial" panose="020B0604020202020204" pitchFamily="34" charset="0"/>
              <a:cs typeface="Arial" panose="020B0604020202020204" pitchFamily="34" charset="0"/>
            </a:endParaRPr>
          </a:p>
        </p:txBody>
      </p:sp>
      <p:sp>
        <p:nvSpPr>
          <p:cNvPr id="7" name="Underrubrik 7">
            <a:extLst>
              <a:ext uri="{FF2B5EF4-FFF2-40B4-BE49-F238E27FC236}">
                <a16:creationId xmlns:a16="http://schemas.microsoft.com/office/drawing/2014/main" id="{1F93F70F-F3F7-404F-A891-E70EBA91AA4F}"/>
              </a:ext>
            </a:extLst>
          </p:cNvPr>
          <p:cNvSpPr txBox="1">
            <a:spLocks/>
          </p:cNvSpPr>
          <p:nvPr/>
        </p:nvSpPr>
        <p:spPr>
          <a:xfrm>
            <a:off x="1399505" y="3435846"/>
            <a:ext cx="2921384" cy="1012301"/>
          </a:xfrm>
          <a:prstGeom prst="rect">
            <a:avLst/>
          </a:prstGeom>
        </p:spPr>
        <p:txBody>
          <a:bodyPr vert="horz" lIns="68580" tIns="34290" rIns="68580" bIns="34290" rtlCol="0">
            <a:no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Times New Roman" panose="02020603050405020304" pitchFamily="18" charset="0"/>
                <a:ea typeface="+mn-ea"/>
                <a:cs typeface="Times New Roman" panose="02020603050405020304" pitchFamily="18" charset="0"/>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Times New Roman" panose="02020603050405020304" pitchFamily="18" charset="0"/>
                <a:ea typeface="+mn-ea"/>
                <a:cs typeface="Times New Roman" panose="02020603050405020304" pitchFamily="18" charset="0"/>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Times New Roman" panose="02020603050405020304" pitchFamily="18" charset="0"/>
                <a:ea typeface="+mn-ea"/>
                <a:cs typeface="Times New Roman" panose="02020603050405020304" pitchFamily="18" charset="0"/>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Times New Roman" panose="02020603050405020304" pitchFamily="18" charset="0"/>
                <a:ea typeface="+mn-ea"/>
                <a:cs typeface="Times New Roman" panose="02020603050405020304" pitchFamily="18" charset="0"/>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Times New Roman" panose="02020603050405020304" pitchFamily="18" charset="0"/>
                <a:ea typeface="+mn-ea"/>
                <a:cs typeface="Times New Roman" panose="02020603050405020304" pitchFamily="18" charset="0"/>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algn="l">
              <a:lnSpc>
                <a:spcPct val="100000"/>
              </a:lnSpc>
            </a:pPr>
            <a:endParaRPr lang="sv-SE" sz="1350" dirty="0">
              <a:latin typeface="Arial" panose="020B0604020202020204" pitchFamily="34" charset="0"/>
              <a:cs typeface="Arial" panose="020B0604020202020204" pitchFamily="34" charset="0"/>
            </a:endParaRPr>
          </a:p>
        </p:txBody>
      </p:sp>
      <p:sp>
        <p:nvSpPr>
          <p:cNvPr id="2" name="textruta 1">
            <a:extLst>
              <a:ext uri="{FF2B5EF4-FFF2-40B4-BE49-F238E27FC236}">
                <a16:creationId xmlns:a16="http://schemas.microsoft.com/office/drawing/2014/main" id="{ECA067E6-8AE5-43EE-9CA9-18763781039D}"/>
              </a:ext>
            </a:extLst>
          </p:cNvPr>
          <p:cNvSpPr txBox="1"/>
          <p:nvPr/>
        </p:nvSpPr>
        <p:spPr>
          <a:xfrm>
            <a:off x="-28543" y="2601487"/>
            <a:ext cx="3664440" cy="923330"/>
          </a:xfrm>
          <a:prstGeom prst="rect">
            <a:avLst/>
          </a:prstGeom>
          <a:noFill/>
        </p:spPr>
        <p:txBody>
          <a:bodyPr wrap="square" rtlCol="0">
            <a:spAutoFit/>
          </a:bodyPr>
          <a:lstStyle/>
          <a:p>
            <a:r>
              <a:rPr lang="sv-SE" sz="1800" b="1" dirty="0">
                <a:latin typeface="+mn-lt"/>
              </a:rPr>
              <a:t>Hållbart yrkesliv: Vad är det som får sjuksköterskor att stanna ett helt yrkesliv?</a:t>
            </a:r>
          </a:p>
        </p:txBody>
      </p:sp>
      <p:sp>
        <p:nvSpPr>
          <p:cNvPr id="3" name="Rektangel 2">
            <a:extLst>
              <a:ext uri="{FF2B5EF4-FFF2-40B4-BE49-F238E27FC236}">
                <a16:creationId xmlns:a16="http://schemas.microsoft.com/office/drawing/2014/main" id="{ED8620F5-17C3-4BBB-B9ED-822E595A9734}"/>
              </a:ext>
            </a:extLst>
          </p:cNvPr>
          <p:cNvSpPr/>
          <p:nvPr/>
        </p:nvSpPr>
        <p:spPr>
          <a:xfrm>
            <a:off x="251520" y="4153846"/>
            <a:ext cx="5265382" cy="923330"/>
          </a:xfrm>
          <a:prstGeom prst="rect">
            <a:avLst/>
          </a:prstGeom>
        </p:spPr>
        <p:txBody>
          <a:bodyPr wrap="square">
            <a:spAutoFit/>
          </a:bodyPr>
          <a:lstStyle/>
          <a:p>
            <a:r>
              <a:rPr lang="sv-SE" sz="1800" b="1" dirty="0">
                <a:latin typeface="+mn-lt"/>
              </a:rPr>
              <a:t>Arvika </a:t>
            </a:r>
            <a:r>
              <a:rPr lang="sv-SE" sz="1800" b="1" dirty="0" err="1">
                <a:latin typeface="+mn-lt"/>
              </a:rPr>
              <a:t>kl</a:t>
            </a:r>
            <a:r>
              <a:rPr lang="sv-SE" sz="1800" b="1" dirty="0">
                <a:latin typeface="+mn-lt"/>
              </a:rPr>
              <a:t> 11-12 19 september 2024</a:t>
            </a:r>
          </a:p>
          <a:p>
            <a:r>
              <a:rPr lang="sv-SE" sz="1800" b="1" kern="0" dirty="0">
                <a:latin typeface="+mn-lt"/>
              </a:rPr>
              <a:t>Ann Rudman, Leg SSK, Docent </a:t>
            </a:r>
          </a:p>
          <a:p>
            <a:r>
              <a:rPr lang="sv-SE" sz="1800" b="1" kern="0" dirty="0">
                <a:latin typeface="+mn-lt"/>
              </a:rPr>
              <a:t>Högskolan Dalarna &amp; Karolinska Institutet</a:t>
            </a:r>
          </a:p>
        </p:txBody>
      </p:sp>
      <p:pic>
        <p:nvPicPr>
          <p:cNvPr id="1026" name="Picture 2" descr="https://www.du.se/contentassets/0186e683ea714ceab32d004e08ac2c8c/hd_vertikal_vit.png">
            <a:extLst>
              <a:ext uri="{FF2B5EF4-FFF2-40B4-BE49-F238E27FC236}">
                <a16:creationId xmlns:a16="http://schemas.microsoft.com/office/drawing/2014/main" id="{E7D96023-7111-48A0-A748-943CF8C7F2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2331" y="1291464"/>
            <a:ext cx="1120062" cy="11878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ruta 9">
            <a:extLst>
              <a:ext uri="{FF2B5EF4-FFF2-40B4-BE49-F238E27FC236}">
                <a16:creationId xmlns:a16="http://schemas.microsoft.com/office/drawing/2014/main" id="{9AA92AC4-3B62-2372-42D6-96FAFA97B406}"/>
              </a:ext>
            </a:extLst>
          </p:cNvPr>
          <p:cNvSpPr txBox="1"/>
          <p:nvPr/>
        </p:nvSpPr>
        <p:spPr>
          <a:xfrm>
            <a:off x="4561242" y="4069383"/>
            <a:ext cx="2325872" cy="650919"/>
          </a:xfrm>
          <a:prstGeom prst="rect">
            <a:avLst/>
          </a:prstGeom>
          <a:noFill/>
          <a:ln w="6350">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DM Sans"/>
                <a:ea typeface="+mn-ea"/>
                <a:cs typeface="+mn-cs"/>
              </a:rPr>
              <a:t>(resultat från LUST Studien: Longitudinell Undersökning av Sjuksköterskors tillvaro)</a:t>
            </a:r>
          </a:p>
        </p:txBody>
      </p:sp>
    </p:spTree>
    <p:extLst>
      <p:ext uri="{BB962C8B-B14F-4D97-AF65-F5344CB8AC3E}">
        <p14:creationId xmlns:p14="http://schemas.microsoft.com/office/powerpoint/2010/main" val="383092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F49980-5B0C-46A9-889F-5972E517FE63}"/>
              </a:ext>
            </a:extLst>
          </p:cNvPr>
          <p:cNvSpPr>
            <a:spLocks noGrp="1"/>
          </p:cNvSpPr>
          <p:nvPr>
            <p:ph type="title"/>
          </p:nvPr>
        </p:nvSpPr>
        <p:spPr/>
        <p:txBody>
          <a:bodyPr/>
          <a:lstStyle/>
          <a:p>
            <a:r>
              <a:rPr lang="sv-SE" dirty="0"/>
              <a:t>Genomförda datainsamlingar</a:t>
            </a:r>
          </a:p>
        </p:txBody>
      </p:sp>
      <p:sp>
        <p:nvSpPr>
          <p:cNvPr id="3" name="Platshållare för innehåll 2">
            <a:extLst>
              <a:ext uri="{FF2B5EF4-FFF2-40B4-BE49-F238E27FC236}">
                <a16:creationId xmlns:a16="http://schemas.microsoft.com/office/drawing/2014/main" id="{808465FA-E567-4218-BA36-262072B5CBD7}"/>
              </a:ext>
            </a:extLst>
          </p:cNvPr>
          <p:cNvSpPr>
            <a:spLocks noGrp="1"/>
          </p:cNvSpPr>
          <p:nvPr>
            <p:ph idx="1"/>
          </p:nvPr>
        </p:nvSpPr>
        <p:spPr/>
        <p:txBody>
          <a:bodyPr/>
          <a:lstStyle/>
          <a:p>
            <a:endParaRPr lang="sv-SE" dirty="0"/>
          </a:p>
        </p:txBody>
      </p:sp>
      <p:sp>
        <p:nvSpPr>
          <p:cNvPr id="4" name="Platshållare för bildnummer 3">
            <a:extLst>
              <a:ext uri="{FF2B5EF4-FFF2-40B4-BE49-F238E27FC236}">
                <a16:creationId xmlns:a16="http://schemas.microsoft.com/office/drawing/2014/main" id="{083BB581-03DB-4021-A1C3-88292AA25EA0}"/>
              </a:ext>
            </a:extLst>
          </p:cNvPr>
          <p:cNvSpPr>
            <a:spLocks noGrp="1"/>
          </p:cNvSpPr>
          <p:nvPr>
            <p:ph type="sldNum" sz="quarter" idx="12"/>
          </p:nvPr>
        </p:nvSpPr>
        <p:spPr/>
        <p:txBody>
          <a:bodyPr/>
          <a:lstStyle/>
          <a:p>
            <a:pPr>
              <a:defRPr/>
            </a:pPr>
            <a:fld id="{AA0C4F6E-6E30-4D57-9E99-0EB700EC5000}" type="slidenum">
              <a:rPr lang="sv-SE" smtClean="0">
                <a:solidFill>
                  <a:srgbClr val="808080"/>
                </a:solidFill>
              </a:rPr>
              <a:pPr>
                <a:defRPr/>
              </a:pPr>
              <a:t>10</a:t>
            </a:fld>
            <a:endParaRPr lang="sv-SE">
              <a:solidFill>
                <a:srgbClr val="808080"/>
              </a:solidFill>
            </a:endParaRPr>
          </a:p>
        </p:txBody>
      </p:sp>
      <p:graphicFrame>
        <p:nvGraphicFramePr>
          <p:cNvPr id="5" name="Group 2">
            <a:extLst>
              <a:ext uri="{FF2B5EF4-FFF2-40B4-BE49-F238E27FC236}">
                <a16:creationId xmlns:a16="http://schemas.microsoft.com/office/drawing/2014/main" id="{EE36603A-6876-4165-BFC7-B2DC6B95B0AC}"/>
              </a:ext>
            </a:extLst>
          </p:cNvPr>
          <p:cNvGraphicFramePr>
            <a:graphicFrameLocks/>
          </p:cNvGraphicFramePr>
          <p:nvPr/>
        </p:nvGraphicFramePr>
        <p:xfrm>
          <a:off x="1698351" y="1577660"/>
          <a:ext cx="4266018" cy="2590800"/>
        </p:xfrm>
        <a:graphic>
          <a:graphicData uri="http://schemas.openxmlformats.org/drawingml/2006/table">
            <a:tbl>
              <a:tblPr/>
              <a:tblGrid>
                <a:gridCol w="237001">
                  <a:extLst>
                    <a:ext uri="{9D8B030D-6E8A-4147-A177-3AD203B41FA5}">
                      <a16:colId xmlns:a16="http://schemas.microsoft.com/office/drawing/2014/main" val="20000"/>
                    </a:ext>
                  </a:extLst>
                </a:gridCol>
                <a:gridCol w="237001">
                  <a:extLst>
                    <a:ext uri="{9D8B030D-6E8A-4147-A177-3AD203B41FA5}">
                      <a16:colId xmlns:a16="http://schemas.microsoft.com/office/drawing/2014/main" val="20001"/>
                    </a:ext>
                  </a:extLst>
                </a:gridCol>
                <a:gridCol w="237001">
                  <a:extLst>
                    <a:ext uri="{9D8B030D-6E8A-4147-A177-3AD203B41FA5}">
                      <a16:colId xmlns:a16="http://schemas.microsoft.com/office/drawing/2014/main" val="20002"/>
                    </a:ext>
                  </a:extLst>
                </a:gridCol>
                <a:gridCol w="237001">
                  <a:extLst>
                    <a:ext uri="{9D8B030D-6E8A-4147-A177-3AD203B41FA5}">
                      <a16:colId xmlns:a16="http://schemas.microsoft.com/office/drawing/2014/main" val="20003"/>
                    </a:ext>
                  </a:extLst>
                </a:gridCol>
                <a:gridCol w="237001">
                  <a:extLst>
                    <a:ext uri="{9D8B030D-6E8A-4147-A177-3AD203B41FA5}">
                      <a16:colId xmlns:a16="http://schemas.microsoft.com/office/drawing/2014/main" val="20004"/>
                    </a:ext>
                  </a:extLst>
                </a:gridCol>
                <a:gridCol w="237001">
                  <a:extLst>
                    <a:ext uri="{9D8B030D-6E8A-4147-A177-3AD203B41FA5}">
                      <a16:colId xmlns:a16="http://schemas.microsoft.com/office/drawing/2014/main" val="20005"/>
                    </a:ext>
                  </a:extLst>
                </a:gridCol>
                <a:gridCol w="237001">
                  <a:extLst>
                    <a:ext uri="{9D8B030D-6E8A-4147-A177-3AD203B41FA5}">
                      <a16:colId xmlns:a16="http://schemas.microsoft.com/office/drawing/2014/main" val="20006"/>
                    </a:ext>
                  </a:extLst>
                </a:gridCol>
                <a:gridCol w="237001">
                  <a:extLst>
                    <a:ext uri="{9D8B030D-6E8A-4147-A177-3AD203B41FA5}">
                      <a16:colId xmlns:a16="http://schemas.microsoft.com/office/drawing/2014/main" val="20007"/>
                    </a:ext>
                  </a:extLst>
                </a:gridCol>
                <a:gridCol w="237001">
                  <a:extLst>
                    <a:ext uri="{9D8B030D-6E8A-4147-A177-3AD203B41FA5}">
                      <a16:colId xmlns:a16="http://schemas.microsoft.com/office/drawing/2014/main" val="20008"/>
                    </a:ext>
                  </a:extLst>
                </a:gridCol>
                <a:gridCol w="237001">
                  <a:extLst>
                    <a:ext uri="{9D8B030D-6E8A-4147-A177-3AD203B41FA5}">
                      <a16:colId xmlns:a16="http://schemas.microsoft.com/office/drawing/2014/main" val="20009"/>
                    </a:ext>
                  </a:extLst>
                </a:gridCol>
                <a:gridCol w="237001">
                  <a:extLst>
                    <a:ext uri="{9D8B030D-6E8A-4147-A177-3AD203B41FA5}">
                      <a16:colId xmlns:a16="http://schemas.microsoft.com/office/drawing/2014/main" val="20010"/>
                    </a:ext>
                  </a:extLst>
                </a:gridCol>
                <a:gridCol w="237001">
                  <a:extLst>
                    <a:ext uri="{9D8B030D-6E8A-4147-A177-3AD203B41FA5}">
                      <a16:colId xmlns:a16="http://schemas.microsoft.com/office/drawing/2014/main" val="20011"/>
                    </a:ext>
                  </a:extLst>
                </a:gridCol>
                <a:gridCol w="237001">
                  <a:extLst>
                    <a:ext uri="{9D8B030D-6E8A-4147-A177-3AD203B41FA5}">
                      <a16:colId xmlns:a16="http://schemas.microsoft.com/office/drawing/2014/main" val="20012"/>
                    </a:ext>
                  </a:extLst>
                </a:gridCol>
                <a:gridCol w="237001">
                  <a:extLst>
                    <a:ext uri="{9D8B030D-6E8A-4147-A177-3AD203B41FA5}">
                      <a16:colId xmlns:a16="http://schemas.microsoft.com/office/drawing/2014/main" val="20013"/>
                    </a:ext>
                  </a:extLst>
                </a:gridCol>
                <a:gridCol w="237001">
                  <a:extLst>
                    <a:ext uri="{9D8B030D-6E8A-4147-A177-3AD203B41FA5}">
                      <a16:colId xmlns:a16="http://schemas.microsoft.com/office/drawing/2014/main" val="20014"/>
                    </a:ext>
                  </a:extLst>
                </a:gridCol>
                <a:gridCol w="237001">
                  <a:extLst>
                    <a:ext uri="{9D8B030D-6E8A-4147-A177-3AD203B41FA5}">
                      <a16:colId xmlns:a16="http://schemas.microsoft.com/office/drawing/2014/main" val="20015"/>
                    </a:ext>
                  </a:extLst>
                </a:gridCol>
                <a:gridCol w="237001">
                  <a:extLst>
                    <a:ext uri="{9D8B030D-6E8A-4147-A177-3AD203B41FA5}">
                      <a16:colId xmlns:a16="http://schemas.microsoft.com/office/drawing/2014/main" val="20016"/>
                    </a:ext>
                  </a:extLst>
                </a:gridCol>
                <a:gridCol w="237001">
                  <a:extLst>
                    <a:ext uri="{9D8B030D-6E8A-4147-A177-3AD203B41FA5}">
                      <a16:colId xmlns:a16="http://schemas.microsoft.com/office/drawing/2014/main" val="20017"/>
                    </a:ext>
                  </a:extLst>
                </a:gridCol>
              </a:tblGrid>
              <a:tr h="647700">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sv-SE" sz="1800" b="0" i="0" u="none" strike="noStrike" cap="none" normalizeH="0" baseline="0" dirty="0">
                          <a:ln>
                            <a:noFill/>
                          </a:ln>
                          <a:solidFill>
                            <a:schemeClr val="tx1"/>
                          </a:solidFill>
                          <a:effectLst/>
                          <a:latin typeface="Arial Rounded MT Bold" pitchFamily="34" charset="0"/>
                        </a:rPr>
                        <a:t>3</a:t>
                      </a: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sv-SE"/>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sv-SE" sz="1800" b="0" i="0" u="none" strike="noStrike" cap="none" normalizeH="0" baseline="0">
                          <a:ln>
                            <a:noFill/>
                          </a:ln>
                          <a:solidFill>
                            <a:schemeClr val="tx1"/>
                          </a:solidFill>
                          <a:effectLst/>
                          <a:latin typeface="Arial Rounded MT Bold" pitchFamily="34" charset="0"/>
                        </a:rPr>
                        <a:t>2</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sv-SE"/>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sv-SE" sz="1800" b="0" i="0" u="none" strike="noStrike" cap="none" normalizeH="0" baseline="0">
                          <a:ln>
                            <a:noFill/>
                          </a:ln>
                          <a:solidFill>
                            <a:schemeClr val="tx1"/>
                          </a:solidFill>
                          <a:effectLst/>
                          <a:latin typeface="Arial Rounded MT Bold" pitchFamily="34" charset="0"/>
                        </a:rPr>
                        <a:t>1</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sv-SE"/>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sv-SE" sz="1800" b="0" i="0" u="none" strike="noStrike" cap="none" normalizeH="0" baseline="0">
                          <a:ln>
                            <a:noFill/>
                          </a:ln>
                          <a:solidFill>
                            <a:schemeClr val="tx1"/>
                          </a:solidFill>
                          <a:effectLst/>
                          <a:latin typeface="Arial Rounded MT Bold" pitchFamily="34" charset="0"/>
                        </a:rPr>
                        <a:t>0</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sv-SE"/>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sv-SE" sz="1800" b="0" i="0" u="none" strike="noStrike" cap="none" normalizeH="0" baseline="0">
                          <a:ln>
                            <a:noFill/>
                          </a:ln>
                          <a:solidFill>
                            <a:schemeClr val="tx1"/>
                          </a:solidFill>
                          <a:effectLst/>
                          <a:latin typeface="Arial Rounded MT Bold" pitchFamily="34" charset="0"/>
                        </a:rPr>
                        <a:t>1</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sv-SE"/>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sv-SE" sz="1800" b="0" i="0" u="none" strike="noStrike" cap="none" normalizeH="0" baseline="0">
                          <a:ln>
                            <a:noFill/>
                          </a:ln>
                          <a:solidFill>
                            <a:schemeClr val="tx1"/>
                          </a:solidFill>
                          <a:effectLst/>
                          <a:latin typeface="Arial Rounded MT Bold" pitchFamily="34" charset="0"/>
                        </a:rPr>
                        <a:t>2</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sv-SE"/>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sv-SE" sz="1800" b="0" i="0" u="none" strike="noStrike" cap="none" normalizeH="0" baseline="0">
                          <a:ln>
                            <a:noFill/>
                          </a:ln>
                          <a:solidFill>
                            <a:schemeClr val="tx1"/>
                          </a:solidFill>
                          <a:effectLst/>
                          <a:latin typeface="Arial Rounded MT Bold" pitchFamily="34" charset="0"/>
                        </a:rPr>
                        <a:t>3</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sv-SE"/>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sv-SE" sz="1800" b="0" i="0" u="none" strike="noStrike" cap="none" normalizeH="0" baseline="0">
                          <a:ln>
                            <a:noFill/>
                          </a:ln>
                          <a:solidFill>
                            <a:schemeClr val="tx1"/>
                          </a:solidFill>
                          <a:effectLst/>
                          <a:latin typeface="Arial Rounded MT Bold" pitchFamily="34" charset="0"/>
                        </a:rPr>
                        <a:t>4</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sv-SE"/>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sv-SE" sz="1800" b="0" i="0" u="none" strike="noStrike" cap="none" normalizeH="0" baseline="0" dirty="0">
                          <a:ln>
                            <a:noFill/>
                          </a:ln>
                          <a:solidFill>
                            <a:schemeClr val="tx1"/>
                          </a:solidFill>
                          <a:effectLst/>
                          <a:latin typeface="Arial Rounded MT Bold" pitchFamily="34" charset="0"/>
                        </a:rPr>
                        <a:t>5</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sv-SE"/>
                    </a:p>
                  </a:txBody>
                  <a:tcPr/>
                </a:tc>
                <a:extLst>
                  <a:ext uri="{0D108BD9-81ED-4DB2-BD59-A6C34878D82A}">
                    <a16:rowId xmlns:a16="http://schemas.microsoft.com/office/drawing/2014/main" val="10000"/>
                  </a:ext>
                </a:extLst>
              </a:tr>
              <a:tr h="64770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770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770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dirty="0">
                        <a:ln>
                          <a:noFill/>
                        </a:ln>
                        <a:solidFill>
                          <a:schemeClr val="tx1"/>
                        </a:solidFill>
                        <a:effectLst/>
                        <a:latin typeface="Arial Rounded MT Bold"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dirty="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dirty="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dirty="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dirty="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 name="AutoShape 128">
            <a:extLst>
              <a:ext uri="{FF2B5EF4-FFF2-40B4-BE49-F238E27FC236}">
                <a16:creationId xmlns:a16="http://schemas.microsoft.com/office/drawing/2014/main" id="{1DE02500-2802-4016-B829-4475BD33BA7C}"/>
              </a:ext>
            </a:extLst>
          </p:cNvPr>
          <p:cNvSpPr>
            <a:spLocks noChangeArrowheads="1"/>
          </p:cNvSpPr>
          <p:nvPr/>
        </p:nvSpPr>
        <p:spPr bwMode="auto">
          <a:xfrm>
            <a:off x="2023009" y="2873061"/>
            <a:ext cx="3957433" cy="432197"/>
          </a:xfrm>
          <a:prstGeom prst="homePlate">
            <a:avLst>
              <a:gd name="adj" fmla="val 28327"/>
            </a:avLst>
          </a:prstGeom>
          <a:solidFill>
            <a:schemeClr val="accent1"/>
          </a:solidFill>
          <a:ln w="9525">
            <a:solidFill>
              <a:schemeClr val="tx1"/>
            </a:solidFill>
            <a:miter lim="800000"/>
            <a:headEnd/>
            <a:tailEnd/>
          </a:ln>
        </p:spPr>
        <p:txBody>
          <a:bodyPr wrap="none" anchor="ctr"/>
          <a:lstStyle/>
          <a:p>
            <a:pPr marL="257175" indent="-257175" algn="ctr"/>
            <a:r>
              <a:rPr lang="sv-SE" sz="900"/>
              <a:t> </a:t>
            </a:r>
          </a:p>
        </p:txBody>
      </p:sp>
      <p:sp>
        <p:nvSpPr>
          <p:cNvPr id="7" name="AutoShape 129">
            <a:extLst>
              <a:ext uri="{FF2B5EF4-FFF2-40B4-BE49-F238E27FC236}">
                <a16:creationId xmlns:a16="http://schemas.microsoft.com/office/drawing/2014/main" id="{77CCF800-7D98-4A20-A662-B2C17EA398C8}"/>
              </a:ext>
            </a:extLst>
          </p:cNvPr>
          <p:cNvSpPr>
            <a:spLocks noChangeArrowheads="1"/>
          </p:cNvSpPr>
          <p:nvPr/>
        </p:nvSpPr>
        <p:spPr bwMode="auto">
          <a:xfrm>
            <a:off x="2892560" y="2224170"/>
            <a:ext cx="3062261" cy="432197"/>
          </a:xfrm>
          <a:prstGeom prst="homePlate">
            <a:avLst>
              <a:gd name="adj" fmla="val 21243"/>
            </a:avLst>
          </a:prstGeom>
          <a:solidFill>
            <a:schemeClr val="accent1"/>
          </a:solidFill>
          <a:ln w="9525">
            <a:solidFill>
              <a:schemeClr val="tx1"/>
            </a:solidFill>
            <a:miter lim="800000"/>
            <a:headEnd/>
            <a:tailEnd/>
          </a:ln>
        </p:spPr>
        <p:txBody>
          <a:bodyPr wrap="none" anchor="ctr"/>
          <a:lstStyle/>
          <a:p>
            <a:pPr marL="257175" indent="-257175" algn="ctr"/>
            <a:r>
              <a:rPr lang="sv-SE" sz="900"/>
              <a:t> </a:t>
            </a:r>
          </a:p>
        </p:txBody>
      </p:sp>
      <p:sp>
        <p:nvSpPr>
          <p:cNvPr id="8" name="AutoShape 130">
            <a:extLst>
              <a:ext uri="{FF2B5EF4-FFF2-40B4-BE49-F238E27FC236}">
                <a16:creationId xmlns:a16="http://schemas.microsoft.com/office/drawing/2014/main" id="{A3AEDA6D-4E3A-4E61-B4BB-B163D5197C07}"/>
              </a:ext>
            </a:extLst>
          </p:cNvPr>
          <p:cNvSpPr>
            <a:spLocks noChangeArrowheads="1"/>
          </p:cNvSpPr>
          <p:nvPr/>
        </p:nvSpPr>
        <p:spPr bwMode="auto">
          <a:xfrm>
            <a:off x="2883631" y="3519382"/>
            <a:ext cx="2151533" cy="432197"/>
          </a:xfrm>
          <a:prstGeom prst="homePlate">
            <a:avLst>
              <a:gd name="adj" fmla="val 14453"/>
            </a:avLst>
          </a:prstGeom>
          <a:solidFill>
            <a:schemeClr val="accent1"/>
          </a:solidFill>
          <a:ln w="9525">
            <a:solidFill>
              <a:schemeClr val="tx1"/>
            </a:solidFill>
            <a:miter lim="800000"/>
            <a:headEnd/>
            <a:tailEnd/>
          </a:ln>
        </p:spPr>
        <p:txBody>
          <a:bodyPr wrap="none" anchor="ctr"/>
          <a:lstStyle/>
          <a:p>
            <a:pPr marL="257175" indent="-257175" algn="ctr"/>
            <a:r>
              <a:rPr lang="sv-SE" sz="900"/>
              <a:t> </a:t>
            </a:r>
          </a:p>
        </p:txBody>
      </p:sp>
      <p:sp>
        <p:nvSpPr>
          <p:cNvPr id="9" name="Text Box 133">
            <a:extLst>
              <a:ext uri="{FF2B5EF4-FFF2-40B4-BE49-F238E27FC236}">
                <a16:creationId xmlns:a16="http://schemas.microsoft.com/office/drawing/2014/main" id="{8E4AFC55-2208-4DC0-88AE-8B21937E683A}"/>
              </a:ext>
            </a:extLst>
          </p:cNvPr>
          <p:cNvSpPr txBox="1">
            <a:spLocks noChangeArrowheads="1"/>
          </p:cNvSpPr>
          <p:nvPr/>
        </p:nvSpPr>
        <p:spPr bwMode="auto">
          <a:xfrm>
            <a:off x="2892559" y="2297575"/>
            <a:ext cx="3018920" cy="230832"/>
          </a:xfrm>
          <a:prstGeom prst="rect">
            <a:avLst/>
          </a:prstGeom>
          <a:solidFill>
            <a:schemeClr val="accent1"/>
          </a:solidFill>
          <a:ln w="9525">
            <a:noFill/>
            <a:miter lim="800000"/>
            <a:headEnd/>
            <a:tailEnd/>
          </a:ln>
        </p:spPr>
        <p:txBody>
          <a:bodyPr wrap="square">
            <a:spAutoFit/>
          </a:bodyPr>
          <a:lstStyle/>
          <a:p>
            <a:pPr marL="257175" indent="-257175">
              <a:spcBef>
                <a:spcPct val="50000"/>
              </a:spcBef>
            </a:pPr>
            <a:r>
              <a:rPr lang="sv-SE" sz="900" dirty="0">
                <a:solidFill>
                  <a:schemeClr val="bg1"/>
                </a:solidFill>
                <a:latin typeface="Arial Rounded MT Bold" pitchFamily="34" charset="0"/>
              </a:rPr>
              <a:t> *  X2002               *                *               *                            *                                                       </a:t>
            </a:r>
          </a:p>
        </p:txBody>
      </p:sp>
      <p:sp>
        <p:nvSpPr>
          <p:cNvPr id="10" name="Text Box 134">
            <a:extLst>
              <a:ext uri="{FF2B5EF4-FFF2-40B4-BE49-F238E27FC236}">
                <a16:creationId xmlns:a16="http://schemas.microsoft.com/office/drawing/2014/main" id="{1531B165-2988-4024-B761-4E1C66B11922}"/>
              </a:ext>
            </a:extLst>
          </p:cNvPr>
          <p:cNvSpPr txBox="1">
            <a:spLocks noChangeArrowheads="1"/>
          </p:cNvSpPr>
          <p:nvPr/>
        </p:nvSpPr>
        <p:spPr bwMode="auto">
          <a:xfrm>
            <a:off x="2007318" y="2948348"/>
            <a:ext cx="4076850" cy="230832"/>
          </a:xfrm>
          <a:prstGeom prst="rect">
            <a:avLst/>
          </a:prstGeom>
          <a:noFill/>
          <a:ln w="9525">
            <a:noFill/>
            <a:miter lim="800000"/>
            <a:headEnd/>
            <a:tailEnd/>
          </a:ln>
        </p:spPr>
        <p:txBody>
          <a:bodyPr wrap="square">
            <a:spAutoFit/>
          </a:bodyPr>
          <a:lstStyle/>
          <a:p>
            <a:pPr marL="257175" indent="-257175">
              <a:spcBef>
                <a:spcPct val="50000"/>
              </a:spcBef>
            </a:pPr>
            <a:r>
              <a:rPr lang="sv-SE" sz="900" dirty="0">
                <a:solidFill>
                  <a:schemeClr val="bg1"/>
                </a:solidFill>
                <a:latin typeface="Arial Rounded MT Bold" pitchFamily="34" charset="0"/>
              </a:rPr>
              <a:t> *             *              *  X2004                 *             *               *                  *            *         </a:t>
            </a:r>
          </a:p>
        </p:txBody>
      </p:sp>
      <p:sp>
        <p:nvSpPr>
          <p:cNvPr id="11" name="Text Box 135">
            <a:extLst>
              <a:ext uri="{FF2B5EF4-FFF2-40B4-BE49-F238E27FC236}">
                <a16:creationId xmlns:a16="http://schemas.microsoft.com/office/drawing/2014/main" id="{340D37CD-8EF7-4456-9A2F-3FB96BE3B96A}"/>
              </a:ext>
            </a:extLst>
          </p:cNvPr>
          <p:cNvSpPr txBox="1">
            <a:spLocks noChangeArrowheads="1"/>
          </p:cNvSpPr>
          <p:nvPr/>
        </p:nvSpPr>
        <p:spPr bwMode="auto">
          <a:xfrm>
            <a:off x="2831796" y="3656230"/>
            <a:ext cx="2339858" cy="230832"/>
          </a:xfrm>
          <a:prstGeom prst="rect">
            <a:avLst/>
          </a:prstGeom>
          <a:noFill/>
          <a:ln w="9525">
            <a:noFill/>
            <a:miter lim="800000"/>
            <a:headEnd/>
            <a:tailEnd/>
          </a:ln>
        </p:spPr>
        <p:txBody>
          <a:bodyPr wrap="square">
            <a:spAutoFit/>
          </a:bodyPr>
          <a:lstStyle/>
          <a:p>
            <a:pPr marL="257175" indent="-257175">
              <a:spcBef>
                <a:spcPct val="50000"/>
              </a:spcBef>
            </a:pPr>
            <a:r>
              <a:rPr lang="sv-SE" sz="900" dirty="0">
                <a:solidFill>
                  <a:schemeClr val="bg1"/>
                </a:solidFill>
                <a:latin typeface="Arial Rounded MT Bold" pitchFamily="34" charset="0"/>
              </a:rPr>
              <a:t> *   X2006                *              *                 *</a:t>
            </a:r>
          </a:p>
        </p:txBody>
      </p:sp>
      <p:graphicFrame>
        <p:nvGraphicFramePr>
          <p:cNvPr id="12" name="Group 2">
            <a:extLst>
              <a:ext uri="{FF2B5EF4-FFF2-40B4-BE49-F238E27FC236}">
                <a16:creationId xmlns:a16="http://schemas.microsoft.com/office/drawing/2014/main" id="{C4C5804C-40A9-4091-AA54-7ACF1EC6F953}"/>
              </a:ext>
            </a:extLst>
          </p:cNvPr>
          <p:cNvGraphicFramePr>
            <a:graphicFrameLocks/>
          </p:cNvGraphicFramePr>
          <p:nvPr/>
        </p:nvGraphicFramePr>
        <p:xfrm>
          <a:off x="5996134" y="1577660"/>
          <a:ext cx="474002" cy="2590800"/>
        </p:xfrm>
        <a:graphic>
          <a:graphicData uri="http://schemas.openxmlformats.org/drawingml/2006/table">
            <a:tbl>
              <a:tblPr/>
              <a:tblGrid>
                <a:gridCol w="237001">
                  <a:extLst>
                    <a:ext uri="{9D8B030D-6E8A-4147-A177-3AD203B41FA5}">
                      <a16:colId xmlns:a16="http://schemas.microsoft.com/office/drawing/2014/main" val="20016"/>
                    </a:ext>
                  </a:extLst>
                </a:gridCol>
                <a:gridCol w="237001">
                  <a:extLst>
                    <a:ext uri="{9D8B030D-6E8A-4147-A177-3AD203B41FA5}">
                      <a16:colId xmlns:a16="http://schemas.microsoft.com/office/drawing/2014/main" val="20017"/>
                    </a:ext>
                  </a:extLst>
                </a:gridCol>
              </a:tblGrid>
              <a:tr h="647700">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sv-SE" sz="1800" b="0" i="0" u="none" strike="noStrike" cap="none" normalizeH="0" baseline="0" dirty="0">
                          <a:ln>
                            <a:noFill/>
                          </a:ln>
                          <a:solidFill>
                            <a:schemeClr val="tx1"/>
                          </a:solidFill>
                          <a:effectLst/>
                          <a:latin typeface="Arial Rounded MT Bold" pitchFamily="34" charset="0"/>
                        </a:rPr>
                        <a:t>11/15</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sv-SE"/>
                    </a:p>
                  </a:txBody>
                  <a:tcPr/>
                </a:tc>
                <a:extLst>
                  <a:ext uri="{0D108BD9-81ED-4DB2-BD59-A6C34878D82A}">
                    <a16:rowId xmlns:a16="http://schemas.microsoft.com/office/drawing/2014/main" val="10000"/>
                  </a:ext>
                </a:extLst>
              </a:tr>
              <a:tr h="64770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dirty="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770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dirty="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770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dirty="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3" name="AutoShape 130">
            <a:extLst>
              <a:ext uri="{FF2B5EF4-FFF2-40B4-BE49-F238E27FC236}">
                <a16:creationId xmlns:a16="http://schemas.microsoft.com/office/drawing/2014/main" id="{616B3870-DF2C-49D7-85AD-5E0E7BF9763F}"/>
              </a:ext>
            </a:extLst>
          </p:cNvPr>
          <p:cNvSpPr>
            <a:spLocks noChangeArrowheads="1"/>
          </p:cNvSpPr>
          <p:nvPr/>
        </p:nvSpPr>
        <p:spPr bwMode="auto">
          <a:xfrm>
            <a:off x="5992107" y="2232520"/>
            <a:ext cx="462338" cy="432197"/>
          </a:xfrm>
          <a:prstGeom prst="homePlate">
            <a:avLst>
              <a:gd name="adj" fmla="val 14453"/>
            </a:avLst>
          </a:prstGeom>
          <a:solidFill>
            <a:schemeClr val="accent1"/>
          </a:solidFill>
          <a:ln w="9525">
            <a:solidFill>
              <a:schemeClr val="tx1"/>
            </a:solidFill>
            <a:miter lim="800000"/>
            <a:headEnd/>
            <a:tailEnd/>
          </a:ln>
        </p:spPr>
        <p:txBody>
          <a:bodyPr wrap="none" anchor="ctr"/>
          <a:lstStyle/>
          <a:p>
            <a:pPr marL="257175" indent="-257175" algn="ctr"/>
            <a:r>
              <a:rPr lang="sv-SE" sz="900"/>
              <a:t> </a:t>
            </a:r>
          </a:p>
        </p:txBody>
      </p:sp>
      <p:sp>
        <p:nvSpPr>
          <p:cNvPr id="14" name="Text Box 135">
            <a:extLst>
              <a:ext uri="{FF2B5EF4-FFF2-40B4-BE49-F238E27FC236}">
                <a16:creationId xmlns:a16="http://schemas.microsoft.com/office/drawing/2014/main" id="{2C8DFF28-FD4B-4B3A-9B54-7BB3B516F902}"/>
              </a:ext>
            </a:extLst>
          </p:cNvPr>
          <p:cNvSpPr txBox="1">
            <a:spLocks noChangeArrowheads="1"/>
          </p:cNvSpPr>
          <p:nvPr/>
        </p:nvSpPr>
        <p:spPr bwMode="auto">
          <a:xfrm>
            <a:off x="6193891" y="2366798"/>
            <a:ext cx="592355" cy="230832"/>
          </a:xfrm>
          <a:prstGeom prst="rect">
            <a:avLst/>
          </a:prstGeom>
          <a:noFill/>
          <a:ln w="9525">
            <a:noFill/>
            <a:miter lim="800000"/>
            <a:headEnd/>
            <a:tailEnd/>
          </a:ln>
        </p:spPr>
        <p:txBody>
          <a:bodyPr wrap="square">
            <a:spAutoFit/>
          </a:bodyPr>
          <a:lstStyle/>
          <a:p>
            <a:pPr marL="257175" indent="-257175">
              <a:spcBef>
                <a:spcPct val="50000"/>
              </a:spcBef>
            </a:pPr>
            <a:r>
              <a:rPr lang="sv-SE" sz="900" dirty="0">
                <a:solidFill>
                  <a:schemeClr val="bg1"/>
                </a:solidFill>
                <a:latin typeface="Arial Rounded MT Bold" pitchFamily="34" charset="0"/>
              </a:rPr>
              <a:t>*</a:t>
            </a:r>
          </a:p>
        </p:txBody>
      </p:sp>
      <p:sp>
        <p:nvSpPr>
          <p:cNvPr id="15" name="AutoShape 130">
            <a:extLst>
              <a:ext uri="{FF2B5EF4-FFF2-40B4-BE49-F238E27FC236}">
                <a16:creationId xmlns:a16="http://schemas.microsoft.com/office/drawing/2014/main" id="{13D08691-22B5-4FE7-9763-1F81357B62EE}"/>
              </a:ext>
            </a:extLst>
          </p:cNvPr>
          <p:cNvSpPr>
            <a:spLocks noChangeArrowheads="1"/>
          </p:cNvSpPr>
          <p:nvPr/>
        </p:nvSpPr>
        <p:spPr bwMode="auto">
          <a:xfrm>
            <a:off x="6015206" y="2881410"/>
            <a:ext cx="439238" cy="432197"/>
          </a:xfrm>
          <a:prstGeom prst="homePlate">
            <a:avLst>
              <a:gd name="adj" fmla="val 14453"/>
            </a:avLst>
          </a:prstGeom>
          <a:solidFill>
            <a:schemeClr val="accent1"/>
          </a:solidFill>
          <a:ln w="9525">
            <a:solidFill>
              <a:schemeClr val="tx1"/>
            </a:solidFill>
            <a:miter lim="800000"/>
            <a:headEnd/>
            <a:tailEnd/>
          </a:ln>
        </p:spPr>
        <p:txBody>
          <a:bodyPr wrap="none" anchor="ctr"/>
          <a:lstStyle/>
          <a:p>
            <a:pPr marL="257175" indent="-257175" algn="ctr"/>
            <a:r>
              <a:rPr lang="sv-SE" sz="900"/>
              <a:t> </a:t>
            </a:r>
          </a:p>
        </p:txBody>
      </p:sp>
      <p:sp>
        <p:nvSpPr>
          <p:cNvPr id="16" name="Text Box 135">
            <a:extLst>
              <a:ext uri="{FF2B5EF4-FFF2-40B4-BE49-F238E27FC236}">
                <a16:creationId xmlns:a16="http://schemas.microsoft.com/office/drawing/2014/main" id="{5E84FCAF-F6A0-421A-8397-0F4739DF7042}"/>
              </a:ext>
            </a:extLst>
          </p:cNvPr>
          <p:cNvSpPr txBox="1">
            <a:spLocks noChangeArrowheads="1"/>
          </p:cNvSpPr>
          <p:nvPr/>
        </p:nvSpPr>
        <p:spPr bwMode="auto">
          <a:xfrm>
            <a:off x="6216990" y="3015689"/>
            <a:ext cx="432048" cy="230832"/>
          </a:xfrm>
          <a:prstGeom prst="rect">
            <a:avLst/>
          </a:prstGeom>
          <a:noFill/>
          <a:ln w="9525">
            <a:noFill/>
            <a:miter lim="800000"/>
            <a:headEnd/>
            <a:tailEnd/>
          </a:ln>
        </p:spPr>
        <p:txBody>
          <a:bodyPr wrap="square">
            <a:spAutoFit/>
          </a:bodyPr>
          <a:lstStyle/>
          <a:p>
            <a:pPr marL="257175" indent="-257175">
              <a:spcBef>
                <a:spcPct val="50000"/>
              </a:spcBef>
            </a:pPr>
            <a:r>
              <a:rPr lang="sv-SE" sz="900" dirty="0">
                <a:solidFill>
                  <a:schemeClr val="bg1"/>
                </a:solidFill>
                <a:latin typeface="Arial Rounded MT Bold" pitchFamily="34" charset="0"/>
              </a:rPr>
              <a:t>*</a:t>
            </a:r>
          </a:p>
        </p:txBody>
      </p:sp>
      <p:sp>
        <p:nvSpPr>
          <p:cNvPr id="17" name="AutoShape 130">
            <a:extLst>
              <a:ext uri="{FF2B5EF4-FFF2-40B4-BE49-F238E27FC236}">
                <a16:creationId xmlns:a16="http://schemas.microsoft.com/office/drawing/2014/main" id="{8A56D696-98F1-49BD-B7D3-609F88F45052}"/>
              </a:ext>
            </a:extLst>
          </p:cNvPr>
          <p:cNvSpPr>
            <a:spLocks noChangeArrowheads="1"/>
          </p:cNvSpPr>
          <p:nvPr/>
        </p:nvSpPr>
        <p:spPr bwMode="auto">
          <a:xfrm>
            <a:off x="5992595" y="3521952"/>
            <a:ext cx="460161" cy="402110"/>
          </a:xfrm>
          <a:prstGeom prst="homePlate">
            <a:avLst>
              <a:gd name="adj" fmla="val 14453"/>
            </a:avLst>
          </a:prstGeom>
          <a:solidFill>
            <a:schemeClr val="accent1"/>
          </a:solidFill>
          <a:ln w="9525">
            <a:solidFill>
              <a:schemeClr val="tx1"/>
            </a:solidFill>
            <a:miter lim="800000"/>
            <a:headEnd/>
            <a:tailEnd/>
          </a:ln>
        </p:spPr>
        <p:txBody>
          <a:bodyPr wrap="none" anchor="ctr"/>
          <a:lstStyle/>
          <a:p>
            <a:pPr marL="257175" indent="-257175" algn="ctr"/>
            <a:r>
              <a:rPr lang="sv-SE" sz="900"/>
              <a:t> </a:t>
            </a:r>
          </a:p>
        </p:txBody>
      </p:sp>
      <p:sp>
        <p:nvSpPr>
          <p:cNvPr id="18" name="Text Box 135">
            <a:extLst>
              <a:ext uri="{FF2B5EF4-FFF2-40B4-BE49-F238E27FC236}">
                <a16:creationId xmlns:a16="http://schemas.microsoft.com/office/drawing/2014/main" id="{42456282-B6BB-4954-8652-8FBB8ED91AF6}"/>
              </a:ext>
            </a:extLst>
          </p:cNvPr>
          <p:cNvSpPr txBox="1">
            <a:spLocks noChangeArrowheads="1"/>
          </p:cNvSpPr>
          <p:nvPr/>
        </p:nvSpPr>
        <p:spPr bwMode="auto">
          <a:xfrm>
            <a:off x="6194379" y="3656230"/>
            <a:ext cx="432048" cy="230832"/>
          </a:xfrm>
          <a:prstGeom prst="rect">
            <a:avLst/>
          </a:prstGeom>
          <a:noFill/>
          <a:ln w="9525">
            <a:noFill/>
            <a:miter lim="800000"/>
            <a:headEnd/>
            <a:tailEnd/>
          </a:ln>
        </p:spPr>
        <p:txBody>
          <a:bodyPr wrap="square">
            <a:spAutoFit/>
          </a:bodyPr>
          <a:lstStyle/>
          <a:p>
            <a:pPr marL="257175" indent="-257175">
              <a:spcBef>
                <a:spcPct val="50000"/>
              </a:spcBef>
            </a:pPr>
            <a:r>
              <a:rPr lang="sv-SE" sz="900" dirty="0">
                <a:solidFill>
                  <a:schemeClr val="bg1"/>
                </a:solidFill>
                <a:latin typeface="Arial Rounded MT Bold" pitchFamily="34" charset="0"/>
              </a:rPr>
              <a:t>*</a:t>
            </a:r>
          </a:p>
        </p:txBody>
      </p:sp>
      <p:graphicFrame>
        <p:nvGraphicFramePr>
          <p:cNvPr id="19" name="Group 2">
            <a:extLst>
              <a:ext uri="{FF2B5EF4-FFF2-40B4-BE49-F238E27FC236}">
                <a16:creationId xmlns:a16="http://schemas.microsoft.com/office/drawing/2014/main" id="{FADE4220-831D-46E2-955C-BFD4E6433EDB}"/>
              </a:ext>
            </a:extLst>
          </p:cNvPr>
          <p:cNvGraphicFramePr>
            <a:graphicFrameLocks/>
          </p:cNvGraphicFramePr>
          <p:nvPr/>
        </p:nvGraphicFramePr>
        <p:xfrm>
          <a:off x="6501904" y="1577660"/>
          <a:ext cx="474002" cy="2590800"/>
        </p:xfrm>
        <a:graphic>
          <a:graphicData uri="http://schemas.openxmlformats.org/drawingml/2006/table">
            <a:tbl>
              <a:tblPr/>
              <a:tblGrid>
                <a:gridCol w="237001">
                  <a:extLst>
                    <a:ext uri="{9D8B030D-6E8A-4147-A177-3AD203B41FA5}">
                      <a16:colId xmlns:a16="http://schemas.microsoft.com/office/drawing/2014/main" val="20016"/>
                    </a:ext>
                  </a:extLst>
                </a:gridCol>
                <a:gridCol w="237001">
                  <a:extLst>
                    <a:ext uri="{9D8B030D-6E8A-4147-A177-3AD203B41FA5}">
                      <a16:colId xmlns:a16="http://schemas.microsoft.com/office/drawing/2014/main" val="20017"/>
                    </a:ext>
                  </a:extLst>
                </a:gridCol>
              </a:tblGrid>
              <a:tr h="647700">
                <a:tc gridSpan="2">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sv-SE" sz="1800" b="0" i="0" u="none" strike="noStrike" cap="none" normalizeH="0" baseline="0" dirty="0">
                          <a:ln>
                            <a:noFill/>
                          </a:ln>
                          <a:solidFill>
                            <a:schemeClr val="tx1"/>
                          </a:solidFill>
                          <a:effectLst/>
                          <a:latin typeface="Arial Rounded MT Bold" pitchFamily="34" charset="0"/>
                        </a:rPr>
                        <a:t>15/19</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sv-SE"/>
                    </a:p>
                  </a:txBody>
                  <a:tcPr/>
                </a:tc>
                <a:extLst>
                  <a:ext uri="{0D108BD9-81ED-4DB2-BD59-A6C34878D82A}">
                    <a16:rowId xmlns:a16="http://schemas.microsoft.com/office/drawing/2014/main" val="10000"/>
                  </a:ext>
                </a:extLst>
              </a:tr>
              <a:tr h="64770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dirty="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770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dirty="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770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sv-SE" sz="1500" b="0" i="0" u="none" strike="noStrike" cap="none" normalizeH="0" baseline="0" dirty="0">
                        <a:ln>
                          <a:noFill/>
                        </a:ln>
                        <a:solidFill>
                          <a:schemeClr val="tx1"/>
                        </a:solidFill>
                        <a:effectLst/>
                        <a:latin typeface="Arial Rounded MT Bold"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0" name="AutoShape 130">
            <a:extLst>
              <a:ext uri="{FF2B5EF4-FFF2-40B4-BE49-F238E27FC236}">
                <a16:creationId xmlns:a16="http://schemas.microsoft.com/office/drawing/2014/main" id="{1EC77E20-D255-44E4-807E-FADE1039610B}"/>
              </a:ext>
            </a:extLst>
          </p:cNvPr>
          <p:cNvSpPr>
            <a:spLocks noChangeArrowheads="1"/>
          </p:cNvSpPr>
          <p:nvPr/>
        </p:nvSpPr>
        <p:spPr bwMode="auto">
          <a:xfrm>
            <a:off x="6497878" y="2232520"/>
            <a:ext cx="462338" cy="432197"/>
          </a:xfrm>
          <a:prstGeom prst="homePlate">
            <a:avLst>
              <a:gd name="adj" fmla="val 14453"/>
            </a:avLst>
          </a:prstGeom>
          <a:solidFill>
            <a:schemeClr val="accent1"/>
          </a:solidFill>
          <a:ln w="9525">
            <a:solidFill>
              <a:schemeClr val="tx1"/>
            </a:solidFill>
            <a:miter lim="800000"/>
            <a:headEnd/>
            <a:tailEnd/>
          </a:ln>
        </p:spPr>
        <p:txBody>
          <a:bodyPr wrap="none" anchor="ctr"/>
          <a:lstStyle/>
          <a:p>
            <a:pPr marL="257175" indent="-257175" algn="ctr"/>
            <a:r>
              <a:rPr lang="sv-SE" sz="900" dirty="0">
                <a:solidFill>
                  <a:schemeClr val="bg1"/>
                </a:solidFill>
              </a:rPr>
              <a:t>* </a:t>
            </a:r>
          </a:p>
        </p:txBody>
      </p:sp>
      <p:sp>
        <p:nvSpPr>
          <p:cNvPr id="21" name="AutoShape 130">
            <a:extLst>
              <a:ext uri="{FF2B5EF4-FFF2-40B4-BE49-F238E27FC236}">
                <a16:creationId xmlns:a16="http://schemas.microsoft.com/office/drawing/2014/main" id="{D7551A56-8281-4C89-BB73-55AB0CAF0925}"/>
              </a:ext>
            </a:extLst>
          </p:cNvPr>
          <p:cNvSpPr>
            <a:spLocks noChangeArrowheads="1"/>
          </p:cNvSpPr>
          <p:nvPr/>
        </p:nvSpPr>
        <p:spPr bwMode="auto">
          <a:xfrm>
            <a:off x="6520977" y="2881410"/>
            <a:ext cx="439238" cy="432197"/>
          </a:xfrm>
          <a:prstGeom prst="homePlate">
            <a:avLst>
              <a:gd name="adj" fmla="val 14453"/>
            </a:avLst>
          </a:prstGeom>
          <a:solidFill>
            <a:schemeClr val="accent1"/>
          </a:solidFill>
          <a:ln w="9525">
            <a:solidFill>
              <a:schemeClr val="tx1"/>
            </a:solidFill>
            <a:miter lim="800000"/>
            <a:headEnd/>
            <a:tailEnd/>
          </a:ln>
        </p:spPr>
        <p:txBody>
          <a:bodyPr wrap="none" anchor="ctr"/>
          <a:lstStyle/>
          <a:p>
            <a:pPr marL="257175" indent="-257175" algn="ctr"/>
            <a:r>
              <a:rPr lang="sv-SE" sz="900" dirty="0">
                <a:solidFill>
                  <a:schemeClr val="bg1"/>
                </a:solidFill>
              </a:rPr>
              <a:t> *</a:t>
            </a:r>
          </a:p>
        </p:txBody>
      </p:sp>
      <p:sp>
        <p:nvSpPr>
          <p:cNvPr id="22" name="AutoShape 130">
            <a:extLst>
              <a:ext uri="{FF2B5EF4-FFF2-40B4-BE49-F238E27FC236}">
                <a16:creationId xmlns:a16="http://schemas.microsoft.com/office/drawing/2014/main" id="{E2F9A0C2-8196-4AA0-BC70-1CFE5DEC1314}"/>
              </a:ext>
            </a:extLst>
          </p:cNvPr>
          <p:cNvSpPr>
            <a:spLocks noChangeArrowheads="1"/>
          </p:cNvSpPr>
          <p:nvPr/>
        </p:nvSpPr>
        <p:spPr bwMode="auto">
          <a:xfrm>
            <a:off x="6498365" y="3521952"/>
            <a:ext cx="460161" cy="402110"/>
          </a:xfrm>
          <a:prstGeom prst="homePlate">
            <a:avLst>
              <a:gd name="adj" fmla="val 14453"/>
            </a:avLst>
          </a:prstGeom>
          <a:solidFill>
            <a:schemeClr val="accent1"/>
          </a:solidFill>
          <a:ln w="9525">
            <a:solidFill>
              <a:schemeClr val="tx1"/>
            </a:solidFill>
            <a:miter lim="800000"/>
            <a:headEnd/>
            <a:tailEnd/>
          </a:ln>
        </p:spPr>
        <p:txBody>
          <a:bodyPr wrap="none" anchor="ctr"/>
          <a:lstStyle/>
          <a:p>
            <a:pPr marL="257175" indent="-257175" algn="ctr"/>
            <a:r>
              <a:rPr lang="sv-SE" sz="900" dirty="0"/>
              <a:t> </a:t>
            </a:r>
            <a:r>
              <a:rPr lang="sv-SE" sz="900" dirty="0">
                <a:solidFill>
                  <a:schemeClr val="bg1"/>
                </a:solidFill>
              </a:rPr>
              <a:t>*</a:t>
            </a:r>
          </a:p>
        </p:txBody>
      </p:sp>
    </p:spTree>
    <p:extLst>
      <p:ext uri="{BB962C8B-B14F-4D97-AF65-F5344CB8AC3E}">
        <p14:creationId xmlns:p14="http://schemas.microsoft.com/office/powerpoint/2010/main" val="310094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7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strVal val="#ppt_w*0.7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animEffect transition="in" filter="fade">
                                      <p:cBhvr>
                                        <p:cTn id="14" dur="500"/>
                                        <p:tgtEl>
                                          <p:spTgt spid="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strVal val="#ppt_w*0.70"/>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animEffect transition="in" filter="fade">
                                      <p:cBhvr>
                                        <p:cTn id="19" dur="500"/>
                                        <p:tgtEl>
                                          <p:spTgt spid="8"/>
                                        </p:tgtEl>
                                      </p:cBhvr>
                                    </p:animEffect>
                                  </p:childTnLst>
                                </p:cTn>
                              </p:par>
                            </p:childTnLst>
                          </p:cTn>
                        </p:par>
                        <p:par>
                          <p:cTn id="20" fill="hold">
                            <p:stCondLst>
                              <p:cond delay="500"/>
                            </p:stCondLst>
                            <p:childTnLst>
                              <p:par>
                                <p:cTn id="21" presetID="55"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strVal val="#ppt_w*0.70"/>
                                          </p:val>
                                        </p:tav>
                                        <p:tav tm="100000">
                                          <p:val>
                                            <p:strVal val="#ppt_w"/>
                                          </p:val>
                                        </p:tav>
                                      </p:tavLst>
                                    </p:anim>
                                    <p:anim calcmode="lin" valueType="num">
                                      <p:cBhvr>
                                        <p:cTn id="29" dur="1000" fill="hold"/>
                                        <p:tgtEl>
                                          <p:spTgt spid="10"/>
                                        </p:tgtEl>
                                        <p:attrNameLst>
                                          <p:attrName>ppt_h</p:attrName>
                                        </p:attrNameLst>
                                      </p:cBhvr>
                                      <p:tavLst>
                                        <p:tav tm="0">
                                          <p:val>
                                            <p:strVal val="#ppt_h"/>
                                          </p:val>
                                        </p:tav>
                                        <p:tav tm="100000">
                                          <p:val>
                                            <p:strVal val="#ppt_h"/>
                                          </p:val>
                                        </p:tav>
                                      </p:tavLst>
                                    </p:anim>
                                    <p:animEffect transition="in" filter="fade">
                                      <p:cBhvr>
                                        <p:cTn id="30" dur="1000"/>
                                        <p:tgtEl>
                                          <p:spTgt spid="10"/>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strVal val="#ppt_w*0.70"/>
                                          </p:val>
                                        </p:tav>
                                        <p:tav tm="100000">
                                          <p:val>
                                            <p:strVal val="#ppt_w"/>
                                          </p:val>
                                        </p:tav>
                                      </p:tavLst>
                                    </p:anim>
                                    <p:anim calcmode="lin" valueType="num">
                                      <p:cBhvr>
                                        <p:cTn id="34" dur="1000" fill="hold"/>
                                        <p:tgtEl>
                                          <p:spTgt spid="11"/>
                                        </p:tgtEl>
                                        <p:attrNameLst>
                                          <p:attrName>ppt_h</p:attrName>
                                        </p:attrNameLst>
                                      </p:cBhvr>
                                      <p:tavLst>
                                        <p:tav tm="0">
                                          <p:val>
                                            <p:strVal val="#ppt_h"/>
                                          </p:val>
                                        </p:tav>
                                        <p:tav tm="100000">
                                          <p:val>
                                            <p:strVal val="#ppt_h"/>
                                          </p:val>
                                        </p:tav>
                                      </p:tavLst>
                                    </p:anim>
                                    <p:animEffect transition="in" filter="fade">
                                      <p:cBhvr>
                                        <p:cTn id="35" dur="1000"/>
                                        <p:tgtEl>
                                          <p:spTgt spid="11"/>
                                        </p:tgtEl>
                                      </p:cBhvr>
                                    </p:animEffect>
                                  </p:childTnLst>
                                </p:cTn>
                              </p:par>
                              <p:par>
                                <p:cTn id="36" presetID="55"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strVal val="#ppt_w*0.70"/>
                                          </p:val>
                                        </p:tav>
                                        <p:tav tm="100000">
                                          <p:val>
                                            <p:strVal val="#ppt_w"/>
                                          </p:val>
                                        </p:tav>
                                      </p:tavLst>
                                    </p:anim>
                                    <p:anim calcmode="lin" valueType="num">
                                      <p:cBhvr>
                                        <p:cTn id="39" dur="500" fill="hold"/>
                                        <p:tgtEl>
                                          <p:spTgt spid="13"/>
                                        </p:tgtEl>
                                        <p:attrNameLst>
                                          <p:attrName>ppt_h</p:attrName>
                                        </p:attrNameLst>
                                      </p:cBhvr>
                                      <p:tavLst>
                                        <p:tav tm="0">
                                          <p:val>
                                            <p:strVal val="#ppt_h"/>
                                          </p:val>
                                        </p:tav>
                                        <p:tav tm="100000">
                                          <p:val>
                                            <p:strVal val="#ppt_h"/>
                                          </p:val>
                                        </p:tav>
                                      </p:tavLst>
                                    </p:anim>
                                    <p:animEffect transition="in" filter="fade">
                                      <p:cBhvr>
                                        <p:cTn id="40" dur="500"/>
                                        <p:tgtEl>
                                          <p:spTgt spid="13"/>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strVal val="#ppt_w*0.70"/>
                                          </p:val>
                                        </p:tav>
                                        <p:tav tm="100000">
                                          <p:val>
                                            <p:strVal val="#ppt_w"/>
                                          </p:val>
                                        </p:tav>
                                      </p:tavLst>
                                    </p:anim>
                                    <p:anim calcmode="lin" valueType="num">
                                      <p:cBhvr>
                                        <p:cTn id="44" dur="1000" fill="hold"/>
                                        <p:tgtEl>
                                          <p:spTgt spid="14"/>
                                        </p:tgtEl>
                                        <p:attrNameLst>
                                          <p:attrName>ppt_h</p:attrName>
                                        </p:attrNameLst>
                                      </p:cBhvr>
                                      <p:tavLst>
                                        <p:tav tm="0">
                                          <p:val>
                                            <p:strVal val="#ppt_h"/>
                                          </p:val>
                                        </p:tav>
                                        <p:tav tm="100000">
                                          <p:val>
                                            <p:strVal val="#ppt_h"/>
                                          </p:val>
                                        </p:tav>
                                      </p:tavLst>
                                    </p:anim>
                                    <p:animEffect transition="in" filter="fade">
                                      <p:cBhvr>
                                        <p:cTn id="45" dur="1000"/>
                                        <p:tgtEl>
                                          <p:spTgt spid="14"/>
                                        </p:tgtEl>
                                      </p:cBhvr>
                                    </p:animEffect>
                                  </p:childTnLst>
                                </p:cTn>
                              </p:par>
                              <p:par>
                                <p:cTn id="46" presetID="55"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strVal val="#ppt_w*0.70"/>
                                          </p:val>
                                        </p:tav>
                                        <p:tav tm="100000">
                                          <p:val>
                                            <p:strVal val="#ppt_w"/>
                                          </p:val>
                                        </p:tav>
                                      </p:tavLst>
                                    </p:anim>
                                    <p:anim calcmode="lin" valueType="num">
                                      <p:cBhvr>
                                        <p:cTn id="49" dur="500" fill="hold"/>
                                        <p:tgtEl>
                                          <p:spTgt spid="15"/>
                                        </p:tgtEl>
                                        <p:attrNameLst>
                                          <p:attrName>ppt_h</p:attrName>
                                        </p:attrNameLst>
                                      </p:cBhvr>
                                      <p:tavLst>
                                        <p:tav tm="0">
                                          <p:val>
                                            <p:strVal val="#ppt_h"/>
                                          </p:val>
                                        </p:tav>
                                        <p:tav tm="100000">
                                          <p:val>
                                            <p:strVal val="#ppt_h"/>
                                          </p:val>
                                        </p:tav>
                                      </p:tavLst>
                                    </p:anim>
                                    <p:animEffect transition="in" filter="fade">
                                      <p:cBhvr>
                                        <p:cTn id="50" dur="500"/>
                                        <p:tgtEl>
                                          <p:spTgt spid="15"/>
                                        </p:tgtEl>
                                      </p:cBhvr>
                                    </p:animEffect>
                                  </p:childTnLst>
                                </p:cTn>
                              </p:par>
                              <p:par>
                                <p:cTn id="51" presetID="55"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1000" fill="hold"/>
                                        <p:tgtEl>
                                          <p:spTgt spid="16"/>
                                        </p:tgtEl>
                                        <p:attrNameLst>
                                          <p:attrName>ppt_w</p:attrName>
                                        </p:attrNameLst>
                                      </p:cBhvr>
                                      <p:tavLst>
                                        <p:tav tm="0">
                                          <p:val>
                                            <p:strVal val="#ppt_w*0.70"/>
                                          </p:val>
                                        </p:tav>
                                        <p:tav tm="100000">
                                          <p:val>
                                            <p:strVal val="#ppt_w"/>
                                          </p:val>
                                        </p:tav>
                                      </p:tavLst>
                                    </p:anim>
                                    <p:anim calcmode="lin" valueType="num">
                                      <p:cBhvr>
                                        <p:cTn id="54" dur="1000" fill="hold"/>
                                        <p:tgtEl>
                                          <p:spTgt spid="16"/>
                                        </p:tgtEl>
                                        <p:attrNameLst>
                                          <p:attrName>ppt_h</p:attrName>
                                        </p:attrNameLst>
                                      </p:cBhvr>
                                      <p:tavLst>
                                        <p:tav tm="0">
                                          <p:val>
                                            <p:strVal val="#ppt_h"/>
                                          </p:val>
                                        </p:tav>
                                        <p:tav tm="100000">
                                          <p:val>
                                            <p:strVal val="#ppt_h"/>
                                          </p:val>
                                        </p:tav>
                                      </p:tavLst>
                                    </p:anim>
                                    <p:animEffect transition="in" filter="fade">
                                      <p:cBhvr>
                                        <p:cTn id="55" dur="1000"/>
                                        <p:tgtEl>
                                          <p:spTgt spid="16"/>
                                        </p:tgtEl>
                                      </p:cBhvr>
                                    </p:animEffect>
                                  </p:childTnLst>
                                </p:cTn>
                              </p:par>
                              <p:par>
                                <p:cTn id="56" presetID="55"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strVal val="#ppt_w*0.70"/>
                                          </p:val>
                                        </p:tav>
                                        <p:tav tm="100000">
                                          <p:val>
                                            <p:strVal val="#ppt_w"/>
                                          </p:val>
                                        </p:tav>
                                      </p:tavLst>
                                    </p:anim>
                                    <p:anim calcmode="lin" valueType="num">
                                      <p:cBhvr>
                                        <p:cTn id="59" dur="500" fill="hold"/>
                                        <p:tgtEl>
                                          <p:spTgt spid="17"/>
                                        </p:tgtEl>
                                        <p:attrNameLst>
                                          <p:attrName>ppt_h</p:attrName>
                                        </p:attrNameLst>
                                      </p:cBhvr>
                                      <p:tavLst>
                                        <p:tav tm="0">
                                          <p:val>
                                            <p:strVal val="#ppt_h"/>
                                          </p:val>
                                        </p:tav>
                                        <p:tav tm="100000">
                                          <p:val>
                                            <p:strVal val="#ppt_h"/>
                                          </p:val>
                                        </p:tav>
                                      </p:tavLst>
                                    </p:anim>
                                    <p:animEffect transition="in" filter="fade">
                                      <p:cBhvr>
                                        <p:cTn id="60" dur="500"/>
                                        <p:tgtEl>
                                          <p:spTgt spid="17"/>
                                        </p:tgtEl>
                                      </p:cBhvr>
                                    </p:animEffect>
                                  </p:childTnLst>
                                </p:cTn>
                              </p:par>
                              <p:par>
                                <p:cTn id="61" presetID="55"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1000" fill="hold"/>
                                        <p:tgtEl>
                                          <p:spTgt spid="18"/>
                                        </p:tgtEl>
                                        <p:attrNameLst>
                                          <p:attrName>ppt_w</p:attrName>
                                        </p:attrNameLst>
                                      </p:cBhvr>
                                      <p:tavLst>
                                        <p:tav tm="0">
                                          <p:val>
                                            <p:strVal val="#ppt_w*0.70"/>
                                          </p:val>
                                        </p:tav>
                                        <p:tav tm="100000">
                                          <p:val>
                                            <p:strVal val="#ppt_w"/>
                                          </p:val>
                                        </p:tav>
                                      </p:tavLst>
                                    </p:anim>
                                    <p:anim calcmode="lin" valueType="num">
                                      <p:cBhvr>
                                        <p:cTn id="64" dur="1000" fill="hold"/>
                                        <p:tgtEl>
                                          <p:spTgt spid="18"/>
                                        </p:tgtEl>
                                        <p:attrNameLst>
                                          <p:attrName>ppt_h</p:attrName>
                                        </p:attrNameLst>
                                      </p:cBhvr>
                                      <p:tavLst>
                                        <p:tav tm="0">
                                          <p:val>
                                            <p:strVal val="#ppt_h"/>
                                          </p:val>
                                        </p:tav>
                                        <p:tav tm="100000">
                                          <p:val>
                                            <p:strVal val="#ppt_h"/>
                                          </p:val>
                                        </p:tav>
                                      </p:tavLst>
                                    </p:anim>
                                    <p:animEffect transition="in" filter="fade">
                                      <p:cBhvr>
                                        <p:cTn id="65" dur="1000"/>
                                        <p:tgtEl>
                                          <p:spTgt spid="18"/>
                                        </p:tgtEl>
                                      </p:cBhvr>
                                    </p:animEffect>
                                  </p:childTnLst>
                                </p:cTn>
                              </p:par>
                              <p:par>
                                <p:cTn id="66" presetID="55"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500" fill="hold"/>
                                        <p:tgtEl>
                                          <p:spTgt spid="20"/>
                                        </p:tgtEl>
                                        <p:attrNameLst>
                                          <p:attrName>ppt_w</p:attrName>
                                        </p:attrNameLst>
                                      </p:cBhvr>
                                      <p:tavLst>
                                        <p:tav tm="0">
                                          <p:val>
                                            <p:strVal val="#ppt_w*0.70"/>
                                          </p:val>
                                        </p:tav>
                                        <p:tav tm="100000">
                                          <p:val>
                                            <p:strVal val="#ppt_w"/>
                                          </p:val>
                                        </p:tav>
                                      </p:tavLst>
                                    </p:anim>
                                    <p:anim calcmode="lin" valueType="num">
                                      <p:cBhvr>
                                        <p:cTn id="69" dur="500" fill="hold"/>
                                        <p:tgtEl>
                                          <p:spTgt spid="20"/>
                                        </p:tgtEl>
                                        <p:attrNameLst>
                                          <p:attrName>ppt_h</p:attrName>
                                        </p:attrNameLst>
                                      </p:cBhvr>
                                      <p:tavLst>
                                        <p:tav tm="0">
                                          <p:val>
                                            <p:strVal val="#ppt_h"/>
                                          </p:val>
                                        </p:tav>
                                        <p:tav tm="100000">
                                          <p:val>
                                            <p:strVal val="#ppt_h"/>
                                          </p:val>
                                        </p:tav>
                                      </p:tavLst>
                                    </p:anim>
                                    <p:animEffect transition="in" filter="fade">
                                      <p:cBhvr>
                                        <p:cTn id="70" dur="500"/>
                                        <p:tgtEl>
                                          <p:spTgt spid="20"/>
                                        </p:tgtEl>
                                      </p:cBhvr>
                                    </p:animEffect>
                                  </p:childTnLst>
                                </p:cTn>
                              </p:par>
                              <p:par>
                                <p:cTn id="71" presetID="55"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strVal val="#ppt_w*0.70"/>
                                          </p:val>
                                        </p:tav>
                                        <p:tav tm="100000">
                                          <p:val>
                                            <p:strVal val="#ppt_w"/>
                                          </p:val>
                                        </p:tav>
                                      </p:tavLst>
                                    </p:anim>
                                    <p:anim calcmode="lin" valueType="num">
                                      <p:cBhvr>
                                        <p:cTn id="74" dur="500" fill="hold"/>
                                        <p:tgtEl>
                                          <p:spTgt spid="21"/>
                                        </p:tgtEl>
                                        <p:attrNameLst>
                                          <p:attrName>ppt_h</p:attrName>
                                        </p:attrNameLst>
                                      </p:cBhvr>
                                      <p:tavLst>
                                        <p:tav tm="0">
                                          <p:val>
                                            <p:strVal val="#ppt_h"/>
                                          </p:val>
                                        </p:tav>
                                        <p:tav tm="100000">
                                          <p:val>
                                            <p:strVal val="#ppt_h"/>
                                          </p:val>
                                        </p:tav>
                                      </p:tavLst>
                                    </p:anim>
                                    <p:animEffect transition="in" filter="fade">
                                      <p:cBhvr>
                                        <p:cTn id="75" dur="500"/>
                                        <p:tgtEl>
                                          <p:spTgt spid="21"/>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p:cTn id="78" dur="500" fill="hold"/>
                                        <p:tgtEl>
                                          <p:spTgt spid="22"/>
                                        </p:tgtEl>
                                        <p:attrNameLst>
                                          <p:attrName>ppt_w</p:attrName>
                                        </p:attrNameLst>
                                      </p:cBhvr>
                                      <p:tavLst>
                                        <p:tav tm="0">
                                          <p:val>
                                            <p:strVal val="#ppt_w*0.70"/>
                                          </p:val>
                                        </p:tav>
                                        <p:tav tm="100000">
                                          <p:val>
                                            <p:strVal val="#ppt_w"/>
                                          </p:val>
                                        </p:tav>
                                      </p:tavLst>
                                    </p:anim>
                                    <p:anim calcmode="lin" valueType="num">
                                      <p:cBhvr>
                                        <p:cTn id="79" dur="500" fill="hold"/>
                                        <p:tgtEl>
                                          <p:spTgt spid="22"/>
                                        </p:tgtEl>
                                        <p:attrNameLst>
                                          <p:attrName>ppt_h</p:attrName>
                                        </p:attrNameLst>
                                      </p:cBhvr>
                                      <p:tavLst>
                                        <p:tav tm="0">
                                          <p:val>
                                            <p:strVal val="#ppt_h"/>
                                          </p:val>
                                        </p:tav>
                                        <p:tav tm="100000">
                                          <p:val>
                                            <p:strVal val="#ppt_h"/>
                                          </p:val>
                                        </p:tav>
                                      </p:tavLst>
                                    </p:anim>
                                    <p:animEffect transition="in" filter="fade">
                                      <p:cBhvr>
                                        <p:cTn id="8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bldP spid="13" grpId="0" animBg="1"/>
      <p:bldP spid="14" grpId="0"/>
      <p:bldP spid="15" grpId="0" animBg="1"/>
      <p:bldP spid="16" grpId="0"/>
      <p:bldP spid="17" grpId="0" animBg="1"/>
      <p:bldP spid="18" grpId="0"/>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4497C32-3F0E-4657-8648-A7A17A2EB08C}"/>
              </a:ext>
            </a:extLst>
          </p:cNvPr>
          <p:cNvSpPr>
            <a:spLocks noGrp="1"/>
          </p:cNvSpPr>
          <p:nvPr>
            <p:ph type="dt" sz="half" idx="10"/>
          </p:nvPr>
        </p:nvSpPr>
        <p:spPr/>
        <p:txBody>
          <a:bodyPr/>
          <a:lstStyle/>
          <a:p>
            <a:fld id="{87FAB139-2714-4B34-BC91-66948BDFF0B5}" type="datetime4">
              <a:rPr lang="sv-SE" smtClean="0"/>
              <a:pPr/>
              <a:t>16 september 2024</a:t>
            </a:fld>
            <a:endParaRPr lang="sv-SE"/>
          </a:p>
        </p:txBody>
      </p:sp>
      <p:sp>
        <p:nvSpPr>
          <p:cNvPr id="4" name="Platshållare för sidfot 3">
            <a:extLst>
              <a:ext uri="{FF2B5EF4-FFF2-40B4-BE49-F238E27FC236}">
                <a16:creationId xmlns:a16="http://schemas.microsoft.com/office/drawing/2014/main" id="{207116A9-EBD4-4766-ABB3-BB61350D388E}"/>
              </a:ext>
            </a:extLst>
          </p:cNvPr>
          <p:cNvSpPr>
            <a:spLocks noGrp="1"/>
          </p:cNvSpPr>
          <p:nvPr>
            <p:ph type="ftr" sz="quarter" idx="11"/>
          </p:nvPr>
        </p:nvSpPr>
        <p:spPr/>
        <p:txBody>
          <a:bodyPr/>
          <a:lstStyle/>
          <a:p>
            <a:pPr>
              <a:defRPr/>
            </a:pPr>
            <a:r>
              <a:rPr lang="sv-SE" dirty="0"/>
              <a:t>Ann Rudman</a:t>
            </a:r>
          </a:p>
        </p:txBody>
      </p:sp>
      <p:sp>
        <p:nvSpPr>
          <p:cNvPr id="5" name="Platshållare för bildnummer 4">
            <a:extLst>
              <a:ext uri="{FF2B5EF4-FFF2-40B4-BE49-F238E27FC236}">
                <a16:creationId xmlns:a16="http://schemas.microsoft.com/office/drawing/2014/main" id="{9CBAC248-00D6-4100-925D-65BFCDC789EE}"/>
              </a:ext>
            </a:extLst>
          </p:cNvPr>
          <p:cNvSpPr>
            <a:spLocks noGrp="1"/>
          </p:cNvSpPr>
          <p:nvPr>
            <p:ph type="sldNum" sz="quarter" idx="12"/>
          </p:nvPr>
        </p:nvSpPr>
        <p:spPr/>
        <p:txBody>
          <a:bodyPr/>
          <a:lstStyle/>
          <a:p>
            <a:fld id="{B283B732-907E-465E-8A94-29E6D011887B}" type="slidenum">
              <a:rPr lang="sv-SE" smtClean="0"/>
              <a:pPr/>
              <a:t>11</a:t>
            </a:fld>
            <a:endParaRPr lang="sv-SE"/>
          </a:p>
        </p:txBody>
      </p:sp>
      <p:graphicFrame>
        <p:nvGraphicFramePr>
          <p:cNvPr id="6" name="Diagram 5">
            <a:extLst>
              <a:ext uri="{FF2B5EF4-FFF2-40B4-BE49-F238E27FC236}">
                <a16:creationId xmlns:a16="http://schemas.microsoft.com/office/drawing/2014/main" id="{B2198980-EAEA-4FA3-9667-DC44BCD15B94}"/>
              </a:ext>
            </a:extLst>
          </p:cNvPr>
          <p:cNvGraphicFramePr/>
          <p:nvPr>
            <p:extLst>
              <p:ext uri="{D42A27DB-BD31-4B8C-83A1-F6EECF244321}">
                <p14:modId xmlns:p14="http://schemas.microsoft.com/office/powerpoint/2010/main" val="1225082974"/>
              </p:ext>
            </p:extLst>
          </p:nvPr>
        </p:nvGraphicFramePr>
        <p:xfrm>
          <a:off x="1403648" y="843558"/>
          <a:ext cx="6408712" cy="3672408"/>
        </p:xfrm>
        <a:graphic>
          <a:graphicData uri="http://schemas.openxmlformats.org/drawingml/2006/chart">
            <c:chart xmlns:c="http://schemas.openxmlformats.org/drawingml/2006/chart" xmlns:r="http://schemas.openxmlformats.org/officeDocument/2006/relationships" r:id="rId3"/>
          </a:graphicData>
        </a:graphic>
      </p:graphicFrame>
      <p:sp>
        <p:nvSpPr>
          <p:cNvPr id="2" name="Rektangel 1">
            <a:extLst>
              <a:ext uri="{FF2B5EF4-FFF2-40B4-BE49-F238E27FC236}">
                <a16:creationId xmlns:a16="http://schemas.microsoft.com/office/drawing/2014/main" id="{17A95E29-D7AA-4F8D-B623-8BC9E687BD08}"/>
              </a:ext>
            </a:extLst>
          </p:cNvPr>
          <p:cNvSpPr/>
          <p:nvPr/>
        </p:nvSpPr>
        <p:spPr>
          <a:xfrm>
            <a:off x="7117938" y="1923678"/>
            <a:ext cx="583815" cy="369332"/>
          </a:xfrm>
          <a:prstGeom prst="rect">
            <a:avLst/>
          </a:prstGeom>
          <a:solidFill>
            <a:srgbClr val="93B796"/>
          </a:solidFill>
        </p:spPr>
        <p:txBody>
          <a:bodyPr wrap="square">
            <a:spAutoFit/>
          </a:bodyPr>
          <a:lstStyle/>
          <a:p>
            <a:r>
              <a:rPr lang="sv-SE" sz="1800" kern="0" dirty="0">
                <a:solidFill>
                  <a:prstClr val="black"/>
                </a:solidFill>
                <a:latin typeface="DM Sans"/>
              </a:rPr>
              <a:t>57%</a:t>
            </a:r>
            <a:endParaRPr lang="sv-SE" dirty="0"/>
          </a:p>
        </p:txBody>
      </p:sp>
      <p:sp>
        <p:nvSpPr>
          <p:cNvPr id="7" name="Rektangel 6">
            <a:extLst>
              <a:ext uri="{FF2B5EF4-FFF2-40B4-BE49-F238E27FC236}">
                <a16:creationId xmlns:a16="http://schemas.microsoft.com/office/drawing/2014/main" id="{0E4263D6-4EC6-4319-AB7E-528CD93239AC}"/>
              </a:ext>
            </a:extLst>
          </p:cNvPr>
          <p:cNvSpPr/>
          <p:nvPr/>
        </p:nvSpPr>
        <p:spPr>
          <a:xfrm>
            <a:off x="6531114" y="1739012"/>
            <a:ext cx="583815" cy="369332"/>
          </a:xfrm>
          <a:prstGeom prst="rect">
            <a:avLst/>
          </a:prstGeom>
          <a:solidFill>
            <a:srgbClr val="93B796"/>
          </a:solidFill>
        </p:spPr>
        <p:txBody>
          <a:bodyPr wrap="square">
            <a:spAutoFit/>
          </a:bodyPr>
          <a:lstStyle/>
          <a:p>
            <a:r>
              <a:rPr lang="sv-SE" sz="1800" kern="0" dirty="0">
                <a:solidFill>
                  <a:prstClr val="black"/>
                </a:solidFill>
                <a:latin typeface="DM Sans"/>
              </a:rPr>
              <a:t>62%</a:t>
            </a:r>
            <a:endParaRPr lang="sv-SE" dirty="0"/>
          </a:p>
        </p:txBody>
      </p:sp>
    </p:spTree>
    <p:extLst>
      <p:ext uri="{BB962C8B-B14F-4D97-AF65-F5344CB8AC3E}">
        <p14:creationId xmlns:p14="http://schemas.microsoft.com/office/powerpoint/2010/main" val="3231339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Platshållare för bildnummer 5"/>
          <p:cNvSpPr>
            <a:spLocks noGrp="1"/>
          </p:cNvSpPr>
          <p:nvPr>
            <p:ph type="sldNum" sz="quarter" idx="4294967295"/>
          </p:nvPr>
        </p:nvSpPr>
        <p:spPr>
          <a:xfrm>
            <a:off x="7486650" y="4857750"/>
            <a:ext cx="514350" cy="171450"/>
          </a:xfrm>
          <a:noFill/>
        </p:spPr>
        <p:txBody>
          <a:bodyPr/>
          <a:lstStyle/>
          <a:p>
            <a:fld id="{797BF0EA-0309-4C6B-93B2-7CF3816D9AE6}" type="slidenum">
              <a:rPr lang="sv-SE" smtClean="0"/>
              <a:pPr/>
              <a:t>12</a:t>
            </a:fld>
            <a:endParaRPr lang="sv-SE" dirty="0"/>
          </a:p>
        </p:txBody>
      </p:sp>
      <p:pic>
        <p:nvPicPr>
          <p:cNvPr id="5" name="Bildobjekt 4">
            <a:extLst>
              <a:ext uri="{FF2B5EF4-FFF2-40B4-BE49-F238E27FC236}">
                <a16:creationId xmlns:a16="http://schemas.microsoft.com/office/drawing/2014/main" id="{1423F76C-2E92-4876-889E-47DB89B35C81}"/>
              </a:ext>
            </a:extLst>
          </p:cNvPr>
          <p:cNvPicPr>
            <a:picLocks noChangeAspect="1"/>
          </p:cNvPicPr>
          <p:nvPr/>
        </p:nvPicPr>
        <p:blipFill>
          <a:blip r:embed="rId3"/>
          <a:stretch>
            <a:fillRect/>
          </a:stretch>
        </p:blipFill>
        <p:spPr>
          <a:xfrm>
            <a:off x="0" y="0"/>
            <a:ext cx="6887114" cy="5169588"/>
          </a:xfrm>
          <a:prstGeom prst="rect">
            <a:avLst/>
          </a:prstGeom>
        </p:spPr>
      </p:pic>
      <p:sp>
        <p:nvSpPr>
          <p:cNvPr id="6" name="Rubrik 6">
            <a:extLst>
              <a:ext uri="{FF2B5EF4-FFF2-40B4-BE49-F238E27FC236}">
                <a16:creationId xmlns:a16="http://schemas.microsoft.com/office/drawing/2014/main" id="{EC529301-F621-497E-A752-0DA92E8E7B5C}"/>
              </a:ext>
            </a:extLst>
          </p:cNvPr>
          <p:cNvSpPr txBox="1">
            <a:spLocks/>
          </p:cNvSpPr>
          <p:nvPr/>
        </p:nvSpPr>
        <p:spPr>
          <a:xfrm>
            <a:off x="1705536" y="-164554"/>
            <a:ext cx="3476042" cy="720080"/>
          </a:xfrm>
          <a:prstGeom prst="rect">
            <a:avLst/>
          </a:prstGeom>
        </p:spPr>
        <p:txBody>
          <a:bodyPr vert="horz" lIns="68580" tIns="34290" rIns="68580" bIns="34290" rtlCol="0" anchor="b">
            <a:noAutofit/>
          </a:bodyPr>
          <a:lstStyle>
            <a:lvl1pPr algn="ctr" defTabSz="685800" rtl="0" eaLnBrk="1" latinLnBrk="0" hangingPunct="1">
              <a:lnSpc>
                <a:spcPct val="90000"/>
              </a:lnSpc>
              <a:spcBef>
                <a:spcPct val="0"/>
              </a:spcBef>
              <a:buNone/>
              <a:defRPr sz="4500" b="1" kern="1200">
                <a:gradFill>
                  <a:gsLst>
                    <a:gs pos="0">
                      <a:srgbClr val="E50076"/>
                    </a:gs>
                    <a:gs pos="100000">
                      <a:srgbClr val="4B2582"/>
                    </a:gs>
                  </a:gsLst>
                  <a:lin ang="2700000" scaled="0"/>
                </a:gradFill>
                <a:latin typeface="Times New Roman" panose="02020603050405020304" pitchFamily="18" charset="0"/>
                <a:ea typeface="+mj-ea"/>
                <a:cs typeface="Times New Roman" panose="02020603050405020304" pitchFamily="18" charset="0"/>
              </a:defRPr>
            </a:lvl1pPr>
          </a:lstStyle>
          <a:p>
            <a:pPr>
              <a:spcAft>
                <a:spcPts val="0"/>
              </a:spcAft>
            </a:pPr>
            <a:endParaRPr lang="sv-SE" sz="2800" b="0" dirty="0">
              <a:latin typeface="+mn-lt"/>
              <a:cs typeface="Arial" panose="020B0604020202020204" pitchFamily="34" charset="0"/>
            </a:endParaRPr>
          </a:p>
        </p:txBody>
      </p:sp>
      <p:pic>
        <p:nvPicPr>
          <p:cNvPr id="7" name="Picture 2" descr="https://www.du.se/contentassets/0186e683ea714ceab32d004e08ac2c8c/hd_vertikal_vit.png">
            <a:extLst>
              <a:ext uri="{FF2B5EF4-FFF2-40B4-BE49-F238E27FC236}">
                <a16:creationId xmlns:a16="http://schemas.microsoft.com/office/drawing/2014/main" id="{6A369B67-884A-4329-A4BF-D76D808B31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2331" y="1291464"/>
            <a:ext cx="1120062" cy="118789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6AD201D6-D88A-A069-E5FE-5472A7943DE2}"/>
              </a:ext>
            </a:extLst>
          </p:cNvPr>
          <p:cNvSpPr txBox="1"/>
          <p:nvPr/>
        </p:nvSpPr>
        <p:spPr>
          <a:xfrm>
            <a:off x="323528" y="2787774"/>
            <a:ext cx="3664440" cy="369332"/>
          </a:xfrm>
          <a:prstGeom prst="rect">
            <a:avLst/>
          </a:prstGeom>
          <a:noFill/>
        </p:spPr>
        <p:txBody>
          <a:bodyPr wrap="square" rtlCol="0">
            <a:spAutoFit/>
          </a:bodyPr>
          <a:lstStyle/>
          <a:p>
            <a:r>
              <a:rPr lang="sv-SE" sz="1800" b="1" dirty="0">
                <a:latin typeface="+mn-lt"/>
              </a:rPr>
              <a:t>Början av yrkeslivet</a:t>
            </a:r>
          </a:p>
        </p:txBody>
      </p:sp>
    </p:spTree>
    <p:extLst>
      <p:ext uri="{BB962C8B-B14F-4D97-AF65-F5344CB8AC3E}">
        <p14:creationId xmlns:p14="http://schemas.microsoft.com/office/powerpoint/2010/main" val="195376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40625" y="1500325"/>
            <a:ext cx="6333356" cy="3086100"/>
          </a:xfrm>
        </p:spPr>
        <p:txBody>
          <a:bodyPr>
            <a:normAutofit/>
          </a:bodyPr>
          <a:lstStyle/>
          <a:p>
            <a:pPr marL="0" indent="0">
              <a:buNone/>
            </a:pPr>
            <a:r>
              <a:rPr lang="sv-SE" dirty="0">
                <a:latin typeface="Arial" panose="020B0604020202020204" pitchFamily="34" charset="0"/>
                <a:cs typeface="Arial" panose="020B0604020202020204" pitchFamily="34" charset="0"/>
              </a:rPr>
              <a:t>Andelen som är motiverade för yrket av eget intresse är högt</a:t>
            </a:r>
          </a:p>
          <a:p>
            <a:endParaRPr lang="sv-SE" dirty="0">
              <a:latin typeface="Arial" panose="020B0604020202020204" pitchFamily="34" charset="0"/>
              <a:cs typeface="Arial" panose="020B0604020202020204" pitchFamily="34" charset="0"/>
            </a:endParaRPr>
          </a:p>
          <a:p>
            <a:pPr lvl="2">
              <a:buFont typeface="Wingdings" panose="05000000000000000000" pitchFamily="2" charset="2"/>
              <a:buChar char="Ø"/>
            </a:pPr>
            <a:r>
              <a:rPr lang="sv-SE" sz="1650" dirty="0">
                <a:latin typeface="Arial" panose="020B0604020202020204" pitchFamily="34" charset="0"/>
                <a:cs typeface="Arial" panose="020B0604020202020204" pitchFamily="34" charset="0"/>
              </a:rPr>
              <a:t>75% väljer utifrån ett genuint intresse för hälso- och sjukvård (mindre stressade i relation till yrkesval)</a:t>
            </a:r>
          </a:p>
          <a:p>
            <a:pPr marL="685800" lvl="2" indent="0">
              <a:buNone/>
            </a:pPr>
            <a:endParaRPr lang="sv-SE" sz="1650" dirty="0">
              <a:latin typeface="Arial" panose="020B0604020202020204" pitchFamily="34" charset="0"/>
              <a:cs typeface="Arial" panose="020B0604020202020204" pitchFamily="34" charset="0"/>
            </a:endParaRPr>
          </a:p>
          <a:p>
            <a:pPr marL="0" indent="0">
              <a:buNone/>
            </a:pPr>
            <a:endParaRPr lang="sv-SE" sz="1950" dirty="0">
              <a:latin typeface="Arial" panose="020B0604020202020204" pitchFamily="34" charset="0"/>
              <a:cs typeface="Arial" panose="020B0604020202020204" pitchFamily="34" charset="0"/>
            </a:endParaRPr>
          </a:p>
          <a:p>
            <a:endParaRPr lang="sv-SE" dirty="0">
              <a:latin typeface="Arial" panose="020B0604020202020204" pitchFamily="34" charset="0"/>
              <a:cs typeface="Arial" panose="020B0604020202020204" pitchFamily="34" charset="0"/>
            </a:endParaRPr>
          </a:p>
          <a:p>
            <a:pPr lvl="1"/>
            <a:endParaRPr lang="en-US" sz="1800" dirty="0"/>
          </a:p>
        </p:txBody>
      </p:sp>
      <p:sp>
        <p:nvSpPr>
          <p:cNvPr id="4" name="Platshållare för bildnummer 3"/>
          <p:cNvSpPr>
            <a:spLocks noGrp="1"/>
          </p:cNvSpPr>
          <p:nvPr>
            <p:ph type="sldNum" sz="quarter" idx="4294967295"/>
          </p:nvPr>
        </p:nvSpPr>
        <p:spPr/>
        <p:txBody>
          <a:bodyPr/>
          <a:lstStyle/>
          <a:p>
            <a:pPr>
              <a:defRPr/>
            </a:pPr>
            <a:fld id="{AA0C4F6E-6E30-4D57-9E99-0EB700EC5000}" type="slidenum">
              <a:rPr lang="sv-SE" smtClean="0">
                <a:solidFill>
                  <a:srgbClr val="808080"/>
                </a:solidFill>
              </a:rPr>
              <a:pPr>
                <a:defRPr/>
              </a:pPr>
              <a:t>13</a:t>
            </a:fld>
            <a:endParaRPr lang="sv-SE">
              <a:solidFill>
                <a:srgbClr val="808080"/>
              </a:solidFill>
            </a:endParaRPr>
          </a:p>
        </p:txBody>
      </p:sp>
      <p:sp>
        <p:nvSpPr>
          <p:cNvPr id="5" name="Platshållare för sidfot 5"/>
          <p:cNvSpPr txBox="1">
            <a:spLocks/>
          </p:cNvSpPr>
          <p:nvPr/>
        </p:nvSpPr>
        <p:spPr bwMode="auto">
          <a:xfrm>
            <a:off x="1485900" y="4857750"/>
            <a:ext cx="21717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algn="l" rtl="0" eaLnBrk="0" fontAlgn="base" hangingPunct="0">
              <a:spcBef>
                <a:spcPct val="0"/>
              </a:spcBef>
              <a:spcAft>
                <a:spcPct val="0"/>
              </a:spcAft>
              <a:defRPr sz="800" kern="1200">
                <a:solidFill>
                  <a:schemeClr val="bg2"/>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defTabSz="685800">
              <a:defRPr/>
            </a:pPr>
            <a:r>
              <a:rPr lang="sv-SE" sz="600">
                <a:solidFill>
                  <a:srgbClr val="808080"/>
                </a:solidFill>
                <a:latin typeface="Arial"/>
              </a:rPr>
              <a:t>Ann Rudman</a:t>
            </a:r>
            <a:endParaRPr lang="sv-SE" sz="600" dirty="0">
              <a:solidFill>
                <a:srgbClr val="808080"/>
              </a:solidFill>
              <a:latin typeface="Arial"/>
            </a:endParaRPr>
          </a:p>
        </p:txBody>
      </p:sp>
      <p:sp>
        <p:nvSpPr>
          <p:cNvPr id="6" name="Rundad rektangulär 5"/>
          <p:cNvSpPr/>
          <p:nvPr/>
        </p:nvSpPr>
        <p:spPr bwMode="auto">
          <a:xfrm>
            <a:off x="1763688" y="3219822"/>
            <a:ext cx="4495799" cy="780005"/>
          </a:xfrm>
          <a:prstGeom prst="wedgeRoundRectCallout">
            <a:avLst>
              <a:gd name="adj1" fmla="val 8595"/>
              <a:gd name="adj2" fmla="val -89281"/>
              <a:gd name="adj3" fmla="val 16667"/>
            </a:avLst>
          </a:prstGeom>
          <a:solidFill>
            <a:srgbClr val="E8753E"/>
          </a:solidFill>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68580" tIns="34290" rIns="68580" bIns="34290" numCol="1" rtlCol="0" anchor="t" anchorCtr="0" compatLnSpc="1">
            <a:prstTxWarp prst="textNoShape">
              <a:avLst/>
            </a:prstTxWarp>
          </a:bodyPr>
          <a:lstStyle/>
          <a:p>
            <a:pPr fontAlgn="t">
              <a:lnSpc>
                <a:spcPct val="115000"/>
              </a:lnSpc>
              <a:spcBef>
                <a:spcPts val="0"/>
              </a:spcBef>
              <a:spcAft>
                <a:spcPts val="0"/>
              </a:spcAft>
            </a:pPr>
            <a:r>
              <a:rPr lang="sv-SE" sz="1800" dirty="0">
                <a:latin typeface="Arial" panose="020B0604020202020204" pitchFamily="34" charset="0"/>
                <a:cs typeface="Arial" panose="020B0604020202020204" pitchFamily="34" charset="0"/>
              </a:rPr>
              <a:t>Att vilja att ta hand om och hjälpa andra</a:t>
            </a:r>
          </a:p>
          <a:p>
            <a:pPr fontAlgn="t">
              <a:lnSpc>
                <a:spcPct val="115000"/>
              </a:lnSpc>
              <a:spcBef>
                <a:spcPts val="0"/>
              </a:spcBef>
              <a:spcAft>
                <a:spcPts val="0"/>
              </a:spcAft>
            </a:pPr>
            <a:r>
              <a:rPr lang="sv-SE" sz="1800" dirty="0">
                <a:latin typeface="Arial" panose="020B0604020202020204" pitchFamily="34" charset="0"/>
                <a:cs typeface="Arial" panose="020B0604020202020204" pitchFamily="34" charset="0"/>
              </a:rPr>
              <a:t>Vill utveckla kunskap inom vårdområdet</a:t>
            </a:r>
          </a:p>
        </p:txBody>
      </p:sp>
      <p:pic>
        <p:nvPicPr>
          <p:cNvPr id="7" name="Picture 3" descr="studenter">
            <a:extLst>
              <a:ext uri="{FF2B5EF4-FFF2-40B4-BE49-F238E27FC236}">
                <a16:creationId xmlns:a16="http://schemas.microsoft.com/office/drawing/2014/main" id="{AD0D98D2-8EB8-7FDF-E6FA-D84DF109662B}"/>
              </a:ext>
            </a:extLst>
          </p:cNvPr>
          <p:cNvPicPr>
            <a:picLocks noChangeAspect="1" noChangeArrowheads="1"/>
          </p:cNvPicPr>
          <p:nvPr/>
        </p:nvPicPr>
        <p:blipFill>
          <a:blip r:embed="rId2" cstate="print"/>
          <a:srcRect/>
          <a:stretch>
            <a:fillRect/>
          </a:stretch>
        </p:blipFill>
        <p:spPr bwMode="auto">
          <a:xfrm>
            <a:off x="6876256" y="557205"/>
            <a:ext cx="1807535" cy="1708737"/>
          </a:xfrm>
          <a:prstGeom prst="rect">
            <a:avLst/>
          </a:prstGeom>
          <a:noFill/>
          <a:ln w="9525">
            <a:noFill/>
            <a:miter lim="800000"/>
            <a:headEnd/>
            <a:tailEnd/>
          </a:ln>
        </p:spPr>
      </p:pic>
      <p:sp>
        <p:nvSpPr>
          <p:cNvPr id="9" name="Rubrik 8">
            <a:extLst>
              <a:ext uri="{FF2B5EF4-FFF2-40B4-BE49-F238E27FC236}">
                <a16:creationId xmlns:a16="http://schemas.microsoft.com/office/drawing/2014/main" id="{41797F9E-315E-4298-CE7A-A6A161EA7884}"/>
              </a:ext>
            </a:extLst>
          </p:cNvPr>
          <p:cNvSpPr>
            <a:spLocks noGrp="1"/>
          </p:cNvSpPr>
          <p:nvPr>
            <p:ph type="title"/>
          </p:nvPr>
        </p:nvSpPr>
        <p:spPr/>
        <p:txBody>
          <a:bodyPr/>
          <a:lstStyle/>
          <a:p>
            <a:r>
              <a:rPr lang="sv-SE" dirty="0"/>
              <a:t>Engagerade studenter!</a:t>
            </a:r>
          </a:p>
        </p:txBody>
      </p:sp>
    </p:spTree>
    <p:extLst>
      <p:ext uri="{BB962C8B-B14F-4D97-AF65-F5344CB8AC3E}">
        <p14:creationId xmlns:p14="http://schemas.microsoft.com/office/powerpoint/2010/main" val="204489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11560" y="512826"/>
            <a:ext cx="8145352" cy="857250"/>
          </a:xfrm>
        </p:spPr>
        <p:txBody>
          <a:bodyPr/>
          <a:lstStyle/>
          <a:p>
            <a:br>
              <a:rPr lang="sv-SE" dirty="0"/>
            </a:br>
            <a:r>
              <a:rPr lang="sv-SE" dirty="0"/>
              <a:t>”Vad ser du fram emot med att börja arbeta?”</a:t>
            </a:r>
            <a:br>
              <a:rPr lang="sv-SE" dirty="0"/>
            </a:br>
            <a:endParaRPr lang="sv-SE" dirty="0"/>
          </a:p>
        </p:txBody>
      </p:sp>
      <p:sp>
        <p:nvSpPr>
          <p:cNvPr id="3" name="Platshållare för innehåll 2"/>
          <p:cNvSpPr>
            <a:spLocks noGrp="1"/>
          </p:cNvSpPr>
          <p:nvPr>
            <p:ph sz="half" idx="1"/>
          </p:nvPr>
        </p:nvSpPr>
        <p:spPr>
          <a:xfrm>
            <a:off x="1547812" y="1590675"/>
            <a:ext cx="5904508" cy="1773163"/>
          </a:xfrm>
        </p:spPr>
        <p:txBody>
          <a:bodyPr>
            <a:normAutofit/>
          </a:bodyPr>
          <a:lstStyle/>
          <a:p>
            <a:pPr lvl="0"/>
            <a:r>
              <a:rPr lang="sv-SE" sz="1500" dirty="0"/>
              <a:t>Viljan att få utveckla yrkesfärdigheter och förmågor </a:t>
            </a:r>
          </a:p>
          <a:p>
            <a:pPr lvl="0"/>
            <a:r>
              <a:rPr lang="sv-SE" sz="1500" dirty="0"/>
              <a:t>Att ha ett meningsfullt arbete</a:t>
            </a:r>
          </a:p>
          <a:p>
            <a:pPr lvl="0"/>
            <a:r>
              <a:rPr lang="sv-SE" sz="1500" dirty="0"/>
              <a:t>Att få en arbetsplats med stödjande chefer och kollegor</a:t>
            </a:r>
          </a:p>
          <a:p>
            <a:pPr lvl="0"/>
            <a:r>
              <a:rPr lang="sv-SE" sz="1500" dirty="0"/>
              <a:t>Att få struktur i livet</a:t>
            </a:r>
          </a:p>
          <a:p>
            <a:endParaRPr lang="sv-SE" sz="1500" dirty="0"/>
          </a:p>
        </p:txBody>
      </p:sp>
      <p:sp>
        <p:nvSpPr>
          <p:cNvPr id="5" name="Platshållare för bildnummer 4"/>
          <p:cNvSpPr>
            <a:spLocks noGrp="1"/>
          </p:cNvSpPr>
          <p:nvPr>
            <p:ph type="sldNum" sz="quarter" idx="12"/>
          </p:nvPr>
        </p:nvSpPr>
        <p:spPr/>
        <p:txBody>
          <a:bodyPr/>
          <a:lstStyle/>
          <a:p>
            <a:pPr>
              <a:defRPr/>
            </a:pPr>
            <a:fld id="{BACA29D8-432B-4C6E-B007-FF988FD031C2}" type="slidenum">
              <a:rPr lang="sv-SE" smtClean="0">
                <a:solidFill>
                  <a:srgbClr val="808080"/>
                </a:solidFill>
              </a:rPr>
              <a:pPr>
                <a:defRPr/>
              </a:pPr>
              <a:t>14</a:t>
            </a:fld>
            <a:endParaRPr lang="sv-SE">
              <a:solidFill>
                <a:srgbClr val="808080"/>
              </a:solidFill>
            </a:endParaRPr>
          </a:p>
        </p:txBody>
      </p:sp>
      <p:sp>
        <p:nvSpPr>
          <p:cNvPr id="6" name="textruta 5">
            <a:extLst>
              <a:ext uri="{FF2B5EF4-FFF2-40B4-BE49-F238E27FC236}">
                <a16:creationId xmlns:a16="http://schemas.microsoft.com/office/drawing/2014/main" id="{C04922D5-263B-4BA0-6342-EB27F221073E}"/>
              </a:ext>
            </a:extLst>
          </p:cNvPr>
          <p:cNvSpPr txBox="1"/>
          <p:nvPr/>
        </p:nvSpPr>
        <p:spPr>
          <a:xfrm>
            <a:off x="550468" y="358937"/>
            <a:ext cx="7731732" cy="307777"/>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p>
            <a:r>
              <a:rPr lang="sv-SE" sz="1400" dirty="0">
                <a:latin typeface="+mn-lt"/>
              </a:rPr>
              <a:t>Sjuksköterskestudenter (n=267) som skulle ta sin examen under juni 2015 och januari 2016</a:t>
            </a:r>
          </a:p>
        </p:txBody>
      </p:sp>
    </p:spTree>
    <p:extLst>
      <p:ext uri="{BB962C8B-B14F-4D97-AF65-F5344CB8AC3E}">
        <p14:creationId xmlns:p14="http://schemas.microsoft.com/office/powerpoint/2010/main" val="630609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83569" y="790575"/>
            <a:ext cx="8302078" cy="857250"/>
          </a:xfrm>
        </p:spPr>
        <p:txBody>
          <a:bodyPr/>
          <a:lstStyle/>
          <a:p>
            <a:r>
              <a:rPr lang="sv-SE" dirty="0"/>
              <a:t>”Vad ser du fram emot med att börja arbeta?”</a:t>
            </a:r>
            <a:br>
              <a:rPr lang="sv-SE" dirty="0"/>
            </a:br>
            <a:endParaRPr lang="sv-SE" dirty="0"/>
          </a:p>
        </p:txBody>
      </p:sp>
      <p:sp>
        <p:nvSpPr>
          <p:cNvPr id="5" name="Platshållare för bildnummer 4"/>
          <p:cNvSpPr>
            <a:spLocks noGrp="1"/>
          </p:cNvSpPr>
          <p:nvPr>
            <p:ph type="sldNum" sz="quarter" idx="12"/>
          </p:nvPr>
        </p:nvSpPr>
        <p:spPr/>
        <p:txBody>
          <a:bodyPr/>
          <a:lstStyle/>
          <a:p>
            <a:pPr>
              <a:defRPr/>
            </a:pPr>
            <a:fld id="{BACA29D8-432B-4C6E-B007-FF988FD031C2}" type="slidenum">
              <a:rPr lang="sv-SE" smtClean="0">
                <a:solidFill>
                  <a:srgbClr val="808080"/>
                </a:solidFill>
              </a:rPr>
              <a:pPr>
                <a:defRPr/>
              </a:pPr>
              <a:t>15</a:t>
            </a:fld>
            <a:endParaRPr lang="sv-SE">
              <a:solidFill>
                <a:srgbClr val="808080"/>
              </a:solidFill>
            </a:endParaRPr>
          </a:p>
        </p:txBody>
      </p:sp>
      <p:pic>
        <p:nvPicPr>
          <p:cNvPr id="6" name="Bildobjekt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273070"/>
            <a:ext cx="5747307" cy="3870430"/>
          </a:xfrm>
          <a:prstGeom prst="rect">
            <a:avLst/>
          </a:prstGeom>
          <a:noFill/>
        </p:spPr>
      </p:pic>
    </p:spTree>
    <p:extLst>
      <p:ext uri="{BB962C8B-B14F-4D97-AF65-F5344CB8AC3E}">
        <p14:creationId xmlns:p14="http://schemas.microsoft.com/office/powerpoint/2010/main" val="3923000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pPr defTabSz="685800" fontAlgn="auto">
              <a:spcAft>
                <a:spcPts val="0"/>
              </a:spcAft>
            </a:pPr>
            <a:fld id="{938B6FAB-802A-4A12-9991-EB784B1AB639}" type="datetime1">
              <a:rPr lang="en-GB">
                <a:solidFill>
                  <a:srgbClr val="808080"/>
                </a:solidFill>
                <a:latin typeface="Arial"/>
              </a:rPr>
              <a:pPr defTabSz="685800" fontAlgn="auto">
                <a:spcAft>
                  <a:spcPts val="0"/>
                </a:spcAft>
              </a:pPr>
              <a:t>16/09/2024</a:t>
            </a:fld>
            <a:endParaRPr lang="en-GB">
              <a:solidFill>
                <a:srgbClr val="808080"/>
              </a:solidFill>
              <a:latin typeface="Arial"/>
            </a:endParaRPr>
          </a:p>
        </p:txBody>
      </p:sp>
      <p:sp>
        <p:nvSpPr>
          <p:cNvPr id="6" name="Platshållare för sidfot 5"/>
          <p:cNvSpPr>
            <a:spLocks noGrp="1"/>
          </p:cNvSpPr>
          <p:nvPr>
            <p:ph type="ftr" sz="quarter" idx="11"/>
          </p:nvPr>
        </p:nvSpPr>
        <p:spPr/>
        <p:txBody>
          <a:bodyPr/>
          <a:lstStyle/>
          <a:p>
            <a:pPr defTabSz="685800" fontAlgn="auto">
              <a:spcAft>
                <a:spcPts val="0"/>
              </a:spcAft>
            </a:pPr>
            <a:r>
              <a:rPr lang="en-GB" dirty="0">
                <a:solidFill>
                  <a:srgbClr val="808080"/>
                </a:solidFill>
                <a:latin typeface="Arial"/>
              </a:rPr>
              <a:t>Ann Rudman</a:t>
            </a:r>
          </a:p>
        </p:txBody>
      </p:sp>
      <p:sp>
        <p:nvSpPr>
          <p:cNvPr id="7" name="Platshållare för bildnummer 6"/>
          <p:cNvSpPr>
            <a:spLocks noGrp="1"/>
          </p:cNvSpPr>
          <p:nvPr>
            <p:ph type="sldNum" sz="quarter" idx="12"/>
          </p:nvPr>
        </p:nvSpPr>
        <p:spPr/>
        <p:txBody>
          <a:bodyPr/>
          <a:lstStyle/>
          <a:p>
            <a:pPr defTabSz="685800" fontAlgn="auto">
              <a:spcAft>
                <a:spcPts val="0"/>
              </a:spcAft>
            </a:pPr>
            <a:fld id="{9C55E47A-73E2-4382-A5AF-5DD7C54FE3D2}" type="slidenum">
              <a:rPr lang="en-GB">
                <a:solidFill>
                  <a:srgbClr val="808080"/>
                </a:solidFill>
                <a:latin typeface="Arial"/>
              </a:rPr>
              <a:pPr defTabSz="685800" fontAlgn="auto">
                <a:spcAft>
                  <a:spcPts val="0"/>
                </a:spcAft>
              </a:pPr>
              <a:t>16</a:t>
            </a:fld>
            <a:endParaRPr lang="en-GB">
              <a:solidFill>
                <a:srgbClr val="808080"/>
              </a:solidFill>
              <a:latin typeface="Arial"/>
            </a:endParaRPr>
          </a:p>
        </p:txBody>
      </p:sp>
      <p:sp>
        <p:nvSpPr>
          <p:cNvPr id="44" name="Rektangel 43"/>
          <p:cNvSpPr/>
          <p:nvPr/>
        </p:nvSpPr>
        <p:spPr>
          <a:xfrm>
            <a:off x="3808948" y="700847"/>
            <a:ext cx="3467189" cy="4154984"/>
          </a:xfrm>
          <a:prstGeom prst="rect">
            <a:avLst/>
          </a:prstGeom>
        </p:spPr>
        <p:txBody>
          <a:bodyPr wrap="square">
            <a:spAutoFit/>
          </a:bodyPr>
          <a:lstStyle/>
          <a:p>
            <a:pPr defTabSz="685800" eaLnBrk="1" fontAlgn="auto" hangingPunct="1">
              <a:spcBef>
                <a:spcPts val="0"/>
              </a:spcBef>
              <a:spcAft>
                <a:spcPts val="0"/>
              </a:spcAft>
            </a:pPr>
            <a:r>
              <a:rPr lang="sv-SE" sz="825" b="1" i="1" dirty="0">
                <a:solidFill>
                  <a:srgbClr val="000000"/>
                </a:solidFill>
                <a:latin typeface="Arial"/>
              </a:rPr>
              <a:t>Att få erfarenhet</a:t>
            </a:r>
          </a:p>
          <a:p>
            <a:pPr defTabSz="685800" eaLnBrk="1" fontAlgn="auto" hangingPunct="1">
              <a:spcBef>
                <a:spcPts val="0"/>
              </a:spcBef>
              <a:spcAft>
                <a:spcPts val="0"/>
              </a:spcAft>
            </a:pPr>
            <a:r>
              <a:rPr lang="sv-SE" sz="825" b="1" i="1" dirty="0">
                <a:solidFill>
                  <a:srgbClr val="000000"/>
                </a:solidFill>
                <a:latin typeface="Arial"/>
              </a:rPr>
              <a:t>Lära sig</a:t>
            </a:r>
          </a:p>
          <a:p>
            <a:pPr defTabSz="685800" eaLnBrk="1" fontAlgn="auto" hangingPunct="1">
              <a:spcBef>
                <a:spcPts val="0"/>
              </a:spcBef>
              <a:spcAft>
                <a:spcPts val="0"/>
              </a:spcAft>
            </a:pPr>
            <a:r>
              <a:rPr lang="sv-SE" sz="825" b="1" i="1" dirty="0">
                <a:solidFill>
                  <a:srgbClr val="000000"/>
                </a:solidFill>
                <a:latin typeface="Arial"/>
              </a:rPr>
              <a:t>Koppla ihop teori och praktik</a:t>
            </a:r>
          </a:p>
          <a:p>
            <a:pPr defTabSz="685800" eaLnBrk="1" fontAlgn="auto" hangingPunct="1">
              <a:spcBef>
                <a:spcPts val="0"/>
              </a:spcBef>
              <a:spcAft>
                <a:spcPts val="0"/>
              </a:spcAft>
            </a:pPr>
            <a:r>
              <a:rPr lang="sv-SE" sz="825" b="1" i="1" dirty="0">
                <a:solidFill>
                  <a:srgbClr val="000000"/>
                </a:solidFill>
                <a:latin typeface="Arial"/>
              </a:rPr>
              <a:t>Ser fram emot att lära mig nya saker</a:t>
            </a:r>
          </a:p>
          <a:p>
            <a:pPr defTabSz="685800" eaLnBrk="1" fontAlgn="auto" hangingPunct="1">
              <a:spcBef>
                <a:spcPts val="0"/>
              </a:spcBef>
              <a:spcAft>
                <a:spcPts val="0"/>
              </a:spcAft>
            </a:pPr>
            <a:r>
              <a:rPr lang="sv-SE" sz="825" b="1" i="1" dirty="0">
                <a:solidFill>
                  <a:srgbClr val="000000"/>
                </a:solidFill>
                <a:latin typeface="Arial"/>
              </a:rPr>
              <a:t>Få ny kunskap</a:t>
            </a:r>
          </a:p>
          <a:p>
            <a:pPr defTabSz="685800" eaLnBrk="1" fontAlgn="auto" hangingPunct="1">
              <a:spcBef>
                <a:spcPts val="0"/>
              </a:spcBef>
              <a:spcAft>
                <a:spcPts val="0"/>
              </a:spcAft>
            </a:pPr>
            <a:r>
              <a:rPr lang="sv-SE" sz="825" b="1" i="1" dirty="0">
                <a:solidFill>
                  <a:srgbClr val="000000"/>
                </a:solidFill>
                <a:latin typeface="Arial"/>
              </a:rPr>
              <a:t>Ser fram emot att utvecklas</a:t>
            </a:r>
          </a:p>
          <a:p>
            <a:pPr defTabSz="685800" eaLnBrk="1" fontAlgn="auto" hangingPunct="1">
              <a:spcBef>
                <a:spcPts val="0"/>
              </a:spcBef>
              <a:spcAft>
                <a:spcPts val="0"/>
              </a:spcAft>
            </a:pPr>
            <a:r>
              <a:rPr lang="sv-SE" sz="825" b="1" i="1" dirty="0">
                <a:solidFill>
                  <a:srgbClr val="000000"/>
                </a:solidFill>
                <a:latin typeface="Arial"/>
              </a:rPr>
              <a:t>Utvecklas</a:t>
            </a:r>
          </a:p>
          <a:p>
            <a:pPr defTabSz="685800" eaLnBrk="1" fontAlgn="auto" hangingPunct="1">
              <a:spcBef>
                <a:spcPts val="0"/>
              </a:spcBef>
              <a:spcAft>
                <a:spcPts val="0"/>
              </a:spcAft>
            </a:pPr>
            <a:r>
              <a:rPr lang="sv-SE" sz="825" b="1" i="1" dirty="0">
                <a:solidFill>
                  <a:srgbClr val="000000"/>
                </a:solidFill>
                <a:latin typeface="Arial"/>
              </a:rPr>
              <a:t>Lära mig massor</a:t>
            </a:r>
          </a:p>
          <a:p>
            <a:pPr defTabSz="685800" eaLnBrk="1" fontAlgn="auto" hangingPunct="1">
              <a:spcBef>
                <a:spcPts val="0"/>
              </a:spcBef>
              <a:spcAft>
                <a:spcPts val="0"/>
              </a:spcAft>
            </a:pPr>
            <a:r>
              <a:rPr lang="sv-SE" sz="825" b="1" i="1" dirty="0">
                <a:solidFill>
                  <a:srgbClr val="000000"/>
                </a:solidFill>
                <a:latin typeface="Arial"/>
              </a:rPr>
              <a:t>Kul att lära sig mer, bli en bättre SSK</a:t>
            </a:r>
          </a:p>
          <a:p>
            <a:pPr defTabSz="685800" eaLnBrk="1" fontAlgn="auto" hangingPunct="1">
              <a:spcBef>
                <a:spcPts val="0"/>
              </a:spcBef>
              <a:spcAft>
                <a:spcPts val="0"/>
              </a:spcAft>
            </a:pPr>
            <a:r>
              <a:rPr lang="sv-SE" sz="825" b="1" i="1" dirty="0">
                <a:solidFill>
                  <a:srgbClr val="000000"/>
                </a:solidFill>
                <a:latin typeface="Arial"/>
              </a:rPr>
              <a:t>Att få lära sig i praktiken</a:t>
            </a:r>
          </a:p>
          <a:p>
            <a:pPr defTabSz="685800" eaLnBrk="1" fontAlgn="auto" hangingPunct="1">
              <a:spcBef>
                <a:spcPts val="0"/>
              </a:spcBef>
              <a:spcAft>
                <a:spcPts val="0"/>
              </a:spcAft>
            </a:pPr>
            <a:r>
              <a:rPr lang="sv-SE" sz="825" b="1" i="1" dirty="0">
                <a:solidFill>
                  <a:srgbClr val="000000"/>
                </a:solidFill>
                <a:latin typeface="Arial"/>
              </a:rPr>
              <a:t>Att lära sig Kul att lära sig nya saker</a:t>
            </a:r>
          </a:p>
          <a:p>
            <a:pPr defTabSz="685800" eaLnBrk="1" fontAlgn="auto" hangingPunct="1">
              <a:spcBef>
                <a:spcPts val="0"/>
              </a:spcBef>
              <a:spcAft>
                <a:spcPts val="0"/>
              </a:spcAft>
            </a:pPr>
            <a:r>
              <a:rPr lang="sv-SE" sz="825" b="1" i="1" dirty="0">
                <a:solidFill>
                  <a:srgbClr val="000000"/>
                </a:solidFill>
                <a:latin typeface="Arial"/>
              </a:rPr>
              <a:t>Utvecklas</a:t>
            </a:r>
          </a:p>
          <a:p>
            <a:pPr defTabSz="685800" eaLnBrk="1" fontAlgn="auto" hangingPunct="1">
              <a:spcBef>
                <a:spcPts val="0"/>
              </a:spcBef>
              <a:spcAft>
                <a:spcPts val="0"/>
              </a:spcAft>
            </a:pPr>
            <a:r>
              <a:rPr lang="sv-SE" sz="825" b="1" i="1" dirty="0">
                <a:solidFill>
                  <a:srgbClr val="000000"/>
                </a:solidFill>
                <a:latin typeface="Arial"/>
              </a:rPr>
              <a:t>Lära sig nya saker och utvecklas som människa</a:t>
            </a:r>
          </a:p>
          <a:p>
            <a:pPr defTabSz="685800" eaLnBrk="1" fontAlgn="auto" hangingPunct="1">
              <a:spcBef>
                <a:spcPts val="0"/>
              </a:spcBef>
              <a:spcAft>
                <a:spcPts val="0"/>
              </a:spcAft>
            </a:pPr>
            <a:r>
              <a:rPr lang="sv-SE" sz="825" b="1" i="1" dirty="0">
                <a:solidFill>
                  <a:srgbClr val="000000"/>
                </a:solidFill>
                <a:latin typeface="Arial"/>
              </a:rPr>
              <a:t>Bli ”duktig” på något</a:t>
            </a:r>
          </a:p>
          <a:p>
            <a:pPr defTabSz="685800" eaLnBrk="1" fontAlgn="auto" hangingPunct="1">
              <a:spcBef>
                <a:spcPts val="0"/>
              </a:spcBef>
              <a:spcAft>
                <a:spcPts val="0"/>
              </a:spcAft>
            </a:pPr>
            <a:r>
              <a:rPr lang="sv-SE" sz="825" b="1" i="1" dirty="0">
                <a:solidFill>
                  <a:srgbClr val="000000"/>
                </a:solidFill>
                <a:latin typeface="Arial"/>
              </a:rPr>
              <a:t>Utvecklas som person</a:t>
            </a:r>
          </a:p>
          <a:p>
            <a:pPr defTabSz="685800" eaLnBrk="1" fontAlgn="auto" hangingPunct="1">
              <a:spcBef>
                <a:spcPts val="0"/>
              </a:spcBef>
              <a:spcAft>
                <a:spcPts val="0"/>
              </a:spcAft>
            </a:pPr>
            <a:r>
              <a:rPr lang="sv-SE" sz="825" b="1" i="1" dirty="0">
                <a:solidFill>
                  <a:srgbClr val="000000"/>
                </a:solidFill>
                <a:latin typeface="Arial"/>
              </a:rPr>
              <a:t>Använda sin praktiska kunskap i teorin</a:t>
            </a:r>
          </a:p>
          <a:p>
            <a:pPr defTabSz="685800" eaLnBrk="1" fontAlgn="auto" hangingPunct="1">
              <a:spcBef>
                <a:spcPts val="0"/>
              </a:spcBef>
              <a:spcAft>
                <a:spcPts val="0"/>
              </a:spcAft>
            </a:pPr>
            <a:r>
              <a:rPr lang="sv-SE" sz="825" b="1" i="1" dirty="0">
                <a:solidFill>
                  <a:srgbClr val="000000"/>
                </a:solidFill>
                <a:latin typeface="Arial"/>
              </a:rPr>
              <a:t>Utvecklas i yrket</a:t>
            </a:r>
          </a:p>
          <a:p>
            <a:pPr defTabSz="685800" eaLnBrk="1" fontAlgn="auto" hangingPunct="1">
              <a:spcBef>
                <a:spcPts val="0"/>
              </a:spcBef>
              <a:spcAft>
                <a:spcPts val="0"/>
              </a:spcAft>
            </a:pPr>
            <a:r>
              <a:rPr lang="sv-SE" sz="825" b="1" i="1" dirty="0">
                <a:solidFill>
                  <a:srgbClr val="000000"/>
                </a:solidFill>
                <a:latin typeface="Arial"/>
              </a:rPr>
              <a:t>Utveckla sin egen kompetens och kunskap</a:t>
            </a:r>
          </a:p>
          <a:p>
            <a:pPr defTabSz="685800" eaLnBrk="1" fontAlgn="auto" hangingPunct="1">
              <a:spcBef>
                <a:spcPts val="0"/>
              </a:spcBef>
              <a:spcAft>
                <a:spcPts val="0"/>
              </a:spcAft>
            </a:pPr>
            <a:r>
              <a:rPr lang="sv-SE" sz="825" b="1" i="1" dirty="0">
                <a:solidFill>
                  <a:srgbClr val="000000"/>
                </a:solidFill>
                <a:latin typeface="Arial"/>
              </a:rPr>
              <a:t>Lära sig nya saker</a:t>
            </a:r>
          </a:p>
          <a:p>
            <a:pPr defTabSz="685800" eaLnBrk="1" fontAlgn="auto" hangingPunct="1">
              <a:spcBef>
                <a:spcPts val="0"/>
              </a:spcBef>
              <a:spcAft>
                <a:spcPts val="0"/>
              </a:spcAft>
            </a:pPr>
            <a:r>
              <a:rPr lang="sv-SE" sz="825" b="1" i="1" dirty="0">
                <a:solidFill>
                  <a:srgbClr val="000000"/>
                </a:solidFill>
                <a:latin typeface="Arial"/>
              </a:rPr>
              <a:t>Få erfarenhet</a:t>
            </a:r>
          </a:p>
          <a:p>
            <a:pPr defTabSz="685800" eaLnBrk="1" fontAlgn="auto" hangingPunct="1">
              <a:spcBef>
                <a:spcPts val="0"/>
              </a:spcBef>
              <a:spcAft>
                <a:spcPts val="0"/>
              </a:spcAft>
            </a:pPr>
            <a:r>
              <a:rPr lang="sv-SE" sz="825" b="1" i="1" dirty="0">
                <a:solidFill>
                  <a:srgbClr val="000000"/>
                </a:solidFill>
                <a:latin typeface="Arial"/>
              </a:rPr>
              <a:t>Personlig och yrkesmässig utveckling</a:t>
            </a:r>
          </a:p>
          <a:p>
            <a:pPr defTabSz="685800" eaLnBrk="1" fontAlgn="auto" hangingPunct="1">
              <a:spcBef>
                <a:spcPts val="0"/>
              </a:spcBef>
              <a:spcAft>
                <a:spcPts val="0"/>
              </a:spcAft>
            </a:pPr>
            <a:r>
              <a:rPr lang="sv-SE" sz="825" b="1" i="1" dirty="0">
                <a:solidFill>
                  <a:srgbClr val="000000"/>
                </a:solidFill>
                <a:latin typeface="Arial"/>
              </a:rPr>
              <a:t>Att lära sig</a:t>
            </a:r>
          </a:p>
          <a:p>
            <a:pPr defTabSz="685800" eaLnBrk="1" fontAlgn="auto" hangingPunct="1">
              <a:spcBef>
                <a:spcPts val="0"/>
              </a:spcBef>
              <a:spcAft>
                <a:spcPts val="0"/>
              </a:spcAft>
            </a:pPr>
            <a:r>
              <a:rPr lang="sv-SE" sz="825" b="1" i="1" dirty="0">
                <a:solidFill>
                  <a:srgbClr val="000000"/>
                </a:solidFill>
                <a:latin typeface="Arial"/>
              </a:rPr>
              <a:t>Lärorikt (bli bättre på saker)</a:t>
            </a:r>
          </a:p>
          <a:p>
            <a:pPr defTabSz="685800" eaLnBrk="1" fontAlgn="auto" hangingPunct="1">
              <a:spcBef>
                <a:spcPts val="0"/>
              </a:spcBef>
              <a:spcAft>
                <a:spcPts val="0"/>
              </a:spcAft>
            </a:pPr>
            <a:r>
              <a:rPr lang="sv-SE" sz="825" b="1" i="1" dirty="0">
                <a:solidFill>
                  <a:srgbClr val="000000"/>
                </a:solidFill>
                <a:latin typeface="Arial"/>
              </a:rPr>
              <a:t>Att lära sig om allt och inget</a:t>
            </a:r>
          </a:p>
          <a:p>
            <a:pPr defTabSz="685800" eaLnBrk="1" fontAlgn="auto" hangingPunct="1">
              <a:spcBef>
                <a:spcPts val="0"/>
              </a:spcBef>
              <a:spcAft>
                <a:spcPts val="0"/>
              </a:spcAft>
            </a:pPr>
            <a:r>
              <a:rPr lang="sv-SE" sz="825" b="1" i="1" dirty="0">
                <a:solidFill>
                  <a:srgbClr val="000000"/>
                </a:solidFill>
                <a:latin typeface="Arial"/>
              </a:rPr>
              <a:t>Utvecklas</a:t>
            </a:r>
          </a:p>
          <a:p>
            <a:pPr defTabSz="685800" eaLnBrk="1" fontAlgn="auto" hangingPunct="1">
              <a:spcBef>
                <a:spcPts val="0"/>
              </a:spcBef>
              <a:spcAft>
                <a:spcPts val="0"/>
              </a:spcAft>
            </a:pPr>
            <a:r>
              <a:rPr lang="sv-SE" sz="825" b="1" i="1" dirty="0">
                <a:solidFill>
                  <a:srgbClr val="000000"/>
                </a:solidFill>
                <a:latin typeface="Arial"/>
              </a:rPr>
              <a:t>Att utveckla sin kompetens – bli bättre</a:t>
            </a:r>
          </a:p>
          <a:p>
            <a:pPr defTabSz="685800" eaLnBrk="1" fontAlgn="auto" hangingPunct="1">
              <a:spcBef>
                <a:spcPts val="0"/>
              </a:spcBef>
              <a:spcAft>
                <a:spcPts val="0"/>
              </a:spcAft>
            </a:pPr>
            <a:r>
              <a:rPr lang="sv-SE" sz="825" b="1" i="1" dirty="0">
                <a:solidFill>
                  <a:srgbClr val="000000"/>
                </a:solidFill>
                <a:latin typeface="Arial"/>
              </a:rPr>
              <a:t>Kul att få öva teoretiska kunskaper</a:t>
            </a:r>
          </a:p>
          <a:p>
            <a:pPr defTabSz="685800" eaLnBrk="1" fontAlgn="auto" hangingPunct="1">
              <a:spcBef>
                <a:spcPts val="0"/>
              </a:spcBef>
              <a:spcAft>
                <a:spcPts val="0"/>
              </a:spcAft>
            </a:pPr>
            <a:r>
              <a:rPr lang="sv-SE" sz="825" b="1" i="1" dirty="0">
                <a:solidFill>
                  <a:srgbClr val="000000"/>
                </a:solidFill>
                <a:latin typeface="Arial"/>
              </a:rPr>
              <a:t>Utvecklas som sjuksköterska</a:t>
            </a:r>
          </a:p>
          <a:p>
            <a:pPr defTabSz="685800" eaLnBrk="1" fontAlgn="auto" hangingPunct="1">
              <a:spcBef>
                <a:spcPts val="0"/>
              </a:spcBef>
              <a:spcAft>
                <a:spcPts val="0"/>
              </a:spcAft>
            </a:pPr>
            <a:r>
              <a:rPr lang="sv-SE" sz="825" b="1" i="1" dirty="0">
                <a:solidFill>
                  <a:srgbClr val="000000"/>
                </a:solidFill>
                <a:latin typeface="Arial"/>
              </a:rPr>
              <a:t>Att få lära sig mer om det faktiska yrket</a:t>
            </a:r>
          </a:p>
          <a:p>
            <a:pPr defTabSz="685800" eaLnBrk="1" fontAlgn="auto" hangingPunct="1">
              <a:spcBef>
                <a:spcPts val="0"/>
              </a:spcBef>
              <a:spcAft>
                <a:spcPts val="0"/>
              </a:spcAft>
            </a:pPr>
            <a:r>
              <a:rPr lang="sv-SE" sz="825" b="1" i="1" dirty="0">
                <a:solidFill>
                  <a:srgbClr val="000000"/>
                </a:solidFill>
                <a:latin typeface="Arial"/>
              </a:rPr>
              <a:t>Stora utvecklingsmöjligheter</a:t>
            </a:r>
          </a:p>
          <a:p>
            <a:pPr defTabSz="685800" eaLnBrk="1" fontAlgn="auto" hangingPunct="1">
              <a:spcBef>
                <a:spcPts val="0"/>
              </a:spcBef>
              <a:spcAft>
                <a:spcPts val="0"/>
              </a:spcAft>
            </a:pPr>
            <a:r>
              <a:rPr lang="sv-SE" sz="825" b="1" i="1" dirty="0">
                <a:solidFill>
                  <a:srgbClr val="000000"/>
                </a:solidFill>
                <a:latin typeface="Arial"/>
              </a:rPr>
              <a:t>Lära sig nya saker</a:t>
            </a:r>
          </a:p>
          <a:p>
            <a:pPr defTabSz="685800" eaLnBrk="1" fontAlgn="auto" hangingPunct="1">
              <a:spcBef>
                <a:spcPts val="0"/>
              </a:spcBef>
              <a:spcAft>
                <a:spcPts val="0"/>
              </a:spcAft>
            </a:pPr>
            <a:r>
              <a:rPr lang="sv-SE" sz="825" b="1" i="1" dirty="0">
                <a:solidFill>
                  <a:srgbClr val="000000"/>
                </a:solidFill>
                <a:latin typeface="Arial"/>
              </a:rPr>
              <a:t>Fortsatt lärande</a:t>
            </a:r>
          </a:p>
        </p:txBody>
      </p:sp>
      <p:grpSp>
        <p:nvGrpSpPr>
          <p:cNvPr id="45" name="Grupp 44"/>
          <p:cNvGrpSpPr/>
          <p:nvPr/>
        </p:nvGrpSpPr>
        <p:grpSpPr>
          <a:xfrm>
            <a:off x="1856502" y="562820"/>
            <a:ext cx="5643340" cy="4407954"/>
            <a:chOff x="5834376" y="575172"/>
            <a:chExt cx="1396486" cy="1396486"/>
          </a:xfrm>
          <a:scene3d>
            <a:camera prst="orthographicFront"/>
            <a:lightRig rig="flat" dir="t"/>
          </a:scene3d>
        </p:grpSpPr>
        <p:sp>
          <p:nvSpPr>
            <p:cNvPr id="46" name="Ellips 45"/>
            <p:cNvSpPr/>
            <p:nvPr/>
          </p:nvSpPr>
          <p:spPr>
            <a:xfrm>
              <a:off x="5834376" y="575172"/>
              <a:ext cx="1396486" cy="1396486"/>
            </a:xfrm>
            <a:prstGeom prst="ellipse">
              <a:avLst/>
            </a:prstGeom>
            <a:sp3d prstMaterial="dkEdge">
              <a:bevelT w="8200" h="38100"/>
            </a:sp3d>
          </p:spPr>
          <p:style>
            <a:lnRef idx="0">
              <a:schemeClr val="lt1">
                <a:hueOff val="0"/>
                <a:satOff val="0"/>
                <a:lumOff val="0"/>
                <a:alphaOff val="0"/>
              </a:schemeClr>
            </a:lnRef>
            <a:fillRef idx="2">
              <a:schemeClr val="accent2">
                <a:alpha val="90000"/>
                <a:hueOff val="0"/>
                <a:satOff val="0"/>
                <a:lumOff val="0"/>
                <a:alphaOff val="-40000"/>
              </a:schemeClr>
            </a:fillRef>
            <a:effectRef idx="1">
              <a:schemeClr val="accent2">
                <a:alpha val="90000"/>
                <a:hueOff val="0"/>
                <a:satOff val="0"/>
                <a:lumOff val="0"/>
                <a:alphaOff val="-40000"/>
              </a:schemeClr>
            </a:effectRef>
            <a:fontRef idx="minor">
              <a:schemeClr val="dk1"/>
            </a:fontRef>
          </p:style>
          <p:txBody>
            <a:bodyPr/>
            <a:lstStyle/>
            <a:p>
              <a:pPr defTabSz="685800" eaLnBrk="1" fontAlgn="auto" hangingPunct="1">
                <a:spcBef>
                  <a:spcPts val="0"/>
                </a:spcBef>
                <a:spcAft>
                  <a:spcPts val="0"/>
                </a:spcAft>
              </a:pPr>
              <a:endParaRPr lang="sv-SE" sz="1350">
                <a:solidFill>
                  <a:srgbClr val="000000"/>
                </a:solidFill>
                <a:latin typeface="Arial"/>
              </a:endParaRPr>
            </a:p>
          </p:txBody>
        </p:sp>
        <p:sp>
          <p:nvSpPr>
            <p:cNvPr id="47" name="Ellips 4"/>
            <p:cNvSpPr/>
            <p:nvPr/>
          </p:nvSpPr>
          <p:spPr>
            <a:xfrm>
              <a:off x="6045582" y="902355"/>
              <a:ext cx="987464" cy="98746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8573" tIns="8573" rIns="8573" bIns="8573" numCol="1" spcCol="1270" anchor="ctr" anchorCtr="0">
              <a:noAutofit/>
            </a:bodyPr>
            <a:lstStyle/>
            <a:p>
              <a:pPr algn="ctr" defTabSz="300038" eaLnBrk="1" fontAlgn="auto" hangingPunct="1">
                <a:lnSpc>
                  <a:spcPct val="90000"/>
                </a:lnSpc>
                <a:spcAft>
                  <a:spcPct val="35000"/>
                </a:spcAft>
              </a:pPr>
              <a:endParaRPr lang="sv-SE" sz="675" dirty="0">
                <a:solidFill>
                  <a:srgbClr val="000000"/>
                </a:solidFill>
                <a:latin typeface="Arial"/>
              </a:endParaRPr>
            </a:p>
          </p:txBody>
        </p:sp>
      </p:grpSp>
      <p:sp>
        <p:nvSpPr>
          <p:cNvPr id="48" name="Rektangel 47"/>
          <p:cNvSpPr/>
          <p:nvPr/>
        </p:nvSpPr>
        <p:spPr>
          <a:xfrm>
            <a:off x="1304925" y="735546"/>
            <a:ext cx="1923504" cy="300082"/>
          </a:xfrm>
          <a:prstGeom prst="rect">
            <a:avLst/>
          </a:prstGeom>
        </p:spPr>
        <p:txBody>
          <a:bodyPr wrap="square">
            <a:spAutoFit/>
          </a:bodyPr>
          <a:lstStyle/>
          <a:p>
            <a:pPr defTabSz="685800" eaLnBrk="1" fontAlgn="auto" hangingPunct="1">
              <a:spcBef>
                <a:spcPts val="0"/>
              </a:spcBef>
              <a:spcAft>
                <a:spcPts val="0"/>
              </a:spcAft>
            </a:pPr>
            <a:r>
              <a:rPr lang="sv-SE" sz="1350" dirty="0">
                <a:solidFill>
                  <a:srgbClr val="000000"/>
                </a:solidFill>
                <a:latin typeface="Arial"/>
              </a:rPr>
              <a:t>Utveckling</a:t>
            </a:r>
          </a:p>
        </p:txBody>
      </p:sp>
    </p:spTree>
    <p:extLst>
      <p:ext uri="{BB962C8B-B14F-4D97-AF65-F5344CB8AC3E}">
        <p14:creationId xmlns:p14="http://schemas.microsoft.com/office/powerpoint/2010/main" val="3479243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pPr defTabSz="685800" fontAlgn="auto">
              <a:spcAft>
                <a:spcPts val="0"/>
              </a:spcAft>
            </a:pPr>
            <a:fld id="{938B6FAB-802A-4A12-9991-EB784B1AB639}" type="datetime1">
              <a:rPr lang="en-GB">
                <a:solidFill>
                  <a:srgbClr val="808080"/>
                </a:solidFill>
                <a:latin typeface="Arial"/>
              </a:rPr>
              <a:pPr defTabSz="685800" fontAlgn="auto">
                <a:spcAft>
                  <a:spcPts val="0"/>
                </a:spcAft>
              </a:pPr>
              <a:t>16/09/2024</a:t>
            </a:fld>
            <a:endParaRPr lang="en-GB">
              <a:solidFill>
                <a:srgbClr val="808080"/>
              </a:solidFill>
              <a:latin typeface="Arial"/>
            </a:endParaRPr>
          </a:p>
        </p:txBody>
      </p:sp>
      <p:sp>
        <p:nvSpPr>
          <p:cNvPr id="6" name="Platshållare för sidfot 5"/>
          <p:cNvSpPr>
            <a:spLocks noGrp="1"/>
          </p:cNvSpPr>
          <p:nvPr>
            <p:ph type="ftr" sz="quarter" idx="11"/>
          </p:nvPr>
        </p:nvSpPr>
        <p:spPr/>
        <p:txBody>
          <a:bodyPr/>
          <a:lstStyle/>
          <a:p>
            <a:pPr defTabSz="685800" fontAlgn="auto">
              <a:spcAft>
                <a:spcPts val="0"/>
              </a:spcAft>
            </a:pPr>
            <a:r>
              <a:rPr lang="en-GB" dirty="0">
                <a:solidFill>
                  <a:srgbClr val="808080"/>
                </a:solidFill>
                <a:latin typeface="Arial"/>
              </a:rPr>
              <a:t>Ann Rudman</a:t>
            </a:r>
          </a:p>
        </p:txBody>
      </p:sp>
      <p:sp>
        <p:nvSpPr>
          <p:cNvPr id="7" name="Platshållare för bildnummer 6"/>
          <p:cNvSpPr>
            <a:spLocks noGrp="1"/>
          </p:cNvSpPr>
          <p:nvPr>
            <p:ph type="sldNum" sz="quarter" idx="12"/>
          </p:nvPr>
        </p:nvSpPr>
        <p:spPr/>
        <p:txBody>
          <a:bodyPr/>
          <a:lstStyle/>
          <a:p>
            <a:pPr defTabSz="685800" fontAlgn="auto">
              <a:spcAft>
                <a:spcPts val="0"/>
              </a:spcAft>
            </a:pPr>
            <a:fld id="{9C55E47A-73E2-4382-A5AF-5DD7C54FE3D2}" type="slidenum">
              <a:rPr lang="en-GB">
                <a:solidFill>
                  <a:srgbClr val="808080"/>
                </a:solidFill>
                <a:latin typeface="Arial"/>
              </a:rPr>
              <a:pPr defTabSz="685800" fontAlgn="auto">
                <a:spcAft>
                  <a:spcPts val="0"/>
                </a:spcAft>
              </a:pPr>
              <a:t>17</a:t>
            </a:fld>
            <a:endParaRPr lang="en-GB">
              <a:solidFill>
                <a:srgbClr val="808080"/>
              </a:solidFill>
              <a:latin typeface="Arial"/>
            </a:endParaRPr>
          </a:p>
        </p:txBody>
      </p:sp>
      <p:sp>
        <p:nvSpPr>
          <p:cNvPr id="44" name="Rektangel 43"/>
          <p:cNvSpPr/>
          <p:nvPr/>
        </p:nvSpPr>
        <p:spPr>
          <a:xfrm>
            <a:off x="3705232" y="998209"/>
            <a:ext cx="3755846" cy="3600986"/>
          </a:xfrm>
          <a:prstGeom prst="rect">
            <a:avLst/>
          </a:prstGeom>
        </p:spPr>
        <p:txBody>
          <a:bodyPr wrap="square">
            <a:spAutoFit/>
          </a:bodyPr>
          <a:lstStyle/>
          <a:p>
            <a:pPr defTabSz="685800" eaLnBrk="1" fontAlgn="auto" hangingPunct="1">
              <a:spcBef>
                <a:spcPts val="0"/>
              </a:spcBef>
              <a:spcAft>
                <a:spcPts val="0"/>
              </a:spcAft>
            </a:pPr>
            <a:r>
              <a:rPr lang="sv-SE" sz="1200" i="1" dirty="0">
                <a:solidFill>
                  <a:srgbClr val="000000"/>
                </a:solidFill>
                <a:latin typeface="Arial"/>
              </a:rPr>
              <a:t>Göra skillnad</a:t>
            </a:r>
          </a:p>
          <a:p>
            <a:pPr defTabSz="685800" eaLnBrk="1" fontAlgn="auto" hangingPunct="1">
              <a:spcBef>
                <a:spcPts val="0"/>
              </a:spcBef>
              <a:spcAft>
                <a:spcPts val="0"/>
              </a:spcAft>
            </a:pPr>
            <a:r>
              <a:rPr lang="sv-SE" sz="1200" i="1" dirty="0">
                <a:solidFill>
                  <a:srgbClr val="000000"/>
                </a:solidFill>
                <a:latin typeface="Arial"/>
              </a:rPr>
              <a:t>Att hjälpa o underlätta för patienterna</a:t>
            </a:r>
          </a:p>
          <a:p>
            <a:pPr defTabSz="685800" eaLnBrk="1" fontAlgn="auto" hangingPunct="1">
              <a:spcBef>
                <a:spcPts val="0"/>
              </a:spcBef>
              <a:spcAft>
                <a:spcPts val="0"/>
              </a:spcAft>
            </a:pPr>
            <a:r>
              <a:rPr lang="sv-SE" sz="1200" i="1" dirty="0">
                <a:solidFill>
                  <a:srgbClr val="000000"/>
                </a:solidFill>
                <a:latin typeface="Arial"/>
              </a:rPr>
              <a:t>Hjälpa människor</a:t>
            </a:r>
          </a:p>
          <a:p>
            <a:pPr defTabSz="685800" eaLnBrk="1" fontAlgn="auto" hangingPunct="1">
              <a:spcBef>
                <a:spcPts val="0"/>
              </a:spcBef>
              <a:spcAft>
                <a:spcPts val="0"/>
              </a:spcAft>
            </a:pPr>
            <a:r>
              <a:rPr lang="sv-SE" sz="1200" i="1" dirty="0">
                <a:solidFill>
                  <a:srgbClr val="000000"/>
                </a:solidFill>
                <a:latin typeface="Arial"/>
              </a:rPr>
              <a:t>Kunna hjälpa/göra skillnad</a:t>
            </a:r>
          </a:p>
          <a:p>
            <a:pPr defTabSz="685800" eaLnBrk="1" fontAlgn="auto" hangingPunct="1">
              <a:spcBef>
                <a:spcPts val="0"/>
              </a:spcBef>
              <a:spcAft>
                <a:spcPts val="0"/>
              </a:spcAft>
            </a:pPr>
            <a:r>
              <a:rPr lang="sv-SE" sz="1200" i="1" dirty="0">
                <a:solidFill>
                  <a:srgbClr val="000000"/>
                </a:solidFill>
                <a:latin typeface="Arial"/>
              </a:rPr>
              <a:t>Inspiration av kollegor och patienter</a:t>
            </a:r>
          </a:p>
          <a:p>
            <a:pPr defTabSz="685800" eaLnBrk="1" fontAlgn="auto" hangingPunct="1">
              <a:spcBef>
                <a:spcPts val="0"/>
              </a:spcBef>
              <a:spcAft>
                <a:spcPts val="0"/>
              </a:spcAft>
            </a:pPr>
            <a:r>
              <a:rPr lang="sv-SE" sz="1200" i="1" dirty="0">
                <a:solidFill>
                  <a:srgbClr val="000000"/>
                </a:solidFill>
                <a:latin typeface="Arial"/>
              </a:rPr>
              <a:t>Att få möjlighet att hjälpa andra människor och att göra ”gott” för dem</a:t>
            </a:r>
          </a:p>
          <a:p>
            <a:pPr defTabSz="685800" eaLnBrk="1" fontAlgn="auto" hangingPunct="1">
              <a:spcBef>
                <a:spcPts val="0"/>
              </a:spcBef>
              <a:spcAft>
                <a:spcPts val="0"/>
              </a:spcAft>
            </a:pPr>
            <a:r>
              <a:rPr lang="sv-SE" sz="1200" i="1" dirty="0">
                <a:solidFill>
                  <a:srgbClr val="000000"/>
                </a:solidFill>
                <a:latin typeface="Arial"/>
              </a:rPr>
              <a:t>Ha meningsfullt jobb</a:t>
            </a:r>
          </a:p>
          <a:p>
            <a:pPr defTabSz="685800" eaLnBrk="1" fontAlgn="auto" hangingPunct="1">
              <a:spcBef>
                <a:spcPts val="0"/>
              </a:spcBef>
              <a:spcAft>
                <a:spcPts val="0"/>
              </a:spcAft>
            </a:pPr>
            <a:r>
              <a:rPr lang="sv-SE" sz="1200" i="1" dirty="0">
                <a:solidFill>
                  <a:srgbClr val="000000"/>
                </a:solidFill>
                <a:latin typeface="Arial"/>
              </a:rPr>
              <a:t>Att hjälpa patienterna </a:t>
            </a:r>
          </a:p>
          <a:p>
            <a:pPr defTabSz="685800" eaLnBrk="1" fontAlgn="auto" hangingPunct="1">
              <a:spcBef>
                <a:spcPts val="0"/>
              </a:spcBef>
              <a:spcAft>
                <a:spcPts val="0"/>
              </a:spcAft>
            </a:pPr>
            <a:r>
              <a:rPr lang="sv-SE" sz="1200" i="1" dirty="0">
                <a:solidFill>
                  <a:srgbClr val="000000"/>
                </a:solidFill>
                <a:latin typeface="Arial"/>
              </a:rPr>
              <a:t>Ser fram emot att göra skillnad för någon</a:t>
            </a:r>
          </a:p>
          <a:p>
            <a:pPr defTabSz="685800" eaLnBrk="1" fontAlgn="auto" hangingPunct="1">
              <a:spcBef>
                <a:spcPts val="0"/>
              </a:spcBef>
              <a:spcAft>
                <a:spcPts val="0"/>
              </a:spcAft>
            </a:pPr>
            <a:r>
              <a:rPr lang="sv-SE" sz="1200" i="1" dirty="0">
                <a:solidFill>
                  <a:srgbClr val="000000"/>
                </a:solidFill>
                <a:latin typeface="Arial"/>
              </a:rPr>
              <a:t>Meningsfullt arbete</a:t>
            </a:r>
          </a:p>
          <a:p>
            <a:pPr defTabSz="685800" eaLnBrk="1" fontAlgn="auto" hangingPunct="1">
              <a:spcBef>
                <a:spcPts val="0"/>
              </a:spcBef>
              <a:spcAft>
                <a:spcPts val="0"/>
              </a:spcAft>
            </a:pPr>
            <a:r>
              <a:rPr lang="sv-SE" sz="1200" i="1" dirty="0">
                <a:solidFill>
                  <a:srgbClr val="000000"/>
                </a:solidFill>
                <a:latin typeface="Arial"/>
              </a:rPr>
              <a:t>Meningsfullt</a:t>
            </a:r>
          </a:p>
          <a:p>
            <a:pPr defTabSz="685800" eaLnBrk="1" fontAlgn="auto" hangingPunct="1">
              <a:spcBef>
                <a:spcPts val="0"/>
              </a:spcBef>
              <a:spcAft>
                <a:spcPts val="0"/>
              </a:spcAft>
            </a:pPr>
            <a:r>
              <a:rPr lang="sv-SE" sz="1200" i="1" dirty="0">
                <a:solidFill>
                  <a:srgbClr val="000000"/>
                </a:solidFill>
                <a:latin typeface="Arial"/>
              </a:rPr>
              <a:t>Rädda liv</a:t>
            </a:r>
          </a:p>
          <a:p>
            <a:pPr defTabSz="685800" eaLnBrk="1" fontAlgn="auto" hangingPunct="1">
              <a:spcBef>
                <a:spcPts val="0"/>
              </a:spcBef>
              <a:spcAft>
                <a:spcPts val="0"/>
              </a:spcAft>
            </a:pPr>
            <a:r>
              <a:rPr lang="sv-SE" sz="1200" i="1" dirty="0">
                <a:solidFill>
                  <a:srgbClr val="000000"/>
                </a:solidFill>
                <a:latin typeface="Arial"/>
              </a:rPr>
              <a:t>Att vara betydelsefull</a:t>
            </a:r>
          </a:p>
          <a:p>
            <a:pPr defTabSz="685800" eaLnBrk="1" fontAlgn="auto" hangingPunct="1">
              <a:spcBef>
                <a:spcPts val="0"/>
              </a:spcBef>
              <a:spcAft>
                <a:spcPts val="0"/>
              </a:spcAft>
            </a:pPr>
            <a:r>
              <a:rPr lang="sv-SE" sz="1200" i="1" dirty="0">
                <a:solidFill>
                  <a:srgbClr val="000000"/>
                </a:solidFill>
                <a:latin typeface="Arial"/>
              </a:rPr>
              <a:t>Få vara på plats och hjälpa</a:t>
            </a:r>
          </a:p>
          <a:p>
            <a:pPr defTabSz="685800" eaLnBrk="1" fontAlgn="auto" hangingPunct="1">
              <a:spcBef>
                <a:spcPts val="0"/>
              </a:spcBef>
              <a:spcAft>
                <a:spcPts val="0"/>
              </a:spcAft>
            </a:pPr>
            <a:r>
              <a:rPr lang="sv-SE" sz="1200" i="1" dirty="0">
                <a:solidFill>
                  <a:srgbClr val="000000"/>
                </a:solidFill>
                <a:latin typeface="Arial"/>
              </a:rPr>
              <a:t>Tacksamhet för det arbete man utför</a:t>
            </a:r>
          </a:p>
          <a:p>
            <a:pPr defTabSz="685800" eaLnBrk="1" fontAlgn="auto" hangingPunct="1">
              <a:spcBef>
                <a:spcPts val="0"/>
              </a:spcBef>
              <a:spcAft>
                <a:spcPts val="0"/>
              </a:spcAft>
            </a:pPr>
            <a:r>
              <a:rPr lang="sv-SE" sz="1200" i="1" dirty="0">
                <a:solidFill>
                  <a:srgbClr val="000000"/>
                </a:solidFill>
                <a:latin typeface="Arial"/>
              </a:rPr>
              <a:t>Göra något betydelsefullt</a:t>
            </a:r>
          </a:p>
          <a:p>
            <a:pPr defTabSz="685800" eaLnBrk="1" fontAlgn="auto" hangingPunct="1">
              <a:spcBef>
                <a:spcPts val="0"/>
              </a:spcBef>
              <a:spcAft>
                <a:spcPts val="0"/>
              </a:spcAft>
            </a:pPr>
            <a:r>
              <a:rPr lang="sv-SE" sz="1200" i="1" dirty="0">
                <a:solidFill>
                  <a:srgbClr val="000000"/>
                </a:solidFill>
                <a:latin typeface="Arial"/>
              </a:rPr>
              <a:t>Känna sig behövd</a:t>
            </a:r>
          </a:p>
          <a:p>
            <a:pPr defTabSz="685800" eaLnBrk="1" fontAlgn="auto" hangingPunct="1">
              <a:spcBef>
                <a:spcPts val="0"/>
              </a:spcBef>
              <a:spcAft>
                <a:spcPts val="0"/>
              </a:spcAft>
            </a:pPr>
            <a:endParaRPr lang="sv-SE" sz="1200" i="1" dirty="0">
              <a:solidFill>
                <a:srgbClr val="000000"/>
              </a:solidFill>
              <a:latin typeface="Arial"/>
            </a:endParaRPr>
          </a:p>
        </p:txBody>
      </p:sp>
      <p:grpSp>
        <p:nvGrpSpPr>
          <p:cNvPr id="45" name="Grupp 44"/>
          <p:cNvGrpSpPr/>
          <p:nvPr/>
        </p:nvGrpSpPr>
        <p:grpSpPr>
          <a:xfrm>
            <a:off x="2357541" y="627534"/>
            <a:ext cx="5130570" cy="4050450"/>
            <a:chOff x="5841071" y="697844"/>
            <a:chExt cx="1396486" cy="1396486"/>
          </a:xfrm>
          <a:scene3d>
            <a:camera prst="orthographicFront"/>
            <a:lightRig rig="flat" dir="t"/>
          </a:scene3d>
        </p:grpSpPr>
        <p:sp>
          <p:nvSpPr>
            <p:cNvPr id="46" name="Ellips 45"/>
            <p:cNvSpPr/>
            <p:nvPr/>
          </p:nvSpPr>
          <p:spPr>
            <a:xfrm>
              <a:off x="5841071" y="697844"/>
              <a:ext cx="1396486" cy="1396486"/>
            </a:xfrm>
            <a:prstGeom prst="ellipse">
              <a:avLst/>
            </a:prstGeom>
            <a:sp3d prstMaterial="dkEdge">
              <a:bevelT w="8200" h="38100"/>
            </a:sp3d>
          </p:spPr>
          <p:style>
            <a:lnRef idx="0">
              <a:schemeClr val="lt1">
                <a:hueOff val="0"/>
                <a:satOff val="0"/>
                <a:lumOff val="0"/>
                <a:alphaOff val="0"/>
              </a:schemeClr>
            </a:lnRef>
            <a:fillRef idx="2">
              <a:schemeClr val="accent2">
                <a:alpha val="90000"/>
                <a:hueOff val="0"/>
                <a:satOff val="0"/>
                <a:lumOff val="0"/>
                <a:alphaOff val="-40000"/>
              </a:schemeClr>
            </a:fillRef>
            <a:effectRef idx="1">
              <a:schemeClr val="accent2">
                <a:alpha val="90000"/>
                <a:hueOff val="0"/>
                <a:satOff val="0"/>
                <a:lumOff val="0"/>
                <a:alphaOff val="-40000"/>
              </a:schemeClr>
            </a:effectRef>
            <a:fontRef idx="minor">
              <a:schemeClr val="dk1"/>
            </a:fontRef>
          </p:style>
          <p:txBody>
            <a:bodyPr/>
            <a:lstStyle/>
            <a:p>
              <a:pPr defTabSz="685800" eaLnBrk="1" fontAlgn="auto" hangingPunct="1">
                <a:spcBef>
                  <a:spcPts val="0"/>
                </a:spcBef>
                <a:spcAft>
                  <a:spcPts val="0"/>
                </a:spcAft>
              </a:pPr>
              <a:endParaRPr lang="sv-SE" sz="1350">
                <a:solidFill>
                  <a:srgbClr val="000000"/>
                </a:solidFill>
                <a:latin typeface="Arial"/>
              </a:endParaRPr>
            </a:p>
          </p:txBody>
        </p:sp>
        <p:sp>
          <p:nvSpPr>
            <p:cNvPr id="47" name="Ellips 4"/>
            <p:cNvSpPr/>
            <p:nvPr/>
          </p:nvSpPr>
          <p:spPr>
            <a:xfrm>
              <a:off x="6045582" y="902355"/>
              <a:ext cx="987464" cy="98746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8573" tIns="8573" rIns="8573" bIns="8573" numCol="1" spcCol="1270" anchor="ctr" anchorCtr="0">
              <a:noAutofit/>
            </a:bodyPr>
            <a:lstStyle/>
            <a:p>
              <a:pPr algn="ctr" defTabSz="300038" eaLnBrk="1" fontAlgn="auto" hangingPunct="1">
                <a:lnSpc>
                  <a:spcPct val="90000"/>
                </a:lnSpc>
                <a:spcAft>
                  <a:spcPct val="35000"/>
                </a:spcAft>
              </a:pPr>
              <a:endParaRPr lang="sv-SE" sz="675" dirty="0">
                <a:solidFill>
                  <a:srgbClr val="000000"/>
                </a:solidFill>
                <a:latin typeface="Arial"/>
              </a:endParaRPr>
            </a:p>
          </p:txBody>
        </p:sp>
      </p:grpSp>
      <p:sp>
        <p:nvSpPr>
          <p:cNvPr id="48" name="Rektangel 47"/>
          <p:cNvSpPr/>
          <p:nvPr/>
        </p:nvSpPr>
        <p:spPr>
          <a:xfrm>
            <a:off x="1555934" y="1174756"/>
            <a:ext cx="1923504" cy="300082"/>
          </a:xfrm>
          <a:prstGeom prst="rect">
            <a:avLst/>
          </a:prstGeom>
        </p:spPr>
        <p:txBody>
          <a:bodyPr wrap="square">
            <a:spAutoFit/>
          </a:bodyPr>
          <a:lstStyle/>
          <a:p>
            <a:pPr defTabSz="685800" eaLnBrk="1" fontAlgn="auto" hangingPunct="1">
              <a:spcBef>
                <a:spcPts val="0"/>
              </a:spcBef>
              <a:spcAft>
                <a:spcPts val="0"/>
              </a:spcAft>
            </a:pPr>
            <a:r>
              <a:rPr lang="sv-SE" sz="1350" dirty="0">
                <a:solidFill>
                  <a:srgbClr val="000000"/>
                </a:solidFill>
                <a:latin typeface="Arial"/>
              </a:rPr>
              <a:t>Meningsfullhet</a:t>
            </a:r>
          </a:p>
        </p:txBody>
      </p:sp>
    </p:spTree>
    <p:extLst>
      <p:ext uri="{BB962C8B-B14F-4D97-AF65-F5344CB8AC3E}">
        <p14:creationId xmlns:p14="http://schemas.microsoft.com/office/powerpoint/2010/main" val="1010395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7544" y="408528"/>
            <a:ext cx="8431261" cy="857250"/>
          </a:xfrm>
        </p:spPr>
        <p:txBody>
          <a:bodyPr/>
          <a:lstStyle/>
          <a:p>
            <a:br>
              <a:rPr lang="sv-SE" dirty="0"/>
            </a:br>
            <a:r>
              <a:rPr lang="sv-SE" dirty="0"/>
              <a:t>”Vad ser du inte fram emot med att börja arbeta?”</a:t>
            </a:r>
            <a:br>
              <a:rPr lang="sv-SE" dirty="0"/>
            </a:br>
            <a:endParaRPr lang="sv-SE" dirty="0"/>
          </a:p>
        </p:txBody>
      </p:sp>
      <p:sp>
        <p:nvSpPr>
          <p:cNvPr id="3" name="Platshållare för innehåll 2"/>
          <p:cNvSpPr>
            <a:spLocks noGrp="1"/>
          </p:cNvSpPr>
          <p:nvPr>
            <p:ph sz="half" idx="1"/>
          </p:nvPr>
        </p:nvSpPr>
        <p:spPr>
          <a:xfrm>
            <a:off x="1043608" y="1563638"/>
            <a:ext cx="6984628" cy="3086100"/>
          </a:xfrm>
        </p:spPr>
        <p:txBody>
          <a:bodyPr>
            <a:normAutofit/>
          </a:bodyPr>
          <a:lstStyle/>
          <a:p>
            <a:r>
              <a:rPr lang="sv-SE" sz="1500" dirty="0"/>
              <a:t>Att bli psykiskt och fysiskt stressad </a:t>
            </a:r>
          </a:p>
          <a:p>
            <a:r>
              <a:rPr lang="sv-SE" sz="1500" dirty="0"/>
              <a:t>Oro för skiftarbete</a:t>
            </a:r>
          </a:p>
          <a:p>
            <a:r>
              <a:rPr lang="sv-SE" sz="1500" dirty="0"/>
              <a:t>Organisatoriska hinder med negativ påverkan på upplevelsen av arbetet</a:t>
            </a:r>
          </a:p>
          <a:p>
            <a:r>
              <a:rPr lang="sv-SE" sz="1500" dirty="0"/>
              <a:t>Oro inför att vara okunnig, otillräcklig </a:t>
            </a:r>
          </a:p>
          <a:p>
            <a:r>
              <a:rPr lang="sv-SE" sz="1500" dirty="0"/>
              <a:t>Att inte veta sin roll</a:t>
            </a:r>
          </a:p>
          <a:p>
            <a:r>
              <a:rPr lang="sv-SE" sz="1500" dirty="0"/>
              <a:t>Oro för att inte bli respekterad och värdesatt av chefer och kollegor</a:t>
            </a:r>
          </a:p>
        </p:txBody>
      </p:sp>
      <p:sp>
        <p:nvSpPr>
          <p:cNvPr id="5" name="Platshållare för bildnummer 4"/>
          <p:cNvSpPr>
            <a:spLocks noGrp="1"/>
          </p:cNvSpPr>
          <p:nvPr>
            <p:ph type="sldNum" sz="quarter" idx="12"/>
          </p:nvPr>
        </p:nvSpPr>
        <p:spPr/>
        <p:txBody>
          <a:bodyPr/>
          <a:lstStyle/>
          <a:p>
            <a:pPr>
              <a:defRPr/>
            </a:pPr>
            <a:fld id="{BACA29D8-432B-4C6E-B007-FF988FD031C2}" type="slidenum">
              <a:rPr lang="sv-SE" smtClean="0">
                <a:solidFill>
                  <a:srgbClr val="808080"/>
                </a:solidFill>
              </a:rPr>
              <a:pPr>
                <a:defRPr/>
              </a:pPr>
              <a:t>18</a:t>
            </a:fld>
            <a:endParaRPr lang="sv-SE">
              <a:solidFill>
                <a:srgbClr val="808080"/>
              </a:solidFill>
            </a:endParaRPr>
          </a:p>
        </p:txBody>
      </p:sp>
    </p:spTree>
    <p:extLst>
      <p:ext uri="{BB962C8B-B14F-4D97-AF65-F5344CB8AC3E}">
        <p14:creationId xmlns:p14="http://schemas.microsoft.com/office/powerpoint/2010/main" val="4235062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454170" y="480467"/>
            <a:ext cx="6281738" cy="857250"/>
          </a:xfrm>
        </p:spPr>
        <p:txBody>
          <a:bodyPr/>
          <a:lstStyle/>
          <a:p>
            <a:r>
              <a:rPr lang="sv-SE" sz="1800" dirty="0"/>
              <a:t>”Vad ser du inte fram emot med att börja arbeta?”</a:t>
            </a:r>
            <a:br>
              <a:rPr lang="sv-SE" dirty="0"/>
            </a:br>
            <a:br>
              <a:rPr lang="sv-SE" dirty="0"/>
            </a:br>
            <a:endParaRPr lang="sv-SE" dirty="0"/>
          </a:p>
        </p:txBody>
      </p:sp>
      <p:sp>
        <p:nvSpPr>
          <p:cNvPr id="3" name="Platshållare för innehåll 2"/>
          <p:cNvSpPr>
            <a:spLocks noGrp="1"/>
          </p:cNvSpPr>
          <p:nvPr>
            <p:ph sz="half" idx="1"/>
          </p:nvPr>
        </p:nvSpPr>
        <p:spPr/>
        <p:txBody>
          <a:bodyPr/>
          <a:lstStyle/>
          <a:p>
            <a:endParaRPr lang="sv-SE"/>
          </a:p>
        </p:txBody>
      </p:sp>
      <p:sp>
        <p:nvSpPr>
          <p:cNvPr id="4" name="Platshållare för innehåll 3"/>
          <p:cNvSpPr>
            <a:spLocks noGrp="1"/>
          </p:cNvSpPr>
          <p:nvPr>
            <p:ph sz="half" idx="2"/>
          </p:nvPr>
        </p:nvSpPr>
        <p:spPr/>
        <p:txBody>
          <a:bodyPr/>
          <a:lstStyle/>
          <a:p>
            <a:endParaRPr lang="sv-SE"/>
          </a:p>
        </p:txBody>
      </p:sp>
      <p:sp>
        <p:nvSpPr>
          <p:cNvPr id="5" name="Platshållare för bildnummer 4"/>
          <p:cNvSpPr>
            <a:spLocks noGrp="1"/>
          </p:cNvSpPr>
          <p:nvPr>
            <p:ph type="sldNum" sz="quarter" idx="12"/>
          </p:nvPr>
        </p:nvSpPr>
        <p:spPr/>
        <p:txBody>
          <a:bodyPr/>
          <a:lstStyle/>
          <a:p>
            <a:pPr>
              <a:defRPr/>
            </a:pPr>
            <a:fld id="{BACA29D8-432B-4C6E-B007-FF988FD031C2}" type="slidenum">
              <a:rPr lang="sv-SE" smtClean="0">
                <a:solidFill>
                  <a:srgbClr val="808080"/>
                </a:solidFill>
              </a:rPr>
              <a:pPr>
                <a:defRPr/>
              </a:pPr>
              <a:t>19</a:t>
            </a:fld>
            <a:endParaRPr lang="sv-SE">
              <a:solidFill>
                <a:srgbClr val="808080"/>
              </a:solidFill>
            </a:endParaRPr>
          </a:p>
        </p:txBody>
      </p:sp>
      <p:pic>
        <p:nvPicPr>
          <p:cNvPr id="6" name="Bildobjekt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5212" y="1131590"/>
            <a:ext cx="6106756" cy="3994441"/>
          </a:xfrm>
          <a:prstGeom prst="rect">
            <a:avLst/>
          </a:prstGeom>
          <a:noFill/>
        </p:spPr>
      </p:pic>
    </p:spTree>
    <p:extLst>
      <p:ext uri="{BB962C8B-B14F-4D97-AF65-F5344CB8AC3E}">
        <p14:creationId xmlns:p14="http://schemas.microsoft.com/office/powerpoint/2010/main" val="2059815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ctrTitle"/>
          </p:nvPr>
        </p:nvSpPr>
        <p:spPr>
          <a:xfrm>
            <a:off x="1657350" y="681812"/>
            <a:ext cx="5829300" cy="857250"/>
          </a:xfrm>
        </p:spPr>
        <p:txBody>
          <a:bodyPr>
            <a:normAutofit fontScale="90000"/>
          </a:bodyPr>
          <a:lstStyle/>
          <a:p>
            <a:r>
              <a:rPr lang="sv-SE" dirty="0"/>
              <a:t>Bakgrund till projektet</a:t>
            </a:r>
            <a:br>
              <a:rPr lang="sv-SE" dirty="0"/>
            </a:br>
            <a:endParaRPr lang="sv-SE" dirty="0"/>
          </a:p>
        </p:txBody>
      </p:sp>
      <p:pic>
        <p:nvPicPr>
          <p:cNvPr id="9" name="Picture 3"/>
          <p:cNvPicPr>
            <a:picLocks noChangeAspect="1" noChangeArrowheads="1"/>
          </p:cNvPicPr>
          <p:nvPr/>
        </p:nvPicPr>
        <p:blipFill>
          <a:blip r:embed="rId3" cstate="print"/>
          <a:srcRect l="22232" r="15306" b="2588"/>
          <a:stretch>
            <a:fillRect/>
          </a:stretch>
        </p:blipFill>
        <p:spPr bwMode="auto">
          <a:xfrm>
            <a:off x="1596302" y="1524488"/>
            <a:ext cx="2029758" cy="2373567"/>
          </a:xfrm>
          <a:prstGeom prst="rect">
            <a:avLst/>
          </a:prstGeom>
          <a:noFill/>
          <a:ln w="9525">
            <a:noFill/>
            <a:miter lim="800000"/>
            <a:headEnd/>
            <a:tailEnd/>
          </a:ln>
        </p:spPr>
      </p:pic>
      <p:pic>
        <p:nvPicPr>
          <p:cNvPr id="10" name="Picture 4"/>
          <p:cNvPicPr>
            <a:picLocks noChangeAspect="1" noChangeArrowheads="1"/>
          </p:cNvPicPr>
          <p:nvPr/>
        </p:nvPicPr>
        <p:blipFill>
          <a:blip r:embed="rId4" cstate="print"/>
          <a:srcRect l="52357" b="4160"/>
          <a:stretch>
            <a:fillRect/>
          </a:stretch>
        </p:blipFill>
        <p:spPr bwMode="auto">
          <a:xfrm>
            <a:off x="3731492" y="1489920"/>
            <a:ext cx="1681017" cy="2354695"/>
          </a:xfrm>
          <a:prstGeom prst="rect">
            <a:avLst/>
          </a:prstGeom>
          <a:noFill/>
          <a:ln w="9525">
            <a:noFill/>
            <a:miter lim="800000"/>
            <a:headEnd/>
            <a:tailEnd/>
          </a:ln>
        </p:spPr>
      </p:pic>
      <p:pic>
        <p:nvPicPr>
          <p:cNvPr id="11" name="Picture 5"/>
          <p:cNvPicPr>
            <a:picLocks noChangeAspect="1" noChangeArrowheads="1"/>
          </p:cNvPicPr>
          <p:nvPr/>
        </p:nvPicPr>
        <p:blipFill>
          <a:blip r:embed="rId5" cstate="print"/>
          <a:srcRect t="5182" b="6036"/>
          <a:stretch>
            <a:fillRect/>
          </a:stretch>
        </p:blipFill>
        <p:spPr bwMode="auto">
          <a:xfrm>
            <a:off x="5548359" y="1506308"/>
            <a:ext cx="2043723" cy="2566778"/>
          </a:xfrm>
          <a:prstGeom prst="rect">
            <a:avLst/>
          </a:prstGeom>
          <a:noFill/>
          <a:ln w="9525">
            <a:noFill/>
            <a:miter lim="800000"/>
            <a:headEnd/>
            <a:tailEnd/>
          </a:ln>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6066" y="1059583"/>
            <a:ext cx="1865710" cy="1229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ktangel 3"/>
          <p:cNvSpPr/>
          <p:nvPr/>
        </p:nvSpPr>
        <p:spPr>
          <a:xfrm>
            <a:off x="1657351" y="4040332"/>
            <a:ext cx="6101004" cy="923330"/>
          </a:xfrm>
          <a:prstGeom prst="rect">
            <a:avLst/>
          </a:prstGeom>
        </p:spPr>
        <p:txBody>
          <a:bodyPr wrap="square">
            <a:spAutoFit/>
          </a:bodyPr>
          <a:lstStyle/>
          <a:p>
            <a:r>
              <a:rPr lang="sv-SE" sz="1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Socialstyrelsen, statens folkhälsoinstitut och AFA Försäkring noterade höga siffror gällande långtidssjukskrivningen bland sjuksköterskor på grund av psykisk ohälsa</a:t>
            </a:r>
            <a:endParaRPr lang="sv-SE" sz="1800" dirty="0">
              <a:solidFill>
                <a:schemeClr val="bg1"/>
              </a:solidFill>
            </a:endParaRPr>
          </a:p>
        </p:txBody>
      </p:sp>
    </p:spTree>
    <p:extLst>
      <p:ext uri="{BB962C8B-B14F-4D97-AF65-F5344CB8AC3E}">
        <p14:creationId xmlns:p14="http://schemas.microsoft.com/office/powerpoint/2010/main" val="17129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15616" y="555526"/>
            <a:ext cx="6281738" cy="857250"/>
          </a:xfrm>
        </p:spPr>
        <p:txBody>
          <a:bodyPr/>
          <a:lstStyle/>
          <a:p>
            <a:r>
              <a:rPr lang="sv-SE" dirty="0"/>
              <a:t>Sammanfattning förväntningar</a:t>
            </a:r>
          </a:p>
        </p:txBody>
      </p:sp>
      <p:sp>
        <p:nvSpPr>
          <p:cNvPr id="5" name="Platshållare för bildnummer 4"/>
          <p:cNvSpPr>
            <a:spLocks noGrp="1"/>
          </p:cNvSpPr>
          <p:nvPr>
            <p:ph type="sldNum" sz="quarter" idx="12"/>
          </p:nvPr>
        </p:nvSpPr>
        <p:spPr/>
        <p:txBody>
          <a:bodyPr/>
          <a:lstStyle/>
          <a:p>
            <a:pPr>
              <a:defRPr/>
            </a:pPr>
            <a:fld id="{BACA29D8-432B-4C6E-B007-FF988FD031C2}" type="slidenum">
              <a:rPr lang="sv-SE" smtClean="0">
                <a:solidFill>
                  <a:srgbClr val="808080"/>
                </a:solidFill>
              </a:rPr>
              <a:pPr>
                <a:defRPr/>
              </a:pPr>
              <a:t>20</a:t>
            </a:fld>
            <a:endParaRPr lang="sv-SE">
              <a:solidFill>
                <a:srgbClr val="808080"/>
              </a:solidFill>
            </a:endParaRPr>
          </a:p>
        </p:txBody>
      </p:sp>
      <p:graphicFrame>
        <p:nvGraphicFramePr>
          <p:cNvPr id="6" name="Diagram 5"/>
          <p:cNvGraphicFramePr/>
          <p:nvPr/>
        </p:nvGraphicFramePr>
        <p:xfrm>
          <a:off x="1502179" y="1470241"/>
          <a:ext cx="5508612" cy="3149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7709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”Vad har varit mest givande i arbetet dina första månader i yrket?” </a:t>
            </a:r>
          </a:p>
        </p:txBody>
      </p:sp>
      <p:sp>
        <p:nvSpPr>
          <p:cNvPr id="3" name="Platshållare för innehåll 2"/>
          <p:cNvSpPr>
            <a:spLocks noGrp="1"/>
          </p:cNvSpPr>
          <p:nvPr>
            <p:ph idx="1"/>
          </p:nvPr>
        </p:nvSpPr>
        <p:spPr/>
        <p:txBody>
          <a:bodyPr/>
          <a:lstStyle/>
          <a:p>
            <a:endParaRPr lang="sv-SE"/>
          </a:p>
        </p:txBody>
      </p:sp>
      <p:sp>
        <p:nvSpPr>
          <p:cNvPr id="4" name="Platshållare för bildnummer 3"/>
          <p:cNvSpPr>
            <a:spLocks noGrp="1"/>
          </p:cNvSpPr>
          <p:nvPr>
            <p:ph type="sldNum" sz="quarter" idx="12"/>
          </p:nvPr>
        </p:nvSpPr>
        <p:spPr/>
        <p:txBody>
          <a:bodyPr/>
          <a:lstStyle/>
          <a:p>
            <a:pPr>
              <a:defRPr/>
            </a:pPr>
            <a:fld id="{AA0C4F6E-6E30-4D57-9E99-0EB700EC5000}" type="slidenum">
              <a:rPr lang="sv-SE" smtClean="0">
                <a:solidFill>
                  <a:srgbClr val="808080"/>
                </a:solidFill>
              </a:rPr>
              <a:pPr>
                <a:defRPr/>
              </a:pPr>
              <a:t>21</a:t>
            </a:fld>
            <a:endParaRPr lang="sv-SE">
              <a:solidFill>
                <a:srgbClr val="808080"/>
              </a:solidFill>
            </a:endParaRPr>
          </a:p>
        </p:txBody>
      </p:sp>
      <p:pic>
        <p:nvPicPr>
          <p:cNvPr id="5" name="Bildobjekt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5706" y="1504474"/>
            <a:ext cx="4877515" cy="3439001"/>
          </a:xfrm>
          <a:prstGeom prst="rect">
            <a:avLst/>
          </a:prstGeom>
          <a:noFill/>
        </p:spPr>
      </p:pic>
    </p:spTree>
    <p:extLst>
      <p:ext uri="{BB962C8B-B14F-4D97-AF65-F5344CB8AC3E}">
        <p14:creationId xmlns:p14="http://schemas.microsoft.com/office/powerpoint/2010/main" val="1750861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”Vad har varit jobbigast i arbetet dina första månader i yrket?”</a:t>
            </a:r>
          </a:p>
        </p:txBody>
      </p:sp>
      <p:sp>
        <p:nvSpPr>
          <p:cNvPr id="3" name="Platshållare för innehåll 2"/>
          <p:cNvSpPr>
            <a:spLocks noGrp="1"/>
          </p:cNvSpPr>
          <p:nvPr>
            <p:ph idx="1"/>
          </p:nvPr>
        </p:nvSpPr>
        <p:spPr/>
        <p:txBody>
          <a:bodyPr/>
          <a:lstStyle/>
          <a:p>
            <a:endParaRPr lang="sv-SE"/>
          </a:p>
        </p:txBody>
      </p:sp>
      <p:sp>
        <p:nvSpPr>
          <p:cNvPr id="4" name="Platshållare för bildnummer 3"/>
          <p:cNvSpPr>
            <a:spLocks noGrp="1"/>
          </p:cNvSpPr>
          <p:nvPr>
            <p:ph type="sldNum" sz="quarter" idx="12"/>
          </p:nvPr>
        </p:nvSpPr>
        <p:spPr/>
        <p:txBody>
          <a:bodyPr/>
          <a:lstStyle/>
          <a:p>
            <a:pPr>
              <a:defRPr/>
            </a:pPr>
            <a:fld id="{AA0C4F6E-6E30-4D57-9E99-0EB700EC5000}" type="slidenum">
              <a:rPr lang="sv-SE" smtClean="0">
                <a:solidFill>
                  <a:srgbClr val="808080"/>
                </a:solidFill>
              </a:rPr>
              <a:pPr>
                <a:defRPr/>
              </a:pPr>
              <a:t>22</a:t>
            </a:fld>
            <a:endParaRPr lang="sv-SE">
              <a:solidFill>
                <a:srgbClr val="808080"/>
              </a:solidFill>
            </a:endParaRPr>
          </a:p>
        </p:txBody>
      </p:sp>
      <p:pic>
        <p:nvPicPr>
          <p:cNvPr id="5" name="Bildobjekt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099568"/>
            <a:ext cx="5652628" cy="4041626"/>
          </a:xfrm>
          <a:prstGeom prst="rect">
            <a:avLst/>
          </a:prstGeom>
          <a:noFill/>
        </p:spPr>
      </p:pic>
    </p:spTree>
    <p:extLst>
      <p:ext uri="{BB962C8B-B14F-4D97-AF65-F5344CB8AC3E}">
        <p14:creationId xmlns:p14="http://schemas.microsoft.com/office/powerpoint/2010/main" val="2813305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Sammanfattning erfarenheter</a:t>
            </a:r>
          </a:p>
        </p:txBody>
      </p:sp>
      <p:sp>
        <p:nvSpPr>
          <p:cNvPr id="4" name="Platshållare för bildnummer 3"/>
          <p:cNvSpPr>
            <a:spLocks noGrp="1"/>
          </p:cNvSpPr>
          <p:nvPr>
            <p:ph type="sldNum" sz="quarter" idx="12"/>
          </p:nvPr>
        </p:nvSpPr>
        <p:spPr/>
        <p:txBody>
          <a:bodyPr/>
          <a:lstStyle/>
          <a:p>
            <a:pPr>
              <a:defRPr/>
            </a:pPr>
            <a:fld id="{AA0C4F6E-6E30-4D57-9E99-0EB700EC5000}" type="slidenum">
              <a:rPr lang="sv-SE" smtClean="0">
                <a:solidFill>
                  <a:srgbClr val="808080"/>
                </a:solidFill>
              </a:rPr>
              <a:pPr>
                <a:defRPr/>
              </a:pPr>
              <a:t>23</a:t>
            </a:fld>
            <a:endParaRPr lang="sv-SE">
              <a:solidFill>
                <a:srgbClr val="808080"/>
              </a:solidFill>
            </a:endParaRPr>
          </a:p>
        </p:txBody>
      </p:sp>
      <p:graphicFrame>
        <p:nvGraphicFramePr>
          <p:cNvPr id="6" name="Diagram 5"/>
          <p:cNvGraphicFramePr/>
          <p:nvPr/>
        </p:nvGraphicFramePr>
        <p:xfrm>
          <a:off x="1619672" y="1419622"/>
          <a:ext cx="5606098" cy="30603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6283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Platshållare för bildnummer 5"/>
          <p:cNvSpPr>
            <a:spLocks noGrp="1"/>
          </p:cNvSpPr>
          <p:nvPr>
            <p:ph type="sldNum" sz="quarter" idx="4294967295"/>
          </p:nvPr>
        </p:nvSpPr>
        <p:spPr>
          <a:xfrm>
            <a:off x="7486650" y="4857750"/>
            <a:ext cx="514350" cy="171450"/>
          </a:xfrm>
          <a:noFill/>
        </p:spPr>
        <p:txBody>
          <a:bodyPr/>
          <a:lstStyle/>
          <a:p>
            <a:fld id="{797BF0EA-0309-4C6B-93B2-7CF3816D9AE6}" type="slidenum">
              <a:rPr lang="sv-SE" smtClean="0"/>
              <a:pPr/>
              <a:t>24</a:t>
            </a:fld>
            <a:endParaRPr lang="sv-SE" dirty="0"/>
          </a:p>
        </p:txBody>
      </p:sp>
      <p:pic>
        <p:nvPicPr>
          <p:cNvPr id="5" name="Bildobjekt 4">
            <a:extLst>
              <a:ext uri="{FF2B5EF4-FFF2-40B4-BE49-F238E27FC236}">
                <a16:creationId xmlns:a16="http://schemas.microsoft.com/office/drawing/2014/main" id="{1423F76C-2E92-4876-889E-47DB89B35C81}"/>
              </a:ext>
            </a:extLst>
          </p:cNvPr>
          <p:cNvPicPr>
            <a:picLocks noChangeAspect="1"/>
          </p:cNvPicPr>
          <p:nvPr/>
        </p:nvPicPr>
        <p:blipFill>
          <a:blip r:embed="rId3"/>
          <a:stretch>
            <a:fillRect/>
          </a:stretch>
        </p:blipFill>
        <p:spPr>
          <a:xfrm>
            <a:off x="0" y="0"/>
            <a:ext cx="6887114" cy="5169588"/>
          </a:xfrm>
          <a:prstGeom prst="rect">
            <a:avLst/>
          </a:prstGeom>
        </p:spPr>
      </p:pic>
      <p:sp>
        <p:nvSpPr>
          <p:cNvPr id="6" name="Rubrik 6">
            <a:extLst>
              <a:ext uri="{FF2B5EF4-FFF2-40B4-BE49-F238E27FC236}">
                <a16:creationId xmlns:a16="http://schemas.microsoft.com/office/drawing/2014/main" id="{EC529301-F621-497E-A752-0DA92E8E7B5C}"/>
              </a:ext>
            </a:extLst>
          </p:cNvPr>
          <p:cNvSpPr txBox="1">
            <a:spLocks/>
          </p:cNvSpPr>
          <p:nvPr/>
        </p:nvSpPr>
        <p:spPr>
          <a:xfrm>
            <a:off x="1705536" y="-164554"/>
            <a:ext cx="3476042" cy="720080"/>
          </a:xfrm>
          <a:prstGeom prst="rect">
            <a:avLst/>
          </a:prstGeom>
        </p:spPr>
        <p:txBody>
          <a:bodyPr vert="horz" lIns="68580" tIns="34290" rIns="68580" bIns="34290" rtlCol="0" anchor="b">
            <a:noAutofit/>
          </a:bodyPr>
          <a:lstStyle>
            <a:lvl1pPr algn="ctr" defTabSz="685800" rtl="0" eaLnBrk="1" latinLnBrk="0" hangingPunct="1">
              <a:lnSpc>
                <a:spcPct val="90000"/>
              </a:lnSpc>
              <a:spcBef>
                <a:spcPct val="0"/>
              </a:spcBef>
              <a:buNone/>
              <a:defRPr sz="4500" b="1" kern="1200">
                <a:gradFill>
                  <a:gsLst>
                    <a:gs pos="0">
                      <a:srgbClr val="E50076"/>
                    </a:gs>
                    <a:gs pos="100000">
                      <a:srgbClr val="4B2582"/>
                    </a:gs>
                  </a:gsLst>
                  <a:lin ang="2700000" scaled="0"/>
                </a:gradFill>
                <a:latin typeface="Times New Roman" panose="02020603050405020304" pitchFamily="18" charset="0"/>
                <a:ea typeface="+mj-ea"/>
                <a:cs typeface="Times New Roman" panose="02020603050405020304" pitchFamily="18" charset="0"/>
              </a:defRPr>
            </a:lvl1pPr>
          </a:lstStyle>
          <a:p>
            <a:pPr>
              <a:spcAft>
                <a:spcPts val="0"/>
              </a:spcAft>
            </a:pPr>
            <a:endParaRPr lang="sv-SE" sz="2800" b="0" dirty="0">
              <a:latin typeface="+mn-lt"/>
              <a:cs typeface="Arial" panose="020B0604020202020204" pitchFamily="34" charset="0"/>
            </a:endParaRPr>
          </a:p>
        </p:txBody>
      </p:sp>
      <p:pic>
        <p:nvPicPr>
          <p:cNvPr id="7" name="Picture 2" descr="https://www.du.se/contentassets/0186e683ea714ceab32d004e08ac2c8c/hd_vertikal_vit.png">
            <a:extLst>
              <a:ext uri="{FF2B5EF4-FFF2-40B4-BE49-F238E27FC236}">
                <a16:creationId xmlns:a16="http://schemas.microsoft.com/office/drawing/2014/main" id="{6A369B67-884A-4329-A4BF-D76D808B31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2331" y="1291464"/>
            <a:ext cx="1120062" cy="118789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6AD201D6-D88A-A069-E5FE-5472A7943DE2}"/>
              </a:ext>
            </a:extLst>
          </p:cNvPr>
          <p:cNvSpPr txBox="1"/>
          <p:nvPr/>
        </p:nvSpPr>
        <p:spPr>
          <a:xfrm>
            <a:off x="107504" y="2787774"/>
            <a:ext cx="3664440" cy="369332"/>
          </a:xfrm>
          <a:prstGeom prst="rect">
            <a:avLst/>
          </a:prstGeom>
          <a:noFill/>
        </p:spPr>
        <p:txBody>
          <a:bodyPr wrap="square" rtlCol="0">
            <a:spAutoFit/>
          </a:bodyPr>
          <a:lstStyle/>
          <a:p>
            <a:r>
              <a:rPr lang="sv-SE" sz="1800" b="1" dirty="0">
                <a:latin typeface="+mn-lt"/>
              </a:rPr>
              <a:t>Stress och arbetsmotivation</a:t>
            </a:r>
          </a:p>
        </p:txBody>
      </p:sp>
    </p:spTree>
    <p:extLst>
      <p:ext uri="{BB962C8B-B14F-4D97-AF65-F5344CB8AC3E}">
        <p14:creationId xmlns:p14="http://schemas.microsoft.com/office/powerpoint/2010/main" val="31397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pPr>
              <a:defRPr/>
            </a:pPr>
            <a:fld id="{806D40B4-7DB3-4B8C-8AF9-A6CF66BFE9B0}" type="datetime4">
              <a:rPr lang="sv-SE" smtClean="0"/>
              <a:pPr>
                <a:defRPr/>
              </a:pPr>
              <a:t>16 september 2024</a:t>
            </a:fld>
            <a:endParaRPr lang="sv-SE" dirty="0"/>
          </a:p>
        </p:txBody>
      </p:sp>
      <p:sp>
        <p:nvSpPr>
          <p:cNvPr id="5" name="Platshållare för sidfot 4"/>
          <p:cNvSpPr>
            <a:spLocks noGrp="1"/>
          </p:cNvSpPr>
          <p:nvPr>
            <p:ph type="ftr" sz="quarter" idx="11"/>
          </p:nvPr>
        </p:nvSpPr>
        <p:spPr bwMode="auto">
          <a:xfrm>
            <a:off x="457200" y="64770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sv-SE"/>
            </a:defPPr>
            <a:lvl1pPr marL="0" algn="l" defTabSz="914400" rtl="0" eaLnBrk="0" latinLnBrk="0" hangingPunct="0">
              <a:spcBef>
                <a:spcPct val="0"/>
              </a:spcBef>
              <a:buClrTx/>
              <a:buFontTx/>
              <a:buNone/>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sv-SE">
                <a:solidFill>
                  <a:srgbClr val="808080"/>
                </a:solidFill>
              </a:rPr>
              <a:t>Petter Gustavsson</a:t>
            </a:r>
            <a:endParaRPr lang="sv-SE" dirty="0"/>
          </a:p>
        </p:txBody>
      </p:sp>
      <p:sp>
        <p:nvSpPr>
          <p:cNvPr id="6" name="Platshållare för bildnummer 5"/>
          <p:cNvSpPr>
            <a:spLocks noGrp="1"/>
          </p:cNvSpPr>
          <p:nvPr>
            <p:ph type="sldNum" sz="quarter" idx="12"/>
          </p:nvPr>
        </p:nvSpPr>
        <p:spPr/>
        <p:txBody>
          <a:bodyPr/>
          <a:lstStyle/>
          <a:p>
            <a:pPr>
              <a:defRPr/>
            </a:pPr>
            <a:fld id="{71190DD7-A7C2-43D5-8F4B-684B09CFA077}" type="slidenum">
              <a:rPr lang="sv-SE" smtClean="0"/>
              <a:pPr>
                <a:defRPr/>
              </a:pPr>
              <a:t>25</a:t>
            </a:fld>
            <a:endParaRPr lang="sv-SE" dirty="0"/>
          </a:p>
        </p:txBody>
      </p:sp>
      <p:pic>
        <p:nvPicPr>
          <p:cNvPr id="3" name="Bildobjekt 2" descr="En bild som visar klädsel, skiss, rita, tavla&#10;&#10;Automatiskt genererad beskrivning">
            <a:extLst>
              <a:ext uri="{FF2B5EF4-FFF2-40B4-BE49-F238E27FC236}">
                <a16:creationId xmlns:a16="http://schemas.microsoft.com/office/drawing/2014/main" id="{CD754269-ECF4-4C0C-CA9B-CE38B40ABFF7}"/>
              </a:ext>
            </a:extLst>
          </p:cNvPr>
          <p:cNvPicPr>
            <a:picLocks noChangeAspect="1"/>
          </p:cNvPicPr>
          <p:nvPr/>
        </p:nvPicPr>
        <p:blipFill>
          <a:blip r:embed="rId3"/>
          <a:srcRect l="19813" t="13116" r="13140" b="21414"/>
          <a:stretch/>
        </p:blipFill>
        <p:spPr>
          <a:xfrm>
            <a:off x="6260143" y="1347614"/>
            <a:ext cx="2071664" cy="2808312"/>
          </a:xfrm>
          <a:prstGeom prst="rect">
            <a:avLst/>
          </a:prstGeom>
        </p:spPr>
      </p:pic>
      <p:sp>
        <p:nvSpPr>
          <p:cNvPr id="9" name="Rubrik 1">
            <a:extLst>
              <a:ext uri="{FF2B5EF4-FFF2-40B4-BE49-F238E27FC236}">
                <a16:creationId xmlns:a16="http://schemas.microsoft.com/office/drawing/2014/main" id="{2B1E64F5-0C17-152E-22CC-38D01315DB38}"/>
              </a:ext>
            </a:extLst>
          </p:cNvPr>
          <p:cNvSpPr txBox="1">
            <a:spLocks/>
          </p:cNvSpPr>
          <p:nvPr/>
        </p:nvSpPr>
        <p:spPr bwMode="auto">
          <a:xfrm>
            <a:off x="438120" y="424357"/>
            <a:ext cx="6722820" cy="1211289"/>
          </a:xfrm>
          <a:prstGeom prst="rect">
            <a:avLst/>
          </a:prstGeom>
          <a:noFill/>
          <a:ln>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normAutofit fontScale="82500" lnSpcReduction="10000"/>
          </a:bodyPr>
          <a:lstStyle>
            <a:lvl1pPr algn="l" rtl="0" eaLnBrk="1" fontAlgn="base" hangingPunct="1">
              <a:spcBef>
                <a:spcPct val="0"/>
              </a:spcBef>
              <a:spcAft>
                <a:spcPct val="0"/>
              </a:spcAft>
              <a:defRPr sz="2800" b="0" spc="-50" baseline="0">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charset="0"/>
              </a:defRPr>
            </a:lvl2pPr>
            <a:lvl3pPr algn="l" rtl="0" eaLnBrk="1" fontAlgn="base" hangingPunct="1">
              <a:spcBef>
                <a:spcPct val="0"/>
              </a:spcBef>
              <a:spcAft>
                <a:spcPct val="0"/>
              </a:spcAft>
              <a:defRPr sz="2800" b="1">
                <a:solidFill>
                  <a:schemeClr val="accent1"/>
                </a:solidFill>
                <a:latin typeface="Arial" charset="0"/>
              </a:defRPr>
            </a:lvl3pPr>
            <a:lvl4pPr algn="l" rtl="0" eaLnBrk="1" fontAlgn="base" hangingPunct="1">
              <a:spcBef>
                <a:spcPct val="0"/>
              </a:spcBef>
              <a:spcAft>
                <a:spcPct val="0"/>
              </a:spcAft>
              <a:defRPr sz="2800" b="1">
                <a:solidFill>
                  <a:schemeClr val="accent1"/>
                </a:solidFill>
                <a:latin typeface="Arial" charset="0"/>
              </a:defRPr>
            </a:lvl4pPr>
            <a:lvl5pPr algn="l" rtl="0" eaLnBrk="1" fontAlgn="base" hangingPunct="1">
              <a:spcBef>
                <a:spcPct val="0"/>
              </a:spcBef>
              <a:spcAft>
                <a:spcPct val="0"/>
              </a:spcAft>
              <a:defRPr sz="2800" b="1">
                <a:solidFill>
                  <a:schemeClr val="accent1"/>
                </a:solidFill>
                <a:latin typeface="Arial" charset="0"/>
              </a:defRPr>
            </a:lvl5pPr>
            <a:lvl6pPr marL="457200" algn="l" rtl="0" eaLnBrk="1" fontAlgn="base" hangingPunct="1">
              <a:spcBef>
                <a:spcPct val="0"/>
              </a:spcBef>
              <a:spcAft>
                <a:spcPct val="0"/>
              </a:spcAft>
              <a:defRPr sz="2800" b="1">
                <a:solidFill>
                  <a:schemeClr val="accent1"/>
                </a:solidFill>
                <a:latin typeface="Arial" charset="0"/>
              </a:defRPr>
            </a:lvl6pPr>
            <a:lvl7pPr marL="914400" algn="l" rtl="0" eaLnBrk="1" fontAlgn="base" hangingPunct="1">
              <a:spcBef>
                <a:spcPct val="0"/>
              </a:spcBef>
              <a:spcAft>
                <a:spcPct val="0"/>
              </a:spcAft>
              <a:defRPr sz="2800" b="1">
                <a:solidFill>
                  <a:schemeClr val="accent1"/>
                </a:solidFill>
                <a:latin typeface="Arial" charset="0"/>
              </a:defRPr>
            </a:lvl7pPr>
            <a:lvl8pPr marL="1371600" algn="l" rtl="0" eaLnBrk="1" fontAlgn="base" hangingPunct="1">
              <a:spcBef>
                <a:spcPct val="0"/>
              </a:spcBef>
              <a:spcAft>
                <a:spcPct val="0"/>
              </a:spcAft>
              <a:defRPr sz="2800" b="1">
                <a:solidFill>
                  <a:schemeClr val="accent1"/>
                </a:solidFill>
                <a:latin typeface="Arial" charset="0"/>
              </a:defRPr>
            </a:lvl8pPr>
            <a:lvl9pPr marL="1828800" algn="l" rtl="0" eaLnBrk="1" fontAlgn="base" hangingPunct="1">
              <a:spcBef>
                <a:spcPct val="0"/>
              </a:spcBef>
              <a:spcAft>
                <a:spcPct val="0"/>
              </a:spcAft>
              <a:defRPr sz="2800" b="1">
                <a:solidFill>
                  <a:schemeClr val="accent1"/>
                </a:solidFill>
                <a:latin typeface="Arial" charset="0"/>
              </a:defRPr>
            </a:lvl9pPr>
          </a:lstStyle>
          <a:p>
            <a:br>
              <a:rPr lang="sv-SE" kern="0" dirty="0"/>
            </a:br>
            <a:r>
              <a:rPr lang="sv-SE" kern="0" dirty="0"/>
              <a:t>Hur hänger stress och arbetsmotivation ihop?</a:t>
            </a:r>
            <a:br>
              <a:rPr lang="sv-SE" kern="0" dirty="0"/>
            </a:br>
            <a:endParaRPr lang="sv-SE" kern="0" dirty="0"/>
          </a:p>
        </p:txBody>
      </p:sp>
      <p:sp>
        <p:nvSpPr>
          <p:cNvPr id="10" name="Rektangel 9">
            <a:extLst>
              <a:ext uri="{FF2B5EF4-FFF2-40B4-BE49-F238E27FC236}">
                <a16:creationId xmlns:a16="http://schemas.microsoft.com/office/drawing/2014/main" id="{D8A3F921-F4D7-A2D6-8F31-E50A73E01344}"/>
              </a:ext>
            </a:extLst>
          </p:cNvPr>
          <p:cNvSpPr/>
          <p:nvPr/>
        </p:nvSpPr>
        <p:spPr>
          <a:xfrm>
            <a:off x="490565" y="2571750"/>
            <a:ext cx="5338663" cy="1754326"/>
          </a:xfrm>
          <a:prstGeom prst="rect">
            <a:avLst/>
          </a:prstGeom>
        </p:spPr>
        <p:txBody>
          <a:bodyPr wrap="square">
            <a:spAutoFit/>
          </a:bodyPr>
          <a:lstStyle/>
          <a:p>
            <a:r>
              <a:rPr lang="en-US" sz="1800" b="1" dirty="0" err="1">
                <a:latin typeface="+mn-lt"/>
              </a:rPr>
              <a:t>Symtom</a:t>
            </a:r>
            <a:r>
              <a:rPr lang="en-US" sz="1800" b="1" dirty="0">
                <a:latin typeface="+mn-lt"/>
              </a:rPr>
              <a:t> </a:t>
            </a:r>
            <a:r>
              <a:rPr lang="en-US" sz="1800" dirty="0" err="1">
                <a:latin typeface="+mn-lt"/>
              </a:rPr>
              <a:t>på</a:t>
            </a:r>
            <a:r>
              <a:rPr lang="en-US" sz="1800" dirty="0">
                <a:latin typeface="+mn-lt"/>
              </a:rPr>
              <a:t> “</a:t>
            </a:r>
            <a:r>
              <a:rPr lang="en-US" sz="1800" dirty="0" err="1">
                <a:latin typeface="+mn-lt"/>
              </a:rPr>
              <a:t>tidig</a:t>
            </a:r>
            <a:r>
              <a:rPr lang="en-US" sz="1800" dirty="0">
                <a:latin typeface="+mn-lt"/>
              </a:rPr>
              <a:t>” </a:t>
            </a:r>
            <a:r>
              <a:rPr lang="en-US" sz="1800" dirty="0" err="1">
                <a:latin typeface="+mn-lt"/>
              </a:rPr>
              <a:t>utbrändhet</a:t>
            </a:r>
            <a:endParaRPr lang="en-US" sz="1800" dirty="0">
              <a:latin typeface="+mn-lt"/>
            </a:endParaRPr>
          </a:p>
          <a:p>
            <a:pPr marL="214313" indent="-214313">
              <a:buFont typeface="Arial" panose="020B0604020202020204" pitchFamily="34" charset="0"/>
              <a:buChar char="•"/>
            </a:pPr>
            <a:endParaRPr lang="sv-SE" sz="1800" dirty="0">
              <a:latin typeface="+mn-lt"/>
            </a:endParaRPr>
          </a:p>
          <a:p>
            <a:pPr marL="214313" indent="-214313">
              <a:buFont typeface="Arial" panose="020B0604020202020204" pitchFamily="34" charset="0"/>
              <a:buChar char="•"/>
            </a:pPr>
            <a:r>
              <a:rPr lang="sv-SE" sz="1800" dirty="0">
                <a:latin typeface="+mn-lt"/>
              </a:rPr>
              <a:t>Utmattning + avstängdhet = Utbrändhet</a:t>
            </a:r>
          </a:p>
          <a:p>
            <a:pPr marL="214313" indent="-214313">
              <a:buFont typeface="Arial" panose="020B0604020202020204" pitchFamily="34" charset="0"/>
              <a:buChar char="•"/>
            </a:pPr>
            <a:endParaRPr lang="sv-SE" sz="1800" dirty="0">
              <a:latin typeface="+mn-lt"/>
            </a:endParaRPr>
          </a:p>
          <a:p>
            <a:pPr marL="214313" indent="-214313">
              <a:buFont typeface="Arial" panose="020B0604020202020204" pitchFamily="34" charset="0"/>
              <a:buChar char="•"/>
            </a:pPr>
            <a:r>
              <a:rPr lang="sv-SE" sz="1800" dirty="0">
                <a:latin typeface="+mn-lt"/>
              </a:rPr>
              <a:t>Stress →Utmattning →avstängdhet</a:t>
            </a:r>
          </a:p>
          <a:p>
            <a:pPr marL="214313" indent="-214313">
              <a:buFont typeface="Arial" panose="020B0604020202020204" pitchFamily="34" charset="0"/>
              <a:buChar char="•"/>
            </a:pPr>
            <a:endParaRPr lang="sv-SE" sz="1800" dirty="0">
              <a:solidFill>
                <a:schemeClr val="accent1"/>
              </a:solidFill>
              <a:latin typeface="+mn-lt"/>
            </a:endParaRPr>
          </a:p>
        </p:txBody>
      </p:sp>
    </p:spTree>
    <p:extLst>
      <p:ext uri="{BB962C8B-B14F-4D97-AF65-F5344CB8AC3E}">
        <p14:creationId xmlns:p14="http://schemas.microsoft.com/office/powerpoint/2010/main" val="4278725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1485900" y="609751"/>
            <a:ext cx="6172200" cy="857250"/>
          </a:xfrm>
        </p:spPr>
        <p:txBody>
          <a:bodyPr/>
          <a:lstStyle/>
          <a:p>
            <a:endParaRPr lang="sv-SE" dirty="0"/>
          </a:p>
        </p:txBody>
      </p:sp>
      <p:sp>
        <p:nvSpPr>
          <p:cNvPr id="2" name="Platshållare för datum 1"/>
          <p:cNvSpPr>
            <a:spLocks noGrp="1"/>
          </p:cNvSpPr>
          <p:nvPr>
            <p:ph type="dt" sz="half" idx="10"/>
          </p:nvPr>
        </p:nvSpPr>
        <p:spPr/>
        <p:txBody>
          <a:bodyPr/>
          <a:lstStyle/>
          <a:p>
            <a:pPr>
              <a:defRPr/>
            </a:pPr>
            <a:fld id="{9BD5A696-5493-42FA-ADE7-A54D849BD350}" type="datetime4">
              <a:rPr lang="sv-SE" smtClean="0"/>
              <a:pPr>
                <a:defRPr/>
              </a:pPr>
              <a:t>16 september 2024</a:t>
            </a:fld>
            <a:endParaRPr lang="sv-SE"/>
          </a:p>
        </p:txBody>
      </p:sp>
      <p:sp>
        <p:nvSpPr>
          <p:cNvPr id="3" name="Platshållare för sidfot 2"/>
          <p:cNvSpPr>
            <a:spLocks noGrp="1"/>
          </p:cNvSpPr>
          <p:nvPr>
            <p:ph type="ftr" sz="quarter" idx="11"/>
          </p:nvPr>
        </p:nvSpPr>
        <p:spPr/>
        <p:txBody>
          <a:bodyPr/>
          <a:lstStyle/>
          <a:p>
            <a:pPr>
              <a:defRPr/>
            </a:pPr>
            <a:endParaRPr lang="sv-SE" dirty="0"/>
          </a:p>
        </p:txBody>
      </p:sp>
      <p:sp>
        <p:nvSpPr>
          <p:cNvPr id="4" name="Platshållare för bildnummer 3"/>
          <p:cNvSpPr>
            <a:spLocks noGrp="1"/>
          </p:cNvSpPr>
          <p:nvPr>
            <p:ph type="sldNum" sz="quarter" idx="12"/>
          </p:nvPr>
        </p:nvSpPr>
        <p:spPr/>
        <p:txBody>
          <a:bodyPr/>
          <a:lstStyle/>
          <a:p>
            <a:pPr>
              <a:defRPr/>
            </a:pPr>
            <a:fld id="{06DE3C3B-FCD7-41AE-BA1C-177DDA713AAE}" type="slidenum">
              <a:rPr lang="sv-SE" smtClean="0"/>
              <a:pPr>
                <a:defRPr/>
              </a:pPr>
              <a:t>26</a:t>
            </a:fld>
            <a:endParaRPr lang="sv-SE"/>
          </a:p>
        </p:txBody>
      </p:sp>
      <p:sp>
        <p:nvSpPr>
          <p:cNvPr id="6" name="Ned 5"/>
          <p:cNvSpPr/>
          <p:nvPr/>
        </p:nvSpPr>
        <p:spPr bwMode="auto">
          <a:xfrm rot="16200000">
            <a:off x="4330897" y="723292"/>
            <a:ext cx="375050" cy="4607751"/>
          </a:xfrm>
          <a:prstGeom prst="downArrow">
            <a:avLst>
              <a:gd name="adj1" fmla="val 15272"/>
              <a:gd name="adj2" fmla="val 79413"/>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latin typeface="Arial" charset="0"/>
            </a:endParaRPr>
          </a:p>
        </p:txBody>
      </p:sp>
      <p:sp>
        <p:nvSpPr>
          <p:cNvPr id="9" name="textruta 8"/>
          <p:cNvSpPr txBox="1"/>
          <p:nvPr/>
        </p:nvSpPr>
        <p:spPr>
          <a:xfrm>
            <a:off x="2000233" y="2893221"/>
            <a:ext cx="5320687" cy="369332"/>
          </a:xfrm>
          <a:prstGeom prst="rect">
            <a:avLst/>
          </a:prstGeom>
          <a:noFill/>
        </p:spPr>
        <p:txBody>
          <a:bodyPr wrap="none" rtlCol="0">
            <a:spAutoFit/>
          </a:bodyPr>
          <a:lstStyle/>
          <a:p>
            <a:pPr>
              <a:buNone/>
            </a:pPr>
            <a:r>
              <a:rPr lang="sv-SE" sz="1800" dirty="0"/>
              <a:t>0                                                                                   </a:t>
            </a:r>
            <a:r>
              <a:rPr lang="sv-SE" sz="1800" dirty="0">
                <a:solidFill>
                  <a:schemeClr val="bg1"/>
                </a:solidFill>
              </a:rPr>
              <a:t>21</a:t>
            </a:r>
          </a:p>
        </p:txBody>
      </p:sp>
      <p:sp>
        <p:nvSpPr>
          <p:cNvPr id="10" name="textruta 9"/>
          <p:cNvSpPr txBox="1"/>
          <p:nvPr/>
        </p:nvSpPr>
        <p:spPr>
          <a:xfrm>
            <a:off x="1840422" y="1977749"/>
            <a:ext cx="5115503" cy="1200329"/>
          </a:xfrm>
          <a:prstGeom prst="rect">
            <a:avLst/>
          </a:prstGeom>
          <a:noFill/>
        </p:spPr>
        <p:txBody>
          <a:bodyPr wrap="none" rtlCol="0">
            <a:spAutoFit/>
          </a:bodyPr>
          <a:lstStyle/>
          <a:p>
            <a:pPr>
              <a:buNone/>
            </a:pPr>
            <a:r>
              <a:rPr lang="sv-SE" sz="1800" dirty="0">
                <a:latin typeface="Zapf Dingbats" pitchFamily="82" charset="2"/>
              </a:rPr>
              <a:t>J       K    </a:t>
            </a:r>
            <a:r>
              <a:rPr lang="sv-SE" sz="1800" dirty="0" err="1">
                <a:solidFill>
                  <a:srgbClr val="C00000"/>
                </a:solidFill>
                <a:latin typeface="Zapf Dingbats" pitchFamily="82" charset="2"/>
              </a:rPr>
              <a:t>K</a:t>
            </a:r>
            <a:r>
              <a:rPr lang="sv-SE" sz="1800" dirty="0">
                <a:latin typeface="Zapf Dingbats" pitchFamily="82" charset="2"/>
              </a:rPr>
              <a:t>     L</a:t>
            </a:r>
          </a:p>
          <a:p>
            <a:pPr>
              <a:buNone/>
            </a:pPr>
            <a:r>
              <a:rPr lang="sv-SE" sz="1800" dirty="0">
                <a:latin typeface="Zapf Dingbats" pitchFamily="82" charset="2"/>
              </a:rPr>
              <a:t>  J    K      </a:t>
            </a:r>
            <a:r>
              <a:rPr lang="sv-SE" sz="1800" dirty="0" err="1">
                <a:solidFill>
                  <a:srgbClr val="C00000"/>
                </a:solidFill>
                <a:latin typeface="Zapf Dingbats" pitchFamily="82" charset="2"/>
              </a:rPr>
              <a:t>K</a:t>
            </a:r>
            <a:r>
              <a:rPr lang="sv-SE" sz="1800" dirty="0">
                <a:latin typeface="Zapf Dingbats" pitchFamily="82" charset="2"/>
              </a:rPr>
              <a:t>     L </a:t>
            </a:r>
          </a:p>
          <a:p>
            <a:pPr>
              <a:buNone/>
            </a:pPr>
            <a:r>
              <a:rPr lang="sv-SE" sz="1800" dirty="0">
                <a:latin typeface="Zapf Dingbats" pitchFamily="82" charset="2"/>
              </a:rPr>
              <a:t> J </a:t>
            </a:r>
            <a:r>
              <a:rPr lang="sv-SE" sz="1800" dirty="0">
                <a:latin typeface="+mn-lt"/>
              </a:rPr>
              <a:t>  </a:t>
            </a:r>
            <a:r>
              <a:rPr lang="sv-SE" sz="1800" dirty="0">
                <a:latin typeface="Zapf Dingbats" pitchFamily="82" charset="2"/>
              </a:rPr>
              <a:t>   K      </a:t>
            </a:r>
            <a:r>
              <a:rPr lang="sv-SE" sz="1800" dirty="0" err="1">
                <a:solidFill>
                  <a:srgbClr val="C00000"/>
                </a:solidFill>
                <a:latin typeface="Zapf Dingbats" pitchFamily="82" charset="2"/>
              </a:rPr>
              <a:t>K</a:t>
            </a:r>
            <a:r>
              <a:rPr lang="sv-SE" sz="1800" dirty="0">
                <a:latin typeface="Zapf Dingbats" pitchFamily="82" charset="2"/>
              </a:rPr>
              <a:t>     L</a:t>
            </a:r>
          </a:p>
          <a:p>
            <a:pPr>
              <a:buNone/>
            </a:pPr>
            <a:endParaRPr lang="sv-SE" sz="1800" dirty="0">
              <a:latin typeface="Zapf Dingbats" pitchFamily="82" charset="2"/>
            </a:endParaRPr>
          </a:p>
        </p:txBody>
      </p:sp>
      <p:sp>
        <p:nvSpPr>
          <p:cNvPr id="14" name="textruta 13"/>
          <p:cNvSpPr txBox="1"/>
          <p:nvPr/>
        </p:nvSpPr>
        <p:spPr>
          <a:xfrm>
            <a:off x="4250530" y="4179105"/>
            <a:ext cx="986167" cy="230832"/>
          </a:xfrm>
          <a:prstGeom prst="rect">
            <a:avLst/>
          </a:prstGeom>
          <a:noFill/>
        </p:spPr>
        <p:txBody>
          <a:bodyPr wrap="none" rtlCol="0">
            <a:spAutoFit/>
          </a:bodyPr>
          <a:lstStyle/>
          <a:p>
            <a:pPr>
              <a:buNone/>
            </a:pPr>
            <a:r>
              <a:rPr lang="sv-SE" sz="900" dirty="0">
                <a:latin typeface="+mn-lt"/>
              </a:rPr>
              <a:t>Behöver mer vila</a:t>
            </a:r>
          </a:p>
        </p:txBody>
      </p:sp>
      <p:sp>
        <p:nvSpPr>
          <p:cNvPr id="18" name="textruta 17"/>
          <p:cNvSpPr txBox="1"/>
          <p:nvPr/>
        </p:nvSpPr>
        <p:spPr>
          <a:xfrm>
            <a:off x="5857884" y="4232684"/>
            <a:ext cx="946093" cy="230832"/>
          </a:xfrm>
          <a:prstGeom prst="rect">
            <a:avLst/>
          </a:prstGeom>
          <a:noFill/>
        </p:spPr>
        <p:txBody>
          <a:bodyPr wrap="none" rtlCol="0">
            <a:spAutoFit/>
          </a:bodyPr>
          <a:lstStyle/>
          <a:p>
            <a:pPr>
              <a:buNone/>
            </a:pPr>
            <a:r>
              <a:rPr lang="sv-SE" sz="900" dirty="0">
                <a:latin typeface="+mn-lt"/>
              </a:rPr>
              <a:t>Tappat intresset</a:t>
            </a:r>
          </a:p>
        </p:txBody>
      </p:sp>
      <p:sp>
        <p:nvSpPr>
          <p:cNvPr id="19" name="Rektangel 18"/>
          <p:cNvSpPr/>
          <p:nvPr/>
        </p:nvSpPr>
        <p:spPr bwMode="auto">
          <a:xfrm>
            <a:off x="2268125" y="3161114"/>
            <a:ext cx="107157" cy="107157"/>
          </a:xfrm>
          <a:prstGeom prst="rect">
            <a:avLst/>
          </a:prstGeom>
          <a:solidFill>
            <a:schemeClr val="bg1"/>
          </a:solidFill>
          <a:ln w="9525" cap="flat" cmpd="sng" algn="ctr">
            <a:solidFill>
              <a:srgbClr val="FFC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latin typeface="Arial" charset="0"/>
            </a:endParaRPr>
          </a:p>
        </p:txBody>
      </p:sp>
      <p:sp>
        <p:nvSpPr>
          <p:cNvPr id="20" name="Rektangel 19"/>
          <p:cNvSpPr/>
          <p:nvPr/>
        </p:nvSpPr>
        <p:spPr bwMode="auto">
          <a:xfrm>
            <a:off x="3071802" y="3161114"/>
            <a:ext cx="107157" cy="107157"/>
          </a:xfrm>
          <a:prstGeom prst="rect">
            <a:avLst/>
          </a:prstGeom>
          <a:solidFill>
            <a:schemeClr val="bg1"/>
          </a:solidFill>
          <a:ln w="9525" cap="flat" cmpd="sng" algn="ctr">
            <a:solidFill>
              <a:srgbClr val="FFC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latin typeface="Arial" charset="0"/>
            </a:endParaRPr>
          </a:p>
        </p:txBody>
      </p:sp>
      <p:sp>
        <p:nvSpPr>
          <p:cNvPr id="21" name="Rektangel 20"/>
          <p:cNvSpPr/>
          <p:nvPr/>
        </p:nvSpPr>
        <p:spPr bwMode="auto">
          <a:xfrm>
            <a:off x="3929058" y="3161114"/>
            <a:ext cx="107157" cy="107157"/>
          </a:xfrm>
          <a:prstGeom prst="rect">
            <a:avLst/>
          </a:prstGeom>
          <a:solidFill>
            <a:schemeClr val="bg1"/>
          </a:solidFill>
          <a:ln w="9525" cap="flat" cmpd="sng" algn="ctr">
            <a:solidFill>
              <a:srgbClr val="FFC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latin typeface="Arial" charset="0"/>
            </a:endParaRPr>
          </a:p>
        </p:txBody>
      </p:sp>
      <p:sp>
        <p:nvSpPr>
          <p:cNvPr id="22" name="Rektangel 21"/>
          <p:cNvSpPr/>
          <p:nvPr/>
        </p:nvSpPr>
        <p:spPr bwMode="auto">
          <a:xfrm>
            <a:off x="4947050" y="3161114"/>
            <a:ext cx="107157" cy="107157"/>
          </a:xfrm>
          <a:prstGeom prst="rect">
            <a:avLst/>
          </a:prstGeom>
          <a:solidFill>
            <a:schemeClr val="bg1"/>
          </a:solidFill>
          <a:ln w="9525" cap="flat" cmpd="sng" algn="ctr">
            <a:solidFill>
              <a:srgbClr val="FFC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latin typeface="Arial" charset="0"/>
            </a:endParaRPr>
          </a:p>
        </p:txBody>
      </p:sp>
      <p:cxnSp>
        <p:nvCxnSpPr>
          <p:cNvPr id="24" name="Rak pil 23"/>
          <p:cNvCxnSpPr/>
          <p:nvPr/>
        </p:nvCxnSpPr>
        <p:spPr bwMode="auto">
          <a:xfrm rot="10800000">
            <a:off x="2482439" y="3375428"/>
            <a:ext cx="1714512" cy="857256"/>
          </a:xfrm>
          <a:prstGeom prst="straightConnector1">
            <a:avLst/>
          </a:prstGeom>
          <a:solidFill>
            <a:schemeClr val="accent1"/>
          </a:solidFill>
          <a:ln w="9525" cap="flat" cmpd="sng" algn="ctr">
            <a:solidFill>
              <a:srgbClr val="FFC000"/>
            </a:solidFill>
            <a:prstDash val="solid"/>
            <a:round/>
            <a:headEnd type="none" w="med" len="med"/>
            <a:tailEnd type="arrow"/>
          </a:ln>
          <a:effectLst/>
        </p:spPr>
      </p:cxnSp>
      <p:cxnSp>
        <p:nvCxnSpPr>
          <p:cNvPr id="28" name="Rak pil 27"/>
          <p:cNvCxnSpPr/>
          <p:nvPr/>
        </p:nvCxnSpPr>
        <p:spPr bwMode="auto">
          <a:xfrm rot="10800000">
            <a:off x="3232538" y="3321849"/>
            <a:ext cx="1071570" cy="857256"/>
          </a:xfrm>
          <a:prstGeom prst="straightConnector1">
            <a:avLst/>
          </a:prstGeom>
          <a:solidFill>
            <a:schemeClr val="accent1"/>
          </a:solidFill>
          <a:ln w="9525" cap="flat" cmpd="sng" algn="ctr">
            <a:solidFill>
              <a:srgbClr val="FFC000"/>
            </a:solidFill>
            <a:prstDash val="solid"/>
            <a:round/>
            <a:headEnd type="none" w="med" len="med"/>
            <a:tailEnd type="arrow"/>
          </a:ln>
          <a:effectLst/>
        </p:spPr>
      </p:cxnSp>
      <p:cxnSp>
        <p:nvCxnSpPr>
          <p:cNvPr id="30" name="Rak pil 29"/>
          <p:cNvCxnSpPr/>
          <p:nvPr/>
        </p:nvCxnSpPr>
        <p:spPr bwMode="auto">
          <a:xfrm rot="16200000" flipV="1">
            <a:off x="3955847" y="3348638"/>
            <a:ext cx="857256" cy="803678"/>
          </a:xfrm>
          <a:prstGeom prst="straightConnector1">
            <a:avLst/>
          </a:prstGeom>
          <a:solidFill>
            <a:schemeClr val="accent1"/>
          </a:solidFill>
          <a:ln w="9525" cap="flat" cmpd="sng" algn="ctr">
            <a:solidFill>
              <a:srgbClr val="FFC000"/>
            </a:solidFill>
            <a:prstDash val="solid"/>
            <a:round/>
            <a:headEnd type="none" w="med" len="med"/>
            <a:tailEnd type="arrow"/>
          </a:ln>
          <a:effectLst/>
        </p:spPr>
      </p:cxnSp>
      <p:cxnSp>
        <p:nvCxnSpPr>
          <p:cNvPr id="32" name="Rak pil 31"/>
          <p:cNvCxnSpPr/>
          <p:nvPr/>
        </p:nvCxnSpPr>
        <p:spPr bwMode="auto">
          <a:xfrm rot="5400000" flipH="1" flipV="1">
            <a:off x="4625579" y="3750477"/>
            <a:ext cx="857256" cy="1191"/>
          </a:xfrm>
          <a:prstGeom prst="straightConnector1">
            <a:avLst/>
          </a:prstGeom>
          <a:solidFill>
            <a:schemeClr val="accent1"/>
          </a:solidFill>
          <a:ln w="9525" cap="flat" cmpd="sng" algn="ctr">
            <a:solidFill>
              <a:srgbClr val="FFC000"/>
            </a:solidFill>
            <a:prstDash val="solid"/>
            <a:round/>
            <a:headEnd type="none" w="med" len="med"/>
            <a:tailEnd type="arrow"/>
          </a:ln>
          <a:effectLst/>
        </p:spPr>
      </p:cxnSp>
      <p:sp>
        <p:nvSpPr>
          <p:cNvPr id="33" name="Rektangel 32"/>
          <p:cNvSpPr/>
          <p:nvPr/>
        </p:nvSpPr>
        <p:spPr bwMode="auto">
          <a:xfrm>
            <a:off x="6340091" y="3161114"/>
            <a:ext cx="107157" cy="107157"/>
          </a:xfrm>
          <a:prstGeom prst="rect">
            <a:avLst/>
          </a:prstGeom>
          <a:solidFill>
            <a:schemeClr val="bg1"/>
          </a:solidFill>
          <a:ln w="952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latin typeface="Arial" charset="0"/>
            </a:endParaRPr>
          </a:p>
        </p:txBody>
      </p:sp>
      <p:sp>
        <p:nvSpPr>
          <p:cNvPr id="34" name="Rektangel 33"/>
          <p:cNvSpPr/>
          <p:nvPr/>
        </p:nvSpPr>
        <p:spPr bwMode="auto">
          <a:xfrm>
            <a:off x="5536413" y="3161114"/>
            <a:ext cx="107157" cy="107157"/>
          </a:xfrm>
          <a:prstGeom prst="rect">
            <a:avLst/>
          </a:prstGeom>
          <a:solidFill>
            <a:schemeClr val="bg1"/>
          </a:solidFill>
          <a:ln w="952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latin typeface="Arial" charset="0"/>
            </a:endParaRPr>
          </a:p>
        </p:txBody>
      </p:sp>
      <p:sp>
        <p:nvSpPr>
          <p:cNvPr id="35" name="Rektangel 34"/>
          <p:cNvSpPr/>
          <p:nvPr/>
        </p:nvSpPr>
        <p:spPr bwMode="auto">
          <a:xfrm>
            <a:off x="4143372" y="3161114"/>
            <a:ext cx="107157" cy="107157"/>
          </a:xfrm>
          <a:prstGeom prst="rect">
            <a:avLst/>
          </a:prstGeom>
          <a:solidFill>
            <a:schemeClr val="bg1"/>
          </a:solidFill>
          <a:ln w="952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latin typeface="Arial" charset="0"/>
            </a:endParaRPr>
          </a:p>
        </p:txBody>
      </p:sp>
      <p:sp>
        <p:nvSpPr>
          <p:cNvPr id="36" name="Rektangel 35"/>
          <p:cNvSpPr/>
          <p:nvPr/>
        </p:nvSpPr>
        <p:spPr bwMode="auto">
          <a:xfrm>
            <a:off x="4786314" y="3161114"/>
            <a:ext cx="107157" cy="107157"/>
          </a:xfrm>
          <a:prstGeom prst="rect">
            <a:avLst/>
          </a:prstGeom>
          <a:solidFill>
            <a:schemeClr val="bg1"/>
          </a:solidFill>
          <a:ln w="952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latin typeface="Arial" charset="0"/>
            </a:endParaRPr>
          </a:p>
        </p:txBody>
      </p:sp>
      <p:cxnSp>
        <p:nvCxnSpPr>
          <p:cNvPr id="38" name="Rak pil 37"/>
          <p:cNvCxnSpPr/>
          <p:nvPr/>
        </p:nvCxnSpPr>
        <p:spPr bwMode="auto">
          <a:xfrm rot="10800000">
            <a:off x="4250529" y="3321849"/>
            <a:ext cx="1607355" cy="910835"/>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40" name="Rak pil 39"/>
          <p:cNvCxnSpPr/>
          <p:nvPr/>
        </p:nvCxnSpPr>
        <p:spPr bwMode="auto">
          <a:xfrm rot="10800000">
            <a:off x="4839892" y="3321849"/>
            <a:ext cx="1125149" cy="803678"/>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47" name="Rak pil 46"/>
          <p:cNvCxnSpPr/>
          <p:nvPr/>
        </p:nvCxnSpPr>
        <p:spPr bwMode="auto">
          <a:xfrm rot="16200000" flipV="1">
            <a:off x="5509624" y="3509374"/>
            <a:ext cx="750099" cy="482207"/>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49" name="Rak pil 48"/>
          <p:cNvCxnSpPr/>
          <p:nvPr/>
        </p:nvCxnSpPr>
        <p:spPr bwMode="auto">
          <a:xfrm rot="5400000" flipH="1" flipV="1">
            <a:off x="6018620" y="3750477"/>
            <a:ext cx="750099" cy="1191"/>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7" name="Rektangel 6"/>
          <p:cNvSpPr/>
          <p:nvPr/>
        </p:nvSpPr>
        <p:spPr>
          <a:xfrm>
            <a:off x="683568" y="4688773"/>
            <a:ext cx="7012593" cy="300082"/>
          </a:xfrm>
          <a:prstGeom prst="rect">
            <a:avLst/>
          </a:prstGeom>
        </p:spPr>
        <p:txBody>
          <a:bodyPr wrap="square">
            <a:spAutoFit/>
          </a:bodyPr>
          <a:lstStyle/>
          <a:p>
            <a:r>
              <a:rPr lang="en-US" sz="675" dirty="0">
                <a:latin typeface="Segoe UI" panose="020B0502040204020203" pitchFamily="34" charset="0"/>
              </a:rPr>
              <a:t>Gustavsson, J.P., </a:t>
            </a:r>
            <a:r>
              <a:rPr lang="en-US" sz="675" dirty="0" err="1">
                <a:latin typeface="Segoe UI" panose="020B0502040204020203" pitchFamily="34" charset="0"/>
              </a:rPr>
              <a:t>Hallsten</a:t>
            </a:r>
            <a:r>
              <a:rPr lang="en-US" sz="675" dirty="0">
                <a:latin typeface="Segoe UI" panose="020B0502040204020203" pitchFamily="34" charset="0"/>
              </a:rPr>
              <a:t>, L., Rudman, A., 2010. Early career burnout among nurses: Modelling a hypothesized process using an item response approach. International journal of nursing studies 47, 864-875.</a:t>
            </a:r>
          </a:p>
        </p:txBody>
      </p:sp>
    </p:spTree>
    <p:extLst>
      <p:ext uri="{BB962C8B-B14F-4D97-AF65-F5344CB8AC3E}">
        <p14:creationId xmlns:p14="http://schemas.microsoft.com/office/powerpoint/2010/main" val="276867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additive="base">
                                        <p:cTn id="30" dur="500" fill="hold"/>
                                        <p:tgtEl>
                                          <p:spTgt spid="30"/>
                                        </p:tgtEl>
                                        <p:attrNameLst>
                                          <p:attrName>ppt_x</p:attrName>
                                        </p:attrNameLst>
                                      </p:cBhvr>
                                      <p:tavLst>
                                        <p:tav tm="0">
                                          <p:val>
                                            <p:strVal val="#ppt_x"/>
                                          </p:val>
                                        </p:tav>
                                        <p:tav tm="100000">
                                          <p:val>
                                            <p:strVal val="#ppt_x"/>
                                          </p:val>
                                        </p:tav>
                                      </p:tavLst>
                                    </p:anim>
                                    <p:anim calcmode="lin" valueType="num">
                                      <p:cBhvr additive="base">
                                        <p:cTn id="31" dur="500" fill="hold"/>
                                        <p:tgtEl>
                                          <p:spTgt spid="3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ID="2" presetClass="entr" presetSubtype="4"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2" presetClass="entr" presetSubtype="4" fill="hold" nodeType="after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500" fill="hold"/>
                                        <p:tgtEl>
                                          <p:spTgt spid="38"/>
                                        </p:tgtEl>
                                        <p:attrNameLst>
                                          <p:attrName>ppt_x</p:attrName>
                                        </p:attrNameLst>
                                      </p:cBhvr>
                                      <p:tavLst>
                                        <p:tav tm="0">
                                          <p:val>
                                            <p:strVal val="#ppt_x"/>
                                          </p:val>
                                        </p:tav>
                                        <p:tav tm="100000">
                                          <p:val>
                                            <p:strVal val="#ppt_x"/>
                                          </p:val>
                                        </p:tav>
                                      </p:tavLst>
                                    </p:anim>
                                    <p:anim calcmode="lin" valueType="num">
                                      <p:cBhvr additive="base">
                                        <p:cTn id="55" dur="500" fill="hold"/>
                                        <p:tgtEl>
                                          <p:spTgt spid="38"/>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additive="base">
                                        <p:cTn id="58" dur="500" fill="hold"/>
                                        <p:tgtEl>
                                          <p:spTgt spid="35"/>
                                        </p:tgtEl>
                                        <p:attrNameLst>
                                          <p:attrName>ppt_x</p:attrName>
                                        </p:attrNameLst>
                                      </p:cBhvr>
                                      <p:tavLst>
                                        <p:tav tm="0">
                                          <p:val>
                                            <p:strVal val="#ppt_x"/>
                                          </p:val>
                                        </p:tav>
                                        <p:tav tm="100000">
                                          <p:val>
                                            <p:strVal val="#ppt_x"/>
                                          </p:val>
                                        </p:tav>
                                      </p:tavLst>
                                    </p:anim>
                                    <p:anim calcmode="lin" valueType="num">
                                      <p:cBhvr additive="base">
                                        <p:cTn id="59" dur="500" fill="hold"/>
                                        <p:tgtEl>
                                          <p:spTgt spid="35"/>
                                        </p:tgtEl>
                                        <p:attrNameLst>
                                          <p:attrName>ppt_y</p:attrName>
                                        </p:attrNameLst>
                                      </p:cBhvr>
                                      <p:tavLst>
                                        <p:tav tm="0">
                                          <p:val>
                                            <p:strVal val="1+#ppt_h/2"/>
                                          </p:val>
                                        </p:tav>
                                        <p:tav tm="100000">
                                          <p:val>
                                            <p:strVal val="#ppt_y"/>
                                          </p:val>
                                        </p:tav>
                                      </p:tavLst>
                                    </p:anim>
                                  </p:childTnLst>
                                </p:cTn>
                              </p:par>
                            </p:childTnLst>
                          </p:cTn>
                        </p:par>
                        <p:par>
                          <p:cTn id="60" fill="hold">
                            <p:stCondLst>
                              <p:cond delay="1000"/>
                            </p:stCondLst>
                            <p:childTnLst>
                              <p:par>
                                <p:cTn id="61" presetID="2" presetClass="entr" presetSubtype="4" fill="hold" nodeType="afterEffect">
                                  <p:stCondLst>
                                    <p:cond delay="0"/>
                                  </p:stCondLst>
                                  <p:childTnLst>
                                    <p:set>
                                      <p:cBhvr>
                                        <p:cTn id="62" dur="1" fill="hold">
                                          <p:stCondLst>
                                            <p:cond delay="0"/>
                                          </p:stCondLst>
                                        </p:cTn>
                                        <p:tgtEl>
                                          <p:spTgt spid="40"/>
                                        </p:tgtEl>
                                        <p:attrNameLst>
                                          <p:attrName>style.visibility</p:attrName>
                                        </p:attrNameLst>
                                      </p:cBhvr>
                                      <p:to>
                                        <p:strVal val="visible"/>
                                      </p:to>
                                    </p:set>
                                    <p:anim calcmode="lin" valueType="num">
                                      <p:cBhvr additive="base">
                                        <p:cTn id="63" dur="500" fill="hold"/>
                                        <p:tgtEl>
                                          <p:spTgt spid="40"/>
                                        </p:tgtEl>
                                        <p:attrNameLst>
                                          <p:attrName>ppt_x</p:attrName>
                                        </p:attrNameLst>
                                      </p:cBhvr>
                                      <p:tavLst>
                                        <p:tav tm="0">
                                          <p:val>
                                            <p:strVal val="#ppt_x"/>
                                          </p:val>
                                        </p:tav>
                                        <p:tav tm="100000">
                                          <p:val>
                                            <p:strVal val="#ppt_x"/>
                                          </p:val>
                                        </p:tav>
                                      </p:tavLst>
                                    </p:anim>
                                    <p:anim calcmode="lin" valueType="num">
                                      <p:cBhvr additive="base">
                                        <p:cTn id="64" dur="500" fill="hold"/>
                                        <p:tgtEl>
                                          <p:spTgt spid="4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additive="base">
                                        <p:cTn id="67" dur="500" fill="hold"/>
                                        <p:tgtEl>
                                          <p:spTgt spid="36"/>
                                        </p:tgtEl>
                                        <p:attrNameLst>
                                          <p:attrName>ppt_x</p:attrName>
                                        </p:attrNameLst>
                                      </p:cBhvr>
                                      <p:tavLst>
                                        <p:tav tm="0">
                                          <p:val>
                                            <p:strVal val="#ppt_x"/>
                                          </p:val>
                                        </p:tav>
                                        <p:tav tm="100000">
                                          <p:val>
                                            <p:strVal val="#ppt_x"/>
                                          </p:val>
                                        </p:tav>
                                      </p:tavLst>
                                    </p:anim>
                                    <p:anim calcmode="lin" valueType="num">
                                      <p:cBhvr additive="base">
                                        <p:cTn id="68" dur="500" fill="hold"/>
                                        <p:tgtEl>
                                          <p:spTgt spid="36"/>
                                        </p:tgtEl>
                                        <p:attrNameLst>
                                          <p:attrName>ppt_y</p:attrName>
                                        </p:attrNameLst>
                                      </p:cBhvr>
                                      <p:tavLst>
                                        <p:tav tm="0">
                                          <p:val>
                                            <p:strVal val="1+#ppt_h/2"/>
                                          </p:val>
                                        </p:tav>
                                        <p:tav tm="100000">
                                          <p:val>
                                            <p:strVal val="#ppt_y"/>
                                          </p:val>
                                        </p:tav>
                                      </p:tavLst>
                                    </p:anim>
                                  </p:childTnLst>
                                </p:cTn>
                              </p:par>
                            </p:childTnLst>
                          </p:cTn>
                        </p:par>
                        <p:par>
                          <p:cTn id="69" fill="hold">
                            <p:stCondLst>
                              <p:cond delay="1500"/>
                            </p:stCondLst>
                            <p:childTnLst>
                              <p:par>
                                <p:cTn id="70" presetID="2" presetClass="entr" presetSubtype="4" fill="hold" nodeType="afterEffect">
                                  <p:stCondLst>
                                    <p:cond delay="0"/>
                                  </p:stCondLst>
                                  <p:childTnLst>
                                    <p:set>
                                      <p:cBhvr>
                                        <p:cTn id="71" dur="1" fill="hold">
                                          <p:stCondLst>
                                            <p:cond delay="0"/>
                                          </p:stCondLst>
                                        </p:cTn>
                                        <p:tgtEl>
                                          <p:spTgt spid="47"/>
                                        </p:tgtEl>
                                        <p:attrNameLst>
                                          <p:attrName>style.visibility</p:attrName>
                                        </p:attrNameLst>
                                      </p:cBhvr>
                                      <p:to>
                                        <p:strVal val="visible"/>
                                      </p:to>
                                    </p:set>
                                    <p:anim calcmode="lin" valueType="num">
                                      <p:cBhvr additive="base">
                                        <p:cTn id="72" dur="500" fill="hold"/>
                                        <p:tgtEl>
                                          <p:spTgt spid="47"/>
                                        </p:tgtEl>
                                        <p:attrNameLst>
                                          <p:attrName>ppt_x</p:attrName>
                                        </p:attrNameLst>
                                      </p:cBhvr>
                                      <p:tavLst>
                                        <p:tav tm="0">
                                          <p:val>
                                            <p:strVal val="#ppt_x"/>
                                          </p:val>
                                        </p:tav>
                                        <p:tav tm="100000">
                                          <p:val>
                                            <p:strVal val="#ppt_x"/>
                                          </p:val>
                                        </p:tav>
                                      </p:tavLst>
                                    </p:anim>
                                    <p:anim calcmode="lin" valueType="num">
                                      <p:cBhvr additive="base">
                                        <p:cTn id="73" dur="500" fill="hold"/>
                                        <p:tgtEl>
                                          <p:spTgt spid="47"/>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 calcmode="lin" valueType="num">
                                      <p:cBhvr additive="base">
                                        <p:cTn id="76" dur="500" fill="hold"/>
                                        <p:tgtEl>
                                          <p:spTgt spid="34"/>
                                        </p:tgtEl>
                                        <p:attrNameLst>
                                          <p:attrName>ppt_x</p:attrName>
                                        </p:attrNameLst>
                                      </p:cBhvr>
                                      <p:tavLst>
                                        <p:tav tm="0">
                                          <p:val>
                                            <p:strVal val="#ppt_x"/>
                                          </p:val>
                                        </p:tav>
                                        <p:tav tm="100000">
                                          <p:val>
                                            <p:strVal val="#ppt_x"/>
                                          </p:val>
                                        </p:tav>
                                      </p:tavLst>
                                    </p:anim>
                                    <p:anim calcmode="lin" valueType="num">
                                      <p:cBhvr additive="base">
                                        <p:cTn id="77" dur="500" fill="hold"/>
                                        <p:tgtEl>
                                          <p:spTgt spid="34"/>
                                        </p:tgtEl>
                                        <p:attrNameLst>
                                          <p:attrName>ppt_y</p:attrName>
                                        </p:attrNameLst>
                                      </p:cBhvr>
                                      <p:tavLst>
                                        <p:tav tm="0">
                                          <p:val>
                                            <p:strVal val="1+#ppt_h/2"/>
                                          </p:val>
                                        </p:tav>
                                        <p:tav tm="100000">
                                          <p:val>
                                            <p:strVal val="#ppt_y"/>
                                          </p:val>
                                        </p:tav>
                                      </p:tavLst>
                                    </p:anim>
                                  </p:childTnLst>
                                </p:cTn>
                              </p:par>
                            </p:childTnLst>
                          </p:cTn>
                        </p:par>
                        <p:par>
                          <p:cTn id="78" fill="hold">
                            <p:stCondLst>
                              <p:cond delay="2000"/>
                            </p:stCondLst>
                            <p:childTnLst>
                              <p:par>
                                <p:cTn id="79" presetID="2" presetClass="entr" presetSubtype="4" fill="hold" nodeType="afterEffect">
                                  <p:stCondLst>
                                    <p:cond delay="0"/>
                                  </p:stCondLst>
                                  <p:childTnLst>
                                    <p:set>
                                      <p:cBhvr>
                                        <p:cTn id="80" dur="1" fill="hold">
                                          <p:stCondLst>
                                            <p:cond delay="0"/>
                                          </p:stCondLst>
                                        </p:cTn>
                                        <p:tgtEl>
                                          <p:spTgt spid="49"/>
                                        </p:tgtEl>
                                        <p:attrNameLst>
                                          <p:attrName>style.visibility</p:attrName>
                                        </p:attrNameLst>
                                      </p:cBhvr>
                                      <p:to>
                                        <p:strVal val="visible"/>
                                      </p:to>
                                    </p:set>
                                    <p:anim calcmode="lin" valueType="num">
                                      <p:cBhvr additive="base">
                                        <p:cTn id="81" dur="500" fill="hold"/>
                                        <p:tgtEl>
                                          <p:spTgt spid="49"/>
                                        </p:tgtEl>
                                        <p:attrNameLst>
                                          <p:attrName>ppt_x</p:attrName>
                                        </p:attrNameLst>
                                      </p:cBhvr>
                                      <p:tavLst>
                                        <p:tav tm="0">
                                          <p:val>
                                            <p:strVal val="#ppt_x"/>
                                          </p:val>
                                        </p:tav>
                                        <p:tav tm="100000">
                                          <p:val>
                                            <p:strVal val="#ppt_x"/>
                                          </p:val>
                                        </p:tav>
                                      </p:tavLst>
                                    </p:anim>
                                    <p:anim calcmode="lin" valueType="num">
                                      <p:cBhvr additive="base">
                                        <p:cTn id="82" dur="500" fill="hold"/>
                                        <p:tgtEl>
                                          <p:spTgt spid="49"/>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additive="base">
                                        <p:cTn id="85" dur="500" fill="hold"/>
                                        <p:tgtEl>
                                          <p:spTgt spid="33"/>
                                        </p:tgtEl>
                                        <p:attrNameLst>
                                          <p:attrName>ppt_x</p:attrName>
                                        </p:attrNameLst>
                                      </p:cBhvr>
                                      <p:tavLst>
                                        <p:tav tm="0">
                                          <p:val>
                                            <p:strVal val="#ppt_x"/>
                                          </p:val>
                                        </p:tav>
                                        <p:tav tm="100000">
                                          <p:val>
                                            <p:strVal val="#ppt_x"/>
                                          </p:val>
                                        </p:tav>
                                      </p:tavLst>
                                    </p:anim>
                                    <p:anim calcmode="lin" valueType="num">
                                      <p:cBhvr additive="base">
                                        <p:cTn id="8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animBg="1"/>
      <p:bldP spid="20" grpId="0" animBg="1"/>
      <p:bldP spid="21" grpId="0" animBg="1"/>
      <p:bldP spid="22" grpId="0" animBg="1"/>
      <p:bldP spid="33" grpId="0" animBg="1"/>
      <p:bldP spid="34" grpId="0" animBg="1"/>
      <p:bldP spid="35" grpId="0" animBg="1"/>
      <p:bldP spid="3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defTabSz="685800" fontAlgn="auto">
              <a:spcAft>
                <a:spcPts val="0"/>
              </a:spcAft>
              <a:defRPr/>
            </a:pPr>
            <a:endParaRPr lang="sv-SE" sz="600" dirty="0">
              <a:solidFill>
                <a:srgbClr val="808080"/>
              </a:solidFill>
              <a:latin typeface="Arial"/>
            </a:endParaRPr>
          </a:p>
        </p:txBody>
      </p:sp>
      <p:sp>
        <p:nvSpPr>
          <p:cNvPr id="3" name="Platshållare för sidfot 2"/>
          <p:cNvSpPr>
            <a:spLocks noGrp="1"/>
          </p:cNvSpPr>
          <p:nvPr>
            <p:ph type="ftr" sz="quarter" idx="11"/>
          </p:nvPr>
        </p:nvSpPr>
        <p:spPr/>
        <p:txBody>
          <a:bodyPr/>
          <a:lstStyle/>
          <a:p>
            <a:pPr defTabSz="685800" fontAlgn="auto">
              <a:spcAft>
                <a:spcPts val="0"/>
              </a:spcAft>
              <a:defRPr/>
            </a:pPr>
            <a:endParaRPr lang="sv-SE" sz="600" dirty="0">
              <a:solidFill>
                <a:srgbClr val="808080"/>
              </a:solidFill>
              <a:latin typeface="Arial"/>
            </a:endParaRPr>
          </a:p>
        </p:txBody>
      </p:sp>
      <p:sp>
        <p:nvSpPr>
          <p:cNvPr id="4" name="Platshållare för bildnummer 3"/>
          <p:cNvSpPr>
            <a:spLocks noGrp="1"/>
          </p:cNvSpPr>
          <p:nvPr>
            <p:ph type="sldNum" sz="quarter" idx="12"/>
          </p:nvPr>
        </p:nvSpPr>
        <p:spPr>
          <a:xfrm>
            <a:off x="7229475" y="4857750"/>
            <a:ext cx="514350" cy="171450"/>
          </a:xfrm>
        </p:spPr>
        <p:txBody>
          <a:bodyPr/>
          <a:lstStyle/>
          <a:p>
            <a:pPr defTabSz="685800" fontAlgn="auto">
              <a:spcAft>
                <a:spcPts val="0"/>
              </a:spcAft>
              <a:defRPr/>
            </a:pPr>
            <a:fld id="{06DE3C3B-FCD7-41AE-BA1C-177DDA713AAE}" type="slidenum">
              <a:rPr lang="sv-SE" sz="600" b="1">
                <a:solidFill>
                  <a:srgbClr val="808080"/>
                </a:solidFill>
                <a:latin typeface="Arial"/>
              </a:rPr>
              <a:pPr defTabSz="685800" fontAlgn="auto">
                <a:spcAft>
                  <a:spcPts val="0"/>
                </a:spcAft>
                <a:defRPr/>
              </a:pPr>
              <a:t>27</a:t>
            </a:fld>
            <a:endParaRPr lang="sv-SE" sz="600" b="1">
              <a:solidFill>
                <a:srgbClr val="808080"/>
              </a:solidFill>
              <a:latin typeface="Arial"/>
            </a:endParaRPr>
          </a:p>
        </p:txBody>
      </p:sp>
      <p:sp>
        <p:nvSpPr>
          <p:cNvPr id="6" name="Ned 5"/>
          <p:cNvSpPr/>
          <p:nvPr/>
        </p:nvSpPr>
        <p:spPr bwMode="auto">
          <a:xfrm rot="16200000">
            <a:off x="4330897" y="723292"/>
            <a:ext cx="375050" cy="4607751"/>
          </a:xfrm>
          <a:prstGeom prst="downArrow">
            <a:avLst>
              <a:gd name="adj1" fmla="val 15272"/>
              <a:gd name="adj2" fmla="val 79413"/>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rgbClr val="870052"/>
              </a:buClr>
              <a:buFont typeface="Wingdings" pitchFamily="2" charset="2"/>
              <a:buChar char="§"/>
              <a:defRPr/>
            </a:pPr>
            <a:endParaRPr lang="sv-SE" sz="1500">
              <a:solidFill>
                <a:srgbClr val="000000"/>
              </a:solidFill>
              <a:latin typeface="Arial" charset="0"/>
            </a:endParaRPr>
          </a:p>
        </p:txBody>
      </p:sp>
      <p:sp>
        <p:nvSpPr>
          <p:cNvPr id="9" name="textruta 8"/>
          <p:cNvSpPr txBox="1"/>
          <p:nvPr/>
        </p:nvSpPr>
        <p:spPr>
          <a:xfrm>
            <a:off x="2000232" y="2893221"/>
            <a:ext cx="4464684" cy="300082"/>
          </a:xfrm>
          <a:prstGeom prst="rect">
            <a:avLst/>
          </a:prstGeom>
          <a:noFill/>
        </p:spPr>
        <p:txBody>
          <a:bodyPr wrap="none" rtlCol="0">
            <a:spAutoFit/>
          </a:bodyPr>
          <a:lstStyle/>
          <a:p>
            <a:pPr defTabSz="685800" eaLnBrk="1" fontAlgn="auto" hangingPunct="1">
              <a:spcBef>
                <a:spcPts val="0"/>
              </a:spcBef>
              <a:spcAft>
                <a:spcPts val="0"/>
              </a:spcAft>
              <a:defRPr/>
            </a:pPr>
            <a:r>
              <a:rPr lang="sv-SE" sz="1350" dirty="0">
                <a:solidFill>
                  <a:srgbClr val="000000"/>
                </a:solidFill>
                <a:latin typeface="Arial"/>
              </a:rPr>
              <a:t>0                                                                                   </a:t>
            </a:r>
            <a:r>
              <a:rPr lang="sv-SE" sz="1350" dirty="0">
                <a:solidFill>
                  <a:srgbClr val="FFFFFF"/>
                </a:solidFill>
                <a:latin typeface="Arial"/>
              </a:rPr>
              <a:t>21</a:t>
            </a:r>
          </a:p>
        </p:txBody>
      </p:sp>
      <p:sp>
        <p:nvSpPr>
          <p:cNvPr id="11" name="Höger 10"/>
          <p:cNvSpPr/>
          <p:nvPr/>
        </p:nvSpPr>
        <p:spPr bwMode="auto">
          <a:xfrm rot="19211731">
            <a:off x="1714068" y="3375288"/>
            <a:ext cx="874783" cy="242544"/>
          </a:xfrm>
          <a:prstGeom prst="rightArrow">
            <a:avLst>
              <a:gd name="adj1" fmla="val 20233"/>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rgbClr val="870052"/>
              </a:buClr>
              <a:buFont typeface="Wingdings" pitchFamily="2" charset="2"/>
              <a:buChar char="§"/>
              <a:defRPr/>
            </a:pPr>
            <a:endParaRPr lang="sv-SE" sz="1500">
              <a:solidFill>
                <a:srgbClr val="000000"/>
              </a:solidFill>
              <a:latin typeface="Arial" charset="0"/>
            </a:endParaRPr>
          </a:p>
        </p:txBody>
      </p:sp>
      <p:sp>
        <p:nvSpPr>
          <p:cNvPr id="12" name="textruta 11"/>
          <p:cNvSpPr txBox="1"/>
          <p:nvPr/>
        </p:nvSpPr>
        <p:spPr>
          <a:xfrm>
            <a:off x="1117479" y="3898220"/>
            <a:ext cx="1127232" cy="230832"/>
          </a:xfrm>
          <a:prstGeom prst="rect">
            <a:avLst/>
          </a:prstGeom>
          <a:noFill/>
        </p:spPr>
        <p:txBody>
          <a:bodyPr wrap="none" rtlCol="0">
            <a:spAutoFit/>
          </a:bodyPr>
          <a:lstStyle/>
          <a:p>
            <a:pPr defTabSz="685800" eaLnBrk="1" fontAlgn="auto" hangingPunct="1">
              <a:spcBef>
                <a:spcPts val="0"/>
              </a:spcBef>
              <a:spcAft>
                <a:spcPts val="0"/>
              </a:spcAft>
              <a:defRPr/>
            </a:pPr>
            <a:r>
              <a:rPr lang="sv-SE" sz="900" dirty="0">
                <a:solidFill>
                  <a:srgbClr val="000000"/>
                </a:solidFill>
                <a:latin typeface="Arial"/>
              </a:rPr>
              <a:t>Trött innan arbetet</a:t>
            </a:r>
          </a:p>
        </p:txBody>
      </p:sp>
      <p:sp>
        <p:nvSpPr>
          <p:cNvPr id="13" name="Höger 12"/>
          <p:cNvSpPr/>
          <p:nvPr/>
        </p:nvSpPr>
        <p:spPr bwMode="auto">
          <a:xfrm rot="16200000">
            <a:off x="2964645" y="3429006"/>
            <a:ext cx="750099" cy="214314"/>
          </a:xfrm>
          <a:prstGeom prst="rightArrow">
            <a:avLst>
              <a:gd name="adj1" fmla="val 27676"/>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rgbClr val="870052"/>
              </a:buClr>
              <a:buFont typeface="Wingdings" pitchFamily="2" charset="2"/>
              <a:buChar char="§"/>
              <a:defRPr/>
            </a:pPr>
            <a:endParaRPr lang="sv-SE" sz="1500">
              <a:solidFill>
                <a:srgbClr val="000000"/>
              </a:solidFill>
              <a:latin typeface="Arial" charset="0"/>
            </a:endParaRPr>
          </a:p>
        </p:txBody>
      </p:sp>
      <p:sp>
        <p:nvSpPr>
          <p:cNvPr id="14" name="textruta 13"/>
          <p:cNvSpPr txBox="1"/>
          <p:nvPr/>
        </p:nvSpPr>
        <p:spPr>
          <a:xfrm>
            <a:off x="2930786" y="3888402"/>
            <a:ext cx="1050288" cy="230832"/>
          </a:xfrm>
          <a:prstGeom prst="rect">
            <a:avLst/>
          </a:prstGeom>
          <a:noFill/>
        </p:spPr>
        <p:txBody>
          <a:bodyPr wrap="none" rtlCol="0">
            <a:spAutoFit/>
          </a:bodyPr>
          <a:lstStyle/>
          <a:p>
            <a:pPr defTabSz="685800" eaLnBrk="1" fontAlgn="auto" hangingPunct="1">
              <a:spcBef>
                <a:spcPts val="0"/>
              </a:spcBef>
              <a:spcAft>
                <a:spcPts val="0"/>
              </a:spcAft>
              <a:defRPr/>
            </a:pPr>
            <a:r>
              <a:rPr lang="sv-SE" sz="900" dirty="0">
                <a:solidFill>
                  <a:srgbClr val="000000"/>
                </a:solidFill>
                <a:latin typeface="Arial"/>
              </a:rPr>
              <a:t>Behöver mer vila</a:t>
            </a:r>
          </a:p>
        </p:txBody>
      </p:sp>
      <p:sp>
        <p:nvSpPr>
          <p:cNvPr id="15" name="Höger 14"/>
          <p:cNvSpPr/>
          <p:nvPr/>
        </p:nvSpPr>
        <p:spPr bwMode="auto">
          <a:xfrm rot="14773306">
            <a:off x="4493066" y="3397136"/>
            <a:ext cx="772697" cy="214314"/>
          </a:xfrm>
          <a:prstGeom prst="rightArrow">
            <a:avLst>
              <a:gd name="adj1" fmla="val 20569"/>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rgbClr val="870052"/>
              </a:buClr>
              <a:buFont typeface="Wingdings" pitchFamily="2" charset="2"/>
              <a:buChar char="§"/>
              <a:defRPr/>
            </a:pPr>
            <a:endParaRPr lang="sv-SE" sz="1500">
              <a:solidFill>
                <a:srgbClr val="000000"/>
              </a:solidFill>
              <a:latin typeface="Arial" charset="0"/>
            </a:endParaRPr>
          </a:p>
        </p:txBody>
      </p:sp>
      <p:sp>
        <p:nvSpPr>
          <p:cNvPr id="16" name="textruta 15"/>
          <p:cNvSpPr txBox="1"/>
          <p:nvPr/>
        </p:nvSpPr>
        <p:spPr>
          <a:xfrm>
            <a:off x="4518422" y="3898220"/>
            <a:ext cx="1345240" cy="369332"/>
          </a:xfrm>
          <a:prstGeom prst="rect">
            <a:avLst/>
          </a:prstGeom>
          <a:noFill/>
        </p:spPr>
        <p:txBody>
          <a:bodyPr wrap="none" rtlCol="0">
            <a:spAutoFit/>
          </a:bodyPr>
          <a:lstStyle/>
          <a:p>
            <a:pPr defTabSz="685800" eaLnBrk="1" fontAlgn="auto" hangingPunct="1">
              <a:spcBef>
                <a:spcPts val="0"/>
              </a:spcBef>
              <a:spcAft>
                <a:spcPts val="0"/>
              </a:spcAft>
              <a:defRPr/>
            </a:pPr>
            <a:r>
              <a:rPr lang="sv-SE" sz="900" dirty="0">
                <a:solidFill>
                  <a:srgbClr val="000000"/>
                </a:solidFill>
                <a:latin typeface="Arial"/>
              </a:rPr>
              <a:t>Känslomässigt urlakad</a:t>
            </a:r>
          </a:p>
          <a:p>
            <a:pPr defTabSz="685800" eaLnBrk="1" fontAlgn="auto" hangingPunct="1">
              <a:spcBef>
                <a:spcPts val="0"/>
              </a:spcBef>
              <a:spcAft>
                <a:spcPts val="0"/>
              </a:spcAft>
              <a:defRPr/>
            </a:pPr>
            <a:endParaRPr lang="sv-SE" sz="900" dirty="0">
              <a:solidFill>
                <a:srgbClr val="000000"/>
              </a:solidFill>
              <a:latin typeface="Arial"/>
            </a:endParaRPr>
          </a:p>
        </p:txBody>
      </p:sp>
      <p:sp>
        <p:nvSpPr>
          <p:cNvPr id="17" name="Höger 16"/>
          <p:cNvSpPr/>
          <p:nvPr/>
        </p:nvSpPr>
        <p:spPr bwMode="auto">
          <a:xfrm rot="14832391">
            <a:off x="5376782" y="3373639"/>
            <a:ext cx="838308" cy="217891"/>
          </a:xfrm>
          <a:prstGeom prst="rightArrow">
            <a:avLst>
              <a:gd name="adj1" fmla="val 20233"/>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rgbClr val="870052"/>
              </a:buClr>
              <a:buFont typeface="Wingdings" pitchFamily="2" charset="2"/>
              <a:buChar char="§"/>
              <a:defRPr/>
            </a:pPr>
            <a:endParaRPr lang="sv-SE" sz="1500">
              <a:solidFill>
                <a:srgbClr val="000000"/>
              </a:solidFill>
              <a:latin typeface="Arial" charset="0"/>
            </a:endParaRPr>
          </a:p>
        </p:txBody>
      </p:sp>
      <p:sp>
        <p:nvSpPr>
          <p:cNvPr id="18" name="textruta 17"/>
          <p:cNvSpPr txBox="1"/>
          <p:nvPr/>
        </p:nvSpPr>
        <p:spPr>
          <a:xfrm>
            <a:off x="5737525" y="3894327"/>
            <a:ext cx="1011815" cy="230832"/>
          </a:xfrm>
          <a:prstGeom prst="rect">
            <a:avLst/>
          </a:prstGeom>
          <a:noFill/>
        </p:spPr>
        <p:txBody>
          <a:bodyPr wrap="none" rtlCol="0">
            <a:spAutoFit/>
          </a:bodyPr>
          <a:lstStyle/>
          <a:p>
            <a:pPr defTabSz="685800" eaLnBrk="1" fontAlgn="auto" hangingPunct="1">
              <a:spcBef>
                <a:spcPts val="0"/>
              </a:spcBef>
              <a:spcAft>
                <a:spcPts val="0"/>
              </a:spcAft>
              <a:defRPr/>
            </a:pPr>
            <a:r>
              <a:rPr lang="sv-SE" sz="900" dirty="0">
                <a:solidFill>
                  <a:srgbClr val="000000"/>
                </a:solidFill>
                <a:latin typeface="Arial"/>
              </a:rPr>
              <a:t>Tappat intresset</a:t>
            </a:r>
          </a:p>
        </p:txBody>
      </p:sp>
      <p:sp>
        <p:nvSpPr>
          <p:cNvPr id="19" name="Höger 18"/>
          <p:cNvSpPr/>
          <p:nvPr/>
        </p:nvSpPr>
        <p:spPr bwMode="auto">
          <a:xfrm>
            <a:off x="2589595" y="1821651"/>
            <a:ext cx="1339463" cy="910835"/>
          </a:xfrm>
          <a:prstGeom prst="rightArrow">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fontAlgn="auto" hangingPunct="1">
              <a:spcBef>
                <a:spcPts val="0"/>
              </a:spcBef>
              <a:spcAft>
                <a:spcPts val="0"/>
              </a:spcAft>
              <a:defRPr/>
            </a:pPr>
            <a:r>
              <a:rPr lang="sv-SE" sz="1800" dirty="0">
                <a:solidFill>
                  <a:schemeClr val="bg1"/>
                </a:solidFill>
                <a:latin typeface="+mn-lt"/>
              </a:rPr>
              <a:t>Pressad</a:t>
            </a:r>
          </a:p>
        </p:txBody>
      </p:sp>
      <p:sp>
        <p:nvSpPr>
          <p:cNvPr id="21" name="Höger 20"/>
          <p:cNvSpPr/>
          <p:nvPr/>
        </p:nvSpPr>
        <p:spPr bwMode="auto">
          <a:xfrm>
            <a:off x="3875479" y="1821651"/>
            <a:ext cx="1488609" cy="910835"/>
          </a:xfrm>
          <a:prstGeom prst="rightArrow">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fontAlgn="auto" hangingPunct="1">
              <a:spcBef>
                <a:spcPts val="0"/>
              </a:spcBef>
              <a:spcAft>
                <a:spcPts val="0"/>
              </a:spcAft>
              <a:defRPr/>
            </a:pPr>
            <a:r>
              <a:rPr lang="sv-SE" sz="1800" dirty="0">
                <a:solidFill>
                  <a:schemeClr val="bg1"/>
                </a:solidFill>
                <a:latin typeface="+mn-lt"/>
              </a:rPr>
              <a:t>Frustrerad</a:t>
            </a:r>
          </a:p>
        </p:txBody>
      </p:sp>
      <p:sp>
        <p:nvSpPr>
          <p:cNvPr id="22" name="Höger 21"/>
          <p:cNvSpPr/>
          <p:nvPr/>
        </p:nvSpPr>
        <p:spPr bwMode="auto">
          <a:xfrm>
            <a:off x="5214942" y="1821651"/>
            <a:ext cx="1733322" cy="910835"/>
          </a:xfrm>
          <a:prstGeom prst="rightArrow">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fontAlgn="auto" hangingPunct="1">
              <a:spcBef>
                <a:spcPts val="0"/>
              </a:spcBef>
              <a:spcAft>
                <a:spcPts val="0"/>
              </a:spcAft>
              <a:defRPr/>
            </a:pPr>
            <a:r>
              <a:rPr lang="sv-SE" sz="1800" dirty="0">
                <a:solidFill>
                  <a:schemeClr val="bg1"/>
                </a:solidFill>
                <a:latin typeface="+mn-lt"/>
              </a:rPr>
              <a:t>Oengagerad</a:t>
            </a:r>
          </a:p>
        </p:txBody>
      </p:sp>
      <p:sp>
        <p:nvSpPr>
          <p:cNvPr id="23" name="Höger 22"/>
          <p:cNvSpPr/>
          <p:nvPr/>
        </p:nvSpPr>
        <p:spPr bwMode="auto">
          <a:xfrm rot="17393170">
            <a:off x="2396853" y="3432340"/>
            <a:ext cx="727234" cy="214314"/>
          </a:xfrm>
          <a:prstGeom prst="rightArrow">
            <a:avLst>
              <a:gd name="adj1" fmla="val 20073"/>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rgbClr val="870052"/>
              </a:buClr>
              <a:buFont typeface="Wingdings" pitchFamily="2" charset="2"/>
              <a:buChar char="§"/>
              <a:defRPr/>
            </a:pPr>
            <a:endParaRPr lang="sv-SE" sz="1500">
              <a:solidFill>
                <a:srgbClr val="000000"/>
              </a:solidFill>
              <a:latin typeface="Arial" charset="0"/>
            </a:endParaRPr>
          </a:p>
        </p:txBody>
      </p:sp>
      <p:sp>
        <p:nvSpPr>
          <p:cNvPr id="24" name="textruta 23"/>
          <p:cNvSpPr txBox="1"/>
          <p:nvPr/>
        </p:nvSpPr>
        <p:spPr>
          <a:xfrm>
            <a:off x="2073474" y="3891119"/>
            <a:ext cx="1037463" cy="230832"/>
          </a:xfrm>
          <a:prstGeom prst="rect">
            <a:avLst/>
          </a:prstGeom>
          <a:noFill/>
        </p:spPr>
        <p:txBody>
          <a:bodyPr wrap="none" rtlCol="0">
            <a:spAutoFit/>
          </a:bodyPr>
          <a:lstStyle/>
          <a:p>
            <a:pPr defTabSz="685800" eaLnBrk="1" fontAlgn="auto" hangingPunct="1">
              <a:spcBef>
                <a:spcPts val="0"/>
              </a:spcBef>
              <a:spcAft>
                <a:spcPts val="0"/>
              </a:spcAft>
              <a:defRPr/>
            </a:pPr>
            <a:r>
              <a:rPr lang="sv-SE" sz="900" dirty="0">
                <a:solidFill>
                  <a:srgbClr val="000000"/>
                </a:solidFill>
                <a:latin typeface="Arial"/>
              </a:rPr>
              <a:t>Trött och utsliten</a:t>
            </a:r>
          </a:p>
        </p:txBody>
      </p:sp>
      <p:sp>
        <p:nvSpPr>
          <p:cNvPr id="25" name="Höger 24"/>
          <p:cNvSpPr/>
          <p:nvPr/>
        </p:nvSpPr>
        <p:spPr bwMode="auto">
          <a:xfrm rot="15870009">
            <a:off x="3753314" y="3498509"/>
            <a:ext cx="994430" cy="227209"/>
          </a:xfrm>
          <a:prstGeom prst="rightArrow">
            <a:avLst>
              <a:gd name="adj1" fmla="val 20233"/>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rgbClr val="870052"/>
              </a:buClr>
              <a:buFont typeface="Wingdings" pitchFamily="2" charset="2"/>
              <a:buChar char="§"/>
              <a:defRPr/>
            </a:pPr>
            <a:endParaRPr lang="sv-SE" sz="1500">
              <a:solidFill>
                <a:srgbClr val="000000"/>
              </a:solidFill>
              <a:latin typeface="Arial" charset="0"/>
            </a:endParaRPr>
          </a:p>
        </p:txBody>
      </p:sp>
      <p:sp>
        <p:nvSpPr>
          <p:cNvPr id="26" name="textruta 25"/>
          <p:cNvSpPr txBox="1"/>
          <p:nvPr/>
        </p:nvSpPr>
        <p:spPr>
          <a:xfrm>
            <a:off x="3446852" y="4138058"/>
            <a:ext cx="2377574" cy="369332"/>
          </a:xfrm>
          <a:prstGeom prst="rect">
            <a:avLst/>
          </a:prstGeom>
          <a:noFill/>
        </p:spPr>
        <p:txBody>
          <a:bodyPr wrap="none" rtlCol="0">
            <a:spAutoFit/>
          </a:bodyPr>
          <a:lstStyle/>
          <a:p>
            <a:pPr defTabSz="685800" eaLnBrk="1" fontAlgn="auto" hangingPunct="1">
              <a:spcBef>
                <a:spcPts val="0"/>
              </a:spcBef>
              <a:spcAft>
                <a:spcPts val="0"/>
              </a:spcAft>
              <a:defRPr/>
            </a:pPr>
            <a:r>
              <a:rPr lang="sv-SE" sz="900" dirty="0">
                <a:solidFill>
                  <a:srgbClr val="000000"/>
                </a:solidFill>
                <a:latin typeface="Arial"/>
              </a:rPr>
              <a:t>Talar om arbetet på ett nedvärderande sätt</a:t>
            </a:r>
          </a:p>
          <a:p>
            <a:pPr defTabSz="685800" eaLnBrk="1" fontAlgn="auto" hangingPunct="1">
              <a:spcBef>
                <a:spcPts val="0"/>
              </a:spcBef>
              <a:spcAft>
                <a:spcPts val="0"/>
              </a:spcAft>
              <a:defRPr/>
            </a:pPr>
            <a:endParaRPr lang="sv-SE" sz="900" dirty="0">
              <a:solidFill>
                <a:srgbClr val="000000"/>
              </a:solidFill>
              <a:latin typeface="Arial"/>
            </a:endParaRPr>
          </a:p>
        </p:txBody>
      </p:sp>
      <p:sp>
        <p:nvSpPr>
          <p:cNvPr id="27" name="Höger 26"/>
          <p:cNvSpPr/>
          <p:nvPr/>
        </p:nvSpPr>
        <p:spPr bwMode="auto">
          <a:xfrm rot="14355417">
            <a:off x="6035764" y="3370825"/>
            <a:ext cx="890307" cy="214314"/>
          </a:xfrm>
          <a:prstGeom prst="rightArrow">
            <a:avLst>
              <a:gd name="adj1" fmla="val 20233"/>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rgbClr val="870052"/>
              </a:buClr>
              <a:buFont typeface="Wingdings" pitchFamily="2" charset="2"/>
              <a:buChar char="§"/>
              <a:defRPr/>
            </a:pPr>
            <a:endParaRPr lang="sv-SE" sz="1500">
              <a:solidFill>
                <a:srgbClr val="000000"/>
              </a:solidFill>
              <a:latin typeface="Arial" charset="0"/>
            </a:endParaRPr>
          </a:p>
        </p:txBody>
      </p:sp>
      <p:sp>
        <p:nvSpPr>
          <p:cNvPr id="28" name="textruta 27"/>
          <p:cNvSpPr txBox="1"/>
          <p:nvPr/>
        </p:nvSpPr>
        <p:spPr>
          <a:xfrm>
            <a:off x="6607983" y="3880423"/>
            <a:ext cx="1114408" cy="230832"/>
          </a:xfrm>
          <a:prstGeom prst="rect">
            <a:avLst/>
          </a:prstGeom>
          <a:noFill/>
        </p:spPr>
        <p:txBody>
          <a:bodyPr wrap="none" rtlCol="0">
            <a:spAutoFit/>
          </a:bodyPr>
          <a:lstStyle/>
          <a:p>
            <a:pPr defTabSz="685800" eaLnBrk="1" fontAlgn="auto" hangingPunct="1">
              <a:spcBef>
                <a:spcPts val="0"/>
              </a:spcBef>
              <a:spcAft>
                <a:spcPts val="0"/>
              </a:spcAft>
              <a:defRPr/>
            </a:pPr>
            <a:r>
              <a:rPr lang="sv-SE" sz="900" dirty="0">
                <a:solidFill>
                  <a:srgbClr val="000000"/>
                </a:solidFill>
                <a:latin typeface="Arial"/>
              </a:rPr>
              <a:t>Arbetar mekaniskt</a:t>
            </a:r>
          </a:p>
        </p:txBody>
      </p:sp>
    </p:spTree>
    <p:extLst>
      <p:ext uri="{BB962C8B-B14F-4D97-AF65-F5344CB8AC3E}">
        <p14:creationId xmlns:p14="http://schemas.microsoft.com/office/powerpoint/2010/main" val="375105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0-#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0-#ppt_w/2"/>
                                          </p:val>
                                        </p:tav>
                                        <p:tav tm="100000">
                                          <p:val>
                                            <p:strVal val="#ppt_x"/>
                                          </p:val>
                                        </p:tav>
                                      </p:tavLst>
                                    </p:anim>
                                    <p:anim calcmode="lin" valueType="num">
                                      <p:cBhvr additive="base">
                                        <p:cTn id="1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par>
                          <p:cTn id="47" fill="hold">
                            <p:stCondLst>
                              <p:cond delay="1500"/>
                            </p:stCondLst>
                            <p:childTnLst>
                              <p:par>
                                <p:cTn id="48" presetID="2" presetClass="entr" presetSubtype="4"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500" fill="hold"/>
                                        <p:tgtEl>
                                          <p:spTgt spid="25"/>
                                        </p:tgtEl>
                                        <p:attrNameLst>
                                          <p:attrName>ppt_x</p:attrName>
                                        </p:attrNameLst>
                                      </p:cBhvr>
                                      <p:tavLst>
                                        <p:tav tm="0">
                                          <p:val>
                                            <p:strVal val="#ppt_x"/>
                                          </p:val>
                                        </p:tav>
                                        <p:tav tm="100000">
                                          <p:val>
                                            <p:strVal val="#ppt_x"/>
                                          </p:val>
                                        </p:tav>
                                      </p:tavLst>
                                    </p:anim>
                                    <p:anim calcmode="lin" valueType="num">
                                      <p:cBhvr additive="base">
                                        <p:cTn id="51" dur="500" fill="hold"/>
                                        <p:tgtEl>
                                          <p:spTgt spid="25"/>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ppt_x"/>
                                          </p:val>
                                        </p:tav>
                                        <p:tav tm="100000">
                                          <p:val>
                                            <p:strVal val="#ppt_x"/>
                                          </p:val>
                                        </p:tav>
                                      </p:tavLst>
                                    </p:anim>
                                    <p:anim calcmode="lin" valueType="num">
                                      <p:cBhvr additive="base">
                                        <p:cTn id="55" dur="500" fill="hold"/>
                                        <p:tgtEl>
                                          <p:spTgt spid="26"/>
                                        </p:tgtEl>
                                        <p:attrNameLst>
                                          <p:attrName>ppt_y</p:attrName>
                                        </p:attrNameLst>
                                      </p:cBhvr>
                                      <p:tavLst>
                                        <p:tav tm="0">
                                          <p:val>
                                            <p:strVal val="1+#ppt_h/2"/>
                                          </p:val>
                                        </p:tav>
                                        <p:tav tm="100000">
                                          <p:val>
                                            <p:strVal val="#ppt_y"/>
                                          </p:val>
                                        </p:tav>
                                      </p:tavLst>
                                    </p:anim>
                                  </p:childTnLst>
                                </p:cTn>
                              </p:par>
                            </p:childTnLst>
                          </p:cTn>
                        </p:par>
                        <p:par>
                          <p:cTn id="56" fill="hold">
                            <p:stCondLst>
                              <p:cond delay="2000"/>
                            </p:stCondLst>
                            <p:childTnLst>
                              <p:par>
                                <p:cTn id="57" presetID="2" presetClass="entr" presetSubtype="4"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ppt_x"/>
                                          </p:val>
                                        </p:tav>
                                        <p:tav tm="100000">
                                          <p:val>
                                            <p:strVal val="#ppt_x"/>
                                          </p:val>
                                        </p:tav>
                                      </p:tavLst>
                                    </p:anim>
                                    <p:anim calcmode="lin" valueType="num">
                                      <p:cBhvr additive="base">
                                        <p:cTn id="64" dur="500" fill="hold"/>
                                        <p:tgtEl>
                                          <p:spTgt spid="16"/>
                                        </p:tgtEl>
                                        <p:attrNameLst>
                                          <p:attrName>ppt_y</p:attrName>
                                        </p:attrNameLst>
                                      </p:cBhvr>
                                      <p:tavLst>
                                        <p:tav tm="0">
                                          <p:val>
                                            <p:strVal val="1+#ppt_h/2"/>
                                          </p:val>
                                        </p:tav>
                                        <p:tav tm="100000">
                                          <p:val>
                                            <p:strVal val="#ppt_y"/>
                                          </p:val>
                                        </p:tav>
                                      </p:tavLst>
                                    </p:anim>
                                  </p:childTnLst>
                                </p:cTn>
                              </p:par>
                            </p:childTnLst>
                          </p:cTn>
                        </p:par>
                        <p:par>
                          <p:cTn id="65" fill="hold">
                            <p:stCondLst>
                              <p:cond delay="2500"/>
                            </p:stCondLst>
                            <p:childTnLst>
                              <p:par>
                                <p:cTn id="66" presetID="2" presetClass="entr" presetSubtype="4" fill="hold" grpId="0" nodeType="after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additive="base">
                                        <p:cTn id="68" dur="500" fill="hold"/>
                                        <p:tgtEl>
                                          <p:spTgt spid="17"/>
                                        </p:tgtEl>
                                        <p:attrNameLst>
                                          <p:attrName>ppt_x</p:attrName>
                                        </p:attrNameLst>
                                      </p:cBhvr>
                                      <p:tavLst>
                                        <p:tav tm="0">
                                          <p:val>
                                            <p:strVal val="#ppt_x"/>
                                          </p:val>
                                        </p:tav>
                                        <p:tav tm="100000">
                                          <p:val>
                                            <p:strVal val="#ppt_x"/>
                                          </p:val>
                                        </p:tav>
                                      </p:tavLst>
                                    </p:anim>
                                    <p:anim calcmode="lin" valueType="num">
                                      <p:cBhvr additive="base">
                                        <p:cTn id="69" dur="500" fill="hold"/>
                                        <p:tgtEl>
                                          <p:spTgt spid="17"/>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additive="base">
                                        <p:cTn id="72" dur="500" fill="hold"/>
                                        <p:tgtEl>
                                          <p:spTgt spid="18"/>
                                        </p:tgtEl>
                                        <p:attrNameLst>
                                          <p:attrName>ppt_x</p:attrName>
                                        </p:attrNameLst>
                                      </p:cBhvr>
                                      <p:tavLst>
                                        <p:tav tm="0">
                                          <p:val>
                                            <p:strVal val="#ppt_x"/>
                                          </p:val>
                                        </p:tav>
                                        <p:tav tm="100000">
                                          <p:val>
                                            <p:strVal val="#ppt_x"/>
                                          </p:val>
                                        </p:tav>
                                      </p:tavLst>
                                    </p:anim>
                                    <p:anim calcmode="lin" valueType="num">
                                      <p:cBhvr additive="base">
                                        <p:cTn id="73" dur="500" fill="hold"/>
                                        <p:tgtEl>
                                          <p:spTgt spid="18"/>
                                        </p:tgtEl>
                                        <p:attrNameLst>
                                          <p:attrName>ppt_y</p:attrName>
                                        </p:attrNameLst>
                                      </p:cBhvr>
                                      <p:tavLst>
                                        <p:tav tm="0">
                                          <p:val>
                                            <p:strVal val="1+#ppt_h/2"/>
                                          </p:val>
                                        </p:tav>
                                        <p:tav tm="100000">
                                          <p:val>
                                            <p:strVal val="#ppt_y"/>
                                          </p:val>
                                        </p:tav>
                                      </p:tavLst>
                                    </p:anim>
                                  </p:childTnLst>
                                </p:cTn>
                              </p:par>
                            </p:childTnLst>
                          </p:cTn>
                        </p:par>
                        <p:par>
                          <p:cTn id="74" fill="hold">
                            <p:stCondLst>
                              <p:cond delay="3000"/>
                            </p:stCondLst>
                            <p:childTnLst>
                              <p:par>
                                <p:cTn id="75" presetID="2" presetClass="entr" presetSubtype="4" fill="hold" grpId="0" nodeType="after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8"/>
                                        </p:tgtEl>
                                        <p:attrNameLst>
                                          <p:attrName>style.visibility</p:attrName>
                                        </p:attrNameLst>
                                      </p:cBhvr>
                                      <p:to>
                                        <p:strVal val="visible"/>
                                      </p:to>
                                    </p:set>
                                    <p:anim calcmode="lin" valueType="num">
                                      <p:cBhvr additive="base">
                                        <p:cTn id="81" dur="500" fill="hold"/>
                                        <p:tgtEl>
                                          <p:spTgt spid="28"/>
                                        </p:tgtEl>
                                        <p:attrNameLst>
                                          <p:attrName>ppt_x</p:attrName>
                                        </p:attrNameLst>
                                      </p:cBhvr>
                                      <p:tavLst>
                                        <p:tav tm="0">
                                          <p:val>
                                            <p:strVal val="#ppt_x"/>
                                          </p:val>
                                        </p:tav>
                                        <p:tav tm="100000">
                                          <p:val>
                                            <p:strVal val="#ppt_x"/>
                                          </p:val>
                                        </p:tav>
                                      </p:tavLst>
                                    </p:anim>
                                    <p:anim calcmode="lin" valueType="num">
                                      <p:cBhvr additive="base">
                                        <p:cTn id="8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5" grpId="0" animBg="1"/>
      <p:bldP spid="16" grpId="0"/>
      <p:bldP spid="17" grpId="0" animBg="1"/>
      <p:bldP spid="18" grpId="0"/>
      <p:bldP spid="19" grpId="0" animBg="1"/>
      <p:bldP spid="21" grpId="0" animBg="1"/>
      <p:bldP spid="22" grpId="0" animBg="1"/>
      <p:bldP spid="23" grpId="0" animBg="1"/>
      <p:bldP spid="25" grpId="0" animBg="1"/>
      <p:bldP spid="26" grpId="0"/>
      <p:bldP spid="27" grpId="0" animBg="1"/>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482509" y="1059582"/>
            <a:ext cx="5829300" cy="3671888"/>
          </a:xfrm>
        </p:spPr>
        <p:txBody>
          <a:bodyPr/>
          <a:lstStyle/>
          <a:p>
            <a:pPr marL="642938" lvl="1" indent="-342900">
              <a:buFont typeface="Wingdings" panose="05000000000000000000" pitchFamily="2" charset="2"/>
              <a:buChar char="§"/>
              <a:defRPr/>
            </a:pPr>
            <a:endParaRPr lang="en-US" dirty="0">
              <a:ea typeface="+mn-ea"/>
            </a:endParaRPr>
          </a:p>
          <a:p>
            <a:pPr marL="0" indent="0">
              <a:buNone/>
              <a:defRPr/>
            </a:pPr>
            <a:endParaRPr lang="en-GB" dirty="0">
              <a:ea typeface="+mn-ea"/>
            </a:endParaRPr>
          </a:p>
          <a:p>
            <a:pPr>
              <a:defRPr/>
            </a:pPr>
            <a:endParaRPr lang="en-US" dirty="0">
              <a:ea typeface="+mn-ea"/>
            </a:endParaRPr>
          </a:p>
        </p:txBody>
      </p:sp>
      <p:sp>
        <p:nvSpPr>
          <p:cNvPr id="18435" name="Platshållare för datum 3"/>
          <p:cNvSpPr>
            <a:spLocks noGrp="1"/>
          </p:cNvSpPr>
          <p:nvPr>
            <p:ph type="dt" sz="quarter" idx="10"/>
          </p:nvPr>
        </p:nvSpPr>
        <p:spPr>
          <a:noFill/>
        </p:spPr>
        <p:txBody>
          <a:bodyPr/>
          <a:lstStyle/>
          <a:p>
            <a:fld id="{2D8FB4AA-0700-4421-8D62-F91C64FB6977}" type="datetime4">
              <a:rPr lang="sv-SE"/>
              <a:pPr/>
              <a:t>16 september 2024</a:t>
            </a:fld>
            <a:endParaRPr lang="sv-SE"/>
          </a:p>
        </p:txBody>
      </p:sp>
      <p:sp>
        <p:nvSpPr>
          <p:cNvPr id="18436" name="Platshållare för sidfot 4"/>
          <p:cNvSpPr>
            <a:spLocks noGrp="1"/>
          </p:cNvSpPr>
          <p:nvPr>
            <p:ph type="ftr" sz="quarter" idx="11"/>
          </p:nvPr>
        </p:nvSpPr>
        <p:spPr>
          <a:noFill/>
        </p:spPr>
        <p:txBody>
          <a:bodyPr/>
          <a:lstStyle/>
          <a:p>
            <a:r>
              <a:rPr lang="sv-SE" dirty="0">
                <a:latin typeface="Arial" pitchFamily="34" charset="0"/>
                <a:ea typeface="ＭＳ Ｐゴシック" charset="-128"/>
              </a:rPr>
              <a:t>Ann Rudman</a:t>
            </a:r>
          </a:p>
        </p:txBody>
      </p:sp>
      <p:sp>
        <p:nvSpPr>
          <p:cNvPr id="18437" name="Platshållare för bildnummer 5"/>
          <p:cNvSpPr>
            <a:spLocks noGrp="1"/>
          </p:cNvSpPr>
          <p:nvPr>
            <p:ph type="sldNum" sz="quarter" idx="12"/>
          </p:nvPr>
        </p:nvSpPr>
        <p:spPr>
          <a:noFill/>
        </p:spPr>
        <p:txBody>
          <a:bodyPr/>
          <a:lstStyle/>
          <a:p>
            <a:fld id="{D4C269C2-1ECE-473F-8E8E-A23DE5209EB0}" type="slidenum">
              <a:rPr lang="sv-SE"/>
              <a:pPr/>
              <a:t>28</a:t>
            </a:fld>
            <a:endParaRPr lang="sv-SE"/>
          </a:p>
        </p:txBody>
      </p:sp>
      <p:sp>
        <p:nvSpPr>
          <p:cNvPr id="2" name="Rektangel 1"/>
          <p:cNvSpPr/>
          <p:nvPr/>
        </p:nvSpPr>
        <p:spPr>
          <a:xfrm>
            <a:off x="1528878" y="588006"/>
            <a:ext cx="4836517" cy="1061829"/>
          </a:xfrm>
          <a:prstGeom prst="rect">
            <a:avLst/>
          </a:prstGeom>
        </p:spPr>
        <p:txBody>
          <a:bodyPr wrap="none">
            <a:spAutoFit/>
          </a:bodyPr>
          <a:lstStyle/>
          <a:p>
            <a:r>
              <a:rPr lang="sv-SE" sz="2100" b="1" dirty="0">
                <a:solidFill>
                  <a:srgbClr val="870052"/>
                </a:solidFill>
                <a:latin typeface="+mn-lt"/>
              </a:rPr>
              <a:t>Andel med utbrändhetssymptom (trend)</a:t>
            </a:r>
          </a:p>
          <a:p>
            <a:r>
              <a:rPr lang="sv-SE" sz="2100" b="1" dirty="0">
                <a:solidFill>
                  <a:srgbClr val="870052"/>
                </a:solidFill>
                <a:latin typeface="+mn-lt"/>
              </a:rPr>
              <a:t>5 första åren i yrket</a:t>
            </a:r>
          </a:p>
          <a:p>
            <a:r>
              <a:rPr lang="sv-SE" sz="2100" b="1" dirty="0">
                <a:solidFill>
                  <a:srgbClr val="870052"/>
                </a:solidFill>
              </a:rPr>
              <a:t> </a:t>
            </a:r>
          </a:p>
        </p:txBody>
      </p:sp>
      <p:graphicFrame>
        <p:nvGraphicFramePr>
          <p:cNvPr id="9" name="Platshållare för innehåll 5"/>
          <p:cNvGraphicFramePr>
            <a:graphicFrameLocks/>
          </p:cNvGraphicFramePr>
          <p:nvPr/>
        </p:nvGraphicFramePr>
        <p:xfrm>
          <a:off x="1547813" y="1590675"/>
          <a:ext cx="5829300" cy="30861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ruta 10"/>
          <p:cNvSpPr txBox="1"/>
          <p:nvPr/>
        </p:nvSpPr>
        <p:spPr>
          <a:xfrm>
            <a:off x="3653898" y="3252953"/>
            <a:ext cx="636713" cy="369332"/>
          </a:xfrm>
          <a:prstGeom prst="rect">
            <a:avLst/>
          </a:prstGeom>
          <a:noFill/>
          <a:ln>
            <a:solidFill>
              <a:schemeClr val="accent1"/>
            </a:solidFill>
          </a:ln>
        </p:spPr>
        <p:txBody>
          <a:bodyPr wrap="none" rtlCol="0">
            <a:spAutoFit/>
          </a:bodyPr>
          <a:lstStyle/>
          <a:p>
            <a:r>
              <a:rPr lang="sv-SE" sz="1800" dirty="0">
                <a:solidFill>
                  <a:schemeClr val="accent1"/>
                </a:solidFill>
                <a:latin typeface="+mj-lt"/>
              </a:rPr>
              <a:t>19 %</a:t>
            </a:r>
          </a:p>
        </p:txBody>
      </p:sp>
      <p:cxnSp>
        <p:nvCxnSpPr>
          <p:cNvPr id="12" name="Rak pil 11"/>
          <p:cNvCxnSpPr>
            <a:stCxn id="11" idx="1"/>
          </p:cNvCxnSpPr>
          <p:nvPr/>
        </p:nvCxnSpPr>
        <p:spPr bwMode="auto">
          <a:xfrm flipH="1" flipV="1">
            <a:off x="2357754" y="2777432"/>
            <a:ext cx="1296144" cy="660187"/>
          </a:xfrm>
          <a:prstGeom prst="straightConnector1">
            <a:avLst/>
          </a:prstGeom>
          <a:solidFill>
            <a:schemeClr val="accent1"/>
          </a:solidFill>
          <a:ln w="9525" cap="flat" cmpd="sng" algn="ctr">
            <a:solidFill>
              <a:schemeClr val="tx1"/>
            </a:solidFill>
            <a:prstDash val="sysDot"/>
            <a:round/>
            <a:headEnd type="none" w="med" len="med"/>
            <a:tailEnd type="arrow"/>
          </a:ln>
          <a:effectLst/>
        </p:spPr>
      </p:cxnSp>
      <p:sp>
        <p:nvSpPr>
          <p:cNvPr id="13" name="textruta 12"/>
          <p:cNvSpPr txBox="1"/>
          <p:nvPr/>
        </p:nvSpPr>
        <p:spPr>
          <a:xfrm>
            <a:off x="7002270" y="2431182"/>
            <a:ext cx="636713" cy="369332"/>
          </a:xfrm>
          <a:prstGeom prst="rect">
            <a:avLst/>
          </a:prstGeom>
          <a:noFill/>
          <a:ln>
            <a:solidFill>
              <a:schemeClr val="accent1"/>
            </a:solidFill>
          </a:ln>
        </p:spPr>
        <p:txBody>
          <a:bodyPr wrap="none" rtlCol="0">
            <a:spAutoFit/>
          </a:bodyPr>
          <a:lstStyle/>
          <a:p>
            <a:r>
              <a:rPr lang="sv-SE" sz="1800" dirty="0">
                <a:solidFill>
                  <a:schemeClr val="accent1"/>
                </a:solidFill>
                <a:latin typeface="+mj-lt"/>
              </a:rPr>
              <a:t>28 %</a:t>
            </a:r>
          </a:p>
        </p:txBody>
      </p:sp>
      <p:cxnSp>
        <p:nvCxnSpPr>
          <p:cNvPr id="14" name="Rak pil 13"/>
          <p:cNvCxnSpPr>
            <a:stCxn id="13" idx="1"/>
          </p:cNvCxnSpPr>
          <p:nvPr/>
        </p:nvCxnSpPr>
        <p:spPr bwMode="auto">
          <a:xfrm flipH="1" flipV="1">
            <a:off x="6732240" y="1826774"/>
            <a:ext cx="270030" cy="789074"/>
          </a:xfrm>
          <a:prstGeom prst="straightConnector1">
            <a:avLst/>
          </a:prstGeom>
          <a:solidFill>
            <a:schemeClr val="accent1"/>
          </a:solidFill>
          <a:ln w="9525" cap="flat" cmpd="sng" algn="ctr">
            <a:solidFill>
              <a:schemeClr val="tx1"/>
            </a:solidFill>
            <a:prstDash val="sysDot"/>
            <a:round/>
            <a:headEnd type="none" w="med" len="med"/>
            <a:tailEnd type="arrow"/>
          </a:ln>
          <a:effectLst/>
        </p:spPr>
      </p:cxnSp>
      <p:sp>
        <p:nvSpPr>
          <p:cNvPr id="15" name="Rektangel 14"/>
          <p:cNvSpPr/>
          <p:nvPr/>
        </p:nvSpPr>
        <p:spPr>
          <a:xfrm>
            <a:off x="1294824" y="4801739"/>
            <a:ext cx="6534726" cy="323165"/>
          </a:xfrm>
          <a:prstGeom prst="rect">
            <a:avLst/>
          </a:prstGeom>
        </p:spPr>
        <p:txBody>
          <a:bodyPr wrap="square">
            <a:spAutoFit/>
          </a:bodyPr>
          <a:lstStyle/>
          <a:p>
            <a:r>
              <a:rPr lang="en-US" sz="750" dirty="0">
                <a:latin typeface="Segoe UI" panose="020B0502040204020203" pitchFamily="34" charset="0"/>
              </a:rPr>
              <a:t>Rudman, A., Gustavsson, P., &amp; </a:t>
            </a:r>
            <a:r>
              <a:rPr lang="en-US" sz="750" dirty="0" err="1">
                <a:latin typeface="Segoe UI" panose="020B0502040204020203" pitchFamily="34" charset="0"/>
              </a:rPr>
              <a:t>Hultell</a:t>
            </a:r>
            <a:r>
              <a:rPr lang="en-US" sz="750" dirty="0">
                <a:latin typeface="Segoe UI" panose="020B0502040204020203" pitchFamily="34" charset="0"/>
              </a:rPr>
              <a:t>, D. (2014). A prospective study of nurses' intentions to leave the profession during their first five years of practice in Sweden. </a:t>
            </a:r>
            <a:r>
              <a:rPr lang="en-US" sz="750" i="1" dirty="0">
                <a:latin typeface="Segoe UI" panose="020B0502040204020203" pitchFamily="34" charset="0"/>
              </a:rPr>
              <a:t>International Journal of Nursing Studies, 51(4), 612-624. doi:10.1016/j.ijnurstu.2013.09.012</a:t>
            </a:r>
          </a:p>
        </p:txBody>
      </p:sp>
    </p:spTree>
    <p:extLst>
      <p:ext uri="{BB962C8B-B14F-4D97-AF65-F5344CB8AC3E}">
        <p14:creationId xmlns:p14="http://schemas.microsoft.com/office/powerpoint/2010/main" val="330015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Platshållare för innehåll 8"/>
          <p:cNvGraphicFramePr>
            <a:graphicFrameLocks noGrp="1"/>
          </p:cNvGraphicFramePr>
          <p:nvPr>
            <p:ph idx="1"/>
          </p:nvPr>
        </p:nvGraphicFramePr>
        <p:xfrm>
          <a:off x="1547813" y="1590675"/>
          <a:ext cx="5829300" cy="3086100"/>
        </p:xfrm>
        <a:graphic>
          <a:graphicData uri="http://schemas.openxmlformats.org/drawingml/2006/chart">
            <c:chart xmlns:c="http://schemas.openxmlformats.org/drawingml/2006/chart" xmlns:r="http://schemas.openxmlformats.org/officeDocument/2006/relationships" r:id="rId2"/>
          </a:graphicData>
        </a:graphic>
      </p:graphicFrame>
      <p:sp>
        <p:nvSpPr>
          <p:cNvPr id="5" name="Platshållare för bildnummer 4"/>
          <p:cNvSpPr>
            <a:spLocks noGrp="1"/>
          </p:cNvSpPr>
          <p:nvPr>
            <p:ph type="sldNum" sz="quarter" idx="12"/>
          </p:nvPr>
        </p:nvSpPr>
        <p:spPr/>
        <p:txBody>
          <a:bodyPr/>
          <a:lstStyle/>
          <a:p>
            <a:pPr>
              <a:defRPr/>
            </a:pPr>
            <a:fld id="{BACA29D8-432B-4C6E-B007-FF988FD031C2}" type="slidenum">
              <a:rPr lang="sv-SE" smtClean="0">
                <a:solidFill>
                  <a:srgbClr val="808080"/>
                </a:solidFill>
              </a:rPr>
              <a:pPr>
                <a:defRPr/>
              </a:pPr>
              <a:t>29</a:t>
            </a:fld>
            <a:endParaRPr lang="sv-SE">
              <a:solidFill>
                <a:srgbClr val="808080"/>
              </a:solidFill>
            </a:endParaRPr>
          </a:p>
        </p:txBody>
      </p:sp>
      <p:sp>
        <p:nvSpPr>
          <p:cNvPr id="11" name="textruta 10"/>
          <p:cNvSpPr txBox="1"/>
          <p:nvPr/>
        </p:nvSpPr>
        <p:spPr>
          <a:xfrm>
            <a:off x="4355976" y="3468413"/>
            <a:ext cx="636713" cy="369332"/>
          </a:xfrm>
          <a:prstGeom prst="rect">
            <a:avLst/>
          </a:prstGeom>
          <a:noFill/>
          <a:ln>
            <a:solidFill>
              <a:schemeClr val="accent1"/>
            </a:solidFill>
          </a:ln>
        </p:spPr>
        <p:txBody>
          <a:bodyPr wrap="none" rtlCol="0">
            <a:spAutoFit/>
          </a:bodyPr>
          <a:lstStyle/>
          <a:p>
            <a:r>
              <a:rPr lang="sv-SE" sz="1800" dirty="0">
                <a:solidFill>
                  <a:schemeClr val="accent1"/>
                </a:solidFill>
                <a:latin typeface="+mj-lt"/>
              </a:rPr>
              <a:t>10 %</a:t>
            </a:r>
          </a:p>
        </p:txBody>
      </p:sp>
      <p:cxnSp>
        <p:nvCxnSpPr>
          <p:cNvPr id="12" name="Rak pil 11"/>
          <p:cNvCxnSpPr>
            <a:stCxn id="11" idx="1"/>
          </p:cNvCxnSpPr>
          <p:nvPr/>
        </p:nvCxnSpPr>
        <p:spPr bwMode="auto">
          <a:xfrm flipH="1" flipV="1">
            <a:off x="2303748" y="3284935"/>
            <a:ext cx="2052228" cy="368144"/>
          </a:xfrm>
          <a:prstGeom prst="straightConnector1">
            <a:avLst/>
          </a:prstGeom>
          <a:solidFill>
            <a:schemeClr val="accent1"/>
          </a:solidFill>
          <a:ln w="9525" cap="flat" cmpd="sng" algn="ctr">
            <a:solidFill>
              <a:schemeClr val="tx1"/>
            </a:solidFill>
            <a:prstDash val="sysDot"/>
            <a:round/>
            <a:headEnd type="none" w="med" len="med"/>
            <a:tailEnd type="arrow"/>
          </a:ln>
          <a:effectLst/>
        </p:spPr>
      </p:cxnSp>
      <p:sp>
        <p:nvSpPr>
          <p:cNvPr id="13" name="textruta 12"/>
          <p:cNvSpPr txBox="1"/>
          <p:nvPr/>
        </p:nvSpPr>
        <p:spPr>
          <a:xfrm>
            <a:off x="7056276" y="2938685"/>
            <a:ext cx="636713" cy="369332"/>
          </a:xfrm>
          <a:prstGeom prst="rect">
            <a:avLst/>
          </a:prstGeom>
          <a:noFill/>
          <a:ln>
            <a:solidFill>
              <a:schemeClr val="accent1"/>
            </a:solidFill>
          </a:ln>
        </p:spPr>
        <p:txBody>
          <a:bodyPr wrap="none" rtlCol="0">
            <a:spAutoFit/>
          </a:bodyPr>
          <a:lstStyle/>
          <a:p>
            <a:r>
              <a:rPr lang="sv-SE" sz="1800" dirty="0">
                <a:solidFill>
                  <a:schemeClr val="accent1"/>
                </a:solidFill>
                <a:latin typeface="+mj-lt"/>
              </a:rPr>
              <a:t>18 %</a:t>
            </a:r>
          </a:p>
        </p:txBody>
      </p:sp>
      <p:cxnSp>
        <p:nvCxnSpPr>
          <p:cNvPr id="14" name="Rak pil 13"/>
          <p:cNvCxnSpPr>
            <a:stCxn id="13" idx="1"/>
          </p:cNvCxnSpPr>
          <p:nvPr/>
        </p:nvCxnSpPr>
        <p:spPr bwMode="auto">
          <a:xfrm flipH="1" flipV="1">
            <a:off x="6678234" y="2324386"/>
            <a:ext cx="378042" cy="798965"/>
          </a:xfrm>
          <a:prstGeom prst="straightConnector1">
            <a:avLst/>
          </a:prstGeom>
          <a:solidFill>
            <a:schemeClr val="accent1"/>
          </a:solidFill>
          <a:ln w="9525" cap="flat" cmpd="sng" algn="ctr">
            <a:solidFill>
              <a:schemeClr val="tx1"/>
            </a:solidFill>
            <a:prstDash val="sysDot"/>
            <a:round/>
            <a:headEnd type="none" w="med" len="med"/>
            <a:tailEnd type="arrow"/>
          </a:ln>
          <a:effectLst/>
        </p:spPr>
      </p:cxnSp>
      <p:sp>
        <p:nvSpPr>
          <p:cNvPr id="15" name="Platshållare för sidfot 5"/>
          <p:cNvSpPr txBox="1">
            <a:spLocks/>
          </p:cNvSpPr>
          <p:nvPr/>
        </p:nvSpPr>
        <p:spPr bwMode="auto">
          <a:xfrm>
            <a:off x="1485900" y="4857750"/>
            <a:ext cx="21717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algn="l" rtl="0" eaLnBrk="0" fontAlgn="base" hangingPunct="0">
              <a:spcBef>
                <a:spcPct val="0"/>
              </a:spcBef>
              <a:spcAft>
                <a:spcPct val="0"/>
              </a:spcAft>
              <a:defRPr sz="800" kern="1200">
                <a:solidFill>
                  <a:schemeClr val="bg2"/>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defTabSz="685800">
              <a:defRPr/>
            </a:pPr>
            <a:r>
              <a:rPr lang="sv-SE" sz="600">
                <a:solidFill>
                  <a:srgbClr val="808080"/>
                </a:solidFill>
                <a:latin typeface="Arial"/>
              </a:rPr>
              <a:t>Ann Rudman</a:t>
            </a:r>
            <a:endParaRPr lang="sv-SE" sz="600" dirty="0">
              <a:solidFill>
                <a:srgbClr val="808080"/>
              </a:solidFill>
              <a:latin typeface="Arial"/>
            </a:endParaRP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036" y="32402"/>
            <a:ext cx="2933514" cy="1648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ubrik 9"/>
          <p:cNvSpPr txBox="1">
            <a:spLocks/>
          </p:cNvSpPr>
          <p:nvPr/>
        </p:nvSpPr>
        <p:spPr bwMode="auto">
          <a:xfrm>
            <a:off x="1441326" y="432788"/>
            <a:ext cx="5829300" cy="85725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algn="l" rtl="0" eaLnBrk="0" fontAlgn="base" hangingPunct="0">
              <a:spcBef>
                <a:spcPct val="0"/>
              </a:spcBef>
              <a:spcAft>
                <a:spcPct val="0"/>
              </a:spcAft>
              <a:defRPr sz="2800" b="1">
                <a:solidFill>
                  <a:schemeClr val="accent1"/>
                </a:solidFill>
                <a:latin typeface="+mj-lt"/>
                <a:ea typeface="+mj-ea"/>
                <a:cs typeface="+mj-cs"/>
              </a:defRPr>
            </a:lvl1pPr>
            <a:lvl2pPr algn="l" rtl="0" eaLnBrk="0" fontAlgn="base" hangingPunct="0">
              <a:spcBef>
                <a:spcPct val="0"/>
              </a:spcBef>
              <a:spcAft>
                <a:spcPct val="0"/>
              </a:spcAft>
              <a:defRPr sz="2800" b="1">
                <a:solidFill>
                  <a:schemeClr val="accent1"/>
                </a:solidFill>
                <a:latin typeface="Arial" charset="0"/>
              </a:defRPr>
            </a:lvl2pPr>
            <a:lvl3pPr algn="l" rtl="0" eaLnBrk="0" fontAlgn="base" hangingPunct="0">
              <a:spcBef>
                <a:spcPct val="0"/>
              </a:spcBef>
              <a:spcAft>
                <a:spcPct val="0"/>
              </a:spcAft>
              <a:defRPr sz="2800" b="1">
                <a:solidFill>
                  <a:schemeClr val="accent1"/>
                </a:solidFill>
                <a:latin typeface="Arial" charset="0"/>
              </a:defRPr>
            </a:lvl3pPr>
            <a:lvl4pPr algn="l" rtl="0" eaLnBrk="0" fontAlgn="base" hangingPunct="0">
              <a:spcBef>
                <a:spcPct val="0"/>
              </a:spcBef>
              <a:spcAft>
                <a:spcPct val="0"/>
              </a:spcAft>
              <a:defRPr sz="2800" b="1">
                <a:solidFill>
                  <a:schemeClr val="accent1"/>
                </a:solidFill>
                <a:latin typeface="Arial" charset="0"/>
              </a:defRPr>
            </a:lvl4pPr>
            <a:lvl5pPr algn="l" rtl="0" eaLnBrk="0" fontAlgn="base" hangingPunct="0">
              <a:spcBef>
                <a:spcPct val="0"/>
              </a:spcBef>
              <a:spcAft>
                <a:spcPct val="0"/>
              </a:spcAft>
              <a:defRPr sz="2800" b="1">
                <a:solidFill>
                  <a:schemeClr val="accent1"/>
                </a:solidFill>
                <a:latin typeface="Arial" charset="0"/>
              </a:defRPr>
            </a:lvl5pPr>
            <a:lvl6pPr marL="457200" algn="l" rtl="0" fontAlgn="base">
              <a:spcBef>
                <a:spcPct val="0"/>
              </a:spcBef>
              <a:spcAft>
                <a:spcPct val="0"/>
              </a:spcAft>
              <a:defRPr sz="2800" b="1">
                <a:solidFill>
                  <a:schemeClr val="accent1"/>
                </a:solidFill>
                <a:latin typeface="Arial" charset="0"/>
              </a:defRPr>
            </a:lvl6pPr>
            <a:lvl7pPr marL="914400" algn="l" rtl="0" fontAlgn="base">
              <a:spcBef>
                <a:spcPct val="0"/>
              </a:spcBef>
              <a:spcAft>
                <a:spcPct val="0"/>
              </a:spcAft>
              <a:defRPr sz="2800" b="1">
                <a:solidFill>
                  <a:schemeClr val="accent1"/>
                </a:solidFill>
                <a:latin typeface="Arial" charset="0"/>
              </a:defRPr>
            </a:lvl7pPr>
            <a:lvl8pPr marL="1371600" algn="l" rtl="0" fontAlgn="base">
              <a:spcBef>
                <a:spcPct val="0"/>
              </a:spcBef>
              <a:spcAft>
                <a:spcPct val="0"/>
              </a:spcAft>
              <a:defRPr sz="2800" b="1">
                <a:solidFill>
                  <a:schemeClr val="accent1"/>
                </a:solidFill>
                <a:latin typeface="Arial" charset="0"/>
              </a:defRPr>
            </a:lvl8pPr>
            <a:lvl9pPr marL="1828800" algn="l" rtl="0" fontAlgn="base">
              <a:spcBef>
                <a:spcPct val="0"/>
              </a:spcBef>
              <a:spcAft>
                <a:spcPct val="0"/>
              </a:spcAft>
              <a:defRPr sz="2800" b="1">
                <a:solidFill>
                  <a:schemeClr val="accent1"/>
                </a:solidFill>
                <a:latin typeface="Arial" charset="0"/>
              </a:defRPr>
            </a:lvl9pPr>
          </a:lstStyle>
          <a:p>
            <a:r>
              <a:rPr lang="sv-SE" sz="1800" kern="0" dirty="0"/>
              <a:t>Andel som ofta tänker på att </a:t>
            </a:r>
          </a:p>
          <a:p>
            <a:r>
              <a:rPr lang="sv-SE" sz="1800" kern="0" dirty="0"/>
              <a:t>lämna yrket (trend)</a:t>
            </a:r>
          </a:p>
          <a:p>
            <a:r>
              <a:rPr lang="sv-SE" sz="1800" kern="0" dirty="0"/>
              <a:t>5 första åren i yrket</a:t>
            </a:r>
          </a:p>
        </p:txBody>
      </p:sp>
      <p:sp>
        <p:nvSpPr>
          <p:cNvPr id="18" name="Rektangel 17"/>
          <p:cNvSpPr/>
          <p:nvPr/>
        </p:nvSpPr>
        <p:spPr>
          <a:xfrm>
            <a:off x="1294824" y="4801739"/>
            <a:ext cx="6534726" cy="323165"/>
          </a:xfrm>
          <a:prstGeom prst="rect">
            <a:avLst/>
          </a:prstGeom>
        </p:spPr>
        <p:txBody>
          <a:bodyPr wrap="square">
            <a:spAutoFit/>
          </a:bodyPr>
          <a:lstStyle/>
          <a:p>
            <a:r>
              <a:rPr lang="en-US" sz="750" dirty="0">
                <a:latin typeface="Segoe UI" panose="020B0502040204020203" pitchFamily="34" charset="0"/>
              </a:rPr>
              <a:t>Rudman, A., Gustavsson, P., &amp; </a:t>
            </a:r>
            <a:r>
              <a:rPr lang="en-US" sz="750" dirty="0" err="1">
                <a:latin typeface="Segoe UI" panose="020B0502040204020203" pitchFamily="34" charset="0"/>
              </a:rPr>
              <a:t>Hultell</a:t>
            </a:r>
            <a:r>
              <a:rPr lang="en-US" sz="750" dirty="0">
                <a:latin typeface="Segoe UI" panose="020B0502040204020203" pitchFamily="34" charset="0"/>
              </a:rPr>
              <a:t>, D. (2014). A prospective study of nurses' intentions to leave the profession during their first five years of practice in Sweden. </a:t>
            </a:r>
            <a:r>
              <a:rPr lang="en-US" sz="750" i="1" dirty="0">
                <a:latin typeface="Segoe UI" panose="020B0502040204020203" pitchFamily="34" charset="0"/>
              </a:rPr>
              <a:t>International Journal of Nursing Studies, 51(4), 612-624. doi:10.1016/j.ijnurstu.2013.09.012</a:t>
            </a:r>
          </a:p>
        </p:txBody>
      </p:sp>
    </p:spTree>
    <p:extLst>
      <p:ext uri="{BB962C8B-B14F-4D97-AF65-F5344CB8AC3E}">
        <p14:creationId xmlns:p14="http://schemas.microsoft.com/office/powerpoint/2010/main" val="3112221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Platshållare för bildnummer 4"/>
          <p:cNvSpPr>
            <a:spLocks noGrp="1"/>
          </p:cNvSpPr>
          <p:nvPr>
            <p:ph type="sldNum" sz="quarter" idx="12"/>
          </p:nvPr>
        </p:nvSpPr>
        <p:spPr>
          <a:noFill/>
        </p:spPr>
        <p:txBody>
          <a:bodyPr/>
          <a:lstStyle/>
          <a:p>
            <a:fld id="{D3C19C7D-EAE6-4B92-9DC5-A0A3D96A6551}" type="slidenum">
              <a:rPr lang="sv-SE" smtClean="0"/>
              <a:pPr/>
              <a:t>3</a:t>
            </a:fld>
            <a:endParaRPr lang="sv-SE"/>
          </a:p>
        </p:txBody>
      </p:sp>
      <p:sp>
        <p:nvSpPr>
          <p:cNvPr id="8197" name="Rectangle 2"/>
          <p:cNvSpPr>
            <a:spLocks noGrp="1" noChangeArrowheads="1"/>
          </p:cNvSpPr>
          <p:nvPr>
            <p:ph type="title"/>
          </p:nvPr>
        </p:nvSpPr>
        <p:spPr>
          <a:xfrm>
            <a:off x="395536" y="465534"/>
            <a:ext cx="6542484" cy="857250"/>
          </a:xfrm>
        </p:spPr>
        <p:txBody>
          <a:bodyPr/>
          <a:lstStyle/>
          <a:p>
            <a:pPr eaLnBrk="1" hangingPunct="1"/>
            <a:r>
              <a:rPr lang="sv-SE" dirty="0"/>
              <a:t>Antal långtidssjukskrivna från år 1998 - 2003 </a:t>
            </a:r>
          </a:p>
        </p:txBody>
      </p:sp>
      <p:pic>
        <p:nvPicPr>
          <p:cNvPr id="758787" name="Picture 3"/>
          <p:cNvPicPr>
            <a:picLocks noChangeAspect="1" noChangeArrowheads="1"/>
          </p:cNvPicPr>
          <p:nvPr/>
        </p:nvPicPr>
        <p:blipFill>
          <a:blip r:embed="rId3" cstate="print"/>
          <a:srcRect l="20004" t="30641" r="16849" b="15065"/>
          <a:stretch>
            <a:fillRect/>
          </a:stretch>
        </p:blipFill>
        <p:spPr bwMode="auto">
          <a:xfrm>
            <a:off x="4279146" y="1167594"/>
            <a:ext cx="2884845" cy="3510372"/>
          </a:xfrm>
          <a:prstGeom prst="rect">
            <a:avLst/>
          </a:prstGeom>
          <a:noFill/>
          <a:ln w="9525">
            <a:noFill/>
            <a:miter lim="800000"/>
            <a:headEnd/>
            <a:tailEnd/>
          </a:ln>
        </p:spPr>
      </p:pic>
      <p:sp>
        <p:nvSpPr>
          <p:cNvPr id="3" name="Rektangel 2"/>
          <p:cNvSpPr/>
          <p:nvPr/>
        </p:nvSpPr>
        <p:spPr>
          <a:xfrm>
            <a:off x="539552" y="1491854"/>
            <a:ext cx="3600400" cy="2308324"/>
          </a:xfrm>
          <a:prstGeom prst="rect">
            <a:avLst/>
          </a:prstGeom>
        </p:spPr>
        <p:txBody>
          <a:bodyPr wrap="square">
            <a:spAutoFit/>
          </a:bodyPr>
          <a:lstStyle/>
          <a:p>
            <a:r>
              <a:rPr lang="sv-SE" sz="1800" dirty="0">
                <a:latin typeface="+mn-lt"/>
              </a:rPr>
              <a:t>Högsta ökningen för anställda inom den offentliga sektorn, dvs läkare, </a:t>
            </a:r>
            <a:r>
              <a:rPr lang="sv-SE" sz="1800" b="1" dirty="0">
                <a:solidFill>
                  <a:schemeClr val="accent1"/>
                </a:solidFill>
                <a:latin typeface="+mn-lt"/>
              </a:rPr>
              <a:t>sjuksköterskor</a:t>
            </a:r>
            <a:r>
              <a:rPr lang="sv-SE" sz="1800" dirty="0">
                <a:latin typeface="+mn-lt"/>
              </a:rPr>
              <a:t>, lärare</a:t>
            </a:r>
          </a:p>
          <a:p>
            <a:endParaRPr lang="sv-SE" sz="1800" dirty="0">
              <a:latin typeface="+mn-lt"/>
            </a:endParaRPr>
          </a:p>
          <a:p>
            <a:r>
              <a:rPr lang="sv-SE" sz="1800" dirty="0">
                <a:latin typeface="+mn-lt"/>
              </a:rPr>
              <a:t>Liknande trend av nedsatt arbetsförmåga p.g.a. mental ohälsa såsom stress, utbrändhet och depression finns i Europa och USA</a:t>
            </a:r>
          </a:p>
        </p:txBody>
      </p:sp>
    </p:spTree>
    <p:extLst>
      <p:ext uri="{BB962C8B-B14F-4D97-AF65-F5344CB8AC3E}">
        <p14:creationId xmlns:p14="http://schemas.microsoft.com/office/powerpoint/2010/main" val="4014990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pPr>
              <a:defRPr/>
            </a:pPr>
            <a:fld id="{AA0C4F6E-6E30-4D57-9E99-0EB700EC5000}" type="slidenum">
              <a:rPr lang="sv-SE" smtClean="0">
                <a:solidFill>
                  <a:srgbClr val="808080"/>
                </a:solidFill>
              </a:rPr>
              <a:pPr>
                <a:defRPr/>
              </a:pPr>
              <a:t>30</a:t>
            </a:fld>
            <a:endParaRPr lang="sv-SE">
              <a:solidFill>
                <a:srgbClr val="808080"/>
              </a:solidFill>
            </a:endParaRPr>
          </a:p>
        </p:txBody>
      </p:sp>
      <p:graphicFrame>
        <p:nvGraphicFramePr>
          <p:cNvPr id="7" name="Diagram 6"/>
          <p:cNvGraphicFramePr/>
          <p:nvPr/>
        </p:nvGraphicFramePr>
        <p:xfrm>
          <a:off x="1871700" y="1977684"/>
          <a:ext cx="3402378" cy="2376264"/>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Rak pil 8"/>
          <p:cNvCxnSpPr/>
          <p:nvPr/>
        </p:nvCxnSpPr>
        <p:spPr bwMode="auto">
          <a:xfrm flipH="1">
            <a:off x="4463988" y="3219822"/>
            <a:ext cx="1458162" cy="648072"/>
          </a:xfrm>
          <a:prstGeom prst="straightConnector1">
            <a:avLst/>
          </a:prstGeom>
          <a:solidFill>
            <a:schemeClr val="accent1"/>
          </a:solidFill>
          <a:ln w="9525" cap="flat" cmpd="sng" algn="ctr">
            <a:solidFill>
              <a:srgbClr val="0070C0"/>
            </a:solidFill>
            <a:prstDash val="solid"/>
            <a:round/>
            <a:headEnd type="none" w="med" len="med"/>
            <a:tailEnd type="arrow"/>
          </a:ln>
          <a:effectLst/>
        </p:spPr>
      </p:cxnSp>
      <p:cxnSp>
        <p:nvCxnSpPr>
          <p:cNvPr id="11" name="Rak pil 10"/>
          <p:cNvCxnSpPr/>
          <p:nvPr/>
        </p:nvCxnSpPr>
        <p:spPr bwMode="auto">
          <a:xfrm flipH="1">
            <a:off x="3815916" y="2571750"/>
            <a:ext cx="2106234" cy="0"/>
          </a:xfrm>
          <a:prstGeom prst="straightConnector1">
            <a:avLst/>
          </a:prstGeom>
          <a:solidFill>
            <a:schemeClr val="accent1"/>
          </a:solidFill>
          <a:ln w="9525" cap="flat" cmpd="sng" algn="ctr">
            <a:solidFill>
              <a:schemeClr val="accent1"/>
            </a:solidFill>
            <a:prstDash val="solid"/>
            <a:round/>
            <a:headEnd type="none" w="med" len="med"/>
            <a:tailEnd type="arrow"/>
          </a:ln>
          <a:effectLst/>
        </p:spPr>
      </p:cxnSp>
      <p:sp>
        <p:nvSpPr>
          <p:cNvPr id="12" name="textruta 11"/>
          <p:cNvSpPr txBox="1"/>
          <p:nvPr/>
        </p:nvSpPr>
        <p:spPr>
          <a:xfrm>
            <a:off x="6084168" y="2247715"/>
            <a:ext cx="1707070" cy="507831"/>
          </a:xfrm>
          <a:prstGeom prst="rect">
            <a:avLst/>
          </a:prstGeom>
          <a:noFill/>
          <a:ln>
            <a:noFill/>
          </a:ln>
        </p:spPr>
        <p:txBody>
          <a:bodyPr wrap="none" rtlCol="0">
            <a:spAutoFit/>
          </a:bodyPr>
          <a:lstStyle/>
          <a:p>
            <a:r>
              <a:rPr lang="sv-SE" sz="1350" dirty="0">
                <a:solidFill>
                  <a:schemeClr val="accent1"/>
                </a:solidFill>
                <a:latin typeface="+mj-lt"/>
              </a:rPr>
              <a:t>Personer med </a:t>
            </a:r>
          </a:p>
          <a:p>
            <a:r>
              <a:rPr lang="sv-SE" sz="1350" dirty="0">
                <a:solidFill>
                  <a:schemeClr val="accent1"/>
                </a:solidFill>
                <a:latin typeface="+mj-lt"/>
              </a:rPr>
              <a:t>utbrändhetssymptom</a:t>
            </a:r>
          </a:p>
        </p:txBody>
      </p:sp>
      <p:sp>
        <p:nvSpPr>
          <p:cNvPr id="13" name="textruta 12"/>
          <p:cNvSpPr txBox="1"/>
          <p:nvPr/>
        </p:nvSpPr>
        <p:spPr>
          <a:xfrm>
            <a:off x="6084168" y="3003799"/>
            <a:ext cx="1707070" cy="507831"/>
          </a:xfrm>
          <a:prstGeom prst="rect">
            <a:avLst/>
          </a:prstGeom>
          <a:noFill/>
          <a:ln>
            <a:noFill/>
          </a:ln>
        </p:spPr>
        <p:txBody>
          <a:bodyPr wrap="none" rtlCol="0">
            <a:spAutoFit/>
          </a:bodyPr>
          <a:lstStyle/>
          <a:p>
            <a:r>
              <a:rPr lang="sv-SE" sz="1350" dirty="0">
                <a:solidFill>
                  <a:srgbClr val="0070C0"/>
                </a:solidFill>
                <a:latin typeface="+mj-lt"/>
              </a:rPr>
              <a:t>Personer utan</a:t>
            </a:r>
          </a:p>
          <a:p>
            <a:r>
              <a:rPr lang="sv-SE" sz="1350" dirty="0">
                <a:solidFill>
                  <a:srgbClr val="0070C0"/>
                </a:solidFill>
                <a:latin typeface="+mj-lt"/>
              </a:rPr>
              <a:t>utbrändhetssymptom</a:t>
            </a:r>
          </a:p>
        </p:txBody>
      </p:sp>
      <p:sp>
        <p:nvSpPr>
          <p:cNvPr id="10" name="Platshållare för sidfot 5"/>
          <p:cNvSpPr txBox="1">
            <a:spLocks/>
          </p:cNvSpPr>
          <p:nvPr/>
        </p:nvSpPr>
        <p:spPr bwMode="auto">
          <a:xfrm>
            <a:off x="1485900" y="4857750"/>
            <a:ext cx="21717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algn="l" rtl="0" eaLnBrk="0" fontAlgn="base" hangingPunct="0">
              <a:spcBef>
                <a:spcPct val="0"/>
              </a:spcBef>
              <a:spcAft>
                <a:spcPct val="0"/>
              </a:spcAft>
              <a:defRPr sz="800" kern="1200">
                <a:solidFill>
                  <a:schemeClr val="bg2"/>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defTabSz="685800">
              <a:defRPr/>
            </a:pPr>
            <a:r>
              <a:rPr lang="sv-SE" sz="600">
                <a:solidFill>
                  <a:srgbClr val="808080"/>
                </a:solidFill>
                <a:latin typeface="Arial"/>
              </a:rPr>
              <a:t>Ann Rudman</a:t>
            </a:r>
            <a:endParaRPr lang="sv-SE" sz="600" dirty="0">
              <a:solidFill>
                <a:srgbClr val="808080"/>
              </a:solidFill>
              <a:latin typeface="Arial"/>
            </a:endParaRPr>
          </a:p>
        </p:txBody>
      </p:sp>
      <p:sp>
        <p:nvSpPr>
          <p:cNvPr id="3" name="Rubrik 1">
            <a:extLst>
              <a:ext uri="{FF2B5EF4-FFF2-40B4-BE49-F238E27FC236}">
                <a16:creationId xmlns:a16="http://schemas.microsoft.com/office/drawing/2014/main" id="{EECC8D36-D581-237B-381A-79F28E95D52B}"/>
              </a:ext>
            </a:extLst>
          </p:cNvPr>
          <p:cNvSpPr txBox="1">
            <a:spLocks/>
          </p:cNvSpPr>
          <p:nvPr/>
        </p:nvSpPr>
        <p:spPr bwMode="auto">
          <a:xfrm>
            <a:off x="454506" y="411510"/>
            <a:ext cx="7645886" cy="1211289"/>
          </a:xfrm>
          <a:prstGeom prst="rect">
            <a:avLst/>
          </a:prstGeom>
          <a:noFill/>
          <a:ln>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normAutofit fontScale="97500"/>
          </a:bodyPr>
          <a:lstStyle>
            <a:lvl1pPr algn="l" rtl="0" eaLnBrk="1" fontAlgn="base" hangingPunct="1">
              <a:spcBef>
                <a:spcPct val="0"/>
              </a:spcBef>
              <a:spcAft>
                <a:spcPct val="0"/>
              </a:spcAft>
              <a:defRPr sz="2800" b="0" spc="-50" baseline="0">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charset="0"/>
              </a:defRPr>
            </a:lvl2pPr>
            <a:lvl3pPr algn="l" rtl="0" eaLnBrk="1" fontAlgn="base" hangingPunct="1">
              <a:spcBef>
                <a:spcPct val="0"/>
              </a:spcBef>
              <a:spcAft>
                <a:spcPct val="0"/>
              </a:spcAft>
              <a:defRPr sz="2800" b="1">
                <a:solidFill>
                  <a:schemeClr val="accent1"/>
                </a:solidFill>
                <a:latin typeface="Arial" charset="0"/>
              </a:defRPr>
            </a:lvl3pPr>
            <a:lvl4pPr algn="l" rtl="0" eaLnBrk="1" fontAlgn="base" hangingPunct="1">
              <a:spcBef>
                <a:spcPct val="0"/>
              </a:spcBef>
              <a:spcAft>
                <a:spcPct val="0"/>
              </a:spcAft>
              <a:defRPr sz="2800" b="1">
                <a:solidFill>
                  <a:schemeClr val="accent1"/>
                </a:solidFill>
                <a:latin typeface="Arial" charset="0"/>
              </a:defRPr>
            </a:lvl4pPr>
            <a:lvl5pPr algn="l" rtl="0" eaLnBrk="1" fontAlgn="base" hangingPunct="1">
              <a:spcBef>
                <a:spcPct val="0"/>
              </a:spcBef>
              <a:spcAft>
                <a:spcPct val="0"/>
              </a:spcAft>
              <a:defRPr sz="2800" b="1">
                <a:solidFill>
                  <a:schemeClr val="accent1"/>
                </a:solidFill>
                <a:latin typeface="Arial" charset="0"/>
              </a:defRPr>
            </a:lvl5pPr>
            <a:lvl6pPr marL="457200" algn="l" rtl="0" eaLnBrk="1" fontAlgn="base" hangingPunct="1">
              <a:spcBef>
                <a:spcPct val="0"/>
              </a:spcBef>
              <a:spcAft>
                <a:spcPct val="0"/>
              </a:spcAft>
              <a:defRPr sz="2800" b="1">
                <a:solidFill>
                  <a:schemeClr val="accent1"/>
                </a:solidFill>
                <a:latin typeface="Arial" charset="0"/>
              </a:defRPr>
            </a:lvl6pPr>
            <a:lvl7pPr marL="914400" algn="l" rtl="0" eaLnBrk="1" fontAlgn="base" hangingPunct="1">
              <a:spcBef>
                <a:spcPct val="0"/>
              </a:spcBef>
              <a:spcAft>
                <a:spcPct val="0"/>
              </a:spcAft>
              <a:defRPr sz="2800" b="1">
                <a:solidFill>
                  <a:schemeClr val="accent1"/>
                </a:solidFill>
                <a:latin typeface="Arial" charset="0"/>
              </a:defRPr>
            </a:lvl7pPr>
            <a:lvl8pPr marL="1371600" algn="l" rtl="0" eaLnBrk="1" fontAlgn="base" hangingPunct="1">
              <a:spcBef>
                <a:spcPct val="0"/>
              </a:spcBef>
              <a:spcAft>
                <a:spcPct val="0"/>
              </a:spcAft>
              <a:defRPr sz="2800" b="1">
                <a:solidFill>
                  <a:schemeClr val="accent1"/>
                </a:solidFill>
                <a:latin typeface="Arial" charset="0"/>
              </a:defRPr>
            </a:lvl8pPr>
            <a:lvl9pPr marL="1828800" algn="l" rtl="0" eaLnBrk="1" fontAlgn="base" hangingPunct="1">
              <a:spcBef>
                <a:spcPct val="0"/>
              </a:spcBef>
              <a:spcAft>
                <a:spcPct val="0"/>
              </a:spcAft>
              <a:defRPr sz="2800" b="1">
                <a:solidFill>
                  <a:schemeClr val="accent1"/>
                </a:solidFill>
                <a:latin typeface="Arial" charset="0"/>
              </a:defRPr>
            </a:lvl9pPr>
          </a:lstStyle>
          <a:p>
            <a:r>
              <a:rPr lang="sv-SE" sz="2800" b="1" dirty="0"/>
              <a:t>Andel som ofta tänker på att lämna yrket (trend)</a:t>
            </a:r>
            <a:endParaRPr lang="sv-SE" kern="0" dirty="0"/>
          </a:p>
        </p:txBody>
      </p:sp>
    </p:spTree>
    <p:extLst>
      <p:ext uri="{BB962C8B-B14F-4D97-AF65-F5344CB8AC3E}">
        <p14:creationId xmlns:p14="http://schemas.microsoft.com/office/powerpoint/2010/main" val="2732758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Platshållare för bildnummer 5"/>
          <p:cNvSpPr>
            <a:spLocks noGrp="1"/>
          </p:cNvSpPr>
          <p:nvPr>
            <p:ph type="sldNum" sz="quarter" idx="4294967295"/>
          </p:nvPr>
        </p:nvSpPr>
        <p:spPr>
          <a:xfrm>
            <a:off x="7486650" y="4857750"/>
            <a:ext cx="514350" cy="171450"/>
          </a:xfrm>
          <a:noFill/>
        </p:spPr>
        <p:txBody>
          <a:bodyPr/>
          <a:lstStyle/>
          <a:p>
            <a:fld id="{797BF0EA-0309-4C6B-93B2-7CF3816D9AE6}" type="slidenum">
              <a:rPr lang="sv-SE" smtClean="0"/>
              <a:pPr/>
              <a:t>31</a:t>
            </a:fld>
            <a:endParaRPr lang="sv-SE" dirty="0"/>
          </a:p>
        </p:txBody>
      </p:sp>
      <p:pic>
        <p:nvPicPr>
          <p:cNvPr id="5" name="Bildobjekt 4">
            <a:extLst>
              <a:ext uri="{FF2B5EF4-FFF2-40B4-BE49-F238E27FC236}">
                <a16:creationId xmlns:a16="http://schemas.microsoft.com/office/drawing/2014/main" id="{1423F76C-2E92-4876-889E-47DB89B35C81}"/>
              </a:ext>
            </a:extLst>
          </p:cNvPr>
          <p:cNvPicPr>
            <a:picLocks noChangeAspect="1"/>
          </p:cNvPicPr>
          <p:nvPr/>
        </p:nvPicPr>
        <p:blipFill>
          <a:blip r:embed="rId3"/>
          <a:stretch>
            <a:fillRect/>
          </a:stretch>
        </p:blipFill>
        <p:spPr>
          <a:xfrm>
            <a:off x="0" y="0"/>
            <a:ext cx="6887114" cy="5169588"/>
          </a:xfrm>
          <a:prstGeom prst="rect">
            <a:avLst/>
          </a:prstGeom>
        </p:spPr>
      </p:pic>
      <p:sp>
        <p:nvSpPr>
          <p:cNvPr id="6" name="Rubrik 6">
            <a:extLst>
              <a:ext uri="{FF2B5EF4-FFF2-40B4-BE49-F238E27FC236}">
                <a16:creationId xmlns:a16="http://schemas.microsoft.com/office/drawing/2014/main" id="{EC529301-F621-497E-A752-0DA92E8E7B5C}"/>
              </a:ext>
            </a:extLst>
          </p:cNvPr>
          <p:cNvSpPr txBox="1">
            <a:spLocks/>
          </p:cNvSpPr>
          <p:nvPr/>
        </p:nvSpPr>
        <p:spPr>
          <a:xfrm>
            <a:off x="1705536" y="-164554"/>
            <a:ext cx="3476042" cy="720080"/>
          </a:xfrm>
          <a:prstGeom prst="rect">
            <a:avLst/>
          </a:prstGeom>
        </p:spPr>
        <p:txBody>
          <a:bodyPr vert="horz" lIns="68580" tIns="34290" rIns="68580" bIns="34290" rtlCol="0" anchor="b">
            <a:noAutofit/>
          </a:bodyPr>
          <a:lstStyle>
            <a:lvl1pPr algn="ctr" defTabSz="685800" rtl="0" eaLnBrk="1" latinLnBrk="0" hangingPunct="1">
              <a:lnSpc>
                <a:spcPct val="90000"/>
              </a:lnSpc>
              <a:spcBef>
                <a:spcPct val="0"/>
              </a:spcBef>
              <a:buNone/>
              <a:defRPr sz="4500" b="1" kern="1200">
                <a:gradFill>
                  <a:gsLst>
                    <a:gs pos="0">
                      <a:srgbClr val="E50076"/>
                    </a:gs>
                    <a:gs pos="100000">
                      <a:srgbClr val="4B2582"/>
                    </a:gs>
                  </a:gsLst>
                  <a:lin ang="2700000" scaled="0"/>
                </a:gradFill>
                <a:latin typeface="Times New Roman" panose="02020603050405020304" pitchFamily="18" charset="0"/>
                <a:ea typeface="+mj-ea"/>
                <a:cs typeface="Times New Roman" panose="02020603050405020304" pitchFamily="18" charset="0"/>
              </a:defRPr>
            </a:lvl1pPr>
          </a:lstStyle>
          <a:p>
            <a:pPr>
              <a:spcAft>
                <a:spcPts val="0"/>
              </a:spcAft>
            </a:pPr>
            <a:endParaRPr lang="sv-SE" sz="2800" b="0" dirty="0">
              <a:latin typeface="+mn-lt"/>
              <a:cs typeface="Arial" panose="020B0604020202020204" pitchFamily="34" charset="0"/>
            </a:endParaRPr>
          </a:p>
        </p:txBody>
      </p:sp>
      <p:pic>
        <p:nvPicPr>
          <p:cNvPr id="7" name="Picture 2" descr="https://www.du.se/contentassets/0186e683ea714ceab32d004e08ac2c8c/hd_vertikal_vit.png">
            <a:extLst>
              <a:ext uri="{FF2B5EF4-FFF2-40B4-BE49-F238E27FC236}">
                <a16:creationId xmlns:a16="http://schemas.microsoft.com/office/drawing/2014/main" id="{6A369B67-884A-4329-A4BF-D76D808B31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2331" y="1291464"/>
            <a:ext cx="1120062" cy="118789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6AD201D6-D88A-A069-E5FE-5472A7943DE2}"/>
              </a:ext>
            </a:extLst>
          </p:cNvPr>
          <p:cNvSpPr txBox="1"/>
          <p:nvPr/>
        </p:nvSpPr>
        <p:spPr>
          <a:xfrm>
            <a:off x="323528" y="2787774"/>
            <a:ext cx="3664440" cy="369332"/>
          </a:xfrm>
          <a:prstGeom prst="rect">
            <a:avLst/>
          </a:prstGeom>
          <a:noFill/>
        </p:spPr>
        <p:txBody>
          <a:bodyPr wrap="square" rtlCol="0">
            <a:spAutoFit/>
          </a:bodyPr>
          <a:lstStyle/>
          <a:p>
            <a:r>
              <a:rPr lang="sv-SE" sz="1800" b="1" dirty="0">
                <a:latin typeface="+mn-lt"/>
              </a:rPr>
              <a:t>Spelar stress någon roll?</a:t>
            </a:r>
          </a:p>
        </p:txBody>
      </p:sp>
    </p:spTree>
    <p:extLst>
      <p:ext uri="{BB962C8B-B14F-4D97-AF65-F5344CB8AC3E}">
        <p14:creationId xmlns:p14="http://schemas.microsoft.com/office/powerpoint/2010/main" val="230579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sidfot 4">
            <a:extLst>
              <a:ext uri="{FF2B5EF4-FFF2-40B4-BE49-F238E27FC236}">
                <a16:creationId xmlns:a16="http://schemas.microsoft.com/office/drawing/2014/main" id="{306A6F84-2694-490C-BBAC-E9B86B22B8E4}"/>
              </a:ext>
            </a:extLst>
          </p:cNvPr>
          <p:cNvSpPr txBox="1">
            <a:spLocks/>
          </p:cNvSpPr>
          <p:nvPr/>
        </p:nvSpPr>
        <p:spPr bwMode="auto">
          <a:xfrm>
            <a:off x="1485900" y="4857750"/>
            <a:ext cx="21717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marL="0" algn="l" defTabSz="914400" rtl="0" eaLnBrk="0" latinLnBrk="0" hangingPunct="0">
              <a:spcBef>
                <a:spcPct val="0"/>
              </a:spcBef>
              <a:buClrTx/>
              <a:buFontTx/>
              <a:buNone/>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sv-SE" sz="600">
                <a:solidFill>
                  <a:srgbClr val="808080"/>
                </a:solidFill>
              </a:rPr>
              <a:t>Ann Rudman</a:t>
            </a:r>
            <a:endParaRPr lang="sv-SE" sz="600" dirty="0"/>
          </a:p>
        </p:txBody>
      </p:sp>
      <p:sp>
        <p:nvSpPr>
          <p:cNvPr id="3" name="textruta 2">
            <a:extLst>
              <a:ext uri="{FF2B5EF4-FFF2-40B4-BE49-F238E27FC236}">
                <a16:creationId xmlns:a16="http://schemas.microsoft.com/office/drawing/2014/main" id="{FEC19DDD-C7DA-4BFE-A07C-E128005D4915}"/>
              </a:ext>
            </a:extLst>
          </p:cNvPr>
          <p:cNvSpPr txBox="1"/>
          <p:nvPr/>
        </p:nvSpPr>
        <p:spPr>
          <a:xfrm>
            <a:off x="376199" y="1569656"/>
            <a:ext cx="5472608" cy="2246769"/>
          </a:xfrm>
          <a:prstGeom prst="rect">
            <a:avLst/>
          </a:prstGeom>
          <a:noFill/>
        </p:spPr>
        <p:txBody>
          <a:bodyPr wrap="square" rtlCol="0">
            <a:spAutoFit/>
          </a:bodyPr>
          <a:lstStyle/>
          <a:p>
            <a:r>
              <a:rPr lang="sv-SE" sz="1400" dirty="0">
                <a:latin typeface="Arial" panose="020B0604020202020204" pitchFamily="34" charset="0"/>
                <a:cs typeface="Arial" panose="020B0604020202020204" pitchFamily="34" charset="0"/>
              </a:rPr>
              <a:t>Symtom på stress/utbrändhet ökar redan under utbildningen</a:t>
            </a:r>
          </a:p>
          <a:p>
            <a:endParaRPr lang="sv-SE" sz="1400" dirty="0">
              <a:latin typeface="Arial" panose="020B0604020202020204" pitchFamily="34" charset="0"/>
              <a:cs typeface="Arial" panose="020B0604020202020204" pitchFamily="34" charset="0"/>
            </a:endParaRPr>
          </a:p>
          <a:p>
            <a:r>
              <a:rPr lang="sv-SE" sz="1400" dirty="0">
                <a:latin typeface="Arial" panose="020B0604020202020204" pitchFamily="34" charset="0"/>
                <a:cs typeface="Arial" panose="020B0604020202020204" pitchFamily="34" charset="0"/>
              </a:rPr>
              <a:t>Tidiga symtom på stress/utbrändhet under utbildningen</a:t>
            </a:r>
          </a:p>
          <a:p>
            <a:pPr marL="557213" lvl="1" indent="-214313">
              <a:buFont typeface="Wingdings" panose="05000000000000000000" pitchFamily="2" charset="2"/>
              <a:buChar char="Ø"/>
            </a:pPr>
            <a:r>
              <a:rPr lang="sv-SE" sz="1400" dirty="0">
                <a:latin typeface="Arial" panose="020B0604020202020204" pitchFamily="34" charset="0"/>
                <a:cs typeface="Arial" panose="020B0604020202020204" pitchFamily="34" charset="0"/>
              </a:rPr>
              <a:t>får konsekvenser för </a:t>
            </a:r>
          </a:p>
          <a:p>
            <a:pPr marL="342900" lvl="1"/>
            <a:endParaRPr lang="sv-SE" sz="1400" dirty="0">
              <a:latin typeface="Arial" panose="020B0604020202020204" pitchFamily="34" charset="0"/>
              <a:cs typeface="Arial" panose="020B0604020202020204" pitchFamily="34" charset="0"/>
            </a:endParaRPr>
          </a:p>
          <a:p>
            <a:pPr marL="900113" lvl="2" indent="-214313">
              <a:buFont typeface="Arial" panose="020B0604020202020204" pitchFamily="34" charset="0"/>
              <a:buChar char="•"/>
            </a:pPr>
            <a:r>
              <a:rPr lang="sv-SE" sz="1400" dirty="0">
                <a:latin typeface="Arial" panose="020B0604020202020204" pitchFamily="34" charset="0"/>
                <a:cs typeface="Arial" panose="020B0604020202020204" pitchFamily="34" charset="0"/>
              </a:rPr>
              <a:t>inlärning och professionell utveckling </a:t>
            </a:r>
          </a:p>
          <a:p>
            <a:pPr marL="900113" lvl="2" indent="-214313">
              <a:buFont typeface="Arial" panose="020B0604020202020204" pitchFamily="34" charset="0"/>
              <a:buChar char="•"/>
            </a:pPr>
            <a:endParaRPr lang="sv-SE" sz="1400" dirty="0">
              <a:latin typeface="Arial" panose="020B0604020202020204" pitchFamily="34" charset="0"/>
              <a:cs typeface="Arial" panose="020B0604020202020204" pitchFamily="34" charset="0"/>
            </a:endParaRPr>
          </a:p>
          <a:p>
            <a:pPr marL="900113" lvl="2" indent="-214313">
              <a:buFont typeface="Arial" panose="020B0604020202020204" pitchFamily="34" charset="0"/>
              <a:buChar char="•"/>
            </a:pPr>
            <a:r>
              <a:rPr lang="sv-SE" sz="1400" dirty="0">
                <a:latin typeface="Arial" panose="020B0604020202020204" pitchFamily="34" charset="0"/>
                <a:cs typeface="Arial" panose="020B0604020202020204" pitchFamily="34" charset="0"/>
              </a:rPr>
              <a:t>arbetsfärdigheter och avsikt att lämna yrket</a:t>
            </a:r>
          </a:p>
          <a:p>
            <a:pPr marL="900113" lvl="2" indent="-214313">
              <a:buFont typeface="Arial" panose="020B0604020202020204" pitchFamily="34" charset="0"/>
              <a:buChar char="•"/>
            </a:pPr>
            <a:endParaRPr lang="sv-SE" sz="1400" dirty="0">
              <a:latin typeface="Arial" panose="020B0604020202020204" pitchFamily="34" charset="0"/>
              <a:cs typeface="Arial" panose="020B0604020202020204" pitchFamily="34" charset="0"/>
            </a:endParaRPr>
          </a:p>
          <a:p>
            <a:pPr marL="900113" lvl="2" indent="-214313">
              <a:buFont typeface="Arial" panose="020B0604020202020204" pitchFamily="34" charset="0"/>
              <a:buChar char="•"/>
            </a:pPr>
            <a:r>
              <a:rPr lang="sv-SE" sz="1400" dirty="0">
                <a:latin typeface="Arial" panose="020B0604020202020204" pitchFamily="34" charset="0"/>
                <a:cs typeface="Arial" panose="020B0604020202020204" pitchFamily="34" charset="0"/>
              </a:rPr>
              <a:t>hälsoproblem och livstillfredsställelse</a:t>
            </a:r>
          </a:p>
        </p:txBody>
      </p:sp>
      <p:sp>
        <p:nvSpPr>
          <p:cNvPr id="11" name="textruta 10">
            <a:extLst>
              <a:ext uri="{FF2B5EF4-FFF2-40B4-BE49-F238E27FC236}">
                <a16:creationId xmlns:a16="http://schemas.microsoft.com/office/drawing/2014/main" id="{B8476B23-4010-479A-B3E0-7DBFA46F1C09}"/>
              </a:ext>
            </a:extLst>
          </p:cNvPr>
          <p:cNvSpPr txBox="1"/>
          <p:nvPr/>
        </p:nvSpPr>
        <p:spPr>
          <a:xfrm>
            <a:off x="6516216" y="55166"/>
            <a:ext cx="1313334" cy="369332"/>
          </a:xfrm>
          <a:prstGeom prst="rect">
            <a:avLst/>
          </a:prstGeom>
          <a:solidFill>
            <a:schemeClr val="bg1"/>
          </a:solidFill>
        </p:spPr>
        <p:txBody>
          <a:bodyPr wrap="square" rtlCol="0">
            <a:spAutoFit/>
          </a:bodyPr>
          <a:lstStyle/>
          <a:p>
            <a:endParaRPr lang="sv-SE" sz="1800" dirty="0"/>
          </a:p>
        </p:txBody>
      </p:sp>
      <p:sp>
        <p:nvSpPr>
          <p:cNvPr id="12" name="Pil: höger 11">
            <a:extLst>
              <a:ext uri="{FF2B5EF4-FFF2-40B4-BE49-F238E27FC236}">
                <a16:creationId xmlns:a16="http://schemas.microsoft.com/office/drawing/2014/main" id="{13284549-1956-4379-917E-EEE57608DF5F}"/>
              </a:ext>
            </a:extLst>
          </p:cNvPr>
          <p:cNvSpPr/>
          <p:nvPr/>
        </p:nvSpPr>
        <p:spPr>
          <a:xfrm>
            <a:off x="5004048" y="2412682"/>
            <a:ext cx="1512168" cy="601937"/>
          </a:xfrm>
          <a:prstGeom prst="right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b="1" dirty="0">
                <a:solidFill>
                  <a:schemeClr val="tx1"/>
                </a:solidFill>
                <a:latin typeface="Arial" panose="020B0604020202020204" pitchFamily="34" charset="0"/>
                <a:cs typeface="Arial" panose="020B0604020202020204" pitchFamily="34" charset="0"/>
              </a:rPr>
              <a:t>Sista terminen</a:t>
            </a:r>
          </a:p>
        </p:txBody>
      </p:sp>
      <p:sp>
        <p:nvSpPr>
          <p:cNvPr id="13" name="Pil: höger 12">
            <a:extLst>
              <a:ext uri="{FF2B5EF4-FFF2-40B4-BE49-F238E27FC236}">
                <a16:creationId xmlns:a16="http://schemas.microsoft.com/office/drawing/2014/main" id="{E88C6E32-27F2-4BD9-8BAE-FEA096F7EFB7}"/>
              </a:ext>
            </a:extLst>
          </p:cNvPr>
          <p:cNvSpPr/>
          <p:nvPr/>
        </p:nvSpPr>
        <p:spPr>
          <a:xfrm>
            <a:off x="5004048" y="2924230"/>
            <a:ext cx="1512168" cy="601937"/>
          </a:xfrm>
          <a:prstGeom prst="right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b="1" dirty="0">
                <a:solidFill>
                  <a:schemeClr val="tx1"/>
                </a:solidFill>
                <a:latin typeface="Arial" panose="020B0604020202020204" pitchFamily="34" charset="0"/>
                <a:cs typeface="Arial" panose="020B0604020202020204" pitchFamily="34" charset="0"/>
              </a:rPr>
              <a:t>1 år senare</a:t>
            </a:r>
          </a:p>
        </p:txBody>
      </p:sp>
      <p:sp>
        <p:nvSpPr>
          <p:cNvPr id="2" name="Rektangel 1">
            <a:extLst>
              <a:ext uri="{FF2B5EF4-FFF2-40B4-BE49-F238E27FC236}">
                <a16:creationId xmlns:a16="http://schemas.microsoft.com/office/drawing/2014/main" id="{F22E8017-70C4-4EE1-ADD8-71B8A2BFCD83}"/>
              </a:ext>
            </a:extLst>
          </p:cNvPr>
          <p:cNvSpPr/>
          <p:nvPr/>
        </p:nvSpPr>
        <p:spPr>
          <a:xfrm>
            <a:off x="868710" y="4626917"/>
            <a:ext cx="7406580" cy="461665"/>
          </a:xfrm>
          <a:prstGeom prst="rect">
            <a:avLst/>
          </a:prstGeom>
        </p:spPr>
        <p:txBody>
          <a:bodyPr wrap="square">
            <a:spAutoFit/>
          </a:bodyPr>
          <a:lstStyle/>
          <a:p>
            <a:r>
              <a:rPr lang="en-US" sz="800" dirty="0">
                <a:latin typeface="+mn-lt"/>
              </a:rPr>
              <a:t>Rudman, A., &amp; Gustavsson, J. P. (2012). Burnout during nursing education predicts lower occupational preparedness and future clinical performance: A longitudinal study. </a:t>
            </a:r>
            <a:r>
              <a:rPr lang="en-US" sz="800" i="1" dirty="0">
                <a:latin typeface="+mn-lt"/>
              </a:rPr>
              <a:t>International Journal of Nursing Studies, 49(8), 988-1001. https://doi.org/10.1016/j.ijnurstu.2012.03.010 	</a:t>
            </a:r>
          </a:p>
          <a:p>
            <a:r>
              <a:rPr lang="sv-SE" sz="800" dirty="0">
                <a:latin typeface="+mn-lt"/>
              </a:rPr>
              <a:t>	</a:t>
            </a:r>
          </a:p>
        </p:txBody>
      </p:sp>
      <p:sp>
        <p:nvSpPr>
          <p:cNvPr id="5" name="Rektangel 4">
            <a:extLst>
              <a:ext uri="{FF2B5EF4-FFF2-40B4-BE49-F238E27FC236}">
                <a16:creationId xmlns:a16="http://schemas.microsoft.com/office/drawing/2014/main" id="{2A604C47-8A20-4A1F-8D5E-9936689C2FE0}"/>
              </a:ext>
            </a:extLst>
          </p:cNvPr>
          <p:cNvSpPr/>
          <p:nvPr/>
        </p:nvSpPr>
        <p:spPr>
          <a:xfrm>
            <a:off x="539552" y="247579"/>
            <a:ext cx="5292079" cy="461665"/>
          </a:xfrm>
          <a:prstGeom prst="rect">
            <a:avLst/>
          </a:prstGeom>
        </p:spPr>
        <p:txBody>
          <a:bodyPr wrap="square">
            <a:spAutoFit/>
          </a:bodyPr>
          <a:lstStyle/>
          <a:p>
            <a:r>
              <a:rPr lang="sv-SE" dirty="0">
                <a:solidFill>
                  <a:schemeClr val="accent1"/>
                </a:solidFill>
                <a:latin typeface="+mn-lt"/>
              </a:rPr>
              <a:t>Sammanfattning resultat från utbildning</a:t>
            </a:r>
          </a:p>
        </p:txBody>
      </p:sp>
      <p:pic>
        <p:nvPicPr>
          <p:cNvPr id="6" name="Bildobjekt 5">
            <a:extLst>
              <a:ext uri="{FF2B5EF4-FFF2-40B4-BE49-F238E27FC236}">
                <a16:creationId xmlns:a16="http://schemas.microsoft.com/office/drawing/2014/main" id="{8FE62390-CE1D-461D-B5FB-B0096D9AB567}"/>
              </a:ext>
            </a:extLst>
          </p:cNvPr>
          <p:cNvPicPr>
            <a:picLocks noChangeAspect="1"/>
          </p:cNvPicPr>
          <p:nvPr/>
        </p:nvPicPr>
        <p:blipFill>
          <a:blip r:embed="rId2"/>
          <a:stretch>
            <a:fillRect/>
          </a:stretch>
        </p:blipFill>
        <p:spPr>
          <a:xfrm>
            <a:off x="5831631" y="309933"/>
            <a:ext cx="2570263" cy="1909338"/>
          </a:xfrm>
          <a:prstGeom prst="rect">
            <a:avLst/>
          </a:prstGeom>
        </p:spPr>
      </p:pic>
      <p:sp>
        <p:nvSpPr>
          <p:cNvPr id="16" name="Pil: höger 15">
            <a:extLst>
              <a:ext uri="{FF2B5EF4-FFF2-40B4-BE49-F238E27FC236}">
                <a16:creationId xmlns:a16="http://schemas.microsoft.com/office/drawing/2014/main" id="{FF78CC8F-5C09-4C52-B541-19AC9896FA44}"/>
              </a:ext>
            </a:extLst>
          </p:cNvPr>
          <p:cNvSpPr/>
          <p:nvPr/>
        </p:nvSpPr>
        <p:spPr>
          <a:xfrm>
            <a:off x="5004048" y="3456083"/>
            <a:ext cx="1512168" cy="601937"/>
          </a:xfrm>
          <a:prstGeom prst="right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b="1" dirty="0">
                <a:solidFill>
                  <a:schemeClr val="tx1"/>
                </a:solidFill>
                <a:latin typeface="Arial" panose="020B0604020202020204" pitchFamily="34" charset="0"/>
                <a:cs typeface="Arial" panose="020B0604020202020204" pitchFamily="34" charset="0"/>
              </a:rPr>
              <a:t>Sista terminen</a:t>
            </a:r>
          </a:p>
        </p:txBody>
      </p:sp>
      <p:sp>
        <p:nvSpPr>
          <p:cNvPr id="17" name="Pil: höger 16">
            <a:extLst>
              <a:ext uri="{FF2B5EF4-FFF2-40B4-BE49-F238E27FC236}">
                <a16:creationId xmlns:a16="http://schemas.microsoft.com/office/drawing/2014/main" id="{68444521-5F03-4C3B-8045-CFFEC3B80FB8}"/>
              </a:ext>
            </a:extLst>
          </p:cNvPr>
          <p:cNvSpPr/>
          <p:nvPr/>
        </p:nvSpPr>
        <p:spPr>
          <a:xfrm>
            <a:off x="6588224" y="3456082"/>
            <a:ext cx="1512168" cy="601937"/>
          </a:xfrm>
          <a:prstGeom prst="right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b="1" dirty="0">
                <a:solidFill>
                  <a:schemeClr val="tx1"/>
                </a:solidFill>
                <a:latin typeface="Arial" panose="020B0604020202020204" pitchFamily="34" charset="0"/>
                <a:cs typeface="Arial" panose="020B0604020202020204" pitchFamily="34" charset="0"/>
              </a:rPr>
              <a:t>1 år senare</a:t>
            </a:r>
          </a:p>
        </p:txBody>
      </p:sp>
    </p:spTree>
    <p:extLst>
      <p:ext uri="{BB962C8B-B14F-4D97-AF65-F5344CB8AC3E}">
        <p14:creationId xmlns:p14="http://schemas.microsoft.com/office/powerpoint/2010/main" val="137353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5" grpId="0"/>
      <p:bldP spid="16"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sidfot 4">
            <a:extLst>
              <a:ext uri="{FF2B5EF4-FFF2-40B4-BE49-F238E27FC236}">
                <a16:creationId xmlns:a16="http://schemas.microsoft.com/office/drawing/2014/main" id="{306A6F84-2694-490C-BBAC-E9B86B22B8E4}"/>
              </a:ext>
            </a:extLst>
          </p:cNvPr>
          <p:cNvSpPr txBox="1">
            <a:spLocks/>
          </p:cNvSpPr>
          <p:nvPr/>
        </p:nvSpPr>
        <p:spPr bwMode="auto">
          <a:xfrm>
            <a:off x="1485900" y="4857750"/>
            <a:ext cx="21717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marL="0" algn="l" defTabSz="914400" rtl="0" eaLnBrk="0" latinLnBrk="0" hangingPunct="0">
              <a:spcBef>
                <a:spcPct val="0"/>
              </a:spcBef>
              <a:buClrTx/>
              <a:buFontTx/>
              <a:buNone/>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sv-SE" sz="600">
                <a:solidFill>
                  <a:srgbClr val="808080"/>
                </a:solidFill>
              </a:rPr>
              <a:t>Ann Rudman</a:t>
            </a:r>
            <a:endParaRPr lang="sv-SE" sz="600" dirty="0"/>
          </a:p>
        </p:txBody>
      </p:sp>
      <p:sp>
        <p:nvSpPr>
          <p:cNvPr id="3" name="textruta 2">
            <a:extLst>
              <a:ext uri="{FF2B5EF4-FFF2-40B4-BE49-F238E27FC236}">
                <a16:creationId xmlns:a16="http://schemas.microsoft.com/office/drawing/2014/main" id="{FEC19DDD-C7DA-4BFE-A07C-E128005D4915}"/>
              </a:ext>
            </a:extLst>
          </p:cNvPr>
          <p:cNvSpPr txBox="1"/>
          <p:nvPr/>
        </p:nvSpPr>
        <p:spPr>
          <a:xfrm>
            <a:off x="373581" y="709244"/>
            <a:ext cx="6740654" cy="1015663"/>
          </a:xfrm>
          <a:prstGeom prst="rect">
            <a:avLst/>
          </a:prstGeom>
          <a:noFill/>
        </p:spPr>
        <p:txBody>
          <a:bodyPr wrap="square" rtlCol="0">
            <a:spAutoFit/>
          </a:bodyPr>
          <a:lstStyle/>
          <a:p>
            <a:r>
              <a:rPr lang="sv-SE" sz="1800" dirty="0">
                <a:latin typeface="+mn-lt"/>
                <a:cs typeface="Arial" panose="020B0604020202020204" pitchFamily="34" charset="0"/>
              </a:rPr>
              <a:t>Symtom på stress/utbrändhet ökar över tid</a:t>
            </a:r>
          </a:p>
          <a:p>
            <a:pPr marL="257175" indent="-257175">
              <a:buFont typeface="Wingdings" panose="05000000000000000000" pitchFamily="2" charset="2"/>
              <a:buChar char="ü"/>
            </a:pPr>
            <a:endParaRPr lang="sv-SE" sz="1800" dirty="0">
              <a:latin typeface="+mn-lt"/>
              <a:cs typeface="Arial" panose="020B0604020202020204" pitchFamily="34" charset="0"/>
            </a:endParaRPr>
          </a:p>
          <a:p>
            <a:pPr marL="900113" lvl="2" indent="-214313">
              <a:buFont typeface="Arial" panose="020B0604020202020204" pitchFamily="34" charset="0"/>
              <a:buChar char="•"/>
            </a:pPr>
            <a:endParaRPr lang="sv-SE" sz="1200" dirty="0">
              <a:latin typeface="+mn-lt"/>
              <a:cs typeface="Arial" panose="020B0604020202020204" pitchFamily="34" charset="0"/>
            </a:endParaRPr>
          </a:p>
          <a:p>
            <a:pPr marL="257175" indent="-257175">
              <a:buFont typeface="Arial" panose="020B0604020202020204" pitchFamily="34" charset="0"/>
              <a:buChar char="•"/>
            </a:pPr>
            <a:endParaRPr lang="sv-SE" sz="1200" b="1" dirty="0">
              <a:latin typeface="Arial" panose="020B0604020202020204" pitchFamily="34" charset="0"/>
              <a:cs typeface="Arial" panose="020B0604020202020204" pitchFamily="34" charset="0"/>
            </a:endParaRPr>
          </a:p>
        </p:txBody>
      </p:sp>
      <p:sp>
        <p:nvSpPr>
          <p:cNvPr id="11" name="textruta 10">
            <a:extLst>
              <a:ext uri="{FF2B5EF4-FFF2-40B4-BE49-F238E27FC236}">
                <a16:creationId xmlns:a16="http://schemas.microsoft.com/office/drawing/2014/main" id="{B8476B23-4010-479A-B3E0-7DBFA46F1C09}"/>
              </a:ext>
            </a:extLst>
          </p:cNvPr>
          <p:cNvSpPr txBox="1"/>
          <p:nvPr/>
        </p:nvSpPr>
        <p:spPr>
          <a:xfrm>
            <a:off x="6516216" y="55166"/>
            <a:ext cx="1313334" cy="369332"/>
          </a:xfrm>
          <a:prstGeom prst="rect">
            <a:avLst/>
          </a:prstGeom>
          <a:solidFill>
            <a:schemeClr val="bg1"/>
          </a:solidFill>
        </p:spPr>
        <p:txBody>
          <a:bodyPr wrap="square" rtlCol="0">
            <a:spAutoFit/>
          </a:bodyPr>
          <a:lstStyle/>
          <a:p>
            <a:endParaRPr lang="sv-SE" sz="1800" dirty="0"/>
          </a:p>
        </p:txBody>
      </p:sp>
      <p:graphicFrame>
        <p:nvGraphicFramePr>
          <p:cNvPr id="14" name="Platshållare för innehåll 5">
            <a:extLst>
              <a:ext uri="{FF2B5EF4-FFF2-40B4-BE49-F238E27FC236}">
                <a16:creationId xmlns:a16="http://schemas.microsoft.com/office/drawing/2014/main" id="{796EE631-E676-489C-B813-DD9163B97808}"/>
              </a:ext>
            </a:extLst>
          </p:cNvPr>
          <p:cNvGraphicFramePr>
            <a:graphicFrameLocks/>
          </p:cNvGraphicFramePr>
          <p:nvPr>
            <p:extLst>
              <p:ext uri="{D42A27DB-BD31-4B8C-83A1-F6EECF244321}">
                <p14:modId xmlns:p14="http://schemas.microsoft.com/office/powerpoint/2010/main" val="3014146879"/>
              </p:ext>
            </p:extLst>
          </p:nvPr>
        </p:nvGraphicFramePr>
        <p:xfrm>
          <a:off x="4788024" y="1217075"/>
          <a:ext cx="3259844" cy="2446950"/>
        </p:xfrm>
        <a:graphic>
          <a:graphicData uri="http://schemas.openxmlformats.org/drawingml/2006/chart">
            <c:chart xmlns:c="http://schemas.openxmlformats.org/drawingml/2006/chart" xmlns:r="http://schemas.openxmlformats.org/officeDocument/2006/relationships" r:id="rId2"/>
          </a:graphicData>
        </a:graphic>
      </p:graphicFrame>
      <p:sp>
        <p:nvSpPr>
          <p:cNvPr id="2" name="Rektangel 1">
            <a:extLst>
              <a:ext uri="{FF2B5EF4-FFF2-40B4-BE49-F238E27FC236}">
                <a16:creationId xmlns:a16="http://schemas.microsoft.com/office/drawing/2014/main" id="{F22E8017-70C4-4EE1-ADD8-71B8A2BFCD83}"/>
              </a:ext>
            </a:extLst>
          </p:cNvPr>
          <p:cNvSpPr/>
          <p:nvPr/>
        </p:nvSpPr>
        <p:spPr>
          <a:xfrm>
            <a:off x="539552" y="4277070"/>
            <a:ext cx="8244408" cy="553998"/>
          </a:xfrm>
          <a:prstGeom prst="rect">
            <a:avLst/>
          </a:prstGeom>
        </p:spPr>
        <p:txBody>
          <a:bodyPr wrap="square">
            <a:spAutoFit/>
          </a:bodyPr>
          <a:lstStyle/>
          <a:p>
            <a:r>
              <a:rPr lang="sv-SE" sz="600" dirty="0"/>
              <a:t>Rudman, A., &amp; Gustavsson, J. P. (2020). Konsekvenser av utbrändhet i början av sjuksköterskors arbetsliv för karriärutveckling. </a:t>
            </a:r>
            <a:r>
              <a:rPr lang="sv-SE" sz="600" i="1" dirty="0"/>
              <a:t>Socialmedicinsk tidskrift, 97(1), 92-102. </a:t>
            </a:r>
            <a:r>
              <a:rPr lang="sv-SE" sz="600" dirty="0">
                <a:hlinkClick r:id="rId3"/>
              </a:rPr>
              <a:t>https://socialmedicinsktidskrift.se/index.php/smt/article/view/2119/2047</a:t>
            </a:r>
            <a:endParaRPr lang="sv-SE" sz="600" dirty="0"/>
          </a:p>
          <a:p>
            <a:r>
              <a:rPr lang="sv-SE" sz="600" dirty="0"/>
              <a:t>Rudman, A., Hörberg, A., Dahlgren, A., &amp; Gustavsson, P. (2020). Hälsa ett decennium efter karriärstart: Långtidsuppföljning av LUST-studien. Vetenskaplig slutrapport till AFA Försäkring (d nr 150284) Karolinska Institutet. Institutionen för Klinisk Neurovetenskap. </a:t>
            </a:r>
          </a:p>
          <a:p>
            <a:r>
              <a:rPr lang="sv-SE" sz="600" dirty="0"/>
              <a:t>Rudman, A., Arborelius, L., Dahlgren, A., Finnes, A., &amp; Gustavsson, P. (2020). </a:t>
            </a:r>
            <a:r>
              <a:rPr lang="sv-SE" sz="600" dirty="0" err="1"/>
              <a:t>Consequences</a:t>
            </a:r>
            <a:r>
              <a:rPr lang="sv-SE" sz="600" dirty="0"/>
              <a:t> </a:t>
            </a:r>
            <a:r>
              <a:rPr lang="sv-SE" sz="600" dirty="0" err="1"/>
              <a:t>of</a:t>
            </a:r>
            <a:r>
              <a:rPr lang="sv-SE" sz="600" dirty="0"/>
              <a:t> </a:t>
            </a:r>
            <a:r>
              <a:rPr lang="sv-SE" sz="600" dirty="0" err="1"/>
              <a:t>early</a:t>
            </a:r>
            <a:r>
              <a:rPr lang="sv-SE" sz="600" dirty="0"/>
              <a:t> </a:t>
            </a:r>
            <a:r>
              <a:rPr lang="sv-SE" sz="600" dirty="0" err="1"/>
              <a:t>career</a:t>
            </a:r>
            <a:r>
              <a:rPr lang="sv-SE" sz="600" dirty="0"/>
              <a:t> </a:t>
            </a:r>
            <a:r>
              <a:rPr lang="sv-SE" sz="600" dirty="0" err="1"/>
              <a:t>nurse</a:t>
            </a:r>
            <a:r>
              <a:rPr lang="sv-SE" sz="600" dirty="0"/>
              <a:t> </a:t>
            </a:r>
            <a:r>
              <a:rPr lang="sv-SE" sz="600" dirty="0" err="1"/>
              <a:t>burnout</a:t>
            </a:r>
            <a:r>
              <a:rPr lang="sv-SE" sz="600" dirty="0"/>
              <a:t>: A </a:t>
            </a:r>
            <a:r>
              <a:rPr lang="sv-SE" sz="600" dirty="0" err="1"/>
              <a:t>prospective</a:t>
            </a:r>
            <a:r>
              <a:rPr lang="sv-SE" sz="600" dirty="0"/>
              <a:t> long-term </a:t>
            </a:r>
            <a:r>
              <a:rPr lang="sv-SE" sz="600" dirty="0" err="1"/>
              <a:t>follow-up</a:t>
            </a:r>
            <a:r>
              <a:rPr lang="sv-SE" sz="600" dirty="0"/>
              <a:t> on </a:t>
            </a:r>
            <a:r>
              <a:rPr lang="sv-SE" sz="600" dirty="0" err="1"/>
              <a:t>cognitive</a:t>
            </a:r>
            <a:r>
              <a:rPr lang="sv-SE" sz="600" dirty="0"/>
              <a:t> </a:t>
            </a:r>
            <a:r>
              <a:rPr lang="sv-SE" sz="600" dirty="0" err="1"/>
              <a:t>functions</a:t>
            </a:r>
            <a:r>
              <a:rPr lang="sv-SE" sz="600" dirty="0"/>
              <a:t>, depressive symptoms, and </a:t>
            </a:r>
            <a:r>
              <a:rPr lang="sv-SE" sz="600" dirty="0" err="1"/>
              <a:t>insomnia</a:t>
            </a:r>
            <a:r>
              <a:rPr lang="sv-SE" sz="600" dirty="0"/>
              <a:t>. </a:t>
            </a:r>
            <a:r>
              <a:rPr lang="sv-SE" sz="600" dirty="0" err="1"/>
              <a:t>EClinicalMedicine</a:t>
            </a:r>
            <a:r>
              <a:rPr lang="sv-SE" sz="600" dirty="0"/>
              <a:t>, 27, 100565. https://doi.org/10.1016/j.eclinm.2020.100565 	</a:t>
            </a:r>
          </a:p>
        </p:txBody>
      </p:sp>
      <p:sp>
        <p:nvSpPr>
          <p:cNvPr id="5" name="Rektangel 4">
            <a:extLst>
              <a:ext uri="{FF2B5EF4-FFF2-40B4-BE49-F238E27FC236}">
                <a16:creationId xmlns:a16="http://schemas.microsoft.com/office/drawing/2014/main" id="{6BFF1CCF-52EB-A5BB-3322-B351BA8DE583}"/>
              </a:ext>
            </a:extLst>
          </p:cNvPr>
          <p:cNvSpPr/>
          <p:nvPr/>
        </p:nvSpPr>
        <p:spPr>
          <a:xfrm>
            <a:off x="314145" y="247579"/>
            <a:ext cx="6408712" cy="461665"/>
          </a:xfrm>
          <a:prstGeom prst="rect">
            <a:avLst/>
          </a:prstGeom>
        </p:spPr>
        <p:txBody>
          <a:bodyPr wrap="square">
            <a:spAutoFit/>
          </a:bodyPr>
          <a:lstStyle/>
          <a:p>
            <a:r>
              <a:rPr lang="sv-SE" dirty="0">
                <a:solidFill>
                  <a:schemeClr val="accent1"/>
                </a:solidFill>
                <a:latin typeface="+mn-lt"/>
              </a:rPr>
              <a:t>Sammanfattning resultat från arbetslivet</a:t>
            </a:r>
          </a:p>
        </p:txBody>
      </p:sp>
    </p:spTree>
    <p:extLst>
      <p:ext uri="{BB962C8B-B14F-4D97-AF65-F5344CB8AC3E}">
        <p14:creationId xmlns:p14="http://schemas.microsoft.com/office/powerpoint/2010/main" val="230326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3155EC-1CFC-7DAD-5E2D-E81FD4CA1B44}"/>
              </a:ext>
            </a:extLst>
          </p:cNvPr>
          <p:cNvSpPr>
            <a:spLocks noGrp="1"/>
          </p:cNvSpPr>
          <p:nvPr>
            <p:ph type="title"/>
          </p:nvPr>
        </p:nvSpPr>
        <p:spPr/>
        <p:txBody>
          <a:bodyPr/>
          <a:lstStyle/>
          <a:p>
            <a:r>
              <a:rPr lang="sv-SE" sz="2800" dirty="0">
                <a:latin typeface="+mn-lt"/>
                <a:cs typeface="Arial" panose="020B0604020202020204" pitchFamily="34" charset="0"/>
              </a:rPr>
              <a:t>Tidiga symtom på stress/utbrändhet</a:t>
            </a:r>
            <a:br>
              <a:rPr lang="sv-SE" sz="2800" dirty="0">
                <a:latin typeface="+mn-lt"/>
                <a:cs typeface="Arial" panose="020B0604020202020204" pitchFamily="34" charset="0"/>
              </a:rPr>
            </a:br>
            <a:r>
              <a:rPr lang="sv-SE" sz="2800" dirty="0">
                <a:latin typeface="+mn-lt"/>
                <a:cs typeface="Arial" panose="020B0604020202020204" pitchFamily="34" charset="0"/>
              </a:rPr>
              <a:t>Konsekvenser?</a:t>
            </a:r>
            <a:endParaRPr lang="sv-SE" dirty="0"/>
          </a:p>
        </p:txBody>
      </p:sp>
      <p:sp>
        <p:nvSpPr>
          <p:cNvPr id="4" name="Platshållare för sidfot 3">
            <a:extLst>
              <a:ext uri="{FF2B5EF4-FFF2-40B4-BE49-F238E27FC236}">
                <a16:creationId xmlns:a16="http://schemas.microsoft.com/office/drawing/2014/main" id="{6F20720A-F221-2C77-AC68-FC40C1A86130}"/>
              </a:ext>
            </a:extLst>
          </p:cNvPr>
          <p:cNvSpPr>
            <a:spLocks noGrp="1"/>
          </p:cNvSpPr>
          <p:nvPr>
            <p:ph type="ftr" sz="quarter" idx="3"/>
          </p:nvPr>
        </p:nvSpPr>
        <p:spPr/>
        <p:txBody>
          <a:bodyPr/>
          <a:lstStyle/>
          <a:p>
            <a:r>
              <a:rPr lang="sv-SE"/>
              <a:t>Karolinska Institutet - ett medicinskt universitet</a:t>
            </a:r>
            <a:endParaRPr lang="sv-SE" dirty="0"/>
          </a:p>
        </p:txBody>
      </p:sp>
      <p:sp>
        <p:nvSpPr>
          <p:cNvPr id="5" name="Platshållare för datum 4">
            <a:extLst>
              <a:ext uri="{FF2B5EF4-FFF2-40B4-BE49-F238E27FC236}">
                <a16:creationId xmlns:a16="http://schemas.microsoft.com/office/drawing/2014/main" id="{8A4BB6AD-6F00-FF4C-AFD2-623A1C99F9DB}"/>
              </a:ext>
            </a:extLst>
          </p:cNvPr>
          <p:cNvSpPr>
            <a:spLocks noGrp="1"/>
          </p:cNvSpPr>
          <p:nvPr>
            <p:ph type="dt" sz="half" idx="10"/>
          </p:nvPr>
        </p:nvSpPr>
        <p:spPr/>
        <p:txBody>
          <a:bodyPr/>
          <a:lstStyle/>
          <a:p>
            <a:fld id="{842A2CD5-DA8C-4B9D-8315-B34160A16C25}" type="datetime4">
              <a:rPr lang="sv-SE" smtClean="0"/>
              <a:t>16 september 2024</a:t>
            </a:fld>
            <a:endParaRPr lang="sv-SE"/>
          </a:p>
        </p:txBody>
      </p:sp>
      <p:sp>
        <p:nvSpPr>
          <p:cNvPr id="6" name="Platshållare för bildnummer 5">
            <a:extLst>
              <a:ext uri="{FF2B5EF4-FFF2-40B4-BE49-F238E27FC236}">
                <a16:creationId xmlns:a16="http://schemas.microsoft.com/office/drawing/2014/main" id="{32579021-31BD-A153-DCC8-9661163B30C3}"/>
              </a:ext>
            </a:extLst>
          </p:cNvPr>
          <p:cNvSpPr>
            <a:spLocks noGrp="1"/>
          </p:cNvSpPr>
          <p:nvPr>
            <p:ph type="sldNum" sz="quarter" idx="12"/>
          </p:nvPr>
        </p:nvSpPr>
        <p:spPr/>
        <p:txBody>
          <a:bodyPr/>
          <a:lstStyle/>
          <a:p>
            <a:fld id="{15859C56-CB7E-413F-8971-4226A1EF6823}" type="slidenum">
              <a:rPr lang="sv-SE" smtClean="0"/>
              <a:pPr/>
              <a:t>34</a:t>
            </a:fld>
            <a:endParaRPr lang="sv-SE"/>
          </a:p>
        </p:txBody>
      </p:sp>
      <p:pic>
        <p:nvPicPr>
          <p:cNvPr id="7" name="Bildobjekt 6">
            <a:extLst>
              <a:ext uri="{FF2B5EF4-FFF2-40B4-BE49-F238E27FC236}">
                <a16:creationId xmlns:a16="http://schemas.microsoft.com/office/drawing/2014/main" id="{B2A39F7C-B2B4-78E1-2E0C-1B09AD07B4AB}"/>
              </a:ext>
            </a:extLst>
          </p:cNvPr>
          <p:cNvPicPr>
            <a:picLocks noChangeAspect="1"/>
          </p:cNvPicPr>
          <p:nvPr/>
        </p:nvPicPr>
        <p:blipFill>
          <a:blip r:embed="rId2"/>
          <a:stretch>
            <a:fillRect/>
          </a:stretch>
        </p:blipFill>
        <p:spPr>
          <a:xfrm>
            <a:off x="1691680" y="1563638"/>
            <a:ext cx="5505308" cy="2664296"/>
          </a:xfrm>
          <a:prstGeom prst="rect">
            <a:avLst/>
          </a:prstGeom>
        </p:spPr>
      </p:pic>
    </p:spTree>
    <p:extLst>
      <p:ext uri="{BB962C8B-B14F-4D97-AF65-F5344CB8AC3E}">
        <p14:creationId xmlns:p14="http://schemas.microsoft.com/office/powerpoint/2010/main" val="653531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sidfot 4">
            <a:extLst>
              <a:ext uri="{FF2B5EF4-FFF2-40B4-BE49-F238E27FC236}">
                <a16:creationId xmlns:a16="http://schemas.microsoft.com/office/drawing/2014/main" id="{306A6F84-2694-490C-BBAC-E9B86B22B8E4}"/>
              </a:ext>
            </a:extLst>
          </p:cNvPr>
          <p:cNvSpPr txBox="1">
            <a:spLocks/>
          </p:cNvSpPr>
          <p:nvPr/>
        </p:nvSpPr>
        <p:spPr bwMode="auto">
          <a:xfrm>
            <a:off x="1485900" y="4857750"/>
            <a:ext cx="21717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marL="0" algn="l" defTabSz="914400" rtl="0" eaLnBrk="0" latinLnBrk="0" hangingPunct="0">
              <a:spcBef>
                <a:spcPct val="0"/>
              </a:spcBef>
              <a:buClrTx/>
              <a:buFontTx/>
              <a:buNone/>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sv-SE" sz="600">
                <a:solidFill>
                  <a:srgbClr val="808080"/>
                </a:solidFill>
              </a:rPr>
              <a:t>Ann Rudman</a:t>
            </a:r>
            <a:endParaRPr lang="sv-SE" sz="600" dirty="0"/>
          </a:p>
        </p:txBody>
      </p:sp>
      <p:sp>
        <p:nvSpPr>
          <p:cNvPr id="3" name="textruta 2">
            <a:extLst>
              <a:ext uri="{FF2B5EF4-FFF2-40B4-BE49-F238E27FC236}">
                <a16:creationId xmlns:a16="http://schemas.microsoft.com/office/drawing/2014/main" id="{FEC19DDD-C7DA-4BFE-A07C-E128005D4915}"/>
              </a:ext>
            </a:extLst>
          </p:cNvPr>
          <p:cNvSpPr txBox="1"/>
          <p:nvPr/>
        </p:nvSpPr>
        <p:spPr>
          <a:xfrm>
            <a:off x="373581" y="709244"/>
            <a:ext cx="6740654" cy="3508653"/>
          </a:xfrm>
          <a:prstGeom prst="rect">
            <a:avLst/>
          </a:prstGeom>
          <a:noFill/>
        </p:spPr>
        <p:txBody>
          <a:bodyPr wrap="square" rtlCol="0">
            <a:spAutoFit/>
          </a:bodyPr>
          <a:lstStyle/>
          <a:p>
            <a:r>
              <a:rPr lang="sv-SE" sz="1800" dirty="0">
                <a:latin typeface="+mn-lt"/>
                <a:cs typeface="Arial" panose="020B0604020202020204" pitchFamily="34" charset="0"/>
              </a:rPr>
              <a:t>Symtom på stress/utbrändhet ökar över tid</a:t>
            </a:r>
          </a:p>
          <a:p>
            <a:pPr marL="257175" indent="-257175">
              <a:buFont typeface="Wingdings" panose="05000000000000000000" pitchFamily="2" charset="2"/>
              <a:buChar char="ü"/>
            </a:pPr>
            <a:endParaRPr lang="sv-SE" sz="1800" dirty="0">
              <a:latin typeface="+mn-lt"/>
              <a:cs typeface="Arial" panose="020B0604020202020204" pitchFamily="34" charset="0"/>
            </a:endParaRPr>
          </a:p>
          <a:p>
            <a:r>
              <a:rPr lang="sv-SE" sz="1800" dirty="0">
                <a:latin typeface="+mn-lt"/>
                <a:cs typeface="Arial" panose="020B0604020202020204" pitchFamily="34" charset="0"/>
              </a:rPr>
              <a:t>Tidiga symtom på stress/utbrändhet</a:t>
            </a:r>
          </a:p>
          <a:p>
            <a:pPr marL="557213" lvl="1" indent="-214313">
              <a:buFont typeface="Wingdings" panose="05000000000000000000" pitchFamily="2" charset="2"/>
              <a:buChar char="Ø"/>
            </a:pPr>
            <a:r>
              <a:rPr lang="sv-SE" sz="1200" dirty="0">
                <a:latin typeface="+mn-lt"/>
                <a:cs typeface="Arial" panose="020B0604020202020204" pitchFamily="34" charset="0"/>
              </a:rPr>
              <a:t>får konsekvenser för </a:t>
            </a:r>
          </a:p>
          <a:p>
            <a:pPr marL="900113" lvl="2" indent="-214313">
              <a:buFont typeface="Arial" panose="020B0604020202020204" pitchFamily="34" charset="0"/>
              <a:buChar char="•"/>
            </a:pPr>
            <a:r>
              <a:rPr lang="sv-SE" sz="1200" dirty="0">
                <a:latin typeface="+mn-lt"/>
                <a:cs typeface="Arial" panose="020B0604020202020204" pitchFamily="34" charset="0"/>
              </a:rPr>
              <a:t>minne, </a:t>
            </a:r>
          </a:p>
          <a:p>
            <a:pPr marL="900113" lvl="2" indent="-214313">
              <a:buFont typeface="Arial" panose="020B0604020202020204" pitchFamily="34" charset="0"/>
              <a:buChar char="•"/>
            </a:pPr>
            <a:r>
              <a:rPr lang="sv-SE" sz="1200" dirty="0">
                <a:latin typeface="+mn-lt"/>
                <a:cs typeface="Arial" panose="020B0604020202020204" pitchFamily="34" charset="0"/>
              </a:rPr>
              <a:t>koncentration, </a:t>
            </a:r>
          </a:p>
          <a:p>
            <a:pPr marL="900113" lvl="2" indent="-214313">
              <a:buFont typeface="Arial" panose="020B0604020202020204" pitchFamily="34" charset="0"/>
              <a:buChar char="•"/>
            </a:pPr>
            <a:r>
              <a:rPr lang="sv-SE" sz="1200" dirty="0">
                <a:latin typeface="+mn-lt"/>
                <a:cs typeface="Arial" panose="020B0604020202020204" pitchFamily="34" charset="0"/>
              </a:rPr>
              <a:t>sömn</a:t>
            </a:r>
          </a:p>
          <a:p>
            <a:pPr marL="900113" lvl="2" indent="-214313">
              <a:buFont typeface="Arial" panose="020B0604020202020204" pitchFamily="34" charset="0"/>
              <a:buChar char="•"/>
            </a:pPr>
            <a:r>
              <a:rPr lang="sv-SE" sz="1200" dirty="0">
                <a:latin typeface="+mn-lt"/>
                <a:cs typeface="Arial" panose="020B0604020202020204" pitchFamily="34" charset="0"/>
              </a:rPr>
              <a:t>depressiva symtom </a:t>
            </a:r>
          </a:p>
          <a:p>
            <a:pPr marL="900113" lvl="2" indent="-214313">
              <a:buFont typeface="Arial" panose="020B0604020202020204" pitchFamily="34" charset="0"/>
              <a:buChar char="•"/>
            </a:pPr>
            <a:endParaRPr lang="sv-SE" sz="1200" dirty="0">
              <a:latin typeface="+mn-lt"/>
              <a:cs typeface="Arial" panose="020B0604020202020204" pitchFamily="34" charset="0"/>
            </a:endParaRPr>
          </a:p>
          <a:p>
            <a:pPr marL="557213" lvl="1" indent="-214313">
              <a:buFont typeface="Wingdings" panose="05000000000000000000" pitchFamily="2" charset="2"/>
              <a:buChar char="Ø"/>
            </a:pPr>
            <a:r>
              <a:rPr lang="sv-SE" sz="1200" dirty="0">
                <a:latin typeface="+mn-lt"/>
                <a:cs typeface="Arial" panose="020B0604020202020204" pitchFamily="34" charset="0"/>
              </a:rPr>
              <a:t>får konsekvenser för </a:t>
            </a:r>
          </a:p>
          <a:p>
            <a:pPr marL="900113" lvl="2" indent="-214313">
              <a:buFont typeface="Arial" panose="020B0604020202020204" pitchFamily="34" charset="0"/>
              <a:buChar char="•"/>
            </a:pPr>
            <a:r>
              <a:rPr lang="sv-SE" sz="1200" dirty="0">
                <a:latin typeface="+mn-lt"/>
                <a:cs typeface="Arial" panose="020B0604020202020204" pitchFamily="34" charset="0"/>
              </a:rPr>
              <a:t>att inte arbeta inom sjuksköterskeyrket </a:t>
            </a:r>
          </a:p>
          <a:p>
            <a:pPr lvl="2"/>
            <a:r>
              <a:rPr lang="sv-SE" sz="1200" dirty="0">
                <a:latin typeface="+mn-lt"/>
                <a:cs typeface="Arial" panose="020B0604020202020204" pitchFamily="34" charset="0"/>
              </a:rPr>
              <a:t>      (inklusive som specialist eller barnmorska), </a:t>
            </a:r>
          </a:p>
          <a:p>
            <a:pPr marL="900113" lvl="2" indent="-214313">
              <a:buFont typeface="Arial" panose="020B0604020202020204" pitchFamily="34" charset="0"/>
              <a:buChar char="•"/>
            </a:pPr>
            <a:r>
              <a:rPr lang="sv-SE" sz="1200" dirty="0">
                <a:latin typeface="+mn-lt"/>
                <a:cs typeface="Arial" panose="020B0604020202020204" pitchFamily="34" charset="0"/>
              </a:rPr>
              <a:t>känna mindre arbetstillfredsställelse, </a:t>
            </a:r>
          </a:p>
          <a:p>
            <a:pPr marL="900113" lvl="2" indent="-214313">
              <a:buFont typeface="Arial" panose="020B0604020202020204" pitchFamily="34" charset="0"/>
              <a:buChar char="•"/>
            </a:pPr>
            <a:r>
              <a:rPr lang="sv-SE" sz="1200" dirty="0">
                <a:latin typeface="+mn-lt"/>
                <a:cs typeface="Arial" panose="020B0604020202020204" pitchFamily="34" charset="0"/>
              </a:rPr>
              <a:t>oftare ha tankar på att lämna yrket, 10 år senare</a:t>
            </a:r>
          </a:p>
          <a:p>
            <a:pPr marL="900113" lvl="2" indent="-214313">
              <a:buFont typeface="Arial" panose="020B0604020202020204" pitchFamily="34" charset="0"/>
              <a:buChar char="•"/>
            </a:pPr>
            <a:r>
              <a:rPr lang="sv-SE" sz="1200" dirty="0">
                <a:latin typeface="+mn-lt"/>
                <a:cs typeface="Arial" panose="020B0604020202020204" pitchFamily="34" charset="0"/>
              </a:rPr>
              <a:t>att oftare vara frånvarande från arbetet på grund av sjukdom</a:t>
            </a:r>
          </a:p>
          <a:p>
            <a:pPr marL="900113" lvl="2" indent="-214313">
              <a:buFont typeface="Arial" panose="020B0604020202020204" pitchFamily="34" charset="0"/>
              <a:buChar char="•"/>
            </a:pPr>
            <a:r>
              <a:rPr lang="sv-SE" sz="1200" dirty="0">
                <a:latin typeface="+mn-lt"/>
                <a:cs typeface="Arial" panose="020B0604020202020204" pitchFamily="34" charset="0"/>
              </a:rPr>
              <a:t>att vara mer sjuknärvarande på arbetet</a:t>
            </a:r>
            <a:endParaRPr lang="sv-SE" sz="1200" b="1"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sv-SE" sz="1200" b="1" dirty="0">
              <a:latin typeface="Arial" panose="020B0604020202020204" pitchFamily="34" charset="0"/>
              <a:cs typeface="Arial" panose="020B0604020202020204" pitchFamily="34" charset="0"/>
            </a:endParaRPr>
          </a:p>
        </p:txBody>
      </p:sp>
      <p:sp>
        <p:nvSpPr>
          <p:cNvPr id="11" name="textruta 10">
            <a:extLst>
              <a:ext uri="{FF2B5EF4-FFF2-40B4-BE49-F238E27FC236}">
                <a16:creationId xmlns:a16="http://schemas.microsoft.com/office/drawing/2014/main" id="{B8476B23-4010-479A-B3E0-7DBFA46F1C09}"/>
              </a:ext>
            </a:extLst>
          </p:cNvPr>
          <p:cNvSpPr txBox="1"/>
          <p:nvPr/>
        </p:nvSpPr>
        <p:spPr>
          <a:xfrm>
            <a:off x="6516216" y="55166"/>
            <a:ext cx="1313334" cy="369332"/>
          </a:xfrm>
          <a:prstGeom prst="rect">
            <a:avLst/>
          </a:prstGeom>
          <a:solidFill>
            <a:schemeClr val="bg1"/>
          </a:solidFill>
        </p:spPr>
        <p:txBody>
          <a:bodyPr wrap="square" rtlCol="0">
            <a:spAutoFit/>
          </a:bodyPr>
          <a:lstStyle/>
          <a:p>
            <a:endParaRPr lang="sv-SE" sz="1800" dirty="0"/>
          </a:p>
        </p:txBody>
      </p:sp>
      <p:sp>
        <p:nvSpPr>
          <p:cNvPr id="12" name="Pil: höger 11">
            <a:extLst>
              <a:ext uri="{FF2B5EF4-FFF2-40B4-BE49-F238E27FC236}">
                <a16:creationId xmlns:a16="http://schemas.microsoft.com/office/drawing/2014/main" id="{13284549-1956-4379-917E-EEE57608DF5F}"/>
              </a:ext>
            </a:extLst>
          </p:cNvPr>
          <p:cNvSpPr/>
          <p:nvPr/>
        </p:nvSpPr>
        <p:spPr>
          <a:xfrm>
            <a:off x="4661756" y="1622484"/>
            <a:ext cx="1512168" cy="601937"/>
          </a:xfrm>
          <a:prstGeom prst="rightArrow">
            <a:avLst/>
          </a:prstGeom>
          <a:ln/>
        </p:spPr>
        <p:style>
          <a:lnRef idx="2">
            <a:schemeClr val="accent1"/>
          </a:lnRef>
          <a:fillRef idx="1">
            <a:schemeClr val="lt1"/>
          </a:fillRef>
          <a:effectRef idx="0">
            <a:schemeClr val="accent1"/>
          </a:effectRef>
          <a:fontRef idx="minor">
            <a:schemeClr val="dk1"/>
          </a:fontRef>
        </p:style>
        <p:txBody>
          <a:bodyPr rtlCol="0" anchor="ctr"/>
          <a:lstStyle/>
          <a:p>
            <a:r>
              <a:rPr lang="sv-SE" sz="1050" b="1" dirty="0">
                <a:solidFill>
                  <a:schemeClr val="tx1"/>
                </a:solidFill>
                <a:latin typeface="Arial" panose="020B0604020202020204" pitchFamily="34" charset="0"/>
                <a:cs typeface="Arial" panose="020B0604020202020204" pitchFamily="34" charset="0"/>
              </a:rPr>
              <a:t>10 år senare</a:t>
            </a:r>
          </a:p>
        </p:txBody>
      </p:sp>
      <p:sp>
        <p:nvSpPr>
          <p:cNvPr id="13" name="Pil: höger 12">
            <a:extLst>
              <a:ext uri="{FF2B5EF4-FFF2-40B4-BE49-F238E27FC236}">
                <a16:creationId xmlns:a16="http://schemas.microsoft.com/office/drawing/2014/main" id="{E88C6E32-27F2-4BD9-8BAE-FEA096F7EFB7}"/>
              </a:ext>
            </a:extLst>
          </p:cNvPr>
          <p:cNvSpPr/>
          <p:nvPr/>
        </p:nvSpPr>
        <p:spPr>
          <a:xfrm>
            <a:off x="4802778" y="2925962"/>
            <a:ext cx="1512168" cy="601937"/>
          </a:xfrm>
          <a:prstGeom prst="rightArrow">
            <a:avLst/>
          </a:prstGeom>
          <a:ln/>
        </p:spPr>
        <p:style>
          <a:lnRef idx="2">
            <a:schemeClr val="accent1"/>
          </a:lnRef>
          <a:fillRef idx="1">
            <a:schemeClr val="lt1"/>
          </a:fillRef>
          <a:effectRef idx="0">
            <a:schemeClr val="accent1"/>
          </a:effectRef>
          <a:fontRef idx="minor">
            <a:schemeClr val="dk1"/>
          </a:fontRef>
        </p:style>
        <p:txBody>
          <a:bodyPr rtlCol="0" anchor="ctr"/>
          <a:lstStyle/>
          <a:p>
            <a:r>
              <a:rPr lang="sv-SE" sz="1050" b="1" dirty="0">
                <a:solidFill>
                  <a:schemeClr val="tx1"/>
                </a:solidFill>
                <a:latin typeface="Arial" panose="020B0604020202020204" pitchFamily="34" charset="0"/>
                <a:cs typeface="Arial" panose="020B0604020202020204" pitchFamily="34" charset="0"/>
              </a:rPr>
              <a:t>10 år senare</a:t>
            </a:r>
          </a:p>
        </p:txBody>
      </p:sp>
      <p:graphicFrame>
        <p:nvGraphicFramePr>
          <p:cNvPr id="14" name="Platshållare för innehåll 5">
            <a:extLst>
              <a:ext uri="{FF2B5EF4-FFF2-40B4-BE49-F238E27FC236}">
                <a16:creationId xmlns:a16="http://schemas.microsoft.com/office/drawing/2014/main" id="{796EE631-E676-489C-B813-DD9163B97808}"/>
              </a:ext>
            </a:extLst>
          </p:cNvPr>
          <p:cNvGraphicFramePr>
            <a:graphicFrameLocks/>
          </p:cNvGraphicFramePr>
          <p:nvPr/>
        </p:nvGraphicFramePr>
        <p:xfrm>
          <a:off x="6056124" y="523666"/>
          <a:ext cx="2632035" cy="1502134"/>
        </p:xfrm>
        <a:graphic>
          <a:graphicData uri="http://schemas.openxmlformats.org/drawingml/2006/chart">
            <c:chart xmlns:c="http://schemas.openxmlformats.org/drawingml/2006/chart" xmlns:r="http://schemas.openxmlformats.org/officeDocument/2006/relationships" r:id="rId2"/>
          </a:graphicData>
        </a:graphic>
      </p:graphicFrame>
      <p:sp>
        <p:nvSpPr>
          <p:cNvPr id="2" name="Rektangel 1">
            <a:extLst>
              <a:ext uri="{FF2B5EF4-FFF2-40B4-BE49-F238E27FC236}">
                <a16:creationId xmlns:a16="http://schemas.microsoft.com/office/drawing/2014/main" id="{F22E8017-70C4-4EE1-ADD8-71B8A2BFCD83}"/>
              </a:ext>
            </a:extLst>
          </p:cNvPr>
          <p:cNvSpPr/>
          <p:nvPr/>
        </p:nvSpPr>
        <p:spPr>
          <a:xfrm>
            <a:off x="539552" y="4277070"/>
            <a:ext cx="8244408" cy="553998"/>
          </a:xfrm>
          <a:prstGeom prst="rect">
            <a:avLst/>
          </a:prstGeom>
        </p:spPr>
        <p:txBody>
          <a:bodyPr wrap="square">
            <a:spAutoFit/>
          </a:bodyPr>
          <a:lstStyle/>
          <a:p>
            <a:r>
              <a:rPr lang="sv-SE" sz="600" dirty="0"/>
              <a:t>Rudman, A., &amp; Gustavsson, J. P. (2020). Konsekvenser av utbrändhet i början av sjuksköterskors arbetsliv för karriärutveckling. </a:t>
            </a:r>
            <a:r>
              <a:rPr lang="sv-SE" sz="600" i="1" dirty="0"/>
              <a:t>Socialmedicinsk tidskrift, 97(1), 92-102. </a:t>
            </a:r>
            <a:r>
              <a:rPr lang="sv-SE" sz="600" dirty="0">
                <a:hlinkClick r:id="rId3"/>
              </a:rPr>
              <a:t>https://socialmedicinsktidskrift.se/index.php/smt/article/view/2119/2047</a:t>
            </a:r>
            <a:endParaRPr lang="sv-SE" sz="600" dirty="0"/>
          </a:p>
          <a:p>
            <a:r>
              <a:rPr lang="sv-SE" sz="600" dirty="0"/>
              <a:t>Rudman, A., Hörberg, A., Dahlgren, A., &amp; Gustavsson, P. (2020). Hälsa ett decennium efter karriärstart: Långtidsuppföljning av LUST-studien. Vetenskaplig slutrapport till AFA Försäkring (d nr 150284) Karolinska Institutet. Institutionen för Klinisk Neurovetenskap. </a:t>
            </a:r>
          </a:p>
          <a:p>
            <a:r>
              <a:rPr lang="sv-SE" sz="600" dirty="0"/>
              <a:t>Rudman, A., Arborelius, L., Dahlgren, A., Finnes, A., &amp; Gustavsson, P. (2020). </a:t>
            </a:r>
            <a:r>
              <a:rPr lang="sv-SE" sz="600" dirty="0" err="1"/>
              <a:t>Consequences</a:t>
            </a:r>
            <a:r>
              <a:rPr lang="sv-SE" sz="600" dirty="0"/>
              <a:t> </a:t>
            </a:r>
            <a:r>
              <a:rPr lang="sv-SE" sz="600" dirty="0" err="1"/>
              <a:t>of</a:t>
            </a:r>
            <a:r>
              <a:rPr lang="sv-SE" sz="600" dirty="0"/>
              <a:t> </a:t>
            </a:r>
            <a:r>
              <a:rPr lang="sv-SE" sz="600" dirty="0" err="1"/>
              <a:t>early</a:t>
            </a:r>
            <a:r>
              <a:rPr lang="sv-SE" sz="600" dirty="0"/>
              <a:t> </a:t>
            </a:r>
            <a:r>
              <a:rPr lang="sv-SE" sz="600" dirty="0" err="1"/>
              <a:t>career</a:t>
            </a:r>
            <a:r>
              <a:rPr lang="sv-SE" sz="600" dirty="0"/>
              <a:t> </a:t>
            </a:r>
            <a:r>
              <a:rPr lang="sv-SE" sz="600" dirty="0" err="1"/>
              <a:t>nurse</a:t>
            </a:r>
            <a:r>
              <a:rPr lang="sv-SE" sz="600" dirty="0"/>
              <a:t> </a:t>
            </a:r>
            <a:r>
              <a:rPr lang="sv-SE" sz="600" dirty="0" err="1"/>
              <a:t>burnout</a:t>
            </a:r>
            <a:r>
              <a:rPr lang="sv-SE" sz="600" dirty="0"/>
              <a:t>: A </a:t>
            </a:r>
            <a:r>
              <a:rPr lang="sv-SE" sz="600" dirty="0" err="1"/>
              <a:t>prospective</a:t>
            </a:r>
            <a:r>
              <a:rPr lang="sv-SE" sz="600" dirty="0"/>
              <a:t> long-term </a:t>
            </a:r>
            <a:r>
              <a:rPr lang="sv-SE" sz="600" dirty="0" err="1"/>
              <a:t>follow-up</a:t>
            </a:r>
            <a:r>
              <a:rPr lang="sv-SE" sz="600" dirty="0"/>
              <a:t> on </a:t>
            </a:r>
            <a:r>
              <a:rPr lang="sv-SE" sz="600" dirty="0" err="1"/>
              <a:t>cognitive</a:t>
            </a:r>
            <a:r>
              <a:rPr lang="sv-SE" sz="600" dirty="0"/>
              <a:t> </a:t>
            </a:r>
            <a:r>
              <a:rPr lang="sv-SE" sz="600" dirty="0" err="1"/>
              <a:t>functions</a:t>
            </a:r>
            <a:r>
              <a:rPr lang="sv-SE" sz="600" dirty="0"/>
              <a:t>, depressive symptoms, and </a:t>
            </a:r>
            <a:r>
              <a:rPr lang="sv-SE" sz="600" dirty="0" err="1"/>
              <a:t>insomnia</a:t>
            </a:r>
            <a:r>
              <a:rPr lang="sv-SE" sz="600" dirty="0"/>
              <a:t>. </a:t>
            </a:r>
            <a:r>
              <a:rPr lang="sv-SE" sz="600" dirty="0" err="1"/>
              <a:t>EClinicalMedicine</a:t>
            </a:r>
            <a:r>
              <a:rPr lang="sv-SE" sz="600" dirty="0"/>
              <a:t>, 27, 100565. https://doi.org/10.1016/j.eclinm.2020.100565 	</a:t>
            </a:r>
          </a:p>
        </p:txBody>
      </p:sp>
      <p:pic>
        <p:nvPicPr>
          <p:cNvPr id="4" name="Bildobjekt 3">
            <a:extLst>
              <a:ext uri="{FF2B5EF4-FFF2-40B4-BE49-F238E27FC236}">
                <a16:creationId xmlns:a16="http://schemas.microsoft.com/office/drawing/2014/main" id="{EF9EE4F0-4A02-4998-AE74-34AE48DE89D0}"/>
              </a:ext>
            </a:extLst>
          </p:cNvPr>
          <p:cNvPicPr>
            <a:picLocks noChangeAspect="1"/>
          </p:cNvPicPr>
          <p:nvPr/>
        </p:nvPicPr>
        <p:blipFill>
          <a:blip r:embed="rId4"/>
          <a:stretch>
            <a:fillRect/>
          </a:stretch>
        </p:blipFill>
        <p:spPr>
          <a:xfrm>
            <a:off x="6056124" y="2510169"/>
            <a:ext cx="3315311" cy="1604446"/>
          </a:xfrm>
          <a:prstGeom prst="rect">
            <a:avLst/>
          </a:prstGeom>
        </p:spPr>
      </p:pic>
      <p:sp>
        <p:nvSpPr>
          <p:cNvPr id="5" name="Rektangel 4">
            <a:extLst>
              <a:ext uri="{FF2B5EF4-FFF2-40B4-BE49-F238E27FC236}">
                <a16:creationId xmlns:a16="http://schemas.microsoft.com/office/drawing/2014/main" id="{6BFF1CCF-52EB-A5BB-3322-B351BA8DE583}"/>
              </a:ext>
            </a:extLst>
          </p:cNvPr>
          <p:cNvSpPr/>
          <p:nvPr/>
        </p:nvSpPr>
        <p:spPr>
          <a:xfrm>
            <a:off x="314145" y="247579"/>
            <a:ext cx="6408712" cy="461665"/>
          </a:xfrm>
          <a:prstGeom prst="rect">
            <a:avLst/>
          </a:prstGeom>
        </p:spPr>
        <p:txBody>
          <a:bodyPr wrap="square">
            <a:spAutoFit/>
          </a:bodyPr>
          <a:lstStyle/>
          <a:p>
            <a:r>
              <a:rPr lang="sv-SE" dirty="0">
                <a:solidFill>
                  <a:schemeClr val="accent1"/>
                </a:solidFill>
                <a:latin typeface="+mn-lt"/>
              </a:rPr>
              <a:t>Sammanfattning resultat från arbetslivet</a:t>
            </a:r>
          </a:p>
        </p:txBody>
      </p:sp>
    </p:spTree>
    <p:extLst>
      <p:ext uri="{BB962C8B-B14F-4D97-AF65-F5344CB8AC3E}">
        <p14:creationId xmlns:p14="http://schemas.microsoft.com/office/powerpoint/2010/main" val="236785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82470" y="355964"/>
            <a:ext cx="7417749" cy="857250"/>
          </a:xfrm>
          <a:noFill/>
        </p:spPr>
        <p:txBody>
          <a:bodyPr>
            <a:noAutofit/>
          </a:bodyPr>
          <a:lstStyle/>
          <a:p>
            <a:r>
              <a:rPr lang="sv-SE" sz="2800" dirty="0">
                <a:solidFill>
                  <a:schemeClr val="tx1"/>
                </a:solidFill>
                <a:latin typeface="+mn-lt"/>
              </a:rPr>
              <a:t>Stress är inte farligt stress är en del av livet                       - Dr Hans </a:t>
            </a:r>
            <a:r>
              <a:rPr lang="sv-SE" sz="2800" dirty="0" err="1">
                <a:solidFill>
                  <a:schemeClr val="tx1"/>
                </a:solidFill>
                <a:latin typeface="+mn-lt"/>
              </a:rPr>
              <a:t>Seyle</a:t>
            </a:r>
            <a:r>
              <a:rPr lang="sv-SE" sz="2800" dirty="0">
                <a:solidFill>
                  <a:schemeClr val="tx1"/>
                </a:solidFill>
                <a:latin typeface="+mn-lt"/>
              </a:rPr>
              <a:t> 1936</a:t>
            </a:r>
            <a:br>
              <a:rPr lang="sv-SE" dirty="0">
                <a:solidFill>
                  <a:schemeClr val="tx1"/>
                </a:solidFill>
                <a:latin typeface="+mn-lt"/>
                <a:cs typeface="Arial" panose="020B0604020202020204" pitchFamily="34" charset="0"/>
              </a:rPr>
            </a:br>
            <a:br>
              <a:rPr lang="sv-SE" dirty="0">
                <a:solidFill>
                  <a:schemeClr val="tx1"/>
                </a:solidFill>
                <a:latin typeface="+mn-lt"/>
                <a:cs typeface="Arial" panose="020B0604020202020204" pitchFamily="34" charset="0"/>
              </a:rPr>
            </a:br>
            <a:endParaRPr lang="sv-SE" dirty="0">
              <a:solidFill>
                <a:schemeClr val="tx1"/>
              </a:solidFill>
              <a:latin typeface="+mn-lt"/>
              <a:cs typeface="Arial" panose="020B0604020202020204" pitchFamily="34" charset="0"/>
            </a:endParaRPr>
          </a:p>
        </p:txBody>
      </p:sp>
      <p:sp>
        <p:nvSpPr>
          <p:cNvPr id="12" name="Platshållare för innehåll 11"/>
          <p:cNvSpPr>
            <a:spLocks noGrp="1"/>
          </p:cNvSpPr>
          <p:nvPr>
            <p:ph sz="half" idx="1"/>
          </p:nvPr>
        </p:nvSpPr>
        <p:spPr/>
        <p:txBody>
          <a:bodyPr>
            <a:normAutofit/>
          </a:bodyPr>
          <a:lstStyle/>
          <a:p>
            <a:pPr lvl="1">
              <a:buFont typeface="Wingdings" panose="05000000000000000000" pitchFamily="2" charset="2"/>
              <a:buChar char="Ø"/>
            </a:pPr>
            <a:endParaRPr lang="sv-SE" dirty="0"/>
          </a:p>
          <a:p>
            <a:pPr lvl="1">
              <a:buFont typeface="Wingdings" panose="05000000000000000000" pitchFamily="2" charset="2"/>
              <a:buChar char="Ø"/>
            </a:pPr>
            <a:endParaRPr lang="sv-SE" dirty="0"/>
          </a:p>
          <a:p>
            <a:endParaRPr lang="sv-SE" dirty="0"/>
          </a:p>
          <a:p>
            <a:endParaRPr lang="sv-SE" dirty="0"/>
          </a:p>
          <a:p>
            <a:pPr lvl="1"/>
            <a:endParaRPr lang="sv-SE" sz="450" dirty="0"/>
          </a:p>
        </p:txBody>
      </p:sp>
      <p:sp>
        <p:nvSpPr>
          <p:cNvPr id="9" name="Platshållare för innehåll 8"/>
          <p:cNvSpPr>
            <a:spLocks noGrp="1"/>
          </p:cNvSpPr>
          <p:nvPr>
            <p:ph sz="half" idx="2"/>
          </p:nvPr>
        </p:nvSpPr>
        <p:spPr>
          <a:xfrm>
            <a:off x="1547813" y="2308111"/>
            <a:ext cx="5938837" cy="2189636"/>
          </a:xfrm>
        </p:spPr>
        <p:txBody>
          <a:bodyPr/>
          <a:lstStyle/>
          <a:p>
            <a:pPr algn="ctr"/>
            <a:r>
              <a:rPr lang="sv-SE" sz="1500" dirty="0"/>
              <a:t>Oförutsägbar ---- Förutsägbar</a:t>
            </a:r>
          </a:p>
          <a:p>
            <a:pPr algn="ctr"/>
            <a:r>
              <a:rPr lang="sv-SE" sz="1500" dirty="0"/>
              <a:t>Mycket intensiv ---- Mindre intensiv</a:t>
            </a:r>
          </a:p>
          <a:p>
            <a:pPr algn="ctr"/>
            <a:r>
              <a:rPr lang="sv-SE" sz="1500" dirty="0"/>
              <a:t>Långvarig ---- Kortvarig</a:t>
            </a:r>
          </a:p>
          <a:p>
            <a:pPr algn="ctr"/>
            <a:endParaRPr lang="sv-SE" sz="1500" dirty="0"/>
          </a:p>
        </p:txBody>
      </p:sp>
      <p:sp>
        <p:nvSpPr>
          <p:cNvPr id="5" name="Platshållare för datum 4"/>
          <p:cNvSpPr>
            <a:spLocks noGrp="1"/>
          </p:cNvSpPr>
          <p:nvPr>
            <p:ph type="dt" sz="half" idx="10"/>
          </p:nvPr>
        </p:nvSpPr>
        <p:spPr bwMode="auto">
          <a:xfrm>
            <a:off x="6057900" y="4857750"/>
            <a:ext cx="142875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marL="0" algn="r" defTabSz="685800" rtl="0" eaLnBrk="0" latinLnBrk="0" hangingPunct="0">
              <a:spcBef>
                <a:spcPct val="0"/>
              </a:spcBef>
              <a:buClrTx/>
              <a:buFontTx/>
              <a:buNone/>
              <a:defRPr sz="60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fld id="{3975381E-5632-40B4-94D5-7CB1CC199455}" type="datetime1">
              <a:rPr lang="sv-SE" smtClean="0">
                <a:solidFill>
                  <a:srgbClr val="808080"/>
                </a:solidFill>
              </a:rPr>
              <a:pPr>
                <a:defRPr/>
              </a:pPr>
              <a:t>2024-09-16</a:t>
            </a:fld>
            <a:endParaRPr lang="en-GB" noProof="0"/>
          </a:p>
        </p:txBody>
      </p:sp>
      <p:sp>
        <p:nvSpPr>
          <p:cNvPr id="7" name="Platshållare för bildnummer 6"/>
          <p:cNvSpPr>
            <a:spLocks noGrp="1"/>
          </p:cNvSpPr>
          <p:nvPr>
            <p:ph type="sldNum" sz="quarter" idx="12"/>
          </p:nvPr>
        </p:nvSpPr>
        <p:spPr bwMode="auto">
          <a:xfrm>
            <a:off x="7315200" y="4857750"/>
            <a:ext cx="51435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marL="0" algn="r" defTabSz="685800" rtl="0" eaLnBrk="0" latinLnBrk="0" hangingPunct="0">
              <a:spcBef>
                <a:spcPct val="0"/>
              </a:spcBef>
              <a:buClrTx/>
              <a:buFontTx/>
              <a:buNone/>
              <a:defRPr sz="600" b="1"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fld id="{BACA29D8-432B-4C6E-B007-FF988FD031C2}" type="slidenum">
              <a:rPr lang="sv-SE" smtClean="0">
                <a:solidFill>
                  <a:srgbClr val="808080"/>
                </a:solidFill>
              </a:rPr>
              <a:pPr>
                <a:defRPr/>
              </a:pPr>
              <a:t>36</a:t>
            </a:fld>
            <a:endParaRPr lang="en-GB" noProof="0"/>
          </a:p>
        </p:txBody>
      </p:sp>
      <p:pic>
        <p:nvPicPr>
          <p:cNvPr id="8" name="Bildobjekt 7"/>
          <p:cNvPicPr/>
          <p:nvPr/>
        </p:nvPicPr>
        <p:blipFill rotWithShape="1">
          <a:blip r:embed="rId3"/>
          <a:srcRect l="34925" t="68470" r="8198" b="11590"/>
          <a:stretch/>
        </p:blipFill>
        <p:spPr bwMode="auto">
          <a:xfrm>
            <a:off x="1547664" y="1458366"/>
            <a:ext cx="2726550" cy="660080"/>
          </a:xfrm>
          <a:prstGeom prst="rect">
            <a:avLst/>
          </a:prstGeom>
          <a:ln>
            <a:noFill/>
          </a:ln>
          <a:extLst>
            <a:ext uri="{53640926-AAD7-44D8-BBD7-CCE9431645EC}">
              <a14:shadowObscured xmlns:a14="http://schemas.microsoft.com/office/drawing/2010/main"/>
            </a:ext>
          </a:extLst>
        </p:spPr>
      </p:pic>
      <p:pic>
        <p:nvPicPr>
          <p:cNvPr id="11" name="Bildobjekt 10"/>
          <p:cNvPicPr/>
          <p:nvPr/>
        </p:nvPicPr>
        <p:blipFill rotWithShape="1">
          <a:blip r:embed="rId3"/>
          <a:srcRect l="34029" t="32512" r="8198" b="48995"/>
          <a:stretch/>
        </p:blipFill>
        <p:spPr bwMode="auto">
          <a:xfrm>
            <a:off x="4491345" y="1470375"/>
            <a:ext cx="3050958" cy="648071"/>
          </a:xfrm>
          <a:prstGeom prst="rect">
            <a:avLst/>
          </a:prstGeom>
          <a:ln>
            <a:noFill/>
          </a:ln>
          <a:extLst>
            <a:ext uri="{53640926-AAD7-44D8-BBD7-CCE9431645EC}">
              <a14:shadowObscured xmlns:a14="http://schemas.microsoft.com/office/drawing/2010/main"/>
            </a:ext>
          </a:extLst>
        </p:spPr>
      </p:pic>
      <p:sp>
        <p:nvSpPr>
          <p:cNvPr id="14" name="Höger 13"/>
          <p:cNvSpPr/>
          <p:nvPr/>
        </p:nvSpPr>
        <p:spPr bwMode="auto">
          <a:xfrm rot="7036360">
            <a:off x="5964911" y="2188336"/>
            <a:ext cx="733806" cy="363474"/>
          </a:xfrm>
          <a:prstGeom prst="rightArrow">
            <a:avLst/>
          </a:prstGeom>
          <a:solidFill>
            <a:srgbClr val="1C551C"/>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latin typeface="Arial" charset="0"/>
            </a:endParaRPr>
          </a:p>
        </p:txBody>
      </p:sp>
      <p:sp>
        <p:nvSpPr>
          <p:cNvPr id="15" name="Höger 14"/>
          <p:cNvSpPr/>
          <p:nvPr/>
        </p:nvSpPr>
        <p:spPr bwMode="auto">
          <a:xfrm rot="2790489">
            <a:off x="2225292" y="2157961"/>
            <a:ext cx="733806" cy="363474"/>
          </a:xfrm>
          <a:prstGeom prst="rightArrow">
            <a:avLst/>
          </a:prstGeom>
          <a:solidFill>
            <a:srgbClr val="A71313"/>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latin typeface="Arial" charset="0"/>
            </a:endParaRPr>
          </a:p>
        </p:txBody>
      </p:sp>
      <p:sp>
        <p:nvSpPr>
          <p:cNvPr id="16" name="Högerpil 15"/>
          <p:cNvSpPr/>
          <p:nvPr/>
        </p:nvSpPr>
        <p:spPr bwMode="auto">
          <a:xfrm rot="16200000">
            <a:off x="4572000" y="3651870"/>
            <a:ext cx="1296144" cy="471486"/>
          </a:xfrm>
          <a:prstGeom prst="rightArrow">
            <a:avLst/>
          </a:prstGeom>
          <a:solidFill>
            <a:srgbClr val="F84917"/>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b="1">
              <a:ln w="6600">
                <a:solidFill>
                  <a:schemeClr val="accent2"/>
                </a:solidFill>
                <a:prstDash val="solid"/>
              </a:ln>
              <a:solidFill>
                <a:srgbClr val="F84917"/>
              </a:solidFill>
              <a:effectLst>
                <a:outerShdw dist="38100" dir="2700000" algn="tl" rotWithShape="0">
                  <a:schemeClr val="accent2"/>
                </a:outerShdw>
              </a:effectLst>
              <a:latin typeface="Arial" charset="0"/>
            </a:endParaRPr>
          </a:p>
        </p:txBody>
      </p:sp>
      <p:sp>
        <p:nvSpPr>
          <p:cNvPr id="17" name="Rektangel 16"/>
          <p:cNvSpPr/>
          <p:nvPr/>
        </p:nvSpPr>
        <p:spPr>
          <a:xfrm>
            <a:off x="5397891" y="3710896"/>
            <a:ext cx="2660153" cy="523220"/>
          </a:xfrm>
          <a:prstGeom prst="rect">
            <a:avLst/>
          </a:prstGeom>
        </p:spPr>
        <p:txBody>
          <a:bodyPr wrap="square">
            <a:spAutoFit/>
          </a:bodyPr>
          <a:lstStyle/>
          <a:p>
            <a:r>
              <a:rPr lang="sv-SE" sz="2800" b="1" dirty="0">
                <a:solidFill>
                  <a:srgbClr val="F84917"/>
                </a:solidFill>
                <a:latin typeface="+mn-lt"/>
                <a:cs typeface="Arial" panose="020B0604020202020204" pitchFamily="34" charset="0"/>
              </a:rPr>
              <a:t>FÖREBYGGA!</a:t>
            </a:r>
          </a:p>
        </p:txBody>
      </p:sp>
      <p:sp>
        <p:nvSpPr>
          <p:cNvPr id="18" name="Platshållare för sidfot 4">
            <a:extLst>
              <a:ext uri="{FF2B5EF4-FFF2-40B4-BE49-F238E27FC236}">
                <a16:creationId xmlns:a16="http://schemas.microsoft.com/office/drawing/2014/main" id="{3D1E77F0-AB67-4436-A02A-4A33C3714D14}"/>
              </a:ext>
            </a:extLst>
          </p:cNvPr>
          <p:cNvSpPr txBox="1">
            <a:spLocks/>
          </p:cNvSpPr>
          <p:nvPr/>
        </p:nvSpPr>
        <p:spPr bwMode="auto">
          <a:xfrm>
            <a:off x="1485900" y="4857750"/>
            <a:ext cx="21717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marL="0" algn="l" defTabSz="914400" rtl="0" eaLnBrk="0" latinLnBrk="0" hangingPunct="0">
              <a:spcBef>
                <a:spcPct val="0"/>
              </a:spcBef>
              <a:buClrTx/>
              <a:buFontTx/>
              <a:buNone/>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sv-SE" sz="600">
                <a:solidFill>
                  <a:srgbClr val="808080"/>
                </a:solidFill>
              </a:rPr>
              <a:t>Ann Rudman</a:t>
            </a:r>
            <a:endParaRPr lang="sv-SE" sz="600" dirty="0"/>
          </a:p>
        </p:txBody>
      </p:sp>
    </p:spTree>
    <p:extLst>
      <p:ext uri="{BB962C8B-B14F-4D97-AF65-F5344CB8AC3E}">
        <p14:creationId xmlns:p14="http://schemas.microsoft.com/office/powerpoint/2010/main" val="195236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242083-F080-43D6-9436-BFE3A7F6EDC1}"/>
              </a:ext>
            </a:extLst>
          </p:cNvPr>
          <p:cNvSpPr>
            <a:spLocks noGrp="1"/>
          </p:cNvSpPr>
          <p:nvPr>
            <p:ph type="title"/>
          </p:nvPr>
        </p:nvSpPr>
        <p:spPr>
          <a:xfrm>
            <a:off x="255971" y="339502"/>
            <a:ext cx="8729676" cy="857250"/>
          </a:xfrm>
        </p:spPr>
        <p:txBody>
          <a:bodyPr/>
          <a:lstStyle/>
          <a:p>
            <a:r>
              <a:rPr lang="sv-SE"/>
              <a:t>Förebyggande insatser</a:t>
            </a:r>
            <a:br>
              <a:rPr lang="sv-SE"/>
            </a:br>
            <a:endParaRPr lang="sv-SE"/>
          </a:p>
        </p:txBody>
      </p:sp>
      <p:sp>
        <p:nvSpPr>
          <p:cNvPr id="4" name="Platshållare för sidfot 3">
            <a:extLst>
              <a:ext uri="{FF2B5EF4-FFF2-40B4-BE49-F238E27FC236}">
                <a16:creationId xmlns:a16="http://schemas.microsoft.com/office/drawing/2014/main" id="{996078F9-F07B-4150-B79C-089E37854EED}"/>
              </a:ext>
            </a:extLst>
          </p:cNvPr>
          <p:cNvSpPr>
            <a:spLocks noGrp="1"/>
          </p:cNvSpPr>
          <p:nvPr>
            <p:ph type="ftr" sz="quarter" idx="3"/>
          </p:nvPr>
        </p:nvSpPr>
        <p:spPr/>
        <p:txBody>
          <a:bodyPr/>
          <a:lstStyle/>
          <a:p>
            <a:r>
              <a:rPr lang="sv-SE"/>
              <a:t>Karolinska Institutet - a medical university</a:t>
            </a:r>
            <a:endParaRPr lang="sv-SE" dirty="0"/>
          </a:p>
        </p:txBody>
      </p:sp>
      <p:sp>
        <p:nvSpPr>
          <p:cNvPr id="5" name="Platshållare för datum 4">
            <a:extLst>
              <a:ext uri="{FF2B5EF4-FFF2-40B4-BE49-F238E27FC236}">
                <a16:creationId xmlns:a16="http://schemas.microsoft.com/office/drawing/2014/main" id="{91E1A4AD-118A-40D2-833B-70F5944C2B9D}"/>
              </a:ext>
            </a:extLst>
          </p:cNvPr>
          <p:cNvSpPr>
            <a:spLocks noGrp="1"/>
          </p:cNvSpPr>
          <p:nvPr>
            <p:ph type="dt" sz="half" idx="10"/>
          </p:nvPr>
        </p:nvSpPr>
        <p:spPr/>
        <p:txBody>
          <a:bodyPr/>
          <a:lstStyle/>
          <a:p>
            <a:fld id="{0B99A5A2-19A1-4CFC-BFE3-8B9C2E2B5BE0}" type="datetime1">
              <a:rPr lang="en-GB" smtClean="0"/>
              <a:t>16/09/2024</a:t>
            </a:fld>
            <a:endParaRPr lang="sv-SE" dirty="0"/>
          </a:p>
        </p:txBody>
      </p:sp>
      <p:sp>
        <p:nvSpPr>
          <p:cNvPr id="6" name="Platshållare för bildnummer 5">
            <a:extLst>
              <a:ext uri="{FF2B5EF4-FFF2-40B4-BE49-F238E27FC236}">
                <a16:creationId xmlns:a16="http://schemas.microsoft.com/office/drawing/2014/main" id="{CD90A656-402A-4321-9833-E9837BA42FBD}"/>
              </a:ext>
            </a:extLst>
          </p:cNvPr>
          <p:cNvSpPr>
            <a:spLocks noGrp="1"/>
          </p:cNvSpPr>
          <p:nvPr>
            <p:ph type="sldNum" sz="quarter" idx="12"/>
          </p:nvPr>
        </p:nvSpPr>
        <p:spPr/>
        <p:txBody>
          <a:bodyPr/>
          <a:lstStyle/>
          <a:p>
            <a:fld id="{15859C56-CB7E-413F-8971-4226A1EF6823}" type="slidenum">
              <a:rPr lang="sv-SE" smtClean="0"/>
              <a:pPr/>
              <a:t>37</a:t>
            </a:fld>
            <a:endParaRPr lang="sv-SE" dirty="0"/>
          </a:p>
        </p:txBody>
      </p:sp>
      <p:sp>
        <p:nvSpPr>
          <p:cNvPr id="8" name="AutoShape 2">
            <a:extLst>
              <a:ext uri="{FF2B5EF4-FFF2-40B4-BE49-F238E27FC236}">
                <a16:creationId xmlns:a16="http://schemas.microsoft.com/office/drawing/2014/main" id="{8108FEF4-9EE9-4259-8AE1-4661BA343433}"/>
              </a:ext>
            </a:extLst>
          </p:cNvPr>
          <p:cNvSpPr>
            <a:spLocks noChangeArrowheads="1"/>
          </p:cNvSpPr>
          <p:nvPr/>
        </p:nvSpPr>
        <p:spPr bwMode="auto">
          <a:xfrm>
            <a:off x="4161379" y="2356247"/>
            <a:ext cx="594122" cy="594122"/>
          </a:xfrm>
          <a:prstGeom prst="irregularSeal1">
            <a:avLst/>
          </a:prstGeom>
          <a:solidFill>
            <a:srgbClr val="178C9D"/>
          </a:solidFill>
          <a:ln w="9525">
            <a:solidFill>
              <a:srgbClr val="000000"/>
            </a:solidFill>
            <a:miter lim="800000"/>
            <a:headEnd/>
            <a:tailEnd/>
          </a:ln>
        </p:spPr>
        <p:txBody>
          <a:bodyPr wrap="none"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v-SE" sz="1350" b="0" i="0" u="none" strike="noStrike" kern="0" cap="none" spc="0" normalizeH="0" baseline="0" noProof="0">
              <a:ln>
                <a:noFill/>
              </a:ln>
              <a:solidFill>
                <a:srgbClr val="000000"/>
              </a:solidFill>
              <a:effectLst/>
              <a:uLnTx/>
              <a:uFillTx/>
              <a:latin typeface="Arial"/>
            </a:endParaRPr>
          </a:p>
        </p:txBody>
      </p:sp>
      <p:sp>
        <p:nvSpPr>
          <p:cNvPr id="9" name="AutoShape 3">
            <a:extLst>
              <a:ext uri="{FF2B5EF4-FFF2-40B4-BE49-F238E27FC236}">
                <a16:creationId xmlns:a16="http://schemas.microsoft.com/office/drawing/2014/main" id="{C7CD273F-68D6-47DA-86E7-832EB61D3A48}"/>
              </a:ext>
            </a:extLst>
          </p:cNvPr>
          <p:cNvSpPr>
            <a:spLocks noChangeArrowheads="1"/>
          </p:cNvSpPr>
          <p:nvPr/>
        </p:nvSpPr>
        <p:spPr bwMode="auto">
          <a:xfrm>
            <a:off x="1838656" y="2409732"/>
            <a:ext cx="2269145" cy="485868"/>
          </a:xfrm>
          <a:prstGeom prst="chevron">
            <a:avLst>
              <a:gd name="adj" fmla="val 56364"/>
            </a:avLst>
          </a:prstGeom>
          <a:solidFill>
            <a:srgbClr val="178C9D"/>
          </a:solidFill>
          <a:ln w="9525">
            <a:solidFill>
              <a:srgbClr val="000000"/>
            </a:solidFill>
            <a:miter lim="800000"/>
            <a:headEnd/>
            <a:tailEnd/>
          </a:ln>
        </p:spPr>
        <p:txBody>
          <a:bodyPr wrap="none" anchor="ctr"/>
          <a:lstStyle/>
          <a:p>
            <a:pPr marL="257175" marR="0" lvl="0" indent="-257175" algn="ctr" defTabSz="685800" eaLnBrk="1" fontAlgn="auto" latinLnBrk="0" hangingPunct="1">
              <a:lnSpc>
                <a:spcPct val="100000"/>
              </a:lnSpc>
              <a:spcBef>
                <a:spcPts val="0"/>
              </a:spcBef>
              <a:spcAft>
                <a:spcPts val="0"/>
              </a:spcAft>
              <a:buClrTx/>
              <a:buSzTx/>
              <a:buFontTx/>
              <a:buNone/>
              <a:tabLst/>
              <a:defRPr/>
            </a:pPr>
            <a:r>
              <a:rPr kumimoji="0" lang="sv-SE" sz="1350" b="0" i="0" u="none" strike="noStrike" kern="0" cap="none" spc="0" normalizeH="0" baseline="0" noProof="0" dirty="0">
                <a:ln>
                  <a:noFill/>
                </a:ln>
                <a:solidFill>
                  <a:srgbClr val="000000"/>
                </a:solidFill>
                <a:effectLst/>
                <a:uLnTx/>
                <a:uFillTx/>
                <a:latin typeface="Arial Rounded MT Bold" pitchFamily="34" charset="0"/>
              </a:rPr>
              <a:t>   </a:t>
            </a:r>
            <a:r>
              <a:rPr kumimoji="0" lang="sv-SE" sz="1350" b="0" i="0" u="none" strike="noStrike" kern="0" cap="none" spc="0" normalizeH="0" baseline="0" noProof="0" dirty="0" err="1">
                <a:ln>
                  <a:noFill/>
                </a:ln>
                <a:solidFill>
                  <a:srgbClr val="FFFFFF"/>
                </a:solidFill>
                <a:effectLst/>
                <a:uLnTx/>
                <a:uFillTx/>
                <a:latin typeface="Arial Rounded MT Bold" pitchFamily="34" charset="0"/>
              </a:rPr>
              <a:t>Higher</a:t>
            </a:r>
            <a:r>
              <a:rPr kumimoji="0" lang="sv-SE" sz="1350" b="0" i="0" u="none" strike="noStrike" kern="0" cap="none" spc="0" normalizeH="0" baseline="0" noProof="0" dirty="0">
                <a:ln>
                  <a:noFill/>
                </a:ln>
                <a:solidFill>
                  <a:srgbClr val="FFFFFF"/>
                </a:solidFill>
                <a:effectLst/>
                <a:uLnTx/>
                <a:uFillTx/>
                <a:latin typeface="Arial Rounded MT Bold" pitchFamily="34" charset="0"/>
              </a:rPr>
              <a:t> </a:t>
            </a:r>
            <a:r>
              <a:rPr kumimoji="0" lang="sv-SE" sz="1350" b="0" i="0" u="none" strike="noStrike" kern="0" cap="none" spc="0" normalizeH="0" baseline="0" noProof="0" dirty="0" err="1">
                <a:ln>
                  <a:noFill/>
                </a:ln>
                <a:solidFill>
                  <a:srgbClr val="FFFFFF"/>
                </a:solidFill>
                <a:effectLst/>
                <a:uLnTx/>
                <a:uFillTx/>
                <a:latin typeface="Arial Rounded MT Bold" pitchFamily="34" charset="0"/>
              </a:rPr>
              <a:t>education</a:t>
            </a:r>
            <a:endParaRPr kumimoji="0" lang="sv-SE" sz="1350" b="0" i="0" u="none" strike="noStrike" kern="0" cap="none" spc="0" normalizeH="0" baseline="0" noProof="0" dirty="0">
              <a:ln>
                <a:noFill/>
              </a:ln>
              <a:solidFill>
                <a:srgbClr val="FFFFFF"/>
              </a:solidFill>
              <a:effectLst/>
              <a:uLnTx/>
              <a:uFillTx/>
              <a:latin typeface="Arial Rounded MT Bold" pitchFamily="34" charset="0"/>
            </a:endParaRPr>
          </a:p>
        </p:txBody>
      </p:sp>
      <p:sp>
        <p:nvSpPr>
          <p:cNvPr id="10" name="AutoShape 4">
            <a:extLst>
              <a:ext uri="{FF2B5EF4-FFF2-40B4-BE49-F238E27FC236}">
                <a16:creationId xmlns:a16="http://schemas.microsoft.com/office/drawing/2014/main" id="{CD9E9819-70F9-4944-80CB-1A2578421879}"/>
              </a:ext>
            </a:extLst>
          </p:cNvPr>
          <p:cNvSpPr>
            <a:spLocks noChangeArrowheads="1"/>
          </p:cNvSpPr>
          <p:nvPr/>
        </p:nvSpPr>
        <p:spPr bwMode="auto">
          <a:xfrm>
            <a:off x="4701922" y="2417407"/>
            <a:ext cx="3186113" cy="485775"/>
          </a:xfrm>
          <a:prstGeom prst="chevron">
            <a:avLst>
              <a:gd name="adj" fmla="val 43149"/>
            </a:avLst>
          </a:prstGeom>
          <a:solidFill>
            <a:srgbClr val="178C9D"/>
          </a:solidFill>
          <a:ln w="9525">
            <a:solidFill>
              <a:srgbClr val="000000"/>
            </a:solidFill>
            <a:miter lim="800000"/>
            <a:headEnd/>
            <a:tailEnd/>
          </a:ln>
        </p:spPr>
        <p:txBody>
          <a:bodyPr wrap="none" anchor="ctr"/>
          <a:lstStyle/>
          <a:p>
            <a:pPr marL="257175" marR="0" lvl="0" indent="-257175" algn="ctr" defTabSz="685800" eaLnBrk="1" fontAlgn="auto" latinLnBrk="0" hangingPunct="1">
              <a:lnSpc>
                <a:spcPct val="100000"/>
              </a:lnSpc>
              <a:spcBef>
                <a:spcPts val="0"/>
              </a:spcBef>
              <a:spcAft>
                <a:spcPts val="0"/>
              </a:spcAft>
              <a:buClrTx/>
              <a:buSzTx/>
              <a:buFontTx/>
              <a:buNone/>
              <a:tabLst/>
              <a:defRPr/>
            </a:pPr>
            <a:r>
              <a:rPr kumimoji="0" lang="sv-SE" sz="1350" b="0" i="0" u="none" strike="noStrike" kern="0" cap="none" spc="0" normalizeH="0" baseline="0" noProof="0" dirty="0">
                <a:ln>
                  <a:noFill/>
                </a:ln>
                <a:solidFill>
                  <a:srgbClr val="FFFFFF"/>
                </a:solidFill>
                <a:effectLst/>
                <a:uLnTx/>
                <a:uFillTx/>
                <a:latin typeface="Arial Rounded MT Bold" pitchFamily="34" charset="0"/>
              </a:rPr>
              <a:t>Work life</a:t>
            </a:r>
          </a:p>
        </p:txBody>
      </p:sp>
      <p:sp>
        <p:nvSpPr>
          <p:cNvPr id="11" name="AutoShape 2">
            <a:extLst>
              <a:ext uri="{FF2B5EF4-FFF2-40B4-BE49-F238E27FC236}">
                <a16:creationId xmlns:a16="http://schemas.microsoft.com/office/drawing/2014/main" id="{92EA9B23-A2D1-46FD-BB28-9CDC2A1422FC}"/>
              </a:ext>
            </a:extLst>
          </p:cNvPr>
          <p:cNvSpPr>
            <a:spLocks noChangeArrowheads="1"/>
          </p:cNvSpPr>
          <p:nvPr/>
        </p:nvSpPr>
        <p:spPr bwMode="auto">
          <a:xfrm>
            <a:off x="1244533" y="2374452"/>
            <a:ext cx="594122" cy="594122"/>
          </a:xfrm>
          <a:prstGeom prst="irregularSeal1">
            <a:avLst/>
          </a:prstGeom>
          <a:solidFill>
            <a:srgbClr val="178C9D"/>
          </a:solidFill>
          <a:ln w="9525">
            <a:solidFill>
              <a:srgbClr val="000000"/>
            </a:solidFill>
            <a:miter lim="800000"/>
            <a:headEnd/>
            <a:tailEnd/>
          </a:ln>
        </p:spPr>
        <p:txBody>
          <a:bodyPr wrap="none" anchor="ctr"/>
          <a:lstStyle/>
          <a:p>
            <a:pPr marL="0" marR="0" lvl="0" indent="0" defTabSz="685800" eaLnBrk="1" fontAlgn="auto" latinLnBrk="0" hangingPunct="1">
              <a:lnSpc>
                <a:spcPct val="100000"/>
              </a:lnSpc>
              <a:spcBef>
                <a:spcPct val="20000"/>
              </a:spcBef>
              <a:spcAft>
                <a:spcPts val="0"/>
              </a:spcAft>
              <a:buClr>
                <a:srgbClr val="870052"/>
              </a:buClr>
              <a:buSzTx/>
              <a:buFont typeface="Wingdings" pitchFamily="2" charset="2"/>
              <a:buChar char="§"/>
              <a:tabLst/>
              <a:defRPr/>
            </a:pPr>
            <a:endParaRPr kumimoji="0" lang="en-US" sz="1500" b="0" i="0" u="none" strike="noStrike" kern="0" cap="none" spc="0" normalizeH="0" baseline="0" noProof="0">
              <a:ln>
                <a:noFill/>
              </a:ln>
              <a:solidFill>
                <a:srgbClr val="000000"/>
              </a:solidFill>
              <a:effectLst/>
              <a:uLnTx/>
              <a:uFillTx/>
              <a:latin typeface="Arial" charset="0"/>
            </a:endParaRPr>
          </a:p>
        </p:txBody>
      </p:sp>
      <p:pic>
        <p:nvPicPr>
          <p:cNvPr id="12" name="Picture 2" descr="C:\Documents and Settings\stupg\Skrivbord\My Dropbox\ACT gemensam\Mind the gap.JPG">
            <a:extLst>
              <a:ext uri="{FF2B5EF4-FFF2-40B4-BE49-F238E27FC236}">
                <a16:creationId xmlns:a16="http://schemas.microsoft.com/office/drawing/2014/main" id="{0F52916D-7BFA-4B94-B81D-B48A4EDBBEDF}"/>
              </a:ext>
            </a:extLst>
          </p:cNvPr>
          <p:cNvPicPr>
            <a:picLocks noChangeAspect="1" noChangeArrowheads="1"/>
          </p:cNvPicPr>
          <p:nvPr/>
        </p:nvPicPr>
        <p:blipFill>
          <a:blip r:embed="rId2"/>
          <a:srcRect/>
          <a:stretch>
            <a:fillRect/>
          </a:stretch>
        </p:blipFill>
        <p:spPr bwMode="auto">
          <a:xfrm flipH="1">
            <a:off x="1937291" y="2298526"/>
            <a:ext cx="397922" cy="397922"/>
          </a:xfrm>
          <a:prstGeom prst="rect">
            <a:avLst/>
          </a:prstGeom>
          <a:noFill/>
          <a:ln w="9525">
            <a:noFill/>
            <a:miter lim="800000"/>
            <a:headEnd/>
            <a:tailEnd/>
          </a:ln>
        </p:spPr>
      </p:pic>
      <p:pic>
        <p:nvPicPr>
          <p:cNvPr id="14" name="Bildobjekt 13">
            <a:extLst>
              <a:ext uri="{FF2B5EF4-FFF2-40B4-BE49-F238E27FC236}">
                <a16:creationId xmlns:a16="http://schemas.microsoft.com/office/drawing/2014/main" id="{B411C34A-91D4-4731-9B1D-BEFC391734CF}"/>
              </a:ext>
            </a:extLst>
          </p:cNvPr>
          <p:cNvPicPr>
            <a:picLocks noChangeAspect="1"/>
          </p:cNvPicPr>
          <p:nvPr/>
        </p:nvPicPr>
        <p:blipFill>
          <a:blip r:embed="rId3"/>
          <a:stretch>
            <a:fillRect/>
          </a:stretch>
        </p:blipFill>
        <p:spPr>
          <a:xfrm>
            <a:off x="654263" y="3134651"/>
            <a:ext cx="1552643" cy="99073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Platshållare för innehåll 6">
            <a:extLst>
              <a:ext uri="{FF2B5EF4-FFF2-40B4-BE49-F238E27FC236}">
                <a16:creationId xmlns:a16="http://schemas.microsoft.com/office/drawing/2014/main" id="{D41CE4B6-D626-4668-A6E5-952E4FE3F3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9004" y="2362495"/>
            <a:ext cx="949023" cy="396410"/>
          </a:xfrm>
          <a:prstGeom prst="rect">
            <a:avLst/>
          </a:prstGeom>
        </p:spPr>
      </p:pic>
      <p:sp>
        <p:nvSpPr>
          <p:cNvPr id="16" name="Kommentar i oval 30">
            <a:extLst>
              <a:ext uri="{FF2B5EF4-FFF2-40B4-BE49-F238E27FC236}">
                <a16:creationId xmlns:a16="http://schemas.microsoft.com/office/drawing/2014/main" id="{D7804241-AC3E-4CE8-90AD-F76F7BD2817B}"/>
              </a:ext>
            </a:extLst>
          </p:cNvPr>
          <p:cNvSpPr/>
          <p:nvPr/>
        </p:nvSpPr>
        <p:spPr bwMode="auto">
          <a:xfrm>
            <a:off x="335868" y="902017"/>
            <a:ext cx="4366337" cy="1059581"/>
          </a:xfrm>
          <a:prstGeom prst="wedgeEllipseCallout">
            <a:avLst>
              <a:gd name="adj1" fmla="val -324"/>
              <a:gd name="adj2" fmla="val 62593"/>
            </a:avLst>
          </a:prstGeom>
          <a:solidFill>
            <a:srgbClr val="FFFFFF"/>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sv-SE" sz="1400" b="1" i="0" u="none" strike="noStrike" kern="0" cap="none" spc="0" normalizeH="0" baseline="0" noProof="0" dirty="0">
                <a:ln>
                  <a:noFill/>
                </a:ln>
                <a:solidFill>
                  <a:srgbClr val="000000"/>
                </a:solidFill>
                <a:effectLst/>
                <a:uLnTx/>
                <a:uFillTx/>
                <a:latin typeface="+mn-lt"/>
              </a:rPr>
              <a:t>Mind the gap- </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srgbClr val="000000"/>
                </a:solidFill>
                <a:effectLst/>
                <a:uLnTx/>
                <a:uFillTx/>
                <a:latin typeface="+mn-lt"/>
              </a:rPr>
              <a:t>Förebygga</a:t>
            </a:r>
            <a:r>
              <a:rPr kumimoji="0" lang="en-US" sz="1400" b="1" i="0" u="none" strike="noStrike" kern="0" cap="none" spc="0" normalizeH="0" baseline="0" noProof="0" dirty="0">
                <a:ln>
                  <a:noFill/>
                </a:ln>
                <a:solidFill>
                  <a:srgbClr val="000000"/>
                </a:solidFill>
                <a:effectLst/>
                <a:uLnTx/>
                <a:uFillTx/>
                <a:latin typeface="+mn-lt"/>
              </a:rPr>
              <a:t> </a:t>
            </a:r>
            <a:r>
              <a:rPr kumimoji="0" lang="en-US" sz="1400" b="1" i="0" u="none" strike="noStrike" kern="0" cap="none" spc="0" normalizeH="0" baseline="0" noProof="0" dirty="0" err="1">
                <a:ln>
                  <a:noFill/>
                </a:ln>
                <a:solidFill>
                  <a:srgbClr val="000000"/>
                </a:solidFill>
                <a:effectLst/>
                <a:uLnTx/>
                <a:uFillTx/>
                <a:latin typeface="+mn-lt"/>
              </a:rPr>
              <a:t>stressrelaterad</a:t>
            </a:r>
            <a:r>
              <a:rPr kumimoji="0" lang="en-US" sz="1400" b="1" i="0" u="none" strike="noStrike" kern="0" cap="none" spc="0" normalizeH="0" baseline="0" noProof="0" dirty="0">
                <a:ln>
                  <a:noFill/>
                </a:ln>
                <a:solidFill>
                  <a:srgbClr val="000000"/>
                </a:solidFill>
                <a:effectLst/>
                <a:uLnTx/>
                <a:uFillTx/>
                <a:latin typeface="+mn-lt"/>
              </a:rPr>
              <a:t> </a:t>
            </a:r>
            <a:r>
              <a:rPr kumimoji="0" lang="en-US" sz="1400" b="1" i="0" u="none" strike="noStrike" kern="0" cap="none" spc="0" normalizeH="0" baseline="0" noProof="0" dirty="0" err="1">
                <a:ln>
                  <a:noFill/>
                </a:ln>
                <a:solidFill>
                  <a:srgbClr val="000000"/>
                </a:solidFill>
                <a:effectLst/>
                <a:uLnTx/>
                <a:uFillTx/>
                <a:latin typeface="+mn-lt"/>
              </a:rPr>
              <a:t>ohälsa</a:t>
            </a:r>
            <a:r>
              <a:rPr kumimoji="0" lang="en-US" sz="1400" b="1" i="0" u="none" strike="noStrike" kern="0" cap="none" spc="0" normalizeH="0" baseline="0" noProof="0" dirty="0">
                <a:ln>
                  <a:noFill/>
                </a:ln>
                <a:solidFill>
                  <a:srgbClr val="000000"/>
                </a:solidFill>
                <a:effectLst/>
                <a:uLnTx/>
                <a:uFillTx/>
                <a:latin typeface="+mn-lt"/>
              </a:rPr>
              <a:t> hos </a:t>
            </a:r>
            <a:r>
              <a:rPr kumimoji="0" lang="en-US" sz="1400" b="1" i="0" u="none" strike="noStrike" kern="0" cap="none" spc="0" normalizeH="0" baseline="0" noProof="0" dirty="0" err="1">
                <a:ln>
                  <a:noFill/>
                </a:ln>
                <a:solidFill>
                  <a:srgbClr val="000000"/>
                </a:solidFill>
                <a:effectLst/>
                <a:uLnTx/>
                <a:uFillTx/>
                <a:latin typeface="+mn-lt"/>
              </a:rPr>
              <a:t>sjuksköterskestudenter</a:t>
            </a:r>
            <a:endParaRPr kumimoji="0" lang="sv-SE" sz="1400" b="1" i="0" u="none" strike="noStrike" kern="0" cap="none" spc="0" normalizeH="0" baseline="0" noProof="0" dirty="0">
              <a:ln>
                <a:noFill/>
              </a:ln>
              <a:solidFill>
                <a:srgbClr val="000000"/>
              </a:solidFill>
              <a:effectLst/>
              <a:uLnTx/>
              <a:uFillTx/>
              <a:latin typeface="+mn-lt"/>
            </a:endParaRPr>
          </a:p>
        </p:txBody>
      </p:sp>
      <p:sp>
        <p:nvSpPr>
          <p:cNvPr id="17" name="Kommentar i oval 32">
            <a:extLst>
              <a:ext uri="{FF2B5EF4-FFF2-40B4-BE49-F238E27FC236}">
                <a16:creationId xmlns:a16="http://schemas.microsoft.com/office/drawing/2014/main" id="{C4FB9734-7655-4CC2-92D1-8A488CD991AC}"/>
              </a:ext>
            </a:extLst>
          </p:cNvPr>
          <p:cNvSpPr/>
          <p:nvPr/>
        </p:nvSpPr>
        <p:spPr bwMode="auto">
          <a:xfrm>
            <a:off x="5465609" y="1196752"/>
            <a:ext cx="3520037" cy="1130002"/>
          </a:xfrm>
          <a:prstGeom prst="wedgeEllipseCallout">
            <a:avLst>
              <a:gd name="adj1" fmla="val -50762"/>
              <a:gd name="adj2" fmla="val 65796"/>
            </a:avLst>
          </a:prstGeom>
          <a:no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r>
              <a:rPr lang="en-US" sz="1400" b="1" kern="0" dirty="0" err="1">
                <a:solidFill>
                  <a:srgbClr val="000000"/>
                </a:solidFill>
                <a:latin typeface="+mn-lt"/>
              </a:rPr>
              <a:t>Förebygga</a:t>
            </a:r>
            <a:r>
              <a:rPr lang="en-US" sz="1400" b="1" kern="0" dirty="0">
                <a:solidFill>
                  <a:srgbClr val="000000"/>
                </a:solidFill>
                <a:latin typeface="+mn-lt"/>
              </a:rPr>
              <a:t> </a:t>
            </a:r>
            <a:r>
              <a:rPr lang="en-US" sz="1400" b="1" kern="0" dirty="0" err="1">
                <a:solidFill>
                  <a:srgbClr val="000000"/>
                </a:solidFill>
                <a:latin typeface="+mn-lt"/>
              </a:rPr>
              <a:t>självskattad</a:t>
            </a:r>
            <a:r>
              <a:rPr lang="en-US" sz="1400" b="1" kern="0" dirty="0">
                <a:solidFill>
                  <a:srgbClr val="000000"/>
                </a:solidFill>
                <a:latin typeface="+mn-lt"/>
              </a:rPr>
              <a:t> stress hos </a:t>
            </a:r>
            <a:r>
              <a:rPr lang="en-US" sz="1400" b="1" kern="0" dirty="0" err="1">
                <a:solidFill>
                  <a:srgbClr val="000000"/>
                </a:solidFill>
                <a:latin typeface="+mn-lt"/>
              </a:rPr>
              <a:t>nyutbildade</a:t>
            </a:r>
            <a:r>
              <a:rPr lang="en-US" sz="1400" b="1" kern="0" dirty="0">
                <a:solidFill>
                  <a:srgbClr val="000000"/>
                </a:solidFill>
                <a:latin typeface="+mn-lt"/>
              </a:rPr>
              <a:t> </a:t>
            </a:r>
            <a:r>
              <a:rPr lang="en-US" sz="1400" b="1" kern="0" dirty="0" err="1">
                <a:solidFill>
                  <a:srgbClr val="000000"/>
                </a:solidFill>
                <a:latin typeface="+mn-lt"/>
              </a:rPr>
              <a:t>skuksköterskor</a:t>
            </a:r>
            <a:r>
              <a:rPr lang="en-US" sz="1400" b="1" kern="0" dirty="0">
                <a:solidFill>
                  <a:srgbClr val="000000"/>
                </a:solidFill>
                <a:latin typeface="+mn-lt"/>
              </a:rPr>
              <a:t> under </a:t>
            </a:r>
            <a:r>
              <a:rPr lang="en-US" sz="1400" b="1" kern="0" dirty="0" err="1">
                <a:solidFill>
                  <a:srgbClr val="000000"/>
                </a:solidFill>
                <a:latin typeface="+mn-lt"/>
              </a:rPr>
              <a:t>en</a:t>
            </a:r>
            <a:r>
              <a:rPr lang="en-US" sz="1400" b="1" kern="0" dirty="0">
                <a:solidFill>
                  <a:srgbClr val="000000"/>
                </a:solidFill>
                <a:latin typeface="+mn-lt"/>
              </a:rPr>
              <a:t> </a:t>
            </a:r>
            <a:r>
              <a:rPr lang="en-US" sz="1400" b="1" kern="0" dirty="0" err="1">
                <a:solidFill>
                  <a:srgbClr val="000000"/>
                </a:solidFill>
                <a:latin typeface="+mn-lt"/>
              </a:rPr>
              <a:t>utmanande</a:t>
            </a:r>
            <a:r>
              <a:rPr lang="en-US" sz="1400" b="1" kern="0" dirty="0">
                <a:solidFill>
                  <a:srgbClr val="000000"/>
                </a:solidFill>
                <a:latin typeface="+mn-lt"/>
              </a:rPr>
              <a:t> period</a:t>
            </a:r>
            <a:endParaRPr kumimoji="0" lang="sv-SE" sz="1400" b="1" i="0" u="none" strike="noStrike" kern="0" cap="none" spc="0" normalizeH="0" baseline="0" noProof="0" dirty="0">
              <a:ln>
                <a:noFill/>
              </a:ln>
              <a:solidFill>
                <a:srgbClr val="000000"/>
              </a:solidFill>
              <a:effectLst/>
              <a:uLnTx/>
              <a:uFillTx/>
              <a:latin typeface="+mn-lt"/>
            </a:endParaRPr>
          </a:p>
        </p:txBody>
      </p:sp>
      <p:pic>
        <p:nvPicPr>
          <p:cNvPr id="18" name="Bildobjekt 17">
            <a:extLst>
              <a:ext uri="{FF2B5EF4-FFF2-40B4-BE49-F238E27FC236}">
                <a16:creationId xmlns:a16="http://schemas.microsoft.com/office/drawing/2014/main" id="{B52F57D7-E1A8-402C-AD98-6547CA06C6A5}"/>
              </a:ext>
            </a:extLst>
          </p:cNvPr>
          <p:cNvPicPr>
            <a:picLocks noChangeAspect="1"/>
          </p:cNvPicPr>
          <p:nvPr/>
        </p:nvPicPr>
        <p:blipFill>
          <a:blip r:embed="rId5"/>
          <a:stretch>
            <a:fillRect/>
          </a:stretch>
        </p:blipFill>
        <p:spPr>
          <a:xfrm>
            <a:off x="4708120" y="1740683"/>
            <a:ext cx="682804" cy="512525"/>
          </a:xfrm>
          <a:prstGeom prst="rect">
            <a:avLst/>
          </a:prstGeom>
        </p:spPr>
      </p:pic>
      <p:pic>
        <p:nvPicPr>
          <p:cNvPr id="19" name="Picture 3" descr="studenter">
            <a:extLst>
              <a:ext uri="{FF2B5EF4-FFF2-40B4-BE49-F238E27FC236}">
                <a16:creationId xmlns:a16="http://schemas.microsoft.com/office/drawing/2014/main" id="{FA741D16-07DB-41F0-9555-5E1C5C71E6B6}"/>
              </a:ext>
            </a:extLst>
          </p:cNvPr>
          <p:cNvPicPr>
            <a:picLocks noChangeAspect="1" noChangeArrowheads="1"/>
          </p:cNvPicPr>
          <p:nvPr/>
        </p:nvPicPr>
        <p:blipFill>
          <a:blip r:embed="rId6" cstate="print"/>
          <a:srcRect/>
          <a:stretch>
            <a:fillRect/>
          </a:stretch>
        </p:blipFill>
        <p:spPr bwMode="auto">
          <a:xfrm>
            <a:off x="2476433" y="920257"/>
            <a:ext cx="446717" cy="422300"/>
          </a:xfrm>
          <a:prstGeom prst="rect">
            <a:avLst/>
          </a:prstGeom>
          <a:noFill/>
          <a:ln w="9525">
            <a:noFill/>
            <a:miter lim="800000"/>
            <a:headEnd/>
            <a:tailEnd/>
          </a:ln>
        </p:spPr>
      </p:pic>
      <p:pic>
        <p:nvPicPr>
          <p:cNvPr id="3" name="Bildobjekt 2">
            <a:extLst>
              <a:ext uri="{FF2B5EF4-FFF2-40B4-BE49-F238E27FC236}">
                <a16:creationId xmlns:a16="http://schemas.microsoft.com/office/drawing/2014/main" id="{712A33A7-8341-4E4B-BED9-58FFA5E6A626}"/>
              </a:ext>
            </a:extLst>
          </p:cNvPr>
          <p:cNvPicPr>
            <a:picLocks noChangeAspect="1"/>
          </p:cNvPicPr>
          <p:nvPr/>
        </p:nvPicPr>
        <p:blipFill rotWithShape="1">
          <a:blip r:embed="rId7"/>
          <a:srcRect l="18228" t="22140" r="24253" b="27148"/>
          <a:stretch/>
        </p:blipFill>
        <p:spPr>
          <a:xfrm>
            <a:off x="5354616" y="3815546"/>
            <a:ext cx="1855296" cy="89177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1" name="Bildobjekt 20">
            <a:extLst>
              <a:ext uri="{FF2B5EF4-FFF2-40B4-BE49-F238E27FC236}">
                <a16:creationId xmlns:a16="http://schemas.microsoft.com/office/drawing/2014/main" id="{F1DA4294-3169-4703-8359-E66A7CC518D8}"/>
              </a:ext>
            </a:extLst>
          </p:cNvPr>
          <p:cNvPicPr>
            <a:picLocks noChangeAspect="1"/>
          </p:cNvPicPr>
          <p:nvPr/>
        </p:nvPicPr>
        <p:blipFill>
          <a:blip r:embed="rId8"/>
          <a:stretch>
            <a:fillRect/>
          </a:stretch>
        </p:blipFill>
        <p:spPr>
          <a:xfrm>
            <a:off x="4854083" y="3047838"/>
            <a:ext cx="1687887" cy="92736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2" name="Bildobjekt 21">
            <a:extLst>
              <a:ext uri="{FF2B5EF4-FFF2-40B4-BE49-F238E27FC236}">
                <a16:creationId xmlns:a16="http://schemas.microsoft.com/office/drawing/2014/main" id="{E75358A3-E294-4F4C-946E-952761C936B2}"/>
              </a:ext>
            </a:extLst>
          </p:cNvPr>
          <p:cNvPicPr>
            <a:picLocks noChangeAspect="1"/>
          </p:cNvPicPr>
          <p:nvPr/>
        </p:nvPicPr>
        <p:blipFill rotWithShape="1">
          <a:blip r:embed="rId9"/>
          <a:srcRect l="10625" t="18184" r="11414" b="1521"/>
          <a:stretch/>
        </p:blipFill>
        <p:spPr>
          <a:xfrm>
            <a:off x="6743630" y="3018618"/>
            <a:ext cx="1855296" cy="98422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Bildobjekt 6">
            <a:extLst>
              <a:ext uri="{FF2B5EF4-FFF2-40B4-BE49-F238E27FC236}">
                <a16:creationId xmlns:a16="http://schemas.microsoft.com/office/drawing/2014/main" id="{F869715D-7F2C-499A-9F3A-4D425470E8ED}"/>
              </a:ext>
            </a:extLst>
          </p:cNvPr>
          <p:cNvPicPr>
            <a:picLocks noChangeAspect="1"/>
          </p:cNvPicPr>
          <p:nvPr/>
        </p:nvPicPr>
        <p:blipFill rotWithShape="1">
          <a:blip r:embed="rId10"/>
          <a:srcRect l="14467" t="16240" r="13806"/>
          <a:stretch/>
        </p:blipFill>
        <p:spPr>
          <a:xfrm>
            <a:off x="2628856" y="3100227"/>
            <a:ext cx="1530720" cy="105958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4652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2800" b="0" dirty="0">
                <a:latin typeface="DM Sans" pitchFamily="2" charset="0"/>
              </a:rPr>
              <a:t>Strategier</a:t>
            </a:r>
            <a:r>
              <a:rPr lang="sv-SE" b="0" dirty="0">
                <a:latin typeface="DM Sans" pitchFamily="2" charset="0"/>
              </a:rPr>
              <a:t> </a:t>
            </a:r>
          </a:p>
        </p:txBody>
      </p:sp>
      <p:sp>
        <p:nvSpPr>
          <p:cNvPr id="5" name="Platshållare för datum 4"/>
          <p:cNvSpPr>
            <a:spLocks noGrp="1"/>
          </p:cNvSpPr>
          <p:nvPr>
            <p:ph type="dt" sz="half" idx="10"/>
          </p:nvPr>
        </p:nvSpPr>
        <p:spPr/>
        <p:txBody>
          <a:bodyPr/>
          <a:lstStyle/>
          <a:p>
            <a:pPr defTabSz="685800" fontAlgn="auto">
              <a:spcAft>
                <a:spcPts val="0"/>
              </a:spcAft>
            </a:pPr>
            <a:fld id="{938B6FAB-802A-4A12-9991-EB784B1AB639}" type="datetime1">
              <a:rPr lang="en-GB">
                <a:solidFill>
                  <a:srgbClr val="808080"/>
                </a:solidFill>
                <a:latin typeface="Arial"/>
              </a:rPr>
              <a:pPr defTabSz="685800" fontAlgn="auto">
                <a:spcAft>
                  <a:spcPts val="0"/>
                </a:spcAft>
              </a:pPr>
              <a:t>16/09/2024</a:t>
            </a:fld>
            <a:endParaRPr lang="en-GB">
              <a:solidFill>
                <a:srgbClr val="808080"/>
              </a:solidFill>
              <a:latin typeface="Arial"/>
            </a:endParaRPr>
          </a:p>
        </p:txBody>
      </p:sp>
      <p:sp>
        <p:nvSpPr>
          <p:cNvPr id="6" name="Platshållare för sidfot 5"/>
          <p:cNvSpPr>
            <a:spLocks noGrp="1"/>
          </p:cNvSpPr>
          <p:nvPr>
            <p:ph type="ftr" sz="quarter" idx="11"/>
          </p:nvPr>
        </p:nvSpPr>
        <p:spPr/>
        <p:txBody>
          <a:bodyPr/>
          <a:lstStyle/>
          <a:p>
            <a:pPr defTabSz="685800" fontAlgn="auto">
              <a:spcAft>
                <a:spcPts val="0"/>
              </a:spcAft>
            </a:pPr>
            <a:r>
              <a:rPr lang="en-GB" dirty="0">
                <a:solidFill>
                  <a:srgbClr val="808080"/>
                </a:solidFill>
                <a:latin typeface="Arial"/>
              </a:rPr>
              <a:t>Ann Rudman</a:t>
            </a:r>
          </a:p>
        </p:txBody>
      </p:sp>
      <p:sp>
        <p:nvSpPr>
          <p:cNvPr id="7" name="Platshållare för bildnummer 6"/>
          <p:cNvSpPr>
            <a:spLocks noGrp="1"/>
          </p:cNvSpPr>
          <p:nvPr>
            <p:ph type="sldNum" sz="quarter" idx="12"/>
          </p:nvPr>
        </p:nvSpPr>
        <p:spPr/>
        <p:txBody>
          <a:bodyPr/>
          <a:lstStyle/>
          <a:p>
            <a:pPr defTabSz="685800" fontAlgn="auto">
              <a:spcAft>
                <a:spcPts val="0"/>
              </a:spcAft>
            </a:pPr>
            <a:fld id="{9C55E47A-73E2-4382-A5AF-5DD7C54FE3D2}" type="slidenum">
              <a:rPr lang="en-GB">
                <a:solidFill>
                  <a:srgbClr val="808080"/>
                </a:solidFill>
                <a:latin typeface="Arial"/>
              </a:rPr>
              <a:pPr defTabSz="685800" fontAlgn="auto">
                <a:spcAft>
                  <a:spcPts val="0"/>
                </a:spcAft>
              </a:pPr>
              <a:t>38</a:t>
            </a:fld>
            <a:endParaRPr lang="en-GB">
              <a:solidFill>
                <a:srgbClr val="808080"/>
              </a:solidFill>
              <a:latin typeface="Arial"/>
            </a:endParaRPr>
          </a:p>
        </p:txBody>
      </p:sp>
      <p:graphicFrame>
        <p:nvGraphicFramePr>
          <p:cNvPr id="11" name="Platshållare för innehåll 10"/>
          <p:cNvGraphicFramePr>
            <a:graphicFrameLocks noGrp="1"/>
          </p:cNvGraphicFramePr>
          <p:nvPr>
            <p:ph sz="half" idx="1"/>
          </p:nvPr>
        </p:nvGraphicFramePr>
        <p:xfrm>
          <a:off x="1338811" y="762001"/>
          <a:ext cx="6662189" cy="3894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ktangel 2"/>
          <p:cNvSpPr/>
          <p:nvPr/>
        </p:nvSpPr>
        <p:spPr>
          <a:xfrm>
            <a:off x="1117253" y="2941764"/>
            <a:ext cx="1095262" cy="669414"/>
          </a:xfrm>
          <a:prstGeom prst="rect">
            <a:avLst/>
          </a:prstGeom>
        </p:spPr>
        <p:txBody>
          <a:bodyPr wrap="square">
            <a:spAutoFit/>
          </a:bodyPr>
          <a:lstStyle/>
          <a:p>
            <a:pPr defTabSz="685800" eaLnBrk="1" fontAlgn="auto" hangingPunct="1">
              <a:spcBef>
                <a:spcPts val="0"/>
              </a:spcBef>
              <a:spcAft>
                <a:spcPts val="0"/>
              </a:spcAft>
            </a:pPr>
            <a:r>
              <a:rPr lang="sv-SE" sz="750" dirty="0">
                <a:solidFill>
                  <a:srgbClr val="000000"/>
                </a:solidFill>
                <a:latin typeface="Arial"/>
              </a:rPr>
              <a:t>Ta emot hjälp när den ges – ibland be om hjälp</a:t>
            </a:r>
          </a:p>
          <a:p>
            <a:pPr defTabSz="685800" eaLnBrk="1" fontAlgn="auto" hangingPunct="1">
              <a:spcBef>
                <a:spcPts val="0"/>
              </a:spcBef>
              <a:spcAft>
                <a:spcPts val="0"/>
              </a:spcAft>
            </a:pPr>
            <a:r>
              <a:rPr lang="sv-SE" sz="750" dirty="0">
                <a:solidFill>
                  <a:srgbClr val="000000"/>
                </a:solidFill>
                <a:latin typeface="Arial"/>
              </a:rPr>
              <a:t>vidareutbilda sig –</a:t>
            </a:r>
          </a:p>
          <a:p>
            <a:pPr defTabSz="685800" eaLnBrk="1" fontAlgn="auto" hangingPunct="1">
              <a:spcBef>
                <a:spcPts val="0"/>
              </a:spcBef>
              <a:spcAft>
                <a:spcPts val="0"/>
              </a:spcAft>
            </a:pPr>
            <a:r>
              <a:rPr lang="sv-SE" sz="750" dirty="0">
                <a:solidFill>
                  <a:srgbClr val="000000"/>
                </a:solidFill>
                <a:latin typeface="Arial"/>
              </a:rPr>
              <a:t>Träna för att orka</a:t>
            </a:r>
          </a:p>
        </p:txBody>
      </p:sp>
      <p:sp>
        <p:nvSpPr>
          <p:cNvPr id="9" name="Rektangel 8"/>
          <p:cNvSpPr/>
          <p:nvPr/>
        </p:nvSpPr>
        <p:spPr>
          <a:xfrm>
            <a:off x="1640557" y="1815036"/>
            <a:ext cx="1453193" cy="1131079"/>
          </a:xfrm>
          <a:prstGeom prst="rect">
            <a:avLst/>
          </a:prstGeom>
        </p:spPr>
        <p:txBody>
          <a:bodyPr wrap="square">
            <a:spAutoFit/>
          </a:bodyPr>
          <a:lstStyle/>
          <a:p>
            <a:pPr defTabSz="685800" eaLnBrk="1" fontAlgn="auto" hangingPunct="1">
              <a:spcBef>
                <a:spcPts val="0"/>
              </a:spcBef>
              <a:spcAft>
                <a:spcPts val="0"/>
              </a:spcAft>
            </a:pPr>
            <a:r>
              <a:rPr lang="sv-SE" sz="750" dirty="0">
                <a:solidFill>
                  <a:srgbClr val="000000"/>
                </a:solidFill>
                <a:latin typeface="Arial"/>
              </a:rPr>
              <a:t>Kollar upp saker man är osäker på </a:t>
            </a:r>
          </a:p>
          <a:p>
            <a:pPr defTabSz="685800" eaLnBrk="1" fontAlgn="auto" hangingPunct="1">
              <a:spcBef>
                <a:spcPts val="0"/>
              </a:spcBef>
              <a:spcAft>
                <a:spcPts val="0"/>
              </a:spcAft>
            </a:pPr>
            <a:r>
              <a:rPr lang="sv-SE" sz="750" dirty="0">
                <a:solidFill>
                  <a:srgbClr val="000000"/>
                </a:solidFill>
                <a:latin typeface="Arial"/>
              </a:rPr>
              <a:t>Ta rollmodeller i kollegor Använda tillfällena för reflektion</a:t>
            </a:r>
          </a:p>
          <a:p>
            <a:pPr defTabSz="685800" eaLnBrk="1" fontAlgn="auto" hangingPunct="1">
              <a:spcBef>
                <a:spcPts val="0"/>
              </a:spcBef>
              <a:spcAft>
                <a:spcPts val="0"/>
              </a:spcAft>
            </a:pPr>
            <a:r>
              <a:rPr lang="sv-SE" sz="750" dirty="0">
                <a:solidFill>
                  <a:srgbClr val="000000"/>
                </a:solidFill>
                <a:latin typeface="Arial"/>
              </a:rPr>
              <a:t>Trygghet i rutiner på arbetsplatsen</a:t>
            </a:r>
          </a:p>
          <a:p>
            <a:pPr defTabSz="685800" eaLnBrk="1" fontAlgn="auto" hangingPunct="1">
              <a:spcBef>
                <a:spcPts val="0"/>
              </a:spcBef>
              <a:spcAft>
                <a:spcPts val="0"/>
              </a:spcAft>
            </a:pPr>
            <a:r>
              <a:rPr lang="sv-SE" sz="750" dirty="0">
                <a:solidFill>
                  <a:srgbClr val="000000"/>
                </a:solidFill>
                <a:latin typeface="Arial"/>
              </a:rPr>
              <a:t>Prata och ta stöd av vän som jobbar på liknande </a:t>
            </a:r>
            <a:r>
              <a:rPr lang="sv-SE" sz="750" dirty="0" err="1">
                <a:solidFill>
                  <a:srgbClr val="000000"/>
                </a:solidFill>
                <a:latin typeface="Arial"/>
              </a:rPr>
              <a:t>avd</a:t>
            </a:r>
            <a:endParaRPr lang="sv-SE" sz="750" dirty="0">
              <a:solidFill>
                <a:srgbClr val="000000"/>
              </a:solidFill>
              <a:latin typeface="Arial"/>
            </a:endParaRPr>
          </a:p>
        </p:txBody>
      </p:sp>
      <p:sp>
        <p:nvSpPr>
          <p:cNvPr id="10" name="Rektangel 9"/>
          <p:cNvSpPr/>
          <p:nvPr/>
        </p:nvSpPr>
        <p:spPr>
          <a:xfrm>
            <a:off x="3110289" y="809261"/>
            <a:ext cx="1677736" cy="1592744"/>
          </a:xfrm>
          <a:prstGeom prst="rect">
            <a:avLst/>
          </a:prstGeom>
        </p:spPr>
        <p:txBody>
          <a:bodyPr wrap="square">
            <a:spAutoFit/>
          </a:bodyPr>
          <a:lstStyle/>
          <a:p>
            <a:pPr defTabSz="685800" eaLnBrk="1" fontAlgn="auto" hangingPunct="1">
              <a:spcBef>
                <a:spcPts val="0"/>
              </a:spcBef>
              <a:spcAft>
                <a:spcPts val="0"/>
              </a:spcAft>
            </a:pPr>
            <a:r>
              <a:rPr lang="sv-SE" sz="750" dirty="0">
                <a:solidFill>
                  <a:srgbClr val="000000"/>
                </a:solidFill>
                <a:latin typeface="Arial"/>
              </a:rPr>
              <a:t>När stressad: ta det lugnt och prioritera</a:t>
            </a:r>
          </a:p>
          <a:p>
            <a:pPr defTabSz="685800" eaLnBrk="1" fontAlgn="auto" hangingPunct="1">
              <a:spcBef>
                <a:spcPts val="0"/>
              </a:spcBef>
              <a:spcAft>
                <a:spcPts val="0"/>
              </a:spcAft>
            </a:pPr>
            <a:r>
              <a:rPr lang="sv-SE" sz="750" dirty="0">
                <a:solidFill>
                  <a:srgbClr val="000000"/>
                </a:solidFill>
                <a:latin typeface="Arial"/>
              </a:rPr>
              <a:t>Vara närvarande med </a:t>
            </a:r>
            <a:r>
              <a:rPr lang="sv-SE" sz="750" dirty="0" err="1">
                <a:solidFill>
                  <a:srgbClr val="000000"/>
                </a:solidFill>
                <a:latin typeface="Arial"/>
              </a:rPr>
              <a:t>pat</a:t>
            </a:r>
            <a:r>
              <a:rPr lang="sv-SE" sz="750" dirty="0">
                <a:solidFill>
                  <a:srgbClr val="000000"/>
                </a:solidFill>
                <a:latin typeface="Arial"/>
              </a:rPr>
              <a:t>, om än bara 20 s</a:t>
            </a:r>
          </a:p>
          <a:p>
            <a:pPr defTabSz="685800" eaLnBrk="1" fontAlgn="auto" hangingPunct="1">
              <a:spcBef>
                <a:spcPts val="0"/>
              </a:spcBef>
              <a:spcAft>
                <a:spcPts val="0"/>
              </a:spcAft>
            </a:pPr>
            <a:r>
              <a:rPr lang="sv-SE" sz="750" dirty="0">
                <a:solidFill>
                  <a:srgbClr val="000000"/>
                </a:solidFill>
                <a:latin typeface="Arial"/>
              </a:rPr>
              <a:t>Göra en plan för dagen på vägen till arbetet</a:t>
            </a:r>
          </a:p>
          <a:p>
            <a:pPr defTabSz="685800" eaLnBrk="1" fontAlgn="auto" hangingPunct="1">
              <a:spcBef>
                <a:spcPts val="0"/>
              </a:spcBef>
              <a:spcAft>
                <a:spcPts val="0"/>
              </a:spcAft>
            </a:pPr>
            <a:r>
              <a:rPr lang="sv-SE" sz="750" dirty="0">
                <a:solidFill>
                  <a:srgbClr val="000000"/>
                </a:solidFill>
                <a:latin typeface="Arial"/>
              </a:rPr>
              <a:t>Gör en checklista i början av passet – bockar av längs passet – nöjd när allt bockats av</a:t>
            </a:r>
          </a:p>
          <a:p>
            <a:pPr defTabSz="685800" eaLnBrk="1" fontAlgn="auto" hangingPunct="1">
              <a:spcBef>
                <a:spcPts val="0"/>
              </a:spcBef>
              <a:spcAft>
                <a:spcPts val="0"/>
              </a:spcAft>
            </a:pPr>
            <a:r>
              <a:rPr lang="sv-SE" sz="750" dirty="0">
                <a:solidFill>
                  <a:srgbClr val="000000"/>
                </a:solidFill>
                <a:latin typeface="Arial"/>
              </a:rPr>
              <a:t>Koppla bort efter jobbet genom att göra ngt som är kul</a:t>
            </a:r>
          </a:p>
          <a:p>
            <a:pPr defTabSz="685800" eaLnBrk="1" fontAlgn="auto" hangingPunct="1">
              <a:spcBef>
                <a:spcPts val="0"/>
              </a:spcBef>
              <a:spcAft>
                <a:spcPts val="0"/>
              </a:spcAft>
            </a:pPr>
            <a:r>
              <a:rPr lang="sv-SE" sz="750" dirty="0">
                <a:solidFill>
                  <a:srgbClr val="000000"/>
                </a:solidFill>
                <a:latin typeface="Arial"/>
              </a:rPr>
              <a:t>Säga ifrån till läk när den ger ordinationer utan att informera</a:t>
            </a:r>
          </a:p>
        </p:txBody>
      </p:sp>
      <p:sp>
        <p:nvSpPr>
          <p:cNvPr id="12" name="Rektangel 11"/>
          <p:cNvSpPr/>
          <p:nvPr/>
        </p:nvSpPr>
        <p:spPr>
          <a:xfrm>
            <a:off x="4734439" y="600712"/>
            <a:ext cx="1890506" cy="1131079"/>
          </a:xfrm>
          <a:prstGeom prst="rect">
            <a:avLst/>
          </a:prstGeom>
        </p:spPr>
        <p:txBody>
          <a:bodyPr wrap="square">
            <a:spAutoFit/>
          </a:bodyPr>
          <a:lstStyle/>
          <a:p>
            <a:pPr defTabSz="685800" eaLnBrk="1" fontAlgn="auto" hangingPunct="1">
              <a:spcBef>
                <a:spcPts val="0"/>
              </a:spcBef>
              <a:spcAft>
                <a:spcPts val="0"/>
              </a:spcAft>
            </a:pPr>
            <a:r>
              <a:rPr lang="sv-SE" sz="750" dirty="0">
                <a:solidFill>
                  <a:srgbClr val="000000"/>
                </a:solidFill>
                <a:latin typeface="Arial"/>
              </a:rPr>
              <a:t>Uttrycka osäkerhet för handledare</a:t>
            </a:r>
          </a:p>
          <a:p>
            <a:pPr defTabSz="685800" eaLnBrk="1" fontAlgn="auto" hangingPunct="1">
              <a:spcBef>
                <a:spcPts val="0"/>
              </a:spcBef>
              <a:spcAft>
                <a:spcPts val="0"/>
              </a:spcAft>
            </a:pPr>
            <a:r>
              <a:rPr lang="sv-SE" sz="750" dirty="0">
                <a:solidFill>
                  <a:srgbClr val="000000"/>
                </a:solidFill>
                <a:latin typeface="Arial"/>
              </a:rPr>
              <a:t>Samarbeta med kollegor</a:t>
            </a:r>
          </a:p>
          <a:p>
            <a:pPr defTabSz="685800" eaLnBrk="1" fontAlgn="auto" hangingPunct="1">
              <a:spcBef>
                <a:spcPts val="0"/>
              </a:spcBef>
              <a:spcAft>
                <a:spcPts val="0"/>
              </a:spcAft>
            </a:pPr>
            <a:r>
              <a:rPr lang="sv-SE" sz="750" dirty="0">
                <a:solidFill>
                  <a:srgbClr val="000000"/>
                </a:solidFill>
                <a:latin typeface="Arial"/>
              </a:rPr>
              <a:t>Hitta egna rutiner</a:t>
            </a:r>
          </a:p>
          <a:p>
            <a:pPr defTabSz="685800" eaLnBrk="1" fontAlgn="auto" hangingPunct="1">
              <a:spcBef>
                <a:spcPts val="0"/>
              </a:spcBef>
              <a:spcAft>
                <a:spcPts val="0"/>
              </a:spcAft>
            </a:pPr>
            <a:r>
              <a:rPr lang="sv-SE" sz="750" dirty="0">
                <a:solidFill>
                  <a:srgbClr val="000000"/>
                </a:solidFill>
                <a:latin typeface="Arial"/>
              </a:rPr>
              <a:t>Fokus på att göra egna arbetsuppgifterna</a:t>
            </a:r>
          </a:p>
          <a:p>
            <a:pPr defTabSz="685800" eaLnBrk="1" fontAlgn="auto" hangingPunct="1">
              <a:spcBef>
                <a:spcPts val="0"/>
              </a:spcBef>
              <a:spcAft>
                <a:spcPts val="0"/>
              </a:spcAft>
            </a:pPr>
            <a:r>
              <a:rPr lang="sv-SE" sz="750" dirty="0">
                <a:solidFill>
                  <a:srgbClr val="000000"/>
                </a:solidFill>
                <a:latin typeface="Arial"/>
              </a:rPr>
              <a:t>Planera och genomför flera steg i taget</a:t>
            </a:r>
          </a:p>
          <a:p>
            <a:pPr defTabSz="685800" eaLnBrk="1" fontAlgn="auto" hangingPunct="1">
              <a:spcBef>
                <a:spcPts val="0"/>
              </a:spcBef>
              <a:spcAft>
                <a:spcPts val="0"/>
              </a:spcAft>
            </a:pPr>
            <a:r>
              <a:rPr lang="sv-SE" sz="750" dirty="0">
                <a:solidFill>
                  <a:srgbClr val="000000"/>
                </a:solidFill>
                <a:latin typeface="Arial"/>
              </a:rPr>
              <a:t>”Bryr mig inte om de ser att jag gråter”</a:t>
            </a:r>
          </a:p>
          <a:p>
            <a:pPr defTabSz="685800" eaLnBrk="1" fontAlgn="auto" hangingPunct="1">
              <a:spcBef>
                <a:spcPts val="0"/>
              </a:spcBef>
              <a:spcAft>
                <a:spcPts val="0"/>
              </a:spcAft>
            </a:pPr>
            <a:r>
              <a:rPr lang="sv-SE" sz="750" dirty="0">
                <a:solidFill>
                  <a:srgbClr val="000000"/>
                </a:solidFill>
                <a:latin typeface="Arial"/>
              </a:rPr>
              <a:t>Prata av sig med kollegor, vänner och familj</a:t>
            </a:r>
          </a:p>
        </p:txBody>
      </p:sp>
      <p:sp>
        <p:nvSpPr>
          <p:cNvPr id="13" name="Rektangel 12"/>
          <p:cNvSpPr/>
          <p:nvPr/>
        </p:nvSpPr>
        <p:spPr>
          <a:xfrm>
            <a:off x="2920120" y="3176065"/>
            <a:ext cx="1003808" cy="1131079"/>
          </a:xfrm>
          <a:prstGeom prst="rect">
            <a:avLst/>
          </a:prstGeom>
        </p:spPr>
        <p:txBody>
          <a:bodyPr wrap="square">
            <a:spAutoFit/>
          </a:bodyPr>
          <a:lstStyle/>
          <a:p>
            <a:pPr defTabSz="685800" eaLnBrk="1" fontAlgn="auto" hangingPunct="1">
              <a:spcBef>
                <a:spcPts val="0"/>
              </a:spcBef>
              <a:spcAft>
                <a:spcPts val="0"/>
              </a:spcAft>
            </a:pPr>
            <a:r>
              <a:rPr lang="sv-SE" sz="750" dirty="0">
                <a:solidFill>
                  <a:srgbClr val="000000"/>
                </a:solidFill>
                <a:latin typeface="Arial"/>
              </a:rPr>
              <a:t>Be kollega visa första gången man ska göra något nytt + be kollega övervaka första gången man testar själv</a:t>
            </a:r>
          </a:p>
          <a:p>
            <a:pPr defTabSz="685800" eaLnBrk="1" fontAlgn="auto" hangingPunct="1">
              <a:spcBef>
                <a:spcPts val="0"/>
              </a:spcBef>
              <a:spcAft>
                <a:spcPts val="0"/>
              </a:spcAft>
            </a:pPr>
            <a:r>
              <a:rPr lang="sv-SE" sz="750" dirty="0">
                <a:solidFill>
                  <a:srgbClr val="000000"/>
                </a:solidFill>
                <a:latin typeface="Arial"/>
              </a:rPr>
              <a:t>Alltid fråga när man är osäker</a:t>
            </a:r>
          </a:p>
        </p:txBody>
      </p:sp>
      <p:sp>
        <p:nvSpPr>
          <p:cNvPr id="14" name="Rektangel 13"/>
          <p:cNvSpPr/>
          <p:nvPr/>
        </p:nvSpPr>
        <p:spPr>
          <a:xfrm>
            <a:off x="1901390" y="3925521"/>
            <a:ext cx="1142861" cy="669414"/>
          </a:xfrm>
          <a:prstGeom prst="rect">
            <a:avLst/>
          </a:prstGeom>
        </p:spPr>
        <p:txBody>
          <a:bodyPr wrap="square">
            <a:spAutoFit/>
          </a:bodyPr>
          <a:lstStyle/>
          <a:p>
            <a:pPr defTabSz="685800" eaLnBrk="1" fontAlgn="auto" hangingPunct="1">
              <a:spcBef>
                <a:spcPts val="0"/>
              </a:spcBef>
              <a:spcAft>
                <a:spcPts val="0"/>
              </a:spcAft>
            </a:pPr>
            <a:r>
              <a:rPr lang="sv-SE" sz="750" dirty="0">
                <a:solidFill>
                  <a:srgbClr val="000000"/>
                </a:solidFill>
                <a:latin typeface="Arial"/>
              </a:rPr>
              <a:t>Delegera</a:t>
            </a:r>
          </a:p>
          <a:p>
            <a:pPr defTabSz="685800" eaLnBrk="1" fontAlgn="auto" hangingPunct="1">
              <a:spcBef>
                <a:spcPts val="0"/>
              </a:spcBef>
              <a:spcAft>
                <a:spcPts val="0"/>
              </a:spcAft>
            </a:pPr>
            <a:r>
              <a:rPr lang="sv-SE" sz="750" dirty="0">
                <a:solidFill>
                  <a:srgbClr val="000000"/>
                </a:solidFill>
                <a:latin typeface="Arial"/>
              </a:rPr>
              <a:t>Gå efter vårdboken</a:t>
            </a:r>
          </a:p>
          <a:p>
            <a:pPr defTabSz="685800" eaLnBrk="1" fontAlgn="auto" hangingPunct="1">
              <a:spcBef>
                <a:spcPts val="0"/>
              </a:spcBef>
              <a:spcAft>
                <a:spcPts val="0"/>
              </a:spcAft>
            </a:pPr>
            <a:r>
              <a:rPr lang="sv-SE" sz="750" dirty="0">
                <a:solidFill>
                  <a:srgbClr val="000000"/>
                </a:solidFill>
                <a:latin typeface="Arial"/>
              </a:rPr>
              <a:t>När man inte kan får man lära sig</a:t>
            </a:r>
          </a:p>
          <a:p>
            <a:pPr defTabSz="685800" eaLnBrk="1" fontAlgn="auto" hangingPunct="1">
              <a:spcBef>
                <a:spcPts val="0"/>
              </a:spcBef>
              <a:spcAft>
                <a:spcPts val="0"/>
              </a:spcAft>
            </a:pPr>
            <a:endParaRPr lang="sv-SE" sz="750" dirty="0">
              <a:solidFill>
                <a:srgbClr val="000000"/>
              </a:solidFill>
              <a:latin typeface="Arial"/>
            </a:endParaRPr>
          </a:p>
        </p:txBody>
      </p:sp>
      <p:sp>
        <p:nvSpPr>
          <p:cNvPr id="15" name="Rektangel 14"/>
          <p:cNvSpPr/>
          <p:nvPr/>
        </p:nvSpPr>
        <p:spPr>
          <a:xfrm rot="19907337">
            <a:off x="1358819" y="3252405"/>
            <a:ext cx="3650046" cy="299119"/>
          </a:xfrm>
          <a:prstGeom prst="rect">
            <a:avLst/>
          </a:prstGeom>
        </p:spPr>
        <p:txBody>
          <a:bodyPr wrap="square">
            <a:prstTxWarp prst="textArchUp">
              <a:avLst/>
            </a:prstTxWarp>
            <a:spAutoFit/>
          </a:bodyPr>
          <a:lstStyle/>
          <a:p>
            <a:pPr defTabSz="685800" eaLnBrk="1" fontAlgn="auto" hangingPunct="1">
              <a:spcBef>
                <a:spcPts val="0"/>
              </a:spcBef>
              <a:spcAft>
                <a:spcPts val="0"/>
              </a:spcAft>
            </a:pPr>
            <a:r>
              <a:rPr lang="sv-SE" sz="900" b="1" dirty="0">
                <a:solidFill>
                  <a:srgbClr val="000000"/>
                </a:solidFill>
                <a:latin typeface="Arial"/>
              </a:rPr>
              <a:t>Fråga kollegor, andra </a:t>
            </a:r>
            <a:r>
              <a:rPr lang="sv-SE" sz="900" b="1" dirty="0" err="1">
                <a:solidFill>
                  <a:srgbClr val="000000"/>
                </a:solidFill>
                <a:latin typeface="Arial"/>
              </a:rPr>
              <a:t>nyfärdiga</a:t>
            </a:r>
            <a:r>
              <a:rPr lang="sv-SE" sz="900" b="1" dirty="0">
                <a:solidFill>
                  <a:srgbClr val="000000"/>
                </a:solidFill>
                <a:latin typeface="Arial"/>
              </a:rPr>
              <a:t> och chef om råd och hjälp</a:t>
            </a:r>
          </a:p>
          <a:p>
            <a:pPr defTabSz="685800" eaLnBrk="1" fontAlgn="auto" hangingPunct="1">
              <a:spcBef>
                <a:spcPts val="0"/>
              </a:spcBef>
              <a:spcAft>
                <a:spcPts val="0"/>
              </a:spcAft>
            </a:pPr>
            <a:endParaRPr lang="sv-SE" sz="900" dirty="0">
              <a:ln w="0"/>
              <a:solidFill>
                <a:srgbClr val="000000"/>
              </a:solidFill>
              <a:latin typeface="Arial"/>
            </a:endParaRPr>
          </a:p>
        </p:txBody>
      </p:sp>
    </p:spTree>
    <p:extLst>
      <p:ext uri="{BB962C8B-B14F-4D97-AF65-F5344CB8AC3E}">
        <p14:creationId xmlns:p14="http://schemas.microsoft.com/office/powerpoint/2010/main" val="15309148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ubrik 16"/>
          <p:cNvSpPr>
            <a:spLocks noGrp="1"/>
          </p:cNvSpPr>
          <p:nvPr>
            <p:ph type="title"/>
          </p:nvPr>
        </p:nvSpPr>
        <p:spPr>
          <a:xfrm>
            <a:off x="395536" y="763000"/>
            <a:ext cx="6265070" cy="549765"/>
          </a:xfrm>
        </p:spPr>
        <p:txBody>
          <a:bodyPr/>
          <a:lstStyle/>
          <a:p>
            <a:r>
              <a:rPr lang="sv-SE" sz="2800" b="0" dirty="0">
                <a:latin typeface="DM Sans" pitchFamily="2" charset="0"/>
              </a:rPr>
              <a:t>Utveckling</a:t>
            </a:r>
          </a:p>
        </p:txBody>
      </p:sp>
      <p:sp>
        <p:nvSpPr>
          <p:cNvPr id="5" name="Platshållare för datum 4"/>
          <p:cNvSpPr>
            <a:spLocks noGrp="1"/>
          </p:cNvSpPr>
          <p:nvPr>
            <p:ph type="dt" sz="half" idx="10"/>
          </p:nvPr>
        </p:nvSpPr>
        <p:spPr/>
        <p:txBody>
          <a:bodyPr/>
          <a:lstStyle/>
          <a:p>
            <a:pPr defTabSz="685800" fontAlgn="auto">
              <a:spcAft>
                <a:spcPts val="0"/>
              </a:spcAft>
            </a:pPr>
            <a:fld id="{938B6FAB-802A-4A12-9991-EB784B1AB639}" type="datetime1">
              <a:rPr lang="en-GB">
                <a:solidFill>
                  <a:srgbClr val="808080"/>
                </a:solidFill>
                <a:latin typeface="Arial"/>
              </a:rPr>
              <a:pPr defTabSz="685800" fontAlgn="auto">
                <a:spcAft>
                  <a:spcPts val="0"/>
                </a:spcAft>
              </a:pPr>
              <a:t>16/09/2024</a:t>
            </a:fld>
            <a:endParaRPr lang="en-GB">
              <a:solidFill>
                <a:srgbClr val="808080"/>
              </a:solidFill>
              <a:latin typeface="Arial"/>
            </a:endParaRPr>
          </a:p>
        </p:txBody>
      </p:sp>
      <p:sp>
        <p:nvSpPr>
          <p:cNvPr id="6" name="Platshållare för sidfot 5"/>
          <p:cNvSpPr>
            <a:spLocks noGrp="1"/>
          </p:cNvSpPr>
          <p:nvPr>
            <p:ph type="ftr" sz="quarter" idx="11"/>
          </p:nvPr>
        </p:nvSpPr>
        <p:spPr/>
        <p:txBody>
          <a:bodyPr/>
          <a:lstStyle/>
          <a:p>
            <a:pPr defTabSz="685800" fontAlgn="auto">
              <a:spcAft>
                <a:spcPts val="0"/>
              </a:spcAft>
            </a:pPr>
            <a:r>
              <a:rPr lang="en-GB" dirty="0">
                <a:solidFill>
                  <a:srgbClr val="808080"/>
                </a:solidFill>
                <a:latin typeface="Arial"/>
              </a:rPr>
              <a:t>Ann Rudman</a:t>
            </a:r>
          </a:p>
        </p:txBody>
      </p:sp>
      <p:sp>
        <p:nvSpPr>
          <p:cNvPr id="7" name="Platshållare för bildnummer 6"/>
          <p:cNvSpPr>
            <a:spLocks noGrp="1"/>
          </p:cNvSpPr>
          <p:nvPr>
            <p:ph type="sldNum" sz="quarter" idx="12"/>
          </p:nvPr>
        </p:nvSpPr>
        <p:spPr/>
        <p:txBody>
          <a:bodyPr/>
          <a:lstStyle/>
          <a:p>
            <a:pPr defTabSz="685800" fontAlgn="auto">
              <a:spcAft>
                <a:spcPts val="0"/>
              </a:spcAft>
            </a:pPr>
            <a:fld id="{9C55E47A-73E2-4382-A5AF-5DD7C54FE3D2}" type="slidenum">
              <a:rPr lang="en-GB">
                <a:solidFill>
                  <a:srgbClr val="808080"/>
                </a:solidFill>
                <a:latin typeface="Arial"/>
              </a:rPr>
              <a:pPr defTabSz="685800" fontAlgn="auto">
                <a:spcAft>
                  <a:spcPts val="0"/>
                </a:spcAft>
              </a:pPr>
              <a:t>39</a:t>
            </a:fld>
            <a:endParaRPr lang="en-GB">
              <a:solidFill>
                <a:srgbClr val="808080"/>
              </a:solidFill>
              <a:latin typeface="Arial"/>
            </a:endParaRPr>
          </a:p>
        </p:txBody>
      </p:sp>
      <p:graphicFrame>
        <p:nvGraphicFramePr>
          <p:cNvPr id="8" name="Platshållare för innehåll 2"/>
          <p:cNvGraphicFramePr>
            <a:graphicFrameLocks noGrp="1"/>
          </p:cNvGraphicFramePr>
          <p:nvPr>
            <p:ph sz="half" idx="4294967295"/>
          </p:nvPr>
        </p:nvGraphicFramePr>
        <p:xfrm>
          <a:off x="285155" y="1705571"/>
          <a:ext cx="4751785" cy="1081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Platshållare för innehåll 2"/>
          <p:cNvGraphicFramePr>
            <a:graphicFrameLocks noGrp="1"/>
          </p:cNvGraphicFramePr>
          <p:nvPr>
            <p:ph sz="half" idx="4294967295"/>
          </p:nvPr>
        </p:nvGraphicFramePr>
        <p:xfrm>
          <a:off x="3059832" y="2349874"/>
          <a:ext cx="5427240" cy="16627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Platshållare för innehåll 2"/>
          <p:cNvGraphicFramePr>
            <a:graphicFrameLocks noGrp="1"/>
          </p:cNvGraphicFramePr>
          <p:nvPr>
            <p:ph sz="half" idx="4294967295"/>
          </p:nvPr>
        </p:nvGraphicFramePr>
        <p:xfrm>
          <a:off x="4017265" y="3865113"/>
          <a:ext cx="4752975" cy="107989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2" name="Platshållare för innehåll 2"/>
          <p:cNvGraphicFramePr>
            <a:graphicFrameLocks noGrp="1"/>
          </p:cNvGraphicFramePr>
          <p:nvPr>
            <p:ph sz="half" idx="4294967295"/>
          </p:nvPr>
        </p:nvGraphicFramePr>
        <p:xfrm>
          <a:off x="3257551" y="1522104"/>
          <a:ext cx="4751784" cy="108108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3" name="Platshållare för innehåll 2"/>
          <p:cNvGraphicFramePr>
            <a:graphicFrameLocks noGrp="1"/>
          </p:cNvGraphicFramePr>
          <p:nvPr>
            <p:ph sz="half" idx="4294967295"/>
            <p:extLst>
              <p:ext uri="{D42A27DB-BD31-4B8C-83A1-F6EECF244321}">
                <p14:modId xmlns:p14="http://schemas.microsoft.com/office/powerpoint/2010/main" val="2573511714"/>
              </p:ext>
            </p:extLst>
          </p:nvPr>
        </p:nvGraphicFramePr>
        <p:xfrm>
          <a:off x="255984" y="2603193"/>
          <a:ext cx="3718614" cy="1409440"/>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4" name="Platshållare för innehåll 2"/>
          <p:cNvGraphicFramePr>
            <a:graphicFrameLocks noGrp="1"/>
          </p:cNvGraphicFramePr>
          <p:nvPr>
            <p:ph sz="half" idx="4294967295"/>
            <p:extLst>
              <p:ext uri="{D42A27DB-BD31-4B8C-83A1-F6EECF244321}">
                <p14:modId xmlns:p14="http://schemas.microsoft.com/office/powerpoint/2010/main" val="1025372957"/>
              </p:ext>
            </p:extLst>
          </p:nvPr>
        </p:nvGraphicFramePr>
        <p:xfrm>
          <a:off x="642998" y="3829615"/>
          <a:ext cx="4752975" cy="1079897"/>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16" name="Platshållare för innehåll 2"/>
          <p:cNvGraphicFramePr>
            <a:graphicFrameLocks noGrp="1"/>
          </p:cNvGraphicFramePr>
          <p:nvPr>
            <p:ph sz="half" idx="4294967295"/>
          </p:nvPr>
        </p:nvGraphicFramePr>
        <p:xfrm>
          <a:off x="2195736" y="827632"/>
          <a:ext cx="3388519" cy="878681"/>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graphicFrame>
        <p:nvGraphicFramePr>
          <p:cNvPr id="3" name="Platshållare för innehåll 2"/>
          <p:cNvGraphicFramePr>
            <a:graphicFrameLocks noGrp="1"/>
          </p:cNvGraphicFramePr>
          <p:nvPr>
            <p:ph sz="half" idx="4294967295"/>
          </p:nvPr>
        </p:nvGraphicFramePr>
        <p:xfrm>
          <a:off x="3974596" y="878544"/>
          <a:ext cx="3996929" cy="769144"/>
        </p:xfrm>
        <a:graphic>
          <a:graphicData uri="http://schemas.openxmlformats.org/drawingml/2006/diagram">
            <dgm:relIds xmlns:dgm="http://schemas.openxmlformats.org/drawingml/2006/diagram" xmlns:r="http://schemas.openxmlformats.org/officeDocument/2006/relationships" r:dm="rId37" r:lo="rId38" r:qs="rId39" r:cs="rId40"/>
          </a:graphicData>
        </a:graphic>
      </p:graphicFrame>
    </p:spTree>
    <p:extLst>
      <p:ext uri="{BB962C8B-B14F-4D97-AF65-F5344CB8AC3E}">
        <p14:creationId xmlns:p14="http://schemas.microsoft.com/office/powerpoint/2010/main" val="3782571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derrubrik 6"/>
          <p:cNvSpPr>
            <a:spLocks noGrp="1"/>
          </p:cNvSpPr>
          <p:nvPr>
            <p:ph type="subTitle" idx="4294967295"/>
          </p:nvPr>
        </p:nvSpPr>
        <p:spPr>
          <a:xfrm>
            <a:off x="1143000" y="2057400"/>
            <a:ext cx="4800600" cy="1314450"/>
          </a:xfrm>
        </p:spPr>
        <p:txBody>
          <a:bodyPr>
            <a:normAutofit/>
          </a:bodyPr>
          <a:lstStyle/>
          <a:p>
            <a:endParaRPr lang="sv-SE" dirty="0"/>
          </a:p>
          <a:p>
            <a:endParaRPr lang="sv-SE" dirty="0"/>
          </a:p>
          <a:p>
            <a:endParaRPr lang="sv-SE" dirty="0"/>
          </a:p>
          <a:p>
            <a:endParaRPr lang="sv-SE" dirty="0"/>
          </a:p>
          <a:p>
            <a:endParaRPr lang="sv-SE" dirty="0"/>
          </a:p>
          <a:p>
            <a:endParaRPr lang="sv-SE" dirty="0"/>
          </a:p>
          <a:p>
            <a:endParaRPr lang="sv-SE" dirty="0"/>
          </a:p>
        </p:txBody>
      </p:sp>
      <p:pic>
        <p:nvPicPr>
          <p:cNvPr id="8" name="Bildobjekt 7"/>
          <p:cNvPicPr>
            <a:picLocks noChangeAspect="1"/>
          </p:cNvPicPr>
          <p:nvPr/>
        </p:nvPicPr>
        <p:blipFill>
          <a:blip r:embed="rId3"/>
          <a:stretch>
            <a:fillRect/>
          </a:stretch>
        </p:blipFill>
        <p:spPr>
          <a:xfrm>
            <a:off x="5174911" y="167145"/>
            <a:ext cx="2606187" cy="1718294"/>
          </a:xfrm>
          <a:prstGeom prst="rect">
            <a:avLst/>
          </a:prstGeom>
        </p:spPr>
      </p:pic>
      <p:pic>
        <p:nvPicPr>
          <p:cNvPr id="10" name="Bildobjekt 9"/>
          <p:cNvPicPr>
            <a:picLocks noChangeAspect="1"/>
          </p:cNvPicPr>
          <p:nvPr/>
        </p:nvPicPr>
        <p:blipFill>
          <a:blip r:embed="rId4"/>
          <a:stretch>
            <a:fillRect/>
          </a:stretch>
        </p:blipFill>
        <p:spPr>
          <a:xfrm>
            <a:off x="5157788" y="2059112"/>
            <a:ext cx="2606187" cy="1045462"/>
          </a:xfrm>
          <a:prstGeom prst="rect">
            <a:avLst/>
          </a:prstGeom>
        </p:spPr>
      </p:pic>
      <p:pic>
        <p:nvPicPr>
          <p:cNvPr id="11" name="Bildobjekt 10"/>
          <p:cNvPicPr>
            <a:picLocks noChangeAspect="1"/>
          </p:cNvPicPr>
          <p:nvPr/>
        </p:nvPicPr>
        <p:blipFill>
          <a:blip r:embed="rId5"/>
          <a:stretch>
            <a:fillRect/>
          </a:stretch>
        </p:blipFill>
        <p:spPr>
          <a:xfrm>
            <a:off x="5157788" y="3466233"/>
            <a:ext cx="2558097" cy="1427775"/>
          </a:xfrm>
          <a:prstGeom prst="rect">
            <a:avLst/>
          </a:prstGeom>
        </p:spPr>
      </p:pic>
      <p:pic>
        <p:nvPicPr>
          <p:cNvPr id="12" name="Bildobjekt 11"/>
          <p:cNvPicPr/>
          <p:nvPr/>
        </p:nvPicPr>
        <p:blipFill>
          <a:blip r:embed="rId6"/>
          <a:stretch>
            <a:fillRect/>
          </a:stretch>
        </p:blipFill>
        <p:spPr>
          <a:xfrm>
            <a:off x="1463334" y="482661"/>
            <a:ext cx="1599292" cy="1087264"/>
          </a:xfrm>
          <a:prstGeom prst="rect">
            <a:avLst/>
          </a:prstGeom>
          <a:effectLst>
            <a:outerShdw blurRad="50800" dist="38100" dir="5400000" algn="t" rotWithShape="0">
              <a:prstClr val="black">
                <a:alpha val="40000"/>
              </a:prstClr>
            </a:outerShdw>
          </a:effectLst>
        </p:spPr>
      </p:pic>
      <p:sp>
        <p:nvSpPr>
          <p:cNvPr id="13" name="textruta 12"/>
          <p:cNvSpPr txBox="1"/>
          <p:nvPr/>
        </p:nvSpPr>
        <p:spPr>
          <a:xfrm>
            <a:off x="1143000" y="1798517"/>
            <a:ext cx="3395225" cy="2862322"/>
          </a:xfrm>
          <a:prstGeom prst="rect">
            <a:avLst/>
          </a:prstGeom>
          <a:noFill/>
        </p:spPr>
        <p:txBody>
          <a:bodyPr wrap="none" rtlCol="0">
            <a:spAutoFit/>
          </a:bodyPr>
          <a:lstStyle/>
          <a:p>
            <a:r>
              <a:rPr lang="sv-SE" sz="2700" b="1" dirty="0">
                <a:latin typeface="+mn-lt"/>
              </a:rPr>
              <a:t>LUST-studien</a:t>
            </a:r>
          </a:p>
          <a:p>
            <a:pPr defTabSz="342900" eaLnBrk="1" fontAlgn="auto" hangingPunct="1">
              <a:spcBef>
                <a:spcPts val="0"/>
              </a:spcBef>
              <a:spcAft>
                <a:spcPts val="0"/>
              </a:spcAft>
              <a:defRPr/>
            </a:pPr>
            <a:r>
              <a:rPr lang="sv-SE" sz="1800" dirty="0">
                <a:solidFill>
                  <a:prstClr val="black"/>
                </a:solidFill>
                <a:latin typeface="+mn-lt"/>
              </a:rPr>
              <a:t>Longitudinell Undersökning av </a:t>
            </a:r>
          </a:p>
          <a:p>
            <a:pPr defTabSz="342900" eaLnBrk="1" fontAlgn="auto" hangingPunct="1">
              <a:spcBef>
                <a:spcPts val="0"/>
              </a:spcBef>
              <a:spcAft>
                <a:spcPts val="0"/>
              </a:spcAft>
              <a:defRPr/>
            </a:pPr>
            <a:r>
              <a:rPr lang="sv-SE" sz="1800" dirty="0">
                <a:solidFill>
                  <a:prstClr val="black"/>
                </a:solidFill>
                <a:latin typeface="+mn-lt"/>
              </a:rPr>
              <a:t>Sjuksköterskors Tillvaro: LUST</a:t>
            </a:r>
          </a:p>
          <a:p>
            <a:endParaRPr lang="en-US" sz="2700" b="1" dirty="0">
              <a:latin typeface="+mn-lt"/>
            </a:endParaRPr>
          </a:p>
          <a:p>
            <a:r>
              <a:rPr lang="sv-SE" sz="2700" b="1" dirty="0">
                <a:latin typeface="+mn-lt"/>
              </a:rPr>
              <a:t>The LANE </a:t>
            </a:r>
            <a:r>
              <a:rPr lang="sv-SE" sz="2700" b="1" dirty="0" err="1">
                <a:latin typeface="+mn-lt"/>
              </a:rPr>
              <a:t>study</a:t>
            </a:r>
            <a:endParaRPr lang="sv-SE" sz="2700" b="1" dirty="0">
              <a:latin typeface="+mn-lt"/>
            </a:endParaRPr>
          </a:p>
          <a:p>
            <a:pPr defTabSz="342900" eaLnBrk="1" fontAlgn="auto" hangingPunct="1">
              <a:spcBef>
                <a:spcPts val="0"/>
              </a:spcBef>
              <a:spcAft>
                <a:spcPts val="0"/>
              </a:spcAft>
              <a:defRPr/>
            </a:pPr>
            <a:r>
              <a:rPr lang="sv-SE" sz="1800" dirty="0">
                <a:solidFill>
                  <a:prstClr val="black"/>
                </a:solidFill>
                <a:latin typeface="+mn-lt"/>
              </a:rPr>
              <a:t>Longitudinal </a:t>
            </a:r>
            <a:r>
              <a:rPr lang="sv-SE" sz="1800" dirty="0" err="1">
                <a:solidFill>
                  <a:prstClr val="black"/>
                </a:solidFill>
                <a:latin typeface="+mn-lt"/>
              </a:rPr>
              <a:t>Analysis</a:t>
            </a:r>
            <a:r>
              <a:rPr lang="sv-SE" sz="1800" dirty="0">
                <a:solidFill>
                  <a:prstClr val="black"/>
                </a:solidFill>
                <a:latin typeface="+mn-lt"/>
              </a:rPr>
              <a:t> </a:t>
            </a:r>
            <a:r>
              <a:rPr lang="sv-SE" sz="1800" dirty="0" err="1">
                <a:solidFill>
                  <a:prstClr val="black"/>
                </a:solidFill>
                <a:latin typeface="+mn-lt"/>
              </a:rPr>
              <a:t>of</a:t>
            </a:r>
            <a:r>
              <a:rPr lang="sv-SE" sz="1800" dirty="0">
                <a:solidFill>
                  <a:prstClr val="black"/>
                </a:solidFill>
                <a:latin typeface="+mn-lt"/>
              </a:rPr>
              <a:t> </a:t>
            </a:r>
            <a:r>
              <a:rPr lang="sv-SE" sz="1800" dirty="0" err="1">
                <a:solidFill>
                  <a:prstClr val="black"/>
                </a:solidFill>
                <a:latin typeface="+mn-lt"/>
              </a:rPr>
              <a:t>Nursing</a:t>
            </a:r>
            <a:r>
              <a:rPr lang="sv-SE" sz="1800" dirty="0">
                <a:solidFill>
                  <a:prstClr val="black"/>
                </a:solidFill>
                <a:latin typeface="+mn-lt"/>
              </a:rPr>
              <a:t> </a:t>
            </a:r>
          </a:p>
          <a:p>
            <a:pPr defTabSz="342900" eaLnBrk="1" fontAlgn="auto" hangingPunct="1">
              <a:spcBef>
                <a:spcPts val="0"/>
              </a:spcBef>
              <a:spcAft>
                <a:spcPts val="0"/>
              </a:spcAft>
              <a:defRPr/>
            </a:pPr>
            <a:r>
              <a:rPr lang="sv-SE" sz="1800" dirty="0" err="1">
                <a:solidFill>
                  <a:prstClr val="black"/>
                </a:solidFill>
                <a:latin typeface="+mn-lt"/>
              </a:rPr>
              <a:t>Education</a:t>
            </a:r>
            <a:r>
              <a:rPr lang="sv-SE" sz="1800" dirty="0">
                <a:solidFill>
                  <a:prstClr val="black"/>
                </a:solidFill>
                <a:latin typeface="+mn-lt"/>
              </a:rPr>
              <a:t>/</a:t>
            </a:r>
            <a:r>
              <a:rPr lang="sv-SE" sz="1800" dirty="0" err="1">
                <a:solidFill>
                  <a:prstClr val="black"/>
                </a:solidFill>
                <a:latin typeface="+mn-lt"/>
              </a:rPr>
              <a:t>Entry</a:t>
            </a:r>
            <a:r>
              <a:rPr lang="sv-SE" sz="1800" dirty="0">
                <a:solidFill>
                  <a:prstClr val="black"/>
                </a:solidFill>
                <a:latin typeface="+mn-lt"/>
              </a:rPr>
              <a:t> in </a:t>
            </a:r>
            <a:r>
              <a:rPr lang="sv-SE" sz="1800" dirty="0" err="1">
                <a:solidFill>
                  <a:prstClr val="black"/>
                </a:solidFill>
                <a:latin typeface="+mn-lt"/>
              </a:rPr>
              <a:t>work</a:t>
            </a:r>
            <a:r>
              <a:rPr lang="sv-SE" sz="1800" dirty="0">
                <a:solidFill>
                  <a:prstClr val="black"/>
                </a:solidFill>
                <a:latin typeface="+mn-lt"/>
              </a:rPr>
              <a:t> </a:t>
            </a:r>
            <a:r>
              <a:rPr lang="sv-SE" sz="1800" dirty="0" err="1">
                <a:solidFill>
                  <a:prstClr val="black"/>
                </a:solidFill>
                <a:latin typeface="+mn-lt"/>
              </a:rPr>
              <a:t>life</a:t>
            </a:r>
            <a:r>
              <a:rPr lang="sv-SE" sz="1800" dirty="0">
                <a:solidFill>
                  <a:prstClr val="black"/>
                </a:solidFill>
                <a:latin typeface="+mn-lt"/>
              </a:rPr>
              <a:t>: LANE</a:t>
            </a:r>
          </a:p>
          <a:p>
            <a:endParaRPr lang="sv-SE" sz="2700" b="1" dirty="0">
              <a:latin typeface="+mn-lt"/>
            </a:endParaRPr>
          </a:p>
        </p:txBody>
      </p:sp>
      <p:sp>
        <p:nvSpPr>
          <p:cNvPr id="9" name="Platshållare för sidfot 4">
            <a:extLst>
              <a:ext uri="{FF2B5EF4-FFF2-40B4-BE49-F238E27FC236}">
                <a16:creationId xmlns:a16="http://schemas.microsoft.com/office/drawing/2014/main" id="{B4313E79-D133-44C2-9028-ACA95061B084}"/>
              </a:ext>
            </a:extLst>
          </p:cNvPr>
          <p:cNvSpPr txBox="1">
            <a:spLocks/>
          </p:cNvSpPr>
          <p:nvPr/>
        </p:nvSpPr>
        <p:spPr bwMode="auto">
          <a:xfrm>
            <a:off x="1485900" y="4857750"/>
            <a:ext cx="21717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marL="0" algn="l" defTabSz="914400" rtl="0" eaLnBrk="0" latinLnBrk="0" hangingPunct="0">
              <a:spcBef>
                <a:spcPct val="0"/>
              </a:spcBef>
              <a:buClrTx/>
              <a:buFontTx/>
              <a:buNone/>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sv-SE" sz="600">
                <a:solidFill>
                  <a:srgbClr val="808080"/>
                </a:solidFill>
              </a:rPr>
              <a:t>Ann Rudman</a:t>
            </a:r>
            <a:endParaRPr lang="sv-SE" sz="600" dirty="0"/>
          </a:p>
        </p:txBody>
      </p:sp>
    </p:spTree>
    <p:extLst>
      <p:ext uri="{BB962C8B-B14F-4D97-AF65-F5344CB8AC3E}">
        <p14:creationId xmlns:p14="http://schemas.microsoft.com/office/powerpoint/2010/main" val="49499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Platshållare för bildnummer 5"/>
          <p:cNvSpPr>
            <a:spLocks noGrp="1"/>
          </p:cNvSpPr>
          <p:nvPr>
            <p:ph type="sldNum" sz="quarter" idx="4294967295"/>
          </p:nvPr>
        </p:nvSpPr>
        <p:spPr>
          <a:xfrm>
            <a:off x="7486650" y="4857750"/>
            <a:ext cx="514350" cy="171450"/>
          </a:xfrm>
          <a:noFill/>
        </p:spPr>
        <p:txBody>
          <a:bodyPr/>
          <a:lstStyle/>
          <a:p>
            <a:fld id="{797BF0EA-0309-4C6B-93B2-7CF3816D9AE6}" type="slidenum">
              <a:rPr lang="sv-SE" smtClean="0"/>
              <a:pPr/>
              <a:t>40</a:t>
            </a:fld>
            <a:endParaRPr lang="sv-SE" dirty="0"/>
          </a:p>
        </p:txBody>
      </p:sp>
      <p:pic>
        <p:nvPicPr>
          <p:cNvPr id="5" name="Bildobjekt 4">
            <a:extLst>
              <a:ext uri="{FF2B5EF4-FFF2-40B4-BE49-F238E27FC236}">
                <a16:creationId xmlns:a16="http://schemas.microsoft.com/office/drawing/2014/main" id="{1423F76C-2E92-4876-889E-47DB89B35C81}"/>
              </a:ext>
            </a:extLst>
          </p:cNvPr>
          <p:cNvPicPr>
            <a:picLocks noChangeAspect="1"/>
          </p:cNvPicPr>
          <p:nvPr/>
        </p:nvPicPr>
        <p:blipFill>
          <a:blip r:embed="rId3"/>
          <a:stretch>
            <a:fillRect/>
          </a:stretch>
        </p:blipFill>
        <p:spPr>
          <a:xfrm>
            <a:off x="0" y="0"/>
            <a:ext cx="6887114" cy="5169588"/>
          </a:xfrm>
          <a:prstGeom prst="rect">
            <a:avLst/>
          </a:prstGeom>
        </p:spPr>
      </p:pic>
      <p:sp>
        <p:nvSpPr>
          <p:cNvPr id="6" name="Rubrik 6">
            <a:extLst>
              <a:ext uri="{FF2B5EF4-FFF2-40B4-BE49-F238E27FC236}">
                <a16:creationId xmlns:a16="http://schemas.microsoft.com/office/drawing/2014/main" id="{EC529301-F621-497E-A752-0DA92E8E7B5C}"/>
              </a:ext>
            </a:extLst>
          </p:cNvPr>
          <p:cNvSpPr txBox="1">
            <a:spLocks/>
          </p:cNvSpPr>
          <p:nvPr/>
        </p:nvSpPr>
        <p:spPr>
          <a:xfrm>
            <a:off x="1705536" y="-164554"/>
            <a:ext cx="3476042" cy="720080"/>
          </a:xfrm>
          <a:prstGeom prst="rect">
            <a:avLst/>
          </a:prstGeom>
        </p:spPr>
        <p:txBody>
          <a:bodyPr vert="horz" lIns="68580" tIns="34290" rIns="68580" bIns="34290" rtlCol="0" anchor="b">
            <a:noAutofit/>
          </a:bodyPr>
          <a:lstStyle>
            <a:lvl1pPr algn="ctr" defTabSz="685800" rtl="0" eaLnBrk="1" latinLnBrk="0" hangingPunct="1">
              <a:lnSpc>
                <a:spcPct val="90000"/>
              </a:lnSpc>
              <a:spcBef>
                <a:spcPct val="0"/>
              </a:spcBef>
              <a:buNone/>
              <a:defRPr sz="4500" b="1" kern="1200">
                <a:gradFill>
                  <a:gsLst>
                    <a:gs pos="0">
                      <a:srgbClr val="E50076"/>
                    </a:gs>
                    <a:gs pos="100000">
                      <a:srgbClr val="4B2582"/>
                    </a:gs>
                  </a:gsLst>
                  <a:lin ang="2700000" scaled="0"/>
                </a:gradFill>
                <a:latin typeface="Times New Roman" panose="02020603050405020304" pitchFamily="18" charset="0"/>
                <a:ea typeface="+mj-ea"/>
                <a:cs typeface="Times New Roman" panose="02020603050405020304" pitchFamily="18" charset="0"/>
              </a:defRPr>
            </a:lvl1pPr>
          </a:lstStyle>
          <a:p>
            <a:pPr>
              <a:spcAft>
                <a:spcPts val="0"/>
              </a:spcAft>
            </a:pPr>
            <a:endParaRPr lang="sv-SE" sz="2800" b="0" dirty="0">
              <a:latin typeface="+mn-lt"/>
              <a:cs typeface="Arial" panose="020B0604020202020204" pitchFamily="34" charset="0"/>
            </a:endParaRPr>
          </a:p>
        </p:txBody>
      </p:sp>
      <p:pic>
        <p:nvPicPr>
          <p:cNvPr id="7" name="Picture 2" descr="https://www.du.se/contentassets/0186e683ea714ceab32d004e08ac2c8c/hd_vertikal_vit.png">
            <a:extLst>
              <a:ext uri="{FF2B5EF4-FFF2-40B4-BE49-F238E27FC236}">
                <a16:creationId xmlns:a16="http://schemas.microsoft.com/office/drawing/2014/main" id="{6A369B67-884A-4329-A4BF-D76D808B31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2331" y="1291464"/>
            <a:ext cx="1120062" cy="118789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397BC6A1-49D7-41A0-2D5F-D96F76C2BCBD}"/>
              </a:ext>
            </a:extLst>
          </p:cNvPr>
          <p:cNvSpPr txBox="1"/>
          <p:nvPr/>
        </p:nvSpPr>
        <p:spPr>
          <a:xfrm>
            <a:off x="-28543" y="2601487"/>
            <a:ext cx="3664440" cy="369332"/>
          </a:xfrm>
          <a:prstGeom prst="rect">
            <a:avLst/>
          </a:prstGeom>
          <a:noFill/>
        </p:spPr>
        <p:txBody>
          <a:bodyPr wrap="square" rtlCol="0">
            <a:spAutoFit/>
          </a:bodyPr>
          <a:lstStyle/>
          <a:p>
            <a:r>
              <a:rPr lang="sv-SE" sz="1800" b="1" dirty="0" err="1">
                <a:latin typeface="+mn-lt"/>
              </a:rPr>
              <a:t>Abetsmiljö</a:t>
            </a:r>
            <a:endParaRPr lang="sv-SE" sz="1800" b="1" dirty="0">
              <a:latin typeface="+mn-lt"/>
            </a:endParaRPr>
          </a:p>
        </p:txBody>
      </p:sp>
    </p:spTree>
    <p:extLst>
      <p:ext uri="{BB962C8B-B14F-4D97-AF65-F5344CB8AC3E}">
        <p14:creationId xmlns:p14="http://schemas.microsoft.com/office/powerpoint/2010/main" val="137033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lh4.googleusercontent.com/2ylVYG1dDO3gt3Ew_5hkVSogYQqBYDt_6TBEpc8sPe5w6u2NJlZsimMhyAZsRkWRtfJs_TM10QxCR4j5bhih0zNb9SKFTXmOqfPI_Iax6sCyZ9izjT7usdT9ziZPHRlXNDz3RVER">
            <a:extLst>
              <a:ext uri="{FF2B5EF4-FFF2-40B4-BE49-F238E27FC236}">
                <a16:creationId xmlns:a16="http://schemas.microsoft.com/office/drawing/2014/main" id="{2A288014-1D71-4CF4-9750-1DCB4493E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647" y="259761"/>
            <a:ext cx="5949200" cy="4623978"/>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a:extLst>
              <a:ext uri="{FF2B5EF4-FFF2-40B4-BE49-F238E27FC236}">
                <a16:creationId xmlns:a16="http://schemas.microsoft.com/office/drawing/2014/main" id="{D0F962DF-1AC6-415B-8F41-45A868ACB5B8}"/>
              </a:ext>
            </a:extLst>
          </p:cNvPr>
          <p:cNvSpPr txBox="1"/>
          <p:nvPr/>
        </p:nvSpPr>
        <p:spPr>
          <a:xfrm>
            <a:off x="6516216" y="55166"/>
            <a:ext cx="1313334" cy="369332"/>
          </a:xfrm>
          <a:prstGeom prst="rect">
            <a:avLst/>
          </a:prstGeom>
          <a:solidFill>
            <a:schemeClr val="bg1"/>
          </a:solidFill>
        </p:spPr>
        <p:txBody>
          <a:bodyPr wrap="square" rtlCol="0">
            <a:spAutoFit/>
          </a:bodyPr>
          <a:lstStyle/>
          <a:p>
            <a:endParaRPr lang="sv-SE" sz="1800" dirty="0"/>
          </a:p>
        </p:txBody>
      </p:sp>
      <p:sp>
        <p:nvSpPr>
          <p:cNvPr id="4" name="Rektangel 3">
            <a:extLst>
              <a:ext uri="{FF2B5EF4-FFF2-40B4-BE49-F238E27FC236}">
                <a16:creationId xmlns:a16="http://schemas.microsoft.com/office/drawing/2014/main" id="{649BFBCE-9B22-4E41-8125-5F163BB2BBDA}"/>
              </a:ext>
            </a:extLst>
          </p:cNvPr>
          <p:cNvSpPr/>
          <p:nvPr/>
        </p:nvSpPr>
        <p:spPr>
          <a:xfrm>
            <a:off x="1547812" y="4857751"/>
            <a:ext cx="6156536" cy="276999"/>
          </a:xfrm>
          <a:prstGeom prst="rect">
            <a:avLst/>
          </a:prstGeom>
        </p:spPr>
        <p:txBody>
          <a:bodyPr wrap="square">
            <a:spAutoFit/>
          </a:bodyPr>
          <a:lstStyle/>
          <a:p>
            <a:r>
              <a:rPr lang="sv-SE" sz="600" dirty="0">
                <a:latin typeface="Segoe UI" panose="020B0502040204020203" pitchFamily="34" charset="0"/>
              </a:rPr>
              <a:t>Gustavsson P, </a:t>
            </a:r>
            <a:r>
              <a:rPr lang="sv-SE" sz="600" dirty="0" err="1">
                <a:latin typeface="Segoe UI" panose="020B0502040204020203" pitchFamily="34" charset="0"/>
              </a:rPr>
              <a:t>Frögeli</a:t>
            </a:r>
            <a:r>
              <a:rPr lang="sv-SE" sz="600" dirty="0">
                <a:latin typeface="Segoe UI" panose="020B0502040204020203" pitchFamily="34" charset="0"/>
              </a:rPr>
              <a:t> E, Dahlgren A, Lövgren M, Rudman A. Nya sjuksköterskors exponering för höga arbetskrav, låg kontroll och lågt stöd under sina första tre år i yrkeslivet (Rapport B2015: 1). Stockholm: Karolinska Institutet. Institutionen för Klinisk Neurovetenskap; 2015.</a:t>
            </a:r>
          </a:p>
        </p:txBody>
      </p:sp>
      <p:sp>
        <p:nvSpPr>
          <p:cNvPr id="2" name="Flödesschema: Koppling 1">
            <a:extLst>
              <a:ext uri="{FF2B5EF4-FFF2-40B4-BE49-F238E27FC236}">
                <a16:creationId xmlns:a16="http://schemas.microsoft.com/office/drawing/2014/main" id="{AB13CF4E-21D9-434F-A13D-B174A646D2E5}"/>
              </a:ext>
            </a:extLst>
          </p:cNvPr>
          <p:cNvSpPr/>
          <p:nvPr/>
        </p:nvSpPr>
        <p:spPr bwMode="auto">
          <a:xfrm>
            <a:off x="1809154" y="1167594"/>
            <a:ext cx="2762846" cy="3348372"/>
          </a:xfrm>
          <a:prstGeom prst="flowChartConnector">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solidFill>
                <a:schemeClr val="tx1"/>
              </a:solidFill>
              <a:latin typeface="Arial" charset="0"/>
            </a:endParaRPr>
          </a:p>
        </p:txBody>
      </p:sp>
    </p:spTree>
    <p:extLst>
      <p:ext uri="{BB962C8B-B14F-4D97-AF65-F5344CB8AC3E}">
        <p14:creationId xmlns:p14="http://schemas.microsoft.com/office/powerpoint/2010/main" val="270036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lh4.googleusercontent.com/2ylVYG1dDO3gt3Ew_5hkVSogYQqBYDt_6TBEpc8sPe5w6u2NJlZsimMhyAZsRkWRtfJs_TM10QxCR4j5bhih0zNb9SKFTXmOqfPI_Iax6sCyZ9izjT7usdT9ziZPHRlXNDz3RVER">
            <a:extLst>
              <a:ext uri="{FF2B5EF4-FFF2-40B4-BE49-F238E27FC236}">
                <a16:creationId xmlns:a16="http://schemas.microsoft.com/office/drawing/2014/main" id="{2A288014-1D71-4CF4-9750-1DCB4493E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856" y="-1478700"/>
            <a:ext cx="9436613" cy="7334547"/>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649BFBCE-9B22-4E41-8125-5F163BB2BBDA}"/>
              </a:ext>
            </a:extLst>
          </p:cNvPr>
          <p:cNvSpPr/>
          <p:nvPr/>
        </p:nvSpPr>
        <p:spPr>
          <a:xfrm>
            <a:off x="1547812" y="4857751"/>
            <a:ext cx="6156536" cy="276999"/>
          </a:xfrm>
          <a:prstGeom prst="rect">
            <a:avLst/>
          </a:prstGeom>
        </p:spPr>
        <p:txBody>
          <a:bodyPr wrap="square">
            <a:spAutoFit/>
          </a:bodyPr>
          <a:lstStyle/>
          <a:p>
            <a:r>
              <a:rPr lang="sv-SE" sz="600" dirty="0">
                <a:latin typeface="Segoe UI" panose="020B0502040204020203" pitchFamily="34" charset="0"/>
              </a:rPr>
              <a:t>Gustavsson P, </a:t>
            </a:r>
            <a:r>
              <a:rPr lang="sv-SE" sz="600" dirty="0" err="1">
                <a:latin typeface="Segoe UI" panose="020B0502040204020203" pitchFamily="34" charset="0"/>
              </a:rPr>
              <a:t>Frögeli</a:t>
            </a:r>
            <a:r>
              <a:rPr lang="sv-SE" sz="600" dirty="0">
                <a:latin typeface="Segoe UI" panose="020B0502040204020203" pitchFamily="34" charset="0"/>
              </a:rPr>
              <a:t> E, Dahlgren A, Lövgren M, Rudman A. Nya sjuksköterskors exponering för höga arbetskrav, låg kontroll och lågt stöd under sina första tre år i yrkeslivet (Rapport B2015: 1). Stockholm: Karolinska Institutet. Institutionen för Klinisk Neurovetenskap; 2015.</a:t>
            </a:r>
          </a:p>
        </p:txBody>
      </p:sp>
      <p:sp>
        <p:nvSpPr>
          <p:cNvPr id="2" name="Flödesschema: Koppling 1">
            <a:extLst>
              <a:ext uri="{FF2B5EF4-FFF2-40B4-BE49-F238E27FC236}">
                <a16:creationId xmlns:a16="http://schemas.microsoft.com/office/drawing/2014/main" id="{AB13CF4E-21D9-434F-A13D-B174A646D2E5}"/>
              </a:ext>
            </a:extLst>
          </p:cNvPr>
          <p:cNvSpPr/>
          <p:nvPr/>
        </p:nvSpPr>
        <p:spPr bwMode="auto">
          <a:xfrm>
            <a:off x="1979713" y="282370"/>
            <a:ext cx="4167002" cy="4374486"/>
          </a:xfrm>
          <a:prstGeom prst="flowChartConnector">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solidFill>
                <a:schemeClr val="tx1"/>
              </a:solidFill>
              <a:latin typeface="Arial" charset="0"/>
            </a:endParaRPr>
          </a:p>
        </p:txBody>
      </p:sp>
    </p:spTree>
    <p:extLst>
      <p:ext uri="{BB962C8B-B14F-4D97-AF65-F5344CB8AC3E}">
        <p14:creationId xmlns:p14="http://schemas.microsoft.com/office/powerpoint/2010/main" val="23086686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p:cNvSpPr>
            <a:spLocks noGrp="1"/>
          </p:cNvSpPr>
          <p:nvPr>
            <p:ph type="sldNum" sz="quarter" idx="12"/>
          </p:nvPr>
        </p:nvSpPr>
        <p:spPr/>
        <p:txBody>
          <a:bodyPr/>
          <a:lstStyle/>
          <a:p>
            <a:pPr>
              <a:defRPr/>
            </a:pPr>
            <a:fld id="{122289E5-5D0F-47D1-8CBE-84B7CBF1A02E}" type="slidenum">
              <a:rPr lang="sv-SE" smtClean="0">
                <a:solidFill>
                  <a:srgbClr val="808080"/>
                </a:solidFill>
              </a:rPr>
              <a:pPr>
                <a:defRPr/>
              </a:pPr>
              <a:t>43</a:t>
            </a:fld>
            <a:endParaRPr lang="sv-SE">
              <a:solidFill>
                <a:srgbClr val="808080"/>
              </a:solidFill>
            </a:endParaRPr>
          </a:p>
        </p:txBody>
      </p:sp>
      <p:pic>
        <p:nvPicPr>
          <p:cNvPr id="4" name="Bildobjekt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1808560"/>
            <a:ext cx="3810000" cy="1526381"/>
          </a:xfrm>
          <a:prstGeom prst="rect">
            <a:avLst/>
          </a:prstGeom>
          <a:noFill/>
        </p:spPr>
      </p:pic>
      <p:sp>
        <p:nvSpPr>
          <p:cNvPr id="2" name="Ellips 1">
            <a:extLst>
              <a:ext uri="{FF2B5EF4-FFF2-40B4-BE49-F238E27FC236}">
                <a16:creationId xmlns:a16="http://schemas.microsoft.com/office/drawing/2014/main" id="{EA9DD928-236A-4422-84B9-267D3F2907BC}"/>
              </a:ext>
            </a:extLst>
          </p:cNvPr>
          <p:cNvSpPr/>
          <p:nvPr/>
        </p:nvSpPr>
        <p:spPr>
          <a:xfrm>
            <a:off x="3386759" y="1808559"/>
            <a:ext cx="1483415" cy="685800"/>
          </a:xfrm>
          <a:prstGeom prst="ellipse">
            <a:avLst/>
          </a:prstGeom>
          <a:noFill/>
          <a:ln w="38100">
            <a:solidFill>
              <a:srgbClr val="7FB0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a:p>
        </p:txBody>
      </p:sp>
    </p:spTree>
    <p:extLst>
      <p:ext uri="{BB962C8B-B14F-4D97-AF65-F5344CB8AC3E}">
        <p14:creationId xmlns:p14="http://schemas.microsoft.com/office/powerpoint/2010/main" val="22544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p:cNvSpPr>
            <a:spLocks noGrp="1"/>
          </p:cNvSpPr>
          <p:nvPr>
            <p:ph type="sldNum" sz="quarter" idx="12"/>
          </p:nvPr>
        </p:nvSpPr>
        <p:spPr/>
        <p:txBody>
          <a:bodyPr/>
          <a:lstStyle/>
          <a:p>
            <a:pPr>
              <a:defRPr/>
            </a:pPr>
            <a:fld id="{122289E5-5D0F-47D1-8CBE-84B7CBF1A02E}" type="slidenum">
              <a:rPr lang="sv-SE" smtClean="0">
                <a:solidFill>
                  <a:srgbClr val="808080"/>
                </a:solidFill>
              </a:rPr>
              <a:pPr>
                <a:defRPr/>
              </a:pPr>
              <a:t>44</a:t>
            </a:fld>
            <a:endParaRPr lang="sv-SE">
              <a:solidFill>
                <a:srgbClr val="808080"/>
              </a:solidFill>
            </a:endParaRPr>
          </a:p>
        </p:txBody>
      </p:sp>
      <p:graphicFrame>
        <p:nvGraphicFramePr>
          <p:cNvPr id="5" name="Objekt 4"/>
          <p:cNvGraphicFramePr>
            <a:graphicFrameLocks noChangeAspect="1"/>
          </p:cNvGraphicFramePr>
          <p:nvPr>
            <p:extLst>
              <p:ext uri="{D42A27DB-BD31-4B8C-83A1-F6EECF244321}">
                <p14:modId xmlns:p14="http://schemas.microsoft.com/office/powerpoint/2010/main" val="1633371081"/>
              </p:ext>
            </p:extLst>
          </p:nvPr>
        </p:nvGraphicFramePr>
        <p:xfrm>
          <a:off x="1345206" y="1284709"/>
          <a:ext cx="4318397" cy="2838450"/>
        </p:xfrm>
        <a:graphic>
          <a:graphicData uri="http://schemas.openxmlformats.org/presentationml/2006/ole">
            <mc:AlternateContent xmlns:mc="http://schemas.openxmlformats.org/markup-compatibility/2006">
              <mc:Choice xmlns:v="urn:schemas-microsoft-com:vml" Requires="v">
                <p:oleObj name="Dokument" r:id="rId2" imgW="5758247" imgH="3784906" progId="Word.Document.12">
                  <p:embed/>
                </p:oleObj>
              </mc:Choice>
              <mc:Fallback>
                <p:oleObj name="Dokument" r:id="rId2" imgW="5758247" imgH="3784906" progId="Word.Document.12">
                  <p:embed/>
                  <p:pic>
                    <p:nvPicPr>
                      <p:cNvPr id="5" name="Objekt 4"/>
                      <p:cNvPicPr/>
                      <p:nvPr/>
                    </p:nvPicPr>
                    <p:blipFill>
                      <a:blip r:embed="rId3"/>
                      <a:stretch>
                        <a:fillRect/>
                      </a:stretch>
                    </p:blipFill>
                    <p:spPr>
                      <a:xfrm>
                        <a:off x="1345206" y="1284709"/>
                        <a:ext cx="4318397" cy="2838450"/>
                      </a:xfrm>
                      <a:prstGeom prst="rect">
                        <a:avLst/>
                      </a:prstGeom>
                      <a:ln>
                        <a:solidFill>
                          <a:schemeClr val="tx1"/>
                        </a:solidFill>
                      </a:ln>
                    </p:spPr>
                  </p:pic>
                </p:oleObj>
              </mc:Fallback>
            </mc:AlternateContent>
          </a:graphicData>
        </a:graphic>
      </p:graphicFrame>
      <p:sp>
        <p:nvSpPr>
          <p:cNvPr id="10" name="Rektangel 9"/>
          <p:cNvSpPr/>
          <p:nvPr/>
        </p:nvSpPr>
        <p:spPr>
          <a:xfrm>
            <a:off x="1274189" y="4135713"/>
            <a:ext cx="6585324" cy="553998"/>
          </a:xfrm>
          <a:prstGeom prst="rect">
            <a:avLst/>
          </a:prstGeom>
        </p:spPr>
        <p:txBody>
          <a:bodyPr wrap="square">
            <a:spAutoFit/>
          </a:bodyPr>
          <a:lstStyle/>
          <a:p>
            <a:r>
              <a:rPr lang="sv-SE" sz="600" b="1" dirty="0"/>
              <a:t>KRAV Kvantitativa krav </a:t>
            </a:r>
            <a:r>
              <a:rPr lang="sv-SE" sz="600" dirty="0"/>
              <a:t>=högt tempo och (för) många arbetsuppgifter, </a:t>
            </a:r>
            <a:r>
              <a:rPr lang="sv-SE" sz="600" b="1" dirty="0"/>
              <a:t>Emotionella krav </a:t>
            </a:r>
            <a:r>
              <a:rPr lang="sv-SE" sz="600" dirty="0"/>
              <a:t>=egna och andras känslomässiga reaktioner, </a:t>
            </a:r>
            <a:r>
              <a:rPr lang="sv-SE" sz="600" b="1" dirty="0"/>
              <a:t>Krav på självreglering </a:t>
            </a:r>
            <a:r>
              <a:rPr lang="sv-SE" sz="600" dirty="0"/>
              <a:t>=att behöva dölja sina känslomässiga reaktioner och hålla inne med sina tankar och åsikter, </a:t>
            </a:r>
            <a:r>
              <a:rPr lang="sv-SE" sz="600" b="1" dirty="0"/>
              <a:t>Kognitiva krav </a:t>
            </a:r>
            <a:r>
              <a:rPr lang="sv-SE" sz="600" dirty="0"/>
              <a:t>= arbete som kräver snabbt beslutsfattande utifrån komplex information, </a:t>
            </a:r>
            <a:r>
              <a:rPr lang="sv-SE" sz="600" b="1" dirty="0"/>
              <a:t>Fysiska krav </a:t>
            </a:r>
            <a:r>
              <a:rPr lang="sv-SE" sz="600" dirty="0"/>
              <a:t>=tunga lyft och krävande arbetsställningar</a:t>
            </a:r>
            <a:endParaRPr lang="sv-SE" sz="600" b="1" dirty="0"/>
          </a:p>
          <a:p>
            <a:r>
              <a:rPr lang="sv-SE" sz="600" b="1" dirty="0"/>
              <a:t>KONTROLL </a:t>
            </a:r>
            <a:r>
              <a:rPr lang="sv-SE" sz="600" b="1" dirty="0" err="1"/>
              <a:t>Kontroll</a:t>
            </a:r>
            <a:r>
              <a:rPr lang="sv-SE" sz="600" b="1" dirty="0"/>
              <a:t> i arbetet </a:t>
            </a:r>
            <a:r>
              <a:rPr lang="sv-SE" sz="600" dirty="0"/>
              <a:t>=i vilken utsträckning man har inflytande på arbetsmängden och hur (och när) arbetet kan genomföras, </a:t>
            </a:r>
            <a:r>
              <a:rPr lang="sv-SE" sz="600" b="1" dirty="0"/>
              <a:t>Utvecklingsmöjligheter</a:t>
            </a:r>
            <a:r>
              <a:rPr lang="sv-SE" sz="600" dirty="0"/>
              <a:t> =i vilken utsträckning det finns möjligheter till kompetensutveckling, specialisering och fördjupning</a:t>
            </a:r>
            <a:endParaRPr lang="sv-SE" sz="600" b="1" dirty="0"/>
          </a:p>
          <a:p>
            <a:r>
              <a:rPr lang="sv-SE" sz="600" b="1" dirty="0"/>
              <a:t>STÖD Uppmuntrande ledarskap </a:t>
            </a:r>
            <a:r>
              <a:rPr lang="sv-SE" sz="600" dirty="0"/>
              <a:t>=om den närmaste chefen är mån om att inkludera sina anställda i viktiga beslut och är aktiv i att stimulera de anställda att utveckla sina färdigheter</a:t>
            </a:r>
          </a:p>
        </p:txBody>
      </p:sp>
      <p:sp>
        <p:nvSpPr>
          <p:cNvPr id="11" name="Rubrik 28"/>
          <p:cNvSpPr txBox="1">
            <a:spLocks/>
          </p:cNvSpPr>
          <p:nvPr/>
        </p:nvSpPr>
        <p:spPr bwMode="auto">
          <a:xfrm>
            <a:off x="1345206" y="185684"/>
            <a:ext cx="5008992" cy="615407"/>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algn="l" rtl="0" eaLnBrk="0" fontAlgn="base" hangingPunct="0">
              <a:spcBef>
                <a:spcPct val="0"/>
              </a:spcBef>
              <a:spcAft>
                <a:spcPct val="0"/>
              </a:spcAft>
              <a:defRPr sz="2800" b="1">
                <a:solidFill>
                  <a:schemeClr val="accent1"/>
                </a:solidFill>
                <a:latin typeface="+mj-lt"/>
                <a:ea typeface="+mj-ea"/>
                <a:cs typeface="+mj-cs"/>
              </a:defRPr>
            </a:lvl1pPr>
            <a:lvl2pPr algn="l" rtl="0" eaLnBrk="0" fontAlgn="base" hangingPunct="0">
              <a:spcBef>
                <a:spcPct val="0"/>
              </a:spcBef>
              <a:spcAft>
                <a:spcPct val="0"/>
              </a:spcAft>
              <a:defRPr sz="2800" b="1">
                <a:solidFill>
                  <a:schemeClr val="accent1"/>
                </a:solidFill>
                <a:latin typeface="Arial" charset="0"/>
              </a:defRPr>
            </a:lvl2pPr>
            <a:lvl3pPr algn="l" rtl="0" eaLnBrk="0" fontAlgn="base" hangingPunct="0">
              <a:spcBef>
                <a:spcPct val="0"/>
              </a:spcBef>
              <a:spcAft>
                <a:spcPct val="0"/>
              </a:spcAft>
              <a:defRPr sz="2800" b="1">
                <a:solidFill>
                  <a:schemeClr val="accent1"/>
                </a:solidFill>
                <a:latin typeface="Arial" charset="0"/>
              </a:defRPr>
            </a:lvl3pPr>
            <a:lvl4pPr algn="l" rtl="0" eaLnBrk="0" fontAlgn="base" hangingPunct="0">
              <a:spcBef>
                <a:spcPct val="0"/>
              </a:spcBef>
              <a:spcAft>
                <a:spcPct val="0"/>
              </a:spcAft>
              <a:defRPr sz="2800" b="1">
                <a:solidFill>
                  <a:schemeClr val="accent1"/>
                </a:solidFill>
                <a:latin typeface="Arial" charset="0"/>
              </a:defRPr>
            </a:lvl4pPr>
            <a:lvl5pPr algn="l" rtl="0" eaLnBrk="0" fontAlgn="base" hangingPunct="0">
              <a:spcBef>
                <a:spcPct val="0"/>
              </a:spcBef>
              <a:spcAft>
                <a:spcPct val="0"/>
              </a:spcAft>
              <a:defRPr sz="2800" b="1">
                <a:solidFill>
                  <a:schemeClr val="accent1"/>
                </a:solidFill>
                <a:latin typeface="Arial" charset="0"/>
              </a:defRPr>
            </a:lvl5pPr>
            <a:lvl6pPr marL="457200" algn="l" rtl="0" fontAlgn="base">
              <a:spcBef>
                <a:spcPct val="0"/>
              </a:spcBef>
              <a:spcAft>
                <a:spcPct val="0"/>
              </a:spcAft>
              <a:defRPr sz="2800" b="1">
                <a:solidFill>
                  <a:schemeClr val="accent1"/>
                </a:solidFill>
                <a:latin typeface="Arial" charset="0"/>
              </a:defRPr>
            </a:lvl6pPr>
            <a:lvl7pPr marL="914400" algn="l" rtl="0" fontAlgn="base">
              <a:spcBef>
                <a:spcPct val="0"/>
              </a:spcBef>
              <a:spcAft>
                <a:spcPct val="0"/>
              </a:spcAft>
              <a:defRPr sz="2800" b="1">
                <a:solidFill>
                  <a:schemeClr val="accent1"/>
                </a:solidFill>
                <a:latin typeface="Arial" charset="0"/>
              </a:defRPr>
            </a:lvl7pPr>
            <a:lvl8pPr marL="1371600" algn="l" rtl="0" fontAlgn="base">
              <a:spcBef>
                <a:spcPct val="0"/>
              </a:spcBef>
              <a:spcAft>
                <a:spcPct val="0"/>
              </a:spcAft>
              <a:defRPr sz="2800" b="1">
                <a:solidFill>
                  <a:schemeClr val="accent1"/>
                </a:solidFill>
                <a:latin typeface="Arial" charset="0"/>
              </a:defRPr>
            </a:lvl8pPr>
            <a:lvl9pPr marL="1828800" algn="l" rtl="0" fontAlgn="base">
              <a:spcBef>
                <a:spcPct val="0"/>
              </a:spcBef>
              <a:spcAft>
                <a:spcPct val="0"/>
              </a:spcAft>
              <a:defRPr sz="2800" b="1">
                <a:solidFill>
                  <a:schemeClr val="accent1"/>
                </a:solidFill>
                <a:latin typeface="Arial" charset="0"/>
              </a:defRPr>
            </a:lvl9pPr>
          </a:lstStyle>
          <a:p>
            <a:r>
              <a:rPr lang="sv-SE" sz="1500" kern="0" dirty="0" err="1">
                <a:solidFill>
                  <a:schemeClr val="tx1"/>
                </a:solidFill>
                <a:latin typeface="Arial" panose="020B0604020202020204" pitchFamily="34" charset="0"/>
                <a:cs typeface="Arial" panose="020B0604020202020204" pitchFamily="34" charset="0"/>
              </a:rPr>
              <a:t>Arbetsmiljöstressorer</a:t>
            </a:r>
            <a:r>
              <a:rPr lang="sv-SE" sz="1500" kern="0" dirty="0">
                <a:solidFill>
                  <a:schemeClr val="tx1"/>
                </a:solidFill>
                <a:latin typeface="Arial" panose="020B0604020202020204" pitchFamily="34" charset="0"/>
                <a:cs typeface="Arial" panose="020B0604020202020204" pitchFamily="34" charset="0"/>
              </a:rPr>
              <a:t> (fem första åren i yrket)</a:t>
            </a:r>
            <a:r>
              <a:rPr lang="sv-SE" sz="2400" kern="0" dirty="0">
                <a:solidFill>
                  <a:schemeClr val="tx1"/>
                </a:solidFill>
                <a:latin typeface="Arial" panose="020B0604020202020204" pitchFamily="34" charset="0"/>
                <a:cs typeface="Arial" panose="020B0604020202020204" pitchFamily="34" charset="0"/>
              </a:rPr>
              <a:t> →</a:t>
            </a:r>
            <a:br>
              <a:rPr lang="sv-SE" sz="1500" kern="0" dirty="0">
                <a:solidFill>
                  <a:schemeClr val="tx1"/>
                </a:solidFill>
                <a:latin typeface="Arial" panose="020B0604020202020204" pitchFamily="34" charset="0"/>
                <a:cs typeface="Arial" panose="020B0604020202020204" pitchFamily="34" charset="0"/>
              </a:rPr>
            </a:br>
            <a:r>
              <a:rPr lang="sv-SE" sz="1500" kern="0" dirty="0">
                <a:latin typeface="Arial" panose="020B0604020202020204" pitchFamily="34" charset="0"/>
                <a:cs typeface="Arial" panose="020B0604020202020204" pitchFamily="34" charset="0"/>
              </a:rPr>
              <a:t>Intentionen att lämna yrket (13 år efter examen)</a:t>
            </a:r>
            <a:br>
              <a:rPr lang="sv-SE" sz="1500" kern="0" dirty="0">
                <a:latin typeface="Arial" panose="020B0604020202020204" pitchFamily="34" charset="0"/>
                <a:cs typeface="Arial" panose="020B0604020202020204" pitchFamily="34" charset="0"/>
              </a:rPr>
            </a:br>
            <a:endParaRPr lang="sv-SE" sz="1500" kern="0" dirty="0">
              <a:latin typeface="Arial" panose="020B0604020202020204" pitchFamily="34" charset="0"/>
              <a:cs typeface="Arial" panose="020B0604020202020204" pitchFamily="34" charset="0"/>
            </a:endParaRPr>
          </a:p>
        </p:txBody>
      </p:sp>
      <p:sp>
        <p:nvSpPr>
          <p:cNvPr id="6" name="Rundad rektangulär bildtext 5"/>
          <p:cNvSpPr/>
          <p:nvPr/>
        </p:nvSpPr>
        <p:spPr bwMode="auto">
          <a:xfrm>
            <a:off x="6156176" y="1215905"/>
            <a:ext cx="2736304" cy="553998"/>
          </a:xfrm>
          <a:prstGeom prst="wedgeRoundRectCallout">
            <a:avLst>
              <a:gd name="adj1" fmla="val -74226"/>
              <a:gd name="adj2" fmla="val 252777"/>
              <a:gd name="adj3" fmla="val 16667"/>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rtlCol="0" anchor="t" anchorCtr="0" compatLnSpc="1">
            <a:prstTxWarp prst="textNoShape">
              <a:avLst/>
            </a:prstTxWarp>
          </a:bodyPr>
          <a:lstStyle/>
          <a:p>
            <a:pPr marL="128588" indent="-128588">
              <a:buFont typeface="Arial" panose="020B0604020202020204" pitchFamily="34" charset="0"/>
              <a:buChar char="•"/>
            </a:pPr>
            <a:r>
              <a:rPr lang="sv-SE" sz="1400" dirty="0">
                <a:ea typeface="Times New Roman" panose="02020603050405020304" pitchFamily="18" charset="0"/>
              </a:rPr>
              <a:t>Små utvecklingsmöjligheter  </a:t>
            </a:r>
          </a:p>
          <a:p>
            <a:pPr marL="128588" indent="-128588">
              <a:buFont typeface="Arial" panose="020B0604020202020204" pitchFamily="34" charset="0"/>
              <a:buChar char="•"/>
            </a:pPr>
            <a:r>
              <a:rPr lang="sv-SE" sz="1400" dirty="0">
                <a:ea typeface="Times New Roman" panose="02020603050405020304" pitchFamily="18" charset="0"/>
              </a:rPr>
              <a:t>lågt stöd från närmaste chef </a:t>
            </a:r>
            <a:endParaRPr lang="sv-SE" sz="1400" dirty="0"/>
          </a:p>
        </p:txBody>
      </p:sp>
    </p:spTree>
    <p:extLst>
      <p:ext uri="{BB962C8B-B14F-4D97-AF65-F5344CB8AC3E}">
        <p14:creationId xmlns:p14="http://schemas.microsoft.com/office/powerpoint/2010/main" val="216829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Platshållare för bildnummer 5"/>
          <p:cNvSpPr>
            <a:spLocks noGrp="1"/>
          </p:cNvSpPr>
          <p:nvPr>
            <p:ph type="sldNum" sz="quarter" idx="4294967295"/>
          </p:nvPr>
        </p:nvSpPr>
        <p:spPr>
          <a:xfrm>
            <a:off x="7486650" y="4857750"/>
            <a:ext cx="514350" cy="171450"/>
          </a:xfrm>
          <a:noFill/>
        </p:spPr>
        <p:txBody>
          <a:bodyPr/>
          <a:lstStyle/>
          <a:p>
            <a:fld id="{797BF0EA-0309-4C6B-93B2-7CF3816D9AE6}" type="slidenum">
              <a:rPr lang="sv-SE" smtClean="0"/>
              <a:pPr/>
              <a:t>45</a:t>
            </a:fld>
            <a:endParaRPr lang="sv-SE" dirty="0"/>
          </a:p>
        </p:txBody>
      </p:sp>
      <p:pic>
        <p:nvPicPr>
          <p:cNvPr id="5" name="Bildobjekt 4">
            <a:extLst>
              <a:ext uri="{FF2B5EF4-FFF2-40B4-BE49-F238E27FC236}">
                <a16:creationId xmlns:a16="http://schemas.microsoft.com/office/drawing/2014/main" id="{1423F76C-2E92-4876-889E-47DB89B35C81}"/>
              </a:ext>
            </a:extLst>
          </p:cNvPr>
          <p:cNvPicPr>
            <a:picLocks noChangeAspect="1"/>
          </p:cNvPicPr>
          <p:nvPr/>
        </p:nvPicPr>
        <p:blipFill>
          <a:blip r:embed="rId3"/>
          <a:stretch>
            <a:fillRect/>
          </a:stretch>
        </p:blipFill>
        <p:spPr>
          <a:xfrm>
            <a:off x="0" y="0"/>
            <a:ext cx="6887114" cy="5169588"/>
          </a:xfrm>
          <a:prstGeom prst="rect">
            <a:avLst/>
          </a:prstGeom>
        </p:spPr>
      </p:pic>
      <p:sp>
        <p:nvSpPr>
          <p:cNvPr id="6" name="Rubrik 6">
            <a:extLst>
              <a:ext uri="{FF2B5EF4-FFF2-40B4-BE49-F238E27FC236}">
                <a16:creationId xmlns:a16="http://schemas.microsoft.com/office/drawing/2014/main" id="{EC529301-F621-497E-A752-0DA92E8E7B5C}"/>
              </a:ext>
            </a:extLst>
          </p:cNvPr>
          <p:cNvSpPr txBox="1">
            <a:spLocks/>
          </p:cNvSpPr>
          <p:nvPr/>
        </p:nvSpPr>
        <p:spPr>
          <a:xfrm>
            <a:off x="1705536" y="-164554"/>
            <a:ext cx="3476042" cy="720080"/>
          </a:xfrm>
          <a:prstGeom prst="rect">
            <a:avLst/>
          </a:prstGeom>
        </p:spPr>
        <p:txBody>
          <a:bodyPr vert="horz" lIns="68580" tIns="34290" rIns="68580" bIns="34290" rtlCol="0" anchor="b">
            <a:noAutofit/>
          </a:bodyPr>
          <a:lstStyle>
            <a:lvl1pPr algn="ctr" defTabSz="685800" rtl="0" eaLnBrk="1" latinLnBrk="0" hangingPunct="1">
              <a:lnSpc>
                <a:spcPct val="90000"/>
              </a:lnSpc>
              <a:spcBef>
                <a:spcPct val="0"/>
              </a:spcBef>
              <a:buNone/>
              <a:defRPr sz="4500" b="1" kern="1200">
                <a:gradFill>
                  <a:gsLst>
                    <a:gs pos="0">
                      <a:srgbClr val="E50076"/>
                    </a:gs>
                    <a:gs pos="100000">
                      <a:srgbClr val="4B2582"/>
                    </a:gs>
                  </a:gsLst>
                  <a:lin ang="2700000" scaled="0"/>
                </a:gradFill>
                <a:latin typeface="Times New Roman" panose="02020603050405020304" pitchFamily="18" charset="0"/>
                <a:ea typeface="+mj-ea"/>
                <a:cs typeface="Times New Roman" panose="02020603050405020304" pitchFamily="18" charset="0"/>
              </a:defRPr>
            </a:lvl1pPr>
          </a:lstStyle>
          <a:p>
            <a:pPr>
              <a:spcAft>
                <a:spcPts val="0"/>
              </a:spcAft>
            </a:pPr>
            <a:endParaRPr lang="sv-SE" sz="2800" b="0" dirty="0">
              <a:latin typeface="+mn-lt"/>
              <a:cs typeface="Arial" panose="020B0604020202020204" pitchFamily="34" charset="0"/>
            </a:endParaRPr>
          </a:p>
        </p:txBody>
      </p:sp>
      <p:pic>
        <p:nvPicPr>
          <p:cNvPr id="7" name="Picture 2" descr="https://www.du.se/contentassets/0186e683ea714ceab32d004e08ac2c8c/hd_vertikal_vit.png">
            <a:extLst>
              <a:ext uri="{FF2B5EF4-FFF2-40B4-BE49-F238E27FC236}">
                <a16:creationId xmlns:a16="http://schemas.microsoft.com/office/drawing/2014/main" id="{6A369B67-884A-4329-A4BF-D76D808B31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2331" y="1291464"/>
            <a:ext cx="1120062" cy="118789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397BC6A1-49D7-41A0-2D5F-D96F76C2BCBD}"/>
              </a:ext>
            </a:extLst>
          </p:cNvPr>
          <p:cNvSpPr txBox="1"/>
          <p:nvPr/>
        </p:nvSpPr>
        <p:spPr>
          <a:xfrm>
            <a:off x="-28543" y="2601487"/>
            <a:ext cx="3664440" cy="369332"/>
          </a:xfrm>
          <a:prstGeom prst="rect">
            <a:avLst/>
          </a:prstGeom>
          <a:noFill/>
        </p:spPr>
        <p:txBody>
          <a:bodyPr wrap="square" rtlCol="0">
            <a:spAutoFit/>
          </a:bodyPr>
          <a:lstStyle/>
          <a:p>
            <a:r>
              <a:rPr lang="sv-SE" sz="1800" b="1" dirty="0">
                <a:latin typeface="+mn-lt"/>
              </a:rPr>
              <a:t>Erfarna sjuksköterskor</a:t>
            </a:r>
          </a:p>
        </p:txBody>
      </p:sp>
    </p:spTree>
    <p:extLst>
      <p:ext uri="{BB962C8B-B14F-4D97-AF65-F5344CB8AC3E}">
        <p14:creationId xmlns:p14="http://schemas.microsoft.com/office/powerpoint/2010/main" val="361371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0D13851-CD87-4271-94DB-082AB562AFD3}"/>
              </a:ext>
            </a:extLst>
          </p:cNvPr>
          <p:cNvPicPr>
            <a:picLocks noChangeAspect="1"/>
          </p:cNvPicPr>
          <p:nvPr/>
        </p:nvPicPr>
        <p:blipFill rotWithShape="1">
          <a:blip r:embed="rId2"/>
          <a:srcRect l="29525" t="13647" r="6688" b="18592"/>
          <a:stretch/>
        </p:blipFill>
        <p:spPr>
          <a:xfrm>
            <a:off x="1763688" y="1005577"/>
            <a:ext cx="5090663" cy="3045821"/>
          </a:xfrm>
          <a:prstGeom prst="rect">
            <a:avLst/>
          </a:prstGeom>
          <a:ln>
            <a:noFill/>
          </a:ln>
          <a:effectLst>
            <a:outerShdw blurRad="292100" dist="139700" dir="2700000" algn="tl" rotWithShape="0">
              <a:srgbClr val="333333">
                <a:alpha val="65000"/>
              </a:srgbClr>
            </a:outerShdw>
          </a:effectLst>
        </p:spPr>
      </p:pic>
      <p:pic>
        <p:nvPicPr>
          <p:cNvPr id="9" name="Bildobjekt 8">
            <a:extLst>
              <a:ext uri="{FF2B5EF4-FFF2-40B4-BE49-F238E27FC236}">
                <a16:creationId xmlns:a16="http://schemas.microsoft.com/office/drawing/2014/main" id="{F02D6259-8855-418E-8CF5-307F61B239F2}"/>
              </a:ext>
            </a:extLst>
          </p:cNvPr>
          <p:cNvPicPr>
            <a:picLocks noChangeAspect="1"/>
          </p:cNvPicPr>
          <p:nvPr/>
        </p:nvPicPr>
        <p:blipFill>
          <a:blip r:embed="rId3">
            <a:extLst>
              <a:ext uri="{BEBA8EAE-BF5A-486C-A8C5-ECC9F3942E4B}">
                <a14:imgProps xmlns:a14="http://schemas.microsoft.com/office/drawing/2010/main">
                  <a14:imgLayer r:embed="rId4">
                    <a14:imgEffect>
                      <a14:artisticGlowEdges/>
                    </a14:imgEffect>
                  </a14:imgLayer>
                </a14:imgProps>
              </a:ext>
            </a:extLst>
          </a:blip>
          <a:stretch>
            <a:fillRect/>
          </a:stretch>
        </p:blipFill>
        <p:spPr>
          <a:xfrm>
            <a:off x="7007675" y="716966"/>
            <a:ext cx="851172" cy="913285"/>
          </a:xfrm>
          <a:prstGeom prst="rect">
            <a:avLst/>
          </a:prstGeom>
        </p:spPr>
      </p:pic>
    </p:spTree>
    <p:extLst>
      <p:ext uri="{BB962C8B-B14F-4D97-AF65-F5344CB8AC3E}">
        <p14:creationId xmlns:p14="http://schemas.microsoft.com/office/powerpoint/2010/main" val="4166963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88D82B84-EB6D-4510-AFD7-CFB34D9044C8}"/>
              </a:ext>
            </a:extLst>
          </p:cNvPr>
          <p:cNvSpPr>
            <a:spLocks noGrp="1"/>
          </p:cNvSpPr>
          <p:nvPr>
            <p:ph idx="1"/>
          </p:nvPr>
        </p:nvSpPr>
        <p:spPr>
          <a:xfrm>
            <a:off x="395536" y="1131590"/>
            <a:ext cx="7596336" cy="3086100"/>
          </a:xfrm>
        </p:spPr>
        <p:txBody>
          <a:bodyPr/>
          <a:lstStyle/>
          <a:p>
            <a:r>
              <a:rPr lang="sv-SE" sz="1800" dirty="0"/>
              <a:t>Synpunkter och erfarenheter angående vilka </a:t>
            </a:r>
            <a:r>
              <a:rPr lang="sv-SE" sz="1800" b="1" dirty="0">
                <a:solidFill>
                  <a:schemeClr val="accent1"/>
                </a:solidFill>
              </a:rPr>
              <a:t>faktorer som du anser är avgörande för att vara engagerad och motiverad i arbetet på lång sikt?</a:t>
            </a:r>
          </a:p>
          <a:p>
            <a:endParaRPr lang="sv-SE" sz="1500" dirty="0"/>
          </a:p>
          <a:p>
            <a:pPr marL="185738"/>
            <a:r>
              <a:rPr lang="sv-SE" b="1" dirty="0">
                <a:solidFill>
                  <a:schemeClr val="accent1"/>
                </a:solidFill>
              </a:rPr>
              <a:t>Om du funderar på att byta yrke </a:t>
            </a:r>
            <a:r>
              <a:rPr lang="sv-SE" dirty="0">
                <a:solidFill>
                  <a:schemeClr val="accent1"/>
                </a:solidFill>
              </a:rPr>
              <a:t>– skriv gärna </a:t>
            </a:r>
            <a:r>
              <a:rPr lang="sv-SE" b="1" dirty="0">
                <a:solidFill>
                  <a:schemeClr val="accent1"/>
                </a:solidFill>
              </a:rPr>
              <a:t>varför</a:t>
            </a:r>
          </a:p>
          <a:p>
            <a:pPr marL="185738"/>
            <a:endParaRPr lang="sv-SE" b="1" dirty="0">
              <a:solidFill>
                <a:schemeClr val="accent1"/>
              </a:solidFill>
            </a:endParaRPr>
          </a:p>
          <a:p>
            <a:r>
              <a:rPr lang="sv-SE" dirty="0"/>
              <a:t>Om du </a:t>
            </a:r>
            <a:r>
              <a:rPr lang="sv-SE" b="1" dirty="0">
                <a:solidFill>
                  <a:schemeClr val="accent1"/>
                </a:solidFill>
              </a:rPr>
              <a:t>valt att lämna yrket </a:t>
            </a:r>
            <a:r>
              <a:rPr lang="sv-SE" dirty="0"/>
              <a:t>som sjuksköterska/ specialistsjuksköterska/ barnmorska/ annan inriktning – skriv gärna </a:t>
            </a:r>
            <a:r>
              <a:rPr lang="sv-SE" b="1" dirty="0">
                <a:solidFill>
                  <a:schemeClr val="accent1"/>
                </a:solidFill>
              </a:rPr>
              <a:t>varför</a:t>
            </a:r>
            <a:endParaRPr lang="sv-SE" dirty="0"/>
          </a:p>
          <a:p>
            <a:endParaRPr lang="sv-SE" dirty="0"/>
          </a:p>
        </p:txBody>
      </p:sp>
      <p:sp>
        <p:nvSpPr>
          <p:cNvPr id="5" name="textruta 4">
            <a:extLst>
              <a:ext uri="{FF2B5EF4-FFF2-40B4-BE49-F238E27FC236}">
                <a16:creationId xmlns:a16="http://schemas.microsoft.com/office/drawing/2014/main" id="{DFE663C6-533E-47A4-A357-5558A669D342}"/>
              </a:ext>
            </a:extLst>
          </p:cNvPr>
          <p:cNvSpPr txBox="1"/>
          <p:nvPr/>
        </p:nvSpPr>
        <p:spPr>
          <a:xfrm>
            <a:off x="6516216" y="82999"/>
            <a:ext cx="1313334" cy="369332"/>
          </a:xfrm>
          <a:prstGeom prst="rect">
            <a:avLst/>
          </a:prstGeom>
          <a:solidFill>
            <a:schemeClr val="bg1"/>
          </a:solidFill>
        </p:spPr>
        <p:txBody>
          <a:bodyPr wrap="square" rtlCol="0">
            <a:spAutoFit/>
          </a:bodyPr>
          <a:lstStyle/>
          <a:p>
            <a:endParaRPr lang="sv-SE" sz="1800" dirty="0"/>
          </a:p>
        </p:txBody>
      </p:sp>
      <p:sp>
        <p:nvSpPr>
          <p:cNvPr id="8" name="Rubrik 3">
            <a:extLst>
              <a:ext uri="{FF2B5EF4-FFF2-40B4-BE49-F238E27FC236}">
                <a16:creationId xmlns:a16="http://schemas.microsoft.com/office/drawing/2014/main" id="{49F530F2-7506-4754-B13C-CCFF1A9ABCFF}"/>
              </a:ext>
            </a:extLst>
          </p:cNvPr>
          <p:cNvSpPr txBox="1">
            <a:spLocks/>
          </p:cNvSpPr>
          <p:nvPr/>
        </p:nvSpPr>
        <p:spPr bwMode="auto">
          <a:xfrm>
            <a:off x="971600" y="452331"/>
            <a:ext cx="7596336" cy="85725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algn="l" rtl="0" eaLnBrk="0" fontAlgn="base" hangingPunct="0">
              <a:spcBef>
                <a:spcPct val="0"/>
              </a:spcBef>
              <a:spcAft>
                <a:spcPct val="0"/>
              </a:spcAft>
              <a:defRPr sz="2800" b="1">
                <a:solidFill>
                  <a:schemeClr val="accent1"/>
                </a:solidFill>
                <a:latin typeface="+mj-lt"/>
                <a:ea typeface="+mj-ea"/>
                <a:cs typeface="+mj-cs"/>
              </a:defRPr>
            </a:lvl1pPr>
            <a:lvl2pPr algn="l" rtl="0" eaLnBrk="0" fontAlgn="base" hangingPunct="0">
              <a:spcBef>
                <a:spcPct val="0"/>
              </a:spcBef>
              <a:spcAft>
                <a:spcPct val="0"/>
              </a:spcAft>
              <a:defRPr sz="2800" b="1">
                <a:solidFill>
                  <a:schemeClr val="accent1"/>
                </a:solidFill>
                <a:latin typeface="Arial" charset="0"/>
              </a:defRPr>
            </a:lvl2pPr>
            <a:lvl3pPr algn="l" rtl="0" eaLnBrk="0" fontAlgn="base" hangingPunct="0">
              <a:spcBef>
                <a:spcPct val="0"/>
              </a:spcBef>
              <a:spcAft>
                <a:spcPct val="0"/>
              </a:spcAft>
              <a:defRPr sz="2800" b="1">
                <a:solidFill>
                  <a:schemeClr val="accent1"/>
                </a:solidFill>
                <a:latin typeface="Arial" charset="0"/>
              </a:defRPr>
            </a:lvl3pPr>
            <a:lvl4pPr algn="l" rtl="0" eaLnBrk="0" fontAlgn="base" hangingPunct="0">
              <a:spcBef>
                <a:spcPct val="0"/>
              </a:spcBef>
              <a:spcAft>
                <a:spcPct val="0"/>
              </a:spcAft>
              <a:defRPr sz="2800" b="1">
                <a:solidFill>
                  <a:schemeClr val="accent1"/>
                </a:solidFill>
                <a:latin typeface="Arial" charset="0"/>
              </a:defRPr>
            </a:lvl4pPr>
            <a:lvl5pPr algn="l" rtl="0" eaLnBrk="0" fontAlgn="base" hangingPunct="0">
              <a:spcBef>
                <a:spcPct val="0"/>
              </a:spcBef>
              <a:spcAft>
                <a:spcPct val="0"/>
              </a:spcAft>
              <a:defRPr sz="2800" b="1">
                <a:solidFill>
                  <a:schemeClr val="accent1"/>
                </a:solidFill>
                <a:latin typeface="Arial" charset="0"/>
              </a:defRPr>
            </a:lvl5pPr>
            <a:lvl6pPr marL="457200" algn="l" rtl="0" fontAlgn="base">
              <a:spcBef>
                <a:spcPct val="0"/>
              </a:spcBef>
              <a:spcAft>
                <a:spcPct val="0"/>
              </a:spcAft>
              <a:defRPr sz="2800" b="1">
                <a:solidFill>
                  <a:schemeClr val="accent1"/>
                </a:solidFill>
                <a:latin typeface="Arial" charset="0"/>
              </a:defRPr>
            </a:lvl6pPr>
            <a:lvl7pPr marL="914400" algn="l" rtl="0" fontAlgn="base">
              <a:spcBef>
                <a:spcPct val="0"/>
              </a:spcBef>
              <a:spcAft>
                <a:spcPct val="0"/>
              </a:spcAft>
              <a:defRPr sz="2800" b="1">
                <a:solidFill>
                  <a:schemeClr val="accent1"/>
                </a:solidFill>
                <a:latin typeface="Arial" charset="0"/>
              </a:defRPr>
            </a:lvl7pPr>
            <a:lvl8pPr marL="1371600" algn="l" rtl="0" fontAlgn="base">
              <a:spcBef>
                <a:spcPct val="0"/>
              </a:spcBef>
              <a:spcAft>
                <a:spcPct val="0"/>
              </a:spcAft>
              <a:defRPr sz="2800" b="1">
                <a:solidFill>
                  <a:schemeClr val="accent1"/>
                </a:solidFill>
                <a:latin typeface="Arial" charset="0"/>
              </a:defRPr>
            </a:lvl8pPr>
            <a:lvl9pPr marL="1828800" algn="l" rtl="0" fontAlgn="base">
              <a:spcBef>
                <a:spcPct val="0"/>
              </a:spcBef>
              <a:spcAft>
                <a:spcPct val="0"/>
              </a:spcAft>
              <a:defRPr sz="2800" b="1">
                <a:solidFill>
                  <a:schemeClr val="accent1"/>
                </a:solidFill>
                <a:latin typeface="Arial" charset="0"/>
              </a:defRPr>
            </a:lvl9pPr>
          </a:lstStyle>
          <a:p>
            <a:r>
              <a:rPr lang="sv-SE" b="0" kern="0" dirty="0"/>
              <a:t>Erfarna sjuksköterskor</a:t>
            </a:r>
          </a:p>
        </p:txBody>
      </p:sp>
      <p:sp>
        <p:nvSpPr>
          <p:cNvPr id="2" name="Pil: streckad höger 1">
            <a:extLst>
              <a:ext uri="{FF2B5EF4-FFF2-40B4-BE49-F238E27FC236}">
                <a16:creationId xmlns:a16="http://schemas.microsoft.com/office/drawing/2014/main" id="{0DB4F9B9-8550-98FE-FF54-7F38D6C32958}"/>
              </a:ext>
            </a:extLst>
          </p:cNvPr>
          <p:cNvSpPr/>
          <p:nvPr/>
        </p:nvSpPr>
        <p:spPr bwMode="auto">
          <a:xfrm>
            <a:off x="6732240" y="1563638"/>
            <a:ext cx="2411760" cy="1789956"/>
          </a:xfrm>
          <a:prstGeom prst="stripedRightArrow">
            <a:avLst/>
          </a:prstGeom>
          <a:ln>
            <a:headEnd type="none" w="med" len="med"/>
            <a:tailEnd type="none" w="med" len="med"/>
          </a:ln>
        </p:spPr>
        <p:style>
          <a:lnRef idx="2">
            <a:schemeClr val="accent2">
              <a:shade val="15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r>
              <a:rPr lang="sv-SE" sz="1600" b="1" dirty="0">
                <a:solidFill>
                  <a:schemeClr val="accent1"/>
                </a:solidFill>
              </a:rPr>
              <a:t>1146 (46%) erfarna sjuksköterskor</a:t>
            </a:r>
          </a:p>
          <a:p>
            <a:pPr marL="0" marR="0" indent="0" algn="l" defTabSz="914400" rtl="0" eaLnBrk="0" fontAlgn="base" latinLnBrk="0" hangingPunct="0">
              <a:lnSpc>
                <a:spcPct val="100000"/>
              </a:lnSpc>
              <a:spcBef>
                <a:spcPct val="0"/>
              </a:spcBef>
              <a:spcAft>
                <a:spcPct val="0"/>
              </a:spcAft>
              <a:buClrTx/>
              <a:buSzTx/>
              <a:buFontTx/>
              <a:buNone/>
              <a:tabLst/>
            </a:pPr>
            <a:endParaRPr kumimoji="0" lang="sv-SE" sz="16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388936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3220C95A-FD50-8648-59AD-A93D6DFBE610}"/>
              </a:ext>
            </a:extLst>
          </p:cNvPr>
          <p:cNvSpPr>
            <a:spLocks noGrp="1"/>
          </p:cNvSpPr>
          <p:nvPr>
            <p:ph type="title"/>
          </p:nvPr>
        </p:nvSpPr>
        <p:spPr>
          <a:xfrm>
            <a:off x="392297" y="444829"/>
            <a:ext cx="3250703" cy="871538"/>
          </a:xfrm>
        </p:spPr>
        <p:txBody>
          <a:bodyPr/>
          <a:lstStyle/>
          <a:p>
            <a:r>
              <a:rPr lang="sv-SE" dirty="0"/>
              <a:t>Faktorer som du anser är avgörande för att vara engagerad och motiverad i arbetet på lång sikt?</a:t>
            </a:r>
          </a:p>
        </p:txBody>
      </p:sp>
      <p:pic>
        <p:nvPicPr>
          <p:cNvPr id="25" name="Bildobjekt 24">
            <a:extLst>
              <a:ext uri="{FF2B5EF4-FFF2-40B4-BE49-F238E27FC236}">
                <a16:creationId xmlns:a16="http://schemas.microsoft.com/office/drawing/2014/main" id="{5463892E-B6EC-49EF-28CB-5100F36E8A53}"/>
              </a:ext>
            </a:extLst>
          </p:cNvPr>
          <p:cNvPicPr>
            <a:picLocks noChangeAspect="1"/>
          </p:cNvPicPr>
          <p:nvPr/>
        </p:nvPicPr>
        <p:blipFill>
          <a:blip r:embed="rId2"/>
          <a:stretch>
            <a:fillRect/>
          </a:stretch>
        </p:blipFill>
        <p:spPr>
          <a:xfrm>
            <a:off x="3820486" y="204788"/>
            <a:ext cx="4620877" cy="4389835"/>
          </a:xfrm>
          <a:prstGeom prst="rect">
            <a:avLst/>
          </a:prstGeom>
          <a:noFill/>
        </p:spPr>
      </p:pic>
      <p:sp>
        <p:nvSpPr>
          <p:cNvPr id="32" name="Text Placeholder 3">
            <a:extLst>
              <a:ext uri="{FF2B5EF4-FFF2-40B4-BE49-F238E27FC236}">
                <a16:creationId xmlns:a16="http://schemas.microsoft.com/office/drawing/2014/main" id="{353AC779-47A0-A266-04AB-C844E30AAA23}"/>
              </a:ext>
            </a:extLst>
          </p:cNvPr>
          <p:cNvSpPr>
            <a:spLocks noGrp="1"/>
          </p:cNvSpPr>
          <p:nvPr>
            <p:ph type="body" sz="half" idx="2"/>
          </p:nvPr>
        </p:nvSpPr>
        <p:spPr>
          <a:xfrm>
            <a:off x="457201" y="1076326"/>
            <a:ext cx="3008313" cy="3518297"/>
          </a:xfrm>
        </p:spPr>
        <p:txBody>
          <a:bodyPr/>
          <a:lstStyle/>
          <a:p>
            <a:pPr marL="171450" indent="-171450">
              <a:buFont typeface="Wingdings" panose="05000000000000000000" pitchFamily="2" charset="2"/>
              <a:buChar char="§"/>
            </a:pPr>
            <a:endParaRPr lang="en-US" sz="1600" dirty="0"/>
          </a:p>
          <a:p>
            <a:pPr marL="171450" indent="-171450">
              <a:buFont typeface="Wingdings" panose="05000000000000000000" pitchFamily="2" charset="2"/>
              <a:buChar char="§"/>
            </a:pPr>
            <a:endParaRPr lang="en-US" sz="1600" dirty="0"/>
          </a:p>
          <a:p>
            <a:pPr marL="171450" indent="-171450">
              <a:buFont typeface="Wingdings" panose="05000000000000000000" pitchFamily="2" charset="2"/>
              <a:buChar char="§"/>
            </a:pPr>
            <a:r>
              <a:rPr lang="en-US" sz="1600" dirty="0" err="1"/>
              <a:t>Organisatoriska</a:t>
            </a:r>
            <a:r>
              <a:rPr lang="en-US" sz="1600" dirty="0"/>
              <a:t> </a:t>
            </a:r>
            <a:r>
              <a:rPr lang="en-US" sz="1600" dirty="0" err="1"/>
              <a:t>egenskaper</a:t>
            </a:r>
            <a:endParaRPr lang="en-US" sz="1600" dirty="0"/>
          </a:p>
          <a:p>
            <a:pPr marL="171450" indent="-171450">
              <a:buFont typeface="Wingdings" panose="05000000000000000000" pitchFamily="2" charset="2"/>
              <a:buChar char="§"/>
            </a:pPr>
            <a:r>
              <a:rPr lang="en-US" sz="1600" dirty="0" err="1"/>
              <a:t>Arbetets</a:t>
            </a:r>
            <a:r>
              <a:rPr lang="en-US" sz="1600" dirty="0"/>
              <a:t> </a:t>
            </a:r>
            <a:r>
              <a:rPr lang="en-US" sz="1600" dirty="0" err="1"/>
              <a:t>karaktär</a:t>
            </a:r>
            <a:endParaRPr lang="en-US" sz="1600" dirty="0"/>
          </a:p>
          <a:p>
            <a:pPr marL="171450" indent="-171450">
              <a:buFont typeface="Wingdings" panose="05000000000000000000" pitchFamily="2" charset="2"/>
              <a:buChar char="§"/>
            </a:pPr>
            <a:r>
              <a:rPr lang="en-US" sz="1600" dirty="0" err="1"/>
              <a:t>Relationer</a:t>
            </a:r>
            <a:r>
              <a:rPr lang="en-US" sz="1600" dirty="0"/>
              <a:t> </a:t>
            </a:r>
            <a:r>
              <a:rPr lang="en-US" sz="1600" dirty="0" err="1"/>
              <a:t>på</a:t>
            </a:r>
            <a:r>
              <a:rPr lang="en-US" sz="1600" dirty="0"/>
              <a:t> </a:t>
            </a:r>
            <a:r>
              <a:rPr lang="en-US" sz="1600" dirty="0" err="1"/>
              <a:t>jobbet</a:t>
            </a:r>
            <a:r>
              <a:rPr lang="en-US" sz="1600" dirty="0"/>
              <a:t> </a:t>
            </a:r>
          </a:p>
          <a:p>
            <a:pPr marL="171450" indent="-171450">
              <a:buFont typeface="Wingdings" panose="05000000000000000000" pitchFamily="2" charset="2"/>
              <a:buChar char="§"/>
            </a:pPr>
            <a:r>
              <a:rPr lang="en-US" sz="1600" dirty="0" err="1"/>
              <a:t>Erkännande</a:t>
            </a:r>
            <a:endParaRPr lang="en-US" sz="1600" dirty="0"/>
          </a:p>
          <a:p>
            <a:pPr marL="171450" indent="-171450">
              <a:buFont typeface="Wingdings" panose="05000000000000000000" pitchFamily="2" charset="2"/>
              <a:buChar char="§"/>
            </a:pPr>
            <a:r>
              <a:rPr lang="en-US" sz="1600" dirty="0" err="1"/>
              <a:t>Hälsa</a:t>
            </a:r>
            <a:endParaRPr lang="en-US" sz="1600" dirty="0"/>
          </a:p>
        </p:txBody>
      </p:sp>
      <p:sp>
        <p:nvSpPr>
          <p:cNvPr id="5" name="Platshållare för datum 4">
            <a:extLst>
              <a:ext uri="{FF2B5EF4-FFF2-40B4-BE49-F238E27FC236}">
                <a16:creationId xmlns:a16="http://schemas.microsoft.com/office/drawing/2014/main" id="{289E11F0-720E-BE40-895D-50C44657D2CD}"/>
              </a:ext>
            </a:extLst>
          </p:cNvPr>
          <p:cNvSpPr>
            <a:spLocks noGrp="1"/>
          </p:cNvSpPr>
          <p:nvPr>
            <p:ph type="dt" sz="half" idx="10"/>
          </p:nvPr>
        </p:nvSpPr>
        <p:spPr>
          <a:xfrm>
            <a:off x="6623447" y="4788233"/>
            <a:ext cx="1905000" cy="171450"/>
          </a:xfrm>
        </p:spPr>
        <p:txBody>
          <a:bodyPr wrap="square" anchor="t">
            <a:normAutofit/>
          </a:bodyPr>
          <a:lstStyle/>
          <a:p>
            <a:pPr>
              <a:lnSpc>
                <a:spcPct val="90000"/>
              </a:lnSpc>
              <a:spcAft>
                <a:spcPts val="600"/>
              </a:spcAft>
            </a:pPr>
            <a:fld id="{842A2CD5-DA8C-4B9D-8315-B34160A16C25}" type="datetime4">
              <a:rPr lang="sv-SE" sz="500" smtClean="0">
                <a:solidFill>
                  <a:srgbClr val="808080"/>
                </a:solidFill>
              </a:rPr>
              <a:pPr>
                <a:lnSpc>
                  <a:spcPct val="90000"/>
                </a:lnSpc>
                <a:spcAft>
                  <a:spcPts val="600"/>
                </a:spcAft>
              </a:pPr>
              <a:t>16 september 2024</a:t>
            </a:fld>
            <a:endParaRPr lang="sv-SE" sz="500">
              <a:solidFill>
                <a:srgbClr val="808080"/>
              </a:solidFill>
            </a:endParaRPr>
          </a:p>
        </p:txBody>
      </p:sp>
      <p:sp>
        <p:nvSpPr>
          <p:cNvPr id="4" name="Platshållare för sidfot 3">
            <a:extLst>
              <a:ext uri="{FF2B5EF4-FFF2-40B4-BE49-F238E27FC236}">
                <a16:creationId xmlns:a16="http://schemas.microsoft.com/office/drawing/2014/main" id="{2811648D-D11B-89DC-C085-889ACD260261}"/>
              </a:ext>
            </a:extLst>
          </p:cNvPr>
          <p:cNvSpPr>
            <a:spLocks noGrp="1"/>
          </p:cNvSpPr>
          <p:nvPr>
            <p:ph type="ftr" sz="quarter" idx="11"/>
          </p:nvPr>
        </p:nvSpPr>
        <p:spPr>
          <a:xfrm>
            <a:off x="255983" y="4790351"/>
            <a:ext cx="2443809" cy="171450"/>
          </a:xfrm>
        </p:spPr>
        <p:txBody>
          <a:bodyPr anchor="t">
            <a:normAutofit/>
          </a:bodyPr>
          <a:lstStyle/>
          <a:p>
            <a:pPr>
              <a:lnSpc>
                <a:spcPct val="90000"/>
              </a:lnSpc>
              <a:spcAft>
                <a:spcPts val="600"/>
              </a:spcAft>
            </a:pPr>
            <a:r>
              <a:rPr lang="sv-SE" sz="500">
                <a:solidFill>
                  <a:srgbClr val="808080"/>
                </a:solidFill>
              </a:rPr>
              <a:t>Karolinska Institutet - ett medicinskt universitet</a:t>
            </a:r>
          </a:p>
        </p:txBody>
      </p:sp>
      <p:sp>
        <p:nvSpPr>
          <p:cNvPr id="6" name="Platshållare för bildnummer 5">
            <a:extLst>
              <a:ext uri="{FF2B5EF4-FFF2-40B4-BE49-F238E27FC236}">
                <a16:creationId xmlns:a16="http://schemas.microsoft.com/office/drawing/2014/main" id="{FCB8A62A-5A5C-AB00-26B5-7F33A7B546D4}"/>
              </a:ext>
            </a:extLst>
          </p:cNvPr>
          <p:cNvSpPr>
            <a:spLocks noGrp="1"/>
          </p:cNvSpPr>
          <p:nvPr>
            <p:ph type="sldNum" sz="quarter" idx="12"/>
          </p:nvPr>
        </p:nvSpPr>
        <p:spPr>
          <a:xfrm>
            <a:off x="8299847" y="4788233"/>
            <a:ext cx="685800" cy="171450"/>
          </a:xfrm>
        </p:spPr>
        <p:txBody>
          <a:bodyPr wrap="square" anchor="t">
            <a:normAutofit/>
          </a:bodyPr>
          <a:lstStyle/>
          <a:p>
            <a:pPr>
              <a:lnSpc>
                <a:spcPct val="90000"/>
              </a:lnSpc>
              <a:spcAft>
                <a:spcPts val="600"/>
              </a:spcAft>
            </a:pPr>
            <a:fld id="{15859C56-CB7E-413F-8971-4226A1EF6823}" type="slidenum">
              <a:rPr lang="sv-SE" sz="500" smtClean="0">
                <a:solidFill>
                  <a:srgbClr val="808080"/>
                </a:solidFill>
              </a:rPr>
              <a:pPr>
                <a:lnSpc>
                  <a:spcPct val="90000"/>
                </a:lnSpc>
                <a:spcAft>
                  <a:spcPts val="600"/>
                </a:spcAft>
              </a:pPr>
              <a:t>48</a:t>
            </a:fld>
            <a:endParaRPr lang="sv-SE" sz="500">
              <a:solidFill>
                <a:srgbClr val="808080"/>
              </a:solidFill>
            </a:endParaRPr>
          </a:p>
        </p:txBody>
      </p:sp>
      <p:sp>
        <p:nvSpPr>
          <p:cNvPr id="26" name="Rektangel: rundade hörn 25">
            <a:extLst>
              <a:ext uri="{FF2B5EF4-FFF2-40B4-BE49-F238E27FC236}">
                <a16:creationId xmlns:a16="http://schemas.microsoft.com/office/drawing/2014/main" id="{17C2DA36-C389-CC18-E10A-E1A922D70146}"/>
              </a:ext>
            </a:extLst>
          </p:cNvPr>
          <p:cNvSpPr/>
          <p:nvPr/>
        </p:nvSpPr>
        <p:spPr bwMode="auto">
          <a:xfrm>
            <a:off x="3702303" y="248636"/>
            <a:ext cx="1944216" cy="4442792"/>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400" b="0" i="0" u="none" strike="noStrike" cap="none" normalizeH="0" baseline="0" dirty="0" err="1">
              <a:ln>
                <a:noFill/>
              </a:ln>
              <a:solidFill>
                <a:schemeClr val="bg1"/>
              </a:solidFill>
              <a:effectLst/>
              <a:latin typeface="+mn-lt"/>
            </a:endParaRPr>
          </a:p>
        </p:txBody>
      </p:sp>
      <p:sp>
        <p:nvSpPr>
          <p:cNvPr id="28" name="Pratbubbla: uppåtpil 27">
            <a:extLst>
              <a:ext uri="{FF2B5EF4-FFF2-40B4-BE49-F238E27FC236}">
                <a16:creationId xmlns:a16="http://schemas.microsoft.com/office/drawing/2014/main" id="{0F76C438-A24D-954C-6EB7-7F479F3C8955}"/>
              </a:ext>
            </a:extLst>
          </p:cNvPr>
          <p:cNvSpPr/>
          <p:nvPr/>
        </p:nvSpPr>
        <p:spPr bwMode="auto">
          <a:xfrm>
            <a:off x="302763" y="3363838"/>
            <a:ext cx="3162751" cy="1135384"/>
          </a:xfrm>
          <a:prstGeom prst="upArrowCallou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sv-SE" sz="1400" b="1" kern="0" dirty="0">
                <a:solidFill>
                  <a:prstClr val="black"/>
                </a:solidFill>
                <a:latin typeface="DM Sans"/>
              </a:rPr>
              <a:t>Beskrivningar från sjuksköterskor senare i karriären </a:t>
            </a:r>
          </a:p>
          <a:p>
            <a:r>
              <a:rPr lang="sv-SE" sz="1400" b="1" kern="0" dirty="0">
                <a:solidFill>
                  <a:prstClr val="black"/>
                </a:solidFill>
                <a:latin typeface="DM Sans"/>
              </a:rPr>
              <a:t>(&gt;10 år efter examen)</a:t>
            </a:r>
          </a:p>
          <a:p>
            <a:endParaRPr lang="sv-SE" sz="1400" b="1" dirty="0"/>
          </a:p>
        </p:txBody>
      </p:sp>
    </p:spTree>
    <p:extLst>
      <p:ext uri="{BB962C8B-B14F-4D97-AF65-F5344CB8AC3E}">
        <p14:creationId xmlns:p14="http://schemas.microsoft.com/office/powerpoint/2010/main" val="261330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15A94488-0182-42F5-A65F-0546CD15C7D3}"/>
              </a:ext>
            </a:extLst>
          </p:cNvPr>
          <p:cNvSpPr>
            <a:spLocks noGrp="1"/>
          </p:cNvSpPr>
          <p:nvPr>
            <p:ph type="sldNum" sz="quarter" idx="12"/>
          </p:nvPr>
        </p:nvSpPr>
        <p:spPr/>
        <p:txBody>
          <a:bodyPr/>
          <a:lstStyle/>
          <a:p>
            <a:pPr>
              <a:defRPr/>
            </a:pPr>
            <a:fld id="{AA0C4F6E-6E30-4D57-9E99-0EB700EC5000}" type="slidenum">
              <a:rPr lang="sv-SE" smtClean="0">
                <a:solidFill>
                  <a:srgbClr val="808080"/>
                </a:solidFill>
              </a:rPr>
              <a:pPr>
                <a:defRPr/>
              </a:pPr>
              <a:t>49</a:t>
            </a:fld>
            <a:endParaRPr lang="sv-SE">
              <a:solidFill>
                <a:srgbClr val="808080"/>
              </a:solidFill>
            </a:endParaRPr>
          </a:p>
        </p:txBody>
      </p:sp>
      <p:sp>
        <p:nvSpPr>
          <p:cNvPr id="8" name="textruta 7">
            <a:extLst>
              <a:ext uri="{FF2B5EF4-FFF2-40B4-BE49-F238E27FC236}">
                <a16:creationId xmlns:a16="http://schemas.microsoft.com/office/drawing/2014/main" id="{281EC09F-DE31-40CF-A3AB-183F9D95BD31}"/>
              </a:ext>
            </a:extLst>
          </p:cNvPr>
          <p:cNvSpPr txBox="1"/>
          <p:nvPr/>
        </p:nvSpPr>
        <p:spPr>
          <a:xfrm>
            <a:off x="6894258" y="142229"/>
            <a:ext cx="935292" cy="369332"/>
          </a:xfrm>
          <a:prstGeom prst="rect">
            <a:avLst/>
          </a:prstGeom>
          <a:solidFill>
            <a:schemeClr val="bg1"/>
          </a:solidFill>
        </p:spPr>
        <p:txBody>
          <a:bodyPr wrap="square" rtlCol="0">
            <a:spAutoFit/>
          </a:bodyPr>
          <a:lstStyle/>
          <a:p>
            <a:endParaRPr lang="sv-SE" sz="1800" dirty="0"/>
          </a:p>
        </p:txBody>
      </p:sp>
      <p:sp>
        <p:nvSpPr>
          <p:cNvPr id="9" name="textruta 8">
            <a:extLst>
              <a:ext uri="{FF2B5EF4-FFF2-40B4-BE49-F238E27FC236}">
                <a16:creationId xmlns:a16="http://schemas.microsoft.com/office/drawing/2014/main" id="{80B2AC72-5A2A-4574-8958-A816C30BA5D6}"/>
              </a:ext>
            </a:extLst>
          </p:cNvPr>
          <p:cNvSpPr txBox="1"/>
          <p:nvPr/>
        </p:nvSpPr>
        <p:spPr>
          <a:xfrm rot="18914111">
            <a:off x="6526106" y="269853"/>
            <a:ext cx="519126" cy="369332"/>
          </a:xfrm>
          <a:prstGeom prst="rect">
            <a:avLst/>
          </a:prstGeom>
          <a:solidFill>
            <a:schemeClr val="bg1"/>
          </a:solidFill>
        </p:spPr>
        <p:txBody>
          <a:bodyPr wrap="square" rtlCol="0">
            <a:spAutoFit/>
          </a:bodyPr>
          <a:lstStyle/>
          <a:p>
            <a:endParaRPr lang="sv-SE" sz="1800" dirty="0"/>
          </a:p>
        </p:txBody>
      </p:sp>
      <p:sp>
        <p:nvSpPr>
          <p:cNvPr id="3" name="Rektangel 2">
            <a:extLst>
              <a:ext uri="{FF2B5EF4-FFF2-40B4-BE49-F238E27FC236}">
                <a16:creationId xmlns:a16="http://schemas.microsoft.com/office/drawing/2014/main" id="{28D297A7-34D6-4AAC-86B8-F117FAE1F53E}"/>
              </a:ext>
            </a:extLst>
          </p:cNvPr>
          <p:cNvSpPr/>
          <p:nvPr/>
        </p:nvSpPr>
        <p:spPr>
          <a:xfrm rot="16200000">
            <a:off x="-469089" y="1259124"/>
            <a:ext cx="2010487" cy="646331"/>
          </a:xfrm>
          <a:prstGeom prst="rect">
            <a:avLst/>
          </a:prstGeom>
        </p:spPr>
        <p:txBody>
          <a:bodyPr wrap="none">
            <a:spAutoFit/>
          </a:bodyPr>
          <a:lstStyle/>
          <a:p>
            <a:r>
              <a:rPr lang="sv-SE" sz="1800" b="1" dirty="0">
                <a:latin typeface="+mn-lt"/>
              </a:rPr>
              <a:t>Organisatoriska </a:t>
            </a:r>
          </a:p>
          <a:p>
            <a:r>
              <a:rPr lang="sv-SE" sz="1800" b="1" dirty="0">
                <a:latin typeface="+mn-lt"/>
              </a:rPr>
              <a:t>egenskaper</a:t>
            </a:r>
          </a:p>
        </p:txBody>
      </p:sp>
      <p:graphicFrame>
        <p:nvGraphicFramePr>
          <p:cNvPr id="11" name="Platshållare för innehåll 4">
            <a:extLst>
              <a:ext uri="{FF2B5EF4-FFF2-40B4-BE49-F238E27FC236}">
                <a16:creationId xmlns:a16="http://schemas.microsoft.com/office/drawing/2014/main" id="{F094F8A5-BEF7-4BEE-ABD1-E9D86A404982}"/>
              </a:ext>
            </a:extLst>
          </p:cNvPr>
          <p:cNvGraphicFramePr>
            <a:graphicFrameLocks/>
          </p:cNvGraphicFramePr>
          <p:nvPr>
            <p:extLst>
              <p:ext uri="{D42A27DB-BD31-4B8C-83A1-F6EECF244321}">
                <p14:modId xmlns:p14="http://schemas.microsoft.com/office/powerpoint/2010/main" val="2956623635"/>
              </p:ext>
            </p:extLst>
          </p:nvPr>
        </p:nvGraphicFramePr>
        <p:xfrm>
          <a:off x="892581" y="267494"/>
          <a:ext cx="8038431" cy="2664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Pratbubbla: rektangel med rundade hörn 12">
            <a:extLst>
              <a:ext uri="{FF2B5EF4-FFF2-40B4-BE49-F238E27FC236}">
                <a16:creationId xmlns:a16="http://schemas.microsoft.com/office/drawing/2014/main" id="{F1D67923-F3E1-4F7B-9AF4-9445ECC0DBB8}"/>
              </a:ext>
            </a:extLst>
          </p:cNvPr>
          <p:cNvSpPr/>
          <p:nvPr/>
        </p:nvSpPr>
        <p:spPr bwMode="auto">
          <a:xfrm>
            <a:off x="1385646" y="3329221"/>
            <a:ext cx="2430270" cy="1620540"/>
          </a:xfrm>
          <a:prstGeom prst="wedgeRoundRectCallout">
            <a:avLst>
              <a:gd name="adj1" fmla="val -8747"/>
              <a:gd name="adj2" fmla="val -72818"/>
              <a:gd name="adj3" fmla="val 16667"/>
            </a:avLst>
          </a:prstGeom>
          <a:ln>
            <a:solidFill>
              <a:srgbClr val="FECA0C"/>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68580" tIns="34290" rIns="68580" bIns="34290" numCol="1" rtlCol="0" anchor="t" anchorCtr="0" compatLnSpc="1">
            <a:prstTxWarp prst="textNoShape">
              <a:avLst/>
            </a:prstTxWarp>
          </a:bodyPr>
          <a:lstStyle/>
          <a:p>
            <a:r>
              <a:rPr lang="sv-SE" sz="900" b="1" i="1" dirty="0">
                <a:solidFill>
                  <a:prstClr val="black"/>
                </a:solidFill>
              </a:rPr>
              <a:t>”</a:t>
            </a:r>
            <a:r>
              <a:rPr lang="sv-SE" sz="900" b="1" i="1" dirty="0"/>
              <a:t> Arbetsbelastningen får inte bli för betungande att raster uteblir eller för mycket övertid. Att personalen får möjlighet att vara delaktig i beslut och förändringar. Finns möjlighet till utveckling, utbildning, kurser.</a:t>
            </a:r>
            <a:r>
              <a:rPr lang="sv-SE" sz="900" b="1" i="1" dirty="0">
                <a:solidFill>
                  <a:prstClr val="black"/>
                </a:solidFill>
              </a:rPr>
              <a:t>”</a:t>
            </a:r>
          </a:p>
          <a:p>
            <a:endParaRPr lang="sv-SE" sz="900" b="1" i="1" dirty="0">
              <a:solidFill>
                <a:prstClr val="black"/>
              </a:solidFill>
            </a:endParaRPr>
          </a:p>
          <a:p>
            <a:r>
              <a:rPr lang="sv-SE" sz="900" b="1" i="1" dirty="0">
                <a:solidFill>
                  <a:prstClr val="black"/>
                </a:solidFill>
              </a:rPr>
              <a:t>”A</a:t>
            </a:r>
            <a:r>
              <a:rPr lang="sv-SE" sz="900" b="1" i="1" dirty="0"/>
              <a:t>tt få bestämma över arbetstider och innehåll, upplägget dag för dag och över tid är viktigt för motivationen</a:t>
            </a:r>
            <a:r>
              <a:rPr lang="sv-SE" sz="900" b="1" i="1" dirty="0">
                <a:solidFill>
                  <a:prstClr val="black"/>
                </a:solidFill>
              </a:rPr>
              <a:t>”</a:t>
            </a:r>
            <a:endParaRPr lang="sv-SE" sz="900" b="1" i="1" dirty="0"/>
          </a:p>
        </p:txBody>
      </p:sp>
      <p:sp>
        <p:nvSpPr>
          <p:cNvPr id="14" name="Pratbubbla: rektangel med rundade hörn 13">
            <a:extLst>
              <a:ext uri="{FF2B5EF4-FFF2-40B4-BE49-F238E27FC236}">
                <a16:creationId xmlns:a16="http://schemas.microsoft.com/office/drawing/2014/main" id="{3E300750-51DB-490E-85CE-7025E5C5BBEE}"/>
              </a:ext>
            </a:extLst>
          </p:cNvPr>
          <p:cNvSpPr/>
          <p:nvPr/>
        </p:nvSpPr>
        <p:spPr bwMode="auto">
          <a:xfrm>
            <a:off x="3909079" y="3281140"/>
            <a:ext cx="1782197" cy="1398592"/>
          </a:xfrm>
          <a:prstGeom prst="wedgeRoundRectCallout">
            <a:avLst>
              <a:gd name="adj1" fmla="val -44020"/>
              <a:gd name="adj2" fmla="val -77741"/>
              <a:gd name="adj3" fmla="val 16667"/>
            </a:avLst>
          </a:prstGeom>
          <a:ln>
            <a:solidFill>
              <a:srgbClr val="FECA0C"/>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68580" tIns="34290" rIns="68580" bIns="34290" numCol="1" rtlCol="0" anchor="t" anchorCtr="0" compatLnSpc="1">
            <a:prstTxWarp prst="textNoShape">
              <a:avLst/>
            </a:prstTxWarp>
          </a:bodyPr>
          <a:lstStyle/>
          <a:p>
            <a:r>
              <a:rPr lang="sv-SE" sz="900" i="1" dirty="0">
                <a:solidFill>
                  <a:prstClr val="black"/>
                </a:solidFill>
              </a:rPr>
              <a:t>”</a:t>
            </a:r>
            <a:r>
              <a:rPr lang="sv-SE" sz="900" i="1" dirty="0"/>
              <a:t>Skulle vilja ha ett arbete där inte i stort sätt all ledig tid behövs/går åt till återhämtning. Ett jobb utan helger och natt jobb, ett arbete som gav utrymme till att umgås med vänner och familj på helger och storhelger.”</a:t>
            </a:r>
          </a:p>
        </p:txBody>
      </p:sp>
      <p:sp>
        <p:nvSpPr>
          <p:cNvPr id="15" name="Pratbubbla: rektangel med rundade hörn 14">
            <a:extLst>
              <a:ext uri="{FF2B5EF4-FFF2-40B4-BE49-F238E27FC236}">
                <a16:creationId xmlns:a16="http://schemas.microsoft.com/office/drawing/2014/main" id="{3BB0F8FD-A1C5-45B9-A69A-E17497FCD671}"/>
              </a:ext>
            </a:extLst>
          </p:cNvPr>
          <p:cNvSpPr/>
          <p:nvPr/>
        </p:nvSpPr>
        <p:spPr bwMode="auto">
          <a:xfrm>
            <a:off x="5868144" y="3278417"/>
            <a:ext cx="1782198" cy="968003"/>
          </a:xfrm>
          <a:prstGeom prst="wedgeRoundRectCallout">
            <a:avLst>
              <a:gd name="adj1" fmla="val -13570"/>
              <a:gd name="adj2" fmla="val -84518"/>
              <a:gd name="adj3" fmla="val 16667"/>
            </a:avLst>
          </a:prstGeom>
          <a:ln>
            <a:solidFill>
              <a:srgbClr val="FECA0C"/>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68580" tIns="34290" rIns="68580" bIns="34290" numCol="1" rtlCol="0" anchor="t" anchorCtr="0" compatLnSpc="1">
            <a:prstTxWarp prst="textNoShape">
              <a:avLst/>
            </a:prstTxWarp>
          </a:bodyPr>
          <a:lstStyle/>
          <a:p>
            <a:r>
              <a:rPr lang="sv-SE" sz="900" i="1" dirty="0">
                <a:solidFill>
                  <a:prstClr val="black"/>
                </a:solidFill>
              </a:rPr>
              <a:t>”</a:t>
            </a:r>
            <a:r>
              <a:rPr lang="sv-SE" sz="900" i="1" dirty="0"/>
              <a:t>Jag orkade inte längre med arbetstiderna och schemat som ändrades ständigt, känslan av att inte hinna med det man skulle, det jobb jag skulle uträtta.</a:t>
            </a:r>
            <a:r>
              <a:rPr lang="sv-SE" sz="900" i="1" dirty="0">
                <a:solidFill>
                  <a:prstClr val="black"/>
                </a:solidFill>
              </a:rPr>
              <a:t>”</a:t>
            </a:r>
            <a:endParaRPr lang="sv-SE" sz="900" i="1" dirty="0"/>
          </a:p>
        </p:txBody>
      </p:sp>
    </p:spTree>
    <p:extLst>
      <p:ext uri="{BB962C8B-B14F-4D97-AF65-F5344CB8AC3E}">
        <p14:creationId xmlns:p14="http://schemas.microsoft.com/office/powerpoint/2010/main" val="3785708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quarter" idx="4294967295"/>
          </p:nvPr>
        </p:nvSpPr>
        <p:spPr/>
        <p:txBody>
          <a:bodyPr/>
          <a:lstStyle/>
          <a:p>
            <a:pPr>
              <a:defRPr/>
            </a:pPr>
            <a:endParaRPr lang="sv-SE" dirty="0"/>
          </a:p>
        </p:txBody>
      </p:sp>
      <p:sp>
        <p:nvSpPr>
          <p:cNvPr id="6" name="Platshållare för bildnummer 5"/>
          <p:cNvSpPr>
            <a:spLocks noGrp="1"/>
          </p:cNvSpPr>
          <p:nvPr>
            <p:ph type="sldNum" sz="quarter" idx="4294967295"/>
          </p:nvPr>
        </p:nvSpPr>
        <p:spPr/>
        <p:txBody>
          <a:bodyPr/>
          <a:lstStyle/>
          <a:p>
            <a:pPr>
              <a:defRPr/>
            </a:pPr>
            <a:fld id="{71190DD7-A7C2-43D5-8F4B-684B09CFA077}" type="slidenum">
              <a:rPr lang="sv-SE" smtClean="0"/>
              <a:pPr>
                <a:defRPr/>
              </a:pPr>
              <a:t>5</a:t>
            </a:fld>
            <a:endParaRPr lang="sv-SE" dirty="0"/>
          </a:p>
        </p:txBody>
      </p:sp>
      <p:pic>
        <p:nvPicPr>
          <p:cNvPr id="8198" name="Picture 2" descr="C:\Documents and Settings\stupg\Skrivbord\running-nurse.jpg"/>
          <p:cNvPicPr>
            <a:picLocks noChangeAspect="1" noChangeArrowheads="1"/>
          </p:cNvPicPr>
          <p:nvPr/>
        </p:nvPicPr>
        <p:blipFill>
          <a:blip r:embed="rId3"/>
          <a:srcRect/>
          <a:stretch>
            <a:fillRect/>
          </a:stretch>
        </p:blipFill>
        <p:spPr bwMode="auto">
          <a:xfrm>
            <a:off x="1726320" y="1402272"/>
            <a:ext cx="4464844" cy="2771775"/>
          </a:xfrm>
          <a:prstGeom prst="rect">
            <a:avLst/>
          </a:prstGeom>
          <a:noFill/>
          <a:ln w="9525">
            <a:noFill/>
            <a:miter lim="800000"/>
            <a:headEnd/>
            <a:tailEnd/>
          </a:ln>
        </p:spPr>
      </p:pic>
      <p:sp>
        <p:nvSpPr>
          <p:cNvPr id="8" name="textruta 7"/>
          <p:cNvSpPr txBox="1"/>
          <p:nvPr/>
        </p:nvSpPr>
        <p:spPr>
          <a:xfrm>
            <a:off x="4644008" y="1259034"/>
            <a:ext cx="654164" cy="2389116"/>
          </a:xfrm>
          <a:prstGeom prst="rect">
            <a:avLst/>
          </a:prstGeom>
          <a:noFill/>
        </p:spPr>
        <p:txBody>
          <a:bodyPr wrap="square" rtlCol="0">
            <a:spAutoFit/>
          </a:bodyPr>
          <a:lstStyle/>
          <a:p>
            <a:r>
              <a:rPr lang="sv-SE" sz="14925" dirty="0">
                <a:latin typeface="+mn-lt"/>
              </a:rPr>
              <a:t>?</a:t>
            </a:r>
            <a:endParaRPr lang="en-US" sz="1800" dirty="0">
              <a:latin typeface="+mn-lt"/>
            </a:endParaRPr>
          </a:p>
        </p:txBody>
      </p:sp>
      <p:sp>
        <p:nvSpPr>
          <p:cNvPr id="9" name="Rubrik 1">
            <a:extLst>
              <a:ext uri="{FF2B5EF4-FFF2-40B4-BE49-F238E27FC236}">
                <a16:creationId xmlns:a16="http://schemas.microsoft.com/office/drawing/2014/main" id="{701BEBBE-2C84-429E-A6A0-20F28EAFDE1F}"/>
              </a:ext>
            </a:extLst>
          </p:cNvPr>
          <p:cNvSpPr txBox="1">
            <a:spLocks/>
          </p:cNvSpPr>
          <p:nvPr/>
        </p:nvSpPr>
        <p:spPr bwMode="auto">
          <a:xfrm>
            <a:off x="758673" y="492172"/>
            <a:ext cx="7626654" cy="857250"/>
          </a:xfrm>
          <a:prstGeom prst="rect">
            <a:avLst/>
          </a:prstGeom>
          <a:noFill/>
          <a:ln>
            <a:miter lim="800000"/>
            <a:headEnd/>
            <a:tailEnd/>
          </a:ln>
        </p:spPr>
        <p:txBody>
          <a:bodyPr vert="horz" wrap="square" lIns="68580" tIns="34290" rIns="68580" bIns="34290" numCol="1" rtlCol="0" anchor="t" anchorCtr="0" compatLnSpc="1">
            <a:prstTxWarp prst="textNoShape">
              <a:avLst/>
            </a:prstTxWarp>
            <a:normAutofit/>
          </a:bodyPr>
          <a:lstStyle>
            <a:lvl1pPr algn="l" defTabSz="685800" rtl="0" eaLnBrk="1" latinLnBrk="0" hangingPunct="1">
              <a:lnSpc>
                <a:spcPct val="90000"/>
              </a:lnSpc>
              <a:spcBef>
                <a:spcPct val="0"/>
              </a:spcBef>
              <a:buNone/>
              <a:defRPr sz="4200" b="1" kern="1200">
                <a:gradFill>
                  <a:gsLst>
                    <a:gs pos="0">
                      <a:srgbClr val="E50076"/>
                    </a:gs>
                    <a:gs pos="100000">
                      <a:srgbClr val="4B2582"/>
                    </a:gs>
                  </a:gsLst>
                  <a:lin ang="2700000" scaled="0"/>
                </a:gradFill>
                <a:latin typeface="Times New Roman" panose="02020603050405020304" pitchFamily="18" charset="0"/>
                <a:ea typeface="+mj-ea"/>
                <a:cs typeface="Times New Roman" panose="02020603050405020304" pitchFamily="18" charset="0"/>
              </a:defRPr>
            </a:lvl1pPr>
          </a:lstStyle>
          <a:p>
            <a:r>
              <a:rPr lang="en-US" sz="2800" b="0" dirty="0" err="1">
                <a:solidFill>
                  <a:schemeClr val="tx1"/>
                </a:solidFill>
                <a:latin typeface="+mn-lt"/>
                <a:cs typeface="Arial" panose="020B0604020202020204" pitchFamily="34" charset="0"/>
              </a:rPr>
              <a:t>Sjuksköterskors</a:t>
            </a:r>
            <a:r>
              <a:rPr lang="en-US" sz="2800" b="0" dirty="0">
                <a:solidFill>
                  <a:schemeClr val="tx1"/>
                </a:solidFill>
                <a:latin typeface="+mn-lt"/>
                <a:cs typeface="Arial" panose="020B0604020202020204" pitchFamily="34" charset="0"/>
              </a:rPr>
              <a:t> </a:t>
            </a:r>
            <a:r>
              <a:rPr lang="en-US" sz="2800" b="0" dirty="0" err="1">
                <a:solidFill>
                  <a:schemeClr val="tx1"/>
                </a:solidFill>
                <a:latin typeface="+mn-lt"/>
                <a:cs typeface="Arial" panose="020B0604020202020204" pitchFamily="34" charset="0"/>
              </a:rPr>
              <a:t>tillvaro</a:t>
            </a:r>
            <a:endParaRPr lang="sv-SE" sz="2800" b="0" dirty="0">
              <a:solidFill>
                <a:schemeClr val="tx1"/>
              </a:solidFill>
              <a:latin typeface="+mn-lt"/>
              <a:cs typeface="Arial" panose="020B0604020202020204" pitchFamily="34" charset="0"/>
            </a:endParaRPr>
          </a:p>
        </p:txBody>
      </p:sp>
      <p:sp>
        <p:nvSpPr>
          <p:cNvPr id="11" name="Platshållare för sidfot 4">
            <a:extLst>
              <a:ext uri="{FF2B5EF4-FFF2-40B4-BE49-F238E27FC236}">
                <a16:creationId xmlns:a16="http://schemas.microsoft.com/office/drawing/2014/main" id="{6265F137-F20B-4C47-8A75-D974812C17B3}"/>
              </a:ext>
            </a:extLst>
          </p:cNvPr>
          <p:cNvSpPr txBox="1">
            <a:spLocks/>
          </p:cNvSpPr>
          <p:nvPr/>
        </p:nvSpPr>
        <p:spPr bwMode="auto">
          <a:xfrm>
            <a:off x="1381775" y="4920126"/>
            <a:ext cx="21717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marL="0" algn="l" defTabSz="914400" rtl="0" eaLnBrk="0" latinLnBrk="0" hangingPunct="0">
              <a:spcBef>
                <a:spcPct val="0"/>
              </a:spcBef>
              <a:buClrTx/>
              <a:buFontTx/>
              <a:buNone/>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sv-SE" sz="600" dirty="0">
                <a:solidFill>
                  <a:srgbClr val="808080"/>
                </a:solidFill>
              </a:rPr>
              <a:t>Ann Rudman</a:t>
            </a:r>
            <a:endParaRPr lang="sv-SE" sz="600" dirty="0"/>
          </a:p>
        </p:txBody>
      </p:sp>
      <p:sp>
        <p:nvSpPr>
          <p:cNvPr id="10" name="textruta 9">
            <a:extLst>
              <a:ext uri="{FF2B5EF4-FFF2-40B4-BE49-F238E27FC236}">
                <a16:creationId xmlns:a16="http://schemas.microsoft.com/office/drawing/2014/main" id="{173050C2-EA5A-4268-AE49-52261141ACA8}"/>
              </a:ext>
            </a:extLst>
          </p:cNvPr>
          <p:cNvSpPr txBox="1"/>
          <p:nvPr/>
        </p:nvSpPr>
        <p:spPr>
          <a:xfrm rot="10800000" flipV="1">
            <a:off x="6462210" y="-45690"/>
            <a:ext cx="1463603" cy="923330"/>
          </a:xfrm>
          <a:prstGeom prst="rect">
            <a:avLst/>
          </a:prstGeom>
          <a:solidFill>
            <a:schemeClr val="bg1"/>
          </a:solidFill>
        </p:spPr>
        <p:txBody>
          <a:bodyPr wrap="square" rtlCol="0">
            <a:spAutoFit/>
          </a:bodyPr>
          <a:lstStyle/>
          <a:p>
            <a:endParaRPr lang="sv-SE" sz="1800" dirty="0"/>
          </a:p>
          <a:p>
            <a:endParaRPr lang="sv-SE" sz="1800" dirty="0"/>
          </a:p>
          <a:p>
            <a:endParaRPr lang="sv-SE" sz="1800" dirty="0"/>
          </a:p>
        </p:txBody>
      </p:sp>
    </p:spTree>
    <p:extLst>
      <p:ext uri="{BB962C8B-B14F-4D97-AF65-F5344CB8AC3E}">
        <p14:creationId xmlns:p14="http://schemas.microsoft.com/office/powerpoint/2010/main" val="268681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15A94488-0182-42F5-A65F-0546CD15C7D3}"/>
              </a:ext>
            </a:extLst>
          </p:cNvPr>
          <p:cNvSpPr>
            <a:spLocks noGrp="1"/>
          </p:cNvSpPr>
          <p:nvPr>
            <p:ph type="sldNum" sz="quarter" idx="12"/>
          </p:nvPr>
        </p:nvSpPr>
        <p:spPr/>
        <p:txBody>
          <a:bodyPr/>
          <a:lstStyle/>
          <a:p>
            <a:pPr>
              <a:defRPr/>
            </a:pPr>
            <a:fld id="{AA0C4F6E-6E30-4D57-9E99-0EB700EC5000}" type="slidenum">
              <a:rPr lang="sv-SE" smtClean="0">
                <a:solidFill>
                  <a:srgbClr val="808080"/>
                </a:solidFill>
              </a:rPr>
              <a:pPr>
                <a:defRPr/>
              </a:pPr>
              <a:t>50</a:t>
            </a:fld>
            <a:endParaRPr lang="sv-SE">
              <a:solidFill>
                <a:srgbClr val="808080"/>
              </a:solidFill>
            </a:endParaRPr>
          </a:p>
        </p:txBody>
      </p:sp>
      <p:sp>
        <p:nvSpPr>
          <p:cNvPr id="8" name="textruta 7">
            <a:extLst>
              <a:ext uri="{FF2B5EF4-FFF2-40B4-BE49-F238E27FC236}">
                <a16:creationId xmlns:a16="http://schemas.microsoft.com/office/drawing/2014/main" id="{281EC09F-DE31-40CF-A3AB-183F9D95BD31}"/>
              </a:ext>
            </a:extLst>
          </p:cNvPr>
          <p:cNvSpPr txBox="1"/>
          <p:nvPr/>
        </p:nvSpPr>
        <p:spPr>
          <a:xfrm>
            <a:off x="6894258" y="142229"/>
            <a:ext cx="935292" cy="369332"/>
          </a:xfrm>
          <a:prstGeom prst="rect">
            <a:avLst/>
          </a:prstGeom>
          <a:solidFill>
            <a:schemeClr val="bg1"/>
          </a:solidFill>
        </p:spPr>
        <p:txBody>
          <a:bodyPr wrap="square" rtlCol="0">
            <a:spAutoFit/>
          </a:bodyPr>
          <a:lstStyle/>
          <a:p>
            <a:endParaRPr lang="sv-SE" sz="1800" dirty="0"/>
          </a:p>
        </p:txBody>
      </p:sp>
      <p:sp>
        <p:nvSpPr>
          <p:cNvPr id="9" name="textruta 8">
            <a:extLst>
              <a:ext uri="{FF2B5EF4-FFF2-40B4-BE49-F238E27FC236}">
                <a16:creationId xmlns:a16="http://schemas.microsoft.com/office/drawing/2014/main" id="{80B2AC72-5A2A-4574-8958-A816C30BA5D6}"/>
              </a:ext>
            </a:extLst>
          </p:cNvPr>
          <p:cNvSpPr txBox="1"/>
          <p:nvPr/>
        </p:nvSpPr>
        <p:spPr>
          <a:xfrm rot="18914111">
            <a:off x="6526106" y="269853"/>
            <a:ext cx="519126" cy="369332"/>
          </a:xfrm>
          <a:prstGeom prst="rect">
            <a:avLst/>
          </a:prstGeom>
          <a:solidFill>
            <a:schemeClr val="bg1"/>
          </a:solidFill>
        </p:spPr>
        <p:txBody>
          <a:bodyPr wrap="square" rtlCol="0">
            <a:spAutoFit/>
          </a:bodyPr>
          <a:lstStyle/>
          <a:p>
            <a:endParaRPr lang="sv-SE" sz="1800" dirty="0"/>
          </a:p>
        </p:txBody>
      </p:sp>
      <p:sp>
        <p:nvSpPr>
          <p:cNvPr id="12" name="Rektangel 11">
            <a:extLst>
              <a:ext uri="{FF2B5EF4-FFF2-40B4-BE49-F238E27FC236}">
                <a16:creationId xmlns:a16="http://schemas.microsoft.com/office/drawing/2014/main" id="{DB215232-FCFD-4EE1-86ED-D91A3A2E7418}"/>
              </a:ext>
            </a:extLst>
          </p:cNvPr>
          <p:cNvSpPr/>
          <p:nvPr/>
        </p:nvSpPr>
        <p:spPr>
          <a:xfrm rot="16200000">
            <a:off x="-502073" y="3487362"/>
            <a:ext cx="1876518" cy="369332"/>
          </a:xfrm>
          <a:prstGeom prst="rect">
            <a:avLst/>
          </a:prstGeom>
        </p:spPr>
        <p:txBody>
          <a:bodyPr wrap="square">
            <a:spAutoFit/>
          </a:bodyPr>
          <a:lstStyle/>
          <a:p>
            <a:pPr algn="ctr"/>
            <a:r>
              <a:rPr lang="sv-SE" sz="1800" b="1" dirty="0">
                <a:latin typeface="+mn-lt"/>
              </a:rPr>
              <a:t>Arbetskaraktär</a:t>
            </a:r>
          </a:p>
        </p:txBody>
      </p:sp>
      <p:graphicFrame>
        <p:nvGraphicFramePr>
          <p:cNvPr id="10" name="Platshållare för innehåll 4">
            <a:extLst>
              <a:ext uri="{FF2B5EF4-FFF2-40B4-BE49-F238E27FC236}">
                <a16:creationId xmlns:a16="http://schemas.microsoft.com/office/drawing/2014/main" id="{D5035AF7-3EDC-4D9A-96C8-68E8EEC448CE}"/>
              </a:ext>
            </a:extLst>
          </p:cNvPr>
          <p:cNvGraphicFramePr>
            <a:graphicFrameLocks/>
          </p:cNvGraphicFramePr>
          <p:nvPr>
            <p:extLst>
              <p:ext uri="{D42A27DB-BD31-4B8C-83A1-F6EECF244321}">
                <p14:modId xmlns:p14="http://schemas.microsoft.com/office/powerpoint/2010/main" val="3542524624"/>
              </p:ext>
            </p:extLst>
          </p:nvPr>
        </p:nvGraphicFramePr>
        <p:xfrm>
          <a:off x="683568" y="2042076"/>
          <a:ext cx="8682111" cy="2959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Pratbubbla: rektangel med rundade hörn 12">
            <a:extLst>
              <a:ext uri="{FF2B5EF4-FFF2-40B4-BE49-F238E27FC236}">
                <a16:creationId xmlns:a16="http://schemas.microsoft.com/office/drawing/2014/main" id="{BC685F6A-FEBE-4D19-B62E-15BD63236CF8}"/>
              </a:ext>
            </a:extLst>
          </p:cNvPr>
          <p:cNvSpPr/>
          <p:nvPr/>
        </p:nvSpPr>
        <p:spPr bwMode="auto">
          <a:xfrm>
            <a:off x="620852" y="249492"/>
            <a:ext cx="3400796" cy="1482560"/>
          </a:xfrm>
          <a:prstGeom prst="wedgeRoundRectCallout">
            <a:avLst>
              <a:gd name="adj1" fmla="val -883"/>
              <a:gd name="adj2" fmla="val 84847"/>
              <a:gd name="adj3" fmla="val 16667"/>
            </a:avLst>
          </a:prstGeom>
          <a:ln>
            <a:solidFill>
              <a:srgbClr val="24ABD7"/>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68580" tIns="34290" rIns="68580" bIns="34290" numCol="1" rtlCol="0" anchor="t" anchorCtr="0" compatLnSpc="1">
            <a:prstTxWarp prst="textNoShape">
              <a:avLst/>
            </a:prstTxWarp>
          </a:bodyPr>
          <a:lstStyle/>
          <a:p>
            <a:r>
              <a:rPr lang="sv-SE" sz="900" b="1" i="1" dirty="0">
                <a:solidFill>
                  <a:prstClr val="black"/>
                </a:solidFill>
              </a:rPr>
              <a:t>”</a:t>
            </a:r>
            <a:r>
              <a:rPr lang="sv-SE" sz="900" b="1" i="1" dirty="0"/>
              <a:t>En arbetsplats som värdesätter omvårdnadsarbetet och utvecklar det och inte enbart behandlar sjuksköterskor som någon som ska utföra order av läkare arbetsgivare, socionomer med flera</a:t>
            </a:r>
            <a:r>
              <a:rPr lang="sv-SE" sz="900" b="1" i="1" dirty="0">
                <a:solidFill>
                  <a:prstClr val="black"/>
                </a:solidFill>
              </a:rPr>
              <a:t>”</a:t>
            </a:r>
          </a:p>
          <a:p>
            <a:endParaRPr lang="sv-SE" sz="900" b="1" i="1" dirty="0">
              <a:solidFill>
                <a:prstClr val="black"/>
              </a:solidFill>
            </a:endParaRPr>
          </a:p>
          <a:p>
            <a:r>
              <a:rPr lang="sv-SE" sz="900" b="1" dirty="0">
                <a:solidFill>
                  <a:prstClr val="black"/>
                </a:solidFill>
              </a:rPr>
              <a:t>”</a:t>
            </a:r>
            <a:r>
              <a:rPr lang="sv-SE" sz="900" b="1" i="1" dirty="0"/>
              <a:t>Att jag som sjuksköterska ges tid och tillfällen för kunskap och kompetensutveckling - Kompetensstege - vilken riktning kan jag ta? vilka möjligheter finns? En bra lön. Lyhörda chefer som tar saker på allvar.</a:t>
            </a:r>
            <a:r>
              <a:rPr lang="sv-SE" sz="900" b="1" i="1" dirty="0">
                <a:solidFill>
                  <a:prstClr val="black"/>
                </a:solidFill>
              </a:rPr>
              <a:t>”</a:t>
            </a:r>
            <a:endParaRPr lang="sv-SE" sz="900" b="1" i="1" dirty="0"/>
          </a:p>
        </p:txBody>
      </p:sp>
      <p:sp>
        <p:nvSpPr>
          <p:cNvPr id="14" name="Pratbubbla: rektangel med rundade hörn 13">
            <a:extLst>
              <a:ext uri="{FF2B5EF4-FFF2-40B4-BE49-F238E27FC236}">
                <a16:creationId xmlns:a16="http://schemas.microsoft.com/office/drawing/2014/main" id="{F1838E9E-545D-46A1-8551-C07B8C9B1509}"/>
              </a:ext>
            </a:extLst>
          </p:cNvPr>
          <p:cNvSpPr/>
          <p:nvPr/>
        </p:nvSpPr>
        <p:spPr bwMode="auto">
          <a:xfrm>
            <a:off x="4377250" y="665269"/>
            <a:ext cx="1738484" cy="1004467"/>
          </a:xfrm>
          <a:prstGeom prst="wedgeRoundRectCallout">
            <a:avLst>
              <a:gd name="adj1" fmla="val -38677"/>
              <a:gd name="adj2" fmla="val 92785"/>
              <a:gd name="adj3" fmla="val 16667"/>
            </a:avLst>
          </a:prstGeom>
          <a:ln>
            <a:solidFill>
              <a:srgbClr val="24ABD7"/>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68580" tIns="34290" rIns="68580" bIns="34290" numCol="1" rtlCol="0" anchor="t" anchorCtr="0" compatLnSpc="1">
            <a:prstTxWarp prst="textNoShape">
              <a:avLst/>
            </a:prstTxWarp>
          </a:bodyPr>
          <a:lstStyle/>
          <a:p>
            <a:r>
              <a:rPr lang="sv-SE" sz="900" i="1" dirty="0">
                <a:solidFill>
                  <a:prstClr val="black"/>
                </a:solidFill>
              </a:rPr>
              <a:t>”Yrket som sjuksköterska är krävande och ansvarsfullt som kan vara betungande emellanåt. Kan vara svårt att släppa tankarna på jobbet även hemma"</a:t>
            </a:r>
            <a:endParaRPr lang="sv-SE" sz="900" i="1" dirty="0"/>
          </a:p>
        </p:txBody>
      </p:sp>
      <p:sp>
        <p:nvSpPr>
          <p:cNvPr id="15" name="Pratbubbla: rektangel med rundade hörn 14">
            <a:extLst>
              <a:ext uri="{FF2B5EF4-FFF2-40B4-BE49-F238E27FC236}">
                <a16:creationId xmlns:a16="http://schemas.microsoft.com/office/drawing/2014/main" id="{284A761B-6513-4AFB-9494-FC9E2D306876}"/>
              </a:ext>
            </a:extLst>
          </p:cNvPr>
          <p:cNvSpPr/>
          <p:nvPr/>
        </p:nvSpPr>
        <p:spPr bwMode="auto">
          <a:xfrm>
            <a:off x="6471336" y="736702"/>
            <a:ext cx="2051812" cy="933034"/>
          </a:xfrm>
          <a:prstGeom prst="wedgeRoundRectCallout">
            <a:avLst>
              <a:gd name="adj1" fmla="val -38677"/>
              <a:gd name="adj2" fmla="val 92785"/>
              <a:gd name="adj3" fmla="val 16667"/>
            </a:avLst>
          </a:prstGeom>
          <a:ln>
            <a:solidFill>
              <a:srgbClr val="24ABD7"/>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68580" tIns="34290" rIns="68580" bIns="34290" numCol="1" rtlCol="0" anchor="t" anchorCtr="0" compatLnSpc="1">
            <a:prstTxWarp prst="textNoShape">
              <a:avLst/>
            </a:prstTxWarp>
          </a:bodyPr>
          <a:lstStyle/>
          <a:p>
            <a:r>
              <a:rPr lang="sv-SE" sz="900" i="1" dirty="0">
                <a:solidFill>
                  <a:prstClr val="black"/>
                </a:solidFill>
              </a:rPr>
              <a:t>”Hinner inte vara den sjuksköterska jag vill vara p.g.a. tidsbrist, ibland är jag helt dränerad efter att ha allt ansvar för nästan 50 patienter”</a:t>
            </a:r>
            <a:endParaRPr lang="sv-SE" sz="900" i="1" dirty="0"/>
          </a:p>
        </p:txBody>
      </p:sp>
    </p:spTree>
    <p:extLst>
      <p:ext uri="{BB962C8B-B14F-4D97-AF65-F5344CB8AC3E}">
        <p14:creationId xmlns:p14="http://schemas.microsoft.com/office/powerpoint/2010/main" val="604802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15A94488-0182-42F5-A65F-0546CD15C7D3}"/>
              </a:ext>
            </a:extLst>
          </p:cNvPr>
          <p:cNvSpPr>
            <a:spLocks noGrp="1"/>
          </p:cNvSpPr>
          <p:nvPr>
            <p:ph type="sldNum" sz="quarter" idx="12"/>
          </p:nvPr>
        </p:nvSpPr>
        <p:spPr/>
        <p:txBody>
          <a:bodyPr/>
          <a:lstStyle/>
          <a:p>
            <a:pPr>
              <a:defRPr/>
            </a:pPr>
            <a:fld id="{AA0C4F6E-6E30-4D57-9E99-0EB700EC5000}" type="slidenum">
              <a:rPr lang="sv-SE" smtClean="0">
                <a:solidFill>
                  <a:srgbClr val="808080"/>
                </a:solidFill>
              </a:rPr>
              <a:pPr>
                <a:defRPr/>
              </a:pPr>
              <a:t>51</a:t>
            </a:fld>
            <a:endParaRPr lang="sv-SE">
              <a:solidFill>
                <a:srgbClr val="808080"/>
              </a:solidFill>
            </a:endParaRPr>
          </a:p>
        </p:txBody>
      </p:sp>
      <p:sp>
        <p:nvSpPr>
          <p:cNvPr id="8" name="textruta 7">
            <a:extLst>
              <a:ext uri="{FF2B5EF4-FFF2-40B4-BE49-F238E27FC236}">
                <a16:creationId xmlns:a16="http://schemas.microsoft.com/office/drawing/2014/main" id="{36FC0A0F-F507-4DBD-9FB1-D2EB4F0FC986}"/>
              </a:ext>
            </a:extLst>
          </p:cNvPr>
          <p:cNvSpPr txBox="1"/>
          <p:nvPr/>
        </p:nvSpPr>
        <p:spPr>
          <a:xfrm>
            <a:off x="6894258" y="142229"/>
            <a:ext cx="935292" cy="369332"/>
          </a:xfrm>
          <a:prstGeom prst="rect">
            <a:avLst/>
          </a:prstGeom>
          <a:solidFill>
            <a:schemeClr val="bg1"/>
          </a:solidFill>
        </p:spPr>
        <p:txBody>
          <a:bodyPr wrap="square" rtlCol="0">
            <a:spAutoFit/>
          </a:bodyPr>
          <a:lstStyle/>
          <a:p>
            <a:endParaRPr lang="sv-SE" sz="1800" dirty="0"/>
          </a:p>
        </p:txBody>
      </p:sp>
      <p:sp>
        <p:nvSpPr>
          <p:cNvPr id="9" name="textruta 8">
            <a:extLst>
              <a:ext uri="{FF2B5EF4-FFF2-40B4-BE49-F238E27FC236}">
                <a16:creationId xmlns:a16="http://schemas.microsoft.com/office/drawing/2014/main" id="{4BFED287-1262-4449-A2D1-2756B15E2FE0}"/>
              </a:ext>
            </a:extLst>
          </p:cNvPr>
          <p:cNvSpPr txBox="1"/>
          <p:nvPr/>
        </p:nvSpPr>
        <p:spPr>
          <a:xfrm rot="18914111">
            <a:off x="6526106" y="269853"/>
            <a:ext cx="519126" cy="369332"/>
          </a:xfrm>
          <a:prstGeom prst="rect">
            <a:avLst/>
          </a:prstGeom>
          <a:solidFill>
            <a:schemeClr val="bg1"/>
          </a:solidFill>
        </p:spPr>
        <p:txBody>
          <a:bodyPr wrap="square" rtlCol="0">
            <a:spAutoFit/>
          </a:bodyPr>
          <a:lstStyle/>
          <a:p>
            <a:endParaRPr lang="sv-SE" sz="1800" dirty="0"/>
          </a:p>
        </p:txBody>
      </p:sp>
      <p:graphicFrame>
        <p:nvGraphicFramePr>
          <p:cNvPr id="7" name="Platshållare för innehåll 4">
            <a:extLst>
              <a:ext uri="{FF2B5EF4-FFF2-40B4-BE49-F238E27FC236}">
                <a16:creationId xmlns:a16="http://schemas.microsoft.com/office/drawing/2014/main" id="{D1DC3182-FCDC-4C60-B930-538C964E592D}"/>
              </a:ext>
            </a:extLst>
          </p:cNvPr>
          <p:cNvGraphicFramePr>
            <a:graphicFrameLocks/>
          </p:cNvGraphicFramePr>
          <p:nvPr>
            <p:extLst>
              <p:ext uri="{D42A27DB-BD31-4B8C-83A1-F6EECF244321}">
                <p14:modId xmlns:p14="http://schemas.microsoft.com/office/powerpoint/2010/main" val="2960792938"/>
              </p:ext>
            </p:extLst>
          </p:nvPr>
        </p:nvGraphicFramePr>
        <p:xfrm>
          <a:off x="755576" y="454518"/>
          <a:ext cx="7416824" cy="1878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ktangel 2">
            <a:extLst>
              <a:ext uri="{FF2B5EF4-FFF2-40B4-BE49-F238E27FC236}">
                <a16:creationId xmlns:a16="http://schemas.microsoft.com/office/drawing/2014/main" id="{94208679-6521-4503-85AB-2A50F18FDF05}"/>
              </a:ext>
            </a:extLst>
          </p:cNvPr>
          <p:cNvSpPr/>
          <p:nvPr/>
        </p:nvSpPr>
        <p:spPr>
          <a:xfrm rot="16200000">
            <a:off x="-667161" y="1162527"/>
            <a:ext cx="2206694" cy="369332"/>
          </a:xfrm>
          <a:prstGeom prst="rect">
            <a:avLst/>
          </a:prstGeom>
        </p:spPr>
        <p:txBody>
          <a:bodyPr wrap="none">
            <a:spAutoFit/>
          </a:bodyPr>
          <a:lstStyle/>
          <a:p>
            <a:pPr algn="ctr"/>
            <a:r>
              <a:rPr lang="sv-SE" sz="1800" b="1" dirty="0">
                <a:latin typeface="+mn-lt"/>
              </a:rPr>
              <a:t>Relationer på jobbet</a:t>
            </a:r>
          </a:p>
        </p:txBody>
      </p:sp>
      <p:sp>
        <p:nvSpPr>
          <p:cNvPr id="13" name="Platshållare för innehåll 12">
            <a:extLst>
              <a:ext uri="{FF2B5EF4-FFF2-40B4-BE49-F238E27FC236}">
                <a16:creationId xmlns:a16="http://schemas.microsoft.com/office/drawing/2014/main" id="{C90F6E2D-9E9B-4F0A-AA9F-21924071B858}"/>
              </a:ext>
            </a:extLst>
          </p:cNvPr>
          <p:cNvSpPr>
            <a:spLocks noGrp="1"/>
          </p:cNvSpPr>
          <p:nvPr>
            <p:ph idx="1"/>
          </p:nvPr>
        </p:nvSpPr>
        <p:spPr bwMode="auto">
          <a:xfrm>
            <a:off x="1042256" y="3219110"/>
            <a:ext cx="2233600" cy="1080832"/>
          </a:xfrm>
          <a:prstGeom prst="wedgeRoundRectCallout">
            <a:avLst>
              <a:gd name="adj1" fmla="val -21951"/>
              <a:gd name="adj2" fmla="val -131526"/>
              <a:gd name="adj3" fmla="val 16667"/>
            </a:avLst>
          </a:prstGeom>
          <a:ln>
            <a:solidFill>
              <a:srgbClr val="F67F57"/>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68580" tIns="34290" rIns="68580" bIns="34290" numCol="1" rtlCol="0" anchor="t" anchorCtr="0" compatLnSpc="1">
            <a:prstTxWarp prst="textNoShape">
              <a:avLst/>
            </a:prstTxWarp>
          </a:bodyPr>
          <a:lstStyle/>
          <a:p>
            <a:pPr marL="0" indent="0">
              <a:buNone/>
            </a:pPr>
            <a:r>
              <a:rPr lang="sv-SE" sz="900" b="1" i="1" dirty="0">
                <a:latin typeface="Arial" charset="0"/>
              </a:rPr>
              <a:t>” Viktigaste faktorerna för att vara engagerad och motiverad är ett behagligt arbetsklimat: förstående, hjälpsamma kollegor, en chef som kan leda laget som är lyhörd, rättvis, förstående, ödmjuk. ”</a:t>
            </a:r>
          </a:p>
        </p:txBody>
      </p:sp>
      <p:sp>
        <p:nvSpPr>
          <p:cNvPr id="14" name="Platshållare för innehåll 12">
            <a:extLst>
              <a:ext uri="{FF2B5EF4-FFF2-40B4-BE49-F238E27FC236}">
                <a16:creationId xmlns:a16="http://schemas.microsoft.com/office/drawing/2014/main" id="{2136CDFC-4A89-4574-9D75-CFBA1423542E}"/>
              </a:ext>
            </a:extLst>
          </p:cNvPr>
          <p:cNvSpPr txBox="1">
            <a:spLocks/>
          </p:cNvSpPr>
          <p:nvPr/>
        </p:nvSpPr>
        <p:spPr bwMode="auto">
          <a:xfrm>
            <a:off x="3472526" y="3219110"/>
            <a:ext cx="1674186" cy="801251"/>
          </a:xfrm>
          <a:prstGeom prst="wedgeRoundRectCallout">
            <a:avLst>
              <a:gd name="adj1" fmla="val -37334"/>
              <a:gd name="adj2" fmla="val -158573"/>
              <a:gd name="adj3" fmla="val 16667"/>
            </a:avLst>
          </a:prstGeom>
          <a:ln w="25400" cap="flat" cmpd="sng" algn="ctr">
            <a:solidFill>
              <a:srgbClr val="F67F57"/>
            </a:solidFill>
            <a:prstDash val="solid"/>
            <a:miter lim="800000"/>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marL="342900" indent="-342900" algn="l" rtl="0" eaLnBrk="0" fontAlgn="base" hangingPunct="0">
              <a:spcBef>
                <a:spcPct val="20000"/>
              </a:spcBef>
              <a:spcAft>
                <a:spcPct val="0"/>
              </a:spcAft>
              <a:buClr>
                <a:schemeClr val="accent1"/>
              </a:buClr>
              <a:buFont typeface="Wingdings" pitchFamily="2" charset="2"/>
              <a:buChar char="§"/>
              <a:defRPr sz="2000">
                <a:solidFill>
                  <a:schemeClr val="dk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à"/>
              <a:defRPr>
                <a:solidFill>
                  <a:schemeClr val="dk1"/>
                </a:solidFill>
                <a:latin typeface="+mn-lt"/>
                <a:ea typeface="+mn-ea"/>
                <a:cs typeface="+mn-cs"/>
              </a:defRPr>
            </a:lvl2pPr>
            <a:lvl3pPr marL="1143000" indent="-228600" algn="l" rtl="0" eaLnBrk="0" fontAlgn="base" hangingPunct="0">
              <a:spcBef>
                <a:spcPct val="20000"/>
              </a:spcBef>
              <a:spcAft>
                <a:spcPct val="0"/>
              </a:spcAft>
              <a:buClr>
                <a:schemeClr val="accent1"/>
              </a:buClr>
              <a:buFont typeface="Wingdings" pitchFamily="2" charset="2"/>
              <a:buChar char="§"/>
              <a:defRPr sz="1600">
                <a:solidFill>
                  <a:schemeClr val="dk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à"/>
              <a:defRPr sz="1400">
                <a:solidFill>
                  <a:schemeClr val="dk1"/>
                </a:solidFill>
                <a:latin typeface="+mn-lt"/>
                <a:ea typeface="+mn-ea"/>
                <a:cs typeface="+mn-cs"/>
              </a:defRPr>
            </a:lvl4pPr>
            <a:lvl5pPr marL="2057400" indent="-228600" algn="l" rtl="0" eaLnBrk="0" fontAlgn="base" hangingPunct="0">
              <a:spcBef>
                <a:spcPct val="20000"/>
              </a:spcBef>
              <a:spcAft>
                <a:spcPct val="0"/>
              </a:spcAft>
              <a:buClr>
                <a:schemeClr val="accent1"/>
              </a:buClr>
              <a:buFont typeface="Wingdings" pitchFamily="2" charset="2"/>
              <a:defRPr sz="2000">
                <a:solidFill>
                  <a:schemeClr val="dk1"/>
                </a:solidFill>
                <a:latin typeface="+mn-lt"/>
                <a:ea typeface="+mn-ea"/>
                <a:cs typeface="+mn-cs"/>
              </a:defRPr>
            </a:lvl5pPr>
            <a:lvl6pPr marL="25146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6pPr>
            <a:lvl7pPr marL="29718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7pPr>
            <a:lvl8pPr marL="34290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8pPr>
            <a:lvl9pPr marL="38862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9pPr>
          </a:lstStyle>
          <a:p>
            <a:pPr marL="0" indent="0">
              <a:buNone/>
            </a:pPr>
            <a:r>
              <a:rPr lang="sv-SE" sz="900" i="1" kern="0" dirty="0"/>
              <a:t>” Trivs ej på jobbet beroende på… dåligt klimat mellan kollegor, kollega och chef ”</a:t>
            </a:r>
            <a:endParaRPr lang="sv-SE" sz="900" i="1" kern="0" dirty="0">
              <a:solidFill>
                <a:schemeClr val="tx1"/>
              </a:solidFill>
              <a:latin typeface="Arial" charset="0"/>
            </a:endParaRPr>
          </a:p>
        </p:txBody>
      </p:sp>
      <p:sp>
        <p:nvSpPr>
          <p:cNvPr id="15" name="Platshållare för innehåll 12">
            <a:extLst>
              <a:ext uri="{FF2B5EF4-FFF2-40B4-BE49-F238E27FC236}">
                <a16:creationId xmlns:a16="http://schemas.microsoft.com/office/drawing/2014/main" id="{586B8DA1-ECA5-4358-BEB4-6E6D880D654F}"/>
              </a:ext>
            </a:extLst>
          </p:cNvPr>
          <p:cNvSpPr txBox="1">
            <a:spLocks/>
          </p:cNvSpPr>
          <p:nvPr/>
        </p:nvSpPr>
        <p:spPr bwMode="auto">
          <a:xfrm>
            <a:off x="5038700" y="2590310"/>
            <a:ext cx="1890210" cy="413489"/>
          </a:xfrm>
          <a:prstGeom prst="wedgeRoundRectCallout">
            <a:avLst>
              <a:gd name="adj1" fmla="val 16404"/>
              <a:gd name="adj2" fmla="val -117482"/>
              <a:gd name="adj3" fmla="val 16667"/>
            </a:avLst>
          </a:prstGeom>
          <a:ln w="25400" cap="flat" cmpd="sng" algn="ctr">
            <a:solidFill>
              <a:srgbClr val="F67F57"/>
            </a:solidFill>
            <a:prstDash val="solid"/>
            <a:miter lim="800000"/>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marL="342900" indent="-342900" algn="l" rtl="0" eaLnBrk="0" fontAlgn="base" hangingPunct="0">
              <a:spcBef>
                <a:spcPct val="20000"/>
              </a:spcBef>
              <a:spcAft>
                <a:spcPct val="0"/>
              </a:spcAft>
              <a:buClr>
                <a:schemeClr val="accent1"/>
              </a:buClr>
              <a:buFont typeface="Wingdings" pitchFamily="2" charset="2"/>
              <a:buChar char="§"/>
              <a:defRPr sz="2000">
                <a:solidFill>
                  <a:schemeClr val="dk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à"/>
              <a:defRPr>
                <a:solidFill>
                  <a:schemeClr val="dk1"/>
                </a:solidFill>
                <a:latin typeface="+mn-lt"/>
                <a:ea typeface="+mn-ea"/>
                <a:cs typeface="+mn-cs"/>
              </a:defRPr>
            </a:lvl2pPr>
            <a:lvl3pPr marL="1143000" indent="-228600" algn="l" rtl="0" eaLnBrk="0" fontAlgn="base" hangingPunct="0">
              <a:spcBef>
                <a:spcPct val="20000"/>
              </a:spcBef>
              <a:spcAft>
                <a:spcPct val="0"/>
              </a:spcAft>
              <a:buClr>
                <a:schemeClr val="accent1"/>
              </a:buClr>
              <a:buFont typeface="Wingdings" pitchFamily="2" charset="2"/>
              <a:buChar char="§"/>
              <a:defRPr sz="1600">
                <a:solidFill>
                  <a:schemeClr val="dk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à"/>
              <a:defRPr sz="1400">
                <a:solidFill>
                  <a:schemeClr val="dk1"/>
                </a:solidFill>
                <a:latin typeface="+mn-lt"/>
                <a:ea typeface="+mn-ea"/>
                <a:cs typeface="+mn-cs"/>
              </a:defRPr>
            </a:lvl4pPr>
            <a:lvl5pPr marL="2057400" indent="-228600" algn="l" rtl="0" eaLnBrk="0" fontAlgn="base" hangingPunct="0">
              <a:spcBef>
                <a:spcPct val="20000"/>
              </a:spcBef>
              <a:spcAft>
                <a:spcPct val="0"/>
              </a:spcAft>
              <a:buClr>
                <a:schemeClr val="accent1"/>
              </a:buClr>
              <a:buFont typeface="Wingdings" pitchFamily="2" charset="2"/>
              <a:defRPr sz="2000">
                <a:solidFill>
                  <a:schemeClr val="dk1"/>
                </a:solidFill>
                <a:latin typeface="+mn-lt"/>
                <a:ea typeface="+mn-ea"/>
                <a:cs typeface="+mn-cs"/>
              </a:defRPr>
            </a:lvl5pPr>
            <a:lvl6pPr marL="25146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6pPr>
            <a:lvl7pPr marL="29718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7pPr>
            <a:lvl8pPr marL="34290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8pPr>
            <a:lvl9pPr marL="38862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9pPr>
          </a:lstStyle>
          <a:p>
            <a:pPr marL="0" indent="0">
              <a:buNone/>
            </a:pPr>
            <a:r>
              <a:rPr lang="sv-SE" sz="900" i="1" kern="0" dirty="0"/>
              <a:t>"Inga möjligheter att påverka… hierarkisk arbetsmiljö.”</a:t>
            </a:r>
            <a:endParaRPr lang="sv-SE" sz="900" i="1" kern="0" dirty="0">
              <a:solidFill>
                <a:schemeClr val="tx1"/>
              </a:solidFill>
              <a:latin typeface="Arial" charset="0"/>
            </a:endParaRPr>
          </a:p>
        </p:txBody>
      </p:sp>
    </p:spTree>
    <p:extLst>
      <p:ext uri="{BB962C8B-B14F-4D97-AF65-F5344CB8AC3E}">
        <p14:creationId xmlns:p14="http://schemas.microsoft.com/office/powerpoint/2010/main" val="2637636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tshållare för innehåll 4">
            <a:extLst>
              <a:ext uri="{FF2B5EF4-FFF2-40B4-BE49-F238E27FC236}">
                <a16:creationId xmlns:a16="http://schemas.microsoft.com/office/drawing/2014/main" id="{06819000-1D94-4F10-889A-58A8BE1D24D9}"/>
              </a:ext>
            </a:extLst>
          </p:cNvPr>
          <p:cNvGraphicFramePr>
            <a:graphicFrameLocks noGrp="1"/>
          </p:cNvGraphicFramePr>
          <p:nvPr>
            <p:ph idx="1"/>
            <p:extLst>
              <p:ext uri="{D42A27DB-BD31-4B8C-83A1-F6EECF244321}">
                <p14:modId xmlns:p14="http://schemas.microsoft.com/office/powerpoint/2010/main" val="4192752706"/>
              </p:ext>
            </p:extLst>
          </p:nvPr>
        </p:nvGraphicFramePr>
        <p:xfrm>
          <a:off x="827584" y="2049289"/>
          <a:ext cx="7776864" cy="28267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latshållare för bildnummer 3">
            <a:extLst>
              <a:ext uri="{FF2B5EF4-FFF2-40B4-BE49-F238E27FC236}">
                <a16:creationId xmlns:a16="http://schemas.microsoft.com/office/drawing/2014/main" id="{15A94488-0182-42F5-A65F-0546CD15C7D3}"/>
              </a:ext>
            </a:extLst>
          </p:cNvPr>
          <p:cNvSpPr>
            <a:spLocks noGrp="1"/>
          </p:cNvSpPr>
          <p:nvPr>
            <p:ph type="sldNum" sz="quarter" idx="12"/>
          </p:nvPr>
        </p:nvSpPr>
        <p:spPr/>
        <p:txBody>
          <a:bodyPr/>
          <a:lstStyle/>
          <a:p>
            <a:pPr>
              <a:defRPr/>
            </a:pPr>
            <a:fld id="{AA0C4F6E-6E30-4D57-9E99-0EB700EC5000}" type="slidenum">
              <a:rPr lang="sv-SE" smtClean="0">
                <a:solidFill>
                  <a:srgbClr val="808080"/>
                </a:solidFill>
              </a:rPr>
              <a:pPr>
                <a:defRPr/>
              </a:pPr>
              <a:t>52</a:t>
            </a:fld>
            <a:endParaRPr lang="sv-SE">
              <a:solidFill>
                <a:srgbClr val="808080"/>
              </a:solidFill>
            </a:endParaRPr>
          </a:p>
        </p:txBody>
      </p:sp>
      <p:sp>
        <p:nvSpPr>
          <p:cNvPr id="8" name="textruta 7">
            <a:extLst>
              <a:ext uri="{FF2B5EF4-FFF2-40B4-BE49-F238E27FC236}">
                <a16:creationId xmlns:a16="http://schemas.microsoft.com/office/drawing/2014/main" id="{36FC0A0F-F507-4DBD-9FB1-D2EB4F0FC986}"/>
              </a:ext>
            </a:extLst>
          </p:cNvPr>
          <p:cNvSpPr txBox="1"/>
          <p:nvPr/>
        </p:nvSpPr>
        <p:spPr>
          <a:xfrm>
            <a:off x="6894258" y="142229"/>
            <a:ext cx="935292" cy="369332"/>
          </a:xfrm>
          <a:prstGeom prst="rect">
            <a:avLst/>
          </a:prstGeom>
          <a:solidFill>
            <a:schemeClr val="bg1"/>
          </a:solidFill>
        </p:spPr>
        <p:txBody>
          <a:bodyPr wrap="square" rtlCol="0">
            <a:spAutoFit/>
          </a:bodyPr>
          <a:lstStyle/>
          <a:p>
            <a:endParaRPr lang="sv-SE" sz="1800" dirty="0"/>
          </a:p>
        </p:txBody>
      </p:sp>
      <p:sp>
        <p:nvSpPr>
          <p:cNvPr id="9" name="textruta 8">
            <a:extLst>
              <a:ext uri="{FF2B5EF4-FFF2-40B4-BE49-F238E27FC236}">
                <a16:creationId xmlns:a16="http://schemas.microsoft.com/office/drawing/2014/main" id="{4BFED287-1262-4449-A2D1-2756B15E2FE0}"/>
              </a:ext>
            </a:extLst>
          </p:cNvPr>
          <p:cNvSpPr txBox="1"/>
          <p:nvPr/>
        </p:nvSpPr>
        <p:spPr>
          <a:xfrm rot="18914111">
            <a:off x="6526106" y="269853"/>
            <a:ext cx="519126" cy="369332"/>
          </a:xfrm>
          <a:prstGeom prst="rect">
            <a:avLst/>
          </a:prstGeom>
          <a:solidFill>
            <a:schemeClr val="bg1"/>
          </a:solidFill>
        </p:spPr>
        <p:txBody>
          <a:bodyPr wrap="square" rtlCol="0">
            <a:spAutoFit/>
          </a:bodyPr>
          <a:lstStyle/>
          <a:p>
            <a:endParaRPr lang="sv-SE" sz="1800" dirty="0"/>
          </a:p>
        </p:txBody>
      </p:sp>
      <p:sp>
        <p:nvSpPr>
          <p:cNvPr id="2" name="Rektangel 1">
            <a:extLst>
              <a:ext uri="{FF2B5EF4-FFF2-40B4-BE49-F238E27FC236}">
                <a16:creationId xmlns:a16="http://schemas.microsoft.com/office/drawing/2014/main" id="{5FCB8480-DF47-4A1C-9506-FB0C889F3DBE}"/>
              </a:ext>
            </a:extLst>
          </p:cNvPr>
          <p:cNvSpPr/>
          <p:nvPr/>
        </p:nvSpPr>
        <p:spPr>
          <a:xfrm rot="16200000">
            <a:off x="-225404" y="2526216"/>
            <a:ext cx="1323183" cy="369332"/>
          </a:xfrm>
          <a:prstGeom prst="rect">
            <a:avLst/>
          </a:prstGeom>
        </p:spPr>
        <p:txBody>
          <a:bodyPr wrap="none">
            <a:spAutoFit/>
          </a:bodyPr>
          <a:lstStyle/>
          <a:p>
            <a:pPr algn="ctr"/>
            <a:r>
              <a:rPr lang="sv-SE" sz="1800" b="1" dirty="0">
                <a:latin typeface="+mn-lt"/>
              </a:rPr>
              <a:t>Erkännande</a:t>
            </a:r>
          </a:p>
        </p:txBody>
      </p:sp>
      <p:sp>
        <p:nvSpPr>
          <p:cNvPr id="11" name="Pratbubbla: rektangel med rundade hörn 10">
            <a:extLst>
              <a:ext uri="{FF2B5EF4-FFF2-40B4-BE49-F238E27FC236}">
                <a16:creationId xmlns:a16="http://schemas.microsoft.com/office/drawing/2014/main" id="{74DA1E44-A1E6-4E08-BB75-134888C59328}"/>
              </a:ext>
            </a:extLst>
          </p:cNvPr>
          <p:cNvSpPr/>
          <p:nvPr/>
        </p:nvSpPr>
        <p:spPr bwMode="auto">
          <a:xfrm>
            <a:off x="1500923" y="133834"/>
            <a:ext cx="2310081" cy="1627826"/>
          </a:xfrm>
          <a:prstGeom prst="wedgeRoundRectCallout">
            <a:avLst>
              <a:gd name="adj1" fmla="val -306"/>
              <a:gd name="adj2" fmla="val 72063"/>
              <a:gd name="adj3" fmla="val 16667"/>
            </a:avLst>
          </a:prstGeom>
          <a:ln>
            <a:solidFill>
              <a:srgbClr val="AAC0A0"/>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68580" tIns="34290" rIns="68580" bIns="34290" numCol="1" rtlCol="0" anchor="t" anchorCtr="0" compatLnSpc="1">
            <a:prstTxWarp prst="textNoShape">
              <a:avLst/>
            </a:prstTxWarp>
          </a:bodyPr>
          <a:lstStyle/>
          <a:p>
            <a:r>
              <a:rPr lang="sv-SE" sz="900" i="1" dirty="0">
                <a:solidFill>
                  <a:prstClr val="black"/>
                </a:solidFill>
              </a:rPr>
              <a:t>”Att inte ses som utbytbar”</a:t>
            </a:r>
          </a:p>
          <a:p>
            <a:r>
              <a:rPr lang="sv-SE" sz="900" i="1" dirty="0"/>
              <a:t>” Anser att uppskattning på jobbet är mycket viktig för trivseln. Den största faktorn är att få en adekvat lön. Detta är anledningen till att jag arbetat som stafettsjuksköterska på heltid de senaste 2 1/2 åren. Som sådan har jag en bra lön, kan påverka mina arbetstider, och blir uppskattad på jobbet varje dag.”</a:t>
            </a:r>
          </a:p>
        </p:txBody>
      </p:sp>
      <p:sp>
        <p:nvSpPr>
          <p:cNvPr id="13" name="Pratbubbla: rektangel med rundade hörn 12">
            <a:extLst>
              <a:ext uri="{FF2B5EF4-FFF2-40B4-BE49-F238E27FC236}">
                <a16:creationId xmlns:a16="http://schemas.microsoft.com/office/drawing/2014/main" id="{D059A260-2010-4D0A-B68F-81C3518855A3}"/>
              </a:ext>
            </a:extLst>
          </p:cNvPr>
          <p:cNvSpPr/>
          <p:nvPr/>
        </p:nvSpPr>
        <p:spPr bwMode="auto">
          <a:xfrm>
            <a:off x="3942790" y="354849"/>
            <a:ext cx="1714817" cy="918103"/>
          </a:xfrm>
          <a:prstGeom prst="wedgeRoundRectCallout">
            <a:avLst>
              <a:gd name="adj1" fmla="val -15366"/>
              <a:gd name="adj2" fmla="val 113378"/>
              <a:gd name="adj3" fmla="val 16667"/>
            </a:avLst>
          </a:prstGeom>
          <a:ln>
            <a:solidFill>
              <a:srgbClr val="AAC0A0"/>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68580" tIns="34290" rIns="68580" bIns="34290" numCol="1" rtlCol="0" anchor="t" anchorCtr="0" compatLnSpc="1">
            <a:prstTxWarp prst="textNoShape">
              <a:avLst/>
            </a:prstTxWarp>
          </a:bodyPr>
          <a:lstStyle/>
          <a:p>
            <a:r>
              <a:rPr lang="sv-SE" sz="900" i="1" dirty="0">
                <a:solidFill>
                  <a:prstClr val="black"/>
                </a:solidFill>
              </a:rPr>
              <a:t>”Finns på nuvarande arbetsplats liten möjlighet att påverka lönen även om man ständigt utvecklar sin kompetens och ta mer ansvar.”</a:t>
            </a:r>
            <a:endParaRPr lang="sv-SE" sz="900" i="1" dirty="0"/>
          </a:p>
        </p:txBody>
      </p:sp>
      <p:sp>
        <p:nvSpPr>
          <p:cNvPr id="14" name="Pratbubbla: rektangel med rundade hörn 13">
            <a:extLst>
              <a:ext uri="{FF2B5EF4-FFF2-40B4-BE49-F238E27FC236}">
                <a16:creationId xmlns:a16="http://schemas.microsoft.com/office/drawing/2014/main" id="{C6B080A8-B099-4730-85D1-73435FBA7CA4}"/>
              </a:ext>
            </a:extLst>
          </p:cNvPr>
          <p:cNvSpPr/>
          <p:nvPr/>
        </p:nvSpPr>
        <p:spPr bwMode="auto">
          <a:xfrm>
            <a:off x="5760132" y="903973"/>
            <a:ext cx="1998222" cy="709373"/>
          </a:xfrm>
          <a:prstGeom prst="wedgeRoundRectCallout">
            <a:avLst>
              <a:gd name="adj1" fmla="val -11616"/>
              <a:gd name="adj2" fmla="val 88608"/>
              <a:gd name="adj3" fmla="val 16667"/>
            </a:avLst>
          </a:prstGeom>
          <a:ln>
            <a:solidFill>
              <a:srgbClr val="AAC0A0"/>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68580" tIns="34290" rIns="68580" bIns="34290" numCol="1" rtlCol="0" anchor="t" anchorCtr="0" compatLnSpc="1">
            <a:prstTxWarp prst="textNoShape">
              <a:avLst/>
            </a:prstTxWarp>
          </a:bodyPr>
          <a:lstStyle/>
          <a:p>
            <a:r>
              <a:rPr lang="sv-SE" sz="900" i="1" dirty="0">
                <a:solidFill>
                  <a:prstClr val="black"/>
                </a:solidFill>
              </a:rPr>
              <a:t>”Dåliga löner och usel löneutveckling gör att man inte vill jobba kvar hos landstinget”</a:t>
            </a:r>
            <a:endParaRPr lang="sv-SE" sz="900" i="1" dirty="0"/>
          </a:p>
        </p:txBody>
      </p:sp>
    </p:spTree>
    <p:extLst>
      <p:ext uri="{BB962C8B-B14F-4D97-AF65-F5344CB8AC3E}">
        <p14:creationId xmlns:p14="http://schemas.microsoft.com/office/powerpoint/2010/main" val="2693979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15A94488-0182-42F5-A65F-0546CD15C7D3}"/>
              </a:ext>
            </a:extLst>
          </p:cNvPr>
          <p:cNvSpPr>
            <a:spLocks noGrp="1"/>
          </p:cNvSpPr>
          <p:nvPr>
            <p:ph type="sldNum" sz="quarter" idx="12"/>
          </p:nvPr>
        </p:nvSpPr>
        <p:spPr/>
        <p:txBody>
          <a:bodyPr/>
          <a:lstStyle/>
          <a:p>
            <a:pPr>
              <a:defRPr/>
            </a:pPr>
            <a:fld id="{AA0C4F6E-6E30-4D57-9E99-0EB700EC5000}" type="slidenum">
              <a:rPr lang="sv-SE" smtClean="0">
                <a:solidFill>
                  <a:srgbClr val="808080"/>
                </a:solidFill>
              </a:rPr>
              <a:pPr>
                <a:defRPr/>
              </a:pPr>
              <a:t>53</a:t>
            </a:fld>
            <a:endParaRPr lang="sv-SE">
              <a:solidFill>
                <a:srgbClr val="808080"/>
              </a:solidFill>
            </a:endParaRPr>
          </a:p>
        </p:txBody>
      </p:sp>
      <p:sp>
        <p:nvSpPr>
          <p:cNvPr id="8" name="textruta 7">
            <a:extLst>
              <a:ext uri="{FF2B5EF4-FFF2-40B4-BE49-F238E27FC236}">
                <a16:creationId xmlns:a16="http://schemas.microsoft.com/office/drawing/2014/main" id="{36FC0A0F-F507-4DBD-9FB1-D2EB4F0FC986}"/>
              </a:ext>
            </a:extLst>
          </p:cNvPr>
          <p:cNvSpPr txBox="1"/>
          <p:nvPr/>
        </p:nvSpPr>
        <p:spPr>
          <a:xfrm>
            <a:off x="6894258" y="142229"/>
            <a:ext cx="935292" cy="369332"/>
          </a:xfrm>
          <a:prstGeom prst="rect">
            <a:avLst/>
          </a:prstGeom>
          <a:solidFill>
            <a:schemeClr val="bg1"/>
          </a:solidFill>
        </p:spPr>
        <p:txBody>
          <a:bodyPr wrap="square" rtlCol="0">
            <a:spAutoFit/>
          </a:bodyPr>
          <a:lstStyle/>
          <a:p>
            <a:endParaRPr lang="sv-SE" sz="1800" dirty="0"/>
          </a:p>
        </p:txBody>
      </p:sp>
      <p:sp>
        <p:nvSpPr>
          <p:cNvPr id="9" name="textruta 8">
            <a:extLst>
              <a:ext uri="{FF2B5EF4-FFF2-40B4-BE49-F238E27FC236}">
                <a16:creationId xmlns:a16="http://schemas.microsoft.com/office/drawing/2014/main" id="{4BFED287-1262-4449-A2D1-2756B15E2FE0}"/>
              </a:ext>
            </a:extLst>
          </p:cNvPr>
          <p:cNvSpPr txBox="1"/>
          <p:nvPr/>
        </p:nvSpPr>
        <p:spPr>
          <a:xfrm rot="18914111">
            <a:off x="6526106" y="269853"/>
            <a:ext cx="519126" cy="369332"/>
          </a:xfrm>
          <a:prstGeom prst="rect">
            <a:avLst/>
          </a:prstGeom>
          <a:solidFill>
            <a:schemeClr val="bg1"/>
          </a:solidFill>
        </p:spPr>
        <p:txBody>
          <a:bodyPr wrap="square" rtlCol="0">
            <a:spAutoFit/>
          </a:bodyPr>
          <a:lstStyle/>
          <a:p>
            <a:endParaRPr lang="sv-SE" sz="1800" dirty="0"/>
          </a:p>
        </p:txBody>
      </p:sp>
      <p:graphicFrame>
        <p:nvGraphicFramePr>
          <p:cNvPr id="10" name="Platshållare för innehåll 4">
            <a:extLst>
              <a:ext uri="{FF2B5EF4-FFF2-40B4-BE49-F238E27FC236}">
                <a16:creationId xmlns:a16="http://schemas.microsoft.com/office/drawing/2014/main" id="{BE3E0740-A819-4AA4-AF27-6953312D4A90}"/>
              </a:ext>
            </a:extLst>
          </p:cNvPr>
          <p:cNvGraphicFramePr>
            <a:graphicFrameLocks/>
          </p:cNvGraphicFramePr>
          <p:nvPr>
            <p:extLst>
              <p:ext uri="{D42A27DB-BD31-4B8C-83A1-F6EECF244321}">
                <p14:modId xmlns:p14="http://schemas.microsoft.com/office/powerpoint/2010/main" val="2204632034"/>
              </p:ext>
            </p:extLst>
          </p:nvPr>
        </p:nvGraphicFramePr>
        <p:xfrm>
          <a:off x="1043608" y="3768105"/>
          <a:ext cx="6740938" cy="1233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Rektangel 11">
            <a:extLst>
              <a:ext uri="{FF2B5EF4-FFF2-40B4-BE49-F238E27FC236}">
                <a16:creationId xmlns:a16="http://schemas.microsoft.com/office/drawing/2014/main" id="{8AF6CA63-D8CE-4928-B6A1-1892DA1C7748}"/>
              </a:ext>
            </a:extLst>
          </p:cNvPr>
          <p:cNvSpPr/>
          <p:nvPr/>
        </p:nvSpPr>
        <p:spPr>
          <a:xfrm rot="16200000">
            <a:off x="-299141" y="3796230"/>
            <a:ext cx="1614673" cy="369332"/>
          </a:xfrm>
          <a:prstGeom prst="rect">
            <a:avLst/>
          </a:prstGeom>
        </p:spPr>
        <p:txBody>
          <a:bodyPr wrap="none">
            <a:spAutoFit/>
          </a:bodyPr>
          <a:lstStyle/>
          <a:p>
            <a:pPr algn="ctr" defTabSz="257175">
              <a:defRPr/>
            </a:pPr>
            <a:r>
              <a:rPr lang="sv-SE" sz="1800" b="1" dirty="0">
                <a:solidFill>
                  <a:prstClr val="black"/>
                </a:solidFill>
                <a:latin typeface="+mn-lt"/>
              </a:rPr>
              <a:t>Påverkad hälsa</a:t>
            </a:r>
          </a:p>
        </p:txBody>
      </p:sp>
      <p:sp>
        <p:nvSpPr>
          <p:cNvPr id="14" name="Platshållare för innehåll 12">
            <a:extLst>
              <a:ext uri="{FF2B5EF4-FFF2-40B4-BE49-F238E27FC236}">
                <a16:creationId xmlns:a16="http://schemas.microsoft.com/office/drawing/2014/main" id="{21A354F9-8ED9-401C-B7FD-D2C3CE63ABFB}"/>
              </a:ext>
            </a:extLst>
          </p:cNvPr>
          <p:cNvSpPr txBox="1">
            <a:spLocks/>
          </p:cNvSpPr>
          <p:nvPr/>
        </p:nvSpPr>
        <p:spPr bwMode="auto">
          <a:xfrm>
            <a:off x="2576456" y="2436232"/>
            <a:ext cx="2103090" cy="993743"/>
          </a:xfrm>
          <a:prstGeom prst="wedgeRoundRectCallout">
            <a:avLst>
              <a:gd name="adj1" fmla="val 35339"/>
              <a:gd name="adj2" fmla="val 77096"/>
              <a:gd name="adj3" fmla="val 16667"/>
            </a:avLst>
          </a:prstGeom>
          <a:ln w="9525" cap="flat" cmpd="sng" algn="ctr">
            <a:solidFill>
              <a:schemeClr val="tx1"/>
            </a:solidFill>
            <a:prstDash val="solid"/>
            <a:miter lim="800000"/>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marL="342900" indent="-342900" algn="l" rtl="0" eaLnBrk="0" fontAlgn="base" hangingPunct="0">
              <a:spcBef>
                <a:spcPct val="20000"/>
              </a:spcBef>
              <a:spcAft>
                <a:spcPct val="0"/>
              </a:spcAft>
              <a:buClr>
                <a:schemeClr val="accent1"/>
              </a:buClr>
              <a:buFont typeface="Wingdings" pitchFamily="2" charset="2"/>
              <a:buChar char="§"/>
              <a:defRPr sz="2000">
                <a:solidFill>
                  <a:schemeClr val="dk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à"/>
              <a:defRPr>
                <a:solidFill>
                  <a:schemeClr val="dk1"/>
                </a:solidFill>
                <a:latin typeface="+mn-lt"/>
                <a:ea typeface="+mn-ea"/>
                <a:cs typeface="+mn-cs"/>
              </a:defRPr>
            </a:lvl2pPr>
            <a:lvl3pPr marL="1143000" indent="-228600" algn="l" rtl="0" eaLnBrk="0" fontAlgn="base" hangingPunct="0">
              <a:spcBef>
                <a:spcPct val="20000"/>
              </a:spcBef>
              <a:spcAft>
                <a:spcPct val="0"/>
              </a:spcAft>
              <a:buClr>
                <a:schemeClr val="accent1"/>
              </a:buClr>
              <a:buFont typeface="Wingdings" pitchFamily="2" charset="2"/>
              <a:buChar char="§"/>
              <a:defRPr sz="1600">
                <a:solidFill>
                  <a:schemeClr val="dk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à"/>
              <a:defRPr sz="1400">
                <a:solidFill>
                  <a:schemeClr val="dk1"/>
                </a:solidFill>
                <a:latin typeface="+mn-lt"/>
                <a:ea typeface="+mn-ea"/>
                <a:cs typeface="+mn-cs"/>
              </a:defRPr>
            </a:lvl4pPr>
            <a:lvl5pPr marL="2057400" indent="-228600" algn="l" rtl="0" eaLnBrk="0" fontAlgn="base" hangingPunct="0">
              <a:spcBef>
                <a:spcPct val="20000"/>
              </a:spcBef>
              <a:spcAft>
                <a:spcPct val="0"/>
              </a:spcAft>
              <a:buClr>
                <a:schemeClr val="accent1"/>
              </a:buClr>
              <a:buFont typeface="Wingdings" pitchFamily="2" charset="2"/>
              <a:defRPr sz="2000">
                <a:solidFill>
                  <a:schemeClr val="dk1"/>
                </a:solidFill>
                <a:latin typeface="+mn-lt"/>
                <a:ea typeface="+mn-ea"/>
                <a:cs typeface="+mn-cs"/>
              </a:defRPr>
            </a:lvl5pPr>
            <a:lvl6pPr marL="25146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6pPr>
            <a:lvl7pPr marL="29718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7pPr>
            <a:lvl8pPr marL="34290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8pPr>
            <a:lvl9pPr marL="38862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9pPr>
          </a:lstStyle>
          <a:p>
            <a:pPr marL="0" indent="0">
              <a:buNone/>
            </a:pPr>
            <a:r>
              <a:rPr lang="sv-SE" sz="900" i="1" kern="0" dirty="0">
                <a:solidFill>
                  <a:prstClr val="black"/>
                </a:solidFill>
              </a:rPr>
              <a:t>”</a:t>
            </a:r>
            <a:r>
              <a:rPr lang="sv-SE" sz="900" i="1" dirty="0"/>
              <a:t> Stressen på mitt arbete påverkar min kropp. Vill ej bli sjuk av stressen. Skulle vilja arbeta med något utan ansvar för andra människors hälsa. Ansvaret är för tungt.</a:t>
            </a:r>
            <a:r>
              <a:rPr lang="sv-SE" sz="900" i="1" kern="0" dirty="0">
                <a:solidFill>
                  <a:prstClr val="black"/>
                </a:solidFill>
              </a:rPr>
              <a:t>”</a:t>
            </a:r>
          </a:p>
        </p:txBody>
      </p:sp>
      <p:sp>
        <p:nvSpPr>
          <p:cNvPr id="15" name="Platshållare för innehåll 12">
            <a:extLst>
              <a:ext uri="{FF2B5EF4-FFF2-40B4-BE49-F238E27FC236}">
                <a16:creationId xmlns:a16="http://schemas.microsoft.com/office/drawing/2014/main" id="{3B72CF1E-675C-4A19-9E18-EC6D4D25ABE5}"/>
              </a:ext>
            </a:extLst>
          </p:cNvPr>
          <p:cNvSpPr txBox="1">
            <a:spLocks/>
          </p:cNvSpPr>
          <p:nvPr/>
        </p:nvSpPr>
        <p:spPr bwMode="auto">
          <a:xfrm>
            <a:off x="4535062" y="1248118"/>
            <a:ext cx="3294239" cy="1060838"/>
          </a:xfrm>
          <a:prstGeom prst="wedgeRoundRectCallout">
            <a:avLst>
              <a:gd name="adj1" fmla="val 7770"/>
              <a:gd name="adj2" fmla="val 177745"/>
              <a:gd name="adj3" fmla="val 16667"/>
            </a:avLst>
          </a:prstGeom>
          <a:ln w="9525" cap="flat" cmpd="sng" algn="ctr">
            <a:solidFill>
              <a:schemeClr val="tx1"/>
            </a:solidFill>
            <a:prstDash val="solid"/>
            <a:miter lim="800000"/>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marL="342900" indent="-342900" algn="l" rtl="0" eaLnBrk="0" fontAlgn="base" hangingPunct="0">
              <a:spcBef>
                <a:spcPct val="20000"/>
              </a:spcBef>
              <a:spcAft>
                <a:spcPct val="0"/>
              </a:spcAft>
              <a:buClr>
                <a:schemeClr val="accent1"/>
              </a:buClr>
              <a:buFont typeface="Wingdings" pitchFamily="2" charset="2"/>
              <a:buChar char="§"/>
              <a:defRPr sz="2000">
                <a:solidFill>
                  <a:schemeClr val="dk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à"/>
              <a:defRPr>
                <a:solidFill>
                  <a:schemeClr val="dk1"/>
                </a:solidFill>
                <a:latin typeface="+mn-lt"/>
                <a:ea typeface="+mn-ea"/>
                <a:cs typeface="+mn-cs"/>
              </a:defRPr>
            </a:lvl2pPr>
            <a:lvl3pPr marL="1143000" indent="-228600" algn="l" rtl="0" eaLnBrk="0" fontAlgn="base" hangingPunct="0">
              <a:spcBef>
                <a:spcPct val="20000"/>
              </a:spcBef>
              <a:spcAft>
                <a:spcPct val="0"/>
              </a:spcAft>
              <a:buClr>
                <a:schemeClr val="accent1"/>
              </a:buClr>
              <a:buFont typeface="Wingdings" pitchFamily="2" charset="2"/>
              <a:buChar char="§"/>
              <a:defRPr sz="1600">
                <a:solidFill>
                  <a:schemeClr val="dk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à"/>
              <a:defRPr sz="1400">
                <a:solidFill>
                  <a:schemeClr val="dk1"/>
                </a:solidFill>
                <a:latin typeface="+mn-lt"/>
                <a:ea typeface="+mn-ea"/>
                <a:cs typeface="+mn-cs"/>
              </a:defRPr>
            </a:lvl4pPr>
            <a:lvl5pPr marL="2057400" indent="-228600" algn="l" rtl="0" eaLnBrk="0" fontAlgn="base" hangingPunct="0">
              <a:spcBef>
                <a:spcPct val="20000"/>
              </a:spcBef>
              <a:spcAft>
                <a:spcPct val="0"/>
              </a:spcAft>
              <a:buClr>
                <a:schemeClr val="accent1"/>
              </a:buClr>
              <a:buFont typeface="Wingdings" pitchFamily="2" charset="2"/>
              <a:defRPr sz="2000">
                <a:solidFill>
                  <a:schemeClr val="dk1"/>
                </a:solidFill>
                <a:latin typeface="+mn-lt"/>
                <a:ea typeface="+mn-ea"/>
                <a:cs typeface="+mn-cs"/>
              </a:defRPr>
            </a:lvl5pPr>
            <a:lvl6pPr marL="25146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6pPr>
            <a:lvl7pPr marL="29718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7pPr>
            <a:lvl8pPr marL="34290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8pPr>
            <a:lvl9pPr marL="3886200" indent="-228600" algn="l" rtl="0" fontAlgn="base">
              <a:spcBef>
                <a:spcPct val="20000"/>
              </a:spcBef>
              <a:spcAft>
                <a:spcPct val="0"/>
              </a:spcAft>
              <a:buClr>
                <a:schemeClr val="accent1"/>
              </a:buClr>
              <a:buFont typeface="Wingdings" pitchFamily="2" charset="2"/>
              <a:defRPr sz="2000">
                <a:solidFill>
                  <a:schemeClr val="dk1"/>
                </a:solidFill>
                <a:latin typeface="+mn-lt"/>
                <a:ea typeface="+mn-ea"/>
                <a:cs typeface="+mn-cs"/>
              </a:defRPr>
            </a:lvl9pPr>
          </a:lstStyle>
          <a:p>
            <a:pPr marL="0" indent="0">
              <a:buNone/>
            </a:pPr>
            <a:r>
              <a:rPr lang="sv-SE" sz="900" i="1" dirty="0">
                <a:solidFill>
                  <a:prstClr val="black"/>
                </a:solidFill>
              </a:rPr>
              <a:t>”Arbetstider och arbetsbelastning gjorde att </a:t>
            </a:r>
            <a:r>
              <a:rPr lang="sv-SE" sz="900" i="1">
                <a:solidFill>
                  <a:prstClr val="black"/>
                </a:solidFill>
              </a:rPr>
              <a:t>jag blev </a:t>
            </a:r>
            <a:r>
              <a:rPr lang="sv-SE" sz="900" i="1" dirty="0">
                <a:solidFill>
                  <a:prstClr val="black"/>
                </a:solidFill>
              </a:rPr>
              <a:t>sjuk.</a:t>
            </a:r>
            <a:r>
              <a:rPr lang="sv-SE" sz="900" i="1" kern="0" dirty="0">
                <a:solidFill>
                  <a:prstClr val="black"/>
                </a:solidFill>
              </a:rPr>
              <a:t>”</a:t>
            </a:r>
          </a:p>
          <a:p>
            <a:pPr marL="0" indent="0">
              <a:buNone/>
            </a:pPr>
            <a:endParaRPr lang="sv-SE" sz="900" i="1" kern="0" dirty="0">
              <a:solidFill>
                <a:prstClr val="black"/>
              </a:solidFill>
            </a:endParaRPr>
          </a:p>
          <a:p>
            <a:pPr marL="0" indent="0">
              <a:buNone/>
            </a:pPr>
            <a:r>
              <a:rPr lang="sv-SE" sz="900" i="1" kern="0" dirty="0">
                <a:solidFill>
                  <a:prstClr val="black"/>
                </a:solidFill>
              </a:rPr>
              <a:t>” Stressen och de usla arbetsförhållandena med svagt ledarskap gjorde att jag blev sjuk i utmattningssyndrom och ångestsyndrom, Jag såg inte att jag kunde bli frisk om jag stannade i yrket ”</a:t>
            </a:r>
          </a:p>
        </p:txBody>
      </p:sp>
    </p:spTree>
    <p:extLst>
      <p:ext uri="{BB962C8B-B14F-4D97-AF65-F5344CB8AC3E}">
        <p14:creationId xmlns:p14="http://schemas.microsoft.com/office/powerpoint/2010/main" val="1412744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E6E40CEB-5585-4D41-B5B9-8F47D2D69231}"/>
              </a:ext>
            </a:extLst>
          </p:cNvPr>
          <p:cNvSpPr>
            <a:spLocks noGrp="1"/>
          </p:cNvSpPr>
          <p:nvPr>
            <p:ph type="dt" sz="half" idx="4294967295"/>
          </p:nvPr>
        </p:nvSpPr>
        <p:spPr>
          <a:xfrm>
            <a:off x="7239000" y="4857750"/>
            <a:ext cx="1905000" cy="171450"/>
          </a:xfrm>
        </p:spPr>
        <p:txBody>
          <a:bodyPr/>
          <a:lstStyle/>
          <a:p>
            <a:fld id="{806D40B4-7DB3-4B8C-8AF9-A6CF66BFE9B0}" type="datetime4">
              <a:rPr lang="sv-SE" smtClean="0"/>
              <a:pPr/>
              <a:t>16 september 2024</a:t>
            </a:fld>
            <a:endParaRPr lang="sv-SE"/>
          </a:p>
        </p:txBody>
      </p:sp>
      <p:sp>
        <p:nvSpPr>
          <p:cNvPr id="5" name="Platshållare för sidfot 4">
            <a:extLst>
              <a:ext uri="{FF2B5EF4-FFF2-40B4-BE49-F238E27FC236}">
                <a16:creationId xmlns:a16="http://schemas.microsoft.com/office/drawing/2014/main" id="{495ED457-0F47-4BB4-AA08-806CA3DFCD36}"/>
              </a:ext>
            </a:extLst>
          </p:cNvPr>
          <p:cNvSpPr>
            <a:spLocks noGrp="1"/>
          </p:cNvSpPr>
          <p:nvPr>
            <p:ph type="ftr" sz="quarter" idx="4294967295"/>
          </p:nvPr>
        </p:nvSpPr>
        <p:spPr>
          <a:xfrm>
            <a:off x="0" y="4857750"/>
            <a:ext cx="2895600" cy="171450"/>
          </a:xfrm>
        </p:spPr>
        <p:txBody>
          <a:bodyPr/>
          <a:lstStyle/>
          <a:p>
            <a:pPr>
              <a:defRPr/>
            </a:pPr>
            <a:r>
              <a:rPr lang="sv-SE"/>
              <a:t>Petter Gustavsson</a:t>
            </a:r>
          </a:p>
        </p:txBody>
      </p:sp>
      <p:sp>
        <p:nvSpPr>
          <p:cNvPr id="6" name="Platshållare för bildnummer 5">
            <a:extLst>
              <a:ext uri="{FF2B5EF4-FFF2-40B4-BE49-F238E27FC236}">
                <a16:creationId xmlns:a16="http://schemas.microsoft.com/office/drawing/2014/main" id="{F009542A-6BA0-4B19-8B85-A568096A2F31}"/>
              </a:ext>
            </a:extLst>
          </p:cNvPr>
          <p:cNvSpPr>
            <a:spLocks noGrp="1"/>
          </p:cNvSpPr>
          <p:nvPr>
            <p:ph type="sldNum" sz="quarter" idx="4294967295"/>
          </p:nvPr>
        </p:nvSpPr>
        <p:spPr>
          <a:xfrm>
            <a:off x="8458200" y="4857750"/>
            <a:ext cx="685800" cy="171450"/>
          </a:xfrm>
        </p:spPr>
        <p:txBody>
          <a:bodyPr/>
          <a:lstStyle/>
          <a:p>
            <a:fld id="{362490E5-9C64-48E6-8107-D2EF5D5E2422}" type="slidenum">
              <a:rPr lang="sv-SE" smtClean="0"/>
              <a:pPr/>
              <a:t>54</a:t>
            </a:fld>
            <a:endParaRPr lang="sv-SE"/>
          </a:p>
        </p:txBody>
      </p:sp>
      <p:pic>
        <p:nvPicPr>
          <p:cNvPr id="15" name="Bildobjekt 14">
            <a:extLst>
              <a:ext uri="{FF2B5EF4-FFF2-40B4-BE49-F238E27FC236}">
                <a16:creationId xmlns:a16="http://schemas.microsoft.com/office/drawing/2014/main" id="{E4885F8D-90F4-44D3-946D-E9286B243EA4}"/>
              </a:ext>
            </a:extLst>
          </p:cNvPr>
          <p:cNvPicPr>
            <a:picLocks noChangeAspect="1"/>
          </p:cNvPicPr>
          <p:nvPr/>
        </p:nvPicPr>
        <p:blipFill>
          <a:blip r:embed="rId2"/>
          <a:stretch>
            <a:fillRect/>
          </a:stretch>
        </p:blipFill>
        <p:spPr>
          <a:xfrm>
            <a:off x="539552" y="947217"/>
            <a:ext cx="2985982" cy="2241330"/>
          </a:xfrm>
          <a:prstGeom prst="rect">
            <a:avLst/>
          </a:prstGeom>
        </p:spPr>
      </p:pic>
      <p:sp>
        <p:nvSpPr>
          <p:cNvPr id="16" name="textruta 15">
            <a:extLst>
              <a:ext uri="{FF2B5EF4-FFF2-40B4-BE49-F238E27FC236}">
                <a16:creationId xmlns:a16="http://schemas.microsoft.com/office/drawing/2014/main" id="{41AA73EB-9582-4499-A5A5-7FEAF56CF009}"/>
              </a:ext>
            </a:extLst>
          </p:cNvPr>
          <p:cNvSpPr txBox="1"/>
          <p:nvPr/>
        </p:nvSpPr>
        <p:spPr>
          <a:xfrm>
            <a:off x="340160" y="3688451"/>
            <a:ext cx="8460940" cy="707886"/>
          </a:xfrm>
          <a:prstGeom prst="rect">
            <a:avLst/>
          </a:prstGeom>
          <a:noFill/>
        </p:spPr>
        <p:txBody>
          <a:bodyPr wrap="square" rtlCol="0">
            <a:spAutoFit/>
          </a:bodyPr>
          <a:lstStyle/>
          <a:p>
            <a:r>
              <a:rPr lang="sv-SE" sz="2000" dirty="0">
                <a:solidFill>
                  <a:schemeClr val="bg1"/>
                </a:solidFill>
                <a:latin typeface="+mn-lt"/>
              </a:rPr>
              <a:t>Stort tack till AFA Försäkring för långsiktig satsning på projekten. </a:t>
            </a:r>
          </a:p>
          <a:p>
            <a:r>
              <a:rPr lang="sv-SE" sz="2000" dirty="0">
                <a:solidFill>
                  <a:schemeClr val="bg1"/>
                </a:solidFill>
                <a:latin typeface="+mn-lt"/>
              </a:rPr>
              <a:t>Tack till alla medarbetare som engagerat och generöst bidragit till projekteten. </a:t>
            </a:r>
          </a:p>
        </p:txBody>
      </p:sp>
      <p:sp>
        <p:nvSpPr>
          <p:cNvPr id="17" name="Rektangel 16">
            <a:extLst>
              <a:ext uri="{FF2B5EF4-FFF2-40B4-BE49-F238E27FC236}">
                <a16:creationId xmlns:a16="http://schemas.microsoft.com/office/drawing/2014/main" id="{B9C67A75-A276-4316-8FF1-A0A5B3178129}"/>
              </a:ext>
            </a:extLst>
          </p:cNvPr>
          <p:cNvSpPr/>
          <p:nvPr/>
        </p:nvSpPr>
        <p:spPr>
          <a:xfrm>
            <a:off x="3923928" y="1059582"/>
            <a:ext cx="4877172" cy="1815882"/>
          </a:xfrm>
          <a:prstGeom prst="rect">
            <a:avLst/>
          </a:prstGeom>
        </p:spPr>
        <p:txBody>
          <a:bodyPr wrap="square">
            <a:spAutoFit/>
          </a:bodyPr>
          <a:lstStyle/>
          <a:p>
            <a:r>
              <a:rPr lang="sv-SE" sz="2800" dirty="0">
                <a:solidFill>
                  <a:schemeClr val="bg1"/>
                </a:solidFill>
                <a:latin typeface="+mn-lt"/>
              </a:rPr>
              <a:t>Stort tack till alla studiedeltagare som både tagit sig tid att svara på enkäter och berättat om sin situation. </a:t>
            </a:r>
          </a:p>
        </p:txBody>
      </p:sp>
    </p:spTree>
    <p:extLst>
      <p:ext uri="{BB962C8B-B14F-4D97-AF65-F5344CB8AC3E}">
        <p14:creationId xmlns:p14="http://schemas.microsoft.com/office/powerpoint/2010/main" val="2902209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p:cNvSpPr>
            <a:spLocks noGrp="1"/>
          </p:cNvSpPr>
          <p:nvPr>
            <p:ph type="ctrTitle"/>
          </p:nvPr>
        </p:nvSpPr>
        <p:spPr>
          <a:xfrm>
            <a:off x="708132" y="250518"/>
            <a:ext cx="6347303" cy="711077"/>
          </a:xfrm>
        </p:spPr>
        <p:txBody>
          <a:bodyPr>
            <a:normAutofit/>
          </a:bodyPr>
          <a:lstStyle/>
          <a:p>
            <a:r>
              <a:rPr lang="en-US" dirty="0"/>
              <a:t>LUST </a:t>
            </a:r>
            <a:r>
              <a:rPr lang="en-US" dirty="0" err="1"/>
              <a:t>studien</a:t>
            </a:r>
            <a:r>
              <a:rPr lang="en-US" dirty="0"/>
              <a:t> med </a:t>
            </a:r>
            <a:r>
              <a:rPr lang="en-US" dirty="0" err="1"/>
              <a:t>flera</a:t>
            </a:r>
            <a:r>
              <a:rPr lang="en-US" dirty="0"/>
              <a:t>!</a:t>
            </a:r>
            <a:endParaRPr lang="sv-SE" sz="2400" dirty="0">
              <a:solidFill>
                <a:schemeClr val="tx1"/>
              </a:solidFill>
              <a:latin typeface="Arial" panose="020B0604020202020204" pitchFamily="34" charset="0"/>
              <a:cs typeface="Arial" panose="020B0604020202020204" pitchFamily="34" charset="0"/>
            </a:endParaRPr>
          </a:p>
        </p:txBody>
      </p:sp>
      <p:sp>
        <p:nvSpPr>
          <p:cNvPr id="9" name="Platshållare för bildnummer 8"/>
          <p:cNvSpPr>
            <a:spLocks noGrp="1"/>
          </p:cNvSpPr>
          <p:nvPr>
            <p:ph type="sldNum" sz="quarter" idx="4294967295"/>
          </p:nvPr>
        </p:nvSpPr>
        <p:spPr>
          <a:xfrm>
            <a:off x="7486650" y="4857750"/>
            <a:ext cx="514350" cy="171450"/>
          </a:xfrm>
        </p:spPr>
        <p:txBody>
          <a:bodyPr/>
          <a:lstStyle/>
          <a:p>
            <a:pPr>
              <a:defRPr/>
            </a:pPr>
            <a:fld id="{B2DADE68-7536-4033-B0F8-67BB288516E2}" type="slidenum">
              <a:rPr lang="sv-SE" smtClean="0">
                <a:solidFill>
                  <a:srgbClr val="808080"/>
                </a:solidFill>
              </a:rPr>
              <a:pPr>
                <a:defRPr/>
              </a:pPr>
              <a:t>55</a:t>
            </a:fld>
            <a:endParaRPr lang="sv-SE" dirty="0">
              <a:solidFill>
                <a:srgbClr val="808080"/>
              </a:solidFill>
            </a:endParaRPr>
          </a:p>
        </p:txBody>
      </p:sp>
      <p:pic>
        <p:nvPicPr>
          <p:cNvPr id="13" name="Bildobjekt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5882" y="1227297"/>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Bildobjekt 2"/>
          <p:cNvPicPr>
            <a:picLocks noChangeAspect="1"/>
          </p:cNvPicPr>
          <p:nvPr/>
        </p:nvPicPr>
        <p:blipFill rotWithShape="1">
          <a:blip r:embed="rId4" cstate="print">
            <a:extLst>
              <a:ext uri="{28A0092B-C50C-407E-A947-70E740481C1C}">
                <a14:useLocalDpi xmlns:a14="http://schemas.microsoft.com/office/drawing/2010/main" val="0"/>
              </a:ext>
            </a:extLst>
          </a:blip>
          <a:srcRect l="16745" r="21561" b="25071"/>
          <a:stretch/>
        </p:blipFill>
        <p:spPr>
          <a:xfrm>
            <a:off x="2183872" y="1162818"/>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Bildobjekt 13"/>
          <p:cNvPicPr>
            <a:picLocks noChangeAspect="1"/>
          </p:cNvPicPr>
          <p:nvPr/>
        </p:nvPicPr>
        <p:blipFill rotWithShape="1">
          <a:blip r:embed="rId5" cstate="print">
            <a:extLst>
              <a:ext uri="{28A0092B-C50C-407E-A947-70E740481C1C}">
                <a14:useLocalDpi xmlns:a14="http://schemas.microsoft.com/office/drawing/2010/main" val="0"/>
              </a:ext>
            </a:extLst>
          </a:blip>
          <a:srcRect l="20444" t="9039" r="23792" b="12831"/>
          <a:stretch/>
        </p:blipFill>
        <p:spPr>
          <a:xfrm>
            <a:off x="2159048" y="2249989"/>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Bildobjekt 14"/>
          <p:cNvPicPr>
            <a:picLocks noChangeAspect="1"/>
          </p:cNvPicPr>
          <p:nvPr/>
        </p:nvPicPr>
        <p:blipFill rotWithShape="1">
          <a:blip r:embed="rId6"/>
          <a:srcRect l="11325" r="19298" b="13992"/>
          <a:stretch/>
        </p:blipFill>
        <p:spPr>
          <a:xfrm>
            <a:off x="3112181" y="3328617"/>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Bildobjekt 15"/>
          <p:cNvPicPr>
            <a:picLocks noChangeAspect="1"/>
          </p:cNvPicPr>
          <p:nvPr/>
        </p:nvPicPr>
        <p:blipFill rotWithShape="1">
          <a:blip r:embed="rId7"/>
          <a:srcRect r="1367" b="14385"/>
          <a:stretch/>
        </p:blipFill>
        <p:spPr>
          <a:xfrm>
            <a:off x="4996807" y="3328617"/>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Bildobjekt 1"/>
          <p:cNvPicPr>
            <a:picLocks noChangeAspect="1"/>
          </p:cNvPicPr>
          <p:nvPr/>
        </p:nvPicPr>
        <p:blipFill rotWithShape="1">
          <a:blip r:embed="rId8"/>
          <a:srcRect l="50996" t="29098"/>
          <a:stretch/>
        </p:blipFill>
        <p:spPr>
          <a:xfrm>
            <a:off x="4116614" y="2216640"/>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ktangel 4"/>
          <p:cNvSpPr/>
          <p:nvPr/>
        </p:nvSpPr>
        <p:spPr>
          <a:xfrm>
            <a:off x="2044521" y="2924211"/>
            <a:ext cx="739305" cy="230832"/>
          </a:xfrm>
          <a:prstGeom prst="rect">
            <a:avLst/>
          </a:prstGeom>
        </p:spPr>
        <p:txBody>
          <a:bodyPr wrap="none">
            <a:spAutoFit/>
          </a:bodyPr>
          <a:lstStyle/>
          <a:p>
            <a:pPr>
              <a:spcBef>
                <a:spcPct val="20000"/>
              </a:spcBef>
              <a:buClr>
                <a:srgbClr val="870052"/>
              </a:buClr>
            </a:pPr>
            <a:r>
              <a:rPr lang="sv-SE" sz="900" kern="0" dirty="0">
                <a:solidFill>
                  <a:schemeClr val="bg1"/>
                </a:solidFill>
              </a:rPr>
              <a:t>Elin </a:t>
            </a:r>
            <a:r>
              <a:rPr lang="sv-SE" sz="900" kern="0" dirty="0" err="1">
                <a:solidFill>
                  <a:schemeClr val="bg1"/>
                </a:solidFill>
              </a:rPr>
              <a:t>Frögeli</a:t>
            </a:r>
            <a:endParaRPr lang="sv-SE" sz="900" kern="0" dirty="0">
              <a:solidFill>
                <a:schemeClr val="bg1"/>
              </a:solidFill>
            </a:endParaRPr>
          </a:p>
        </p:txBody>
      </p:sp>
      <p:sp>
        <p:nvSpPr>
          <p:cNvPr id="7" name="Rektangel 6"/>
          <p:cNvSpPr/>
          <p:nvPr/>
        </p:nvSpPr>
        <p:spPr>
          <a:xfrm>
            <a:off x="3024577" y="4044296"/>
            <a:ext cx="1285199" cy="230832"/>
          </a:xfrm>
          <a:prstGeom prst="rect">
            <a:avLst/>
          </a:prstGeom>
        </p:spPr>
        <p:txBody>
          <a:bodyPr wrap="square">
            <a:spAutoFit/>
          </a:bodyPr>
          <a:lstStyle/>
          <a:p>
            <a:pPr lvl="0">
              <a:spcBef>
                <a:spcPct val="20000"/>
              </a:spcBef>
              <a:buClr>
                <a:srgbClr val="870052"/>
              </a:buClr>
            </a:pPr>
            <a:r>
              <a:rPr lang="sv-SE" sz="900" kern="0" dirty="0">
                <a:solidFill>
                  <a:schemeClr val="bg1"/>
                </a:solidFill>
              </a:rPr>
              <a:t>Anna Dahlgren </a:t>
            </a:r>
          </a:p>
        </p:txBody>
      </p:sp>
      <p:sp>
        <p:nvSpPr>
          <p:cNvPr id="31" name="Rektangel 30"/>
          <p:cNvSpPr/>
          <p:nvPr/>
        </p:nvSpPr>
        <p:spPr>
          <a:xfrm>
            <a:off x="6883984" y="7235744"/>
            <a:ext cx="59666" cy="2169825"/>
          </a:xfrm>
          <a:prstGeom prst="rect">
            <a:avLst/>
          </a:prstGeom>
        </p:spPr>
        <p:txBody>
          <a:bodyPr wrap="square">
            <a:spAutoFit/>
          </a:bodyPr>
          <a:lstStyle/>
          <a:p>
            <a:pPr lvl="0">
              <a:spcBef>
                <a:spcPct val="20000"/>
              </a:spcBef>
              <a:buClr>
                <a:srgbClr val="870052"/>
              </a:buClr>
            </a:pPr>
            <a:r>
              <a:rPr lang="sv-SE" sz="900" kern="0" dirty="0">
                <a:solidFill>
                  <a:srgbClr val="FFFFFF"/>
                </a:solidFill>
              </a:rPr>
              <a:t>Lotta Arborelius</a:t>
            </a:r>
          </a:p>
        </p:txBody>
      </p:sp>
      <p:sp>
        <p:nvSpPr>
          <p:cNvPr id="35" name="Rektangel 34"/>
          <p:cNvSpPr/>
          <p:nvPr/>
        </p:nvSpPr>
        <p:spPr>
          <a:xfrm>
            <a:off x="2026750" y="1796415"/>
            <a:ext cx="1015021" cy="230832"/>
          </a:xfrm>
          <a:prstGeom prst="rect">
            <a:avLst/>
          </a:prstGeom>
        </p:spPr>
        <p:txBody>
          <a:bodyPr wrap="none">
            <a:spAutoFit/>
          </a:bodyPr>
          <a:lstStyle/>
          <a:p>
            <a:pPr lvl="0">
              <a:spcBef>
                <a:spcPct val="20000"/>
              </a:spcBef>
              <a:buClr>
                <a:srgbClr val="870052"/>
              </a:buClr>
            </a:pPr>
            <a:r>
              <a:rPr lang="sv-SE" sz="900" kern="0" dirty="0">
                <a:solidFill>
                  <a:srgbClr val="FFFFFF"/>
                </a:solidFill>
              </a:rPr>
              <a:t>Petter Gustavsson</a:t>
            </a:r>
          </a:p>
        </p:txBody>
      </p:sp>
      <p:sp>
        <p:nvSpPr>
          <p:cNvPr id="36" name="Rektangel 35"/>
          <p:cNvSpPr/>
          <p:nvPr/>
        </p:nvSpPr>
        <p:spPr>
          <a:xfrm>
            <a:off x="4902864" y="1842286"/>
            <a:ext cx="1189767" cy="230832"/>
          </a:xfrm>
          <a:prstGeom prst="rect">
            <a:avLst/>
          </a:prstGeom>
        </p:spPr>
        <p:txBody>
          <a:bodyPr wrap="square">
            <a:spAutoFit/>
          </a:bodyPr>
          <a:lstStyle/>
          <a:p>
            <a:pPr lvl="0">
              <a:spcBef>
                <a:spcPct val="20000"/>
              </a:spcBef>
              <a:buClr>
                <a:srgbClr val="870052"/>
              </a:buClr>
            </a:pPr>
            <a:r>
              <a:rPr lang="sv-SE" sz="900" kern="0" dirty="0">
                <a:solidFill>
                  <a:schemeClr val="bg1"/>
                </a:solidFill>
                <a:latin typeface="Times New Roman" panose="02020603050405020304" pitchFamily="18" charset="0"/>
                <a:cs typeface="Times New Roman" panose="02020603050405020304" pitchFamily="18" charset="0"/>
              </a:rPr>
              <a:t>Ann Rudman</a:t>
            </a:r>
          </a:p>
        </p:txBody>
      </p:sp>
      <p:pic>
        <p:nvPicPr>
          <p:cNvPr id="17" name="Bildobjekt 16"/>
          <p:cNvPicPr>
            <a:picLocks noChangeAspect="1"/>
          </p:cNvPicPr>
          <p:nvPr/>
        </p:nvPicPr>
        <p:blipFill rotWithShape="1">
          <a:blip r:embed="rId9" cstate="print">
            <a:extLst>
              <a:ext uri="{28A0092B-C50C-407E-A947-70E740481C1C}">
                <a14:useLocalDpi xmlns:a14="http://schemas.microsoft.com/office/drawing/2010/main" val="0"/>
              </a:ext>
            </a:extLst>
          </a:blip>
          <a:srcRect l="50788" t="11151" r="2750" b="8001"/>
          <a:stretch/>
        </p:blipFill>
        <p:spPr>
          <a:xfrm>
            <a:off x="5933892" y="3297226"/>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3" name="Rektangel 32"/>
          <p:cNvSpPr/>
          <p:nvPr/>
        </p:nvSpPr>
        <p:spPr>
          <a:xfrm>
            <a:off x="5888067" y="4022934"/>
            <a:ext cx="726481" cy="230832"/>
          </a:xfrm>
          <a:prstGeom prst="rect">
            <a:avLst/>
          </a:prstGeom>
        </p:spPr>
        <p:txBody>
          <a:bodyPr wrap="none">
            <a:spAutoFit/>
          </a:bodyPr>
          <a:lstStyle/>
          <a:p>
            <a:pPr>
              <a:spcBef>
                <a:spcPct val="20000"/>
              </a:spcBef>
              <a:buClr>
                <a:srgbClr val="870052"/>
              </a:buClr>
            </a:pPr>
            <a:r>
              <a:rPr lang="sv-SE" sz="900" kern="0" dirty="0">
                <a:solidFill>
                  <a:schemeClr val="bg1"/>
                </a:solidFill>
              </a:rPr>
              <a:t>Phil Tucker</a:t>
            </a:r>
          </a:p>
        </p:txBody>
      </p:sp>
      <p:pic>
        <p:nvPicPr>
          <p:cNvPr id="7174" name="Picture 6" descr="https://i1.rgstatic.net/ii/profile.image/561030724898816-1510771556134_Q512/Anne-Marie_Bostroem.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16614" y="3328617"/>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8" name="Rektangel 37"/>
          <p:cNvSpPr/>
          <p:nvPr/>
        </p:nvSpPr>
        <p:spPr>
          <a:xfrm>
            <a:off x="3877843" y="4044296"/>
            <a:ext cx="1175322" cy="230832"/>
          </a:xfrm>
          <a:prstGeom prst="rect">
            <a:avLst/>
          </a:prstGeom>
        </p:spPr>
        <p:txBody>
          <a:bodyPr wrap="none">
            <a:spAutoFit/>
          </a:bodyPr>
          <a:lstStyle/>
          <a:p>
            <a:pPr lvl="0">
              <a:spcBef>
                <a:spcPct val="20000"/>
              </a:spcBef>
              <a:buClr>
                <a:srgbClr val="870052"/>
              </a:buClr>
            </a:pPr>
            <a:r>
              <a:rPr lang="sv-SE" sz="900" kern="0" dirty="0">
                <a:solidFill>
                  <a:schemeClr val="bg1"/>
                </a:solidFill>
              </a:rPr>
              <a:t>Anne-Marie Boström</a:t>
            </a:r>
          </a:p>
        </p:txBody>
      </p:sp>
      <p:pic>
        <p:nvPicPr>
          <p:cNvPr id="7176" name="Picture 8" descr="https://xn--omvrdnad-c0a.se/wp-content/uploads/2018/03/Oili_Dahl-683x1024.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170" t="12281" r="17746" b="26418"/>
          <a:stretch/>
        </p:blipFill>
        <p:spPr bwMode="auto">
          <a:xfrm>
            <a:off x="3171465" y="1224944"/>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2" name="Rektangel 41"/>
          <p:cNvSpPr/>
          <p:nvPr/>
        </p:nvSpPr>
        <p:spPr>
          <a:xfrm>
            <a:off x="3255442" y="1827891"/>
            <a:ext cx="704144" cy="230832"/>
          </a:xfrm>
          <a:prstGeom prst="rect">
            <a:avLst/>
          </a:prstGeom>
        </p:spPr>
        <p:txBody>
          <a:bodyPr wrap="square">
            <a:spAutoFit/>
          </a:bodyPr>
          <a:lstStyle/>
          <a:p>
            <a:pPr lvl="0">
              <a:spcBef>
                <a:spcPct val="20000"/>
              </a:spcBef>
              <a:buClr>
                <a:srgbClr val="870052"/>
              </a:buClr>
            </a:pPr>
            <a:r>
              <a:rPr lang="sv-SE" sz="900" kern="0" dirty="0">
                <a:solidFill>
                  <a:schemeClr val="bg1"/>
                </a:solidFill>
              </a:rPr>
              <a:t>Oili Dahl</a:t>
            </a:r>
          </a:p>
        </p:txBody>
      </p:sp>
      <p:pic>
        <p:nvPicPr>
          <p:cNvPr id="7178" name="Picture 10" descr="https://medarbetare.ki.se/sites/default/files/styles/profile_image/public/profile/2019/10/Foto_VL.jpg?h=2717d9ca&amp;itok=77CBN-p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84484" y="2214730"/>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3" name="Rektangel 42"/>
          <p:cNvSpPr/>
          <p:nvPr/>
        </p:nvSpPr>
        <p:spPr>
          <a:xfrm>
            <a:off x="4896563" y="4042203"/>
            <a:ext cx="950901" cy="230832"/>
          </a:xfrm>
          <a:prstGeom prst="rect">
            <a:avLst/>
          </a:prstGeom>
        </p:spPr>
        <p:txBody>
          <a:bodyPr wrap="none">
            <a:spAutoFit/>
          </a:bodyPr>
          <a:lstStyle/>
          <a:p>
            <a:pPr>
              <a:spcBef>
                <a:spcPct val="20000"/>
              </a:spcBef>
              <a:buClr>
                <a:srgbClr val="870052"/>
              </a:buClr>
            </a:pPr>
            <a:r>
              <a:rPr lang="sv-SE" sz="900" kern="0" dirty="0">
                <a:solidFill>
                  <a:srgbClr val="FFFFFF"/>
                </a:solidFill>
              </a:rPr>
              <a:t>Lotta Arborelius</a:t>
            </a:r>
          </a:p>
        </p:txBody>
      </p:sp>
      <p:sp>
        <p:nvSpPr>
          <p:cNvPr id="32" name="Rektangel 31"/>
          <p:cNvSpPr/>
          <p:nvPr/>
        </p:nvSpPr>
        <p:spPr>
          <a:xfrm>
            <a:off x="6723862" y="4006795"/>
            <a:ext cx="1005045" cy="230832"/>
          </a:xfrm>
          <a:prstGeom prst="rect">
            <a:avLst/>
          </a:prstGeom>
        </p:spPr>
        <p:txBody>
          <a:bodyPr wrap="square">
            <a:spAutoFit/>
          </a:bodyPr>
          <a:lstStyle/>
          <a:p>
            <a:pPr lvl="0">
              <a:spcBef>
                <a:spcPct val="20000"/>
              </a:spcBef>
              <a:buClr>
                <a:srgbClr val="870052"/>
              </a:buClr>
            </a:pPr>
            <a:r>
              <a:rPr lang="sv-SE" sz="900" kern="0" dirty="0">
                <a:solidFill>
                  <a:schemeClr val="bg1"/>
                </a:solidFill>
              </a:rPr>
              <a:t>Mervi Flinkman</a:t>
            </a:r>
          </a:p>
        </p:txBody>
      </p:sp>
      <p:pic>
        <p:nvPicPr>
          <p:cNvPr id="4" name="Bildobjekt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47267" y="3368682"/>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0" name="Rektangel 39"/>
          <p:cNvSpPr/>
          <p:nvPr/>
        </p:nvSpPr>
        <p:spPr>
          <a:xfrm>
            <a:off x="2041709" y="4052007"/>
            <a:ext cx="823115" cy="230832"/>
          </a:xfrm>
          <a:prstGeom prst="rect">
            <a:avLst/>
          </a:prstGeom>
        </p:spPr>
        <p:txBody>
          <a:bodyPr wrap="square">
            <a:spAutoFit/>
          </a:bodyPr>
          <a:lstStyle/>
          <a:p>
            <a:pPr>
              <a:spcBef>
                <a:spcPct val="20000"/>
              </a:spcBef>
              <a:buClr>
                <a:srgbClr val="870052"/>
              </a:buClr>
            </a:pPr>
            <a:r>
              <a:rPr lang="sv-SE" sz="900" kern="0" dirty="0">
                <a:solidFill>
                  <a:schemeClr val="bg1"/>
                </a:solidFill>
              </a:rPr>
              <a:t>Dara </a:t>
            </a:r>
            <a:r>
              <a:rPr lang="sv-SE" sz="900" kern="0" dirty="0" err="1">
                <a:solidFill>
                  <a:schemeClr val="bg1"/>
                </a:solidFill>
              </a:rPr>
              <a:t>Rasoal</a:t>
            </a:r>
            <a:endParaRPr lang="sv-SE" sz="900" kern="0" dirty="0">
              <a:solidFill>
                <a:schemeClr val="bg1"/>
              </a:solidFill>
            </a:endParaRPr>
          </a:p>
        </p:txBody>
      </p:sp>
      <p:sp>
        <p:nvSpPr>
          <p:cNvPr id="45" name="Rektangel 44"/>
          <p:cNvSpPr/>
          <p:nvPr/>
        </p:nvSpPr>
        <p:spPr>
          <a:xfrm>
            <a:off x="6765060" y="2911196"/>
            <a:ext cx="1430671" cy="230832"/>
          </a:xfrm>
          <a:prstGeom prst="rect">
            <a:avLst/>
          </a:prstGeom>
        </p:spPr>
        <p:txBody>
          <a:bodyPr wrap="square">
            <a:spAutoFit/>
          </a:bodyPr>
          <a:lstStyle/>
          <a:p>
            <a:pPr>
              <a:spcBef>
                <a:spcPct val="20000"/>
              </a:spcBef>
              <a:buClr>
                <a:srgbClr val="870052"/>
              </a:buClr>
            </a:pPr>
            <a:r>
              <a:rPr lang="sv-SE" sz="900" kern="0" dirty="0">
                <a:solidFill>
                  <a:schemeClr val="bg1"/>
                </a:solidFill>
              </a:rPr>
              <a:t>Veronica Lindström</a:t>
            </a:r>
          </a:p>
        </p:txBody>
      </p:sp>
      <p:pic>
        <p:nvPicPr>
          <p:cNvPr id="1026" name="Picture 2" descr="Profile image">
            <a:extLst>
              <a:ext uri="{FF2B5EF4-FFF2-40B4-BE49-F238E27FC236}">
                <a16:creationId xmlns:a16="http://schemas.microsoft.com/office/drawing/2014/main" id="{0CB1BCCE-A46D-4961-BBD2-0FFD3EDEE95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5241" b="15253"/>
          <a:stretch/>
        </p:blipFill>
        <p:spPr bwMode="auto">
          <a:xfrm>
            <a:off x="6779471" y="1202836"/>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8" name="Rektangel 47">
            <a:extLst>
              <a:ext uri="{FF2B5EF4-FFF2-40B4-BE49-F238E27FC236}">
                <a16:creationId xmlns:a16="http://schemas.microsoft.com/office/drawing/2014/main" id="{63B13038-6DF7-4D80-AA3B-1E425C5709EF}"/>
              </a:ext>
            </a:extLst>
          </p:cNvPr>
          <p:cNvSpPr/>
          <p:nvPr/>
        </p:nvSpPr>
        <p:spPr>
          <a:xfrm>
            <a:off x="6511274" y="1804665"/>
            <a:ext cx="1189767" cy="230832"/>
          </a:xfrm>
          <a:prstGeom prst="rect">
            <a:avLst/>
          </a:prstGeom>
        </p:spPr>
        <p:txBody>
          <a:bodyPr wrap="square">
            <a:spAutoFit/>
          </a:bodyPr>
          <a:lstStyle/>
          <a:p>
            <a:pPr lvl="0">
              <a:spcBef>
                <a:spcPct val="20000"/>
              </a:spcBef>
              <a:buClr>
                <a:srgbClr val="870052"/>
              </a:buClr>
            </a:pPr>
            <a:r>
              <a:rPr lang="sv-SE" sz="900" kern="0" dirty="0">
                <a:solidFill>
                  <a:schemeClr val="bg1"/>
                </a:solidFill>
                <a:latin typeface="Times New Roman" panose="02020603050405020304" pitchFamily="18" charset="0"/>
                <a:cs typeface="Times New Roman" panose="02020603050405020304" pitchFamily="18" charset="0"/>
              </a:rPr>
              <a:t>Isabelle Hernandez</a:t>
            </a:r>
          </a:p>
        </p:txBody>
      </p:sp>
      <p:pic>
        <p:nvPicPr>
          <p:cNvPr id="8194" name="Picture 2" descr="https://tse1.mm.bing.net/th?id=OIP.fy3_P46q7V4IkKTyn0aN_QHaLH&amp;pid=Api">
            <a:extLst>
              <a:ext uri="{FF2B5EF4-FFF2-40B4-BE49-F238E27FC236}">
                <a16:creationId xmlns:a16="http://schemas.microsoft.com/office/drawing/2014/main" id="{016FFA0C-7322-40FE-8054-8434D8988CD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6568" b="15054"/>
          <a:stretch/>
        </p:blipFill>
        <p:spPr bwMode="auto">
          <a:xfrm>
            <a:off x="7746087" y="3317673"/>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6" name="Rektangel 45">
            <a:extLst>
              <a:ext uri="{FF2B5EF4-FFF2-40B4-BE49-F238E27FC236}">
                <a16:creationId xmlns:a16="http://schemas.microsoft.com/office/drawing/2014/main" id="{209AF32B-B868-4E53-A77E-BB788A4C2F14}"/>
              </a:ext>
            </a:extLst>
          </p:cNvPr>
          <p:cNvSpPr/>
          <p:nvPr/>
        </p:nvSpPr>
        <p:spPr>
          <a:xfrm>
            <a:off x="7530242" y="4002887"/>
            <a:ext cx="1242099" cy="230832"/>
          </a:xfrm>
          <a:prstGeom prst="rect">
            <a:avLst/>
          </a:prstGeom>
        </p:spPr>
        <p:txBody>
          <a:bodyPr wrap="square">
            <a:spAutoFit/>
          </a:bodyPr>
          <a:lstStyle/>
          <a:p>
            <a:pPr>
              <a:spcBef>
                <a:spcPct val="20000"/>
              </a:spcBef>
              <a:buClr>
                <a:srgbClr val="870052"/>
              </a:buClr>
            </a:pPr>
            <a:r>
              <a:rPr lang="sv-SE" sz="900" kern="0" dirty="0">
                <a:solidFill>
                  <a:schemeClr val="bg1"/>
                </a:solidFill>
              </a:rPr>
              <a:t>Christoffer Ericsson</a:t>
            </a:r>
          </a:p>
        </p:txBody>
      </p:sp>
      <p:pic>
        <p:nvPicPr>
          <p:cNvPr id="8196" name="Picture 4" descr="Högskolan Väst - Maria Skyvell Nilsson">
            <a:extLst>
              <a:ext uri="{FF2B5EF4-FFF2-40B4-BE49-F238E27FC236}">
                <a16:creationId xmlns:a16="http://schemas.microsoft.com/office/drawing/2014/main" id="{F992660E-7527-47F3-B82D-A3E3DF520E1C}"/>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0495" t="4257" r="45878" b="15799"/>
          <a:stretch/>
        </p:blipFill>
        <p:spPr bwMode="auto">
          <a:xfrm>
            <a:off x="4987854" y="2230527"/>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7" name="Rektangel 46">
            <a:extLst>
              <a:ext uri="{FF2B5EF4-FFF2-40B4-BE49-F238E27FC236}">
                <a16:creationId xmlns:a16="http://schemas.microsoft.com/office/drawing/2014/main" id="{E4A8F29C-510C-4AEB-A49F-59960443B94F}"/>
              </a:ext>
            </a:extLst>
          </p:cNvPr>
          <p:cNvSpPr/>
          <p:nvPr/>
        </p:nvSpPr>
        <p:spPr>
          <a:xfrm>
            <a:off x="4683290" y="2921350"/>
            <a:ext cx="1466760" cy="230832"/>
          </a:xfrm>
          <a:prstGeom prst="rect">
            <a:avLst/>
          </a:prstGeom>
        </p:spPr>
        <p:txBody>
          <a:bodyPr wrap="square">
            <a:spAutoFit/>
          </a:bodyPr>
          <a:lstStyle/>
          <a:p>
            <a:pPr>
              <a:spcBef>
                <a:spcPct val="20000"/>
              </a:spcBef>
              <a:buClr>
                <a:srgbClr val="870052"/>
              </a:buClr>
            </a:pPr>
            <a:r>
              <a:rPr lang="sv-SE" sz="900" kern="0" dirty="0">
                <a:solidFill>
                  <a:schemeClr val="bg1"/>
                </a:solidFill>
              </a:rPr>
              <a:t>Maria </a:t>
            </a:r>
            <a:r>
              <a:rPr lang="sv-SE" sz="900" kern="0" dirty="0" err="1">
                <a:solidFill>
                  <a:schemeClr val="bg1"/>
                </a:solidFill>
              </a:rPr>
              <a:t>Skyvell</a:t>
            </a:r>
            <a:r>
              <a:rPr lang="sv-SE" sz="900" kern="0" dirty="0">
                <a:solidFill>
                  <a:schemeClr val="bg1"/>
                </a:solidFill>
              </a:rPr>
              <a:t>-Nilsson</a:t>
            </a:r>
          </a:p>
        </p:txBody>
      </p:sp>
      <p:sp>
        <p:nvSpPr>
          <p:cNvPr id="49" name="Rektangel 48">
            <a:extLst>
              <a:ext uri="{FF2B5EF4-FFF2-40B4-BE49-F238E27FC236}">
                <a16:creationId xmlns:a16="http://schemas.microsoft.com/office/drawing/2014/main" id="{4933A0F9-2040-4F16-ABDD-E2BA5D7FA813}"/>
              </a:ext>
            </a:extLst>
          </p:cNvPr>
          <p:cNvSpPr/>
          <p:nvPr/>
        </p:nvSpPr>
        <p:spPr>
          <a:xfrm>
            <a:off x="4065431" y="2925019"/>
            <a:ext cx="860030" cy="230832"/>
          </a:xfrm>
          <a:prstGeom prst="rect">
            <a:avLst/>
          </a:prstGeom>
        </p:spPr>
        <p:txBody>
          <a:bodyPr wrap="square">
            <a:spAutoFit/>
          </a:bodyPr>
          <a:lstStyle/>
          <a:p>
            <a:pPr>
              <a:spcBef>
                <a:spcPct val="20000"/>
              </a:spcBef>
              <a:buClr>
                <a:srgbClr val="870052"/>
              </a:buClr>
            </a:pPr>
            <a:r>
              <a:rPr lang="sv-SE" sz="900" kern="0" dirty="0">
                <a:solidFill>
                  <a:schemeClr val="bg1"/>
                </a:solidFill>
              </a:rPr>
              <a:t>Lars Wallin</a:t>
            </a:r>
          </a:p>
        </p:txBody>
      </p:sp>
      <p:pic>
        <p:nvPicPr>
          <p:cNvPr id="8198" name="Picture 6" descr="Ann-Charlotte Falk | Sophiahemmet Högskola">
            <a:extLst>
              <a:ext uri="{FF2B5EF4-FFF2-40B4-BE49-F238E27FC236}">
                <a16:creationId xmlns:a16="http://schemas.microsoft.com/office/drawing/2014/main" id="{53838441-51B1-41E2-B038-5FF1B1909D22}"/>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8832" t="-1377" r="24954" b="3643"/>
          <a:stretch/>
        </p:blipFill>
        <p:spPr bwMode="auto">
          <a:xfrm>
            <a:off x="5894382" y="2249989"/>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Rektangel 5">
            <a:extLst>
              <a:ext uri="{FF2B5EF4-FFF2-40B4-BE49-F238E27FC236}">
                <a16:creationId xmlns:a16="http://schemas.microsoft.com/office/drawing/2014/main" id="{CC31A0A1-9500-4174-B90C-EC62FC6F6736}"/>
              </a:ext>
            </a:extLst>
          </p:cNvPr>
          <p:cNvSpPr/>
          <p:nvPr/>
        </p:nvSpPr>
        <p:spPr>
          <a:xfrm>
            <a:off x="5788455" y="2911196"/>
            <a:ext cx="1084529" cy="230832"/>
          </a:xfrm>
          <a:prstGeom prst="rect">
            <a:avLst/>
          </a:prstGeom>
        </p:spPr>
        <p:txBody>
          <a:bodyPr wrap="square">
            <a:spAutoFit/>
          </a:bodyPr>
          <a:lstStyle/>
          <a:p>
            <a:r>
              <a:rPr lang="sv-SE" sz="900" dirty="0">
                <a:solidFill>
                  <a:schemeClr val="bg1"/>
                </a:solidFill>
              </a:rPr>
              <a:t>Ann-Charlotte Falk</a:t>
            </a:r>
          </a:p>
        </p:txBody>
      </p:sp>
      <p:pic>
        <p:nvPicPr>
          <p:cNvPr id="11" name="Bildobjekt 10">
            <a:extLst>
              <a:ext uri="{FF2B5EF4-FFF2-40B4-BE49-F238E27FC236}">
                <a16:creationId xmlns:a16="http://schemas.microsoft.com/office/drawing/2014/main" id="{26C5D454-F248-4AC4-AA81-02772EBC4C41}"/>
              </a:ext>
            </a:extLst>
          </p:cNvPr>
          <p:cNvPicPr>
            <a:picLocks noChangeAspect="1"/>
          </p:cNvPicPr>
          <p:nvPr/>
        </p:nvPicPr>
        <p:blipFill rotWithShape="1">
          <a:blip r:embed="rId18"/>
          <a:srcRect l="2612" r="50097" b="29663"/>
          <a:stretch/>
        </p:blipFill>
        <p:spPr>
          <a:xfrm>
            <a:off x="3123851" y="2219174"/>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0" name="Rektangel 49">
            <a:extLst>
              <a:ext uri="{FF2B5EF4-FFF2-40B4-BE49-F238E27FC236}">
                <a16:creationId xmlns:a16="http://schemas.microsoft.com/office/drawing/2014/main" id="{B7AEF56F-27D1-49EC-990E-7CC65652779E}"/>
              </a:ext>
            </a:extLst>
          </p:cNvPr>
          <p:cNvSpPr/>
          <p:nvPr/>
        </p:nvSpPr>
        <p:spPr>
          <a:xfrm>
            <a:off x="3031445" y="2931835"/>
            <a:ext cx="939490" cy="230832"/>
          </a:xfrm>
          <a:prstGeom prst="rect">
            <a:avLst/>
          </a:prstGeom>
        </p:spPr>
        <p:txBody>
          <a:bodyPr wrap="square">
            <a:spAutoFit/>
          </a:bodyPr>
          <a:lstStyle/>
          <a:p>
            <a:pPr lvl="0">
              <a:spcBef>
                <a:spcPct val="20000"/>
              </a:spcBef>
              <a:buClr>
                <a:srgbClr val="870052"/>
              </a:buClr>
            </a:pPr>
            <a:r>
              <a:rPr lang="sv-SE" sz="900" kern="0" dirty="0">
                <a:solidFill>
                  <a:schemeClr val="bg1"/>
                </a:solidFill>
              </a:rPr>
              <a:t>Anna Ehrenberg</a:t>
            </a:r>
          </a:p>
        </p:txBody>
      </p:sp>
      <p:pic>
        <p:nvPicPr>
          <p:cNvPr id="18" name="Bildobjekt 17">
            <a:extLst>
              <a:ext uri="{FF2B5EF4-FFF2-40B4-BE49-F238E27FC236}">
                <a16:creationId xmlns:a16="http://schemas.microsoft.com/office/drawing/2014/main" id="{6E321C66-47C1-4728-9DFA-31E00D960A93}"/>
              </a:ext>
            </a:extLst>
          </p:cNvPr>
          <p:cNvPicPr>
            <a:picLocks noChangeAspect="1"/>
          </p:cNvPicPr>
          <p:nvPr/>
        </p:nvPicPr>
        <p:blipFill rotWithShape="1">
          <a:blip r:embed="rId19"/>
          <a:srcRect r="-5901" b="18535"/>
          <a:stretch/>
        </p:blipFill>
        <p:spPr>
          <a:xfrm>
            <a:off x="6835857" y="3327094"/>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Bildobjekt 19">
            <a:extLst>
              <a:ext uri="{FF2B5EF4-FFF2-40B4-BE49-F238E27FC236}">
                <a16:creationId xmlns:a16="http://schemas.microsoft.com/office/drawing/2014/main" id="{8D3E8359-D9CF-41EF-AF4C-942C4D597D25}"/>
              </a:ext>
            </a:extLst>
          </p:cNvPr>
          <p:cNvPicPr>
            <a:picLocks noChangeAspect="1"/>
          </p:cNvPicPr>
          <p:nvPr/>
        </p:nvPicPr>
        <p:blipFill rotWithShape="1">
          <a:blip r:embed="rId20"/>
          <a:srcRect l="20296" r="23280" b="20664"/>
          <a:stretch/>
        </p:blipFill>
        <p:spPr>
          <a:xfrm>
            <a:off x="4111269" y="1221637"/>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2" name="Rektangel 51">
            <a:extLst>
              <a:ext uri="{FF2B5EF4-FFF2-40B4-BE49-F238E27FC236}">
                <a16:creationId xmlns:a16="http://schemas.microsoft.com/office/drawing/2014/main" id="{697BFE1E-7FA3-4B53-A9E5-0C52E961963D}"/>
              </a:ext>
            </a:extLst>
          </p:cNvPr>
          <p:cNvSpPr/>
          <p:nvPr/>
        </p:nvSpPr>
        <p:spPr>
          <a:xfrm>
            <a:off x="4090794" y="1833778"/>
            <a:ext cx="912429" cy="230832"/>
          </a:xfrm>
          <a:prstGeom prst="rect">
            <a:avLst/>
          </a:prstGeom>
        </p:spPr>
        <p:txBody>
          <a:bodyPr wrap="none">
            <a:spAutoFit/>
          </a:bodyPr>
          <a:lstStyle/>
          <a:p>
            <a:pPr>
              <a:spcBef>
                <a:spcPct val="20000"/>
              </a:spcBef>
              <a:buClr>
                <a:srgbClr val="870052"/>
              </a:buClr>
            </a:pPr>
            <a:r>
              <a:rPr lang="sv-SE" sz="900" kern="0" dirty="0">
                <a:solidFill>
                  <a:schemeClr val="bg1"/>
                </a:solidFill>
              </a:rPr>
              <a:t>Julia Cederlund</a:t>
            </a:r>
          </a:p>
        </p:txBody>
      </p:sp>
      <p:pic>
        <p:nvPicPr>
          <p:cNvPr id="7170" name="Picture 2" descr="Erik Andersson | Karolinska Institutet">
            <a:extLst>
              <a:ext uri="{FF2B5EF4-FFF2-40B4-BE49-F238E27FC236}">
                <a16:creationId xmlns:a16="http://schemas.microsoft.com/office/drawing/2014/main" id="{83F4810B-B992-4AC5-AB8E-A6154F10157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21249" y="1217236"/>
            <a:ext cx="612000" cy="61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3" name="Rektangel 52">
            <a:extLst>
              <a:ext uri="{FF2B5EF4-FFF2-40B4-BE49-F238E27FC236}">
                <a16:creationId xmlns:a16="http://schemas.microsoft.com/office/drawing/2014/main" id="{3BC575D4-B1B4-4CD6-9271-9EB8E72151D8}"/>
              </a:ext>
            </a:extLst>
          </p:cNvPr>
          <p:cNvSpPr/>
          <p:nvPr/>
        </p:nvSpPr>
        <p:spPr>
          <a:xfrm>
            <a:off x="5752810" y="1827891"/>
            <a:ext cx="906017" cy="230832"/>
          </a:xfrm>
          <a:prstGeom prst="rect">
            <a:avLst/>
          </a:prstGeom>
        </p:spPr>
        <p:txBody>
          <a:bodyPr wrap="none">
            <a:spAutoFit/>
          </a:bodyPr>
          <a:lstStyle/>
          <a:p>
            <a:pPr>
              <a:spcBef>
                <a:spcPct val="20000"/>
              </a:spcBef>
              <a:buClr>
                <a:srgbClr val="870052"/>
              </a:buClr>
            </a:pPr>
            <a:r>
              <a:rPr lang="sv-SE" sz="900" kern="0" dirty="0">
                <a:solidFill>
                  <a:schemeClr val="bg1"/>
                </a:solidFill>
              </a:rPr>
              <a:t>Erik Andersson</a:t>
            </a:r>
          </a:p>
        </p:txBody>
      </p:sp>
      <p:pic>
        <p:nvPicPr>
          <p:cNvPr id="8" name="Bildobjekt 7">
            <a:extLst>
              <a:ext uri="{FF2B5EF4-FFF2-40B4-BE49-F238E27FC236}">
                <a16:creationId xmlns:a16="http://schemas.microsoft.com/office/drawing/2014/main" id="{F78423B2-2E73-3ED2-159C-17B3616516A6}"/>
              </a:ext>
            </a:extLst>
          </p:cNvPr>
          <p:cNvPicPr>
            <a:picLocks noChangeAspect="1"/>
          </p:cNvPicPr>
          <p:nvPr/>
        </p:nvPicPr>
        <p:blipFill>
          <a:blip r:embed="rId22"/>
          <a:stretch>
            <a:fillRect/>
          </a:stretch>
        </p:blipFill>
        <p:spPr>
          <a:xfrm>
            <a:off x="7823902" y="1193722"/>
            <a:ext cx="1138703" cy="1208860"/>
          </a:xfrm>
          <a:prstGeom prst="rect">
            <a:avLst/>
          </a:prstGeom>
        </p:spPr>
      </p:pic>
    </p:spTree>
    <p:extLst>
      <p:ext uri="{BB962C8B-B14F-4D97-AF65-F5344CB8AC3E}">
        <p14:creationId xmlns:p14="http://schemas.microsoft.com/office/powerpoint/2010/main" val="120070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pPr>
              <a:defRPr/>
            </a:pPr>
            <a:fld id="{C5548041-90F1-48B3-8CE4-040B6AEE2D94}" type="slidenum">
              <a:rPr lang="sv-SE" smtClean="0">
                <a:solidFill>
                  <a:srgbClr val="808080"/>
                </a:solidFill>
              </a:rPr>
              <a:pPr>
                <a:defRPr/>
              </a:pPr>
              <a:t>56</a:t>
            </a:fld>
            <a:endParaRPr lang="sv-SE">
              <a:solidFill>
                <a:srgbClr val="808080"/>
              </a:solidFill>
            </a:endParaRPr>
          </a:p>
        </p:txBody>
      </p:sp>
      <p:sp>
        <p:nvSpPr>
          <p:cNvPr id="6" name="Rubrik 1">
            <a:extLst>
              <a:ext uri="{FF2B5EF4-FFF2-40B4-BE49-F238E27FC236}">
                <a16:creationId xmlns:a16="http://schemas.microsoft.com/office/drawing/2014/main" id="{212FF52F-09E2-432A-A02C-3777313C5E75}"/>
              </a:ext>
            </a:extLst>
          </p:cNvPr>
          <p:cNvSpPr>
            <a:spLocks noGrp="1"/>
          </p:cNvSpPr>
          <p:nvPr>
            <p:ph type="title"/>
          </p:nvPr>
        </p:nvSpPr>
        <p:spPr>
          <a:xfrm>
            <a:off x="1314450" y="230919"/>
            <a:ext cx="2596143" cy="857250"/>
          </a:xfrm>
        </p:spPr>
        <p:txBody>
          <a:bodyPr>
            <a:normAutofit/>
          </a:bodyPr>
          <a:lstStyle/>
          <a:p>
            <a:r>
              <a:rPr lang="sv-SE" sz="2100" dirty="0">
                <a:latin typeface="+mn-lt"/>
                <a:cs typeface="Arial" panose="020B0604020202020204" pitchFamily="34" charset="0"/>
              </a:rPr>
              <a:t>Mer info</a:t>
            </a:r>
          </a:p>
        </p:txBody>
      </p:sp>
      <p:sp>
        <p:nvSpPr>
          <p:cNvPr id="7" name="Platshållare för innehåll 2">
            <a:extLst>
              <a:ext uri="{FF2B5EF4-FFF2-40B4-BE49-F238E27FC236}">
                <a16:creationId xmlns:a16="http://schemas.microsoft.com/office/drawing/2014/main" id="{8C45D46E-A215-46FF-AFE2-3254B85D7096}"/>
              </a:ext>
            </a:extLst>
          </p:cNvPr>
          <p:cNvSpPr txBox="1">
            <a:spLocks/>
          </p:cNvSpPr>
          <p:nvPr/>
        </p:nvSpPr>
        <p:spPr bwMode="auto">
          <a:xfrm>
            <a:off x="1614488" y="4477649"/>
            <a:ext cx="4833708" cy="392007"/>
          </a:xfrm>
          <a:prstGeom prst="rect">
            <a:avLst/>
          </a:prstGeom>
          <a:noFill/>
          <a:ln w="9525">
            <a:noFill/>
            <a:miter lim="800000"/>
            <a:headEnd/>
            <a:tailEnd/>
          </a:ln>
        </p:spPr>
        <p:txBody>
          <a:bodyPr vert="horz" wrap="square" lIns="68580" tIns="34290" rIns="68580" bIns="34290" numCol="1" anchor="b" anchorCtr="0" compatLnSpc="1">
            <a:prstTxWarp prst="textNoShape">
              <a:avLst/>
            </a:prstTxWarp>
          </a:bodyPr>
          <a:lstStyle>
            <a:lvl1pPr marL="0" indent="0" algn="l" rtl="0" eaLnBrk="0" fontAlgn="base" hangingPunct="0">
              <a:spcBef>
                <a:spcPct val="20000"/>
              </a:spcBef>
              <a:spcAft>
                <a:spcPct val="0"/>
              </a:spcAft>
              <a:buClr>
                <a:schemeClr val="accent1"/>
              </a:buClr>
              <a:buFont typeface="Wingdings" pitchFamily="2" charset="2"/>
              <a:buNone/>
              <a:defRPr sz="2000">
                <a:solidFill>
                  <a:schemeClr val="tx1"/>
                </a:solidFill>
                <a:latin typeface="+mn-lt"/>
                <a:ea typeface="+mn-ea"/>
                <a:cs typeface="+mn-cs"/>
              </a:defRPr>
            </a:lvl1pPr>
            <a:lvl2pPr marL="457200" indent="0" algn="l" rtl="0" eaLnBrk="0" fontAlgn="base" hangingPunct="0">
              <a:spcBef>
                <a:spcPct val="20000"/>
              </a:spcBef>
              <a:spcAft>
                <a:spcPct val="0"/>
              </a:spcAft>
              <a:buFont typeface="Wingdings" pitchFamily="2" charset="2"/>
              <a:buNone/>
              <a:defRPr sz="1800">
                <a:solidFill>
                  <a:schemeClr val="tx1"/>
                </a:solidFill>
                <a:latin typeface="+mn-lt"/>
              </a:defRPr>
            </a:lvl2pPr>
            <a:lvl3pPr marL="914400" indent="0" algn="l" rtl="0" eaLnBrk="0" fontAlgn="base" hangingPunct="0">
              <a:spcBef>
                <a:spcPct val="20000"/>
              </a:spcBef>
              <a:spcAft>
                <a:spcPct val="0"/>
              </a:spcAft>
              <a:buClr>
                <a:schemeClr val="accent1"/>
              </a:buClr>
              <a:buFont typeface="Wingdings" pitchFamily="2" charset="2"/>
              <a:buNone/>
              <a:defRPr sz="1600">
                <a:solidFill>
                  <a:schemeClr val="accent1"/>
                </a:solidFill>
                <a:latin typeface="+mn-lt"/>
              </a:defRPr>
            </a:lvl3pPr>
            <a:lvl4pPr marL="1371600" indent="0" algn="l" rtl="0" eaLnBrk="0" fontAlgn="base" hangingPunct="0">
              <a:spcBef>
                <a:spcPct val="20000"/>
              </a:spcBef>
              <a:spcAft>
                <a:spcPct val="0"/>
              </a:spcAft>
              <a:buFont typeface="Wingdings" pitchFamily="2" charset="2"/>
              <a:buNone/>
              <a:defRPr sz="1400">
                <a:solidFill>
                  <a:schemeClr val="tx1"/>
                </a:solidFill>
                <a:latin typeface="+mn-lt"/>
              </a:defRPr>
            </a:lvl4pPr>
            <a:lvl5pPr marL="1828800" indent="0" algn="l" rtl="0" eaLnBrk="0" fontAlgn="base" hangingPunct="0">
              <a:spcBef>
                <a:spcPct val="20000"/>
              </a:spcBef>
              <a:spcAft>
                <a:spcPct val="0"/>
              </a:spcAft>
              <a:buClr>
                <a:schemeClr val="accent1"/>
              </a:buClr>
              <a:buFont typeface="Wingdings" pitchFamily="2" charset="2"/>
              <a:buNone/>
              <a:defRPr sz="1400">
                <a:solidFill>
                  <a:schemeClr val="tx1"/>
                </a:solidFill>
                <a:latin typeface="+mn-lt"/>
              </a:defRPr>
            </a:lvl5pPr>
            <a:lvl6pPr marL="2286000" indent="0" algn="l" rtl="0" fontAlgn="base">
              <a:spcBef>
                <a:spcPct val="20000"/>
              </a:spcBef>
              <a:spcAft>
                <a:spcPct val="0"/>
              </a:spcAft>
              <a:buClr>
                <a:schemeClr val="accent1"/>
              </a:buClr>
              <a:buFont typeface="Wingdings" pitchFamily="2" charset="2"/>
              <a:buNone/>
              <a:defRPr sz="1400">
                <a:solidFill>
                  <a:schemeClr val="tx1"/>
                </a:solidFill>
                <a:latin typeface="+mn-lt"/>
              </a:defRPr>
            </a:lvl6pPr>
            <a:lvl7pPr marL="2743200" indent="0" algn="l" rtl="0" fontAlgn="base">
              <a:spcBef>
                <a:spcPct val="20000"/>
              </a:spcBef>
              <a:spcAft>
                <a:spcPct val="0"/>
              </a:spcAft>
              <a:buClr>
                <a:schemeClr val="accent1"/>
              </a:buClr>
              <a:buFont typeface="Wingdings" pitchFamily="2" charset="2"/>
              <a:buNone/>
              <a:defRPr sz="1400">
                <a:solidFill>
                  <a:schemeClr val="tx1"/>
                </a:solidFill>
                <a:latin typeface="+mn-lt"/>
              </a:defRPr>
            </a:lvl7pPr>
            <a:lvl8pPr marL="3200400" indent="0" algn="l" rtl="0" fontAlgn="base">
              <a:spcBef>
                <a:spcPct val="20000"/>
              </a:spcBef>
              <a:spcAft>
                <a:spcPct val="0"/>
              </a:spcAft>
              <a:buClr>
                <a:schemeClr val="accent1"/>
              </a:buClr>
              <a:buFont typeface="Wingdings" pitchFamily="2" charset="2"/>
              <a:buNone/>
              <a:defRPr sz="1400">
                <a:solidFill>
                  <a:schemeClr val="tx1"/>
                </a:solidFill>
                <a:latin typeface="+mn-lt"/>
              </a:defRPr>
            </a:lvl8pPr>
            <a:lvl9pPr marL="3657600" indent="0" algn="l" rtl="0" fontAlgn="base">
              <a:spcBef>
                <a:spcPct val="20000"/>
              </a:spcBef>
              <a:spcAft>
                <a:spcPct val="0"/>
              </a:spcAft>
              <a:buClr>
                <a:schemeClr val="accent1"/>
              </a:buClr>
              <a:buFont typeface="Wingdings" pitchFamily="2" charset="2"/>
              <a:buNone/>
              <a:defRPr sz="1400">
                <a:solidFill>
                  <a:schemeClr val="tx1"/>
                </a:solidFill>
                <a:latin typeface="+mn-lt"/>
              </a:defRPr>
            </a:lvl9pPr>
          </a:lstStyle>
          <a:p>
            <a:r>
              <a:rPr lang="en-US" sz="1500" kern="0">
                <a:latin typeface="Arial" panose="020B0604020202020204" pitchFamily="34" charset="0"/>
                <a:cs typeface="Arial" panose="020B0604020202020204" pitchFamily="34" charset="0"/>
                <a:hlinkClick r:id="rId3"/>
              </a:rPr>
              <a:t>http://ki.se/cns/petter-gustavssons-forskargrupp</a:t>
            </a:r>
            <a:r>
              <a:rPr lang="en-US" sz="1500" kern="0">
                <a:latin typeface="Arial" panose="020B0604020202020204" pitchFamily="34" charset="0"/>
                <a:cs typeface="Arial" panose="020B0604020202020204" pitchFamily="34" charset="0"/>
              </a:rPr>
              <a:t> </a:t>
            </a:r>
            <a:endParaRPr lang="en-US" sz="1500" kern="0" dirty="0">
              <a:latin typeface="Arial" panose="020B0604020202020204" pitchFamily="34" charset="0"/>
              <a:cs typeface="Arial" panose="020B0604020202020204" pitchFamily="34" charset="0"/>
            </a:endParaRPr>
          </a:p>
        </p:txBody>
      </p:sp>
      <p:pic>
        <p:nvPicPr>
          <p:cNvPr id="14" name="Bildobjekt 13">
            <a:extLst>
              <a:ext uri="{FF2B5EF4-FFF2-40B4-BE49-F238E27FC236}">
                <a16:creationId xmlns:a16="http://schemas.microsoft.com/office/drawing/2014/main" id="{6B4C0C5E-E1FB-4B12-8505-19DA5519BA45}"/>
              </a:ext>
            </a:extLst>
          </p:cNvPr>
          <p:cNvPicPr>
            <a:picLocks noChangeAspect="1"/>
          </p:cNvPicPr>
          <p:nvPr/>
        </p:nvPicPr>
        <p:blipFill rotWithShape="1">
          <a:blip r:embed="rId4"/>
          <a:srcRect l="42209" t="23748" r="23987" b="1571"/>
          <a:stretch/>
        </p:blipFill>
        <p:spPr>
          <a:xfrm>
            <a:off x="3745023" y="736293"/>
            <a:ext cx="1305814" cy="176975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Bildobjekt 14">
            <a:extLst>
              <a:ext uri="{FF2B5EF4-FFF2-40B4-BE49-F238E27FC236}">
                <a16:creationId xmlns:a16="http://schemas.microsoft.com/office/drawing/2014/main" id="{F6F406FA-3368-458B-916A-020CED2227AB}"/>
              </a:ext>
            </a:extLst>
          </p:cNvPr>
          <p:cNvPicPr>
            <a:picLocks noChangeAspect="1"/>
          </p:cNvPicPr>
          <p:nvPr/>
        </p:nvPicPr>
        <p:blipFill rotWithShape="1">
          <a:blip r:embed="rId5"/>
          <a:srcRect l="43341" t="25265" r="24469" b="6080"/>
          <a:stretch/>
        </p:blipFill>
        <p:spPr>
          <a:xfrm>
            <a:off x="1674933" y="765042"/>
            <a:ext cx="1305814" cy="170853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6" name="Bildobjekt 15">
            <a:extLst>
              <a:ext uri="{FF2B5EF4-FFF2-40B4-BE49-F238E27FC236}">
                <a16:creationId xmlns:a16="http://schemas.microsoft.com/office/drawing/2014/main" id="{B4B83391-C1B8-4C7E-9C8B-F51F251B5698}"/>
              </a:ext>
            </a:extLst>
          </p:cNvPr>
          <p:cNvPicPr>
            <a:picLocks noChangeAspect="1"/>
          </p:cNvPicPr>
          <p:nvPr/>
        </p:nvPicPr>
        <p:blipFill rotWithShape="1">
          <a:blip r:embed="rId6"/>
          <a:srcRect l="41860" t="23400" r="23615" b="3139"/>
          <a:stretch/>
        </p:blipFill>
        <p:spPr>
          <a:xfrm>
            <a:off x="4656580" y="2401974"/>
            <a:ext cx="1438523" cy="183973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17" name="Group 4">
            <a:extLst>
              <a:ext uri="{FF2B5EF4-FFF2-40B4-BE49-F238E27FC236}">
                <a16:creationId xmlns:a16="http://schemas.microsoft.com/office/drawing/2014/main" id="{B42CE218-6D37-48C8-8E53-BC264D78B3CD}"/>
              </a:ext>
            </a:extLst>
          </p:cNvPr>
          <p:cNvGrpSpPr>
            <a:grpSpLocks noChangeAspect="1"/>
          </p:cNvGrpSpPr>
          <p:nvPr/>
        </p:nvGrpSpPr>
        <p:grpSpPr bwMode="auto">
          <a:xfrm>
            <a:off x="5639557" y="517695"/>
            <a:ext cx="1233214" cy="1769752"/>
            <a:chOff x="1232" y="-205"/>
            <a:chExt cx="3296" cy="4730"/>
          </a:xfrm>
        </p:grpSpPr>
        <p:sp>
          <p:nvSpPr>
            <p:cNvPr id="18" name="AutoShape 3">
              <a:extLst>
                <a:ext uri="{FF2B5EF4-FFF2-40B4-BE49-F238E27FC236}">
                  <a16:creationId xmlns:a16="http://schemas.microsoft.com/office/drawing/2014/main" id="{0107E376-3349-4200-9681-1FC505002F02}"/>
                </a:ext>
              </a:extLst>
            </p:cNvPr>
            <p:cNvSpPr>
              <a:spLocks noChangeAspect="1" noChangeArrowheads="1" noTextEdit="1"/>
            </p:cNvSpPr>
            <p:nvPr/>
          </p:nvSpPr>
          <p:spPr bwMode="auto">
            <a:xfrm>
              <a:off x="1232" y="-205"/>
              <a:ext cx="3296" cy="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sv-SE" sz="1800" dirty="0"/>
            </a:p>
          </p:txBody>
        </p:sp>
        <p:pic>
          <p:nvPicPr>
            <p:cNvPr id="19" name="Picture 5">
              <a:extLst>
                <a:ext uri="{FF2B5EF4-FFF2-40B4-BE49-F238E27FC236}">
                  <a16:creationId xmlns:a16="http://schemas.microsoft.com/office/drawing/2014/main" id="{07E1C811-D164-41AD-B6AC-C48E11FA321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2" y="-205"/>
              <a:ext cx="3304" cy="473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pic>
        <p:nvPicPr>
          <p:cNvPr id="20" name="Bildobjekt 19">
            <a:extLst>
              <a:ext uri="{FF2B5EF4-FFF2-40B4-BE49-F238E27FC236}">
                <a16:creationId xmlns:a16="http://schemas.microsoft.com/office/drawing/2014/main" id="{152BF1CE-F635-4F45-940A-95FDC31CCE0C}"/>
              </a:ext>
            </a:extLst>
          </p:cNvPr>
          <p:cNvPicPr>
            <a:picLocks noChangeAspect="1"/>
          </p:cNvPicPr>
          <p:nvPr/>
        </p:nvPicPr>
        <p:blipFill>
          <a:blip r:embed="rId8"/>
          <a:stretch>
            <a:fillRect/>
          </a:stretch>
        </p:blipFill>
        <p:spPr>
          <a:xfrm>
            <a:off x="6340108" y="2496181"/>
            <a:ext cx="1329445" cy="189155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1" name="Bildobjekt 20">
            <a:extLst>
              <a:ext uri="{FF2B5EF4-FFF2-40B4-BE49-F238E27FC236}">
                <a16:creationId xmlns:a16="http://schemas.microsoft.com/office/drawing/2014/main" id="{A9867141-0CBB-4712-B269-E119472F8ABA}"/>
              </a:ext>
            </a:extLst>
          </p:cNvPr>
          <p:cNvPicPr>
            <a:picLocks noChangeAspect="1"/>
          </p:cNvPicPr>
          <p:nvPr/>
        </p:nvPicPr>
        <p:blipFill>
          <a:blip r:embed="rId9"/>
          <a:stretch>
            <a:fillRect/>
          </a:stretch>
        </p:blipFill>
        <p:spPr>
          <a:xfrm>
            <a:off x="2271299" y="2297294"/>
            <a:ext cx="1988860" cy="2059629"/>
          </a:xfrm>
          <a:prstGeom prst="rect">
            <a:avLst/>
          </a:prstGeom>
        </p:spPr>
      </p:pic>
      <p:sp>
        <p:nvSpPr>
          <p:cNvPr id="22" name="textruta 21">
            <a:extLst>
              <a:ext uri="{FF2B5EF4-FFF2-40B4-BE49-F238E27FC236}">
                <a16:creationId xmlns:a16="http://schemas.microsoft.com/office/drawing/2014/main" id="{DD4E9C40-2583-43F4-B074-0823F59FF035}"/>
              </a:ext>
            </a:extLst>
          </p:cNvPr>
          <p:cNvSpPr txBox="1"/>
          <p:nvPr/>
        </p:nvSpPr>
        <p:spPr>
          <a:xfrm>
            <a:off x="6516216" y="55166"/>
            <a:ext cx="1313334" cy="369332"/>
          </a:xfrm>
          <a:prstGeom prst="rect">
            <a:avLst/>
          </a:prstGeom>
          <a:solidFill>
            <a:schemeClr val="bg1"/>
          </a:solidFill>
        </p:spPr>
        <p:txBody>
          <a:bodyPr wrap="square" rtlCol="0">
            <a:spAutoFit/>
          </a:bodyPr>
          <a:lstStyle/>
          <a:p>
            <a:endParaRPr lang="sv-SE" sz="1800" dirty="0"/>
          </a:p>
        </p:txBody>
      </p:sp>
      <p:pic>
        <p:nvPicPr>
          <p:cNvPr id="3" name="Bildobjekt 2">
            <a:extLst>
              <a:ext uri="{FF2B5EF4-FFF2-40B4-BE49-F238E27FC236}">
                <a16:creationId xmlns:a16="http://schemas.microsoft.com/office/drawing/2014/main" id="{8E144BC5-73AD-423E-A8FF-D0FE18F6DB01}"/>
              </a:ext>
            </a:extLst>
          </p:cNvPr>
          <p:cNvPicPr>
            <a:picLocks noChangeAspect="1"/>
          </p:cNvPicPr>
          <p:nvPr/>
        </p:nvPicPr>
        <p:blipFill rotWithShape="1">
          <a:blip r:embed="rId10"/>
          <a:srcRect l="23224" t="17754" r="45146" b="2667"/>
          <a:stretch/>
        </p:blipFill>
        <p:spPr>
          <a:xfrm>
            <a:off x="1486751" y="2386224"/>
            <a:ext cx="1324089" cy="176975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890678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du.se/contentassets/0186e683ea714ceab32d004e08ac2c8c/hd_vertikal_vit.png">
            <a:extLst>
              <a:ext uri="{FF2B5EF4-FFF2-40B4-BE49-F238E27FC236}">
                <a16:creationId xmlns:a16="http://schemas.microsoft.com/office/drawing/2014/main" id="{BDA0A669-7C52-4BC9-9FE1-75F5E3E39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851670"/>
            <a:ext cx="1288338" cy="1366356"/>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F946B9B4-E1C3-4610-A39D-DD335035EE8C}"/>
              </a:ext>
            </a:extLst>
          </p:cNvPr>
          <p:cNvSpPr/>
          <p:nvPr/>
        </p:nvSpPr>
        <p:spPr>
          <a:xfrm>
            <a:off x="611560" y="679017"/>
            <a:ext cx="8064896" cy="830997"/>
          </a:xfrm>
          <a:prstGeom prst="rect">
            <a:avLst/>
          </a:prstGeom>
        </p:spPr>
        <p:txBody>
          <a:bodyPr wrap="square">
            <a:spAutoFit/>
          </a:bodyPr>
          <a:lstStyle/>
          <a:p>
            <a:pPr lvl="1"/>
            <a:r>
              <a:rPr lang="sv-SE" b="1" dirty="0">
                <a:solidFill>
                  <a:schemeClr val="bg1"/>
                </a:solidFill>
                <a:latin typeface="+mn-lt"/>
              </a:rPr>
              <a:t>Vilka tankar och idéer får ni kring resultaten? </a:t>
            </a:r>
          </a:p>
          <a:p>
            <a:pPr lvl="1"/>
            <a:r>
              <a:rPr lang="sv-SE" b="1" dirty="0">
                <a:solidFill>
                  <a:schemeClr val="bg1"/>
                </a:solidFill>
                <a:latin typeface="+mn-lt"/>
              </a:rPr>
              <a:t>Förslag på interventioner?</a:t>
            </a:r>
          </a:p>
        </p:txBody>
      </p:sp>
    </p:spTree>
    <p:extLst>
      <p:ext uri="{BB962C8B-B14F-4D97-AF65-F5344CB8AC3E}">
        <p14:creationId xmlns:p14="http://schemas.microsoft.com/office/powerpoint/2010/main" val="32309921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du.se/contentassets/0186e683ea714ceab32d004e08ac2c8c/hd_vertikal_vit.png">
            <a:extLst>
              <a:ext uri="{FF2B5EF4-FFF2-40B4-BE49-F238E27FC236}">
                <a16:creationId xmlns:a16="http://schemas.microsoft.com/office/drawing/2014/main" id="{BDA0A669-7C52-4BC9-9FE1-75F5E3E39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851670"/>
            <a:ext cx="1288338" cy="1366356"/>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F946B9B4-E1C3-4610-A39D-DD335035EE8C}"/>
              </a:ext>
            </a:extLst>
          </p:cNvPr>
          <p:cNvSpPr/>
          <p:nvPr/>
        </p:nvSpPr>
        <p:spPr>
          <a:xfrm>
            <a:off x="611560" y="679017"/>
            <a:ext cx="8064896" cy="461665"/>
          </a:xfrm>
          <a:prstGeom prst="rect">
            <a:avLst/>
          </a:prstGeom>
        </p:spPr>
        <p:txBody>
          <a:bodyPr wrap="square">
            <a:spAutoFit/>
          </a:bodyPr>
          <a:lstStyle/>
          <a:p>
            <a:pPr lvl="1"/>
            <a:r>
              <a:rPr lang="sv-SE" b="1" dirty="0">
                <a:solidFill>
                  <a:schemeClr val="bg1"/>
                </a:solidFill>
                <a:latin typeface="+mn-lt"/>
              </a:rPr>
              <a:t>EXTRA BILDER</a:t>
            </a:r>
          </a:p>
        </p:txBody>
      </p:sp>
    </p:spTree>
    <p:extLst>
      <p:ext uri="{BB962C8B-B14F-4D97-AF65-F5344CB8AC3E}">
        <p14:creationId xmlns:p14="http://schemas.microsoft.com/office/powerpoint/2010/main" val="35353641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Platshållare för bildnummer 5"/>
          <p:cNvSpPr>
            <a:spLocks noGrp="1"/>
          </p:cNvSpPr>
          <p:nvPr>
            <p:ph type="sldNum" sz="quarter" idx="4294967295"/>
          </p:nvPr>
        </p:nvSpPr>
        <p:spPr>
          <a:xfrm>
            <a:off x="7486650" y="4857750"/>
            <a:ext cx="514350" cy="171450"/>
          </a:xfrm>
          <a:noFill/>
        </p:spPr>
        <p:txBody>
          <a:bodyPr/>
          <a:lstStyle/>
          <a:p>
            <a:fld id="{797BF0EA-0309-4C6B-93B2-7CF3816D9AE6}" type="slidenum">
              <a:rPr lang="sv-SE" smtClean="0"/>
              <a:pPr/>
              <a:t>59</a:t>
            </a:fld>
            <a:endParaRPr lang="sv-SE" dirty="0"/>
          </a:p>
        </p:txBody>
      </p:sp>
      <p:pic>
        <p:nvPicPr>
          <p:cNvPr id="5" name="Bildobjekt 4">
            <a:extLst>
              <a:ext uri="{FF2B5EF4-FFF2-40B4-BE49-F238E27FC236}">
                <a16:creationId xmlns:a16="http://schemas.microsoft.com/office/drawing/2014/main" id="{1423F76C-2E92-4876-889E-47DB89B35C81}"/>
              </a:ext>
            </a:extLst>
          </p:cNvPr>
          <p:cNvPicPr>
            <a:picLocks noChangeAspect="1"/>
          </p:cNvPicPr>
          <p:nvPr/>
        </p:nvPicPr>
        <p:blipFill>
          <a:blip r:embed="rId3"/>
          <a:stretch>
            <a:fillRect/>
          </a:stretch>
        </p:blipFill>
        <p:spPr>
          <a:xfrm>
            <a:off x="0" y="0"/>
            <a:ext cx="6887114" cy="5169588"/>
          </a:xfrm>
          <a:prstGeom prst="rect">
            <a:avLst/>
          </a:prstGeom>
        </p:spPr>
      </p:pic>
      <p:sp>
        <p:nvSpPr>
          <p:cNvPr id="6" name="Rubrik 6">
            <a:extLst>
              <a:ext uri="{FF2B5EF4-FFF2-40B4-BE49-F238E27FC236}">
                <a16:creationId xmlns:a16="http://schemas.microsoft.com/office/drawing/2014/main" id="{EC529301-F621-497E-A752-0DA92E8E7B5C}"/>
              </a:ext>
            </a:extLst>
          </p:cNvPr>
          <p:cNvSpPr txBox="1">
            <a:spLocks/>
          </p:cNvSpPr>
          <p:nvPr/>
        </p:nvSpPr>
        <p:spPr>
          <a:xfrm>
            <a:off x="1705536" y="-164554"/>
            <a:ext cx="3476042" cy="720080"/>
          </a:xfrm>
          <a:prstGeom prst="rect">
            <a:avLst/>
          </a:prstGeom>
        </p:spPr>
        <p:txBody>
          <a:bodyPr vert="horz" lIns="68580" tIns="34290" rIns="68580" bIns="34290" rtlCol="0" anchor="b">
            <a:noAutofit/>
          </a:bodyPr>
          <a:lstStyle>
            <a:lvl1pPr algn="ctr" defTabSz="685800" rtl="0" eaLnBrk="1" latinLnBrk="0" hangingPunct="1">
              <a:lnSpc>
                <a:spcPct val="90000"/>
              </a:lnSpc>
              <a:spcBef>
                <a:spcPct val="0"/>
              </a:spcBef>
              <a:buNone/>
              <a:defRPr sz="4500" b="1" kern="1200">
                <a:gradFill>
                  <a:gsLst>
                    <a:gs pos="0">
                      <a:srgbClr val="E50076"/>
                    </a:gs>
                    <a:gs pos="100000">
                      <a:srgbClr val="4B2582"/>
                    </a:gs>
                  </a:gsLst>
                  <a:lin ang="2700000" scaled="0"/>
                </a:gradFill>
                <a:latin typeface="Times New Roman" panose="02020603050405020304" pitchFamily="18" charset="0"/>
                <a:ea typeface="+mj-ea"/>
                <a:cs typeface="Times New Roman" panose="02020603050405020304" pitchFamily="18" charset="0"/>
              </a:defRPr>
            </a:lvl1pPr>
          </a:lstStyle>
          <a:p>
            <a:pPr>
              <a:spcAft>
                <a:spcPts val="0"/>
              </a:spcAft>
            </a:pPr>
            <a:endParaRPr lang="sv-SE" sz="2800" b="0" dirty="0">
              <a:latin typeface="+mn-lt"/>
              <a:cs typeface="Arial" panose="020B0604020202020204" pitchFamily="34" charset="0"/>
            </a:endParaRPr>
          </a:p>
        </p:txBody>
      </p:sp>
      <p:pic>
        <p:nvPicPr>
          <p:cNvPr id="7" name="Picture 2" descr="https://www.du.se/contentassets/0186e683ea714ceab32d004e08ac2c8c/hd_vertikal_vit.png">
            <a:extLst>
              <a:ext uri="{FF2B5EF4-FFF2-40B4-BE49-F238E27FC236}">
                <a16:creationId xmlns:a16="http://schemas.microsoft.com/office/drawing/2014/main" id="{6A369B67-884A-4329-A4BF-D76D808B31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2331" y="1291464"/>
            <a:ext cx="1120062" cy="118789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397BC6A1-49D7-41A0-2D5F-D96F76C2BCBD}"/>
              </a:ext>
            </a:extLst>
          </p:cNvPr>
          <p:cNvSpPr txBox="1"/>
          <p:nvPr/>
        </p:nvSpPr>
        <p:spPr>
          <a:xfrm>
            <a:off x="171177" y="3507854"/>
            <a:ext cx="6544759" cy="923330"/>
          </a:xfrm>
          <a:prstGeom prst="rect">
            <a:avLst/>
          </a:prstGeom>
          <a:noFill/>
        </p:spPr>
        <p:txBody>
          <a:bodyPr wrap="square" rtlCol="0">
            <a:spAutoFit/>
          </a:bodyPr>
          <a:lstStyle/>
          <a:p>
            <a:r>
              <a:rPr lang="sv-SE" sz="1800" b="1" dirty="0">
                <a:latin typeface="+mn-lt"/>
              </a:rPr>
              <a:t>Organisationsstrategier för att stödja vitalitet och lärande vid första anställningen i yrken med höga känslomässiga krav: Nya </a:t>
            </a:r>
            <a:r>
              <a:rPr lang="sv-SE" sz="1800" b="1" dirty="0" err="1">
                <a:latin typeface="+mn-lt"/>
              </a:rPr>
              <a:t>Professionaella</a:t>
            </a:r>
            <a:r>
              <a:rPr lang="sv-SE" sz="1800" b="1" dirty="0">
                <a:latin typeface="+mn-lt"/>
              </a:rPr>
              <a:t> (NP)</a:t>
            </a:r>
          </a:p>
        </p:txBody>
      </p:sp>
      <p:pic>
        <p:nvPicPr>
          <p:cNvPr id="3" name="Bildobjekt 2">
            <a:extLst>
              <a:ext uri="{FF2B5EF4-FFF2-40B4-BE49-F238E27FC236}">
                <a16:creationId xmlns:a16="http://schemas.microsoft.com/office/drawing/2014/main" id="{C74A3208-366A-8318-95DB-6C0EC7DC4C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0" r="-1" b="32770"/>
          <a:stretch/>
        </p:blipFill>
        <p:spPr>
          <a:xfrm>
            <a:off x="7596336" y="2970819"/>
            <a:ext cx="1134126" cy="937209"/>
          </a:xfrm>
          <a:prstGeom prst="rect">
            <a:avLst/>
          </a:prstGeom>
        </p:spPr>
      </p:pic>
    </p:spTree>
    <p:extLst>
      <p:ext uri="{BB962C8B-B14F-4D97-AF65-F5344CB8AC3E}">
        <p14:creationId xmlns:p14="http://schemas.microsoft.com/office/powerpoint/2010/main" val="146191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99592" y="339502"/>
            <a:ext cx="7988424" cy="857250"/>
          </a:xfrm>
        </p:spPr>
        <p:txBody>
          <a:bodyPr>
            <a:normAutofit fontScale="90000"/>
          </a:bodyPr>
          <a:lstStyle/>
          <a:p>
            <a:r>
              <a:rPr lang="sv-SE" dirty="0"/>
              <a:t>Longitudinell Undersökning av Sjuksköterskors Tillvaro</a:t>
            </a:r>
            <a:br>
              <a:rPr lang="sv-SE" dirty="0"/>
            </a:br>
            <a:endParaRPr lang="sv-SE" dirty="0"/>
          </a:p>
        </p:txBody>
      </p:sp>
      <p:sp>
        <p:nvSpPr>
          <p:cNvPr id="10244" name="Platshållare för bildnummer 4"/>
          <p:cNvSpPr>
            <a:spLocks noGrp="1"/>
          </p:cNvSpPr>
          <p:nvPr>
            <p:ph type="sldNum" sz="quarter" idx="12"/>
          </p:nvPr>
        </p:nvSpPr>
        <p:spPr>
          <a:noFill/>
        </p:spPr>
        <p:txBody>
          <a:bodyPr/>
          <a:lstStyle/>
          <a:p>
            <a:fld id="{4BCFD18E-334B-4DBC-A058-E39BD09D4EF3}" type="slidenum">
              <a:rPr lang="sv-SE" smtClean="0">
                <a:solidFill>
                  <a:srgbClr val="808080"/>
                </a:solidFill>
              </a:rPr>
              <a:pPr/>
              <a:t>6</a:t>
            </a:fld>
            <a:endParaRPr lang="sv-SE">
              <a:solidFill>
                <a:srgbClr val="808080"/>
              </a:solidFill>
            </a:endParaRPr>
          </a:p>
        </p:txBody>
      </p:sp>
      <p:sp>
        <p:nvSpPr>
          <p:cNvPr id="760834" name="AutoShape 2"/>
          <p:cNvSpPr>
            <a:spLocks noChangeArrowheads="1"/>
          </p:cNvSpPr>
          <p:nvPr/>
        </p:nvSpPr>
        <p:spPr bwMode="auto">
          <a:xfrm>
            <a:off x="3762376" y="2356247"/>
            <a:ext cx="594122" cy="594122"/>
          </a:xfrm>
          <a:prstGeom prst="irregularSeal1">
            <a:avLst/>
          </a:prstGeom>
          <a:solidFill>
            <a:schemeClr val="accent1"/>
          </a:solidFill>
          <a:ln w="9525">
            <a:solidFill>
              <a:schemeClr val="tx1"/>
            </a:solidFill>
            <a:miter lim="800000"/>
            <a:headEnd/>
            <a:tailEnd/>
          </a:ln>
        </p:spPr>
        <p:txBody>
          <a:bodyPr wrap="none" anchor="ctr"/>
          <a:lstStyle/>
          <a:p>
            <a:pPr eaLnBrk="1" hangingPunct="1">
              <a:spcBef>
                <a:spcPct val="20000"/>
              </a:spcBef>
              <a:buClr>
                <a:srgbClr val="870052"/>
              </a:buClr>
              <a:buFont typeface="Wingdings" pitchFamily="2" charset="2"/>
              <a:buChar char="§"/>
            </a:pPr>
            <a:endParaRPr lang="en-US" sz="1500">
              <a:solidFill>
                <a:srgbClr val="000000"/>
              </a:solidFill>
              <a:latin typeface="Arial" charset="0"/>
            </a:endParaRPr>
          </a:p>
        </p:txBody>
      </p:sp>
      <p:sp>
        <p:nvSpPr>
          <p:cNvPr id="760835" name="AutoShape 3"/>
          <p:cNvSpPr>
            <a:spLocks noChangeArrowheads="1"/>
          </p:cNvSpPr>
          <p:nvPr/>
        </p:nvSpPr>
        <p:spPr bwMode="auto">
          <a:xfrm>
            <a:off x="1818085" y="2409825"/>
            <a:ext cx="1890713" cy="485775"/>
          </a:xfrm>
          <a:prstGeom prst="chevron">
            <a:avLst>
              <a:gd name="adj" fmla="val 56364"/>
            </a:avLst>
          </a:prstGeom>
          <a:solidFill>
            <a:schemeClr val="accent1"/>
          </a:solidFill>
          <a:ln w="9525">
            <a:solidFill>
              <a:schemeClr val="tx1"/>
            </a:solidFill>
            <a:miter lim="800000"/>
            <a:headEnd/>
            <a:tailEnd/>
          </a:ln>
        </p:spPr>
        <p:txBody>
          <a:bodyPr wrap="none" anchor="ctr"/>
          <a:lstStyle/>
          <a:p>
            <a:pPr marL="257175" indent="-257175" algn="ctr" eaLnBrk="1" hangingPunct="1">
              <a:spcBef>
                <a:spcPct val="20000"/>
              </a:spcBef>
              <a:buClr>
                <a:srgbClr val="870052"/>
              </a:buClr>
            </a:pPr>
            <a:r>
              <a:rPr lang="sv-SE" sz="1500">
                <a:solidFill>
                  <a:srgbClr val="000000"/>
                </a:solidFill>
                <a:latin typeface="Arial Rounded MT Bold" pitchFamily="34" charset="0"/>
              </a:rPr>
              <a:t>   </a:t>
            </a:r>
            <a:r>
              <a:rPr lang="sv-SE" sz="1500">
                <a:solidFill>
                  <a:srgbClr val="FFFFFF"/>
                </a:solidFill>
                <a:latin typeface="Arial Rounded MT Bold" pitchFamily="34" charset="0"/>
              </a:rPr>
              <a:t>UTBILDNING</a:t>
            </a:r>
          </a:p>
        </p:txBody>
      </p:sp>
      <p:sp>
        <p:nvSpPr>
          <p:cNvPr id="760836" name="AutoShape 4"/>
          <p:cNvSpPr>
            <a:spLocks noChangeArrowheads="1"/>
          </p:cNvSpPr>
          <p:nvPr/>
        </p:nvSpPr>
        <p:spPr bwMode="auto">
          <a:xfrm>
            <a:off x="4356497" y="2409825"/>
            <a:ext cx="3186113" cy="485775"/>
          </a:xfrm>
          <a:prstGeom prst="chevron">
            <a:avLst>
              <a:gd name="adj" fmla="val 43149"/>
            </a:avLst>
          </a:prstGeom>
          <a:solidFill>
            <a:schemeClr val="accent1"/>
          </a:solidFill>
          <a:ln w="9525">
            <a:solidFill>
              <a:schemeClr val="tx1"/>
            </a:solidFill>
            <a:miter lim="800000"/>
            <a:headEnd/>
            <a:tailEnd/>
          </a:ln>
        </p:spPr>
        <p:txBody>
          <a:bodyPr wrap="none" anchor="ctr"/>
          <a:lstStyle/>
          <a:p>
            <a:pPr marL="257175" indent="-257175" algn="ctr" eaLnBrk="1" hangingPunct="1">
              <a:spcBef>
                <a:spcPct val="20000"/>
              </a:spcBef>
              <a:buClr>
                <a:srgbClr val="870052"/>
              </a:buClr>
            </a:pPr>
            <a:r>
              <a:rPr lang="sv-SE" sz="1500">
                <a:solidFill>
                  <a:srgbClr val="FFFFFF"/>
                </a:solidFill>
                <a:latin typeface="Arial Rounded MT Bold" pitchFamily="34" charset="0"/>
              </a:rPr>
              <a:t>ARBETSLIV</a:t>
            </a:r>
          </a:p>
        </p:txBody>
      </p:sp>
      <p:sp>
        <p:nvSpPr>
          <p:cNvPr id="760837" name="Text Box 5"/>
          <p:cNvSpPr txBox="1">
            <a:spLocks noChangeArrowheads="1"/>
          </p:cNvSpPr>
          <p:nvPr/>
        </p:nvSpPr>
        <p:spPr bwMode="auto">
          <a:xfrm>
            <a:off x="2195513" y="1762125"/>
            <a:ext cx="5758308" cy="323165"/>
          </a:xfrm>
          <a:prstGeom prst="rect">
            <a:avLst/>
          </a:prstGeom>
          <a:noFill/>
          <a:ln w="9525">
            <a:noFill/>
            <a:miter lim="800000"/>
            <a:headEnd/>
            <a:tailEnd/>
          </a:ln>
        </p:spPr>
        <p:txBody>
          <a:bodyPr wrap="none">
            <a:spAutoFit/>
          </a:bodyPr>
          <a:lstStyle/>
          <a:p>
            <a:pPr marL="257175" indent="-257175" eaLnBrk="1" hangingPunct="1">
              <a:spcBef>
                <a:spcPct val="20000"/>
              </a:spcBef>
              <a:buClr>
                <a:srgbClr val="870052"/>
              </a:buClr>
              <a:buFont typeface="Wingdings" pitchFamily="2" charset="2"/>
              <a:buChar char="§"/>
            </a:pPr>
            <a:r>
              <a:rPr lang="sv-SE" sz="1500" dirty="0">
                <a:solidFill>
                  <a:srgbClr val="000000"/>
                </a:solidFill>
                <a:latin typeface="Arial" charset="0"/>
              </a:rPr>
              <a:t>Prevalens och förlopp av psykisk ohälsa (andra hälsoproblem)</a:t>
            </a:r>
          </a:p>
        </p:txBody>
      </p:sp>
      <p:sp>
        <p:nvSpPr>
          <p:cNvPr id="760838" name="Text Box 6"/>
          <p:cNvSpPr txBox="1">
            <a:spLocks noChangeArrowheads="1"/>
          </p:cNvSpPr>
          <p:nvPr/>
        </p:nvSpPr>
        <p:spPr bwMode="auto">
          <a:xfrm>
            <a:off x="1709738" y="3274219"/>
            <a:ext cx="3174206" cy="323165"/>
          </a:xfrm>
          <a:prstGeom prst="rect">
            <a:avLst/>
          </a:prstGeom>
          <a:noFill/>
          <a:ln w="9525">
            <a:noFill/>
            <a:miter lim="800000"/>
            <a:headEnd/>
            <a:tailEnd/>
          </a:ln>
        </p:spPr>
        <p:txBody>
          <a:bodyPr>
            <a:spAutoFit/>
          </a:bodyPr>
          <a:lstStyle/>
          <a:p>
            <a:pPr marL="257175" indent="-257175" eaLnBrk="1" hangingPunct="1">
              <a:spcBef>
                <a:spcPct val="50000"/>
              </a:spcBef>
              <a:buClr>
                <a:srgbClr val="870052"/>
              </a:buClr>
              <a:buFont typeface="Wingdings" pitchFamily="2" charset="2"/>
              <a:buChar char="§"/>
            </a:pPr>
            <a:r>
              <a:rPr lang="sv-SE" sz="1500" dirty="0">
                <a:solidFill>
                  <a:srgbClr val="000000"/>
                </a:solidFill>
                <a:latin typeface="Arial" charset="0"/>
              </a:rPr>
              <a:t>Studieengagemang</a:t>
            </a:r>
          </a:p>
        </p:txBody>
      </p:sp>
      <p:sp>
        <p:nvSpPr>
          <p:cNvPr id="760839" name="Text Box 7"/>
          <p:cNvSpPr txBox="1">
            <a:spLocks noChangeArrowheads="1"/>
          </p:cNvSpPr>
          <p:nvPr/>
        </p:nvSpPr>
        <p:spPr bwMode="auto">
          <a:xfrm>
            <a:off x="2195513" y="3651648"/>
            <a:ext cx="2008883" cy="323165"/>
          </a:xfrm>
          <a:prstGeom prst="rect">
            <a:avLst/>
          </a:prstGeom>
          <a:noFill/>
          <a:ln w="9525">
            <a:noFill/>
            <a:miter lim="800000"/>
            <a:headEnd/>
            <a:tailEnd/>
          </a:ln>
        </p:spPr>
        <p:txBody>
          <a:bodyPr wrap="none">
            <a:spAutoFit/>
          </a:bodyPr>
          <a:lstStyle/>
          <a:p>
            <a:pPr marL="257175" indent="-257175" eaLnBrk="1" hangingPunct="1">
              <a:spcBef>
                <a:spcPct val="20000"/>
              </a:spcBef>
              <a:buClr>
                <a:srgbClr val="870052"/>
              </a:buClr>
              <a:buFont typeface="Wingdings" pitchFamily="2" charset="2"/>
              <a:buChar char="§"/>
            </a:pPr>
            <a:r>
              <a:rPr lang="sv-SE" sz="1500" dirty="0">
                <a:solidFill>
                  <a:srgbClr val="000000"/>
                </a:solidFill>
                <a:latin typeface="Arial" charset="0"/>
              </a:rPr>
              <a:t>Yrkesförberedelse</a:t>
            </a:r>
          </a:p>
        </p:txBody>
      </p:sp>
      <p:sp>
        <p:nvSpPr>
          <p:cNvPr id="760840" name="Text Box 8"/>
          <p:cNvSpPr txBox="1">
            <a:spLocks noChangeArrowheads="1"/>
          </p:cNvSpPr>
          <p:nvPr/>
        </p:nvSpPr>
        <p:spPr bwMode="auto">
          <a:xfrm>
            <a:off x="2937272" y="3971925"/>
            <a:ext cx="1418978" cy="323165"/>
          </a:xfrm>
          <a:prstGeom prst="rect">
            <a:avLst/>
          </a:prstGeom>
          <a:noFill/>
          <a:ln w="9525">
            <a:noFill/>
            <a:miter lim="800000"/>
            <a:headEnd/>
            <a:tailEnd/>
          </a:ln>
        </p:spPr>
        <p:txBody>
          <a:bodyPr wrap="none">
            <a:spAutoFit/>
          </a:bodyPr>
          <a:lstStyle/>
          <a:p>
            <a:pPr marL="257175" indent="-257175" eaLnBrk="1" hangingPunct="1">
              <a:spcBef>
                <a:spcPct val="20000"/>
              </a:spcBef>
              <a:buClr>
                <a:srgbClr val="870052"/>
              </a:buClr>
              <a:buFont typeface="Wingdings" pitchFamily="2" charset="2"/>
              <a:buChar char="§"/>
            </a:pPr>
            <a:r>
              <a:rPr lang="sv-SE" sz="1500" dirty="0">
                <a:solidFill>
                  <a:srgbClr val="000000"/>
                </a:solidFill>
                <a:latin typeface="Arial" charset="0"/>
              </a:rPr>
              <a:t>Kompetens</a:t>
            </a:r>
          </a:p>
        </p:txBody>
      </p:sp>
      <p:sp>
        <p:nvSpPr>
          <p:cNvPr id="760841" name="Text Box 9"/>
          <p:cNvSpPr txBox="1">
            <a:spLocks noChangeArrowheads="1"/>
          </p:cNvSpPr>
          <p:nvPr/>
        </p:nvSpPr>
        <p:spPr bwMode="auto">
          <a:xfrm>
            <a:off x="4410075" y="3274219"/>
            <a:ext cx="2276585" cy="323165"/>
          </a:xfrm>
          <a:prstGeom prst="rect">
            <a:avLst/>
          </a:prstGeom>
          <a:noFill/>
          <a:ln w="9525">
            <a:noFill/>
            <a:miter lim="800000"/>
            <a:headEnd/>
            <a:tailEnd/>
          </a:ln>
        </p:spPr>
        <p:txBody>
          <a:bodyPr wrap="none">
            <a:spAutoFit/>
          </a:bodyPr>
          <a:lstStyle/>
          <a:p>
            <a:pPr marL="257175" indent="-257175" eaLnBrk="1" hangingPunct="1">
              <a:spcBef>
                <a:spcPct val="20000"/>
              </a:spcBef>
              <a:buClr>
                <a:srgbClr val="870052"/>
              </a:buClr>
              <a:buFont typeface="Wingdings" pitchFamily="2" charset="2"/>
              <a:buChar char="§"/>
            </a:pPr>
            <a:r>
              <a:rPr lang="sv-SE" sz="1500" dirty="0">
                <a:solidFill>
                  <a:srgbClr val="000000"/>
                </a:solidFill>
                <a:latin typeface="Arial" charset="0"/>
              </a:rPr>
              <a:t>Arbetslivsintroduktion</a:t>
            </a:r>
          </a:p>
        </p:txBody>
      </p:sp>
      <p:sp>
        <p:nvSpPr>
          <p:cNvPr id="760842" name="Text Box 10"/>
          <p:cNvSpPr txBox="1">
            <a:spLocks noChangeArrowheads="1"/>
          </p:cNvSpPr>
          <p:nvPr/>
        </p:nvSpPr>
        <p:spPr bwMode="auto">
          <a:xfrm>
            <a:off x="4787504" y="3651648"/>
            <a:ext cx="1505540" cy="323165"/>
          </a:xfrm>
          <a:prstGeom prst="rect">
            <a:avLst/>
          </a:prstGeom>
          <a:noFill/>
          <a:ln w="9525">
            <a:noFill/>
            <a:miter lim="800000"/>
            <a:headEnd/>
            <a:tailEnd/>
          </a:ln>
        </p:spPr>
        <p:txBody>
          <a:bodyPr wrap="none">
            <a:spAutoFit/>
          </a:bodyPr>
          <a:lstStyle/>
          <a:p>
            <a:pPr marL="257175" indent="-257175" eaLnBrk="1" hangingPunct="1">
              <a:spcBef>
                <a:spcPct val="20000"/>
              </a:spcBef>
              <a:buClr>
                <a:srgbClr val="870052"/>
              </a:buClr>
              <a:buFont typeface="Wingdings" pitchFamily="2" charset="2"/>
              <a:buChar char="§"/>
            </a:pPr>
            <a:r>
              <a:rPr lang="sv-SE" sz="1500" dirty="0">
                <a:solidFill>
                  <a:srgbClr val="000000"/>
                </a:solidFill>
                <a:latin typeface="Arial" charset="0"/>
              </a:rPr>
              <a:t>Karriärvägar</a:t>
            </a:r>
          </a:p>
        </p:txBody>
      </p:sp>
      <p:sp>
        <p:nvSpPr>
          <p:cNvPr id="760843" name="Text Box 11"/>
          <p:cNvSpPr txBox="1">
            <a:spLocks noChangeArrowheads="1"/>
          </p:cNvSpPr>
          <p:nvPr/>
        </p:nvSpPr>
        <p:spPr bwMode="auto">
          <a:xfrm>
            <a:off x="5097066" y="3971925"/>
            <a:ext cx="2066925" cy="553998"/>
          </a:xfrm>
          <a:prstGeom prst="rect">
            <a:avLst/>
          </a:prstGeom>
          <a:noFill/>
          <a:ln w="9525">
            <a:noFill/>
            <a:miter lim="800000"/>
            <a:headEnd/>
            <a:tailEnd/>
          </a:ln>
        </p:spPr>
        <p:txBody>
          <a:bodyPr>
            <a:spAutoFit/>
          </a:bodyPr>
          <a:lstStyle/>
          <a:p>
            <a:pPr marL="257175" indent="-257175" eaLnBrk="1" hangingPunct="1">
              <a:spcBef>
                <a:spcPct val="20000"/>
              </a:spcBef>
              <a:buClr>
                <a:srgbClr val="870052"/>
              </a:buClr>
              <a:buFont typeface="Wingdings" pitchFamily="2" charset="2"/>
              <a:buChar char="§"/>
            </a:pPr>
            <a:r>
              <a:rPr lang="sv-SE" sz="1500" dirty="0">
                <a:solidFill>
                  <a:srgbClr val="000000"/>
                </a:solidFill>
                <a:latin typeface="Arial" charset="0"/>
              </a:rPr>
              <a:t>Tillfredställelse och välbefinnande</a:t>
            </a:r>
          </a:p>
        </p:txBody>
      </p:sp>
      <p:sp>
        <p:nvSpPr>
          <p:cNvPr id="760844" name="Text Box 12"/>
          <p:cNvSpPr txBox="1">
            <a:spLocks noChangeArrowheads="1"/>
          </p:cNvSpPr>
          <p:nvPr/>
        </p:nvSpPr>
        <p:spPr bwMode="auto">
          <a:xfrm>
            <a:off x="1331119" y="2950369"/>
            <a:ext cx="1484702" cy="323165"/>
          </a:xfrm>
          <a:prstGeom prst="rect">
            <a:avLst/>
          </a:prstGeom>
          <a:noFill/>
          <a:ln w="9525">
            <a:noFill/>
            <a:miter lim="800000"/>
            <a:headEnd/>
            <a:tailEnd/>
          </a:ln>
        </p:spPr>
        <p:txBody>
          <a:bodyPr wrap="none">
            <a:spAutoFit/>
          </a:bodyPr>
          <a:lstStyle/>
          <a:p>
            <a:pPr marL="257175" indent="-257175" eaLnBrk="1" hangingPunct="1">
              <a:spcBef>
                <a:spcPct val="20000"/>
              </a:spcBef>
              <a:buClr>
                <a:srgbClr val="870052"/>
              </a:buClr>
              <a:buFont typeface="Wingdings" pitchFamily="2" charset="2"/>
              <a:buChar char="§"/>
            </a:pPr>
            <a:r>
              <a:rPr lang="sv-SE" sz="1500" dirty="0">
                <a:solidFill>
                  <a:srgbClr val="000000"/>
                </a:solidFill>
                <a:latin typeface="Arial" charset="0"/>
              </a:rPr>
              <a:t>Studievillkor</a:t>
            </a:r>
          </a:p>
        </p:txBody>
      </p:sp>
      <p:sp>
        <p:nvSpPr>
          <p:cNvPr id="760845" name="Text Box 13"/>
          <p:cNvSpPr txBox="1">
            <a:spLocks noChangeArrowheads="1"/>
          </p:cNvSpPr>
          <p:nvPr/>
        </p:nvSpPr>
        <p:spPr bwMode="auto">
          <a:xfrm>
            <a:off x="4232672" y="2945607"/>
            <a:ext cx="1494320" cy="323165"/>
          </a:xfrm>
          <a:prstGeom prst="rect">
            <a:avLst/>
          </a:prstGeom>
          <a:noFill/>
          <a:ln w="9525">
            <a:noFill/>
            <a:miter lim="800000"/>
            <a:headEnd/>
            <a:tailEnd/>
          </a:ln>
        </p:spPr>
        <p:txBody>
          <a:bodyPr wrap="none">
            <a:spAutoFit/>
          </a:bodyPr>
          <a:lstStyle/>
          <a:p>
            <a:pPr marL="257175" indent="-257175" eaLnBrk="1" hangingPunct="1">
              <a:spcBef>
                <a:spcPct val="20000"/>
              </a:spcBef>
              <a:buClr>
                <a:srgbClr val="870052"/>
              </a:buClr>
              <a:buFont typeface="Wingdings" pitchFamily="2" charset="2"/>
              <a:buChar char="§"/>
            </a:pPr>
            <a:r>
              <a:rPr lang="sv-SE" sz="1500" dirty="0">
                <a:solidFill>
                  <a:srgbClr val="000000"/>
                </a:solidFill>
                <a:latin typeface="Arial" charset="0"/>
              </a:rPr>
              <a:t>Arbetsvillkor</a:t>
            </a:r>
          </a:p>
        </p:txBody>
      </p:sp>
      <p:sp>
        <p:nvSpPr>
          <p:cNvPr id="18" name="Platshållare för sidfot 5"/>
          <p:cNvSpPr txBox="1">
            <a:spLocks/>
          </p:cNvSpPr>
          <p:nvPr/>
        </p:nvSpPr>
        <p:spPr bwMode="auto">
          <a:xfrm>
            <a:off x="1485900" y="4857750"/>
            <a:ext cx="21717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algn="l" rtl="0" eaLnBrk="0" fontAlgn="base" hangingPunct="0">
              <a:spcBef>
                <a:spcPct val="0"/>
              </a:spcBef>
              <a:spcAft>
                <a:spcPct val="0"/>
              </a:spcAft>
              <a:defRPr sz="800" kern="1200">
                <a:solidFill>
                  <a:schemeClr val="bg2"/>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a:lstStyle>
          <a:p>
            <a:pPr defTabSz="685800">
              <a:defRPr/>
            </a:pPr>
            <a:r>
              <a:rPr lang="sv-SE" sz="600">
                <a:solidFill>
                  <a:srgbClr val="808080"/>
                </a:solidFill>
                <a:latin typeface="Arial"/>
              </a:rPr>
              <a:t>Ann Rudman</a:t>
            </a:r>
            <a:endParaRPr lang="sv-SE" sz="600" dirty="0">
              <a:solidFill>
                <a:srgbClr val="808080"/>
              </a:solidFill>
              <a:latin typeface="Arial"/>
            </a:endParaRPr>
          </a:p>
        </p:txBody>
      </p:sp>
    </p:spTree>
    <p:extLst>
      <p:ext uri="{BB962C8B-B14F-4D97-AF65-F5344CB8AC3E}">
        <p14:creationId xmlns:p14="http://schemas.microsoft.com/office/powerpoint/2010/main" val="496626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331640" y="585788"/>
            <a:ext cx="6588732" cy="857250"/>
          </a:xfrm>
        </p:spPr>
        <p:txBody>
          <a:bodyPr/>
          <a:lstStyle/>
          <a:p>
            <a:r>
              <a:rPr lang="sv-SE" dirty="0"/>
              <a:t>Efter tre månader i arbetslivet: </a:t>
            </a:r>
            <a:br>
              <a:rPr lang="sv-SE" dirty="0"/>
            </a:br>
            <a:r>
              <a:rPr lang="sv-SE" sz="1500" dirty="0"/>
              <a:t>kompetensutveckling, socialt stöd och arbetsförhållanden </a:t>
            </a:r>
          </a:p>
        </p:txBody>
      </p:sp>
      <p:sp>
        <p:nvSpPr>
          <p:cNvPr id="3" name="Platshållare för innehåll 2"/>
          <p:cNvSpPr>
            <a:spLocks noGrp="1"/>
          </p:cNvSpPr>
          <p:nvPr>
            <p:ph idx="1"/>
          </p:nvPr>
        </p:nvSpPr>
        <p:spPr>
          <a:xfrm>
            <a:off x="1547812" y="1590675"/>
            <a:ext cx="6912620" cy="3086100"/>
          </a:xfrm>
        </p:spPr>
        <p:txBody>
          <a:bodyPr/>
          <a:lstStyle/>
          <a:p>
            <a:pPr marL="0" indent="0" algn="ctr">
              <a:buNone/>
            </a:pPr>
            <a:r>
              <a:rPr lang="sv-SE" sz="2100" dirty="0"/>
              <a:t>+</a:t>
            </a:r>
          </a:p>
          <a:p>
            <a:pPr lvl="0"/>
            <a:r>
              <a:rPr lang="sv-SE" dirty="0"/>
              <a:t>Vikten av att ha haft betydande kompetensupplevelser</a:t>
            </a:r>
          </a:p>
          <a:p>
            <a:pPr lvl="0"/>
            <a:r>
              <a:rPr lang="sv-SE" dirty="0"/>
              <a:t>Positiva arbetsrelationer </a:t>
            </a:r>
          </a:p>
          <a:p>
            <a:pPr marL="0" indent="0" algn="ctr">
              <a:buNone/>
            </a:pPr>
            <a:r>
              <a:rPr lang="sv-SE" sz="2100" dirty="0"/>
              <a:t>-</a:t>
            </a:r>
          </a:p>
          <a:p>
            <a:pPr lvl="0"/>
            <a:endParaRPr lang="sv-SE" dirty="0"/>
          </a:p>
          <a:p>
            <a:pPr lvl="0"/>
            <a:r>
              <a:rPr lang="sv-SE" dirty="0"/>
              <a:t>Avsaknad av kompetensupplevelser</a:t>
            </a:r>
          </a:p>
          <a:p>
            <a:pPr lvl="0"/>
            <a:r>
              <a:rPr lang="sv-SE" dirty="0"/>
              <a:t>Avsaknad av positiva arbetsrelationer</a:t>
            </a:r>
          </a:p>
          <a:p>
            <a:pPr lvl="0"/>
            <a:r>
              <a:rPr lang="sv-SE" dirty="0"/>
              <a:t>Att inte känna rollklarhet</a:t>
            </a:r>
          </a:p>
        </p:txBody>
      </p:sp>
      <p:sp>
        <p:nvSpPr>
          <p:cNvPr id="4" name="Platshållare för bildnummer 3"/>
          <p:cNvSpPr>
            <a:spLocks noGrp="1"/>
          </p:cNvSpPr>
          <p:nvPr>
            <p:ph type="sldNum" sz="quarter" idx="12"/>
          </p:nvPr>
        </p:nvSpPr>
        <p:spPr/>
        <p:txBody>
          <a:bodyPr/>
          <a:lstStyle/>
          <a:p>
            <a:pPr>
              <a:defRPr/>
            </a:pPr>
            <a:fld id="{AA0C4F6E-6E30-4D57-9E99-0EB700EC5000}" type="slidenum">
              <a:rPr lang="sv-SE" smtClean="0">
                <a:solidFill>
                  <a:srgbClr val="808080"/>
                </a:solidFill>
              </a:rPr>
              <a:pPr>
                <a:defRPr/>
              </a:pPr>
              <a:t>60</a:t>
            </a:fld>
            <a:endParaRPr lang="sv-SE">
              <a:solidFill>
                <a:srgbClr val="808080"/>
              </a:solidFill>
            </a:endParaRPr>
          </a:p>
        </p:txBody>
      </p:sp>
    </p:spTree>
    <p:extLst>
      <p:ext uri="{BB962C8B-B14F-4D97-AF65-F5344CB8AC3E}">
        <p14:creationId xmlns:p14="http://schemas.microsoft.com/office/powerpoint/2010/main" val="25633747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pPr>
              <a:defRPr/>
            </a:pPr>
            <a:fld id="{A4260473-B31E-4C8D-97CB-306EDAE423FF}" type="datetime4">
              <a:rPr lang="sv-SE" smtClean="0">
                <a:solidFill>
                  <a:srgbClr val="808080"/>
                </a:solidFill>
              </a:rPr>
              <a:pPr>
                <a:defRPr/>
              </a:pPr>
              <a:t>16 september 2024</a:t>
            </a:fld>
            <a:endParaRPr lang="sv-SE">
              <a:solidFill>
                <a:srgbClr val="808080"/>
              </a:solidFill>
            </a:endParaRPr>
          </a:p>
        </p:txBody>
      </p:sp>
      <p:sp>
        <p:nvSpPr>
          <p:cNvPr id="5" name="Platshållare för sidfot 4"/>
          <p:cNvSpPr>
            <a:spLocks noGrp="1"/>
          </p:cNvSpPr>
          <p:nvPr>
            <p:ph type="ftr" sz="quarter" idx="11"/>
          </p:nvPr>
        </p:nvSpPr>
        <p:spPr bwMode="auto">
          <a:xfrm>
            <a:off x="457200" y="64770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sv-SE"/>
            </a:defPPr>
            <a:lvl1pPr marL="0" algn="l" defTabSz="914400" rtl="0" eaLnBrk="0" latinLnBrk="0" hangingPunct="0">
              <a:spcBef>
                <a:spcPct val="0"/>
              </a:spcBef>
              <a:buClrTx/>
              <a:buFontTx/>
              <a:buNone/>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sv-SE">
                <a:solidFill>
                  <a:srgbClr val="808080"/>
                </a:solidFill>
              </a:rPr>
              <a:t>Petter Gustavsson</a:t>
            </a:r>
            <a:endParaRPr lang="sv-SE" dirty="0">
              <a:solidFill>
                <a:srgbClr val="808080"/>
              </a:solidFill>
            </a:endParaRPr>
          </a:p>
        </p:txBody>
      </p:sp>
      <p:sp>
        <p:nvSpPr>
          <p:cNvPr id="6" name="Platshållare för bildnummer 5"/>
          <p:cNvSpPr>
            <a:spLocks noGrp="1"/>
          </p:cNvSpPr>
          <p:nvPr>
            <p:ph type="sldNum" sz="quarter" idx="12"/>
          </p:nvPr>
        </p:nvSpPr>
        <p:spPr/>
        <p:txBody>
          <a:bodyPr/>
          <a:lstStyle/>
          <a:p>
            <a:pPr>
              <a:defRPr/>
            </a:pPr>
            <a:fld id="{B7EDDD16-8084-4129-BE07-5E1A460EEAB7}" type="slidenum">
              <a:rPr lang="sv-SE" smtClean="0">
                <a:solidFill>
                  <a:srgbClr val="808080"/>
                </a:solidFill>
              </a:rPr>
              <a:pPr>
                <a:defRPr/>
              </a:pPr>
              <a:t>61</a:t>
            </a:fld>
            <a:endParaRPr lang="sv-SE">
              <a:solidFill>
                <a:srgbClr val="808080"/>
              </a:solidFill>
            </a:endParaRPr>
          </a:p>
        </p:txBody>
      </p:sp>
      <p:pic>
        <p:nvPicPr>
          <p:cNvPr id="69634" name="Picture 2" descr="http://www.fm-base.co.uk/forum/attachments/football-manager-2015-tactics/906447d1411399654-what-tactic-should-i-use-1296131-27915488-1600-9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054" y="58180"/>
            <a:ext cx="2158368" cy="1437746"/>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p:cNvPicPr>
            <a:picLocks noChangeAspect="1"/>
          </p:cNvPicPr>
          <p:nvPr/>
        </p:nvPicPr>
        <p:blipFill rotWithShape="1">
          <a:blip r:embed="rId4"/>
          <a:srcRect l="24993"/>
          <a:stretch/>
        </p:blipFill>
        <p:spPr>
          <a:xfrm>
            <a:off x="5945003" y="58180"/>
            <a:ext cx="1972553" cy="1440883"/>
          </a:xfrm>
          <a:prstGeom prst="rect">
            <a:avLst/>
          </a:prstGeom>
        </p:spPr>
      </p:pic>
      <p:sp>
        <p:nvSpPr>
          <p:cNvPr id="3" name="textruta 2"/>
          <p:cNvSpPr txBox="1"/>
          <p:nvPr/>
        </p:nvSpPr>
        <p:spPr>
          <a:xfrm>
            <a:off x="1471615" y="1869040"/>
            <a:ext cx="6156536" cy="507831"/>
          </a:xfrm>
          <a:prstGeom prst="rect">
            <a:avLst/>
          </a:prstGeom>
          <a:noFill/>
        </p:spPr>
        <p:txBody>
          <a:bodyPr wrap="square" rtlCol="0">
            <a:spAutoFit/>
          </a:bodyPr>
          <a:lstStyle/>
          <a:p>
            <a:r>
              <a:rPr lang="sv-SE" sz="27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lt"/>
              </a:rPr>
              <a:t>TAKTIK         PROCESSER    MÅL</a:t>
            </a:r>
          </a:p>
        </p:txBody>
      </p:sp>
      <p:pic>
        <p:nvPicPr>
          <p:cNvPr id="13" name="Bildobjekt 12"/>
          <p:cNvPicPr>
            <a:picLocks noChangeAspect="1"/>
          </p:cNvPicPr>
          <p:nvPr/>
        </p:nvPicPr>
        <p:blipFill>
          <a:blip r:embed="rId5"/>
          <a:stretch>
            <a:fillRect/>
          </a:stretch>
        </p:blipFill>
        <p:spPr>
          <a:xfrm>
            <a:off x="3657600" y="85224"/>
            <a:ext cx="2113897" cy="1410703"/>
          </a:xfrm>
          <a:prstGeom prst="rect">
            <a:avLst/>
          </a:prstGeom>
        </p:spPr>
      </p:pic>
      <p:sp>
        <p:nvSpPr>
          <p:cNvPr id="7" name="textruta 6"/>
          <p:cNvSpPr txBox="1"/>
          <p:nvPr/>
        </p:nvSpPr>
        <p:spPr>
          <a:xfrm>
            <a:off x="1380645" y="2565984"/>
            <a:ext cx="2580554" cy="1938992"/>
          </a:xfrm>
          <a:prstGeom prst="rect">
            <a:avLst/>
          </a:prstGeom>
          <a:noFill/>
        </p:spPr>
        <p:txBody>
          <a:bodyPr wrap="square" rtlCol="0">
            <a:spAutoFit/>
          </a:bodyPr>
          <a:lstStyle/>
          <a:p>
            <a:pPr marL="257175" indent="-257175">
              <a:buFont typeface="Arial" panose="020B0604020202020204" pitchFamily="34" charset="0"/>
              <a:buChar char="•"/>
            </a:pPr>
            <a:r>
              <a:rPr lang="sv-SE" sz="1500" dirty="0">
                <a:latin typeface="+mj-lt"/>
              </a:rPr>
              <a:t>Rekrytering</a:t>
            </a:r>
          </a:p>
          <a:p>
            <a:pPr marL="257175" indent="-257175">
              <a:buFont typeface="Arial" panose="020B0604020202020204" pitchFamily="34" charset="0"/>
              <a:buChar char="•"/>
            </a:pPr>
            <a:r>
              <a:rPr lang="sv-SE" sz="1500" dirty="0">
                <a:latin typeface="+mj-lt"/>
              </a:rPr>
              <a:t>Handledning</a:t>
            </a:r>
          </a:p>
          <a:p>
            <a:pPr marL="257175" indent="-257175">
              <a:buFont typeface="Arial" panose="020B0604020202020204" pitchFamily="34" charset="0"/>
              <a:buChar char="•"/>
            </a:pPr>
            <a:r>
              <a:rPr lang="sv-SE" sz="1500" dirty="0">
                <a:latin typeface="+mj-lt"/>
              </a:rPr>
              <a:t>Mentorträffar</a:t>
            </a:r>
          </a:p>
          <a:p>
            <a:pPr marL="257175" indent="-257175">
              <a:buFont typeface="Arial" panose="020B0604020202020204" pitchFamily="34" charset="0"/>
              <a:buChar char="•"/>
            </a:pPr>
            <a:r>
              <a:rPr lang="sv-SE" sz="1500" dirty="0">
                <a:latin typeface="+mj-lt"/>
              </a:rPr>
              <a:t>Utbildningsdagar</a:t>
            </a:r>
          </a:p>
          <a:p>
            <a:pPr marL="257175" indent="-257175">
              <a:buFont typeface="Arial" panose="020B0604020202020204" pitchFamily="34" charset="0"/>
              <a:buChar char="•"/>
            </a:pPr>
            <a:r>
              <a:rPr lang="sv-SE" sz="1500" dirty="0">
                <a:latin typeface="+mj-lt"/>
              </a:rPr>
              <a:t>Begränsat uppdrag</a:t>
            </a:r>
          </a:p>
          <a:p>
            <a:pPr marL="257175" indent="-257175">
              <a:buFont typeface="Arial" panose="020B0604020202020204" pitchFamily="34" charset="0"/>
              <a:buChar char="•"/>
            </a:pPr>
            <a:endParaRPr lang="sv-SE" sz="1500" dirty="0">
              <a:latin typeface="+mj-lt"/>
            </a:endParaRPr>
          </a:p>
          <a:p>
            <a:pPr marL="257175" indent="-257175">
              <a:buFont typeface="Arial" panose="020B0604020202020204" pitchFamily="34" charset="0"/>
              <a:buChar char="•"/>
            </a:pPr>
            <a:r>
              <a:rPr lang="sv-SE" sz="1500" dirty="0">
                <a:latin typeface="+mj-lt"/>
              </a:rPr>
              <a:t>Proaktivitet</a:t>
            </a:r>
          </a:p>
          <a:p>
            <a:pPr marL="257175" indent="-257175">
              <a:buFont typeface="Arial" panose="020B0604020202020204" pitchFamily="34" charset="0"/>
              <a:buChar char="•"/>
            </a:pPr>
            <a:endParaRPr lang="sv-SE" sz="1500" dirty="0">
              <a:latin typeface="+mj-lt"/>
            </a:endParaRPr>
          </a:p>
        </p:txBody>
      </p:sp>
      <p:sp>
        <p:nvSpPr>
          <p:cNvPr id="11" name="textruta 10"/>
          <p:cNvSpPr txBox="1"/>
          <p:nvPr/>
        </p:nvSpPr>
        <p:spPr>
          <a:xfrm>
            <a:off x="3454566" y="2564281"/>
            <a:ext cx="3655717" cy="1015663"/>
          </a:xfrm>
          <a:prstGeom prst="rect">
            <a:avLst/>
          </a:prstGeom>
          <a:noFill/>
        </p:spPr>
        <p:txBody>
          <a:bodyPr wrap="square" rtlCol="0">
            <a:spAutoFit/>
          </a:bodyPr>
          <a:lstStyle/>
          <a:p>
            <a:pPr marL="257175" indent="-257175">
              <a:buFont typeface="Arial" panose="020B0604020202020204" pitchFamily="34" charset="0"/>
              <a:buChar char="•"/>
            </a:pPr>
            <a:r>
              <a:rPr lang="sv-SE" sz="1500" dirty="0">
                <a:latin typeface="+mj-lt"/>
              </a:rPr>
              <a:t>Rollklarhet</a:t>
            </a:r>
          </a:p>
          <a:p>
            <a:pPr marL="257175" indent="-257175">
              <a:buFont typeface="Arial" panose="020B0604020202020204" pitchFamily="34" charset="0"/>
              <a:buChar char="•"/>
            </a:pPr>
            <a:r>
              <a:rPr lang="sv-SE" sz="1500" dirty="0">
                <a:latin typeface="+mj-lt"/>
              </a:rPr>
              <a:t>Handlingskraft </a:t>
            </a:r>
          </a:p>
          <a:p>
            <a:pPr marL="257175" indent="-257175">
              <a:buFont typeface="Arial" panose="020B0604020202020204" pitchFamily="34" charset="0"/>
              <a:buChar char="•"/>
            </a:pPr>
            <a:r>
              <a:rPr lang="sv-SE" sz="1500" dirty="0">
                <a:latin typeface="+mj-lt"/>
              </a:rPr>
              <a:t>Social integrering</a:t>
            </a:r>
          </a:p>
          <a:p>
            <a:pPr marL="257175" indent="-257175">
              <a:buFont typeface="Arial" panose="020B0604020202020204" pitchFamily="34" charset="0"/>
              <a:buChar char="•"/>
            </a:pPr>
            <a:endParaRPr lang="sv-SE" sz="1500" dirty="0">
              <a:latin typeface="+mj-lt"/>
            </a:endParaRPr>
          </a:p>
        </p:txBody>
      </p:sp>
      <p:sp>
        <p:nvSpPr>
          <p:cNvPr id="12" name="Höger 11"/>
          <p:cNvSpPr/>
          <p:nvPr/>
        </p:nvSpPr>
        <p:spPr bwMode="auto">
          <a:xfrm>
            <a:off x="2871624" y="3985125"/>
            <a:ext cx="1026114" cy="70207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latin typeface="Arial" charset="0"/>
            </a:endParaRPr>
          </a:p>
        </p:txBody>
      </p:sp>
      <p:sp>
        <p:nvSpPr>
          <p:cNvPr id="14" name="textruta 13"/>
          <p:cNvSpPr txBox="1"/>
          <p:nvPr/>
        </p:nvSpPr>
        <p:spPr>
          <a:xfrm>
            <a:off x="5641001" y="2566664"/>
            <a:ext cx="2580555" cy="1938992"/>
          </a:xfrm>
          <a:prstGeom prst="rect">
            <a:avLst/>
          </a:prstGeom>
          <a:noFill/>
        </p:spPr>
        <p:txBody>
          <a:bodyPr wrap="square" rtlCol="0">
            <a:spAutoFit/>
          </a:bodyPr>
          <a:lstStyle/>
          <a:p>
            <a:pPr marL="257175" indent="-257175">
              <a:buFont typeface="Arial" panose="020B0604020202020204" pitchFamily="34" charset="0"/>
              <a:buChar char="•"/>
            </a:pPr>
            <a:r>
              <a:rPr lang="sv-SE" sz="1500" dirty="0">
                <a:latin typeface="+mj-lt"/>
              </a:rPr>
              <a:t>Nöjd/trivs</a:t>
            </a:r>
          </a:p>
          <a:p>
            <a:pPr marL="257175" indent="-257175">
              <a:buFont typeface="Arial" panose="020B0604020202020204" pitchFamily="34" charset="0"/>
              <a:buChar char="•"/>
            </a:pPr>
            <a:r>
              <a:rPr lang="sv-SE" sz="1500" dirty="0">
                <a:latin typeface="+mj-lt"/>
              </a:rPr>
              <a:t>Ansvar/delaktig</a:t>
            </a:r>
          </a:p>
          <a:p>
            <a:pPr marL="257175" indent="-257175">
              <a:buFont typeface="Arial" panose="020B0604020202020204" pitchFamily="34" charset="0"/>
              <a:buChar char="•"/>
            </a:pPr>
            <a:r>
              <a:rPr lang="sv-SE" sz="1500" dirty="0">
                <a:latin typeface="+mj-lt"/>
              </a:rPr>
              <a:t>Vilja att stanna</a:t>
            </a:r>
          </a:p>
          <a:p>
            <a:pPr marL="257175" indent="-257175">
              <a:buFont typeface="Arial" panose="020B0604020202020204" pitchFamily="34" charset="0"/>
              <a:buChar char="•"/>
            </a:pPr>
            <a:endParaRPr lang="sv-SE" sz="1500" dirty="0">
              <a:latin typeface="+mj-lt"/>
            </a:endParaRPr>
          </a:p>
          <a:p>
            <a:pPr marL="257175" indent="-257175">
              <a:buFont typeface="Arial" panose="020B0604020202020204" pitchFamily="34" charset="0"/>
              <a:buChar char="•"/>
            </a:pPr>
            <a:r>
              <a:rPr lang="sv-SE" sz="1500" dirty="0">
                <a:latin typeface="+mj-lt"/>
              </a:rPr>
              <a:t>Tilltro till färdigheter</a:t>
            </a:r>
          </a:p>
          <a:p>
            <a:pPr marL="257175" indent="-257175">
              <a:buFont typeface="Arial" panose="020B0604020202020204" pitchFamily="34" charset="0"/>
              <a:buChar char="•"/>
            </a:pPr>
            <a:r>
              <a:rPr lang="sv-SE" sz="1500" dirty="0">
                <a:latin typeface="+mj-lt"/>
              </a:rPr>
              <a:t>Säker yrkestillhörighet</a:t>
            </a:r>
          </a:p>
          <a:p>
            <a:pPr marL="257175" indent="-257175">
              <a:buFont typeface="Arial" panose="020B0604020202020204" pitchFamily="34" charset="0"/>
              <a:buChar char="•"/>
            </a:pPr>
            <a:endParaRPr lang="sv-SE" sz="1500" dirty="0">
              <a:latin typeface="+mj-lt"/>
            </a:endParaRPr>
          </a:p>
          <a:p>
            <a:pPr marL="257175" indent="-257175">
              <a:buFont typeface="Arial" panose="020B0604020202020204" pitchFamily="34" charset="0"/>
              <a:buChar char="•"/>
            </a:pPr>
            <a:r>
              <a:rPr lang="sv-SE" sz="1500" dirty="0">
                <a:latin typeface="+mj-lt"/>
              </a:rPr>
              <a:t>Eget välbefinnande</a:t>
            </a:r>
          </a:p>
        </p:txBody>
      </p:sp>
      <p:sp>
        <p:nvSpPr>
          <p:cNvPr id="15" name="Höger 14"/>
          <p:cNvSpPr/>
          <p:nvPr/>
        </p:nvSpPr>
        <p:spPr bwMode="auto">
          <a:xfrm>
            <a:off x="4875661" y="3985125"/>
            <a:ext cx="1026114" cy="70207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indent="-257175" defTabSz="685800" eaLnBrk="1" hangingPunct="1">
              <a:spcBef>
                <a:spcPct val="20000"/>
              </a:spcBef>
              <a:buClr>
                <a:schemeClr val="accent1"/>
              </a:buClr>
              <a:buFont typeface="Wingdings" pitchFamily="2" charset="2"/>
              <a:buChar char="§"/>
            </a:pPr>
            <a:endParaRPr lang="sv-SE" sz="1500">
              <a:latin typeface="Arial" charset="0"/>
            </a:endParaRPr>
          </a:p>
        </p:txBody>
      </p:sp>
      <p:sp>
        <p:nvSpPr>
          <p:cNvPr id="2" name="Rundad rektangulär bildtext 1"/>
          <p:cNvSpPr/>
          <p:nvPr/>
        </p:nvSpPr>
        <p:spPr bwMode="auto">
          <a:xfrm>
            <a:off x="323528" y="218366"/>
            <a:ext cx="5760640" cy="1480127"/>
          </a:xfrm>
          <a:prstGeom prst="wedgeRoundRectCallout">
            <a:avLst>
              <a:gd name="adj1" fmla="val 24846"/>
              <a:gd name="adj2" fmla="val 64564"/>
              <a:gd name="adj3" fmla="val 16667"/>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rtlCol="0" anchor="t" anchorCtr="0" compatLnSpc="1">
            <a:prstTxWarp prst="textNoShape">
              <a:avLst/>
            </a:prstTxWarp>
          </a:bodyPr>
          <a:lstStyle/>
          <a:p>
            <a:pPr marL="257175" indent="-257175">
              <a:spcBef>
                <a:spcPct val="20000"/>
              </a:spcBef>
              <a:buClr>
                <a:schemeClr val="accent1"/>
              </a:buClr>
              <a:buFont typeface="Wingdings" pitchFamily="2" charset="2"/>
              <a:buChar char="§"/>
            </a:pPr>
            <a:r>
              <a:rPr lang="sv-SE" sz="1400" dirty="0"/>
              <a:t>Att skapa en genuin förståelse för uppdraget (rollklarhet) </a:t>
            </a:r>
          </a:p>
          <a:p>
            <a:pPr marL="257175" indent="-257175">
              <a:spcBef>
                <a:spcPct val="20000"/>
              </a:spcBef>
              <a:buClr>
                <a:schemeClr val="accent1"/>
              </a:buClr>
              <a:buFont typeface="Wingdings" pitchFamily="2" charset="2"/>
              <a:buChar char="§"/>
            </a:pPr>
            <a:r>
              <a:rPr lang="sv-SE" sz="1400" dirty="0"/>
              <a:t>Att erövra nödvändiga färdigheter och bli handlingskraftig (kompetens) </a:t>
            </a:r>
          </a:p>
          <a:p>
            <a:pPr marL="257175" indent="-257175">
              <a:spcBef>
                <a:spcPct val="20000"/>
              </a:spcBef>
              <a:buClr>
                <a:schemeClr val="accent1"/>
              </a:buClr>
              <a:buFont typeface="Wingdings" pitchFamily="2" charset="2"/>
              <a:buChar char="§"/>
            </a:pPr>
            <a:r>
              <a:rPr lang="sv-SE" sz="1400" dirty="0"/>
              <a:t>Att bli accepterad av och integrerad i arbetsgruppen (social integrering). </a:t>
            </a:r>
            <a:endParaRPr lang="sv-SE" sz="1400" dirty="0">
              <a:solidFill>
                <a:schemeClr val="tx1"/>
              </a:solidFill>
              <a:latin typeface="Arial" charset="0"/>
            </a:endParaRPr>
          </a:p>
        </p:txBody>
      </p:sp>
    </p:spTree>
    <p:extLst>
      <p:ext uri="{BB962C8B-B14F-4D97-AF65-F5344CB8AC3E}">
        <p14:creationId xmlns:p14="http://schemas.microsoft.com/office/powerpoint/2010/main" val="1818303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noFill/>
        </p:spPr>
        <p:txBody>
          <a:bodyPr/>
          <a:lstStyle/>
          <a:p>
            <a:endParaRPr lang="sv-SE" dirty="0"/>
          </a:p>
        </p:txBody>
      </p:sp>
      <p:sp>
        <p:nvSpPr>
          <p:cNvPr id="4" name="Platshållare för datum 3"/>
          <p:cNvSpPr>
            <a:spLocks noGrp="1"/>
          </p:cNvSpPr>
          <p:nvPr>
            <p:ph type="dt" sz="half" idx="10"/>
          </p:nvPr>
        </p:nvSpPr>
        <p:spPr/>
        <p:txBody>
          <a:bodyPr/>
          <a:lstStyle/>
          <a:p>
            <a:pPr>
              <a:defRPr/>
            </a:pPr>
            <a:fld id="{A4260473-B31E-4C8D-97CB-306EDAE423FF}" type="datetime4">
              <a:rPr lang="sv-SE" smtClean="0">
                <a:solidFill>
                  <a:srgbClr val="808080"/>
                </a:solidFill>
              </a:rPr>
              <a:pPr>
                <a:defRPr/>
              </a:pPr>
              <a:t>16 september 2024</a:t>
            </a:fld>
            <a:endParaRPr lang="sv-SE">
              <a:solidFill>
                <a:srgbClr val="808080"/>
              </a:solidFill>
            </a:endParaRPr>
          </a:p>
        </p:txBody>
      </p:sp>
      <p:sp>
        <p:nvSpPr>
          <p:cNvPr id="5" name="Platshållare för sidfot 4"/>
          <p:cNvSpPr>
            <a:spLocks noGrp="1"/>
          </p:cNvSpPr>
          <p:nvPr>
            <p:ph type="ftr" sz="quarter" idx="11"/>
          </p:nvPr>
        </p:nvSpPr>
        <p:spPr bwMode="auto">
          <a:xfrm>
            <a:off x="457200" y="64770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sv-SE"/>
            </a:defPPr>
            <a:lvl1pPr marL="0" algn="l" defTabSz="914400" rtl="0" eaLnBrk="0" latinLnBrk="0" hangingPunct="0">
              <a:spcBef>
                <a:spcPct val="0"/>
              </a:spcBef>
              <a:buClrTx/>
              <a:buFontTx/>
              <a:buNone/>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sv-SE">
                <a:solidFill>
                  <a:srgbClr val="808080"/>
                </a:solidFill>
              </a:rPr>
              <a:t>Petter Gustavsson</a:t>
            </a:r>
            <a:endParaRPr lang="sv-SE" dirty="0">
              <a:solidFill>
                <a:srgbClr val="808080"/>
              </a:solidFill>
            </a:endParaRPr>
          </a:p>
        </p:txBody>
      </p:sp>
      <p:sp>
        <p:nvSpPr>
          <p:cNvPr id="6" name="Platshållare för bildnummer 5"/>
          <p:cNvSpPr>
            <a:spLocks noGrp="1"/>
          </p:cNvSpPr>
          <p:nvPr>
            <p:ph type="sldNum" sz="quarter" idx="12"/>
          </p:nvPr>
        </p:nvSpPr>
        <p:spPr/>
        <p:txBody>
          <a:bodyPr/>
          <a:lstStyle/>
          <a:p>
            <a:pPr>
              <a:defRPr/>
            </a:pPr>
            <a:fld id="{B7EDDD16-8084-4129-BE07-5E1A460EEAB7}" type="slidenum">
              <a:rPr lang="sv-SE" smtClean="0">
                <a:solidFill>
                  <a:srgbClr val="808080"/>
                </a:solidFill>
              </a:rPr>
              <a:pPr>
                <a:defRPr/>
              </a:pPr>
              <a:t>62</a:t>
            </a:fld>
            <a:endParaRPr lang="sv-SE">
              <a:solidFill>
                <a:srgbClr val="808080"/>
              </a:solidFill>
            </a:endParaRPr>
          </a:p>
        </p:txBody>
      </p:sp>
      <p:pic>
        <p:nvPicPr>
          <p:cNvPr id="10" name="Bildobjekt 9"/>
          <p:cNvPicPr>
            <a:picLocks noChangeAspect="1"/>
          </p:cNvPicPr>
          <p:nvPr/>
        </p:nvPicPr>
        <p:blipFill rotWithShape="1">
          <a:blip r:embed="rId3"/>
          <a:srcRect l="24993"/>
          <a:stretch/>
        </p:blipFill>
        <p:spPr>
          <a:xfrm>
            <a:off x="5601753" y="686574"/>
            <a:ext cx="1479415" cy="1080662"/>
          </a:xfrm>
          <a:prstGeom prst="rect">
            <a:avLst/>
          </a:prstGeom>
        </p:spPr>
      </p:pic>
      <p:sp>
        <p:nvSpPr>
          <p:cNvPr id="3" name="textruta 2"/>
          <p:cNvSpPr txBox="1"/>
          <p:nvPr/>
        </p:nvSpPr>
        <p:spPr>
          <a:xfrm>
            <a:off x="2246711" y="2044719"/>
            <a:ext cx="4617402" cy="403957"/>
          </a:xfrm>
          <a:prstGeom prst="rect">
            <a:avLst/>
          </a:prstGeom>
          <a:noFill/>
        </p:spPr>
        <p:txBody>
          <a:bodyPr wrap="square" rtlCol="0">
            <a:spAutoFit/>
          </a:bodyPr>
          <a:lstStyle/>
          <a:p>
            <a:r>
              <a:rPr lang="sv-SE" sz="2025"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lt"/>
              </a:rPr>
              <a:t>                       PROCESSER    MÅL</a:t>
            </a:r>
          </a:p>
        </p:txBody>
      </p:sp>
      <p:pic>
        <p:nvPicPr>
          <p:cNvPr id="13" name="Bildobjekt 12"/>
          <p:cNvPicPr>
            <a:picLocks noChangeAspect="1"/>
          </p:cNvPicPr>
          <p:nvPr/>
        </p:nvPicPr>
        <p:blipFill>
          <a:blip r:embed="rId4"/>
          <a:stretch>
            <a:fillRect/>
          </a:stretch>
        </p:blipFill>
        <p:spPr>
          <a:xfrm>
            <a:off x="3886201" y="706856"/>
            <a:ext cx="1585423" cy="1058027"/>
          </a:xfrm>
          <a:prstGeom prst="rect">
            <a:avLst/>
          </a:prstGeom>
        </p:spPr>
      </p:pic>
      <p:sp>
        <p:nvSpPr>
          <p:cNvPr id="11" name="textruta 10"/>
          <p:cNvSpPr txBox="1"/>
          <p:nvPr/>
        </p:nvSpPr>
        <p:spPr>
          <a:xfrm>
            <a:off x="3761911" y="2914185"/>
            <a:ext cx="2741788" cy="784830"/>
          </a:xfrm>
          <a:prstGeom prst="rect">
            <a:avLst/>
          </a:prstGeom>
          <a:noFill/>
        </p:spPr>
        <p:txBody>
          <a:bodyPr wrap="square" rtlCol="0">
            <a:spAutoFit/>
          </a:bodyPr>
          <a:lstStyle/>
          <a:p>
            <a:pPr marL="192881" indent="-192881">
              <a:buFont typeface="Arial" panose="020B0604020202020204" pitchFamily="34" charset="0"/>
              <a:buChar char="•"/>
            </a:pPr>
            <a:r>
              <a:rPr lang="sv-SE" sz="1125" dirty="0">
                <a:latin typeface="+mj-lt"/>
              </a:rPr>
              <a:t>Rollklarhet</a:t>
            </a:r>
          </a:p>
          <a:p>
            <a:pPr marL="192881" indent="-192881">
              <a:buFont typeface="Arial" panose="020B0604020202020204" pitchFamily="34" charset="0"/>
              <a:buChar char="•"/>
            </a:pPr>
            <a:r>
              <a:rPr lang="sv-SE" sz="1125" dirty="0">
                <a:latin typeface="+mj-lt"/>
              </a:rPr>
              <a:t>Handlingskraft </a:t>
            </a:r>
          </a:p>
          <a:p>
            <a:pPr marL="192881" indent="-192881">
              <a:buFont typeface="Arial" panose="020B0604020202020204" pitchFamily="34" charset="0"/>
              <a:buChar char="•"/>
            </a:pPr>
            <a:r>
              <a:rPr lang="sv-SE" sz="1125" dirty="0">
                <a:latin typeface="+mj-lt"/>
              </a:rPr>
              <a:t>Social acceptans</a:t>
            </a:r>
          </a:p>
          <a:p>
            <a:pPr marL="192881" indent="-192881">
              <a:buFont typeface="Arial" panose="020B0604020202020204" pitchFamily="34" charset="0"/>
              <a:buChar char="•"/>
            </a:pPr>
            <a:endParaRPr lang="sv-SE" sz="1125" dirty="0">
              <a:latin typeface="+mj-lt"/>
            </a:endParaRPr>
          </a:p>
        </p:txBody>
      </p:sp>
      <p:sp>
        <p:nvSpPr>
          <p:cNvPr id="14" name="textruta 13"/>
          <p:cNvSpPr txBox="1"/>
          <p:nvPr/>
        </p:nvSpPr>
        <p:spPr>
          <a:xfrm>
            <a:off x="5378011" y="2840738"/>
            <a:ext cx="1935416" cy="1477328"/>
          </a:xfrm>
          <a:prstGeom prst="rect">
            <a:avLst/>
          </a:prstGeom>
          <a:noFill/>
        </p:spPr>
        <p:txBody>
          <a:bodyPr wrap="square" rtlCol="0">
            <a:spAutoFit/>
          </a:bodyPr>
          <a:lstStyle/>
          <a:p>
            <a:pPr marL="192881" indent="-192881">
              <a:buFont typeface="Arial" panose="020B0604020202020204" pitchFamily="34" charset="0"/>
              <a:buChar char="•"/>
            </a:pPr>
            <a:r>
              <a:rPr lang="sv-SE" sz="1125" dirty="0">
                <a:latin typeface="+mj-lt"/>
              </a:rPr>
              <a:t>Nöjd/trivs</a:t>
            </a:r>
          </a:p>
          <a:p>
            <a:pPr marL="192881" indent="-192881">
              <a:buFont typeface="Arial" panose="020B0604020202020204" pitchFamily="34" charset="0"/>
              <a:buChar char="•"/>
            </a:pPr>
            <a:r>
              <a:rPr lang="sv-SE" sz="1125" dirty="0">
                <a:latin typeface="+mj-lt"/>
              </a:rPr>
              <a:t>Ansvar/delaktig</a:t>
            </a:r>
          </a:p>
          <a:p>
            <a:pPr marL="192881" indent="-192881">
              <a:buFont typeface="Arial" panose="020B0604020202020204" pitchFamily="34" charset="0"/>
              <a:buChar char="•"/>
            </a:pPr>
            <a:r>
              <a:rPr lang="sv-SE" sz="1125" dirty="0">
                <a:latin typeface="+mj-lt"/>
              </a:rPr>
              <a:t>Vilja att stanna</a:t>
            </a:r>
          </a:p>
          <a:p>
            <a:pPr marL="192881" indent="-192881">
              <a:buFont typeface="Arial" panose="020B0604020202020204" pitchFamily="34" charset="0"/>
              <a:buChar char="•"/>
            </a:pPr>
            <a:endParaRPr lang="sv-SE" sz="1125" dirty="0">
              <a:latin typeface="+mj-lt"/>
            </a:endParaRPr>
          </a:p>
          <a:p>
            <a:pPr marL="192881" indent="-192881">
              <a:buFont typeface="Arial" panose="020B0604020202020204" pitchFamily="34" charset="0"/>
              <a:buChar char="•"/>
            </a:pPr>
            <a:r>
              <a:rPr lang="sv-SE" sz="1125" dirty="0">
                <a:latin typeface="+mj-lt"/>
              </a:rPr>
              <a:t>Tilltro till färdigheter</a:t>
            </a:r>
          </a:p>
          <a:p>
            <a:pPr marL="192881" indent="-192881">
              <a:buFont typeface="Arial" panose="020B0604020202020204" pitchFamily="34" charset="0"/>
              <a:buChar char="•"/>
            </a:pPr>
            <a:r>
              <a:rPr lang="sv-SE" sz="1125" dirty="0">
                <a:latin typeface="+mj-lt"/>
              </a:rPr>
              <a:t>Yrkestillhörighet</a:t>
            </a:r>
          </a:p>
          <a:p>
            <a:pPr marL="192881" indent="-192881">
              <a:buFont typeface="Arial" panose="020B0604020202020204" pitchFamily="34" charset="0"/>
              <a:buChar char="•"/>
            </a:pPr>
            <a:endParaRPr lang="sv-SE" sz="1125" dirty="0">
              <a:latin typeface="+mj-lt"/>
            </a:endParaRPr>
          </a:p>
          <a:p>
            <a:pPr marL="192881" indent="-192881">
              <a:buFont typeface="Arial" panose="020B0604020202020204" pitchFamily="34" charset="0"/>
              <a:buChar char="•"/>
            </a:pPr>
            <a:r>
              <a:rPr lang="sv-SE" sz="1125" dirty="0">
                <a:latin typeface="+mj-lt"/>
              </a:rPr>
              <a:t>Eget välbefinnande</a:t>
            </a:r>
          </a:p>
        </p:txBody>
      </p:sp>
      <p:sp>
        <p:nvSpPr>
          <p:cNvPr id="15" name="Höger 14"/>
          <p:cNvSpPr/>
          <p:nvPr/>
        </p:nvSpPr>
        <p:spPr bwMode="auto">
          <a:xfrm>
            <a:off x="4993217" y="2316531"/>
            <a:ext cx="769586" cy="52655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192881" indent="-192881">
              <a:spcBef>
                <a:spcPct val="20000"/>
              </a:spcBef>
              <a:buClr>
                <a:schemeClr val="accent1"/>
              </a:buClr>
              <a:buFont typeface="Wingdings" pitchFamily="2" charset="2"/>
              <a:buChar char="§"/>
            </a:pPr>
            <a:endParaRPr lang="sv-SE" sz="1125">
              <a:latin typeface="Arial" charset="0"/>
            </a:endParaRPr>
          </a:p>
        </p:txBody>
      </p:sp>
      <p:sp>
        <p:nvSpPr>
          <p:cNvPr id="9" name="Kommentar i oval 8"/>
          <p:cNvSpPr/>
          <p:nvPr/>
        </p:nvSpPr>
        <p:spPr bwMode="auto">
          <a:xfrm>
            <a:off x="2127327" y="749048"/>
            <a:ext cx="2080133" cy="1295670"/>
          </a:xfrm>
          <a:prstGeom prst="wedgeEllipseCallout">
            <a:avLst>
              <a:gd name="adj1" fmla="val 53423"/>
              <a:gd name="adj2" fmla="val 48347"/>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51435" tIns="25718" rIns="51435" bIns="25718" numCol="1" rtlCol="0" anchor="t" anchorCtr="0" compatLnSpc="1">
            <a:prstTxWarp prst="textNoShape">
              <a:avLst/>
            </a:prstTxWarp>
          </a:bodyPr>
          <a:lstStyle/>
          <a:p>
            <a:pPr fontAlgn="base">
              <a:spcBef>
                <a:spcPct val="20000"/>
              </a:spcBef>
              <a:spcAft>
                <a:spcPct val="0"/>
              </a:spcAft>
              <a:buClr>
                <a:schemeClr val="accent1"/>
              </a:buClr>
            </a:pPr>
            <a:r>
              <a:rPr lang="sv-SE" sz="1400" dirty="0">
                <a:solidFill>
                  <a:schemeClr val="tx1"/>
                </a:solidFill>
                <a:latin typeface="Arial" charset="0"/>
              </a:rPr>
              <a:t>Är nivåer efter tolv veckor i yrket relaterade till positiva utfall? </a:t>
            </a:r>
          </a:p>
        </p:txBody>
      </p:sp>
    </p:spTree>
    <p:extLst>
      <p:ext uri="{BB962C8B-B14F-4D97-AF65-F5344CB8AC3E}">
        <p14:creationId xmlns:p14="http://schemas.microsoft.com/office/powerpoint/2010/main" val="36599973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noFill/>
        </p:spPr>
        <p:txBody>
          <a:bodyPr/>
          <a:lstStyle/>
          <a:p>
            <a:endParaRPr lang="sv-SE" dirty="0"/>
          </a:p>
        </p:txBody>
      </p:sp>
      <p:sp>
        <p:nvSpPr>
          <p:cNvPr id="4" name="Platshållare för datum 3"/>
          <p:cNvSpPr>
            <a:spLocks noGrp="1"/>
          </p:cNvSpPr>
          <p:nvPr>
            <p:ph type="dt" sz="half" idx="10"/>
          </p:nvPr>
        </p:nvSpPr>
        <p:spPr/>
        <p:txBody>
          <a:bodyPr/>
          <a:lstStyle/>
          <a:p>
            <a:pPr>
              <a:defRPr/>
            </a:pPr>
            <a:fld id="{A4260473-B31E-4C8D-97CB-306EDAE423FF}" type="datetime4">
              <a:rPr lang="sv-SE" smtClean="0">
                <a:solidFill>
                  <a:srgbClr val="808080"/>
                </a:solidFill>
              </a:rPr>
              <a:pPr>
                <a:defRPr/>
              </a:pPr>
              <a:t>16 september 2024</a:t>
            </a:fld>
            <a:endParaRPr lang="sv-SE">
              <a:solidFill>
                <a:srgbClr val="808080"/>
              </a:solidFill>
            </a:endParaRPr>
          </a:p>
        </p:txBody>
      </p:sp>
      <p:sp>
        <p:nvSpPr>
          <p:cNvPr id="5" name="Platshållare för sidfot 4"/>
          <p:cNvSpPr>
            <a:spLocks noGrp="1"/>
          </p:cNvSpPr>
          <p:nvPr>
            <p:ph type="ftr" sz="quarter" idx="11"/>
          </p:nvPr>
        </p:nvSpPr>
        <p:spPr bwMode="auto">
          <a:xfrm>
            <a:off x="457200" y="64770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sv-SE"/>
            </a:defPPr>
            <a:lvl1pPr marL="0" algn="l" defTabSz="914400" rtl="0" eaLnBrk="0" latinLnBrk="0" hangingPunct="0">
              <a:spcBef>
                <a:spcPct val="0"/>
              </a:spcBef>
              <a:buClrTx/>
              <a:buFontTx/>
              <a:buNone/>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sv-SE">
                <a:solidFill>
                  <a:srgbClr val="808080"/>
                </a:solidFill>
              </a:rPr>
              <a:t>Petter Gustavsson</a:t>
            </a:r>
            <a:endParaRPr lang="sv-SE" dirty="0">
              <a:solidFill>
                <a:srgbClr val="808080"/>
              </a:solidFill>
            </a:endParaRPr>
          </a:p>
        </p:txBody>
      </p:sp>
      <p:sp>
        <p:nvSpPr>
          <p:cNvPr id="6" name="Platshållare för bildnummer 5"/>
          <p:cNvSpPr>
            <a:spLocks noGrp="1"/>
          </p:cNvSpPr>
          <p:nvPr>
            <p:ph type="sldNum" sz="quarter" idx="12"/>
          </p:nvPr>
        </p:nvSpPr>
        <p:spPr/>
        <p:txBody>
          <a:bodyPr/>
          <a:lstStyle/>
          <a:p>
            <a:pPr>
              <a:defRPr/>
            </a:pPr>
            <a:fld id="{B7EDDD16-8084-4129-BE07-5E1A460EEAB7}" type="slidenum">
              <a:rPr lang="sv-SE" smtClean="0">
                <a:solidFill>
                  <a:srgbClr val="808080"/>
                </a:solidFill>
              </a:rPr>
              <a:pPr>
                <a:defRPr/>
              </a:pPr>
              <a:t>63</a:t>
            </a:fld>
            <a:endParaRPr lang="sv-SE">
              <a:solidFill>
                <a:srgbClr val="808080"/>
              </a:solidFill>
            </a:endParaRPr>
          </a:p>
        </p:txBody>
      </p:sp>
      <p:pic>
        <p:nvPicPr>
          <p:cNvPr id="10" name="Bildobjekt 9"/>
          <p:cNvPicPr>
            <a:picLocks noChangeAspect="1"/>
          </p:cNvPicPr>
          <p:nvPr/>
        </p:nvPicPr>
        <p:blipFill rotWithShape="1">
          <a:blip r:embed="rId3"/>
          <a:srcRect l="24993"/>
          <a:stretch/>
        </p:blipFill>
        <p:spPr>
          <a:xfrm>
            <a:off x="5601753" y="686574"/>
            <a:ext cx="1479415" cy="1080662"/>
          </a:xfrm>
          <a:prstGeom prst="rect">
            <a:avLst/>
          </a:prstGeom>
        </p:spPr>
      </p:pic>
      <p:sp>
        <p:nvSpPr>
          <p:cNvPr id="3" name="textruta 2"/>
          <p:cNvSpPr txBox="1"/>
          <p:nvPr/>
        </p:nvSpPr>
        <p:spPr>
          <a:xfrm>
            <a:off x="2246711" y="2044719"/>
            <a:ext cx="4617402" cy="403957"/>
          </a:xfrm>
          <a:prstGeom prst="rect">
            <a:avLst/>
          </a:prstGeom>
          <a:noFill/>
        </p:spPr>
        <p:txBody>
          <a:bodyPr wrap="square" rtlCol="0">
            <a:spAutoFit/>
          </a:bodyPr>
          <a:lstStyle/>
          <a:p>
            <a:r>
              <a:rPr lang="sv-SE" sz="2025"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lt"/>
              </a:rPr>
              <a:t>                       PROCESSER    MÅL</a:t>
            </a:r>
          </a:p>
        </p:txBody>
      </p:sp>
      <p:pic>
        <p:nvPicPr>
          <p:cNvPr id="13" name="Bildobjekt 12"/>
          <p:cNvPicPr>
            <a:picLocks noChangeAspect="1"/>
          </p:cNvPicPr>
          <p:nvPr/>
        </p:nvPicPr>
        <p:blipFill>
          <a:blip r:embed="rId4"/>
          <a:stretch>
            <a:fillRect/>
          </a:stretch>
        </p:blipFill>
        <p:spPr>
          <a:xfrm>
            <a:off x="3886201" y="706856"/>
            <a:ext cx="1585423" cy="1058027"/>
          </a:xfrm>
          <a:prstGeom prst="rect">
            <a:avLst/>
          </a:prstGeom>
        </p:spPr>
      </p:pic>
      <p:sp>
        <p:nvSpPr>
          <p:cNvPr id="11" name="textruta 10"/>
          <p:cNvSpPr txBox="1"/>
          <p:nvPr/>
        </p:nvSpPr>
        <p:spPr>
          <a:xfrm>
            <a:off x="3733925" y="2566148"/>
            <a:ext cx="2741788" cy="1477328"/>
          </a:xfrm>
          <a:prstGeom prst="rect">
            <a:avLst/>
          </a:prstGeom>
          <a:noFill/>
        </p:spPr>
        <p:txBody>
          <a:bodyPr wrap="square" rtlCol="0">
            <a:spAutoFit/>
          </a:bodyPr>
          <a:lstStyle/>
          <a:p>
            <a:pPr marL="192881" indent="-192881">
              <a:buFont typeface="Arial" panose="020B0604020202020204" pitchFamily="34" charset="0"/>
              <a:buChar char="•"/>
            </a:pPr>
            <a:r>
              <a:rPr lang="sv-SE" sz="1125" dirty="0">
                <a:solidFill>
                  <a:srgbClr val="00B050"/>
                </a:solidFill>
                <a:latin typeface="+mj-lt"/>
              </a:rPr>
              <a:t>Rollklarhet</a:t>
            </a:r>
          </a:p>
          <a:p>
            <a:pPr marL="192881" indent="-192881">
              <a:buFont typeface="Arial" panose="020B0604020202020204" pitchFamily="34" charset="0"/>
              <a:buChar char="•"/>
            </a:pPr>
            <a:r>
              <a:rPr lang="sv-SE" sz="1125" dirty="0">
                <a:solidFill>
                  <a:srgbClr val="00B050"/>
                </a:solidFill>
                <a:latin typeface="+mj-lt"/>
              </a:rPr>
              <a:t>Social acceptans</a:t>
            </a:r>
          </a:p>
          <a:p>
            <a:pPr marL="192881" indent="-192881">
              <a:buFont typeface="Arial" panose="020B0604020202020204" pitchFamily="34" charset="0"/>
              <a:buChar char="•"/>
            </a:pPr>
            <a:endParaRPr lang="sv-SE" sz="1125" dirty="0">
              <a:solidFill>
                <a:srgbClr val="00B050"/>
              </a:solidFill>
              <a:latin typeface="+mj-lt"/>
            </a:endParaRPr>
          </a:p>
          <a:p>
            <a:pPr marL="192881" indent="-192881">
              <a:buFont typeface="Arial" panose="020B0604020202020204" pitchFamily="34" charset="0"/>
              <a:buChar char="•"/>
            </a:pPr>
            <a:endParaRPr lang="sv-SE" sz="1125" dirty="0">
              <a:solidFill>
                <a:srgbClr val="00B050"/>
              </a:solidFill>
              <a:latin typeface="+mj-lt"/>
            </a:endParaRPr>
          </a:p>
          <a:p>
            <a:pPr marL="192881" indent="-192881">
              <a:buFont typeface="Arial" panose="020B0604020202020204" pitchFamily="34" charset="0"/>
              <a:buChar char="•"/>
            </a:pPr>
            <a:endParaRPr lang="sv-SE" sz="1125" dirty="0">
              <a:solidFill>
                <a:srgbClr val="00B050"/>
              </a:solidFill>
              <a:latin typeface="+mj-lt"/>
            </a:endParaRPr>
          </a:p>
          <a:p>
            <a:pPr marL="192881" indent="-192881">
              <a:buFont typeface="Arial" panose="020B0604020202020204" pitchFamily="34" charset="0"/>
              <a:buChar char="•"/>
            </a:pPr>
            <a:r>
              <a:rPr lang="sv-SE" sz="1125" dirty="0">
                <a:solidFill>
                  <a:srgbClr val="00B050"/>
                </a:solidFill>
                <a:latin typeface="Arial"/>
              </a:rPr>
              <a:t>Handlingskraft</a:t>
            </a:r>
            <a:r>
              <a:rPr lang="sv-SE" sz="1125" dirty="0">
                <a:solidFill>
                  <a:srgbClr val="000000"/>
                </a:solidFill>
                <a:latin typeface="Arial"/>
              </a:rPr>
              <a:t> </a:t>
            </a:r>
          </a:p>
          <a:p>
            <a:pPr marL="192881" indent="-192881">
              <a:buFont typeface="Arial" panose="020B0604020202020204" pitchFamily="34" charset="0"/>
              <a:buChar char="•"/>
            </a:pPr>
            <a:endParaRPr lang="sv-SE" sz="1125" dirty="0">
              <a:solidFill>
                <a:srgbClr val="00B050"/>
              </a:solidFill>
              <a:latin typeface="+mj-lt"/>
            </a:endParaRPr>
          </a:p>
          <a:p>
            <a:pPr marL="192881" indent="-192881">
              <a:buFont typeface="Arial" panose="020B0604020202020204" pitchFamily="34" charset="0"/>
              <a:buChar char="•"/>
            </a:pPr>
            <a:endParaRPr lang="sv-SE" sz="1125" dirty="0">
              <a:latin typeface="+mj-lt"/>
            </a:endParaRPr>
          </a:p>
        </p:txBody>
      </p:sp>
      <p:sp>
        <p:nvSpPr>
          <p:cNvPr id="14" name="textruta 13"/>
          <p:cNvSpPr txBox="1"/>
          <p:nvPr/>
        </p:nvSpPr>
        <p:spPr>
          <a:xfrm>
            <a:off x="5373751" y="2567936"/>
            <a:ext cx="1935416" cy="1477328"/>
          </a:xfrm>
          <a:prstGeom prst="rect">
            <a:avLst/>
          </a:prstGeom>
          <a:noFill/>
        </p:spPr>
        <p:txBody>
          <a:bodyPr wrap="square" rtlCol="0">
            <a:spAutoFit/>
          </a:bodyPr>
          <a:lstStyle/>
          <a:p>
            <a:pPr marL="192881" indent="-192881">
              <a:buFont typeface="Arial" panose="020B0604020202020204" pitchFamily="34" charset="0"/>
              <a:buChar char="•"/>
            </a:pPr>
            <a:r>
              <a:rPr lang="sv-SE" sz="1125" dirty="0">
                <a:solidFill>
                  <a:srgbClr val="00B050"/>
                </a:solidFill>
                <a:latin typeface="+mj-lt"/>
              </a:rPr>
              <a:t>Nöjd/trivs</a:t>
            </a:r>
          </a:p>
          <a:p>
            <a:pPr marL="192881" indent="-192881">
              <a:buFont typeface="Arial" panose="020B0604020202020204" pitchFamily="34" charset="0"/>
              <a:buChar char="•"/>
            </a:pPr>
            <a:r>
              <a:rPr lang="sv-SE" sz="1125" dirty="0">
                <a:solidFill>
                  <a:srgbClr val="00B050"/>
                </a:solidFill>
                <a:latin typeface="+mj-lt"/>
              </a:rPr>
              <a:t>Ansvar/delaktig</a:t>
            </a:r>
          </a:p>
          <a:p>
            <a:pPr marL="192881" indent="-192881">
              <a:buFont typeface="Arial" panose="020B0604020202020204" pitchFamily="34" charset="0"/>
              <a:buChar char="•"/>
            </a:pPr>
            <a:r>
              <a:rPr lang="sv-SE" sz="1125" dirty="0">
                <a:solidFill>
                  <a:srgbClr val="00B050"/>
                </a:solidFill>
                <a:latin typeface="+mj-lt"/>
              </a:rPr>
              <a:t>Vilja att stanna</a:t>
            </a:r>
          </a:p>
          <a:p>
            <a:pPr marL="192881" indent="-192881">
              <a:buFont typeface="Arial" panose="020B0604020202020204" pitchFamily="34" charset="0"/>
              <a:buChar char="•"/>
            </a:pPr>
            <a:endParaRPr lang="sv-SE" sz="1125" dirty="0">
              <a:latin typeface="+mj-lt"/>
            </a:endParaRPr>
          </a:p>
          <a:p>
            <a:pPr marL="192881" indent="-192881">
              <a:buFont typeface="Arial" panose="020B0604020202020204" pitchFamily="34" charset="0"/>
              <a:buChar char="•"/>
            </a:pPr>
            <a:r>
              <a:rPr lang="sv-SE" sz="1125" dirty="0">
                <a:solidFill>
                  <a:srgbClr val="00B050"/>
                </a:solidFill>
                <a:latin typeface="+mj-lt"/>
              </a:rPr>
              <a:t>Tilltro till färdigheter</a:t>
            </a:r>
          </a:p>
          <a:p>
            <a:pPr marL="192881" indent="-192881">
              <a:buFont typeface="Arial" panose="020B0604020202020204" pitchFamily="34" charset="0"/>
              <a:buChar char="•"/>
            </a:pPr>
            <a:r>
              <a:rPr lang="sv-SE" sz="1125" dirty="0">
                <a:solidFill>
                  <a:srgbClr val="00B050"/>
                </a:solidFill>
                <a:latin typeface="+mj-lt"/>
              </a:rPr>
              <a:t>Yrkestillhörighet</a:t>
            </a:r>
          </a:p>
          <a:p>
            <a:pPr marL="192881" indent="-192881">
              <a:buFont typeface="Arial" panose="020B0604020202020204" pitchFamily="34" charset="0"/>
              <a:buChar char="•"/>
            </a:pPr>
            <a:endParaRPr lang="sv-SE" sz="1125" dirty="0">
              <a:solidFill>
                <a:srgbClr val="00B050"/>
              </a:solidFill>
              <a:latin typeface="+mj-lt"/>
            </a:endParaRPr>
          </a:p>
          <a:p>
            <a:pPr marL="192881" indent="-192881">
              <a:buFont typeface="Arial" panose="020B0604020202020204" pitchFamily="34" charset="0"/>
              <a:buChar char="•"/>
            </a:pPr>
            <a:r>
              <a:rPr lang="sv-SE" sz="1125" dirty="0">
                <a:solidFill>
                  <a:srgbClr val="00B050"/>
                </a:solidFill>
                <a:latin typeface="+mj-lt"/>
              </a:rPr>
              <a:t>Eget välbefinnande</a:t>
            </a:r>
          </a:p>
        </p:txBody>
      </p:sp>
      <p:sp>
        <p:nvSpPr>
          <p:cNvPr id="15" name="Höger 14"/>
          <p:cNvSpPr/>
          <p:nvPr/>
        </p:nvSpPr>
        <p:spPr bwMode="auto">
          <a:xfrm>
            <a:off x="4930189" y="2611830"/>
            <a:ext cx="349259" cy="209437"/>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192881" indent="-192881">
              <a:spcBef>
                <a:spcPct val="20000"/>
              </a:spcBef>
              <a:buClr>
                <a:schemeClr val="accent1"/>
              </a:buClr>
              <a:buFont typeface="Wingdings" pitchFamily="2" charset="2"/>
              <a:buChar char="§"/>
            </a:pPr>
            <a:endParaRPr lang="sv-SE" sz="1125">
              <a:latin typeface="Arial" charset="0"/>
            </a:endParaRPr>
          </a:p>
        </p:txBody>
      </p:sp>
      <p:sp>
        <p:nvSpPr>
          <p:cNvPr id="12" name="Höger 14"/>
          <p:cNvSpPr/>
          <p:nvPr/>
        </p:nvSpPr>
        <p:spPr bwMode="auto">
          <a:xfrm>
            <a:off x="4930189" y="3462849"/>
            <a:ext cx="349259" cy="209437"/>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192881" indent="-192881">
              <a:spcBef>
                <a:spcPct val="20000"/>
              </a:spcBef>
              <a:buClr>
                <a:schemeClr val="accent1"/>
              </a:buClr>
              <a:buFont typeface="Wingdings" pitchFamily="2" charset="2"/>
              <a:buChar char="§"/>
            </a:pPr>
            <a:endParaRPr lang="sv-SE" sz="1125">
              <a:latin typeface="Arial" charset="0"/>
            </a:endParaRPr>
          </a:p>
        </p:txBody>
      </p:sp>
    </p:spTree>
    <p:extLst>
      <p:ext uri="{BB962C8B-B14F-4D97-AF65-F5344CB8AC3E}">
        <p14:creationId xmlns:p14="http://schemas.microsoft.com/office/powerpoint/2010/main" val="31136675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452692" y="2307416"/>
            <a:ext cx="5829300" cy="774130"/>
          </a:xfrm>
          <a:solidFill>
            <a:schemeClr val="bg1"/>
          </a:solidFill>
        </p:spPr>
        <p:txBody>
          <a:bodyPr/>
          <a:lstStyle/>
          <a:p>
            <a:pPr marL="0" indent="0">
              <a:buNone/>
            </a:pPr>
            <a:r>
              <a:rPr lang="sv-SE" dirty="0"/>
              <a:t>Introduktionsinsatser= Arbetsgivarens beredskap</a:t>
            </a:r>
            <a:r>
              <a:rPr lang="en-US" dirty="0"/>
              <a:t>; </a:t>
            </a:r>
            <a:r>
              <a:rPr lang="sv-SE" dirty="0"/>
              <a:t>Stödfunktioner; </a:t>
            </a:r>
            <a:r>
              <a:rPr lang="en-US" dirty="0"/>
              <a:t>“Feedback”/</a:t>
            </a:r>
            <a:r>
              <a:rPr lang="en-US" dirty="0" err="1"/>
              <a:t>Återkopplande</a:t>
            </a:r>
            <a:r>
              <a:rPr lang="en-US" dirty="0"/>
              <a:t> </a:t>
            </a:r>
            <a:r>
              <a:rPr lang="en-US" dirty="0" err="1"/>
              <a:t>insatser</a:t>
            </a:r>
            <a:r>
              <a:rPr lang="sv-SE" dirty="0"/>
              <a:t>; </a:t>
            </a:r>
            <a:r>
              <a:rPr lang="en-US" dirty="0" err="1"/>
              <a:t>Sociala</a:t>
            </a:r>
            <a:r>
              <a:rPr lang="en-US" dirty="0"/>
              <a:t> </a:t>
            </a:r>
            <a:r>
              <a:rPr lang="en-US" dirty="0" err="1"/>
              <a:t>aktiviteter</a:t>
            </a:r>
            <a:endParaRPr lang="en-US" dirty="0"/>
          </a:p>
        </p:txBody>
      </p:sp>
      <p:sp>
        <p:nvSpPr>
          <p:cNvPr id="4" name="Platshållare för bildnumm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A0C4F6E-6E30-4D57-9E99-0EB700EC5000}" type="slidenum">
              <a:rPr kumimoji="0" lang="sv-SE" sz="800" b="0" i="0" u="none" strike="noStrike" kern="1200" cap="none" spc="0" normalizeH="0" baseline="0" noProof="0" smtClean="0">
                <a:ln>
                  <a:noFill/>
                </a:ln>
                <a:solidFill>
                  <a:srgbClr val="808080"/>
                </a:solidFill>
                <a:effectLst/>
                <a:uLnTx/>
                <a:uFillTx/>
                <a:latin typeface="DM San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sv-SE" sz="800" b="0" i="0" u="none" strike="noStrike" kern="1200" cap="none" spc="0" normalizeH="0" baseline="0" noProof="0">
              <a:ln>
                <a:noFill/>
              </a:ln>
              <a:solidFill>
                <a:srgbClr val="808080"/>
              </a:solidFill>
              <a:effectLst/>
              <a:uLnTx/>
              <a:uFillTx/>
              <a:latin typeface="DM Sans"/>
              <a:ea typeface="+mn-ea"/>
              <a:cs typeface="+mn-cs"/>
            </a:endParaRPr>
          </a:p>
        </p:txBody>
      </p:sp>
      <p:sp>
        <p:nvSpPr>
          <p:cNvPr id="17" name="Nedåtpil 16"/>
          <p:cNvSpPr/>
          <p:nvPr/>
        </p:nvSpPr>
        <p:spPr bwMode="auto">
          <a:xfrm rot="19130441">
            <a:off x="3454702" y="1555977"/>
            <a:ext cx="505635" cy="888547"/>
          </a:xfrm>
          <a:prstGeom prst="downArrow">
            <a:avLst/>
          </a:prstGeom>
          <a:solidFill>
            <a:srgbClr val="FEE3A0"/>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marR="0" lvl="0" indent="-257175" algn="l" defTabSz="685800" rtl="0" eaLnBrk="1" fontAlgn="base" latinLnBrk="0" hangingPunct="1">
              <a:lnSpc>
                <a:spcPct val="100000"/>
              </a:lnSpc>
              <a:spcBef>
                <a:spcPct val="20000"/>
              </a:spcBef>
              <a:spcAft>
                <a:spcPct val="0"/>
              </a:spcAft>
              <a:buClr>
                <a:srgbClr val="4F0433"/>
              </a:buClr>
              <a:buSzTx/>
              <a:buFont typeface="Wingdings" pitchFamily="2" charset="2"/>
              <a:buChar char="§"/>
              <a:tabLst/>
              <a:defRPr/>
            </a:pPr>
            <a:endParaRPr kumimoji="0" lang="sv-SE" sz="1500" b="0"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Nedåtpil 21"/>
          <p:cNvSpPr/>
          <p:nvPr/>
        </p:nvSpPr>
        <p:spPr bwMode="auto">
          <a:xfrm rot="2811086">
            <a:off x="6618286" y="1607141"/>
            <a:ext cx="505635" cy="888547"/>
          </a:xfrm>
          <a:prstGeom prst="downArrow">
            <a:avLst/>
          </a:prstGeom>
          <a:solidFill>
            <a:srgbClr val="F2AD88"/>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marR="0" lvl="0" indent="-257175" algn="l" defTabSz="685800" rtl="0" eaLnBrk="1" fontAlgn="base" latinLnBrk="0" hangingPunct="1">
              <a:lnSpc>
                <a:spcPct val="100000"/>
              </a:lnSpc>
              <a:spcBef>
                <a:spcPct val="20000"/>
              </a:spcBef>
              <a:spcAft>
                <a:spcPct val="0"/>
              </a:spcAft>
              <a:buClr>
                <a:srgbClr val="4F0433"/>
              </a:buClr>
              <a:buSzTx/>
              <a:buFont typeface="Wingdings" pitchFamily="2" charset="2"/>
              <a:buChar char="§"/>
              <a:tabLst/>
              <a:defRPr/>
            </a:pPr>
            <a:endParaRPr kumimoji="0" lang="sv-SE" sz="15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Nedåtpil 22"/>
          <p:cNvSpPr/>
          <p:nvPr/>
        </p:nvSpPr>
        <p:spPr bwMode="auto">
          <a:xfrm rot="12753575">
            <a:off x="3566305" y="2829017"/>
            <a:ext cx="451941" cy="455780"/>
          </a:xfrm>
          <a:prstGeom prst="downArrow">
            <a:avLst/>
          </a:prstGeom>
          <a:solidFill>
            <a:srgbClr val="9EC4E2"/>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marR="0" lvl="0" indent="-257175" algn="l" defTabSz="685800" rtl="0" eaLnBrk="1" fontAlgn="base" latinLnBrk="0" hangingPunct="1">
              <a:lnSpc>
                <a:spcPct val="100000"/>
              </a:lnSpc>
              <a:spcBef>
                <a:spcPct val="20000"/>
              </a:spcBef>
              <a:spcAft>
                <a:spcPct val="0"/>
              </a:spcAft>
              <a:buClr>
                <a:srgbClr val="4F0433"/>
              </a:buClr>
              <a:buSzTx/>
              <a:buFont typeface="Wingdings" pitchFamily="2" charset="2"/>
              <a:buChar char="§"/>
              <a:tabLst/>
              <a:defRPr/>
            </a:pPr>
            <a:endParaRPr kumimoji="0" lang="sv-SE" sz="1500" b="0"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Nedåtpil 23"/>
          <p:cNvSpPr/>
          <p:nvPr/>
        </p:nvSpPr>
        <p:spPr bwMode="auto">
          <a:xfrm rot="8391155">
            <a:off x="5226921" y="2848700"/>
            <a:ext cx="477119" cy="656988"/>
          </a:xfrm>
          <a:prstGeom prst="downArrow">
            <a:avLst/>
          </a:prstGeom>
          <a:solidFill>
            <a:srgbClr val="AEAAAA"/>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257175" marR="0" lvl="0" indent="-257175" algn="l" defTabSz="685800" rtl="0" eaLnBrk="1" fontAlgn="base" latinLnBrk="0" hangingPunct="1">
              <a:lnSpc>
                <a:spcPct val="100000"/>
              </a:lnSpc>
              <a:spcBef>
                <a:spcPct val="20000"/>
              </a:spcBef>
              <a:spcAft>
                <a:spcPct val="0"/>
              </a:spcAft>
              <a:buClr>
                <a:srgbClr val="4F0433"/>
              </a:buClr>
              <a:buSzTx/>
              <a:buFont typeface="Wingdings" pitchFamily="2" charset="2"/>
              <a:buChar char="§"/>
              <a:tabLst/>
              <a:defRPr/>
            </a:pPr>
            <a:endParaRPr kumimoji="0" lang="sv-SE" sz="15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textruta 4"/>
          <p:cNvSpPr txBox="1"/>
          <p:nvPr/>
        </p:nvSpPr>
        <p:spPr>
          <a:xfrm>
            <a:off x="1366427" y="610168"/>
            <a:ext cx="2988319" cy="1107996"/>
          </a:xfrm>
          <a:prstGeom prst="rect">
            <a:avLst/>
          </a:prstGeom>
          <a:solidFill>
            <a:srgbClr val="FEE3A0"/>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mn-lt"/>
                <a:ea typeface="+mn-ea"/>
                <a:cs typeface="+mn-cs"/>
              </a:rPr>
              <a:t>Arbetsgivarens beredskap</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Reducerad arbetstid</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Förenklade uppgifter </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Delat ansvar</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Extra tid/en sak i taget</a:t>
            </a:r>
          </a:p>
        </p:txBody>
      </p:sp>
      <p:sp>
        <p:nvSpPr>
          <p:cNvPr id="11" name="textruta 10"/>
          <p:cNvSpPr txBox="1"/>
          <p:nvPr/>
        </p:nvSpPr>
        <p:spPr>
          <a:xfrm>
            <a:off x="5540472" y="144866"/>
            <a:ext cx="2300112" cy="1846659"/>
          </a:xfrm>
          <a:prstGeom prst="rect">
            <a:avLst/>
          </a:prstGeom>
          <a:solidFill>
            <a:srgbClr val="F2AD88"/>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mn-lt"/>
                <a:ea typeface="+mn-ea"/>
                <a:cs typeface="+mn-cs"/>
              </a:rPr>
              <a:t>Stödfunktioner </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Prioriteringshjälp Planeringshjälp </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Justering av arbetsuppgifter </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Skuggning</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Använt stödmaterial</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Utbildningsaktivitet</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Övningsuppgifter</a:t>
            </a:r>
          </a:p>
        </p:txBody>
      </p:sp>
      <p:sp>
        <p:nvSpPr>
          <p:cNvPr id="25" name="textruta 24"/>
          <p:cNvSpPr txBox="1"/>
          <p:nvPr/>
        </p:nvSpPr>
        <p:spPr>
          <a:xfrm>
            <a:off x="1336777" y="3210508"/>
            <a:ext cx="3222372" cy="1754326"/>
          </a:xfrm>
          <a:prstGeom prst="rect">
            <a:avLst/>
          </a:prstGeom>
          <a:solidFill>
            <a:srgbClr val="9EC4E2"/>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“Feedback”/</a:t>
            </a:r>
            <a:r>
              <a:rPr kumimoji="0" lang="en-US" sz="1800" b="0" i="0" u="none" strike="noStrike" kern="1200" cap="none" spc="0" normalizeH="0" baseline="0" noProof="0" dirty="0" err="1">
                <a:ln>
                  <a:noFill/>
                </a:ln>
                <a:solidFill>
                  <a:prstClr val="black"/>
                </a:solidFill>
                <a:effectLst/>
                <a:uLnTx/>
                <a:uFillTx/>
                <a:latin typeface="+mn-lt"/>
                <a:ea typeface="+mn-ea"/>
                <a:cs typeface="+mn-cs"/>
              </a:rPr>
              <a:t>Återkopplande</a:t>
            </a:r>
            <a:r>
              <a:rPr kumimoji="0" lang="en-US" sz="1800" b="0" i="0" u="none" strike="noStrike" kern="1200" cap="none" spc="0" normalizeH="0" baseline="0" noProof="0" dirty="0">
                <a:ln>
                  <a:noFill/>
                </a:ln>
                <a:solidFill>
                  <a:prstClr val="black"/>
                </a:solidFill>
                <a:effectLst/>
                <a:uLnTx/>
                <a:uFillTx/>
                <a:latin typeface="+mn-lt"/>
                <a:ea typeface="+mn-ea"/>
                <a:cs typeface="+mn-cs"/>
              </a:rPr>
              <a:t> </a:t>
            </a:r>
            <a:r>
              <a:rPr kumimoji="0" lang="en-US" sz="1800" b="0" i="0" u="none" strike="noStrike" kern="1200" cap="none" spc="0" normalizeH="0" baseline="0" noProof="0" dirty="0" err="1">
                <a:ln>
                  <a:noFill/>
                </a:ln>
                <a:solidFill>
                  <a:prstClr val="black"/>
                </a:solidFill>
                <a:effectLst/>
                <a:uLnTx/>
                <a:uFillTx/>
                <a:latin typeface="+mn-lt"/>
                <a:ea typeface="+mn-ea"/>
                <a:cs typeface="+mn-cs"/>
              </a:rPr>
              <a:t>insatser</a:t>
            </a:r>
            <a:r>
              <a:rPr kumimoji="0" lang="en-US" sz="1800" b="0" i="0" u="none" strike="noStrike" kern="1200" cap="none" spc="0" normalizeH="0" baseline="0" noProof="0" dirty="0">
                <a:ln>
                  <a:noFill/>
                </a:ln>
                <a:solidFill>
                  <a:prstClr val="black"/>
                </a:solidFill>
                <a:effectLst/>
                <a:uLnTx/>
                <a:uFillTx/>
                <a:latin typeface="+mn-lt"/>
                <a:ea typeface="+mn-ea"/>
                <a:cs typeface="+mn-cs"/>
              </a:rPr>
              <a:t> </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Hjälp att reflektera över yrkesroll </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Hjälp att se olika perspektiv av upplevelser</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Ge svar på frågor </a:t>
            </a:r>
            <a:r>
              <a:rPr kumimoji="0" lang="sv-SE" sz="1200" b="0" i="0" u="none" strike="noStrike" kern="1200" cap="none" spc="0" normalizeH="0" baseline="0" noProof="0" dirty="0" err="1">
                <a:ln>
                  <a:noFill/>
                </a:ln>
                <a:solidFill>
                  <a:prstClr val="black"/>
                </a:solidFill>
                <a:effectLst/>
                <a:uLnTx/>
                <a:uFillTx/>
                <a:latin typeface="+mn-lt"/>
                <a:ea typeface="+mn-ea"/>
                <a:cs typeface="+mn-cs"/>
              </a:rPr>
              <a:t>ang</a:t>
            </a:r>
            <a:r>
              <a:rPr kumimoji="0" lang="sv-SE" sz="1200" b="0" i="0" u="none" strike="noStrike" kern="1200" cap="none" spc="0" normalizeH="0" baseline="0" noProof="0" dirty="0">
                <a:ln>
                  <a:noFill/>
                </a:ln>
                <a:solidFill>
                  <a:prstClr val="black"/>
                </a:solidFill>
                <a:effectLst/>
                <a:uLnTx/>
                <a:uFillTx/>
                <a:latin typeface="+mn-lt"/>
                <a:ea typeface="+mn-ea"/>
                <a:cs typeface="+mn-cs"/>
              </a:rPr>
              <a:t> arbetsuppgifter</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Diskussion om arbetsuppgifter</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Ge feedback diskussion om att vara ny </a:t>
            </a:r>
          </a:p>
        </p:txBody>
      </p:sp>
      <p:sp>
        <p:nvSpPr>
          <p:cNvPr id="18" name="textruta 17"/>
          <p:cNvSpPr txBox="1"/>
          <p:nvPr/>
        </p:nvSpPr>
        <p:spPr>
          <a:xfrm>
            <a:off x="4694510" y="3461816"/>
            <a:ext cx="3009839" cy="1107996"/>
          </a:xfrm>
          <a:prstGeom prst="rect">
            <a:avLst/>
          </a:prstGeom>
          <a:solidFill>
            <a:srgbClr val="AEAAAA"/>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mn-lt"/>
                <a:ea typeface="+mn-ea"/>
                <a:cs typeface="+mn-cs"/>
              </a:rPr>
              <a:t>Sociala</a:t>
            </a:r>
            <a:r>
              <a:rPr kumimoji="0" lang="en-US" sz="1800" b="0" i="0" u="none" strike="noStrike" kern="1200" cap="none" spc="0" normalizeH="0" baseline="0" noProof="0" dirty="0">
                <a:ln>
                  <a:noFill/>
                </a:ln>
                <a:solidFill>
                  <a:prstClr val="black"/>
                </a:solidFill>
                <a:effectLst/>
                <a:uLnTx/>
                <a:uFillTx/>
                <a:latin typeface="+mn-lt"/>
                <a:ea typeface="+mn-ea"/>
                <a:cs typeface="+mn-cs"/>
              </a:rPr>
              <a:t> </a:t>
            </a:r>
            <a:r>
              <a:rPr kumimoji="0" lang="en-US" sz="1800" b="0" i="0" u="none" strike="noStrike" kern="1200" cap="none" spc="0" normalizeH="0" baseline="0" noProof="0" dirty="0" err="1">
                <a:ln>
                  <a:noFill/>
                </a:ln>
                <a:solidFill>
                  <a:prstClr val="black"/>
                </a:solidFill>
                <a:effectLst/>
                <a:uLnTx/>
                <a:uFillTx/>
                <a:latin typeface="+mn-lt"/>
                <a:ea typeface="+mn-ea"/>
                <a:cs typeface="+mn-cs"/>
              </a:rPr>
              <a:t>aktiviteter</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Arbetstid till att lära känna kollegor</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Arbetstid till att lära känna andra nya</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Sociala aktiviteter utanför arbetstid</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mn-lt"/>
                <a:ea typeface="+mn-ea"/>
                <a:cs typeface="+mn-cs"/>
              </a:rPr>
              <a:t>Reflektionstid med andra nya </a:t>
            </a:r>
          </a:p>
        </p:txBody>
      </p:sp>
      <p:sp>
        <p:nvSpPr>
          <p:cNvPr id="19" name="Rektangel 18"/>
          <p:cNvSpPr/>
          <p:nvPr/>
        </p:nvSpPr>
        <p:spPr>
          <a:xfrm>
            <a:off x="323529" y="118226"/>
            <a:ext cx="5004556" cy="369332"/>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mn-lt"/>
                <a:ea typeface="+mn-ea"/>
                <a:cs typeface="+mn-cs"/>
              </a:rPr>
              <a:t>OST </a:t>
            </a:r>
            <a:r>
              <a:rPr kumimoji="0" lang="sv-SE" sz="1800" b="1" i="0" u="none" strike="noStrike" kern="1200" cap="none" spc="0" normalizeH="0" baseline="0" noProof="0" dirty="0" err="1">
                <a:ln>
                  <a:noFill/>
                </a:ln>
                <a:solidFill>
                  <a:prstClr val="black"/>
                </a:solidFill>
                <a:effectLst/>
                <a:uLnTx/>
                <a:uFillTx/>
                <a:latin typeface="+mn-lt"/>
                <a:ea typeface="+mn-ea"/>
                <a:cs typeface="+mn-cs"/>
              </a:rPr>
              <a:t>Organisatios</a:t>
            </a:r>
            <a:r>
              <a:rPr kumimoji="0" lang="sv-SE" sz="1800" b="1" i="0" u="none" strike="noStrike" kern="1200" cap="none" spc="0" normalizeH="0" baseline="0" noProof="0" dirty="0">
                <a:ln>
                  <a:noFill/>
                </a:ln>
                <a:solidFill>
                  <a:prstClr val="black"/>
                </a:solidFill>
                <a:effectLst/>
                <a:uLnTx/>
                <a:uFillTx/>
                <a:latin typeface="+mn-lt"/>
                <a:ea typeface="+mn-ea"/>
                <a:cs typeface="+mn-cs"/>
              </a:rPr>
              <a:t> Socialisations Taktiker</a:t>
            </a:r>
          </a:p>
        </p:txBody>
      </p:sp>
    </p:spTree>
    <p:extLst>
      <p:ext uri="{BB962C8B-B14F-4D97-AF65-F5344CB8AC3E}">
        <p14:creationId xmlns:p14="http://schemas.microsoft.com/office/powerpoint/2010/main" val="32902177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pPr defTabSz="685800" fontAlgn="auto">
              <a:spcAft>
                <a:spcPts val="0"/>
              </a:spcAft>
              <a:defRPr/>
            </a:pPr>
            <a:fld id="{C5548041-90F1-48B3-8CE4-040B6AEE2D94}" type="slidenum">
              <a:rPr lang="sv-SE">
                <a:solidFill>
                  <a:srgbClr val="808080"/>
                </a:solidFill>
                <a:latin typeface="Arial"/>
              </a:rPr>
              <a:pPr defTabSz="685800" fontAlgn="auto">
                <a:spcAft>
                  <a:spcPts val="0"/>
                </a:spcAft>
                <a:defRPr/>
              </a:pPr>
              <a:t>65</a:t>
            </a:fld>
            <a:endParaRPr lang="sv-SE">
              <a:solidFill>
                <a:srgbClr val="808080"/>
              </a:solidFill>
              <a:latin typeface="Arial"/>
            </a:endParaRPr>
          </a:p>
        </p:txBody>
      </p:sp>
      <p:sp>
        <p:nvSpPr>
          <p:cNvPr id="8" name="Rectangle 1"/>
          <p:cNvSpPr>
            <a:spLocks noChangeArrowheads="1"/>
          </p:cNvSpPr>
          <p:nvPr/>
        </p:nvSpPr>
        <p:spPr bwMode="auto">
          <a:xfrm>
            <a:off x="1601670" y="313008"/>
            <a:ext cx="2618345"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fontAlgn="auto">
              <a:spcBef>
                <a:spcPts val="0"/>
              </a:spcBef>
              <a:spcAft>
                <a:spcPts val="0"/>
              </a:spcAft>
            </a:pPr>
            <a:r>
              <a:rPr lang="sv-SE" altLang="sv-SE" sz="2100" dirty="0">
                <a:solidFill>
                  <a:srgbClr val="000000"/>
                </a:solidFill>
                <a:latin typeface="Arial"/>
                <a:cs typeface="Arial" panose="020B0604020202020204" pitchFamily="34" charset="0"/>
              </a:rPr>
              <a:t>Introduktionsinsatser</a:t>
            </a:r>
            <a:endParaRPr lang="sv-SE" altLang="sv-SE" sz="2100" dirty="0">
              <a:solidFill>
                <a:srgbClr val="000000"/>
              </a:solidFill>
              <a:latin typeface="Arial" panose="020B0604020202020204" pitchFamily="34" charset="0"/>
              <a:cs typeface="Arial" panose="020B0604020202020204" pitchFamily="34" charset="0"/>
            </a:endParaRPr>
          </a:p>
          <a:p>
            <a:pPr defTabSz="685800"/>
            <a:endParaRPr lang="sv-SE" altLang="sv-SE" sz="1350" dirty="0">
              <a:solidFill>
                <a:srgbClr val="000000"/>
              </a:solidFill>
              <a:latin typeface="Arial"/>
            </a:endParaRPr>
          </a:p>
        </p:txBody>
      </p:sp>
      <p:sp>
        <p:nvSpPr>
          <p:cNvPr id="9" name="Rectangle 1"/>
          <p:cNvSpPr>
            <a:spLocks noChangeArrowheads="1"/>
          </p:cNvSpPr>
          <p:nvPr/>
        </p:nvSpPr>
        <p:spPr bwMode="auto">
          <a:xfrm>
            <a:off x="-429209" y="-770502"/>
            <a:ext cx="138564"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r>
              <a:rPr lang="sv-SE" altLang="sv-SE" sz="1350">
                <a:solidFill>
                  <a:srgbClr val="000000"/>
                </a:solidFill>
                <a:latin typeface="Arial" panose="020B0604020202020204" pitchFamily="34" charset="0"/>
              </a:rPr>
            </a:br>
            <a:endParaRPr lang="sv-SE" altLang="sv-SE" sz="1350">
              <a:solidFill>
                <a:srgbClr val="000000"/>
              </a:solidFill>
              <a:latin typeface="Arial" panose="020B0604020202020204" pitchFamily="34" charset="0"/>
            </a:endParaRPr>
          </a:p>
          <a:p>
            <a:pPr defTabSz="685800"/>
            <a:endParaRPr lang="sv-SE" altLang="sv-SE" sz="1350">
              <a:solidFill>
                <a:srgbClr val="000000"/>
              </a:solidFill>
              <a:latin typeface="Arial" panose="020B0604020202020204" pitchFamily="34" charset="0"/>
            </a:endParaRPr>
          </a:p>
        </p:txBody>
      </p:sp>
      <p:pic>
        <p:nvPicPr>
          <p:cNvPr id="10" name="Bildobjekt 9" descr="Figur 3. Delskalornas genomsnittliga prevalens under de första 13 veckomätningarna.">
            <a:extLst>
              <a:ext uri="{C183D7F6-B498-43B3-948B-1728B52AA6E4}">
                <adec:decorative xmlns:adec="http://schemas.microsoft.com/office/drawing/2017/decorative" val="0"/>
              </a:ext>
            </a:extLst>
          </p:cNvPr>
          <p:cNvPicPr/>
          <p:nvPr/>
        </p:nvPicPr>
        <p:blipFill>
          <a:blip r:embed="rId3">
            <a:extLst>
              <a:ext uri="{28A0092B-C50C-407E-A947-70E740481C1C}">
                <a14:useLocalDpi xmlns:a14="http://schemas.microsoft.com/office/drawing/2010/main" val="0"/>
              </a:ext>
            </a:extLst>
          </a:blip>
          <a:stretch>
            <a:fillRect/>
          </a:stretch>
        </p:blipFill>
        <p:spPr>
          <a:xfrm>
            <a:off x="2357754" y="1329612"/>
            <a:ext cx="5029063" cy="2916324"/>
          </a:xfrm>
          <a:prstGeom prst="rect">
            <a:avLst/>
          </a:prstGeom>
          <a:ln>
            <a:solidFill>
              <a:srgbClr val="E7E6E6"/>
            </a:solidFill>
          </a:ln>
        </p:spPr>
      </p:pic>
      <p:sp>
        <p:nvSpPr>
          <p:cNvPr id="15" name="textruta 14"/>
          <p:cNvSpPr txBox="1"/>
          <p:nvPr/>
        </p:nvSpPr>
        <p:spPr>
          <a:xfrm>
            <a:off x="3053883" y="1393578"/>
            <a:ext cx="3078342" cy="646331"/>
          </a:xfrm>
          <a:prstGeom prst="rect">
            <a:avLst/>
          </a:prstGeom>
          <a:solidFill>
            <a:schemeClr val="bg1"/>
          </a:solidFill>
        </p:spPr>
        <p:txBody>
          <a:bodyPr wrap="square" rtlCol="0">
            <a:spAutoFit/>
          </a:bodyPr>
          <a:lstStyle/>
          <a:p>
            <a:pPr defTabSz="685800" eaLnBrk="1" fontAlgn="auto" hangingPunct="1">
              <a:spcBef>
                <a:spcPts val="0"/>
              </a:spcBef>
              <a:spcAft>
                <a:spcPts val="0"/>
              </a:spcAft>
            </a:pPr>
            <a:r>
              <a:rPr lang="sv-SE" sz="1200" dirty="0">
                <a:solidFill>
                  <a:srgbClr val="000000"/>
                </a:solidFill>
                <a:latin typeface="Arial"/>
              </a:rPr>
              <a:t>Veckovis prevalens OST </a:t>
            </a:r>
          </a:p>
          <a:p>
            <a:pPr defTabSz="685800" eaLnBrk="1" fontAlgn="auto" hangingPunct="1">
              <a:spcBef>
                <a:spcPts val="0"/>
              </a:spcBef>
              <a:spcAft>
                <a:spcPts val="0"/>
              </a:spcAft>
            </a:pPr>
            <a:r>
              <a:rPr lang="sv-SE" sz="1200" dirty="0">
                <a:solidFill>
                  <a:srgbClr val="000000"/>
                </a:solidFill>
                <a:latin typeface="Arial"/>
              </a:rPr>
              <a:t>(Organisationens Socialisations Taktik)</a:t>
            </a:r>
          </a:p>
          <a:p>
            <a:pPr defTabSz="685800" eaLnBrk="1" fontAlgn="auto" hangingPunct="1">
              <a:spcBef>
                <a:spcPts val="0"/>
              </a:spcBef>
              <a:spcAft>
                <a:spcPts val="0"/>
              </a:spcAft>
            </a:pPr>
            <a:endParaRPr lang="sv-SE" sz="1200" dirty="0">
              <a:solidFill>
                <a:srgbClr val="000000"/>
              </a:solidFill>
              <a:latin typeface="Arial"/>
            </a:endParaRPr>
          </a:p>
        </p:txBody>
      </p:sp>
    </p:spTree>
    <p:extLst>
      <p:ext uri="{BB962C8B-B14F-4D97-AF65-F5344CB8AC3E}">
        <p14:creationId xmlns:p14="http://schemas.microsoft.com/office/powerpoint/2010/main" val="35493250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pPr defTabSz="685800" fontAlgn="auto">
              <a:spcAft>
                <a:spcPts val="0"/>
              </a:spcAft>
              <a:defRPr/>
            </a:pPr>
            <a:fld id="{AA0C4F6E-6E30-4D57-9E99-0EB700EC5000}" type="slidenum">
              <a:rPr lang="sv-SE">
                <a:solidFill>
                  <a:srgbClr val="808080"/>
                </a:solidFill>
                <a:latin typeface="Arial"/>
              </a:rPr>
              <a:pPr defTabSz="685800" fontAlgn="auto">
                <a:spcAft>
                  <a:spcPts val="0"/>
                </a:spcAft>
                <a:defRPr/>
              </a:pPr>
              <a:t>66</a:t>
            </a:fld>
            <a:endParaRPr lang="sv-SE">
              <a:solidFill>
                <a:srgbClr val="808080"/>
              </a:solidFill>
              <a:latin typeface="Arial"/>
            </a:endParaRPr>
          </a:p>
        </p:txBody>
      </p:sp>
      <p:pic>
        <p:nvPicPr>
          <p:cNvPr id="24" name="Bildobjekt 23"/>
          <p:cNvPicPr>
            <a:picLocks noChangeAspect="1"/>
          </p:cNvPicPr>
          <p:nvPr/>
        </p:nvPicPr>
        <p:blipFill rotWithShape="1">
          <a:blip r:embed="rId2"/>
          <a:srcRect l="34906" t="28300" r="50525" b="20601"/>
          <a:stretch/>
        </p:blipFill>
        <p:spPr>
          <a:xfrm>
            <a:off x="1161456" y="26391"/>
            <a:ext cx="6743669" cy="4435025"/>
          </a:xfrm>
          <a:prstGeom prst="rect">
            <a:avLst/>
          </a:prstGeom>
        </p:spPr>
      </p:pic>
    </p:spTree>
    <p:extLst>
      <p:ext uri="{BB962C8B-B14F-4D97-AF65-F5344CB8AC3E}">
        <p14:creationId xmlns:p14="http://schemas.microsoft.com/office/powerpoint/2010/main" val="1048914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p:cNvSpPr>
            <a:spLocks noGrp="1"/>
          </p:cNvSpPr>
          <p:nvPr>
            <p:ph idx="1"/>
          </p:nvPr>
        </p:nvSpPr>
        <p:spPr/>
        <p:txBody>
          <a:bodyPr>
            <a:normAutofit/>
          </a:bodyPr>
          <a:lstStyle/>
          <a:p>
            <a:pPr marL="0" indent="0">
              <a:buNone/>
            </a:pPr>
            <a:r>
              <a:rPr lang="sv-SE" sz="12450" dirty="0"/>
              <a:t>4316</a:t>
            </a:r>
            <a:endParaRPr lang="en-US" sz="12450" dirty="0"/>
          </a:p>
        </p:txBody>
      </p:sp>
      <p:pic>
        <p:nvPicPr>
          <p:cNvPr id="6" name="Bildobjekt 5"/>
          <p:cNvPicPr>
            <a:picLocks noChangeAspect="1"/>
          </p:cNvPicPr>
          <p:nvPr/>
        </p:nvPicPr>
        <p:blipFill>
          <a:blip r:embed="rId3"/>
          <a:stretch>
            <a:fillRect/>
          </a:stretch>
        </p:blipFill>
        <p:spPr>
          <a:xfrm>
            <a:off x="5157788" y="1211963"/>
            <a:ext cx="2600325" cy="985838"/>
          </a:xfrm>
          <a:prstGeom prst="rect">
            <a:avLst/>
          </a:prstGeom>
        </p:spPr>
      </p:pic>
      <p:pic>
        <p:nvPicPr>
          <p:cNvPr id="7" name="Bildobjekt 6"/>
          <p:cNvPicPr>
            <a:picLocks noChangeAspect="1"/>
          </p:cNvPicPr>
          <p:nvPr/>
        </p:nvPicPr>
        <p:blipFill>
          <a:blip r:embed="rId4"/>
          <a:stretch>
            <a:fillRect/>
          </a:stretch>
        </p:blipFill>
        <p:spPr>
          <a:xfrm>
            <a:off x="5157788" y="2326388"/>
            <a:ext cx="2606187" cy="1045462"/>
          </a:xfrm>
          <a:prstGeom prst="rect">
            <a:avLst/>
          </a:prstGeom>
        </p:spPr>
      </p:pic>
      <p:pic>
        <p:nvPicPr>
          <p:cNvPr id="8" name="Bildobjekt 7"/>
          <p:cNvPicPr>
            <a:picLocks noChangeAspect="1"/>
          </p:cNvPicPr>
          <p:nvPr/>
        </p:nvPicPr>
        <p:blipFill>
          <a:blip r:embed="rId5"/>
          <a:stretch>
            <a:fillRect/>
          </a:stretch>
        </p:blipFill>
        <p:spPr>
          <a:xfrm>
            <a:off x="5157788" y="3466233"/>
            <a:ext cx="2558097" cy="1427775"/>
          </a:xfrm>
          <a:prstGeom prst="rect">
            <a:avLst/>
          </a:prstGeom>
        </p:spPr>
      </p:pic>
      <p:sp>
        <p:nvSpPr>
          <p:cNvPr id="10" name="Platshållare för sidfot 4">
            <a:extLst>
              <a:ext uri="{FF2B5EF4-FFF2-40B4-BE49-F238E27FC236}">
                <a16:creationId xmlns:a16="http://schemas.microsoft.com/office/drawing/2014/main" id="{B866E643-7432-4020-BB99-034B28047678}"/>
              </a:ext>
            </a:extLst>
          </p:cNvPr>
          <p:cNvSpPr txBox="1">
            <a:spLocks/>
          </p:cNvSpPr>
          <p:nvPr/>
        </p:nvSpPr>
        <p:spPr bwMode="auto">
          <a:xfrm>
            <a:off x="1485900" y="4857750"/>
            <a:ext cx="21717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marL="0" algn="l" defTabSz="914400" rtl="0" eaLnBrk="0" latinLnBrk="0" hangingPunct="0">
              <a:spcBef>
                <a:spcPct val="0"/>
              </a:spcBef>
              <a:buClrTx/>
              <a:buFontTx/>
              <a:buNone/>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sv-SE" sz="600">
                <a:solidFill>
                  <a:srgbClr val="808080"/>
                </a:solidFill>
              </a:rPr>
              <a:t>Ann Rudman</a:t>
            </a:r>
            <a:endParaRPr lang="sv-SE" sz="600" dirty="0"/>
          </a:p>
        </p:txBody>
      </p:sp>
    </p:spTree>
    <p:extLst>
      <p:ext uri="{BB962C8B-B14F-4D97-AF65-F5344CB8AC3E}">
        <p14:creationId xmlns:p14="http://schemas.microsoft.com/office/powerpoint/2010/main" val="122914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Platshållare för text 13"/>
          <p:cNvSpPr>
            <a:spLocks noGrp="1"/>
          </p:cNvSpPr>
          <p:nvPr>
            <p:ph type="body" sz="half" idx="2"/>
          </p:nvPr>
        </p:nvSpPr>
        <p:spPr>
          <a:xfrm>
            <a:off x="1709738" y="1059657"/>
            <a:ext cx="2221706" cy="3726656"/>
          </a:xfrm>
        </p:spPr>
        <p:txBody>
          <a:bodyPr>
            <a:normAutofit/>
          </a:bodyPr>
          <a:lstStyle/>
          <a:p>
            <a:r>
              <a:rPr lang="sv-SE" sz="750" dirty="0"/>
              <a:t>Blekinge Tekniska Högskola </a:t>
            </a:r>
          </a:p>
          <a:p>
            <a:r>
              <a:rPr lang="en-US" sz="750" dirty="0" err="1"/>
              <a:t>Göteborgs</a:t>
            </a:r>
            <a:r>
              <a:rPr lang="en-US" sz="750" dirty="0"/>
              <a:t> </a:t>
            </a:r>
            <a:r>
              <a:rPr lang="en-US" sz="750" dirty="0" err="1"/>
              <a:t>Universitet</a:t>
            </a:r>
            <a:r>
              <a:rPr lang="en-US" sz="750" dirty="0"/>
              <a:t> </a:t>
            </a:r>
          </a:p>
          <a:p>
            <a:r>
              <a:rPr lang="sv-SE" sz="750" dirty="0"/>
              <a:t>Hälsohögskolan i Jönköping</a:t>
            </a:r>
          </a:p>
          <a:p>
            <a:r>
              <a:rPr lang="en-US" sz="750" dirty="0" err="1"/>
              <a:t>Högskolan</a:t>
            </a:r>
            <a:r>
              <a:rPr lang="en-US" sz="750" dirty="0"/>
              <a:t> </a:t>
            </a:r>
            <a:r>
              <a:rPr lang="en-US" sz="750" dirty="0" err="1"/>
              <a:t>Dalarna</a:t>
            </a:r>
            <a:r>
              <a:rPr lang="en-US" sz="750" dirty="0"/>
              <a:t> </a:t>
            </a:r>
          </a:p>
          <a:p>
            <a:r>
              <a:rPr lang="sv-SE" sz="750" dirty="0"/>
              <a:t>Högskolan i Borås </a:t>
            </a:r>
          </a:p>
          <a:p>
            <a:r>
              <a:rPr lang="sv-SE" sz="750" dirty="0"/>
              <a:t>Högskolan i Gävle </a:t>
            </a:r>
          </a:p>
          <a:p>
            <a:r>
              <a:rPr lang="sv-SE" sz="750" dirty="0"/>
              <a:t>Högskolan i Halmstad </a:t>
            </a:r>
          </a:p>
          <a:p>
            <a:r>
              <a:rPr lang="sv-SE" sz="750" dirty="0"/>
              <a:t>Högskolan i Kalmar </a:t>
            </a:r>
          </a:p>
          <a:p>
            <a:r>
              <a:rPr lang="sv-SE" sz="750" dirty="0"/>
              <a:t>Högskolan i Skövde </a:t>
            </a:r>
          </a:p>
          <a:p>
            <a:r>
              <a:rPr lang="sv-SE" sz="750" dirty="0"/>
              <a:t>Högskolan i Trollhättan/Uddevalla </a:t>
            </a:r>
          </a:p>
          <a:p>
            <a:r>
              <a:rPr lang="en-US" sz="750" dirty="0" err="1"/>
              <a:t>Högskolan</a:t>
            </a:r>
            <a:r>
              <a:rPr lang="en-US" sz="750" dirty="0"/>
              <a:t> </a:t>
            </a:r>
            <a:r>
              <a:rPr lang="en-US" sz="750" dirty="0" err="1"/>
              <a:t>Kristianstad</a:t>
            </a:r>
            <a:r>
              <a:rPr lang="en-US" sz="750" dirty="0"/>
              <a:t> </a:t>
            </a:r>
          </a:p>
          <a:p>
            <a:r>
              <a:rPr lang="en-US" sz="750" dirty="0"/>
              <a:t>Karlstad </a:t>
            </a:r>
            <a:r>
              <a:rPr lang="en-US" sz="750" dirty="0" err="1"/>
              <a:t>Universitet</a:t>
            </a:r>
            <a:r>
              <a:rPr lang="en-US" sz="750" dirty="0"/>
              <a:t> </a:t>
            </a:r>
          </a:p>
          <a:p>
            <a:r>
              <a:rPr lang="en-US" sz="750" dirty="0" err="1"/>
              <a:t>Karolinska</a:t>
            </a:r>
            <a:r>
              <a:rPr lang="en-US" sz="750" dirty="0"/>
              <a:t> </a:t>
            </a:r>
            <a:r>
              <a:rPr lang="en-US" sz="750" dirty="0" err="1"/>
              <a:t>Institutet</a:t>
            </a:r>
            <a:r>
              <a:rPr lang="en-US" sz="750" dirty="0"/>
              <a:t> </a:t>
            </a:r>
          </a:p>
          <a:p>
            <a:r>
              <a:rPr lang="en-US" sz="750" dirty="0" err="1"/>
              <a:t>Linköpings</a:t>
            </a:r>
            <a:r>
              <a:rPr lang="en-US" sz="750" dirty="0"/>
              <a:t> </a:t>
            </a:r>
            <a:r>
              <a:rPr lang="en-US" sz="750" dirty="0" err="1"/>
              <a:t>Universitet</a:t>
            </a:r>
            <a:r>
              <a:rPr lang="en-US" sz="750" dirty="0"/>
              <a:t> </a:t>
            </a:r>
          </a:p>
          <a:p>
            <a:r>
              <a:rPr lang="en-US" sz="750" dirty="0" err="1"/>
              <a:t>Luleå</a:t>
            </a:r>
            <a:r>
              <a:rPr lang="en-US" sz="750" dirty="0"/>
              <a:t> </a:t>
            </a:r>
            <a:r>
              <a:rPr lang="en-US" sz="750" dirty="0" err="1"/>
              <a:t>Tekniska</a:t>
            </a:r>
            <a:r>
              <a:rPr lang="en-US" sz="750" dirty="0"/>
              <a:t> </a:t>
            </a:r>
            <a:r>
              <a:rPr lang="en-US" sz="750" dirty="0" err="1"/>
              <a:t>Universitet</a:t>
            </a:r>
            <a:r>
              <a:rPr lang="en-US" sz="750" dirty="0"/>
              <a:t> </a:t>
            </a:r>
          </a:p>
          <a:p>
            <a:r>
              <a:rPr lang="en-US" sz="750" dirty="0" err="1"/>
              <a:t>Lunds</a:t>
            </a:r>
            <a:r>
              <a:rPr lang="en-US" sz="750" dirty="0"/>
              <a:t> </a:t>
            </a:r>
            <a:r>
              <a:rPr lang="en-US" sz="750" dirty="0" err="1"/>
              <a:t>Universitet</a:t>
            </a:r>
            <a:r>
              <a:rPr lang="en-US" sz="750" dirty="0"/>
              <a:t> </a:t>
            </a:r>
          </a:p>
          <a:p>
            <a:r>
              <a:rPr lang="en-US" sz="750" dirty="0" err="1"/>
              <a:t>Mälardalens</a:t>
            </a:r>
            <a:r>
              <a:rPr lang="en-US" sz="750" dirty="0"/>
              <a:t> </a:t>
            </a:r>
            <a:r>
              <a:rPr lang="en-US" sz="750" dirty="0" err="1"/>
              <a:t>Högskola</a:t>
            </a:r>
            <a:r>
              <a:rPr lang="en-US" sz="750" dirty="0"/>
              <a:t> </a:t>
            </a:r>
          </a:p>
          <a:p>
            <a:r>
              <a:rPr lang="en-US" sz="750" dirty="0"/>
              <a:t>Malmö </a:t>
            </a:r>
            <a:r>
              <a:rPr lang="en-US" sz="750" dirty="0" err="1"/>
              <a:t>Högskola</a:t>
            </a:r>
            <a:r>
              <a:rPr lang="en-US" sz="750" dirty="0"/>
              <a:t> </a:t>
            </a:r>
          </a:p>
          <a:p>
            <a:r>
              <a:rPr lang="en-US" sz="750" dirty="0" err="1"/>
              <a:t>Mitthögskolan</a:t>
            </a:r>
            <a:r>
              <a:rPr lang="en-US" sz="750" dirty="0"/>
              <a:t> </a:t>
            </a:r>
          </a:p>
          <a:p>
            <a:r>
              <a:rPr lang="en-US" sz="750" dirty="0" err="1"/>
              <a:t>Sophiahemmets</a:t>
            </a:r>
            <a:r>
              <a:rPr lang="en-US" sz="750" dirty="0"/>
              <a:t> </a:t>
            </a:r>
            <a:r>
              <a:rPr lang="en-US" sz="750" dirty="0" err="1"/>
              <a:t>Sjuksköterskeskola</a:t>
            </a:r>
            <a:r>
              <a:rPr lang="en-US" sz="750" dirty="0"/>
              <a:t> </a:t>
            </a:r>
          </a:p>
          <a:p>
            <a:r>
              <a:rPr lang="en-US" sz="750" dirty="0" err="1"/>
              <a:t>Umeå</a:t>
            </a:r>
            <a:r>
              <a:rPr lang="en-US" sz="750" dirty="0"/>
              <a:t> </a:t>
            </a:r>
            <a:r>
              <a:rPr lang="en-US" sz="750" dirty="0" err="1"/>
              <a:t>Universitet</a:t>
            </a:r>
            <a:r>
              <a:rPr lang="en-US" sz="750" dirty="0"/>
              <a:t> </a:t>
            </a:r>
          </a:p>
          <a:p>
            <a:r>
              <a:rPr lang="en-US" sz="750" dirty="0"/>
              <a:t>Uppsala </a:t>
            </a:r>
            <a:r>
              <a:rPr lang="en-US" sz="750" dirty="0" err="1"/>
              <a:t>Universitet</a:t>
            </a:r>
            <a:r>
              <a:rPr lang="en-US" sz="750" dirty="0"/>
              <a:t> </a:t>
            </a:r>
          </a:p>
          <a:p>
            <a:r>
              <a:rPr lang="en-US" sz="750" dirty="0" err="1"/>
              <a:t>Växjö</a:t>
            </a:r>
            <a:r>
              <a:rPr lang="en-US" sz="750" dirty="0"/>
              <a:t> </a:t>
            </a:r>
            <a:r>
              <a:rPr lang="en-US" sz="750" dirty="0" err="1"/>
              <a:t>Universitet</a:t>
            </a:r>
            <a:r>
              <a:rPr lang="en-US" sz="750" dirty="0"/>
              <a:t> </a:t>
            </a:r>
          </a:p>
          <a:p>
            <a:r>
              <a:rPr lang="en-US" sz="750" dirty="0" err="1"/>
              <a:t>Örebro</a:t>
            </a:r>
            <a:r>
              <a:rPr lang="en-US" sz="750" dirty="0"/>
              <a:t> </a:t>
            </a:r>
            <a:r>
              <a:rPr lang="en-US" sz="750" dirty="0" err="1"/>
              <a:t>Universitet</a:t>
            </a:r>
            <a:endParaRPr lang="en-US" sz="750" dirty="0"/>
          </a:p>
          <a:p>
            <a:r>
              <a:rPr lang="en-US" sz="750" dirty="0" err="1"/>
              <a:t>Ersta</a:t>
            </a:r>
            <a:r>
              <a:rPr lang="en-US" sz="750" dirty="0"/>
              <a:t> </a:t>
            </a:r>
            <a:r>
              <a:rPr lang="en-US" sz="750" dirty="0" err="1"/>
              <a:t>Högskola</a:t>
            </a:r>
            <a:endParaRPr lang="en-US" sz="750" dirty="0"/>
          </a:p>
          <a:p>
            <a:r>
              <a:rPr lang="en-US" sz="750" dirty="0" err="1"/>
              <a:t>Rödakorsets</a:t>
            </a:r>
            <a:r>
              <a:rPr lang="en-US" sz="750" dirty="0"/>
              <a:t> </a:t>
            </a:r>
            <a:r>
              <a:rPr lang="en-US" sz="750" dirty="0" err="1"/>
              <a:t>Högskola</a:t>
            </a:r>
            <a:r>
              <a:rPr lang="en-US" sz="750" dirty="0"/>
              <a:t> </a:t>
            </a:r>
          </a:p>
        </p:txBody>
      </p:sp>
      <p:sp>
        <p:nvSpPr>
          <p:cNvPr id="13317" name="Platshållare för bildnummer 4"/>
          <p:cNvSpPr>
            <a:spLocks noGrp="1"/>
          </p:cNvSpPr>
          <p:nvPr>
            <p:ph type="sldNum" sz="quarter" idx="4294967295"/>
          </p:nvPr>
        </p:nvSpPr>
        <p:spPr>
          <a:noFill/>
        </p:spPr>
        <p:txBody>
          <a:bodyPr/>
          <a:lstStyle/>
          <a:p>
            <a:fld id="{616F7A72-CBF1-480E-9BFC-FD367CA1585B}" type="slidenum">
              <a:rPr lang="sv-SE"/>
              <a:pPr/>
              <a:t>8</a:t>
            </a:fld>
            <a:endParaRPr lang="sv-SE"/>
          </a:p>
        </p:txBody>
      </p:sp>
      <p:sp>
        <p:nvSpPr>
          <p:cNvPr id="13318" name="Rektangel 6"/>
          <p:cNvSpPr>
            <a:spLocks noChangeArrowheads="1"/>
          </p:cNvSpPr>
          <p:nvPr/>
        </p:nvSpPr>
        <p:spPr bwMode="auto">
          <a:xfrm>
            <a:off x="6407944" y="1275160"/>
            <a:ext cx="685800" cy="216694"/>
          </a:xfrm>
          <a:prstGeom prst="rect">
            <a:avLst/>
          </a:prstGeom>
          <a:solidFill>
            <a:schemeClr val="bg1"/>
          </a:solidFill>
          <a:ln w="9525">
            <a:noFill/>
            <a:round/>
            <a:headEnd/>
            <a:tailEnd/>
          </a:ln>
        </p:spPr>
        <p:txBody>
          <a:bodyPr/>
          <a:lstStyle/>
          <a:p>
            <a:pPr marL="257175" indent="-257175">
              <a:spcBef>
                <a:spcPct val="20000"/>
              </a:spcBef>
              <a:buClr>
                <a:schemeClr val="accent1"/>
              </a:buClr>
              <a:buFont typeface="Wingdings" pitchFamily="2" charset="2"/>
              <a:buChar char="§"/>
            </a:pPr>
            <a:endParaRPr lang="en-US" sz="1800"/>
          </a:p>
        </p:txBody>
      </p:sp>
      <p:pic>
        <p:nvPicPr>
          <p:cNvPr id="13319" name="Picture 2"/>
          <p:cNvPicPr>
            <a:picLocks noChangeAspect="1" noChangeArrowheads="1"/>
          </p:cNvPicPr>
          <p:nvPr/>
        </p:nvPicPr>
        <p:blipFill>
          <a:blip r:embed="rId3" cstate="print"/>
          <a:srcRect l="38324" t="25720" r="32275" b="5402"/>
          <a:stretch>
            <a:fillRect/>
          </a:stretch>
        </p:blipFill>
        <p:spPr bwMode="auto">
          <a:xfrm>
            <a:off x="3762375" y="1"/>
            <a:ext cx="3348038" cy="5023247"/>
          </a:xfrm>
          <a:prstGeom prst="rect">
            <a:avLst/>
          </a:prstGeom>
          <a:noFill/>
          <a:ln w="9525">
            <a:noFill/>
            <a:miter lim="800000"/>
            <a:headEnd/>
            <a:tailEnd/>
          </a:ln>
        </p:spPr>
      </p:pic>
      <p:cxnSp>
        <p:nvCxnSpPr>
          <p:cNvPr id="15" name="Rak pil 14"/>
          <p:cNvCxnSpPr>
            <a:cxnSpLocks noChangeShapeType="1"/>
          </p:cNvCxnSpPr>
          <p:nvPr/>
        </p:nvCxnSpPr>
        <p:spPr bwMode="auto">
          <a:xfrm>
            <a:off x="3059906" y="1168004"/>
            <a:ext cx="2214563" cy="3239690"/>
          </a:xfrm>
          <a:prstGeom prst="straightConnector1">
            <a:avLst/>
          </a:prstGeom>
          <a:noFill/>
          <a:ln w="9525">
            <a:solidFill>
              <a:schemeClr val="tx1"/>
            </a:solidFill>
            <a:round/>
            <a:headEnd/>
            <a:tailEnd type="arrow" w="med" len="med"/>
          </a:ln>
        </p:spPr>
      </p:cxnSp>
      <p:cxnSp>
        <p:nvCxnSpPr>
          <p:cNvPr id="18" name="Rak pil 17"/>
          <p:cNvCxnSpPr>
            <a:cxnSpLocks noChangeShapeType="1"/>
          </p:cNvCxnSpPr>
          <p:nvPr/>
        </p:nvCxnSpPr>
        <p:spPr bwMode="auto">
          <a:xfrm>
            <a:off x="2789635" y="1275160"/>
            <a:ext cx="1728788" cy="2646759"/>
          </a:xfrm>
          <a:prstGeom prst="straightConnector1">
            <a:avLst/>
          </a:prstGeom>
          <a:noFill/>
          <a:ln w="9525">
            <a:solidFill>
              <a:schemeClr val="tx1"/>
            </a:solidFill>
            <a:round/>
            <a:headEnd/>
            <a:tailEnd type="arrow" w="med" len="med"/>
          </a:ln>
        </p:spPr>
      </p:cxnSp>
      <p:cxnSp>
        <p:nvCxnSpPr>
          <p:cNvPr id="21" name="Rak pil 20"/>
          <p:cNvCxnSpPr>
            <a:cxnSpLocks noChangeShapeType="1"/>
          </p:cNvCxnSpPr>
          <p:nvPr/>
        </p:nvCxnSpPr>
        <p:spPr bwMode="auto">
          <a:xfrm>
            <a:off x="3006329" y="1437085"/>
            <a:ext cx="1944290" cy="2484834"/>
          </a:xfrm>
          <a:prstGeom prst="straightConnector1">
            <a:avLst/>
          </a:prstGeom>
          <a:noFill/>
          <a:ln w="9525">
            <a:solidFill>
              <a:schemeClr val="tx1"/>
            </a:solidFill>
            <a:round/>
            <a:headEnd/>
            <a:tailEnd type="arrow" w="med" len="med"/>
          </a:ln>
        </p:spPr>
      </p:cxnSp>
      <p:cxnSp>
        <p:nvCxnSpPr>
          <p:cNvPr id="25" name="Rak pil 24"/>
          <p:cNvCxnSpPr>
            <a:cxnSpLocks noChangeShapeType="1"/>
          </p:cNvCxnSpPr>
          <p:nvPr/>
        </p:nvCxnSpPr>
        <p:spPr bwMode="auto">
          <a:xfrm>
            <a:off x="2627710" y="1545431"/>
            <a:ext cx="2591990" cy="1404938"/>
          </a:xfrm>
          <a:prstGeom prst="straightConnector1">
            <a:avLst/>
          </a:prstGeom>
          <a:noFill/>
          <a:ln w="9525">
            <a:solidFill>
              <a:schemeClr val="tx1"/>
            </a:solidFill>
            <a:round/>
            <a:headEnd/>
            <a:tailEnd type="arrow" w="med" len="med"/>
          </a:ln>
        </p:spPr>
      </p:cxnSp>
      <p:cxnSp>
        <p:nvCxnSpPr>
          <p:cNvPr id="28" name="Rak pil 27"/>
          <p:cNvCxnSpPr>
            <a:cxnSpLocks noChangeShapeType="1"/>
          </p:cNvCxnSpPr>
          <p:nvPr/>
        </p:nvCxnSpPr>
        <p:spPr bwMode="auto">
          <a:xfrm>
            <a:off x="2574132" y="1707356"/>
            <a:ext cx="2051447" cy="2214563"/>
          </a:xfrm>
          <a:prstGeom prst="straightConnector1">
            <a:avLst/>
          </a:prstGeom>
          <a:noFill/>
          <a:ln w="9525">
            <a:solidFill>
              <a:schemeClr val="tx1"/>
            </a:solidFill>
            <a:round/>
            <a:headEnd/>
            <a:tailEnd type="arrow" w="med" len="med"/>
          </a:ln>
        </p:spPr>
      </p:cxnSp>
      <p:cxnSp>
        <p:nvCxnSpPr>
          <p:cNvPr id="33" name="Rak pil 32"/>
          <p:cNvCxnSpPr>
            <a:cxnSpLocks noChangeShapeType="1"/>
          </p:cNvCxnSpPr>
          <p:nvPr/>
        </p:nvCxnSpPr>
        <p:spPr bwMode="auto">
          <a:xfrm>
            <a:off x="2574131" y="1815703"/>
            <a:ext cx="2862263" cy="1079897"/>
          </a:xfrm>
          <a:prstGeom prst="straightConnector1">
            <a:avLst/>
          </a:prstGeom>
          <a:noFill/>
          <a:ln w="9525">
            <a:solidFill>
              <a:schemeClr val="tx1"/>
            </a:solidFill>
            <a:round/>
            <a:headEnd/>
            <a:tailEnd type="arrow" w="med" len="med"/>
          </a:ln>
        </p:spPr>
      </p:cxnSp>
      <p:cxnSp>
        <p:nvCxnSpPr>
          <p:cNvPr id="36" name="Rak pil 35"/>
          <p:cNvCxnSpPr>
            <a:cxnSpLocks noChangeShapeType="1"/>
          </p:cNvCxnSpPr>
          <p:nvPr/>
        </p:nvCxnSpPr>
        <p:spPr bwMode="auto">
          <a:xfrm>
            <a:off x="2736056" y="1977629"/>
            <a:ext cx="1944291" cy="2321719"/>
          </a:xfrm>
          <a:prstGeom prst="straightConnector1">
            <a:avLst/>
          </a:prstGeom>
          <a:noFill/>
          <a:ln w="9525">
            <a:solidFill>
              <a:schemeClr val="tx1"/>
            </a:solidFill>
            <a:round/>
            <a:headEnd/>
            <a:tailEnd type="arrow" w="med" len="med"/>
          </a:ln>
        </p:spPr>
      </p:cxnSp>
      <p:cxnSp>
        <p:nvCxnSpPr>
          <p:cNvPr id="41" name="Rak pil 40"/>
          <p:cNvCxnSpPr>
            <a:cxnSpLocks noChangeShapeType="1"/>
          </p:cNvCxnSpPr>
          <p:nvPr/>
        </p:nvCxnSpPr>
        <p:spPr bwMode="auto">
          <a:xfrm>
            <a:off x="2627710" y="2139554"/>
            <a:ext cx="2700338" cy="2106215"/>
          </a:xfrm>
          <a:prstGeom prst="straightConnector1">
            <a:avLst/>
          </a:prstGeom>
          <a:noFill/>
          <a:ln w="9525">
            <a:solidFill>
              <a:schemeClr val="tx1"/>
            </a:solidFill>
            <a:round/>
            <a:headEnd/>
            <a:tailEnd type="arrow" w="med" len="med"/>
          </a:ln>
        </p:spPr>
      </p:cxnSp>
      <p:cxnSp>
        <p:nvCxnSpPr>
          <p:cNvPr id="44" name="Rak pil 43"/>
          <p:cNvCxnSpPr>
            <a:cxnSpLocks noChangeShapeType="1"/>
          </p:cNvCxnSpPr>
          <p:nvPr/>
        </p:nvCxnSpPr>
        <p:spPr bwMode="auto">
          <a:xfrm>
            <a:off x="2681288" y="2247900"/>
            <a:ext cx="2160985" cy="1512094"/>
          </a:xfrm>
          <a:prstGeom prst="straightConnector1">
            <a:avLst/>
          </a:prstGeom>
          <a:noFill/>
          <a:ln w="9525">
            <a:solidFill>
              <a:schemeClr val="tx1"/>
            </a:solidFill>
            <a:round/>
            <a:headEnd/>
            <a:tailEnd type="arrow" w="med" len="med"/>
          </a:ln>
        </p:spPr>
      </p:cxnSp>
      <p:cxnSp>
        <p:nvCxnSpPr>
          <p:cNvPr id="47" name="Rak pil 46"/>
          <p:cNvCxnSpPr>
            <a:cxnSpLocks noChangeShapeType="1"/>
          </p:cNvCxnSpPr>
          <p:nvPr/>
        </p:nvCxnSpPr>
        <p:spPr bwMode="auto">
          <a:xfrm>
            <a:off x="3221832" y="2409825"/>
            <a:ext cx="1403747" cy="1350169"/>
          </a:xfrm>
          <a:prstGeom prst="straightConnector1">
            <a:avLst/>
          </a:prstGeom>
          <a:noFill/>
          <a:ln w="9525">
            <a:solidFill>
              <a:schemeClr val="tx1"/>
            </a:solidFill>
            <a:round/>
            <a:headEnd/>
            <a:tailEnd type="arrow" w="med" len="med"/>
          </a:ln>
        </p:spPr>
      </p:cxnSp>
      <p:cxnSp>
        <p:nvCxnSpPr>
          <p:cNvPr id="50" name="Rak pil 49"/>
          <p:cNvCxnSpPr>
            <a:cxnSpLocks noChangeShapeType="1"/>
          </p:cNvCxnSpPr>
          <p:nvPr/>
        </p:nvCxnSpPr>
        <p:spPr bwMode="auto">
          <a:xfrm>
            <a:off x="2789635" y="2518173"/>
            <a:ext cx="2268140" cy="1944290"/>
          </a:xfrm>
          <a:prstGeom prst="straightConnector1">
            <a:avLst/>
          </a:prstGeom>
          <a:noFill/>
          <a:ln w="9525">
            <a:solidFill>
              <a:schemeClr val="tx1"/>
            </a:solidFill>
            <a:round/>
            <a:headEnd/>
            <a:tailEnd type="arrow" w="med" len="med"/>
          </a:ln>
        </p:spPr>
      </p:cxnSp>
      <p:cxnSp>
        <p:nvCxnSpPr>
          <p:cNvPr id="53" name="Rak pil 52"/>
          <p:cNvCxnSpPr>
            <a:cxnSpLocks noChangeShapeType="1"/>
          </p:cNvCxnSpPr>
          <p:nvPr/>
        </p:nvCxnSpPr>
        <p:spPr bwMode="auto">
          <a:xfrm>
            <a:off x="2681288" y="2680098"/>
            <a:ext cx="2160985" cy="701278"/>
          </a:xfrm>
          <a:prstGeom prst="straightConnector1">
            <a:avLst/>
          </a:prstGeom>
          <a:noFill/>
          <a:ln w="9525">
            <a:solidFill>
              <a:schemeClr val="tx1"/>
            </a:solidFill>
            <a:round/>
            <a:headEnd/>
            <a:tailEnd type="arrow" w="med" len="med"/>
          </a:ln>
        </p:spPr>
      </p:cxnSp>
      <p:cxnSp>
        <p:nvCxnSpPr>
          <p:cNvPr id="57" name="Rak pil 56"/>
          <p:cNvCxnSpPr>
            <a:cxnSpLocks noChangeShapeType="1"/>
          </p:cNvCxnSpPr>
          <p:nvPr/>
        </p:nvCxnSpPr>
        <p:spPr bwMode="auto">
          <a:xfrm>
            <a:off x="2627710" y="2787253"/>
            <a:ext cx="2970609" cy="594122"/>
          </a:xfrm>
          <a:prstGeom prst="straightConnector1">
            <a:avLst/>
          </a:prstGeom>
          <a:noFill/>
          <a:ln w="9525">
            <a:solidFill>
              <a:schemeClr val="tx1"/>
            </a:solidFill>
            <a:round/>
            <a:headEnd/>
            <a:tailEnd type="arrow" w="med" len="med"/>
          </a:ln>
        </p:spPr>
      </p:cxnSp>
      <p:cxnSp>
        <p:nvCxnSpPr>
          <p:cNvPr id="60" name="Rak pil 59"/>
          <p:cNvCxnSpPr>
            <a:cxnSpLocks noChangeShapeType="1"/>
          </p:cNvCxnSpPr>
          <p:nvPr/>
        </p:nvCxnSpPr>
        <p:spPr bwMode="auto">
          <a:xfrm>
            <a:off x="2736057" y="2950369"/>
            <a:ext cx="2483644" cy="756047"/>
          </a:xfrm>
          <a:prstGeom prst="straightConnector1">
            <a:avLst/>
          </a:prstGeom>
          <a:noFill/>
          <a:ln w="9525">
            <a:solidFill>
              <a:schemeClr val="tx1"/>
            </a:solidFill>
            <a:round/>
            <a:headEnd/>
            <a:tailEnd type="arrow" w="med" len="med"/>
          </a:ln>
        </p:spPr>
      </p:cxnSp>
      <p:cxnSp>
        <p:nvCxnSpPr>
          <p:cNvPr id="63" name="Rak pil 62"/>
          <p:cNvCxnSpPr>
            <a:cxnSpLocks noChangeShapeType="1"/>
          </p:cNvCxnSpPr>
          <p:nvPr/>
        </p:nvCxnSpPr>
        <p:spPr bwMode="auto">
          <a:xfrm flipV="1">
            <a:off x="2951560" y="1221582"/>
            <a:ext cx="3132534" cy="1835944"/>
          </a:xfrm>
          <a:prstGeom prst="straightConnector1">
            <a:avLst/>
          </a:prstGeom>
          <a:noFill/>
          <a:ln w="9525">
            <a:solidFill>
              <a:schemeClr val="tx1"/>
            </a:solidFill>
            <a:round/>
            <a:headEnd/>
            <a:tailEnd type="arrow" w="med" len="med"/>
          </a:ln>
        </p:spPr>
      </p:cxnSp>
      <p:cxnSp>
        <p:nvCxnSpPr>
          <p:cNvPr id="66" name="Rak pil 65"/>
          <p:cNvCxnSpPr>
            <a:cxnSpLocks noChangeShapeType="1"/>
          </p:cNvCxnSpPr>
          <p:nvPr/>
        </p:nvCxnSpPr>
        <p:spPr bwMode="auto">
          <a:xfrm>
            <a:off x="2627710" y="3381375"/>
            <a:ext cx="2106215" cy="1188244"/>
          </a:xfrm>
          <a:prstGeom prst="straightConnector1">
            <a:avLst/>
          </a:prstGeom>
          <a:noFill/>
          <a:ln w="9525">
            <a:solidFill>
              <a:schemeClr val="tx1"/>
            </a:solidFill>
            <a:round/>
            <a:headEnd/>
            <a:tailEnd type="arrow" w="med" len="med"/>
          </a:ln>
        </p:spPr>
      </p:cxnSp>
      <p:cxnSp>
        <p:nvCxnSpPr>
          <p:cNvPr id="72" name="Rak pil 71"/>
          <p:cNvCxnSpPr>
            <a:cxnSpLocks noChangeShapeType="1"/>
          </p:cNvCxnSpPr>
          <p:nvPr/>
        </p:nvCxnSpPr>
        <p:spPr bwMode="auto">
          <a:xfrm flipV="1">
            <a:off x="2412207" y="3274219"/>
            <a:ext cx="2969419" cy="377429"/>
          </a:xfrm>
          <a:prstGeom prst="straightConnector1">
            <a:avLst/>
          </a:prstGeom>
          <a:noFill/>
          <a:ln w="9525">
            <a:solidFill>
              <a:schemeClr val="tx1"/>
            </a:solidFill>
            <a:round/>
            <a:headEnd/>
            <a:tailEnd type="arrow" w="med" len="med"/>
          </a:ln>
        </p:spPr>
      </p:cxnSp>
      <p:cxnSp>
        <p:nvCxnSpPr>
          <p:cNvPr id="75" name="Rak pil 74"/>
          <p:cNvCxnSpPr>
            <a:cxnSpLocks noChangeShapeType="1"/>
          </p:cNvCxnSpPr>
          <p:nvPr/>
        </p:nvCxnSpPr>
        <p:spPr bwMode="auto">
          <a:xfrm>
            <a:off x="2519362" y="3489723"/>
            <a:ext cx="2214563" cy="1134665"/>
          </a:xfrm>
          <a:prstGeom prst="straightConnector1">
            <a:avLst/>
          </a:prstGeom>
          <a:noFill/>
          <a:ln w="9525">
            <a:solidFill>
              <a:schemeClr val="tx1"/>
            </a:solidFill>
            <a:round/>
            <a:headEnd/>
            <a:tailEnd type="arrow" w="med" len="med"/>
          </a:ln>
        </p:spPr>
      </p:cxnSp>
      <p:cxnSp>
        <p:nvCxnSpPr>
          <p:cNvPr id="78" name="Rak pil 77"/>
          <p:cNvCxnSpPr>
            <a:cxnSpLocks noChangeShapeType="1"/>
          </p:cNvCxnSpPr>
          <p:nvPr/>
        </p:nvCxnSpPr>
        <p:spPr bwMode="auto">
          <a:xfrm flipV="1">
            <a:off x="2412207" y="2085975"/>
            <a:ext cx="2645569" cy="1512094"/>
          </a:xfrm>
          <a:prstGeom prst="straightConnector1">
            <a:avLst/>
          </a:prstGeom>
          <a:noFill/>
          <a:ln w="9525">
            <a:solidFill>
              <a:schemeClr val="tx1"/>
            </a:solidFill>
            <a:round/>
            <a:headEnd/>
            <a:tailEnd type="arrow" w="med" len="med"/>
          </a:ln>
        </p:spPr>
      </p:cxnSp>
      <p:cxnSp>
        <p:nvCxnSpPr>
          <p:cNvPr id="81" name="Rak pil 80"/>
          <p:cNvCxnSpPr>
            <a:cxnSpLocks noChangeShapeType="1"/>
          </p:cNvCxnSpPr>
          <p:nvPr/>
        </p:nvCxnSpPr>
        <p:spPr bwMode="auto">
          <a:xfrm flipV="1">
            <a:off x="3330179" y="3381375"/>
            <a:ext cx="2268140" cy="378619"/>
          </a:xfrm>
          <a:prstGeom prst="straightConnector1">
            <a:avLst/>
          </a:prstGeom>
          <a:noFill/>
          <a:ln w="9525">
            <a:solidFill>
              <a:schemeClr val="tx1"/>
            </a:solidFill>
            <a:round/>
            <a:headEnd/>
            <a:tailEnd type="arrow" w="med" len="med"/>
          </a:ln>
        </p:spPr>
      </p:cxnSp>
      <p:cxnSp>
        <p:nvCxnSpPr>
          <p:cNvPr id="84" name="Rak pil 83"/>
          <p:cNvCxnSpPr>
            <a:cxnSpLocks noChangeShapeType="1"/>
          </p:cNvCxnSpPr>
          <p:nvPr/>
        </p:nvCxnSpPr>
        <p:spPr bwMode="auto">
          <a:xfrm flipV="1">
            <a:off x="2519362" y="1869281"/>
            <a:ext cx="3349229" cy="2052638"/>
          </a:xfrm>
          <a:prstGeom prst="straightConnector1">
            <a:avLst/>
          </a:prstGeom>
          <a:noFill/>
          <a:ln w="9525">
            <a:solidFill>
              <a:schemeClr val="tx1"/>
            </a:solidFill>
            <a:round/>
            <a:headEnd/>
            <a:tailEnd type="arrow" w="med" len="med"/>
          </a:ln>
        </p:spPr>
      </p:cxnSp>
      <p:cxnSp>
        <p:nvCxnSpPr>
          <p:cNvPr id="87" name="Rak pil 86"/>
          <p:cNvCxnSpPr>
            <a:cxnSpLocks noChangeShapeType="1"/>
          </p:cNvCxnSpPr>
          <p:nvPr/>
        </p:nvCxnSpPr>
        <p:spPr bwMode="auto">
          <a:xfrm flipV="1">
            <a:off x="2627710" y="3219450"/>
            <a:ext cx="2862263" cy="810816"/>
          </a:xfrm>
          <a:prstGeom prst="straightConnector1">
            <a:avLst/>
          </a:prstGeom>
          <a:noFill/>
          <a:ln w="9525">
            <a:solidFill>
              <a:schemeClr val="tx1"/>
            </a:solidFill>
            <a:round/>
            <a:headEnd/>
            <a:tailEnd type="arrow" w="med" len="med"/>
          </a:ln>
        </p:spPr>
      </p:cxnSp>
      <p:cxnSp>
        <p:nvCxnSpPr>
          <p:cNvPr id="90" name="Rak pil 89"/>
          <p:cNvCxnSpPr>
            <a:cxnSpLocks noChangeShapeType="1"/>
          </p:cNvCxnSpPr>
          <p:nvPr/>
        </p:nvCxnSpPr>
        <p:spPr bwMode="auto">
          <a:xfrm>
            <a:off x="2574132" y="4137423"/>
            <a:ext cx="2483644" cy="54769"/>
          </a:xfrm>
          <a:prstGeom prst="straightConnector1">
            <a:avLst/>
          </a:prstGeom>
          <a:noFill/>
          <a:ln w="9525">
            <a:solidFill>
              <a:schemeClr val="tx1"/>
            </a:solidFill>
            <a:round/>
            <a:headEnd/>
            <a:tailEnd type="arrow" w="med" len="med"/>
          </a:ln>
        </p:spPr>
      </p:cxnSp>
      <p:cxnSp>
        <p:nvCxnSpPr>
          <p:cNvPr id="93" name="Rak pil 92"/>
          <p:cNvCxnSpPr>
            <a:cxnSpLocks noChangeShapeType="1"/>
          </p:cNvCxnSpPr>
          <p:nvPr/>
        </p:nvCxnSpPr>
        <p:spPr bwMode="auto">
          <a:xfrm flipV="1">
            <a:off x="2627710" y="3436144"/>
            <a:ext cx="2538413" cy="863204"/>
          </a:xfrm>
          <a:prstGeom prst="straightConnector1">
            <a:avLst/>
          </a:prstGeom>
          <a:noFill/>
          <a:ln w="9525">
            <a:solidFill>
              <a:schemeClr val="tx1"/>
            </a:solidFill>
            <a:round/>
            <a:headEnd/>
            <a:tailEnd type="arrow" w="med" len="med"/>
          </a:ln>
        </p:spPr>
      </p:cxnSp>
      <p:cxnSp>
        <p:nvCxnSpPr>
          <p:cNvPr id="80" name="Rak pil 79"/>
          <p:cNvCxnSpPr>
            <a:cxnSpLocks noChangeShapeType="1"/>
          </p:cNvCxnSpPr>
          <p:nvPr/>
        </p:nvCxnSpPr>
        <p:spPr bwMode="auto">
          <a:xfrm flipV="1">
            <a:off x="2412206" y="3381375"/>
            <a:ext cx="3186113" cy="1081088"/>
          </a:xfrm>
          <a:prstGeom prst="straightConnector1">
            <a:avLst/>
          </a:prstGeom>
          <a:noFill/>
          <a:ln w="9525">
            <a:solidFill>
              <a:schemeClr val="tx1"/>
            </a:solidFill>
            <a:round/>
            <a:headEnd/>
            <a:tailEnd type="arrow" w="med" len="med"/>
          </a:ln>
        </p:spPr>
      </p:cxnSp>
      <p:cxnSp>
        <p:nvCxnSpPr>
          <p:cNvPr id="85" name="Rak pil 84"/>
          <p:cNvCxnSpPr>
            <a:cxnSpLocks noChangeShapeType="1"/>
          </p:cNvCxnSpPr>
          <p:nvPr/>
        </p:nvCxnSpPr>
        <p:spPr bwMode="auto">
          <a:xfrm flipV="1">
            <a:off x="2789635" y="3381375"/>
            <a:ext cx="2808684" cy="1188244"/>
          </a:xfrm>
          <a:prstGeom prst="straightConnector1">
            <a:avLst/>
          </a:prstGeom>
          <a:noFill/>
          <a:ln w="9525">
            <a:solidFill>
              <a:schemeClr val="tx1"/>
            </a:solidFill>
            <a:round/>
            <a:headEnd/>
            <a:tailEnd type="arrow" w="med" len="med"/>
          </a:ln>
        </p:spPr>
      </p:cxnSp>
      <p:cxnSp>
        <p:nvCxnSpPr>
          <p:cNvPr id="34" name="Rak pil 33"/>
          <p:cNvCxnSpPr>
            <a:cxnSpLocks noChangeShapeType="1"/>
          </p:cNvCxnSpPr>
          <p:nvPr/>
        </p:nvCxnSpPr>
        <p:spPr bwMode="auto">
          <a:xfrm>
            <a:off x="2574133" y="3220828"/>
            <a:ext cx="2268140" cy="1511162"/>
          </a:xfrm>
          <a:prstGeom prst="straightConnector1">
            <a:avLst/>
          </a:prstGeom>
          <a:noFill/>
          <a:ln w="9525">
            <a:solidFill>
              <a:schemeClr val="tx1"/>
            </a:solidFill>
            <a:round/>
            <a:headEnd/>
            <a:tailEnd type="arrow" w="med" len="med"/>
          </a:ln>
        </p:spPr>
      </p:cxnSp>
      <p:sp>
        <p:nvSpPr>
          <p:cNvPr id="35" name="Platshållare för sidfot 4">
            <a:extLst>
              <a:ext uri="{FF2B5EF4-FFF2-40B4-BE49-F238E27FC236}">
                <a16:creationId xmlns:a16="http://schemas.microsoft.com/office/drawing/2014/main" id="{9C778226-D76A-473C-A009-A2B863FC7C6C}"/>
              </a:ext>
            </a:extLst>
          </p:cNvPr>
          <p:cNvSpPr txBox="1">
            <a:spLocks/>
          </p:cNvSpPr>
          <p:nvPr/>
        </p:nvSpPr>
        <p:spPr bwMode="auto">
          <a:xfrm>
            <a:off x="1485900" y="4857750"/>
            <a:ext cx="2171700" cy="1714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defPPr>
              <a:defRPr lang="sv-SE"/>
            </a:defPPr>
            <a:lvl1pPr marL="0" algn="l" defTabSz="914400" rtl="0" eaLnBrk="0" latinLnBrk="0" hangingPunct="0">
              <a:spcBef>
                <a:spcPct val="0"/>
              </a:spcBef>
              <a:buClrTx/>
              <a:buFontTx/>
              <a:buNone/>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sv-SE" sz="600">
                <a:solidFill>
                  <a:srgbClr val="808080"/>
                </a:solidFill>
              </a:rPr>
              <a:t>Ann Rudman</a:t>
            </a:r>
            <a:endParaRPr lang="sv-SE" sz="600" dirty="0"/>
          </a:p>
        </p:txBody>
      </p:sp>
      <p:sp>
        <p:nvSpPr>
          <p:cNvPr id="37" name="Rubrik 9">
            <a:extLst>
              <a:ext uri="{FF2B5EF4-FFF2-40B4-BE49-F238E27FC236}">
                <a16:creationId xmlns:a16="http://schemas.microsoft.com/office/drawing/2014/main" id="{6E38DB58-B19C-48ED-9D4D-7F0715AA2111}"/>
              </a:ext>
            </a:extLst>
          </p:cNvPr>
          <p:cNvSpPr txBox="1">
            <a:spLocks/>
          </p:cNvSpPr>
          <p:nvPr/>
        </p:nvSpPr>
        <p:spPr bwMode="auto">
          <a:xfrm>
            <a:off x="395536" y="322436"/>
            <a:ext cx="8352927" cy="664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1500" b="1" spc="-50" baseline="0">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charset="0"/>
              </a:defRPr>
            </a:lvl2pPr>
            <a:lvl3pPr algn="l" rtl="0" eaLnBrk="1" fontAlgn="base" hangingPunct="1">
              <a:spcBef>
                <a:spcPct val="0"/>
              </a:spcBef>
              <a:spcAft>
                <a:spcPct val="0"/>
              </a:spcAft>
              <a:defRPr sz="2800" b="1">
                <a:solidFill>
                  <a:schemeClr val="accent1"/>
                </a:solidFill>
                <a:latin typeface="Arial" charset="0"/>
              </a:defRPr>
            </a:lvl3pPr>
            <a:lvl4pPr algn="l" rtl="0" eaLnBrk="1" fontAlgn="base" hangingPunct="1">
              <a:spcBef>
                <a:spcPct val="0"/>
              </a:spcBef>
              <a:spcAft>
                <a:spcPct val="0"/>
              </a:spcAft>
              <a:defRPr sz="2800" b="1">
                <a:solidFill>
                  <a:schemeClr val="accent1"/>
                </a:solidFill>
                <a:latin typeface="Arial" charset="0"/>
              </a:defRPr>
            </a:lvl4pPr>
            <a:lvl5pPr algn="l" rtl="0" eaLnBrk="1" fontAlgn="base" hangingPunct="1">
              <a:spcBef>
                <a:spcPct val="0"/>
              </a:spcBef>
              <a:spcAft>
                <a:spcPct val="0"/>
              </a:spcAft>
              <a:defRPr sz="2800" b="1">
                <a:solidFill>
                  <a:schemeClr val="accent1"/>
                </a:solidFill>
                <a:latin typeface="Arial" charset="0"/>
              </a:defRPr>
            </a:lvl5pPr>
            <a:lvl6pPr marL="457200" algn="l" rtl="0" eaLnBrk="1" fontAlgn="base" hangingPunct="1">
              <a:spcBef>
                <a:spcPct val="0"/>
              </a:spcBef>
              <a:spcAft>
                <a:spcPct val="0"/>
              </a:spcAft>
              <a:defRPr sz="2800" b="1">
                <a:solidFill>
                  <a:schemeClr val="accent1"/>
                </a:solidFill>
                <a:latin typeface="Arial" charset="0"/>
              </a:defRPr>
            </a:lvl6pPr>
            <a:lvl7pPr marL="914400" algn="l" rtl="0" eaLnBrk="1" fontAlgn="base" hangingPunct="1">
              <a:spcBef>
                <a:spcPct val="0"/>
              </a:spcBef>
              <a:spcAft>
                <a:spcPct val="0"/>
              </a:spcAft>
              <a:defRPr sz="2800" b="1">
                <a:solidFill>
                  <a:schemeClr val="accent1"/>
                </a:solidFill>
                <a:latin typeface="Arial" charset="0"/>
              </a:defRPr>
            </a:lvl7pPr>
            <a:lvl8pPr marL="1371600" algn="l" rtl="0" eaLnBrk="1" fontAlgn="base" hangingPunct="1">
              <a:spcBef>
                <a:spcPct val="0"/>
              </a:spcBef>
              <a:spcAft>
                <a:spcPct val="0"/>
              </a:spcAft>
              <a:defRPr sz="2800" b="1">
                <a:solidFill>
                  <a:schemeClr val="accent1"/>
                </a:solidFill>
                <a:latin typeface="Arial" charset="0"/>
              </a:defRPr>
            </a:lvl8pPr>
            <a:lvl9pPr marL="1828800" algn="l" rtl="0" eaLnBrk="1" fontAlgn="base" hangingPunct="1">
              <a:spcBef>
                <a:spcPct val="0"/>
              </a:spcBef>
              <a:spcAft>
                <a:spcPct val="0"/>
              </a:spcAft>
              <a:defRPr sz="2800" b="1">
                <a:solidFill>
                  <a:schemeClr val="accent1"/>
                </a:solidFill>
                <a:latin typeface="Arial" charset="0"/>
              </a:defRPr>
            </a:lvl9pPr>
          </a:lstStyle>
          <a:p>
            <a:r>
              <a:rPr lang="en-US" sz="2800" b="0" kern="0">
                <a:solidFill>
                  <a:schemeClr val="tx1"/>
                </a:solidFill>
                <a:latin typeface="+mn-lt"/>
                <a:cs typeface="Arial" panose="020B0604020202020204" pitchFamily="34" charset="0"/>
              </a:rPr>
              <a:t>Studenter från alla lärosäten i Sverige</a:t>
            </a:r>
            <a:endParaRPr lang="en-US" sz="2800" b="0" kern="0"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2108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par>
                                <p:cTn id="11" presetID="3"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linds(horizontal)">
                                      <p:cBhvr>
                                        <p:cTn id="16" dur="500"/>
                                        <p:tgtEl>
                                          <p:spTgt spid="25"/>
                                        </p:tgtEl>
                                      </p:cBhvr>
                                    </p:animEffect>
                                  </p:childTnLst>
                                </p:cTn>
                              </p:par>
                              <p:par>
                                <p:cTn id="17" presetID="3" presetClass="entr" presetSubtype="1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linds(horizontal)">
                                      <p:cBhvr>
                                        <p:cTn id="19" dur="500"/>
                                        <p:tgtEl>
                                          <p:spTgt spid="28"/>
                                        </p:tgtEl>
                                      </p:cBhvr>
                                    </p:animEffect>
                                  </p:childTnLst>
                                </p:cTn>
                              </p:par>
                              <p:par>
                                <p:cTn id="20" presetID="3" presetClass="entr" presetSubtype="1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linds(horizontal)">
                                      <p:cBhvr>
                                        <p:cTn id="22" dur="500"/>
                                        <p:tgtEl>
                                          <p:spTgt spid="33"/>
                                        </p:tgtEl>
                                      </p:cBhvr>
                                    </p:animEffect>
                                  </p:childTnLst>
                                </p:cTn>
                              </p:par>
                              <p:par>
                                <p:cTn id="23" presetID="3" presetClass="entr" presetSubtype="1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blinds(horizontal)">
                                      <p:cBhvr>
                                        <p:cTn id="25" dur="500"/>
                                        <p:tgtEl>
                                          <p:spTgt spid="36"/>
                                        </p:tgtEl>
                                      </p:cBhvr>
                                    </p:animEffect>
                                  </p:childTnLst>
                                </p:cTn>
                              </p:par>
                              <p:par>
                                <p:cTn id="26" presetID="3" presetClass="entr" presetSubtype="1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linds(horizontal)">
                                      <p:cBhvr>
                                        <p:cTn id="28" dur="500"/>
                                        <p:tgtEl>
                                          <p:spTgt spid="41"/>
                                        </p:tgtEl>
                                      </p:cBhvr>
                                    </p:animEffect>
                                  </p:childTnLst>
                                </p:cTn>
                              </p:par>
                              <p:par>
                                <p:cTn id="29" presetID="3" presetClass="entr" presetSubtype="1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linds(horizontal)">
                                      <p:cBhvr>
                                        <p:cTn id="31" dur="500"/>
                                        <p:tgtEl>
                                          <p:spTgt spid="44"/>
                                        </p:tgtEl>
                                      </p:cBhvr>
                                    </p:animEffect>
                                  </p:childTnLst>
                                </p:cTn>
                              </p:par>
                              <p:par>
                                <p:cTn id="32" presetID="3" presetClass="entr" presetSubtype="10" fill="hold"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blinds(horizontal)">
                                      <p:cBhvr>
                                        <p:cTn id="34" dur="500"/>
                                        <p:tgtEl>
                                          <p:spTgt spid="47"/>
                                        </p:tgtEl>
                                      </p:cBhvr>
                                    </p:animEffect>
                                  </p:childTnLst>
                                </p:cTn>
                              </p:par>
                              <p:par>
                                <p:cTn id="35" presetID="3" presetClass="entr" presetSubtype="1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linds(horizontal)">
                                      <p:cBhvr>
                                        <p:cTn id="37" dur="500"/>
                                        <p:tgtEl>
                                          <p:spTgt spid="50"/>
                                        </p:tgtEl>
                                      </p:cBhvr>
                                    </p:animEffect>
                                  </p:childTnLst>
                                </p:cTn>
                              </p:par>
                              <p:par>
                                <p:cTn id="38" presetID="3" presetClass="entr" presetSubtype="10" fill="hold"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blinds(horizontal)">
                                      <p:cBhvr>
                                        <p:cTn id="40" dur="500"/>
                                        <p:tgtEl>
                                          <p:spTgt spid="53"/>
                                        </p:tgtEl>
                                      </p:cBhvr>
                                    </p:animEffect>
                                  </p:childTnLst>
                                </p:cTn>
                              </p:par>
                              <p:par>
                                <p:cTn id="41" presetID="3" presetClass="entr" presetSubtype="1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blinds(horizontal)">
                                      <p:cBhvr>
                                        <p:cTn id="43" dur="500"/>
                                        <p:tgtEl>
                                          <p:spTgt spid="57"/>
                                        </p:tgtEl>
                                      </p:cBhvr>
                                    </p:animEffect>
                                  </p:childTnLst>
                                </p:cTn>
                              </p:par>
                              <p:par>
                                <p:cTn id="44" presetID="3" presetClass="entr" presetSubtype="10" fill="hold"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blinds(horizontal)">
                                      <p:cBhvr>
                                        <p:cTn id="46" dur="500"/>
                                        <p:tgtEl>
                                          <p:spTgt spid="60"/>
                                        </p:tgtEl>
                                      </p:cBhvr>
                                    </p:animEffect>
                                  </p:childTnLst>
                                </p:cTn>
                              </p:par>
                              <p:par>
                                <p:cTn id="47" presetID="3" presetClass="entr" presetSubtype="10" fill="hold"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blinds(horizontal)">
                                      <p:cBhvr>
                                        <p:cTn id="49" dur="500"/>
                                        <p:tgtEl>
                                          <p:spTgt spid="63"/>
                                        </p:tgtEl>
                                      </p:cBhvr>
                                    </p:animEffect>
                                  </p:childTnLst>
                                </p:cTn>
                              </p:par>
                              <p:par>
                                <p:cTn id="50" presetID="3" presetClass="entr" presetSubtype="10" fill="hold" nodeType="withEffect">
                                  <p:stCondLst>
                                    <p:cond delay="0"/>
                                  </p:stCondLst>
                                  <p:childTnLst>
                                    <p:set>
                                      <p:cBhvr>
                                        <p:cTn id="51" dur="1" fill="hold">
                                          <p:stCondLst>
                                            <p:cond delay="0"/>
                                          </p:stCondLst>
                                        </p:cTn>
                                        <p:tgtEl>
                                          <p:spTgt spid="78"/>
                                        </p:tgtEl>
                                        <p:attrNameLst>
                                          <p:attrName>style.visibility</p:attrName>
                                        </p:attrNameLst>
                                      </p:cBhvr>
                                      <p:to>
                                        <p:strVal val="visible"/>
                                      </p:to>
                                    </p:set>
                                    <p:animEffect transition="in" filter="blinds(horizontal)">
                                      <p:cBhvr>
                                        <p:cTn id="52" dur="500"/>
                                        <p:tgtEl>
                                          <p:spTgt spid="78"/>
                                        </p:tgtEl>
                                      </p:cBhvr>
                                    </p:animEffect>
                                  </p:childTnLst>
                                </p:cTn>
                              </p:par>
                              <p:par>
                                <p:cTn id="53" presetID="3" presetClass="entr" presetSubtype="10" fill="hold" nodeType="withEffect">
                                  <p:stCondLst>
                                    <p:cond delay="0"/>
                                  </p:stCondLst>
                                  <p:childTnLst>
                                    <p:set>
                                      <p:cBhvr>
                                        <p:cTn id="54" dur="1" fill="hold">
                                          <p:stCondLst>
                                            <p:cond delay="0"/>
                                          </p:stCondLst>
                                        </p:cTn>
                                        <p:tgtEl>
                                          <p:spTgt spid="66"/>
                                        </p:tgtEl>
                                        <p:attrNameLst>
                                          <p:attrName>style.visibility</p:attrName>
                                        </p:attrNameLst>
                                      </p:cBhvr>
                                      <p:to>
                                        <p:strVal val="visible"/>
                                      </p:to>
                                    </p:set>
                                    <p:animEffect transition="in" filter="blinds(horizontal)">
                                      <p:cBhvr>
                                        <p:cTn id="55" dur="500"/>
                                        <p:tgtEl>
                                          <p:spTgt spid="66"/>
                                        </p:tgtEl>
                                      </p:cBhvr>
                                    </p:animEffect>
                                  </p:childTnLst>
                                </p:cTn>
                              </p:par>
                              <p:par>
                                <p:cTn id="56" presetID="3" presetClass="entr" presetSubtype="10" fill="hold" nodeType="with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blinds(horizontal)">
                                      <p:cBhvr>
                                        <p:cTn id="58" dur="500"/>
                                        <p:tgtEl>
                                          <p:spTgt spid="72"/>
                                        </p:tgtEl>
                                      </p:cBhvr>
                                    </p:animEffect>
                                  </p:childTnLst>
                                </p:cTn>
                              </p:par>
                              <p:par>
                                <p:cTn id="59" presetID="3" presetClass="entr" presetSubtype="10" fill="hold" nodeType="withEffect">
                                  <p:stCondLst>
                                    <p:cond delay="0"/>
                                  </p:stCondLst>
                                  <p:childTnLst>
                                    <p:set>
                                      <p:cBhvr>
                                        <p:cTn id="60" dur="1" fill="hold">
                                          <p:stCondLst>
                                            <p:cond delay="0"/>
                                          </p:stCondLst>
                                        </p:cTn>
                                        <p:tgtEl>
                                          <p:spTgt spid="75"/>
                                        </p:tgtEl>
                                        <p:attrNameLst>
                                          <p:attrName>style.visibility</p:attrName>
                                        </p:attrNameLst>
                                      </p:cBhvr>
                                      <p:to>
                                        <p:strVal val="visible"/>
                                      </p:to>
                                    </p:set>
                                    <p:animEffect transition="in" filter="blinds(horizontal)">
                                      <p:cBhvr>
                                        <p:cTn id="61" dur="500"/>
                                        <p:tgtEl>
                                          <p:spTgt spid="75"/>
                                        </p:tgtEl>
                                      </p:cBhvr>
                                    </p:animEffect>
                                  </p:childTnLst>
                                </p:cTn>
                              </p:par>
                              <p:par>
                                <p:cTn id="62" presetID="3" presetClass="entr" presetSubtype="10" fill="hold" nodeType="withEffect">
                                  <p:stCondLst>
                                    <p:cond delay="0"/>
                                  </p:stCondLst>
                                  <p:childTnLst>
                                    <p:set>
                                      <p:cBhvr>
                                        <p:cTn id="63" dur="1" fill="hold">
                                          <p:stCondLst>
                                            <p:cond delay="0"/>
                                          </p:stCondLst>
                                        </p:cTn>
                                        <p:tgtEl>
                                          <p:spTgt spid="84"/>
                                        </p:tgtEl>
                                        <p:attrNameLst>
                                          <p:attrName>style.visibility</p:attrName>
                                        </p:attrNameLst>
                                      </p:cBhvr>
                                      <p:to>
                                        <p:strVal val="visible"/>
                                      </p:to>
                                    </p:set>
                                    <p:animEffect transition="in" filter="blinds(horizontal)">
                                      <p:cBhvr>
                                        <p:cTn id="64" dur="500"/>
                                        <p:tgtEl>
                                          <p:spTgt spid="84"/>
                                        </p:tgtEl>
                                      </p:cBhvr>
                                    </p:animEffect>
                                  </p:childTnLst>
                                </p:cTn>
                              </p:par>
                              <p:par>
                                <p:cTn id="65" presetID="3" presetClass="entr" presetSubtype="10" fill="hold" nodeType="withEffect">
                                  <p:stCondLst>
                                    <p:cond delay="0"/>
                                  </p:stCondLst>
                                  <p:childTnLst>
                                    <p:set>
                                      <p:cBhvr>
                                        <p:cTn id="66" dur="1" fill="hold">
                                          <p:stCondLst>
                                            <p:cond delay="0"/>
                                          </p:stCondLst>
                                        </p:cTn>
                                        <p:tgtEl>
                                          <p:spTgt spid="81"/>
                                        </p:tgtEl>
                                        <p:attrNameLst>
                                          <p:attrName>style.visibility</p:attrName>
                                        </p:attrNameLst>
                                      </p:cBhvr>
                                      <p:to>
                                        <p:strVal val="visible"/>
                                      </p:to>
                                    </p:set>
                                    <p:animEffect transition="in" filter="blinds(horizontal)">
                                      <p:cBhvr>
                                        <p:cTn id="67" dur="500"/>
                                        <p:tgtEl>
                                          <p:spTgt spid="81"/>
                                        </p:tgtEl>
                                      </p:cBhvr>
                                    </p:animEffect>
                                  </p:childTnLst>
                                </p:cTn>
                              </p:par>
                              <p:par>
                                <p:cTn id="68" presetID="3" presetClass="entr" presetSubtype="10" fill="hold" nodeType="withEffect">
                                  <p:stCondLst>
                                    <p:cond delay="0"/>
                                  </p:stCondLst>
                                  <p:childTnLst>
                                    <p:set>
                                      <p:cBhvr>
                                        <p:cTn id="69" dur="1" fill="hold">
                                          <p:stCondLst>
                                            <p:cond delay="0"/>
                                          </p:stCondLst>
                                        </p:cTn>
                                        <p:tgtEl>
                                          <p:spTgt spid="87"/>
                                        </p:tgtEl>
                                        <p:attrNameLst>
                                          <p:attrName>style.visibility</p:attrName>
                                        </p:attrNameLst>
                                      </p:cBhvr>
                                      <p:to>
                                        <p:strVal val="visible"/>
                                      </p:to>
                                    </p:set>
                                    <p:animEffect transition="in" filter="blinds(horizontal)">
                                      <p:cBhvr>
                                        <p:cTn id="70" dur="500"/>
                                        <p:tgtEl>
                                          <p:spTgt spid="87"/>
                                        </p:tgtEl>
                                      </p:cBhvr>
                                    </p:animEffect>
                                  </p:childTnLst>
                                </p:cTn>
                              </p:par>
                              <p:par>
                                <p:cTn id="71" presetID="3" presetClass="entr" presetSubtype="10" fill="hold" nodeType="withEffect">
                                  <p:stCondLst>
                                    <p:cond delay="0"/>
                                  </p:stCondLst>
                                  <p:childTnLst>
                                    <p:set>
                                      <p:cBhvr>
                                        <p:cTn id="72" dur="1" fill="hold">
                                          <p:stCondLst>
                                            <p:cond delay="0"/>
                                          </p:stCondLst>
                                        </p:cTn>
                                        <p:tgtEl>
                                          <p:spTgt spid="93"/>
                                        </p:tgtEl>
                                        <p:attrNameLst>
                                          <p:attrName>style.visibility</p:attrName>
                                        </p:attrNameLst>
                                      </p:cBhvr>
                                      <p:to>
                                        <p:strVal val="visible"/>
                                      </p:to>
                                    </p:set>
                                    <p:animEffect transition="in" filter="blinds(horizontal)">
                                      <p:cBhvr>
                                        <p:cTn id="73" dur="500"/>
                                        <p:tgtEl>
                                          <p:spTgt spid="93"/>
                                        </p:tgtEl>
                                      </p:cBhvr>
                                    </p:animEffect>
                                  </p:childTnLst>
                                </p:cTn>
                              </p:par>
                              <p:par>
                                <p:cTn id="74" presetID="3" presetClass="entr" presetSubtype="10" fill="hold" nodeType="withEffect">
                                  <p:stCondLst>
                                    <p:cond delay="0"/>
                                  </p:stCondLst>
                                  <p:childTnLst>
                                    <p:set>
                                      <p:cBhvr>
                                        <p:cTn id="75" dur="1" fill="hold">
                                          <p:stCondLst>
                                            <p:cond delay="0"/>
                                          </p:stCondLst>
                                        </p:cTn>
                                        <p:tgtEl>
                                          <p:spTgt spid="90"/>
                                        </p:tgtEl>
                                        <p:attrNameLst>
                                          <p:attrName>style.visibility</p:attrName>
                                        </p:attrNameLst>
                                      </p:cBhvr>
                                      <p:to>
                                        <p:strVal val="visible"/>
                                      </p:to>
                                    </p:set>
                                    <p:animEffect transition="in" filter="blinds(horizontal)">
                                      <p:cBhvr>
                                        <p:cTn id="76" dur="500"/>
                                        <p:tgtEl>
                                          <p:spTgt spid="90"/>
                                        </p:tgtEl>
                                      </p:cBhvr>
                                    </p:animEffect>
                                  </p:childTnLst>
                                </p:cTn>
                              </p:par>
                              <p:par>
                                <p:cTn id="77" presetID="3" presetClass="entr" presetSubtype="10" fill="hold" nodeType="withEffect">
                                  <p:stCondLst>
                                    <p:cond delay="0"/>
                                  </p:stCondLst>
                                  <p:childTnLst>
                                    <p:set>
                                      <p:cBhvr>
                                        <p:cTn id="78" dur="1" fill="hold">
                                          <p:stCondLst>
                                            <p:cond delay="0"/>
                                          </p:stCondLst>
                                        </p:cTn>
                                        <p:tgtEl>
                                          <p:spTgt spid="80"/>
                                        </p:tgtEl>
                                        <p:attrNameLst>
                                          <p:attrName>style.visibility</p:attrName>
                                        </p:attrNameLst>
                                      </p:cBhvr>
                                      <p:to>
                                        <p:strVal val="visible"/>
                                      </p:to>
                                    </p:set>
                                    <p:animEffect transition="in" filter="blinds(horizontal)">
                                      <p:cBhvr>
                                        <p:cTn id="79" dur="500"/>
                                        <p:tgtEl>
                                          <p:spTgt spid="80"/>
                                        </p:tgtEl>
                                      </p:cBhvr>
                                    </p:animEffect>
                                  </p:childTnLst>
                                </p:cTn>
                              </p:par>
                              <p:par>
                                <p:cTn id="80" presetID="3" presetClass="entr" presetSubtype="10" fill="hold" nodeType="withEffect">
                                  <p:stCondLst>
                                    <p:cond delay="0"/>
                                  </p:stCondLst>
                                  <p:childTnLst>
                                    <p:set>
                                      <p:cBhvr>
                                        <p:cTn id="81" dur="1" fill="hold">
                                          <p:stCondLst>
                                            <p:cond delay="0"/>
                                          </p:stCondLst>
                                        </p:cTn>
                                        <p:tgtEl>
                                          <p:spTgt spid="85"/>
                                        </p:tgtEl>
                                        <p:attrNameLst>
                                          <p:attrName>style.visibility</p:attrName>
                                        </p:attrNameLst>
                                      </p:cBhvr>
                                      <p:to>
                                        <p:strVal val="visible"/>
                                      </p:to>
                                    </p:set>
                                    <p:animEffect transition="in" filter="blinds(horizontal)">
                                      <p:cBhvr>
                                        <p:cTn id="82" dur="500"/>
                                        <p:tgtEl>
                                          <p:spTgt spid="85"/>
                                        </p:tgtEl>
                                      </p:cBhvr>
                                    </p:animEffect>
                                  </p:childTnLst>
                                </p:cTn>
                              </p:par>
                              <p:par>
                                <p:cTn id="83" presetID="3" presetClass="entr" presetSubtype="10" fill="hold"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blinds(horizontal)">
                                      <p:cBhvr>
                                        <p:cTn id="8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bildnummer 6"/>
          <p:cNvSpPr>
            <a:spLocks noGrp="1"/>
          </p:cNvSpPr>
          <p:nvPr>
            <p:ph type="sldNum" sz="quarter" idx="12"/>
          </p:nvPr>
        </p:nvSpPr>
        <p:spPr/>
        <p:txBody>
          <a:bodyPr/>
          <a:lstStyle/>
          <a:p>
            <a:pPr>
              <a:defRPr/>
            </a:pPr>
            <a:fld id="{B2DADE68-7536-4033-B0F8-67BB288516E2}" type="slidenum">
              <a:rPr lang="sv-SE" smtClean="0">
                <a:solidFill>
                  <a:srgbClr val="808080"/>
                </a:solidFill>
              </a:rPr>
              <a:pPr>
                <a:defRPr/>
              </a:pPr>
              <a:t>9</a:t>
            </a:fld>
            <a:endParaRPr lang="sv-SE">
              <a:solidFill>
                <a:srgbClr val="808080"/>
              </a:solidFill>
            </a:endParaRPr>
          </a:p>
        </p:txBody>
      </p:sp>
      <p:grpSp>
        <p:nvGrpSpPr>
          <p:cNvPr id="10" name="Group 8">
            <a:extLst>
              <a:ext uri="{FF2B5EF4-FFF2-40B4-BE49-F238E27FC236}">
                <a16:creationId xmlns:a16="http://schemas.microsoft.com/office/drawing/2014/main" id="{8801559E-5DEE-4E85-8033-494579F52278}"/>
              </a:ext>
            </a:extLst>
          </p:cNvPr>
          <p:cNvGrpSpPr>
            <a:grpSpLocks noChangeAspect="1"/>
          </p:cNvGrpSpPr>
          <p:nvPr/>
        </p:nvGrpSpPr>
        <p:grpSpPr bwMode="auto">
          <a:xfrm>
            <a:off x="4748419" y="2764025"/>
            <a:ext cx="1451936" cy="2025000"/>
            <a:chOff x="1185" y="-204"/>
            <a:chExt cx="3390" cy="4728"/>
          </a:xfrm>
          <a:effectLst>
            <a:outerShdw blurRad="50800" dist="38100" algn="l" rotWithShape="0">
              <a:prstClr val="black">
                <a:alpha val="40000"/>
              </a:prstClr>
            </a:outerShdw>
          </a:effectLst>
          <a:scene3d>
            <a:camera prst="perspectiveLeft"/>
            <a:lightRig rig="threePt" dir="t"/>
          </a:scene3d>
        </p:grpSpPr>
        <p:sp>
          <p:nvSpPr>
            <p:cNvPr id="11" name="AutoShape 7">
              <a:extLst>
                <a:ext uri="{FF2B5EF4-FFF2-40B4-BE49-F238E27FC236}">
                  <a16:creationId xmlns:a16="http://schemas.microsoft.com/office/drawing/2014/main" id="{CB506BA3-BC00-4D5C-B4FE-6829D42A536E}"/>
                </a:ext>
              </a:extLst>
            </p:cNvPr>
            <p:cNvSpPr>
              <a:spLocks noChangeAspect="1" noChangeArrowheads="1" noTextEdit="1"/>
            </p:cNvSpPr>
            <p:nvPr/>
          </p:nvSpPr>
          <p:spPr bwMode="auto">
            <a:xfrm>
              <a:off x="1185" y="-204"/>
              <a:ext cx="3390" cy="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800"/>
            </a:p>
          </p:txBody>
        </p:sp>
        <p:pic>
          <p:nvPicPr>
            <p:cNvPr id="12" name="Picture 9">
              <a:extLst>
                <a:ext uri="{FF2B5EF4-FFF2-40B4-BE49-F238E27FC236}">
                  <a16:creationId xmlns:a16="http://schemas.microsoft.com/office/drawing/2014/main" id="{0CB08A33-C440-4137-8D93-61E290DAE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 y="-204"/>
              <a:ext cx="3398" cy="4736"/>
            </a:xfrm>
            <a:prstGeom prst="rect">
              <a:avLst/>
            </a:prstGeom>
            <a:ln>
              <a:noFill/>
            </a:ln>
            <a:effectLst>
              <a:softEdge rad="112500"/>
            </a:effectLst>
          </p:spPr>
        </p:pic>
      </p:grpSp>
      <p:pic>
        <p:nvPicPr>
          <p:cNvPr id="13" name="Bildobjekt 12">
            <a:extLst>
              <a:ext uri="{FF2B5EF4-FFF2-40B4-BE49-F238E27FC236}">
                <a16:creationId xmlns:a16="http://schemas.microsoft.com/office/drawing/2014/main" id="{1F9E0432-7843-4C98-BDE9-7A98B1F178DC}"/>
              </a:ext>
            </a:extLst>
          </p:cNvPr>
          <p:cNvPicPr>
            <a:picLocks noChangeAspect="1"/>
          </p:cNvPicPr>
          <p:nvPr/>
        </p:nvPicPr>
        <p:blipFill>
          <a:blip r:embed="rId3"/>
          <a:stretch>
            <a:fillRect/>
          </a:stretch>
        </p:blipFill>
        <p:spPr>
          <a:xfrm>
            <a:off x="3206003" y="2040532"/>
            <a:ext cx="1421958" cy="2025000"/>
          </a:xfrm>
          <a:prstGeom prst="rect">
            <a:avLst/>
          </a:prstGeom>
          <a:ln>
            <a:noFill/>
          </a:ln>
          <a:effectLst>
            <a:softEdge rad="112500"/>
          </a:effectLst>
        </p:spPr>
      </p:pic>
      <p:pic>
        <p:nvPicPr>
          <p:cNvPr id="14" name="Bildobjekt 13">
            <a:extLst>
              <a:ext uri="{FF2B5EF4-FFF2-40B4-BE49-F238E27FC236}">
                <a16:creationId xmlns:a16="http://schemas.microsoft.com/office/drawing/2014/main" id="{4AA18A2F-46F5-4E97-8FDD-7207B5713850}"/>
              </a:ext>
            </a:extLst>
          </p:cNvPr>
          <p:cNvPicPr>
            <a:picLocks noChangeAspect="1"/>
          </p:cNvPicPr>
          <p:nvPr/>
        </p:nvPicPr>
        <p:blipFill>
          <a:blip r:embed="rId4"/>
          <a:stretch>
            <a:fillRect/>
          </a:stretch>
        </p:blipFill>
        <p:spPr>
          <a:xfrm>
            <a:off x="1415155" y="244868"/>
            <a:ext cx="1423484" cy="2025000"/>
          </a:xfrm>
          <a:prstGeom prst="rect">
            <a:avLst/>
          </a:prstGeom>
          <a:ln>
            <a:noFill/>
          </a:ln>
          <a:effectLst>
            <a:softEdge rad="112500"/>
          </a:effectLst>
        </p:spPr>
      </p:pic>
      <p:pic>
        <p:nvPicPr>
          <p:cNvPr id="15" name="Bildobjekt 14">
            <a:extLst>
              <a:ext uri="{FF2B5EF4-FFF2-40B4-BE49-F238E27FC236}">
                <a16:creationId xmlns:a16="http://schemas.microsoft.com/office/drawing/2014/main" id="{6F642EA3-29A8-4542-8F8F-9552DBA1C255}"/>
              </a:ext>
            </a:extLst>
          </p:cNvPr>
          <p:cNvPicPr>
            <a:picLocks noChangeAspect="1"/>
          </p:cNvPicPr>
          <p:nvPr/>
        </p:nvPicPr>
        <p:blipFill>
          <a:blip r:embed="rId5"/>
          <a:stretch>
            <a:fillRect/>
          </a:stretch>
        </p:blipFill>
        <p:spPr>
          <a:xfrm>
            <a:off x="2681561" y="159233"/>
            <a:ext cx="1422806" cy="2025000"/>
          </a:xfrm>
          <a:prstGeom prst="rect">
            <a:avLst/>
          </a:prstGeom>
          <a:ln>
            <a:noFill/>
          </a:ln>
          <a:effectLst>
            <a:softEdge rad="112500"/>
          </a:effectLst>
        </p:spPr>
      </p:pic>
      <p:pic>
        <p:nvPicPr>
          <p:cNvPr id="16" name="Bildobjekt 15">
            <a:extLst>
              <a:ext uri="{FF2B5EF4-FFF2-40B4-BE49-F238E27FC236}">
                <a16:creationId xmlns:a16="http://schemas.microsoft.com/office/drawing/2014/main" id="{93D5572E-36FA-4B6A-8E05-203E32EE888C}"/>
              </a:ext>
            </a:extLst>
          </p:cNvPr>
          <p:cNvPicPr>
            <a:picLocks noChangeAspect="1"/>
          </p:cNvPicPr>
          <p:nvPr/>
        </p:nvPicPr>
        <p:blipFill>
          <a:blip r:embed="rId6"/>
          <a:stretch>
            <a:fillRect/>
          </a:stretch>
        </p:blipFill>
        <p:spPr>
          <a:xfrm>
            <a:off x="3889302" y="267392"/>
            <a:ext cx="1555147" cy="2025000"/>
          </a:xfrm>
          <a:prstGeom prst="rect">
            <a:avLst/>
          </a:prstGeom>
          <a:ln>
            <a:noFill/>
          </a:ln>
          <a:effectLst>
            <a:softEdge rad="112500"/>
          </a:effectLst>
        </p:spPr>
      </p:pic>
      <p:pic>
        <p:nvPicPr>
          <p:cNvPr id="19" name="Bildobjekt 18">
            <a:extLst>
              <a:ext uri="{FF2B5EF4-FFF2-40B4-BE49-F238E27FC236}">
                <a16:creationId xmlns:a16="http://schemas.microsoft.com/office/drawing/2014/main" id="{A5651C4B-4BAD-42B9-9144-D7BD54BBE4F8}"/>
              </a:ext>
            </a:extLst>
          </p:cNvPr>
          <p:cNvPicPr>
            <a:picLocks noChangeAspect="1"/>
          </p:cNvPicPr>
          <p:nvPr/>
        </p:nvPicPr>
        <p:blipFill rotWithShape="1">
          <a:blip r:embed="rId7"/>
          <a:srcRect l="32675" t="18287" r="37466" b="373"/>
          <a:stretch/>
        </p:blipFill>
        <p:spPr>
          <a:xfrm>
            <a:off x="6395844" y="15532"/>
            <a:ext cx="1555147" cy="2025000"/>
          </a:xfrm>
          <a:prstGeom prst="rect">
            <a:avLst/>
          </a:prstGeom>
          <a:ln>
            <a:noFill/>
          </a:ln>
          <a:effectLst>
            <a:softEdge rad="112500"/>
          </a:effectLst>
        </p:spPr>
      </p:pic>
      <p:grpSp>
        <p:nvGrpSpPr>
          <p:cNvPr id="20" name="Group 8">
            <a:extLst>
              <a:ext uri="{FF2B5EF4-FFF2-40B4-BE49-F238E27FC236}">
                <a16:creationId xmlns:a16="http://schemas.microsoft.com/office/drawing/2014/main" id="{02575CD0-1478-4D69-9FD9-A7C67A73C374}"/>
              </a:ext>
            </a:extLst>
          </p:cNvPr>
          <p:cNvGrpSpPr>
            <a:grpSpLocks noChangeAspect="1"/>
          </p:cNvGrpSpPr>
          <p:nvPr/>
        </p:nvGrpSpPr>
        <p:grpSpPr bwMode="auto">
          <a:xfrm>
            <a:off x="6414106" y="2884379"/>
            <a:ext cx="1451936" cy="2025000"/>
            <a:chOff x="1185" y="-204"/>
            <a:chExt cx="3390" cy="4728"/>
          </a:xfrm>
          <a:effectLst>
            <a:outerShdw blurRad="50800" dist="38100" algn="l" rotWithShape="0">
              <a:prstClr val="black">
                <a:alpha val="40000"/>
              </a:prstClr>
            </a:outerShdw>
          </a:effectLst>
          <a:scene3d>
            <a:camera prst="perspectiveLeft"/>
            <a:lightRig rig="threePt" dir="t"/>
          </a:scene3d>
        </p:grpSpPr>
        <p:sp>
          <p:nvSpPr>
            <p:cNvPr id="21" name="AutoShape 7">
              <a:extLst>
                <a:ext uri="{FF2B5EF4-FFF2-40B4-BE49-F238E27FC236}">
                  <a16:creationId xmlns:a16="http://schemas.microsoft.com/office/drawing/2014/main" id="{AB8445CD-96B0-4855-8F30-C814EE26CA09}"/>
                </a:ext>
              </a:extLst>
            </p:cNvPr>
            <p:cNvSpPr>
              <a:spLocks noChangeAspect="1" noChangeArrowheads="1" noTextEdit="1"/>
            </p:cNvSpPr>
            <p:nvPr/>
          </p:nvSpPr>
          <p:spPr bwMode="auto">
            <a:xfrm>
              <a:off x="1185" y="-204"/>
              <a:ext cx="3390" cy="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800"/>
            </a:p>
          </p:txBody>
        </p:sp>
        <p:pic>
          <p:nvPicPr>
            <p:cNvPr id="22" name="Picture 9">
              <a:extLst>
                <a:ext uri="{FF2B5EF4-FFF2-40B4-BE49-F238E27FC236}">
                  <a16:creationId xmlns:a16="http://schemas.microsoft.com/office/drawing/2014/main" id="{03FFE264-FA0D-42AE-9198-933184827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 y="-204"/>
              <a:ext cx="3398" cy="4736"/>
            </a:xfrm>
            <a:prstGeom prst="rect">
              <a:avLst/>
            </a:prstGeom>
            <a:ln>
              <a:noFill/>
            </a:ln>
            <a:effectLst>
              <a:softEdge rad="112500"/>
            </a:effectLst>
          </p:spPr>
        </p:pic>
      </p:grpSp>
      <p:pic>
        <p:nvPicPr>
          <p:cNvPr id="23" name="Bildobjekt 22">
            <a:extLst>
              <a:ext uri="{FF2B5EF4-FFF2-40B4-BE49-F238E27FC236}">
                <a16:creationId xmlns:a16="http://schemas.microsoft.com/office/drawing/2014/main" id="{0133E28A-63E1-4EC0-A197-C2498ABA3F4C}"/>
              </a:ext>
            </a:extLst>
          </p:cNvPr>
          <p:cNvPicPr>
            <a:picLocks noChangeAspect="1"/>
          </p:cNvPicPr>
          <p:nvPr/>
        </p:nvPicPr>
        <p:blipFill>
          <a:blip r:embed="rId3"/>
          <a:stretch>
            <a:fillRect/>
          </a:stretch>
        </p:blipFill>
        <p:spPr>
          <a:xfrm>
            <a:off x="6462439" y="1043006"/>
            <a:ext cx="1421958" cy="2025000"/>
          </a:xfrm>
          <a:prstGeom prst="rect">
            <a:avLst/>
          </a:prstGeom>
          <a:ln>
            <a:noFill/>
          </a:ln>
          <a:effectLst>
            <a:softEdge rad="112500"/>
          </a:effectLst>
        </p:spPr>
      </p:pic>
      <p:pic>
        <p:nvPicPr>
          <p:cNvPr id="24" name="Bildobjekt 23">
            <a:extLst>
              <a:ext uri="{FF2B5EF4-FFF2-40B4-BE49-F238E27FC236}">
                <a16:creationId xmlns:a16="http://schemas.microsoft.com/office/drawing/2014/main" id="{DF331FD5-3859-476B-96B1-612F9BE7F56C}"/>
              </a:ext>
            </a:extLst>
          </p:cNvPr>
          <p:cNvPicPr>
            <a:picLocks noChangeAspect="1"/>
          </p:cNvPicPr>
          <p:nvPr/>
        </p:nvPicPr>
        <p:blipFill>
          <a:blip r:embed="rId4"/>
          <a:stretch>
            <a:fillRect/>
          </a:stretch>
        </p:blipFill>
        <p:spPr>
          <a:xfrm>
            <a:off x="4856251" y="189830"/>
            <a:ext cx="1423484" cy="2025000"/>
          </a:xfrm>
          <a:prstGeom prst="rect">
            <a:avLst/>
          </a:prstGeom>
          <a:ln>
            <a:noFill/>
          </a:ln>
          <a:effectLst>
            <a:softEdge rad="112500"/>
          </a:effectLst>
        </p:spPr>
      </p:pic>
      <p:pic>
        <p:nvPicPr>
          <p:cNvPr id="25" name="Bildobjekt 24">
            <a:extLst>
              <a:ext uri="{FF2B5EF4-FFF2-40B4-BE49-F238E27FC236}">
                <a16:creationId xmlns:a16="http://schemas.microsoft.com/office/drawing/2014/main" id="{F4EFD713-30DE-40FE-8D04-0FE92FB4CD9A}"/>
              </a:ext>
            </a:extLst>
          </p:cNvPr>
          <p:cNvPicPr>
            <a:picLocks noChangeAspect="1"/>
          </p:cNvPicPr>
          <p:nvPr/>
        </p:nvPicPr>
        <p:blipFill>
          <a:blip r:embed="rId5"/>
          <a:stretch>
            <a:fillRect/>
          </a:stretch>
        </p:blipFill>
        <p:spPr>
          <a:xfrm>
            <a:off x="5695969" y="1532418"/>
            <a:ext cx="1422806" cy="2025000"/>
          </a:xfrm>
          <a:prstGeom prst="rect">
            <a:avLst/>
          </a:prstGeom>
          <a:ln>
            <a:noFill/>
          </a:ln>
          <a:effectLst>
            <a:softEdge rad="112500"/>
          </a:effectLst>
        </p:spPr>
      </p:pic>
      <p:pic>
        <p:nvPicPr>
          <p:cNvPr id="26" name="Bildobjekt 25">
            <a:extLst>
              <a:ext uri="{FF2B5EF4-FFF2-40B4-BE49-F238E27FC236}">
                <a16:creationId xmlns:a16="http://schemas.microsoft.com/office/drawing/2014/main" id="{C23CA984-47B4-43AE-9FEB-C3CCBF40F62B}"/>
              </a:ext>
            </a:extLst>
          </p:cNvPr>
          <p:cNvPicPr>
            <a:picLocks noChangeAspect="1"/>
          </p:cNvPicPr>
          <p:nvPr/>
        </p:nvPicPr>
        <p:blipFill>
          <a:blip r:embed="rId6"/>
          <a:stretch>
            <a:fillRect/>
          </a:stretch>
        </p:blipFill>
        <p:spPr>
          <a:xfrm>
            <a:off x="4465962" y="1788638"/>
            <a:ext cx="1555147" cy="2025000"/>
          </a:xfrm>
          <a:prstGeom prst="rect">
            <a:avLst/>
          </a:prstGeom>
          <a:ln>
            <a:noFill/>
          </a:ln>
          <a:effectLst>
            <a:softEdge rad="112500"/>
          </a:effectLst>
        </p:spPr>
      </p:pic>
      <p:pic>
        <p:nvPicPr>
          <p:cNvPr id="27" name="Bildobjekt 26">
            <a:extLst>
              <a:ext uri="{FF2B5EF4-FFF2-40B4-BE49-F238E27FC236}">
                <a16:creationId xmlns:a16="http://schemas.microsoft.com/office/drawing/2014/main" id="{0281EB0C-9712-40A8-A773-A3538C8D5D7D}"/>
              </a:ext>
            </a:extLst>
          </p:cNvPr>
          <p:cNvPicPr>
            <a:picLocks noChangeAspect="1"/>
          </p:cNvPicPr>
          <p:nvPr/>
        </p:nvPicPr>
        <p:blipFill rotWithShape="1">
          <a:blip r:embed="rId7"/>
          <a:srcRect l="32675" t="18287" r="37466" b="373"/>
          <a:stretch/>
        </p:blipFill>
        <p:spPr>
          <a:xfrm>
            <a:off x="5567312" y="2950460"/>
            <a:ext cx="1399274" cy="2025000"/>
          </a:xfrm>
          <a:prstGeom prst="rect">
            <a:avLst/>
          </a:prstGeom>
          <a:ln>
            <a:noFill/>
          </a:ln>
          <a:effectLst>
            <a:softEdge rad="112500"/>
          </a:effectLst>
        </p:spPr>
      </p:pic>
      <p:pic>
        <p:nvPicPr>
          <p:cNvPr id="28" name="Platshållare för innehåll 27">
            <a:extLst>
              <a:ext uri="{FF2B5EF4-FFF2-40B4-BE49-F238E27FC236}">
                <a16:creationId xmlns:a16="http://schemas.microsoft.com/office/drawing/2014/main" id="{72B4997A-3D15-427D-8ABC-77D6DBE36E7B}"/>
              </a:ext>
            </a:extLst>
          </p:cNvPr>
          <p:cNvPicPr>
            <a:picLocks noGrp="1" noChangeAspect="1"/>
          </p:cNvPicPr>
          <p:nvPr>
            <p:ph sz="half" idx="2"/>
          </p:nvPr>
        </p:nvPicPr>
        <p:blipFill rotWithShape="1">
          <a:blip r:embed="rId7"/>
          <a:srcRect l="32675" t="18287" r="37466" b="373"/>
          <a:stretch/>
        </p:blipFill>
        <p:spPr>
          <a:xfrm>
            <a:off x="2852806" y="2898466"/>
            <a:ext cx="1172028" cy="1696157"/>
          </a:xfrm>
          <a:prstGeom prst="rect">
            <a:avLst/>
          </a:prstGeom>
          <a:ln>
            <a:noFill/>
          </a:ln>
          <a:effectLst>
            <a:softEdge rad="112500"/>
          </a:effectLst>
        </p:spPr>
      </p:pic>
      <p:pic>
        <p:nvPicPr>
          <p:cNvPr id="30" name="Bildobjekt 29">
            <a:extLst>
              <a:ext uri="{FF2B5EF4-FFF2-40B4-BE49-F238E27FC236}">
                <a16:creationId xmlns:a16="http://schemas.microsoft.com/office/drawing/2014/main" id="{18FB08CC-1056-460C-BC0B-71FEF999C314}"/>
              </a:ext>
            </a:extLst>
          </p:cNvPr>
          <p:cNvPicPr>
            <a:picLocks noChangeAspect="1"/>
          </p:cNvPicPr>
          <p:nvPr/>
        </p:nvPicPr>
        <p:blipFill>
          <a:blip r:embed="rId3"/>
          <a:stretch>
            <a:fillRect/>
          </a:stretch>
        </p:blipFill>
        <p:spPr>
          <a:xfrm>
            <a:off x="1502635" y="2648303"/>
            <a:ext cx="1421958" cy="2025000"/>
          </a:xfrm>
          <a:prstGeom prst="rect">
            <a:avLst/>
          </a:prstGeom>
          <a:ln>
            <a:noFill/>
          </a:ln>
          <a:effectLst>
            <a:softEdge rad="112500"/>
          </a:effectLst>
        </p:spPr>
      </p:pic>
    </p:spTree>
    <p:extLst>
      <p:ext uri="{BB962C8B-B14F-4D97-AF65-F5344CB8AC3E}">
        <p14:creationId xmlns:p14="http://schemas.microsoft.com/office/powerpoint/2010/main" val="4065695049"/>
      </p:ext>
    </p:extLst>
  </p:cSld>
  <p:clrMapOvr>
    <a:masterClrMapping/>
  </p:clrMapOvr>
</p:sld>
</file>

<file path=ppt/theme/theme1.xml><?xml version="1.0" encoding="utf-8"?>
<a:theme xmlns:a="http://schemas.openxmlformats.org/drawingml/2006/main" name="16_9_powerpointmall_ki_plommon_SVE">
  <a:themeElements>
    <a:clrScheme name="KI">
      <a:dk1>
        <a:sysClr val="windowText" lastClr="000000"/>
      </a:dk1>
      <a:lt1>
        <a:sysClr val="window" lastClr="FFFFFF"/>
      </a:lt1>
      <a:dk2>
        <a:srgbClr val="44546A"/>
      </a:dk2>
      <a:lt2>
        <a:srgbClr val="E7E6E6"/>
      </a:lt2>
      <a:accent1>
        <a:srgbClr val="4F0433"/>
      </a:accent1>
      <a:accent2>
        <a:srgbClr val="FF876F"/>
      </a:accent2>
      <a:accent3>
        <a:srgbClr val="870052"/>
      </a:accent3>
      <a:accent4>
        <a:srgbClr val="FFDDD6"/>
      </a:accent4>
      <a:accent5>
        <a:srgbClr val="4DB5BC"/>
      </a:accent5>
      <a:accent6>
        <a:srgbClr val="CCEBED"/>
      </a:accent6>
      <a:hlink>
        <a:srgbClr val="870052"/>
      </a:hlink>
      <a:folHlink>
        <a:srgbClr val="C490AA"/>
      </a:folHlink>
    </a:clrScheme>
    <a:fontScheme name="KI PPT">
      <a:majorFont>
        <a:latin typeface="DM Sans Medium"/>
        <a:ea typeface=""/>
        <a:cs typeface=""/>
      </a:majorFont>
      <a:minorFont>
        <a:latin typeface="DM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err="1">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Times"/>
          </a:defRPr>
        </a:defPPr>
      </a:lstStyle>
    </a:lnDef>
    <a:txDef>
      <a:spPr>
        <a:noFill/>
        <a:ln w="6350">
          <a:solidFill>
            <a:schemeClr val="accent1"/>
          </a:solidFill>
        </a:ln>
      </a:spPr>
      <a:bodyPr wrap="square" rtlCol="0">
        <a:spAutoFit/>
      </a:bodyPr>
      <a:lstStyle>
        <a:defPPr algn="l">
          <a:defRPr sz="1400" dirty="0">
            <a:latin typeface="+mn-lt"/>
          </a:defRPr>
        </a:defPPr>
      </a:lstStyle>
    </a:txDef>
  </a:objectDefaults>
  <a:extraClrSchemeLst>
    <a:extraClrScheme>
      <a:clrScheme name="Office-tema 1">
        <a:dk1>
          <a:srgbClr val="000000"/>
        </a:dk1>
        <a:lt1>
          <a:srgbClr val="FFFFFF"/>
        </a:lt1>
        <a:dk2>
          <a:srgbClr val="000000"/>
        </a:dk2>
        <a:lt2>
          <a:srgbClr val="808080"/>
        </a:lt2>
        <a:accent1>
          <a:srgbClr val="761B54"/>
        </a:accent1>
        <a:accent2>
          <a:srgbClr val="97D8DA"/>
        </a:accent2>
        <a:accent3>
          <a:srgbClr val="FFFFFF"/>
        </a:accent3>
        <a:accent4>
          <a:srgbClr val="000000"/>
        </a:accent4>
        <a:accent5>
          <a:srgbClr val="BDABB3"/>
        </a:accent5>
        <a:accent6>
          <a:srgbClr val="88C4C5"/>
        </a:accent6>
        <a:hlink>
          <a:srgbClr val="CF0063"/>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_16_9.potx" id="{A53E18C8-24C9-419D-8A8A-DEF5838F8375}" vid="{9C1C6620-5888-47F4-BF80-C41936D71F39}"/>
    </a:ext>
  </a:extLst>
</a:theme>
</file>

<file path=ppt/theme/theme2.xml><?xml version="1.0" encoding="utf-8"?>
<a:theme xmlns:a="http://schemas.openxmlformats.org/drawingml/2006/main" name="1_KI_mall">
  <a:themeElements>
    <a:clrScheme name="">
      <a:dk1>
        <a:srgbClr val="000000"/>
      </a:dk1>
      <a:lt1>
        <a:srgbClr val="FFFFFF"/>
      </a:lt1>
      <a:dk2>
        <a:srgbClr val="000000"/>
      </a:dk2>
      <a:lt2>
        <a:srgbClr val="808080"/>
      </a:lt2>
      <a:accent1>
        <a:srgbClr val="870052"/>
      </a:accent1>
      <a:accent2>
        <a:srgbClr val="9FE6E9"/>
      </a:accent2>
      <a:accent3>
        <a:srgbClr val="FFFFFF"/>
      </a:accent3>
      <a:accent4>
        <a:srgbClr val="000000"/>
      </a:accent4>
      <a:accent5>
        <a:srgbClr val="C3AAB3"/>
      </a:accent5>
      <a:accent6>
        <a:srgbClr val="90D0D3"/>
      </a:accent6>
      <a:hlink>
        <a:srgbClr val="D40963"/>
      </a:hlink>
      <a:folHlink>
        <a:srgbClr val="CBCBCB"/>
      </a:folHlink>
    </a:clrScheme>
    <a:fontScheme name="KI_mal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accent1"/>
          </a:buClr>
          <a:buSzTx/>
          <a:buFont typeface="Wingdings" pitchFamily="2" charset="2"/>
          <a:buChar char="§"/>
          <a:tabLst/>
          <a:defRPr kumimoji="0" lang="sv-SE"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accent1"/>
          </a:buClr>
          <a:buSzTx/>
          <a:buFont typeface="Wingdings" pitchFamily="2" charset="2"/>
          <a:buChar char="§"/>
          <a:tabLst/>
          <a:defRPr kumimoji="0" lang="sv-SE" sz="2000" b="0" i="0" u="none" strike="noStrike" cap="none" normalizeH="0" baseline="0" smtClean="0">
            <a:ln>
              <a:noFill/>
            </a:ln>
            <a:solidFill>
              <a:schemeClr val="tx1"/>
            </a:solidFill>
            <a:effectLst/>
            <a:latin typeface="Arial" charset="0"/>
          </a:defRPr>
        </a:defPPr>
      </a:lstStyle>
    </a:lnDef>
  </a:objectDefaults>
  <a:extraClrSchemeLst>
    <a:extraClrScheme>
      <a:clrScheme name="KI_mall 1">
        <a:dk1>
          <a:srgbClr val="000000"/>
        </a:dk1>
        <a:lt1>
          <a:srgbClr val="FFFFFF"/>
        </a:lt1>
        <a:dk2>
          <a:srgbClr val="000000"/>
        </a:dk2>
        <a:lt2>
          <a:srgbClr val="808080"/>
        </a:lt2>
        <a:accent1>
          <a:srgbClr val="761B54"/>
        </a:accent1>
        <a:accent2>
          <a:srgbClr val="97D8DA"/>
        </a:accent2>
        <a:accent3>
          <a:srgbClr val="FFFFFF"/>
        </a:accent3>
        <a:accent4>
          <a:srgbClr val="000000"/>
        </a:accent4>
        <a:accent5>
          <a:srgbClr val="BDABB3"/>
        </a:accent5>
        <a:accent6>
          <a:srgbClr val="88C4C5"/>
        </a:accent6>
        <a:hlink>
          <a:srgbClr val="CF0063"/>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346179B6AF4644B8783092A3195A3E0" ma:contentTypeVersion="18" ma:contentTypeDescription="Skapa ett nytt dokument." ma:contentTypeScope="" ma:versionID="0482a1cd4d657178a30ea591a2c4a9c7">
  <xsd:schema xmlns:xsd="http://www.w3.org/2001/XMLSchema" xmlns:xs="http://www.w3.org/2001/XMLSchema" xmlns:p="http://schemas.microsoft.com/office/2006/metadata/properties" xmlns:ns3="4afdece2-12fb-45aa-b2a6-410547ae9b47" xmlns:ns4="0c9d1976-64de-4dca-ac6d-0cf85022d828" targetNamespace="http://schemas.microsoft.com/office/2006/metadata/properties" ma:root="true" ma:fieldsID="c425612df735e4892ebd51023108eb91" ns3:_="" ns4:_="">
    <xsd:import namespace="4afdece2-12fb-45aa-b2a6-410547ae9b47"/>
    <xsd:import namespace="0c9d1976-64de-4dca-ac6d-0cf85022d82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MediaServiceObjectDetectorVersions" minOccurs="0"/>
                <xsd:element ref="ns3:_activity"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fdece2-12fb-45aa-b2a6-410547ae9b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_activity" ma:index="23" nillable="true" ma:displayName="_activity" ma:hidden="true" ma:internalName="_activity">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9d1976-64de-4dca-ac6d-0cf85022d828" elementFormDefault="qualified">
    <xsd:import namespace="http://schemas.microsoft.com/office/2006/documentManagement/types"/>
    <xsd:import namespace="http://schemas.microsoft.com/office/infopath/2007/PartnerControls"/>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element name="SharingHintHash" ma:index="20"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afdece2-12fb-45aa-b2a6-410547ae9b47" xsi:nil="true"/>
  </documentManagement>
</p:properties>
</file>

<file path=customXml/itemProps1.xml><?xml version="1.0" encoding="utf-8"?>
<ds:datastoreItem xmlns:ds="http://schemas.openxmlformats.org/officeDocument/2006/customXml" ds:itemID="{8B345E8B-9EAD-4756-B6DE-27594C30CA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fdece2-12fb-45aa-b2a6-410547ae9b47"/>
    <ds:schemaRef ds:uri="0c9d1976-64de-4dca-ac6d-0cf85022d8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988643D-E45A-4D40-B6DC-58D28B0D1261}">
  <ds:schemaRefs>
    <ds:schemaRef ds:uri="http://schemas.microsoft.com/sharepoint/v3/contenttype/forms"/>
  </ds:schemaRefs>
</ds:datastoreItem>
</file>

<file path=customXml/itemProps3.xml><?xml version="1.0" encoding="utf-8"?>
<ds:datastoreItem xmlns:ds="http://schemas.openxmlformats.org/officeDocument/2006/customXml" ds:itemID="{39F79469-2F05-42F0-ADD1-5263841AE7B9}">
  <ds:schemaRefs>
    <ds:schemaRef ds:uri="http://schemas.microsoft.com/office/2006/documentManagement/types"/>
    <ds:schemaRef ds:uri="http://purl.org/dc/elements/1.1/"/>
    <ds:schemaRef ds:uri="http://www.w3.org/XML/1998/namespace"/>
    <ds:schemaRef ds:uri="0c9d1976-64de-4dca-ac6d-0cf85022d828"/>
    <ds:schemaRef ds:uri="http://purl.org/dc/dcmitype/"/>
    <ds:schemaRef ds:uri="http://schemas.microsoft.com/office/infopath/2007/PartnerControls"/>
    <ds:schemaRef ds:uri="http://schemas.microsoft.com/office/2006/metadata/properties"/>
    <ds:schemaRef ds:uri="http://schemas.openxmlformats.org/package/2006/metadata/core-properties"/>
    <ds:schemaRef ds:uri="4afdece2-12fb-45aa-b2a6-410547ae9b47"/>
    <ds:schemaRef ds:uri="http://purl.org/dc/terms/"/>
  </ds:schemaRefs>
</ds:datastoreItem>
</file>

<file path=docProps/app.xml><?xml version="1.0" encoding="utf-8"?>
<Properties xmlns="http://schemas.openxmlformats.org/officeDocument/2006/extended-properties" xmlns:vt="http://schemas.openxmlformats.org/officeDocument/2006/docPropsVTypes">
  <Template>Presentation_16_9</Template>
  <TotalTime>10426</TotalTime>
  <Words>7674</Words>
  <Application>Microsoft Office PowerPoint</Application>
  <PresentationFormat>Bildspel på skärmen (16:9)</PresentationFormat>
  <Paragraphs>974</Paragraphs>
  <Slides>66</Slides>
  <Notes>36</Notes>
  <HiddenSlides>0</HiddenSlides>
  <MMClips>0</MMClips>
  <ScaleCrop>false</ScaleCrop>
  <HeadingPairs>
    <vt:vector size="8" baseType="variant">
      <vt:variant>
        <vt:lpstr>Använt teckensnitt</vt:lpstr>
      </vt:variant>
      <vt:variant>
        <vt:i4>10</vt:i4>
      </vt:variant>
      <vt:variant>
        <vt:lpstr>Tema</vt:lpstr>
      </vt:variant>
      <vt:variant>
        <vt:i4>2</vt:i4>
      </vt:variant>
      <vt:variant>
        <vt:lpstr>Serverprogram för OLE-inbäddning</vt:lpstr>
      </vt:variant>
      <vt:variant>
        <vt:i4>1</vt:i4>
      </vt:variant>
      <vt:variant>
        <vt:lpstr>Bildrubriker</vt:lpstr>
      </vt:variant>
      <vt:variant>
        <vt:i4>66</vt:i4>
      </vt:variant>
    </vt:vector>
  </HeadingPairs>
  <TitlesOfParts>
    <vt:vector size="79" baseType="lpstr">
      <vt:lpstr>Arial</vt:lpstr>
      <vt:lpstr>Arial Rounded MT Bold</vt:lpstr>
      <vt:lpstr>Calibri</vt:lpstr>
      <vt:lpstr>DM Sans</vt:lpstr>
      <vt:lpstr>DM Sans Medium</vt:lpstr>
      <vt:lpstr>Segoe UI</vt:lpstr>
      <vt:lpstr>Times</vt:lpstr>
      <vt:lpstr>Times New Roman</vt:lpstr>
      <vt:lpstr>Wingdings</vt:lpstr>
      <vt:lpstr>Zapf Dingbats</vt:lpstr>
      <vt:lpstr>16_9_powerpointmall_ki_plommon_SVE</vt:lpstr>
      <vt:lpstr>1_KI_mall</vt:lpstr>
      <vt:lpstr>Dokument</vt:lpstr>
      <vt:lpstr>PowerPoint-presentation</vt:lpstr>
      <vt:lpstr>Bakgrund till projektet </vt:lpstr>
      <vt:lpstr>Antal långtidssjukskrivna från år 1998 - 2003 </vt:lpstr>
      <vt:lpstr>PowerPoint-presentation</vt:lpstr>
      <vt:lpstr>PowerPoint-presentation</vt:lpstr>
      <vt:lpstr>Longitudinell Undersökning av Sjuksköterskors Tillvaro </vt:lpstr>
      <vt:lpstr>PowerPoint-presentation</vt:lpstr>
      <vt:lpstr>PowerPoint-presentation</vt:lpstr>
      <vt:lpstr>PowerPoint-presentation</vt:lpstr>
      <vt:lpstr>Genomförda datainsamlingar</vt:lpstr>
      <vt:lpstr>PowerPoint-presentation</vt:lpstr>
      <vt:lpstr>PowerPoint-presentation</vt:lpstr>
      <vt:lpstr>Engagerade studenter!</vt:lpstr>
      <vt:lpstr> ”Vad ser du fram emot med att börja arbeta?” </vt:lpstr>
      <vt:lpstr>”Vad ser du fram emot med att börja arbeta?” </vt:lpstr>
      <vt:lpstr>PowerPoint-presentation</vt:lpstr>
      <vt:lpstr>PowerPoint-presentation</vt:lpstr>
      <vt:lpstr> ”Vad ser du inte fram emot med att börja arbeta?” </vt:lpstr>
      <vt:lpstr>”Vad ser du inte fram emot med att börja arbeta?”  </vt:lpstr>
      <vt:lpstr>Sammanfattning förväntningar</vt:lpstr>
      <vt:lpstr>”Vad har varit mest givande i arbetet dina första månader i yrket?” </vt:lpstr>
      <vt:lpstr>”Vad har varit jobbigast i arbetet dina första månader i yrket?”</vt:lpstr>
      <vt:lpstr>Sammanfattning erfarenheter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Tidiga symtom på stress/utbrändhet Konsekvenser?</vt:lpstr>
      <vt:lpstr>PowerPoint-presentation</vt:lpstr>
      <vt:lpstr>Stress är inte farligt stress är en del av livet                       - Dr Hans Seyle 1936  </vt:lpstr>
      <vt:lpstr>Förebyggande insatser </vt:lpstr>
      <vt:lpstr>Strategier </vt:lpstr>
      <vt:lpstr>Utveckling</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Faktorer som du anser är avgörande för att vara engagerad och motiverad i arbetet på lång sikt?</vt:lpstr>
      <vt:lpstr>PowerPoint-presentation</vt:lpstr>
      <vt:lpstr>PowerPoint-presentation</vt:lpstr>
      <vt:lpstr>PowerPoint-presentation</vt:lpstr>
      <vt:lpstr>PowerPoint-presentation</vt:lpstr>
      <vt:lpstr>PowerPoint-presentation</vt:lpstr>
      <vt:lpstr>PowerPoint-presentation</vt:lpstr>
      <vt:lpstr>LUST studien med flera!</vt:lpstr>
      <vt:lpstr>Mer info</vt:lpstr>
      <vt:lpstr>PowerPoint-presentation</vt:lpstr>
      <vt:lpstr>PowerPoint-presentation</vt:lpstr>
      <vt:lpstr>PowerPoint-presentation</vt:lpstr>
      <vt:lpstr>Efter tre månader i arbetslivet:  kompetensutveckling, socialt stöd och arbetsförhållanden </vt:lpstr>
      <vt:lpstr>PowerPoint-presentation</vt:lpstr>
      <vt:lpstr>PowerPoint-presentation</vt:lpstr>
      <vt:lpstr>PowerPoint-presentation</vt:lpstr>
      <vt:lpstr>PowerPoint-presentation</vt:lpstr>
      <vt:lpstr>PowerPoint-presentation</vt:lpstr>
      <vt:lpstr>PowerPoint-presentation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Ann Rudman</dc:creator>
  <cp:lastModifiedBy>Per Winberg</cp:lastModifiedBy>
  <cp:revision>15</cp:revision>
  <cp:lastPrinted>2005-09-23T14:22:03Z</cp:lastPrinted>
  <dcterms:created xsi:type="dcterms:W3CDTF">2024-02-11T16:02:15Z</dcterms:created>
  <dcterms:modified xsi:type="dcterms:W3CDTF">2024-09-16T06:36:46Z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0x010100F346179B6AF4644B8783092A3195A3E0</vt:lpwstr>
  </property>
</Properties>
</file>