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2"/>
  </p:notesMasterIdLst>
  <p:handoutMasterIdLst>
    <p:handoutMasterId r:id="rId13"/>
  </p:handoutMasterIdLst>
  <p:sldIdLst>
    <p:sldId id="274" r:id="rId2"/>
    <p:sldId id="296" r:id="rId3"/>
    <p:sldId id="288" r:id="rId4"/>
    <p:sldId id="310" r:id="rId5"/>
    <p:sldId id="305" r:id="rId6"/>
    <p:sldId id="312" r:id="rId7"/>
    <p:sldId id="311" r:id="rId8"/>
    <p:sldId id="313" r:id="rId9"/>
    <p:sldId id="314" r:id="rId10"/>
    <p:sldId id="315" r:id="rId11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83">
          <p15:clr>
            <a:srgbClr val="A4A3A4"/>
          </p15:clr>
        </p15:guide>
        <p15:guide id="2" orient="horz" pos="487">
          <p15:clr>
            <a:srgbClr val="A4A3A4"/>
          </p15:clr>
        </p15:guide>
        <p15:guide id="3" orient="horz" pos="237">
          <p15:clr>
            <a:srgbClr val="A4A3A4"/>
          </p15:clr>
        </p15:guide>
        <p15:guide id="4" pos="4876">
          <p15:clr>
            <a:srgbClr val="A4A3A4"/>
          </p15:clr>
        </p15:guide>
        <p15:guide id="5" pos="2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orient="horz" pos="566">
          <p15:clr>
            <a:srgbClr val="A4A3A4"/>
          </p15:clr>
        </p15:guide>
        <p15:guide id="3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 Mair" initials="MM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71"/>
    <a:srgbClr val="84CAC6"/>
    <a:srgbClr val="EFCB65"/>
    <a:srgbClr val="5C7F95"/>
    <a:srgbClr val="326295"/>
    <a:srgbClr val="064A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llanmörkt format 3 - Dekorfärg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840" autoAdjust="0"/>
  </p:normalViewPr>
  <p:slideViewPr>
    <p:cSldViewPr>
      <p:cViewPr varScale="1">
        <p:scale>
          <a:sx n="114" d="100"/>
          <a:sy n="114" d="100"/>
        </p:scale>
        <p:origin x="396" y="102"/>
      </p:cViewPr>
      <p:guideLst>
        <p:guide orient="horz" pos="1083"/>
        <p:guide orient="horz" pos="487"/>
        <p:guide orient="horz" pos="237"/>
        <p:guide pos="4876"/>
        <p:guide pos="29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3127"/>
        <p:guide orient="horz" pos="56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543098" y="402085"/>
            <a:ext cx="164161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612961" y="402085"/>
            <a:ext cx="264086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78E0F-304E-4F07-9BB0-5E2AE8FD5F7A}" type="datetimeFigureOut">
              <a:rPr lang="sv-SE" smtClean="0"/>
              <a:t>2022-09-16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1D9BD-0C0D-4B88-87FC-E7048E578422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732" y="157367"/>
            <a:ext cx="695503" cy="741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1835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043476" y="0"/>
            <a:ext cx="1902183" cy="3512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3512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39182-E888-4D48-A5FB-B76C12C60DE4}" type="datetimeFigureOut">
              <a:rPr lang="sv-SE" smtClean="0"/>
              <a:t>2022-09-16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13880-BC73-4D6C-9FFF-189582523954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56" y="116706"/>
            <a:ext cx="695503" cy="741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4618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4EE5C-BA79-457F-B647-2835BA6C3097}" type="slidenum">
              <a:rPr lang="sv-SE" smtClean="0"/>
              <a:pPr/>
              <a:t>1</a:t>
            </a:fld>
            <a:endParaRPr lang="sv-S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Ny slide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13880-BC73-4D6C-9FFF-189582523954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2295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4EE5C-BA79-457F-B647-2835BA6C3097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62407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CDD1-D879-4711-AFA7-646F7FDE124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6641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2462400"/>
            <a:ext cx="8229600" cy="810000"/>
          </a:xfrm>
        </p:spPr>
        <p:txBody>
          <a:bodyPr/>
          <a:lstStyle>
            <a:lvl1pPr algn="ctr">
              <a:defRPr sz="3200" b="0"/>
            </a:lvl1pPr>
          </a:lstStyle>
          <a:p>
            <a:r>
              <a:rPr lang="sv-SE" dirty="0"/>
              <a:t>Skriv rubrik här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0" y="3542400"/>
            <a:ext cx="6400800" cy="1753200"/>
          </a:xfrm>
        </p:spPr>
        <p:txBody>
          <a:bodyPr/>
          <a:lstStyle>
            <a:lvl1pPr marL="0" indent="0" algn="ctr">
              <a:buNone/>
              <a:defRPr>
                <a:solidFill>
                  <a:srgbClr val="326295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underrubrik här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400" y="219600"/>
            <a:ext cx="70167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A-logga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18" y="277071"/>
            <a:ext cx="810838" cy="567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38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051720" y="361319"/>
            <a:ext cx="5688930" cy="792000"/>
          </a:xfrm>
        </p:spPr>
        <p:txBody>
          <a:bodyPr/>
          <a:lstStyle>
            <a:lvl1pPr>
              <a:defRPr b="0"/>
            </a:lvl1pPr>
          </a:lstStyle>
          <a:p>
            <a:r>
              <a:rPr lang="sv-SE" dirty="0"/>
              <a:t>Skriv rubrik här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 hasCustomPrompt="1"/>
          </p:nvPr>
        </p:nvSpPr>
        <p:spPr>
          <a:xfrm>
            <a:off x="458479" y="1595907"/>
            <a:ext cx="8208000" cy="4536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 baseline="0"/>
            </a:lvl3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sz="2000" dirty="0"/>
              <a:t>Nivå tre</a:t>
            </a:r>
            <a:endParaRPr lang="sv-SE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400" y="219600"/>
            <a:ext cx="70167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A-logga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18" y="277071"/>
            <a:ext cx="810838" cy="567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265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  &amp;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403648" y="366082"/>
            <a:ext cx="6337002" cy="536143"/>
          </a:xfrm>
        </p:spPr>
        <p:txBody>
          <a:bodyPr/>
          <a:lstStyle>
            <a:lvl1pPr>
              <a:defRPr b="0"/>
            </a:lvl1pPr>
          </a:lstStyle>
          <a:p>
            <a:r>
              <a:rPr lang="sv-SE" dirty="0"/>
              <a:t>Skriv rubrik här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 hasCustomPrompt="1"/>
          </p:nvPr>
        </p:nvSpPr>
        <p:spPr>
          <a:xfrm>
            <a:off x="467544" y="1584000"/>
            <a:ext cx="8208000" cy="453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400" y="219600"/>
            <a:ext cx="70167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A-logga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18" y="277071"/>
            <a:ext cx="810838" cy="567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149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475655" y="361319"/>
            <a:ext cx="6294307" cy="792000"/>
          </a:xfrm>
        </p:spPr>
        <p:txBody>
          <a:bodyPr/>
          <a:lstStyle>
            <a:lvl1pPr>
              <a:defRPr b="0"/>
            </a:lvl1pPr>
          </a:lstStyle>
          <a:p>
            <a:r>
              <a:rPr lang="sv-SE" dirty="0"/>
              <a:t>Skriv rubrik  här</a:t>
            </a:r>
          </a:p>
        </p:txBody>
      </p:sp>
      <p:sp>
        <p:nvSpPr>
          <p:cNvPr id="6" name="Platshållare för innehåll 6"/>
          <p:cNvSpPr>
            <a:spLocks noGrp="1"/>
          </p:cNvSpPr>
          <p:nvPr>
            <p:ph sz="quarter" idx="13" hasCustomPrompt="1"/>
          </p:nvPr>
        </p:nvSpPr>
        <p:spPr>
          <a:xfrm>
            <a:off x="467544" y="1584000"/>
            <a:ext cx="4104456" cy="4536000"/>
          </a:xfrm>
        </p:spPr>
        <p:txBody>
          <a:bodyPr/>
          <a:lstStyle>
            <a:lvl1pPr>
              <a:defRPr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4" hasCustomPrompt="1"/>
          </p:nvPr>
        </p:nvSpPr>
        <p:spPr>
          <a:xfrm>
            <a:off x="4572000" y="1584000"/>
            <a:ext cx="4104456" cy="4536000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dirty="0" smtClean="0"/>
            </a:lvl1pPr>
            <a:lvl2pPr>
              <a:defRPr lang="sv-SE" sz="1800" dirty="0" smtClean="0"/>
            </a:lvl2pPr>
            <a:lvl3pPr>
              <a:defRPr lang="sv-SE" sz="1800" dirty="0" smtClean="0"/>
            </a:lvl3pPr>
            <a:lvl4pPr>
              <a:defRPr lang="sv-SE" dirty="0" smtClean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400" y="219600"/>
            <a:ext cx="70167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IA-logga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18" y="277071"/>
            <a:ext cx="810838" cy="567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881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med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400" y="219600"/>
            <a:ext cx="70167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A-logga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18" y="277071"/>
            <a:ext cx="810838" cy="5675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400" y="219600"/>
            <a:ext cx="70167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6439116" cy="792000"/>
          </a:xfrm>
        </p:spPr>
        <p:txBody>
          <a:bodyPr/>
          <a:lstStyle>
            <a:lvl1pPr>
              <a:defRPr b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4" name="IA-logga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18" y="277071"/>
            <a:ext cx="810838" cy="567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510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utan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A-logga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18" y="277071"/>
            <a:ext cx="810838" cy="567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72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1090464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672" y="6525344"/>
            <a:ext cx="6552728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244408" y="6525344"/>
            <a:ext cx="442392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4CDD1-D879-4711-AFA7-646F7FDE1243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Platshållare för rubrik 6"/>
          <p:cNvSpPr>
            <a:spLocks noGrp="1"/>
          </p:cNvSpPr>
          <p:nvPr>
            <p:ph type="title"/>
          </p:nvPr>
        </p:nvSpPr>
        <p:spPr>
          <a:xfrm>
            <a:off x="1547664" y="404664"/>
            <a:ext cx="6075902" cy="4975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idx="1"/>
          </p:nvPr>
        </p:nvSpPr>
        <p:spPr>
          <a:xfrm>
            <a:off x="457200" y="1599875"/>
            <a:ext cx="8208000" cy="453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400" y="219600"/>
            <a:ext cx="70167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3" r:id="rId2"/>
    <p:sldLayoutId id="2147483696" r:id="rId3"/>
    <p:sldLayoutId id="2147483666" r:id="rId4"/>
    <p:sldLayoutId id="2147483692" r:id="rId5"/>
    <p:sldLayoutId id="2147483660" r:id="rId6"/>
    <p:sldLayoutId id="2147483695" r:id="rId7"/>
    <p:sldLayoutId id="2147483694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0" kern="1200">
          <a:solidFill>
            <a:srgbClr val="326295"/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0" hangingPunct="1">
        <a:spcBef>
          <a:spcPts val="600"/>
        </a:spcBef>
        <a:buClrTx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4638" algn="l" defTabSz="914400" rtl="0" eaLnBrk="1" latinLnBrk="0" hangingPunct="1">
        <a:spcBef>
          <a:spcPts val="600"/>
        </a:spcBef>
        <a:buClrTx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65113" algn="l" defTabSz="914400" rtl="0" eaLnBrk="1" latinLnBrk="0" hangingPunct="1">
        <a:spcBef>
          <a:spcPct val="20000"/>
        </a:spcBef>
        <a:buClrTx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9500" indent="-274638" algn="l" defTabSz="914400" rtl="0" eaLnBrk="1" latinLnBrk="0" hangingPunct="1">
        <a:spcBef>
          <a:spcPct val="20000"/>
        </a:spcBef>
        <a:buClrTx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44613" indent="-265113" algn="l" defTabSz="914400" rtl="0" eaLnBrk="1" latinLnBrk="0" hangingPunct="1">
        <a:spcBef>
          <a:spcPct val="20000"/>
        </a:spcBef>
        <a:buClrTx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asystemet.se/utbildning/" TargetMode="External"/><Relationship Id="rId2" Type="http://schemas.openxmlformats.org/officeDocument/2006/relationships/hyperlink" Target="mailto:iasupport@afaforsaring.se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v.se/arbetsmiljoarbete-och-inspektioner/publikationer/foreskrifter/organisatorisk-och-social-arbetsmiljo-afs-20154/" TargetMode="External"/><Relationship Id="rId2" Type="http://schemas.openxmlformats.org/officeDocument/2006/relationships/hyperlink" Target="https://osakollen.suntarbetsliv.se/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hyperlink" Target="https://iasystemet.se/utbildning/" TargetMode="External"/><Relationship Id="rId4" Type="http://schemas.openxmlformats.org/officeDocument/2006/relationships/hyperlink" Target="mailto:iasupport@afaforsaring.s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akgrund del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99" r="66218"/>
          <a:stretch/>
        </p:blipFill>
        <p:spPr>
          <a:xfrm>
            <a:off x="6863923" y="1327131"/>
            <a:ext cx="2308975" cy="5530868"/>
          </a:xfrm>
          <a:prstGeom prst="rect">
            <a:avLst/>
          </a:prstGeom>
        </p:spPr>
      </p:pic>
      <p:pic>
        <p:nvPicPr>
          <p:cNvPr id="8" name="Bakgrund del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99"/>
          <a:stretch/>
        </p:blipFill>
        <p:spPr>
          <a:xfrm>
            <a:off x="0" y="1327131"/>
            <a:ext cx="8935590" cy="5530870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704" y="3429000"/>
            <a:ext cx="2090592" cy="2016224"/>
          </a:xfrm>
          <a:prstGeom prst="rect">
            <a:avLst/>
          </a:prstGeom>
        </p:spPr>
      </p:pic>
      <p:pic>
        <p:nvPicPr>
          <p:cNvPr id="11" name="IA-logga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15" y="342469"/>
            <a:ext cx="810090" cy="810090"/>
          </a:xfrm>
          <a:prstGeom prst="rect">
            <a:avLst/>
          </a:prstGeom>
        </p:spPr>
      </p:pic>
      <p:sp>
        <p:nvSpPr>
          <p:cNvPr id="17" name="Dokumentrubrik"/>
          <p:cNvSpPr txBox="1">
            <a:spLocks/>
          </p:cNvSpPr>
          <p:nvPr/>
        </p:nvSpPr>
        <p:spPr>
          <a:xfrm>
            <a:off x="611560" y="2797313"/>
            <a:ext cx="8229600" cy="886096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rgbClr val="32629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sv-SE" sz="3200" dirty="0"/>
          </a:p>
          <a:p>
            <a:pPr lvl="0" algn="ctr">
              <a:spcBef>
                <a:spcPts val="600"/>
              </a:spcBef>
            </a:pPr>
            <a:br>
              <a:rPr lang="sv-SE" sz="2400" dirty="0">
                <a:ea typeface="+mn-ea"/>
                <a:cs typeface="+mn-cs"/>
              </a:rPr>
            </a:br>
            <a:br>
              <a:rPr lang="sv-SE" sz="2400" dirty="0">
                <a:ea typeface="+mn-ea"/>
                <a:cs typeface="+mn-cs"/>
              </a:rPr>
            </a:br>
            <a:br>
              <a:rPr lang="sv-SE" sz="2400" dirty="0">
                <a:ea typeface="+mn-ea"/>
                <a:cs typeface="+mn-cs"/>
              </a:rPr>
            </a:br>
            <a:r>
              <a:rPr lang="sv-SE" sz="2400" dirty="0">
                <a:ea typeface="+mn-ea"/>
                <a:cs typeface="+mn-cs"/>
              </a:rPr>
              <a:t>Hantering av OSA i IA-systemet</a:t>
            </a:r>
            <a:br>
              <a:rPr lang="sv-SE" sz="2400" dirty="0">
                <a:ea typeface="+mn-ea"/>
                <a:cs typeface="+mn-cs"/>
              </a:rPr>
            </a:br>
            <a:br>
              <a:rPr lang="sv-SE" sz="1800" dirty="0">
                <a:ea typeface="+mn-ea"/>
                <a:cs typeface="+mn-cs"/>
              </a:rPr>
            </a:br>
            <a:endParaRPr lang="sv-SE" sz="1600" dirty="0">
              <a:ea typeface="+mn-ea"/>
              <a:cs typeface="+mn-cs"/>
            </a:endParaRPr>
          </a:p>
          <a:p>
            <a:pPr algn="ctr"/>
            <a:endParaRPr lang="sv-SE" sz="3200" dirty="0">
              <a:solidFill>
                <a:schemeClr val="accent1"/>
              </a:solidFill>
            </a:endParaRPr>
          </a:p>
        </p:txBody>
      </p:sp>
      <p:sp>
        <p:nvSpPr>
          <p:cNvPr id="13" name="IA-systemet"/>
          <p:cNvSpPr txBox="1">
            <a:spLocks/>
          </p:cNvSpPr>
          <p:nvPr/>
        </p:nvSpPr>
        <p:spPr>
          <a:xfrm>
            <a:off x="457200" y="5733208"/>
            <a:ext cx="8229600" cy="7201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rgbClr val="32629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2000" dirty="0">
                <a:solidFill>
                  <a:schemeClr val="accent1"/>
                </a:solidFill>
              </a:rPr>
              <a:t>IA-systemet</a:t>
            </a:r>
          </a:p>
          <a:p>
            <a:pPr lvl="0" algn="ctr">
              <a:spcBef>
                <a:spcPts val="600"/>
              </a:spcBef>
            </a:pPr>
            <a:r>
              <a:rPr lang="sv-SE" sz="1400" dirty="0">
                <a:solidFill>
                  <a:schemeClr val="accent1"/>
                </a:solidFill>
              </a:rPr>
              <a:t>För en säkrare och effektivare arbetsplats!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1686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32DAE5-2783-4B34-9A74-BE7E1BFE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Kontakt med IA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A06FBC9-A79D-43C5-9F17-F0EE992B629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Kontakt eller frågor: 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iasupport@afaforsaring.se</a:t>
            </a:r>
            <a:endParaRPr lang="sv-SE" sz="16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sz="16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Utbildningar för superanvändare: 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Utbildningar IA-systemet</a:t>
            </a:r>
            <a:endParaRPr lang="sv-S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036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idrubrik"/>
          <p:cNvSpPr>
            <a:spLocks noGrp="1"/>
          </p:cNvSpPr>
          <p:nvPr>
            <p:ph type="title"/>
          </p:nvPr>
        </p:nvSpPr>
        <p:spPr>
          <a:xfrm>
            <a:off x="1475656" y="361319"/>
            <a:ext cx="6264994" cy="792000"/>
          </a:xfrm>
        </p:spPr>
        <p:txBody>
          <a:bodyPr/>
          <a:lstStyle/>
          <a:p>
            <a:pPr algn="ctr"/>
            <a:r>
              <a:rPr lang="sv-SE" dirty="0"/>
              <a:t>OSA</a:t>
            </a:r>
            <a:br>
              <a:rPr lang="sv-SE" dirty="0"/>
            </a:br>
            <a:r>
              <a:rPr lang="sv-SE" sz="1600" dirty="0"/>
              <a:t>”Organisatorisk och social arbetsmiljö”</a:t>
            </a:r>
            <a:endParaRPr lang="sv-SE" sz="1600" dirty="0">
              <a:solidFill>
                <a:schemeClr val="accent1"/>
              </a:solidFill>
            </a:endParaRPr>
          </a:p>
        </p:txBody>
      </p:sp>
      <p:sp>
        <p:nvSpPr>
          <p:cNvPr id="12" name="Text"/>
          <p:cNvSpPr>
            <a:spLocks noGrp="1"/>
          </p:cNvSpPr>
          <p:nvPr>
            <p:ph sz="quarter" idx="13"/>
          </p:nvPr>
        </p:nvSpPr>
        <p:spPr>
          <a:xfrm>
            <a:off x="251520" y="1279213"/>
            <a:ext cx="8208000" cy="5030108"/>
          </a:xfrm>
          <a:noFill/>
        </p:spPr>
        <p:txBody>
          <a:bodyPr lIns="180000" tIns="180000" rIns="180000" bIns="180000"/>
          <a:lstStyle/>
          <a:p>
            <a:pPr marL="0" indent="0">
              <a:buNone/>
            </a:pPr>
            <a:br>
              <a:rPr lang="sv-SE" sz="1600" dirty="0"/>
            </a:br>
            <a:endParaRPr lang="sv-SE" sz="1600" dirty="0"/>
          </a:p>
          <a:p>
            <a:endParaRPr lang="sv-SE" sz="1600" dirty="0"/>
          </a:p>
          <a:p>
            <a:endParaRPr lang="sv-SE" sz="1600" dirty="0"/>
          </a:p>
          <a:p>
            <a:endParaRPr lang="sv-SE" sz="1600" dirty="0"/>
          </a:p>
          <a:p>
            <a:pPr marL="0" indent="0">
              <a:buNone/>
            </a:pPr>
            <a:br>
              <a:rPr lang="sv-SE" sz="1600" dirty="0"/>
            </a:br>
            <a:endParaRPr lang="sv-SE" sz="1600" dirty="0"/>
          </a:p>
          <a:p>
            <a:pPr marL="0" indent="0">
              <a:buNone/>
            </a:pPr>
            <a:br>
              <a:rPr lang="sv-SE" sz="1600" dirty="0">
                <a:solidFill>
                  <a:srgbClr val="000000"/>
                </a:solidFill>
              </a:rPr>
            </a:br>
            <a:br>
              <a:rPr lang="sv-SE" sz="1600" dirty="0">
                <a:solidFill>
                  <a:srgbClr val="000000"/>
                </a:solidFill>
              </a:rPr>
            </a:br>
            <a:br>
              <a:rPr lang="sv-SE" sz="1600" dirty="0">
                <a:solidFill>
                  <a:srgbClr val="000000"/>
                </a:solidFill>
              </a:rPr>
            </a:br>
            <a:endParaRPr lang="sv-SE" sz="1600" dirty="0">
              <a:solidFill>
                <a:srgbClr val="000000"/>
              </a:solidFill>
            </a:endParaRPr>
          </a:p>
          <a:p>
            <a:pPr marL="0" indent="0">
              <a:buNone/>
            </a:pPr>
            <a:br>
              <a:rPr lang="sv-SE" sz="1400" dirty="0">
                <a:solidFill>
                  <a:srgbClr val="000000"/>
                </a:solidFill>
                <a:latin typeface="Arial"/>
              </a:rPr>
            </a:br>
            <a:endParaRPr lang="sv-SE" sz="1600" b="1" dirty="0">
              <a:solidFill>
                <a:srgbClr val="000000"/>
              </a:solidFill>
            </a:endParaRPr>
          </a:p>
          <a:p>
            <a:pPr marL="265112" lvl="1" indent="0">
              <a:buNone/>
            </a:pPr>
            <a:br>
              <a:rPr lang="sv-SE" sz="1400" dirty="0">
                <a:solidFill>
                  <a:srgbClr val="000000"/>
                </a:solidFill>
              </a:rPr>
            </a:br>
            <a:endParaRPr lang="sv-SE" sz="1400" dirty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sv-SE" sz="1800" dirty="0"/>
          </a:p>
          <a:p>
            <a:pPr marL="0" indent="0">
              <a:spcBef>
                <a:spcPts val="0"/>
              </a:spcBef>
              <a:buNone/>
            </a:pPr>
            <a:endParaRPr lang="sv-SE" sz="1800" dirty="0"/>
          </a:p>
          <a:p>
            <a:pPr marL="0" indent="0">
              <a:spcBef>
                <a:spcPts val="0"/>
              </a:spcBef>
              <a:buNone/>
            </a:pPr>
            <a:endParaRPr lang="sv-SE" sz="1800" dirty="0"/>
          </a:p>
        </p:txBody>
      </p:sp>
      <p:pic>
        <p:nvPicPr>
          <p:cNvPr id="9" name="IA-logga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18" y="277071"/>
            <a:ext cx="810838" cy="567587"/>
          </a:xfrm>
          <a:prstGeom prst="rect">
            <a:avLst/>
          </a:prstGeom>
        </p:spPr>
      </p:pic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id="{029F5689-EDF8-4862-A19A-062D4BF093F8}"/>
              </a:ext>
            </a:extLst>
          </p:cNvPr>
          <p:cNvSpPr/>
          <p:nvPr/>
        </p:nvSpPr>
        <p:spPr>
          <a:xfrm>
            <a:off x="2413272" y="1576278"/>
            <a:ext cx="4317456" cy="21407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Arbetsmiljöverket har delat in OSA i tre delar</a:t>
            </a:r>
            <a:b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v-S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Arbetstidens förläggning </a:t>
            </a:r>
            <a:b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v-S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Arbetsbelastning</a:t>
            </a:r>
            <a:b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v-S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Kränkande särbehandling</a:t>
            </a: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sv-SE" sz="1400" i="1" dirty="0">
                <a:latin typeface="Calibri" panose="020F0502020204030204" pitchFamily="34" charset="0"/>
                <a:cs typeface="Calibri" panose="020F0502020204030204" pitchFamily="34" charset="0"/>
              </a:rPr>
              <a:t>       (</a:t>
            </a:r>
            <a:r>
              <a:rPr lang="sv-SE" sz="1200" i="1" dirty="0">
                <a:latin typeface="Calibri" panose="020F0502020204030204" pitchFamily="34" charset="0"/>
                <a:cs typeface="Calibri" panose="020F0502020204030204" pitchFamily="34" charset="0"/>
              </a:rPr>
              <a:t>heter Kränkningar/Diskriminering i IA)</a:t>
            </a:r>
          </a:p>
        </p:txBody>
      </p:sp>
      <p:sp>
        <p:nvSpPr>
          <p:cNvPr id="8" name="Rektangel: rundade hörn 7">
            <a:extLst>
              <a:ext uri="{FF2B5EF4-FFF2-40B4-BE49-F238E27FC236}">
                <a16:creationId xmlns:a16="http://schemas.microsoft.com/office/drawing/2014/main" id="{0A7F0D7F-FCE2-4DA5-80D5-CC06B1EC722F}"/>
              </a:ext>
            </a:extLst>
          </p:cNvPr>
          <p:cNvSpPr/>
          <p:nvPr/>
        </p:nvSpPr>
        <p:spPr>
          <a:xfrm>
            <a:off x="2051986" y="4121880"/>
            <a:ext cx="5040028" cy="7680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Kränkningar/Diskriminering är en egen händelsetyp i IA</a:t>
            </a:r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F60E123D-9C6C-44BD-BFD0-9B271A7E7FE7}"/>
              </a:ext>
            </a:extLst>
          </p:cNvPr>
          <p:cNvSpPr/>
          <p:nvPr/>
        </p:nvSpPr>
        <p:spPr>
          <a:xfrm>
            <a:off x="950422" y="5144138"/>
            <a:ext cx="7243156" cy="11373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Arbetstiden förläggning och arbetsbelastning hanteras i det vanliga händelseflödet</a:t>
            </a:r>
            <a:b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v-S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Kan användas för händelsetyperna Riskobservation, Tillbud, Olycksfall </a:t>
            </a:r>
            <a:b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och Arbetssjukdom</a:t>
            </a:r>
          </a:p>
        </p:txBody>
      </p:sp>
    </p:spTree>
    <p:extLst>
      <p:ext uri="{BB962C8B-B14F-4D97-AF65-F5344CB8AC3E}">
        <p14:creationId xmlns:p14="http://schemas.microsoft.com/office/powerpoint/2010/main" val="190630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"/>
          <p:cNvSpPr>
            <a:spLocks noGrp="1"/>
          </p:cNvSpPr>
          <p:nvPr>
            <p:ph sz="quarter" idx="13"/>
          </p:nvPr>
        </p:nvSpPr>
        <p:spPr>
          <a:xfrm>
            <a:off x="251520" y="1280040"/>
            <a:ext cx="8208000" cy="5217469"/>
          </a:xfrm>
          <a:noFill/>
        </p:spPr>
        <p:txBody>
          <a:bodyPr lIns="180000" tIns="180000" rIns="180000" bIns="180000"/>
          <a:lstStyle/>
          <a:p>
            <a:pPr marL="274637" lvl="1" indent="0">
              <a:buNone/>
            </a:pPr>
            <a:endParaRPr lang="sv-SE" sz="1400" dirty="0"/>
          </a:p>
          <a:p>
            <a:pPr marL="0" indent="0">
              <a:buNone/>
            </a:pPr>
            <a:r>
              <a:rPr lang="sv-SE" dirty="0"/>
              <a:t>		</a:t>
            </a:r>
            <a:endParaRPr lang="sv-SE" sz="1600" dirty="0"/>
          </a:p>
        </p:txBody>
      </p:sp>
      <p:sp>
        <p:nvSpPr>
          <p:cNvPr id="4" name="Sidrubrik"/>
          <p:cNvSpPr>
            <a:spLocks noGrp="1"/>
          </p:cNvSpPr>
          <p:nvPr>
            <p:ph type="title"/>
          </p:nvPr>
        </p:nvSpPr>
        <p:spPr>
          <a:xfrm>
            <a:off x="1475656" y="361319"/>
            <a:ext cx="6264994" cy="792000"/>
          </a:xfrm>
        </p:spPr>
        <p:txBody>
          <a:bodyPr/>
          <a:lstStyle/>
          <a:p>
            <a:pPr algn="ctr"/>
            <a:r>
              <a:rPr lang="sv-SE" dirty="0"/>
              <a:t>Rapportera och utred ärendet</a:t>
            </a:r>
            <a:endParaRPr lang="sv-SE" dirty="0">
              <a:solidFill>
                <a:schemeClr val="accent1"/>
              </a:solidFill>
            </a:endParaRPr>
          </a:p>
        </p:txBody>
      </p:sp>
      <p:pic>
        <p:nvPicPr>
          <p:cNvPr id="8" name="IA-logga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18" y="277071"/>
            <a:ext cx="810838" cy="567587"/>
          </a:xfrm>
          <a:prstGeom prst="rect">
            <a:avLst/>
          </a:prstGeom>
        </p:spPr>
      </p:pic>
      <p:sp>
        <p:nvSpPr>
          <p:cNvPr id="5" name="Rektangel: rundade hörn 4">
            <a:extLst>
              <a:ext uri="{FF2B5EF4-FFF2-40B4-BE49-F238E27FC236}">
                <a16:creationId xmlns:a16="http://schemas.microsoft.com/office/drawing/2014/main" id="{8ECC88F2-BBAD-4A5C-825A-D8E113AE9B92}"/>
              </a:ext>
            </a:extLst>
          </p:cNvPr>
          <p:cNvSpPr/>
          <p:nvPr/>
        </p:nvSpPr>
        <p:spPr>
          <a:xfrm>
            <a:off x="1331640" y="1297774"/>
            <a:ext cx="5816928" cy="21059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Tre sätt att rapportera ett ärende</a:t>
            </a:r>
            <a:b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v-S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Rapportera ärendet via Appen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200" i="1" dirty="0">
                <a:latin typeface="Calibri" panose="020F0502020204030204" pitchFamily="34" charset="0"/>
                <a:cs typeface="Calibri" panose="020F0502020204030204" pitchFamily="34" charset="0"/>
              </a:rPr>
              <a:t>Går inte att rapportera händelsen arbetssjukdom via Appen</a:t>
            </a:r>
            <a:b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v-S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Rapportera ärendet via en länk på intranätet</a:t>
            </a:r>
            <a:b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v-S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Rapportera ärendet som inloggad chef eller händelseansvarig</a:t>
            </a: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id="{B78D1BA4-AA32-49F2-9D1C-01F48324922E}"/>
              </a:ext>
            </a:extLst>
          </p:cNvPr>
          <p:cNvSpPr/>
          <p:nvPr/>
        </p:nvSpPr>
        <p:spPr>
          <a:xfrm>
            <a:off x="1499870" y="4149080"/>
            <a:ext cx="5480468" cy="16734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Chef- eller händelseansvarig tar hand om ärendet.. </a:t>
            </a:r>
          </a:p>
          <a:p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        ..ansvarar för att det utreds och blir klart. </a:t>
            </a:r>
            <a:b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v-S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sv-SE" sz="1200" i="1" dirty="0">
                <a:latin typeface="Calibri" panose="020F0502020204030204" pitchFamily="34" charset="0"/>
                <a:cs typeface="Calibri" panose="020F0502020204030204" pitchFamily="34" charset="0"/>
              </a:rPr>
              <a:t>OBS: Vid rapportering av Kränkningar/Diskriminering. </a:t>
            </a:r>
            <a:br>
              <a:rPr lang="sv-SE" sz="120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1200" i="1" dirty="0">
                <a:latin typeface="Calibri" panose="020F0502020204030204" pitchFamily="34" charset="0"/>
                <a:cs typeface="Calibri" panose="020F0502020204030204" pitchFamily="34" charset="0"/>
              </a:rPr>
              <a:t>Tänk på vem som får ärendet. Kan innehålla känslig information. </a:t>
            </a:r>
          </a:p>
        </p:txBody>
      </p:sp>
      <p:sp>
        <p:nvSpPr>
          <p:cNvPr id="11" name="Pil: nedåt 10">
            <a:extLst>
              <a:ext uri="{FF2B5EF4-FFF2-40B4-BE49-F238E27FC236}">
                <a16:creationId xmlns:a16="http://schemas.microsoft.com/office/drawing/2014/main" id="{383973A5-A287-4976-99AF-BBAC41E3299E}"/>
              </a:ext>
            </a:extLst>
          </p:cNvPr>
          <p:cNvSpPr/>
          <p:nvPr/>
        </p:nvSpPr>
        <p:spPr>
          <a:xfrm>
            <a:off x="3997788" y="3530236"/>
            <a:ext cx="484633" cy="5470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8421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7EC18C-4A0B-4A2F-8EE3-CCB5A40AE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Vem kan se ärendet?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F3F46B4-4148-4D2D-9035-C8B3D47DE255}"/>
              </a:ext>
            </a:extLst>
          </p:cNvPr>
          <p:cNvSpPr txBox="1">
            <a:spLocks/>
          </p:cNvSpPr>
          <p:nvPr/>
        </p:nvSpPr>
        <p:spPr>
          <a:xfrm>
            <a:off x="1286660" y="1484783"/>
            <a:ext cx="6570679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65113" indent="-265113" algn="l" defTabSz="914400" rtl="0" eaLnBrk="1" latinLnBrk="0" hangingPunct="1">
              <a:spcBef>
                <a:spcPts val="600"/>
              </a:spcBef>
              <a:buClrTx/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39750" indent="-274638" algn="l" defTabSz="914400" rtl="0" eaLnBrk="1" latinLnBrk="0" hangingPunct="1">
              <a:spcBef>
                <a:spcPts val="600"/>
              </a:spcBef>
              <a:buClrTx/>
              <a:buFont typeface="Arial" pitchFamily="34" charset="0"/>
              <a:buChar char="–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4863" indent="-265113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79500" indent="-274638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–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44613" indent="-265113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v-SE" sz="1600" dirty="0"/>
              <a:t>Kränkningar och diskriminering</a:t>
            </a:r>
            <a:br>
              <a:rPr lang="sv-SE" sz="1600" dirty="0"/>
            </a:br>
            <a:endParaRPr lang="sv-SE" sz="1600" dirty="0"/>
          </a:p>
          <a:p>
            <a:pPr lvl="1"/>
            <a:r>
              <a:rPr lang="sv-SE" sz="1600" dirty="0"/>
              <a:t>Ärendet kan ses av de som har behörighet till händelsetypen och </a:t>
            </a:r>
            <a:r>
              <a:rPr lang="sv-SE" sz="1200" dirty="0"/>
              <a:t>*</a:t>
            </a:r>
            <a:r>
              <a:rPr lang="sv-SE" sz="1600" dirty="0"/>
              <a:t>enheten där ärendet rapporterades </a:t>
            </a:r>
          </a:p>
          <a:p>
            <a:pPr marL="265112" lvl="1" indent="0" algn="r">
              <a:buNone/>
            </a:pPr>
            <a:r>
              <a:rPr lang="sv-SE" sz="1200" i="1" dirty="0">
                <a:solidFill>
                  <a:schemeClr val="bg1"/>
                </a:solidFill>
              </a:rPr>
              <a:t>*enhet är en del av ert organisationsträd i IA</a:t>
            </a:r>
          </a:p>
        </p:txBody>
      </p:sp>
      <p:sp>
        <p:nvSpPr>
          <p:cNvPr id="10" name="Platshållare för innehåll 3">
            <a:extLst>
              <a:ext uri="{FF2B5EF4-FFF2-40B4-BE49-F238E27FC236}">
                <a16:creationId xmlns:a16="http://schemas.microsoft.com/office/drawing/2014/main" id="{4D926930-35ED-49A4-AF8D-6C0108D256F9}"/>
              </a:ext>
            </a:extLst>
          </p:cNvPr>
          <p:cNvSpPr txBox="1">
            <a:spLocks noGrp="1"/>
          </p:cNvSpPr>
          <p:nvPr>
            <p:ph sz="quarter" idx="13"/>
          </p:nvPr>
        </p:nvSpPr>
        <p:spPr>
          <a:xfrm>
            <a:off x="971600" y="3672192"/>
            <a:ext cx="7200800" cy="19442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65113" indent="-265113" algn="l" defTabSz="914400" rtl="0" eaLnBrk="1" latinLnBrk="0" hangingPunct="1">
              <a:spcBef>
                <a:spcPts val="600"/>
              </a:spcBef>
              <a:buClrTx/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39750" indent="-274638" algn="l" defTabSz="914400" rtl="0" eaLnBrk="1" latinLnBrk="0" hangingPunct="1">
              <a:spcBef>
                <a:spcPts val="600"/>
              </a:spcBef>
              <a:buClrTx/>
              <a:buFont typeface="Arial" pitchFamily="34" charset="0"/>
              <a:buChar char="–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4863" indent="-265113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79500" indent="-274638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–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44613" indent="-265113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v-SE" sz="1600" dirty="0">
                <a:solidFill>
                  <a:schemeClr val="bg1"/>
                </a:solidFill>
              </a:rPr>
              <a:t>Arbetsbelastning och arbetstidens förläggning</a:t>
            </a:r>
            <a:br>
              <a:rPr lang="sv-SE" sz="1600" dirty="0">
                <a:solidFill>
                  <a:schemeClr val="bg1"/>
                </a:solidFill>
              </a:rPr>
            </a:br>
            <a:endParaRPr lang="sv-SE" sz="1600" dirty="0">
              <a:solidFill>
                <a:schemeClr val="bg1"/>
              </a:solidFill>
            </a:endParaRPr>
          </a:p>
          <a:p>
            <a:pPr lvl="1"/>
            <a:r>
              <a:rPr lang="sv-SE" sz="1600" dirty="0">
                <a:solidFill>
                  <a:schemeClr val="bg1"/>
                </a:solidFill>
              </a:rPr>
              <a:t>Ärendet kan ses av dem som har behörighet till händelsetypen (riskobservation, tillbud, olycksfall eller arbetssjukdom), och </a:t>
            </a:r>
            <a:r>
              <a:rPr lang="sv-SE" sz="1200" dirty="0">
                <a:solidFill>
                  <a:schemeClr val="bg1"/>
                </a:solidFill>
              </a:rPr>
              <a:t>*</a:t>
            </a:r>
            <a:r>
              <a:rPr lang="sv-SE" sz="1600" dirty="0">
                <a:solidFill>
                  <a:schemeClr val="bg1"/>
                </a:solidFill>
              </a:rPr>
              <a:t>enheten där ärendet rapporterades</a:t>
            </a:r>
          </a:p>
          <a:p>
            <a:pPr marL="265112" lvl="1" indent="0" algn="r">
              <a:buNone/>
            </a:pPr>
            <a:r>
              <a:rPr lang="sv-SE" sz="1200" i="1" dirty="0">
                <a:solidFill>
                  <a:schemeClr val="bg1"/>
                </a:solidFill>
              </a:rPr>
              <a:t>*enhet är en del av ert organisationsträd i IA</a:t>
            </a:r>
          </a:p>
        </p:txBody>
      </p:sp>
    </p:spTree>
    <p:extLst>
      <p:ext uri="{BB962C8B-B14F-4D97-AF65-F5344CB8AC3E}">
        <p14:creationId xmlns:p14="http://schemas.microsoft.com/office/powerpoint/2010/main" val="159749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ABB63E-CD5E-4BDF-A38E-E327A1CDD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361319"/>
            <a:ext cx="6409010" cy="792000"/>
          </a:xfrm>
        </p:spPr>
        <p:txBody>
          <a:bodyPr/>
          <a:lstStyle/>
          <a:p>
            <a:pPr algn="ctr"/>
            <a:r>
              <a:rPr lang="sv-SE" dirty="0"/>
              <a:t>Mer om OSA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0CE17C1-ABC5-48B2-A5D0-F99552780B9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51520" y="1700808"/>
            <a:ext cx="8208000" cy="4392488"/>
          </a:xfrm>
        </p:spPr>
        <p:txBody>
          <a:bodyPr/>
          <a:lstStyle/>
          <a:p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Hanteringen/inställningar av OSA </a:t>
            </a:r>
          </a:p>
          <a:p>
            <a:pPr lvl="1"/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Klicka på knappen           uppe till höger på startsidan i IA-systemet </a:t>
            </a:r>
            <a:b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och sök på OSA i biblioteket</a:t>
            </a:r>
            <a:b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v-S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2" indent="-285750"/>
            <a:r>
              <a:rPr lang="sv-S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Sunt Arbetsliv, OSA-kollen</a:t>
            </a:r>
            <a:endParaRPr lang="sv-S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60387" lvl="3" indent="-285750"/>
            <a:r>
              <a:rPr lang="sv-S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Suntarbetsliv: 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OSA-kollen</a:t>
            </a:r>
            <a:b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0" lvl="2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Förskrifter</a:t>
            </a:r>
          </a:p>
          <a:p>
            <a:pPr marL="560387" marR="0" lvl="3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Arbetsmiljöverket: 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hlinkClick r:id="rId3"/>
              </a:rPr>
              <a:t>AFS 2015:4</a:t>
            </a:r>
            <a:endParaRPr lang="sv-S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sv-S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0" lvl="2" indent="-2857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v-S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Kontakt eller frågor: 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iasupport@afaforsaring.se </a:t>
            </a:r>
            <a:endParaRPr lang="sv-SE" sz="16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6100" lvl="3" indent="-271463">
              <a:defRPr/>
            </a:pP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Utbildningar för superanvändare: 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hlinkClick r:id="rId5"/>
              </a:rPr>
              <a:t>Utbildningar IA-systemet</a:t>
            </a:r>
            <a:endParaRPr kumimoji="0" lang="sv-SE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274637" lvl="3" indent="0">
              <a:buNone/>
              <a:defRPr/>
            </a:pPr>
            <a:endParaRPr kumimoji="0" lang="sv-SE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3E7CF87E-30DA-4EF9-9690-67EB279DABA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11760" y="2132856"/>
            <a:ext cx="432060" cy="180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606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akgrund del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99" r="66218"/>
          <a:stretch/>
        </p:blipFill>
        <p:spPr>
          <a:xfrm>
            <a:off x="6863923" y="1327131"/>
            <a:ext cx="2308975" cy="5530868"/>
          </a:xfrm>
          <a:prstGeom prst="rect">
            <a:avLst/>
          </a:prstGeom>
        </p:spPr>
      </p:pic>
      <p:pic>
        <p:nvPicPr>
          <p:cNvPr id="8" name="Bakgrund del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99"/>
          <a:stretch/>
        </p:blipFill>
        <p:spPr>
          <a:xfrm>
            <a:off x="0" y="1327131"/>
            <a:ext cx="8935590" cy="5530870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704" y="3429000"/>
            <a:ext cx="2090592" cy="2016224"/>
          </a:xfrm>
          <a:prstGeom prst="rect">
            <a:avLst/>
          </a:prstGeom>
        </p:spPr>
      </p:pic>
      <p:pic>
        <p:nvPicPr>
          <p:cNvPr id="11" name="IA-logga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15" y="342469"/>
            <a:ext cx="810090" cy="810090"/>
          </a:xfrm>
          <a:prstGeom prst="rect">
            <a:avLst/>
          </a:prstGeom>
        </p:spPr>
      </p:pic>
      <p:sp>
        <p:nvSpPr>
          <p:cNvPr id="17" name="Dokumentrubrik"/>
          <p:cNvSpPr txBox="1">
            <a:spLocks/>
          </p:cNvSpPr>
          <p:nvPr/>
        </p:nvSpPr>
        <p:spPr>
          <a:xfrm>
            <a:off x="611560" y="2797313"/>
            <a:ext cx="8229600" cy="886096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rgbClr val="32629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sv-SE" sz="3200" dirty="0"/>
          </a:p>
          <a:p>
            <a:pPr lvl="0" algn="ctr">
              <a:spcBef>
                <a:spcPts val="600"/>
              </a:spcBef>
            </a:pPr>
            <a:br>
              <a:rPr lang="sv-SE" sz="2400" dirty="0">
                <a:ea typeface="+mn-ea"/>
                <a:cs typeface="+mn-cs"/>
              </a:rPr>
            </a:br>
            <a:br>
              <a:rPr lang="sv-SE" sz="2400" dirty="0">
                <a:ea typeface="+mn-ea"/>
                <a:cs typeface="+mn-cs"/>
              </a:rPr>
            </a:br>
            <a:r>
              <a:rPr lang="sv-SE" sz="2400" dirty="0">
                <a:ea typeface="+mn-ea"/>
                <a:cs typeface="+mn-cs"/>
              </a:rPr>
              <a:t>Hantera händelser som omfattar </a:t>
            </a:r>
            <a:br>
              <a:rPr lang="sv-SE" sz="2400" dirty="0">
                <a:ea typeface="+mn-ea"/>
                <a:cs typeface="+mn-cs"/>
              </a:rPr>
            </a:br>
            <a:r>
              <a:rPr lang="sv-SE" sz="2400" dirty="0">
                <a:ea typeface="+mn-ea"/>
                <a:cs typeface="+mn-cs"/>
              </a:rPr>
              <a:t>elev- och förskolebarn i IA-systemet</a:t>
            </a:r>
            <a:br>
              <a:rPr lang="sv-SE" sz="2400" dirty="0">
                <a:ea typeface="+mn-ea"/>
                <a:cs typeface="+mn-cs"/>
              </a:rPr>
            </a:br>
            <a:br>
              <a:rPr lang="sv-SE" sz="1800" dirty="0">
                <a:ea typeface="+mn-ea"/>
                <a:cs typeface="+mn-cs"/>
              </a:rPr>
            </a:br>
            <a:endParaRPr lang="sv-SE" sz="1600" dirty="0">
              <a:ea typeface="+mn-ea"/>
              <a:cs typeface="+mn-cs"/>
            </a:endParaRPr>
          </a:p>
          <a:p>
            <a:pPr algn="ctr"/>
            <a:endParaRPr lang="sv-SE" sz="3200" dirty="0">
              <a:solidFill>
                <a:schemeClr val="accent1"/>
              </a:solidFill>
            </a:endParaRPr>
          </a:p>
        </p:txBody>
      </p:sp>
      <p:sp>
        <p:nvSpPr>
          <p:cNvPr id="13" name="IA-systemet"/>
          <p:cNvSpPr txBox="1">
            <a:spLocks/>
          </p:cNvSpPr>
          <p:nvPr/>
        </p:nvSpPr>
        <p:spPr>
          <a:xfrm>
            <a:off x="457200" y="5733208"/>
            <a:ext cx="8229600" cy="7201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rgbClr val="32629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2000" dirty="0">
                <a:solidFill>
                  <a:schemeClr val="accent1"/>
                </a:solidFill>
              </a:rPr>
              <a:t>IA-systemet</a:t>
            </a:r>
          </a:p>
          <a:p>
            <a:pPr lvl="0" algn="ctr">
              <a:spcBef>
                <a:spcPts val="600"/>
              </a:spcBef>
            </a:pPr>
            <a:r>
              <a:rPr lang="sv-SE" sz="1400" dirty="0">
                <a:solidFill>
                  <a:schemeClr val="accent1"/>
                </a:solidFill>
              </a:rPr>
              <a:t>För en säkrare och effektivare arbetsplats!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61781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9850C8-D832-49BE-A73C-A8BB663A1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Elev- och förskolebarn 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044E96A-1CE4-45C3-A874-71CBFF53BEE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475656" y="1340768"/>
            <a:ext cx="5832648" cy="35283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IA kan användas för att hantera händelser som omfattar elever och förskolebarn</a:t>
            </a:r>
            <a:b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v-S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Tre kategorier av händelser</a:t>
            </a:r>
          </a:p>
          <a:p>
            <a:pPr lvl="1"/>
            <a:r>
              <a:rPr lang="sv-SE" sz="1400" dirty="0">
                <a:latin typeface="Calibri" panose="020F0502020204030204" pitchFamily="34" charset="0"/>
                <a:cs typeface="Calibri" panose="020F0502020204030204" pitchFamily="34" charset="0"/>
              </a:rPr>
              <a:t>Olycksfall </a:t>
            </a:r>
            <a:r>
              <a:rPr lang="sv-SE" sz="1200" dirty="0">
                <a:latin typeface="Calibri" panose="020F0502020204030204" pitchFamily="34" charset="0"/>
                <a:cs typeface="Calibri" panose="020F0502020204030204" pitchFamily="34" charset="0"/>
              </a:rPr>
              <a:t>(kan anmälas till Försäkringskassan och Arbetsmiljöverket via IA)</a:t>
            </a:r>
          </a:p>
          <a:p>
            <a:pPr lvl="1"/>
            <a:r>
              <a:rPr lang="sv-SE" sz="1400" dirty="0">
                <a:latin typeface="Calibri" panose="020F0502020204030204" pitchFamily="34" charset="0"/>
                <a:cs typeface="Calibri" panose="020F0502020204030204" pitchFamily="34" charset="0"/>
              </a:rPr>
              <a:t>Tillbud </a:t>
            </a:r>
            <a:r>
              <a:rPr lang="sv-SE" sz="1200" dirty="0">
                <a:latin typeface="Calibri" panose="020F0502020204030204" pitchFamily="34" charset="0"/>
                <a:cs typeface="Calibri" panose="020F0502020204030204" pitchFamily="34" charset="0"/>
              </a:rPr>
              <a:t>(kan anmälas till Arbetsmiljöverket via IA)</a:t>
            </a:r>
          </a:p>
          <a:p>
            <a:pPr lvl="1"/>
            <a:r>
              <a:rPr lang="sv-SE" sz="1400" dirty="0">
                <a:latin typeface="Calibri" panose="020F0502020204030204" pitchFamily="34" charset="0"/>
                <a:cs typeface="Calibri" panose="020F0502020204030204" pitchFamily="34" charset="0"/>
              </a:rPr>
              <a:t>Risk</a:t>
            </a:r>
            <a:br>
              <a:rPr lang="sv-SE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v-S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Händelserna delas inte med andra arbetsgivare/företag inom branschen</a:t>
            </a:r>
          </a:p>
        </p:txBody>
      </p:sp>
    </p:spTree>
    <p:extLst>
      <p:ext uri="{BB962C8B-B14F-4D97-AF65-F5344CB8AC3E}">
        <p14:creationId xmlns:p14="http://schemas.microsoft.com/office/powerpoint/2010/main" val="1587073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"/>
          <p:cNvSpPr>
            <a:spLocks noGrp="1"/>
          </p:cNvSpPr>
          <p:nvPr>
            <p:ph sz="quarter" idx="13"/>
          </p:nvPr>
        </p:nvSpPr>
        <p:spPr>
          <a:xfrm>
            <a:off x="251520" y="1280040"/>
            <a:ext cx="8208000" cy="5217469"/>
          </a:xfrm>
          <a:noFill/>
        </p:spPr>
        <p:txBody>
          <a:bodyPr lIns="180000" tIns="180000" rIns="180000" bIns="180000"/>
          <a:lstStyle/>
          <a:p>
            <a:pPr marL="274637" lvl="1" indent="0">
              <a:buNone/>
            </a:pPr>
            <a:endParaRPr lang="sv-SE" sz="1400" dirty="0"/>
          </a:p>
          <a:p>
            <a:pPr marL="0" indent="0">
              <a:buNone/>
            </a:pPr>
            <a:r>
              <a:rPr lang="sv-SE" dirty="0"/>
              <a:t>		</a:t>
            </a:r>
            <a:endParaRPr lang="sv-SE" sz="1600" dirty="0"/>
          </a:p>
        </p:txBody>
      </p:sp>
      <p:sp>
        <p:nvSpPr>
          <p:cNvPr id="4" name="Sidrubrik"/>
          <p:cNvSpPr>
            <a:spLocks noGrp="1"/>
          </p:cNvSpPr>
          <p:nvPr>
            <p:ph type="title"/>
          </p:nvPr>
        </p:nvSpPr>
        <p:spPr>
          <a:xfrm>
            <a:off x="1475656" y="361319"/>
            <a:ext cx="6264994" cy="792000"/>
          </a:xfrm>
        </p:spPr>
        <p:txBody>
          <a:bodyPr/>
          <a:lstStyle/>
          <a:p>
            <a:pPr algn="ctr"/>
            <a:r>
              <a:rPr lang="sv-SE" dirty="0"/>
              <a:t>Rapportera och utred ärendet</a:t>
            </a:r>
            <a:endParaRPr lang="sv-SE" dirty="0">
              <a:solidFill>
                <a:schemeClr val="accent1"/>
              </a:solidFill>
            </a:endParaRPr>
          </a:p>
        </p:txBody>
      </p:sp>
      <p:pic>
        <p:nvPicPr>
          <p:cNvPr id="8" name="IA-logga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18" y="277071"/>
            <a:ext cx="810838" cy="567587"/>
          </a:xfrm>
          <a:prstGeom prst="rect">
            <a:avLst/>
          </a:prstGeom>
        </p:spPr>
      </p:pic>
      <p:sp>
        <p:nvSpPr>
          <p:cNvPr id="5" name="Rektangel: rundade hörn 4">
            <a:extLst>
              <a:ext uri="{FF2B5EF4-FFF2-40B4-BE49-F238E27FC236}">
                <a16:creationId xmlns:a16="http://schemas.microsoft.com/office/drawing/2014/main" id="{8ECC88F2-BBAD-4A5C-825A-D8E113AE9B92}"/>
              </a:ext>
            </a:extLst>
          </p:cNvPr>
          <p:cNvSpPr/>
          <p:nvPr/>
        </p:nvSpPr>
        <p:spPr>
          <a:xfrm>
            <a:off x="1331640" y="1280533"/>
            <a:ext cx="5816928" cy="18604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Tre sätt att rapportera ett ärende </a:t>
            </a:r>
            <a:b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v-S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Rapportera ärendet via Appen</a:t>
            </a:r>
            <a:b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v-S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Rapportera ärendet via en länk på intranätet</a:t>
            </a:r>
            <a:b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v-S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Rapportera ärendet som inloggad användare (chef/lärare)</a:t>
            </a: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id="{B78D1BA4-AA32-49F2-9D1C-01F48324922E}"/>
              </a:ext>
            </a:extLst>
          </p:cNvPr>
          <p:cNvSpPr/>
          <p:nvPr/>
        </p:nvSpPr>
        <p:spPr>
          <a:xfrm>
            <a:off x="1647816" y="4149080"/>
            <a:ext cx="5184576" cy="9986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Chef, rektor eller ansvarig lärare tar hand om ärendet.. </a:t>
            </a:r>
          </a:p>
          <a:p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        .. ansvarar för att det utreds och blir klart. </a:t>
            </a:r>
          </a:p>
        </p:txBody>
      </p:sp>
      <p:sp>
        <p:nvSpPr>
          <p:cNvPr id="11" name="Pil: nedåt 10">
            <a:extLst>
              <a:ext uri="{FF2B5EF4-FFF2-40B4-BE49-F238E27FC236}">
                <a16:creationId xmlns:a16="http://schemas.microsoft.com/office/drawing/2014/main" id="{383973A5-A287-4976-99AF-BBAC41E3299E}"/>
              </a:ext>
            </a:extLst>
          </p:cNvPr>
          <p:cNvSpPr/>
          <p:nvPr/>
        </p:nvSpPr>
        <p:spPr>
          <a:xfrm>
            <a:off x="3755472" y="3468363"/>
            <a:ext cx="484632" cy="4973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139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7EC18C-4A0B-4A2F-8EE3-CCB5A40AE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Vem kan se ärendet?</a:t>
            </a:r>
          </a:p>
        </p:txBody>
      </p:sp>
      <p:sp>
        <p:nvSpPr>
          <p:cNvPr id="10" name="Platshållare för innehåll 3">
            <a:extLst>
              <a:ext uri="{FF2B5EF4-FFF2-40B4-BE49-F238E27FC236}">
                <a16:creationId xmlns:a16="http://schemas.microsoft.com/office/drawing/2014/main" id="{4D926930-35ED-49A4-AF8D-6C0108D256F9}"/>
              </a:ext>
            </a:extLst>
          </p:cNvPr>
          <p:cNvSpPr txBox="1">
            <a:spLocks noGrp="1"/>
          </p:cNvSpPr>
          <p:nvPr>
            <p:ph sz="quarter" idx="13"/>
          </p:nvPr>
        </p:nvSpPr>
        <p:spPr>
          <a:xfrm>
            <a:off x="899592" y="1844824"/>
            <a:ext cx="7128794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65113" indent="-265113" algn="l" defTabSz="914400" rtl="0" eaLnBrk="1" latinLnBrk="0" hangingPunct="1">
              <a:spcBef>
                <a:spcPts val="600"/>
              </a:spcBef>
              <a:buClrTx/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39750" indent="-274638" algn="l" defTabSz="914400" rtl="0" eaLnBrk="1" latinLnBrk="0" hangingPunct="1">
              <a:spcBef>
                <a:spcPts val="600"/>
              </a:spcBef>
              <a:buClrTx/>
              <a:buFont typeface="Arial" pitchFamily="34" charset="0"/>
              <a:buChar char="–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4863" indent="-265113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79500" indent="-274638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–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44613" indent="-265113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v-SE" sz="1600" dirty="0">
                <a:solidFill>
                  <a:schemeClr val="bg1"/>
                </a:solidFill>
              </a:rPr>
              <a:t>Elev- och förskolebarn</a:t>
            </a:r>
            <a:br>
              <a:rPr lang="sv-SE" sz="1600" dirty="0">
                <a:solidFill>
                  <a:schemeClr val="bg1"/>
                </a:solidFill>
              </a:rPr>
            </a:br>
            <a:endParaRPr lang="sv-SE" sz="1600" dirty="0">
              <a:solidFill>
                <a:schemeClr val="bg1"/>
              </a:solidFill>
            </a:endParaRPr>
          </a:p>
          <a:p>
            <a:pPr lvl="1"/>
            <a:r>
              <a:rPr lang="sv-SE" sz="1600" dirty="0">
                <a:solidFill>
                  <a:schemeClr val="bg1"/>
                </a:solidFill>
              </a:rPr>
              <a:t>Ärendet kan ses av dem som har behörighet till händelsetypen elev och </a:t>
            </a:r>
            <a:r>
              <a:rPr lang="sv-SE" sz="1200" dirty="0">
                <a:solidFill>
                  <a:schemeClr val="bg1"/>
                </a:solidFill>
              </a:rPr>
              <a:t>*</a:t>
            </a:r>
            <a:r>
              <a:rPr lang="sv-SE" sz="1600" dirty="0">
                <a:solidFill>
                  <a:schemeClr val="bg1"/>
                </a:solidFill>
              </a:rPr>
              <a:t>enheten där ärendet rapporterades</a:t>
            </a:r>
            <a:endParaRPr lang="sv-SE" sz="1200" i="1" dirty="0">
              <a:solidFill>
                <a:schemeClr val="bg1"/>
              </a:solidFill>
            </a:endParaRPr>
          </a:p>
          <a:p>
            <a:pPr marL="265112" lvl="1" indent="0" algn="r">
              <a:buNone/>
            </a:pPr>
            <a:r>
              <a:rPr lang="sv-SE" sz="1200" i="1" dirty="0">
                <a:solidFill>
                  <a:schemeClr val="bg1"/>
                </a:solidFill>
              </a:rPr>
              <a:t>*enhet är en del av ert organisationsträd i IA</a:t>
            </a:r>
          </a:p>
        </p:txBody>
      </p:sp>
    </p:spTree>
    <p:extLst>
      <p:ext uri="{BB962C8B-B14F-4D97-AF65-F5344CB8AC3E}">
        <p14:creationId xmlns:p14="http://schemas.microsoft.com/office/powerpoint/2010/main" val="100821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</p:bldLst>
  </p:timing>
</p:sld>
</file>

<file path=ppt/theme/theme1.xml><?xml version="1.0" encoding="utf-8"?>
<a:theme xmlns:a="http://schemas.openxmlformats.org/drawingml/2006/main" name="IA-mall_SE">
  <a:themeElements>
    <a:clrScheme name="IA färger_Powerpoint">
      <a:dk1>
        <a:srgbClr val="000000"/>
      </a:dk1>
      <a:lt1>
        <a:srgbClr val="FFFFFF"/>
      </a:lt1>
      <a:dk2>
        <a:srgbClr val="C3D7D6"/>
      </a:dk2>
      <a:lt2>
        <a:srgbClr val="AAAAAA"/>
      </a:lt2>
      <a:accent1>
        <a:srgbClr val="21578A"/>
      </a:accent1>
      <a:accent2>
        <a:srgbClr val="84CAC6"/>
      </a:accent2>
      <a:accent3>
        <a:srgbClr val="006871"/>
      </a:accent3>
      <a:accent4>
        <a:srgbClr val="3BABA1"/>
      </a:accent4>
      <a:accent5>
        <a:srgbClr val="FF9E71"/>
      </a:accent5>
      <a:accent6>
        <a:srgbClr val="EFCB65"/>
      </a:accent6>
      <a:hlink>
        <a:srgbClr val="21578A"/>
      </a:hlink>
      <a:folHlink>
        <a:srgbClr val="604A7B"/>
      </a:folHlink>
    </a:clrScheme>
    <a:fontScheme name="AFA Försäkr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IA-mall_logga_uppe_SE</Template>
  <TotalTime>1556</TotalTime>
  <Words>492</Words>
  <Application>Microsoft Office PowerPoint</Application>
  <PresentationFormat>Bildspel på skärmen (4:3)</PresentationFormat>
  <Paragraphs>83</Paragraphs>
  <Slides>10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3" baseType="lpstr">
      <vt:lpstr>Arial</vt:lpstr>
      <vt:lpstr>Calibri</vt:lpstr>
      <vt:lpstr>IA-mall_SE</vt:lpstr>
      <vt:lpstr>PowerPoint-presentation</vt:lpstr>
      <vt:lpstr>OSA ”Organisatorisk och social arbetsmiljö”</vt:lpstr>
      <vt:lpstr>Rapportera och utred ärendet</vt:lpstr>
      <vt:lpstr>Vem kan se ärendet?</vt:lpstr>
      <vt:lpstr>Mer om OSA</vt:lpstr>
      <vt:lpstr>PowerPoint-presentation</vt:lpstr>
      <vt:lpstr>Elev- och förskolebarn </vt:lpstr>
      <vt:lpstr>Rapportera och utred ärendet</vt:lpstr>
      <vt:lpstr>Vem kan se ärendet?</vt:lpstr>
      <vt:lpstr>Kontakt med IA</vt:lpstr>
    </vt:vector>
  </TitlesOfParts>
  <Company>AFA Försäkring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Jakobsson Mikael</dc:creator>
  <cp:lastModifiedBy>Winberg Per</cp:lastModifiedBy>
  <cp:revision>129</cp:revision>
  <cp:lastPrinted>2020-04-15T07:39:09Z</cp:lastPrinted>
  <dcterms:created xsi:type="dcterms:W3CDTF">2020-04-09T09:53:42Z</dcterms:created>
  <dcterms:modified xsi:type="dcterms:W3CDTF">2022-09-16T11:58:51Z</dcterms:modified>
</cp:coreProperties>
</file>