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56" r:id="rId6"/>
    <p:sldId id="558" r:id="rId7"/>
    <p:sldId id="542" r:id="rId8"/>
    <p:sldId id="863" r:id="rId9"/>
    <p:sldId id="565" r:id="rId10"/>
    <p:sldId id="587" r:id="rId11"/>
    <p:sldId id="583" r:id="rId12"/>
    <p:sldId id="571" r:id="rId13"/>
    <p:sldId id="585" r:id="rId14"/>
    <p:sldId id="581" r:id="rId15"/>
    <p:sldId id="582" r:id="rId16"/>
    <p:sldId id="593" r:id="rId17"/>
    <p:sldId id="579" r:id="rId18"/>
    <p:sldId id="544"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593A11-08AF-AF09-71B6-9713C4F9AEDA}" name="Ellen Borell" initials="EB" userId="S::ellen.borell@omstallningsfonden.se::ef9f2874-9d28-4d93-9806-fe44837ff43a" providerId="AD"/>
  <p188:author id="{B5983431-D640-6479-7922-47ABD3EE2892}" name="Liselott Klinth" initials="LK" userId="S::liselott.klinth@omstallningsfonden.se::33b954cc-f21c-4c2d-9ccb-e72268ce7e60" providerId="AD"/>
  <p188:author id="{A1157475-B75E-283E-697C-F7E047AD1DFE}" name="Johanna Eliasson" initials="JE" userId="S::Johanna.Eliasson@omstallningsfonden.se::dc2cda09-51fc-49c0-9925-655c706f41d9" providerId="AD"/>
  <p188:author id="{B5FC9BC8-740A-EDC3-01DF-90633B3061A7}" name="Susann Locksenius" initials="SL" userId="S::susann.locksenius@omstallningsfonden.se::f5d4073a-67f4-41e5-99e9-2592a9b72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045"/>
    <a:srgbClr val="31287C"/>
    <a:srgbClr val="90A6AC"/>
    <a:srgbClr val="EBD113"/>
    <a:srgbClr val="22B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8473" autoAdjust="0"/>
  </p:normalViewPr>
  <p:slideViewPr>
    <p:cSldViewPr snapToGrid="0">
      <p:cViewPr varScale="1">
        <p:scale>
          <a:sx n="87" d="100"/>
          <a:sy n="87" d="100"/>
        </p:scale>
        <p:origin x="4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4C3A5-ED1C-4B9A-B968-86DE3288448E}" type="datetimeFigureOut">
              <a:rPr lang="sv-SE" smtClean="0"/>
              <a:t>2023-03-03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7F473-F142-4FEC-8FDD-FAA650E9BB00}" type="slidenum">
              <a:rPr lang="sv-SE" smtClean="0"/>
              <a:t>‹#›</a:t>
            </a:fld>
            <a:endParaRPr lang="sv-SE"/>
          </a:p>
        </p:txBody>
      </p:sp>
    </p:spTree>
    <p:extLst>
      <p:ext uri="{BB962C8B-B14F-4D97-AF65-F5344CB8AC3E}">
        <p14:creationId xmlns:p14="http://schemas.microsoft.com/office/powerpoint/2010/main" val="3086776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37F473-F142-4FEC-8FDD-FAA650E9BB00}" type="slidenum">
              <a:rPr lang="sv-SE" smtClean="0"/>
              <a:t>1</a:t>
            </a:fld>
            <a:endParaRPr lang="sv-SE"/>
          </a:p>
        </p:txBody>
      </p:sp>
    </p:spTree>
    <p:extLst>
      <p:ext uri="{BB962C8B-B14F-4D97-AF65-F5344CB8AC3E}">
        <p14:creationId xmlns:p14="http://schemas.microsoft.com/office/powerpoint/2010/main" val="3111343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i="0" u="none" strike="noStrike" baseline="0">
                <a:solidFill>
                  <a:srgbClr val="18BAAA"/>
                </a:solidFill>
                <a:latin typeface="Camphor Pro" panose="020B0504030404020204" pitchFamily="34" charset="0"/>
              </a:rPr>
              <a:t>Individuellt grundläggande stöd</a:t>
            </a:r>
            <a:endParaRPr lang="sv-SE" sz="1800" b="0" i="0" u="none" strike="noStrike" baseline="0">
              <a:solidFill>
                <a:srgbClr val="18BAAA"/>
              </a:solidFill>
              <a:latin typeface="Camphor Pro" panose="020B0504030404020204" pitchFamily="34" charset="0"/>
            </a:endParaRPr>
          </a:p>
          <a:p>
            <a:r>
              <a:rPr lang="sv-SE" sz="1800" b="0" i="0" u="none" strike="noStrike" baseline="0">
                <a:solidFill>
                  <a:srgbClr val="211D1E"/>
                </a:solidFill>
                <a:latin typeface="Camphor Pro" panose="020B0504030404020204" pitchFamily="34" charset="0"/>
              </a:rPr>
              <a:t>Det individuellt grundläggande stödet kan bestå av inledande kartläggningssamtal, rådgivning, vägledning och validering och utformas i dialog mellan medarbetaren och Omställningsfonden. </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libri" panose="020F0502020204030204" pitchFamily="34" charset="0"/>
              </a:rPr>
              <a:t>Vem kan få stödet?</a:t>
            </a:r>
            <a:endParaRPr lang="sv-SE" sz="1800" b="0" i="0" u="none" strike="noStrike" baseline="0">
              <a:solidFill>
                <a:srgbClr val="211D1E"/>
              </a:solidFill>
              <a:latin typeface="Calibri" panose="020F0502020204030204" pitchFamily="34" charset="0"/>
            </a:endParaRPr>
          </a:p>
          <a:p>
            <a:r>
              <a:rPr lang="sv-SE" sz="1800" b="0" i="0" u="none" strike="noStrike" baseline="0">
                <a:solidFill>
                  <a:srgbClr val="211D1E"/>
                </a:solidFill>
                <a:latin typeface="Camphor Pro" panose="020B0504030404020204" pitchFamily="34" charset="0"/>
              </a:rPr>
              <a:t>Individuellt grundläggande stöd kan ges till tillsvidare- eller tidsbegränsat anställda och som har jobbat, hos en eller flera arbetsgivare, i genomsnitt minst 16 timmar i veckan per månad, i sammanlagt minst 12 månader (under de senaste 24 månaderna) före din ansökan. Det krävs också att jobbet varit huvudsaklig sysselsättning under tiden. </a:t>
            </a:r>
          </a:p>
          <a:p>
            <a:endParaRPr lang="sv-SE" sz="1800" b="0" i="0" u="none" strike="noStrike" baseline="0">
              <a:solidFill>
                <a:srgbClr val="211D1E"/>
              </a:solidFill>
              <a:latin typeface="Camphor Pro" panose="020B0504030404020204" pitchFamily="34" charset="0"/>
            </a:endParaRPr>
          </a:p>
          <a:p>
            <a:r>
              <a:rPr lang="sv-SE" sz="1800" b="0" i="0" u="none" strike="noStrike" baseline="0">
                <a:solidFill>
                  <a:srgbClr val="211D1E"/>
                </a:solidFill>
                <a:latin typeface="Camphor Pro" panose="020B0504030404020204" pitchFamily="34" charset="0"/>
              </a:rPr>
              <a:t>Medarbetaren kan få stöd som längst under ett år efter det att ansökan har beviljats och som längst tills att hen inte längre har rätt att vara kvar i anställning enligt LAS, Lagen om anställningsskydd.</a:t>
            </a:r>
            <a:endParaRPr lang="sv-SE"/>
          </a:p>
        </p:txBody>
      </p:sp>
      <p:sp>
        <p:nvSpPr>
          <p:cNvPr id="4" name="Platshållare för bildnummer 3"/>
          <p:cNvSpPr>
            <a:spLocks noGrp="1"/>
          </p:cNvSpPr>
          <p:nvPr>
            <p:ph type="sldNum" sz="quarter" idx="5"/>
          </p:nvPr>
        </p:nvSpPr>
        <p:spPr/>
        <p:txBody>
          <a:bodyPr/>
          <a:lstStyle/>
          <a:p>
            <a:fld id="{D4A3239C-DB2D-430B-AE77-A39C61C62F4A}" type="slidenum">
              <a:rPr lang="sv-SE" smtClean="0"/>
              <a:t>10</a:t>
            </a:fld>
            <a:endParaRPr lang="sv-SE"/>
          </a:p>
        </p:txBody>
      </p:sp>
    </p:spTree>
    <p:extLst>
      <p:ext uri="{BB962C8B-B14F-4D97-AF65-F5344CB8AC3E}">
        <p14:creationId xmlns:p14="http://schemas.microsoft.com/office/powerpoint/2010/main" val="79159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i="0" u="none" strike="noStrike" baseline="0">
                <a:solidFill>
                  <a:srgbClr val="18BAAA"/>
                </a:solidFill>
                <a:latin typeface="Camphor Pro" panose="020B0504030404020204" pitchFamily="34" charset="0"/>
              </a:rPr>
              <a:t>Studiestöd</a:t>
            </a:r>
            <a:endParaRPr lang="sv-SE" sz="1800" b="0" i="0" u="none" strike="noStrike" baseline="0">
              <a:solidFill>
                <a:srgbClr val="18BAAA"/>
              </a:solidFill>
              <a:latin typeface="Camphor Pro" panose="020B0504030404020204" pitchFamily="34" charset="0"/>
            </a:endParaRPr>
          </a:p>
          <a:p>
            <a:r>
              <a:rPr lang="sv-SE" sz="1800" b="0" i="0" u="none" strike="noStrike" baseline="0">
                <a:solidFill>
                  <a:srgbClr val="211D1E"/>
                </a:solidFill>
                <a:latin typeface="Camphor Pro" panose="020B0504030404020204" pitchFamily="34" charset="0"/>
              </a:rPr>
              <a:t>Det finns flera olika studiestöd. Ett av dessa är omställningsstudiestödet som är statligt finansierat och hanteras av CSN. Det kan ges för utbildningar som stärker medarbetarens framtida ställning på arbetsmarknaden, och som möter arbetsmarknadens behov. </a:t>
            </a:r>
          </a:p>
          <a:p>
            <a:endParaRPr lang="sv-SE" sz="1800" b="0" i="0" u="none" strike="noStrike" baseline="0">
              <a:solidFill>
                <a:srgbClr val="211D1E"/>
              </a:solidFill>
              <a:latin typeface="Camphor Pro" panose="020B0504030404020204" pitchFamily="34" charset="0"/>
            </a:endParaRPr>
          </a:p>
          <a:p>
            <a:r>
              <a:rPr lang="sv-SE" sz="1800" b="0" i="0" u="none" strike="noStrike" baseline="0">
                <a:solidFill>
                  <a:srgbClr val="211D1E"/>
                </a:solidFill>
                <a:latin typeface="Camphor Pro" panose="020B0504030404020204" pitchFamily="34" charset="0"/>
              </a:rPr>
              <a:t>Det är CSN som handlägger det nya omställningsstudiestödet, men när medarbetaren ansöker om omställningsstudiestödet kan vi på Omställningsfonden meddela CSN om vi anser att utbildningen faktiskt stärker ställningen på arbetsmarknaden. </a:t>
            </a:r>
          </a:p>
          <a:p>
            <a:r>
              <a:rPr lang="sv-SE" sz="1800" b="0" i="0" u="none" strike="noStrike" baseline="0">
                <a:solidFill>
                  <a:srgbClr val="211D1E"/>
                </a:solidFill>
                <a:latin typeface="Camphor Pro" panose="020B0504030404020204" pitchFamily="34" charset="0"/>
              </a:rPr>
              <a:t>Omställningsstudiestödet söker medarbetaren efter att hen blivit antagen till en utbildning som berättigar omställningsstudiestöd. Mer information om Omställningsstudiestödet finns på vår hemsida, eller hos CSN.se.</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libri" panose="020F0502020204030204" pitchFamily="34" charset="0"/>
              </a:rPr>
              <a:t>Kollektivavtalade studiestöd</a:t>
            </a:r>
            <a:endParaRPr lang="sv-SE" sz="1800" b="0" i="0" u="none" strike="noStrike" baseline="0">
              <a:solidFill>
                <a:srgbClr val="211D1E"/>
              </a:solidFill>
              <a:latin typeface="Calibri" panose="020F0502020204030204" pitchFamily="34" charset="0"/>
            </a:endParaRPr>
          </a:p>
          <a:p>
            <a:r>
              <a:rPr lang="sv-SE" sz="1800" b="0" i="0" u="none" strike="noStrike" baseline="0">
                <a:solidFill>
                  <a:srgbClr val="211D1E"/>
                </a:solidFill>
                <a:latin typeface="Camphor Pro" panose="020B0504030404020204" pitchFamily="34" charset="0"/>
              </a:rPr>
              <a:t>Utöver omställningsstudiestödet finns flera olika typer av kollektivavtalade studiestöd, som Omställningsfonden kan bevilja: kortvarigt-, kompletterande- och förlängt studiestöd. </a:t>
            </a:r>
          </a:p>
          <a:p>
            <a:r>
              <a:rPr lang="sv-SE" sz="1800" b="0" i="0" u="none" strike="noStrike" baseline="0">
                <a:solidFill>
                  <a:srgbClr val="211D1E"/>
                </a:solidFill>
                <a:latin typeface="Camphor Pro" panose="020B0504030404020204" pitchFamily="34" charset="0"/>
              </a:rPr>
              <a:t>Vilket stöd medarbetaren har rätt till, beror på flera olika faktorer, så som vilken anställningsform hen har och hur länge hen jobbat.</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mphor Pro" panose="020B0504030404020204" pitchFamily="34" charset="0"/>
              </a:rPr>
              <a:t>Kortvarigt studiestöd </a:t>
            </a:r>
            <a:r>
              <a:rPr lang="sv-SE" sz="1800" b="0" i="0" u="none" strike="noStrike" baseline="0">
                <a:solidFill>
                  <a:srgbClr val="211D1E"/>
                </a:solidFill>
                <a:latin typeface="Camphor Pro" panose="020B0504030404020204" pitchFamily="34" charset="0"/>
              </a:rPr>
              <a:t>ersätter del av inkomstbortfall vid utbildning som omfattar längst en veckas heltidsstudier. Kortvarigt studiestöd kan ges till såväl tillsvidare- som tidsbegränsat anställda medarbetare, förutsatt att utbildningen stärker den framtida ställningen på arbetsmarknaden, och som möter arbetsmarknadens behov.</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mphor Pro" panose="020B0504030404020204" pitchFamily="34" charset="0"/>
              </a:rPr>
              <a:t>Kompletterande studiestöd </a:t>
            </a:r>
            <a:r>
              <a:rPr lang="sv-SE" sz="1800" b="0" i="0" u="none" strike="noStrike" baseline="0">
                <a:solidFill>
                  <a:srgbClr val="211D1E"/>
                </a:solidFill>
                <a:latin typeface="Camphor Pro" panose="020B0504030404020204" pitchFamily="34" charset="0"/>
              </a:rPr>
              <a:t>ersätter del av inkomstbortfall vid studier med beviljat omställningsstudiestöd. Kompletterande studiestöd kan ges till </a:t>
            </a:r>
            <a:r>
              <a:rPr lang="sv-SE" sz="1800" b="0" i="1" u="none" strike="noStrike" baseline="0">
                <a:solidFill>
                  <a:srgbClr val="211D1E"/>
                </a:solidFill>
                <a:latin typeface="Camphor Pro" panose="020B0504030404020204" pitchFamily="34" charset="0"/>
              </a:rPr>
              <a:t>såväl tillsvidare- som tidsbegränsat anställda medarbetare för samma tid som omställningsstudiestöd utbetalas av CSN. </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mphor Pro" panose="020B0504030404020204" pitchFamily="34" charset="0"/>
              </a:rPr>
              <a:t>Förlängt studiestöd </a:t>
            </a:r>
            <a:r>
              <a:rPr lang="sv-SE" sz="1800" b="0" i="0" u="none" strike="noStrike" baseline="0">
                <a:solidFill>
                  <a:srgbClr val="211D1E"/>
                </a:solidFill>
                <a:latin typeface="Camphor Pro" panose="020B0504030404020204" pitchFamily="34" charset="0"/>
              </a:rPr>
              <a:t>ersätter del av inkomstbortfall vid längre studier och kan beviljas för </a:t>
            </a:r>
            <a:r>
              <a:rPr lang="sv-SE" sz="1800" b="0" i="1" u="none" strike="noStrike" baseline="0">
                <a:solidFill>
                  <a:srgbClr val="211D1E"/>
                </a:solidFill>
                <a:latin typeface="Camphor Pro" panose="020B0504030404020204" pitchFamily="34" charset="0"/>
              </a:rPr>
              <a:t>tillsvidareanställda medarbetare som förbrukat det kompletterande studiestödet och omställningsstudiestödet </a:t>
            </a:r>
            <a:r>
              <a:rPr lang="sv-SE" sz="1800" b="0" i="0" u="none" strike="noStrike" baseline="0">
                <a:solidFill>
                  <a:srgbClr val="211D1E"/>
                </a:solidFill>
                <a:latin typeface="Camphor Pro" panose="020B0504030404020204" pitchFamily="34" charset="0"/>
              </a:rPr>
              <a:t>och beräknas i kombination med CSN:s ordinarie studiemedel (lån och/eller bidrag). </a:t>
            </a:r>
          </a:p>
          <a:p>
            <a:r>
              <a:rPr lang="sv-SE" sz="1800" b="0" i="0" u="none" strike="noStrike" baseline="0">
                <a:solidFill>
                  <a:srgbClr val="211D1E"/>
                </a:solidFill>
                <a:latin typeface="Camphor Pro" panose="020B0504030404020204" pitchFamily="34" charset="0"/>
              </a:rPr>
              <a:t>Det förlängda studiestödet förutsätter att utbildningen, förutom att stärka medarbetarens framtida ställning på arbetsmarknaden, även ska stärka sektorns kompetensförsörjning. </a:t>
            </a:r>
          </a:p>
          <a:p>
            <a:endParaRPr lang="sv-SE" sz="1800" b="0" i="0" u="none" strike="noStrike" baseline="0">
              <a:solidFill>
                <a:srgbClr val="211D1E"/>
              </a:solidFill>
              <a:latin typeface="Camphor Pro" panose="020B0504030404020204" pitchFamily="34" charset="0"/>
            </a:endParaRPr>
          </a:p>
          <a:p>
            <a:r>
              <a:rPr lang="sv-SE" sz="1800" b="0" i="0" u="none" strike="noStrike" baseline="0">
                <a:solidFill>
                  <a:srgbClr val="211D1E"/>
                </a:solidFill>
                <a:latin typeface="Camphor Pro" panose="020B0504030404020204" pitchFamily="34" charset="0"/>
              </a:rPr>
              <a:t>Kompletterande- och förlängt studiestöd förutsätter att medarbetaren har beviljat omställningsstudiestöd.</a:t>
            </a:r>
            <a:endParaRPr lang="sv-SE"/>
          </a:p>
        </p:txBody>
      </p:sp>
      <p:sp>
        <p:nvSpPr>
          <p:cNvPr id="4" name="Platshållare för bildnummer 3"/>
          <p:cNvSpPr>
            <a:spLocks noGrp="1"/>
          </p:cNvSpPr>
          <p:nvPr>
            <p:ph type="sldNum" sz="quarter" idx="5"/>
          </p:nvPr>
        </p:nvSpPr>
        <p:spPr/>
        <p:txBody>
          <a:bodyPr/>
          <a:lstStyle/>
          <a:p>
            <a:fld id="{D4A3239C-DB2D-430B-AE77-A39C61C62F4A}" type="slidenum">
              <a:rPr lang="sv-SE" smtClean="0"/>
              <a:t>11</a:t>
            </a:fld>
            <a:endParaRPr lang="sv-SE"/>
          </a:p>
        </p:txBody>
      </p:sp>
    </p:spTree>
    <p:extLst>
      <p:ext uri="{BB962C8B-B14F-4D97-AF65-F5344CB8AC3E}">
        <p14:creationId xmlns:p14="http://schemas.microsoft.com/office/powerpoint/2010/main" val="264993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i="0" u="none" strike="noStrike" baseline="0">
                <a:solidFill>
                  <a:srgbClr val="211D1E"/>
                </a:solidFill>
                <a:latin typeface="Calibri" panose="020F0502020204030204" pitchFamily="34" charset="0"/>
              </a:rPr>
              <a:t>Kollektivavtalade studiestöd</a:t>
            </a:r>
            <a:endParaRPr lang="sv-SE" sz="1800" b="0" i="0" u="none" strike="noStrike" baseline="0">
              <a:solidFill>
                <a:srgbClr val="211D1E"/>
              </a:solidFill>
              <a:latin typeface="Calibri" panose="020F0502020204030204" pitchFamily="34" charset="0"/>
            </a:endParaRPr>
          </a:p>
          <a:p>
            <a:r>
              <a:rPr lang="sv-SE" sz="1800" b="0" i="0" u="none" strike="noStrike" baseline="0">
                <a:solidFill>
                  <a:srgbClr val="211D1E"/>
                </a:solidFill>
                <a:latin typeface="Camphor Pro" panose="020B0504030404020204" pitchFamily="34" charset="0"/>
              </a:rPr>
              <a:t>Utöver omställningsstudiestödet finns flera olika typer av kollektivavtalade studiestöd, som Omställningsfonden kan bevilja: kortvarigt-, kompletterande- och förlängt studiestöd. </a:t>
            </a:r>
          </a:p>
          <a:p>
            <a:r>
              <a:rPr lang="sv-SE" sz="1800" b="0" i="0" u="none" strike="noStrike" baseline="0">
                <a:solidFill>
                  <a:srgbClr val="211D1E"/>
                </a:solidFill>
                <a:latin typeface="Camphor Pro" panose="020B0504030404020204" pitchFamily="34" charset="0"/>
              </a:rPr>
              <a:t>Vilket stöd medarbetaren har rätt till, beror på flera olika faktorer, så som vilken anställningsform hen har och hur länge hen jobbat.</a:t>
            </a:r>
          </a:p>
          <a:p>
            <a:endParaRPr lang="sv-SE" sz="1800" b="0" i="0" u="none" strike="noStrike" baseline="0">
              <a:solidFill>
                <a:srgbClr val="211D1E"/>
              </a:solidFill>
              <a:latin typeface="Camphor Pro" panose="020B0504030404020204" pitchFamily="34" charset="0"/>
            </a:endParaRPr>
          </a:p>
          <a:p>
            <a:endParaRPr lang="sv-SE" sz="1800" b="0" i="0" u="none" strike="noStrike" baseline="0">
              <a:solidFill>
                <a:srgbClr val="211D1E"/>
              </a:solidFill>
              <a:latin typeface="Camphor Pro" panose="020B05040304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i="0" u="none" strike="noStrike" baseline="0">
                <a:solidFill>
                  <a:srgbClr val="211D1E"/>
                </a:solidFill>
                <a:latin typeface="Camphor Pro" panose="020B0504030404020204" pitchFamily="34" charset="0"/>
              </a:rPr>
              <a:t>Kortvarigt studiestöd </a:t>
            </a:r>
            <a:r>
              <a:rPr lang="sv-SE" sz="1800" b="0" i="0" u="none" strike="noStrike" baseline="0">
                <a:solidFill>
                  <a:srgbClr val="211D1E"/>
                </a:solidFill>
                <a:latin typeface="Camphor Pro" panose="020B0504030404020204" pitchFamily="34" charset="0"/>
              </a:rPr>
              <a:t>ersätter del av inkomstbortfall vid utbildning som omfattar längst en veckas heltidsstudier. Kortvarigt studiestöd kan ges till såväl tillsvidare- som tidsbegränsat anställda medarbetare, förutsatt att utbildningen stärker den framtida ställningen på arbetsmarknaden, och som möter arbetsmarknadens behov. </a:t>
            </a:r>
            <a:r>
              <a:rPr lang="sv-SE" sz="1800">
                <a:solidFill>
                  <a:schemeClr val="bg1"/>
                </a:solidFill>
              </a:rPr>
              <a:t>V</a:t>
            </a:r>
            <a:r>
              <a:rPr lang="sv-SE" sz="1800" i="0">
                <a:solidFill>
                  <a:schemeClr val="bg1"/>
                </a:solidFill>
                <a:effectLst/>
              </a:rPr>
              <a:t>id minst en och som mest fem studiedagar. Motsvarar 70 % av arbetstagarens lön och beräknas inte på löner över 12 inkomstbasbelopp per år. </a:t>
            </a:r>
            <a:r>
              <a:rPr lang="sv-SE" sz="1800">
                <a:solidFill>
                  <a:schemeClr val="bg1"/>
                </a:solidFill>
              </a:rPr>
              <a:t>Max fram till månaden före 65 år.</a:t>
            </a:r>
            <a:endParaRPr lang="sv-SE" sz="1800" b="0" i="0" u="none" strike="noStrike" baseline="0">
              <a:solidFill>
                <a:srgbClr val="211D1E"/>
              </a:solidFill>
              <a:latin typeface="Camphor Pro" panose="020B0504030404020204" pitchFamily="34" charset="0"/>
            </a:endParaRPr>
          </a:p>
          <a:p>
            <a:endParaRPr lang="sv-SE" sz="1800" b="0" i="0" u="none" strike="noStrike" baseline="0">
              <a:solidFill>
                <a:srgbClr val="211D1E"/>
              </a:solidFill>
              <a:latin typeface="Camphor Pro" panose="020B05040304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i="0" u="none" strike="noStrike" baseline="0">
                <a:solidFill>
                  <a:srgbClr val="211D1E"/>
                </a:solidFill>
                <a:latin typeface="Camphor Pro" panose="020B0504030404020204" pitchFamily="34" charset="0"/>
              </a:rPr>
              <a:t>Kompletterande studiestöd </a:t>
            </a:r>
            <a:r>
              <a:rPr lang="sv-SE" sz="1800" b="0" i="0" u="none" strike="noStrike" baseline="0">
                <a:solidFill>
                  <a:srgbClr val="211D1E"/>
                </a:solidFill>
                <a:latin typeface="Camphor Pro" panose="020B0504030404020204" pitchFamily="34" charset="0"/>
              </a:rPr>
              <a:t>ersätter del av inkomstbortfall vid studier med beviljat omställningsstudiestöd. Kompletterande studiestöd kan ges till </a:t>
            </a:r>
            <a:r>
              <a:rPr lang="sv-SE" sz="1800" b="0" i="1" u="none" strike="noStrike" baseline="0">
                <a:solidFill>
                  <a:srgbClr val="211D1E"/>
                </a:solidFill>
                <a:latin typeface="Camphor Pro" panose="020B0504030404020204" pitchFamily="34" charset="0"/>
              </a:rPr>
              <a:t>såväl tillsvidare- som tidsbegränsat anställda medarbetare för samma tid som omställningsstudiestöd utbetalas av CSN. </a:t>
            </a:r>
            <a:r>
              <a:rPr lang="sv-SE" sz="1800" b="0" i="0">
                <a:solidFill>
                  <a:schemeClr val="bg1"/>
                </a:solidFill>
                <a:effectLst/>
                <a:latin typeface="Calibri Light" panose="020F0302020204030204" pitchFamily="34" charset="0"/>
                <a:cs typeface="Calibri Light" panose="020F0302020204030204" pitchFamily="34" charset="0"/>
              </a:rPr>
              <a:t>Ges för och beräknas på samma tid som OSS vid studieledighet. Högst ett år. Motsvarar ett belopp om 80 % av inkomstbortfallet på </a:t>
            </a:r>
            <a:r>
              <a:rPr lang="sv-SE" sz="1800" b="0" i="0" err="1">
                <a:solidFill>
                  <a:schemeClr val="bg1"/>
                </a:solidFill>
                <a:effectLst/>
                <a:latin typeface="Calibri Light" panose="020F0302020204030204" pitchFamily="34" charset="0"/>
                <a:cs typeface="Calibri Light" panose="020F0302020204030204" pitchFamily="34" charset="0"/>
              </a:rPr>
              <a:t>lönedelar</a:t>
            </a:r>
            <a:r>
              <a:rPr lang="sv-SE" sz="1800" b="0" i="0">
                <a:solidFill>
                  <a:schemeClr val="bg1"/>
                </a:solidFill>
                <a:effectLst/>
                <a:latin typeface="Calibri Light" panose="020F0302020204030204" pitchFamily="34" charset="0"/>
                <a:cs typeface="Calibri Light" panose="020F0302020204030204" pitchFamily="34" charset="0"/>
              </a:rPr>
              <a:t> mellan 4,5 och 5,5 inkomstbasbelopp per år samt 65 % mellan 5,5 och 12 inkomstbasbelopp per år. (</a:t>
            </a:r>
            <a:r>
              <a:rPr lang="sv-SE" sz="1800">
                <a:solidFill>
                  <a:schemeClr val="bg1"/>
                </a:solidFill>
                <a:latin typeface="Calibri Light" panose="020F0302020204030204" pitchFamily="34" charset="0"/>
                <a:cs typeface="Calibri Light" panose="020F0302020204030204" pitchFamily="34" charset="0"/>
              </a:rPr>
              <a:t>Kan ges även efter avslut av anställning till tillsvidareanställd som kvalificerat sig till aktiva insatser.)</a:t>
            </a:r>
            <a:endParaRPr lang="sv-SE" sz="1800" b="0" i="0">
              <a:solidFill>
                <a:schemeClr val="bg1"/>
              </a:solidFill>
              <a:effectLst/>
              <a:latin typeface="Calibri Light" panose="020F0302020204030204" pitchFamily="34" charset="0"/>
              <a:cs typeface="Calibri Light" panose="020F0302020204030204" pitchFamily="34" charset="0"/>
            </a:endParaRPr>
          </a:p>
          <a:p>
            <a:endParaRPr lang="sv-SE" sz="1800" b="0" i="0" u="none" strike="noStrike" baseline="0">
              <a:solidFill>
                <a:srgbClr val="211D1E"/>
              </a:solidFill>
              <a:latin typeface="Camphor Pro" panose="020B05040304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i="0" u="none" strike="noStrike" baseline="0">
                <a:solidFill>
                  <a:srgbClr val="211D1E"/>
                </a:solidFill>
                <a:latin typeface="Camphor Pro" panose="020B0504030404020204" pitchFamily="34" charset="0"/>
              </a:rPr>
              <a:t>Förlängt studiestöd </a:t>
            </a:r>
            <a:r>
              <a:rPr lang="sv-SE" sz="1800" b="0" i="0" u="none" strike="noStrike" baseline="0">
                <a:solidFill>
                  <a:srgbClr val="211D1E"/>
                </a:solidFill>
                <a:latin typeface="Camphor Pro" panose="020B0504030404020204" pitchFamily="34" charset="0"/>
              </a:rPr>
              <a:t>ersätter del av inkomstbortfall vid längre studier och kan beviljas för </a:t>
            </a:r>
            <a:r>
              <a:rPr lang="sv-SE" sz="1800" b="0" i="1" u="none" strike="noStrike" baseline="0">
                <a:solidFill>
                  <a:srgbClr val="211D1E"/>
                </a:solidFill>
                <a:latin typeface="Camphor Pro" panose="020B0504030404020204" pitchFamily="34" charset="0"/>
              </a:rPr>
              <a:t>tillsvidareanställda medarbetare som förbrukat det kompletterande studiestödet och omställningsstudiestödet </a:t>
            </a:r>
            <a:r>
              <a:rPr lang="sv-SE" sz="1800" b="0" i="0" u="none" strike="noStrike" baseline="0">
                <a:solidFill>
                  <a:srgbClr val="211D1E"/>
                </a:solidFill>
                <a:latin typeface="Camphor Pro" panose="020B0504030404020204" pitchFamily="34" charset="0"/>
              </a:rPr>
              <a:t>och beräknas i kombination med CSN:s ordinarie studiemedel (lån och/eller bidrag). Det förlängda studiestödet förutsätter att utbildningen, förutom att stärka medarbetarens framtida ställning på arbetsmarknaden, även ska stärka sektorns kompetensförsörjning. </a:t>
            </a:r>
            <a:r>
              <a:rPr lang="sv-SE" sz="1800" b="0" i="0">
                <a:solidFill>
                  <a:schemeClr val="bg1"/>
                </a:solidFill>
                <a:effectLst/>
              </a:rPr>
              <a:t>Kan ges vid längre studier (minst en termin) då det kompletterande studiestödet är förbrukat. Max upp till fyra terminer. Motsvarar tillsammans med studiestödet 70 % av lönen under termin 1 och 2 samt 50 % under termin 3 och 4. Betalas ut även då arbetstagaren inte har CSN. Beräknas inte på </a:t>
            </a:r>
            <a:r>
              <a:rPr lang="sv-SE" sz="1800" b="0" i="0" err="1">
                <a:solidFill>
                  <a:schemeClr val="bg1"/>
                </a:solidFill>
                <a:effectLst/>
              </a:rPr>
              <a:t>lönedelar</a:t>
            </a:r>
            <a:r>
              <a:rPr lang="sv-SE" sz="1800" b="0" i="0">
                <a:solidFill>
                  <a:schemeClr val="bg1"/>
                </a:solidFill>
                <a:effectLst/>
              </a:rPr>
              <a:t> över 1,4 inkomstbasbelopp per månad.</a:t>
            </a:r>
            <a:r>
              <a:rPr lang="sv-SE" sz="1800"/>
              <a:t> </a:t>
            </a:r>
            <a:r>
              <a:rPr lang="sv-SE" sz="1800">
                <a:solidFill>
                  <a:schemeClr val="bg1"/>
                </a:solidFill>
              </a:rPr>
              <a:t>Max fram till månaden före 65 år.</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mphor Pro" panose="020B0504030404020204" pitchFamily="34" charset="0"/>
              </a:rPr>
              <a:t>Kompletterande- och förlängt studiestöd förutsätter att medarbetaren har beviljat omställningsstudiestöd.</a:t>
            </a:r>
          </a:p>
          <a:p>
            <a:endParaRPr lang="sv-SE" sz="1800" b="0" i="0" u="none" strike="noStrike" baseline="0">
              <a:solidFill>
                <a:srgbClr val="211D1E"/>
              </a:solidFill>
              <a:latin typeface="Camphor Pro" panose="020B0504030404020204" pitchFamily="34" charset="0"/>
            </a:endParaRPr>
          </a:p>
          <a:p>
            <a:r>
              <a:rPr lang="sv-SE" sz="1800" b="1">
                <a:solidFill>
                  <a:schemeClr val="bg1"/>
                </a:solidFill>
              </a:rPr>
              <a:t>Kriterier: </a:t>
            </a:r>
            <a:r>
              <a:rPr lang="sv-SE" sz="1800">
                <a:solidFill>
                  <a:schemeClr val="bg1"/>
                </a:solidFill>
              </a:rPr>
              <a:t>Arbetat minst 16h/v i minst 12 mån under en </a:t>
            </a:r>
            <a:r>
              <a:rPr lang="sv-SE" sz="1800" err="1">
                <a:solidFill>
                  <a:schemeClr val="bg1"/>
                </a:solidFill>
              </a:rPr>
              <a:t>ramtid</a:t>
            </a:r>
            <a:r>
              <a:rPr lang="sv-SE" sz="1800">
                <a:solidFill>
                  <a:schemeClr val="bg1"/>
                </a:solidFill>
              </a:rPr>
              <a:t> av 24 mån inom sektorn.</a:t>
            </a:r>
          </a:p>
          <a:p>
            <a:r>
              <a:rPr lang="sv-SE" sz="1800" b="1">
                <a:solidFill>
                  <a:schemeClr val="bg1"/>
                </a:solidFill>
              </a:rPr>
              <a:t>Tillägg till studieledighetslagen: </a:t>
            </a:r>
            <a:r>
              <a:rPr lang="sv-SE" sz="1800">
                <a:solidFill>
                  <a:schemeClr val="bg1"/>
                </a:solidFill>
              </a:rPr>
              <a:t>AG kan skjuta fram ledighet om studierna leder till allvarlig störning i verksamheten</a:t>
            </a:r>
            <a:endParaRPr lang="sv-SE" sz="1800" b="1">
              <a:solidFill>
                <a:schemeClr val="bg1"/>
              </a:solidFill>
            </a:endParaRPr>
          </a:p>
          <a:p>
            <a:r>
              <a:rPr lang="sv-SE" sz="1800" b="1">
                <a:solidFill>
                  <a:schemeClr val="bg1"/>
                </a:solidFill>
              </a:rPr>
              <a:t>Ansökan:</a:t>
            </a:r>
            <a:r>
              <a:rPr lang="sv-SE" sz="1800">
                <a:solidFill>
                  <a:schemeClr val="bg1"/>
                </a:solidFill>
              </a:rPr>
              <a:t> Medarbetaren ansöker själv till Omställningsfonden.</a:t>
            </a:r>
          </a:p>
          <a:p>
            <a:endParaRPr lang="sv-SE" sz="1800"/>
          </a:p>
        </p:txBody>
      </p:sp>
      <p:sp>
        <p:nvSpPr>
          <p:cNvPr id="4" name="Platshållare för bildnummer 3"/>
          <p:cNvSpPr>
            <a:spLocks noGrp="1"/>
          </p:cNvSpPr>
          <p:nvPr>
            <p:ph type="sldNum" sz="quarter" idx="5"/>
          </p:nvPr>
        </p:nvSpPr>
        <p:spPr/>
        <p:txBody>
          <a:bodyPr/>
          <a:lstStyle/>
          <a:p>
            <a:fld id="{D4A3239C-DB2D-430B-AE77-A39C61C62F4A}" type="slidenum">
              <a:rPr lang="sv-SE" smtClean="0"/>
              <a:t>12</a:t>
            </a:fld>
            <a:endParaRPr lang="sv-SE"/>
          </a:p>
        </p:txBody>
      </p:sp>
    </p:spTree>
    <p:extLst>
      <p:ext uri="{BB962C8B-B14F-4D97-AF65-F5344CB8AC3E}">
        <p14:creationId xmlns:p14="http://schemas.microsoft.com/office/powerpoint/2010/main" val="3359674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fld id="{D4A3239C-DB2D-430B-AE77-A39C61C62F4A}" type="slidenum">
              <a:rPr lang="sv-SE" smtClean="0"/>
              <a:t>14</a:t>
            </a:fld>
            <a:endParaRPr lang="sv-SE"/>
          </a:p>
        </p:txBody>
      </p:sp>
    </p:spTree>
    <p:extLst>
      <p:ext uri="{BB962C8B-B14F-4D97-AF65-F5344CB8AC3E}">
        <p14:creationId xmlns:p14="http://schemas.microsoft.com/office/powerpoint/2010/main" val="297021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får du som presenterar gärna presentera någon typ av </a:t>
            </a:r>
            <a:r>
              <a:rPr lang="sv-SE" err="1"/>
              <a:t>case</a:t>
            </a:r>
            <a:r>
              <a:rPr lang="sv-SE"/>
              <a:t>/framgångsberättelse för att bekräfta vår vision. </a:t>
            </a:r>
          </a:p>
        </p:txBody>
      </p:sp>
      <p:sp>
        <p:nvSpPr>
          <p:cNvPr id="4" name="Platshållare för bildnummer 3"/>
          <p:cNvSpPr>
            <a:spLocks noGrp="1"/>
          </p:cNvSpPr>
          <p:nvPr>
            <p:ph type="sldNum" sz="quarter" idx="5"/>
          </p:nvPr>
        </p:nvSpPr>
        <p:spPr/>
        <p:txBody>
          <a:bodyPr/>
          <a:lstStyle/>
          <a:p>
            <a:fld id="{2537F473-F142-4FEC-8FDD-FAA650E9BB00}" type="slidenum">
              <a:rPr lang="sv-SE" smtClean="0"/>
              <a:t>2</a:t>
            </a:fld>
            <a:endParaRPr lang="sv-SE"/>
          </a:p>
        </p:txBody>
      </p:sp>
    </p:spTree>
    <p:extLst>
      <p:ext uri="{BB962C8B-B14F-4D97-AF65-F5344CB8AC3E}">
        <p14:creationId xmlns:p14="http://schemas.microsoft.com/office/powerpoint/2010/main" val="211447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Helvetica" pitchFamily="34" charset="0"/>
              </a:rPr>
              <a:t>Kollektivavtalsstiftelse</a:t>
            </a:r>
            <a:r>
              <a:rPr lang="sv-SE">
                <a:latin typeface="Helvetica" pitchFamily="34" charset="0"/>
              </a:rPr>
              <a:t> Omställningsfonden</a:t>
            </a:r>
            <a:r>
              <a:rPr lang="sv-SE" baseline="0">
                <a:latin typeface="Helvetica" pitchFamily="34" charset="0"/>
              </a:rPr>
              <a:t> är en kollektivavtalsstiftelse som funnits sedan 2012. Omställningsfondens verksamhet baseras på Kompetens- och omställningsavtalet, KOM-KR, sedan maj 2020.</a:t>
            </a:r>
          </a:p>
          <a:p>
            <a:endParaRPr lang="sv-SE" baseline="0">
              <a:latin typeface="Helvetica" pitchFamily="34" charset="0"/>
            </a:endParaRPr>
          </a:p>
          <a:p>
            <a:r>
              <a:rPr lang="sv-SE" baseline="0">
                <a:latin typeface="Helvetica" pitchFamily="34" charset="0"/>
              </a:rPr>
              <a:t>Parterna bakom omställningsavtalet och Omställningsfonden är </a:t>
            </a:r>
            <a:r>
              <a:rPr lang="sv-SE" b="1" baseline="0">
                <a:latin typeface="Helvetica" pitchFamily="34" charset="0"/>
              </a:rPr>
              <a:t>arbetsgivarorganisationerna SKR </a:t>
            </a:r>
            <a:r>
              <a:rPr lang="sv-SE" baseline="0">
                <a:latin typeface="Helvetica" pitchFamily="34" charset="0"/>
              </a:rPr>
              <a:t>(Sveriges kommuner och regioner) och </a:t>
            </a:r>
            <a:r>
              <a:rPr lang="sv-SE" b="1" baseline="0" err="1">
                <a:latin typeface="Helvetica" pitchFamily="34" charset="0"/>
              </a:rPr>
              <a:t>Sobona</a:t>
            </a:r>
            <a:r>
              <a:rPr lang="sv-SE" baseline="0">
                <a:latin typeface="Helvetica" pitchFamily="34" charset="0"/>
              </a:rPr>
              <a:t> samt </a:t>
            </a:r>
            <a:r>
              <a:rPr lang="sv-SE" b="1" baseline="0">
                <a:latin typeface="Helvetica" pitchFamily="34" charset="0"/>
              </a:rPr>
              <a:t>arbetstagarorganisationerna Kommunal, OFR </a:t>
            </a:r>
            <a:r>
              <a:rPr lang="sv-SE" b="0" baseline="0">
                <a:latin typeface="Helvetica" pitchFamily="34" charset="0"/>
              </a:rPr>
              <a:t>(Offentliganställdas förhandlingsråd – </a:t>
            </a:r>
            <a:r>
              <a:rPr lang="sv-SE" baseline="0">
                <a:latin typeface="Helvetica" pitchFamily="34" charset="0"/>
              </a:rPr>
              <a:t>bland annat lärarfacken, Vision, Vårdförbundet, Akademikerförbundet SSR) </a:t>
            </a:r>
            <a:r>
              <a:rPr lang="sv-SE" b="1" baseline="0">
                <a:latin typeface="Helvetica" pitchFamily="34" charset="0"/>
              </a:rPr>
              <a:t>och </a:t>
            </a:r>
            <a:r>
              <a:rPr lang="sv-SE" b="1" baseline="0" err="1">
                <a:latin typeface="Helvetica" pitchFamily="34" charset="0"/>
              </a:rPr>
              <a:t>AkademikerAlliansen</a:t>
            </a:r>
            <a:r>
              <a:rPr lang="sv-SE" b="1" baseline="0">
                <a:latin typeface="Helvetica" pitchFamily="34" charset="0"/>
              </a:rPr>
              <a:t> </a:t>
            </a:r>
            <a:r>
              <a:rPr lang="sv-SE" baseline="0">
                <a:latin typeface="Helvetica" pitchFamily="34" charset="0"/>
              </a:rPr>
              <a:t>(bland annat Jusek, DIK, Civilekonomerna, Sveriges ingenjörer).</a:t>
            </a:r>
          </a:p>
          <a:p>
            <a:endParaRPr lang="sv-SE" baseline="0">
              <a:latin typeface="Helvetica" pitchFamily="34" charset="0"/>
            </a:endParaRPr>
          </a:p>
          <a:p>
            <a:r>
              <a:rPr lang="sv-SE" baseline="0">
                <a:latin typeface="Helvetica" pitchFamily="34" charset="0"/>
              </a:rPr>
              <a:t>Omställningsfonden omfattar cirka 1, 2 miljoner arbetstagare över hela Sverige. De är anställda i 290 kommuner, 21 regioner och ca 1100 kommunala företag anslutna till </a:t>
            </a:r>
            <a:r>
              <a:rPr lang="sv-SE" baseline="0" err="1">
                <a:latin typeface="Helvetica" pitchFamily="34" charset="0"/>
              </a:rPr>
              <a:t>Sobona</a:t>
            </a:r>
            <a:r>
              <a:rPr lang="sv-SE" baseline="0">
                <a:latin typeface="Helvetica" pitchFamily="34" charset="0"/>
              </a:rPr>
              <a:t>.</a:t>
            </a:r>
          </a:p>
          <a:p>
            <a:endParaRPr lang="sv-SE" baseline="0">
              <a:latin typeface="Helvetica" pitchFamily="34" charset="0"/>
            </a:endParaRPr>
          </a:p>
          <a:p>
            <a:r>
              <a:rPr lang="sv-SE" sz="1800" err="1">
                <a:solidFill>
                  <a:srgbClr val="242424"/>
                </a:solidFill>
                <a:effectLst/>
                <a:latin typeface="-apple-system"/>
              </a:rPr>
              <a:t>Sobona</a:t>
            </a:r>
            <a:r>
              <a:rPr lang="sv-SE" sz="1800">
                <a:solidFill>
                  <a:srgbClr val="242424"/>
                </a:solidFill>
                <a:effectLst/>
                <a:latin typeface="-apple-system"/>
              </a:rPr>
              <a:t>-företag: Från och med 1 oktober  2022 gäller samma avtal  för samtliga </a:t>
            </a:r>
            <a:r>
              <a:rPr lang="sv-SE" sz="1800" err="1">
                <a:solidFill>
                  <a:srgbClr val="242424"/>
                </a:solidFill>
                <a:effectLst/>
                <a:latin typeface="-apple-system"/>
              </a:rPr>
              <a:t>Sobonaföretag</a:t>
            </a:r>
            <a:r>
              <a:rPr lang="sv-SE" sz="1800">
                <a:solidFill>
                  <a:srgbClr val="242424"/>
                </a:solidFill>
                <a:effectLst/>
                <a:latin typeface="-apple-system"/>
              </a:rPr>
              <a:t>. Tidigare var det olika avtal beroende på om företaget tillhörde Omställningsfonden eller KFS-företagens Trygghetsfond.</a:t>
            </a:r>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2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Helvetica" pitchFamily="34" charset="0"/>
              </a:rPr>
              <a:t>Omställningsfonden</a:t>
            </a:r>
            <a:r>
              <a:rPr lang="sv-SE" baseline="0">
                <a:latin typeface="Helvetica" pitchFamily="34" charset="0"/>
              </a:rPr>
              <a:t> finns lokalt förankrade i hela landet med en hög regional närvaro. </a:t>
            </a:r>
          </a:p>
          <a:p>
            <a:r>
              <a:rPr lang="sv-SE" baseline="0">
                <a:latin typeface="Helvetica" pitchFamily="34" charset="0"/>
              </a:rPr>
              <a:t>Huvudkontoret i Stockholm. Vi har dessutom ca 12 lokalkontor</a:t>
            </a:r>
          </a:p>
          <a:p>
            <a:r>
              <a:rPr lang="sv-SE" baseline="0">
                <a:latin typeface="Helvetica" pitchFamily="34" charset="0"/>
              </a:rPr>
              <a:t>Omställningsfonden är ca 70 medarbetare varav 42 är rådgivare</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12A6C-E07A-4706-9E36-26F83C66C7CD}"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188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a:effectLst/>
                <a:latin typeface="Calibri"/>
                <a:ea typeface="Calibri" panose="020F0502020204030204" pitchFamily="34" charset="0"/>
                <a:cs typeface="Calibri"/>
              </a:rPr>
              <a:t>Arbetsmarknaden i Sverige förändras i snabb takt. När verksamheter utvecklas ställs många gånger krav på ny kompetens hos medarbetarna </a:t>
            </a:r>
            <a:br>
              <a:rPr lang="sv-SE" sz="1200">
                <a:latin typeface="Calibri" panose="020F0502020204030204" pitchFamily="34" charset="0"/>
                <a:ea typeface="Calibri" panose="020F0502020204030204" pitchFamily="34" charset="0"/>
                <a:cs typeface="Calibri"/>
              </a:rPr>
            </a:br>
            <a:r>
              <a:rPr lang="sv-SE" sz="1200">
                <a:effectLst/>
                <a:latin typeface="Calibri"/>
                <a:ea typeface="Calibri" panose="020F0502020204030204" pitchFamily="34" charset="0"/>
                <a:cs typeface="Calibri"/>
              </a:rPr>
              <a:t>för att klara helt eller delvis nya arbetsuppgifter. </a:t>
            </a:r>
            <a:br>
              <a:rPr lang="sv-SE" sz="1200">
                <a:effectLst/>
                <a:latin typeface="Calibri" panose="020F0502020204030204" pitchFamily="34" charset="0"/>
                <a:ea typeface="Calibri" panose="020F0502020204030204" pitchFamily="34" charset="0"/>
                <a:cs typeface="Calibri"/>
              </a:rPr>
            </a:br>
            <a:br>
              <a:rPr lang="sv-SE" sz="1200">
                <a:effectLst/>
                <a:latin typeface="Calibri" panose="020F0502020204030204" pitchFamily="34" charset="0"/>
                <a:ea typeface="Calibri" panose="020F0502020204030204" pitchFamily="34" charset="0"/>
                <a:cs typeface="Calibri"/>
              </a:rPr>
            </a:br>
            <a:r>
              <a:rPr lang="sv-SE" sz="1200" b="1">
                <a:effectLst/>
                <a:latin typeface="Calibri"/>
                <a:ea typeface="Calibri" panose="020F0502020204030204" pitchFamily="34" charset="0"/>
                <a:cs typeface="Calibri"/>
              </a:rPr>
              <a:t>Det nya, så kallade ”Omställningspaketet”, är den största reformen på svensk arbetsmarknad i modern tid och är en lagstadgad systemförändring för att möta den omfattande svenska kompetensbristen.</a:t>
            </a:r>
            <a:r>
              <a:rPr lang="sv-SE" b="1">
                <a:latin typeface="Calibri"/>
                <a:ea typeface="Calibri" panose="020F0502020204030204" pitchFamily="34" charset="0"/>
                <a:cs typeface="Calibri"/>
              </a:rPr>
              <a:t> </a:t>
            </a:r>
            <a:endParaRPr lang="sv-SE" sz="1200" b="1">
              <a:latin typeface="Calibri" panose="020F0502020204030204" pitchFamily="34" charset="0"/>
              <a:cs typeface="Times New Roman" panose="02020603050405020304" pitchFamily="18" charset="0"/>
            </a:endParaRPr>
          </a:p>
          <a:p>
            <a:endParaRPr lang="sv-SE" b="1">
              <a:cs typeface="Calibri"/>
            </a:endParaRPr>
          </a:p>
          <a:p>
            <a:r>
              <a:rPr lang="sv-SE"/>
              <a:t>Regeringens omställningspaket för långsiktigt förbättrad flexibilitet, omställningsförmåga och trygghet på arbetsmarknaden har sin grund i ett förslag från fack och arbetsgivare på den privata arbetsmarknaden. Det handlar om en reformerad arbetsrätt, ett nytt omställningsstudiestöd och ett nytt grundläggande omställnings- och kompetensstöd. </a:t>
            </a:r>
            <a:endParaRPr lang="sv-SE">
              <a:cs typeface="Calibri"/>
            </a:endParaRPr>
          </a:p>
          <a:p>
            <a:endParaRPr lang="sv-SE"/>
          </a:p>
          <a:p>
            <a:r>
              <a:rPr lang="sv-SE"/>
              <a:t>Vad innebär dessa förändringar för dem som jobbar?</a:t>
            </a:r>
            <a:endParaRPr lang="sv-SE">
              <a:cs typeface="Calibri"/>
            </a:endParaRPr>
          </a:p>
          <a:p>
            <a:r>
              <a:rPr lang="sv-SE"/>
              <a:t>Förbättrade möjligheter att studera och ställa om under ett arbetsliv med ett omställningsstudiestöd som för de allra flesta kommer uppgå till minst 80 procent av lönen. Anställda och arbetstagare som är mellan anställningar eller där anställningen är på väg att upphöra kommer få ökat stöd för att underlätta omställningen till ett nytt arbete genom ett omställnings- och kompetensstöd. Balansen i arbetsvillkor mellan olika anställningsformer förbättras och anställda får mer trygghet kring bl.a. sina arbetstidsmått och anställningsformer. Möjligheterna att få jobb stärks genom ökad flexibilitet.</a:t>
            </a:r>
            <a:endParaRPr lang="sv-SE">
              <a:cs typeface="Calibri"/>
            </a:endParaRPr>
          </a:p>
          <a:p>
            <a:endParaRPr lang="sv-SE"/>
          </a:p>
          <a:p>
            <a:r>
              <a:rPr lang="sv-SE"/>
              <a:t>Vad innebär dessa förändringar för arbetsgivare?</a:t>
            </a:r>
            <a:endParaRPr lang="sv-SE">
              <a:cs typeface="Calibri"/>
            </a:endParaRPr>
          </a:p>
          <a:p>
            <a:r>
              <a:rPr lang="sv-SE"/>
              <a:t>Arbetsgivare får mer förutsägbarhet och flexibilitet i olika steg i uppsägningsprocessen och en utökad möjlighet till undantag från turordningsreglerna vid arbetsbrist. Genom minskade risker för stora oförutsedda kostnader kan fler arbetsgivare våga anställa personer utan arbetslivserfarenhet. Det innebär också att arbetsgivare får bättre möjligheter att våga växa och lättare att anpassa kompetensen efter verksamhetens behov. Det införs en statlig ersättning till arbetsgivare som finansierar registrerade omställningsorganisationer som tillhandahåller grundläggande omställnings- och kompetensstöd som väsentligen motsvarar det nya offentliga grundläggande omställnings- och kompetensstödet.</a:t>
            </a:r>
            <a:endParaRPr lang="sv-SE">
              <a:cs typeface="Calibri"/>
            </a:endParaRPr>
          </a:p>
          <a:p>
            <a:endParaRPr lang="sv-SE" b="1">
              <a:cs typeface="Calibri" panose="020F0502020204030204"/>
            </a:endParaRPr>
          </a:p>
          <a:p>
            <a:endParaRPr lang="sv-SE">
              <a:cs typeface="Calibri" panose="020F0502020204030204"/>
            </a:endParaRPr>
          </a:p>
        </p:txBody>
      </p:sp>
      <p:sp>
        <p:nvSpPr>
          <p:cNvPr id="4" name="Platshållare för bildnummer 3"/>
          <p:cNvSpPr>
            <a:spLocks noGrp="1"/>
          </p:cNvSpPr>
          <p:nvPr>
            <p:ph type="sldNum" sz="quarter" idx="5"/>
          </p:nvPr>
        </p:nvSpPr>
        <p:spPr/>
        <p:txBody>
          <a:bodyPr/>
          <a:lstStyle/>
          <a:p>
            <a:fld id="{2537F473-F142-4FEC-8FDD-FAA650E9BB00}" type="slidenum">
              <a:rPr lang="sv-SE" smtClean="0"/>
              <a:t>5</a:t>
            </a:fld>
            <a:endParaRPr lang="sv-SE"/>
          </a:p>
        </p:txBody>
      </p:sp>
    </p:spTree>
    <p:extLst>
      <p:ext uri="{BB962C8B-B14F-4D97-AF65-F5344CB8AC3E}">
        <p14:creationId xmlns:p14="http://schemas.microsoft.com/office/powerpoint/2010/main" val="404893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239C-DB2D-430B-AE77-A39C61C62F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21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solidFill>
                  <a:srgbClr val="000000"/>
                </a:solidFill>
                <a:latin typeface="Times New Roman" panose="02020603050405020304" pitchFamily="18" charset="0"/>
              </a:rPr>
              <a:t>Förebyggande insatser kan vara utbildning, validering, handledning/ coachning och andra kompetenshöjande insatser för arbetstagare. </a:t>
            </a:r>
          </a:p>
          <a:p>
            <a:endParaRPr lang="sv-SE" sz="1800" b="0" i="0" u="none" strike="noStrike" baseline="0" dirty="0">
              <a:solidFill>
                <a:srgbClr val="000000"/>
              </a:solidFill>
              <a:latin typeface="Times New Roman" panose="02020603050405020304" pitchFamily="18" charset="0"/>
            </a:endParaRPr>
          </a:p>
          <a:p>
            <a:r>
              <a:rPr lang="sv-SE" sz="1800" b="0" i="0" u="none" strike="noStrike" baseline="0" dirty="0">
                <a:solidFill>
                  <a:srgbClr val="000000"/>
                </a:solidFill>
                <a:latin typeface="Times New Roman" panose="02020603050405020304" pitchFamily="18" charset="0"/>
              </a:rPr>
              <a:t>Förebyggande insatser ska tillgodose </a:t>
            </a:r>
          </a:p>
          <a:p>
            <a:r>
              <a:rPr lang="sv-SE" sz="1800" b="1" i="0" u="none" strike="noStrike" baseline="0" dirty="0">
                <a:solidFill>
                  <a:srgbClr val="000000"/>
                </a:solidFill>
                <a:latin typeface="Times New Roman" panose="02020603050405020304" pitchFamily="18" charset="0"/>
              </a:rPr>
              <a:t>a) </a:t>
            </a:r>
            <a:r>
              <a:rPr lang="sv-SE" sz="1800" b="0" i="0" u="none" strike="noStrike" baseline="0" dirty="0">
                <a:solidFill>
                  <a:srgbClr val="000000"/>
                </a:solidFill>
                <a:latin typeface="Times New Roman" panose="02020603050405020304" pitchFamily="18" charset="0"/>
              </a:rPr>
              <a:t>arbetsgivarens kompetensförsörjningsbehov på kort- och/eller lång sikt, </a:t>
            </a:r>
          </a:p>
          <a:p>
            <a:r>
              <a:rPr lang="sv-SE" sz="1800" b="1" i="0" u="none" strike="noStrike" baseline="0" dirty="0">
                <a:solidFill>
                  <a:srgbClr val="000000"/>
                </a:solidFill>
                <a:latin typeface="Times New Roman" panose="02020603050405020304" pitchFamily="18" charset="0"/>
              </a:rPr>
              <a:t>b) </a:t>
            </a:r>
            <a:r>
              <a:rPr lang="sv-SE" sz="1800" b="0" i="0" u="none" strike="noStrike" baseline="0" dirty="0">
                <a:solidFill>
                  <a:srgbClr val="000000"/>
                </a:solidFill>
                <a:latin typeface="Times New Roman" panose="02020603050405020304" pitchFamily="18" charset="0"/>
              </a:rPr>
              <a:t>arbetstagarens behov av tidig omställning genom kompetensutveckling i syfte att öka anställningstryggheten hos arbetsgivaren, samt </a:t>
            </a:r>
          </a:p>
          <a:p>
            <a:r>
              <a:rPr lang="sv-SE" sz="1800" b="1" i="0" u="none" strike="noStrike" baseline="0" dirty="0">
                <a:solidFill>
                  <a:srgbClr val="000000"/>
                </a:solidFill>
                <a:latin typeface="Times New Roman" panose="02020603050405020304" pitchFamily="18" charset="0"/>
              </a:rPr>
              <a:t>c) </a:t>
            </a:r>
            <a:r>
              <a:rPr lang="sv-SE" sz="1800" b="0" i="0" u="none" strike="noStrike" baseline="0" dirty="0">
                <a:solidFill>
                  <a:srgbClr val="000000"/>
                </a:solidFill>
                <a:latin typeface="Times New Roman" panose="02020603050405020304" pitchFamily="18" charset="0"/>
              </a:rPr>
              <a:t>vara utöver det som normalt anses vara löpande kompetensutveckling inom ramen för arbetstagarens befintliga anställning. </a:t>
            </a:r>
          </a:p>
          <a:p>
            <a:endParaRPr lang="sv-SE" sz="1800" b="0" i="0" u="none" strike="noStrike" baseline="0" dirty="0">
              <a:solidFill>
                <a:srgbClr val="000000"/>
              </a:solidFill>
              <a:effectLst/>
              <a:latin typeface="Times New Roman" panose="02020603050405020304" pitchFamily="18" charset="0"/>
              <a:ea typeface="Times New Roman" panose="02020603050405020304" pitchFamily="18" charset="0"/>
            </a:endParaRPr>
          </a:p>
          <a:p>
            <a:r>
              <a:rPr lang="sv-SE" sz="1100" dirty="0">
                <a:effectLst/>
                <a:latin typeface="Calibri" panose="020F0502020204030204" pitchFamily="34" charset="0"/>
                <a:ea typeface="Times New Roman" panose="02020603050405020304" pitchFamily="18" charset="0"/>
              </a:rPr>
              <a:t>”Rätt till kompetensutvecklingsplan ersätts av grundläggande stöd/dokumenterat samtal på eget initiativ för tidsbegränsat anställda.</a:t>
            </a:r>
          </a:p>
          <a:p>
            <a:r>
              <a:rPr lang="sv-SE" sz="1100" dirty="0">
                <a:effectLst/>
                <a:latin typeface="Calibri" panose="020F0502020204030204" pitchFamily="34" charset="0"/>
                <a:ea typeface="Times New Roman" panose="02020603050405020304" pitchFamily="18" charset="0"/>
              </a:rPr>
              <a:t>Krav på handlingsplan borta – samverkan sker innan insatsansökan.</a:t>
            </a:r>
          </a:p>
          <a:p>
            <a:endParaRPr lang="sv-SE" sz="1100" b="1" dirty="0">
              <a:effectLst/>
              <a:latin typeface="Calibri" panose="020F0502020204030204" pitchFamily="34" charset="0"/>
              <a:ea typeface="Times New Roman" panose="02020603050405020304" pitchFamily="18" charset="0"/>
            </a:endParaRPr>
          </a:p>
          <a:p>
            <a:r>
              <a:rPr lang="sv-SE" sz="1100" b="1" dirty="0">
                <a:effectLst/>
                <a:latin typeface="Calibri" panose="020F0502020204030204" pitchFamily="34" charset="0"/>
                <a:ea typeface="Times New Roman" panose="02020603050405020304" pitchFamily="18" charset="0"/>
              </a:rPr>
              <a:t>Förebyggande insatser och omställningsstudiestödet:</a:t>
            </a:r>
            <a:br>
              <a:rPr lang="sv-SE" sz="1100" dirty="0">
                <a:effectLst/>
                <a:latin typeface="Calibri" panose="020F0502020204030204" pitchFamily="34" charset="0"/>
                <a:ea typeface="Times New Roman" panose="02020603050405020304" pitchFamily="18" charset="0"/>
              </a:rPr>
            </a:br>
            <a:r>
              <a:rPr lang="sv-SE" sz="1100" dirty="0">
                <a:effectLst/>
                <a:latin typeface="Calibri" panose="020F0502020204030204" pitchFamily="34" charset="0"/>
                <a:ea typeface="Times New Roman" panose="02020603050405020304" pitchFamily="18" charset="0"/>
              </a:rPr>
              <a:t>Kan kombineras ex. arbetsgivaren står för utbildningskostnaden och medarbetarna själva och frivilligt söker OSS. </a:t>
            </a:r>
            <a:br>
              <a:rPr lang="sv-SE" sz="1100" dirty="0">
                <a:effectLst/>
                <a:latin typeface="Calibri" panose="020F0502020204030204" pitchFamily="34" charset="0"/>
                <a:ea typeface="Times New Roman" panose="02020603050405020304" pitchFamily="18" charset="0"/>
              </a:rPr>
            </a:br>
            <a:r>
              <a:rPr lang="sv-SE" sz="1100" b="1" dirty="0">
                <a:effectLst/>
                <a:latin typeface="Calibri" panose="020F0502020204030204" pitchFamily="34" charset="0"/>
                <a:ea typeface="Times New Roman" panose="02020603050405020304" pitchFamily="18" charset="0"/>
              </a:rPr>
              <a:t>Att tänka på: </a:t>
            </a:r>
            <a:r>
              <a:rPr lang="sv-SE" sz="1100" dirty="0">
                <a:effectLst/>
                <a:latin typeface="Calibri" panose="020F0502020204030204" pitchFamily="34" charset="0"/>
                <a:ea typeface="Times New Roman" panose="02020603050405020304" pitchFamily="18" charset="0"/>
              </a:rPr>
              <a:t>Att utbildningen bedöms stärka individens ställning på arbetsmarknaden i stort och inte bara hos den specifika arbetsgivaren, att medarbetarna uppfyller villkoren för OSS men att det inte är en garanti för att ansökan beviljas av CSN, att längden på utbildningen och studietakten påverkar möjligheten till ekonomiskt stöd för medarbetaren.”</a:t>
            </a:r>
            <a:endParaRPr lang="sv-SE" sz="1100" dirty="0">
              <a:effectLst/>
              <a:latin typeface="Calibri" panose="020F0502020204030204" pitchFamily="34" charset="0"/>
              <a:ea typeface="Calibri" panose="020F0502020204030204" pitchFamily="34" charset="0"/>
            </a:endParaRPr>
          </a:p>
          <a:p>
            <a:endParaRPr lang="sv-SE" sz="1100" dirty="0">
              <a:effectLst/>
              <a:latin typeface="Calibri" panose="020F0502020204030204" pitchFamily="34" charset="0"/>
              <a:ea typeface="Calibri" panose="020F0502020204030204" pitchFamily="34" charset="0"/>
            </a:endParaRPr>
          </a:p>
          <a:p>
            <a:endParaRPr lang="sv-SE" dirty="0"/>
          </a:p>
          <a:p>
            <a:r>
              <a:rPr lang="sv-SE" dirty="0"/>
              <a:t>Mer detaljer kommer 15 </a:t>
            </a:r>
            <a:r>
              <a:rPr lang="sv-SE" dirty="0" err="1"/>
              <a:t>sept</a:t>
            </a:r>
            <a:endParaRPr lang="sv-SE" dirty="0"/>
          </a:p>
        </p:txBody>
      </p:sp>
      <p:sp>
        <p:nvSpPr>
          <p:cNvPr id="4" name="Platshållare för bildnummer 3"/>
          <p:cNvSpPr>
            <a:spLocks noGrp="1"/>
          </p:cNvSpPr>
          <p:nvPr>
            <p:ph type="sldNum" sz="quarter" idx="5"/>
          </p:nvPr>
        </p:nvSpPr>
        <p:spPr/>
        <p:txBody>
          <a:bodyPr/>
          <a:lstStyle/>
          <a:p>
            <a:fld id="{D4A3239C-DB2D-430B-AE77-A39C61C62F4A}" type="slidenum">
              <a:rPr lang="sv-SE" smtClean="0"/>
              <a:t>7</a:t>
            </a:fld>
            <a:endParaRPr lang="sv-SE"/>
          </a:p>
        </p:txBody>
      </p:sp>
    </p:spTree>
    <p:extLst>
      <p:ext uri="{BB962C8B-B14F-4D97-AF65-F5344CB8AC3E}">
        <p14:creationId xmlns:p14="http://schemas.microsoft.com/office/powerpoint/2010/main" val="165678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Strategiskt stöd kan vara stöd i processen med:</a:t>
            </a:r>
          </a:p>
          <a:p>
            <a:pPr marL="171450" indent="-171450">
              <a:buFont typeface="Arial"/>
              <a:buChar char="•"/>
            </a:pPr>
            <a:r>
              <a:rPr lang="sv-SE"/>
              <a:t>behovs- och omvärldsanalys,</a:t>
            </a:r>
            <a:endParaRPr lang="sv-SE">
              <a:cs typeface="Calibri" panose="020F0502020204030204"/>
            </a:endParaRPr>
          </a:p>
          <a:p>
            <a:pPr marL="171450" indent="-171450">
              <a:buFont typeface="Arial"/>
              <a:buChar char="•"/>
            </a:pPr>
            <a:r>
              <a:rPr lang="sv-SE"/>
              <a:t>att konkretisera framtida kompetensbehov, </a:t>
            </a:r>
          </a:p>
          <a:p>
            <a:pPr marL="171450" indent="-171450">
              <a:buFont typeface="Arial"/>
              <a:buChar char="•"/>
            </a:pPr>
            <a:r>
              <a:rPr lang="sv-SE"/>
              <a:t>kompetensinventering, </a:t>
            </a:r>
            <a:endParaRPr lang="sv-SE">
              <a:cs typeface="Calibri" panose="020F0502020204030204"/>
            </a:endParaRPr>
          </a:p>
          <a:p>
            <a:pPr marL="171450" indent="-171450">
              <a:buFont typeface="Arial"/>
              <a:buChar char="•"/>
            </a:pPr>
            <a:r>
              <a:rPr lang="sv-SE"/>
              <a:t>framtagande av kompetensstrategi samt </a:t>
            </a:r>
            <a:endParaRPr lang="sv-SE">
              <a:cs typeface="Calibri" panose="020F0502020204030204"/>
            </a:endParaRPr>
          </a:p>
          <a:p>
            <a:pPr marL="171450" indent="-171450">
              <a:buFont typeface="Arial"/>
              <a:buChar char="•"/>
            </a:pPr>
            <a:r>
              <a:rPr lang="sv-SE"/>
              <a:t>att sätta mål och uppföljning av dessa.</a:t>
            </a:r>
            <a:endParaRPr lang="sv-SE">
              <a:cs typeface="Calibri" panose="020F0502020204030204"/>
            </a:endParaRPr>
          </a:p>
          <a:p>
            <a:pPr marL="171450" indent="-171450">
              <a:buFont typeface="Arial"/>
              <a:buChar char="•"/>
            </a:pPr>
            <a:endParaRPr lang="sv-SE">
              <a:cs typeface="Calibri" panose="020F0502020204030204"/>
            </a:endParaRPr>
          </a:p>
          <a:p>
            <a:pPr marL="171450" indent="-171450">
              <a:buFont typeface="Arial"/>
              <a:buChar char="•"/>
            </a:pPr>
            <a:r>
              <a:rPr lang="sv-SE">
                <a:cs typeface="Calibri" panose="020F0502020204030204"/>
              </a:rPr>
              <a:t>Mer info kommer när vi vet mer om detta</a:t>
            </a:r>
            <a:endParaRPr lang="sv-SE">
              <a:ea typeface="Calibri"/>
              <a:cs typeface="Calibri" panose="020F0502020204030204"/>
            </a:endParaRPr>
          </a:p>
          <a:p>
            <a:pPr marL="171450" indent="-171450">
              <a:buFont typeface="Arial"/>
              <a:buChar char="•"/>
            </a:pPr>
            <a:endParaRPr lang="sv-SE">
              <a:cs typeface="Calibri" panose="020F0502020204030204"/>
            </a:endParaRPr>
          </a:p>
          <a:p>
            <a:endParaRPr lang="sv-SE">
              <a:cs typeface="Calibri" panose="020F0502020204030204"/>
            </a:endParaRPr>
          </a:p>
          <a:p>
            <a:endParaRPr lang="sv-SE">
              <a:cs typeface="Calibri" panose="020F0502020204030204"/>
            </a:endParaRPr>
          </a:p>
        </p:txBody>
      </p:sp>
      <p:sp>
        <p:nvSpPr>
          <p:cNvPr id="4" name="Platshållare för bildnummer 3"/>
          <p:cNvSpPr>
            <a:spLocks noGrp="1"/>
          </p:cNvSpPr>
          <p:nvPr>
            <p:ph type="sldNum" sz="quarter" idx="5"/>
          </p:nvPr>
        </p:nvSpPr>
        <p:spPr/>
        <p:txBody>
          <a:bodyPr/>
          <a:lstStyle/>
          <a:p>
            <a:fld id="{D4A3239C-DB2D-430B-AE77-A39C61C62F4A}" type="slidenum">
              <a:rPr lang="sv-SE" smtClean="0"/>
              <a:t>8</a:t>
            </a:fld>
            <a:endParaRPr lang="sv-SE"/>
          </a:p>
        </p:txBody>
      </p:sp>
    </p:spTree>
    <p:extLst>
      <p:ext uri="{BB962C8B-B14F-4D97-AF65-F5344CB8AC3E}">
        <p14:creationId xmlns:p14="http://schemas.microsoft.com/office/powerpoint/2010/main" val="351472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37F473-F142-4FEC-8FDD-FAA650E9BB00}" type="slidenum">
              <a:rPr lang="sv-SE" smtClean="0"/>
              <a:t>9</a:t>
            </a:fld>
            <a:endParaRPr lang="sv-SE"/>
          </a:p>
        </p:txBody>
      </p:sp>
    </p:spTree>
    <p:extLst>
      <p:ext uri="{BB962C8B-B14F-4D97-AF65-F5344CB8AC3E}">
        <p14:creationId xmlns:p14="http://schemas.microsoft.com/office/powerpoint/2010/main" val="369695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F13702-4101-08B2-CE4B-25F740F5AB7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35F9907-7596-C804-A8B6-0FAB57E6C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7B6594B-5BB9-78D7-B63A-86173CD48272}"/>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5" name="Platshållare för sidfot 4">
            <a:extLst>
              <a:ext uri="{FF2B5EF4-FFF2-40B4-BE49-F238E27FC236}">
                <a16:creationId xmlns:a16="http://schemas.microsoft.com/office/drawing/2014/main" id="{643CE842-3488-5D71-6DF4-CB12EF200DF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A589B91-5470-3950-81F9-32C7A1D12EB0}"/>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410237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261315-C8A2-05B7-23B0-77BC3DF34C67}"/>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3B59A9F-37DC-7E01-6B76-201E4DD0448F}"/>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7204D6D-5ED5-9B9C-857C-55E881833911}"/>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5" name="Platshållare för sidfot 4">
            <a:extLst>
              <a:ext uri="{FF2B5EF4-FFF2-40B4-BE49-F238E27FC236}">
                <a16:creationId xmlns:a16="http://schemas.microsoft.com/office/drawing/2014/main" id="{F5876D37-6CC2-2A10-5F46-176E5553353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DD3E9E-A2E6-C824-88AB-506D951348C1}"/>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5458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2E49227-03E8-3180-2C9D-1498DF631D4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0725A33-D75A-33C1-E788-47DF768A83E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725EB4F-EEAF-DDDE-FDD7-B089FA73D661}"/>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5" name="Platshållare för sidfot 4">
            <a:extLst>
              <a:ext uri="{FF2B5EF4-FFF2-40B4-BE49-F238E27FC236}">
                <a16:creationId xmlns:a16="http://schemas.microsoft.com/office/drawing/2014/main" id="{E703E689-194B-F67E-4D8C-6C777D974A9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4363D2-B040-1421-70BF-5A012A47FDC8}"/>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4288593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artbild 1">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C570B601-A815-4B28-BE27-DB066CCE7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8"/>
            <a:ext cx="12192000" cy="6855523"/>
          </a:xfrm>
          <a:prstGeom prst="rect">
            <a:avLst/>
          </a:prstGeom>
        </p:spPr>
      </p:pic>
      <p:sp>
        <p:nvSpPr>
          <p:cNvPr id="7" name="Rektangel 6">
            <a:extLst>
              <a:ext uri="{FF2B5EF4-FFF2-40B4-BE49-F238E27FC236}">
                <a16:creationId xmlns:a16="http://schemas.microsoft.com/office/drawing/2014/main" id="{77D53E2A-110F-4504-9C7D-3DE3330F768A}"/>
              </a:ext>
            </a:extLst>
          </p:cNvPr>
          <p:cNvSpPr/>
          <p:nvPr userDrawn="1"/>
        </p:nvSpPr>
        <p:spPr>
          <a:xfrm>
            <a:off x="0" y="0"/>
            <a:ext cx="12192000" cy="6855523"/>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C167046-6E3A-4483-88FB-D8D6145A8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367701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rtbild 2">
    <p:spTree>
      <p:nvGrpSpPr>
        <p:cNvPr id="1" name=""/>
        <p:cNvGrpSpPr/>
        <p:nvPr/>
      </p:nvGrpSpPr>
      <p:grpSpPr>
        <a:xfrm>
          <a:off x="0" y="0"/>
          <a:ext cx="0" cy="0"/>
          <a:chOff x="0" y="0"/>
          <a:chExt cx="0" cy="0"/>
        </a:xfrm>
      </p:grpSpPr>
      <p:pic>
        <p:nvPicPr>
          <p:cNvPr id="5" name="Bildobjekt 4" descr="En bild som visar person, utomhus, mark, grupp&#10;&#10;Automatiskt genererad beskrivning">
            <a:extLst>
              <a:ext uri="{FF2B5EF4-FFF2-40B4-BE49-F238E27FC236}">
                <a16:creationId xmlns:a16="http://schemas.microsoft.com/office/drawing/2014/main" id="{B9F1B083-085B-4861-B1E7-D1B3A6E25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7"/>
            <a:ext cx="12192000" cy="6857465"/>
          </a:xfrm>
          <a:prstGeom prst="rect">
            <a:avLst/>
          </a:prstGeom>
        </p:spPr>
      </p:pic>
      <p:sp>
        <p:nvSpPr>
          <p:cNvPr id="7" name="Rektangel 6">
            <a:extLst>
              <a:ext uri="{FF2B5EF4-FFF2-40B4-BE49-F238E27FC236}">
                <a16:creationId xmlns:a16="http://schemas.microsoft.com/office/drawing/2014/main" id="{ED5A3A30-EF39-447C-8652-CC7575C4DC4C}"/>
              </a:ext>
            </a:extLst>
          </p:cNvPr>
          <p:cNvSpPr/>
          <p:nvPr userDrawn="1"/>
        </p:nvSpPr>
        <p:spPr>
          <a:xfrm>
            <a:off x="0" y="1"/>
            <a:ext cx="12192000" cy="6857999"/>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4" name="Bildobjekt 3">
            <a:extLst>
              <a:ext uri="{FF2B5EF4-FFF2-40B4-BE49-F238E27FC236}">
                <a16:creationId xmlns:a16="http://schemas.microsoft.com/office/drawing/2014/main" id="{07B56B45-8D27-4608-844E-375114596A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1374283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rtbild 3">
    <p:spTree>
      <p:nvGrpSpPr>
        <p:cNvPr id="1" name=""/>
        <p:cNvGrpSpPr/>
        <p:nvPr/>
      </p:nvGrpSpPr>
      <p:grpSpPr>
        <a:xfrm>
          <a:off x="0" y="0"/>
          <a:ext cx="0" cy="0"/>
          <a:chOff x="0" y="0"/>
          <a:chExt cx="0" cy="0"/>
        </a:xfrm>
      </p:grpSpPr>
      <p:pic>
        <p:nvPicPr>
          <p:cNvPr id="5" name="Bildobjekt 4" descr="En bild som visar person, personer&#10;&#10;Automatiskt genererad beskrivning">
            <a:extLst>
              <a:ext uri="{FF2B5EF4-FFF2-40B4-BE49-F238E27FC236}">
                <a16:creationId xmlns:a16="http://schemas.microsoft.com/office/drawing/2014/main" id="{8EB4B348-367E-4B39-AE8B-24874B05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0" y="0"/>
            <a:ext cx="12189079" cy="6858000"/>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1461"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948731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artbild 4">
    <p:spTree>
      <p:nvGrpSpPr>
        <p:cNvPr id="1" name=""/>
        <p:cNvGrpSpPr/>
        <p:nvPr/>
      </p:nvGrpSpPr>
      <p:grpSpPr>
        <a:xfrm>
          <a:off x="0" y="0"/>
          <a:ext cx="0" cy="0"/>
          <a:chOff x="0" y="0"/>
          <a:chExt cx="0" cy="0"/>
        </a:xfrm>
      </p:grpSpPr>
      <p:pic>
        <p:nvPicPr>
          <p:cNvPr id="10" name="Bildobjekt 9" descr="En bild som visar utomhus, person&#10;&#10;Automatiskt genererad beskrivning">
            <a:extLst>
              <a:ext uri="{FF2B5EF4-FFF2-40B4-BE49-F238E27FC236}">
                <a16:creationId xmlns:a16="http://schemas.microsoft.com/office/drawing/2014/main" id="{4C9D6859-C9E0-48A5-9B05-305E8E81DC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6148"/>
          </a:xfrm>
          <a:prstGeom prst="rect">
            <a:avLst/>
          </a:prstGeom>
        </p:spPr>
      </p:pic>
      <p:sp>
        <p:nvSpPr>
          <p:cNvPr id="3" name="Rektangel 2">
            <a:extLst>
              <a:ext uri="{FF2B5EF4-FFF2-40B4-BE49-F238E27FC236}">
                <a16:creationId xmlns:a16="http://schemas.microsoft.com/office/drawing/2014/main" id="{CE0D96FF-54AA-43F5-A41E-F592420253AE}"/>
              </a:ext>
            </a:extLst>
          </p:cNvPr>
          <p:cNvSpPr/>
          <p:nvPr userDrawn="1"/>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p:cNvSpPr>
            <a:spLocks noGrp="1"/>
          </p:cNvSpPr>
          <p:nvPr>
            <p:ph type="ctrTitle" hasCustomPrompt="1"/>
          </p:nvPr>
        </p:nvSpPr>
        <p:spPr>
          <a:xfrm>
            <a:off x="914400" y="2130426"/>
            <a:ext cx="8347880" cy="1470025"/>
          </a:xfrm>
        </p:spPr>
        <p:txBody>
          <a:bodyPr anchor="b" anchorCtr="0">
            <a:normAutofit/>
          </a:bodyPr>
          <a:lstStyle>
            <a:lvl1pPr>
              <a:defRPr sz="4267">
                <a:solidFill>
                  <a:schemeClr val="bg1"/>
                </a:solidFill>
              </a:defRPr>
            </a:lvl1pPr>
          </a:lstStyle>
          <a:p>
            <a:r>
              <a:rPr lang="sv-SE"/>
              <a:t>Rubrik</a:t>
            </a:r>
          </a:p>
        </p:txBody>
      </p:sp>
      <p:sp>
        <p:nvSpPr>
          <p:cNvPr id="20" name="Underrubrik 2"/>
          <p:cNvSpPr>
            <a:spLocks noGrp="1"/>
          </p:cNvSpPr>
          <p:nvPr>
            <p:ph type="subTitle" idx="1" hasCustomPrompt="1"/>
          </p:nvPr>
        </p:nvSpPr>
        <p:spPr>
          <a:xfrm>
            <a:off x="916366" y="3665957"/>
            <a:ext cx="8335972" cy="17526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Namn &amp; Datum</a:t>
            </a:r>
          </a:p>
        </p:txBody>
      </p:sp>
      <p:pic>
        <p:nvPicPr>
          <p:cNvPr id="8" name="Bildobjekt 7">
            <a:extLst>
              <a:ext uri="{FF2B5EF4-FFF2-40B4-BE49-F238E27FC236}">
                <a16:creationId xmlns:a16="http://schemas.microsoft.com/office/drawing/2014/main" id="{104FD348-E666-4707-9EBE-5681F57C5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00" y="349524"/>
            <a:ext cx="2016000" cy="470210"/>
          </a:xfrm>
          <a:prstGeom prst="rect">
            <a:avLst/>
          </a:prstGeom>
        </p:spPr>
      </p:pic>
    </p:spTree>
    <p:extLst>
      <p:ext uri="{BB962C8B-B14F-4D97-AF65-F5344CB8AC3E}">
        <p14:creationId xmlns:p14="http://schemas.microsoft.com/office/powerpoint/2010/main" val="2561938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tartbild 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2C2120E-53E0-4A78-ADB6-EC248D6FAD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00" y="349525"/>
            <a:ext cx="2016005" cy="470211"/>
          </a:xfrm>
          <a:prstGeom prst="rect">
            <a:avLst/>
          </a:prstGeom>
        </p:spPr>
      </p:pic>
      <p:sp>
        <p:nvSpPr>
          <p:cNvPr id="2" name="Rubrik 1"/>
          <p:cNvSpPr>
            <a:spLocks noGrp="1"/>
          </p:cNvSpPr>
          <p:nvPr>
            <p:ph type="ctrTitle"/>
          </p:nvPr>
        </p:nvSpPr>
        <p:spPr>
          <a:xfrm>
            <a:off x="914400" y="2130426"/>
            <a:ext cx="8347880" cy="1470025"/>
          </a:xfrm>
        </p:spPr>
        <p:txBody>
          <a:bodyPr anchor="b" anchorCtr="0">
            <a:normAutofit/>
          </a:bodyPr>
          <a:lstStyle>
            <a:lvl1pPr>
              <a:defRPr sz="4267"/>
            </a:lvl1pPr>
          </a:lstStyle>
          <a:p>
            <a:r>
              <a:rPr lang="sv-SE"/>
              <a:t>Klicka här för att ändra mall för rubrikformat</a:t>
            </a:r>
          </a:p>
        </p:txBody>
      </p:sp>
      <p:sp>
        <p:nvSpPr>
          <p:cNvPr id="3" name="Underrubrik 2"/>
          <p:cNvSpPr>
            <a:spLocks noGrp="1"/>
          </p:cNvSpPr>
          <p:nvPr>
            <p:ph type="subTitle" idx="1"/>
          </p:nvPr>
        </p:nvSpPr>
        <p:spPr>
          <a:xfrm>
            <a:off x="916366" y="3665957"/>
            <a:ext cx="8335972"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mall för underrubrikformat</a:t>
            </a:r>
          </a:p>
        </p:txBody>
      </p:sp>
    </p:spTree>
    <p:extLst>
      <p:ext uri="{BB962C8B-B14F-4D97-AF65-F5344CB8AC3E}">
        <p14:creationId xmlns:p14="http://schemas.microsoft.com/office/powerpoint/2010/main" val="374023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609601" y="1799303"/>
            <a:ext cx="10972799" cy="4326861"/>
          </a:xfrm>
        </p:spPr>
        <p:txBody>
          <a:bodyPr/>
          <a:lstStyle>
            <a:lvl1pPr>
              <a:defRPr>
                <a:latin typeface="+mn-lt"/>
              </a:defRPr>
            </a:lvl1pPr>
            <a:lvl2pPr>
              <a:defRPr>
                <a:latin typeface="+mn-lt"/>
              </a:defRPr>
            </a:lvl2pPr>
            <a:lvl3pPr>
              <a:defRPr>
                <a:latin typeface="+mn-lt"/>
              </a:defRPr>
            </a:lvl3pPr>
            <a:lvl4pPr>
              <a:defRPr>
                <a:latin typeface="+mn-lt"/>
              </a:defRPr>
            </a:lvl4pPr>
            <a:lvl5pPr marL="2031949" indent="-304792">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437815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72"/>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half" idx="2"/>
          </p:nvPr>
        </p:nvSpPr>
        <p:spPr>
          <a:xfrm>
            <a:off x="6197600" y="1811372"/>
            <a:ext cx="5384800" cy="4149765"/>
          </a:xfrm>
          <a:prstGeom prst="roundRect">
            <a:avLst>
              <a:gd name="adj" fmla="val 3293"/>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131930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vå innehållsdelar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811364"/>
            <a:ext cx="5384800" cy="4149765"/>
          </a:xfrm>
          <a:prstGeom prst="roundRect">
            <a:avLst>
              <a:gd name="adj" fmla="val 2635"/>
            </a:avLst>
          </a:prstGeom>
          <a:noFill/>
          <a:ln>
            <a:noFill/>
          </a:ln>
        </p:spPr>
        <p:txBody>
          <a:bodyPr lIns="144000" tIns="144000" rIns="108000" bIns="72000">
            <a:normAutofit/>
          </a:bodyPr>
          <a:lstStyle>
            <a:lvl1pPr>
              <a:defRPr sz="2667"/>
            </a:lvl1pPr>
            <a:lvl2pPr>
              <a:defRPr sz="2400"/>
            </a:lvl2pPr>
            <a:lvl3pPr>
              <a:defRPr sz="2133"/>
            </a:lvl3pPr>
            <a:lvl4pPr>
              <a:defRPr sz="2133"/>
            </a:lvl4pPr>
            <a:lvl5pPr>
              <a:defRPr sz="2133"/>
            </a:lvl5pPr>
            <a:lvl6pPr>
              <a:defRPr sz="2400"/>
            </a:lvl6pPr>
            <a:lvl7pPr>
              <a:defRPr sz="2400"/>
            </a:lvl7pPr>
            <a:lvl8pPr>
              <a:defRPr sz="2400"/>
            </a:lvl8pPr>
            <a:lvl9pPr>
              <a:defRPr sz="2400"/>
            </a:lvl9pPr>
          </a:lstStyle>
          <a:p>
            <a:pPr lvl="0"/>
            <a:r>
              <a:rPr lang="sv-SE"/>
              <a:t>Klicka här för att ändra format på bakgrundstexten</a:t>
            </a:r>
          </a:p>
          <a:p>
            <a:pPr lvl="1"/>
            <a:r>
              <a:rPr lang="sv-SE"/>
              <a:t>Nivå två</a:t>
            </a:r>
          </a:p>
          <a:p>
            <a:pPr lvl="2"/>
            <a:r>
              <a:rPr lang="sv-SE"/>
              <a:t>Nivå tre</a:t>
            </a:r>
          </a:p>
        </p:txBody>
      </p:sp>
      <p:sp>
        <p:nvSpPr>
          <p:cNvPr id="7" name="Platshållare för bildnummer 6"/>
          <p:cNvSpPr>
            <a:spLocks noGrp="1"/>
          </p:cNvSpPr>
          <p:nvPr>
            <p:ph type="sldNum" sz="quarter" idx="12"/>
          </p:nvPr>
        </p:nvSpPr>
        <p:spPr/>
        <p:txBody>
          <a:bodyPr/>
          <a:lstStyle/>
          <a:p>
            <a:fld id="{94DA6F32-A9B6-40E3-8F6A-B518FCF14CBD}" type="slidenum">
              <a:rPr lang="sv-SE" smtClean="0"/>
              <a:t>‹#›</a:t>
            </a:fld>
            <a:endParaRPr lang="sv-SE"/>
          </a:p>
        </p:txBody>
      </p:sp>
      <p:sp>
        <p:nvSpPr>
          <p:cNvPr id="8" name="Platshållare för bild 7"/>
          <p:cNvSpPr>
            <a:spLocks noGrp="1" noChangeAspect="1"/>
          </p:cNvSpPr>
          <p:nvPr>
            <p:ph type="pic" sz="quarter" idx="13"/>
          </p:nvPr>
        </p:nvSpPr>
        <p:spPr>
          <a:xfrm>
            <a:off x="6197599" y="1811364"/>
            <a:ext cx="5384800" cy="4149765"/>
          </a:xfrm>
          <a:prstGeom prst="roundRect">
            <a:avLst>
              <a:gd name="adj" fmla="val 2521"/>
            </a:avLst>
          </a:prstGeom>
          <a:ln>
            <a:noFill/>
          </a:ln>
        </p:spPr>
        <p:txBody>
          <a:bodyPr/>
          <a:lstStyle/>
          <a:p>
            <a:r>
              <a:rPr lang="sv-SE"/>
              <a:t>Klicka på ikonen för att lägga till en bild</a:t>
            </a:r>
          </a:p>
        </p:txBody>
      </p:sp>
    </p:spTree>
    <p:extLst>
      <p:ext uri="{BB962C8B-B14F-4D97-AF65-F5344CB8AC3E}">
        <p14:creationId xmlns:p14="http://schemas.microsoft.com/office/powerpoint/2010/main" val="383866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B0262F-2BBD-D1C7-883F-82EA658EC6B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5681898-5651-4088-0865-2663F7BBDF7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C94C190-4D83-3CCF-8A7B-D87C0382E615}"/>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5" name="Platshållare för sidfot 4">
            <a:extLst>
              <a:ext uri="{FF2B5EF4-FFF2-40B4-BE49-F238E27FC236}">
                <a16:creationId xmlns:a16="http://schemas.microsoft.com/office/drawing/2014/main" id="{D7D4030A-F6C7-EE97-D598-95D6BB17AE6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D3958A6-CE50-01D0-017C-3FDB73FF22FB}"/>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624871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2050764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ast rubrik - bildbakgrund">
    <p:spTree>
      <p:nvGrpSpPr>
        <p:cNvPr id="1" name=""/>
        <p:cNvGrpSpPr/>
        <p:nvPr/>
      </p:nvGrpSpPr>
      <p:grpSpPr>
        <a:xfrm>
          <a:off x="0" y="0"/>
          <a:ext cx="0" cy="0"/>
          <a:chOff x="0" y="0"/>
          <a:chExt cx="0" cy="0"/>
        </a:xfrm>
      </p:grpSpPr>
      <p:pic>
        <p:nvPicPr>
          <p:cNvPr id="5" name="Bildobjekt 4" descr="En bild som visar person, fönster, personer, grupp&#10;&#10;Automatiskt genererad beskrivning">
            <a:extLst>
              <a:ext uri="{FF2B5EF4-FFF2-40B4-BE49-F238E27FC236}">
                <a16:creationId xmlns:a16="http://schemas.microsoft.com/office/drawing/2014/main" id="{C8AD9C7C-78FD-4BCD-A71D-685FADA1B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ubrik 1">
            <a:extLst>
              <a:ext uri="{FF2B5EF4-FFF2-40B4-BE49-F238E27FC236}">
                <a16:creationId xmlns:a16="http://schemas.microsoft.com/office/drawing/2014/main" id="{4E75F873-5B90-48FE-9A1C-8CFBCA594EE3}"/>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
        <p:nvSpPr>
          <p:cNvPr id="7" name="Platshållare för bildnummer 4">
            <a:extLst>
              <a:ext uri="{FF2B5EF4-FFF2-40B4-BE49-F238E27FC236}">
                <a16:creationId xmlns:a16="http://schemas.microsoft.com/office/drawing/2014/main" id="{C19AF12E-250B-46DF-B3AE-150145D97570}"/>
              </a:ext>
            </a:extLst>
          </p:cNvPr>
          <p:cNvSpPr>
            <a:spLocks noGrp="1"/>
          </p:cNvSpPr>
          <p:nvPr>
            <p:ph type="sldNum" sz="quarter" idx="12"/>
          </p:nvPr>
        </p:nvSpPr>
        <p:spPr>
          <a:xfrm>
            <a:off x="10697497" y="6378123"/>
            <a:ext cx="884903" cy="365125"/>
          </a:xfrm>
        </p:spPr>
        <p:txBody>
          <a:bodyPr/>
          <a:lstStyle>
            <a:lvl1pPr>
              <a:defRPr>
                <a:solidFill>
                  <a:schemeClr val="bg1"/>
                </a:solidFill>
              </a:defRPr>
            </a:lvl1pPr>
          </a:lstStyle>
          <a:p>
            <a:fld id="{94DA6F32-A9B6-40E3-8F6A-B518FCF14CBD}" type="slidenum">
              <a:rPr lang="sv-SE" smtClean="0"/>
              <a:pPr/>
              <a:t>‹#›</a:t>
            </a:fld>
            <a:endParaRPr lang="sv-SE"/>
          </a:p>
        </p:txBody>
      </p:sp>
      <p:pic>
        <p:nvPicPr>
          <p:cNvPr id="10" name="Bildobjekt 9">
            <a:extLst>
              <a:ext uri="{FF2B5EF4-FFF2-40B4-BE49-F238E27FC236}">
                <a16:creationId xmlns:a16="http://schemas.microsoft.com/office/drawing/2014/main" id="{95499762-9903-4CED-B6CA-C9F79C3666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976769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ast rubrik - grön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3EF6B-FACD-4A42-BB33-EC3AEEA3824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94DA6F32-A9B6-40E3-8F6A-B518FCF14CBD}" type="slidenum">
              <a:rPr lang="sv-SE" smtClean="0"/>
              <a:pPr/>
              <a:t>‹#›</a:t>
            </a:fld>
            <a:endParaRPr lang="sv-SE"/>
          </a:p>
        </p:txBody>
      </p:sp>
      <p:pic>
        <p:nvPicPr>
          <p:cNvPr id="4" name="Bildobjekt 3">
            <a:extLst>
              <a:ext uri="{FF2B5EF4-FFF2-40B4-BE49-F238E27FC236}">
                <a16:creationId xmlns:a16="http://schemas.microsoft.com/office/drawing/2014/main" id="{31CA504E-3E94-4921-9135-92D0C292B1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649" y="359909"/>
            <a:ext cx="432000" cy="232386"/>
          </a:xfrm>
          <a:prstGeom prst="rect">
            <a:avLst/>
          </a:prstGeom>
        </p:spPr>
      </p:pic>
      <p:sp>
        <p:nvSpPr>
          <p:cNvPr id="6" name="Rubrik 1">
            <a:extLst>
              <a:ext uri="{FF2B5EF4-FFF2-40B4-BE49-F238E27FC236}">
                <a16:creationId xmlns:a16="http://schemas.microsoft.com/office/drawing/2014/main" id="{2E96F0D6-AF6B-485F-94BC-842D042E45A8}"/>
              </a:ext>
            </a:extLst>
          </p:cNvPr>
          <p:cNvSpPr>
            <a:spLocks noGrp="1"/>
          </p:cNvSpPr>
          <p:nvPr>
            <p:ph type="title"/>
          </p:nvPr>
        </p:nvSpPr>
        <p:spPr>
          <a:xfrm>
            <a:off x="609600" y="830350"/>
            <a:ext cx="10972800" cy="968953"/>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96464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 grå bakgrun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2267201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ast rubrik - grå bakgrund - ikoner">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pic>
        <p:nvPicPr>
          <p:cNvPr id="3" name="Bildobjekt 2">
            <a:extLst>
              <a:ext uri="{FF2B5EF4-FFF2-40B4-BE49-F238E27FC236}">
                <a16:creationId xmlns:a16="http://schemas.microsoft.com/office/drawing/2014/main" id="{9773D278-862A-4414-AC00-5A52587F58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4" name="Platshållare för bildnummer 4">
            <a:extLst>
              <a:ext uri="{FF2B5EF4-FFF2-40B4-BE49-F238E27FC236}">
                <a16:creationId xmlns:a16="http://schemas.microsoft.com/office/drawing/2014/main" id="{40C69D18-9098-40EC-A959-57D6920862E4}"/>
              </a:ext>
            </a:extLst>
          </p:cNvPr>
          <p:cNvSpPr txBox="1">
            <a:spLocks/>
          </p:cNvSpPr>
          <p:nvPr userDrawn="1"/>
        </p:nvSpPr>
        <p:spPr>
          <a:xfrm>
            <a:off x="10697497" y="6356351"/>
            <a:ext cx="884903" cy="365125"/>
          </a:xfrm>
          <a:prstGeom prst="rect">
            <a:avLst/>
          </a:prstGeom>
        </p:spPr>
        <p:txBody>
          <a:bodyPr vert="horz" lIns="91440" tIns="45720" rIns="91440" bIns="45720" rtlCol="0" anchor="ctr"/>
          <a:lstStyle>
            <a:defPPr>
              <a:defRPr lang="sv-SE"/>
            </a:defPPr>
            <a:lvl1pPr marL="0" algn="r" defTabSz="914400" rtl="0" eaLnBrk="1" latinLnBrk="0" hangingPunct="1">
              <a:defRPr sz="1333"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DA6F32-A9B6-40E3-8F6A-B518FCF14CBD}" type="slidenum">
              <a:rPr lang="sv-SE" smtClean="0"/>
              <a:pPr/>
              <a:t>‹#›</a:t>
            </a:fld>
            <a:endParaRPr lang="sv-SE"/>
          </a:p>
        </p:txBody>
      </p:sp>
      <p:pic>
        <p:nvPicPr>
          <p:cNvPr id="7" name="Bildobjekt 6">
            <a:extLst>
              <a:ext uri="{FF2B5EF4-FFF2-40B4-BE49-F238E27FC236}">
                <a16:creationId xmlns:a16="http://schemas.microsoft.com/office/drawing/2014/main" id="{513EA404-62E2-4F46-926E-E3A9DFD996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pic>
        <p:nvPicPr>
          <p:cNvPr id="8" name="Bildobjekt 7">
            <a:extLst>
              <a:ext uri="{FF2B5EF4-FFF2-40B4-BE49-F238E27FC236}">
                <a16:creationId xmlns:a16="http://schemas.microsoft.com/office/drawing/2014/main" id="{F27F17BF-960B-4B7E-A919-4197FDA3ED8B}"/>
              </a:ext>
            </a:extLst>
          </p:cNvPr>
          <p:cNvPicPr>
            <a:picLocks noChangeAspect="1"/>
          </p:cNvPicPr>
          <p:nvPr userDrawn="1"/>
        </p:nvPicPr>
        <p:blipFill>
          <a:blip r:embed="rId4">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5919738" y="2497402"/>
            <a:ext cx="2492405" cy="2455094"/>
          </a:xfrm>
          <a:prstGeom prst="rect">
            <a:avLst/>
          </a:prstGeom>
        </p:spPr>
      </p:pic>
      <p:pic>
        <p:nvPicPr>
          <p:cNvPr id="10" name="Bildobjekt 9">
            <a:extLst>
              <a:ext uri="{FF2B5EF4-FFF2-40B4-BE49-F238E27FC236}">
                <a16:creationId xmlns:a16="http://schemas.microsoft.com/office/drawing/2014/main" id="{95065F0D-77B1-4EFF-A639-E34A447B35AA}"/>
              </a:ext>
            </a:extLst>
          </p:cNvPr>
          <p:cNvPicPr>
            <a:picLocks noChangeAspect="1"/>
          </p:cNvPicPr>
          <p:nvPr userDrawn="1"/>
        </p:nvPicPr>
        <p:blipFill>
          <a:blip r:embed="rId5">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9053503" y="992489"/>
            <a:ext cx="2283460" cy="3760993"/>
          </a:xfrm>
          <a:prstGeom prst="rect">
            <a:avLst/>
          </a:prstGeom>
        </p:spPr>
      </p:pic>
      <p:pic>
        <p:nvPicPr>
          <p:cNvPr id="12" name="Bildobjekt 11">
            <a:extLst>
              <a:ext uri="{FF2B5EF4-FFF2-40B4-BE49-F238E27FC236}">
                <a16:creationId xmlns:a16="http://schemas.microsoft.com/office/drawing/2014/main" id="{0365B3F4-B294-42A0-8A06-C92D162B7512}"/>
              </a:ext>
            </a:extLst>
          </p:cNvPr>
          <p:cNvPicPr>
            <a:picLocks noChangeAspect="1"/>
          </p:cNvPicPr>
          <p:nvPr userDrawn="1"/>
        </p:nvPicPr>
        <p:blipFill>
          <a:blip r:embed="rId6">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2073942" y="4016659"/>
            <a:ext cx="2574490" cy="2522254"/>
          </a:xfrm>
          <a:prstGeom prst="rect">
            <a:avLst/>
          </a:prstGeom>
        </p:spPr>
      </p:pic>
      <p:pic>
        <p:nvPicPr>
          <p:cNvPr id="14" name="Bildobjekt 13">
            <a:extLst>
              <a:ext uri="{FF2B5EF4-FFF2-40B4-BE49-F238E27FC236}">
                <a16:creationId xmlns:a16="http://schemas.microsoft.com/office/drawing/2014/main" id="{E004FDAA-CF1A-4943-8C8D-A47F1965CFCD}"/>
              </a:ext>
            </a:extLst>
          </p:cNvPr>
          <p:cNvPicPr>
            <a:picLocks noChangeAspect="1"/>
          </p:cNvPicPr>
          <p:nvPr userDrawn="1"/>
        </p:nvPicPr>
        <p:blipFill>
          <a:blip r:embed="rId7">
            <a:duotone>
              <a:prstClr val="black"/>
              <a:schemeClr val="tx2">
                <a:tint val="45000"/>
                <a:satMod val="400000"/>
              </a:schemeClr>
            </a:duotone>
            <a:alphaModFix amt="50000"/>
            <a:extLst>
              <a:ext uri="{28A0092B-C50C-407E-A947-70E740481C1C}">
                <a14:useLocalDpi xmlns:a14="http://schemas.microsoft.com/office/drawing/2010/main" val="0"/>
              </a:ext>
            </a:extLst>
          </a:blip>
          <a:stretch>
            <a:fillRect/>
          </a:stretch>
        </p:blipFill>
        <p:spPr>
          <a:xfrm>
            <a:off x="3576475" y="1395615"/>
            <a:ext cx="2067331" cy="2203574"/>
          </a:xfrm>
          <a:prstGeom prst="rect">
            <a:avLst/>
          </a:prstGeom>
        </p:spPr>
      </p:pic>
      <p:pic>
        <p:nvPicPr>
          <p:cNvPr id="16" name="Bildobjekt 15">
            <a:extLst>
              <a:ext uri="{FF2B5EF4-FFF2-40B4-BE49-F238E27FC236}">
                <a16:creationId xmlns:a16="http://schemas.microsoft.com/office/drawing/2014/main" id="{8DC4D17C-A728-4C69-AC5E-4C1AB8C36C58}"/>
              </a:ext>
            </a:extLst>
          </p:cNvPr>
          <p:cNvPicPr>
            <a:picLocks noChangeAspect="1"/>
          </p:cNvPicPr>
          <p:nvPr userDrawn="1"/>
        </p:nvPicPr>
        <p:blipFill rotWithShape="1">
          <a:blip r:embed="rId8">
            <a:duotone>
              <a:prstClr val="black"/>
              <a:schemeClr val="tx2">
                <a:tint val="45000"/>
                <a:satMod val="400000"/>
              </a:schemeClr>
            </a:duotone>
            <a:alphaModFix amt="50000"/>
            <a:extLst>
              <a:ext uri="{28A0092B-C50C-407E-A947-70E740481C1C}">
                <a14:useLocalDpi xmlns:a14="http://schemas.microsoft.com/office/drawing/2010/main" val="0"/>
              </a:ext>
            </a:extLst>
          </a:blip>
          <a:srcRect l="15428"/>
          <a:stretch/>
        </p:blipFill>
        <p:spPr>
          <a:xfrm>
            <a:off x="0" y="2040578"/>
            <a:ext cx="2234110" cy="2358083"/>
          </a:xfrm>
          <a:prstGeom prst="rect">
            <a:avLst/>
          </a:prstGeom>
        </p:spPr>
      </p:pic>
      <p:pic>
        <p:nvPicPr>
          <p:cNvPr id="18" name="Bildobjekt 17">
            <a:extLst>
              <a:ext uri="{FF2B5EF4-FFF2-40B4-BE49-F238E27FC236}">
                <a16:creationId xmlns:a16="http://schemas.microsoft.com/office/drawing/2014/main" id="{6E86482A-589B-47E4-982C-9E48AADB983B}"/>
              </a:ext>
            </a:extLst>
          </p:cNvPr>
          <p:cNvPicPr>
            <a:picLocks noChangeAspect="1"/>
          </p:cNvPicPr>
          <p:nvPr userDrawn="1"/>
        </p:nvPicPr>
        <p:blipFill rotWithShape="1">
          <a:blip r:embed="rId9">
            <a:duotone>
              <a:prstClr val="black"/>
              <a:schemeClr val="tx2">
                <a:tint val="45000"/>
                <a:satMod val="400000"/>
              </a:schemeClr>
            </a:duotone>
            <a:alphaModFix amt="50000"/>
            <a:extLst>
              <a:ext uri="{28A0092B-C50C-407E-A947-70E740481C1C}">
                <a14:useLocalDpi xmlns:a14="http://schemas.microsoft.com/office/drawing/2010/main" val="0"/>
              </a:ext>
            </a:extLst>
          </a:blip>
          <a:srcRect b="4317"/>
          <a:stretch/>
        </p:blipFill>
        <p:spPr>
          <a:xfrm>
            <a:off x="7192514" y="5151509"/>
            <a:ext cx="3201322" cy="1706492"/>
          </a:xfrm>
          <a:prstGeom prst="rect">
            <a:avLst/>
          </a:prstGeom>
        </p:spPr>
      </p:pic>
      <p:sp>
        <p:nvSpPr>
          <p:cNvPr id="6" name="Rubrik 1">
            <a:extLst>
              <a:ext uri="{FF2B5EF4-FFF2-40B4-BE49-F238E27FC236}">
                <a16:creationId xmlns:a16="http://schemas.microsoft.com/office/drawing/2014/main" id="{5DE85321-9A79-418E-BB56-A24F4C344B94}"/>
              </a:ext>
            </a:extLst>
          </p:cNvPr>
          <p:cNvSpPr>
            <a:spLocks noGrp="1"/>
          </p:cNvSpPr>
          <p:nvPr>
            <p:ph type="title"/>
          </p:nvPr>
        </p:nvSpPr>
        <p:spPr>
          <a:xfrm>
            <a:off x="609600" y="830350"/>
            <a:ext cx="10972800" cy="968953"/>
          </a:xfrm>
        </p:spPr>
        <p:txBody>
          <a:bodyPr/>
          <a:lstStyle/>
          <a:p>
            <a:r>
              <a:rPr lang="sv-SE"/>
              <a:t>Klicka här för att ändra mall för rubrikformat</a:t>
            </a:r>
          </a:p>
        </p:txBody>
      </p:sp>
    </p:spTree>
    <p:extLst>
      <p:ext uri="{BB962C8B-B14F-4D97-AF65-F5344CB8AC3E}">
        <p14:creationId xmlns:p14="http://schemas.microsoft.com/office/powerpoint/2010/main" val="190464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94DA6F32-A9B6-40E3-8F6A-B518FCF14CBD}" type="slidenum">
              <a:rPr lang="sv-SE" smtClean="0"/>
              <a:t>‹#›</a:t>
            </a:fld>
            <a:endParaRPr lang="sv-SE"/>
          </a:p>
        </p:txBody>
      </p:sp>
    </p:spTree>
    <p:extLst>
      <p:ext uri="{BB962C8B-B14F-4D97-AF65-F5344CB8AC3E}">
        <p14:creationId xmlns:p14="http://schemas.microsoft.com/office/powerpoint/2010/main" val="3395053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54" name="Bildobjekt 53">
            <a:extLst>
              <a:ext uri="{FF2B5EF4-FFF2-40B4-BE49-F238E27FC236}">
                <a16:creationId xmlns:a16="http://schemas.microsoft.com/office/drawing/2014/main" id="{9E85631F-8112-984E-8D83-C23515387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5" r="24168" b="26226"/>
          <a:stretch/>
        </p:blipFill>
        <p:spPr>
          <a:xfrm>
            <a:off x="0" y="0"/>
            <a:ext cx="12192000" cy="6858001"/>
          </a:xfrm>
          <a:prstGeom prst="rect">
            <a:avLst/>
          </a:prstGeom>
        </p:spPr>
      </p:pic>
      <p:sp>
        <p:nvSpPr>
          <p:cNvPr id="145" name="Platshållare för bild 4"/>
          <p:cNvSpPr>
            <a:spLocks noGrp="1"/>
          </p:cNvSpPr>
          <p:nvPr>
            <p:ph type="pic" sz="quarter" idx="67" hasCustomPrompt="1"/>
          </p:nvPr>
        </p:nvSpPr>
        <p:spPr>
          <a:xfrm>
            <a:off x="609599" y="2013596"/>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55" name="Platshållare för bildnummer 4">
            <a:extLst>
              <a:ext uri="{FF2B5EF4-FFF2-40B4-BE49-F238E27FC236}">
                <a16:creationId xmlns:a16="http://schemas.microsoft.com/office/drawing/2014/main" id="{2C019782-6430-4DB2-AB64-E0CED9DEC307}"/>
              </a:ext>
            </a:extLst>
          </p:cNvPr>
          <p:cNvSpPr>
            <a:spLocks noGrp="1"/>
          </p:cNvSpPr>
          <p:nvPr>
            <p:ph type="sldNum" sz="quarter" idx="110"/>
          </p:nvPr>
        </p:nvSpPr>
        <p:spPr>
          <a:xfrm>
            <a:off x="10697497" y="6356351"/>
            <a:ext cx="884903" cy="365125"/>
          </a:xfrm>
        </p:spPr>
        <p:txBody>
          <a:bodyPr/>
          <a:lstStyle/>
          <a:p>
            <a:fld id="{94DA6F32-A9B6-40E3-8F6A-B518FCF14CBD}" type="slidenum">
              <a:rPr lang="sv-SE" smtClean="0"/>
              <a:t>‹#›</a:t>
            </a:fld>
            <a:endParaRPr lang="sv-SE"/>
          </a:p>
        </p:txBody>
      </p:sp>
      <p:sp>
        <p:nvSpPr>
          <p:cNvPr id="57" name="Rubrik 1">
            <a:extLst>
              <a:ext uri="{FF2B5EF4-FFF2-40B4-BE49-F238E27FC236}">
                <a16:creationId xmlns:a16="http://schemas.microsoft.com/office/drawing/2014/main" id="{CE771EB4-D318-4D89-B50D-28E9C6C4B387}"/>
              </a:ext>
            </a:extLst>
          </p:cNvPr>
          <p:cNvSpPr>
            <a:spLocks noGrp="1"/>
          </p:cNvSpPr>
          <p:nvPr>
            <p:ph type="title"/>
          </p:nvPr>
        </p:nvSpPr>
        <p:spPr>
          <a:xfrm>
            <a:off x="609600" y="830350"/>
            <a:ext cx="10972800" cy="968953"/>
          </a:xfrm>
        </p:spPr>
        <p:txBody>
          <a:bodyPr/>
          <a:lstStyle/>
          <a:p>
            <a:r>
              <a:rPr lang="sv-SE"/>
              <a:t>Klicka här för att ändra mall för rubrikformat</a:t>
            </a:r>
          </a:p>
        </p:txBody>
      </p:sp>
      <p:pic>
        <p:nvPicPr>
          <p:cNvPr id="58" name="Bildobjekt 57">
            <a:extLst>
              <a:ext uri="{FF2B5EF4-FFF2-40B4-BE49-F238E27FC236}">
                <a16:creationId xmlns:a16="http://schemas.microsoft.com/office/drawing/2014/main" id="{4031CE5B-45C3-4A02-8FFF-59395D166D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
        <p:nvSpPr>
          <p:cNvPr id="59" name="Platshållare för bild 4">
            <a:extLst>
              <a:ext uri="{FF2B5EF4-FFF2-40B4-BE49-F238E27FC236}">
                <a16:creationId xmlns:a16="http://schemas.microsoft.com/office/drawing/2014/main" id="{5AAD0A5E-5F3F-4D41-B206-C59953E55F39}"/>
              </a:ext>
            </a:extLst>
          </p:cNvPr>
          <p:cNvSpPr>
            <a:spLocks noGrp="1"/>
          </p:cNvSpPr>
          <p:nvPr>
            <p:ph type="pic" sz="quarter" idx="111" hasCustomPrompt="1"/>
          </p:nvPr>
        </p:nvSpPr>
        <p:spPr>
          <a:xfrm>
            <a:off x="609599" y="4108665"/>
            <a:ext cx="1768283" cy="1768283"/>
          </a:xfrm>
          <a:prstGeom prst="ellipse">
            <a:avLst/>
          </a:prstGeom>
          <a:solidFill>
            <a:schemeClr val="bg1">
              <a:lumMod val="95000"/>
            </a:schemeClr>
          </a:solidFill>
        </p:spPr>
        <p:txBody>
          <a:bodyPr/>
          <a:lstStyle>
            <a:lvl1pPr marL="0" indent="0">
              <a:buNone/>
              <a:defRPr/>
            </a:lvl1pPr>
          </a:lstStyle>
          <a:p>
            <a:r>
              <a:rPr lang="en-GB"/>
              <a:t> </a:t>
            </a:r>
          </a:p>
        </p:txBody>
      </p:sp>
      <p:sp>
        <p:nvSpPr>
          <p:cNvPr id="66" name="Platshållare för text 45">
            <a:extLst>
              <a:ext uri="{FF2B5EF4-FFF2-40B4-BE49-F238E27FC236}">
                <a16:creationId xmlns:a16="http://schemas.microsoft.com/office/drawing/2014/main" id="{6BEA9447-F4F5-475C-8764-63FDB30A0284}"/>
              </a:ext>
            </a:extLst>
          </p:cNvPr>
          <p:cNvSpPr>
            <a:spLocks noGrp="1"/>
          </p:cNvSpPr>
          <p:nvPr>
            <p:ph type="body" sz="quarter" idx="73" hasCustomPrompt="1"/>
          </p:nvPr>
        </p:nvSpPr>
        <p:spPr>
          <a:xfrm>
            <a:off x="2593041" y="2651757"/>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67" name="Platshållare för text 42">
            <a:extLst>
              <a:ext uri="{FF2B5EF4-FFF2-40B4-BE49-F238E27FC236}">
                <a16:creationId xmlns:a16="http://schemas.microsoft.com/office/drawing/2014/main" id="{B1EBAF81-FEE9-4C11-A65F-CF9CF2DB315A}"/>
              </a:ext>
            </a:extLst>
          </p:cNvPr>
          <p:cNvSpPr>
            <a:spLocks noGrp="1"/>
          </p:cNvSpPr>
          <p:nvPr>
            <p:ph type="body" sz="quarter" idx="72" hasCustomPrompt="1"/>
          </p:nvPr>
        </p:nvSpPr>
        <p:spPr>
          <a:xfrm>
            <a:off x="2593041" y="2263797"/>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
        <p:nvSpPr>
          <p:cNvPr id="72" name="Platshållare för text 45">
            <a:extLst>
              <a:ext uri="{FF2B5EF4-FFF2-40B4-BE49-F238E27FC236}">
                <a16:creationId xmlns:a16="http://schemas.microsoft.com/office/drawing/2014/main" id="{80F8BBF0-09C9-4585-9368-482DE8FF83F0}"/>
              </a:ext>
            </a:extLst>
          </p:cNvPr>
          <p:cNvSpPr>
            <a:spLocks noGrp="1"/>
          </p:cNvSpPr>
          <p:nvPr>
            <p:ph type="body" sz="quarter" idx="112" hasCustomPrompt="1"/>
          </p:nvPr>
        </p:nvSpPr>
        <p:spPr>
          <a:xfrm>
            <a:off x="2593041" y="4722481"/>
            <a:ext cx="3967557" cy="979197"/>
          </a:xfrm>
          <a:prstGeom prst="rect">
            <a:avLst/>
          </a:prstGeom>
        </p:spPr>
        <p:txBody>
          <a:bodyPr lIns="108000" tIns="0" bIns="0">
            <a:normAutofit/>
          </a:bodyPr>
          <a:lstStyle>
            <a:lvl1pPr marL="0" indent="0" algn="l">
              <a:buNone/>
              <a:defRPr sz="1600"/>
            </a:lvl1pPr>
          </a:lstStyle>
          <a:p>
            <a:pPr lvl="0"/>
            <a:r>
              <a:rPr lang="sv-SE"/>
              <a:t>Titel</a:t>
            </a:r>
          </a:p>
        </p:txBody>
      </p:sp>
      <p:sp>
        <p:nvSpPr>
          <p:cNvPr id="73" name="Platshållare för text 42">
            <a:extLst>
              <a:ext uri="{FF2B5EF4-FFF2-40B4-BE49-F238E27FC236}">
                <a16:creationId xmlns:a16="http://schemas.microsoft.com/office/drawing/2014/main" id="{E0440F6B-783A-4762-AC9D-F8D1F6AE346F}"/>
              </a:ext>
            </a:extLst>
          </p:cNvPr>
          <p:cNvSpPr>
            <a:spLocks noGrp="1"/>
          </p:cNvSpPr>
          <p:nvPr>
            <p:ph type="body" sz="quarter" idx="113" hasCustomPrompt="1"/>
          </p:nvPr>
        </p:nvSpPr>
        <p:spPr>
          <a:xfrm>
            <a:off x="2593041" y="4334521"/>
            <a:ext cx="3967557" cy="319598"/>
          </a:xfrm>
          <a:prstGeom prst="rect">
            <a:avLst/>
          </a:prstGeom>
        </p:spPr>
        <p:txBody>
          <a:bodyPr lIns="108000" tIns="0" bIns="0" anchor="t" anchorCtr="0">
            <a:normAutofit/>
          </a:bodyPr>
          <a:lstStyle>
            <a:lvl1pPr marL="0" indent="0" algn="l">
              <a:lnSpc>
                <a:spcPct val="100000"/>
              </a:lnSpc>
              <a:spcBef>
                <a:spcPts val="0"/>
              </a:spcBef>
              <a:buNone/>
              <a:defRPr sz="2000" b="0" cap="none" baseline="0">
                <a:solidFill>
                  <a:schemeClr val="accent1"/>
                </a:solidFill>
                <a:latin typeface="+mj-lt"/>
              </a:defRPr>
            </a:lvl1pPr>
            <a:lvl2pPr marL="0" indent="0">
              <a:lnSpc>
                <a:spcPct val="100000"/>
              </a:lnSpc>
              <a:buNone/>
              <a:defRPr sz="1100"/>
            </a:lvl2pPr>
            <a:lvl3pPr>
              <a:defRPr sz="1100"/>
            </a:lvl3pPr>
            <a:lvl4pPr>
              <a:defRPr sz="1100"/>
            </a:lvl4pPr>
            <a:lvl5pPr>
              <a:defRPr sz="1100"/>
            </a:lvl5pPr>
          </a:lstStyle>
          <a:p>
            <a:pPr lvl="0"/>
            <a:r>
              <a:rPr lang="sv-SE"/>
              <a:t>Namn</a:t>
            </a:r>
          </a:p>
        </p:txBody>
      </p:sp>
    </p:spTree>
    <p:extLst>
      <p:ext uri="{BB962C8B-B14F-4D97-AF65-F5344CB8AC3E}">
        <p14:creationId xmlns:p14="http://schemas.microsoft.com/office/powerpoint/2010/main" val="3428469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77E642-4C61-1BC5-BC3B-3F4CCBAB673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FB731707-51A6-CAA6-0833-27569E7F9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EEFC1EC-4FBD-5E86-0514-DB64BED76434}"/>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5" name="Platshållare för sidfot 4">
            <a:extLst>
              <a:ext uri="{FF2B5EF4-FFF2-40B4-BE49-F238E27FC236}">
                <a16:creationId xmlns:a16="http://schemas.microsoft.com/office/drawing/2014/main" id="{F27AFC89-184A-404F-4799-C86409F77DF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B104E76-C476-63D5-8C8E-9B6564E3DED3}"/>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64967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BC55DD-D251-10F6-5A6D-00FA38BFFB9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0C5CC09-E635-CE10-36AB-2B92B526350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44454EE-E710-7044-FD65-29A16197EF9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941C736-A448-0C99-4FC9-761478C7EAEB}"/>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6" name="Platshållare för sidfot 5">
            <a:extLst>
              <a:ext uri="{FF2B5EF4-FFF2-40B4-BE49-F238E27FC236}">
                <a16:creationId xmlns:a16="http://schemas.microsoft.com/office/drawing/2014/main" id="{AE1CE99B-85BD-3824-134F-C358BE459E8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7B4340-3762-F241-A15B-3622529473A6}"/>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69332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A1C3FB-DF04-4662-511B-6949ED94879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03FB23C-530B-93C7-2EF8-A328F2510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D185147-A5C1-366B-FB42-99E154DEA99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A24E529-EB2B-A23D-A931-AFE56D8EE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00A0076-D90D-F6EF-A409-8D64811446C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6437F41-849C-B2DB-C1D1-9E2216DC0416}"/>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8" name="Platshållare för sidfot 7">
            <a:extLst>
              <a:ext uri="{FF2B5EF4-FFF2-40B4-BE49-F238E27FC236}">
                <a16:creationId xmlns:a16="http://schemas.microsoft.com/office/drawing/2014/main" id="{5B452D82-6C03-E7CD-6EE3-6D1DACC7AB6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C742AADA-4E2E-A1B6-7A50-B090912136B7}"/>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223083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1DB36C-E7E2-A46B-B555-87E7A478F41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308F53A-0774-0064-B813-8DE6BD3AEBB8}"/>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4" name="Platshållare för sidfot 3">
            <a:extLst>
              <a:ext uri="{FF2B5EF4-FFF2-40B4-BE49-F238E27FC236}">
                <a16:creationId xmlns:a16="http://schemas.microsoft.com/office/drawing/2014/main" id="{BBC9CD66-64CE-DE4F-6628-6AD14F01F80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EE1B39F-6497-FA6C-9061-2A0DE7A10124}"/>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120598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8546FD6-B225-F385-9FCD-4ED81D68C4BD}"/>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3" name="Platshållare för sidfot 2">
            <a:extLst>
              <a:ext uri="{FF2B5EF4-FFF2-40B4-BE49-F238E27FC236}">
                <a16:creationId xmlns:a16="http://schemas.microsoft.com/office/drawing/2014/main" id="{BE702DF4-3E10-0A1D-E04E-E499880F4EA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D385925-2B90-28F5-3AA9-E9C755614C62}"/>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63669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E12EF4-5452-210D-4B3C-AE85EC2A7EB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14B0BF7-F94E-958D-A436-C44883EE59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4AF05EC-B138-F8BD-5082-9D41BF23F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BEF7CEF-4CC9-2CFA-65C4-99233AEEC77E}"/>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6" name="Platshållare för sidfot 5">
            <a:extLst>
              <a:ext uri="{FF2B5EF4-FFF2-40B4-BE49-F238E27FC236}">
                <a16:creationId xmlns:a16="http://schemas.microsoft.com/office/drawing/2014/main" id="{531301B8-1EF8-6DB2-E5E4-FD716EA27B6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31D76C7-1B7A-7D14-12C7-64F6F1E7016E}"/>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326727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686305-B03A-275C-ED7E-263A5E69A52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9DB076F-E39E-1E28-C078-7F4B8DC6E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D1CF558B-9220-1C58-01D1-9002D8831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1879BC5-8091-8704-485F-1534B985A71A}"/>
              </a:ext>
            </a:extLst>
          </p:cNvPr>
          <p:cNvSpPr>
            <a:spLocks noGrp="1"/>
          </p:cNvSpPr>
          <p:nvPr>
            <p:ph type="dt" sz="half" idx="10"/>
          </p:nvPr>
        </p:nvSpPr>
        <p:spPr/>
        <p:txBody>
          <a:bodyPr/>
          <a:lstStyle/>
          <a:p>
            <a:fld id="{E729C260-FBE8-4AD7-9D3F-ABC99745E486}" type="datetimeFigureOut">
              <a:rPr lang="sv-SE" smtClean="0"/>
              <a:t>2023-03-03</a:t>
            </a:fld>
            <a:endParaRPr lang="sv-SE"/>
          </a:p>
        </p:txBody>
      </p:sp>
      <p:sp>
        <p:nvSpPr>
          <p:cNvPr id="6" name="Platshållare för sidfot 5">
            <a:extLst>
              <a:ext uri="{FF2B5EF4-FFF2-40B4-BE49-F238E27FC236}">
                <a16:creationId xmlns:a16="http://schemas.microsoft.com/office/drawing/2014/main" id="{179E214D-1A3B-9CD0-2085-66ADA4CA4FF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3E972A0-1139-03F7-73E6-6D97C8619302}"/>
              </a:ext>
            </a:extLst>
          </p:cNvPr>
          <p:cNvSpPr>
            <a:spLocks noGrp="1"/>
          </p:cNvSpPr>
          <p:nvPr>
            <p:ph type="sldNum" sz="quarter" idx="12"/>
          </p:nvPr>
        </p:nvSpPr>
        <p:spPr/>
        <p:txBody>
          <a:bodyPr/>
          <a:lstStyle/>
          <a:p>
            <a:fld id="{E7A0E2C8-9EE2-4EFF-9B43-810D550EA325}" type="slidenum">
              <a:rPr lang="sv-SE" smtClean="0"/>
              <a:t>‹#›</a:t>
            </a:fld>
            <a:endParaRPr lang="sv-SE"/>
          </a:p>
        </p:txBody>
      </p:sp>
    </p:spTree>
    <p:extLst>
      <p:ext uri="{BB962C8B-B14F-4D97-AF65-F5344CB8AC3E}">
        <p14:creationId xmlns:p14="http://schemas.microsoft.com/office/powerpoint/2010/main" val="83337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62BE269-4A05-20C7-7B26-C3DB6BC2E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AF89A73-8F00-9B97-933C-32CE77C70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EE3DEA3-C224-32AB-3337-0362A887D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9C260-FBE8-4AD7-9D3F-ABC99745E486}" type="datetimeFigureOut">
              <a:rPr lang="sv-SE" smtClean="0"/>
              <a:t>2023-03-03</a:t>
            </a:fld>
            <a:endParaRPr lang="sv-SE"/>
          </a:p>
        </p:txBody>
      </p:sp>
      <p:sp>
        <p:nvSpPr>
          <p:cNvPr id="5" name="Platshållare för sidfot 4">
            <a:extLst>
              <a:ext uri="{FF2B5EF4-FFF2-40B4-BE49-F238E27FC236}">
                <a16:creationId xmlns:a16="http://schemas.microsoft.com/office/drawing/2014/main" id="{A681177A-E6EA-F5F5-7F1E-7DA7BBD53F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B5EFC93-C445-6299-84D3-6DF88E21E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0E2C8-9EE2-4EFF-9B43-810D550EA325}" type="slidenum">
              <a:rPr lang="sv-SE" smtClean="0"/>
              <a:t>‹#›</a:t>
            </a:fld>
            <a:endParaRPr lang="sv-SE"/>
          </a:p>
        </p:txBody>
      </p:sp>
    </p:spTree>
    <p:extLst>
      <p:ext uri="{BB962C8B-B14F-4D97-AF65-F5344CB8AC3E}">
        <p14:creationId xmlns:p14="http://schemas.microsoft.com/office/powerpoint/2010/main" val="878898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830350"/>
            <a:ext cx="10972800" cy="968953"/>
          </a:xfrm>
          <a:prstGeom prst="rect">
            <a:avLst/>
          </a:prstGeom>
        </p:spPr>
        <p:txBody>
          <a:bodyPr vert="horz" lIns="0" tIns="0" rIns="0" bIns="0" rtlCol="0" anchor="t" anchorCtr="0">
            <a:normAutofit/>
          </a:bodyPr>
          <a:lstStyle/>
          <a:p>
            <a:r>
              <a:rPr lang="sv-SE"/>
              <a:t>Klicka här för att ändra format</a:t>
            </a:r>
          </a:p>
        </p:txBody>
      </p:sp>
      <p:sp>
        <p:nvSpPr>
          <p:cNvPr id="3" name="Platshållare för text 2"/>
          <p:cNvSpPr>
            <a:spLocks noGrp="1"/>
          </p:cNvSpPr>
          <p:nvPr>
            <p:ph type="body" idx="1"/>
          </p:nvPr>
        </p:nvSpPr>
        <p:spPr>
          <a:xfrm>
            <a:off x="609601" y="1799303"/>
            <a:ext cx="9690201" cy="432686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5" name="Platshållare för sidfot 4"/>
          <p:cNvSpPr>
            <a:spLocks noGrp="1"/>
          </p:cNvSpPr>
          <p:nvPr>
            <p:ph type="ftr" sz="quarter" idx="3"/>
          </p:nvPr>
        </p:nvSpPr>
        <p:spPr>
          <a:xfrm>
            <a:off x="6808512" y="6364218"/>
            <a:ext cx="3860800" cy="365125"/>
          </a:xfrm>
          <a:prstGeom prst="rect">
            <a:avLst/>
          </a:prstGeom>
        </p:spPr>
        <p:txBody>
          <a:bodyPr vert="horz" lIns="91440" tIns="45720" rIns="91440" bIns="45720" rtlCol="0" anchor="ctr"/>
          <a:lstStyle>
            <a:lvl1pPr algn="r">
              <a:defRPr sz="1333">
                <a:solidFill>
                  <a:schemeClr val="tx1"/>
                </a:solidFill>
                <a:latin typeface="+mj-lt"/>
              </a:defRPr>
            </a:lvl1pPr>
          </a:lstStyle>
          <a:p>
            <a:endParaRPr lang="sv-SE"/>
          </a:p>
        </p:txBody>
      </p:sp>
      <p:sp>
        <p:nvSpPr>
          <p:cNvPr id="6" name="Platshållare för bildnummer 5"/>
          <p:cNvSpPr>
            <a:spLocks noGrp="1"/>
          </p:cNvSpPr>
          <p:nvPr>
            <p:ph type="sldNum" sz="quarter" idx="4"/>
          </p:nvPr>
        </p:nvSpPr>
        <p:spPr>
          <a:xfrm>
            <a:off x="10697497" y="6356351"/>
            <a:ext cx="884903" cy="365125"/>
          </a:xfrm>
          <a:prstGeom prst="rect">
            <a:avLst/>
          </a:prstGeom>
        </p:spPr>
        <p:txBody>
          <a:bodyPr vert="horz" lIns="91440" tIns="45720" rIns="91440" bIns="45720" rtlCol="0" anchor="ctr"/>
          <a:lstStyle>
            <a:lvl1pPr algn="r">
              <a:defRPr sz="1333">
                <a:solidFill>
                  <a:schemeClr val="tx1">
                    <a:tint val="75000"/>
                  </a:schemeClr>
                </a:solidFill>
                <a:latin typeface="+mj-lt"/>
              </a:defRPr>
            </a:lvl1pPr>
          </a:lstStyle>
          <a:p>
            <a:fld id="{94DA6F32-A9B6-40E3-8F6A-B518FCF14CBD}" type="slidenum">
              <a:rPr lang="sv-SE" smtClean="0"/>
              <a:t>‹#›</a:t>
            </a:fld>
            <a:endParaRPr lang="sv-SE"/>
          </a:p>
        </p:txBody>
      </p:sp>
      <p:sp>
        <p:nvSpPr>
          <p:cNvPr id="4" name="Platshållare för datum 3">
            <a:extLst>
              <a:ext uri="{FF2B5EF4-FFF2-40B4-BE49-F238E27FC236}">
                <a16:creationId xmlns:a16="http://schemas.microsoft.com/office/drawing/2014/main" id="{DF43BFED-CA8F-42EB-8B2A-18C4A99BE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pic>
        <p:nvPicPr>
          <p:cNvPr id="8" name="Bildobjekt 7">
            <a:extLst>
              <a:ext uri="{FF2B5EF4-FFF2-40B4-BE49-F238E27FC236}">
                <a16:creationId xmlns:a16="http://schemas.microsoft.com/office/drawing/2014/main" id="{511A4981-E7B0-4335-9CD6-D5FF50D8C7E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48884" y="355429"/>
            <a:ext cx="434343" cy="233646"/>
          </a:xfrm>
          <a:prstGeom prst="rect">
            <a:avLst/>
          </a:prstGeom>
        </p:spPr>
      </p:pic>
    </p:spTree>
    <p:extLst>
      <p:ext uri="{BB962C8B-B14F-4D97-AF65-F5344CB8AC3E}">
        <p14:creationId xmlns:p14="http://schemas.microsoft.com/office/powerpoint/2010/main" val="2843178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41716542-DDBA-A59E-BF84-CCDC9A41691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58469" t="-478" r="20836" b="27937"/>
          <a:stretch/>
        </p:blipFill>
        <p:spPr>
          <a:xfrm flipH="1">
            <a:off x="0" y="1215444"/>
            <a:ext cx="7086216" cy="5762530"/>
          </a:xfrm>
          <a:prstGeom prst="rect">
            <a:avLst/>
          </a:prstGeom>
        </p:spPr>
      </p:pic>
      <p:pic>
        <p:nvPicPr>
          <p:cNvPr id="9" name="Bildobjekt 8">
            <a:extLst>
              <a:ext uri="{FF2B5EF4-FFF2-40B4-BE49-F238E27FC236}">
                <a16:creationId xmlns:a16="http://schemas.microsoft.com/office/drawing/2014/main" id="{4FA1D01B-1C18-5F33-EA55-2C9063CA5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942" y="348792"/>
            <a:ext cx="2020846" cy="471340"/>
          </a:xfrm>
          <a:prstGeom prst="rect">
            <a:avLst/>
          </a:prstGeom>
        </p:spPr>
      </p:pic>
      <p:sp>
        <p:nvSpPr>
          <p:cNvPr id="6" name="Rubrik 2">
            <a:extLst>
              <a:ext uri="{FF2B5EF4-FFF2-40B4-BE49-F238E27FC236}">
                <a16:creationId xmlns:a16="http://schemas.microsoft.com/office/drawing/2014/main" id="{9E1C9A22-D339-801D-0A91-8374243ECE6B}"/>
              </a:ext>
            </a:extLst>
          </p:cNvPr>
          <p:cNvSpPr txBox="1">
            <a:spLocks/>
          </p:cNvSpPr>
          <p:nvPr/>
        </p:nvSpPr>
        <p:spPr>
          <a:xfrm>
            <a:off x="1481958" y="2626684"/>
            <a:ext cx="4662089" cy="1470025"/>
          </a:xfrm>
          <a:prstGeom prst="rect">
            <a:avLst/>
          </a:prstGeom>
        </p:spPr>
        <p:txBody>
          <a:bodyPr vert="horz" lIns="0" tIns="0" rIns="0" bIns="0" rtlCol="0" anchor="b" anchorCtr="0">
            <a:noAutofit/>
          </a:bodyPr>
          <a:lstStyle>
            <a:lvl1pPr algn="l" defTabSz="1219170" rtl="0" eaLnBrk="1" latinLnBrk="0" hangingPunct="1">
              <a:spcBef>
                <a:spcPct val="0"/>
              </a:spcBef>
              <a:buNone/>
              <a:defRPr sz="4267" b="1" kern="1200">
                <a:solidFill>
                  <a:schemeClr val="bg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Calibri"/>
                <a:ea typeface="+mj-ea"/>
                <a:cs typeface="+mj-cs"/>
              </a:rPr>
              <a:t>Omställningsfonden och</a:t>
            </a:r>
            <a:br>
              <a:rPr kumimoji="0" lang="sv-SE" sz="3200" b="1" i="0" u="none" strike="noStrike" kern="1200" cap="none" spc="0" normalizeH="0" baseline="0" noProof="0">
                <a:ln>
                  <a:noFill/>
                </a:ln>
                <a:solidFill>
                  <a:srgbClr val="FFFFFF"/>
                </a:solidFill>
                <a:effectLst/>
                <a:uLnTx/>
                <a:uFillTx/>
                <a:latin typeface="Calibri"/>
                <a:ea typeface="+mj-ea"/>
                <a:cs typeface="+mj-cs"/>
              </a:rPr>
            </a:br>
            <a:r>
              <a:rPr kumimoji="0" lang="sv-SE" sz="3200" b="1" i="0" u="none" strike="noStrike" kern="1200" cap="none" spc="0" normalizeH="0" baseline="0" noProof="0">
                <a:ln>
                  <a:noFill/>
                </a:ln>
                <a:solidFill>
                  <a:srgbClr val="FFFFFF"/>
                </a:solidFill>
                <a:effectLst/>
                <a:uLnTx/>
                <a:uFillTx/>
                <a:latin typeface="Calibri"/>
                <a:ea typeface="+mj-ea"/>
                <a:cs typeface="+mj-cs"/>
              </a:rPr>
              <a:t>Kompetens- och </a:t>
            </a:r>
            <a:br>
              <a:rPr kumimoji="0" lang="sv-SE" sz="3200" b="1" i="0" u="none" strike="noStrike" kern="1200" cap="none" spc="0" normalizeH="0" baseline="0" noProof="0">
                <a:ln>
                  <a:noFill/>
                </a:ln>
                <a:solidFill>
                  <a:srgbClr val="FFFFFF"/>
                </a:solidFill>
                <a:effectLst/>
                <a:uLnTx/>
                <a:uFillTx/>
                <a:latin typeface="Calibri"/>
                <a:ea typeface="+mj-ea"/>
                <a:cs typeface="+mj-cs"/>
              </a:rPr>
            </a:br>
            <a:r>
              <a:rPr kumimoji="0" lang="sv-SE" sz="3200" b="1" i="0" u="none" strike="noStrike" kern="1200" cap="none" spc="0" normalizeH="0" baseline="0" noProof="0">
                <a:ln>
                  <a:noFill/>
                </a:ln>
                <a:solidFill>
                  <a:srgbClr val="FFFFFF"/>
                </a:solidFill>
                <a:effectLst/>
                <a:uLnTx/>
                <a:uFillTx/>
                <a:latin typeface="Calibri"/>
                <a:ea typeface="+mj-ea"/>
                <a:cs typeface="+mj-cs"/>
              </a:rPr>
              <a:t>omställningsavtalet </a:t>
            </a:r>
            <a:br>
              <a:rPr kumimoji="0" lang="sv-SE" sz="3200" b="1" i="0" u="none" strike="noStrike" kern="1200" cap="none" spc="0" normalizeH="0" baseline="0" noProof="0">
                <a:ln>
                  <a:noFill/>
                </a:ln>
                <a:solidFill>
                  <a:srgbClr val="FFFFFF"/>
                </a:solidFill>
                <a:effectLst/>
                <a:uLnTx/>
                <a:uFillTx/>
                <a:latin typeface="Calibri"/>
                <a:ea typeface="+mj-ea"/>
                <a:cs typeface="+mj-cs"/>
              </a:rPr>
            </a:br>
            <a:r>
              <a:rPr kumimoji="0" lang="sv-SE" sz="3200" b="1" i="0" u="none" strike="noStrike" kern="1200" cap="none" spc="0" normalizeH="0" baseline="0" noProof="0">
                <a:ln>
                  <a:noFill/>
                </a:ln>
                <a:solidFill>
                  <a:srgbClr val="FFFFFF"/>
                </a:solidFill>
                <a:effectLst/>
                <a:uLnTx/>
                <a:uFillTx/>
                <a:latin typeface="Calibri"/>
                <a:ea typeface="+mj-ea"/>
                <a:cs typeface="+mj-cs"/>
              </a:rPr>
              <a:t>– KOM-KR</a:t>
            </a:r>
          </a:p>
        </p:txBody>
      </p:sp>
      <p:sp>
        <p:nvSpPr>
          <p:cNvPr id="7" name="Underrubrik 3">
            <a:extLst>
              <a:ext uri="{FF2B5EF4-FFF2-40B4-BE49-F238E27FC236}">
                <a16:creationId xmlns:a16="http://schemas.microsoft.com/office/drawing/2014/main" id="{2D32A496-26D2-2867-96D8-D4DDF400C4F4}"/>
              </a:ext>
            </a:extLst>
          </p:cNvPr>
          <p:cNvSpPr txBox="1">
            <a:spLocks/>
          </p:cNvSpPr>
          <p:nvPr/>
        </p:nvSpPr>
        <p:spPr>
          <a:xfrm>
            <a:off x="1481958" y="4617163"/>
            <a:ext cx="5657529" cy="1288149"/>
          </a:xfrm>
          <a:prstGeom prst="rect">
            <a:avLst/>
          </a:prstGeom>
        </p:spPr>
        <p:txBody>
          <a:bodyPr vert="horz" lIns="0" tIns="0" rIns="0" bIns="0" rtlCol="0">
            <a:normAutofit/>
          </a:bodyPr>
          <a:lstStyle>
            <a:lvl1pPr marL="0" indent="0" algn="l" defTabSz="1219170" rtl="0" eaLnBrk="1" latinLnBrk="0" hangingPunct="1">
              <a:spcBef>
                <a:spcPts val="1067"/>
              </a:spcBef>
              <a:buClr>
                <a:schemeClr val="accent1"/>
              </a:buClr>
              <a:buFont typeface="Arial" pitchFamily="34" charset="0"/>
              <a:buNone/>
              <a:defRPr sz="2933" kern="1200">
                <a:solidFill>
                  <a:schemeClr val="bg1"/>
                </a:solidFill>
                <a:latin typeface="+mn-lt"/>
                <a:ea typeface="+mn-ea"/>
                <a:cs typeface="+mn-cs"/>
              </a:defRPr>
            </a:lvl1pPr>
            <a:lvl2pPr marL="609585" indent="0" algn="ctr" defTabSz="1219170" rtl="0" eaLnBrk="1" latinLnBrk="0" hangingPunct="1">
              <a:spcBef>
                <a:spcPts val="1067"/>
              </a:spcBef>
              <a:buClr>
                <a:schemeClr val="accent1"/>
              </a:buClr>
              <a:buFont typeface="Arial" pitchFamily="34" charset="0"/>
              <a:buNone/>
              <a:defRPr sz="2400" kern="1200">
                <a:solidFill>
                  <a:schemeClr val="tx1">
                    <a:tint val="75000"/>
                  </a:schemeClr>
                </a:solidFill>
                <a:latin typeface="+mn-lt"/>
                <a:ea typeface="+mn-ea"/>
                <a:cs typeface="+mn-cs"/>
              </a:defRPr>
            </a:lvl2pPr>
            <a:lvl3pPr marL="1219170" indent="0" algn="ctr" defTabSz="1219170" rtl="0" eaLnBrk="1" latinLnBrk="0" hangingPunct="1">
              <a:spcBef>
                <a:spcPts val="1067"/>
              </a:spcBef>
              <a:buClr>
                <a:schemeClr val="accent1"/>
              </a:buClr>
              <a:buFont typeface="Arial" pitchFamily="34" charset="0"/>
              <a:buNone/>
              <a:defRPr sz="2133" kern="1200">
                <a:solidFill>
                  <a:schemeClr val="tx1">
                    <a:tint val="75000"/>
                  </a:schemeClr>
                </a:solidFill>
                <a:latin typeface="+mn-lt"/>
                <a:ea typeface="+mn-ea"/>
                <a:cs typeface="+mn-cs"/>
              </a:defRPr>
            </a:lvl3pPr>
            <a:lvl4pPr marL="1828754" indent="0" algn="ctr" defTabSz="1219170" rtl="0" eaLnBrk="1" latinLnBrk="0" hangingPunct="1">
              <a:spcBef>
                <a:spcPts val="1067"/>
              </a:spcBef>
              <a:buClr>
                <a:schemeClr val="accent1"/>
              </a:buClr>
              <a:buFont typeface="Arial" pitchFamily="34" charset="0"/>
              <a:buNone/>
              <a:tabLst/>
              <a:defRPr sz="2133" kern="12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itchFamily="34" charset="0"/>
              <a:buNone/>
              <a:defRPr sz="2133" kern="1200">
                <a:solidFill>
                  <a:schemeClr val="tx1">
                    <a:tint val="75000"/>
                  </a:schemeClr>
                </a:solidFill>
                <a:latin typeface="+mj-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r>
              <a:rPr lang="sv-SE" sz="3300" dirty="0">
                <a:solidFill>
                  <a:srgbClr val="FFFFFF"/>
                </a:solidFill>
                <a:latin typeface="Calibri Light"/>
              </a:rPr>
              <a:t>Mats Skalberg, Rådgivare</a:t>
            </a:r>
          </a:p>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r>
              <a:rPr lang="sv-SE" sz="3300" dirty="0">
                <a:solidFill>
                  <a:srgbClr val="FFFFFF"/>
                </a:solidFill>
                <a:latin typeface="Calibri Light"/>
              </a:rPr>
              <a:t>Susanna Nordlund, Rådgivare</a:t>
            </a:r>
          </a:p>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endParaRPr kumimoji="0" lang="sv-SE" sz="33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l" defTabSz="1219170" rtl="0" eaLnBrk="1" fontAlgn="auto" latinLnBrk="0" hangingPunct="1">
              <a:lnSpc>
                <a:spcPct val="100000"/>
              </a:lnSpc>
              <a:spcBef>
                <a:spcPts val="1067"/>
              </a:spcBef>
              <a:spcAft>
                <a:spcPts val="0"/>
              </a:spcAft>
              <a:buClr>
                <a:srgbClr val="22B2A6"/>
              </a:buClr>
              <a:buSzTx/>
              <a:buFont typeface="Arial" pitchFamily="34" charset="0"/>
              <a:buNone/>
              <a:tabLst/>
              <a:defRPr/>
            </a:pPr>
            <a:endParaRPr kumimoji="0" lang="sv-SE" sz="2400" b="0"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1231844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7">
            <a:extLst>
              <a:ext uri="{FF2B5EF4-FFF2-40B4-BE49-F238E27FC236}">
                <a16:creationId xmlns:a16="http://schemas.microsoft.com/office/drawing/2014/main" id="{79121F42-A02E-4E38-A6F9-6BDF9A9AFF2F}"/>
              </a:ext>
            </a:extLst>
          </p:cNvPr>
          <p:cNvSpPr/>
          <p:nvPr/>
        </p:nvSpPr>
        <p:spPr>
          <a:xfrm>
            <a:off x="609600" y="1845289"/>
            <a:ext cx="4335728" cy="4611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Rectangle 28">
            <a:extLst>
              <a:ext uri="{FF2B5EF4-FFF2-40B4-BE49-F238E27FC236}">
                <a16:creationId xmlns:a16="http://schemas.microsoft.com/office/drawing/2014/main" id="{6263DB47-7410-4E01-BCC5-C18644833555}"/>
              </a:ext>
            </a:extLst>
          </p:cNvPr>
          <p:cNvSpPr/>
          <p:nvPr/>
        </p:nvSpPr>
        <p:spPr>
          <a:xfrm>
            <a:off x="5082077" y="1845290"/>
            <a:ext cx="3066962" cy="4611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9">
            <a:extLst>
              <a:ext uri="{FF2B5EF4-FFF2-40B4-BE49-F238E27FC236}">
                <a16:creationId xmlns:a16="http://schemas.microsoft.com/office/drawing/2014/main" id="{24B1E466-0419-437D-8566-23FD42833F6E}"/>
              </a:ext>
            </a:extLst>
          </p:cNvPr>
          <p:cNvSpPr/>
          <p:nvPr/>
        </p:nvSpPr>
        <p:spPr>
          <a:xfrm>
            <a:off x="8285770" y="1845289"/>
            <a:ext cx="2506202" cy="24172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0">
            <a:extLst>
              <a:ext uri="{FF2B5EF4-FFF2-40B4-BE49-F238E27FC236}">
                <a16:creationId xmlns:a16="http://schemas.microsoft.com/office/drawing/2014/main" id="{8E7DF831-67C9-43E5-BDCC-62C83998FD25}"/>
              </a:ext>
            </a:extLst>
          </p:cNvPr>
          <p:cNvSpPr/>
          <p:nvPr/>
        </p:nvSpPr>
        <p:spPr>
          <a:xfrm>
            <a:off x="8285770" y="4401127"/>
            <a:ext cx="2506202" cy="20554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ruta 16">
            <a:extLst>
              <a:ext uri="{FF2B5EF4-FFF2-40B4-BE49-F238E27FC236}">
                <a16:creationId xmlns:a16="http://schemas.microsoft.com/office/drawing/2014/main" id="{27FD81E9-76E5-47A8-8D48-6DF9839AD795}"/>
              </a:ext>
            </a:extLst>
          </p:cNvPr>
          <p:cNvSpPr txBox="1"/>
          <p:nvPr/>
        </p:nvSpPr>
        <p:spPr>
          <a:xfrm>
            <a:off x="5202595" y="2127098"/>
            <a:ext cx="2825925" cy="2400657"/>
          </a:xfrm>
          <a:prstGeom prst="rect">
            <a:avLst/>
          </a:prstGeom>
          <a:noFill/>
        </p:spPr>
        <p:txBody>
          <a:bodyPr wrap="square">
            <a:spAutoFit/>
          </a:bodyPr>
          <a:lstStyle/>
          <a:p>
            <a:pPr marL="0" indent="0">
              <a:buNone/>
            </a:pPr>
            <a:r>
              <a:rPr lang="sv-SE" sz="2000" b="1">
                <a:solidFill>
                  <a:schemeClr val="bg1"/>
                </a:solidFill>
                <a:latin typeface="+mj-lt"/>
              </a:rPr>
              <a:t>Tillsvidareanställda och tidsbegränsat anställda inom:</a:t>
            </a:r>
          </a:p>
          <a:p>
            <a:pPr marL="0" indent="0">
              <a:buNone/>
            </a:pPr>
            <a:endParaRPr lang="sv-SE" sz="1000" b="1">
              <a:solidFill>
                <a:schemeClr val="bg1"/>
              </a:solidFill>
              <a:latin typeface="+mj-lt"/>
            </a:endParaRPr>
          </a:p>
          <a:p>
            <a:pPr marL="373062" lvl="1" indent="-342900">
              <a:buFont typeface="Arial" panose="020B0604020202020204" pitchFamily="34" charset="0"/>
              <a:buChar char="•"/>
            </a:pPr>
            <a:r>
              <a:rPr lang="sv-SE" sz="2000">
                <a:solidFill>
                  <a:schemeClr val="bg1"/>
                </a:solidFill>
                <a:latin typeface="+mj-lt"/>
              </a:rPr>
              <a:t>Kommun</a:t>
            </a:r>
          </a:p>
          <a:p>
            <a:pPr marL="373062" lvl="1" indent="-342900">
              <a:buFont typeface="Arial" panose="020B0604020202020204" pitchFamily="34" charset="0"/>
              <a:buChar char="•"/>
            </a:pPr>
            <a:r>
              <a:rPr lang="sv-SE" sz="2000">
                <a:solidFill>
                  <a:schemeClr val="bg1"/>
                </a:solidFill>
                <a:latin typeface="+mj-lt"/>
              </a:rPr>
              <a:t>Region</a:t>
            </a:r>
          </a:p>
          <a:p>
            <a:pPr marL="373062" lvl="1" indent="-342900">
              <a:buFont typeface="Arial" panose="020B0604020202020204" pitchFamily="34" charset="0"/>
              <a:buChar char="•"/>
            </a:pPr>
            <a:r>
              <a:rPr lang="sv-SE" sz="2000">
                <a:solidFill>
                  <a:schemeClr val="bg1"/>
                </a:solidFill>
                <a:latin typeface="+mj-lt"/>
              </a:rPr>
              <a:t>Kommunalt företag </a:t>
            </a:r>
            <a:br>
              <a:rPr lang="sv-SE" sz="2000">
                <a:solidFill>
                  <a:schemeClr val="bg1"/>
                </a:solidFill>
                <a:latin typeface="+mj-lt"/>
              </a:rPr>
            </a:br>
            <a:r>
              <a:rPr lang="sv-SE" sz="2000">
                <a:solidFill>
                  <a:schemeClr val="bg1"/>
                </a:solidFill>
                <a:latin typeface="+mj-lt"/>
              </a:rPr>
              <a:t>i </a:t>
            </a:r>
            <a:r>
              <a:rPr lang="sv-SE" sz="2000" err="1">
                <a:solidFill>
                  <a:schemeClr val="bg1"/>
                </a:solidFill>
                <a:latin typeface="+mj-lt"/>
              </a:rPr>
              <a:t>Sobona</a:t>
            </a:r>
            <a:endParaRPr lang="sv-SE" sz="2000">
              <a:solidFill>
                <a:schemeClr val="bg1"/>
              </a:solidFill>
              <a:latin typeface="+mj-lt"/>
            </a:endParaRPr>
          </a:p>
        </p:txBody>
      </p:sp>
      <p:sp>
        <p:nvSpPr>
          <p:cNvPr id="19" name="textruta 18">
            <a:extLst>
              <a:ext uri="{FF2B5EF4-FFF2-40B4-BE49-F238E27FC236}">
                <a16:creationId xmlns:a16="http://schemas.microsoft.com/office/drawing/2014/main" id="{736C80D1-B189-46A9-BF83-27B6B5752952}"/>
              </a:ext>
            </a:extLst>
          </p:cNvPr>
          <p:cNvSpPr txBox="1"/>
          <p:nvPr/>
        </p:nvSpPr>
        <p:spPr>
          <a:xfrm>
            <a:off x="8429514" y="4492518"/>
            <a:ext cx="2218713" cy="1785104"/>
          </a:xfrm>
          <a:prstGeom prst="rect">
            <a:avLst/>
          </a:prstGeom>
          <a:noFill/>
        </p:spPr>
        <p:txBody>
          <a:bodyPr wrap="square">
            <a:spAutoFit/>
          </a:bodyPr>
          <a:lstStyle/>
          <a:p>
            <a:pPr marL="0" indent="0">
              <a:buNone/>
            </a:pPr>
            <a:r>
              <a:rPr lang="sv-SE" sz="2000" b="1">
                <a:solidFill>
                  <a:schemeClr val="bg1"/>
                </a:solidFill>
                <a:latin typeface="+mj-lt"/>
              </a:rPr>
              <a:t>Arbetat i genomsnitt:</a:t>
            </a:r>
          </a:p>
          <a:p>
            <a:pPr marL="0" indent="0">
              <a:buNone/>
            </a:pPr>
            <a:endParaRPr lang="sv-SE" sz="1000" b="1">
              <a:solidFill>
                <a:schemeClr val="bg1"/>
              </a:solidFill>
              <a:latin typeface="+mj-lt"/>
            </a:endParaRPr>
          </a:p>
          <a:p>
            <a:r>
              <a:rPr lang="sv-SE" sz="2000">
                <a:solidFill>
                  <a:schemeClr val="bg1"/>
                </a:solidFill>
              </a:rPr>
              <a:t>Minst 16h/v i minst 12 mån under en </a:t>
            </a:r>
            <a:r>
              <a:rPr lang="sv-SE" sz="2000" err="1">
                <a:solidFill>
                  <a:schemeClr val="bg1"/>
                </a:solidFill>
              </a:rPr>
              <a:t>ramtid</a:t>
            </a:r>
            <a:r>
              <a:rPr lang="sv-SE" sz="2000">
                <a:solidFill>
                  <a:schemeClr val="bg1"/>
                </a:solidFill>
              </a:rPr>
              <a:t> av 24 mån</a:t>
            </a:r>
          </a:p>
        </p:txBody>
      </p:sp>
      <p:sp>
        <p:nvSpPr>
          <p:cNvPr id="21" name="textruta 20">
            <a:extLst>
              <a:ext uri="{FF2B5EF4-FFF2-40B4-BE49-F238E27FC236}">
                <a16:creationId xmlns:a16="http://schemas.microsoft.com/office/drawing/2014/main" id="{7296331C-0785-4B96-9B55-73657FA9B4EF}"/>
              </a:ext>
            </a:extLst>
          </p:cNvPr>
          <p:cNvSpPr txBox="1"/>
          <p:nvPr/>
        </p:nvSpPr>
        <p:spPr>
          <a:xfrm>
            <a:off x="8354134" y="2127098"/>
            <a:ext cx="2369471" cy="1015663"/>
          </a:xfrm>
          <a:prstGeom prst="rect">
            <a:avLst/>
          </a:prstGeom>
          <a:noFill/>
        </p:spPr>
        <p:txBody>
          <a:bodyPr wrap="square" lIns="91440" tIns="45720" rIns="91440" bIns="45720" anchor="t">
            <a:spAutoFit/>
          </a:bodyPr>
          <a:lstStyle/>
          <a:p>
            <a:pPr marL="0" indent="0">
              <a:buNone/>
            </a:pPr>
            <a:r>
              <a:rPr lang="sv-SE" sz="2000">
                <a:solidFill>
                  <a:schemeClr val="bg1"/>
                </a:solidFill>
                <a:latin typeface="+mj-lt"/>
              </a:rPr>
              <a:t>Medarbetaren ansöker själv till Omställningsfonden.</a:t>
            </a:r>
          </a:p>
        </p:txBody>
      </p:sp>
      <p:sp>
        <p:nvSpPr>
          <p:cNvPr id="23" name="textruta 22">
            <a:extLst>
              <a:ext uri="{FF2B5EF4-FFF2-40B4-BE49-F238E27FC236}">
                <a16:creationId xmlns:a16="http://schemas.microsoft.com/office/drawing/2014/main" id="{0766115B-1732-4AE5-8B31-BD6E9CEEFED0}"/>
              </a:ext>
            </a:extLst>
          </p:cNvPr>
          <p:cNvSpPr txBox="1"/>
          <p:nvPr/>
        </p:nvSpPr>
        <p:spPr>
          <a:xfrm>
            <a:off x="960401" y="2127098"/>
            <a:ext cx="3451766" cy="2759730"/>
          </a:xfrm>
          <a:prstGeom prst="rect">
            <a:avLst/>
          </a:prstGeom>
          <a:noFill/>
        </p:spPr>
        <p:txBody>
          <a:bodyPr wrap="square" lIns="91440" tIns="45720" rIns="91440" bIns="45720" anchor="t">
            <a:spAutoFit/>
          </a:bodyPr>
          <a:lstStyle/>
          <a:p>
            <a:pPr>
              <a:spcBef>
                <a:spcPts val="1600"/>
              </a:spcBef>
            </a:pPr>
            <a:r>
              <a:rPr lang="sv-SE" sz="2000" b="1" dirty="0">
                <a:solidFill>
                  <a:schemeClr val="bg1"/>
                </a:solidFill>
                <a:latin typeface="+mj-lt"/>
              </a:rPr>
              <a:t>Vad innebär stödet?</a:t>
            </a:r>
          </a:p>
          <a:p>
            <a:pPr>
              <a:spcBef>
                <a:spcPts val="1600"/>
              </a:spcBef>
            </a:pPr>
            <a:r>
              <a:rPr lang="sv-SE" sz="2000" dirty="0">
                <a:solidFill>
                  <a:schemeClr val="bg1"/>
                </a:solidFill>
                <a:latin typeface="+mj-lt"/>
              </a:rPr>
              <a:t>Det individuellt grundläggande stödet kan bestå av inledande kartläggningssamtal, rådgivning, vägledning och validering och utformas i dialog mellan medarbetaren och Omställningsfonden.</a:t>
            </a:r>
          </a:p>
        </p:txBody>
      </p:sp>
      <p:grpSp>
        <p:nvGrpSpPr>
          <p:cNvPr id="9" name="Grupp 8">
            <a:extLst>
              <a:ext uri="{FF2B5EF4-FFF2-40B4-BE49-F238E27FC236}">
                <a16:creationId xmlns:a16="http://schemas.microsoft.com/office/drawing/2014/main" id="{468FC336-CEE0-0175-077A-8E258189FE9A}"/>
              </a:ext>
            </a:extLst>
          </p:cNvPr>
          <p:cNvGrpSpPr/>
          <p:nvPr/>
        </p:nvGrpSpPr>
        <p:grpSpPr>
          <a:xfrm>
            <a:off x="0" y="0"/>
            <a:ext cx="11493623" cy="2019739"/>
            <a:chOff x="0" y="0"/>
            <a:chExt cx="11493623" cy="2019739"/>
          </a:xfrm>
        </p:grpSpPr>
        <p:sp>
          <p:nvSpPr>
            <p:cNvPr id="10" name="Rektangel: ett hörn rundat 9">
              <a:extLst>
                <a:ext uri="{FF2B5EF4-FFF2-40B4-BE49-F238E27FC236}">
                  <a16:creationId xmlns:a16="http://schemas.microsoft.com/office/drawing/2014/main" id="{AC858AD3-F5DA-3603-DEC8-4E6A68CACF5E}"/>
                </a:ext>
              </a:extLst>
            </p:cNvPr>
            <p:cNvSpPr/>
            <p:nvPr/>
          </p:nvSpPr>
          <p:spPr>
            <a:xfrm flipV="1">
              <a:off x="0" y="0"/>
              <a:ext cx="3256156" cy="830350"/>
            </a:xfrm>
            <a:prstGeom prst="round1Rect">
              <a:avLst>
                <a:gd name="adj" fmla="val 50000"/>
              </a:avLst>
            </a:prstGeom>
            <a:solidFill>
              <a:srgbClr val="31287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9CE48876-0DA1-B3F8-E887-2844B9F49F43}"/>
                </a:ext>
              </a:extLst>
            </p:cNvPr>
            <p:cNvSpPr txBox="1"/>
            <p:nvPr/>
          </p:nvSpPr>
          <p:spPr>
            <a:xfrm>
              <a:off x="609598" y="220436"/>
              <a:ext cx="2337709" cy="461665"/>
            </a:xfrm>
            <a:prstGeom prst="rect">
              <a:avLst/>
            </a:prstGeom>
            <a:noFill/>
          </p:spPr>
          <p:txBody>
            <a:bodyPr wrap="square" rtlCol="0">
              <a:spAutoFit/>
            </a:bodyPr>
            <a:lstStyle/>
            <a:p>
              <a:r>
                <a:rPr lang="sv-SE" sz="2400" b="1">
                  <a:solidFill>
                    <a:schemeClr val="bg1"/>
                  </a:solidFill>
                </a:rPr>
                <a:t>Kompetensstöd</a:t>
              </a:r>
            </a:p>
          </p:txBody>
        </p:sp>
        <p:sp>
          <p:nvSpPr>
            <p:cNvPr id="12" name="Rubrik 2">
              <a:extLst>
                <a:ext uri="{FF2B5EF4-FFF2-40B4-BE49-F238E27FC236}">
                  <a16:creationId xmlns:a16="http://schemas.microsoft.com/office/drawing/2014/main" id="{5B46E1AA-EFC0-0116-8FC0-6660A1A05877}"/>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sz="3200"/>
                <a:t>Individuellt grundläggande stöd</a:t>
              </a:r>
            </a:p>
          </p:txBody>
        </p:sp>
      </p:grpSp>
    </p:spTree>
    <p:extLst>
      <p:ext uri="{BB962C8B-B14F-4D97-AF65-F5344CB8AC3E}">
        <p14:creationId xmlns:p14="http://schemas.microsoft.com/office/powerpoint/2010/main" val="295420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7">
            <a:extLst>
              <a:ext uri="{FF2B5EF4-FFF2-40B4-BE49-F238E27FC236}">
                <a16:creationId xmlns:a16="http://schemas.microsoft.com/office/drawing/2014/main" id="{79121F42-A02E-4E38-A6F9-6BDF9A9AFF2F}"/>
              </a:ext>
            </a:extLst>
          </p:cNvPr>
          <p:cNvSpPr/>
          <p:nvPr/>
        </p:nvSpPr>
        <p:spPr>
          <a:xfrm>
            <a:off x="609600" y="1845289"/>
            <a:ext cx="4722826" cy="4611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Rectangle 28">
            <a:extLst>
              <a:ext uri="{FF2B5EF4-FFF2-40B4-BE49-F238E27FC236}">
                <a16:creationId xmlns:a16="http://schemas.microsoft.com/office/drawing/2014/main" id="{6263DB47-7410-4E01-BCC5-C18644833555}"/>
              </a:ext>
            </a:extLst>
          </p:cNvPr>
          <p:cNvSpPr/>
          <p:nvPr/>
        </p:nvSpPr>
        <p:spPr>
          <a:xfrm>
            <a:off x="5476169" y="1845290"/>
            <a:ext cx="2672870" cy="4611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9">
            <a:extLst>
              <a:ext uri="{FF2B5EF4-FFF2-40B4-BE49-F238E27FC236}">
                <a16:creationId xmlns:a16="http://schemas.microsoft.com/office/drawing/2014/main" id="{24B1E466-0419-437D-8566-23FD42833F6E}"/>
              </a:ext>
            </a:extLst>
          </p:cNvPr>
          <p:cNvSpPr/>
          <p:nvPr/>
        </p:nvSpPr>
        <p:spPr>
          <a:xfrm>
            <a:off x="8285770" y="1845289"/>
            <a:ext cx="2506202" cy="19111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0">
            <a:extLst>
              <a:ext uri="{FF2B5EF4-FFF2-40B4-BE49-F238E27FC236}">
                <a16:creationId xmlns:a16="http://schemas.microsoft.com/office/drawing/2014/main" id="{8E7DF831-67C9-43E5-BDCC-62C83998FD25}"/>
              </a:ext>
            </a:extLst>
          </p:cNvPr>
          <p:cNvSpPr/>
          <p:nvPr/>
        </p:nvSpPr>
        <p:spPr>
          <a:xfrm>
            <a:off x="8285770" y="3894860"/>
            <a:ext cx="2506202" cy="25617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ruta 16">
            <a:extLst>
              <a:ext uri="{FF2B5EF4-FFF2-40B4-BE49-F238E27FC236}">
                <a16:creationId xmlns:a16="http://schemas.microsoft.com/office/drawing/2014/main" id="{27FD81E9-76E5-47A8-8D48-6DF9839AD795}"/>
              </a:ext>
            </a:extLst>
          </p:cNvPr>
          <p:cNvSpPr txBox="1"/>
          <p:nvPr/>
        </p:nvSpPr>
        <p:spPr>
          <a:xfrm>
            <a:off x="5613655" y="2158145"/>
            <a:ext cx="2528370" cy="3939540"/>
          </a:xfrm>
          <a:prstGeom prst="rect">
            <a:avLst/>
          </a:prstGeom>
          <a:noFill/>
        </p:spPr>
        <p:txBody>
          <a:bodyPr wrap="square">
            <a:spAutoFit/>
          </a:bodyPr>
          <a:lstStyle/>
          <a:p>
            <a:pPr marL="0" indent="0">
              <a:buNone/>
            </a:pPr>
            <a:r>
              <a:rPr lang="sv-SE" sz="2000" b="1">
                <a:solidFill>
                  <a:schemeClr val="bg1"/>
                </a:solidFill>
                <a:latin typeface="+mj-lt"/>
              </a:rPr>
              <a:t>Tillsvidareanställda och tidsbegränsat anställda* inom:</a:t>
            </a:r>
          </a:p>
          <a:p>
            <a:pPr marL="0" indent="0">
              <a:buNone/>
            </a:pPr>
            <a:endParaRPr lang="sv-SE" sz="1000" b="1">
              <a:solidFill>
                <a:schemeClr val="bg1"/>
              </a:solidFill>
              <a:latin typeface="+mj-lt"/>
            </a:endParaRPr>
          </a:p>
          <a:p>
            <a:pPr marL="373062" lvl="1" indent="-342900">
              <a:buFont typeface="Arial" panose="020B0604020202020204" pitchFamily="34" charset="0"/>
              <a:buChar char="•"/>
            </a:pPr>
            <a:r>
              <a:rPr lang="sv-SE" sz="2000">
                <a:solidFill>
                  <a:schemeClr val="bg1"/>
                </a:solidFill>
                <a:latin typeface="+mj-lt"/>
              </a:rPr>
              <a:t>Kommun</a:t>
            </a:r>
          </a:p>
          <a:p>
            <a:pPr marL="373062" lvl="1" indent="-342900">
              <a:buFont typeface="Arial" panose="020B0604020202020204" pitchFamily="34" charset="0"/>
              <a:buChar char="•"/>
            </a:pPr>
            <a:r>
              <a:rPr lang="sv-SE" sz="2000">
                <a:solidFill>
                  <a:schemeClr val="bg1"/>
                </a:solidFill>
                <a:latin typeface="+mj-lt"/>
              </a:rPr>
              <a:t>Region</a:t>
            </a:r>
          </a:p>
          <a:p>
            <a:pPr marL="373062" lvl="1" indent="-342900">
              <a:buFont typeface="Arial" panose="020B0604020202020204" pitchFamily="34" charset="0"/>
              <a:buChar char="•"/>
            </a:pPr>
            <a:r>
              <a:rPr lang="sv-SE" sz="2000">
                <a:solidFill>
                  <a:schemeClr val="bg1"/>
                </a:solidFill>
                <a:latin typeface="+mj-lt"/>
              </a:rPr>
              <a:t>Kommunalt företag </a:t>
            </a:r>
            <a:br>
              <a:rPr lang="sv-SE" sz="2000">
                <a:solidFill>
                  <a:schemeClr val="bg1"/>
                </a:solidFill>
                <a:latin typeface="+mj-lt"/>
              </a:rPr>
            </a:br>
            <a:r>
              <a:rPr lang="sv-SE" sz="2000">
                <a:solidFill>
                  <a:schemeClr val="bg1"/>
                </a:solidFill>
                <a:latin typeface="+mj-lt"/>
              </a:rPr>
              <a:t>i </a:t>
            </a:r>
            <a:r>
              <a:rPr lang="sv-SE" sz="2000" err="1">
                <a:solidFill>
                  <a:schemeClr val="bg1"/>
                </a:solidFill>
                <a:latin typeface="+mj-lt"/>
              </a:rPr>
              <a:t>Sobona</a:t>
            </a:r>
            <a:endParaRPr lang="sv-SE" sz="2000">
              <a:solidFill>
                <a:schemeClr val="bg1"/>
              </a:solidFill>
              <a:latin typeface="+mj-lt"/>
            </a:endParaRPr>
          </a:p>
          <a:p>
            <a:pPr marL="30162" lvl="1"/>
            <a:endParaRPr lang="sv-SE" sz="2000">
              <a:solidFill>
                <a:schemeClr val="bg1"/>
              </a:solidFill>
              <a:latin typeface="+mj-lt"/>
            </a:endParaRPr>
          </a:p>
          <a:p>
            <a:pPr marL="30162" lvl="1"/>
            <a:r>
              <a:rPr lang="sv-SE" sz="2000">
                <a:solidFill>
                  <a:schemeClr val="bg1"/>
                </a:solidFill>
                <a:latin typeface="+mj-lt"/>
              </a:rPr>
              <a:t>*Förlängt studiestöd gäller endast tillsvidareanställda.</a:t>
            </a:r>
          </a:p>
        </p:txBody>
      </p:sp>
      <p:sp>
        <p:nvSpPr>
          <p:cNvPr id="23" name="textruta 22">
            <a:extLst>
              <a:ext uri="{FF2B5EF4-FFF2-40B4-BE49-F238E27FC236}">
                <a16:creationId xmlns:a16="http://schemas.microsoft.com/office/drawing/2014/main" id="{0766115B-1732-4AE5-8B31-BD6E9CEEFED0}"/>
              </a:ext>
            </a:extLst>
          </p:cNvPr>
          <p:cNvSpPr txBox="1"/>
          <p:nvPr/>
        </p:nvSpPr>
        <p:spPr>
          <a:xfrm>
            <a:off x="996697" y="2350445"/>
            <a:ext cx="4335728" cy="3477875"/>
          </a:xfrm>
          <a:prstGeom prst="rect">
            <a:avLst/>
          </a:prstGeom>
          <a:noFill/>
        </p:spPr>
        <p:txBody>
          <a:bodyPr wrap="square">
            <a:spAutoFit/>
          </a:bodyPr>
          <a:lstStyle/>
          <a:p>
            <a:r>
              <a:rPr lang="sv-SE" sz="2000" dirty="0">
                <a:solidFill>
                  <a:schemeClr val="bg1"/>
                </a:solidFill>
                <a:latin typeface="+mj-lt"/>
              </a:rPr>
              <a:t>Det finns flera olika studiestöd. </a:t>
            </a:r>
          </a:p>
          <a:p>
            <a:endParaRPr lang="sv-SE" sz="2000" dirty="0">
              <a:solidFill>
                <a:schemeClr val="bg1"/>
              </a:solidFill>
              <a:latin typeface="+mj-lt"/>
            </a:endParaRPr>
          </a:p>
          <a:p>
            <a:r>
              <a:rPr lang="sv-SE" sz="2000" dirty="0">
                <a:solidFill>
                  <a:schemeClr val="bg1"/>
                </a:solidFill>
                <a:latin typeface="+mj-lt"/>
              </a:rPr>
              <a:t>Ett av dessa är omställningsstudiestödet som är statligt finansierat och hanteras av CSN.</a:t>
            </a:r>
          </a:p>
          <a:p>
            <a:endParaRPr lang="sv-SE" sz="2000" dirty="0">
              <a:solidFill>
                <a:schemeClr val="bg1"/>
              </a:solidFill>
              <a:latin typeface="+mj-lt"/>
            </a:endParaRPr>
          </a:p>
          <a:p>
            <a:r>
              <a:rPr lang="sv-SE" sz="2000" dirty="0">
                <a:solidFill>
                  <a:schemeClr val="bg1"/>
                </a:solidFill>
                <a:latin typeface="+mj-lt"/>
              </a:rPr>
              <a:t>Det finns även flera olika typer av kollektivavtalade studiestöd, som Omställningsfonden kan bevilja: kortvarigt-, kompletterande- och förlängt studiestöd</a:t>
            </a:r>
            <a:r>
              <a:rPr lang="sv-SE" sz="2000">
                <a:solidFill>
                  <a:schemeClr val="bg1"/>
                </a:solidFill>
                <a:latin typeface="+mj-lt"/>
              </a:rPr>
              <a:t>. </a:t>
            </a:r>
            <a:endParaRPr lang="sv-SE" sz="2000" dirty="0">
              <a:solidFill>
                <a:schemeClr val="bg1"/>
              </a:solidFill>
              <a:latin typeface="+mj-lt"/>
            </a:endParaRPr>
          </a:p>
        </p:txBody>
      </p:sp>
      <p:sp>
        <p:nvSpPr>
          <p:cNvPr id="8" name="textruta 7">
            <a:extLst>
              <a:ext uri="{FF2B5EF4-FFF2-40B4-BE49-F238E27FC236}">
                <a16:creationId xmlns:a16="http://schemas.microsoft.com/office/drawing/2014/main" id="{164FCE5B-B3AF-1F8A-1B9D-32E4869A5AFB}"/>
              </a:ext>
            </a:extLst>
          </p:cNvPr>
          <p:cNvSpPr txBox="1"/>
          <p:nvPr/>
        </p:nvSpPr>
        <p:spPr>
          <a:xfrm>
            <a:off x="8429514" y="4055931"/>
            <a:ext cx="2202239" cy="2400657"/>
          </a:xfrm>
          <a:prstGeom prst="rect">
            <a:avLst/>
          </a:prstGeom>
          <a:noFill/>
        </p:spPr>
        <p:txBody>
          <a:bodyPr wrap="square">
            <a:spAutoFit/>
          </a:bodyPr>
          <a:lstStyle/>
          <a:p>
            <a:pPr marL="0" indent="0">
              <a:buNone/>
            </a:pPr>
            <a:r>
              <a:rPr lang="sv-SE" sz="2000" b="1" dirty="0">
                <a:solidFill>
                  <a:schemeClr val="bg1"/>
                </a:solidFill>
                <a:latin typeface="+mj-lt"/>
              </a:rPr>
              <a:t>Arbetat i genomsnitt:</a:t>
            </a:r>
          </a:p>
          <a:p>
            <a:pPr marL="0" indent="0">
              <a:buNone/>
            </a:pPr>
            <a:endParaRPr lang="sv-SE" sz="1000" b="1" dirty="0">
              <a:solidFill>
                <a:schemeClr val="bg1"/>
              </a:solidFill>
              <a:latin typeface="+mj-lt"/>
            </a:endParaRPr>
          </a:p>
          <a:p>
            <a:r>
              <a:rPr lang="sv-SE" sz="2000" dirty="0">
                <a:solidFill>
                  <a:schemeClr val="bg1"/>
                </a:solidFill>
              </a:rPr>
              <a:t>Minst 16h/v under minst 8 av de senaste 14 åren, och minst 12 av de senaste 24 mån.</a:t>
            </a:r>
          </a:p>
        </p:txBody>
      </p:sp>
      <p:sp>
        <p:nvSpPr>
          <p:cNvPr id="9" name="textruta 8">
            <a:extLst>
              <a:ext uri="{FF2B5EF4-FFF2-40B4-BE49-F238E27FC236}">
                <a16:creationId xmlns:a16="http://schemas.microsoft.com/office/drawing/2014/main" id="{69C378D0-2BE7-3025-1766-FE946A41473F}"/>
              </a:ext>
            </a:extLst>
          </p:cNvPr>
          <p:cNvSpPr txBox="1"/>
          <p:nvPr/>
        </p:nvSpPr>
        <p:spPr>
          <a:xfrm>
            <a:off x="8429514" y="2158145"/>
            <a:ext cx="2369471" cy="1015663"/>
          </a:xfrm>
          <a:prstGeom prst="rect">
            <a:avLst/>
          </a:prstGeom>
          <a:noFill/>
        </p:spPr>
        <p:txBody>
          <a:bodyPr wrap="square" lIns="91440" tIns="45720" rIns="91440" bIns="45720" anchor="t">
            <a:spAutoFit/>
          </a:bodyPr>
          <a:lstStyle/>
          <a:p>
            <a:pPr marL="0" indent="0">
              <a:buNone/>
            </a:pPr>
            <a:r>
              <a:rPr lang="sv-SE" sz="2000">
                <a:solidFill>
                  <a:schemeClr val="bg1"/>
                </a:solidFill>
                <a:latin typeface="+mj-lt"/>
              </a:rPr>
              <a:t>Medarbetaren ansöker själv till Omställningsfonden.</a:t>
            </a:r>
            <a:endParaRPr lang="sv-SE" sz="2000">
              <a:solidFill>
                <a:schemeClr val="bg1"/>
              </a:solidFill>
              <a:latin typeface="+mj-lt"/>
              <a:cs typeface="Calibri"/>
            </a:endParaRPr>
          </a:p>
        </p:txBody>
      </p:sp>
      <p:grpSp>
        <p:nvGrpSpPr>
          <p:cNvPr id="13" name="Grupp 12">
            <a:extLst>
              <a:ext uri="{FF2B5EF4-FFF2-40B4-BE49-F238E27FC236}">
                <a16:creationId xmlns:a16="http://schemas.microsoft.com/office/drawing/2014/main" id="{1C4FBD91-9ECC-F114-44F4-530D2BE8076F}"/>
              </a:ext>
            </a:extLst>
          </p:cNvPr>
          <p:cNvGrpSpPr/>
          <p:nvPr/>
        </p:nvGrpSpPr>
        <p:grpSpPr>
          <a:xfrm>
            <a:off x="0" y="0"/>
            <a:ext cx="11493623" cy="2019739"/>
            <a:chOff x="0" y="0"/>
            <a:chExt cx="11493623" cy="2019739"/>
          </a:xfrm>
        </p:grpSpPr>
        <p:sp>
          <p:nvSpPr>
            <p:cNvPr id="14" name="Rektangel: ett hörn rundat 13">
              <a:extLst>
                <a:ext uri="{FF2B5EF4-FFF2-40B4-BE49-F238E27FC236}">
                  <a16:creationId xmlns:a16="http://schemas.microsoft.com/office/drawing/2014/main" id="{10B151EB-485B-FEC9-00A0-F163E71925C6}"/>
                </a:ext>
              </a:extLst>
            </p:cNvPr>
            <p:cNvSpPr/>
            <p:nvPr/>
          </p:nvSpPr>
          <p:spPr>
            <a:xfrm flipV="1">
              <a:off x="0" y="0"/>
              <a:ext cx="3256156" cy="830350"/>
            </a:xfrm>
            <a:prstGeom prst="round1Rect">
              <a:avLst>
                <a:gd name="adj" fmla="val 50000"/>
              </a:avLst>
            </a:prstGeom>
            <a:solidFill>
              <a:srgbClr val="31287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4C921154-45BA-CBCD-3160-A8B66A768F22}"/>
                </a:ext>
              </a:extLst>
            </p:cNvPr>
            <p:cNvSpPr txBox="1"/>
            <p:nvPr/>
          </p:nvSpPr>
          <p:spPr>
            <a:xfrm>
              <a:off x="609598" y="220436"/>
              <a:ext cx="2337709" cy="461665"/>
            </a:xfrm>
            <a:prstGeom prst="rect">
              <a:avLst/>
            </a:prstGeom>
            <a:noFill/>
          </p:spPr>
          <p:txBody>
            <a:bodyPr wrap="square" rtlCol="0">
              <a:spAutoFit/>
            </a:bodyPr>
            <a:lstStyle/>
            <a:p>
              <a:r>
                <a:rPr lang="sv-SE" sz="2400" b="1">
                  <a:solidFill>
                    <a:schemeClr val="bg1"/>
                  </a:solidFill>
                </a:rPr>
                <a:t>Kompetensstöd</a:t>
              </a:r>
            </a:p>
          </p:txBody>
        </p:sp>
        <p:sp>
          <p:nvSpPr>
            <p:cNvPr id="16" name="Rubrik 2">
              <a:extLst>
                <a:ext uri="{FF2B5EF4-FFF2-40B4-BE49-F238E27FC236}">
                  <a16:creationId xmlns:a16="http://schemas.microsoft.com/office/drawing/2014/main" id="{39452DC8-50CB-3B08-1094-6DDD62787F40}"/>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sz="3200"/>
                <a:t>Studiestöd</a:t>
              </a:r>
            </a:p>
          </p:txBody>
        </p:sp>
      </p:grpSp>
    </p:spTree>
    <p:extLst>
      <p:ext uri="{BB962C8B-B14F-4D97-AF65-F5344CB8AC3E}">
        <p14:creationId xmlns:p14="http://schemas.microsoft.com/office/powerpoint/2010/main" val="2483021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upp 12">
            <a:extLst>
              <a:ext uri="{FF2B5EF4-FFF2-40B4-BE49-F238E27FC236}">
                <a16:creationId xmlns:a16="http://schemas.microsoft.com/office/drawing/2014/main" id="{2BD93AD2-39DF-4678-BFB0-F1282B6E40C8}"/>
              </a:ext>
            </a:extLst>
          </p:cNvPr>
          <p:cNvGrpSpPr/>
          <p:nvPr/>
        </p:nvGrpSpPr>
        <p:grpSpPr>
          <a:xfrm>
            <a:off x="0" y="0"/>
            <a:ext cx="11493623" cy="2019739"/>
            <a:chOff x="0" y="0"/>
            <a:chExt cx="11493623" cy="2019739"/>
          </a:xfrm>
        </p:grpSpPr>
        <p:sp>
          <p:nvSpPr>
            <p:cNvPr id="14" name="Rektangel: ett hörn rundat 13">
              <a:extLst>
                <a:ext uri="{FF2B5EF4-FFF2-40B4-BE49-F238E27FC236}">
                  <a16:creationId xmlns:a16="http://schemas.microsoft.com/office/drawing/2014/main" id="{A1E14498-F22C-1A99-30C4-68B692A58882}"/>
                </a:ext>
              </a:extLst>
            </p:cNvPr>
            <p:cNvSpPr/>
            <p:nvPr/>
          </p:nvSpPr>
          <p:spPr>
            <a:xfrm flipV="1">
              <a:off x="0" y="0"/>
              <a:ext cx="3256156" cy="830350"/>
            </a:xfrm>
            <a:prstGeom prst="round1Rect">
              <a:avLst>
                <a:gd name="adj" fmla="val 50000"/>
              </a:avLst>
            </a:prstGeom>
            <a:solidFill>
              <a:srgbClr val="31287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CEF7C76D-6637-0141-DC4E-E51D3E643BD8}"/>
                </a:ext>
              </a:extLst>
            </p:cNvPr>
            <p:cNvSpPr txBox="1"/>
            <p:nvPr/>
          </p:nvSpPr>
          <p:spPr>
            <a:xfrm>
              <a:off x="609598" y="220436"/>
              <a:ext cx="2337709" cy="461665"/>
            </a:xfrm>
            <a:prstGeom prst="rect">
              <a:avLst/>
            </a:prstGeom>
            <a:noFill/>
          </p:spPr>
          <p:txBody>
            <a:bodyPr wrap="square" rtlCol="0">
              <a:spAutoFit/>
            </a:bodyPr>
            <a:lstStyle/>
            <a:p>
              <a:r>
                <a:rPr lang="sv-SE" sz="2400" b="1">
                  <a:solidFill>
                    <a:schemeClr val="bg1"/>
                  </a:solidFill>
                </a:rPr>
                <a:t>Kompetensstöd</a:t>
              </a:r>
            </a:p>
          </p:txBody>
        </p:sp>
        <p:sp>
          <p:nvSpPr>
            <p:cNvPr id="16" name="Rubrik 2">
              <a:extLst>
                <a:ext uri="{FF2B5EF4-FFF2-40B4-BE49-F238E27FC236}">
                  <a16:creationId xmlns:a16="http://schemas.microsoft.com/office/drawing/2014/main" id="{487D5FFF-3EA3-B5A4-D90B-DF000FE1F381}"/>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Kollektivavtalade studiestöd</a:t>
              </a:r>
              <a:endParaRPr lang="sv-SE" sz="3200"/>
            </a:p>
          </p:txBody>
        </p:sp>
      </p:grpSp>
      <p:sp>
        <p:nvSpPr>
          <p:cNvPr id="19" name="textruta 18">
            <a:extLst>
              <a:ext uri="{FF2B5EF4-FFF2-40B4-BE49-F238E27FC236}">
                <a16:creationId xmlns:a16="http://schemas.microsoft.com/office/drawing/2014/main" id="{C1B0C605-CF3A-0FE6-0F91-9C3104F1D4CF}"/>
              </a:ext>
            </a:extLst>
          </p:cNvPr>
          <p:cNvSpPr txBox="1"/>
          <p:nvPr/>
        </p:nvSpPr>
        <p:spPr>
          <a:xfrm>
            <a:off x="1534459" y="1836250"/>
            <a:ext cx="10136717" cy="4801314"/>
          </a:xfrm>
          <a:prstGeom prst="rect">
            <a:avLst/>
          </a:prstGeom>
          <a:noFill/>
        </p:spPr>
        <p:txBody>
          <a:bodyPr wrap="square" rtlCol="0">
            <a:spAutoFit/>
          </a:bodyPr>
          <a:lstStyle/>
          <a:p>
            <a:r>
              <a:rPr lang="sv-SE" sz="1800" b="1" i="0" u="none" strike="noStrike" baseline="0">
                <a:solidFill>
                  <a:srgbClr val="211D1E"/>
                </a:solidFill>
                <a:latin typeface="Camphor Pro" panose="020B0504030404020204" pitchFamily="34" charset="0"/>
              </a:rPr>
              <a:t>Kortvarigt studiestöd </a:t>
            </a:r>
            <a:r>
              <a:rPr lang="sv-SE" sz="1800" b="0" i="0" u="none" strike="noStrike" baseline="0">
                <a:solidFill>
                  <a:srgbClr val="211D1E"/>
                </a:solidFill>
                <a:latin typeface="Camphor Pro" panose="020B0504030404020204" pitchFamily="34" charset="0"/>
              </a:rPr>
              <a:t>ersätter del av inkomstbortfall vid utbildning som omfattar längst en </a:t>
            </a:r>
          </a:p>
          <a:p>
            <a:r>
              <a:rPr lang="sv-SE" sz="1800" b="0" i="0" u="none" strike="noStrike" baseline="0">
                <a:solidFill>
                  <a:srgbClr val="211D1E"/>
                </a:solidFill>
                <a:latin typeface="Camphor Pro" panose="020B0504030404020204" pitchFamily="34" charset="0"/>
              </a:rPr>
              <a:t>veckas heltidsstudier. Kortvarigt studiestöd kan ges till såväl tillsvidare- som tidsbegränsat anställda medarbetare, förutsatt att utbildningen stärker den framtida ställningen på arbetsmarknaden, och som möter arbetsmarknadens behov.</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mphor Pro" panose="020B0504030404020204" pitchFamily="34" charset="0"/>
              </a:rPr>
              <a:t>Kompletterande studiestöd </a:t>
            </a:r>
            <a:r>
              <a:rPr lang="sv-SE" sz="1800" b="0" i="0" u="none" strike="noStrike" baseline="0">
                <a:solidFill>
                  <a:srgbClr val="211D1E"/>
                </a:solidFill>
                <a:latin typeface="Camphor Pro" panose="020B0504030404020204" pitchFamily="34" charset="0"/>
              </a:rPr>
              <a:t>ersätter del av inkomstbortfall vid studier med beviljat omställningsstudiestöd. Kompletterande studiestöd kan ges till </a:t>
            </a:r>
            <a:r>
              <a:rPr lang="sv-SE" sz="1800" b="0" i="1" u="none" strike="noStrike" baseline="0">
                <a:solidFill>
                  <a:srgbClr val="211D1E"/>
                </a:solidFill>
                <a:latin typeface="Camphor Pro" panose="020B0504030404020204" pitchFamily="34" charset="0"/>
              </a:rPr>
              <a:t>såväl tillsvidare- som </a:t>
            </a:r>
          </a:p>
          <a:p>
            <a:r>
              <a:rPr lang="sv-SE" sz="1800" b="0" i="1" u="none" strike="noStrike" baseline="0">
                <a:solidFill>
                  <a:srgbClr val="211D1E"/>
                </a:solidFill>
                <a:latin typeface="Camphor Pro" panose="020B0504030404020204" pitchFamily="34" charset="0"/>
              </a:rPr>
              <a:t>tidsbegränsat anställda medarbetare för samma tid som omställningsstudiestöd </a:t>
            </a:r>
          </a:p>
          <a:p>
            <a:r>
              <a:rPr lang="sv-SE" sz="1800" b="0" i="1" u="none" strike="noStrike" baseline="0">
                <a:solidFill>
                  <a:srgbClr val="211D1E"/>
                </a:solidFill>
                <a:latin typeface="Camphor Pro" panose="020B0504030404020204" pitchFamily="34" charset="0"/>
              </a:rPr>
              <a:t>utbetalas av CSN. </a:t>
            </a:r>
          </a:p>
          <a:p>
            <a:endParaRPr lang="sv-SE" sz="1800" b="0" i="0" u="none" strike="noStrike" baseline="0">
              <a:solidFill>
                <a:srgbClr val="211D1E"/>
              </a:solidFill>
              <a:latin typeface="Camphor Pro" panose="020B0504030404020204" pitchFamily="34" charset="0"/>
            </a:endParaRPr>
          </a:p>
          <a:p>
            <a:r>
              <a:rPr lang="sv-SE" sz="1800" b="1" i="0" u="none" strike="noStrike" baseline="0">
                <a:solidFill>
                  <a:srgbClr val="211D1E"/>
                </a:solidFill>
                <a:latin typeface="Camphor Pro" panose="020B0504030404020204" pitchFamily="34" charset="0"/>
              </a:rPr>
              <a:t>Förlängt studiestöd </a:t>
            </a:r>
            <a:r>
              <a:rPr lang="sv-SE" sz="1800" b="0" i="0" u="none" strike="noStrike" baseline="0">
                <a:solidFill>
                  <a:srgbClr val="211D1E"/>
                </a:solidFill>
                <a:latin typeface="Camphor Pro" panose="020B0504030404020204" pitchFamily="34" charset="0"/>
              </a:rPr>
              <a:t>ersätter del av inkomstbortfall vid längre studier och kan beviljas </a:t>
            </a:r>
          </a:p>
          <a:p>
            <a:r>
              <a:rPr lang="sv-SE" sz="1800" b="0" i="0" u="none" strike="noStrike" baseline="0">
                <a:solidFill>
                  <a:srgbClr val="211D1E"/>
                </a:solidFill>
                <a:latin typeface="Camphor Pro" panose="020B0504030404020204" pitchFamily="34" charset="0"/>
              </a:rPr>
              <a:t>för </a:t>
            </a:r>
            <a:r>
              <a:rPr lang="sv-SE" sz="1800" b="0" i="1" u="none" strike="noStrike" baseline="0">
                <a:solidFill>
                  <a:srgbClr val="211D1E"/>
                </a:solidFill>
                <a:latin typeface="Camphor Pro" panose="020B0504030404020204" pitchFamily="34" charset="0"/>
              </a:rPr>
              <a:t>tillsvidareanställda medarbetare som förbrukat det kompletterande studiestödet och omställningsstudiestödet </a:t>
            </a:r>
            <a:r>
              <a:rPr lang="sv-SE" sz="1800" b="0" i="0" u="none" strike="noStrike" baseline="0">
                <a:solidFill>
                  <a:srgbClr val="211D1E"/>
                </a:solidFill>
                <a:latin typeface="Camphor Pro" panose="020B0504030404020204" pitchFamily="34" charset="0"/>
              </a:rPr>
              <a:t>och beräknas i kombination med CSN:s ordinarie studiemedel </a:t>
            </a:r>
          </a:p>
          <a:p>
            <a:r>
              <a:rPr lang="sv-SE" sz="1800" b="0" i="0" u="none" strike="noStrike" baseline="0">
                <a:solidFill>
                  <a:srgbClr val="211D1E"/>
                </a:solidFill>
                <a:latin typeface="Camphor Pro" panose="020B0504030404020204" pitchFamily="34" charset="0"/>
              </a:rPr>
              <a:t>(lån och/eller bidrag). </a:t>
            </a:r>
          </a:p>
          <a:p>
            <a:endParaRPr lang="sv-SE" sz="1800" b="0" i="0" u="none" strike="noStrike" baseline="0">
              <a:solidFill>
                <a:srgbClr val="211D1E"/>
              </a:solidFill>
              <a:latin typeface="Camphor Pro" panose="020B0504030404020204" pitchFamily="34" charset="0"/>
            </a:endParaRPr>
          </a:p>
          <a:p>
            <a:r>
              <a:rPr lang="sv-SE" sz="1800" b="0" i="0" u="none" strike="noStrike" baseline="0">
                <a:solidFill>
                  <a:srgbClr val="211D1E"/>
                </a:solidFill>
                <a:latin typeface="Camphor Pro" panose="020B0504030404020204" pitchFamily="34" charset="0"/>
              </a:rPr>
              <a:t>Det förlängda studiestödet förutsätter att utbildningen, förutom att stärka medarbetarens framtida ställning på arbetsmarknaden, även ska stärka sektorns kompetensförsörjning. </a:t>
            </a:r>
            <a:endParaRPr lang="sv-SE">
              <a:solidFill>
                <a:srgbClr val="211D1E"/>
              </a:solidFill>
              <a:latin typeface="Camphor Pro" panose="020B0504030404020204" pitchFamily="34" charset="0"/>
            </a:endParaRPr>
          </a:p>
        </p:txBody>
      </p:sp>
      <p:pic>
        <p:nvPicPr>
          <p:cNvPr id="3" name="Bildobjekt 2" descr="En bild som visar pil&#10;&#10;Automatiskt genererad beskrivning">
            <a:extLst>
              <a:ext uri="{FF2B5EF4-FFF2-40B4-BE49-F238E27FC236}">
                <a16:creationId xmlns:a16="http://schemas.microsoft.com/office/drawing/2014/main" id="{DD58E712-79DB-327C-DD43-22A22E09E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32" y="1835994"/>
            <a:ext cx="1085906" cy="1085906"/>
          </a:xfrm>
          <a:prstGeom prst="rect">
            <a:avLst/>
          </a:prstGeom>
        </p:spPr>
      </p:pic>
      <p:pic>
        <p:nvPicPr>
          <p:cNvPr id="5" name="Bildobjekt 4" descr="En bild som visar pil&#10;&#10;Automatiskt genererad beskrivning">
            <a:extLst>
              <a:ext uri="{FF2B5EF4-FFF2-40B4-BE49-F238E27FC236}">
                <a16:creationId xmlns:a16="http://schemas.microsoft.com/office/drawing/2014/main" id="{8A925AB8-9E00-5094-1525-75B45F840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72" y="3242745"/>
            <a:ext cx="1085906" cy="1085906"/>
          </a:xfrm>
          <a:prstGeom prst="rect">
            <a:avLst/>
          </a:prstGeom>
        </p:spPr>
      </p:pic>
      <p:pic>
        <p:nvPicPr>
          <p:cNvPr id="7" name="Bildobjekt 6" descr="En bild som visar pil&#10;&#10;Automatiskt genererad beskrivning">
            <a:extLst>
              <a:ext uri="{FF2B5EF4-FFF2-40B4-BE49-F238E27FC236}">
                <a16:creationId xmlns:a16="http://schemas.microsoft.com/office/drawing/2014/main" id="{23FBE3F7-1609-2BAA-1CAC-6DB0A2E7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72" y="4649496"/>
            <a:ext cx="1085906" cy="1085906"/>
          </a:xfrm>
          <a:prstGeom prst="rect">
            <a:avLst/>
          </a:prstGeom>
        </p:spPr>
      </p:pic>
    </p:spTree>
    <p:extLst>
      <p:ext uri="{BB962C8B-B14F-4D97-AF65-F5344CB8AC3E}">
        <p14:creationId xmlns:p14="http://schemas.microsoft.com/office/powerpoint/2010/main" val="3958568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1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01BA2124-729F-9D1F-0BD7-031D2CDBA570}"/>
              </a:ext>
            </a:extLst>
          </p:cNvPr>
          <p:cNvSpPr>
            <a:spLocks noGrp="1"/>
          </p:cNvSpPr>
          <p:nvPr>
            <p:ph type="sldNum" sz="quarter" idx="12"/>
          </p:nvPr>
        </p:nvSpPr>
        <p:spPr/>
        <p:txBody>
          <a:bodyPr/>
          <a:lstStyle/>
          <a:p>
            <a:fld id="{94DA6F32-A9B6-40E3-8F6A-B518FCF14CBD}" type="slidenum">
              <a:rPr lang="sv-SE" smtClean="0"/>
              <a:t>13</a:t>
            </a:fld>
            <a:endParaRPr lang="sv-SE"/>
          </a:p>
        </p:txBody>
      </p:sp>
      <p:sp>
        <p:nvSpPr>
          <p:cNvPr id="6" name="Rubrik 1">
            <a:extLst>
              <a:ext uri="{FF2B5EF4-FFF2-40B4-BE49-F238E27FC236}">
                <a16:creationId xmlns:a16="http://schemas.microsoft.com/office/drawing/2014/main" id="{FC2B6601-D312-9F95-8E8C-4083D77D235D}"/>
              </a:ext>
            </a:extLst>
          </p:cNvPr>
          <p:cNvSpPr txBox="1">
            <a:spLocks/>
          </p:cNvSpPr>
          <p:nvPr/>
        </p:nvSpPr>
        <p:spPr>
          <a:xfrm>
            <a:off x="609600" y="830350"/>
            <a:ext cx="10972800" cy="968953"/>
          </a:xfrm>
          <a:prstGeom prst="rect">
            <a:avLst/>
          </a:prstGeom>
        </p:spPr>
        <p:txBody>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Omställningsstöd </a:t>
            </a:r>
            <a:br>
              <a:rPr lang="sv-SE"/>
            </a:br>
            <a:r>
              <a:rPr lang="sv-SE"/>
              <a:t>– när anställningen tar slut</a:t>
            </a:r>
          </a:p>
        </p:txBody>
      </p:sp>
      <p:sp>
        <p:nvSpPr>
          <p:cNvPr id="7" name="Platshållare för innehåll 2">
            <a:extLst>
              <a:ext uri="{FF2B5EF4-FFF2-40B4-BE49-F238E27FC236}">
                <a16:creationId xmlns:a16="http://schemas.microsoft.com/office/drawing/2014/main" id="{395351FD-F063-759E-89D5-5FAAD5FF723C}"/>
              </a:ext>
            </a:extLst>
          </p:cNvPr>
          <p:cNvSpPr txBox="1">
            <a:spLocks/>
          </p:cNvSpPr>
          <p:nvPr/>
        </p:nvSpPr>
        <p:spPr>
          <a:xfrm>
            <a:off x="609600" y="2106588"/>
            <a:ext cx="5197455" cy="4149765"/>
          </a:xfrm>
          <a:prstGeom prst="roundRect">
            <a:avLst>
              <a:gd name="adj" fmla="val 2635"/>
            </a:avLst>
          </a:prstGeom>
        </p:spPr>
        <p:txBody>
          <a:bodyPr>
            <a:normAutofit/>
          </a:bodyPr>
          <a:lst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r>
              <a:rPr lang="sv-SE" sz="2400"/>
              <a:t>Olika typer av omställningsstöd i samband med att anställningen upphör på grund av arbetsbrist eller sjukdom, eller genom att en tidsbegränsad anställning löpt ut.</a:t>
            </a:r>
          </a:p>
        </p:txBody>
      </p:sp>
    </p:spTree>
    <p:extLst>
      <p:ext uri="{BB962C8B-B14F-4D97-AF65-F5344CB8AC3E}">
        <p14:creationId xmlns:p14="http://schemas.microsoft.com/office/powerpoint/2010/main" val="1552899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668083B-4AD6-75A0-E35F-7BD750879641}"/>
              </a:ext>
            </a:extLst>
          </p:cNvPr>
          <p:cNvPicPr>
            <a:picLocks noChangeAspect="1"/>
          </p:cNvPicPr>
          <p:nvPr/>
        </p:nvPicPr>
        <p:blipFill rotWithShape="1">
          <a:blip r:embed="rId3">
            <a:extLst>
              <a:ext uri="{28A0092B-C50C-407E-A947-70E740481C1C}">
                <a14:useLocalDpi xmlns:a14="http://schemas.microsoft.com/office/drawing/2010/main" val="0"/>
              </a:ext>
            </a:extLst>
          </a:blip>
          <a:srcRect l="15155" t="28172" r="5101" b="14449"/>
          <a:stretch/>
        </p:blipFill>
        <p:spPr>
          <a:xfrm>
            <a:off x="0" y="0"/>
            <a:ext cx="12481785" cy="6726359"/>
          </a:xfrm>
          <a:prstGeom prst="rect">
            <a:avLst/>
          </a:prstGeom>
        </p:spPr>
      </p:pic>
      <p:sp>
        <p:nvSpPr>
          <p:cNvPr id="16" name="Rektangel: rundade hörn 15">
            <a:extLst>
              <a:ext uri="{FF2B5EF4-FFF2-40B4-BE49-F238E27FC236}">
                <a16:creationId xmlns:a16="http://schemas.microsoft.com/office/drawing/2014/main" id="{F304F145-E692-FF98-D7CB-1307333FBF62}"/>
              </a:ext>
            </a:extLst>
          </p:cNvPr>
          <p:cNvSpPr/>
          <p:nvPr/>
        </p:nvSpPr>
        <p:spPr>
          <a:xfrm>
            <a:off x="538434" y="228766"/>
            <a:ext cx="6177677" cy="1930934"/>
          </a:xfrm>
          <a:prstGeom prst="roundRect">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Oval 14">
            <a:extLst>
              <a:ext uri="{FF2B5EF4-FFF2-40B4-BE49-F238E27FC236}">
                <a16:creationId xmlns:a16="http://schemas.microsoft.com/office/drawing/2014/main" id="{21F05285-6F64-4EA4-88A5-EE00E2B5AE68}"/>
              </a:ext>
            </a:extLst>
          </p:cNvPr>
          <p:cNvSpPr/>
          <p:nvPr/>
        </p:nvSpPr>
        <p:spPr>
          <a:xfrm>
            <a:off x="1578985" y="4350815"/>
            <a:ext cx="2210461" cy="2210462"/>
          </a:xfrm>
          <a:prstGeom prst="ellipse">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9">
            <a:extLst>
              <a:ext uri="{FF2B5EF4-FFF2-40B4-BE49-F238E27FC236}">
                <a16:creationId xmlns:a16="http://schemas.microsoft.com/office/drawing/2014/main" id="{25E3BE47-DD7B-4B2D-BA36-850ADEE728C3}"/>
              </a:ext>
            </a:extLst>
          </p:cNvPr>
          <p:cNvSpPr/>
          <p:nvPr/>
        </p:nvSpPr>
        <p:spPr>
          <a:xfrm>
            <a:off x="4990768" y="4353182"/>
            <a:ext cx="2210461" cy="2210462"/>
          </a:xfrm>
          <a:prstGeom prst="ellipse">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1">
            <a:extLst>
              <a:ext uri="{FF2B5EF4-FFF2-40B4-BE49-F238E27FC236}">
                <a16:creationId xmlns:a16="http://schemas.microsoft.com/office/drawing/2014/main" id="{918AF486-1D98-45AC-AC29-B1FFCD227AA3}"/>
              </a:ext>
            </a:extLst>
          </p:cNvPr>
          <p:cNvSpPr/>
          <p:nvPr/>
        </p:nvSpPr>
        <p:spPr>
          <a:xfrm>
            <a:off x="8377557" y="4350815"/>
            <a:ext cx="2210461" cy="2210462"/>
          </a:xfrm>
          <a:prstGeom prst="ellipse">
            <a:avLst/>
          </a:prstGeom>
          <a:solidFill>
            <a:srgbClr val="22B2A6">
              <a:alpha val="9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ruta 9">
            <a:extLst>
              <a:ext uri="{FF2B5EF4-FFF2-40B4-BE49-F238E27FC236}">
                <a16:creationId xmlns:a16="http://schemas.microsoft.com/office/drawing/2014/main" id="{C4F1FEFA-806F-4D74-814C-F90C236949ED}"/>
              </a:ext>
            </a:extLst>
          </p:cNvPr>
          <p:cNvSpPr txBox="1"/>
          <p:nvPr/>
        </p:nvSpPr>
        <p:spPr>
          <a:xfrm>
            <a:off x="1430302" y="4828129"/>
            <a:ext cx="2507828" cy="1323439"/>
          </a:xfrm>
          <a:prstGeom prst="rect">
            <a:avLst/>
          </a:prstGeom>
          <a:noFill/>
        </p:spPr>
        <p:txBody>
          <a:bodyPr wrap="square">
            <a:spAutoFit/>
          </a:bodyPr>
          <a:lstStyle/>
          <a:p>
            <a:pPr marL="357188" indent="-357188" algn="ctr"/>
            <a:r>
              <a:rPr lang="sv-SE" sz="2000" b="1">
                <a:solidFill>
                  <a:schemeClr val="bg1"/>
                </a:solidFill>
                <a:latin typeface="Calibri (Brödtext)"/>
              </a:rPr>
              <a:t>Ta vår hjälp i</a:t>
            </a:r>
          </a:p>
          <a:p>
            <a:pPr marL="357188" indent="-357188" algn="ctr"/>
            <a:r>
              <a:rPr lang="sv-SE" sz="2000" b="1">
                <a:solidFill>
                  <a:schemeClr val="bg1"/>
                </a:solidFill>
                <a:latin typeface="Calibri (Brödtext)"/>
              </a:rPr>
              <a:t>samband med</a:t>
            </a:r>
          </a:p>
          <a:p>
            <a:pPr marL="357188" indent="-357188" algn="ctr"/>
            <a:r>
              <a:rPr lang="sv-SE" sz="2000" b="1">
                <a:solidFill>
                  <a:schemeClr val="bg1"/>
                </a:solidFill>
                <a:latin typeface="Calibri (Brödtext)"/>
              </a:rPr>
              <a:t>omställning och</a:t>
            </a:r>
          </a:p>
          <a:p>
            <a:pPr marL="357188" indent="-357188" algn="ctr"/>
            <a:r>
              <a:rPr lang="sv-SE" sz="2000" b="1">
                <a:solidFill>
                  <a:schemeClr val="bg1"/>
                </a:solidFill>
                <a:latin typeface="Calibri (Brödtext)"/>
              </a:rPr>
              <a:t>förändringar</a:t>
            </a:r>
          </a:p>
        </p:txBody>
      </p:sp>
      <p:sp>
        <p:nvSpPr>
          <p:cNvPr id="13" name="textruta 12">
            <a:extLst>
              <a:ext uri="{FF2B5EF4-FFF2-40B4-BE49-F238E27FC236}">
                <a16:creationId xmlns:a16="http://schemas.microsoft.com/office/drawing/2014/main" id="{DFAD3229-D20E-41BD-952A-732A4DBB6F17}"/>
              </a:ext>
            </a:extLst>
          </p:cNvPr>
          <p:cNvSpPr txBox="1"/>
          <p:nvPr/>
        </p:nvSpPr>
        <p:spPr>
          <a:xfrm>
            <a:off x="8342931" y="4950582"/>
            <a:ext cx="2279715" cy="1015663"/>
          </a:xfrm>
          <a:prstGeom prst="rect">
            <a:avLst/>
          </a:prstGeom>
          <a:noFill/>
        </p:spPr>
        <p:txBody>
          <a:bodyPr wrap="square">
            <a:spAutoFit/>
          </a:bodyPr>
          <a:lstStyle/>
          <a:p>
            <a:pPr marL="357188" indent="-357188" algn="ctr"/>
            <a:r>
              <a:rPr lang="sv-SE" sz="2000" b="1">
                <a:solidFill>
                  <a:schemeClr val="bg1"/>
                </a:solidFill>
                <a:latin typeface="Calibri (Brödtext)"/>
              </a:rPr>
              <a:t>Partsneutrala och</a:t>
            </a:r>
          </a:p>
          <a:p>
            <a:pPr marL="357188" indent="-357188" algn="ctr"/>
            <a:r>
              <a:rPr lang="sv-SE" sz="2000" b="1">
                <a:solidFill>
                  <a:schemeClr val="bg1"/>
                </a:solidFill>
                <a:latin typeface="Calibri (Brödtext)"/>
              </a:rPr>
              <a:t>jobbar under</a:t>
            </a:r>
          </a:p>
          <a:p>
            <a:pPr marL="357188" indent="-357188" algn="ctr"/>
            <a:r>
              <a:rPr lang="sv-SE" sz="2000" b="1">
                <a:solidFill>
                  <a:schemeClr val="bg1"/>
                </a:solidFill>
                <a:latin typeface="Calibri (Brödtext)"/>
              </a:rPr>
              <a:t>sekretess</a:t>
            </a:r>
          </a:p>
        </p:txBody>
      </p:sp>
      <p:sp>
        <p:nvSpPr>
          <p:cNvPr id="15" name="textruta 14">
            <a:extLst>
              <a:ext uri="{FF2B5EF4-FFF2-40B4-BE49-F238E27FC236}">
                <a16:creationId xmlns:a16="http://schemas.microsoft.com/office/drawing/2014/main" id="{4B1B82B9-4E47-84A6-0A4A-63477F098BE3}"/>
              </a:ext>
            </a:extLst>
          </p:cNvPr>
          <p:cNvSpPr txBox="1"/>
          <p:nvPr/>
        </p:nvSpPr>
        <p:spPr>
          <a:xfrm>
            <a:off x="811594" y="905933"/>
            <a:ext cx="5701820" cy="1261884"/>
          </a:xfrm>
          <a:prstGeom prst="rect">
            <a:avLst/>
          </a:prstGeom>
          <a:noFill/>
        </p:spPr>
        <p:txBody>
          <a:bodyPr wrap="square" rtlCol="0">
            <a:spAutoFit/>
          </a:bodyPr>
          <a:lstStyle/>
          <a:p>
            <a:r>
              <a:rPr lang="sv-SE" sz="1500">
                <a:solidFill>
                  <a:schemeClr val="bg2"/>
                </a:solidFill>
                <a:latin typeface="Calibri" panose="020F0502020204030204" pitchFamily="34" charset="0"/>
                <a:cs typeface="Times New Roman" panose="02020603050405020304" pitchFamily="18" charset="0"/>
              </a:rPr>
              <a:t>Omställningsfonden öppnar möjligheter till framtidens arbetsliv för välfärdens medarbetare och arbetsgivare. Vi ger fler chansen till ett utvecklande arbetsliv genom kompetensutveckling och hjälper uppsagda till ny sysselsättning. </a:t>
            </a:r>
            <a:endParaRPr lang="sv-SE" sz="1500">
              <a:solidFill>
                <a:schemeClr val="bg2"/>
              </a:solidFill>
            </a:endParaRPr>
          </a:p>
          <a:p>
            <a:endParaRPr lang="sv-SE" sz="1600">
              <a:solidFill>
                <a:schemeClr val="bg2"/>
              </a:solidFill>
            </a:endParaRPr>
          </a:p>
        </p:txBody>
      </p:sp>
      <p:sp>
        <p:nvSpPr>
          <p:cNvPr id="17" name="textruta 16">
            <a:extLst>
              <a:ext uri="{FF2B5EF4-FFF2-40B4-BE49-F238E27FC236}">
                <a16:creationId xmlns:a16="http://schemas.microsoft.com/office/drawing/2014/main" id="{DE96AC8F-D6B8-F290-0113-50756F193686}"/>
              </a:ext>
            </a:extLst>
          </p:cNvPr>
          <p:cNvSpPr txBox="1"/>
          <p:nvPr/>
        </p:nvSpPr>
        <p:spPr>
          <a:xfrm>
            <a:off x="4885785" y="4796695"/>
            <a:ext cx="2420429" cy="1323439"/>
          </a:xfrm>
          <a:prstGeom prst="rect">
            <a:avLst/>
          </a:prstGeom>
          <a:noFill/>
        </p:spPr>
        <p:txBody>
          <a:bodyPr wrap="square">
            <a:spAutoFit/>
          </a:bodyPr>
          <a:lstStyle/>
          <a:p>
            <a:pPr algn="ctr"/>
            <a:r>
              <a:rPr lang="sv-SE" sz="2000" b="1">
                <a:solidFill>
                  <a:schemeClr val="bg1"/>
                </a:solidFill>
                <a:latin typeface="Calibri (Brödtext)"/>
              </a:rPr>
              <a:t>Utveckla organisation och medarbetare med stöd av oss</a:t>
            </a:r>
          </a:p>
        </p:txBody>
      </p:sp>
      <p:sp>
        <p:nvSpPr>
          <p:cNvPr id="19" name="Rubrik 2">
            <a:extLst>
              <a:ext uri="{FF2B5EF4-FFF2-40B4-BE49-F238E27FC236}">
                <a16:creationId xmlns:a16="http://schemas.microsoft.com/office/drawing/2014/main" id="{D8534021-99A2-5FFA-28AC-117B6D7689CB}"/>
              </a:ext>
            </a:extLst>
          </p:cNvPr>
          <p:cNvSpPr txBox="1">
            <a:spLocks/>
          </p:cNvSpPr>
          <p:nvPr/>
        </p:nvSpPr>
        <p:spPr>
          <a:xfrm>
            <a:off x="885684" y="394198"/>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solidFill>
                  <a:schemeClr val="bg1"/>
                </a:solidFill>
              </a:rPr>
              <a:t>Vi är er omställningsorganisation</a:t>
            </a:r>
            <a:endParaRPr lang="sv-SE" sz="3200">
              <a:solidFill>
                <a:schemeClr val="bg1"/>
              </a:solidFill>
            </a:endParaRPr>
          </a:p>
        </p:txBody>
      </p:sp>
    </p:spTree>
    <p:extLst>
      <p:ext uri="{BB962C8B-B14F-4D97-AF65-F5344CB8AC3E}">
        <p14:creationId xmlns:p14="http://schemas.microsoft.com/office/powerpoint/2010/main" val="373547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person, utomhus, personer, grupp&#10;&#10;Automatiskt genererad beskrivning">
            <a:extLst>
              <a:ext uri="{FF2B5EF4-FFF2-40B4-BE49-F238E27FC236}">
                <a16:creationId xmlns:a16="http://schemas.microsoft.com/office/drawing/2014/main" id="{D4BB505D-B5CD-6A3B-F7A1-E48E46E2FCCD}"/>
              </a:ext>
            </a:extLst>
          </p:cNvPr>
          <p:cNvPicPr>
            <a:picLocks noChangeAspect="1"/>
          </p:cNvPicPr>
          <p:nvPr/>
        </p:nvPicPr>
        <p:blipFill rotWithShape="1">
          <a:blip r:embed="rId3">
            <a:extLst>
              <a:ext uri="{28A0092B-C50C-407E-A947-70E740481C1C}">
                <a14:useLocalDpi xmlns:a14="http://schemas.microsoft.com/office/drawing/2010/main" val="0"/>
              </a:ext>
            </a:extLst>
          </a:blip>
          <a:srcRect l="5436" r="7274"/>
          <a:stretch/>
        </p:blipFill>
        <p:spPr>
          <a:xfrm>
            <a:off x="5106814" y="694180"/>
            <a:ext cx="6365978" cy="5469640"/>
          </a:xfrm>
          <a:prstGeom prst="rect">
            <a:avLst/>
          </a:prstGeom>
        </p:spPr>
      </p:pic>
      <p:sp>
        <p:nvSpPr>
          <p:cNvPr id="7" name="Rektangel: ett hörn rundat 6">
            <a:extLst>
              <a:ext uri="{FF2B5EF4-FFF2-40B4-BE49-F238E27FC236}">
                <a16:creationId xmlns:a16="http://schemas.microsoft.com/office/drawing/2014/main" id="{A0F17DDF-8357-EAAB-0CD2-5C317EFDCEFB}"/>
              </a:ext>
            </a:extLst>
          </p:cNvPr>
          <p:cNvSpPr/>
          <p:nvPr/>
        </p:nvSpPr>
        <p:spPr>
          <a:xfrm flipV="1">
            <a:off x="609598" y="2310024"/>
            <a:ext cx="6459652" cy="3054756"/>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F0AA69F7-6F37-4753-8CEB-A1E0E46A5F98}"/>
              </a:ext>
            </a:extLst>
          </p:cNvPr>
          <p:cNvSpPr txBox="1"/>
          <p:nvPr/>
        </p:nvSpPr>
        <p:spPr>
          <a:xfrm>
            <a:off x="966948" y="2560129"/>
            <a:ext cx="5638051"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a:ln>
                  <a:noFill/>
                </a:ln>
                <a:solidFill>
                  <a:schemeClr val="bg1"/>
                </a:solidFill>
                <a:effectLst/>
                <a:uLnTx/>
                <a:uFillTx/>
                <a:latin typeface="Calibri Light"/>
                <a:ea typeface="+mn-ea"/>
                <a:cs typeface="+mn-cs"/>
              </a:rPr>
              <a:t>Vi öppnar möjligheter till fram­tidens arbetsliv för välfärdens medarbetare och arbetsgivare.</a:t>
            </a:r>
          </a:p>
        </p:txBody>
      </p:sp>
      <p:sp>
        <p:nvSpPr>
          <p:cNvPr id="6" name="Rektangel: ett hörn rundat 5">
            <a:extLst>
              <a:ext uri="{FF2B5EF4-FFF2-40B4-BE49-F238E27FC236}">
                <a16:creationId xmlns:a16="http://schemas.microsoft.com/office/drawing/2014/main" id="{2DC8971C-C8C5-CB88-CD4C-63869DD971E2}"/>
              </a:ext>
            </a:extLst>
          </p:cNvPr>
          <p:cNvSpPr/>
          <p:nvPr/>
        </p:nvSpPr>
        <p:spPr>
          <a:xfrm flipV="1">
            <a:off x="-10791"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F99F63DB-52FC-342E-879A-C94AAF7B9DB7}"/>
              </a:ext>
            </a:extLst>
          </p:cNvPr>
          <p:cNvSpPr txBox="1"/>
          <p:nvPr/>
        </p:nvSpPr>
        <p:spPr>
          <a:xfrm>
            <a:off x="609598" y="220436"/>
            <a:ext cx="3333752" cy="461665"/>
          </a:xfrm>
          <a:prstGeom prst="rect">
            <a:avLst/>
          </a:prstGeom>
          <a:noFill/>
        </p:spPr>
        <p:txBody>
          <a:bodyPr wrap="square" rtlCol="0">
            <a:spAutoFit/>
          </a:bodyPr>
          <a:lstStyle/>
          <a:p>
            <a:r>
              <a:rPr lang="sv-SE" sz="2400" b="1">
                <a:solidFill>
                  <a:schemeClr val="bg1"/>
                </a:solidFill>
              </a:rPr>
              <a:t>Om Omställningsfonden</a:t>
            </a:r>
          </a:p>
        </p:txBody>
      </p:sp>
      <p:sp>
        <p:nvSpPr>
          <p:cNvPr id="11" name="Rubrik 2">
            <a:extLst>
              <a:ext uri="{FF2B5EF4-FFF2-40B4-BE49-F238E27FC236}">
                <a16:creationId xmlns:a16="http://schemas.microsoft.com/office/drawing/2014/main" id="{2BB7565B-6C15-F864-A92A-AB24B2D2A82E}"/>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Vår vision</a:t>
            </a:r>
          </a:p>
        </p:txBody>
      </p:sp>
    </p:spTree>
    <p:extLst>
      <p:ext uri="{BB962C8B-B14F-4D97-AF65-F5344CB8AC3E}">
        <p14:creationId xmlns:p14="http://schemas.microsoft.com/office/powerpoint/2010/main" val="51198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Information om Omställningsfonden och KFS-företagens Trygghetsfond | Sobona">
            <a:extLst>
              <a:ext uri="{FF2B5EF4-FFF2-40B4-BE49-F238E27FC236}">
                <a16:creationId xmlns:a16="http://schemas.microsoft.com/office/drawing/2014/main" id="{3DFC2F25-288F-46C4-95CA-ECDD9C5382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750" y="2283411"/>
            <a:ext cx="2131888" cy="1119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ack-politiska gruppen bjöd in Kommunal. | Vänsterpartiet Norrköping">
            <a:extLst>
              <a:ext uri="{FF2B5EF4-FFF2-40B4-BE49-F238E27FC236}">
                <a16:creationId xmlns:a16="http://schemas.microsoft.com/office/drawing/2014/main" id="{B3E2E66D-2C73-4BB9-9AA3-1EDC23970F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684" b="27509"/>
          <a:stretch/>
        </p:blipFill>
        <p:spPr bwMode="auto">
          <a:xfrm>
            <a:off x="3302751" y="3792603"/>
            <a:ext cx="2131888" cy="4865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OFR | Offentliganställdas Förhandlingsråd">
            <a:extLst>
              <a:ext uri="{FF2B5EF4-FFF2-40B4-BE49-F238E27FC236}">
                <a16:creationId xmlns:a16="http://schemas.microsoft.com/office/drawing/2014/main" id="{A477CE88-2C85-4FB7-BA6A-0557A5CBF4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940" y="3552848"/>
            <a:ext cx="1329733" cy="9689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ysioterapeuterna beviljas inträde i AkademikerAlliansen – Fysioterapeuterna">
            <a:extLst>
              <a:ext uri="{FF2B5EF4-FFF2-40B4-BE49-F238E27FC236}">
                <a16:creationId xmlns:a16="http://schemas.microsoft.com/office/drawing/2014/main" id="{5AE66C26-22EA-4DBA-9A4E-607CC36F7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1614" y="4719370"/>
            <a:ext cx="2729462" cy="8027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24AB065A-19BB-4D8D-9F4F-5485455D57F8}"/>
              </a:ext>
            </a:extLst>
          </p:cNvPr>
          <p:cNvSpPr txBox="1"/>
          <p:nvPr/>
        </p:nvSpPr>
        <p:spPr>
          <a:xfrm>
            <a:off x="6553853" y="2293748"/>
            <a:ext cx="4381292" cy="2964914"/>
          </a:xfrm>
          <a:prstGeom prst="rect">
            <a:avLst/>
          </a:prstGeom>
          <a:noFill/>
        </p:spPr>
        <p:txBody>
          <a:bodyPr wrap="square">
            <a:spAutoFit/>
          </a:bodyPr>
          <a:lstStyle/>
          <a:p>
            <a:pPr marL="0" marR="0" lvl="0" indent="0" algn="l" defTabSz="914400" rtl="0" eaLnBrk="1" fontAlgn="auto" latinLnBrk="0" hangingPunct="1">
              <a:lnSpc>
                <a:spcPct val="100000"/>
              </a:lnSpc>
              <a:spcBef>
                <a:spcPts val="667"/>
              </a:spcBef>
              <a:spcAft>
                <a:spcPts val="0"/>
              </a:spcAft>
              <a:buClrTx/>
              <a:buSzTx/>
              <a:buFontTx/>
              <a:buNone/>
              <a:tabLst/>
              <a:defRPr/>
            </a:pPr>
            <a:r>
              <a:rPr kumimoji="0" lang="sv-SE" sz="2400" b="1" i="0" u="none" strike="noStrike" kern="1200" cap="none" spc="0" normalizeH="0" baseline="0" noProof="0">
                <a:ln>
                  <a:noFill/>
                </a:ln>
                <a:solidFill>
                  <a:srgbClr val="000000"/>
                </a:solidFill>
                <a:effectLst/>
                <a:uLnTx/>
                <a:uFillTx/>
                <a:latin typeface="Calibri (Brödtext)"/>
                <a:ea typeface="+mn-ea"/>
                <a:cs typeface="+mn-cs"/>
              </a:rPr>
              <a:t>Omfattar:</a:t>
            </a:r>
          </a:p>
          <a:p>
            <a:pPr marL="0" marR="0" lvl="0" indent="0" algn="l" defTabSz="914400" rtl="0" eaLnBrk="1" fontAlgn="auto" latinLnBrk="0" hangingPunct="1">
              <a:lnSpc>
                <a:spcPct val="100000"/>
              </a:lnSpc>
              <a:spcBef>
                <a:spcPts val="667"/>
              </a:spcBef>
              <a:spcAft>
                <a:spcPts val="0"/>
              </a:spcAft>
              <a:buClrTx/>
              <a:buSzTx/>
              <a:buFontTx/>
              <a:buNone/>
              <a:tabLst/>
              <a:defRPr/>
            </a:pPr>
            <a:endParaRPr kumimoji="0" lang="sv-SE" sz="500" b="0" i="0" u="none" strike="noStrike" kern="1200" cap="none" spc="0" normalizeH="0" baseline="0" noProof="0">
              <a:ln>
                <a:noFill/>
              </a:ln>
              <a:solidFill>
                <a:srgbClr val="000000"/>
              </a:solidFill>
              <a:effectLst/>
              <a:uLnTx/>
              <a:uFillTx/>
              <a:latin typeface="Calibri Light"/>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1" i="0" u="none" strike="noStrike" kern="1200" cap="none" spc="0" normalizeH="0" baseline="0" noProof="0">
                <a:ln>
                  <a:noFill/>
                </a:ln>
                <a:solidFill>
                  <a:srgbClr val="22B2A6"/>
                </a:solidFill>
                <a:effectLst/>
                <a:uLnTx/>
                <a:uFillTx/>
                <a:latin typeface="Calibri"/>
                <a:ea typeface="+mn-ea"/>
                <a:cs typeface="+mn-cs"/>
              </a:rPr>
              <a:t>290</a:t>
            </a:r>
            <a:r>
              <a:rPr kumimoji="0" lang="sv-SE" sz="2400" b="0" i="0" u="none" strike="noStrike" kern="1200" cap="none" spc="0" normalizeH="0" baseline="0" noProof="0">
                <a:ln>
                  <a:noFill/>
                </a:ln>
                <a:solidFill>
                  <a:srgbClr val="000000"/>
                </a:solidFill>
                <a:effectLst/>
                <a:uLnTx/>
                <a:uFillTx/>
                <a:latin typeface="Calibri"/>
                <a:ea typeface="+mn-ea"/>
                <a:cs typeface="+mn-cs"/>
              </a:rPr>
              <a:t> kommuner</a:t>
            </a:r>
          </a:p>
          <a:p>
            <a:pPr marL="171450" marR="0" lvl="0" indent="-17145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endParaRPr kumimoji="0" lang="sv-SE" sz="500" b="0" i="0" u="none" strike="noStrike" kern="1200" cap="none" spc="0" normalizeH="0" baseline="0" noProof="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1" i="0" u="none" strike="noStrike" kern="1200" cap="none" spc="0" normalizeH="0" baseline="0" noProof="0">
                <a:ln>
                  <a:noFill/>
                </a:ln>
                <a:solidFill>
                  <a:srgbClr val="22B2A6"/>
                </a:solidFill>
                <a:effectLst/>
                <a:uLnTx/>
                <a:uFillTx/>
                <a:latin typeface="Calibri"/>
                <a:ea typeface="+mn-ea"/>
                <a:cs typeface="+mn-cs"/>
              </a:rPr>
              <a:t>21</a:t>
            </a:r>
            <a:r>
              <a:rPr kumimoji="0" lang="sv-SE" sz="2400" b="0" i="0" u="none" strike="noStrike" kern="1200" cap="none" spc="0" normalizeH="0" baseline="0" noProof="0">
                <a:ln>
                  <a:noFill/>
                </a:ln>
                <a:solidFill>
                  <a:srgbClr val="000000"/>
                </a:solidFill>
                <a:effectLst/>
                <a:uLnTx/>
                <a:uFillTx/>
                <a:latin typeface="Calibri"/>
                <a:ea typeface="+mn-ea"/>
                <a:cs typeface="+mn-cs"/>
              </a:rPr>
              <a:t> regioner</a:t>
            </a:r>
          </a:p>
          <a:p>
            <a:pPr marL="171450" marR="0" lvl="0" indent="-17145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endParaRPr kumimoji="0" lang="sv-SE" sz="500" b="0" i="0" u="none" strike="noStrike" kern="1200" cap="none" spc="0" normalizeH="0" baseline="0" noProof="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0" i="0" u="none" strike="noStrike" kern="1200" cap="none" spc="0" normalizeH="0" baseline="0" noProof="0">
                <a:ln>
                  <a:noFill/>
                </a:ln>
                <a:solidFill>
                  <a:srgbClr val="000000"/>
                </a:solidFill>
                <a:effectLst/>
                <a:uLnTx/>
                <a:uFillTx/>
                <a:latin typeface="Calibri"/>
                <a:ea typeface="+mn-ea"/>
                <a:cs typeface="+mn-cs"/>
              </a:rPr>
              <a:t>Ca</a:t>
            </a:r>
            <a:r>
              <a:rPr kumimoji="0" lang="sv-SE" sz="2400" b="1" i="0" u="none" strike="noStrike" kern="1200" cap="none" spc="0" normalizeH="0" baseline="0" noProof="0">
                <a:ln>
                  <a:noFill/>
                </a:ln>
                <a:solidFill>
                  <a:srgbClr val="22B2A6"/>
                </a:solidFill>
                <a:effectLst/>
                <a:uLnTx/>
                <a:uFillTx/>
                <a:latin typeface="Calibri"/>
                <a:ea typeface="+mn-ea"/>
                <a:cs typeface="+mn-cs"/>
              </a:rPr>
              <a:t> </a:t>
            </a:r>
            <a:r>
              <a:rPr lang="sv-SE" sz="2400" b="1">
                <a:solidFill>
                  <a:srgbClr val="22B2A6"/>
                </a:solidFill>
                <a:latin typeface="Calibri"/>
              </a:rPr>
              <a:t>1 100</a:t>
            </a:r>
            <a:r>
              <a:rPr kumimoji="0" lang="sv-SE" sz="2400" b="1" i="0" u="none" strike="noStrike" kern="1200" cap="none" spc="0" normalizeH="0" baseline="0" noProof="0">
                <a:ln>
                  <a:noFill/>
                </a:ln>
                <a:solidFill>
                  <a:srgbClr val="22B2A6"/>
                </a:solidFill>
                <a:effectLst/>
                <a:uLnTx/>
                <a:uFillTx/>
                <a:latin typeface="Calibri"/>
                <a:ea typeface="+mn-ea"/>
                <a:cs typeface="+mn-cs"/>
              </a:rPr>
              <a:t> </a:t>
            </a:r>
            <a:r>
              <a:rPr kumimoji="0" lang="sv-SE" sz="2400" b="0" i="0" u="none" strike="noStrike" kern="1200" cap="none" spc="0" normalizeH="0" baseline="0" noProof="0">
                <a:ln>
                  <a:noFill/>
                </a:ln>
                <a:solidFill>
                  <a:srgbClr val="000000"/>
                </a:solidFill>
                <a:effectLst/>
                <a:uLnTx/>
                <a:uFillTx/>
                <a:latin typeface="Calibri"/>
                <a:ea typeface="+mn-ea"/>
                <a:cs typeface="+mn-cs"/>
              </a:rPr>
              <a:t>kommunala företag</a:t>
            </a: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endParaRPr kumimoji="0" lang="sv-SE" sz="500" b="0" i="0" u="none" strike="noStrike" kern="1200" cap="none" spc="0" normalizeH="0" baseline="0" noProof="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667"/>
              </a:spcBef>
              <a:spcAft>
                <a:spcPts val="0"/>
              </a:spcAft>
              <a:buClr>
                <a:srgbClr val="000000"/>
              </a:buClr>
              <a:buSzTx/>
              <a:buFont typeface="Arial" panose="020B0604020202020204" pitchFamily="34" charset="0"/>
              <a:buChar char="•"/>
              <a:tabLst/>
              <a:defRPr/>
            </a:pPr>
            <a:r>
              <a:rPr kumimoji="0" lang="sv-SE" sz="2400" b="0" i="0" u="none" strike="noStrike" kern="1200" cap="none" spc="0" normalizeH="0" baseline="0" noProof="0">
                <a:ln>
                  <a:noFill/>
                </a:ln>
                <a:solidFill>
                  <a:srgbClr val="000000"/>
                </a:solidFill>
                <a:effectLst/>
                <a:uLnTx/>
                <a:uFillTx/>
                <a:latin typeface="Calibri"/>
                <a:ea typeface="+mn-ea"/>
                <a:cs typeface="+mn-cs"/>
              </a:rPr>
              <a:t>Ca </a:t>
            </a:r>
            <a:r>
              <a:rPr kumimoji="0" lang="sv-SE" sz="2400" b="1" i="0" u="none" strike="noStrike" kern="1200" cap="none" spc="0" normalizeH="0" baseline="0" noProof="0">
                <a:ln>
                  <a:noFill/>
                </a:ln>
                <a:solidFill>
                  <a:srgbClr val="22B2A6"/>
                </a:solidFill>
                <a:effectLst/>
                <a:uLnTx/>
                <a:uFillTx/>
                <a:latin typeface="Calibri"/>
                <a:ea typeface="+mn-ea"/>
                <a:cs typeface="+mn-cs"/>
              </a:rPr>
              <a:t>1,2</a:t>
            </a:r>
            <a:r>
              <a:rPr kumimoji="0" lang="sv-SE" sz="2400" b="0" i="0" u="none" strike="noStrike" kern="1200" cap="none" spc="0" normalizeH="0" baseline="0" noProof="0">
                <a:ln>
                  <a:noFill/>
                </a:ln>
                <a:solidFill>
                  <a:srgbClr val="000000"/>
                </a:solidFill>
                <a:effectLst/>
                <a:uLnTx/>
                <a:uFillTx/>
                <a:latin typeface="Calibri"/>
                <a:ea typeface="+mn-ea"/>
                <a:cs typeface="+mn-cs"/>
              </a:rPr>
              <a:t> miljoner arbetstagare</a:t>
            </a:r>
          </a:p>
        </p:txBody>
      </p:sp>
      <p:sp>
        <p:nvSpPr>
          <p:cNvPr id="13" name="Rectangle 14">
            <a:extLst>
              <a:ext uri="{FF2B5EF4-FFF2-40B4-BE49-F238E27FC236}">
                <a16:creationId xmlns:a16="http://schemas.microsoft.com/office/drawing/2014/main" id="{93E7CC93-9CD2-4EAB-A260-7ABAF6050779}"/>
              </a:ext>
            </a:extLst>
          </p:cNvPr>
          <p:cNvSpPr/>
          <p:nvPr/>
        </p:nvSpPr>
        <p:spPr>
          <a:xfrm>
            <a:off x="6237535" y="2101645"/>
            <a:ext cx="47180" cy="38110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textruta 15">
            <a:extLst>
              <a:ext uri="{FF2B5EF4-FFF2-40B4-BE49-F238E27FC236}">
                <a16:creationId xmlns:a16="http://schemas.microsoft.com/office/drawing/2014/main" id="{BB4147B4-77E3-4CF7-8002-911E9D3031ED}"/>
              </a:ext>
            </a:extLst>
          </p:cNvPr>
          <p:cNvSpPr txBox="1"/>
          <p:nvPr/>
        </p:nvSpPr>
        <p:spPr>
          <a:xfrm>
            <a:off x="5256651" y="2283411"/>
            <a:ext cx="2547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22B2A6"/>
                </a:solidFill>
                <a:effectLst/>
                <a:uLnTx/>
                <a:uFillTx/>
                <a:latin typeface="Calibri Light"/>
                <a:ea typeface="+mn-ea"/>
                <a:cs typeface="+mn-cs"/>
              </a:rPr>
              <a:t>*</a:t>
            </a:r>
          </a:p>
        </p:txBody>
      </p:sp>
      <p:sp>
        <p:nvSpPr>
          <p:cNvPr id="18" name="textruta 17">
            <a:extLst>
              <a:ext uri="{FF2B5EF4-FFF2-40B4-BE49-F238E27FC236}">
                <a16:creationId xmlns:a16="http://schemas.microsoft.com/office/drawing/2014/main" id="{537B8E87-8612-44BD-8F25-6BC68AB609EB}"/>
              </a:ext>
            </a:extLst>
          </p:cNvPr>
          <p:cNvSpPr txBox="1"/>
          <p:nvPr/>
        </p:nvSpPr>
        <p:spPr>
          <a:xfrm>
            <a:off x="558140" y="1539524"/>
            <a:ext cx="1203474" cy="461665"/>
          </a:xfrm>
          <a:prstGeom prst="rect">
            <a:avLst/>
          </a:prstGeom>
          <a:noFill/>
        </p:spPr>
        <p:txBody>
          <a:bodyPr wrap="square">
            <a:spAutoFit/>
          </a:bodyPr>
          <a:lstStyle/>
          <a:p>
            <a:pPr marL="0" marR="0" lvl="2" indent="0" algn="l" defTabSz="914400" rtl="0" eaLnBrk="1" fontAlgn="auto" latinLnBrk="0" hangingPunct="1">
              <a:lnSpc>
                <a:spcPct val="100000"/>
              </a:lnSpc>
              <a:spcBef>
                <a:spcPts val="667"/>
              </a:spcBef>
              <a:spcAft>
                <a:spcPts val="0"/>
              </a:spcAft>
              <a:buClrTx/>
              <a:buSzTx/>
              <a:buFontTx/>
              <a:buNone/>
              <a:tabLst/>
              <a:defRPr/>
            </a:pPr>
            <a:r>
              <a:rPr kumimoji="0" lang="sv-SE" sz="2400" b="1" i="0" u="none" strike="noStrike" kern="1200" cap="none" spc="0" normalizeH="0" baseline="0" noProof="0">
                <a:ln>
                  <a:noFill/>
                </a:ln>
                <a:solidFill>
                  <a:srgbClr val="000000"/>
                </a:solidFill>
                <a:effectLst/>
                <a:uLnTx/>
                <a:uFillTx/>
                <a:latin typeface="Calibri"/>
                <a:ea typeface="+mn-ea"/>
                <a:cs typeface="+mn-cs"/>
              </a:rPr>
              <a:t>Parter:</a:t>
            </a:r>
          </a:p>
        </p:txBody>
      </p:sp>
      <p:pic>
        <p:nvPicPr>
          <p:cNvPr id="15" name="Bildobjekt 14" descr="En bild som visar text&#10;&#10;Automatiskt genererad beskrivning">
            <a:extLst>
              <a:ext uri="{FF2B5EF4-FFF2-40B4-BE49-F238E27FC236}">
                <a16:creationId xmlns:a16="http://schemas.microsoft.com/office/drawing/2014/main" id="{A3B28932-D4A6-4623-B1BB-3C4FA54EB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719" y="2390331"/>
            <a:ext cx="2134173" cy="880347"/>
          </a:xfrm>
          <a:prstGeom prst="rect">
            <a:avLst/>
          </a:prstGeom>
        </p:spPr>
      </p:pic>
      <p:sp>
        <p:nvSpPr>
          <p:cNvPr id="5" name="Rektangel: ett hörn rundat 4">
            <a:extLst>
              <a:ext uri="{FF2B5EF4-FFF2-40B4-BE49-F238E27FC236}">
                <a16:creationId xmlns:a16="http://schemas.microsoft.com/office/drawing/2014/main" id="{6E5B675C-F54A-A4DA-2DF8-6023BE939EA2}"/>
              </a:ext>
            </a:extLst>
          </p:cNvPr>
          <p:cNvSpPr/>
          <p:nvPr/>
        </p:nvSpPr>
        <p:spPr>
          <a:xfrm flipV="1">
            <a:off x="0"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CD1FBAF6-9EA0-353C-EBC4-DE1CCA7B99C5}"/>
              </a:ext>
            </a:extLst>
          </p:cNvPr>
          <p:cNvSpPr txBox="1"/>
          <p:nvPr/>
        </p:nvSpPr>
        <p:spPr>
          <a:xfrm>
            <a:off x="609598" y="220436"/>
            <a:ext cx="3333752" cy="461665"/>
          </a:xfrm>
          <a:prstGeom prst="rect">
            <a:avLst/>
          </a:prstGeom>
          <a:noFill/>
        </p:spPr>
        <p:txBody>
          <a:bodyPr wrap="square" rtlCol="0">
            <a:spAutoFit/>
          </a:bodyPr>
          <a:lstStyle/>
          <a:p>
            <a:r>
              <a:rPr lang="sv-SE" sz="2400" b="1">
                <a:solidFill>
                  <a:schemeClr val="bg1"/>
                </a:solidFill>
              </a:rPr>
              <a:t>Om Omställningsfonden</a:t>
            </a:r>
          </a:p>
        </p:txBody>
      </p:sp>
      <p:sp>
        <p:nvSpPr>
          <p:cNvPr id="19" name="Rubrik 2">
            <a:extLst>
              <a:ext uri="{FF2B5EF4-FFF2-40B4-BE49-F238E27FC236}">
                <a16:creationId xmlns:a16="http://schemas.microsoft.com/office/drawing/2014/main" id="{E3179A03-41AB-67C2-87DC-971D580DEBCD}"/>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Kollektivavtalsstiftelse</a:t>
            </a:r>
          </a:p>
        </p:txBody>
      </p:sp>
    </p:spTree>
    <p:extLst>
      <p:ext uri="{BB962C8B-B14F-4D97-AF65-F5344CB8AC3E}">
        <p14:creationId xmlns:p14="http://schemas.microsoft.com/office/powerpoint/2010/main" val="508364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2D566749-CED9-44AF-B8C2-64E130492A63}"/>
              </a:ext>
            </a:extLst>
          </p:cNvPr>
          <p:cNvGrpSpPr/>
          <p:nvPr/>
        </p:nvGrpSpPr>
        <p:grpSpPr>
          <a:xfrm>
            <a:off x="7510916" y="715502"/>
            <a:ext cx="2345537" cy="5520075"/>
            <a:chOff x="5707525" y="241445"/>
            <a:chExt cx="1759153" cy="4140056"/>
          </a:xfrm>
        </p:grpSpPr>
        <p:pic>
          <p:nvPicPr>
            <p:cNvPr id="7" name="Bildobjekt 6">
              <a:extLst>
                <a:ext uri="{FF2B5EF4-FFF2-40B4-BE49-F238E27FC236}">
                  <a16:creationId xmlns:a16="http://schemas.microsoft.com/office/drawing/2014/main" id="{6B7593DD-62C3-8646-BE76-33EE8F38310A}"/>
                </a:ext>
              </a:extLst>
            </p:cNvPr>
            <p:cNvPicPr>
              <a:picLocks noChangeAspect="1"/>
            </p:cNvPicPr>
            <p:nvPr/>
          </p:nvPicPr>
          <p: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707525" y="241445"/>
              <a:ext cx="1759153" cy="4140056"/>
            </a:xfrm>
            <a:prstGeom prst="rect">
              <a:avLst/>
            </a:prstGeom>
          </p:spPr>
        </p:pic>
        <p:sp>
          <p:nvSpPr>
            <p:cNvPr id="8" name="Ellips 7"/>
            <p:cNvSpPr/>
            <p:nvPr/>
          </p:nvSpPr>
          <p:spPr>
            <a:xfrm>
              <a:off x="6844133" y="2989632"/>
              <a:ext cx="117710" cy="115630"/>
            </a:xfrm>
            <a:prstGeom prst="ellipse">
              <a:avLst/>
            </a:prstGeom>
            <a:solidFill>
              <a:schemeClr val="accent3"/>
            </a:solidFill>
            <a:ln w="28575">
              <a:solidFill>
                <a:schemeClr val="accent3">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9" name="Bildobjekt 8">
              <a:extLst>
                <a:ext uri="{FF2B5EF4-FFF2-40B4-BE49-F238E27FC236}">
                  <a16:creationId xmlns:a16="http://schemas.microsoft.com/office/drawing/2014/main" id="{B343DF37-A2E3-3C48-8E67-5A0A01F1A7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9547" y="430566"/>
              <a:ext cx="136052" cy="278432"/>
            </a:xfrm>
            <a:prstGeom prst="rect">
              <a:avLst/>
            </a:prstGeom>
          </p:spPr>
        </p:pic>
        <p:pic>
          <p:nvPicPr>
            <p:cNvPr id="10" name="Bildobjekt 9">
              <a:extLst>
                <a:ext uri="{FF2B5EF4-FFF2-40B4-BE49-F238E27FC236}">
                  <a16:creationId xmlns:a16="http://schemas.microsoft.com/office/drawing/2014/main" id="{8FA263A2-FECA-2446-BED6-6AD8729405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3040" y="666305"/>
              <a:ext cx="110541" cy="278432"/>
            </a:xfrm>
            <a:prstGeom prst="rect">
              <a:avLst/>
            </a:prstGeom>
          </p:spPr>
        </p:pic>
        <p:pic>
          <p:nvPicPr>
            <p:cNvPr id="11" name="Bildobjekt 10">
              <a:extLst>
                <a:ext uri="{FF2B5EF4-FFF2-40B4-BE49-F238E27FC236}">
                  <a16:creationId xmlns:a16="http://schemas.microsoft.com/office/drawing/2014/main" id="{BF977477-0412-ED47-8175-E0F35C736F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3720" y="955338"/>
              <a:ext cx="136052" cy="278432"/>
            </a:xfrm>
            <a:prstGeom prst="rect">
              <a:avLst/>
            </a:prstGeom>
          </p:spPr>
        </p:pic>
        <p:pic>
          <p:nvPicPr>
            <p:cNvPr id="12" name="Bildobjekt 11">
              <a:extLst>
                <a:ext uri="{FF2B5EF4-FFF2-40B4-BE49-F238E27FC236}">
                  <a16:creationId xmlns:a16="http://schemas.microsoft.com/office/drawing/2014/main" id="{2B7BFEEE-4904-1340-98BF-4D21EC1078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8580" y="730403"/>
              <a:ext cx="110541" cy="278432"/>
            </a:xfrm>
            <a:prstGeom prst="rect">
              <a:avLst/>
            </a:prstGeom>
          </p:spPr>
        </p:pic>
        <p:pic>
          <p:nvPicPr>
            <p:cNvPr id="13" name="Bildobjekt 12">
              <a:extLst>
                <a:ext uri="{FF2B5EF4-FFF2-40B4-BE49-F238E27FC236}">
                  <a16:creationId xmlns:a16="http://schemas.microsoft.com/office/drawing/2014/main" id="{EF0C1A89-6FE7-204E-8040-F1590C7CB7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5014" y="2614675"/>
              <a:ext cx="136052" cy="278432"/>
            </a:xfrm>
            <a:prstGeom prst="rect">
              <a:avLst/>
            </a:prstGeom>
          </p:spPr>
        </p:pic>
        <p:pic>
          <p:nvPicPr>
            <p:cNvPr id="14" name="Bildobjekt 13">
              <a:extLst>
                <a:ext uri="{FF2B5EF4-FFF2-40B4-BE49-F238E27FC236}">
                  <a16:creationId xmlns:a16="http://schemas.microsoft.com/office/drawing/2014/main" id="{9EE77F0E-CEAE-DA40-AB6E-8BCB575B36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58069" y="1057921"/>
              <a:ext cx="110541" cy="278432"/>
            </a:xfrm>
            <a:prstGeom prst="rect">
              <a:avLst/>
            </a:prstGeom>
          </p:spPr>
        </p:pic>
        <p:pic>
          <p:nvPicPr>
            <p:cNvPr id="15" name="Bildobjekt 14">
              <a:extLst>
                <a:ext uri="{FF2B5EF4-FFF2-40B4-BE49-F238E27FC236}">
                  <a16:creationId xmlns:a16="http://schemas.microsoft.com/office/drawing/2014/main" id="{C64C24E0-FF5F-024C-83F9-2C24575F8A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65111" y="3923238"/>
              <a:ext cx="136052" cy="278432"/>
            </a:xfrm>
            <a:prstGeom prst="rect">
              <a:avLst/>
            </a:prstGeom>
          </p:spPr>
        </p:pic>
        <p:pic>
          <p:nvPicPr>
            <p:cNvPr id="16" name="Bildobjekt 15">
              <a:extLst>
                <a:ext uri="{FF2B5EF4-FFF2-40B4-BE49-F238E27FC236}">
                  <a16:creationId xmlns:a16="http://schemas.microsoft.com/office/drawing/2014/main" id="{0DAFD037-E82E-FE47-8AD5-785F317BF2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075" y="3819436"/>
              <a:ext cx="110541" cy="278432"/>
            </a:xfrm>
            <a:prstGeom prst="rect">
              <a:avLst/>
            </a:prstGeom>
          </p:spPr>
        </p:pic>
        <p:pic>
          <p:nvPicPr>
            <p:cNvPr id="17" name="Bildobjekt 16">
              <a:extLst>
                <a:ext uri="{FF2B5EF4-FFF2-40B4-BE49-F238E27FC236}">
                  <a16:creationId xmlns:a16="http://schemas.microsoft.com/office/drawing/2014/main" id="{0E6CEE56-A78C-534F-A9DA-236CB07FC1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1555" y="2017314"/>
              <a:ext cx="136052" cy="278432"/>
            </a:xfrm>
            <a:prstGeom prst="rect">
              <a:avLst/>
            </a:prstGeom>
          </p:spPr>
        </p:pic>
        <p:pic>
          <p:nvPicPr>
            <p:cNvPr id="18" name="Bildobjekt 17">
              <a:extLst>
                <a:ext uri="{FF2B5EF4-FFF2-40B4-BE49-F238E27FC236}">
                  <a16:creationId xmlns:a16="http://schemas.microsoft.com/office/drawing/2014/main" id="{894EE4B1-2261-2E45-B63C-2FD7FBA10A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3492" y="1755095"/>
              <a:ext cx="110541" cy="278432"/>
            </a:xfrm>
            <a:prstGeom prst="rect">
              <a:avLst/>
            </a:prstGeom>
          </p:spPr>
        </p:pic>
        <p:pic>
          <p:nvPicPr>
            <p:cNvPr id="19" name="Bildobjekt 18">
              <a:extLst>
                <a:ext uri="{FF2B5EF4-FFF2-40B4-BE49-F238E27FC236}">
                  <a16:creationId xmlns:a16="http://schemas.microsoft.com/office/drawing/2014/main" id="{4200B209-693A-4248-80C9-111B96F368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37925" y="1471264"/>
              <a:ext cx="136052" cy="278432"/>
            </a:xfrm>
            <a:prstGeom prst="rect">
              <a:avLst/>
            </a:prstGeom>
          </p:spPr>
        </p:pic>
        <p:pic>
          <p:nvPicPr>
            <p:cNvPr id="20" name="Bildobjekt 19">
              <a:extLst>
                <a:ext uri="{FF2B5EF4-FFF2-40B4-BE49-F238E27FC236}">
                  <a16:creationId xmlns:a16="http://schemas.microsoft.com/office/drawing/2014/main" id="{412D4A44-0B26-1649-B2D4-8D31BE271D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1899" y="1498761"/>
              <a:ext cx="110541" cy="278432"/>
            </a:xfrm>
            <a:prstGeom prst="rect">
              <a:avLst/>
            </a:prstGeom>
          </p:spPr>
        </p:pic>
        <p:pic>
          <p:nvPicPr>
            <p:cNvPr id="21" name="Bildobjekt 20">
              <a:extLst>
                <a:ext uri="{FF2B5EF4-FFF2-40B4-BE49-F238E27FC236}">
                  <a16:creationId xmlns:a16="http://schemas.microsoft.com/office/drawing/2014/main" id="{8286FBF9-148E-F54E-8103-8DC8E4715E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839" y="2476809"/>
              <a:ext cx="136052" cy="278432"/>
            </a:xfrm>
            <a:prstGeom prst="rect">
              <a:avLst/>
            </a:prstGeom>
          </p:spPr>
        </p:pic>
        <p:pic>
          <p:nvPicPr>
            <p:cNvPr id="22" name="Bildobjekt 21">
              <a:extLst>
                <a:ext uri="{FF2B5EF4-FFF2-40B4-BE49-F238E27FC236}">
                  <a16:creationId xmlns:a16="http://schemas.microsoft.com/office/drawing/2014/main" id="{96E0F2C7-2C11-0F4B-B503-13A8815F67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8762" y="2722265"/>
              <a:ext cx="110541" cy="278432"/>
            </a:xfrm>
            <a:prstGeom prst="rect">
              <a:avLst/>
            </a:prstGeom>
          </p:spPr>
        </p:pic>
        <p:pic>
          <p:nvPicPr>
            <p:cNvPr id="23" name="Bildobjekt 22">
              <a:extLst>
                <a:ext uri="{FF2B5EF4-FFF2-40B4-BE49-F238E27FC236}">
                  <a16:creationId xmlns:a16="http://schemas.microsoft.com/office/drawing/2014/main" id="{027EA168-5698-0847-9A9F-1B7B93E72A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9899" y="3492646"/>
              <a:ext cx="136052" cy="278432"/>
            </a:xfrm>
            <a:prstGeom prst="rect">
              <a:avLst/>
            </a:prstGeom>
          </p:spPr>
        </p:pic>
        <p:pic>
          <p:nvPicPr>
            <p:cNvPr id="24" name="Bildobjekt 23">
              <a:extLst>
                <a:ext uri="{FF2B5EF4-FFF2-40B4-BE49-F238E27FC236}">
                  <a16:creationId xmlns:a16="http://schemas.microsoft.com/office/drawing/2014/main" id="{41C62807-7A83-A946-AC23-D462A1149A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72967" y="3072706"/>
              <a:ext cx="110541" cy="278432"/>
            </a:xfrm>
            <a:prstGeom prst="rect">
              <a:avLst/>
            </a:prstGeom>
          </p:spPr>
        </p:pic>
        <p:pic>
          <p:nvPicPr>
            <p:cNvPr id="25" name="Bildobjekt 24">
              <a:extLst>
                <a:ext uri="{FF2B5EF4-FFF2-40B4-BE49-F238E27FC236}">
                  <a16:creationId xmlns:a16="http://schemas.microsoft.com/office/drawing/2014/main" id="{84D7D23B-41EC-3544-9AC4-469AC19962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5887" y="2950099"/>
              <a:ext cx="136052" cy="278432"/>
            </a:xfrm>
            <a:prstGeom prst="rect">
              <a:avLst/>
            </a:prstGeom>
          </p:spPr>
        </p:pic>
        <p:pic>
          <p:nvPicPr>
            <p:cNvPr id="26" name="Bildobjekt 25">
              <a:extLst>
                <a:ext uri="{FF2B5EF4-FFF2-40B4-BE49-F238E27FC236}">
                  <a16:creationId xmlns:a16="http://schemas.microsoft.com/office/drawing/2014/main" id="{90DF068F-7C43-0F48-A999-9DD0498C22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4923" y="3333324"/>
              <a:ext cx="110541" cy="278432"/>
            </a:xfrm>
            <a:prstGeom prst="rect">
              <a:avLst/>
            </a:prstGeom>
          </p:spPr>
        </p:pic>
        <p:pic>
          <p:nvPicPr>
            <p:cNvPr id="27" name="Bildobjekt 26">
              <a:extLst>
                <a:ext uri="{FF2B5EF4-FFF2-40B4-BE49-F238E27FC236}">
                  <a16:creationId xmlns:a16="http://schemas.microsoft.com/office/drawing/2014/main" id="{13D5D9CF-7EE1-1048-8D74-FA5711097A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4885" y="3492646"/>
              <a:ext cx="136052" cy="278432"/>
            </a:xfrm>
            <a:prstGeom prst="rect">
              <a:avLst/>
            </a:prstGeom>
          </p:spPr>
        </p:pic>
        <p:pic>
          <p:nvPicPr>
            <p:cNvPr id="28" name="Bildobjekt 27">
              <a:extLst>
                <a:ext uri="{FF2B5EF4-FFF2-40B4-BE49-F238E27FC236}">
                  <a16:creationId xmlns:a16="http://schemas.microsoft.com/office/drawing/2014/main" id="{21BCE600-3CFA-2040-882B-DB7E18CB42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0502" y="3114811"/>
              <a:ext cx="110541" cy="278432"/>
            </a:xfrm>
            <a:prstGeom prst="rect">
              <a:avLst/>
            </a:prstGeom>
          </p:spPr>
        </p:pic>
        <p:pic>
          <p:nvPicPr>
            <p:cNvPr id="29" name="Bildobjekt 28">
              <a:extLst>
                <a:ext uri="{FF2B5EF4-FFF2-40B4-BE49-F238E27FC236}">
                  <a16:creationId xmlns:a16="http://schemas.microsoft.com/office/drawing/2014/main" id="{2D377B3C-B7E8-4B4F-8EB7-D4985C2FA7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8943" y="2211417"/>
              <a:ext cx="136052" cy="278432"/>
            </a:xfrm>
            <a:prstGeom prst="rect">
              <a:avLst/>
            </a:prstGeom>
          </p:spPr>
        </p:pic>
        <p:pic>
          <p:nvPicPr>
            <p:cNvPr id="30" name="Bildobjekt 29">
              <a:extLst>
                <a:ext uri="{FF2B5EF4-FFF2-40B4-BE49-F238E27FC236}">
                  <a16:creationId xmlns:a16="http://schemas.microsoft.com/office/drawing/2014/main" id="{D05CCBE4-8434-B949-8E70-24C3757732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6703" y="1872212"/>
              <a:ext cx="110541" cy="278432"/>
            </a:xfrm>
            <a:prstGeom prst="rect">
              <a:avLst/>
            </a:prstGeom>
          </p:spPr>
        </p:pic>
        <p:pic>
          <p:nvPicPr>
            <p:cNvPr id="31" name="Bildobjekt 30">
              <a:extLst>
                <a:ext uri="{FF2B5EF4-FFF2-40B4-BE49-F238E27FC236}">
                  <a16:creationId xmlns:a16="http://schemas.microsoft.com/office/drawing/2014/main" id="{9EE77F0E-CEAE-DA40-AB6E-8BCB575B36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8699" y="3644806"/>
              <a:ext cx="110541" cy="278432"/>
            </a:xfrm>
            <a:prstGeom prst="rect">
              <a:avLst/>
            </a:prstGeom>
          </p:spPr>
        </p:pic>
        <p:pic>
          <p:nvPicPr>
            <p:cNvPr id="32" name="Bildobjekt 31">
              <a:extLst>
                <a:ext uri="{FF2B5EF4-FFF2-40B4-BE49-F238E27FC236}">
                  <a16:creationId xmlns:a16="http://schemas.microsoft.com/office/drawing/2014/main" id="{9EE77F0E-CEAE-DA40-AB6E-8BCB575B369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21751" y="1319108"/>
              <a:ext cx="116203" cy="278432"/>
            </a:xfrm>
            <a:prstGeom prst="rect">
              <a:avLst/>
            </a:prstGeom>
          </p:spPr>
        </p:pic>
      </p:grpSp>
      <p:sp>
        <p:nvSpPr>
          <p:cNvPr id="33" name="Platshållare för innehåll 32"/>
          <p:cNvSpPr>
            <a:spLocks noGrp="1"/>
          </p:cNvSpPr>
          <p:nvPr>
            <p:ph idx="1"/>
          </p:nvPr>
        </p:nvSpPr>
        <p:spPr>
          <a:xfrm>
            <a:off x="9344136" y="3104945"/>
            <a:ext cx="2052759" cy="1340520"/>
          </a:xfrm>
        </p:spPr>
        <p:txBody>
          <a:bodyPr>
            <a:normAutofit/>
          </a:bodyPr>
          <a:lstStyle/>
          <a:p>
            <a:pPr marL="0" indent="0">
              <a:buNone/>
            </a:pPr>
            <a:r>
              <a:rPr lang="sv-SE" sz="2133" b="1"/>
              <a:t>Stockholm – HK</a:t>
            </a:r>
          </a:p>
          <a:p>
            <a:pPr marL="0" indent="0">
              <a:buNone/>
            </a:pPr>
            <a:r>
              <a:rPr lang="sv-SE" sz="2133" b="1">
                <a:solidFill>
                  <a:schemeClr val="accent1"/>
                </a:solidFill>
              </a:rPr>
              <a:t>ca 75</a:t>
            </a:r>
            <a:r>
              <a:rPr lang="sv-SE" sz="2133"/>
              <a:t> medarbetare</a:t>
            </a:r>
          </a:p>
          <a:p>
            <a:pPr marL="0" indent="0">
              <a:buNone/>
            </a:pPr>
            <a:r>
              <a:rPr lang="sv-SE" sz="2133" b="1">
                <a:solidFill>
                  <a:schemeClr val="accent1"/>
                </a:solidFill>
              </a:rPr>
              <a:t>200 </a:t>
            </a:r>
            <a:r>
              <a:rPr lang="sv-SE" sz="2133"/>
              <a:t>specialister</a:t>
            </a:r>
          </a:p>
        </p:txBody>
      </p:sp>
      <p:pic>
        <p:nvPicPr>
          <p:cNvPr id="34" name="Bildobjekt 33">
            <a:extLst>
              <a:ext uri="{FF2B5EF4-FFF2-40B4-BE49-F238E27FC236}">
                <a16:creationId xmlns:a16="http://schemas.microsoft.com/office/drawing/2014/main" id="{21A2E6D4-B936-3418-3DEF-A318A7727222}"/>
              </a:ext>
            </a:extLst>
          </p:cNvPr>
          <p:cNvPicPr>
            <a:picLocks noChangeAspect="1"/>
          </p:cNvPicPr>
          <p:nvPr/>
        </p:nvPicPr>
        <p:blipFill rotWithShape="1">
          <a:blip r:embed="rId8">
            <a:extLst>
              <a:ext uri="{28A0092B-C50C-407E-A947-70E740481C1C}">
                <a14:useLocalDpi xmlns:a14="http://schemas.microsoft.com/office/drawing/2010/main" val="0"/>
              </a:ext>
            </a:extLst>
          </a:blip>
          <a:srcRect l="12960" t="8697" r="11258" b="6610"/>
          <a:stretch/>
        </p:blipFill>
        <p:spPr>
          <a:xfrm>
            <a:off x="658427" y="1602620"/>
            <a:ext cx="6024999" cy="5050077"/>
          </a:xfrm>
          <a:prstGeom prst="rect">
            <a:avLst/>
          </a:prstGeom>
        </p:spPr>
      </p:pic>
      <p:grpSp>
        <p:nvGrpSpPr>
          <p:cNvPr id="3" name="Grupp 2">
            <a:extLst>
              <a:ext uri="{FF2B5EF4-FFF2-40B4-BE49-F238E27FC236}">
                <a16:creationId xmlns:a16="http://schemas.microsoft.com/office/drawing/2014/main" id="{DB15540E-7DFC-9B36-BBE5-8BAE6C8C94C5}"/>
              </a:ext>
            </a:extLst>
          </p:cNvPr>
          <p:cNvGrpSpPr/>
          <p:nvPr/>
        </p:nvGrpSpPr>
        <p:grpSpPr>
          <a:xfrm>
            <a:off x="0" y="0"/>
            <a:ext cx="11582400" cy="2019739"/>
            <a:chOff x="0" y="0"/>
            <a:chExt cx="11582400" cy="2019739"/>
          </a:xfrm>
        </p:grpSpPr>
        <p:sp>
          <p:nvSpPr>
            <p:cNvPr id="4" name="Rektangel: ett hörn rundat 3">
              <a:extLst>
                <a:ext uri="{FF2B5EF4-FFF2-40B4-BE49-F238E27FC236}">
                  <a16:creationId xmlns:a16="http://schemas.microsoft.com/office/drawing/2014/main" id="{D1303F5B-C108-A880-C3B6-ADFEA6EAA18A}"/>
                </a:ext>
              </a:extLst>
            </p:cNvPr>
            <p:cNvSpPr/>
            <p:nvPr/>
          </p:nvSpPr>
          <p:spPr>
            <a:xfrm flipV="1">
              <a:off x="0"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9C26796C-ABA1-ADE1-805E-94F39345F003}"/>
                </a:ext>
              </a:extLst>
            </p:cNvPr>
            <p:cNvSpPr txBox="1"/>
            <p:nvPr/>
          </p:nvSpPr>
          <p:spPr>
            <a:xfrm>
              <a:off x="609598" y="220436"/>
              <a:ext cx="3333752" cy="461665"/>
            </a:xfrm>
            <a:prstGeom prst="rect">
              <a:avLst/>
            </a:prstGeom>
            <a:noFill/>
          </p:spPr>
          <p:txBody>
            <a:bodyPr wrap="square" rtlCol="0">
              <a:spAutoFit/>
            </a:bodyPr>
            <a:lstStyle/>
            <a:p>
              <a:r>
                <a:rPr lang="sv-SE" sz="2400" b="1">
                  <a:solidFill>
                    <a:schemeClr val="bg1"/>
                  </a:solidFill>
                </a:rPr>
                <a:t>Om Omställningsfonden</a:t>
              </a:r>
            </a:p>
          </p:txBody>
        </p:sp>
        <p:sp>
          <p:nvSpPr>
            <p:cNvPr id="35" name="Rubrik 2">
              <a:extLst>
                <a:ext uri="{FF2B5EF4-FFF2-40B4-BE49-F238E27FC236}">
                  <a16:creationId xmlns:a16="http://schemas.microsoft.com/office/drawing/2014/main" id="{87FE6E66-9CE2-524E-9096-A1B981694EDF}"/>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Omställningsfonden finns i hela Sverige</a:t>
              </a:r>
            </a:p>
          </p:txBody>
        </p:sp>
      </p:grpSp>
    </p:spTree>
    <p:extLst>
      <p:ext uri="{BB962C8B-B14F-4D97-AF65-F5344CB8AC3E}">
        <p14:creationId xmlns:p14="http://schemas.microsoft.com/office/powerpoint/2010/main" val="154082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Pil: femhörning 7">
            <a:extLst>
              <a:ext uri="{FF2B5EF4-FFF2-40B4-BE49-F238E27FC236}">
                <a16:creationId xmlns:a16="http://schemas.microsoft.com/office/drawing/2014/main" id="{877B56CF-82BB-53F6-0369-DAF9CB6BB701}"/>
              </a:ext>
            </a:extLst>
          </p:cNvPr>
          <p:cNvSpPr/>
          <p:nvPr/>
        </p:nvSpPr>
        <p:spPr>
          <a:xfrm>
            <a:off x="1994596" y="2278389"/>
            <a:ext cx="1552576" cy="27803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sparr 8">
            <a:extLst>
              <a:ext uri="{FF2B5EF4-FFF2-40B4-BE49-F238E27FC236}">
                <a16:creationId xmlns:a16="http://schemas.microsoft.com/office/drawing/2014/main" id="{2EC08EEF-F9EA-A047-7388-541CADF5D452}"/>
              </a:ext>
            </a:extLst>
          </p:cNvPr>
          <p:cNvSpPr/>
          <p:nvPr/>
        </p:nvSpPr>
        <p:spPr>
          <a:xfrm>
            <a:off x="3042315" y="2278389"/>
            <a:ext cx="1600321" cy="278031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0" name="Rektangel 9">
            <a:extLst>
              <a:ext uri="{FF2B5EF4-FFF2-40B4-BE49-F238E27FC236}">
                <a16:creationId xmlns:a16="http://schemas.microsoft.com/office/drawing/2014/main" id="{CBAD8C19-A43E-B446-23EF-E75793F4D5F6}"/>
              </a:ext>
            </a:extLst>
          </p:cNvPr>
          <p:cNvSpPr/>
          <p:nvPr/>
        </p:nvSpPr>
        <p:spPr>
          <a:xfrm>
            <a:off x="668274" y="2278387"/>
            <a:ext cx="1326322" cy="27803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0E146717-023C-0978-F972-9C6542B80BA5}"/>
              </a:ext>
            </a:extLst>
          </p:cNvPr>
          <p:cNvSpPr txBox="1"/>
          <p:nvPr/>
        </p:nvSpPr>
        <p:spPr>
          <a:xfrm>
            <a:off x="5040629" y="2742004"/>
            <a:ext cx="5656868" cy="1394997"/>
          </a:xfrm>
          <a:prstGeom prst="rect">
            <a:avLst/>
          </a:prstGeom>
          <a:noFill/>
          <a:ln>
            <a:noFill/>
          </a:ln>
        </p:spPr>
        <p:txBody>
          <a:bodyPr wrap="square" rtlCol="0">
            <a:spAutoFit/>
          </a:bodyPr>
          <a:lstStyle/>
          <a:p>
            <a:pPr>
              <a:lnSpc>
                <a:spcPct val="107000"/>
              </a:lnSpc>
              <a:spcAft>
                <a:spcPts val="800"/>
              </a:spcAft>
            </a:pPr>
            <a:r>
              <a:rPr lang="sv-SE" sz="2000" b="1">
                <a:effectLst/>
                <a:latin typeface="Calibri" panose="020F0502020204030204" pitchFamily="34" charset="0"/>
                <a:ea typeface="Calibri" panose="020F0502020204030204" pitchFamily="34" charset="0"/>
                <a:cs typeface="Times New Roman" panose="02020603050405020304" pitchFamily="18" charset="0"/>
              </a:rPr>
              <a:t>Det nya offentliga omställningspaketet är den största reformen på svensk arbetsmarknad i modern tid och är en lagstadgad systemförändring för att möta kompetensbristen. </a:t>
            </a:r>
            <a:endParaRPr lang="sv-SE" sz="2000" b="1">
              <a:latin typeface="Calibri" panose="020F0502020204030204" pitchFamily="34" charset="0"/>
              <a:cs typeface="Times New Roman" panose="02020603050405020304" pitchFamily="18" charset="0"/>
            </a:endParaRPr>
          </a:p>
        </p:txBody>
      </p:sp>
      <p:pic>
        <p:nvPicPr>
          <p:cNvPr id="5" name="Bildobjekt 4">
            <a:extLst>
              <a:ext uri="{FF2B5EF4-FFF2-40B4-BE49-F238E27FC236}">
                <a16:creationId xmlns:a16="http://schemas.microsoft.com/office/drawing/2014/main" id="{8CDC2B81-BAE7-D9A3-6164-0A830FE16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23" y="2615414"/>
            <a:ext cx="1967545" cy="2106256"/>
          </a:xfrm>
          <a:prstGeom prst="rect">
            <a:avLst/>
          </a:prstGeom>
        </p:spPr>
      </p:pic>
      <p:grpSp>
        <p:nvGrpSpPr>
          <p:cNvPr id="2" name="Grupp 1">
            <a:extLst>
              <a:ext uri="{FF2B5EF4-FFF2-40B4-BE49-F238E27FC236}">
                <a16:creationId xmlns:a16="http://schemas.microsoft.com/office/drawing/2014/main" id="{C3D61E86-3F70-EBEC-F02F-86BF9860CD35}"/>
              </a:ext>
            </a:extLst>
          </p:cNvPr>
          <p:cNvGrpSpPr/>
          <p:nvPr/>
        </p:nvGrpSpPr>
        <p:grpSpPr>
          <a:xfrm>
            <a:off x="0" y="0"/>
            <a:ext cx="11582400" cy="2019739"/>
            <a:chOff x="0" y="0"/>
            <a:chExt cx="11582400" cy="2019739"/>
          </a:xfrm>
        </p:grpSpPr>
        <p:sp>
          <p:nvSpPr>
            <p:cNvPr id="7" name="Rektangel: ett hörn rundat 6">
              <a:extLst>
                <a:ext uri="{FF2B5EF4-FFF2-40B4-BE49-F238E27FC236}">
                  <a16:creationId xmlns:a16="http://schemas.microsoft.com/office/drawing/2014/main" id="{537D5B0C-DB66-3616-7FCE-EF94C1E6E4D3}"/>
                </a:ext>
              </a:extLst>
            </p:cNvPr>
            <p:cNvSpPr/>
            <p:nvPr/>
          </p:nvSpPr>
          <p:spPr>
            <a:xfrm flipV="1">
              <a:off x="0"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F5BB31AB-67FE-3D98-0B11-4742EB0117DC}"/>
                </a:ext>
              </a:extLst>
            </p:cNvPr>
            <p:cNvSpPr txBox="1"/>
            <p:nvPr/>
          </p:nvSpPr>
          <p:spPr>
            <a:xfrm>
              <a:off x="609598" y="220436"/>
              <a:ext cx="3333752" cy="461665"/>
            </a:xfrm>
            <a:prstGeom prst="rect">
              <a:avLst/>
            </a:prstGeom>
            <a:noFill/>
          </p:spPr>
          <p:txBody>
            <a:bodyPr wrap="square" rtlCol="0">
              <a:spAutoFit/>
            </a:bodyPr>
            <a:lstStyle/>
            <a:p>
              <a:r>
                <a:rPr lang="sv-SE" sz="2400" b="1">
                  <a:solidFill>
                    <a:schemeClr val="bg1"/>
                  </a:solidFill>
                </a:rPr>
                <a:t>Om Omställningsfonden</a:t>
              </a:r>
            </a:p>
          </p:txBody>
        </p:sp>
        <p:sp>
          <p:nvSpPr>
            <p:cNvPr id="14" name="Rubrik 2">
              <a:extLst>
                <a:ext uri="{FF2B5EF4-FFF2-40B4-BE49-F238E27FC236}">
                  <a16:creationId xmlns:a16="http://schemas.microsoft.com/office/drawing/2014/main" id="{3025CA5A-DC58-154E-2EDB-C68939A139B1}"/>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Den stora kompetensutmaningen</a:t>
              </a:r>
            </a:p>
          </p:txBody>
        </p:sp>
      </p:grpSp>
    </p:spTree>
    <p:extLst>
      <p:ext uri="{BB962C8B-B14F-4D97-AF65-F5344CB8AC3E}">
        <p14:creationId xmlns:p14="http://schemas.microsoft.com/office/powerpoint/2010/main" val="164875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upp 61">
            <a:extLst>
              <a:ext uri="{FF2B5EF4-FFF2-40B4-BE49-F238E27FC236}">
                <a16:creationId xmlns:a16="http://schemas.microsoft.com/office/drawing/2014/main" id="{E34ABA74-2439-AF0E-00DB-786119EC255F}"/>
              </a:ext>
            </a:extLst>
          </p:cNvPr>
          <p:cNvGrpSpPr/>
          <p:nvPr/>
        </p:nvGrpSpPr>
        <p:grpSpPr>
          <a:xfrm>
            <a:off x="10009504" y="3977921"/>
            <a:ext cx="1976783" cy="1901447"/>
            <a:chOff x="5428284" y="6249064"/>
            <a:chExt cx="1976783" cy="1901447"/>
          </a:xfrm>
        </p:grpSpPr>
        <p:sp>
          <p:nvSpPr>
            <p:cNvPr id="63" name="Oval 11">
              <a:extLst>
                <a:ext uri="{FF2B5EF4-FFF2-40B4-BE49-F238E27FC236}">
                  <a16:creationId xmlns:a16="http://schemas.microsoft.com/office/drawing/2014/main" id="{DB96416E-128A-0580-DB79-5F027625759B}"/>
                </a:ext>
              </a:extLst>
            </p:cNvPr>
            <p:cNvSpPr/>
            <p:nvPr/>
          </p:nvSpPr>
          <p:spPr>
            <a:xfrm>
              <a:off x="5428284" y="6249064"/>
              <a:ext cx="1976783" cy="1901447"/>
            </a:xfrm>
            <a:prstGeom prst="ellipse">
              <a:avLst/>
            </a:prstGeom>
            <a:solidFill>
              <a:srgbClr val="EA5045">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4" name="textruta 63">
              <a:extLst>
                <a:ext uri="{FF2B5EF4-FFF2-40B4-BE49-F238E27FC236}">
                  <a16:creationId xmlns:a16="http://schemas.microsoft.com/office/drawing/2014/main" id="{B5E5EDD2-CEA2-A4C2-33D7-2E7A0579E79F}"/>
                </a:ext>
              </a:extLst>
            </p:cNvPr>
            <p:cNvSpPr txBox="1"/>
            <p:nvPr/>
          </p:nvSpPr>
          <p:spPr>
            <a:xfrm>
              <a:off x="5529230" y="6968954"/>
              <a:ext cx="1774889" cy="646331"/>
            </a:xfrm>
            <a:prstGeom prst="rect">
              <a:avLst/>
            </a:prstGeom>
            <a:noFill/>
          </p:spPr>
          <p:txBody>
            <a:bodyPr wrap="square">
              <a:spAutoFit/>
            </a:bodyPr>
            <a:lstStyle/>
            <a:p>
              <a:pPr lvl="0" algn="ctr">
                <a:defRPr/>
              </a:pPr>
              <a:r>
                <a:rPr lang="sv-SE" sz="1200" b="1">
                  <a:solidFill>
                    <a:srgbClr val="FFFFFF"/>
                  </a:solidFill>
                  <a:latin typeface="Calibri (Brödtext)"/>
                </a:rPr>
                <a:t>Stöttar medarbetare till ny sysselsättning när anställningen tar slut</a:t>
              </a:r>
              <a:endParaRPr kumimoji="0" lang="en-US" sz="1200" b="0" i="0" u="none" strike="noStrike" kern="1200" cap="none" spc="0" normalizeH="0" baseline="0" noProof="0">
                <a:ln>
                  <a:noFill/>
                </a:ln>
                <a:solidFill>
                  <a:srgbClr val="FFFFFF"/>
                </a:solidFill>
                <a:effectLst/>
                <a:uLnTx/>
                <a:uFillTx/>
                <a:latin typeface="Calibri Light"/>
              </a:endParaRPr>
            </a:p>
          </p:txBody>
        </p:sp>
      </p:grpSp>
      <p:grpSp>
        <p:nvGrpSpPr>
          <p:cNvPr id="37" name="Grupp 36">
            <a:extLst>
              <a:ext uri="{FF2B5EF4-FFF2-40B4-BE49-F238E27FC236}">
                <a16:creationId xmlns:a16="http://schemas.microsoft.com/office/drawing/2014/main" id="{B1422987-038A-4264-529C-78E56BB9F39C}"/>
              </a:ext>
            </a:extLst>
          </p:cNvPr>
          <p:cNvGrpSpPr/>
          <p:nvPr/>
        </p:nvGrpSpPr>
        <p:grpSpPr>
          <a:xfrm>
            <a:off x="6013746" y="3974375"/>
            <a:ext cx="1976783" cy="1901447"/>
            <a:chOff x="5428284" y="6249064"/>
            <a:chExt cx="1976783" cy="1901447"/>
          </a:xfrm>
        </p:grpSpPr>
        <p:sp>
          <p:nvSpPr>
            <p:cNvPr id="33" name="Oval 11">
              <a:extLst>
                <a:ext uri="{FF2B5EF4-FFF2-40B4-BE49-F238E27FC236}">
                  <a16:creationId xmlns:a16="http://schemas.microsoft.com/office/drawing/2014/main" id="{EEDE9B0B-BC76-C66C-AFEA-5C88A51CF8D0}"/>
                </a:ext>
              </a:extLst>
            </p:cNvPr>
            <p:cNvSpPr/>
            <p:nvPr/>
          </p:nvSpPr>
          <p:spPr>
            <a:xfrm>
              <a:off x="5428284" y="6249064"/>
              <a:ext cx="1976783" cy="1901447"/>
            </a:xfrm>
            <a:prstGeom prst="ellipse">
              <a:avLst/>
            </a:prstGeom>
            <a:solidFill>
              <a:srgbClr val="31287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6" name="textruta 35">
              <a:extLst>
                <a:ext uri="{FF2B5EF4-FFF2-40B4-BE49-F238E27FC236}">
                  <a16:creationId xmlns:a16="http://schemas.microsoft.com/office/drawing/2014/main" id="{6FC1A97A-43EE-989D-B560-AE15EA924537}"/>
                </a:ext>
              </a:extLst>
            </p:cNvPr>
            <p:cNvSpPr txBox="1"/>
            <p:nvPr/>
          </p:nvSpPr>
          <p:spPr>
            <a:xfrm>
              <a:off x="5529230" y="6602445"/>
              <a:ext cx="1774889" cy="1200329"/>
            </a:xfrm>
            <a:prstGeom prst="rect">
              <a:avLst/>
            </a:prstGeom>
            <a:noFill/>
          </p:spPr>
          <p:txBody>
            <a:bodyPr wrap="square">
              <a:spAutoFit/>
            </a:bodyPr>
            <a:lstStyle/>
            <a:p>
              <a:pPr lvl="0" algn="ctr">
                <a:defRPr/>
              </a:pPr>
              <a:r>
                <a:rPr lang="sv-SE" sz="1200" b="1">
                  <a:solidFill>
                    <a:srgbClr val="FFFFFF"/>
                  </a:solidFill>
                  <a:latin typeface="Calibri (Brödtext)"/>
                </a:rPr>
                <a:t>Studiestöd:</a:t>
              </a:r>
              <a:br>
                <a:rPr lang="sv-SE" sz="1200" b="1">
                  <a:solidFill>
                    <a:srgbClr val="FFFFFF"/>
                  </a:solidFill>
                  <a:latin typeface="Calibri (Brödtext)"/>
                </a:rPr>
              </a:br>
              <a:r>
                <a:rPr lang="sv-SE" sz="1200" b="1">
                  <a:solidFill>
                    <a:srgbClr val="FFFFFF"/>
                  </a:solidFill>
                  <a:latin typeface="Calibri (Brödtext)"/>
                </a:rPr>
                <a:t>Omställningsstudiestöd, kortvarigt studiestöd, kompletterande studiestöd, förlängt studiestöd</a:t>
              </a:r>
              <a:endParaRPr kumimoji="0" lang="en-US" sz="1200" b="0" i="0" u="none" strike="noStrike" kern="1200" cap="none" spc="0" normalizeH="0" baseline="0" noProof="0">
                <a:ln>
                  <a:noFill/>
                </a:ln>
                <a:solidFill>
                  <a:srgbClr val="FFFFFF"/>
                </a:solidFill>
                <a:effectLst/>
                <a:uLnTx/>
                <a:uFillTx/>
                <a:latin typeface="Calibri Light"/>
              </a:endParaRPr>
            </a:p>
          </p:txBody>
        </p:sp>
      </p:grpSp>
      <p:grpSp>
        <p:nvGrpSpPr>
          <p:cNvPr id="38" name="Grupp 37">
            <a:extLst>
              <a:ext uri="{FF2B5EF4-FFF2-40B4-BE49-F238E27FC236}">
                <a16:creationId xmlns:a16="http://schemas.microsoft.com/office/drawing/2014/main" id="{9097E456-3C55-327F-1867-50EDD350BCC5}"/>
              </a:ext>
            </a:extLst>
          </p:cNvPr>
          <p:cNvGrpSpPr/>
          <p:nvPr/>
        </p:nvGrpSpPr>
        <p:grpSpPr>
          <a:xfrm>
            <a:off x="2008283" y="3977924"/>
            <a:ext cx="1976784" cy="1901447"/>
            <a:chOff x="5428284" y="6249064"/>
            <a:chExt cx="1976783" cy="1901447"/>
          </a:xfrm>
        </p:grpSpPr>
        <p:sp>
          <p:nvSpPr>
            <p:cNvPr id="39" name="Oval 11">
              <a:extLst>
                <a:ext uri="{FF2B5EF4-FFF2-40B4-BE49-F238E27FC236}">
                  <a16:creationId xmlns:a16="http://schemas.microsoft.com/office/drawing/2014/main" id="{6D8A926A-AFB2-AC62-31B3-FDB049E18E4E}"/>
                </a:ext>
              </a:extLst>
            </p:cNvPr>
            <p:cNvSpPr/>
            <p:nvPr/>
          </p:nvSpPr>
          <p:spPr>
            <a:xfrm>
              <a:off x="5428284" y="6249064"/>
              <a:ext cx="1976783" cy="1901447"/>
            </a:xfrm>
            <a:prstGeom prst="ellipse">
              <a:avLst/>
            </a:prstGeom>
            <a:solidFill>
              <a:srgbClr val="90A6A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0" name="textruta 39">
              <a:extLst>
                <a:ext uri="{FF2B5EF4-FFF2-40B4-BE49-F238E27FC236}">
                  <a16:creationId xmlns:a16="http://schemas.microsoft.com/office/drawing/2014/main" id="{93B5C194-1155-B865-492C-379C567D1AC9}"/>
                </a:ext>
              </a:extLst>
            </p:cNvPr>
            <p:cNvSpPr txBox="1"/>
            <p:nvPr/>
          </p:nvSpPr>
          <p:spPr>
            <a:xfrm>
              <a:off x="5529230" y="6876621"/>
              <a:ext cx="1774889" cy="646331"/>
            </a:xfrm>
            <a:prstGeom prst="rect">
              <a:avLst/>
            </a:prstGeom>
            <a:noFill/>
          </p:spPr>
          <p:txBody>
            <a:bodyPr wrap="square">
              <a:spAutoFit/>
            </a:bodyPr>
            <a:lstStyle/>
            <a:p>
              <a:pPr lvl="0" algn="ctr">
                <a:defRPr/>
              </a:pPr>
              <a:r>
                <a:rPr lang="sv-SE" sz="1200" b="1">
                  <a:solidFill>
                    <a:srgbClr val="FFFFFF"/>
                  </a:solidFill>
                  <a:latin typeface="Calibri (Brödtext)"/>
                </a:rPr>
                <a:t>Stöd vid arbete </a:t>
              </a:r>
            </a:p>
            <a:p>
              <a:pPr lvl="0" algn="ctr">
                <a:defRPr/>
              </a:pPr>
              <a:r>
                <a:rPr lang="sv-SE" sz="1200" b="1">
                  <a:solidFill>
                    <a:srgbClr val="FFFFFF"/>
                  </a:solidFill>
                  <a:latin typeface="Calibri (Brödtext)"/>
                </a:rPr>
                <a:t>med strategisk kompetensförsörjning</a:t>
              </a:r>
              <a:endParaRPr kumimoji="0" lang="en-US" sz="1200" b="0" i="0" u="none" strike="noStrike" kern="1200" cap="none" spc="0" normalizeH="0" baseline="0" noProof="0">
                <a:ln>
                  <a:noFill/>
                </a:ln>
                <a:solidFill>
                  <a:srgbClr val="FFFFFF"/>
                </a:solidFill>
                <a:effectLst/>
                <a:uLnTx/>
                <a:uFillTx/>
                <a:latin typeface="Calibri Light"/>
                <a:ea typeface="+mn-ea"/>
                <a:cs typeface="+mn-cs"/>
              </a:endParaRPr>
            </a:p>
          </p:txBody>
        </p:sp>
      </p:grpSp>
      <p:grpSp>
        <p:nvGrpSpPr>
          <p:cNvPr id="41" name="Grupp 40">
            <a:extLst>
              <a:ext uri="{FF2B5EF4-FFF2-40B4-BE49-F238E27FC236}">
                <a16:creationId xmlns:a16="http://schemas.microsoft.com/office/drawing/2014/main" id="{C36A7AD5-EC33-D869-9A34-5251AFBC4062}"/>
              </a:ext>
            </a:extLst>
          </p:cNvPr>
          <p:cNvGrpSpPr/>
          <p:nvPr/>
        </p:nvGrpSpPr>
        <p:grpSpPr>
          <a:xfrm>
            <a:off x="4191367" y="3977921"/>
            <a:ext cx="1976783" cy="1901447"/>
            <a:chOff x="5428284" y="6249064"/>
            <a:chExt cx="1976783" cy="1901447"/>
          </a:xfrm>
        </p:grpSpPr>
        <p:sp>
          <p:nvSpPr>
            <p:cNvPr id="42" name="Oval 11">
              <a:extLst>
                <a:ext uri="{FF2B5EF4-FFF2-40B4-BE49-F238E27FC236}">
                  <a16:creationId xmlns:a16="http://schemas.microsoft.com/office/drawing/2014/main" id="{9CEAB5A4-DF67-7437-7DCA-9B774EC8F0F4}"/>
                </a:ext>
              </a:extLst>
            </p:cNvPr>
            <p:cNvSpPr/>
            <p:nvPr/>
          </p:nvSpPr>
          <p:spPr>
            <a:xfrm>
              <a:off x="5428284" y="6249064"/>
              <a:ext cx="1976783" cy="1901447"/>
            </a:xfrm>
            <a:prstGeom prst="ellipse">
              <a:avLst/>
            </a:prstGeom>
            <a:solidFill>
              <a:srgbClr val="31287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3" name="textruta 42">
              <a:extLst>
                <a:ext uri="{FF2B5EF4-FFF2-40B4-BE49-F238E27FC236}">
                  <a16:creationId xmlns:a16="http://schemas.microsoft.com/office/drawing/2014/main" id="{C94D2CB0-F42C-45EF-FBBB-AC6C4BE640DC}"/>
                </a:ext>
              </a:extLst>
            </p:cNvPr>
            <p:cNvSpPr txBox="1"/>
            <p:nvPr/>
          </p:nvSpPr>
          <p:spPr>
            <a:xfrm>
              <a:off x="5529230" y="6968954"/>
              <a:ext cx="1774889" cy="461665"/>
            </a:xfrm>
            <a:prstGeom prst="rect">
              <a:avLst/>
            </a:prstGeom>
            <a:noFill/>
          </p:spPr>
          <p:txBody>
            <a:bodyPr wrap="square">
              <a:spAutoFit/>
            </a:bodyPr>
            <a:lstStyle/>
            <a:p>
              <a:pPr lvl="0" algn="ctr">
                <a:defRPr/>
              </a:pPr>
              <a:r>
                <a:rPr lang="sv-SE" sz="1200" b="1">
                  <a:solidFill>
                    <a:srgbClr val="FFFFFF"/>
                  </a:solidFill>
                  <a:latin typeface="Calibri (Brödtext)"/>
                </a:rPr>
                <a:t>Individuell vägledning, </a:t>
              </a:r>
              <a:br>
                <a:rPr lang="sv-SE" sz="1200" b="1">
                  <a:solidFill>
                    <a:srgbClr val="FFFFFF"/>
                  </a:solidFill>
                  <a:latin typeface="Calibri (Brödtext)"/>
                </a:rPr>
              </a:br>
              <a:r>
                <a:rPr lang="sv-SE" sz="1200" b="1">
                  <a:solidFill>
                    <a:srgbClr val="FFFFFF"/>
                  </a:solidFill>
                  <a:latin typeface="Calibri (Brödtext)"/>
                </a:rPr>
                <a:t>rådgivning, validering</a:t>
              </a:r>
              <a:endParaRPr kumimoji="0" lang="en-US" sz="1200" b="0" i="0" u="none" strike="noStrike" kern="1200" cap="none" spc="0" normalizeH="0" baseline="0" noProof="0">
                <a:ln>
                  <a:noFill/>
                </a:ln>
                <a:solidFill>
                  <a:srgbClr val="FFFFFF"/>
                </a:solidFill>
                <a:effectLst/>
                <a:uLnTx/>
                <a:uFillTx/>
                <a:latin typeface="Calibri Light"/>
                <a:ea typeface="+mn-ea"/>
                <a:cs typeface="+mn-cs"/>
              </a:endParaRPr>
            </a:p>
          </p:txBody>
        </p:sp>
      </p:grpSp>
      <p:grpSp>
        <p:nvGrpSpPr>
          <p:cNvPr id="44" name="Grupp 43">
            <a:extLst>
              <a:ext uri="{FF2B5EF4-FFF2-40B4-BE49-F238E27FC236}">
                <a16:creationId xmlns:a16="http://schemas.microsoft.com/office/drawing/2014/main" id="{09BFB924-A30C-5597-B3F0-D76B69C8FF18}"/>
              </a:ext>
            </a:extLst>
          </p:cNvPr>
          <p:cNvGrpSpPr/>
          <p:nvPr/>
        </p:nvGrpSpPr>
        <p:grpSpPr>
          <a:xfrm>
            <a:off x="185904" y="3981472"/>
            <a:ext cx="1976784" cy="1901447"/>
            <a:chOff x="5428284" y="6249064"/>
            <a:chExt cx="1976783" cy="1901447"/>
          </a:xfrm>
        </p:grpSpPr>
        <p:sp>
          <p:nvSpPr>
            <p:cNvPr id="45" name="Oval 11">
              <a:extLst>
                <a:ext uri="{FF2B5EF4-FFF2-40B4-BE49-F238E27FC236}">
                  <a16:creationId xmlns:a16="http://schemas.microsoft.com/office/drawing/2014/main" id="{BFDC9E3E-94EF-BAEC-CB6D-71C34C7ACC5F}"/>
                </a:ext>
              </a:extLst>
            </p:cNvPr>
            <p:cNvSpPr/>
            <p:nvPr/>
          </p:nvSpPr>
          <p:spPr>
            <a:xfrm>
              <a:off x="5428284" y="6249064"/>
              <a:ext cx="1976783" cy="1901447"/>
            </a:xfrm>
            <a:prstGeom prst="ellipse">
              <a:avLst/>
            </a:prstGeom>
            <a:solidFill>
              <a:srgbClr val="90A6AC">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6" name="textruta 45">
              <a:extLst>
                <a:ext uri="{FF2B5EF4-FFF2-40B4-BE49-F238E27FC236}">
                  <a16:creationId xmlns:a16="http://schemas.microsoft.com/office/drawing/2014/main" id="{9249DDA8-1191-AFD6-A119-0923CC56589A}"/>
                </a:ext>
              </a:extLst>
            </p:cNvPr>
            <p:cNvSpPr txBox="1"/>
            <p:nvPr/>
          </p:nvSpPr>
          <p:spPr>
            <a:xfrm>
              <a:off x="5529230" y="6876621"/>
              <a:ext cx="1774889" cy="646331"/>
            </a:xfrm>
            <a:prstGeom prst="rect">
              <a:avLst/>
            </a:prstGeom>
            <a:noFill/>
          </p:spPr>
          <p:txBody>
            <a:bodyPr wrap="square">
              <a:spAutoFit/>
            </a:bodyPr>
            <a:lstStyle/>
            <a:p>
              <a:pPr lvl="0" algn="ctr">
                <a:defRPr/>
              </a:pPr>
              <a:r>
                <a:rPr lang="sv-SE" sz="1200" b="1">
                  <a:solidFill>
                    <a:srgbClr val="FFFFFF"/>
                  </a:solidFill>
                  <a:latin typeface="Calibri (Brödtext)"/>
                </a:rPr>
                <a:t>Förebyggande insatser för att utvecklas och ställa om</a:t>
              </a:r>
            </a:p>
          </p:txBody>
        </p:sp>
      </p:grpSp>
      <p:grpSp>
        <p:nvGrpSpPr>
          <p:cNvPr id="47" name="Grupp 46">
            <a:extLst>
              <a:ext uri="{FF2B5EF4-FFF2-40B4-BE49-F238E27FC236}">
                <a16:creationId xmlns:a16="http://schemas.microsoft.com/office/drawing/2014/main" id="{B0DCAC79-1BB8-5320-687D-A76B4500188B}"/>
              </a:ext>
            </a:extLst>
          </p:cNvPr>
          <p:cNvGrpSpPr/>
          <p:nvPr/>
        </p:nvGrpSpPr>
        <p:grpSpPr>
          <a:xfrm>
            <a:off x="8187125" y="3977921"/>
            <a:ext cx="1976783" cy="1901447"/>
            <a:chOff x="5428284" y="6249064"/>
            <a:chExt cx="1976783" cy="1901447"/>
          </a:xfrm>
        </p:grpSpPr>
        <p:sp>
          <p:nvSpPr>
            <p:cNvPr id="48" name="Oval 11">
              <a:extLst>
                <a:ext uri="{FF2B5EF4-FFF2-40B4-BE49-F238E27FC236}">
                  <a16:creationId xmlns:a16="http://schemas.microsoft.com/office/drawing/2014/main" id="{8BF290B8-868B-8B1F-E551-605EF241F873}"/>
                </a:ext>
              </a:extLst>
            </p:cNvPr>
            <p:cNvSpPr/>
            <p:nvPr/>
          </p:nvSpPr>
          <p:spPr>
            <a:xfrm>
              <a:off x="5428284" y="6249064"/>
              <a:ext cx="1976783" cy="1901447"/>
            </a:xfrm>
            <a:prstGeom prst="ellipse">
              <a:avLst/>
            </a:prstGeom>
            <a:solidFill>
              <a:srgbClr val="EA5045">
                <a:alpha val="80000"/>
              </a:srgb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9" name="textruta 48">
              <a:extLst>
                <a:ext uri="{FF2B5EF4-FFF2-40B4-BE49-F238E27FC236}">
                  <a16:creationId xmlns:a16="http://schemas.microsoft.com/office/drawing/2014/main" id="{74618182-624B-AAAE-225A-3969A5CDD01F}"/>
                </a:ext>
              </a:extLst>
            </p:cNvPr>
            <p:cNvSpPr txBox="1"/>
            <p:nvPr/>
          </p:nvSpPr>
          <p:spPr>
            <a:xfrm>
              <a:off x="5529230" y="6968954"/>
              <a:ext cx="1774889" cy="461665"/>
            </a:xfrm>
            <a:prstGeom prst="rect">
              <a:avLst/>
            </a:prstGeom>
            <a:noFill/>
          </p:spPr>
          <p:txBody>
            <a:bodyPr wrap="square">
              <a:spAutoFit/>
            </a:bodyPr>
            <a:lstStyle/>
            <a:p>
              <a:pPr lvl="0" algn="ctr">
                <a:defRPr/>
              </a:pPr>
              <a:r>
                <a:rPr lang="sv-SE" sz="1200" b="1">
                  <a:solidFill>
                    <a:srgbClr val="FFFFFF"/>
                  </a:solidFill>
                  <a:latin typeface="Calibri (Brödtext)"/>
                </a:rPr>
                <a:t>Stöttar organisationen genom omställningen</a:t>
              </a:r>
              <a:endParaRPr kumimoji="0" lang="en-US" sz="1200" b="0" i="0" u="none" strike="noStrike" kern="1200" cap="none" spc="0" normalizeH="0" baseline="0" noProof="0">
                <a:ln>
                  <a:noFill/>
                </a:ln>
                <a:solidFill>
                  <a:srgbClr val="FFFFFF"/>
                </a:solidFill>
                <a:effectLst/>
                <a:uLnTx/>
                <a:uFillTx/>
                <a:latin typeface="Calibri Light"/>
              </a:endParaRPr>
            </a:p>
          </p:txBody>
        </p:sp>
      </p:grpSp>
      <p:grpSp>
        <p:nvGrpSpPr>
          <p:cNvPr id="50" name="Grupp 49">
            <a:extLst>
              <a:ext uri="{FF2B5EF4-FFF2-40B4-BE49-F238E27FC236}">
                <a16:creationId xmlns:a16="http://schemas.microsoft.com/office/drawing/2014/main" id="{53EF6639-2A8E-2182-4D34-A3FFAD141143}"/>
              </a:ext>
            </a:extLst>
          </p:cNvPr>
          <p:cNvGrpSpPr/>
          <p:nvPr/>
        </p:nvGrpSpPr>
        <p:grpSpPr>
          <a:xfrm>
            <a:off x="4727861" y="1742477"/>
            <a:ext cx="2722101" cy="2618361"/>
            <a:chOff x="5428284" y="6249064"/>
            <a:chExt cx="1976783" cy="1901447"/>
          </a:xfrm>
          <a:solidFill>
            <a:srgbClr val="31287C"/>
          </a:solidFill>
        </p:grpSpPr>
        <p:sp>
          <p:nvSpPr>
            <p:cNvPr id="51" name="Oval 11">
              <a:extLst>
                <a:ext uri="{FF2B5EF4-FFF2-40B4-BE49-F238E27FC236}">
                  <a16:creationId xmlns:a16="http://schemas.microsoft.com/office/drawing/2014/main" id="{A816F729-D7A7-582D-5A3C-E4854D0871D0}"/>
                </a:ext>
              </a:extLst>
            </p:cNvPr>
            <p:cNvSpPr/>
            <p:nvPr/>
          </p:nvSpPr>
          <p:spPr>
            <a:xfrm>
              <a:off x="5428284" y="6249064"/>
              <a:ext cx="1976783" cy="1901447"/>
            </a:xfrm>
            <a:prstGeom prst="ellipse">
              <a:avLst/>
            </a:prstGeom>
            <a:grp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2" name="textruta 51">
              <a:extLst>
                <a:ext uri="{FF2B5EF4-FFF2-40B4-BE49-F238E27FC236}">
                  <a16:creationId xmlns:a16="http://schemas.microsoft.com/office/drawing/2014/main" id="{1AF377E1-254F-C51A-4BE3-5B0F3C207A86}"/>
                </a:ext>
              </a:extLst>
            </p:cNvPr>
            <p:cNvSpPr txBox="1"/>
            <p:nvPr/>
          </p:nvSpPr>
          <p:spPr>
            <a:xfrm>
              <a:off x="5529231" y="6831001"/>
              <a:ext cx="1774889" cy="737572"/>
            </a:xfrm>
            <a:prstGeom prst="rect">
              <a:avLst/>
            </a:prstGeom>
            <a:noFill/>
          </p:spPr>
          <p:txBody>
            <a:bodyPr wrap="square" lIns="91440" tIns="45720" rIns="91440" bIns="45720" anchor="t">
              <a:spAutoFit/>
            </a:bodyPr>
            <a:lstStyle/>
            <a:p>
              <a:pPr algn="ctr">
                <a:defRPr/>
              </a:pPr>
              <a:r>
                <a:rPr lang="sv-SE" sz="2000" b="1">
                  <a:solidFill>
                    <a:srgbClr val="FFFFFF"/>
                  </a:solidFill>
                  <a:latin typeface="Calibri (Brödtext)"/>
                </a:rPr>
                <a:t>Kompetensstöd</a:t>
              </a:r>
              <a:br>
                <a:rPr lang="sv-SE" sz="2000" b="1">
                  <a:latin typeface="Calibri (Brödtext)"/>
                </a:rPr>
              </a:br>
              <a:r>
                <a:rPr lang="sv-SE" sz="2000" b="1">
                  <a:solidFill>
                    <a:srgbClr val="FFFFFF"/>
                  </a:solidFill>
                  <a:latin typeface="Calibri (Brödtext)"/>
                </a:rPr>
                <a:t>för medarbetare under anställning</a:t>
              </a:r>
              <a:endParaRPr kumimoji="0" lang="en-US" sz="2000" b="0" i="0" u="none" strike="noStrike" kern="1200" cap="none" spc="0" normalizeH="0" baseline="0" noProof="0">
                <a:ln>
                  <a:noFill/>
                </a:ln>
                <a:solidFill>
                  <a:srgbClr val="FFFFFF"/>
                </a:solidFill>
                <a:effectLst/>
                <a:uLnTx/>
                <a:uFillTx/>
                <a:latin typeface="Calibri Light"/>
              </a:endParaRPr>
            </a:p>
          </p:txBody>
        </p:sp>
      </p:grpSp>
      <p:grpSp>
        <p:nvGrpSpPr>
          <p:cNvPr id="56" name="Grupp 55">
            <a:extLst>
              <a:ext uri="{FF2B5EF4-FFF2-40B4-BE49-F238E27FC236}">
                <a16:creationId xmlns:a16="http://schemas.microsoft.com/office/drawing/2014/main" id="{FFB53709-685A-9D58-DC10-E87B3355587B}"/>
              </a:ext>
            </a:extLst>
          </p:cNvPr>
          <p:cNvGrpSpPr/>
          <p:nvPr/>
        </p:nvGrpSpPr>
        <p:grpSpPr>
          <a:xfrm>
            <a:off x="719826" y="1742477"/>
            <a:ext cx="2722101" cy="2618361"/>
            <a:chOff x="5428284" y="6249064"/>
            <a:chExt cx="1976783" cy="1901447"/>
          </a:xfrm>
        </p:grpSpPr>
        <p:sp>
          <p:nvSpPr>
            <p:cNvPr id="57" name="Oval 11">
              <a:extLst>
                <a:ext uri="{FF2B5EF4-FFF2-40B4-BE49-F238E27FC236}">
                  <a16:creationId xmlns:a16="http://schemas.microsoft.com/office/drawing/2014/main" id="{0094FCC0-8C1E-179B-C1FA-1C452206C07C}"/>
                </a:ext>
              </a:extLst>
            </p:cNvPr>
            <p:cNvSpPr/>
            <p:nvPr/>
          </p:nvSpPr>
          <p:spPr>
            <a:xfrm>
              <a:off x="5428284" y="6249064"/>
              <a:ext cx="1976783" cy="1901447"/>
            </a:xfrm>
            <a:prstGeom prst="ellipse">
              <a:avLst/>
            </a:prstGeom>
            <a:solidFill>
              <a:srgbClr val="90A6AC"/>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8" name="textruta 57">
              <a:extLst>
                <a:ext uri="{FF2B5EF4-FFF2-40B4-BE49-F238E27FC236}">
                  <a16:creationId xmlns:a16="http://schemas.microsoft.com/office/drawing/2014/main" id="{60EC20AB-390C-F8DE-45C1-2458B800C637}"/>
                </a:ext>
              </a:extLst>
            </p:cNvPr>
            <p:cNvSpPr txBox="1"/>
            <p:nvPr/>
          </p:nvSpPr>
          <p:spPr>
            <a:xfrm>
              <a:off x="5529231" y="6831001"/>
              <a:ext cx="1774889" cy="737572"/>
            </a:xfrm>
            <a:prstGeom prst="rect">
              <a:avLst/>
            </a:prstGeom>
            <a:noFill/>
          </p:spPr>
          <p:txBody>
            <a:bodyPr wrap="square">
              <a:spAutoFit/>
            </a:bodyPr>
            <a:lstStyle/>
            <a:p>
              <a:pPr lvl="0" algn="ctr">
                <a:defRPr/>
              </a:pPr>
              <a:r>
                <a:rPr lang="sv-SE" sz="2000" b="1">
                  <a:solidFill>
                    <a:srgbClr val="FFFFFF"/>
                  </a:solidFill>
                  <a:latin typeface="Calibri (Brödtext)"/>
                </a:rPr>
                <a:t>Stöd till arbetsgivare och fackliga företrädare</a:t>
              </a:r>
              <a:endParaRPr kumimoji="0" lang="en-US" sz="2000" b="0" i="0" u="none" strike="noStrike" kern="1200" cap="none" spc="0" normalizeH="0" baseline="0" noProof="0">
                <a:ln>
                  <a:noFill/>
                </a:ln>
                <a:solidFill>
                  <a:srgbClr val="FFFFFF"/>
                </a:solidFill>
                <a:effectLst/>
                <a:uLnTx/>
                <a:uFillTx/>
                <a:latin typeface="Calibri Light"/>
              </a:endParaRPr>
            </a:p>
          </p:txBody>
        </p:sp>
      </p:grpSp>
      <p:grpSp>
        <p:nvGrpSpPr>
          <p:cNvPr id="59" name="Grupp 58">
            <a:extLst>
              <a:ext uri="{FF2B5EF4-FFF2-40B4-BE49-F238E27FC236}">
                <a16:creationId xmlns:a16="http://schemas.microsoft.com/office/drawing/2014/main" id="{FE4BE3F3-3EF4-DC2B-6ED4-38F48771E0C9}"/>
              </a:ext>
            </a:extLst>
          </p:cNvPr>
          <p:cNvGrpSpPr/>
          <p:nvPr/>
        </p:nvGrpSpPr>
        <p:grpSpPr>
          <a:xfrm>
            <a:off x="8742311" y="1742477"/>
            <a:ext cx="2722101" cy="2618361"/>
            <a:chOff x="5428284" y="6249064"/>
            <a:chExt cx="1976783" cy="1901447"/>
          </a:xfrm>
        </p:grpSpPr>
        <p:sp>
          <p:nvSpPr>
            <p:cNvPr id="60" name="Oval 11">
              <a:extLst>
                <a:ext uri="{FF2B5EF4-FFF2-40B4-BE49-F238E27FC236}">
                  <a16:creationId xmlns:a16="http://schemas.microsoft.com/office/drawing/2014/main" id="{429C6E96-9929-12D1-4155-77EDE672E0A2}"/>
                </a:ext>
              </a:extLst>
            </p:cNvPr>
            <p:cNvSpPr/>
            <p:nvPr/>
          </p:nvSpPr>
          <p:spPr>
            <a:xfrm>
              <a:off x="5428284" y="6249064"/>
              <a:ext cx="1976783" cy="1901447"/>
            </a:xfrm>
            <a:prstGeom prst="ellipse">
              <a:avLst/>
            </a:prstGeom>
            <a:solidFill>
              <a:srgbClr val="EA5045"/>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1" name="textruta 60">
              <a:extLst>
                <a:ext uri="{FF2B5EF4-FFF2-40B4-BE49-F238E27FC236}">
                  <a16:creationId xmlns:a16="http://schemas.microsoft.com/office/drawing/2014/main" id="{75F032A6-A330-2A4D-C9D1-BD8EAFE38649}"/>
                </a:ext>
              </a:extLst>
            </p:cNvPr>
            <p:cNvSpPr txBox="1"/>
            <p:nvPr/>
          </p:nvSpPr>
          <p:spPr>
            <a:xfrm>
              <a:off x="5521437" y="6670256"/>
              <a:ext cx="1774889" cy="1184585"/>
            </a:xfrm>
            <a:prstGeom prst="rect">
              <a:avLst/>
            </a:prstGeom>
            <a:noFill/>
          </p:spPr>
          <p:txBody>
            <a:bodyPr wrap="square">
              <a:spAutoFit/>
            </a:bodyPr>
            <a:lstStyle/>
            <a:p>
              <a:pPr lvl="0" algn="ctr">
                <a:defRPr/>
              </a:pPr>
              <a:r>
                <a:rPr lang="sv-SE" sz="2000" b="1">
                  <a:solidFill>
                    <a:srgbClr val="FFFFFF"/>
                  </a:solidFill>
                  <a:latin typeface="Calibri (Brödtext)"/>
                </a:rPr>
                <a:t>Omställningsstöd till medarbetare, arbetsgivare och fack under och genom omställning</a:t>
              </a:r>
              <a:endParaRPr kumimoji="0" lang="en-US" sz="2000" b="0" i="0" u="none" strike="noStrike" kern="1200" cap="none" spc="0" normalizeH="0" baseline="0" noProof="0">
                <a:ln>
                  <a:noFill/>
                </a:ln>
                <a:solidFill>
                  <a:srgbClr val="FFFFFF"/>
                </a:solidFill>
                <a:effectLst/>
                <a:uLnTx/>
                <a:uFillTx/>
                <a:latin typeface="Calibri Light"/>
              </a:endParaRPr>
            </a:p>
          </p:txBody>
        </p:sp>
      </p:grpSp>
      <p:grpSp>
        <p:nvGrpSpPr>
          <p:cNvPr id="65" name="Grupp 64">
            <a:extLst>
              <a:ext uri="{FF2B5EF4-FFF2-40B4-BE49-F238E27FC236}">
                <a16:creationId xmlns:a16="http://schemas.microsoft.com/office/drawing/2014/main" id="{463E05B6-23DC-FAB8-8674-18A2A1C76991}"/>
              </a:ext>
            </a:extLst>
          </p:cNvPr>
          <p:cNvGrpSpPr/>
          <p:nvPr/>
        </p:nvGrpSpPr>
        <p:grpSpPr>
          <a:xfrm>
            <a:off x="0" y="0"/>
            <a:ext cx="11582400" cy="2019739"/>
            <a:chOff x="0" y="0"/>
            <a:chExt cx="11582400" cy="2019739"/>
          </a:xfrm>
        </p:grpSpPr>
        <p:sp>
          <p:nvSpPr>
            <p:cNvPr id="66" name="Rektangel: ett hörn rundat 65">
              <a:extLst>
                <a:ext uri="{FF2B5EF4-FFF2-40B4-BE49-F238E27FC236}">
                  <a16:creationId xmlns:a16="http://schemas.microsoft.com/office/drawing/2014/main" id="{66B72851-1E73-5F13-23CD-232339958A19}"/>
                </a:ext>
              </a:extLst>
            </p:cNvPr>
            <p:cNvSpPr/>
            <p:nvPr/>
          </p:nvSpPr>
          <p:spPr>
            <a:xfrm flipV="1">
              <a:off x="0" y="0"/>
              <a:ext cx="4220935" cy="830350"/>
            </a:xfrm>
            <a:prstGeom prst="round1Rect">
              <a:avLst>
                <a:gd name="adj" fmla="val 50000"/>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textruta 66">
              <a:extLst>
                <a:ext uri="{FF2B5EF4-FFF2-40B4-BE49-F238E27FC236}">
                  <a16:creationId xmlns:a16="http://schemas.microsoft.com/office/drawing/2014/main" id="{7A58D619-7FE3-7E96-DCB1-B999301112BC}"/>
                </a:ext>
              </a:extLst>
            </p:cNvPr>
            <p:cNvSpPr txBox="1"/>
            <p:nvPr/>
          </p:nvSpPr>
          <p:spPr>
            <a:xfrm>
              <a:off x="609598" y="220436"/>
              <a:ext cx="3333752" cy="461665"/>
            </a:xfrm>
            <a:prstGeom prst="rect">
              <a:avLst/>
            </a:prstGeom>
            <a:noFill/>
          </p:spPr>
          <p:txBody>
            <a:bodyPr wrap="square" rtlCol="0">
              <a:spAutoFit/>
            </a:bodyPr>
            <a:lstStyle/>
            <a:p>
              <a:r>
                <a:rPr lang="sv-SE" sz="2400" b="1">
                  <a:solidFill>
                    <a:schemeClr val="bg1"/>
                  </a:solidFill>
                </a:rPr>
                <a:t>Om Omställningsfonden</a:t>
              </a:r>
            </a:p>
          </p:txBody>
        </p:sp>
        <p:sp>
          <p:nvSpPr>
            <p:cNvPr id="68" name="Rubrik 2">
              <a:extLst>
                <a:ext uri="{FF2B5EF4-FFF2-40B4-BE49-F238E27FC236}">
                  <a16:creationId xmlns:a16="http://schemas.microsoft.com/office/drawing/2014/main" id="{2AFEF201-2E06-2323-0AEE-B7982BEFA7CD}"/>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Vi är er omställningsorganisation!</a:t>
              </a:r>
            </a:p>
          </p:txBody>
        </p:sp>
      </p:grpSp>
    </p:spTree>
    <p:extLst>
      <p:ext uri="{BB962C8B-B14F-4D97-AF65-F5344CB8AC3E}">
        <p14:creationId xmlns:p14="http://schemas.microsoft.com/office/powerpoint/2010/main" val="4230312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5492A16-C92A-42B6-9435-5E02BC38AF13}"/>
              </a:ext>
            </a:extLst>
          </p:cNvPr>
          <p:cNvSpPr>
            <a:spLocks noGrp="1"/>
          </p:cNvSpPr>
          <p:nvPr>
            <p:ph sz="half" idx="1"/>
          </p:nvPr>
        </p:nvSpPr>
        <p:spPr>
          <a:xfrm>
            <a:off x="609598" y="1811364"/>
            <a:ext cx="6146802" cy="2370171"/>
          </a:xfrm>
        </p:spPr>
        <p:txBody>
          <a:bodyPr>
            <a:normAutofit/>
          </a:bodyPr>
          <a:lstStyle/>
          <a:p>
            <a:pPr marL="0" indent="0">
              <a:buNone/>
            </a:pPr>
            <a:r>
              <a:rPr lang="sv-SE" sz="2670"/>
              <a:t>Förebyggande insatser ska stärka arbetsgivarens kompetensförsörjning och arbetstagarens anställningstrygghet hos arbetsgivaren.</a:t>
            </a:r>
          </a:p>
        </p:txBody>
      </p:sp>
      <p:pic>
        <p:nvPicPr>
          <p:cNvPr id="13" name="Platshållare för bild 12">
            <a:extLst>
              <a:ext uri="{FF2B5EF4-FFF2-40B4-BE49-F238E27FC236}">
                <a16:creationId xmlns:a16="http://schemas.microsoft.com/office/drawing/2014/main" id="{41FF2B72-A81C-4A13-A609-82817FC331B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7007929" y="1674753"/>
            <a:ext cx="4361111" cy="2907407"/>
          </a:xfrm>
        </p:spPr>
      </p:pic>
      <p:sp>
        <p:nvSpPr>
          <p:cNvPr id="5" name="textruta 4">
            <a:extLst>
              <a:ext uri="{FF2B5EF4-FFF2-40B4-BE49-F238E27FC236}">
                <a16:creationId xmlns:a16="http://schemas.microsoft.com/office/drawing/2014/main" id="{D111BA0F-4C7C-CB03-060C-A2E83A5B0790}"/>
              </a:ext>
            </a:extLst>
          </p:cNvPr>
          <p:cNvSpPr txBox="1"/>
          <p:nvPr/>
        </p:nvSpPr>
        <p:spPr>
          <a:xfrm>
            <a:off x="711200" y="3824696"/>
            <a:ext cx="6045200" cy="3139321"/>
          </a:xfrm>
          <a:prstGeom prst="rect">
            <a:avLst/>
          </a:prstGeom>
          <a:noFill/>
        </p:spPr>
        <p:txBody>
          <a:bodyPr wrap="square" rtlCol="0">
            <a:spAutoFit/>
          </a:bodyPr>
          <a:lstStyle/>
          <a:p>
            <a:r>
              <a:rPr lang="sv-SE" dirty="0"/>
              <a:t>Medel för förebyggande insatser kan ersätta arbetsgivaren för</a:t>
            </a:r>
          </a:p>
          <a:p>
            <a:pPr marL="285750" indent="-285750">
              <a:buFont typeface="Arial" panose="020B0604020202020204" pitchFamily="34" charset="0"/>
              <a:buChar char="•"/>
            </a:pPr>
            <a:r>
              <a:rPr lang="sv-SE" dirty="0"/>
              <a:t>utbildningskostnader,</a:t>
            </a:r>
          </a:p>
          <a:p>
            <a:pPr marL="285750" indent="-285750">
              <a:buFont typeface="Arial" panose="020B0604020202020204" pitchFamily="34" charset="0"/>
              <a:buChar char="•"/>
            </a:pPr>
            <a:r>
              <a:rPr lang="sv-SE" dirty="0"/>
              <a:t>merkostnader vid utbildning, t.ex. litteratur, resor, logi m.m.,</a:t>
            </a:r>
          </a:p>
          <a:p>
            <a:pPr marL="285750" indent="-285750">
              <a:buFont typeface="Arial" panose="020B0604020202020204" pitchFamily="34" charset="0"/>
              <a:buChar char="•"/>
            </a:pPr>
            <a:r>
              <a:rPr lang="sv-SE" dirty="0"/>
              <a:t>kostnader för handledning/coachning,</a:t>
            </a:r>
          </a:p>
          <a:p>
            <a:pPr marL="285750" indent="-285750">
              <a:buFont typeface="Arial" panose="020B0604020202020204" pitchFamily="34" charset="0"/>
              <a:buChar char="•"/>
            </a:pPr>
            <a:r>
              <a:rPr lang="sv-SE" dirty="0"/>
              <a:t>kostnader för annan kompetenshöjande insats,</a:t>
            </a:r>
          </a:p>
          <a:p>
            <a:pPr marL="285750" indent="-285750">
              <a:buFont typeface="Arial" panose="020B0604020202020204" pitchFamily="34" charset="0"/>
              <a:buChar char="•"/>
            </a:pPr>
            <a:r>
              <a:rPr lang="sv-SE" dirty="0"/>
              <a:t>kostnader för samordning av förebyggande insatser.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Omorganisation, ny krav, politiska beslut.</a:t>
            </a:r>
          </a:p>
          <a:p>
            <a:pPr marL="285750" indent="-285750">
              <a:buFont typeface="Arial" panose="020B0604020202020204" pitchFamily="34" charset="0"/>
              <a:buChar char="•"/>
            </a:pPr>
            <a:r>
              <a:rPr lang="sv-SE" dirty="0"/>
              <a:t>Tillgodose kompetensbehovet och öka anställningstryggheten samt att det inte är ett arbetsgivaransvar. </a:t>
            </a:r>
          </a:p>
        </p:txBody>
      </p:sp>
      <p:grpSp>
        <p:nvGrpSpPr>
          <p:cNvPr id="12" name="Grupp 11">
            <a:extLst>
              <a:ext uri="{FF2B5EF4-FFF2-40B4-BE49-F238E27FC236}">
                <a16:creationId xmlns:a16="http://schemas.microsoft.com/office/drawing/2014/main" id="{75665ABD-3FD1-FE63-FA04-23B42627ADFD}"/>
              </a:ext>
            </a:extLst>
          </p:cNvPr>
          <p:cNvGrpSpPr/>
          <p:nvPr/>
        </p:nvGrpSpPr>
        <p:grpSpPr>
          <a:xfrm>
            <a:off x="0" y="0"/>
            <a:ext cx="11493623" cy="2019739"/>
            <a:chOff x="0" y="0"/>
            <a:chExt cx="11493623" cy="2019739"/>
          </a:xfrm>
        </p:grpSpPr>
        <p:sp>
          <p:nvSpPr>
            <p:cNvPr id="7" name="Rektangel: ett hörn rundat 6">
              <a:extLst>
                <a:ext uri="{FF2B5EF4-FFF2-40B4-BE49-F238E27FC236}">
                  <a16:creationId xmlns:a16="http://schemas.microsoft.com/office/drawing/2014/main" id="{6D3FD55B-B100-EB67-91CB-4EE84EEDAB67}"/>
                </a:ext>
              </a:extLst>
            </p:cNvPr>
            <p:cNvSpPr/>
            <p:nvPr/>
          </p:nvSpPr>
          <p:spPr>
            <a:xfrm flipV="1">
              <a:off x="0" y="0"/>
              <a:ext cx="3256156" cy="830350"/>
            </a:xfrm>
            <a:prstGeom prst="round1Rect">
              <a:avLst>
                <a:gd name="adj" fmla="val 50000"/>
              </a:avLst>
            </a:prstGeom>
            <a:solidFill>
              <a:srgbClr val="90A6A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D251FA04-39D2-0675-76AE-F2F6A1C5B1CF}"/>
                </a:ext>
              </a:extLst>
            </p:cNvPr>
            <p:cNvSpPr txBox="1"/>
            <p:nvPr/>
          </p:nvSpPr>
          <p:spPr>
            <a:xfrm>
              <a:off x="609598" y="220436"/>
              <a:ext cx="2690555" cy="461665"/>
            </a:xfrm>
            <a:prstGeom prst="rect">
              <a:avLst/>
            </a:prstGeom>
            <a:noFill/>
          </p:spPr>
          <p:txBody>
            <a:bodyPr wrap="square" rtlCol="0">
              <a:spAutoFit/>
            </a:bodyPr>
            <a:lstStyle/>
            <a:p>
              <a:r>
                <a:rPr lang="sv-SE" sz="2400" b="1">
                  <a:solidFill>
                    <a:schemeClr val="bg1"/>
                  </a:solidFill>
                </a:rPr>
                <a:t>Arbetsgivare &amp; fack</a:t>
              </a:r>
            </a:p>
          </p:txBody>
        </p:sp>
        <p:sp>
          <p:nvSpPr>
            <p:cNvPr id="11" name="Rubrik 2">
              <a:extLst>
                <a:ext uri="{FF2B5EF4-FFF2-40B4-BE49-F238E27FC236}">
                  <a16:creationId xmlns:a16="http://schemas.microsoft.com/office/drawing/2014/main" id="{5810C8C8-C90E-6957-5A88-65A7B70D627E}"/>
                </a:ext>
              </a:extLst>
            </p:cNvPr>
            <p:cNvSpPr txBox="1">
              <a:spLocks/>
            </p:cNvSpPr>
            <p:nvPr/>
          </p:nvSpPr>
          <p:spPr>
            <a:xfrm>
              <a:off x="520823"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Förebyggande insatser</a:t>
              </a:r>
            </a:p>
          </p:txBody>
        </p:sp>
      </p:grpSp>
    </p:spTree>
    <p:extLst>
      <p:ext uri="{BB962C8B-B14F-4D97-AF65-F5344CB8AC3E}">
        <p14:creationId xmlns:p14="http://schemas.microsoft.com/office/powerpoint/2010/main" val="190140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5492A16-C92A-42B6-9435-5E02BC38AF13}"/>
              </a:ext>
            </a:extLst>
          </p:cNvPr>
          <p:cNvSpPr>
            <a:spLocks noGrp="1"/>
          </p:cNvSpPr>
          <p:nvPr>
            <p:ph sz="half" idx="1"/>
          </p:nvPr>
        </p:nvSpPr>
        <p:spPr>
          <a:xfrm>
            <a:off x="609598" y="2089269"/>
            <a:ext cx="5384799" cy="3871860"/>
          </a:xfrm>
        </p:spPr>
        <p:txBody>
          <a:bodyPr vert="horz" lIns="144000" tIns="144000" rIns="108000" bIns="72000" rtlCol="0" anchor="t">
            <a:normAutofit/>
          </a:bodyPr>
          <a:lstStyle/>
          <a:p>
            <a:pPr marL="0" indent="0">
              <a:buNone/>
            </a:pPr>
            <a:r>
              <a:rPr lang="sv-SE" sz="2200"/>
              <a:t>Omställningsfonden kan ge stöd i processen och vägledning till arbetsgivare vid arbete med strategisk kompetensförsörjning.</a:t>
            </a:r>
          </a:p>
        </p:txBody>
      </p:sp>
      <p:pic>
        <p:nvPicPr>
          <p:cNvPr id="13" name="Platshållare för bild 12">
            <a:extLst>
              <a:ext uri="{FF2B5EF4-FFF2-40B4-BE49-F238E27FC236}">
                <a16:creationId xmlns:a16="http://schemas.microsoft.com/office/drawing/2014/main" id="{41FF2B72-A81C-4A13-A609-82817FC331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197599" y="2089423"/>
            <a:ext cx="5384800" cy="3593647"/>
          </a:xfrm>
        </p:spPr>
      </p:pic>
      <p:sp>
        <p:nvSpPr>
          <p:cNvPr id="8" name="Rubrik 2">
            <a:extLst>
              <a:ext uri="{FF2B5EF4-FFF2-40B4-BE49-F238E27FC236}">
                <a16:creationId xmlns:a16="http://schemas.microsoft.com/office/drawing/2014/main" id="{1E46333E-320C-B615-C214-0A2AD5FA6F2B}"/>
              </a:ext>
            </a:extLst>
          </p:cNvPr>
          <p:cNvSpPr txBox="1">
            <a:spLocks/>
          </p:cNvSpPr>
          <p:nvPr/>
        </p:nvSpPr>
        <p:spPr>
          <a:xfrm>
            <a:off x="609600" y="1050786"/>
            <a:ext cx="10972800" cy="968953"/>
          </a:xfrm>
          <a:prstGeom prst="rect">
            <a:avLst/>
          </a:prstGeom>
        </p:spPr>
        <p:txBody>
          <a:bodyPr vert="horz" lIns="0" tIns="0" rIns="0" bIns="0" rtlCol="0" anchor="t" anchorCtr="0">
            <a:normAutofit/>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Strategisk kompetensförsörjning</a:t>
            </a:r>
          </a:p>
        </p:txBody>
      </p:sp>
      <p:sp>
        <p:nvSpPr>
          <p:cNvPr id="5" name="Rektangel: ett hörn rundat 4">
            <a:extLst>
              <a:ext uri="{FF2B5EF4-FFF2-40B4-BE49-F238E27FC236}">
                <a16:creationId xmlns:a16="http://schemas.microsoft.com/office/drawing/2014/main" id="{C5EA7F73-B726-40C7-FDDD-8BE5DAEFB062}"/>
              </a:ext>
            </a:extLst>
          </p:cNvPr>
          <p:cNvSpPr/>
          <p:nvPr/>
        </p:nvSpPr>
        <p:spPr>
          <a:xfrm flipV="1">
            <a:off x="-1" y="0"/>
            <a:ext cx="3513459" cy="830350"/>
          </a:xfrm>
          <a:prstGeom prst="round1Rect">
            <a:avLst>
              <a:gd name="adj" fmla="val 50000"/>
            </a:avLst>
          </a:prstGeom>
          <a:solidFill>
            <a:srgbClr val="90A6AC"/>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0B4416B5-5F01-99D7-81C9-EA814B936A0B}"/>
              </a:ext>
            </a:extLst>
          </p:cNvPr>
          <p:cNvSpPr txBox="1"/>
          <p:nvPr/>
        </p:nvSpPr>
        <p:spPr>
          <a:xfrm>
            <a:off x="609598" y="220436"/>
            <a:ext cx="2690555" cy="461665"/>
          </a:xfrm>
          <a:prstGeom prst="rect">
            <a:avLst/>
          </a:prstGeom>
          <a:noFill/>
        </p:spPr>
        <p:txBody>
          <a:bodyPr wrap="square" rtlCol="0">
            <a:spAutoFit/>
          </a:bodyPr>
          <a:lstStyle/>
          <a:p>
            <a:r>
              <a:rPr lang="sv-SE" sz="2400" b="1">
                <a:solidFill>
                  <a:schemeClr val="bg1"/>
                </a:solidFill>
              </a:rPr>
              <a:t>Arbetsgivare &amp; fack</a:t>
            </a:r>
          </a:p>
        </p:txBody>
      </p:sp>
    </p:spTree>
    <p:extLst>
      <p:ext uri="{BB962C8B-B14F-4D97-AF65-F5344CB8AC3E}">
        <p14:creationId xmlns:p14="http://schemas.microsoft.com/office/powerpoint/2010/main" val="113980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brightnessContrast bright="2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FC2B6601-D312-9F95-8E8C-4083D77D235D}"/>
              </a:ext>
            </a:extLst>
          </p:cNvPr>
          <p:cNvSpPr txBox="1">
            <a:spLocks/>
          </p:cNvSpPr>
          <p:nvPr/>
        </p:nvSpPr>
        <p:spPr>
          <a:xfrm>
            <a:off x="609600" y="830350"/>
            <a:ext cx="10972800" cy="968953"/>
          </a:xfrm>
          <a:prstGeom prst="rect">
            <a:avLst/>
          </a:prstGeom>
        </p:spPr>
        <p:txBody>
          <a:bodyPr/>
          <a:lstStyle>
            <a:lvl1pPr algn="l" defTabSz="1219170" rtl="0" eaLnBrk="1" latinLnBrk="0" hangingPunct="1">
              <a:spcBef>
                <a:spcPct val="0"/>
              </a:spcBef>
              <a:buNone/>
              <a:defRPr sz="3200" b="1" kern="1200">
                <a:solidFill>
                  <a:schemeClr val="tx1"/>
                </a:solidFill>
                <a:latin typeface="+mj-lt"/>
                <a:ea typeface="+mj-ea"/>
                <a:cs typeface="+mj-cs"/>
              </a:defRPr>
            </a:lvl1pPr>
          </a:lstStyle>
          <a:p>
            <a:r>
              <a:rPr lang="sv-SE"/>
              <a:t>Kompetensstöd </a:t>
            </a:r>
          </a:p>
          <a:p>
            <a:r>
              <a:rPr lang="sv-SE"/>
              <a:t>– för medarbetare under anställning</a:t>
            </a:r>
          </a:p>
        </p:txBody>
      </p:sp>
      <p:sp>
        <p:nvSpPr>
          <p:cNvPr id="7" name="Platshållare för innehåll 2">
            <a:extLst>
              <a:ext uri="{FF2B5EF4-FFF2-40B4-BE49-F238E27FC236}">
                <a16:creationId xmlns:a16="http://schemas.microsoft.com/office/drawing/2014/main" id="{395351FD-F063-759E-89D5-5FAAD5FF723C}"/>
              </a:ext>
            </a:extLst>
          </p:cNvPr>
          <p:cNvSpPr txBox="1">
            <a:spLocks/>
          </p:cNvSpPr>
          <p:nvPr/>
        </p:nvSpPr>
        <p:spPr>
          <a:xfrm>
            <a:off x="609600" y="2285008"/>
            <a:ext cx="5197455" cy="4149765"/>
          </a:xfrm>
          <a:prstGeom prst="roundRect">
            <a:avLst>
              <a:gd name="adj" fmla="val 2635"/>
            </a:avLst>
          </a:prstGeom>
        </p:spPr>
        <p:txBody>
          <a:bodyPr>
            <a:normAutofit/>
          </a:bodyPr>
          <a:lstStyle>
            <a:lvl1pPr marL="234945" indent="-234945" algn="l" defTabSz="1219170" rtl="0" eaLnBrk="1" latinLnBrk="0" hangingPunct="1">
              <a:spcBef>
                <a:spcPts val="1067"/>
              </a:spcBef>
              <a:buClr>
                <a:schemeClr val="accent1"/>
              </a:buClr>
              <a:buFont typeface="Arial" pitchFamily="34" charset="0"/>
              <a:buChar char="•"/>
              <a:defRPr sz="2933" kern="1200">
                <a:solidFill>
                  <a:schemeClr val="tx1"/>
                </a:solidFill>
                <a:latin typeface="+mn-lt"/>
                <a:ea typeface="+mn-ea"/>
                <a:cs typeface="+mn-cs"/>
              </a:defRPr>
            </a:lvl1pPr>
            <a:lvl2pPr marL="596885" indent="-243411" algn="l" defTabSz="1219170" rtl="0" eaLnBrk="1" latinLnBrk="0" hangingPunct="1">
              <a:spcBef>
                <a:spcPts val="1067"/>
              </a:spcBef>
              <a:buClr>
                <a:schemeClr val="accent1"/>
              </a:buClr>
              <a:buFont typeface="Arial" pitchFamily="34" charset="0"/>
              <a:buChar char="•"/>
              <a:defRPr sz="2400" kern="1200">
                <a:solidFill>
                  <a:schemeClr val="tx1"/>
                </a:solidFill>
                <a:latin typeface="+mn-lt"/>
                <a:ea typeface="+mn-ea"/>
                <a:cs typeface="+mn-cs"/>
              </a:defRPr>
            </a:lvl2pPr>
            <a:lvl3pPr marL="958827" indent="-243411" algn="l" defTabSz="1219170" rtl="0" eaLnBrk="1" latinLnBrk="0" hangingPunct="1">
              <a:spcBef>
                <a:spcPts val="1067"/>
              </a:spcBef>
              <a:buClr>
                <a:schemeClr val="accent1"/>
              </a:buClr>
              <a:buFont typeface="Arial" pitchFamily="34" charset="0"/>
              <a:buChar char="•"/>
              <a:defRPr sz="2133" kern="1200">
                <a:solidFill>
                  <a:schemeClr val="tx1"/>
                </a:solidFill>
                <a:latin typeface="+mn-lt"/>
                <a:ea typeface="+mn-ea"/>
                <a:cs typeface="+mn-cs"/>
              </a:defRPr>
            </a:lvl3pPr>
            <a:lvl4pPr marL="1430831" indent="-234945" algn="l" defTabSz="1219170" rtl="0" eaLnBrk="1" latinLnBrk="0" hangingPunct="1">
              <a:spcBef>
                <a:spcPts val="1067"/>
              </a:spcBef>
              <a:buClr>
                <a:schemeClr val="accent1"/>
              </a:buClr>
              <a:buFont typeface="Arial" pitchFamily="34" charset="0"/>
              <a:buChar char="•"/>
              <a:tabLst/>
              <a:defRPr sz="2133" kern="1200">
                <a:solidFill>
                  <a:schemeClr val="tx1"/>
                </a:solidFill>
                <a:latin typeface="+mn-lt"/>
                <a:ea typeface="+mn-ea"/>
                <a:cs typeface="+mn-cs"/>
              </a:defRPr>
            </a:lvl4pPr>
            <a:lvl5pPr marL="2743131" indent="-304792" algn="l" defTabSz="1219170" rtl="0" eaLnBrk="1" latinLnBrk="0" hangingPunct="1">
              <a:spcBef>
                <a:spcPct val="20000"/>
              </a:spcBef>
              <a:buClr>
                <a:schemeClr val="accent1"/>
              </a:buClr>
              <a:buFont typeface="Arial" pitchFamily="34" charset="0"/>
              <a:buChar char="•"/>
              <a:defRPr sz="2133" kern="120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sv-SE" sz="2400"/>
              <a:t>Stödet kan bestå av kartläggningssamtal, rådgivning, vägledning och validering. Det är också möjligt att söka fler olika typer av studiestöd. </a:t>
            </a:r>
          </a:p>
        </p:txBody>
      </p:sp>
    </p:spTree>
    <p:extLst>
      <p:ext uri="{BB962C8B-B14F-4D97-AF65-F5344CB8AC3E}">
        <p14:creationId xmlns:p14="http://schemas.microsoft.com/office/powerpoint/2010/main" val="20931709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nya KOM-KR 1 okt 2022  -  Skrivskyddad" id="{E80F7F4E-D25F-4CD8-9DB2-7006685B167C}" vid="{16F04421-3489-458C-8A8F-03FCB8E76228}"/>
    </a:ext>
  </a:extLst>
</a:theme>
</file>

<file path=ppt/theme/theme2.xml><?xml version="1.0" encoding="utf-8"?>
<a:theme xmlns:a="http://schemas.openxmlformats.org/drawingml/2006/main" name="Omställningsfonden">
  <a:themeElements>
    <a:clrScheme name="OM">
      <a:dk1>
        <a:srgbClr val="000000"/>
      </a:dk1>
      <a:lt1>
        <a:srgbClr val="FFFFFF"/>
      </a:lt1>
      <a:dk2>
        <a:srgbClr val="000000"/>
      </a:dk2>
      <a:lt2>
        <a:srgbClr val="FFFFFF"/>
      </a:lt2>
      <a:accent1>
        <a:srgbClr val="22B2A6"/>
      </a:accent1>
      <a:accent2>
        <a:srgbClr val="31287C"/>
      </a:accent2>
      <a:accent3>
        <a:srgbClr val="EA5045"/>
      </a:accent3>
      <a:accent4>
        <a:srgbClr val="EBD113"/>
      </a:accent4>
      <a:accent5>
        <a:srgbClr val="90A6AC"/>
      </a:accent5>
      <a:accent6>
        <a:srgbClr val="CBCBCB"/>
      </a:accent6>
      <a:hlink>
        <a:srgbClr val="00B9AA"/>
      </a:hlink>
      <a:folHlink>
        <a:srgbClr val="90A6AC"/>
      </a:folHlink>
    </a:clrScheme>
    <a:fontScheme name="Omställningsfonden">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nya KOM-KR 1 okt 2022  -  Skrivskyddad" id="{E80F7F4E-D25F-4CD8-9DB2-7006685B167C}" vid="{0342A547-0776-4254-89BB-132F3A630472}"/>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d10830-0ab4-4307-9925-7af679a55156">
      <UserInfo>
        <DisplayName>Ellen Borell</DisplayName>
        <AccountId>506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524816DF6401B4A887027304F2D6AAF" ma:contentTypeVersion="4" ma:contentTypeDescription="Skapa ett nytt dokument." ma:contentTypeScope="" ma:versionID="668502bc79243519410c3c823d31274a">
  <xsd:schema xmlns:xsd="http://www.w3.org/2001/XMLSchema" xmlns:xs="http://www.w3.org/2001/XMLSchema" xmlns:p="http://schemas.microsoft.com/office/2006/metadata/properties" xmlns:ns2="74a91d7e-774e-4fc5-9d54-2fa1899db91f" xmlns:ns3="9fd10830-0ab4-4307-9925-7af679a55156" targetNamespace="http://schemas.microsoft.com/office/2006/metadata/properties" ma:root="true" ma:fieldsID="e03506d33d84d8c6a31b3a9caa7cf912" ns2:_="" ns3:_="">
    <xsd:import namespace="74a91d7e-774e-4fc5-9d54-2fa1899db91f"/>
    <xsd:import namespace="9fd10830-0ab4-4307-9925-7af679a551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a91d7e-774e-4fc5-9d54-2fa1899db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d10830-0ab4-4307-9925-7af679a55156"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05F3C6-6813-4C08-8E11-22A2A3E11FBF}">
  <ds:schemaRefs>
    <ds:schemaRef ds:uri="http://schemas.openxmlformats.org/package/2006/metadata/core-properties"/>
    <ds:schemaRef ds:uri="http://www.w3.org/XML/1998/namespace"/>
    <ds:schemaRef ds:uri="http://purl.org/dc/dcmitype/"/>
    <ds:schemaRef ds:uri="http://purl.org/dc/terms/"/>
    <ds:schemaRef ds:uri="http://schemas.microsoft.com/office/2006/documentManagement/types"/>
    <ds:schemaRef ds:uri="http://schemas.microsoft.com/office/2006/metadata/properties"/>
    <ds:schemaRef ds:uri="http://purl.org/dc/elements/1.1/"/>
    <ds:schemaRef ds:uri="9fd10830-0ab4-4307-9925-7af679a55156"/>
    <ds:schemaRef ds:uri="http://schemas.microsoft.com/office/infopath/2007/PartnerControls"/>
    <ds:schemaRef ds:uri="74a91d7e-774e-4fc5-9d54-2fa1899db91f"/>
  </ds:schemaRefs>
</ds:datastoreItem>
</file>

<file path=customXml/itemProps2.xml><?xml version="1.0" encoding="utf-8"?>
<ds:datastoreItem xmlns:ds="http://schemas.openxmlformats.org/officeDocument/2006/customXml" ds:itemID="{DD045EE9-AB0E-4901-A0FD-D5BE7CFDF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a91d7e-774e-4fc5-9d54-2fa1899db91f"/>
    <ds:schemaRef ds:uri="9fd10830-0ab4-4307-9925-7af679a551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2E69C7-7902-430F-8A01-9A60F88C20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nya KOM-KR 1 okt 2022</Template>
  <TotalTime>56</TotalTime>
  <Words>2264</Words>
  <Application>Microsoft Office PowerPoint</Application>
  <PresentationFormat>Bredbild</PresentationFormat>
  <Paragraphs>214</Paragraphs>
  <Slides>14</Slides>
  <Notes>13</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14</vt:i4>
      </vt:variant>
    </vt:vector>
  </HeadingPairs>
  <TitlesOfParts>
    <vt:vector size="24" baseType="lpstr">
      <vt:lpstr>-apple-system</vt:lpstr>
      <vt:lpstr>Arial</vt:lpstr>
      <vt:lpstr>Calibri</vt:lpstr>
      <vt:lpstr>Calibri (Brödtext)</vt:lpstr>
      <vt:lpstr>Calibri Light</vt:lpstr>
      <vt:lpstr>Camphor Pro</vt:lpstr>
      <vt:lpstr>Helvetica</vt:lpstr>
      <vt:lpstr>Times New Roman</vt:lpstr>
      <vt:lpstr>Office-tema</vt:lpstr>
      <vt:lpstr>Omställningsfonden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Mats Skalberg</dc:creator>
  <cp:lastModifiedBy>Per Winberg</cp:lastModifiedBy>
  <cp:revision>5</cp:revision>
  <dcterms:created xsi:type="dcterms:W3CDTF">2022-09-15T09:12:47Z</dcterms:created>
  <dcterms:modified xsi:type="dcterms:W3CDTF">2023-03-03T07:10:52Z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0x010100A524816DF6401B4A887027304F2D6AAF</vt:lpwstr>
  </property>
</Properties>
</file>