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32" r:id="rId3"/>
    <p:sldId id="316" r:id="rId4"/>
    <p:sldId id="561" r:id="rId5"/>
    <p:sldId id="562" r:id="rId6"/>
    <p:sldId id="317" r:id="rId7"/>
    <p:sldId id="560" r:id="rId8"/>
    <p:sldId id="563" r:id="rId9"/>
    <p:sldId id="319" r:id="rId10"/>
    <p:sldId id="270" r:id="rId11"/>
    <p:sldId id="318" r:id="rId12"/>
    <p:sldId id="326" r:id="rId13"/>
    <p:sldId id="324" r:id="rId14"/>
    <p:sldId id="325" r:id="rId15"/>
    <p:sldId id="5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2767" autoAdjust="0"/>
  </p:normalViewPr>
  <p:slideViewPr>
    <p:cSldViewPr snapToGrid="0">
      <p:cViewPr varScale="1">
        <p:scale>
          <a:sx n="42" d="100"/>
          <a:sy n="42" d="100"/>
        </p:scale>
        <p:origin x="15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ileshare\common\SKL\Gemensam\Avd%20arbetsgivarpolitik\Data%20och%20analys_AG\4.%20Sveriges%20viktigaste%20jobb\Personalprognos\Diagram%20till%20pp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fileshare\common\SKL\Gemensam\Avd%20arbetsgivarpolitik\Data%20och%20analys_AG\4.%20Sveriges%20viktigaste%20jobb\Personalprognos\Personalprognos%202022\Diagram\Diagram%20till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53584407003634E-2"/>
          <c:y val="0.11946328041014689"/>
          <c:w val="0.97092831185992734"/>
          <c:h val="0.77662165917760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'Diagram 6'!$B$5</c:f>
              <c:strCache>
                <c:ptCount val="1"/>
                <c:pt idx="0">
                  <c:v>Demografi</c:v>
                </c:pt>
              </c:strCache>
            </c:strRef>
          </c:tx>
          <c:spPr>
            <a:solidFill>
              <a:srgbClr val="005A69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6'!$C$4:$E$4</c:f>
              <c:strCache>
                <c:ptCount val="3"/>
                <c:pt idx="0">
                  <c:v>Välfärden</c:v>
                </c:pt>
                <c:pt idx="1">
                  <c:v>Kommun</c:v>
                </c:pt>
                <c:pt idx="2">
                  <c:v>Region</c:v>
                </c:pt>
              </c:strCache>
            </c:strRef>
          </c:cat>
          <c:val>
            <c:numRef>
              <c:f>'Diagram 6'!$C$5:$E$5</c:f>
              <c:numCache>
                <c:formatCode>#,##0</c:formatCode>
                <c:ptCount val="3"/>
                <c:pt idx="0">
                  <c:v>91000</c:v>
                </c:pt>
                <c:pt idx="1">
                  <c:v>66000</c:v>
                </c:pt>
                <c:pt idx="2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0-4EA1-A764-3F32C9C326DC}"/>
            </c:ext>
          </c:extLst>
        </c:ser>
        <c:ser>
          <c:idx val="1"/>
          <c:order val="1"/>
          <c:tx>
            <c:strRef>
              <c:f>'Diagram 6'!$B$6</c:f>
              <c:strCache>
                <c:ptCount val="1"/>
                <c:pt idx="0">
                  <c:v>Pensioneringar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6'!$C$4:$E$4</c:f>
              <c:strCache>
                <c:ptCount val="3"/>
                <c:pt idx="0">
                  <c:v>Välfärden</c:v>
                </c:pt>
                <c:pt idx="1">
                  <c:v>Kommun</c:v>
                </c:pt>
                <c:pt idx="2">
                  <c:v>Region</c:v>
                </c:pt>
              </c:strCache>
            </c:strRef>
          </c:cat>
          <c:val>
            <c:numRef>
              <c:f>'Diagram 6'!$C$6:$E$6</c:f>
              <c:numCache>
                <c:formatCode>#,##0</c:formatCode>
                <c:ptCount val="3"/>
                <c:pt idx="0">
                  <c:v>319000</c:v>
                </c:pt>
                <c:pt idx="1">
                  <c:v>240000</c:v>
                </c:pt>
                <c:pt idx="2">
                  <c:v>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0-4EA1-A764-3F32C9C326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1074344543"/>
        <c:axId val="1074342047"/>
      </c:barChart>
      <c:catAx>
        <c:axId val="10743445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2047"/>
        <c:crosses val="autoZero"/>
        <c:auto val="1"/>
        <c:lblAlgn val="ctr"/>
        <c:lblOffset val="100"/>
        <c:noMultiLvlLbl val="0"/>
      </c:catAx>
      <c:valAx>
        <c:axId val="1074342047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7434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800" b="1" i="0" baseline="0" dirty="0">
                <a:effectLst/>
              </a:rPr>
              <a:t>Välfärdens behov av ökningen av sysselsatta fram till 2031:</a:t>
            </a:r>
            <a:endParaRPr lang="sv-SE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8992636857532794"/>
          <c:y val="0.10195068937147965"/>
          <c:w val="0.43957708362815112"/>
          <c:h val="0.86166954633634918"/>
        </c:manualLayout>
      </c:layout>
      <c:doughnutChart>
        <c:varyColors val="1"/>
        <c:ser>
          <c:idx val="0"/>
          <c:order val="0"/>
          <c:spPr>
            <a:solidFill>
              <a:srgbClr val="005A69"/>
            </a:solidFill>
          </c:spPr>
          <c:dPt>
            <c:idx val="0"/>
            <c:bubble3D val="0"/>
            <c:spPr>
              <a:solidFill>
                <a:srgbClr val="005A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7-4969-AEFD-7229C21929F5}"/>
              </c:ext>
            </c:extLst>
          </c:dPt>
          <c:dPt>
            <c:idx val="1"/>
            <c:bubble3D val="0"/>
            <c:spPr>
              <a:solidFill>
                <a:srgbClr val="005A69">
                  <a:alpha val="39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7-4969-AEFD-7229C21929F5}"/>
              </c:ext>
            </c:extLst>
          </c:dPt>
          <c:dPt>
            <c:idx val="2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77-4969-AEFD-7229C21929F5}"/>
              </c:ext>
            </c:extLst>
          </c:dPt>
          <c:dPt>
            <c:idx val="3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77-4969-AEFD-7229C21929F5}"/>
              </c:ext>
            </c:extLst>
          </c:dPt>
          <c:dPt>
            <c:idx val="4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77-4969-AEFD-7229C21929F5}"/>
              </c:ext>
            </c:extLst>
          </c:dPt>
          <c:dPt>
            <c:idx val="5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77-4969-AEFD-7229C21929F5}"/>
              </c:ext>
            </c:extLst>
          </c:dPt>
          <c:dPt>
            <c:idx val="6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4D77-4969-AEFD-7229C21929F5}"/>
              </c:ext>
            </c:extLst>
          </c:dPt>
          <c:dPt>
            <c:idx val="7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4D77-4969-AEFD-7229C21929F5}"/>
              </c:ext>
            </c:extLst>
          </c:dPt>
          <c:dLbls>
            <c:dLbl>
              <c:idx val="0"/>
              <c:layout>
                <c:manualLayout>
                  <c:x val="0"/>
                  <c:y val="-1.146601331456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77-4969-AEFD-7229C21929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77-4969-AEFD-7229C21929F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77-4969-AEFD-7229C2192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Blad1!$C$13:$C$14</c:f>
              <c:strCache>
                <c:ptCount val="2"/>
                <c:pt idx="0">
                  <c:v>Välfärden </c:v>
                </c:pt>
                <c:pt idx="1">
                  <c:v>Övrig arbetsmarknad</c:v>
                </c:pt>
              </c:strCache>
            </c:strRef>
          </c:cat>
          <c:val>
            <c:numRef>
              <c:f>Blad1!$E$13:$E$14</c:f>
              <c:numCache>
                <c:formatCode>0%</c:formatCode>
                <c:ptCount val="2"/>
                <c:pt idx="0">
                  <c:v>0.53846153846153844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77-4969-AEFD-7229C2192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0.13049</cdr:x>
      <cdr:y>0.06691</cdr:y>
    </cdr:from>
    <cdr:to>
      <cdr:x>0.22136</cdr:x>
      <cdr:y>0.14454</cdr:y>
    </cdr:to>
    <cdr:sp macro="" textlink="">
      <cdr:nvSpPr>
        <cdr:cNvPr id="2" name="Pratbubbla: rektangel 1">
          <a:extLst xmlns:a="http://schemas.openxmlformats.org/drawingml/2006/main">
            <a:ext uri="{FF2B5EF4-FFF2-40B4-BE49-F238E27FC236}">
              <a16:creationId xmlns:a16="http://schemas.microsoft.com/office/drawing/2014/main" id="{58C8536C-6ED5-0231-C9CC-98367CD007B4}"/>
            </a:ext>
          </a:extLst>
        </cdr:cNvPr>
        <cdr:cNvSpPr/>
      </cdr:nvSpPr>
      <cdr:spPr>
        <a:xfrm xmlns:a="http://schemas.openxmlformats.org/drawingml/2006/main">
          <a:off x="1254104" y="250147"/>
          <a:ext cx="873326" cy="290225"/>
        </a:xfrm>
        <a:prstGeom xmlns:a="http://schemas.openxmlformats.org/drawingml/2006/main" prst="wedgeRectCallout">
          <a:avLst>
            <a:gd name="adj1" fmla="val -24130"/>
            <a:gd name="adj2" fmla="val 97984"/>
          </a:avLst>
        </a:prstGeom>
        <a:solidFill xmlns:a="http://schemas.openxmlformats.org/drawingml/2006/main">
          <a:srgbClr val="CCDEE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sv-SE" sz="1400" b="1" dirty="0">
              <a:solidFill>
                <a:schemeClr val="tx1"/>
              </a:solidFill>
            </a:rPr>
            <a:t>410</a:t>
          </a:r>
          <a:r>
            <a:rPr lang="sv-SE" sz="1400" b="1" baseline="0" dirty="0">
              <a:solidFill>
                <a:schemeClr val="tx1"/>
              </a:solidFill>
            </a:rPr>
            <a:t> 000</a:t>
          </a:r>
          <a:endParaRPr lang="sv-SE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0.47438</cdr:x>
      <cdr:y>0.24968</cdr:y>
    </cdr:from>
    <cdr:to>
      <cdr:x>0.56525</cdr:x>
      <cdr:y>0.32605</cdr:y>
    </cdr:to>
    <cdr:sp macro="" textlink="">
      <cdr:nvSpPr>
        <cdr:cNvPr id="4" name="Pratbubbla: rektangel 3">
          <a:extLst xmlns:a="http://schemas.openxmlformats.org/drawingml/2006/main">
            <a:ext uri="{FF2B5EF4-FFF2-40B4-BE49-F238E27FC236}">
              <a16:creationId xmlns:a16="http://schemas.microsoft.com/office/drawing/2014/main" id="{A24D39D3-EE0A-79FC-4918-990549670964}"/>
            </a:ext>
          </a:extLst>
        </cdr:cNvPr>
        <cdr:cNvSpPr/>
      </cdr:nvSpPr>
      <cdr:spPr>
        <a:xfrm xmlns:a="http://schemas.openxmlformats.org/drawingml/2006/main">
          <a:off x="4559098" y="933450"/>
          <a:ext cx="873327" cy="285514"/>
        </a:xfrm>
        <a:prstGeom xmlns:a="http://schemas.openxmlformats.org/drawingml/2006/main" prst="wedgeRectCallout">
          <a:avLst>
            <a:gd name="adj1" fmla="val -24130"/>
            <a:gd name="adj2" fmla="val 97984"/>
          </a:avLst>
        </a:prstGeom>
        <a:solidFill xmlns:a="http://schemas.openxmlformats.org/drawingml/2006/main">
          <a:srgbClr val="CCDEE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400" b="1" dirty="0">
              <a:solidFill>
                <a:schemeClr val="tx1"/>
              </a:solidFill>
            </a:rPr>
            <a:t>306 000</a:t>
          </a:r>
        </a:p>
      </cdr:txBody>
    </cdr:sp>
  </cdr:relSizeAnchor>
  <cdr:relSizeAnchor xmlns:cdr="http://schemas.openxmlformats.org/drawingml/2006/chartDrawing">
    <cdr:from>
      <cdr:x>0.7972</cdr:x>
      <cdr:y>0.6018</cdr:y>
    </cdr:from>
    <cdr:to>
      <cdr:x>0.88807</cdr:x>
      <cdr:y>0.67817</cdr:y>
    </cdr:to>
    <cdr:sp macro="" textlink="">
      <cdr:nvSpPr>
        <cdr:cNvPr id="5" name="Pratbubbla: rektangel 4">
          <a:extLst xmlns:a="http://schemas.openxmlformats.org/drawingml/2006/main">
            <a:ext uri="{FF2B5EF4-FFF2-40B4-BE49-F238E27FC236}">
              <a16:creationId xmlns:a16="http://schemas.microsoft.com/office/drawing/2014/main" id="{93DA6875-4D46-BC4E-3620-F791FF42289A}"/>
            </a:ext>
          </a:extLst>
        </cdr:cNvPr>
        <cdr:cNvSpPr/>
      </cdr:nvSpPr>
      <cdr:spPr>
        <a:xfrm xmlns:a="http://schemas.openxmlformats.org/drawingml/2006/main">
          <a:off x="7661670" y="2249867"/>
          <a:ext cx="873327" cy="285514"/>
        </a:xfrm>
        <a:prstGeom xmlns:a="http://schemas.openxmlformats.org/drawingml/2006/main" prst="wedgeRectCallout">
          <a:avLst>
            <a:gd name="adj1" fmla="val -24130"/>
            <a:gd name="adj2" fmla="val 97984"/>
          </a:avLst>
        </a:prstGeom>
        <a:solidFill xmlns:a="http://schemas.openxmlformats.org/drawingml/2006/main">
          <a:srgbClr val="CCDEE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400" b="1" dirty="0">
              <a:solidFill>
                <a:schemeClr val="tx1"/>
              </a:solidFill>
            </a:rPr>
            <a:t>104 000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0.14025</cdr:x>
      <cdr:y>0.54602</cdr:y>
    </cdr:from>
    <cdr:to>
      <cdr:x>0.42493</cdr:x>
      <cdr:y>0.76866</cdr:y>
    </cdr:to>
    <cdr:sp macro="" textlink="">
      <cdr:nvSpPr>
        <cdr:cNvPr id="2" name="Rektangel 1">
          <a:extLst xmlns:a="http://schemas.openxmlformats.org/drawingml/2006/main">
            <a:ext uri="{FF2B5EF4-FFF2-40B4-BE49-F238E27FC236}">
              <a16:creationId xmlns:a16="http://schemas.microsoft.com/office/drawing/2014/main" id="{82E7D817-81C1-DE60-E7D2-244360F61529}"/>
            </a:ext>
          </a:extLst>
        </cdr:cNvPr>
        <cdr:cNvSpPr/>
      </cdr:nvSpPr>
      <cdr:spPr>
        <a:xfrm xmlns:a="http://schemas.openxmlformats.org/drawingml/2006/main">
          <a:off x="1218009" y="2419120"/>
          <a:ext cx="2472373" cy="986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sv-SE" sz="2000" b="1" dirty="0">
              <a:solidFill>
                <a:sysClr val="windowText" lastClr="000000"/>
              </a:solidFill>
            </a:rPr>
            <a:t>Övrig arbetsmarknad</a:t>
          </a:r>
        </a:p>
      </cdr:txBody>
    </cdr:sp>
  </cdr:relSizeAnchor>
  <cdr:relSizeAnchor xmlns:cdr="http://schemas.openxmlformats.org/drawingml/2006/chartDrawing">
    <cdr:from>
      <cdr:x>0.42899</cdr:x>
      <cdr:y>0.35872</cdr:y>
    </cdr:from>
    <cdr:to>
      <cdr:x>0.71367</cdr:x>
      <cdr:y>0.58135</cdr:y>
    </cdr:to>
    <cdr:sp macro="" textlink="">
      <cdr:nvSpPr>
        <cdr:cNvPr id="3" name="Rektangel 2">
          <a:extLst xmlns:a="http://schemas.openxmlformats.org/drawingml/2006/main">
            <a:ext uri="{FF2B5EF4-FFF2-40B4-BE49-F238E27FC236}">
              <a16:creationId xmlns:a16="http://schemas.microsoft.com/office/drawing/2014/main" id="{64CEF1FF-7923-5231-F75B-7D1E0BA9ABF8}"/>
            </a:ext>
          </a:extLst>
        </cdr:cNvPr>
        <cdr:cNvSpPr/>
      </cdr:nvSpPr>
      <cdr:spPr>
        <a:xfrm xmlns:a="http://schemas.openxmlformats.org/drawingml/2006/main">
          <a:off x="3725643" y="1589315"/>
          <a:ext cx="2472372" cy="986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2000" b="1" dirty="0">
              <a:solidFill>
                <a:sysClr val="windowText" lastClr="000000"/>
              </a:solidFill>
            </a:rPr>
            <a:t>Välfärdens</a:t>
          </a:r>
        </a:p>
        <a:p xmlns:a="http://schemas.openxmlformats.org/drawingml/2006/main">
          <a:pPr algn="ctr"/>
          <a:r>
            <a:rPr lang="sv-SE" sz="2000" b="1" dirty="0">
              <a:solidFill>
                <a:sysClr val="windowText" lastClr="000000"/>
              </a:solidFill>
            </a:rPr>
            <a:t> behov</a:t>
          </a:r>
        </a:p>
      </cdr:txBody>
    </cdr:sp>
  </cdr:relSizeAnchor>
  <cdr:relSizeAnchor xmlns:cdr="http://schemas.openxmlformats.org/drawingml/2006/chartDrawing">
    <cdr:from>
      <cdr:x>0.58511</cdr:x>
      <cdr:y>0.50369</cdr:y>
    </cdr:from>
    <cdr:to>
      <cdr:x>0.62272</cdr:x>
      <cdr:y>0.543</cdr:y>
    </cdr:to>
    <cdr:cxnSp macro="">
      <cdr:nvCxnSpPr>
        <cdr:cNvPr id="9" name="Koppling: böjd 8">
          <a:extLst xmlns:a="http://schemas.openxmlformats.org/drawingml/2006/main">
            <a:ext uri="{FF2B5EF4-FFF2-40B4-BE49-F238E27FC236}">
              <a16:creationId xmlns:a16="http://schemas.microsoft.com/office/drawing/2014/main" id="{F0FB3B9D-98E8-41F8-6F94-423BE540BFD1}"/>
            </a:ext>
          </a:extLst>
        </cdr:cNvPr>
        <cdr:cNvCxnSpPr/>
      </cdr:nvCxnSpPr>
      <cdr:spPr>
        <a:xfrm xmlns:a="http://schemas.openxmlformats.org/drawingml/2006/main">
          <a:off x="5081572" y="2231572"/>
          <a:ext cx="326572" cy="174172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2222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0.51953</cdr:x>
      <cdr:y>0.72725</cdr:y>
    </cdr:from>
    <cdr:to>
      <cdr:x>0.62483</cdr:x>
      <cdr:y>0.93365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DE5B49AB-0624-8CFB-4105-E11D5BC7C8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11986" y="3222050"/>
          <a:ext cx="914479" cy="91447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1C5D-FAD9-4086-A048-605C91665C78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BD0D-60E5-4E6E-8D45-3726436E437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34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80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B21-B83D-4FA4-B969-2C18BB90149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26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93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62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25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038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625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513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306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53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10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/>
              <a:t>.</a:t>
            </a:r>
          </a:p>
          <a:p>
            <a:pPr marL="0" indent="0">
              <a:buFontTx/>
              <a:buNone/>
            </a:pPr>
            <a:endParaRPr lang="sv-SE" b="0" dirty="0"/>
          </a:p>
          <a:p>
            <a:pPr marL="0" indent="0">
              <a:buFontTx/>
              <a:buNone/>
            </a:pPr>
            <a:endParaRPr lang="sv-SE" b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489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52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6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34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50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93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73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65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32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99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540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67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88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AC06-6653-4913-8CAE-5CCC9D54D002}" type="datetimeFigureOut">
              <a:rPr lang="sv-SE" smtClean="0"/>
              <a:t>2023-05-22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5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i.ungpd.com/Events/7e446c15-6061-4420-93b2-c2be3bdb298a?utm_source=web&amp;utm_medium=start&amp;utm_campaign=studiof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a.se/museer/forskning-och-kunskapsuppbyggnad/natverk-och-evenema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fe-time.se/vardkvalitet/personalbrist-drabbar-cancerpatient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14ABB-C08B-4C98-D592-1E05C2126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5" y="1625056"/>
            <a:ext cx="4992623" cy="3422432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sz="4800" b="1" dirty="0"/>
              <a:t>Välfärdens arbetsmiljöutmaning </a:t>
            </a:r>
            <a:br>
              <a:rPr lang="sv-SE" sz="4800" b="1" dirty="0"/>
            </a:br>
            <a:r>
              <a:rPr lang="sv-SE" sz="4800" b="1" dirty="0"/>
              <a:t>-ett partsgemensamt uppdrag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C85AFA-D778-8AF0-BE5A-DCE76482C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6" r="15499" b="-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976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DA992C-41CE-94F9-386D-C3DF6C08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9" y="177886"/>
            <a:ext cx="10848963" cy="1285978"/>
          </a:xfrm>
        </p:spPr>
        <p:txBody>
          <a:bodyPr>
            <a:normAutofit/>
          </a:bodyPr>
          <a:lstStyle/>
          <a:p>
            <a:r>
              <a:rPr lang="sv-SE" b="1" dirty="0"/>
              <a:t>Suntarbetslivs åtta friskfaktorer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8E8E7A-1C22-8D29-3D0E-9838DA1E5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518" y="1463864"/>
            <a:ext cx="10848963" cy="5044953"/>
          </a:xfrm>
        </p:spPr>
      </p:pic>
    </p:spTree>
    <p:extLst>
      <p:ext uri="{BB962C8B-B14F-4D97-AF65-F5344CB8AC3E}">
        <p14:creationId xmlns:p14="http://schemas.microsoft.com/office/powerpoint/2010/main" val="194298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322B8D-FE91-E8DF-784B-17A6E58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30" y="374184"/>
            <a:ext cx="9667959" cy="856408"/>
          </a:xfrm>
        </p:spPr>
        <p:txBody>
          <a:bodyPr anchor="b">
            <a:normAutofit fontScale="90000"/>
          </a:bodyPr>
          <a:lstStyle/>
          <a:p>
            <a:br>
              <a:rPr lang="sv-SE" sz="3700" dirty="0"/>
            </a:br>
            <a:r>
              <a:rPr lang="sv-SE" sz="4900" b="1" dirty="0"/>
              <a:t>Överenskommelse om friskfaktorer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C357BE-710E-0582-4F93-7D64024C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82" y="1604774"/>
            <a:ext cx="5673476" cy="4396816"/>
          </a:xfrm>
        </p:spPr>
        <p:txBody>
          <a:bodyPr anchor="t">
            <a:normAutofit lnSpcReduction="10000"/>
          </a:bodyPr>
          <a:lstStyle/>
          <a:p>
            <a:r>
              <a:rPr lang="sv-SE" sz="3200" dirty="0"/>
              <a:t>Avsiktsförklaring för friska arbetsplatser </a:t>
            </a:r>
          </a:p>
          <a:p>
            <a:r>
              <a:rPr lang="sv-SE" sz="3200" dirty="0"/>
              <a:t>Kunskapssatsning med fokus på friskfaktorer </a:t>
            </a:r>
          </a:p>
          <a:p>
            <a:r>
              <a:rPr lang="sv-SE" sz="3200" dirty="0"/>
              <a:t>Bygger på partsresurser </a:t>
            </a:r>
          </a:p>
          <a:p>
            <a:r>
              <a:rPr lang="sv-SE" sz="3200" dirty="0"/>
              <a:t>Satsning på 100 mkr </a:t>
            </a:r>
          </a:p>
          <a:p>
            <a:r>
              <a:rPr lang="sv-SE" sz="3200" dirty="0"/>
              <a:t>Rusta sektorn med stöd och kunskap </a:t>
            </a:r>
          </a:p>
          <a:p>
            <a:r>
              <a:rPr lang="sv-SE" sz="3200" dirty="0"/>
              <a:t>Omfattande erbjudande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EDC4935-5336-4BCB-8880-AB92620F5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20575"/>
          <a:stretch/>
        </p:blipFill>
        <p:spPr>
          <a:xfrm>
            <a:off x="7059544" y="149798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7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BCBF26-8DAF-288B-D62E-D3742925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6265"/>
            <a:ext cx="5323715" cy="821516"/>
          </a:xfrm>
        </p:spPr>
        <p:txBody>
          <a:bodyPr anchor="b">
            <a:normAutofit/>
          </a:bodyPr>
          <a:lstStyle/>
          <a:p>
            <a:r>
              <a:rPr lang="sv-SE" b="1" dirty="0"/>
              <a:t>Ni är nyckeln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CB3B21-D435-A940-F86F-9B43F4DC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053032"/>
            <a:ext cx="5473844" cy="4461093"/>
          </a:xfrm>
        </p:spPr>
        <p:txBody>
          <a:bodyPr anchor="t">
            <a:normAutofit/>
          </a:bodyPr>
          <a:lstStyle/>
          <a:p>
            <a:r>
              <a:rPr lang="sv-SE" sz="3200" dirty="0"/>
              <a:t>Arbeta systematiskt med friskfaktorer</a:t>
            </a:r>
          </a:p>
          <a:p>
            <a:r>
              <a:rPr lang="sv-SE" sz="3200" dirty="0"/>
              <a:t>Samverka om en handlingsplan</a:t>
            </a:r>
          </a:p>
          <a:p>
            <a:r>
              <a:rPr lang="sv-SE" sz="3200" dirty="0"/>
              <a:t>Ta stöd av kunskapssatsningen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objekt 4" descr="Hemnyckel">
            <a:extLst>
              <a:ext uri="{FF2B5EF4-FFF2-40B4-BE49-F238E27FC236}">
                <a16:creationId xmlns:a16="http://schemas.microsoft.com/office/drawing/2014/main" id="{FD9F6F93-FEB1-AC53-ED2B-7C471D102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0601"/>
          <a:stretch/>
        </p:blipFill>
        <p:spPr>
          <a:xfrm>
            <a:off x="6718684" y="1327781"/>
            <a:ext cx="5203439" cy="461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48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5FC454-3BFF-751E-1632-41503B1A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19" y="3429002"/>
            <a:ext cx="3290887" cy="2452687"/>
          </a:xfrm>
        </p:spPr>
        <p:txBody>
          <a:bodyPr anchor="ctr">
            <a:normAutofit/>
          </a:bodyPr>
          <a:lstStyle/>
          <a:p>
            <a:br>
              <a:rPr lang="sv-SE" sz="3600" dirty="0"/>
            </a:br>
            <a:br>
              <a:rPr lang="sv-SE" sz="3600" dirty="0"/>
            </a:b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4BDAAA-4AD3-606A-2FAC-AF054DFF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3" y="3429000"/>
            <a:ext cx="6999915" cy="3147376"/>
          </a:xfrm>
        </p:spPr>
        <p:txBody>
          <a:bodyPr anchor="ctr">
            <a:normAutofit fontScale="85000" lnSpcReduction="10000"/>
          </a:bodyPr>
          <a:lstStyle/>
          <a:p>
            <a:r>
              <a:rPr lang="sv-SE" sz="3200" dirty="0"/>
              <a:t>Kunskapsunderlag, metodstöd och praktiska verktyg</a:t>
            </a:r>
          </a:p>
          <a:p>
            <a:r>
              <a:rPr lang="sv-SE" sz="3200" dirty="0"/>
              <a:t>Studio Friskfaktorer - digital utbildningsserie </a:t>
            </a:r>
          </a:p>
          <a:p>
            <a:pPr lvl="1"/>
            <a:r>
              <a:rPr lang="sv-SE" dirty="0"/>
              <a:t>Onsdag 24 maj</a:t>
            </a:r>
          </a:p>
          <a:p>
            <a:pPr lvl="1"/>
            <a:r>
              <a:rPr lang="sv-SE" dirty="0"/>
              <a:t>Fredag 2 juni</a:t>
            </a:r>
          </a:p>
          <a:p>
            <a:pPr lvl="1"/>
            <a:r>
              <a:rPr lang="sv-SE" dirty="0"/>
              <a:t>Onsdag 20 september</a:t>
            </a:r>
          </a:p>
          <a:p>
            <a:pPr lvl="1"/>
            <a:r>
              <a:rPr lang="sv-SE" dirty="0"/>
              <a:t>Torsdag 19 oktober</a:t>
            </a:r>
          </a:p>
          <a:p>
            <a:r>
              <a:rPr lang="sv-SE" sz="3200" dirty="0">
                <a:hlinkClick r:id="rId3"/>
              </a:rPr>
              <a:t>Anmäl dig redan idag!</a:t>
            </a:r>
            <a:endParaRPr lang="sv-SE" sz="1800" dirty="0"/>
          </a:p>
        </p:txBody>
      </p:sp>
      <p:pic>
        <p:nvPicPr>
          <p:cNvPr id="5" name="Bildobjekt 4" descr="En bild som visar person, inomhus, stående, tak&#10;&#10;Automatiskt genererad beskrivning">
            <a:extLst>
              <a:ext uri="{FF2B5EF4-FFF2-40B4-BE49-F238E27FC236}">
                <a16:creationId xmlns:a16="http://schemas.microsoft.com/office/drawing/2014/main" id="{04574AEA-86B5-4426-BA84-432A7D48B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29192"/>
          <a:stretch/>
        </p:blipFill>
        <p:spPr>
          <a:xfrm>
            <a:off x="0" y="-506617"/>
            <a:ext cx="12191980" cy="375283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0B562D6-4A87-42F3-BB02-64CC94436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9" y="3611781"/>
            <a:ext cx="3784473" cy="8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173B7F-BD2C-89C7-4AF3-224FB942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18296"/>
            <a:ext cx="4959603" cy="797453"/>
          </a:xfrm>
        </p:spPr>
        <p:txBody>
          <a:bodyPr anchor="b">
            <a:normAutofit/>
          </a:bodyPr>
          <a:lstStyle/>
          <a:p>
            <a:r>
              <a:rPr lang="sv-SE" sz="4000" b="1" dirty="0"/>
              <a:t>Fle</a:t>
            </a:r>
            <a:r>
              <a:rPr lang="sv-SE" b="1" dirty="0"/>
              <a:t>r erbjudanden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22794-62BC-50E9-0EE2-E2ED94A3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573719"/>
            <a:ext cx="5083929" cy="4381406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3200" dirty="0"/>
              <a:t>FoU-satsning om friskfaktorer </a:t>
            </a:r>
          </a:p>
          <a:p>
            <a:r>
              <a:rPr lang="sv-SE" sz="3200" dirty="0"/>
              <a:t>Regionala konferenser och mötesplatser</a:t>
            </a:r>
          </a:p>
          <a:p>
            <a:r>
              <a:rPr lang="sv-SE" sz="3200" dirty="0"/>
              <a:t>Parternas stödteam för samverkan</a:t>
            </a:r>
          </a:p>
          <a:p>
            <a:r>
              <a:rPr lang="sv-SE" sz="3200" dirty="0"/>
              <a:t>Ytterligare erbjudanden:</a:t>
            </a:r>
          </a:p>
          <a:p>
            <a:pPr lvl="1"/>
            <a:r>
              <a:rPr lang="sv-SE" sz="3200" dirty="0"/>
              <a:t>Afa Försäkring</a:t>
            </a:r>
          </a:p>
          <a:p>
            <a:pPr lvl="1"/>
            <a:r>
              <a:rPr lang="sv-SE" sz="3200" dirty="0"/>
              <a:t>Omställningsfonden</a:t>
            </a:r>
          </a:p>
          <a:p>
            <a:endParaRPr lang="sv-SE" sz="2000" dirty="0"/>
          </a:p>
        </p:txBody>
      </p:sp>
      <p:pic>
        <p:nvPicPr>
          <p:cNvPr id="5" name="Bildobjekt 4" descr="En bild som visar person, grupp, personer, scen&#10;&#10;Automatiskt genererad beskrivning">
            <a:extLst>
              <a:ext uri="{FF2B5EF4-FFF2-40B4-BE49-F238E27FC236}">
                <a16:creationId xmlns:a16="http://schemas.microsoft.com/office/drawing/2014/main" id="{C023A146-8122-4E4E-97FA-554430128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393" r="27570" b="-1"/>
          <a:stretch/>
        </p:blipFill>
        <p:spPr>
          <a:xfrm>
            <a:off x="6736717" y="489118"/>
            <a:ext cx="4752473" cy="54660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7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C85AFA-D778-8AF0-BE5A-DCE76482C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1" r="8094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D914ABB-C08B-4C98-D592-1E05C2126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l"/>
            <a:r>
              <a:rPr lang="sv-SE" sz="4000" b="1" dirty="0">
                <a:solidFill>
                  <a:srgbClr val="FFFFFF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5205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0E2E96-95EA-443B-061F-FDD93330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Uppdrag samverkan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1BCFD01-F5AB-B57C-81AC-F8AD41628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1536"/>
          <a:stretch/>
        </p:blipFill>
        <p:spPr>
          <a:xfrm>
            <a:off x="4502428" y="1387727"/>
            <a:ext cx="7225748" cy="238683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6774CDF-C8F1-2827-11D5-0DA5EA2F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988" y="3906400"/>
            <a:ext cx="1743607" cy="12558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AC88738-4D0E-4CE5-D1A1-C73E225FA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052" y="4061861"/>
            <a:ext cx="1627773" cy="9937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C832D6A-6C29-CD94-C877-C27DEE7BC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747" y="3955172"/>
            <a:ext cx="1353429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DAAE81-7240-EDCD-3960-BCF74E4B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Tufft läge för kommunsektorn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E65E58-890D-C9A5-5E43-D70F8514A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8" y="2405467"/>
            <a:ext cx="5427526" cy="35350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Hög inflation</a:t>
            </a:r>
          </a:p>
          <a:p>
            <a:r>
              <a:rPr lang="en-US" sz="3200" dirty="0"/>
              <a:t>Stigande räntor och lågkonjunktur</a:t>
            </a:r>
          </a:p>
          <a:p>
            <a:r>
              <a:rPr lang="en-US" sz="3200" dirty="0"/>
              <a:t>Arbetslösheten ökar trots brist på arbetskraft</a:t>
            </a:r>
          </a:p>
          <a:p>
            <a:r>
              <a:rPr lang="en-US" sz="3200" dirty="0"/>
              <a:t>Krig i närområdet</a:t>
            </a:r>
          </a:p>
          <a:p>
            <a:r>
              <a:rPr lang="en-US" sz="3200" dirty="0"/>
              <a:t>Pandemin</a:t>
            </a:r>
          </a:p>
          <a:p>
            <a:endParaRPr lang="en-US" sz="2000" dirty="0"/>
          </a:p>
        </p:txBody>
      </p:sp>
      <p:pic>
        <p:nvPicPr>
          <p:cNvPr id="15" name="Platshållare för innehåll 14" descr="Världs karta som består av mynt">
            <a:extLst>
              <a:ext uri="{FF2B5EF4-FFF2-40B4-BE49-F238E27FC236}">
                <a16:creationId xmlns:a16="http://schemas.microsoft.com/office/drawing/2014/main" id="{636E6A8A-2896-53B1-C961-883763D25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096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4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302783"/>
            <a:ext cx="11442031" cy="901477"/>
          </a:xfrm>
        </p:spPr>
        <p:txBody>
          <a:bodyPr anchor="b">
            <a:noAutofit/>
          </a:bodyPr>
          <a:lstStyle/>
          <a:p>
            <a:r>
              <a:rPr lang="sv-SE" b="1" dirty="0"/>
              <a:t>Kompetensförsörjning - Välfärdens stora utmaning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6883C4CC-BAAB-05E6-0A17-3C1D1EFB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31" y="1403498"/>
            <a:ext cx="8603071" cy="48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10208544" cy="901477"/>
          </a:xfrm>
        </p:spPr>
        <p:txBody>
          <a:bodyPr anchor="b">
            <a:normAutofit fontScale="90000"/>
          </a:bodyPr>
          <a:lstStyle/>
          <a:p>
            <a:r>
              <a:rPr lang="sv-SE" sz="4900" b="1" dirty="0"/>
              <a:t>Behov av anställda i välfärden </a:t>
            </a:r>
            <a:br>
              <a:rPr lang="sv-SE" sz="4000" dirty="0"/>
            </a:br>
            <a:r>
              <a:rPr lang="sv-SE" sz="3100" dirty="0"/>
              <a:t>Kommun och region (inkl. privata utförare) 2021-2031</a:t>
            </a:r>
            <a:endParaRPr lang="sv-SE" sz="40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\Templates\PPT Rubrik och innehåll_SKR_Staplad stapel.crtx" descr="\Templates\PPT Rubrik och innehåll_SKR_Stapel.crtx">
            <a:extLst>
              <a:ext uri="{FF2B5EF4-FFF2-40B4-BE49-F238E27FC236}">
                <a16:creationId xmlns:a16="http://schemas.microsoft.com/office/drawing/2014/main" id="{1681FD96-312E-55AD-A934-32F5607AE075}"/>
              </a:ext>
            </a:extLst>
          </p:cNvPr>
          <p:cNvGraphicFramePr>
            <a:graphicFrameLocks/>
          </p:cNvGraphicFramePr>
          <p:nvPr/>
        </p:nvGraphicFramePr>
        <p:xfrm>
          <a:off x="1435305" y="2205038"/>
          <a:ext cx="9610725" cy="373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262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10208544" cy="901477"/>
          </a:xfrm>
        </p:spPr>
        <p:txBody>
          <a:bodyPr anchor="b">
            <a:normAutofit/>
          </a:bodyPr>
          <a:lstStyle/>
          <a:p>
            <a:r>
              <a:rPr lang="sv-SE" b="1" dirty="0"/>
              <a:t>Arbetskraften räcker inte till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46640B-9846-232D-4117-408A2ABA5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677441"/>
              </p:ext>
            </p:extLst>
          </p:nvPr>
        </p:nvGraphicFramePr>
        <p:xfrm>
          <a:off x="1126773" y="1528011"/>
          <a:ext cx="9244448" cy="474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573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0"/>
            <a:ext cx="6840541" cy="1655483"/>
          </a:xfrm>
        </p:spPr>
        <p:txBody>
          <a:bodyPr anchor="b">
            <a:normAutofit/>
          </a:bodyPr>
          <a:lstStyle/>
          <a:p>
            <a:r>
              <a:rPr lang="sv-SE" b="1" dirty="0"/>
              <a:t>Kompetensbristen ökar arbetsmiljöriskerna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991446"/>
            <a:ext cx="6491624" cy="4078706"/>
          </a:xfrm>
        </p:spPr>
        <p:txBody>
          <a:bodyPr>
            <a:normAutofit/>
          </a:bodyPr>
          <a:lstStyle/>
          <a:p>
            <a:r>
              <a:rPr lang="sv-SE" sz="3200" dirty="0"/>
              <a:t>Arbetsbelastning</a:t>
            </a:r>
          </a:p>
          <a:p>
            <a:r>
              <a:rPr lang="sv-SE" sz="3200" dirty="0"/>
              <a:t>Samvetsstress</a:t>
            </a:r>
          </a:p>
          <a:p>
            <a:r>
              <a:rPr lang="sv-SE" sz="3200" dirty="0"/>
              <a:t>Misstag, missförstånd och konflikter</a:t>
            </a:r>
          </a:p>
          <a:p>
            <a:r>
              <a:rPr lang="sv-SE" sz="3200" dirty="0"/>
              <a:t>Ohälsa och sjukfrånvaro</a:t>
            </a:r>
          </a:p>
          <a:p>
            <a:r>
              <a:rPr lang="sv-SE" sz="3200" dirty="0"/>
              <a:t>Både kort och lång frånvaro behöver ofta ersättas med en vikarie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5" name="Bildobjekt 4" descr="En bild som visar inomhus, suddig&#10;&#10;Automatiskt genererad beskrivning">
            <a:extLst>
              <a:ext uri="{FF2B5EF4-FFF2-40B4-BE49-F238E27FC236}">
                <a16:creationId xmlns:a16="http://schemas.microsoft.com/office/drawing/2014/main" id="{6521F900-300E-4DB7-8470-9AA2543D2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184" r="56059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BD5538-0513-2B0C-58A5-7D3B917D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73" y="404358"/>
            <a:ext cx="5890179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Krav måste balanseras med organisatoriska förutsättningar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4" descr="Våg med ojämna vikter med hel fyllning">
            <a:extLst>
              <a:ext uri="{FF2B5EF4-FFF2-40B4-BE49-F238E27FC236}">
                <a16:creationId xmlns:a16="http://schemas.microsoft.com/office/drawing/2014/main" id="{7DEC81C1-6CF8-2E6B-0EA9-B4756547F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50" name="Rectangle 4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5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4C5656-8E78-1C7D-9035-7D20BE34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780678"/>
            <a:ext cx="6173262" cy="846062"/>
          </a:xfrm>
        </p:spPr>
        <p:txBody>
          <a:bodyPr anchor="b">
            <a:normAutofit/>
          </a:bodyPr>
          <a:lstStyle/>
          <a:p>
            <a:r>
              <a:rPr lang="sv-SE" b="1" dirty="0"/>
              <a:t>Friskfaktorer främjar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B027A3-2E9D-8E3D-D299-477C0523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178815"/>
            <a:ext cx="6173262" cy="4992005"/>
          </a:xfrm>
        </p:spPr>
        <p:txBody>
          <a:bodyPr>
            <a:normAutofit/>
          </a:bodyPr>
          <a:lstStyle/>
          <a:p>
            <a:r>
              <a:rPr lang="sv-SE" sz="3200" dirty="0"/>
              <a:t>Ökad hälsa</a:t>
            </a:r>
          </a:p>
          <a:p>
            <a:r>
              <a:rPr lang="sv-SE" sz="3200" dirty="0"/>
              <a:t>Minskad sjukfrånvaro</a:t>
            </a:r>
          </a:p>
          <a:p>
            <a:r>
              <a:rPr lang="sv-SE" sz="3200" dirty="0"/>
              <a:t>Förlängt arbetsliv</a:t>
            </a:r>
          </a:p>
          <a:p>
            <a:r>
              <a:rPr lang="sv-SE" sz="3200" dirty="0"/>
              <a:t>Utveckling på arbetsplatsen</a:t>
            </a:r>
          </a:p>
          <a:p>
            <a:r>
              <a:rPr lang="sv-SE" sz="3200" dirty="0"/>
              <a:t>God prestation</a:t>
            </a:r>
          </a:p>
          <a:p>
            <a:r>
              <a:rPr lang="sv-SE" sz="3200" dirty="0"/>
              <a:t>Attraktiva arbetsplatser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person, gardin, personer, grupp&#10;&#10;Automatiskt genererad beskrivning">
            <a:extLst>
              <a:ext uri="{FF2B5EF4-FFF2-40B4-BE49-F238E27FC236}">
                <a16:creationId xmlns:a16="http://schemas.microsoft.com/office/drawing/2014/main" id="{57B7E872-91D2-4C14-8608-72AA83CF4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r="30225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234</Words>
  <Application>Microsoft Office PowerPoint</Application>
  <PresentationFormat>Bredbild</PresentationFormat>
  <Paragraphs>83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Välfärdens arbetsmiljöutmaning  -ett partsgemensamt uppdrag</vt:lpstr>
      <vt:lpstr>Uppdrag samverkan</vt:lpstr>
      <vt:lpstr>Tufft läge för kommunsektorn</vt:lpstr>
      <vt:lpstr>Kompetensförsörjning - Välfärdens stora utmaning</vt:lpstr>
      <vt:lpstr>Behov av anställda i välfärden  Kommun och region (inkl. privata utförare) 2021-2031</vt:lpstr>
      <vt:lpstr>Arbetskraften räcker inte till </vt:lpstr>
      <vt:lpstr>Kompetensbristen ökar arbetsmiljöriskerna</vt:lpstr>
      <vt:lpstr>Krav måste balanseras med organisatoriska förutsättningar</vt:lpstr>
      <vt:lpstr>Friskfaktorer främjar</vt:lpstr>
      <vt:lpstr>Suntarbetslivs åtta friskfaktorer</vt:lpstr>
      <vt:lpstr> Överenskommelse om friskfaktorer</vt:lpstr>
      <vt:lpstr>Ni är nyckeln</vt:lpstr>
      <vt:lpstr>  </vt:lpstr>
      <vt:lpstr>Fler erbjudanden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på friskfaktorer</dc:title>
  <dc:creator>Folkesson Kristina</dc:creator>
  <cp:lastModifiedBy>Granberg Christin</cp:lastModifiedBy>
  <cp:revision>35</cp:revision>
  <dcterms:created xsi:type="dcterms:W3CDTF">2023-02-10T14:18:37Z</dcterms:created>
  <dcterms:modified xsi:type="dcterms:W3CDTF">2023-05-22T14:38:06Z</dcterms:modified>
</cp:coreProperties>
</file>