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519" r:id="rId5"/>
    <p:sldId id="367" r:id="rId6"/>
    <p:sldId id="447" r:id="rId7"/>
    <p:sldId id="274" r:id="rId8"/>
    <p:sldId id="529" r:id="rId9"/>
    <p:sldId id="470" r:id="rId10"/>
    <p:sldId id="452" r:id="rId11"/>
    <p:sldId id="481" r:id="rId12"/>
    <p:sldId id="526" r:id="rId13"/>
    <p:sldId id="518" r:id="rId14"/>
    <p:sldId id="456" r:id="rId15"/>
    <p:sldId id="460" r:id="rId16"/>
    <p:sldId id="459" r:id="rId17"/>
    <p:sldId id="462" r:id="rId18"/>
    <p:sldId id="482" r:id="rId19"/>
    <p:sldId id="485" r:id="rId20"/>
    <p:sldId id="525" r:id="rId21"/>
    <p:sldId id="507" r:id="rId22"/>
    <p:sldId id="508" r:id="rId23"/>
    <p:sldId id="510" r:id="rId24"/>
    <p:sldId id="494" r:id="rId25"/>
    <p:sldId id="497" r:id="rId26"/>
    <p:sldId id="512" r:id="rId27"/>
    <p:sldId id="499" r:id="rId28"/>
    <p:sldId id="500" r:id="rId29"/>
    <p:sldId id="521" r:id="rId30"/>
    <p:sldId id="502" r:id="rId31"/>
    <p:sldId id="513" r:id="rId32"/>
    <p:sldId id="415" r:id="rId33"/>
  </p:sldIdLst>
  <p:sldSz cx="12192000" cy="6858000"/>
  <p:notesSz cx="6858000" cy="9144000"/>
  <p:defaultTextStyle>
    <a:defPPr>
      <a:defRPr lang="sv-S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DFF"/>
    <a:srgbClr val="FAB455"/>
    <a:srgbClr val="020678"/>
    <a:srgbClr val="02067D"/>
    <a:srgbClr val="B9F5E1"/>
    <a:srgbClr val="C8EBFA"/>
    <a:srgbClr val="F99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5" autoAdjust="0"/>
    <p:restoredTop sz="95969" autoAdjust="0"/>
  </p:normalViewPr>
  <p:slideViewPr>
    <p:cSldViewPr snapToGrid="0">
      <p:cViewPr varScale="1">
        <p:scale>
          <a:sx n="107" d="100"/>
          <a:sy n="107" d="100"/>
        </p:scale>
        <p:origin x="120" y="4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30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83C58-4F84-4584-971B-A4C68154DCD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1FE14FF-80D7-4D56-863E-87E4D7C83B23}">
      <dgm:prSet phldrT="[Text]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sv-SE" dirty="0"/>
        </a:p>
      </dgm:t>
    </dgm:pt>
    <dgm:pt modelId="{1A4D9A7A-28DF-482B-8518-CFA87A90B16B}" type="parTrans" cxnId="{3D459B91-838F-4279-BA3C-0B75AFCD29E7}">
      <dgm:prSet/>
      <dgm:spPr/>
      <dgm:t>
        <a:bodyPr/>
        <a:lstStyle/>
        <a:p>
          <a:endParaRPr lang="sv-SE"/>
        </a:p>
      </dgm:t>
    </dgm:pt>
    <dgm:pt modelId="{1E0C2995-A6F1-4D17-B7B5-1617E01F2FB9}" type="sibTrans" cxnId="{3D459B91-838F-4279-BA3C-0B75AFCD29E7}">
      <dgm:prSet/>
      <dgm:spPr>
        <a:solidFill>
          <a:srgbClr val="020678"/>
        </a:solidFill>
        <a:ln>
          <a:solidFill>
            <a:srgbClr val="020678"/>
          </a:solidFill>
        </a:ln>
      </dgm:spPr>
      <dgm:t>
        <a:bodyPr/>
        <a:lstStyle/>
        <a:p>
          <a:endParaRPr lang="sv-SE"/>
        </a:p>
      </dgm:t>
    </dgm:pt>
    <dgm:pt modelId="{08C9DDF4-391E-4536-9F30-D3DAFCAA8AA4}">
      <dgm:prSet phldrT="[Text]"/>
      <dgm:spPr>
        <a:solidFill>
          <a:schemeClr val="bg1"/>
        </a:solidFill>
      </dgm:spPr>
      <dgm:t>
        <a:bodyPr/>
        <a:lstStyle/>
        <a:p>
          <a:r>
            <a:rPr lang="sv-SE" dirty="0"/>
            <a:t> </a:t>
          </a:r>
        </a:p>
      </dgm:t>
    </dgm:pt>
    <dgm:pt modelId="{FA62AF33-AE64-4BC1-8398-6D49DDC3454D}" type="parTrans" cxnId="{5A1607A8-87CA-4F03-AF0D-DB046AD7A480}">
      <dgm:prSet/>
      <dgm:spPr/>
      <dgm:t>
        <a:bodyPr/>
        <a:lstStyle/>
        <a:p>
          <a:endParaRPr lang="sv-SE"/>
        </a:p>
      </dgm:t>
    </dgm:pt>
    <dgm:pt modelId="{E882A1B8-1EAF-421B-96F1-7B095A0A7826}" type="sibTrans" cxnId="{5A1607A8-87CA-4F03-AF0D-DB046AD7A480}">
      <dgm:prSet/>
      <dgm:spPr>
        <a:solidFill>
          <a:srgbClr val="7DCDFF"/>
        </a:solidFill>
        <a:ln>
          <a:solidFill>
            <a:srgbClr val="C8EBFA"/>
          </a:solidFill>
        </a:ln>
      </dgm:spPr>
      <dgm:t>
        <a:bodyPr/>
        <a:lstStyle/>
        <a:p>
          <a:endParaRPr lang="sv-SE"/>
        </a:p>
      </dgm:t>
    </dgm:pt>
    <dgm:pt modelId="{147C2901-D392-4698-AA21-3A2369F18845}">
      <dgm:prSet phldrT="[Text]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sv-SE" dirty="0"/>
            <a:t> </a:t>
          </a:r>
        </a:p>
      </dgm:t>
    </dgm:pt>
    <dgm:pt modelId="{5CC799C7-E616-46E7-84DE-6711894CC53C}" type="parTrans" cxnId="{33C2B89D-E727-4A79-9C3D-7639230E3685}">
      <dgm:prSet/>
      <dgm:spPr/>
      <dgm:t>
        <a:bodyPr/>
        <a:lstStyle/>
        <a:p>
          <a:endParaRPr lang="sv-SE"/>
        </a:p>
      </dgm:t>
    </dgm:pt>
    <dgm:pt modelId="{37C4721D-1CE1-40BE-9D55-55FA341E070D}" type="sibTrans" cxnId="{33C2B89D-E727-4A79-9C3D-7639230E3685}">
      <dgm:prSet/>
      <dgm:spPr>
        <a:solidFill>
          <a:srgbClr val="003CD2"/>
        </a:solidFill>
        <a:ln>
          <a:solidFill>
            <a:srgbClr val="003CD2"/>
          </a:solidFill>
        </a:ln>
      </dgm:spPr>
      <dgm:t>
        <a:bodyPr/>
        <a:lstStyle/>
        <a:p>
          <a:endParaRPr lang="sv-SE"/>
        </a:p>
      </dgm:t>
    </dgm:pt>
    <dgm:pt modelId="{D3A4AC52-7608-4FE6-9B9E-9A3644712617}">
      <dgm:prSet phldrT="[Text]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sv-SE" dirty="0"/>
            <a:t> </a:t>
          </a:r>
        </a:p>
      </dgm:t>
    </dgm:pt>
    <dgm:pt modelId="{0D946FC7-5349-44D9-AA8B-50C311D03B33}" type="sibTrans" cxnId="{EC49C3D2-4C2B-45F3-AE8F-FDF8AFE24C27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sv-SE"/>
        </a:p>
      </dgm:t>
    </dgm:pt>
    <dgm:pt modelId="{377B267D-9B2D-46D5-944C-3A0F4AC2B1CD}" type="parTrans" cxnId="{EC49C3D2-4C2B-45F3-AE8F-FDF8AFE24C27}">
      <dgm:prSet/>
      <dgm:spPr/>
      <dgm:t>
        <a:bodyPr/>
        <a:lstStyle/>
        <a:p>
          <a:endParaRPr lang="sv-SE"/>
        </a:p>
      </dgm:t>
    </dgm:pt>
    <dgm:pt modelId="{D4BC7BAF-4997-4751-A8EC-DE52F251216A}" type="pres">
      <dgm:prSet presAssocID="{FA283C58-4F84-4584-971B-A4C68154DCD3}" presName="cycle" presStyleCnt="0">
        <dgm:presLayoutVars>
          <dgm:dir/>
          <dgm:resizeHandles val="exact"/>
        </dgm:presLayoutVars>
      </dgm:prSet>
      <dgm:spPr/>
    </dgm:pt>
    <dgm:pt modelId="{369A19DA-4697-4B69-9F04-566FB1A4F905}" type="pres">
      <dgm:prSet presAssocID="{08C9DDF4-391E-4536-9F30-D3DAFCAA8AA4}" presName="dummy" presStyleCnt="0"/>
      <dgm:spPr/>
    </dgm:pt>
    <dgm:pt modelId="{F44EB08D-E1E6-4F9E-B454-50EC818A50E2}" type="pres">
      <dgm:prSet presAssocID="{08C9DDF4-391E-4536-9F30-D3DAFCAA8AA4}" presName="node" presStyleLbl="revTx" presStyleIdx="0" presStyleCnt="4" custFlipVert="1" custFlipHor="1" custScaleX="3701" custScaleY="19041">
        <dgm:presLayoutVars>
          <dgm:bulletEnabled val="1"/>
        </dgm:presLayoutVars>
      </dgm:prSet>
      <dgm:spPr/>
    </dgm:pt>
    <dgm:pt modelId="{458D11E8-A8A4-4D4C-BCB0-C50488BC030B}" type="pres">
      <dgm:prSet presAssocID="{E882A1B8-1EAF-421B-96F1-7B095A0A7826}" presName="sibTrans" presStyleLbl="node1" presStyleIdx="0" presStyleCnt="4" custAng="18647821"/>
      <dgm:spPr/>
    </dgm:pt>
    <dgm:pt modelId="{2711ADF3-BFF8-427E-993A-EF0264366A32}" type="pres">
      <dgm:prSet presAssocID="{147C2901-D392-4698-AA21-3A2369F18845}" presName="dummy" presStyleCnt="0"/>
      <dgm:spPr/>
    </dgm:pt>
    <dgm:pt modelId="{609C8394-E5D4-4EE9-AA73-244F84159F78}" type="pres">
      <dgm:prSet presAssocID="{147C2901-D392-4698-AA21-3A2369F18845}" presName="node" presStyleLbl="revTx" presStyleIdx="1" presStyleCnt="4" custFlipVert="0" custFlipHor="0" custScaleX="3701" custScaleY="7100">
        <dgm:presLayoutVars>
          <dgm:bulletEnabled val="1"/>
        </dgm:presLayoutVars>
      </dgm:prSet>
      <dgm:spPr/>
    </dgm:pt>
    <dgm:pt modelId="{064D7D78-0FEA-4C2D-B5B8-BC1F3D802A38}" type="pres">
      <dgm:prSet presAssocID="{37C4721D-1CE1-40BE-9D55-55FA341E070D}" presName="sibTrans" presStyleLbl="node1" presStyleIdx="1" presStyleCnt="4" custAng="18722702"/>
      <dgm:spPr/>
    </dgm:pt>
    <dgm:pt modelId="{EC3BFB0A-BED1-4584-9BBC-E4DEF1B1484A}" type="pres">
      <dgm:prSet presAssocID="{D3A4AC52-7608-4FE6-9B9E-9A3644712617}" presName="dummy" presStyleCnt="0"/>
      <dgm:spPr/>
    </dgm:pt>
    <dgm:pt modelId="{567F15E7-FDBF-4C6B-A58C-671DEE68C91A}" type="pres">
      <dgm:prSet presAssocID="{D3A4AC52-7608-4FE6-9B9E-9A3644712617}" presName="node" presStyleLbl="revTx" presStyleIdx="2" presStyleCnt="4" custFlipVert="1" custFlipHor="0" custScaleX="5739" custScaleY="3701">
        <dgm:presLayoutVars>
          <dgm:bulletEnabled val="1"/>
        </dgm:presLayoutVars>
      </dgm:prSet>
      <dgm:spPr/>
    </dgm:pt>
    <dgm:pt modelId="{2EC2E7A8-8059-4FDD-AA2D-4AC8F8B35290}" type="pres">
      <dgm:prSet presAssocID="{0D946FC7-5349-44D9-AA8B-50C311D03B33}" presName="sibTrans" presStyleLbl="node1" presStyleIdx="2" presStyleCnt="4" custAng="18746681"/>
      <dgm:spPr/>
    </dgm:pt>
    <dgm:pt modelId="{3E014870-E4D9-4D22-937C-DE6F97A755D4}" type="pres">
      <dgm:prSet presAssocID="{11FE14FF-80D7-4D56-863E-87E4D7C83B23}" presName="dummy" presStyleCnt="0"/>
      <dgm:spPr/>
    </dgm:pt>
    <dgm:pt modelId="{1B5B3746-842F-4FAE-B8FE-4A7281196BF1}" type="pres">
      <dgm:prSet presAssocID="{11FE14FF-80D7-4D56-863E-87E4D7C83B23}" presName="node" presStyleLbl="revTx" presStyleIdx="3" presStyleCnt="4" custFlipHor="1" custScaleX="13389" custScaleY="6020">
        <dgm:presLayoutVars>
          <dgm:bulletEnabled val="1"/>
        </dgm:presLayoutVars>
      </dgm:prSet>
      <dgm:spPr/>
    </dgm:pt>
    <dgm:pt modelId="{B3A20502-848F-48F6-AA8B-948C328ED159}" type="pres">
      <dgm:prSet presAssocID="{1E0C2995-A6F1-4D17-B7B5-1617E01F2FB9}" presName="sibTrans" presStyleLbl="node1" presStyleIdx="3" presStyleCnt="4" custAng="18625939" custScaleY="100002"/>
      <dgm:spPr/>
    </dgm:pt>
  </dgm:ptLst>
  <dgm:cxnLst>
    <dgm:cxn modelId="{7076515E-B48C-414A-BA89-5F9FD27A6DD5}" type="presOf" srcId="{D3A4AC52-7608-4FE6-9B9E-9A3644712617}" destId="{567F15E7-FDBF-4C6B-A58C-671DEE68C91A}" srcOrd="0" destOrd="0" presId="urn:microsoft.com/office/officeart/2005/8/layout/cycle1"/>
    <dgm:cxn modelId="{F6BABB85-6544-4650-8E78-79698C067A3F}" type="presOf" srcId="{08C9DDF4-391E-4536-9F30-D3DAFCAA8AA4}" destId="{F44EB08D-E1E6-4F9E-B454-50EC818A50E2}" srcOrd="0" destOrd="0" presId="urn:microsoft.com/office/officeart/2005/8/layout/cycle1"/>
    <dgm:cxn modelId="{24F2C685-56B6-44B3-A764-D74458FE02DF}" type="presOf" srcId="{0D946FC7-5349-44D9-AA8B-50C311D03B33}" destId="{2EC2E7A8-8059-4FDD-AA2D-4AC8F8B35290}" srcOrd="0" destOrd="0" presId="urn:microsoft.com/office/officeart/2005/8/layout/cycle1"/>
    <dgm:cxn modelId="{3D459B91-838F-4279-BA3C-0B75AFCD29E7}" srcId="{FA283C58-4F84-4584-971B-A4C68154DCD3}" destId="{11FE14FF-80D7-4D56-863E-87E4D7C83B23}" srcOrd="3" destOrd="0" parTransId="{1A4D9A7A-28DF-482B-8518-CFA87A90B16B}" sibTransId="{1E0C2995-A6F1-4D17-B7B5-1617E01F2FB9}"/>
    <dgm:cxn modelId="{B97A0A94-4999-4A25-8F97-A82BF4027732}" type="presOf" srcId="{1E0C2995-A6F1-4D17-B7B5-1617E01F2FB9}" destId="{B3A20502-848F-48F6-AA8B-948C328ED159}" srcOrd="0" destOrd="0" presId="urn:microsoft.com/office/officeart/2005/8/layout/cycle1"/>
    <dgm:cxn modelId="{33C2B89D-E727-4A79-9C3D-7639230E3685}" srcId="{FA283C58-4F84-4584-971B-A4C68154DCD3}" destId="{147C2901-D392-4698-AA21-3A2369F18845}" srcOrd="1" destOrd="0" parTransId="{5CC799C7-E616-46E7-84DE-6711894CC53C}" sibTransId="{37C4721D-1CE1-40BE-9D55-55FA341E070D}"/>
    <dgm:cxn modelId="{5A1607A8-87CA-4F03-AF0D-DB046AD7A480}" srcId="{FA283C58-4F84-4584-971B-A4C68154DCD3}" destId="{08C9DDF4-391E-4536-9F30-D3DAFCAA8AA4}" srcOrd="0" destOrd="0" parTransId="{FA62AF33-AE64-4BC1-8398-6D49DDC3454D}" sibTransId="{E882A1B8-1EAF-421B-96F1-7B095A0A7826}"/>
    <dgm:cxn modelId="{D77EBABE-87D0-4B8A-ADC2-A29E9173ED83}" type="presOf" srcId="{147C2901-D392-4698-AA21-3A2369F18845}" destId="{609C8394-E5D4-4EE9-AA73-244F84159F78}" srcOrd="0" destOrd="0" presId="urn:microsoft.com/office/officeart/2005/8/layout/cycle1"/>
    <dgm:cxn modelId="{EC49C3D2-4C2B-45F3-AE8F-FDF8AFE24C27}" srcId="{FA283C58-4F84-4584-971B-A4C68154DCD3}" destId="{D3A4AC52-7608-4FE6-9B9E-9A3644712617}" srcOrd="2" destOrd="0" parTransId="{377B267D-9B2D-46D5-944C-3A0F4AC2B1CD}" sibTransId="{0D946FC7-5349-44D9-AA8B-50C311D03B33}"/>
    <dgm:cxn modelId="{7C8D74DD-09B7-449D-B802-813896FCD7B1}" type="presOf" srcId="{E882A1B8-1EAF-421B-96F1-7B095A0A7826}" destId="{458D11E8-A8A4-4D4C-BCB0-C50488BC030B}" srcOrd="0" destOrd="0" presId="urn:microsoft.com/office/officeart/2005/8/layout/cycle1"/>
    <dgm:cxn modelId="{FE54AEED-0621-4946-A8B3-7E3128A6BC30}" type="presOf" srcId="{11FE14FF-80D7-4D56-863E-87E4D7C83B23}" destId="{1B5B3746-842F-4FAE-B8FE-4A7281196BF1}" srcOrd="0" destOrd="0" presId="urn:microsoft.com/office/officeart/2005/8/layout/cycle1"/>
    <dgm:cxn modelId="{0C5A1CEE-7348-4548-9282-9DB6F649B7B9}" type="presOf" srcId="{FA283C58-4F84-4584-971B-A4C68154DCD3}" destId="{D4BC7BAF-4997-4751-A8EC-DE52F251216A}" srcOrd="0" destOrd="0" presId="urn:microsoft.com/office/officeart/2005/8/layout/cycle1"/>
    <dgm:cxn modelId="{B55F7AEE-4C89-4953-A1F7-93C3510B14E7}" type="presOf" srcId="{37C4721D-1CE1-40BE-9D55-55FA341E070D}" destId="{064D7D78-0FEA-4C2D-B5B8-BC1F3D802A38}" srcOrd="0" destOrd="0" presId="urn:microsoft.com/office/officeart/2005/8/layout/cycle1"/>
    <dgm:cxn modelId="{7F94ACB1-883C-4C64-90BE-46E092E9B04C}" type="presParOf" srcId="{D4BC7BAF-4997-4751-A8EC-DE52F251216A}" destId="{369A19DA-4697-4B69-9F04-566FB1A4F905}" srcOrd="0" destOrd="0" presId="urn:microsoft.com/office/officeart/2005/8/layout/cycle1"/>
    <dgm:cxn modelId="{5376CF85-7C92-4D30-9A00-1C315BB60E51}" type="presParOf" srcId="{D4BC7BAF-4997-4751-A8EC-DE52F251216A}" destId="{F44EB08D-E1E6-4F9E-B454-50EC818A50E2}" srcOrd="1" destOrd="0" presId="urn:microsoft.com/office/officeart/2005/8/layout/cycle1"/>
    <dgm:cxn modelId="{3FE70B77-8DAF-4C9D-AB49-37B9E553D4AD}" type="presParOf" srcId="{D4BC7BAF-4997-4751-A8EC-DE52F251216A}" destId="{458D11E8-A8A4-4D4C-BCB0-C50488BC030B}" srcOrd="2" destOrd="0" presId="urn:microsoft.com/office/officeart/2005/8/layout/cycle1"/>
    <dgm:cxn modelId="{1BDFF238-50AD-4871-BE3D-0220C82792C9}" type="presParOf" srcId="{D4BC7BAF-4997-4751-A8EC-DE52F251216A}" destId="{2711ADF3-BFF8-427E-993A-EF0264366A32}" srcOrd="3" destOrd="0" presId="urn:microsoft.com/office/officeart/2005/8/layout/cycle1"/>
    <dgm:cxn modelId="{61CF5D69-7BAA-474B-9499-F5355F596C4A}" type="presParOf" srcId="{D4BC7BAF-4997-4751-A8EC-DE52F251216A}" destId="{609C8394-E5D4-4EE9-AA73-244F84159F78}" srcOrd="4" destOrd="0" presId="urn:microsoft.com/office/officeart/2005/8/layout/cycle1"/>
    <dgm:cxn modelId="{CD7257EA-0156-4727-9EEB-540994EFDFB3}" type="presParOf" srcId="{D4BC7BAF-4997-4751-A8EC-DE52F251216A}" destId="{064D7D78-0FEA-4C2D-B5B8-BC1F3D802A38}" srcOrd="5" destOrd="0" presId="urn:microsoft.com/office/officeart/2005/8/layout/cycle1"/>
    <dgm:cxn modelId="{7210F7F0-5752-4DB5-907B-D402BC376F4E}" type="presParOf" srcId="{D4BC7BAF-4997-4751-A8EC-DE52F251216A}" destId="{EC3BFB0A-BED1-4584-9BBC-E4DEF1B1484A}" srcOrd="6" destOrd="0" presId="urn:microsoft.com/office/officeart/2005/8/layout/cycle1"/>
    <dgm:cxn modelId="{5321F87B-3976-40A0-B745-10B382A12673}" type="presParOf" srcId="{D4BC7BAF-4997-4751-A8EC-DE52F251216A}" destId="{567F15E7-FDBF-4C6B-A58C-671DEE68C91A}" srcOrd="7" destOrd="0" presId="urn:microsoft.com/office/officeart/2005/8/layout/cycle1"/>
    <dgm:cxn modelId="{825E7C06-9208-4C36-9990-9100F4AC7D1D}" type="presParOf" srcId="{D4BC7BAF-4997-4751-A8EC-DE52F251216A}" destId="{2EC2E7A8-8059-4FDD-AA2D-4AC8F8B35290}" srcOrd="8" destOrd="0" presId="urn:microsoft.com/office/officeart/2005/8/layout/cycle1"/>
    <dgm:cxn modelId="{316F73AA-5A5D-4108-A418-EA815DFB8916}" type="presParOf" srcId="{D4BC7BAF-4997-4751-A8EC-DE52F251216A}" destId="{3E014870-E4D9-4D22-937C-DE6F97A755D4}" srcOrd="9" destOrd="0" presId="urn:microsoft.com/office/officeart/2005/8/layout/cycle1"/>
    <dgm:cxn modelId="{B58ADB05-BD38-46A4-AACF-FAF5940A1376}" type="presParOf" srcId="{D4BC7BAF-4997-4751-A8EC-DE52F251216A}" destId="{1B5B3746-842F-4FAE-B8FE-4A7281196BF1}" srcOrd="10" destOrd="0" presId="urn:microsoft.com/office/officeart/2005/8/layout/cycle1"/>
    <dgm:cxn modelId="{3861089B-32B7-463C-9C26-7ED79304E694}" type="presParOf" srcId="{D4BC7BAF-4997-4751-A8EC-DE52F251216A}" destId="{B3A20502-848F-48F6-AA8B-948C328ED159}" srcOrd="11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EB08D-E1E6-4F9E-B454-50EC818A50E2}">
      <dsp:nvSpPr>
        <dsp:cNvPr id="0" name=""/>
        <dsp:cNvSpPr/>
      </dsp:nvSpPr>
      <dsp:spPr>
        <a:xfrm flipH="1" flipV="1">
          <a:off x="4073770" y="577734"/>
          <a:ext cx="45717" cy="235208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 </a:t>
          </a:r>
        </a:p>
      </dsp:txBody>
      <dsp:txXfrm rot="10800000">
        <a:off x="4073770" y="577734"/>
        <a:ext cx="45717" cy="235208"/>
      </dsp:txXfrm>
    </dsp:sp>
    <dsp:sp modelId="{458D11E8-A8A4-4D4C-BCB0-C50488BC030B}">
      <dsp:nvSpPr>
        <dsp:cNvPr id="0" name=""/>
        <dsp:cNvSpPr/>
      </dsp:nvSpPr>
      <dsp:spPr>
        <a:xfrm rot="18647821">
          <a:off x="1304063" y="31"/>
          <a:ext cx="3487873" cy="3487873"/>
        </a:xfrm>
        <a:prstGeom prst="circularArrow">
          <a:avLst>
            <a:gd name="adj1" fmla="val 6906"/>
            <a:gd name="adj2" fmla="val 465678"/>
            <a:gd name="adj3" fmla="val 2158542"/>
            <a:gd name="adj4" fmla="val 18975780"/>
            <a:gd name="adj5" fmla="val 8057"/>
          </a:avLst>
        </a:prstGeom>
        <a:solidFill>
          <a:srgbClr val="7DCDFF"/>
        </a:solidFill>
        <a:ln w="12700" cap="flat" cmpd="sng" algn="ctr">
          <a:solidFill>
            <a:srgbClr val="C8EBF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C8394-E5D4-4EE9-AA73-244F84159F78}">
      <dsp:nvSpPr>
        <dsp:cNvPr id="0" name=""/>
        <dsp:cNvSpPr/>
      </dsp:nvSpPr>
      <dsp:spPr>
        <a:xfrm>
          <a:off x="4073770" y="2748744"/>
          <a:ext cx="45717" cy="87704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 </a:t>
          </a:r>
        </a:p>
      </dsp:txBody>
      <dsp:txXfrm>
        <a:off x="4073770" y="2748744"/>
        <a:ext cx="45717" cy="87704"/>
      </dsp:txXfrm>
    </dsp:sp>
    <dsp:sp modelId="{064D7D78-0FEA-4C2D-B5B8-BC1F3D802A38}">
      <dsp:nvSpPr>
        <dsp:cNvPr id="0" name=""/>
        <dsp:cNvSpPr/>
      </dsp:nvSpPr>
      <dsp:spPr>
        <a:xfrm rot="18722702">
          <a:off x="1304063" y="31"/>
          <a:ext cx="3487873" cy="3487873"/>
        </a:xfrm>
        <a:prstGeom prst="circularArrow">
          <a:avLst>
            <a:gd name="adj1" fmla="val 6906"/>
            <a:gd name="adj2" fmla="val 465678"/>
            <a:gd name="adj3" fmla="val 7558542"/>
            <a:gd name="adj4" fmla="val 2774145"/>
            <a:gd name="adj5" fmla="val 8057"/>
          </a:avLst>
        </a:prstGeom>
        <a:solidFill>
          <a:srgbClr val="003CD2"/>
        </a:solidFill>
        <a:ln w="12700" cap="flat" cmpd="sng" algn="ctr">
          <a:solidFill>
            <a:srgbClr val="003CD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F15E7-FDBF-4C6B-A58C-671DEE68C91A}">
      <dsp:nvSpPr>
        <dsp:cNvPr id="0" name=""/>
        <dsp:cNvSpPr/>
      </dsp:nvSpPr>
      <dsp:spPr>
        <a:xfrm flipV="1">
          <a:off x="1963924" y="2769738"/>
          <a:ext cx="70892" cy="4571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 </a:t>
          </a:r>
        </a:p>
      </dsp:txBody>
      <dsp:txXfrm rot="10800000">
        <a:off x="1963924" y="2769738"/>
        <a:ext cx="70892" cy="45717"/>
      </dsp:txXfrm>
    </dsp:sp>
    <dsp:sp modelId="{2EC2E7A8-8059-4FDD-AA2D-4AC8F8B35290}">
      <dsp:nvSpPr>
        <dsp:cNvPr id="0" name=""/>
        <dsp:cNvSpPr/>
      </dsp:nvSpPr>
      <dsp:spPr>
        <a:xfrm rot="18746681">
          <a:off x="1304063" y="31"/>
          <a:ext cx="3487873" cy="3487873"/>
        </a:xfrm>
        <a:prstGeom prst="circularArrow">
          <a:avLst>
            <a:gd name="adj1" fmla="val 6906"/>
            <a:gd name="adj2" fmla="val 465678"/>
            <a:gd name="adj3" fmla="val 12914492"/>
            <a:gd name="adj4" fmla="val 8174145"/>
            <a:gd name="adj5" fmla="val 8057"/>
          </a:avLst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B3746-842F-4FAE-B8FE-4A7281196BF1}">
      <dsp:nvSpPr>
        <dsp:cNvPr id="0" name=""/>
        <dsp:cNvSpPr/>
      </dsp:nvSpPr>
      <dsp:spPr>
        <a:xfrm flipH="1">
          <a:off x="1916675" y="658157"/>
          <a:ext cx="165390" cy="74363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 dirty="0"/>
        </a:p>
      </dsp:txBody>
      <dsp:txXfrm>
        <a:off x="1916675" y="658157"/>
        <a:ext cx="165390" cy="74363"/>
      </dsp:txXfrm>
    </dsp:sp>
    <dsp:sp modelId="{B3A20502-848F-48F6-AA8B-948C328ED159}">
      <dsp:nvSpPr>
        <dsp:cNvPr id="0" name=""/>
        <dsp:cNvSpPr/>
      </dsp:nvSpPr>
      <dsp:spPr>
        <a:xfrm rot="18625939">
          <a:off x="1304063" y="-3"/>
          <a:ext cx="3487873" cy="3487943"/>
        </a:xfrm>
        <a:prstGeom prst="circularArrow">
          <a:avLst>
            <a:gd name="adj1" fmla="val 6906"/>
            <a:gd name="adj2" fmla="val 465678"/>
            <a:gd name="adj3" fmla="val 18360178"/>
            <a:gd name="adj4" fmla="val 13624163"/>
            <a:gd name="adj5" fmla="val 8057"/>
          </a:avLst>
        </a:prstGeom>
        <a:solidFill>
          <a:srgbClr val="020678"/>
        </a:solidFill>
        <a:ln w="12700" cap="flat" cmpd="sng" algn="ctr">
          <a:solidFill>
            <a:srgbClr val="0206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73BB778-63EF-129B-D7D0-7C708E360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D40F185-B448-CA82-E9B8-8170094B2B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58232-DD02-4D0F-BFB2-B2046F6C877E}" type="datetimeFigureOut">
              <a:rPr lang="sv-SE" smtClean="0"/>
              <a:t>2023-05-22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BFED50-F070-21E9-CEDA-EBB90AFDED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C0340B-AF1B-2264-D1CC-82F0EA74C3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703F4-FEA0-4573-B3D4-3BA378DB2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50396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B8FBE-0B4D-4C62-8E63-9018F04AD5B8}" type="datetimeFigureOut">
              <a:rPr lang="sv-SE" smtClean="0"/>
              <a:t>2023-05-22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26DF-B69B-4B63-B8C8-9AB98E817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38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Valmöjligheter-</a:t>
            </a:r>
            <a:r>
              <a:rPr lang="sv-SE" dirty="0" err="1"/>
              <a:t>slide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7277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8393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Flödes-</a:t>
            </a:r>
            <a:r>
              <a:rPr lang="sv-SE" dirty="0" err="1"/>
              <a:t>slide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0654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Skärmdump-slide</a:t>
            </a:r>
            <a:r>
              <a:rPr lang="sv-SE" dirty="0"/>
              <a:t>? Vit bakgrund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817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2023-05-22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afaforsakring.se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6" y="1773015"/>
            <a:ext cx="10914062" cy="1231249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170619"/>
            <a:ext cx="7191378" cy="1303229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800"/>
              </a:spcAft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1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blå/ljus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2023-05-22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6460CE4-C22D-1422-456A-AF99997DB2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6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grön/ljusgrön">
    <p:bg>
      <p:bgPr>
        <a:solidFill>
          <a:schemeClr val="accent6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2023-05-22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49E0E03-D11B-A3CC-AE3C-5577209CA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1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orange/mörk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2023-05-22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037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pastellgrön/mörkbl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2023-05-22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0446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2023-05-22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96059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B127A-C00B-4433-B211-8DF365FA098E}" type="datetime1">
              <a:rPr lang="sv-SE" smtClean="0"/>
              <a:pPr/>
              <a:t>2023-05-22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BA2D214-CE83-EB07-1B90-F85035A3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2A050FB-8272-C8ED-D8EE-A08A30318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9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827E8E1-C8D9-4B0C-9F54-7001360B6DB0}"/>
              </a:ext>
            </a:extLst>
          </p:cNvPr>
          <p:cNvSpPr>
            <a:spLocks noGrp="1"/>
          </p:cNvSpPr>
          <p:nvPr>
            <p:ph type="pic" idx="1"/>
          </p:nvPr>
        </p:nvSpPr>
        <p:spPr bwMode="white">
          <a:xfrm>
            <a:off x="7140575" y="1445700"/>
            <a:ext cx="4535488" cy="4536000"/>
          </a:xfrm>
          <a:solidFill>
            <a:schemeClr val="accent1"/>
          </a:solidFill>
        </p:spPr>
        <p:txBody>
          <a:bodyPr lIns="72000" rIns="72000" bIns="7200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517-BC0B-4AC7-A934-52627FEACC20}" type="datetime1">
              <a:rPr lang="sv-SE" smtClean="0"/>
              <a:t>2023-05-22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4F3D66F7-89AD-0245-8F95-E13D9448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5329236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9586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2023-05-22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95533C6-24A6-363D-EF63-F143B7D6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10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2023-05-22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D27FA539-C728-CB74-F7D1-75BE5658B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25DD3566-E75B-C382-4F09-93194FDA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580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illustration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29">
            <a:extLst>
              <a:ext uri="{FF2B5EF4-FFF2-40B4-BE49-F238E27FC236}">
                <a16:creationId xmlns:a16="http://schemas.microsoft.com/office/drawing/2014/main" id="{BDAB7B25-0411-E43F-B023-1530CF72A50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430800" cy="3429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2"/>
            <a:ext cx="6518274" cy="43894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5B4-90E7-4910-82C1-55986812B731}" type="datetime1">
              <a:rPr lang="sv-SE" smtClean="0"/>
              <a:t>2023-05-22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29">
            <a:extLst>
              <a:ext uri="{FF2B5EF4-FFF2-40B4-BE49-F238E27FC236}">
                <a16:creationId xmlns:a16="http://schemas.microsoft.com/office/drawing/2014/main" id="{2C1E924A-96B2-07D4-21CB-9C46A7BBC95F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578414FF-064B-1BDA-4F92-00D77E2DBA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Platshållare för bild 31">
            <a:extLst>
              <a:ext uri="{FF2B5EF4-FFF2-40B4-BE49-F238E27FC236}">
                <a16:creationId xmlns:a16="http://schemas.microsoft.com/office/drawing/2014/main" id="{A0E9F2D6-C6BD-F023-783F-32678464D9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white">
          <a:xfrm>
            <a:off x="406613" y="3835400"/>
            <a:ext cx="2617574" cy="26162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FF0018D-E079-CC69-AD98-C7A32ACD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4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8353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4E97DA13-966E-0E1D-B726-5734EC70F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88"/>
          <a:stretch/>
        </p:blipFill>
        <p:spPr>
          <a:xfrm>
            <a:off x="4764086" y="-1"/>
            <a:ext cx="6424614" cy="6345239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09175A-E702-464D-A1BA-C581451EA51F}" type="datetime1">
              <a:rPr lang="sv-SE" smtClean="0"/>
              <a:t>2023-05-22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2767CD11-18E5-76CA-444D-475FA87E8D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4058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11">
            <a:extLst>
              <a:ext uri="{FF2B5EF4-FFF2-40B4-BE49-F238E27FC236}">
                <a16:creationId xmlns:a16="http://schemas.microsoft.com/office/drawing/2014/main" id="{36347AF7-F849-B56A-BB54-4143F34CDF4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1587" y="1592263"/>
            <a:ext cx="532765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540-8E64-44FF-B391-72A8E63C1ABD}" type="datetime1">
              <a:rPr lang="sv-SE" smtClean="0"/>
              <a:t>2023-05-22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F0CEF5-44E1-F1EE-35FE-DC2C7303E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46701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färgad bakgr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92263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92263"/>
            <a:ext cx="53260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EBED-85AA-4BD9-B035-B03FED668B08}" type="datetime1">
              <a:rPr lang="sv-SE" smtClean="0"/>
              <a:t>2023-05-22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248628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vå tredje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4861-EFA1-4706-98AD-CF289C0BC4C5}" type="datetime1">
              <a:rPr lang="sv-SE" smtClean="0"/>
              <a:t>2023-05-22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2B23ABD-D656-0703-9C6A-BF26E58A8D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6762" y="1592263"/>
            <a:ext cx="7189787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331265EC-5986-545E-9DF6-0AE38E242E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2138" y="1592263"/>
            <a:ext cx="3463924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6875125-F7CD-50A8-0056-4C550221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433139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2023-05-22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995E2B0-4DE1-9968-85B4-99A527DD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2023-05-22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media 6">
            <a:extLst>
              <a:ext uri="{FF2B5EF4-FFF2-40B4-BE49-F238E27FC236}">
                <a16:creationId xmlns:a16="http://schemas.microsoft.com/office/drawing/2014/main" id="{CAF7F186-2BF3-14E8-5135-C028CA48993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36000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158576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407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2023-05-22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2" y="1449388"/>
            <a:ext cx="10912475" cy="4532312"/>
          </a:xfrm>
        </p:spPr>
        <p:txBody>
          <a:bodyPr numCol="3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C3D65AD-E12F-7204-DA04-81A5D7BB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9113"/>
            <a:ext cx="9985375" cy="930275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9620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vå spalt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2023-05-22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449388"/>
            <a:ext cx="7189787" cy="4532313"/>
          </a:xfrm>
        </p:spPr>
        <p:txBody>
          <a:bodyPr numCol="2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A95129E-2B03-9A9F-BD2F-0EC146C104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0075" y="1449387"/>
            <a:ext cx="3455988" cy="4532313"/>
          </a:xfrm>
        </p:spPr>
        <p:txBody>
          <a:bodyPr/>
          <a:lstStyle>
            <a:lvl1pPr marL="179388" indent="-17938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/>
            </a:lvl1pPr>
            <a:lvl2pPr marL="360363" indent="-180975">
              <a:lnSpc>
                <a:spcPct val="100000"/>
              </a:lnSpc>
              <a:spcAft>
                <a:spcPts val="200"/>
              </a:spcAft>
              <a:defRPr sz="1200"/>
            </a:lvl2pPr>
            <a:lvl3pPr marL="538163" indent="-177800">
              <a:lnSpc>
                <a:spcPct val="100000"/>
              </a:lnSpc>
              <a:spcAft>
                <a:spcPts val="200"/>
              </a:spcAft>
              <a:defRPr sz="1000"/>
            </a:lvl3pPr>
            <a:lvl4pPr marL="717550" indent="-179388">
              <a:lnSpc>
                <a:spcPct val="100000"/>
              </a:lnSpc>
              <a:spcAft>
                <a:spcPts val="200"/>
              </a:spcAft>
              <a:defRPr sz="1000"/>
            </a:lvl4pPr>
            <a:lvl5pPr marL="898525" indent="-180975">
              <a:lnSpc>
                <a:spcPct val="10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FD1F1E4-FF7C-F675-7206-E552176F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8400"/>
            <a:ext cx="9985375" cy="928800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282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2023-05-22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4358506" y="2022248"/>
            <a:ext cx="3474988" cy="2813502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BF95D5C-AA4E-9089-42E6-5ACB0ED7AC59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afaforsakring.se</a:t>
            </a:r>
          </a:p>
        </p:txBody>
      </p:sp>
    </p:spTree>
    <p:extLst>
      <p:ext uri="{BB962C8B-B14F-4D97-AF65-F5344CB8AC3E}">
        <p14:creationId xmlns:p14="http://schemas.microsoft.com/office/powerpoint/2010/main" val="913768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7189481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E5570D5-36B7-47BD-9C26-2C49525ED44C}" type="datetime1">
              <a:rPr lang="sv-SE" smtClean="0"/>
              <a:pPr/>
              <a:t>2023-05-22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7189481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7189481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58506" y="2022248"/>
            <a:ext cx="3474988" cy="2813502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88A4E893-AC9F-DABD-ACA1-D1C85A184A00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accent1"/>
                </a:solidFill>
              </a:rPr>
              <a:t>afaforsakring.se</a:t>
            </a:r>
          </a:p>
        </p:txBody>
      </p:sp>
    </p:spTree>
    <p:extLst>
      <p:ext uri="{BB962C8B-B14F-4D97-AF65-F5344CB8AC3E}">
        <p14:creationId xmlns:p14="http://schemas.microsoft.com/office/powerpoint/2010/main" val="248882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>
            <a:extLst>
              <a:ext uri="{FF2B5EF4-FFF2-40B4-BE49-F238E27FC236}">
                <a16:creationId xmlns:a16="http://schemas.microsoft.com/office/drawing/2014/main" id="{9538E1A7-4B76-BCBC-3EE8-2255F38B1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9944"/>
          <a:stretch/>
        </p:blipFill>
        <p:spPr>
          <a:xfrm>
            <a:off x="6225157" y="0"/>
            <a:ext cx="5966841" cy="6858000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2023-05-22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2051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or efter denna tillhör ej ma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6B3A0F22-6B27-4D39-99B4-0D78FBAAA124}"/>
              </a:ext>
            </a:extLst>
          </p:cNvPr>
          <p:cNvSpPr txBox="1"/>
          <p:nvPr userDrawn="1"/>
        </p:nvSpPr>
        <p:spPr>
          <a:xfrm>
            <a:off x="1676400" y="2344087"/>
            <a:ext cx="8839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50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Sidor efter denna tillhör ej mallen. Byt istället till en layout innan denna sida.</a:t>
            </a:r>
          </a:p>
        </p:txBody>
      </p:sp>
    </p:spTree>
    <p:extLst>
      <p:ext uri="{BB962C8B-B14F-4D97-AF65-F5344CB8AC3E}">
        <p14:creationId xmlns:p14="http://schemas.microsoft.com/office/powerpoint/2010/main" val="946224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 utan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29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2023-05-22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E8B4430-2512-971C-373D-76F4965E0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7140" y="1149770"/>
            <a:ext cx="6411160" cy="5207000"/>
          </a:xfrm>
          <a:prstGeom prst="rect">
            <a:avLst/>
          </a:prstGeom>
        </p:spPr>
      </p:pic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7B138DA3-87F9-30F0-59C7-DFBE5A6E64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350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- prof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ktangel 49">
            <a:extLst>
              <a:ext uri="{FF2B5EF4-FFF2-40B4-BE49-F238E27FC236}">
                <a16:creationId xmlns:a16="http://schemas.microsoft.com/office/drawing/2014/main" id="{945E931E-F461-833D-9EE9-11217AE8FEEB}"/>
              </a:ext>
            </a:extLst>
          </p:cNvPr>
          <p:cNvSpPr/>
          <p:nvPr userDrawn="1"/>
        </p:nvSpPr>
        <p:spPr>
          <a:xfrm>
            <a:off x="0" y="0"/>
            <a:ext cx="3430800" cy="34308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5D86DD5-D7E4-6CE0-BD47-FADE50A4440E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3339" y="5367032"/>
            <a:ext cx="5955350" cy="10202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och information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EFA72778-CBB4-CC17-E966-49E5FB5DC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3340" y="2301932"/>
            <a:ext cx="5955350" cy="1127068"/>
          </a:xfrm>
        </p:spPr>
        <p:txBody>
          <a:bodyPr t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E154253A-7DF3-259C-2DDE-A84FE7405BF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66763" y="6877052"/>
            <a:ext cx="1620837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6A2B13E-79FA-4ADA-8313-D3C0B64A2350}" type="datetime1">
              <a:rPr lang="sv-SE" smtClean="0"/>
              <a:pPr/>
              <a:t>2023-05-22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AC759908-88EF-743F-8102-B52EA352C0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164013" y="6877052"/>
            <a:ext cx="4114800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48E819AC-9B57-F187-6C80-E9F7B34AAA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7CD2C2D4-BC0F-07DB-D5FE-C098B9D0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340" y="695325"/>
            <a:ext cx="5955349" cy="1428003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DC7422B-0CD6-7BD3-B6EF-1534BB6E78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280821" y="3714751"/>
            <a:ext cx="2869158" cy="2857499"/>
          </a:xfrm>
          <a:custGeom>
            <a:avLst/>
            <a:gdLst>
              <a:gd name="connsiteX0" fmla="*/ 1270000 w 2540000"/>
              <a:gd name="connsiteY0" fmla="*/ 0 h 2529677"/>
              <a:gd name="connsiteX1" fmla="*/ 2540000 w 2540000"/>
              <a:gd name="connsiteY1" fmla="*/ 1264839 h 2529677"/>
              <a:gd name="connsiteX2" fmla="*/ 2540000 w 2540000"/>
              <a:gd name="connsiteY2" fmla="*/ 2529677 h 2529677"/>
              <a:gd name="connsiteX3" fmla="*/ 1270000 w 2540000"/>
              <a:gd name="connsiteY3" fmla="*/ 2529677 h 2529677"/>
              <a:gd name="connsiteX4" fmla="*/ 0 w 2540000"/>
              <a:gd name="connsiteY4" fmla="*/ 1264839 h 2529677"/>
              <a:gd name="connsiteX5" fmla="*/ 1270000 w 2540000"/>
              <a:gd name="connsiteY5" fmla="*/ 0 h 25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000" h="2529677">
                <a:moveTo>
                  <a:pt x="1270000" y="0"/>
                </a:moveTo>
                <a:cubicBezTo>
                  <a:pt x="1970917" y="0"/>
                  <a:pt x="2540000" y="566740"/>
                  <a:pt x="2540000" y="1264839"/>
                </a:cubicBezTo>
                <a:lnTo>
                  <a:pt x="2540000" y="2529677"/>
                </a:lnTo>
                <a:lnTo>
                  <a:pt x="1270000" y="2529677"/>
                </a:lnTo>
                <a:cubicBezTo>
                  <a:pt x="569083" y="2529677"/>
                  <a:pt x="0" y="1962937"/>
                  <a:pt x="0" y="1264839"/>
                </a:cubicBezTo>
                <a:cubicBezTo>
                  <a:pt x="0" y="566740"/>
                  <a:pt x="569053" y="0"/>
                  <a:pt x="127000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AA8EF1E4-6434-6D94-0CDF-C1CC9E6950FF}"/>
              </a:ext>
            </a:extLst>
          </p:cNvPr>
          <p:cNvGrpSpPr/>
          <p:nvPr userDrawn="1"/>
        </p:nvGrpSpPr>
        <p:grpSpPr>
          <a:xfrm>
            <a:off x="796997" y="585058"/>
            <a:ext cx="1836806" cy="2258885"/>
            <a:chOff x="3861752" y="720788"/>
            <a:chExt cx="4596637" cy="5652897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3E84F3F-516F-8416-5772-41E83FC8D523}"/>
                </a:ext>
              </a:extLst>
            </p:cNvPr>
            <p:cNvSpPr/>
            <p:nvPr/>
          </p:nvSpPr>
          <p:spPr>
            <a:xfrm>
              <a:off x="6138123" y="807021"/>
              <a:ext cx="990577" cy="1099415"/>
            </a:xfrm>
            <a:custGeom>
              <a:avLst/>
              <a:gdLst>
                <a:gd name="connsiteX0" fmla="*/ 835447 w 990577"/>
                <a:gd name="connsiteY0" fmla="*/ 324803 h 1099415"/>
                <a:gd name="connsiteX1" fmla="*/ 684380 w 990577"/>
                <a:gd name="connsiteY1" fmla="*/ 68009 h 1099415"/>
                <a:gd name="connsiteX2" fmla="*/ 446446 w 990577"/>
                <a:gd name="connsiteY2" fmla="*/ 0 h 1099415"/>
                <a:gd name="connsiteX3" fmla="*/ 29378 w 990577"/>
                <a:gd name="connsiteY3" fmla="*/ 327470 h 1099415"/>
                <a:gd name="connsiteX4" fmla="*/ 3978 w 990577"/>
                <a:gd name="connsiteY4" fmla="*/ 452628 h 1099415"/>
                <a:gd name="connsiteX5" fmla="*/ 28616 w 990577"/>
                <a:gd name="connsiteY5" fmla="*/ 595630 h 1099415"/>
                <a:gd name="connsiteX6" fmla="*/ 61001 w 990577"/>
                <a:gd name="connsiteY6" fmla="*/ 649669 h 1099415"/>
                <a:gd name="connsiteX7" fmla="*/ 49254 w 990577"/>
                <a:gd name="connsiteY7" fmla="*/ 787845 h 1099415"/>
                <a:gd name="connsiteX8" fmla="*/ 88583 w 990577"/>
                <a:gd name="connsiteY8" fmla="*/ 834676 h 1099415"/>
                <a:gd name="connsiteX9" fmla="*/ 96434 w 990577"/>
                <a:gd name="connsiteY9" fmla="*/ 834644 h 1099415"/>
                <a:gd name="connsiteX10" fmla="*/ 163554 w 990577"/>
                <a:gd name="connsiteY10" fmla="*/ 828294 h 1099415"/>
                <a:gd name="connsiteX11" fmla="*/ 170411 w 990577"/>
                <a:gd name="connsiteY11" fmla="*/ 867220 h 1099415"/>
                <a:gd name="connsiteX12" fmla="*/ 168125 w 990577"/>
                <a:gd name="connsiteY12" fmla="*/ 873125 h 1099415"/>
                <a:gd name="connsiteX13" fmla="*/ 178158 w 990577"/>
                <a:gd name="connsiteY13" fmla="*/ 902145 h 1099415"/>
                <a:gd name="connsiteX14" fmla="*/ 186413 w 990577"/>
                <a:gd name="connsiteY14" fmla="*/ 906971 h 1099415"/>
                <a:gd name="connsiteX15" fmla="*/ 186413 w 990577"/>
                <a:gd name="connsiteY15" fmla="*/ 906971 h 1099415"/>
                <a:gd name="connsiteX16" fmla="*/ 206289 w 990577"/>
                <a:gd name="connsiteY16" fmla="*/ 933069 h 1099415"/>
                <a:gd name="connsiteX17" fmla="*/ 212639 w 990577"/>
                <a:gd name="connsiteY17" fmla="*/ 934022 h 1099415"/>
                <a:gd name="connsiteX18" fmla="*/ 238039 w 990577"/>
                <a:gd name="connsiteY18" fmla="*/ 1058418 h 1099415"/>
                <a:gd name="connsiteX19" fmla="*/ 335511 w 990577"/>
                <a:gd name="connsiteY19" fmla="*/ 1091629 h 1099415"/>
                <a:gd name="connsiteX20" fmla="*/ 526011 w 990577"/>
                <a:gd name="connsiteY20" fmla="*/ 1020001 h 1099415"/>
                <a:gd name="connsiteX21" fmla="*/ 696001 w 990577"/>
                <a:gd name="connsiteY21" fmla="*/ 1099312 h 1099415"/>
                <a:gd name="connsiteX22" fmla="*/ 990578 w 990577"/>
                <a:gd name="connsiteY22" fmla="*/ 698945 h 10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0577" h="1099415">
                  <a:moveTo>
                    <a:pt x="835447" y="324803"/>
                  </a:moveTo>
                  <a:lnTo>
                    <a:pt x="684380" y="68009"/>
                  </a:lnTo>
                  <a:lnTo>
                    <a:pt x="446446" y="0"/>
                  </a:lnTo>
                  <a:lnTo>
                    <a:pt x="29378" y="327470"/>
                  </a:lnTo>
                  <a:lnTo>
                    <a:pt x="3978" y="452628"/>
                  </a:lnTo>
                  <a:cubicBezTo>
                    <a:pt x="-5942" y="501700"/>
                    <a:pt x="2846" y="552707"/>
                    <a:pt x="28616" y="595630"/>
                  </a:cubicBezTo>
                  <a:lnTo>
                    <a:pt x="61001" y="649669"/>
                  </a:lnTo>
                  <a:lnTo>
                    <a:pt x="49254" y="787845"/>
                  </a:lnTo>
                  <a:cubicBezTo>
                    <a:pt x="47182" y="811637"/>
                    <a:pt x="64791" y="832604"/>
                    <a:pt x="88583" y="834676"/>
                  </a:cubicBezTo>
                  <a:cubicBezTo>
                    <a:pt x="91196" y="834903"/>
                    <a:pt x="93824" y="834893"/>
                    <a:pt x="96434" y="834644"/>
                  </a:cubicBezTo>
                  <a:lnTo>
                    <a:pt x="163554" y="828294"/>
                  </a:lnTo>
                  <a:lnTo>
                    <a:pt x="170411" y="867220"/>
                  </a:lnTo>
                  <a:lnTo>
                    <a:pt x="168125" y="873125"/>
                  </a:lnTo>
                  <a:cubicBezTo>
                    <a:pt x="163869" y="883949"/>
                    <a:pt x="168126" y="896260"/>
                    <a:pt x="178158" y="902145"/>
                  </a:cubicBezTo>
                  <a:lnTo>
                    <a:pt x="186413" y="906971"/>
                  </a:lnTo>
                  <a:lnTo>
                    <a:pt x="186413" y="906971"/>
                  </a:lnTo>
                  <a:cubicBezTo>
                    <a:pt x="184967" y="919593"/>
                    <a:pt x="193737" y="931108"/>
                    <a:pt x="206289" y="933069"/>
                  </a:cubicBezTo>
                  <a:lnTo>
                    <a:pt x="212639" y="934022"/>
                  </a:lnTo>
                  <a:lnTo>
                    <a:pt x="238039" y="1058418"/>
                  </a:lnTo>
                  <a:lnTo>
                    <a:pt x="335511" y="1091629"/>
                  </a:lnTo>
                  <a:lnTo>
                    <a:pt x="526011" y="1020001"/>
                  </a:lnTo>
                  <a:cubicBezTo>
                    <a:pt x="526011" y="1020001"/>
                    <a:pt x="684761" y="1091756"/>
                    <a:pt x="696001" y="1099312"/>
                  </a:cubicBezTo>
                  <a:cubicBezTo>
                    <a:pt x="707241" y="1106869"/>
                    <a:pt x="990578" y="698945"/>
                    <a:pt x="990578" y="69894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48C7D1D4-945C-EFFA-5A4E-B0F8D19D1058}"/>
                </a:ext>
              </a:extLst>
            </p:cNvPr>
            <p:cNvSpPr/>
            <p:nvPr/>
          </p:nvSpPr>
          <p:spPr>
            <a:xfrm>
              <a:off x="4648327" y="3062922"/>
              <a:ext cx="1120648" cy="100393"/>
            </a:xfrm>
            <a:custGeom>
              <a:avLst/>
              <a:gdLst>
                <a:gd name="connsiteX0" fmla="*/ 0 w 1120648"/>
                <a:gd name="connsiteY0" fmla="*/ 0 h 100393"/>
                <a:gd name="connsiteX1" fmla="*/ 1120648 w 1120648"/>
                <a:gd name="connsiteY1" fmla="*/ 0 h 100393"/>
                <a:gd name="connsiteX2" fmla="*/ 1120648 w 1120648"/>
                <a:gd name="connsiteY2" fmla="*/ 100394 h 100393"/>
                <a:gd name="connsiteX3" fmla="*/ 0 w 1120648"/>
                <a:gd name="connsiteY3" fmla="*/ 100394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648" h="100393">
                  <a:moveTo>
                    <a:pt x="0" y="0"/>
                  </a:moveTo>
                  <a:lnTo>
                    <a:pt x="1120648" y="0"/>
                  </a:lnTo>
                  <a:lnTo>
                    <a:pt x="1120648" y="100394"/>
                  </a:lnTo>
                  <a:lnTo>
                    <a:pt x="0" y="100394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5DCA9C2F-CBD6-6C0F-E1C9-13C43EA262B9}"/>
                </a:ext>
              </a:extLst>
            </p:cNvPr>
            <p:cNvSpPr/>
            <p:nvPr/>
          </p:nvSpPr>
          <p:spPr>
            <a:xfrm rot="4487400">
              <a:off x="3892665" y="2485246"/>
              <a:ext cx="1120711" cy="100457"/>
            </a:xfrm>
            <a:custGeom>
              <a:avLst/>
              <a:gdLst>
                <a:gd name="connsiteX0" fmla="*/ 0 w 1120711"/>
                <a:gd name="connsiteY0" fmla="*/ 0 h 100457"/>
                <a:gd name="connsiteX1" fmla="*/ 1120712 w 1120711"/>
                <a:gd name="connsiteY1" fmla="*/ 0 h 100457"/>
                <a:gd name="connsiteX2" fmla="*/ 1120712 w 1120711"/>
                <a:gd name="connsiteY2" fmla="*/ 0 h 100457"/>
                <a:gd name="connsiteX3" fmla="*/ 1120712 w 1120711"/>
                <a:gd name="connsiteY3" fmla="*/ 50038 h 100457"/>
                <a:gd name="connsiteX4" fmla="*/ 1070293 w 1120711"/>
                <a:gd name="connsiteY4" fmla="*/ 100457 h 100457"/>
                <a:gd name="connsiteX5" fmla="*/ 50419 w 1120711"/>
                <a:gd name="connsiteY5" fmla="*/ 100457 h 100457"/>
                <a:gd name="connsiteX6" fmla="*/ 0 w 1120711"/>
                <a:gd name="connsiteY6" fmla="*/ 50038 h 100457"/>
                <a:gd name="connsiteX7" fmla="*/ 0 w 1120711"/>
                <a:gd name="connsiteY7" fmla="*/ 0 h 100457"/>
                <a:gd name="connsiteX8" fmla="*/ 0 w 1120711"/>
                <a:gd name="connsiteY8" fmla="*/ 0 h 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711" h="100457">
                  <a:moveTo>
                    <a:pt x="0" y="0"/>
                  </a:moveTo>
                  <a:lnTo>
                    <a:pt x="1120712" y="0"/>
                  </a:lnTo>
                  <a:lnTo>
                    <a:pt x="1120712" y="0"/>
                  </a:lnTo>
                  <a:lnTo>
                    <a:pt x="1120712" y="50038"/>
                  </a:lnTo>
                  <a:cubicBezTo>
                    <a:pt x="1120712" y="77884"/>
                    <a:pt x="1098138" y="100457"/>
                    <a:pt x="1070293" y="100457"/>
                  </a:cubicBezTo>
                  <a:lnTo>
                    <a:pt x="50419" y="100457"/>
                  </a:lnTo>
                  <a:cubicBezTo>
                    <a:pt x="22573" y="100457"/>
                    <a:pt x="0" y="77884"/>
                    <a:pt x="0" y="50038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07C89890-A8C6-ABB5-12D1-E47532F199A4}"/>
                </a:ext>
              </a:extLst>
            </p:cNvPr>
            <p:cNvSpPr/>
            <p:nvPr/>
          </p:nvSpPr>
          <p:spPr>
            <a:xfrm>
              <a:off x="5167485" y="2723324"/>
              <a:ext cx="1504840" cy="447675"/>
            </a:xfrm>
            <a:custGeom>
              <a:avLst/>
              <a:gdLst>
                <a:gd name="connsiteX0" fmla="*/ 1504840 w 1504840"/>
                <a:gd name="connsiteY0" fmla="*/ 447675 h 447675"/>
                <a:gd name="connsiteX1" fmla="*/ 1300053 w 1504840"/>
                <a:gd name="connsiteY1" fmla="*/ 440055 h 447675"/>
                <a:gd name="connsiteX2" fmla="*/ 633303 w 1504840"/>
                <a:gd name="connsiteY2" fmla="*/ 331597 h 447675"/>
                <a:gd name="connsiteX3" fmla="*/ 421848 w 1504840"/>
                <a:gd name="connsiteY3" fmla="*/ 317627 h 447675"/>
                <a:gd name="connsiteX4" fmla="*/ 180548 w 1504840"/>
                <a:gd name="connsiteY4" fmla="*/ 257556 h 447675"/>
                <a:gd name="connsiteX5" fmla="*/ 24465 w 1504840"/>
                <a:gd name="connsiteY5" fmla="*/ 304864 h 447675"/>
                <a:gd name="connsiteX6" fmla="*/ 10749 w 1504840"/>
                <a:gd name="connsiteY6" fmla="*/ 248730 h 447675"/>
                <a:gd name="connsiteX7" fmla="*/ 132669 w 1504840"/>
                <a:gd name="connsiteY7" fmla="*/ 65532 h 447675"/>
                <a:gd name="connsiteX8" fmla="*/ 370540 w 1504840"/>
                <a:gd name="connsiteY8" fmla="*/ 0 h 447675"/>
                <a:gd name="connsiteX9" fmla="*/ 574629 w 1504840"/>
                <a:gd name="connsiteY9" fmla="*/ 71501 h 447675"/>
                <a:gd name="connsiteX10" fmla="*/ 834344 w 1504840"/>
                <a:gd name="connsiteY10" fmla="*/ 108585 h 447675"/>
                <a:gd name="connsiteX11" fmla="*/ 1239601 w 1504840"/>
                <a:gd name="connsiteY11" fmla="*/ 81217 h 447675"/>
                <a:gd name="connsiteX12" fmla="*/ 1477789 w 1504840"/>
                <a:gd name="connsiteY12" fmla="*/ 6477 h 447675"/>
                <a:gd name="connsiteX13" fmla="*/ 1504840 w 1504840"/>
                <a:gd name="connsiteY13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840" h="447675">
                  <a:moveTo>
                    <a:pt x="1504840" y="447675"/>
                  </a:moveTo>
                  <a:lnTo>
                    <a:pt x="1300053" y="440055"/>
                  </a:lnTo>
                  <a:cubicBezTo>
                    <a:pt x="945151" y="447675"/>
                    <a:pt x="842853" y="281749"/>
                    <a:pt x="633303" y="331597"/>
                  </a:cubicBezTo>
                  <a:cubicBezTo>
                    <a:pt x="556023" y="349949"/>
                    <a:pt x="530623" y="347853"/>
                    <a:pt x="421848" y="317627"/>
                  </a:cubicBezTo>
                  <a:cubicBezTo>
                    <a:pt x="313072" y="287401"/>
                    <a:pt x="258335" y="242633"/>
                    <a:pt x="180548" y="257556"/>
                  </a:cubicBezTo>
                  <a:cubicBezTo>
                    <a:pt x="102760" y="272479"/>
                    <a:pt x="50817" y="307467"/>
                    <a:pt x="24465" y="304864"/>
                  </a:cubicBezTo>
                  <a:cubicBezTo>
                    <a:pt x="-1888" y="302260"/>
                    <a:pt x="-7730" y="274447"/>
                    <a:pt x="10749" y="248730"/>
                  </a:cubicBezTo>
                  <a:lnTo>
                    <a:pt x="132669" y="65532"/>
                  </a:lnTo>
                  <a:lnTo>
                    <a:pt x="370540" y="0"/>
                  </a:lnTo>
                  <a:lnTo>
                    <a:pt x="574629" y="71501"/>
                  </a:lnTo>
                  <a:cubicBezTo>
                    <a:pt x="574629" y="71501"/>
                    <a:pt x="789195" y="101727"/>
                    <a:pt x="834344" y="108585"/>
                  </a:cubicBezTo>
                  <a:cubicBezTo>
                    <a:pt x="879492" y="115443"/>
                    <a:pt x="1127396" y="94107"/>
                    <a:pt x="1239601" y="81217"/>
                  </a:cubicBezTo>
                  <a:cubicBezTo>
                    <a:pt x="1393271" y="63500"/>
                    <a:pt x="1478043" y="-2921"/>
                    <a:pt x="1477789" y="6477"/>
                  </a:cubicBezTo>
                  <a:cubicBezTo>
                    <a:pt x="1477535" y="15875"/>
                    <a:pt x="1504840" y="447675"/>
                    <a:pt x="1504840" y="44767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D7265063-D50F-166E-B25C-13227E06C85D}"/>
                </a:ext>
              </a:extLst>
            </p:cNvPr>
            <p:cNvSpPr/>
            <p:nvPr/>
          </p:nvSpPr>
          <p:spPr>
            <a:xfrm>
              <a:off x="6418389" y="1459102"/>
              <a:ext cx="1984057" cy="2717037"/>
            </a:xfrm>
            <a:custGeom>
              <a:avLst/>
              <a:gdLst>
                <a:gd name="connsiteX0" fmla="*/ 1445641 w 1984057"/>
                <a:gd name="connsiteY0" fmla="*/ 675132 h 2717037"/>
                <a:gd name="connsiteX1" fmla="*/ 1213802 w 1984057"/>
                <a:gd name="connsiteY1" fmla="*/ 279971 h 2717037"/>
                <a:gd name="connsiteX2" fmla="*/ 1032065 w 1984057"/>
                <a:gd name="connsiteY2" fmla="*/ 91630 h 2717037"/>
                <a:gd name="connsiteX3" fmla="*/ 690753 w 1984057"/>
                <a:gd name="connsiteY3" fmla="*/ 0 h 2717037"/>
                <a:gd name="connsiteX4" fmla="*/ 321310 w 1984057"/>
                <a:gd name="connsiteY4" fmla="*/ 408369 h 2717037"/>
                <a:gd name="connsiteX5" fmla="*/ 234188 w 1984057"/>
                <a:gd name="connsiteY5" fmla="*/ 1176147 h 2717037"/>
                <a:gd name="connsiteX6" fmla="*/ 226949 w 1984057"/>
                <a:gd name="connsiteY6" fmla="*/ 1270889 h 2717037"/>
                <a:gd name="connsiteX7" fmla="*/ 226949 w 1984057"/>
                <a:gd name="connsiteY7" fmla="*/ 1270889 h 2717037"/>
                <a:gd name="connsiteX8" fmla="*/ 0 w 1984057"/>
                <a:gd name="connsiteY8" fmla="*/ 1346137 h 2717037"/>
                <a:gd name="connsiteX9" fmla="*/ 56578 w 1984057"/>
                <a:gd name="connsiteY9" fmla="*/ 1758506 h 2717037"/>
                <a:gd name="connsiteX10" fmla="*/ 188214 w 1984057"/>
                <a:gd name="connsiteY10" fmla="*/ 1779397 h 2717037"/>
                <a:gd name="connsiteX11" fmla="*/ 139764 w 1984057"/>
                <a:gd name="connsiteY11" fmla="*/ 2415159 h 2717037"/>
                <a:gd name="connsiteX12" fmla="*/ 1159510 w 1984057"/>
                <a:gd name="connsiteY12" fmla="*/ 2366074 h 2717037"/>
                <a:gd name="connsiteX13" fmla="*/ 1973326 w 1984057"/>
                <a:gd name="connsiteY13" fmla="*/ 2717038 h 2717037"/>
                <a:gd name="connsiteX14" fmla="*/ 1984057 w 1984057"/>
                <a:gd name="connsiteY14" fmla="*/ 1653858 h 271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57" h="2717037">
                  <a:moveTo>
                    <a:pt x="1445641" y="675132"/>
                  </a:moveTo>
                  <a:cubicBezTo>
                    <a:pt x="1347788" y="503682"/>
                    <a:pt x="1261491" y="358902"/>
                    <a:pt x="1213802" y="279971"/>
                  </a:cubicBezTo>
                  <a:cubicBezTo>
                    <a:pt x="1168416" y="204125"/>
                    <a:pt x="1106245" y="139694"/>
                    <a:pt x="1032065" y="91630"/>
                  </a:cubicBezTo>
                  <a:cubicBezTo>
                    <a:pt x="934593" y="28956"/>
                    <a:pt x="825055" y="0"/>
                    <a:pt x="690753" y="0"/>
                  </a:cubicBezTo>
                  <a:lnTo>
                    <a:pt x="321310" y="408369"/>
                  </a:lnTo>
                  <a:lnTo>
                    <a:pt x="234188" y="1176147"/>
                  </a:lnTo>
                  <a:lnTo>
                    <a:pt x="226949" y="1270889"/>
                  </a:lnTo>
                  <a:lnTo>
                    <a:pt x="226949" y="1270889"/>
                  </a:lnTo>
                  <a:lnTo>
                    <a:pt x="0" y="1346137"/>
                  </a:lnTo>
                  <a:lnTo>
                    <a:pt x="56578" y="1758506"/>
                  </a:lnTo>
                  <a:lnTo>
                    <a:pt x="188214" y="1779397"/>
                  </a:lnTo>
                  <a:lnTo>
                    <a:pt x="139764" y="2415159"/>
                  </a:lnTo>
                  <a:lnTo>
                    <a:pt x="1159510" y="2366074"/>
                  </a:lnTo>
                  <a:lnTo>
                    <a:pt x="1973326" y="2717038"/>
                  </a:lnTo>
                  <a:lnTo>
                    <a:pt x="1984057" y="1653858"/>
                  </a:lnTo>
                  <a:close/>
                </a:path>
              </a:pathLst>
            </a:custGeom>
            <a:solidFill>
              <a:srgbClr val="003CD2"/>
            </a:solidFill>
            <a:ln w="7430" cap="flat">
              <a:solidFill>
                <a:srgbClr val="003C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78E0E47B-EC4E-48BD-3B46-FFA0DD7A72E6}"/>
                </a:ext>
              </a:extLst>
            </p:cNvPr>
            <p:cNvSpPr/>
            <p:nvPr/>
          </p:nvSpPr>
          <p:spPr>
            <a:xfrm>
              <a:off x="5216270" y="3579050"/>
              <a:ext cx="3242119" cy="2483230"/>
            </a:xfrm>
            <a:custGeom>
              <a:avLst/>
              <a:gdLst>
                <a:gd name="connsiteX0" fmla="*/ 1088517 w 3242119"/>
                <a:gd name="connsiteY0" fmla="*/ 692658 h 2483230"/>
                <a:gd name="connsiteX1" fmla="*/ 768287 w 3242119"/>
                <a:gd name="connsiteY1" fmla="*/ 1741678 h 2483230"/>
                <a:gd name="connsiteX2" fmla="*/ 405194 w 3242119"/>
                <a:gd name="connsiteY2" fmla="*/ 2483231 h 2483230"/>
                <a:gd name="connsiteX3" fmla="*/ 0 w 3242119"/>
                <a:gd name="connsiteY3" fmla="*/ 2360613 h 2483230"/>
                <a:gd name="connsiteX4" fmla="*/ 207201 w 3242119"/>
                <a:gd name="connsiteY4" fmla="*/ 928751 h 2483230"/>
                <a:gd name="connsiteX5" fmla="*/ 248920 w 3242119"/>
                <a:gd name="connsiteY5" fmla="*/ 592201 h 2483230"/>
                <a:gd name="connsiteX6" fmla="*/ 587693 w 3242119"/>
                <a:gd name="connsiteY6" fmla="*/ 77279 h 2483230"/>
                <a:gd name="connsiteX7" fmla="*/ 2567496 w 3242119"/>
                <a:gd name="connsiteY7" fmla="*/ 0 h 2483230"/>
                <a:gd name="connsiteX8" fmla="*/ 2567496 w 3242119"/>
                <a:gd name="connsiteY8" fmla="*/ 0 h 2483230"/>
                <a:gd name="connsiteX9" fmla="*/ 3176588 w 3242119"/>
                <a:gd name="connsiteY9" fmla="*/ 282639 h 2483230"/>
                <a:gd name="connsiteX10" fmla="*/ 3242120 w 3242119"/>
                <a:gd name="connsiteY10" fmla="*/ 549339 h 2483230"/>
                <a:gd name="connsiteX11" fmla="*/ 3186176 w 3242119"/>
                <a:gd name="connsiteY11" fmla="*/ 826453 h 2483230"/>
                <a:gd name="connsiteX12" fmla="*/ 2994279 w 3242119"/>
                <a:gd name="connsiteY12" fmla="*/ 1075500 h 2483230"/>
                <a:gd name="connsiteX13" fmla="*/ 2151825 w 3242119"/>
                <a:gd name="connsiteY13" fmla="*/ 1075500 h 2483230"/>
                <a:gd name="connsiteX14" fmla="*/ 1680337 w 3242119"/>
                <a:gd name="connsiteY14" fmla="*/ 893191 h 248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2119" h="2483230">
                  <a:moveTo>
                    <a:pt x="1088517" y="692658"/>
                  </a:moveTo>
                  <a:cubicBezTo>
                    <a:pt x="1088517" y="692658"/>
                    <a:pt x="1144334" y="1072261"/>
                    <a:pt x="768287" y="1741678"/>
                  </a:cubicBezTo>
                  <a:lnTo>
                    <a:pt x="405194" y="2483231"/>
                  </a:lnTo>
                  <a:lnTo>
                    <a:pt x="0" y="2360613"/>
                  </a:lnTo>
                  <a:lnTo>
                    <a:pt x="207201" y="928751"/>
                  </a:lnTo>
                  <a:cubicBezTo>
                    <a:pt x="226251" y="817182"/>
                    <a:pt x="240157" y="704850"/>
                    <a:pt x="248920" y="592201"/>
                  </a:cubicBezTo>
                  <a:cubicBezTo>
                    <a:pt x="261620" y="428244"/>
                    <a:pt x="321437" y="125413"/>
                    <a:pt x="587693" y="77279"/>
                  </a:cubicBezTo>
                  <a:cubicBezTo>
                    <a:pt x="740855" y="49530"/>
                    <a:pt x="2567496" y="0"/>
                    <a:pt x="2567496" y="0"/>
                  </a:cubicBezTo>
                  <a:lnTo>
                    <a:pt x="2567496" y="0"/>
                  </a:lnTo>
                  <a:lnTo>
                    <a:pt x="3176588" y="282639"/>
                  </a:lnTo>
                  <a:lnTo>
                    <a:pt x="3242120" y="549339"/>
                  </a:lnTo>
                  <a:lnTo>
                    <a:pt x="3186176" y="826453"/>
                  </a:lnTo>
                  <a:lnTo>
                    <a:pt x="2994279" y="1075500"/>
                  </a:lnTo>
                  <a:lnTo>
                    <a:pt x="2151825" y="1075500"/>
                  </a:lnTo>
                  <a:lnTo>
                    <a:pt x="1680337" y="893191"/>
                  </a:lnTo>
                  <a:close/>
                </a:path>
              </a:pathLst>
            </a:custGeom>
            <a:solidFill>
              <a:srgbClr val="7DCD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F1E945FA-BACA-8655-486B-49BCEE606C40}"/>
                </a:ext>
              </a:extLst>
            </p:cNvPr>
            <p:cNvSpPr/>
            <p:nvPr/>
          </p:nvSpPr>
          <p:spPr>
            <a:xfrm>
              <a:off x="4525391" y="5963284"/>
              <a:ext cx="1143484" cy="410400"/>
            </a:xfrm>
            <a:custGeom>
              <a:avLst/>
              <a:gdLst>
                <a:gd name="connsiteX0" fmla="*/ 771335 w 1143484"/>
                <a:gd name="connsiteY0" fmla="*/ 0 h 410400"/>
                <a:gd name="connsiteX1" fmla="*/ 450786 w 1143484"/>
                <a:gd name="connsiteY1" fmla="*/ 179705 h 410400"/>
                <a:gd name="connsiteX2" fmla="*/ 247205 w 1143484"/>
                <a:gd name="connsiteY2" fmla="*/ 234696 h 410400"/>
                <a:gd name="connsiteX3" fmla="*/ 52451 w 1143484"/>
                <a:gd name="connsiteY3" fmla="*/ 302070 h 410400"/>
                <a:gd name="connsiteX4" fmla="*/ 0 w 1143484"/>
                <a:gd name="connsiteY4" fmla="*/ 410401 h 410400"/>
                <a:gd name="connsiteX5" fmla="*/ 1044448 w 1143484"/>
                <a:gd name="connsiteY5" fmla="*/ 410401 h 410400"/>
                <a:gd name="connsiteX6" fmla="*/ 1143485 w 1143484"/>
                <a:gd name="connsiteY6" fmla="*/ 311317 h 410400"/>
                <a:gd name="connsiteX7" fmla="*/ 1140841 w 1143484"/>
                <a:gd name="connsiteY7" fmla="*/ 288608 h 410400"/>
                <a:gd name="connsiteX8" fmla="*/ 1096073 w 1143484"/>
                <a:gd name="connsiteY8" fmla="*/ 98997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484" h="410400">
                  <a:moveTo>
                    <a:pt x="771335" y="0"/>
                  </a:moveTo>
                  <a:lnTo>
                    <a:pt x="450786" y="179705"/>
                  </a:lnTo>
                  <a:lnTo>
                    <a:pt x="247205" y="234696"/>
                  </a:lnTo>
                  <a:lnTo>
                    <a:pt x="52451" y="302070"/>
                  </a:lnTo>
                  <a:lnTo>
                    <a:pt x="0" y="410401"/>
                  </a:lnTo>
                  <a:lnTo>
                    <a:pt x="1044448" y="410401"/>
                  </a:lnTo>
                  <a:cubicBezTo>
                    <a:pt x="1099157" y="410388"/>
                    <a:pt x="1143498" y="366027"/>
                    <a:pt x="1143485" y="311317"/>
                  </a:cubicBezTo>
                  <a:cubicBezTo>
                    <a:pt x="1143483" y="303671"/>
                    <a:pt x="1142596" y="296050"/>
                    <a:pt x="1140841" y="288608"/>
                  </a:cubicBezTo>
                  <a:lnTo>
                    <a:pt x="1096073" y="9899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73231759-6B8D-C5CE-40D0-B2944E2F381D}"/>
                </a:ext>
              </a:extLst>
            </p:cNvPr>
            <p:cNvSpPr/>
            <p:nvPr/>
          </p:nvSpPr>
          <p:spPr>
            <a:xfrm>
              <a:off x="3861752" y="3163379"/>
              <a:ext cx="2866834" cy="3210305"/>
            </a:xfrm>
            <a:custGeom>
              <a:avLst/>
              <a:gdLst>
                <a:gd name="connsiteX0" fmla="*/ 2652967 w 2866834"/>
                <a:gd name="connsiteY0" fmla="*/ 0 h 3210305"/>
                <a:gd name="connsiteX1" fmla="*/ 213932 w 2866834"/>
                <a:gd name="connsiteY1" fmla="*/ 0 h 3210305"/>
                <a:gd name="connsiteX2" fmla="*/ 0 w 2866834"/>
                <a:gd name="connsiteY2" fmla="*/ 0 h 3210305"/>
                <a:gd name="connsiteX3" fmla="*/ 0 w 2866834"/>
                <a:gd name="connsiteY3" fmla="*/ 258000 h 3210305"/>
                <a:gd name="connsiteX4" fmla="*/ 0 w 2866834"/>
                <a:gd name="connsiteY4" fmla="*/ 3210306 h 3210305"/>
                <a:gd name="connsiteX5" fmla="*/ 213932 w 2866834"/>
                <a:gd name="connsiteY5" fmla="*/ 3210306 h 3210305"/>
                <a:gd name="connsiteX6" fmla="*/ 213932 w 2866834"/>
                <a:gd name="connsiteY6" fmla="*/ 258000 h 3210305"/>
                <a:gd name="connsiteX7" fmla="*/ 2652967 w 2866834"/>
                <a:gd name="connsiteY7" fmla="*/ 258000 h 3210305"/>
                <a:gd name="connsiteX8" fmla="*/ 2652967 w 2866834"/>
                <a:gd name="connsiteY8" fmla="*/ 3210306 h 3210305"/>
                <a:gd name="connsiteX9" fmla="*/ 2866835 w 2866834"/>
                <a:gd name="connsiteY9" fmla="*/ 3210306 h 3210305"/>
                <a:gd name="connsiteX10" fmla="*/ 2866835 w 2866834"/>
                <a:gd name="connsiteY10" fmla="*/ 258000 h 3210305"/>
                <a:gd name="connsiteX11" fmla="*/ 2866835 w 2866834"/>
                <a:gd name="connsiteY11" fmla="*/ 0 h 3210305"/>
                <a:gd name="connsiteX12" fmla="*/ 2652967 w 2866834"/>
                <a:gd name="connsiteY12" fmla="*/ 0 h 321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6834" h="3210305">
                  <a:moveTo>
                    <a:pt x="2652967" y="0"/>
                  </a:moveTo>
                  <a:lnTo>
                    <a:pt x="213932" y="0"/>
                  </a:lnTo>
                  <a:lnTo>
                    <a:pt x="0" y="0"/>
                  </a:lnTo>
                  <a:lnTo>
                    <a:pt x="0" y="258000"/>
                  </a:lnTo>
                  <a:lnTo>
                    <a:pt x="0" y="3210306"/>
                  </a:lnTo>
                  <a:lnTo>
                    <a:pt x="213932" y="3210306"/>
                  </a:lnTo>
                  <a:lnTo>
                    <a:pt x="213932" y="258000"/>
                  </a:lnTo>
                  <a:lnTo>
                    <a:pt x="2652967" y="258000"/>
                  </a:lnTo>
                  <a:lnTo>
                    <a:pt x="2652967" y="3210306"/>
                  </a:lnTo>
                  <a:lnTo>
                    <a:pt x="2866835" y="3210306"/>
                  </a:lnTo>
                  <a:lnTo>
                    <a:pt x="2866835" y="258000"/>
                  </a:lnTo>
                  <a:lnTo>
                    <a:pt x="2866835" y="0"/>
                  </a:lnTo>
                  <a:lnTo>
                    <a:pt x="2652967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C5A3F9E5-76DD-44AC-912D-5A535EB18916}"/>
                </a:ext>
              </a:extLst>
            </p:cNvPr>
            <p:cNvSpPr/>
            <p:nvPr/>
          </p:nvSpPr>
          <p:spPr>
            <a:xfrm>
              <a:off x="6304797" y="1674050"/>
              <a:ext cx="85092" cy="67373"/>
            </a:xfrm>
            <a:custGeom>
              <a:avLst/>
              <a:gdLst>
                <a:gd name="connsiteX0" fmla="*/ 1641 w 85092"/>
                <a:gd name="connsiteY0" fmla="*/ 5905 h 67373"/>
                <a:gd name="connsiteX1" fmla="*/ 11675 w 85092"/>
                <a:gd name="connsiteY1" fmla="*/ 34925 h 67373"/>
                <a:gd name="connsiteX2" fmla="*/ 19929 w 85092"/>
                <a:gd name="connsiteY2" fmla="*/ 39751 h 67373"/>
                <a:gd name="connsiteX3" fmla="*/ 39805 w 85092"/>
                <a:gd name="connsiteY3" fmla="*/ 65849 h 67373"/>
                <a:gd name="connsiteX4" fmla="*/ 46155 w 85092"/>
                <a:gd name="connsiteY4" fmla="*/ 66802 h 67373"/>
                <a:gd name="connsiteX5" fmla="*/ 46155 w 85092"/>
                <a:gd name="connsiteY5" fmla="*/ 67373 h 67373"/>
                <a:gd name="connsiteX6" fmla="*/ 62792 w 85092"/>
                <a:gd name="connsiteY6" fmla="*/ 66230 h 67373"/>
                <a:gd name="connsiteX7" fmla="*/ 75492 w 85092"/>
                <a:gd name="connsiteY7" fmla="*/ 61468 h 67373"/>
                <a:gd name="connsiteX8" fmla="*/ 75492 w 85092"/>
                <a:gd name="connsiteY8" fmla="*/ 61468 h 67373"/>
                <a:gd name="connsiteX9" fmla="*/ 80321 w 85092"/>
                <a:gd name="connsiteY9" fmla="*/ 27959 h 67373"/>
                <a:gd name="connsiteX10" fmla="*/ 78540 w 85092"/>
                <a:gd name="connsiteY10" fmla="*/ 25845 h 67373"/>
                <a:gd name="connsiteX11" fmla="*/ 74031 w 85092"/>
                <a:gd name="connsiteY11" fmla="*/ 21082 h 67373"/>
                <a:gd name="connsiteX12" fmla="*/ 62347 w 85092"/>
                <a:gd name="connsiteY12" fmla="*/ 14288 h 67373"/>
                <a:gd name="connsiteX13" fmla="*/ 3800 w 85092"/>
                <a:gd name="connsiteY13" fmla="*/ 0 h 6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92" h="67373">
                  <a:moveTo>
                    <a:pt x="1641" y="5905"/>
                  </a:moveTo>
                  <a:cubicBezTo>
                    <a:pt x="-2615" y="16730"/>
                    <a:pt x="1642" y="29041"/>
                    <a:pt x="11675" y="34925"/>
                  </a:cubicBezTo>
                  <a:lnTo>
                    <a:pt x="19929" y="39751"/>
                  </a:lnTo>
                  <a:cubicBezTo>
                    <a:pt x="18483" y="52373"/>
                    <a:pt x="27253" y="63889"/>
                    <a:pt x="39805" y="65849"/>
                  </a:cubicBezTo>
                  <a:lnTo>
                    <a:pt x="46155" y="66802"/>
                  </a:lnTo>
                  <a:lnTo>
                    <a:pt x="46155" y="67373"/>
                  </a:lnTo>
                  <a:lnTo>
                    <a:pt x="62792" y="66230"/>
                  </a:lnTo>
                  <a:cubicBezTo>
                    <a:pt x="67397" y="65908"/>
                    <a:pt x="71810" y="64253"/>
                    <a:pt x="75492" y="61468"/>
                  </a:cubicBezTo>
                  <a:lnTo>
                    <a:pt x="75492" y="61468"/>
                  </a:lnTo>
                  <a:cubicBezTo>
                    <a:pt x="86079" y="53548"/>
                    <a:pt x="88241" y="38545"/>
                    <a:pt x="80321" y="27959"/>
                  </a:cubicBezTo>
                  <a:cubicBezTo>
                    <a:pt x="79768" y="27220"/>
                    <a:pt x="79174" y="26514"/>
                    <a:pt x="78540" y="25845"/>
                  </a:cubicBezTo>
                  <a:lnTo>
                    <a:pt x="74031" y="21082"/>
                  </a:lnTo>
                  <a:cubicBezTo>
                    <a:pt x="70877" y="17733"/>
                    <a:pt x="66818" y="15373"/>
                    <a:pt x="62347" y="14288"/>
                  </a:cubicBezTo>
                  <a:lnTo>
                    <a:pt x="3800" y="0"/>
                  </a:lnTo>
                  <a:close/>
                </a:path>
              </a:pathLst>
            </a:custGeom>
            <a:solidFill>
              <a:srgbClr val="F99B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74182153-14C8-8076-8244-02FBE9E7BB9B}"/>
                </a:ext>
              </a:extLst>
            </p:cNvPr>
            <p:cNvSpPr/>
            <p:nvPr/>
          </p:nvSpPr>
          <p:spPr>
            <a:xfrm>
              <a:off x="7043673" y="4658614"/>
              <a:ext cx="1414716" cy="1715071"/>
            </a:xfrm>
            <a:custGeom>
              <a:avLst/>
              <a:gdLst>
                <a:gd name="connsiteX0" fmla="*/ 0 w 1414716"/>
                <a:gd name="connsiteY0" fmla="*/ 0 h 1715071"/>
                <a:gd name="connsiteX1" fmla="*/ 0 w 1414716"/>
                <a:gd name="connsiteY1" fmla="*/ 262509 h 1715071"/>
                <a:gd name="connsiteX2" fmla="*/ 0 w 1414716"/>
                <a:gd name="connsiteY2" fmla="*/ 1715071 h 1715071"/>
                <a:gd name="connsiteX3" fmla="*/ 235776 w 1414716"/>
                <a:gd name="connsiteY3" fmla="*/ 1715071 h 1715071"/>
                <a:gd name="connsiteX4" fmla="*/ 235776 w 1414716"/>
                <a:gd name="connsiteY4" fmla="*/ 262509 h 1715071"/>
                <a:gd name="connsiteX5" fmla="*/ 1178878 w 1414716"/>
                <a:gd name="connsiteY5" fmla="*/ 262509 h 1715071"/>
                <a:gd name="connsiteX6" fmla="*/ 1178878 w 1414716"/>
                <a:gd name="connsiteY6" fmla="*/ 1715071 h 1715071"/>
                <a:gd name="connsiteX7" fmla="*/ 1414717 w 1414716"/>
                <a:gd name="connsiteY7" fmla="*/ 1715071 h 1715071"/>
                <a:gd name="connsiteX8" fmla="*/ 1414717 w 1414716"/>
                <a:gd name="connsiteY8" fmla="*/ 262509 h 1715071"/>
                <a:gd name="connsiteX9" fmla="*/ 1414717 w 1414716"/>
                <a:gd name="connsiteY9" fmla="*/ 0 h 1715071"/>
                <a:gd name="connsiteX10" fmla="*/ 0 w 1414716"/>
                <a:gd name="connsiteY10" fmla="*/ 0 h 17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716" h="1715071">
                  <a:moveTo>
                    <a:pt x="0" y="0"/>
                  </a:moveTo>
                  <a:lnTo>
                    <a:pt x="0" y="262509"/>
                  </a:lnTo>
                  <a:lnTo>
                    <a:pt x="0" y="1715071"/>
                  </a:lnTo>
                  <a:lnTo>
                    <a:pt x="235776" y="1715071"/>
                  </a:lnTo>
                  <a:lnTo>
                    <a:pt x="235776" y="262509"/>
                  </a:lnTo>
                  <a:lnTo>
                    <a:pt x="1178878" y="262509"/>
                  </a:lnTo>
                  <a:lnTo>
                    <a:pt x="1178878" y="1715071"/>
                  </a:lnTo>
                  <a:lnTo>
                    <a:pt x="1414717" y="1715071"/>
                  </a:lnTo>
                  <a:lnTo>
                    <a:pt x="1414717" y="262509"/>
                  </a:lnTo>
                  <a:lnTo>
                    <a:pt x="1414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6B7E3B97-F9DD-8079-DC61-E5C31F57C872}"/>
                </a:ext>
              </a:extLst>
            </p:cNvPr>
            <p:cNvSpPr/>
            <p:nvPr/>
          </p:nvSpPr>
          <p:spPr>
            <a:xfrm>
              <a:off x="6151753" y="720788"/>
              <a:ext cx="957118" cy="704786"/>
            </a:xfrm>
            <a:custGeom>
              <a:avLst/>
              <a:gdLst>
                <a:gd name="connsiteX0" fmla="*/ 840867 w 957118"/>
                <a:gd name="connsiteY0" fmla="*/ 676529 h 704786"/>
                <a:gd name="connsiteX1" fmla="*/ 896747 w 957118"/>
                <a:gd name="connsiteY1" fmla="*/ 592519 h 704786"/>
                <a:gd name="connsiteX2" fmla="*/ 827850 w 957118"/>
                <a:gd name="connsiteY2" fmla="*/ 121666 h 704786"/>
                <a:gd name="connsiteX3" fmla="*/ 592900 w 957118"/>
                <a:gd name="connsiteY3" fmla="*/ 69278 h 704786"/>
                <a:gd name="connsiteX4" fmla="*/ 406400 w 957118"/>
                <a:gd name="connsiteY4" fmla="*/ 0 h 704786"/>
                <a:gd name="connsiteX5" fmla="*/ 137160 w 957118"/>
                <a:gd name="connsiteY5" fmla="*/ 50800 h 704786"/>
                <a:gd name="connsiteX6" fmla="*/ 0 w 957118"/>
                <a:gd name="connsiteY6" fmla="*/ 255778 h 704786"/>
                <a:gd name="connsiteX7" fmla="*/ 8255 w 957118"/>
                <a:gd name="connsiteY7" fmla="*/ 450914 h 704786"/>
                <a:gd name="connsiteX8" fmla="*/ 161480 w 957118"/>
                <a:gd name="connsiteY8" fmla="*/ 422720 h 704786"/>
                <a:gd name="connsiteX9" fmla="*/ 291528 w 957118"/>
                <a:gd name="connsiteY9" fmla="*/ 515112 h 704786"/>
                <a:gd name="connsiteX10" fmla="*/ 331597 w 957118"/>
                <a:gd name="connsiteY10" fmla="*/ 615125 h 704786"/>
                <a:gd name="connsiteX11" fmla="*/ 385064 w 957118"/>
                <a:gd name="connsiteY11" fmla="*/ 579692 h 704786"/>
                <a:gd name="connsiteX12" fmla="*/ 383095 w 957118"/>
                <a:gd name="connsiteY12" fmla="*/ 567373 h 704786"/>
                <a:gd name="connsiteX13" fmla="*/ 437007 w 957118"/>
                <a:gd name="connsiteY13" fmla="*/ 492062 h 704786"/>
                <a:gd name="connsiteX14" fmla="*/ 437007 w 957118"/>
                <a:gd name="connsiteY14" fmla="*/ 492062 h 704786"/>
                <a:gd name="connsiteX15" fmla="*/ 505650 w 957118"/>
                <a:gd name="connsiteY15" fmla="*/ 517462 h 704786"/>
                <a:gd name="connsiteX16" fmla="*/ 505650 w 957118"/>
                <a:gd name="connsiteY16" fmla="*/ 517462 h 704786"/>
                <a:gd name="connsiteX17" fmla="*/ 547052 w 957118"/>
                <a:gd name="connsiteY17" fmla="*/ 621030 h 704786"/>
                <a:gd name="connsiteX18" fmla="*/ 552831 w 957118"/>
                <a:gd name="connsiteY18" fmla="*/ 704787 h 704786"/>
                <a:gd name="connsiteX19" fmla="*/ 770382 w 957118"/>
                <a:gd name="connsiteY19" fmla="*/ 704787 h 7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7118" h="704786">
                  <a:moveTo>
                    <a:pt x="840867" y="676529"/>
                  </a:moveTo>
                  <a:lnTo>
                    <a:pt x="896747" y="592519"/>
                  </a:lnTo>
                  <a:cubicBezTo>
                    <a:pt x="937006" y="547179"/>
                    <a:pt x="1039368" y="270192"/>
                    <a:pt x="827850" y="121666"/>
                  </a:cubicBezTo>
                  <a:cubicBezTo>
                    <a:pt x="708787" y="38036"/>
                    <a:pt x="592900" y="69278"/>
                    <a:pt x="592900" y="69278"/>
                  </a:cubicBezTo>
                  <a:lnTo>
                    <a:pt x="406400" y="0"/>
                  </a:lnTo>
                  <a:lnTo>
                    <a:pt x="137160" y="50800"/>
                  </a:lnTo>
                  <a:lnTo>
                    <a:pt x="0" y="255778"/>
                  </a:lnTo>
                  <a:lnTo>
                    <a:pt x="8255" y="450914"/>
                  </a:lnTo>
                  <a:lnTo>
                    <a:pt x="161480" y="422720"/>
                  </a:lnTo>
                  <a:lnTo>
                    <a:pt x="291528" y="515112"/>
                  </a:lnTo>
                  <a:lnTo>
                    <a:pt x="331597" y="615125"/>
                  </a:lnTo>
                  <a:lnTo>
                    <a:pt x="385064" y="579692"/>
                  </a:lnTo>
                  <a:lnTo>
                    <a:pt x="383095" y="567373"/>
                  </a:lnTo>
                  <a:cubicBezTo>
                    <a:pt x="377392" y="531737"/>
                    <a:pt x="401435" y="498151"/>
                    <a:pt x="437007" y="492062"/>
                  </a:cubicBezTo>
                  <a:lnTo>
                    <a:pt x="437007" y="492062"/>
                  </a:lnTo>
                  <a:cubicBezTo>
                    <a:pt x="462782" y="487663"/>
                    <a:pt x="488946" y="497345"/>
                    <a:pt x="505650" y="517462"/>
                  </a:cubicBezTo>
                  <a:lnTo>
                    <a:pt x="505650" y="517462"/>
                  </a:lnTo>
                  <a:cubicBezTo>
                    <a:pt x="529988" y="546778"/>
                    <a:pt x="544474" y="583015"/>
                    <a:pt x="547052" y="621030"/>
                  </a:cubicBezTo>
                  <a:lnTo>
                    <a:pt x="552831" y="704787"/>
                  </a:lnTo>
                  <a:lnTo>
                    <a:pt x="770382" y="70478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6E73A01D-3988-96A6-D2EA-3A7CF4DD0B3B}"/>
                </a:ext>
              </a:extLst>
            </p:cNvPr>
            <p:cNvSpPr/>
            <p:nvPr/>
          </p:nvSpPr>
          <p:spPr>
            <a:xfrm>
              <a:off x="6473761" y="768159"/>
              <a:ext cx="413258" cy="774382"/>
            </a:xfrm>
            <a:custGeom>
              <a:avLst/>
              <a:gdLst>
                <a:gd name="connsiteX0" fmla="*/ 374460 w 413258"/>
                <a:gd name="connsiteY0" fmla="*/ 445262 h 774382"/>
                <a:gd name="connsiteX1" fmla="*/ 290703 w 413258"/>
                <a:gd name="connsiteY1" fmla="*/ 377762 h 774382"/>
                <a:gd name="connsiteX2" fmla="*/ 290385 w 413258"/>
                <a:gd name="connsiteY2" fmla="*/ 377698 h 774382"/>
                <a:gd name="connsiteX3" fmla="*/ 319024 w 413258"/>
                <a:gd name="connsiteY3" fmla="*/ 8382 h 774382"/>
                <a:gd name="connsiteX4" fmla="*/ 210312 w 413258"/>
                <a:gd name="connsiteY4" fmla="*/ 0 h 774382"/>
                <a:gd name="connsiteX5" fmla="*/ 182309 w 413258"/>
                <a:gd name="connsiteY5" fmla="*/ 361950 h 774382"/>
                <a:gd name="connsiteX6" fmla="*/ 84074 w 413258"/>
                <a:gd name="connsiteY6" fmla="*/ 399923 h 774382"/>
                <a:gd name="connsiteX7" fmla="*/ 16573 w 413258"/>
                <a:gd name="connsiteY7" fmla="*/ 483616 h 774382"/>
                <a:gd name="connsiteX8" fmla="*/ 0 w 413258"/>
                <a:gd name="connsiteY8" fmla="*/ 589915 h 774382"/>
                <a:gd name="connsiteX9" fmla="*/ 38735 w 413258"/>
                <a:gd name="connsiteY9" fmla="*/ 690245 h 774382"/>
                <a:gd name="connsiteX10" fmla="*/ 122492 w 413258"/>
                <a:gd name="connsiteY10" fmla="*/ 757809 h 774382"/>
                <a:gd name="connsiteX11" fmla="*/ 228791 w 413258"/>
                <a:gd name="connsiteY11" fmla="*/ 774383 h 774382"/>
                <a:gd name="connsiteX12" fmla="*/ 329121 w 413258"/>
                <a:gd name="connsiteY12" fmla="*/ 735584 h 774382"/>
                <a:gd name="connsiteX13" fmla="*/ 396621 w 413258"/>
                <a:gd name="connsiteY13" fmla="*/ 651891 h 774382"/>
                <a:gd name="connsiteX14" fmla="*/ 413258 w 413258"/>
                <a:gd name="connsiteY14" fmla="*/ 545592 h 774382"/>
                <a:gd name="connsiteX15" fmla="*/ 374460 w 413258"/>
                <a:gd name="connsiteY15" fmla="*/ 445262 h 77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258" h="774382">
                  <a:moveTo>
                    <a:pt x="374460" y="445262"/>
                  </a:moveTo>
                  <a:lnTo>
                    <a:pt x="290703" y="377762"/>
                  </a:lnTo>
                  <a:lnTo>
                    <a:pt x="290385" y="377698"/>
                  </a:lnTo>
                  <a:lnTo>
                    <a:pt x="319024" y="8382"/>
                  </a:lnTo>
                  <a:lnTo>
                    <a:pt x="210312" y="0"/>
                  </a:lnTo>
                  <a:lnTo>
                    <a:pt x="182309" y="361950"/>
                  </a:lnTo>
                  <a:lnTo>
                    <a:pt x="84074" y="399923"/>
                  </a:lnTo>
                  <a:lnTo>
                    <a:pt x="16573" y="483616"/>
                  </a:lnTo>
                  <a:lnTo>
                    <a:pt x="0" y="589915"/>
                  </a:lnTo>
                  <a:lnTo>
                    <a:pt x="38735" y="690245"/>
                  </a:lnTo>
                  <a:lnTo>
                    <a:pt x="122492" y="757809"/>
                  </a:lnTo>
                  <a:lnTo>
                    <a:pt x="228791" y="774383"/>
                  </a:lnTo>
                  <a:lnTo>
                    <a:pt x="329121" y="735584"/>
                  </a:lnTo>
                  <a:lnTo>
                    <a:pt x="396621" y="651891"/>
                  </a:lnTo>
                  <a:lnTo>
                    <a:pt x="413258" y="545592"/>
                  </a:lnTo>
                  <a:lnTo>
                    <a:pt x="374460" y="445262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6B04462A-2142-969D-6B65-0D73BB6E71E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1E30E82E-603E-A61E-B29E-6576B14AB2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423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utan bild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9985376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i="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2023-05-22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729E13D-1690-CCC7-1FFA-BE3B9001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424368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numrera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!!img">
            <a:extLst>
              <a:ext uri="{FF2B5EF4-FFF2-40B4-BE49-F238E27FC236}">
                <a16:creationId xmlns:a16="http://schemas.microsoft.com/office/drawing/2014/main" id="{12C66B54-29BD-A3E7-D740-37DAEE08A2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/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1" cy="4389437"/>
          </a:xfrm>
        </p:spPr>
        <p:txBody>
          <a:bodyPr/>
          <a:lstStyle>
            <a:lvl1pPr marL="444595" indent="-45720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/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714375" indent="-2286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i="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2023-05-22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2BE2089E-B069-A29C-EBF3-54E35FB807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15FD92-5B23-8C00-5074-4071B2BC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6118210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3079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img">
            <a:extLst>
              <a:ext uri="{FF2B5EF4-FFF2-40B4-BE49-F238E27FC236}">
                <a16:creationId xmlns:a16="http://schemas.microsoft.com/office/drawing/2014/main" id="{3EC4CB20-9C3D-4B41-AFCE-390F8C09BF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/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 dirty="0"/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2023-05-22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38FF7790-EF5D-D0C0-7B3F-2D0E85A295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451BF667-1C47-47A8-C395-F3C20F58E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0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9D7D52-F4AF-291E-5B71-018353A0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6118209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569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mörkblå/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rgbClr val="F99B8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rgbClr val="F99B8F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2023-05-22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30C76AD-9F1A-7CD3-E540-6B1F80EC81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74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9985375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592263"/>
            <a:ext cx="9985375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 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6763" y="6204746"/>
            <a:ext cx="1620837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6A2B13E-79FA-4ADA-8313-D3C0B64A2350}" type="datetime1">
              <a:rPr lang="sv-SE" smtClean="0"/>
              <a:pPr/>
              <a:t>2023-05-22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204746"/>
            <a:ext cx="4114800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49" y="6204746"/>
            <a:ext cx="684213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5" name="Bild 24">
            <a:extLst>
              <a:ext uri="{FF2B5EF4-FFF2-40B4-BE49-F238E27FC236}">
                <a16:creationId xmlns:a16="http://schemas.microsoft.com/office/drawing/2014/main" id="{D57C02D0-386B-BA28-F11B-9B0FD18E4563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82" r:id="rId3"/>
    <p:sldLayoutId id="2147483683" r:id="rId4"/>
    <p:sldLayoutId id="2147483685" r:id="rId5"/>
    <p:sldLayoutId id="2147483693" r:id="rId6"/>
    <p:sldLayoutId id="2147483661" r:id="rId7"/>
    <p:sldLayoutId id="2147483687" r:id="rId8"/>
    <p:sldLayoutId id="2147483686" r:id="rId9"/>
    <p:sldLayoutId id="2147483662" r:id="rId10"/>
    <p:sldLayoutId id="2147483680" r:id="rId11"/>
    <p:sldLayoutId id="2147483681" r:id="rId12"/>
    <p:sldLayoutId id="2147483688" r:id="rId13"/>
    <p:sldLayoutId id="2147483668" r:id="rId14"/>
    <p:sldLayoutId id="2147483691" r:id="rId15"/>
    <p:sldLayoutId id="2147483664" r:id="rId16"/>
    <p:sldLayoutId id="2147483692" r:id="rId17"/>
    <p:sldLayoutId id="2147483665" r:id="rId18"/>
    <p:sldLayoutId id="2147483689" r:id="rId19"/>
    <p:sldLayoutId id="2147483674" r:id="rId20"/>
    <p:sldLayoutId id="2147483666" r:id="rId21"/>
    <p:sldLayoutId id="2147483667" r:id="rId22"/>
    <p:sldLayoutId id="2147483654" r:id="rId23"/>
    <p:sldLayoutId id="2147483684" r:id="rId24"/>
    <p:sldLayoutId id="2147483658" r:id="rId25"/>
    <p:sldLayoutId id="2147483677" r:id="rId26"/>
    <p:sldLayoutId id="2147483678" r:id="rId27"/>
    <p:sldLayoutId id="2147483671" r:id="rId28"/>
    <p:sldLayoutId id="2147483672" r:id="rId29"/>
    <p:sldLayoutId id="2147483694" r:id="rId30"/>
    <p:sldLayoutId id="2147483695" r:id="rId31"/>
  </p:sldLayoutIdLst>
  <p:hf hdr="0" ftr="0" dt="0"/>
  <p:txStyles>
    <p:titleStyle>
      <a:lvl1pPr algn="l" defTabSz="914418" rtl="0" eaLnBrk="1" latinLnBrk="0" hangingPunct="1">
        <a:lnSpc>
          <a:spcPct val="100000"/>
        </a:lnSpc>
        <a:spcBef>
          <a:spcPct val="0"/>
        </a:spcBef>
        <a:buNone/>
        <a:defRPr sz="2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28605" algn="l" defTabSz="914418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88000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lang="sv-SE" sz="1400" b="0" kern="1200" dirty="0">
          <a:solidFill>
            <a:schemeClr val="accent1"/>
          </a:solidFill>
          <a:latin typeface="+mn-lt"/>
          <a:ea typeface="+mn-ea"/>
          <a:cs typeface="+mn-cs"/>
        </a:defRPr>
      </a:lvl2pPr>
      <a:lvl3pPr marL="82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8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32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84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36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8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4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 userDrawn="1">
          <p15:clr>
            <a:srgbClr val="FF0000"/>
          </p15:clr>
        </p15:guide>
        <p15:guide id="2" pos="1494" userDrawn="1">
          <p15:clr>
            <a:srgbClr val="FF0000"/>
          </p15:clr>
        </p15:guide>
        <p15:guide id="3" pos="1655" userDrawn="1">
          <p15:clr>
            <a:srgbClr val="FF0000"/>
          </p15:clr>
        </p15:guide>
        <p15:guide id="4" pos="2667" userDrawn="1">
          <p15:clr>
            <a:srgbClr val="FF0000"/>
          </p15:clr>
        </p15:guide>
        <p15:guide id="5" pos="2828" userDrawn="1">
          <p15:clr>
            <a:srgbClr val="FF0000"/>
          </p15:clr>
        </p15:guide>
        <p15:guide id="6" pos="3840" userDrawn="1">
          <p15:clr>
            <a:srgbClr val="FF0000"/>
          </p15:clr>
        </p15:guide>
        <p15:guide id="7" pos="4001" userDrawn="1">
          <p15:clr>
            <a:srgbClr val="FF0000"/>
          </p15:clr>
        </p15:guide>
        <p15:guide id="8" pos="5012" userDrawn="1">
          <p15:clr>
            <a:srgbClr val="FF0000"/>
          </p15:clr>
        </p15:guide>
        <p15:guide id="9" pos="5173" userDrawn="1">
          <p15:clr>
            <a:srgbClr val="FF0000"/>
          </p15:clr>
        </p15:guide>
        <p15:guide id="10" pos="6185" userDrawn="1">
          <p15:clr>
            <a:srgbClr val="FF0000"/>
          </p15:clr>
        </p15:guide>
        <p15:guide id="11" pos="6346" userDrawn="1">
          <p15:clr>
            <a:srgbClr val="FF0000"/>
          </p15:clr>
        </p15:guide>
        <p15:guide id="12" pos="7357" userDrawn="1">
          <p15:clr>
            <a:srgbClr val="FF0000"/>
          </p15:clr>
        </p15:guide>
        <p15:guide id="13" orient="horz" pos="483" userDrawn="1">
          <p15:clr>
            <a:srgbClr val="FF0000"/>
          </p15:clr>
        </p15:guide>
        <p15:guide id="14" orient="horz" pos="3997" userDrawn="1">
          <p15:clr>
            <a:srgbClr val="FF0000"/>
          </p15:clr>
        </p15:guide>
        <p15:guide id="15" pos="6935" userDrawn="1">
          <p15:clr>
            <a:srgbClr val="547EBF"/>
          </p15:clr>
        </p15:guide>
        <p15:guide id="16" pos="6773" userDrawn="1">
          <p15:clr>
            <a:srgbClr val="547EBF"/>
          </p15:clr>
        </p15:guide>
        <p15:guide id="17" orient="horz" pos="3768" userDrawn="1">
          <p15:clr>
            <a:srgbClr val="FF0000"/>
          </p15:clr>
        </p15:guide>
        <p15:guide id="18" orient="horz" pos="913" userDrawn="1">
          <p15:clr>
            <a:srgbClr val="FF0000"/>
          </p15:clr>
        </p15:guide>
        <p15:guide id="19" orient="horz" pos="1003" userDrawn="1">
          <p15:clr>
            <a:srgbClr val="FF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14.png"/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75.png"/><Relationship Id="rId18" Type="http://schemas.openxmlformats.org/officeDocument/2006/relationships/image" Target="../media/image80.sv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25.svg"/><Relationship Id="rId17" Type="http://schemas.openxmlformats.org/officeDocument/2006/relationships/image" Target="../media/image79.png"/><Relationship Id="rId2" Type="http://schemas.openxmlformats.org/officeDocument/2006/relationships/image" Target="../media/image14.png"/><Relationship Id="rId16" Type="http://schemas.openxmlformats.org/officeDocument/2006/relationships/image" Target="../media/image78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svg"/><Relationship Id="rId11" Type="http://schemas.openxmlformats.org/officeDocument/2006/relationships/image" Target="../media/image24.png"/><Relationship Id="rId5" Type="http://schemas.openxmlformats.org/officeDocument/2006/relationships/image" Target="../media/image71.png"/><Relationship Id="rId15" Type="http://schemas.openxmlformats.org/officeDocument/2006/relationships/image" Target="../media/image77.png"/><Relationship Id="rId10" Type="http://schemas.openxmlformats.org/officeDocument/2006/relationships/image" Target="../media/image51.svg"/><Relationship Id="rId4" Type="http://schemas.openxmlformats.org/officeDocument/2006/relationships/image" Target="../media/image70.svg"/><Relationship Id="rId9" Type="http://schemas.openxmlformats.org/officeDocument/2006/relationships/image" Target="../media/image50.png"/><Relationship Id="rId14" Type="http://schemas.openxmlformats.org/officeDocument/2006/relationships/image" Target="../media/image7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5.png"/><Relationship Id="rId4" Type="http://schemas.openxmlformats.org/officeDocument/2006/relationships/image" Target="../media/image8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ia-systemet.infocaption.com/portal/startsida?" TargetMode="Externa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iasupport@afaforsakring.se" TargetMode="Externa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hyperlink" Target="https://www.iasystemet.se/kom-igang-med-ia-system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4.png"/><Relationship Id="rId21" Type="http://schemas.openxmlformats.org/officeDocument/2006/relationships/image" Target="../media/image41.sv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17" Type="http://schemas.openxmlformats.org/officeDocument/2006/relationships/image" Target="../media/image14.png"/><Relationship Id="rId25" Type="http://schemas.openxmlformats.org/officeDocument/2006/relationships/image" Target="../media/image4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7.sv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24" Type="http://schemas.openxmlformats.org/officeDocument/2006/relationships/image" Target="../media/image44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3.svg"/><Relationship Id="rId10" Type="http://schemas.openxmlformats.org/officeDocument/2006/relationships/image" Target="../media/image31.svg"/><Relationship Id="rId19" Type="http://schemas.openxmlformats.org/officeDocument/2006/relationships/image" Target="../media/image39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Relationship Id="rId22" Type="http://schemas.openxmlformats.org/officeDocument/2006/relationships/image" Target="../media/image42.png"/><Relationship Id="rId27" Type="http://schemas.openxmlformats.org/officeDocument/2006/relationships/image" Target="../media/image4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4.png"/><Relationship Id="rId7" Type="http://schemas.openxmlformats.org/officeDocument/2006/relationships/image" Target="../media/image5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Relationship Id="rId9" Type="http://schemas.openxmlformats.org/officeDocument/2006/relationships/image" Target="../media/image5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80A72D26-A0DD-4D38-BA2B-6C160F4A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925A2F8-1639-403F-8ACC-927A5038E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Välkommen till presentation av</a:t>
            </a:r>
            <a:br>
              <a:rPr lang="sv-SE" dirty="0"/>
            </a:br>
            <a:r>
              <a:rPr lang="sv-SE" dirty="0"/>
              <a:t>IA-systemet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5706B1FA-5DFD-491B-BC10-B54AEAACB2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För ett friskt och tryggt arbetsliv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AF20D05-FA5A-4AE2-A888-FC7259754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5892800"/>
            <a:ext cx="623892" cy="623892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F95503E-DD9A-4CF8-99CD-5C887796EC7E}"/>
              </a:ext>
            </a:extLst>
          </p:cNvPr>
          <p:cNvSpPr/>
          <p:nvPr/>
        </p:nvSpPr>
        <p:spPr>
          <a:xfrm>
            <a:off x="4184073" y="6153010"/>
            <a:ext cx="3823854" cy="311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iasystemet.se</a:t>
            </a:r>
          </a:p>
        </p:txBody>
      </p:sp>
    </p:spTree>
    <p:extLst>
      <p:ext uri="{BB962C8B-B14F-4D97-AF65-F5344CB8AC3E}">
        <p14:creationId xmlns:p14="http://schemas.microsoft.com/office/powerpoint/2010/main" val="2542926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5648878-A59E-2BA7-5024-00CEA3AB57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64022" y="6296027"/>
            <a:ext cx="6663955" cy="547897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Tänk på att IA-systemet är ett verktyg som erbjuder stöd vid hanteringen. Det ersätter inte interna rutiner och ansvar enligt arbetsmiljölagstiftningen och Arbetsmiljöverkets föreskrift AFS 2015:4.</a:t>
            </a:r>
          </a:p>
          <a:p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7993D72-C382-DE36-7A96-EBB42CE41FF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>
                <a:solidFill>
                  <a:schemeClr val="accent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7CC3D7-A19D-AC91-F35E-33CE4257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dirty="0"/>
              <a:t>OSA - Organisatorisk och social arbetsmiljö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7F0FFEF-54AB-42B9-8E2D-B83C7129A754}"/>
              </a:ext>
            </a:extLst>
          </p:cNvPr>
          <p:cNvSpPr/>
          <p:nvPr/>
        </p:nvSpPr>
        <p:spPr>
          <a:xfrm>
            <a:off x="2119656" y="2983746"/>
            <a:ext cx="2556341" cy="9142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Arbetstidens förläggning</a:t>
            </a:r>
          </a:p>
          <a:p>
            <a:pPr algn="ctr"/>
            <a:r>
              <a:rPr lang="sv-SE" sz="1400" dirty="0"/>
              <a:t>(hanteras i händelseflödet)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04FAE667-2B3F-4BFF-B14B-DC073CE73BE4}"/>
              </a:ext>
            </a:extLst>
          </p:cNvPr>
          <p:cNvSpPr/>
          <p:nvPr/>
        </p:nvSpPr>
        <p:spPr>
          <a:xfrm>
            <a:off x="4920675" y="2983746"/>
            <a:ext cx="2450897" cy="914290"/>
          </a:xfrm>
          <a:prstGeom prst="rect">
            <a:avLst/>
          </a:prstGeom>
          <a:solidFill>
            <a:srgbClr val="7D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003CD2"/>
                </a:solidFill>
              </a:rPr>
              <a:t>Arbetsbelastning</a:t>
            </a:r>
          </a:p>
          <a:p>
            <a:pPr algn="ctr"/>
            <a:r>
              <a:rPr lang="sv-SE" sz="1400" dirty="0">
                <a:solidFill>
                  <a:srgbClr val="003CD2"/>
                </a:solidFill>
              </a:rPr>
              <a:t>(hanteras i händelseflödet)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18CD0C2-1908-4AC8-8911-45854316302C}"/>
              </a:ext>
            </a:extLst>
          </p:cNvPr>
          <p:cNvSpPr/>
          <p:nvPr/>
        </p:nvSpPr>
        <p:spPr>
          <a:xfrm>
            <a:off x="3958655" y="2089668"/>
            <a:ext cx="4274690" cy="547897"/>
          </a:xfrm>
          <a:prstGeom prst="rect">
            <a:avLst/>
          </a:prstGeom>
          <a:noFill/>
          <a:ln>
            <a:solidFill>
              <a:srgbClr val="0206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020678"/>
                </a:solidFill>
              </a:rPr>
              <a:t>Arbetsmiljöverket har delat in OSA i tre delar: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A7395C0C-47B3-46BB-AA46-591B5A096266}"/>
              </a:ext>
            </a:extLst>
          </p:cNvPr>
          <p:cNvSpPr/>
          <p:nvPr/>
        </p:nvSpPr>
        <p:spPr>
          <a:xfrm>
            <a:off x="7616250" y="2983746"/>
            <a:ext cx="2336598" cy="914290"/>
          </a:xfrm>
          <a:prstGeom prst="rect">
            <a:avLst/>
          </a:prstGeom>
          <a:solidFill>
            <a:srgbClr val="003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CDEFFB"/>
                </a:solidFill>
              </a:rPr>
              <a:t>Kränkningar/Diskriminering </a:t>
            </a:r>
          </a:p>
          <a:p>
            <a:pPr algn="ctr"/>
            <a:r>
              <a:rPr lang="sv-SE" sz="1400" dirty="0">
                <a:solidFill>
                  <a:srgbClr val="CDEFFB"/>
                </a:solidFill>
              </a:rPr>
              <a:t>(egen händelsetyp)</a:t>
            </a: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F16E705D-269B-4067-B6BB-CE7B29A4E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7" y="5892800"/>
            <a:ext cx="623892" cy="6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29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593B05E-222D-4CA7-8B5B-E4874BB4460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C2C43BB-921D-48B4-BA7A-B6CB35C694E3}"/>
              </a:ext>
            </a:extLst>
          </p:cNvPr>
          <p:cNvSpPr txBox="1">
            <a:spLocks/>
          </p:cNvSpPr>
          <p:nvPr/>
        </p:nvSpPr>
        <p:spPr>
          <a:xfrm>
            <a:off x="10991849" y="6204746"/>
            <a:ext cx="684213" cy="182562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8491E397-AA20-4002-A54E-EB3E773F1EBC}"/>
              </a:ext>
            </a:extLst>
          </p:cNvPr>
          <p:cNvSpPr txBox="1">
            <a:spLocks/>
          </p:cNvSpPr>
          <p:nvPr/>
        </p:nvSpPr>
        <p:spPr>
          <a:xfrm>
            <a:off x="10991849" y="6204746"/>
            <a:ext cx="684213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sv-SE"/>
            </a:defPPr>
            <a:lvl1pPr marL="0" algn="r" defTabSz="9143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086683-F536-42AB-ABBC-F4803DFE8DBC}" type="slidenum">
              <a:rPr lang="sv-SE" smtClean="0">
                <a:solidFill>
                  <a:schemeClr val="accent1"/>
                </a:solidFill>
              </a:rPr>
              <a:pPr/>
              <a:t>11</a:t>
            </a:fld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21" name="Rubrik 1">
            <a:extLst>
              <a:ext uri="{FF2B5EF4-FFF2-40B4-BE49-F238E27FC236}">
                <a16:creationId xmlns:a16="http://schemas.microsoft.com/office/drawing/2014/main" id="{C87C6CC1-333F-4631-91FD-198395E3B998}"/>
              </a:ext>
            </a:extLst>
          </p:cNvPr>
          <p:cNvSpPr txBox="1">
            <a:spLocks/>
          </p:cNvSpPr>
          <p:nvPr/>
        </p:nvSpPr>
        <p:spPr>
          <a:xfrm>
            <a:off x="764644" y="212009"/>
            <a:ext cx="9985375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Arial" charset="0"/>
              </a:rPr>
              <a:t>Processen för händelsehantering</a:t>
            </a:r>
            <a:endParaRPr lang="sv-SE" dirty="0"/>
          </a:p>
        </p:txBody>
      </p:sp>
      <p:grpSp>
        <p:nvGrpSpPr>
          <p:cNvPr id="57" name="Grupp 56">
            <a:extLst>
              <a:ext uri="{FF2B5EF4-FFF2-40B4-BE49-F238E27FC236}">
                <a16:creationId xmlns:a16="http://schemas.microsoft.com/office/drawing/2014/main" id="{77986917-33F9-4D6A-A85B-724057852DCB}"/>
              </a:ext>
            </a:extLst>
          </p:cNvPr>
          <p:cNvGrpSpPr/>
          <p:nvPr/>
        </p:nvGrpSpPr>
        <p:grpSpPr>
          <a:xfrm>
            <a:off x="1941278" y="2288911"/>
            <a:ext cx="6702755" cy="2461878"/>
            <a:chOff x="284709" y="2404230"/>
            <a:chExt cx="6702755" cy="2461878"/>
          </a:xfrm>
        </p:grpSpPr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1699C6F9-7628-4A39-A63C-98B689073F8A}"/>
                </a:ext>
              </a:extLst>
            </p:cNvPr>
            <p:cNvSpPr txBox="1"/>
            <p:nvPr/>
          </p:nvSpPr>
          <p:spPr>
            <a:xfrm>
              <a:off x="284709" y="3747031"/>
              <a:ext cx="959870" cy="35844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Något händer</a:t>
              </a:r>
            </a:p>
          </p:txBody>
        </p:sp>
        <p:grpSp>
          <p:nvGrpSpPr>
            <p:cNvPr id="43" name="Grupp 42">
              <a:extLst>
                <a:ext uri="{FF2B5EF4-FFF2-40B4-BE49-F238E27FC236}">
                  <a16:creationId xmlns:a16="http://schemas.microsoft.com/office/drawing/2014/main" id="{DC55D6D4-C661-47E3-A0C6-2D240C01F28C}"/>
                </a:ext>
              </a:extLst>
            </p:cNvPr>
            <p:cNvGrpSpPr/>
            <p:nvPr/>
          </p:nvGrpSpPr>
          <p:grpSpPr>
            <a:xfrm>
              <a:off x="747642" y="2404230"/>
              <a:ext cx="6239822" cy="2461878"/>
              <a:chOff x="747642" y="2374283"/>
              <a:chExt cx="6239822" cy="2461878"/>
            </a:xfrm>
          </p:grpSpPr>
          <p:cxnSp>
            <p:nvCxnSpPr>
              <p:cNvPr id="24" name="Rak pilkoppling 23">
                <a:extLst>
                  <a:ext uri="{FF2B5EF4-FFF2-40B4-BE49-F238E27FC236}">
                    <a16:creationId xmlns:a16="http://schemas.microsoft.com/office/drawing/2014/main" id="{93AEDD77-8F36-477D-8CBF-FE703FC5EE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7642" y="3582956"/>
                <a:ext cx="6239822" cy="0"/>
              </a:xfrm>
              <a:prstGeom prst="straightConnector1">
                <a:avLst/>
              </a:prstGeom>
              <a:ln w="38100">
                <a:solidFill>
                  <a:srgbClr val="02067D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ak koppling 26">
                <a:extLst>
                  <a:ext uri="{FF2B5EF4-FFF2-40B4-BE49-F238E27FC236}">
                    <a16:creationId xmlns:a16="http://schemas.microsoft.com/office/drawing/2014/main" id="{A833E956-11F4-4EF9-9384-404BD7DABA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5080" y="2374283"/>
                <a:ext cx="0" cy="1435153"/>
              </a:xfrm>
              <a:prstGeom prst="line">
                <a:avLst/>
              </a:prstGeom>
              <a:ln w="38100">
                <a:solidFill>
                  <a:srgbClr val="0206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ak koppling 28">
                <a:extLst>
                  <a:ext uri="{FF2B5EF4-FFF2-40B4-BE49-F238E27FC236}">
                    <a16:creationId xmlns:a16="http://schemas.microsoft.com/office/drawing/2014/main" id="{D029AA41-5FE3-451D-AE75-3B32ADC850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94855" y="2374283"/>
                <a:ext cx="0" cy="1435153"/>
              </a:xfrm>
              <a:prstGeom prst="line">
                <a:avLst/>
              </a:prstGeom>
              <a:ln w="38100">
                <a:solidFill>
                  <a:srgbClr val="0206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ak koppling 29">
                <a:extLst>
                  <a:ext uri="{FF2B5EF4-FFF2-40B4-BE49-F238E27FC236}">
                    <a16:creationId xmlns:a16="http://schemas.microsoft.com/office/drawing/2014/main" id="{5B909560-FE6C-418B-B90C-72A4CEAFF9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42345" y="2374283"/>
                <a:ext cx="0" cy="1435153"/>
              </a:xfrm>
              <a:prstGeom prst="line">
                <a:avLst/>
              </a:prstGeom>
              <a:ln w="38100">
                <a:solidFill>
                  <a:srgbClr val="0206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ak koppling 30">
                <a:extLst>
                  <a:ext uri="{FF2B5EF4-FFF2-40B4-BE49-F238E27FC236}">
                    <a16:creationId xmlns:a16="http://schemas.microsoft.com/office/drawing/2014/main" id="{B8E7367C-E0B6-46A7-9CCB-FF0075C041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72463" y="2374283"/>
                <a:ext cx="0" cy="1435153"/>
              </a:xfrm>
              <a:prstGeom prst="line">
                <a:avLst/>
              </a:prstGeom>
              <a:ln w="38100">
                <a:solidFill>
                  <a:srgbClr val="0206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ak koppling 34">
                <a:extLst>
                  <a:ext uri="{FF2B5EF4-FFF2-40B4-BE49-F238E27FC236}">
                    <a16:creationId xmlns:a16="http://schemas.microsoft.com/office/drawing/2014/main" id="{779DC1F1-40FA-4739-88A2-71599FE1CF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8388" y="3401008"/>
                <a:ext cx="0" cy="1435153"/>
              </a:xfrm>
              <a:prstGeom prst="line">
                <a:avLst/>
              </a:prstGeom>
              <a:ln w="38100">
                <a:solidFill>
                  <a:srgbClr val="0206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ak koppling 35">
                <a:extLst>
                  <a:ext uri="{FF2B5EF4-FFF2-40B4-BE49-F238E27FC236}">
                    <a16:creationId xmlns:a16="http://schemas.microsoft.com/office/drawing/2014/main" id="{5BEE1E62-5767-4021-9CB0-DCDBCBAA27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163" y="3401008"/>
                <a:ext cx="0" cy="1435153"/>
              </a:xfrm>
              <a:prstGeom prst="line">
                <a:avLst/>
              </a:prstGeom>
              <a:ln w="38100">
                <a:solidFill>
                  <a:srgbClr val="0206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ak koppling 36">
                <a:extLst>
                  <a:ext uri="{FF2B5EF4-FFF2-40B4-BE49-F238E27FC236}">
                    <a16:creationId xmlns:a16="http://schemas.microsoft.com/office/drawing/2014/main" id="{8844DC5F-CC2C-4216-8DB2-DED2E20B1D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65653" y="3401008"/>
                <a:ext cx="0" cy="1435153"/>
              </a:xfrm>
              <a:prstGeom prst="line">
                <a:avLst/>
              </a:prstGeom>
              <a:ln w="38100">
                <a:solidFill>
                  <a:srgbClr val="0206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ak koppling 37">
                <a:extLst>
                  <a:ext uri="{FF2B5EF4-FFF2-40B4-BE49-F238E27FC236}">
                    <a16:creationId xmlns:a16="http://schemas.microsoft.com/office/drawing/2014/main" id="{C49736B5-4B82-4599-9E5F-E914863133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95771" y="3401008"/>
                <a:ext cx="0" cy="1435153"/>
              </a:xfrm>
              <a:prstGeom prst="line">
                <a:avLst/>
              </a:prstGeom>
              <a:ln w="38100">
                <a:solidFill>
                  <a:srgbClr val="0206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ruta 41">
                <a:extLst>
                  <a:ext uri="{FF2B5EF4-FFF2-40B4-BE49-F238E27FC236}">
                    <a16:creationId xmlns:a16="http://schemas.microsoft.com/office/drawing/2014/main" id="{81AC2F15-10BA-4B7E-9496-A210BD577E8C}"/>
                  </a:ext>
                </a:extLst>
              </p:cNvPr>
              <p:cNvSpPr txBox="1"/>
              <p:nvPr/>
            </p:nvSpPr>
            <p:spPr>
              <a:xfrm>
                <a:off x="1119982" y="3125757"/>
                <a:ext cx="959870" cy="35844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sv-SE" sz="1000" b="1" dirty="0">
                    <a:solidFill>
                      <a:srgbClr val="020678"/>
                    </a:solidFill>
                  </a:rPr>
                  <a:t>Rapportera</a:t>
                </a:r>
                <a:endParaRPr lang="sv-SE" sz="900" b="1" dirty="0">
                  <a:solidFill>
                    <a:srgbClr val="020678"/>
                  </a:solidFill>
                </a:endParaRPr>
              </a:p>
            </p:txBody>
          </p:sp>
        </p:grpSp>
        <p:sp>
          <p:nvSpPr>
            <p:cNvPr id="46" name="textruta 45">
              <a:extLst>
                <a:ext uri="{FF2B5EF4-FFF2-40B4-BE49-F238E27FC236}">
                  <a16:creationId xmlns:a16="http://schemas.microsoft.com/office/drawing/2014/main" id="{88CF2F44-3507-49F3-AB9C-3B650DE60115}"/>
                </a:ext>
              </a:extLst>
            </p:cNvPr>
            <p:cNvSpPr txBox="1"/>
            <p:nvPr/>
          </p:nvSpPr>
          <p:spPr>
            <a:xfrm>
              <a:off x="2788094" y="3076319"/>
              <a:ext cx="959870" cy="35844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Bekräfta &amp; </a:t>
              </a:r>
            </a:p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komplettera</a:t>
              </a:r>
            </a:p>
          </p:txBody>
        </p:sp>
        <p:sp>
          <p:nvSpPr>
            <p:cNvPr id="47" name="textruta 46">
              <a:extLst>
                <a:ext uri="{FF2B5EF4-FFF2-40B4-BE49-F238E27FC236}">
                  <a16:creationId xmlns:a16="http://schemas.microsoft.com/office/drawing/2014/main" id="{9FD1E91A-C01E-4CA2-8592-EB164535CDDC}"/>
                </a:ext>
              </a:extLst>
            </p:cNvPr>
            <p:cNvSpPr txBox="1"/>
            <p:nvPr/>
          </p:nvSpPr>
          <p:spPr>
            <a:xfrm>
              <a:off x="3561973" y="3834164"/>
              <a:ext cx="959870" cy="35844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Riskvärdera &amp; </a:t>
              </a:r>
            </a:p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utreda</a:t>
              </a:r>
            </a:p>
          </p:txBody>
        </p:sp>
        <p:sp>
          <p:nvSpPr>
            <p:cNvPr id="48" name="textruta 47">
              <a:extLst>
                <a:ext uri="{FF2B5EF4-FFF2-40B4-BE49-F238E27FC236}">
                  <a16:creationId xmlns:a16="http://schemas.microsoft.com/office/drawing/2014/main" id="{CE98AECC-CEBD-4E60-875A-73141F51C89C}"/>
                </a:ext>
              </a:extLst>
            </p:cNvPr>
            <p:cNvSpPr txBox="1"/>
            <p:nvPr/>
          </p:nvSpPr>
          <p:spPr>
            <a:xfrm>
              <a:off x="5179661" y="3856090"/>
              <a:ext cx="959870" cy="35844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Riskvärdera &amp; </a:t>
              </a:r>
            </a:p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följa upp</a:t>
              </a:r>
            </a:p>
          </p:txBody>
        </p:sp>
        <p:sp>
          <p:nvSpPr>
            <p:cNvPr id="49" name="textruta 48">
              <a:extLst>
                <a:ext uri="{FF2B5EF4-FFF2-40B4-BE49-F238E27FC236}">
                  <a16:creationId xmlns:a16="http://schemas.microsoft.com/office/drawing/2014/main" id="{D5B1BB8F-BE39-4C3E-8329-A94801ECA110}"/>
                </a:ext>
              </a:extLst>
            </p:cNvPr>
            <p:cNvSpPr txBox="1"/>
            <p:nvPr/>
          </p:nvSpPr>
          <p:spPr>
            <a:xfrm>
              <a:off x="4392025" y="3131150"/>
              <a:ext cx="959870" cy="35844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Åtgärda</a:t>
              </a:r>
            </a:p>
          </p:txBody>
        </p:sp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E761988F-6FE5-47A0-B887-A92928D1C767}"/>
                </a:ext>
              </a:extLst>
            </p:cNvPr>
            <p:cNvSpPr txBox="1"/>
            <p:nvPr/>
          </p:nvSpPr>
          <p:spPr>
            <a:xfrm>
              <a:off x="1915984" y="3826871"/>
              <a:ext cx="959870" cy="35844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Mail till </a:t>
              </a:r>
              <a:br>
                <a:rPr lang="sv-SE" sz="1000" b="1" dirty="0">
                  <a:solidFill>
                    <a:srgbClr val="020678"/>
                  </a:solidFill>
                </a:rPr>
              </a:br>
              <a:r>
                <a:rPr lang="sv-SE" sz="1000" b="1" dirty="0">
                  <a:solidFill>
                    <a:srgbClr val="020678"/>
                  </a:solidFill>
                </a:rPr>
                <a:t>händelseansvarig</a:t>
              </a:r>
            </a:p>
          </p:txBody>
        </p:sp>
        <p:sp>
          <p:nvSpPr>
            <p:cNvPr id="55" name="textruta 54">
              <a:extLst>
                <a:ext uri="{FF2B5EF4-FFF2-40B4-BE49-F238E27FC236}">
                  <a16:creationId xmlns:a16="http://schemas.microsoft.com/office/drawing/2014/main" id="{E341DEA1-8068-421F-8379-BC72B893AE43}"/>
                </a:ext>
              </a:extLst>
            </p:cNvPr>
            <p:cNvSpPr txBox="1"/>
            <p:nvPr/>
          </p:nvSpPr>
          <p:spPr>
            <a:xfrm>
              <a:off x="6027594" y="3135990"/>
              <a:ext cx="959870" cy="35844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Klar</a:t>
              </a:r>
            </a:p>
          </p:txBody>
        </p:sp>
      </p:grpSp>
      <p:pic>
        <p:nvPicPr>
          <p:cNvPr id="58" name="Bildobjekt 57">
            <a:extLst>
              <a:ext uri="{FF2B5EF4-FFF2-40B4-BE49-F238E27FC236}">
                <a16:creationId xmlns:a16="http://schemas.microsoft.com/office/drawing/2014/main" id="{6CDFBD1A-4343-431F-8E78-1AD52FAA3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055" y="2960195"/>
            <a:ext cx="1079500" cy="1080000"/>
          </a:xfrm>
          <a:prstGeom prst="rect">
            <a:avLst/>
          </a:prstGeom>
        </p:spPr>
      </p:pic>
      <p:pic>
        <p:nvPicPr>
          <p:cNvPr id="60" name="Bildobjekt 59" descr="En bild som visar visitkort, kontorsmaterial, kuvert&#10;&#10;Automatiskt genererad beskrivning">
            <a:extLst>
              <a:ext uri="{FF2B5EF4-FFF2-40B4-BE49-F238E27FC236}">
                <a16:creationId xmlns:a16="http://schemas.microsoft.com/office/drawing/2014/main" id="{F1435919-FF5E-43CF-AFA3-1E132240F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770" y="1166892"/>
            <a:ext cx="1079501" cy="1080000"/>
          </a:xfrm>
          <a:prstGeom prst="rect">
            <a:avLst/>
          </a:prstGeom>
        </p:spPr>
      </p:pic>
      <p:pic>
        <p:nvPicPr>
          <p:cNvPr id="62" name="Bildobjekt 61">
            <a:extLst>
              <a:ext uri="{FF2B5EF4-FFF2-40B4-BE49-F238E27FC236}">
                <a16:creationId xmlns:a16="http://schemas.microsoft.com/office/drawing/2014/main" id="{18978D7F-3839-44C2-AAF3-3140EFFB70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61" y="1166071"/>
            <a:ext cx="1080000" cy="1080000"/>
          </a:xfrm>
          <a:prstGeom prst="rect">
            <a:avLst/>
          </a:prstGeom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3B2D9537-6050-49FE-B120-21E89CCECB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199" y="1202994"/>
            <a:ext cx="1079500" cy="1080000"/>
          </a:xfrm>
          <a:prstGeom prst="rect">
            <a:avLst/>
          </a:prstGeom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887CB873-21CC-4B55-886A-BBC0571AB1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55" y="4827517"/>
            <a:ext cx="1079500" cy="1080000"/>
          </a:xfrm>
          <a:prstGeom prst="rect">
            <a:avLst/>
          </a:prstGeom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38FA5F41-8ECC-4EFD-8E45-5267F3C8FB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985" y="4675253"/>
            <a:ext cx="1079760" cy="1080000"/>
          </a:xfrm>
          <a:prstGeom prst="rect">
            <a:avLst/>
          </a:prstGeom>
        </p:spPr>
      </p:pic>
      <p:pic>
        <p:nvPicPr>
          <p:cNvPr id="72" name="Bildobjekt 71" descr="En bild som visar flygplan&#10;&#10;Automatiskt genererad beskrivning">
            <a:extLst>
              <a:ext uri="{FF2B5EF4-FFF2-40B4-BE49-F238E27FC236}">
                <a16:creationId xmlns:a16="http://schemas.microsoft.com/office/drawing/2014/main" id="{A1A86B78-39E4-4BAC-8CBA-BB23798B56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13" y="1239917"/>
            <a:ext cx="1006154" cy="1006154"/>
          </a:xfrm>
          <a:prstGeom prst="rect">
            <a:avLst/>
          </a:prstGeom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41157376-5731-4B02-9B14-8FB03DB390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305" y="4879953"/>
            <a:ext cx="855657" cy="856053"/>
          </a:xfrm>
          <a:prstGeom prst="rect">
            <a:avLst/>
          </a:prstGeom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D455F5F6-055B-4606-B615-3D98CD2EEDE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4957" y="4883585"/>
            <a:ext cx="935157" cy="935157"/>
          </a:xfrm>
          <a:prstGeom prst="rect">
            <a:avLst/>
          </a:prstGeom>
        </p:spPr>
      </p:pic>
      <p:pic>
        <p:nvPicPr>
          <p:cNvPr id="76" name="Bildobjekt 75" descr="En bild som visar leksak&#10;&#10;Automatiskt genererad beskrivning">
            <a:extLst>
              <a:ext uri="{FF2B5EF4-FFF2-40B4-BE49-F238E27FC236}">
                <a16:creationId xmlns:a16="http://schemas.microsoft.com/office/drawing/2014/main" id="{DEE89CBD-306B-4405-82E3-2E8D551F00F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8" r="28320"/>
          <a:stretch/>
        </p:blipFill>
        <p:spPr>
          <a:xfrm>
            <a:off x="5856943" y="4675253"/>
            <a:ext cx="979287" cy="1080000"/>
          </a:xfrm>
          <a:prstGeom prst="rect">
            <a:avLst/>
          </a:prstGeom>
        </p:spPr>
      </p:pic>
      <p:pic>
        <p:nvPicPr>
          <p:cNvPr id="39" name="Bildobjekt 38">
            <a:extLst>
              <a:ext uri="{FF2B5EF4-FFF2-40B4-BE49-F238E27FC236}">
                <a16:creationId xmlns:a16="http://schemas.microsoft.com/office/drawing/2014/main" id="{EF07DBA6-E375-431E-A763-7DF8849E3A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4" y="5990596"/>
            <a:ext cx="623892" cy="6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44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7993D72-C382-DE36-7A96-EBB42CE4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7CC3D7-A19D-AC91-F35E-33CE4257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dirty="0"/>
              <a:t>Startsidan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0ACA0AF4-E389-42A6-9A44-C9929CD0C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783" y="1006364"/>
            <a:ext cx="6644433" cy="565127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7E01843-55F9-4907-9AC6-51FAA87FDC9F}"/>
              </a:ext>
            </a:extLst>
          </p:cNvPr>
          <p:cNvSpPr/>
          <p:nvPr/>
        </p:nvSpPr>
        <p:spPr>
          <a:xfrm>
            <a:off x="503012" y="2187003"/>
            <a:ext cx="2025342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50B7A"/>
                </a:solidFill>
              </a:rPr>
              <a:t>Hur fort tar vi hand om risker?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D238E60-3C5B-4EB5-B3C6-C22804E11A23}"/>
              </a:ext>
            </a:extLst>
          </p:cNvPr>
          <p:cNvSpPr/>
          <p:nvPr/>
        </p:nvSpPr>
        <p:spPr>
          <a:xfrm>
            <a:off x="387083" y="5511940"/>
            <a:ext cx="2141271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Vad ska jag göra?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571D757-6CF6-4984-B95E-4227D7E69DC2}"/>
              </a:ext>
            </a:extLst>
          </p:cNvPr>
          <p:cNvSpPr/>
          <p:nvPr/>
        </p:nvSpPr>
        <p:spPr>
          <a:xfrm>
            <a:off x="387083" y="3606877"/>
            <a:ext cx="22572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Hur mycket och vad rapporteras?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3D56157-3C4D-4B61-99FB-58BC37EFD2A0}"/>
              </a:ext>
            </a:extLst>
          </p:cNvPr>
          <p:cNvSpPr/>
          <p:nvPr/>
        </p:nvSpPr>
        <p:spPr>
          <a:xfrm>
            <a:off x="9640743" y="2187003"/>
            <a:ext cx="1444133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Minskar olyckorna?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960BFA2C-EE64-44F6-BADE-3F87E727A428}"/>
              </a:ext>
            </a:extLst>
          </p:cNvPr>
          <p:cNvSpPr/>
          <p:nvPr/>
        </p:nvSpPr>
        <p:spPr>
          <a:xfrm>
            <a:off x="9547716" y="3606877"/>
            <a:ext cx="1444133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Minskar riskerna?</a:t>
            </a:r>
          </a:p>
        </p:txBody>
      </p: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B460A7BA-7C03-43EE-926F-F18AB3168249}"/>
              </a:ext>
            </a:extLst>
          </p:cNvPr>
          <p:cNvCxnSpPr>
            <a:cxnSpLocks/>
          </p:cNvCxnSpPr>
          <p:nvPr/>
        </p:nvCxnSpPr>
        <p:spPr>
          <a:xfrm>
            <a:off x="2551257" y="3876877"/>
            <a:ext cx="44505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47C1DB7F-0006-4F55-845B-3BB89C63C900}"/>
              </a:ext>
            </a:extLst>
          </p:cNvPr>
          <p:cNvCxnSpPr>
            <a:cxnSpLocks/>
          </p:cNvCxnSpPr>
          <p:nvPr/>
        </p:nvCxnSpPr>
        <p:spPr>
          <a:xfrm>
            <a:off x="2551256" y="2393544"/>
            <a:ext cx="44505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D3FC054B-80CF-43AA-8404-4B6582328F78}"/>
              </a:ext>
            </a:extLst>
          </p:cNvPr>
          <p:cNvCxnSpPr>
            <a:cxnSpLocks/>
          </p:cNvCxnSpPr>
          <p:nvPr/>
        </p:nvCxnSpPr>
        <p:spPr>
          <a:xfrm>
            <a:off x="2537685" y="5780330"/>
            <a:ext cx="44505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23E3114F-56FA-4E2A-81B7-A860B3FE7C4F}"/>
              </a:ext>
            </a:extLst>
          </p:cNvPr>
          <p:cNvCxnSpPr>
            <a:cxnSpLocks/>
          </p:cNvCxnSpPr>
          <p:nvPr/>
        </p:nvCxnSpPr>
        <p:spPr>
          <a:xfrm flipH="1">
            <a:off x="9189171" y="2393544"/>
            <a:ext cx="43942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6C157E74-6DAC-4F51-8244-4B1727E39381}"/>
              </a:ext>
            </a:extLst>
          </p:cNvPr>
          <p:cNvCxnSpPr>
            <a:cxnSpLocks/>
          </p:cNvCxnSpPr>
          <p:nvPr/>
        </p:nvCxnSpPr>
        <p:spPr>
          <a:xfrm flipH="1">
            <a:off x="9189171" y="3839786"/>
            <a:ext cx="43942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395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7993D72-C382-DE36-7A96-EBB42CE4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7CC3D7-A19D-AC91-F35E-33CE4257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dirty="0"/>
              <a:t>Rapportera via webbformulär</a:t>
            </a:r>
          </a:p>
        </p:txBody>
      </p:sp>
      <p:pic>
        <p:nvPicPr>
          <p:cNvPr id="15" name="Bildobjekt 14" descr="En bild som visar text&#10;&#10;Automatiskt genererad beskrivning">
            <a:extLst>
              <a:ext uri="{FF2B5EF4-FFF2-40B4-BE49-F238E27FC236}">
                <a16:creationId xmlns:a16="http://schemas.microsoft.com/office/drawing/2014/main" id="{39471AFF-CBC5-4196-8E57-9B652E6576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1"/>
          <a:stretch/>
        </p:blipFill>
        <p:spPr>
          <a:xfrm>
            <a:off x="2085627" y="1044227"/>
            <a:ext cx="7539008" cy="566610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7E01843-55F9-4907-9AC6-51FAA87FDC9F}"/>
              </a:ext>
            </a:extLst>
          </p:cNvPr>
          <p:cNvSpPr/>
          <p:nvPr/>
        </p:nvSpPr>
        <p:spPr>
          <a:xfrm>
            <a:off x="8458461" y="2752346"/>
            <a:ext cx="2293677" cy="1890733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50B7A"/>
                </a:solidFill>
              </a:rPr>
              <a:t>Medarbetarna rapporterar in via ett och samma rapporteringskonto och har </a:t>
            </a:r>
            <a:r>
              <a:rPr lang="sv-SE" b="1" u="sng" dirty="0">
                <a:solidFill>
                  <a:srgbClr val="050B7A"/>
                </a:solidFill>
              </a:rPr>
              <a:t>inget</a:t>
            </a:r>
            <a:r>
              <a:rPr lang="sv-SE" b="1" dirty="0">
                <a:solidFill>
                  <a:srgbClr val="050B7A"/>
                </a:solidFill>
              </a:rPr>
              <a:t> personligt </a:t>
            </a:r>
            <a:r>
              <a:rPr lang="sv-SE" b="1" dirty="0" err="1">
                <a:solidFill>
                  <a:srgbClr val="050B7A"/>
                </a:solidFill>
              </a:rPr>
              <a:t>inlogg</a:t>
            </a:r>
            <a:endParaRPr lang="sv-SE" b="1" dirty="0">
              <a:solidFill>
                <a:srgbClr val="050B7A"/>
              </a:solidFill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84AA531-6F21-4D10-AFBA-BD71E41A63AC}"/>
              </a:ext>
            </a:extLst>
          </p:cNvPr>
          <p:cNvSpPr/>
          <p:nvPr/>
        </p:nvSpPr>
        <p:spPr>
          <a:xfrm>
            <a:off x="2659224" y="1365413"/>
            <a:ext cx="662474" cy="31409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5051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7993D72-C382-DE36-7A96-EBB42CE4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7CC3D7-A19D-AC91-F35E-33CE4257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dirty="0"/>
              <a:t>Enkelt att rapportera via </a:t>
            </a:r>
            <a:r>
              <a:rPr lang="sv-SE" dirty="0" err="1"/>
              <a:t>app</a:t>
            </a:r>
            <a:endParaRPr lang="sv-SE" dirty="0"/>
          </a:p>
        </p:txBody>
      </p:sp>
      <p:sp>
        <p:nvSpPr>
          <p:cNvPr id="13" name="Platshållare för text 5">
            <a:extLst>
              <a:ext uri="{FF2B5EF4-FFF2-40B4-BE49-F238E27FC236}">
                <a16:creationId xmlns:a16="http://schemas.microsoft.com/office/drawing/2014/main" id="{9D5BF9CF-F6FB-43D3-B7F5-30B6B89ACA59}"/>
              </a:ext>
            </a:extLst>
          </p:cNvPr>
          <p:cNvSpPr txBox="1">
            <a:spLocks/>
          </p:cNvSpPr>
          <p:nvPr/>
        </p:nvSpPr>
        <p:spPr>
          <a:xfrm>
            <a:off x="766762" y="1592263"/>
            <a:ext cx="6118210" cy="43894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IOS &amp; Android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Går att använda </a:t>
            </a:r>
            <a:r>
              <a:rPr lang="sv-SE" dirty="0" err="1"/>
              <a:t>offline</a:t>
            </a: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De flesta händelsetyper kan rapporteras samt olika typer av checklistor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Använd </a:t>
            </a:r>
            <a:r>
              <a:rPr lang="sv-SE" dirty="0" err="1"/>
              <a:t>pushnotiser</a:t>
            </a:r>
            <a:r>
              <a:rPr lang="sv-SE" dirty="0"/>
              <a:t> för att nå ut med information </a:t>
            </a:r>
          </a:p>
        </p:txBody>
      </p:sp>
      <p:grpSp>
        <p:nvGrpSpPr>
          <p:cNvPr id="31" name="Grupp 30">
            <a:extLst>
              <a:ext uri="{FF2B5EF4-FFF2-40B4-BE49-F238E27FC236}">
                <a16:creationId xmlns:a16="http://schemas.microsoft.com/office/drawing/2014/main" id="{941F3C81-42B4-4FAD-B363-4A4368ACB4B2}"/>
              </a:ext>
            </a:extLst>
          </p:cNvPr>
          <p:cNvGrpSpPr/>
          <p:nvPr/>
        </p:nvGrpSpPr>
        <p:grpSpPr>
          <a:xfrm>
            <a:off x="7288633" y="795716"/>
            <a:ext cx="2767962" cy="5500311"/>
            <a:chOff x="8131114" y="886997"/>
            <a:chExt cx="2767962" cy="5500311"/>
          </a:xfrm>
        </p:grpSpPr>
        <p:grpSp>
          <p:nvGrpSpPr>
            <p:cNvPr id="30" name="Grupp 29">
              <a:extLst>
                <a:ext uri="{FF2B5EF4-FFF2-40B4-BE49-F238E27FC236}">
                  <a16:creationId xmlns:a16="http://schemas.microsoft.com/office/drawing/2014/main" id="{DA8CDEA9-6A0E-49C5-95B6-18D4A6003310}"/>
                </a:ext>
              </a:extLst>
            </p:cNvPr>
            <p:cNvGrpSpPr/>
            <p:nvPr/>
          </p:nvGrpSpPr>
          <p:grpSpPr>
            <a:xfrm>
              <a:off x="8131114" y="886997"/>
              <a:ext cx="2767962" cy="5500311"/>
              <a:chOff x="8131114" y="886997"/>
              <a:chExt cx="2767962" cy="5500311"/>
            </a:xfrm>
          </p:grpSpPr>
          <p:pic>
            <p:nvPicPr>
              <p:cNvPr id="16" name="Bildobjekt 15">
                <a:extLst>
                  <a:ext uri="{FF2B5EF4-FFF2-40B4-BE49-F238E27FC236}">
                    <a16:creationId xmlns:a16="http://schemas.microsoft.com/office/drawing/2014/main" id="{75A2AE1A-00F8-4774-8EEA-8AFE1D766B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1114" y="886997"/>
                <a:ext cx="2767962" cy="5500311"/>
              </a:xfrm>
              <a:prstGeom prst="rect">
                <a:avLst/>
              </a:prstGeom>
            </p:spPr>
          </p:pic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EDED2DA8-7287-42FE-91B5-D84986D3CFEB}"/>
                  </a:ext>
                </a:extLst>
              </p:cNvPr>
              <p:cNvSpPr/>
              <p:nvPr/>
            </p:nvSpPr>
            <p:spPr>
              <a:xfrm>
                <a:off x="8404025" y="1634069"/>
                <a:ext cx="2219173" cy="4010833"/>
              </a:xfrm>
              <a:prstGeom prst="rect">
                <a:avLst/>
              </a:prstGeom>
              <a:solidFill>
                <a:srgbClr val="F3F3F8"/>
              </a:solidFill>
              <a:ln>
                <a:solidFill>
                  <a:srgbClr val="F3F3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F69100EC-76E6-4279-B40D-30FDBB92C0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90"/>
            <a:stretch/>
          </p:blipFill>
          <p:spPr>
            <a:xfrm>
              <a:off x="8338882" y="1258611"/>
              <a:ext cx="2349457" cy="4891760"/>
            </a:xfrm>
            <a:prstGeom prst="rect">
              <a:avLst/>
            </a:prstGeom>
          </p:spPr>
        </p:pic>
        <p:cxnSp>
          <p:nvCxnSpPr>
            <p:cNvPr id="23" name="Rak koppling 22">
              <a:extLst>
                <a:ext uri="{FF2B5EF4-FFF2-40B4-BE49-F238E27FC236}">
                  <a16:creationId xmlns:a16="http://schemas.microsoft.com/office/drawing/2014/main" id="{814DDED7-CAFB-4CC1-B65B-83662D3AC3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03489" y="6044842"/>
              <a:ext cx="143838" cy="17765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ak koppling 25">
              <a:extLst>
                <a:ext uri="{FF2B5EF4-FFF2-40B4-BE49-F238E27FC236}">
                  <a16:creationId xmlns:a16="http://schemas.microsoft.com/office/drawing/2014/main" id="{0B73CE38-7071-422E-96E4-2C390AA5CC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23506" y="6075664"/>
              <a:ext cx="95655" cy="9519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1502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7993D72-C382-DE36-7A96-EBB42CE4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7CC3D7-A19D-AC91-F35E-33CE4257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dirty="0"/>
              <a:t>Riskvärdera och utreda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55EE916-4EB1-4368-9F02-B91E6027B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134" y="1094604"/>
            <a:ext cx="7081732" cy="5739332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FDE42B5E-59D6-4751-87FC-94F45C9A2A1C}"/>
              </a:ext>
            </a:extLst>
          </p:cNvPr>
          <p:cNvSpPr/>
          <p:nvPr/>
        </p:nvSpPr>
        <p:spPr>
          <a:xfrm>
            <a:off x="3592285" y="1402733"/>
            <a:ext cx="643813" cy="31409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984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7993D72-C382-DE36-7A96-EBB42CE4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7CC3D7-A19D-AC91-F35E-33CE4257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dirty="0"/>
              <a:t>Anmäl arbetsskada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1D8D2DE-F115-4322-BC13-34243DE23B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4"/>
          <a:stretch/>
        </p:blipFill>
        <p:spPr>
          <a:xfrm>
            <a:off x="1654280" y="1216696"/>
            <a:ext cx="8883440" cy="5641304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5F5C3F85-3AF3-499F-96D9-BC2C9B6F8D48}"/>
              </a:ext>
            </a:extLst>
          </p:cNvPr>
          <p:cNvSpPr/>
          <p:nvPr/>
        </p:nvSpPr>
        <p:spPr>
          <a:xfrm>
            <a:off x="4935893" y="1604866"/>
            <a:ext cx="942392" cy="36389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0212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7993D72-C382-DE36-7A96-EBB42CE4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7CC3D7-A19D-AC91-F35E-33CE4257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dirty="0"/>
              <a:t>Händelseansvarig bekräftar och kompletterar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E8E2C60-5000-44DE-8E90-B9173BB1D2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34"/>
          <a:stretch/>
        </p:blipFill>
        <p:spPr>
          <a:xfrm>
            <a:off x="2667000" y="1112080"/>
            <a:ext cx="6858000" cy="5621229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7E01843-55F9-4907-9AC6-51FAA87FDC9F}"/>
              </a:ext>
            </a:extLst>
          </p:cNvPr>
          <p:cNvSpPr/>
          <p:nvPr/>
        </p:nvSpPr>
        <p:spPr>
          <a:xfrm>
            <a:off x="8499103" y="2690239"/>
            <a:ext cx="2834852" cy="246491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50B7A"/>
                </a:solidFill>
              </a:rPr>
              <a:t>Skicka digital anmälan till FK och TFA/TFA-KL/PSA direkt från IA. Viss information kopieras och fylls i automatiskt</a:t>
            </a:r>
          </a:p>
        </p:txBody>
      </p:sp>
    </p:spTree>
    <p:extLst>
      <p:ext uri="{BB962C8B-B14F-4D97-AF65-F5344CB8AC3E}">
        <p14:creationId xmlns:p14="http://schemas.microsoft.com/office/powerpoint/2010/main" val="1465945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AB0546B-A116-483E-A423-A90D7339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18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AB91C4FF-3357-4396-A212-AA5ACA7DF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7" y="5892800"/>
            <a:ext cx="623892" cy="623892"/>
          </a:xfrm>
          <a:prstGeom prst="rect">
            <a:avLst/>
          </a:prstGeom>
        </p:spPr>
      </p:pic>
      <p:sp>
        <p:nvSpPr>
          <p:cNvPr id="12" name="Platshållare för text 5">
            <a:extLst>
              <a:ext uri="{FF2B5EF4-FFF2-40B4-BE49-F238E27FC236}">
                <a16:creationId xmlns:a16="http://schemas.microsoft.com/office/drawing/2014/main" id="{6445F06E-A4B0-49F8-85F5-C5AB9858F9D1}"/>
              </a:ext>
            </a:extLst>
          </p:cNvPr>
          <p:cNvSpPr txBox="1">
            <a:spLocks/>
          </p:cNvSpPr>
          <p:nvPr/>
        </p:nvSpPr>
        <p:spPr>
          <a:xfrm>
            <a:off x="7636947" y="4298230"/>
            <a:ext cx="2052944" cy="1215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b="1" dirty="0"/>
              <a:t>Handlingsplan &amp; rapporter</a:t>
            </a:r>
            <a:endParaRPr lang="sv-SE" sz="1400" dirty="0"/>
          </a:p>
          <a:p>
            <a:pPr marL="0" indent="0">
              <a:spcBef>
                <a:spcPts val="1200"/>
              </a:spcBef>
              <a:buNone/>
              <a:tabLst>
                <a:tab pos="4124325" algn="l"/>
              </a:tabLst>
            </a:pPr>
            <a:r>
              <a:rPr lang="sv-SE" sz="1400" dirty="0"/>
              <a:t> 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A28F2BFB-0476-4CEC-8F10-7C06B48B4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61" y="1884991"/>
            <a:ext cx="2054648" cy="20556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B924DE3A-B6E3-4755-B186-0FA0F8966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200" y="1884991"/>
            <a:ext cx="2055600" cy="2056551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812E6358-DA04-4C22-BF10-71FE799E33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291" y="1884991"/>
            <a:ext cx="2055600" cy="2056551"/>
          </a:xfrm>
          <a:prstGeom prst="rect">
            <a:avLst/>
          </a:prstGeom>
        </p:spPr>
      </p:pic>
      <p:sp>
        <p:nvSpPr>
          <p:cNvPr id="22" name="Platshållare för text 5">
            <a:extLst>
              <a:ext uri="{FF2B5EF4-FFF2-40B4-BE49-F238E27FC236}">
                <a16:creationId xmlns:a16="http://schemas.microsoft.com/office/drawing/2014/main" id="{87CA4C54-ADE2-4C58-A448-62B5D5035B56}"/>
              </a:ext>
            </a:extLst>
          </p:cNvPr>
          <p:cNvSpPr txBox="1">
            <a:spLocks/>
          </p:cNvSpPr>
          <p:nvPr/>
        </p:nvSpPr>
        <p:spPr>
          <a:xfrm>
            <a:off x="5238796" y="4298230"/>
            <a:ext cx="1714408" cy="1215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b="1" dirty="0"/>
              <a:t>Riskhantering (checklistor) </a:t>
            </a:r>
          </a:p>
          <a:p>
            <a:pPr marL="0" indent="0">
              <a:spcBef>
                <a:spcPts val="1200"/>
              </a:spcBef>
              <a:buNone/>
              <a:tabLst>
                <a:tab pos="4124325" algn="l"/>
              </a:tabLst>
            </a:pPr>
            <a:r>
              <a:rPr lang="sv-SE" sz="1400" dirty="0"/>
              <a:t> </a:t>
            </a:r>
          </a:p>
        </p:txBody>
      </p:sp>
      <p:sp>
        <p:nvSpPr>
          <p:cNvPr id="23" name="Platshållare för text 5">
            <a:extLst>
              <a:ext uri="{FF2B5EF4-FFF2-40B4-BE49-F238E27FC236}">
                <a16:creationId xmlns:a16="http://schemas.microsoft.com/office/drawing/2014/main" id="{13817516-718C-475C-AEEA-6277DDE80E68}"/>
              </a:ext>
            </a:extLst>
          </p:cNvPr>
          <p:cNvSpPr txBox="1">
            <a:spLocks/>
          </p:cNvSpPr>
          <p:nvPr/>
        </p:nvSpPr>
        <p:spPr>
          <a:xfrm>
            <a:off x="2366455" y="4298230"/>
            <a:ext cx="2327860" cy="1215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b="1" dirty="0"/>
              <a:t>Händelsehantering</a:t>
            </a:r>
          </a:p>
          <a:p>
            <a:pPr marL="0" indent="0">
              <a:spcBef>
                <a:spcPts val="1200"/>
              </a:spcBef>
              <a:buNone/>
              <a:tabLst>
                <a:tab pos="4124325" algn="l"/>
              </a:tabLst>
            </a:pPr>
            <a:r>
              <a:rPr lang="sv-SE" sz="1400" dirty="0"/>
              <a:t> </a:t>
            </a:r>
          </a:p>
        </p:txBody>
      </p:sp>
      <p:sp>
        <p:nvSpPr>
          <p:cNvPr id="24" name="Rubrik 3">
            <a:extLst>
              <a:ext uri="{FF2B5EF4-FFF2-40B4-BE49-F238E27FC236}">
                <a16:creationId xmlns:a16="http://schemas.microsoft.com/office/drawing/2014/main" id="{10AD92A3-B26B-4B8D-A1DF-1F1C2CB99CAE}"/>
              </a:ext>
            </a:extLst>
          </p:cNvPr>
          <p:cNvSpPr txBox="1">
            <a:spLocks/>
          </p:cNvSpPr>
          <p:nvPr/>
        </p:nvSpPr>
        <p:spPr>
          <a:xfrm>
            <a:off x="766763" y="421481"/>
            <a:ext cx="9985375" cy="102790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dirty="0"/>
              <a:t>IA-systemets olika delar</a:t>
            </a:r>
            <a:br>
              <a:rPr lang="sv-SE" sz="2800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9529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41ABCCB-31A9-428B-A2AF-5E5B35B75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19</a:t>
            </a:fld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A4E2880-6285-43AE-BEA3-73DBAF0AC787}"/>
              </a:ext>
            </a:extLst>
          </p:cNvPr>
          <p:cNvSpPr txBox="1"/>
          <p:nvPr/>
        </p:nvSpPr>
        <p:spPr>
          <a:xfrm>
            <a:off x="5177878" y="6204836"/>
            <a:ext cx="1163144" cy="253916"/>
          </a:xfrm>
          <a:prstGeom prst="rect">
            <a:avLst/>
          </a:prstGeom>
          <a:solidFill>
            <a:srgbClr val="B9F5E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v-SE" sz="1050" dirty="0">
                <a:solidFill>
                  <a:srgbClr val="02067D"/>
                </a:solidFill>
              </a:rPr>
              <a:t>Med flera…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9D36259-2187-4347-A7CA-20899F684C33}"/>
              </a:ext>
            </a:extLst>
          </p:cNvPr>
          <p:cNvSpPr/>
          <p:nvPr/>
        </p:nvSpPr>
        <p:spPr>
          <a:xfrm>
            <a:off x="1956363" y="4699290"/>
            <a:ext cx="2052945" cy="540000"/>
          </a:xfrm>
          <a:prstGeom prst="rect">
            <a:avLst/>
          </a:prstGeom>
          <a:solidFill>
            <a:srgbClr val="B9F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50B7A"/>
                </a:solidFill>
              </a:rPr>
              <a:t>Revision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5FE1509-77AB-4BC7-9CE9-E20F3E40CEE0}"/>
              </a:ext>
            </a:extLst>
          </p:cNvPr>
          <p:cNvSpPr/>
          <p:nvPr/>
        </p:nvSpPr>
        <p:spPr>
          <a:xfrm>
            <a:off x="3966250" y="2567609"/>
            <a:ext cx="2193159" cy="540000"/>
          </a:xfrm>
          <a:prstGeom prst="rect">
            <a:avLst/>
          </a:prstGeom>
          <a:solidFill>
            <a:srgbClr val="B9F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Brandskyddsrond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D3D832E-94E6-45D8-BFA5-C2B96856BD09}"/>
              </a:ext>
            </a:extLst>
          </p:cNvPr>
          <p:cNvSpPr/>
          <p:nvPr/>
        </p:nvSpPr>
        <p:spPr>
          <a:xfrm>
            <a:off x="1956363" y="2572198"/>
            <a:ext cx="2016553" cy="540000"/>
          </a:xfrm>
          <a:prstGeom prst="rect">
            <a:avLst/>
          </a:prstGeom>
          <a:solidFill>
            <a:srgbClr val="B9F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err="1">
                <a:solidFill>
                  <a:srgbClr val="050B7A"/>
                </a:solidFill>
              </a:rPr>
              <a:t>Arbetsmiljörond</a:t>
            </a:r>
            <a:endParaRPr lang="sv-SE" b="1" dirty="0">
              <a:solidFill>
                <a:srgbClr val="050B7A"/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752B9F9-B85F-48E3-987A-AC76A799F6E2}"/>
              </a:ext>
            </a:extLst>
          </p:cNvPr>
          <p:cNvSpPr/>
          <p:nvPr/>
        </p:nvSpPr>
        <p:spPr>
          <a:xfrm>
            <a:off x="4334210" y="4699290"/>
            <a:ext cx="1454545" cy="540000"/>
          </a:xfrm>
          <a:prstGeom prst="rect">
            <a:avLst/>
          </a:prstGeom>
          <a:solidFill>
            <a:srgbClr val="B9F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Riskanalys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C3B7D77-C354-4DDB-923C-7269D32B0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4" y="5990596"/>
            <a:ext cx="623892" cy="623892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9EAC43FF-F07A-40F3-815B-C92C0E19BE70}"/>
              </a:ext>
            </a:extLst>
          </p:cNvPr>
          <p:cNvSpPr/>
          <p:nvPr/>
        </p:nvSpPr>
        <p:spPr>
          <a:xfrm>
            <a:off x="7982986" y="4739494"/>
            <a:ext cx="2052944" cy="540000"/>
          </a:xfrm>
          <a:prstGeom prst="rect">
            <a:avLst/>
          </a:prstGeom>
          <a:solidFill>
            <a:srgbClr val="B9F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Skyddsrond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8AB16E8-73A8-4034-B7C0-12F8BA175E89}"/>
              </a:ext>
            </a:extLst>
          </p:cNvPr>
          <p:cNvSpPr/>
          <p:nvPr/>
        </p:nvSpPr>
        <p:spPr>
          <a:xfrm>
            <a:off x="6152743" y="2572198"/>
            <a:ext cx="2052000" cy="540000"/>
          </a:xfrm>
          <a:prstGeom prst="rect">
            <a:avLst/>
          </a:prstGeom>
          <a:solidFill>
            <a:srgbClr val="B9F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Miljöbesiktning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F900058-C724-4155-ABF7-A725AA9C5EE2}"/>
              </a:ext>
            </a:extLst>
          </p:cNvPr>
          <p:cNvSpPr/>
          <p:nvPr/>
        </p:nvSpPr>
        <p:spPr>
          <a:xfrm>
            <a:off x="8219252" y="2704127"/>
            <a:ext cx="1580414" cy="540000"/>
          </a:xfrm>
          <a:prstGeom prst="rect">
            <a:avLst/>
          </a:prstGeom>
          <a:solidFill>
            <a:srgbClr val="B9F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Personlig </a:t>
            </a:r>
          </a:p>
          <a:p>
            <a:pPr algn="ctr"/>
            <a:r>
              <a:rPr lang="sv-SE" b="1" dirty="0">
                <a:solidFill>
                  <a:srgbClr val="02067D"/>
                </a:solidFill>
              </a:rPr>
              <a:t>checklista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CA6B83D-1932-490B-BFAA-D125F42A3F5C}"/>
              </a:ext>
            </a:extLst>
          </p:cNvPr>
          <p:cNvSpPr/>
          <p:nvPr/>
        </p:nvSpPr>
        <p:spPr>
          <a:xfrm>
            <a:off x="6159409" y="4862959"/>
            <a:ext cx="2052944" cy="540000"/>
          </a:xfrm>
          <a:prstGeom prst="rect">
            <a:avLst/>
          </a:prstGeom>
          <a:solidFill>
            <a:srgbClr val="B9F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err="1">
                <a:solidFill>
                  <a:srgbClr val="02067D"/>
                </a:solidFill>
              </a:rPr>
              <a:t>Skyddsgrupps</a:t>
            </a:r>
            <a:r>
              <a:rPr lang="sv-SE" b="1" dirty="0">
                <a:solidFill>
                  <a:srgbClr val="02067D"/>
                </a:solidFill>
              </a:rPr>
              <a:t>-möte</a:t>
            </a:r>
          </a:p>
        </p:txBody>
      </p:sp>
      <p:pic>
        <p:nvPicPr>
          <p:cNvPr id="16" name="Bild 15">
            <a:extLst>
              <a:ext uri="{FF2B5EF4-FFF2-40B4-BE49-F238E27FC236}">
                <a16:creationId xmlns:a16="http://schemas.microsoft.com/office/drawing/2014/main" id="{DF6A48C3-5496-41B6-B3AB-0CBDE41A6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5822" y="3732360"/>
            <a:ext cx="1190625" cy="1190625"/>
          </a:xfrm>
          <a:prstGeom prst="rect">
            <a:avLst/>
          </a:prstGeom>
        </p:spPr>
      </p:pic>
      <p:pic>
        <p:nvPicPr>
          <p:cNvPr id="17" name="Bild 16">
            <a:extLst>
              <a:ext uri="{FF2B5EF4-FFF2-40B4-BE49-F238E27FC236}">
                <a16:creationId xmlns:a16="http://schemas.microsoft.com/office/drawing/2014/main" id="{39F0CD09-6F37-4CF7-B24B-2CBCC423F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69326" y="1519695"/>
            <a:ext cx="1190625" cy="1190625"/>
          </a:xfrm>
          <a:prstGeom prst="rect">
            <a:avLst/>
          </a:prstGeom>
        </p:spPr>
      </p:pic>
      <p:pic>
        <p:nvPicPr>
          <p:cNvPr id="18" name="Bild 17">
            <a:extLst>
              <a:ext uri="{FF2B5EF4-FFF2-40B4-BE49-F238E27FC236}">
                <a16:creationId xmlns:a16="http://schemas.microsoft.com/office/drawing/2014/main" id="{D8619646-F26E-42A1-93A7-BC86FE42C4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10274" y="3660142"/>
            <a:ext cx="1190625" cy="1190625"/>
          </a:xfrm>
          <a:prstGeom prst="rect">
            <a:avLst/>
          </a:prstGeom>
        </p:spPr>
      </p:pic>
      <p:pic>
        <p:nvPicPr>
          <p:cNvPr id="19" name="Bild 18">
            <a:extLst>
              <a:ext uri="{FF2B5EF4-FFF2-40B4-BE49-F238E27FC236}">
                <a16:creationId xmlns:a16="http://schemas.microsoft.com/office/drawing/2014/main" id="{2F568961-8597-4228-AB6E-A65BCFD6CB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14146" y="1449388"/>
            <a:ext cx="1190625" cy="1190625"/>
          </a:xfrm>
          <a:prstGeom prst="rect">
            <a:avLst/>
          </a:prstGeom>
        </p:spPr>
      </p:pic>
      <p:pic>
        <p:nvPicPr>
          <p:cNvPr id="20" name="Bild 19">
            <a:extLst>
              <a:ext uri="{FF2B5EF4-FFF2-40B4-BE49-F238E27FC236}">
                <a16:creationId xmlns:a16="http://schemas.microsoft.com/office/drawing/2014/main" id="{FA8440BD-8F0A-42D8-9BD2-CB3722F022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90685" y="1523111"/>
            <a:ext cx="1190625" cy="1190625"/>
          </a:xfrm>
          <a:prstGeom prst="rect">
            <a:avLst/>
          </a:prstGeom>
        </p:spPr>
      </p:pic>
      <p:pic>
        <p:nvPicPr>
          <p:cNvPr id="21" name="Bild 20">
            <a:extLst>
              <a:ext uri="{FF2B5EF4-FFF2-40B4-BE49-F238E27FC236}">
                <a16:creationId xmlns:a16="http://schemas.microsoft.com/office/drawing/2014/main" id="{9378B86E-9A30-4BC3-89CF-124A4FC19B8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66169" y="3818869"/>
            <a:ext cx="1190625" cy="1190625"/>
          </a:xfrm>
          <a:prstGeom prst="rect">
            <a:avLst/>
          </a:prstGeom>
        </p:spPr>
      </p:pic>
      <p:pic>
        <p:nvPicPr>
          <p:cNvPr id="22" name="Bild 21">
            <a:extLst>
              <a:ext uri="{FF2B5EF4-FFF2-40B4-BE49-F238E27FC236}">
                <a16:creationId xmlns:a16="http://schemas.microsoft.com/office/drawing/2014/main" id="{4CE0F8BF-D6DA-44E3-9875-1095F1F87A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414146" y="3653789"/>
            <a:ext cx="1190625" cy="1190625"/>
          </a:xfrm>
          <a:prstGeom prst="rect">
            <a:avLst/>
          </a:prstGeom>
        </p:spPr>
      </p:pic>
      <p:pic>
        <p:nvPicPr>
          <p:cNvPr id="23" name="Bild 22">
            <a:extLst>
              <a:ext uri="{FF2B5EF4-FFF2-40B4-BE49-F238E27FC236}">
                <a16:creationId xmlns:a16="http://schemas.microsoft.com/office/drawing/2014/main" id="{DA5EE7A2-5E4A-4246-B4A2-49309131C9A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466169" y="1519694"/>
            <a:ext cx="1190625" cy="1190625"/>
          </a:xfrm>
          <a:prstGeom prst="rect">
            <a:avLst/>
          </a:prstGeom>
        </p:spPr>
      </p:pic>
      <p:sp>
        <p:nvSpPr>
          <p:cNvPr id="24" name="Rubrik 3">
            <a:extLst>
              <a:ext uri="{FF2B5EF4-FFF2-40B4-BE49-F238E27FC236}">
                <a16:creationId xmlns:a16="http://schemas.microsoft.com/office/drawing/2014/main" id="{23E536A6-CE58-4DC8-A10D-1001AFA55D6C}"/>
              </a:ext>
            </a:extLst>
          </p:cNvPr>
          <p:cNvSpPr txBox="1">
            <a:spLocks/>
          </p:cNvSpPr>
          <p:nvPr/>
        </p:nvSpPr>
        <p:spPr>
          <a:xfrm>
            <a:off x="766762" y="352008"/>
            <a:ext cx="9985375" cy="46887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dirty="0"/>
              <a:t>Riskhanteringstyper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2818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70292A4-6088-4422-8A77-9AB56250B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138986" y="2828953"/>
            <a:ext cx="5053014" cy="1200093"/>
          </a:xfrm>
          <a:prstGeom prst="rect">
            <a:avLst/>
          </a:prstGeom>
          <a:noFill/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D69DA05-4B66-9C9D-2618-DCCEB18F11C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991849" y="6204746"/>
            <a:ext cx="684213" cy="182562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dirty="0"/>
              <a:t>2</a:t>
            </a:r>
            <a:endParaRPr lang="sv-SE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C7A6E4B-A346-13B8-657B-9AE0BD90DE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92438" y="410626"/>
            <a:ext cx="586800" cy="475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FECE642A-BD16-47CA-9B8F-82C9D3D74D50}"/>
              </a:ext>
            </a:extLst>
          </p:cNvPr>
          <p:cNvSpPr txBox="1">
            <a:spLocks/>
          </p:cNvSpPr>
          <p:nvPr/>
        </p:nvSpPr>
        <p:spPr>
          <a:xfrm>
            <a:off x="766762" y="1592263"/>
            <a:ext cx="6118210" cy="43894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Vi administrerar kollektivavtalad försäkring.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9 av 10 är försäkrade via jobbet.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Vi ägs av Svenskt Näringsliv, LO, PTK.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Vår största uppdragsgivare är kommuner och regioner.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395450FD-34AA-4B48-ABF9-A9C6DC03E272}"/>
              </a:ext>
            </a:extLst>
          </p:cNvPr>
          <p:cNvSpPr txBox="1">
            <a:spLocks/>
          </p:cNvSpPr>
          <p:nvPr/>
        </p:nvSpPr>
        <p:spPr>
          <a:xfrm>
            <a:off x="766763" y="421481"/>
            <a:ext cx="6118209" cy="102790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sv-SE" b="1" kern="1200" spc="-40" baseline="0">
                <a:latin typeface="+mj-lt"/>
                <a:ea typeface="+mj-ea"/>
                <a:cs typeface="+mj-cs"/>
              </a:rPr>
              <a:t>Afa Försäkring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481F857-3EBA-4603-A2C1-0116D5118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5892800"/>
            <a:ext cx="623892" cy="6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83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C07371F-7EF2-48C4-B384-DB2DB0DD0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20</a:t>
            </a:fld>
            <a:endParaRPr lang="sv-SE"/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5212F673-8371-4FBB-931F-1EF7F7AF469C}"/>
              </a:ext>
            </a:extLst>
          </p:cNvPr>
          <p:cNvGrpSpPr/>
          <p:nvPr/>
        </p:nvGrpSpPr>
        <p:grpSpPr>
          <a:xfrm>
            <a:off x="2782394" y="1564601"/>
            <a:ext cx="6627212" cy="4410019"/>
            <a:chOff x="1968951" y="1455579"/>
            <a:chExt cx="6627212" cy="4410019"/>
          </a:xfrm>
        </p:grpSpPr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45B0EF86-3C18-4388-934C-ABAD61055BAC}"/>
                </a:ext>
              </a:extLst>
            </p:cNvPr>
            <p:cNvSpPr txBox="1"/>
            <p:nvPr/>
          </p:nvSpPr>
          <p:spPr>
            <a:xfrm>
              <a:off x="1968951" y="3716661"/>
              <a:ext cx="959870" cy="35844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Skapa en mall eller </a:t>
              </a:r>
            </a:p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en checklista </a:t>
              </a:r>
            </a:p>
          </p:txBody>
        </p:sp>
        <p:cxnSp>
          <p:nvCxnSpPr>
            <p:cNvPr id="7" name="Rak pilkoppling 6">
              <a:extLst>
                <a:ext uri="{FF2B5EF4-FFF2-40B4-BE49-F238E27FC236}">
                  <a16:creationId xmlns:a16="http://schemas.microsoft.com/office/drawing/2014/main" id="{ED669658-BC42-484B-90E8-013BE39CDDF7}"/>
                </a:ext>
              </a:extLst>
            </p:cNvPr>
            <p:cNvCxnSpPr>
              <a:cxnSpLocks/>
            </p:cNvCxnSpPr>
            <p:nvPr/>
          </p:nvCxnSpPr>
          <p:spPr>
            <a:xfrm>
              <a:off x="2404211" y="3497584"/>
              <a:ext cx="4706204" cy="0"/>
            </a:xfrm>
            <a:prstGeom prst="straightConnector1">
              <a:avLst/>
            </a:prstGeom>
            <a:ln w="38100">
              <a:solidFill>
                <a:srgbClr val="02067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k koppling 7">
              <a:extLst>
                <a:ext uri="{FF2B5EF4-FFF2-40B4-BE49-F238E27FC236}">
                  <a16:creationId xmlns:a16="http://schemas.microsoft.com/office/drawing/2014/main" id="{D5E98F9E-1823-4014-A5F3-060ED983CF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21649" y="2288911"/>
              <a:ext cx="0" cy="1435153"/>
            </a:xfrm>
            <a:prstGeom prst="line">
              <a:avLst/>
            </a:prstGeom>
            <a:ln w="38100">
              <a:solidFill>
                <a:srgbClr val="0206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k koppling 8">
              <a:extLst>
                <a:ext uri="{FF2B5EF4-FFF2-40B4-BE49-F238E27FC236}">
                  <a16:creationId xmlns:a16="http://schemas.microsoft.com/office/drawing/2014/main" id="{94E3EC49-061A-4399-8689-2456ABC945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1424" y="2288911"/>
              <a:ext cx="0" cy="1435153"/>
            </a:xfrm>
            <a:prstGeom prst="line">
              <a:avLst/>
            </a:prstGeom>
            <a:ln w="38100">
              <a:solidFill>
                <a:srgbClr val="0206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k koppling 9">
              <a:extLst>
                <a:ext uri="{FF2B5EF4-FFF2-40B4-BE49-F238E27FC236}">
                  <a16:creationId xmlns:a16="http://schemas.microsoft.com/office/drawing/2014/main" id="{2732ACD3-0CB7-4764-A5B1-5B1FA301BE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8914" y="2288911"/>
              <a:ext cx="0" cy="1435153"/>
            </a:xfrm>
            <a:prstGeom prst="line">
              <a:avLst/>
            </a:prstGeom>
            <a:ln w="38100">
              <a:solidFill>
                <a:srgbClr val="0206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k koppling 10">
              <a:extLst>
                <a:ext uri="{FF2B5EF4-FFF2-40B4-BE49-F238E27FC236}">
                  <a16:creationId xmlns:a16="http://schemas.microsoft.com/office/drawing/2014/main" id="{13E95432-BE5A-4F36-B952-47B21D50B4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4957" y="3315636"/>
              <a:ext cx="0" cy="1435153"/>
            </a:xfrm>
            <a:prstGeom prst="line">
              <a:avLst/>
            </a:prstGeom>
            <a:ln w="38100">
              <a:solidFill>
                <a:srgbClr val="0206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koppling 11">
              <a:extLst>
                <a:ext uri="{FF2B5EF4-FFF2-40B4-BE49-F238E27FC236}">
                  <a16:creationId xmlns:a16="http://schemas.microsoft.com/office/drawing/2014/main" id="{72BA05E3-C009-4869-8A37-8AC153151E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4732" y="3315636"/>
              <a:ext cx="0" cy="1435153"/>
            </a:xfrm>
            <a:prstGeom prst="line">
              <a:avLst/>
            </a:prstGeom>
            <a:ln w="38100">
              <a:solidFill>
                <a:srgbClr val="0206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koppling 12">
              <a:extLst>
                <a:ext uri="{FF2B5EF4-FFF2-40B4-BE49-F238E27FC236}">
                  <a16:creationId xmlns:a16="http://schemas.microsoft.com/office/drawing/2014/main" id="{CEFD96EB-DD46-4AEB-BDCA-5FBC37A4F0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6793" y="3315636"/>
              <a:ext cx="0" cy="1435153"/>
            </a:xfrm>
            <a:prstGeom prst="line">
              <a:avLst/>
            </a:prstGeom>
            <a:ln w="38100">
              <a:solidFill>
                <a:srgbClr val="0206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8FCDC733-B4BE-4343-A214-28FFC0385947}"/>
                </a:ext>
              </a:extLst>
            </p:cNvPr>
            <p:cNvSpPr txBox="1"/>
            <p:nvPr/>
          </p:nvSpPr>
          <p:spPr>
            <a:xfrm>
              <a:off x="4444663" y="2961000"/>
              <a:ext cx="959870" cy="35844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Åtgärda de </a:t>
              </a:r>
            </a:p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upptäckta bristerna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A066061E-F00A-40AC-9BF3-C204968C49DA}"/>
                </a:ext>
              </a:extLst>
            </p:cNvPr>
            <p:cNvSpPr txBox="1"/>
            <p:nvPr/>
          </p:nvSpPr>
          <p:spPr>
            <a:xfrm>
              <a:off x="5218542" y="3718845"/>
              <a:ext cx="959870" cy="35844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Följ upp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07827E13-723D-4AD2-9249-8F917D868385}"/>
                </a:ext>
              </a:extLst>
            </p:cNvPr>
            <p:cNvSpPr txBox="1"/>
            <p:nvPr/>
          </p:nvSpPr>
          <p:spPr>
            <a:xfrm>
              <a:off x="3572553" y="3711552"/>
              <a:ext cx="959870" cy="35844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Genomför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7CD5E24E-51F6-41F3-98D5-8642B78530C6}"/>
                </a:ext>
              </a:extLst>
            </p:cNvPr>
            <p:cNvSpPr txBox="1"/>
            <p:nvPr/>
          </p:nvSpPr>
          <p:spPr>
            <a:xfrm>
              <a:off x="6088616" y="3020671"/>
              <a:ext cx="959870" cy="35844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Klar</a:t>
              </a:r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7520FE32-1870-4E92-B72C-02210ABD2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6663" y="2989994"/>
              <a:ext cx="1079500" cy="1080000"/>
            </a:xfrm>
            <a:prstGeom prst="rect">
              <a:avLst/>
            </a:prstGeom>
          </p:spPr>
        </p:pic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77547129-38C3-4AC3-B0F5-DDE5A0E9BD4B}"/>
                </a:ext>
              </a:extLst>
            </p:cNvPr>
            <p:cNvSpPr txBox="1"/>
            <p:nvPr/>
          </p:nvSpPr>
          <p:spPr>
            <a:xfrm>
              <a:off x="2774589" y="2892858"/>
              <a:ext cx="959870" cy="35844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Planera när</a:t>
              </a:r>
            </a:p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 den ska </a:t>
              </a:r>
            </a:p>
            <a:p>
              <a:pPr algn="ctr"/>
              <a:r>
                <a:rPr lang="sv-SE" sz="1000" b="1" dirty="0">
                  <a:solidFill>
                    <a:srgbClr val="020678"/>
                  </a:solidFill>
                </a:rPr>
                <a:t>genomföras</a:t>
              </a:r>
            </a:p>
          </p:txBody>
        </p:sp>
        <p:sp>
          <p:nvSpPr>
            <p:cNvPr id="20" name="Platshållare för text 5">
              <a:extLst>
                <a:ext uri="{FF2B5EF4-FFF2-40B4-BE49-F238E27FC236}">
                  <a16:creationId xmlns:a16="http://schemas.microsoft.com/office/drawing/2014/main" id="{A49F6E5D-3010-4BF4-BBF9-85668840C91B}"/>
                </a:ext>
              </a:extLst>
            </p:cNvPr>
            <p:cNvSpPr txBox="1">
              <a:spLocks/>
            </p:cNvSpPr>
            <p:nvPr/>
          </p:nvSpPr>
          <p:spPr>
            <a:xfrm>
              <a:off x="2404211" y="1455579"/>
              <a:ext cx="1188158" cy="76174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18" rtl="0" eaLnBrk="1" latinLnBrk="0" hangingPunct="1">
                <a:lnSpc>
                  <a:spcPct val="90000"/>
                </a:lnSpc>
                <a:spcBef>
                  <a:spcPts val="1400"/>
                </a:spcBef>
                <a:spcAft>
                  <a:spcPts val="400"/>
                </a:spcAft>
                <a:buFont typeface="+mj-lt"/>
                <a:buNone/>
                <a:tabLst>
                  <a:tab pos="1862138" algn="l"/>
                  <a:tab pos="9982200" algn="r"/>
                </a:tabLst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862138" indent="0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lang="sv-SE" sz="1400" b="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2073275" indent="-211138" algn="l" defTabSz="914418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‒"/>
                <a:defRPr sz="1200" i="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080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332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1584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836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2088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2340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v-SE" sz="1400" dirty="0"/>
                <a:t>Eller välj bland de hundratals som finns i </a:t>
              </a:r>
              <a:br>
                <a:rPr lang="sv-SE" sz="1400" dirty="0"/>
              </a:br>
              <a:r>
                <a:rPr lang="sv-SE" sz="1400" dirty="0"/>
                <a:t>IA-systemet</a:t>
              </a:r>
            </a:p>
          </p:txBody>
        </p:sp>
        <p:sp>
          <p:nvSpPr>
            <p:cNvPr id="21" name="Platshållare för text 5">
              <a:extLst>
                <a:ext uri="{FF2B5EF4-FFF2-40B4-BE49-F238E27FC236}">
                  <a16:creationId xmlns:a16="http://schemas.microsoft.com/office/drawing/2014/main" id="{D14DD121-DBC1-40DF-85C5-216E0B9AC4A8}"/>
                </a:ext>
              </a:extLst>
            </p:cNvPr>
            <p:cNvSpPr txBox="1">
              <a:spLocks/>
            </p:cNvSpPr>
            <p:nvPr/>
          </p:nvSpPr>
          <p:spPr>
            <a:xfrm>
              <a:off x="4037900" y="1836449"/>
              <a:ext cx="1546343" cy="38492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16000" indent="-228605" algn="l" defTabSz="914418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0000" indent="-288000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lang="sv-SE"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8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80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32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84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836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2088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2340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sv-SE" sz="1400" dirty="0">
                  <a:solidFill>
                    <a:schemeClr val="accent1"/>
                  </a:solidFill>
                </a:rPr>
                <a:t>T.ex. via läsplatta eller telefon </a:t>
              </a:r>
            </a:p>
          </p:txBody>
        </p:sp>
        <p:sp>
          <p:nvSpPr>
            <p:cNvPr id="22" name="Platshållare för text 5">
              <a:extLst>
                <a:ext uri="{FF2B5EF4-FFF2-40B4-BE49-F238E27FC236}">
                  <a16:creationId xmlns:a16="http://schemas.microsoft.com/office/drawing/2014/main" id="{3D6587B6-ADF7-49AD-94D0-E9D60D6FF724}"/>
                </a:ext>
              </a:extLst>
            </p:cNvPr>
            <p:cNvSpPr txBox="1">
              <a:spLocks/>
            </p:cNvSpPr>
            <p:nvPr/>
          </p:nvSpPr>
          <p:spPr>
            <a:xfrm>
              <a:off x="5688903" y="1827532"/>
              <a:ext cx="1411731" cy="38492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16000" indent="-228605" algn="l" defTabSz="914418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0000" indent="-288000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lang="sv-SE"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8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80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32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84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836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2088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2340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sv-SE" sz="1400" dirty="0">
                  <a:solidFill>
                    <a:schemeClr val="accent1"/>
                  </a:solidFill>
                </a:rPr>
                <a:t>Har riskerna minskat?</a:t>
              </a:r>
            </a:p>
          </p:txBody>
        </p:sp>
        <p:sp>
          <p:nvSpPr>
            <p:cNvPr id="23" name="Platshållare för text 5">
              <a:extLst>
                <a:ext uri="{FF2B5EF4-FFF2-40B4-BE49-F238E27FC236}">
                  <a16:creationId xmlns:a16="http://schemas.microsoft.com/office/drawing/2014/main" id="{6D861493-43C8-4CDB-AED0-674612877C3A}"/>
                </a:ext>
              </a:extLst>
            </p:cNvPr>
            <p:cNvSpPr txBox="1">
              <a:spLocks/>
            </p:cNvSpPr>
            <p:nvPr/>
          </p:nvSpPr>
          <p:spPr>
            <a:xfrm>
              <a:off x="3216354" y="4829610"/>
              <a:ext cx="1637721" cy="102790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16000" indent="-228605" algn="l" defTabSz="914418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0000" indent="-288000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lang="sv-SE"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8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80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32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84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836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2088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2340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sv-SE" sz="1400" dirty="0">
                  <a:solidFill>
                    <a:schemeClr val="accent1"/>
                  </a:solidFill>
                </a:rPr>
                <a:t>Kalenderbokningar går ut automatiskt</a:t>
              </a:r>
            </a:p>
          </p:txBody>
        </p:sp>
        <p:sp>
          <p:nvSpPr>
            <p:cNvPr id="24" name="Platshållare för text 5">
              <a:extLst>
                <a:ext uri="{FF2B5EF4-FFF2-40B4-BE49-F238E27FC236}">
                  <a16:creationId xmlns:a16="http://schemas.microsoft.com/office/drawing/2014/main" id="{415C92F5-1B42-42DE-B0A8-6E310D97936A}"/>
                </a:ext>
              </a:extLst>
            </p:cNvPr>
            <p:cNvSpPr txBox="1">
              <a:spLocks/>
            </p:cNvSpPr>
            <p:nvPr/>
          </p:nvSpPr>
          <p:spPr>
            <a:xfrm>
              <a:off x="4870043" y="4837690"/>
              <a:ext cx="1637721" cy="102790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16000" indent="-228605" algn="l" defTabSz="914418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0000" indent="-288000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lang="sv-SE"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8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80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32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84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836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2088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2340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sv-SE" sz="1400" dirty="0">
                  <a:solidFill>
                    <a:schemeClr val="accent1"/>
                  </a:solidFill>
                </a:rPr>
                <a:t>Notiser till åtgärdsansvarig</a:t>
              </a:r>
            </a:p>
          </p:txBody>
        </p:sp>
        <p:sp>
          <p:nvSpPr>
            <p:cNvPr id="25" name="Platshållare för text 5">
              <a:extLst>
                <a:ext uri="{FF2B5EF4-FFF2-40B4-BE49-F238E27FC236}">
                  <a16:creationId xmlns:a16="http://schemas.microsoft.com/office/drawing/2014/main" id="{2BB157F6-8A06-4555-8244-7B845C508559}"/>
                </a:ext>
              </a:extLst>
            </p:cNvPr>
            <p:cNvSpPr txBox="1">
              <a:spLocks/>
            </p:cNvSpPr>
            <p:nvPr/>
          </p:nvSpPr>
          <p:spPr>
            <a:xfrm>
              <a:off x="6549414" y="4829610"/>
              <a:ext cx="1637721" cy="102790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16000" indent="-228605" algn="l" defTabSz="914418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0000" indent="-288000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lang="sv-SE"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8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80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32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84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836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2088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2340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sv-SE" sz="1400" dirty="0">
                  <a:solidFill>
                    <a:schemeClr val="accent1"/>
                  </a:solidFill>
                </a:rPr>
                <a:t>Händelsen blir klarmarkerad i IA-systemet och markeras med en guldstjärna</a:t>
              </a:r>
            </a:p>
          </p:txBody>
        </p:sp>
      </p:grpSp>
      <p:sp>
        <p:nvSpPr>
          <p:cNvPr id="26" name="Rubrik 3">
            <a:extLst>
              <a:ext uri="{FF2B5EF4-FFF2-40B4-BE49-F238E27FC236}">
                <a16:creationId xmlns:a16="http://schemas.microsoft.com/office/drawing/2014/main" id="{5FDD963F-7523-44C1-83DF-41297A9361B5}"/>
              </a:ext>
            </a:extLst>
          </p:cNvPr>
          <p:cNvSpPr txBox="1">
            <a:spLocks/>
          </p:cNvSpPr>
          <p:nvPr/>
        </p:nvSpPr>
        <p:spPr>
          <a:xfrm>
            <a:off x="766762" y="352008"/>
            <a:ext cx="9985375" cy="46887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dirty="0"/>
              <a:t>Processen för riskhantering</a:t>
            </a:r>
          </a:p>
        </p:txBody>
      </p: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5B9B680B-306F-4666-A5E8-ED61AE2A8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4" y="5990596"/>
            <a:ext cx="623892" cy="6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08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7993D72-C382-DE36-7A96-EBB42CE4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7CC3D7-A19D-AC91-F35E-33CE4257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dirty="0"/>
              <a:t>Hämta en mall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6A4A11F-0193-483C-8259-022F8BC2F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640" y="995748"/>
            <a:ext cx="8388720" cy="5862252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5F5C3F85-3AF3-499F-96D9-BC2C9B6F8D48}"/>
              </a:ext>
            </a:extLst>
          </p:cNvPr>
          <p:cNvSpPr/>
          <p:nvPr/>
        </p:nvSpPr>
        <p:spPr>
          <a:xfrm>
            <a:off x="2220685" y="995748"/>
            <a:ext cx="942392" cy="363893"/>
          </a:xfrm>
          <a:prstGeom prst="rect">
            <a:avLst/>
          </a:prstGeom>
          <a:noFill/>
          <a:ln w="38100">
            <a:solidFill>
              <a:srgbClr val="B9F5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4754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7993D72-C382-DE36-7A96-EBB42CE4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7CC3D7-A19D-AC91-F35E-33CE4257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dirty="0"/>
              <a:t>Genomföra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741CEAE-6E63-4FD9-849E-3EAE73F10C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64" y="1674763"/>
            <a:ext cx="6661804" cy="490869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7684459-979B-4497-9705-437BBB248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56" y="1791991"/>
            <a:ext cx="2504419" cy="4931542"/>
          </a:xfrm>
          <a:prstGeom prst="rect">
            <a:avLst/>
          </a:prstGeom>
        </p:spPr>
      </p:pic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C381F43D-542C-497B-BC5C-FB2E0CCA6338}"/>
              </a:ext>
            </a:extLst>
          </p:cNvPr>
          <p:cNvCxnSpPr>
            <a:cxnSpLocks/>
          </p:cNvCxnSpPr>
          <p:nvPr/>
        </p:nvCxnSpPr>
        <p:spPr>
          <a:xfrm>
            <a:off x="4205883" y="2253630"/>
            <a:ext cx="1281116" cy="0"/>
          </a:xfrm>
          <a:prstGeom prst="line">
            <a:avLst/>
          </a:prstGeom>
          <a:ln w="76200">
            <a:solidFill>
              <a:srgbClr val="F6F6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62591E0-C1C1-4600-9B49-3BA7F75CEE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" b="13553"/>
          <a:stretch/>
        </p:blipFill>
        <p:spPr>
          <a:xfrm>
            <a:off x="8054983" y="2253631"/>
            <a:ext cx="2119336" cy="3880470"/>
          </a:xfrm>
          <a:prstGeom prst="rect">
            <a:avLst/>
          </a:prstGeom>
        </p:spPr>
      </p:pic>
      <p:pic>
        <p:nvPicPr>
          <p:cNvPr id="13" name="Bildobjekt 12" descr="En bild som visar text&#10;&#10;Automatiskt genererad beskrivning">
            <a:extLst>
              <a:ext uri="{FF2B5EF4-FFF2-40B4-BE49-F238E27FC236}">
                <a16:creationId xmlns:a16="http://schemas.microsoft.com/office/drawing/2014/main" id="{3B2F84DF-7CA6-4CD1-B85F-4023413C89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" t="1028" r="761" b="717"/>
          <a:stretch/>
        </p:blipFill>
        <p:spPr>
          <a:xfrm>
            <a:off x="1472341" y="2173269"/>
            <a:ext cx="5467083" cy="41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44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29351CB-2905-46B9-A460-5F2396F94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23</a:t>
            </a:fld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C80AD09-A1EA-4BFF-8849-D1E7F2017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7" y="5892800"/>
            <a:ext cx="623892" cy="623892"/>
          </a:xfrm>
          <a:prstGeom prst="rect">
            <a:avLst/>
          </a:prstGeom>
        </p:spPr>
      </p:pic>
      <p:sp>
        <p:nvSpPr>
          <p:cNvPr id="14" name="Platshållare för text 5">
            <a:extLst>
              <a:ext uri="{FF2B5EF4-FFF2-40B4-BE49-F238E27FC236}">
                <a16:creationId xmlns:a16="http://schemas.microsoft.com/office/drawing/2014/main" id="{21A34428-8A40-4423-A205-6EA71647B2F8}"/>
              </a:ext>
            </a:extLst>
          </p:cNvPr>
          <p:cNvSpPr txBox="1">
            <a:spLocks/>
          </p:cNvSpPr>
          <p:nvPr/>
        </p:nvSpPr>
        <p:spPr>
          <a:xfrm>
            <a:off x="7636947" y="4298230"/>
            <a:ext cx="2052944" cy="1215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b="1" dirty="0">
                <a:solidFill>
                  <a:srgbClr val="7DCDFF"/>
                </a:solidFill>
              </a:rPr>
              <a:t>Handlingsplan &amp; rapporter</a:t>
            </a:r>
            <a:endParaRPr lang="sv-SE" sz="1400" dirty="0">
              <a:solidFill>
                <a:srgbClr val="7DCDFF"/>
              </a:solidFill>
            </a:endParaRPr>
          </a:p>
          <a:p>
            <a:pPr marL="0" indent="0">
              <a:spcBef>
                <a:spcPts val="1200"/>
              </a:spcBef>
              <a:buNone/>
              <a:tabLst>
                <a:tab pos="4124325" algn="l"/>
              </a:tabLst>
            </a:pPr>
            <a:r>
              <a:rPr lang="sv-SE" sz="1400" dirty="0">
                <a:solidFill>
                  <a:srgbClr val="7DCDFF"/>
                </a:solidFill>
              </a:rPr>
              <a:t> 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1D4A721D-328C-41DB-9C35-F7358C130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61" y="1884991"/>
            <a:ext cx="2054648" cy="205560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4CFD3ADC-B7C8-4799-9F77-EB863FD1C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200" y="1884991"/>
            <a:ext cx="2055600" cy="2056551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C51D01B4-1E68-46FE-B45F-833799874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291" y="1884991"/>
            <a:ext cx="2055600" cy="2056551"/>
          </a:xfrm>
          <a:prstGeom prst="rect">
            <a:avLst/>
          </a:prstGeom>
        </p:spPr>
      </p:pic>
      <p:sp>
        <p:nvSpPr>
          <p:cNvPr id="18" name="Platshållare för text 5">
            <a:extLst>
              <a:ext uri="{FF2B5EF4-FFF2-40B4-BE49-F238E27FC236}">
                <a16:creationId xmlns:a16="http://schemas.microsoft.com/office/drawing/2014/main" id="{DA860863-03C5-48DF-83CA-5F14A5071D11}"/>
              </a:ext>
            </a:extLst>
          </p:cNvPr>
          <p:cNvSpPr txBox="1">
            <a:spLocks/>
          </p:cNvSpPr>
          <p:nvPr/>
        </p:nvSpPr>
        <p:spPr>
          <a:xfrm>
            <a:off x="5238796" y="4298230"/>
            <a:ext cx="1714408" cy="1215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b="1" dirty="0">
                <a:solidFill>
                  <a:srgbClr val="7DCDFF"/>
                </a:solidFill>
              </a:rPr>
              <a:t>Riskhantering (checklistor) </a:t>
            </a:r>
          </a:p>
          <a:p>
            <a:pPr marL="0" indent="0">
              <a:spcBef>
                <a:spcPts val="1200"/>
              </a:spcBef>
              <a:buNone/>
              <a:tabLst>
                <a:tab pos="4124325" algn="l"/>
              </a:tabLst>
            </a:pPr>
            <a:r>
              <a:rPr lang="sv-SE" sz="1400" dirty="0">
                <a:solidFill>
                  <a:srgbClr val="7DCDFF"/>
                </a:solidFill>
              </a:rPr>
              <a:t> </a:t>
            </a:r>
          </a:p>
        </p:txBody>
      </p:sp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9AD5CE93-25B2-470E-A178-3227D552D40C}"/>
              </a:ext>
            </a:extLst>
          </p:cNvPr>
          <p:cNvSpPr txBox="1">
            <a:spLocks/>
          </p:cNvSpPr>
          <p:nvPr/>
        </p:nvSpPr>
        <p:spPr>
          <a:xfrm>
            <a:off x="2366455" y="4298230"/>
            <a:ext cx="2327860" cy="1215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b="1" dirty="0">
                <a:solidFill>
                  <a:srgbClr val="7DCDFF"/>
                </a:solidFill>
              </a:rPr>
              <a:t>Händelsehantering</a:t>
            </a:r>
          </a:p>
          <a:p>
            <a:pPr marL="0" indent="0">
              <a:spcBef>
                <a:spcPts val="1200"/>
              </a:spcBef>
              <a:buNone/>
              <a:tabLst>
                <a:tab pos="4124325" algn="l"/>
              </a:tabLst>
            </a:pPr>
            <a:r>
              <a:rPr lang="sv-SE" sz="1400" dirty="0">
                <a:solidFill>
                  <a:srgbClr val="7DCDFF"/>
                </a:solidFill>
              </a:rPr>
              <a:t> </a:t>
            </a:r>
          </a:p>
        </p:txBody>
      </p:sp>
      <p:sp>
        <p:nvSpPr>
          <p:cNvPr id="26" name="Rubrik 3">
            <a:extLst>
              <a:ext uri="{FF2B5EF4-FFF2-40B4-BE49-F238E27FC236}">
                <a16:creationId xmlns:a16="http://schemas.microsoft.com/office/drawing/2014/main" id="{FB2C2F0E-4431-4885-84B7-93C1CA6C59CC}"/>
              </a:ext>
            </a:extLst>
          </p:cNvPr>
          <p:cNvSpPr txBox="1">
            <a:spLocks/>
          </p:cNvSpPr>
          <p:nvPr/>
        </p:nvSpPr>
        <p:spPr>
          <a:xfrm>
            <a:off x="766763" y="421481"/>
            <a:ext cx="9985375" cy="102790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dirty="0">
                <a:solidFill>
                  <a:srgbClr val="7DCDFF"/>
                </a:solidFill>
              </a:rPr>
              <a:t>IA-systemets olika delar</a:t>
            </a:r>
            <a:br>
              <a:rPr lang="sv-SE" sz="2800" dirty="0">
                <a:solidFill>
                  <a:srgbClr val="7DCDFF"/>
                </a:solidFill>
              </a:rPr>
            </a:br>
            <a:endParaRPr lang="sv-SE" dirty="0">
              <a:solidFill>
                <a:srgbClr val="7DCD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47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7993D72-C382-DE36-7A96-EBB42CE4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7CC3D7-A19D-AC91-F35E-33CE4257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dirty="0"/>
              <a:t>Handlingsplan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EB8912DE-C13D-4C94-9CC0-3E723479B5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6"/>
          <a:stretch/>
        </p:blipFill>
        <p:spPr>
          <a:xfrm>
            <a:off x="1003942" y="2023888"/>
            <a:ext cx="10184115" cy="449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09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7993D72-C382-DE36-7A96-EBB42CE4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25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7CC3D7-A19D-AC91-F35E-33CE4257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dirty="0"/>
              <a:t>Rapporter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F1005215-314E-4B90-A7DB-9B968D275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5" r="5204" b="6837"/>
          <a:stretch/>
        </p:blipFill>
        <p:spPr>
          <a:xfrm>
            <a:off x="1197492" y="1170417"/>
            <a:ext cx="9797016" cy="52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47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7993D72-C382-DE36-7A96-EBB42CE4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26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7CC3D7-A19D-AC91-F35E-33CE4257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dirty="0"/>
              <a:t>Rapporter fördjupning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7FC22DA1-AB86-4301-A803-B0DC779B0100}"/>
              </a:ext>
            </a:extLst>
          </p:cNvPr>
          <p:cNvGrpSpPr/>
          <p:nvPr/>
        </p:nvGrpSpPr>
        <p:grpSpPr>
          <a:xfrm>
            <a:off x="4160104" y="1059473"/>
            <a:ext cx="4608512" cy="5377046"/>
            <a:chOff x="2396634" y="1248912"/>
            <a:chExt cx="4608512" cy="5377046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230BE67C-317F-4749-90F8-570BBCFC8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634" y="1248912"/>
              <a:ext cx="4608512" cy="3120984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E1C06DEC-1CA8-4890-9952-607656E91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274" y="4369896"/>
              <a:ext cx="4600872" cy="2256062"/>
            </a:xfrm>
            <a:prstGeom prst="rect">
              <a:avLst/>
            </a:prstGeom>
          </p:spPr>
        </p:pic>
      </p:grp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562B9B1-D327-46DF-8954-A757ECF9D5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" t="1589" r="1164" b="753"/>
          <a:stretch/>
        </p:blipFill>
        <p:spPr>
          <a:xfrm>
            <a:off x="1682233" y="4507207"/>
            <a:ext cx="4464497" cy="2234773"/>
          </a:xfrm>
          <a:prstGeom prst="rect">
            <a:avLst/>
          </a:prstGeom>
        </p:spPr>
      </p:pic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41BFAD3F-748C-46E4-B69E-F1019DBDEB7D}"/>
              </a:ext>
            </a:extLst>
          </p:cNvPr>
          <p:cNvCxnSpPr>
            <a:cxnSpLocks/>
          </p:cNvCxnSpPr>
          <p:nvPr/>
        </p:nvCxnSpPr>
        <p:spPr>
          <a:xfrm flipH="1">
            <a:off x="3115270" y="2450686"/>
            <a:ext cx="1598425" cy="2319944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949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7993D72-C382-DE36-7A96-EBB42CE4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27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7CC3D7-A19D-AC91-F35E-33CE4257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dirty="0"/>
              <a:t>Exempelrapport – Skadade kroppsdelar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DAA95728-A15E-4D24-B4C6-D4A7C4A1F8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t="1701" r="2527" b="1701"/>
          <a:stretch/>
        </p:blipFill>
        <p:spPr>
          <a:xfrm>
            <a:off x="1272817" y="1197036"/>
            <a:ext cx="5715322" cy="5007710"/>
          </a:xfrm>
          <a:prstGeom prst="rect">
            <a:avLst/>
          </a:prstGeom>
        </p:spPr>
      </p:pic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CCA7D886-9290-4AB6-93D2-D2450C85F8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t="1501" r="3500" b="1501"/>
          <a:stretch/>
        </p:blipFill>
        <p:spPr>
          <a:xfrm>
            <a:off x="6504398" y="2626517"/>
            <a:ext cx="4487451" cy="3948115"/>
          </a:xfrm>
          <a:prstGeom prst="rect">
            <a:avLst/>
          </a:prstGeom>
        </p:spPr>
      </p:pic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07489570-5C74-4718-BD78-AE876418E638}"/>
              </a:ext>
            </a:extLst>
          </p:cNvPr>
          <p:cNvCxnSpPr>
            <a:cxnSpLocks/>
          </p:cNvCxnSpPr>
          <p:nvPr/>
        </p:nvCxnSpPr>
        <p:spPr>
          <a:xfrm>
            <a:off x="5543550" y="3569343"/>
            <a:ext cx="1181100" cy="621657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670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C8AB6AE1-DA9C-41EB-9522-408EA4A9B2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299" y="1449388"/>
            <a:ext cx="5275364" cy="4630200"/>
          </a:xfrm>
          <a:prstGeom prst="rect">
            <a:avLst/>
          </a:prstGeom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7993D72-C382-DE36-7A96-EBB42CE4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28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7CC3D7-A19D-AC91-F35E-33CE4257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dirty="0"/>
              <a:t>Hjälpguider där du är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C29B075-0FCB-4CE2-83FC-85854ADA3460}"/>
              </a:ext>
            </a:extLst>
          </p:cNvPr>
          <p:cNvSpPr/>
          <p:nvPr/>
        </p:nvSpPr>
        <p:spPr>
          <a:xfrm>
            <a:off x="10727927" y="5671979"/>
            <a:ext cx="527844" cy="532767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latshållare för text 5">
            <a:extLst>
              <a:ext uri="{FF2B5EF4-FFF2-40B4-BE49-F238E27FC236}">
                <a16:creationId xmlns:a16="http://schemas.microsoft.com/office/drawing/2014/main" id="{07426623-83E7-4B5B-9297-A6C03B836B2C}"/>
              </a:ext>
            </a:extLst>
          </p:cNvPr>
          <p:cNvSpPr txBox="1">
            <a:spLocks/>
          </p:cNvSpPr>
          <p:nvPr/>
        </p:nvSpPr>
        <p:spPr>
          <a:xfrm>
            <a:off x="766762" y="1592263"/>
            <a:ext cx="6118210" cy="43894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Fri tillgång till stöd, tips och fördjupning i guideportalen som nås via glödlampan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Visar relevanta guider där du är i systemet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Support </a:t>
            </a:r>
            <a:r>
              <a:rPr lang="sv-SE" dirty="0">
                <a:solidFill>
                  <a:srgbClr val="020678"/>
                </a:solidFill>
              </a:rPr>
              <a:t>via</a:t>
            </a:r>
            <a:r>
              <a:rPr lang="sv-SE" dirty="0"/>
              <a:t> e-post för </a:t>
            </a:r>
            <a:r>
              <a:rPr lang="sv-SE" dirty="0">
                <a:solidFill>
                  <a:srgbClr val="020678"/>
                </a:solidFill>
              </a:rPr>
              <a:t>superanvändare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2220374-7DA5-414A-80B3-8A40449B552C}"/>
              </a:ext>
            </a:extLst>
          </p:cNvPr>
          <p:cNvSpPr/>
          <p:nvPr/>
        </p:nvSpPr>
        <p:spPr>
          <a:xfrm>
            <a:off x="5867299" y="1449388"/>
            <a:ext cx="4860628" cy="46302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F386C7B-90A1-4371-A45B-0A719E665BDB}"/>
              </a:ext>
            </a:extLst>
          </p:cNvPr>
          <p:cNvSpPr/>
          <p:nvPr/>
        </p:nvSpPr>
        <p:spPr>
          <a:xfrm>
            <a:off x="10697569" y="1449387"/>
            <a:ext cx="527844" cy="4222591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543E6EDD-4D05-4BCF-8B04-3A6CE4C238F9}"/>
              </a:ext>
            </a:extLst>
          </p:cNvPr>
          <p:cNvSpPr txBox="1"/>
          <p:nvPr/>
        </p:nvSpPr>
        <p:spPr>
          <a:xfrm>
            <a:off x="1863119" y="3786981"/>
            <a:ext cx="29078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u="sng" dirty="0">
                <a:solidFill>
                  <a:srgbClr val="0206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Länk till Guideportalen</a:t>
            </a:r>
            <a:endParaRPr lang="sv-SE" sz="2000" dirty="0">
              <a:solidFill>
                <a:srgbClr val="020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69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DB35E46A-F10E-4078-B680-737AF3923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80AF7786-AB26-4F6D-9B96-E1FD7E3D889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29</a:t>
            </a:fld>
            <a:endParaRPr lang="sv-SE" dirty="0"/>
          </a:p>
        </p:txBody>
      </p:sp>
      <p:sp>
        <p:nvSpPr>
          <p:cNvPr id="17" name="Platshållare för text 5">
            <a:extLst>
              <a:ext uri="{FF2B5EF4-FFF2-40B4-BE49-F238E27FC236}">
                <a16:creationId xmlns:a16="http://schemas.microsoft.com/office/drawing/2014/main" id="{6012C9D0-48E1-4AC1-A501-B776DD3A09A4}"/>
              </a:ext>
            </a:extLst>
          </p:cNvPr>
          <p:cNvSpPr txBox="1">
            <a:spLocks/>
          </p:cNvSpPr>
          <p:nvPr/>
        </p:nvSpPr>
        <p:spPr>
          <a:xfrm>
            <a:off x="515938" y="4856163"/>
            <a:ext cx="7503176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sv-SE" sz="2000" dirty="0"/>
          </a:p>
        </p:txBody>
      </p:sp>
      <p:sp>
        <p:nvSpPr>
          <p:cNvPr id="18" name="Platshållare för text 5">
            <a:extLst>
              <a:ext uri="{FF2B5EF4-FFF2-40B4-BE49-F238E27FC236}">
                <a16:creationId xmlns:a16="http://schemas.microsoft.com/office/drawing/2014/main" id="{4B3B767C-95B9-438B-80B4-B9927EAED64F}"/>
              </a:ext>
            </a:extLst>
          </p:cNvPr>
          <p:cNvSpPr txBox="1">
            <a:spLocks/>
          </p:cNvSpPr>
          <p:nvPr/>
        </p:nvSpPr>
        <p:spPr>
          <a:xfrm>
            <a:off x="766766" y="1744663"/>
            <a:ext cx="5786439" cy="22177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445720D8-BA8F-474D-9071-6D6226F4D135}"/>
              </a:ext>
            </a:extLst>
          </p:cNvPr>
          <p:cNvSpPr txBox="1">
            <a:spLocks/>
          </p:cNvSpPr>
          <p:nvPr/>
        </p:nvSpPr>
        <p:spPr>
          <a:xfrm>
            <a:off x="766766" y="399749"/>
            <a:ext cx="4564652" cy="6386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Nästa steg</a:t>
            </a:r>
            <a:endParaRPr lang="sv-SE" sz="3200" b="0" dirty="0"/>
          </a:p>
        </p:txBody>
      </p:sp>
      <p:sp>
        <p:nvSpPr>
          <p:cNvPr id="13" name="Platshållare för text 5">
            <a:extLst>
              <a:ext uri="{FF2B5EF4-FFF2-40B4-BE49-F238E27FC236}">
                <a16:creationId xmlns:a16="http://schemas.microsoft.com/office/drawing/2014/main" id="{D8942E78-66D0-4B81-BE14-D0B5BA6BD5EB}"/>
              </a:ext>
            </a:extLst>
          </p:cNvPr>
          <p:cNvSpPr txBox="1">
            <a:spLocks/>
          </p:cNvSpPr>
          <p:nvPr/>
        </p:nvSpPr>
        <p:spPr>
          <a:xfrm>
            <a:off x="766766" y="1744662"/>
            <a:ext cx="5786439" cy="43894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Maila </a:t>
            </a:r>
            <a:r>
              <a:rPr lang="sv-SE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iasupport@afaforsakring.se</a:t>
            </a:r>
            <a:r>
              <a:rPr lang="sv-SE" dirty="0"/>
              <a:t> för att få ett testkonto. Uppge ert organisationsnummer, antal anställda samt dina kontaktuppgifter</a:t>
            </a:r>
          </a:p>
          <a:p>
            <a:r>
              <a:rPr lang="sv-SE" dirty="0"/>
              <a:t>Konfigurera, testa och utvärdera IA-systemet</a:t>
            </a:r>
            <a:br>
              <a:rPr lang="sv-SE" dirty="0"/>
            </a:br>
            <a:r>
              <a:rPr lang="sv-SE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https://www.iasystemet.se/kom-igang-med-ia-systemet</a:t>
            </a:r>
            <a:endParaRPr lang="sv-SE" dirty="0"/>
          </a:p>
          <a:p>
            <a:r>
              <a:rPr lang="sv-SE" dirty="0"/>
              <a:t>Fatta beslut och skicka in avtal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7650FB7-F130-469A-8354-B41EB1D2E7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4" y="5990596"/>
            <a:ext cx="623892" cy="6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63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7993D72-C382-DE36-7A96-EBB42CE41FF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991849" y="6204746"/>
            <a:ext cx="684213" cy="18256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sv-SE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5648878-A59E-2BA7-5024-00CEA3AB57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92438" y="410626"/>
            <a:ext cx="586800" cy="4752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7CC3D7-A19D-AC91-F35E-33CE4257C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6118210" cy="1027907"/>
          </a:xfrm>
        </p:spPr>
        <p:txBody>
          <a:bodyPr anchor="t">
            <a:normAutofit/>
          </a:bodyPr>
          <a:lstStyle/>
          <a:p>
            <a:r>
              <a:rPr lang="sv-SE" dirty="0"/>
              <a:t>Vår verksamhet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5D3EE7D-3067-405A-8FAC-37F144C08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3813" y="1449388"/>
            <a:ext cx="4704374" cy="468799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3C88375-8002-4ED8-AC6F-690D404D6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5892800"/>
            <a:ext cx="623892" cy="6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5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680EA99-963A-4A88-9A93-F90B9105D5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4" y="3282"/>
            <a:ext cx="12180330" cy="685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2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80AF7786-AB26-4F6D-9B96-E1FD7E3D889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968455" y="6155603"/>
            <a:ext cx="684213" cy="182562"/>
          </a:xfrm>
        </p:spPr>
        <p:txBody>
          <a:bodyPr/>
          <a:lstStyle/>
          <a:p>
            <a:fld id="{AE086683-F536-42AB-ABBC-F4803DFE8DBC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9E42CA6F-69C1-4D49-8AB2-F93523875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43" y="433278"/>
            <a:ext cx="9985375" cy="1027907"/>
          </a:xfrm>
        </p:spPr>
        <p:txBody>
          <a:bodyPr/>
          <a:lstStyle/>
          <a:p>
            <a:r>
              <a:rPr lang="sv-SE" sz="2800" dirty="0"/>
              <a:t>Systemstödet IA</a:t>
            </a:r>
          </a:p>
        </p:txBody>
      </p:sp>
      <p:sp>
        <p:nvSpPr>
          <p:cNvPr id="13" name="Platshållare för text 5">
            <a:extLst>
              <a:ext uri="{FF2B5EF4-FFF2-40B4-BE49-F238E27FC236}">
                <a16:creationId xmlns:a16="http://schemas.microsoft.com/office/drawing/2014/main" id="{2CA7B5C5-89B1-45AA-A447-3ABCDB6CC46E}"/>
              </a:ext>
            </a:extLst>
          </p:cNvPr>
          <p:cNvSpPr txBox="1">
            <a:spLocks/>
          </p:cNvSpPr>
          <p:nvPr/>
        </p:nvSpPr>
        <p:spPr>
          <a:xfrm>
            <a:off x="3990353" y="3663896"/>
            <a:ext cx="2105647" cy="26742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b="1" dirty="0"/>
              <a:t>Systematisk rapportering</a:t>
            </a:r>
          </a:p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sz="1400" dirty="0"/>
              <a:t>För rapportering och uppföljning av händelser och risker på arbetsplatser</a:t>
            </a:r>
          </a:p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sz="1400" dirty="0"/>
              <a:t>Kostnadsfritt för företag/organisationer </a:t>
            </a:r>
            <a:br>
              <a:rPr lang="sv-SE" sz="1400" dirty="0"/>
            </a:br>
            <a:r>
              <a:rPr lang="sv-SE" sz="1400" dirty="0"/>
              <a:t>som har våra arbetsskadeförsäkringar (TFA,TFA-KR eller PSA)</a:t>
            </a:r>
          </a:p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endParaRPr lang="sv-SE" sz="1400" dirty="0"/>
          </a:p>
          <a:p>
            <a:pPr marL="0" indent="0">
              <a:spcBef>
                <a:spcPts val="1200"/>
              </a:spcBef>
              <a:buNone/>
              <a:tabLst>
                <a:tab pos="4124325" algn="l"/>
              </a:tabLst>
            </a:pPr>
            <a:r>
              <a:rPr lang="sv-SE" sz="1400" dirty="0"/>
              <a:t> 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5CF3E036-2C56-4C9E-90BB-2C4AC4206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532" y="1328001"/>
            <a:ext cx="2052000" cy="2052000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B478C2A7-31A9-41ED-9664-06A124163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179" y="1328001"/>
            <a:ext cx="2051050" cy="2052000"/>
          </a:xfrm>
          <a:prstGeom prst="rect">
            <a:avLst/>
          </a:prstGeom>
        </p:spPr>
      </p:pic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270FA53-AE97-41C9-AEAF-564F49D6F7C3}"/>
              </a:ext>
            </a:extLst>
          </p:cNvPr>
          <p:cNvSpPr txBox="1">
            <a:spLocks/>
          </p:cNvSpPr>
          <p:nvPr/>
        </p:nvSpPr>
        <p:spPr>
          <a:xfrm>
            <a:off x="1770532" y="3663893"/>
            <a:ext cx="2219820" cy="24907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b="1" dirty="0"/>
              <a:t>Webbaserat system</a:t>
            </a:r>
          </a:p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sz="1400" dirty="0"/>
              <a:t>Funnits sedan 1997</a:t>
            </a:r>
          </a:p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sz="1400" dirty="0" err="1"/>
              <a:t>Branschanpassat</a:t>
            </a:r>
            <a:endParaRPr lang="sv-SE" sz="1400" dirty="0"/>
          </a:p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sz="1400" dirty="0"/>
              <a:t>Kan användas internationellt</a:t>
            </a:r>
          </a:p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sz="1400" dirty="0"/>
              <a:t>Över 1,3 miljoner arbetar </a:t>
            </a:r>
            <a:br>
              <a:rPr lang="sv-SE" sz="1400" dirty="0"/>
            </a:br>
            <a:r>
              <a:rPr lang="sv-SE" sz="1400" dirty="0"/>
              <a:t>på företag/organisationer som använder </a:t>
            </a:r>
            <a:br>
              <a:rPr lang="sv-SE" sz="1400" dirty="0"/>
            </a:br>
            <a:r>
              <a:rPr lang="sv-SE" sz="1400" dirty="0"/>
              <a:t>IA-systemet</a:t>
            </a:r>
          </a:p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endParaRPr lang="sv-SE" sz="1400" dirty="0"/>
          </a:p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endParaRPr lang="sv-SE" b="1" dirty="0"/>
          </a:p>
        </p:txBody>
      </p:sp>
      <p:sp>
        <p:nvSpPr>
          <p:cNvPr id="26" name="Platshållare för text 5">
            <a:extLst>
              <a:ext uri="{FF2B5EF4-FFF2-40B4-BE49-F238E27FC236}">
                <a16:creationId xmlns:a16="http://schemas.microsoft.com/office/drawing/2014/main" id="{18A31DE9-6517-477C-92E0-37F893560D62}"/>
              </a:ext>
            </a:extLst>
          </p:cNvPr>
          <p:cNvSpPr txBox="1">
            <a:spLocks/>
          </p:cNvSpPr>
          <p:nvPr/>
        </p:nvSpPr>
        <p:spPr>
          <a:xfrm>
            <a:off x="6210179" y="3663894"/>
            <a:ext cx="2052944" cy="24907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b="1" dirty="0"/>
              <a:t>Integrationer </a:t>
            </a:r>
            <a:br>
              <a:rPr lang="sv-SE" sz="1400" dirty="0"/>
            </a:br>
            <a:br>
              <a:rPr lang="sv-SE" sz="1400" dirty="0"/>
            </a:br>
            <a:br>
              <a:rPr lang="sv-SE" sz="1400" dirty="0"/>
            </a:br>
            <a:r>
              <a:rPr lang="sv-SE" sz="1400" dirty="0"/>
              <a:t>Kan integreras med andra system i er organisation</a:t>
            </a:r>
          </a:p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sz="1400" dirty="0"/>
              <a:t>Organisationsstruktur och chefer kan automatiseras via importer</a:t>
            </a:r>
          </a:p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sz="1400" dirty="0"/>
              <a:t>Data från systemet kan hämtas via exporter</a:t>
            </a:r>
          </a:p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sz="1400" dirty="0"/>
              <a:t>Inloggning kan ske via </a:t>
            </a:r>
            <a:r>
              <a:rPr lang="sv-SE" sz="1400" dirty="0" err="1"/>
              <a:t>Single</a:t>
            </a:r>
            <a:r>
              <a:rPr lang="sv-SE" sz="1400" dirty="0"/>
              <a:t> </a:t>
            </a:r>
            <a:r>
              <a:rPr lang="sv-SE" sz="1400" dirty="0" err="1"/>
              <a:t>sign</a:t>
            </a:r>
            <a:r>
              <a:rPr lang="sv-SE" sz="1400" dirty="0"/>
              <a:t>-on (SSO)</a:t>
            </a:r>
          </a:p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endParaRPr lang="sv-SE" sz="1400" dirty="0"/>
          </a:p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endParaRPr lang="sv-SE" b="1" dirty="0"/>
          </a:p>
        </p:txBody>
      </p:sp>
      <p:pic>
        <p:nvPicPr>
          <p:cNvPr id="29" name="Bildobjekt 28" descr="En bild som visar diagram&#10;&#10;Automatiskt genererad beskrivning">
            <a:extLst>
              <a:ext uri="{FF2B5EF4-FFF2-40B4-BE49-F238E27FC236}">
                <a16:creationId xmlns:a16="http://schemas.microsoft.com/office/drawing/2014/main" id="{4CCDB04B-12CE-4F08-9B9A-197F44BC5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353" y="1283606"/>
            <a:ext cx="2051051" cy="2052000"/>
          </a:xfrm>
          <a:prstGeom prst="rect">
            <a:avLst/>
          </a:prstGeom>
        </p:spPr>
      </p:pic>
      <p:sp>
        <p:nvSpPr>
          <p:cNvPr id="30" name="Platshållare för text 5">
            <a:extLst>
              <a:ext uri="{FF2B5EF4-FFF2-40B4-BE49-F238E27FC236}">
                <a16:creationId xmlns:a16="http://schemas.microsoft.com/office/drawing/2014/main" id="{2B50FBC7-785F-447B-B94B-EC557D0D5532}"/>
              </a:ext>
            </a:extLst>
          </p:cNvPr>
          <p:cNvSpPr txBox="1">
            <a:spLocks/>
          </p:cNvSpPr>
          <p:nvPr/>
        </p:nvSpPr>
        <p:spPr>
          <a:xfrm>
            <a:off x="8429999" y="3663896"/>
            <a:ext cx="2051051" cy="26742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b="1" dirty="0"/>
              <a:t>GDPR</a:t>
            </a:r>
            <a:br>
              <a:rPr lang="sv-SE" b="1" dirty="0"/>
            </a:br>
            <a:endParaRPr lang="sv-SE" b="1" dirty="0"/>
          </a:p>
          <a:p>
            <a:pPr marL="0" indent="0">
              <a:lnSpc>
                <a:spcPct val="100000"/>
              </a:lnSpc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sz="1400" dirty="0" err="1"/>
              <a:t>Afa</a:t>
            </a:r>
            <a:r>
              <a:rPr lang="sv-SE" sz="1400" dirty="0"/>
              <a:t> Försäkring är personuppgiftsbiträde i förhållande till användarorganisationen som är personuppgiftsansvarig</a:t>
            </a:r>
          </a:p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sz="1400" dirty="0"/>
              <a:t>Drift och utveckling sköts av </a:t>
            </a:r>
            <a:r>
              <a:rPr lang="sv-SE" sz="1400" dirty="0" err="1"/>
              <a:t>Afa</a:t>
            </a:r>
            <a:r>
              <a:rPr lang="sv-SE" sz="1400" dirty="0"/>
              <a:t> Försäkring </a:t>
            </a:r>
          </a:p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sz="1400" dirty="0"/>
              <a:t> </a:t>
            </a:r>
          </a:p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endParaRPr lang="sv-SE" sz="1400" dirty="0"/>
          </a:p>
          <a:p>
            <a:pPr marL="0" indent="0">
              <a:spcBef>
                <a:spcPts val="1200"/>
              </a:spcBef>
              <a:buNone/>
              <a:tabLst>
                <a:tab pos="4124325" algn="l"/>
              </a:tabLst>
            </a:pPr>
            <a:r>
              <a:rPr lang="sv-SE" sz="1400" dirty="0"/>
              <a:t> </a:t>
            </a:r>
          </a:p>
        </p:txBody>
      </p:sp>
      <p:pic>
        <p:nvPicPr>
          <p:cNvPr id="5" name="Bildobjekt 4" descr="En bild som visar tillbehör&#10;&#10;Automatiskt genererad beskrivning">
            <a:extLst>
              <a:ext uri="{FF2B5EF4-FFF2-40B4-BE49-F238E27FC236}">
                <a16:creationId xmlns:a16="http://schemas.microsoft.com/office/drawing/2014/main" id="{8B8DCECD-730B-446E-B56B-A289076C2E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99" y="1328001"/>
            <a:ext cx="2051051" cy="2052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3E570A8-D8D7-42BF-B457-BF685077D6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352" y="1328001"/>
            <a:ext cx="2051051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25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5648878-A59E-2BA7-5024-00CEA3AB57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053" y="6620571"/>
            <a:ext cx="6118211" cy="205074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* Arbetsmiljöverkets definition i AFS 2001:1</a:t>
            </a:r>
          </a:p>
          <a:p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7993D72-C382-DE36-7A96-EBB42CE41FF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>
                <a:solidFill>
                  <a:schemeClr val="accent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7CC3D7-A19D-AC91-F35E-33CE4257C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7442054" cy="1027907"/>
          </a:xfrm>
        </p:spPr>
        <p:txBody>
          <a:bodyPr anchor="t">
            <a:normAutofit/>
          </a:bodyPr>
          <a:lstStyle/>
          <a:p>
            <a:r>
              <a:rPr lang="sv-SE" dirty="0"/>
              <a:t>IA-systemet – Ett stöd i det systematiska arbetsmiljöarbetet (SAM-hjulet)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6CBC96E-4DFA-4987-AFA7-94A19D89287E}"/>
              </a:ext>
            </a:extLst>
          </p:cNvPr>
          <p:cNvGraphicFramePr/>
          <p:nvPr/>
        </p:nvGraphicFramePr>
        <p:xfrm>
          <a:off x="3143672" y="2901887"/>
          <a:ext cx="6096000" cy="34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ruta 12">
            <a:extLst>
              <a:ext uri="{FF2B5EF4-FFF2-40B4-BE49-F238E27FC236}">
                <a16:creationId xmlns:a16="http://schemas.microsoft.com/office/drawing/2014/main" id="{A78E807D-ACB4-42E5-B3BB-4AB931AB7D00}"/>
              </a:ext>
            </a:extLst>
          </p:cNvPr>
          <p:cNvSpPr txBox="1"/>
          <p:nvPr/>
        </p:nvSpPr>
        <p:spPr>
          <a:xfrm>
            <a:off x="4601558" y="3600847"/>
            <a:ext cx="1140056" cy="307777"/>
          </a:xfrm>
          <a:prstGeom prst="rect">
            <a:avLst/>
          </a:prstGeom>
          <a:solidFill>
            <a:srgbClr val="020678"/>
          </a:solidFill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chemeClr val="bg1"/>
                </a:solidFill>
              </a:rPr>
              <a:t>Kontrollera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E59DEDDB-089C-41BD-AE84-AC8C48F2A949}"/>
              </a:ext>
            </a:extLst>
          </p:cNvPr>
          <p:cNvSpPr txBox="1"/>
          <p:nvPr/>
        </p:nvSpPr>
        <p:spPr>
          <a:xfrm>
            <a:off x="4741019" y="5489494"/>
            <a:ext cx="86113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3D6ADC"/>
                </a:solidFill>
              </a:rPr>
              <a:t>Åtgärda</a:t>
            </a:r>
            <a:endParaRPr lang="sv-SE" b="1" dirty="0">
              <a:solidFill>
                <a:srgbClr val="3D6ADC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22742FF-05B3-4887-8D46-D1B9BF71722B}"/>
              </a:ext>
            </a:extLst>
          </p:cNvPr>
          <p:cNvSpPr txBox="1"/>
          <p:nvPr/>
        </p:nvSpPr>
        <p:spPr>
          <a:xfrm>
            <a:off x="6746661" y="3600846"/>
            <a:ext cx="1109599" cy="307777"/>
          </a:xfrm>
          <a:prstGeom prst="rect">
            <a:avLst/>
          </a:prstGeom>
          <a:solidFill>
            <a:srgbClr val="7DCDFF"/>
          </a:solidFill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3CD2"/>
                </a:solidFill>
              </a:rPr>
              <a:t>Undersöka</a:t>
            </a:r>
            <a:endParaRPr lang="sv-SE" b="1" dirty="0">
              <a:solidFill>
                <a:srgbClr val="003CD2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0AAEEF28-A2BC-4A62-A7F9-9E0191B55746}"/>
              </a:ext>
            </a:extLst>
          </p:cNvPr>
          <p:cNvSpPr txBox="1"/>
          <p:nvPr/>
        </p:nvSpPr>
        <p:spPr>
          <a:xfrm>
            <a:off x="6616819" y="5495129"/>
            <a:ext cx="1249060" cy="307777"/>
          </a:xfrm>
          <a:prstGeom prst="rect">
            <a:avLst/>
          </a:prstGeom>
          <a:solidFill>
            <a:srgbClr val="003CD2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CDEFFB"/>
                </a:solidFill>
              </a:rPr>
              <a:t>Riskbedöma</a:t>
            </a:r>
            <a:endParaRPr lang="sv-SE" b="1" dirty="0">
              <a:solidFill>
                <a:srgbClr val="CDEFFB"/>
              </a:solidFill>
            </a:endParaRP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0CA4EB26-CC13-4CCD-8862-BDB4FD3C7D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726" y="4333909"/>
            <a:ext cx="623892" cy="623892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F7F0FFEF-54AB-42B9-8E2D-B83C7129A754}"/>
              </a:ext>
            </a:extLst>
          </p:cNvPr>
          <p:cNvSpPr/>
          <p:nvPr/>
        </p:nvSpPr>
        <p:spPr>
          <a:xfrm>
            <a:off x="2415709" y="2994333"/>
            <a:ext cx="2079568" cy="9142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Kontrollera att åtgärderna fick effekt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04FAE667-2B3F-4BFF-B14B-DC073CE73BE4}"/>
              </a:ext>
            </a:extLst>
          </p:cNvPr>
          <p:cNvSpPr/>
          <p:nvPr/>
        </p:nvSpPr>
        <p:spPr>
          <a:xfrm>
            <a:off x="7988503" y="2994333"/>
            <a:ext cx="2079568" cy="914290"/>
          </a:xfrm>
          <a:prstGeom prst="rect">
            <a:avLst/>
          </a:prstGeom>
          <a:solidFill>
            <a:srgbClr val="7D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003CD2"/>
                </a:solidFill>
              </a:rPr>
              <a:t>Kartlägg riskerna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18CD0C2-1908-4AC8-8911-45854316302C}"/>
              </a:ext>
            </a:extLst>
          </p:cNvPr>
          <p:cNvSpPr/>
          <p:nvPr/>
        </p:nvSpPr>
        <p:spPr>
          <a:xfrm>
            <a:off x="3278636" y="1773518"/>
            <a:ext cx="5634728" cy="850829"/>
          </a:xfrm>
          <a:prstGeom prst="rect">
            <a:avLst/>
          </a:prstGeom>
          <a:noFill/>
          <a:ln>
            <a:solidFill>
              <a:srgbClr val="0206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020678"/>
                </a:solidFill>
              </a:rPr>
              <a:t>Systematiskt arbetsmiljöarbete är att ”undersöka, genomföra och följa upp verksamheten på ett sådant sätt att ohälsa och olycksfall i arbetet förebyggs och en tillfredsställande arbetsmiljö uppnås”*.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A7395C0C-47B3-46BB-AA46-591B5A096266}"/>
              </a:ext>
            </a:extLst>
          </p:cNvPr>
          <p:cNvSpPr/>
          <p:nvPr/>
        </p:nvSpPr>
        <p:spPr>
          <a:xfrm>
            <a:off x="7988503" y="5495129"/>
            <a:ext cx="2079568" cy="914290"/>
          </a:xfrm>
          <a:prstGeom prst="rect">
            <a:avLst/>
          </a:prstGeom>
          <a:solidFill>
            <a:srgbClr val="003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CDEFFB"/>
                </a:solidFill>
              </a:rPr>
              <a:t>Bedöm och prioritera riskerna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540B9002-484F-4751-9AA3-AC3CF54941D6}"/>
              </a:ext>
            </a:extLst>
          </p:cNvPr>
          <p:cNvSpPr/>
          <p:nvPr/>
        </p:nvSpPr>
        <p:spPr>
          <a:xfrm>
            <a:off x="2508060" y="5493491"/>
            <a:ext cx="2079568" cy="9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3D6ADC"/>
                </a:solidFill>
              </a:rPr>
              <a:t>Gör en handlingsplan för hur, när</a:t>
            </a:r>
            <a:br>
              <a:rPr lang="sv-SE" sz="1400" dirty="0">
                <a:solidFill>
                  <a:srgbClr val="3D6ADC"/>
                </a:solidFill>
              </a:rPr>
            </a:br>
            <a:r>
              <a:rPr lang="sv-SE" sz="1400" dirty="0">
                <a:solidFill>
                  <a:srgbClr val="3D6ADC"/>
                </a:solidFill>
              </a:rPr>
              <a:t>och av vem riskerna ska åtgärdas</a:t>
            </a:r>
          </a:p>
        </p:txBody>
      </p:sp>
    </p:spTree>
    <p:extLst>
      <p:ext uri="{BB962C8B-B14F-4D97-AF65-F5344CB8AC3E}">
        <p14:creationId xmlns:p14="http://schemas.microsoft.com/office/powerpoint/2010/main" val="3045834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80AF7786-AB26-4F6D-9B96-E1FD7E3D889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98AD715C-6390-44BF-8CE6-1B281B36B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7" y="5892800"/>
            <a:ext cx="623892" cy="623892"/>
          </a:xfrm>
          <a:prstGeom prst="rect">
            <a:avLst/>
          </a:prstGeom>
        </p:spPr>
      </p:pic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9DF63F66-0FD5-47ED-8330-ECBF4641F032}"/>
              </a:ext>
            </a:extLst>
          </p:cNvPr>
          <p:cNvSpPr txBox="1">
            <a:spLocks/>
          </p:cNvSpPr>
          <p:nvPr/>
        </p:nvSpPr>
        <p:spPr>
          <a:xfrm>
            <a:off x="7636947" y="4298230"/>
            <a:ext cx="2052944" cy="1215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b="1" dirty="0"/>
              <a:t>Handlingsplan &amp; rapporter</a:t>
            </a:r>
            <a:endParaRPr lang="sv-SE" sz="1400" dirty="0"/>
          </a:p>
          <a:p>
            <a:pPr marL="0" indent="0">
              <a:spcBef>
                <a:spcPts val="1200"/>
              </a:spcBef>
              <a:buNone/>
              <a:tabLst>
                <a:tab pos="4124325" algn="l"/>
              </a:tabLst>
            </a:pPr>
            <a:r>
              <a:rPr lang="sv-SE" sz="1400" dirty="0"/>
              <a:t> 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FAEE6D42-E2BC-491B-AE80-AC63E1175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61" y="1884991"/>
            <a:ext cx="2054648" cy="2055600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548BC0E4-5904-4BF3-B882-726C140CB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200" y="1884991"/>
            <a:ext cx="2055600" cy="2056551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ADD9376C-1C55-47FB-B405-71FE9BB93F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291" y="1884991"/>
            <a:ext cx="2055600" cy="2056551"/>
          </a:xfrm>
          <a:prstGeom prst="rect">
            <a:avLst/>
          </a:prstGeom>
        </p:spPr>
      </p:pic>
      <p:sp>
        <p:nvSpPr>
          <p:cNvPr id="24" name="Platshållare för text 5">
            <a:extLst>
              <a:ext uri="{FF2B5EF4-FFF2-40B4-BE49-F238E27FC236}">
                <a16:creationId xmlns:a16="http://schemas.microsoft.com/office/drawing/2014/main" id="{E0F22082-727E-4EB7-8CA0-F2A1FAD21EB9}"/>
              </a:ext>
            </a:extLst>
          </p:cNvPr>
          <p:cNvSpPr txBox="1">
            <a:spLocks/>
          </p:cNvSpPr>
          <p:nvPr/>
        </p:nvSpPr>
        <p:spPr>
          <a:xfrm>
            <a:off x="5238796" y="4298230"/>
            <a:ext cx="1714408" cy="1215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b="1" dirty="0"/>
              <a:t>Riskhantering (checklistor) </a:t>
            </a:r>
          </a:p>
          <a:p>
            <a:pPr marL="0" indent="0">
              <a:spcBef>
                <a:spcPts val="1200"/>
              </a:spcBef>
              <a:buNone/>
              <a:tabLst>
                <a:tab pos="4124325" algn="l"/>
              </a:tabLst>
            </a:pPr>
            <a:r>
              <a:rPr lang="sv-SE" sz="1400" dirty="0"/>
              <a:t> </a:t>
            </a:r>
          </a:p>
        </p:txBody>
      </p:sp>
      <p:sp>
        <p:nvSpPr>
          <p:cNvPr id="26" name="Platshållare för text 5">
            <a:extLst>
              <a:ext uri="{FF2B5EF4-FFF2-40B4-BE49-F238E27FC236}">
                <a16:creationId xmlns:a16="http://schemas.microsoft.com/office/drawing/2014/main" id="{F8CBA839-4E62-4CF6-A396-CB091B76F7CF}"/>
              </a:ext>
            </a:extLst>
          </p:cNvPr>
          <p:cNvSpPr txBox="1">
            <a:spLocks/>
          </p:cNvSpPr>
          <p:nvPr/>
        </p:nvSpPr>
        <p:spPr>
          <a:xfrm>
            <a:off x="2366455" y="4298230"/>
            <a:ext cx="2327860" cy="1215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b="1" dirty="0"/>
              <a:t>Händelsehantering</a:t>
            </a:r>
          </a:p>
          <a:p>
            <a:pPr marL="0" indent="0">
              <a:spcBef>
                <a:spcPts val="1200"/>
              </a:spcBef>
              <a:buNone/>
              <a:tabLst>
                <a:tab pos="4124325" algn="l"/>
              </a:tabLst>
            </a:pPr>
            <a:r>
              <a:rPr lang="sv-SE" sz="1400" dirty="0"/>
              <a:t> </a:t>
            </a:r>
          </a:p>
        </p:txBody>
      </p:sp>
      <p:sp>
        <p:nvSpPr>
          <p:cNvPr id="27" name="Rubrik 3">
            <a:extLst>
              <a:ext uri="{FF2B5EF4-FFF2-40B4-BE49-F238E27FC236}">
                <a16:creationId xmlns:a16="http://schemas.microsoft.com/office/drawing/2014/main" id="{1B568018-44E4-4403-A42C-8EBCF6C10995}"/>
              </a:ext>
            </a:extLst>
          </p:cNvPr>
          <p:cNvSpPr txBox="1">
            <a:spLocks/>
          </p:cNvSpPr>
          <p:nvPr/>
        </p:nvSpPr>
        <p:spPr>
          <a:xfrm>
            <a:off x="766763" y="421481"/>
            <a:ext cx="9985375" cy="102790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dirty="0"/>
              <a:t>IA-systemets olika delar</a:t>
            </a:r>
            <a:br>
              <a:rPr lang="sv-SE" sz="2800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8293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E42CA6F-69C1-4D49-8AB2-F9352387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Händelser och avvikelser som kan rapporteras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51808F17-9EB1-486A-BDAC-E6974ECA8BF2}"/>
              </a:ext>
            </a:extLst>
          </p:cNvPr>
          <p:cNvSpPr/>
          <p:nvPr/>
        </p:nvSpPr>
        <p:spPr>
          <a:xfrm>
            <a:off x="582467" y="2650262"/>
            <a:ext cx="1405295" cy="540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50B7A"/>
                </a:solidFill>
              </a:rPr>
              <a:t>Olycksfall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56AE1E4-82B8-435D-803C-810325C60E1D}"/>
              </a:ext>
            </a:extLst>
          </p:cNvPr>
          <p:cNvSpPr/>
          <p:nvPr/>
        </p:nvSpPr>
        <p:spPr>
          <a:xfrm>
            <a:off x="2518800" y="2653393"/>
            <a:ext cx="1240439" cy="540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Tillbud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D290A829-0328-48A3-B60B-7A6F620F28D5}"/>
              </a:ext>
            </a:extLst>
          </p:cNvPr>
          <p:cNvSpPr/>
          <p:nvPr/>
        </p:nvSpPr>
        <p:spPr>
          <a:xfrm>
            <a:off x="7599235" y="5025632"/>
            <a:ext cx="2052945" cy="540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50B7A"/>
                </a:solidFill>
              </a:rPr>
              <a:t>Säkerhetsobservation (BBS)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9E2B4C39-DE63-493B-BF99-32EB6F589F00}"/>
              </a:ext>
            </a:extLst>
          </p:cNvPr>
          <p:cNvSpPr/>
          <p:nvPr/>
        </p:nvSpPr>
        <p:spPr>
          <a:xfrm>
            <a:off x="2614955" y="4874017"/>
            <a:ext cx="835473" cy="540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Miljö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7DFC640B-5F80-4BC1-B172-27312B5C7CBA}"/>
              </a:ext>
            </a:extLst>
          </p:cNvPr>
          <p:cNvSpPr/>
          <p:nvPr/>
        </p:nvSpPr>
        <p:spPr>
          <a:xfrm>
            <a:off x="9634645" y="2771208"/>
            <a:ext cx="2052944" cy="540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Kränkningar/ Diskriminering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829BAD5D-ECA7-4E8D-B839-7D386F414838}"/>
              </a:ext>
            </a:extLst>
          </p:cNvPr>
          <p:cNvSpPr/>
          <p:nvPr/>
        </p:nvSpPr>
        <p:spPr>
          <a:xfrm>
            <a:off x="7811015" y="2641886"/>
            <a:ext cx="1876243" cy="540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Arbetssjukdom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05A62690-4384-4B32-BB29-CFD2414635B6}"/>
              </a:ext>
            </a:extLst>
          </p:cNvPr>
          <p:cNvSpPr/>
          <p:nvPr/>
        </p:nvSpPr>
        <p:spPr>
          <a:xfrm>
            <a:off x="385164" y="5012441"/>
            <a:ext cx="2052945" cy="540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50B7A"/>
                </a:solidFill>
              </a:rPr>
              <a:t>Egendom &amp; Säkerhet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6BDBA3B1-663A-495A-92C1-F030B366B864}"/>
              </a:ext>
            </a:extLst>
          </p:cNvPr>
          <p:cNvSpPr/>
          <p:nvPr/>
        </p:nvSpPr>
        <p:spPr>
          <a:xfrm>
            <a:off x="4347243" y="4873014"/>
            <a:ext cx="1080001" cy="540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Kvalitet</a:t>
            </a:r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E594E4D5-0DCD-4549-866C-E2EBB0454CEB}"/>
              </a:ext>
            </a:extLst>
          </p:cNvPr>
          <p:cNvSpPr txBox="1"/>
          <p:nvPr/>
        </p:nvSpPr>
        <p:spPr>
          <a:xfrm>
            <a:off x="4089991" y="6183601"/>
            <a:ext cx="4008296" cy="430887"/>
          </a:xfrm>
          <a:prstGeom prst="rect">
            <a:avLst/>
          </a:prstGeom>
          <a:solidFill>
            <a:srgbClr val="C8EBFA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v-SE" sz="1050" dirty="0">
                <a:solidFill>
                  <a:srgbClr val="02067D"/>
                </a:solidFill>
              </a:rPr>
              <a:t>För vissa branscher finns fler händelsetyper</a:t>
            </a:r>
          </a:p>
          <a:p>
            <a:pPr algn="ctr"/>
            <a:r>
              <a:rPr lang="sv-SE" sz="1050" dirty="0">
                <a:solidFill>
                  <a:srgbClr val="02067D"/>
                </a:solidFill>
              </a:rPr>
              <a:t>Börja med några händelsetyper och bygg på allt eftersom</a:t>
            </a:r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9CF88512-27ED-4E88-ABB3-9A70FD0FF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9154" y="3943502"/>
            <a:ext cx="1080000" cy="1080000"/>
          </a:xfrm>
          <a:prstGeom prst="rect">
            <a:avLst/>
          </a:prstGeom>
        </p:spPr>
      </p:pic>
      <p:pic>
        <p:nvPicPr>
          <p:cNvPr id="11" name="Bild 10">
            <a:extLst>
              <a:ext uri="{FF2B5EF4-FFF2-40B4-BE49-F238E27FC236}">
                <a16:creationId xmlns:a16="http://schemas.microsoft.com/office/drawing/2014/main" id="{3FFF046B-05C2-4290-9E62-12C7689152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99020" y="1640058"/>
            <a:ext cx="1080000" cy="1080000"/>
          </a:xfrm>
          <a:prstGeom prst="rect">
            <a:avLst/>
          </a:prstGeom>
        </p:spPr>
      </p:pic>
      <p:pic>
        <p:nvPicPr>
          <p:cNvPr id="12" name="Bild 11">
            <a:extLst>
              <a:ext uri="{FF2B5EF4-FFF2-40B4-BE49-F238E27FC236}">
                <a16:creationId xmlns:a16="http://schemas.microsoft.com/office/drawing/2014/main" id="{0145205A-BFBE-49F6-8DA4-A7A4ADF872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5115" y="1640058"/>
            <a:ext cx="1080000" cy="1080000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22956360-82FC-464F-9B96-C845BAF3B1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5265" y="3896221"/>
            <a:ext cx="1080000" cy="1080000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BBC62D4C-ED51-4E01-B25C-C004700697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95378" y="3881881"/>
            <a:ext cx="1080000" cy="1080000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6F4045F7-001B-4D7E-BDD2-AC91B4992C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115001" y="1628907"/>
            <a:ext cx="1080000" cy="1080000"/>
          </a:xfrm>
          <a:prstGeom prst="rect">
            <a:avLst/>
          </a:prstGeom>
        </p:spPr>
      </p:pic>
      <p:pic>
        <p:nvPicPr>
          <p:cNvPr id="17" name="Bild 16">
            <a:extLst>
              <a:ext uri="{FF2B5EF4-FFF2-40B4-BE49-F238E27FC236}">
                <a16:creationId xmlns:a16="http://schemas.microsoft.com/office/drawing/2014/main" id="{0ECE6826-9FC1-4B30-814D-E3D997796FA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261094" y="1785021"/>
            <a:ext cx="1080000" cy="1080000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8D02B2C7-3778-4830-8126-BF2874C20B7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4" y="5990596"/>
            <a:ext cx="623892" cy="623892"/>
          </a:xfrm>
          <a:prstGeom prst="rect">
            <a:avLst/>
          </a:prstGeom>
        </p:spPr>
      </p:pic>
      <p:sp>
        <p:nvSpPr>
          <p:cNvPr id="24" name="Rektangel 23">
            <a:extLst>
              <a:ext uri="{FF2B5EF4-FFF2-40B4-BE49-F238E27FC236}">
                <a16:creationId xmlns:a16="http://schemas.microsoft.com/office/drawing/2014/main" id="{51D22EAB-7B88-4EAD-A360-F58341068373}"/>
              </a:ext>
            </a:extLst>
          </p:cNvPr>
          <p:cNvSpPr/>
          <p:nvPr/>
        </p:nvSpPr>
        <p:spPr>
          <a:xfrm>
            <a:off x="3972049" y="2650262"/>
            <a:ext cx="2052000" cy="540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Riskobservation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E5ABFF92-5F4D-41A0-9514-A232F5E589CA}"/>
              </a:ext>
            </a:extLst>
          </p:cNvPr>
          <p:cNvSpPr/>
          <p:nvPr/>
        </p:nvSpPr>
        <p:spPr>
          <a:xfrm>
            <a:off x="9623875" y="4915340"/>
            <a:ext cx="2052944" cy="540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Övrig avvikelse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667D624B-094B-429A-89E7-90C5DD9300CF}"/>
              </a:ext>
            </a:extLst>
          </p:cNvPr>
          <p:cNvSpPr/>
          <p:nvPr/>
        </p:nvSpPr>
        <p:spPr>
          <a:xfrm>
            <a:off x="5594115" y="5023592"/>
            <a:ext cx="2052944" cy="540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Förbättrings-förslag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EFE36297-2267-4314-899B-C46460900CE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94139" y="4044836"/>
            <a:ext cx="1080000" cy="1080000"/>
          </a:xfrm>
          <a:prstGeom prst="rect">
            <a:avLst/>
          </a:prstGeom>
        </p:spPr>
      </p:pic>
      <p:pic>
        <p:nvPicPr>
          <p:cNvPr id="18" name="Bild 17">
            <a:extLst>
              <a:ext uri="{FF2B5EF4-FFF2-40B4-BE49-F238E27FC236}">
                <a16:creationId xmlns:a16="http://schemas.microsoft.com/office/drawing/2014/main" id="{582C695D-1969-4A82-A6EF-480BC7ABFE3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110347" y="3888549"/>
            <a:ext cx="1080000" cy="1080000"/>
          </a:xfrm>
          <a:prstGeom prst="rect">
            <a:avLst/>
          </a:prstGeom>
        </p:spPr>
      </p:pic>
      <p:sp>
        <p:nvSpPr>
          <p:cNvPr id="39" name="Rektangel 38">
            <a:extLst>
              <a:ext uri="{FF2B5EF4-FFF2-40B4-BE49-F238E27FC236}">
                <a16:creationId xmlns:a16="http://schemas.microsoft.com/office/drawing/2014/main" id="{FDCEF3DD-CBCA-4BBC-B303-0E4576192EBF}"/>
              </a:ext>
            </a:extLst>
          </p:cNvPr>
          <p:cNvSpPr/>
          <p:nvPr/>
        </p:nvSpPr>
        <p:spPr>
          <a:xfrm>
            <a:off x="6083363" y="2639111"/>
            <a:ext cx="1727652" cy="540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Färdolycksfall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55E34CA6-0A5D-4A8F-9843-6E0A0CC5F48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452925" y="1797734"/>
            <a:ext cx="1080000" cy="1080000"/>
          </a:xfrm>
          <a:prstGeom prst="rect">
            <a:avLst/>
          </a:prstGeom>
        </p:spPr>
      </p:pic>
      <p:pic>
        <p:nvPicPr>
          <p:cNvPr id="10" name="Bild 9">
            <a:extLst>
              <a:ext uri="{FF2B5EF4-FFF2-40B4-BE49-F238E27FC236}">
                <a16:creationId xmlns:a16="http://schemas.microsoft.com/office/drawing/2014/main" id="{C2F99A97-5245-4703-A840-6108E2D2F07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407189" y="1695188"/>
            <a:ext cx="1080000" cy="1080000"/>
          </a:xfrm>
          <a:prstGeom prst="rect">
            <a:avLst/>
          </a:prstGeo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56E43EEA-7A92-4A74-97D0-A515AF578F3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352963" y="3886983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E42CA6F-69C1-4D49-8AB2-F9352387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Ytterligare h</a:t>
            </a:r>
            <a:r>
              <a:rPr lang="sv-SE" sz="2800" dirty="0"/>
              <a:t>ändelser och avvikelser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51808F17-9EB1-486A-BDAC-E6974ECA8BF2}"/>
              </a:ext>
            </a:extLst>
          </p:cNvPr>
          <p:cNvSpPr/>
          <p:nvPr/>
        </p:nvSpPr>
        <p:spPr>
          <a:xfrm>
            <a:off x="2600249" y="2775984"/>
            <a:ext cx="1405295" cy="540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50B7A"/>
                </a:solidFill>
              </a:rPr>
              <a:t>Elev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56AE1E4-82B8-435D-803C-810325C60E1D}"/>
              </a:ext>
            </a:extLst>
          </p:cNvPr>
          <p:cNvSpPr/>
          <p:nvPr/>
        </p:nvSpPr>
        <p:spPr>
          <a:xfrm>
            <a:off x="4339009" y="2764833"/>
            <a:ext cx="1640574" cy="540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Förskolebarn</a:t>
            </a:r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E594E4D5-0DCD-4549-866C-E2EBB0454CEB}"/>
              </a:ext>
            </a:extLst>
          </p:cNvPr>
          <p:cNvSpPr txBox="1"/>
          <p:nvPr/>
        </p:nvSpPr>
        <p:spPr>
          <a:xfrm>
            <a:off x="4089991" y="6183601"/>
            <a:ext cx="4008296" cy="430887"/>
          </a:xfrm>
          <a:prstGeom prst="rect">
            <a:avLst/>
          </a:prstGeom>
          <a:solidFill>
            <a:srgbClr val="C8EBFA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v-SE" sz="1050" dirty="0">
                <a:solidFill>
                  <a:srgbClr val="02067D"/>
                </a:solidFill>
              </a:rPr>
              <a:t>För vissa branscher finns fler händelsetyper</a:t>
            </a:r>
          </a:p>
          <a:p>
            <a:pPr algn="ctr"/>
            <a:r>
              <a:rPr lang="sv-SE" sz="1050" dirty="0">
                <a:solidFill>
                  <a:srgbClr val="02067D"/>
                </a:solidFill>
              </a:rPr>
              <a:t>Börja med några händelsetyper och bygg på allt eftersom</a:t>
            </a:r>
          </a:p>
        </p:txBody>
      </p: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8D02B2C7-3778-4830-8126-BF2874C20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4" y="5990596"/>
            <a:ext cx="623892" cy="623892"/>
          </a:xfrm>
          <a:prstGeom prst="rect">
            <a:avLst/>
          </a:prstGeom>
        </p:spPr>
      </p:pic>
      <p:sp>
        <p:nvSpPr>
          <p:cNvPr id="24" name="Rektangel 23">
            <a:extLst>
              <a:ext uri="{FF2B5EF4-FFF2-40B4-BE49-F238E27FC236}">
                <a16:creationId xmlns:a16="http://schemas.microsoft.com/office/drawing/2014/main" id="{51D22EAB-7B88-4EAD-A360-F58341068373}"/>
              </a:ext>
            </a:extLst>
          </p:cNvPr>
          <p:cNvSpPr/>
          <p:nvPr/>
        </p:nvSpPr>
        <p:spPr>
          <a:xfrm>
            <a:off x="5989831" y="2775984"/>
            <a:ext cx="2052000" cy="540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Brukare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FDCEF3DD-CBCA-4BBC-B303-0E4576192EBF}"/>
              </a:ext>
            </a:extLst>
          </p:cNvPr>
          <p:cNvSpPr/>
          <p:nvPr/>
        </p:nvSpPr>
        <p:spPr>
          <a:xfrm>
            <a:off x="7728253" y="2764833"/>
            <a:ext cx="1727652" cy="540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2067D"/>
                </a:solidFill>
              </a:rPr>
              <a:t>Patient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F427C23F-8005-4B1C-BC0E-BA34BFED8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71763" y="1820910"/>
            <a:ext cx="1080000" cy="1080000"/>
          </a:xfrm>
          <a:prstGeom prst="rect">
            <a:avLst/>
          </a:prstGeom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F98ABC06-638E-4215-9D55-57E1E645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42406" y="2373634"/>
            <a:ext cx="523251" cy="523251"/>
          </a:xfrm>
          <a:prstGeom prst="rect">
            <a:avLst/>
          </a:prstGeom>
        </p:spPr>
      </p:pic>
      <p:pic>
        <p:nvPicPr>
          <p:cNvPr id="33" name="Bild 32">
            <a:extLst>
              <a:ext uri="{FF2B5EF4-FFF2-40B4-BE49-F238E27FC236}">
                <a16:creationId xmlns:a16="http://schemas.microsoft.com/office/drawing/2014/main" id="{FD7CCAC3-1FE1-408F-BDAF-0D375F7723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2271" y="2373634"/>
            <a:ext cx="523251" cy="523251"/>
          </a:xfrm>
          <a:prstGeom prst="rect">
            <a:avLst/>
          </a:prstGeom>
        </p:spPr>
      </p:pic>
      <p:pic>
        <p:nvPicPr>
          <p:cNvPr id="34" name="Bild 33">
            <a:extLst>
              <a:ext uri="{FF2B5EF4-FFF2-40B4-BE49-F238E27FC236}">
                <a16:creationId xmlns:a16="http://schemas.microsoft.com/office/drawing/2014/main" id="{35C43EF0-EFBE-4A66-B07E-1C4D231A5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0232" y="1874045"/>
            <a:ext cx="523251" cy="523251"/>
          </a:xfrm>
          <a:prstGeom prst="rect">
            <a:avLst/>
          </a:prstGeom>
        </p:spPr>
      </p:pic>
      <p:pic>
        <p:nvPicPr>
          <p:cNvPr id="14" name="Bild 13">
            <a:extLst>
              <a:ext uri="{FF2B5EF4-FFF2-40B4-BE49-F238E27FC236}">
                <a16:creationId xmlns:a16="http://schemas.microsoft.com/office/drawing/2014/main" id="{BFC68D16-81C1-488C-A0AF-C614C7DD07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75831" y="1816885"/>
            <a:ext cx="1080000" cy="1080000"/>
          </a:xfrm>
          <a:prstGeom prst="rect">
            <a:avLst/>
          </a:prstGeom>
        </p:spPr>
      </p:pic>
      <p:pic>
        <p:nvPicPr>
          <p:cNvPr id="2" name="Bild 1">
            <a:extLst>
              <a:ext uri="{FF2B5EF4-FFF2-40B4-BE49-F238E27FC236}">
                <a16:creationId xmlns:a16="http://schemas.microsoft.com/office/drawing/2014/main" id="{261C7178-4304-447C-B4BC-3E44E27FF9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63651" y="181688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26983"/>
      </p:ext>
    </p:extLst>
  </p:cSld>
  <p:clrMapOvr>
    <a:masterClrMapping/>
  </p:clrMapOvr>
</p:sld>
</file>

<file path=ppt/theme/theme1.xml><?xml version="1.0" encoding="utf-8"?>
<a:theme xmlns:a="http://schemas.openxmlformats.org/drawingml/2006/main" name="Afa Försäkring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003CD2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1"/>
        </a:solidFill>
      </a:spPr>
      <a:bodyPr wrap="square" lIns="0" tIns="0" rIns="0" bIns="0" rtlCol="0" anchor="ctr" anchorCtr="0">
        <a:noAutofit/>
      </a:bodyPr>
      <a:lstStyle>
        <a:defPPr algn="ctr">
          <a:defRPr sz="900" b="1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faFörsäkring.pptx" id="{1BD2BDD3-AB21-4D3E-9152-A89E68B14F9B}" vid="{CFBE7B77-13BC-49A7-BF7E-4FE5E2D6EA60}"/>
    </a:ext>
  </a:extLst>
</a:theme>
</file>

<file path=ppt/theme/theme2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39653E3-1944-492C-8AD6-D9F58861F230}">
  <we:reference id="33491e4f-5d38-4c24-85cb-c5144f8a0d2f" version="1.0.0.0" store="\\p17dp01\deployment$\Sources\Microsoft\Office Add-In\TemplateExtender" storeType="Filesystem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8" ma:contentTypeDescription="Skapa ett nytt dokument." ma:contentTypeScope="" ma:versionID="6d764eaf4d25be3ecfb19077317a676d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0baf940f24bde79dcb43cddcb6d4b150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c231179-4540-4e85-b17d-263ab4a1732f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532cd0-e888-47d6-8f58-db0210f25002" xsi:nil="true"/>
    <lcf76f155ced4ddcb4097134ff3c332f xmlns="10c3a147-0d64-46aa-a281-dc97358e837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B25B180-E786-4B5B-97A3-91935BAF5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ABDA6A-1F6C-4B42-8544-08E5AE6AC91F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d7532cd0-e888-47d6-8f58-db0210f25002"/>
    <ds:schemaRef ds:uri="http://schemas.openxmlformats.org/package/2006/metadata/core-properties"/>
    <ds:schemaRef ds:uri="http://www.w3.org/XML/1998/namespace"/>
    <ds:schemaRef ds:uri="10c3a147-0d64-46aa-a281-dc97358e837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2156</TotalTime>
  <Words>739</Words>
  <Application>Microsoft Office PowerPoint</Application>
  <PresentationFormat>Bredbild</PresentationFormat>
  <Paragraphs>203</Paragraphs>
  <Slides>29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29</vt:i4>
      </vt:variant>
    </vt:vector>
  </HeadingPairs>
  <TitlesOfParts>
    <vt:vector size="31" baseType="lpstr">
      <vt:lpstr>Arial</vt:lpstr>
      <vt:lpstr>Afa Försäkring</vt:lpstr>
      <vt:lpstr>Välkommen till presentation av IA-systemet</vt:lpstr>
      <vt:lpstr>PowerPoint-presentation</vt:lpstr>
      <vt:lpstr>Vår verksamhet</vt:lpstr>
      <vt:lpstr>PowerPoint-presentation</vt:lpstr>
      <vt:lpstr>Systemstödet IA</vt:lpstr>
      <vt:lpstr>IA-systemet – Ett stöd i det systematiska arbetsmiljöarbetet (SAM-hjulet)</vt:lpstr>
      <vt:lpstr>PowerPoint-presentation</vt:lpstr>
      <vt:lpstr>Händelser och avvikelser som kan rapporteras</vt:lpstr>
      <vt:lpstr>Ytterligare händelser och avvikelser</vt:lpstr>
      <vt:lpstr>OSA - Organisatorisk och social arbetsmiljö </vt:lpstr>
      <vt:lpstr>PowerPoint-presentation</vt:lpstr>
      <vt:lpstr>Startsidan</vt:lpstr>
      <vt:lpstr>Rapportera via webbformulär</vt:lpstr>
      <vt:lpstr>Enkelt att rapportera via app</vt:lpstr>
      <vt:lpstr>Riskvärdera och utreda</vt:lpstr>
      <vt:lpstr>Anmäl arbetsskada</vt:lpstr>
      <vt:lpstr>Händelseansvarig bekräftar och kompletterar</vt:lpstr>
      <vt:lpstr>PowerPoint-presentation</vt:lpstr>
      <vt:lpstr>PowerPoint-presentation</vt:lpstr>
      <vt:lpstr>PowerPoint-presentation</vt:lpstr>
      <vt:lpstr>Hämta en mall</vt:lpstr>
      <vt:lpstr>Genomföra</vt:lpstr>
      <vt:lpstr>PowerPoint-presentation</vt:lpstr>
      <vt:lpstr>Handlingsplan</vt:lpstr>
      <vt:lpstr>Rapporter</vt:lpstr>
      <vt:lpstr>Rapporter fördjupning</vt:lpstr>
      <vt:lpstr>Exempelrapport – Skadade kroppsdelar</vt:lpstr>
      <vt:lpstr>Hjälpguider där du är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 till presentation av IA-systemet</dc:title>
  <dc:creator>Lina Alshammar</dc:creator>
  <cp:lastModifiedBy>Per Winberg</cp:lastModifiedBy>
  <cp:revision>35</cp:revision>
  <dcterms:created xsi:type="dcterms:W3CDTF">2023-02-28T13:53:08Z</dcterms:created>
  <dcterms:modified xsi:type="dcterms:W3CDTF">2023-05-22T11:18:40Z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0x010100FCE2F5F4464B614EBB25F3696A084092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