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6" r:id="rId6"/>
    <p:sldMasterId id="2147483692" r:id="rId7"/>
    <p:sldMasterId id="2147483708" r:id="rId8"/>
    <p:sldMasterId id="2147483724" r:id="rId9"/>
    <p:sldMasterId id="2147483740" r:id="rId10"/>
    <p:sldMasterId id="2147483756" r:id="rId11"/>
    <p:sldMasterId id="2147483772" r:id="rId12"/>
    <p:sldMasterId id="2147483788" r:id="rId13"/>
    <p:sldMasterId id="2147483804" r:id="rId14"/>
  </p:sldMasterIdLst>
  <p:notesMasterIdLst>
    <p:notesMasterId r:id="rId39"/>
  </p:notesMasterIdLst>
  <p:sldIdLst>
    <p:sldId id="256" r:id="rId15"/>
    <p:sldId id="902" r:id="rId16"/>
    <p:sldId id="887" r:id="rId17"/>
    <p:sldId id="901" r:id="rId18"/>
    <p:sldId id="904" r:id="rId19"/>
    <p:sldId id="905" r:id="rId20"/>
    <p:sldId id="890" r:id="rId21"/>
    <p:sldId id="542" r:id="rId22"/>
    <p:sldId id="580" r:id="rId23"/>
    <p:sldId id="880" r:id="rId24"/>
    <p:sldId id="860" r:id="rId25"/>
    <p:sldId id="571" r:id="rId26"/>
    <p:sldId id="585" r:id="rId27"/>
    <p:sldId id="898" r:id="rId28"/>
    <p:sldId id="884" r:id="rId29"/>
    <p:sldId id="885" r:id="rId30"/>
    <p:sldId id="579" r:id="rId31"/>
    <p:sldId id="892" r:id="rId32"/>
    <p:sldId id="874" r:id="rId33"/>
    <p:sldId id="883" r:id="rId34"/>
    <p:sldId id="863" r:id="rId35"/>
    <p:sldId id="875" r:id="rId36"/>
    <p:sldId id="544" r:id="rId37"/>
    <p:sldId id="539"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593A11-08AF-AF09-71B6-9713C4F9AEDA}" name="Ellen Borell" initials="EB" userId="S::ellen.borell@omstallningsfonden.se::ef9f2874-9d28-4d93-9806-fe44837ff43a" providerId="AD"/>
  <p188:author id="{B5983431-D640-6479-7922-47ABD3EE2892}" name="Liselott Klinth" initials="LK" userId="S::liselott.klinth@omstallningsfonden.se::33b954cc-f21c-4c2d-9ccb-e72268ce7e60" providerId="AD"/>
  <p188:author id="{A1157475-B75E-283E-697C-F7E047AD1DFE}" name="Johanna Eliasson" initials="JE" userId="S::Johanna.Eliasson@omstallningsfonden.se::dc2cda09-51fc-49c0-9925-655c706f41d9" providerId="AD"/>
  <p188:author id="{B5FC9BC8-740A-EDC3-01DF-90633B3061A7}" name="Susann Locksenius" initials="SL" userId="S::susann.locksenius@omstallningsfonden.se::f5d4073a-67f4-41e5-99e9-2592a9b722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045"/>
    <a:srgbClr val="31287C"/>
    <a:srgbClr val="90A6AC"/>
    <a:srgbClr val="EBD113"/>
    <a:srgbClr val="22B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DF5556-18D3-4193-9445-DCB81E49AE4E}" v="1" dt="2023-09-19T15:22:43.237"/>
    <p1510:client id="{ACD900E7-508C-49B9-A959-D9A8B385929F}" v="2" dt="2023-09-19T14:05:46.350"/>
    <p1510:client id="{EB4B159A-7A5A-4381-9119-F47E16C41B19}" v="21" dt="2023-09-19T10:28:29.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26" autoAdjust="0"/>
  </p:normalViewPr>
  <p:slideViewPr>
    <p:cSldViewPr snapToGrid="0">
      <p:cViewPr varScale="1">
        <p:scale>
          <a:sx n="112" d="100"/>
          <a:sy n="112" d="100"/>
        </p:scale>
        <p:origin x="3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4C3A5-ED1C-4B9A-B968-86DE3288448E}" type="datetimeFigureOut">
              <a:rPr lang="sv-SE" smtClean="0"/>
              <a:t>2023-10-09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7F473-F142-4FEC-8FDD-FAA650E9BB00}" type="slidenum">
              <a:rPr lang="sv-SE" smtClean="0"/>
              <a:t>‹#›</a:t>
            </a:fld>
            <a:endParaRPr lang="sv-SE"/>
          </a:p>
        </p:txBody>
      </p:sp>
    </p:spTree>
    <p:extLst>
      <p:ext uri="{BB962C8B-B14F-4D97-AF65-F5344CB8AC3E}">
        <p14:creationId xmlns:p14="http://schemas.microsoft.com/office/powerpoint/2010/main" val="3086776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37F473-F142-4FEC-8FDD-FAA650E9BB00}" type="slidenum">
              <a:rPr lang="sv-SE" smtClean="0"/>
              <a:t>1</a:t>
            </a:fld>
            <a:endParaRPr lang="sv-SE"/>
          </a:p>
        </p:txBody>
      </p:sp>
    </p:spTree>
    <p:extLst>
      <p:ext uri="{BB962C8B-B14F-4D97-AF65-F5344CB8AC3E}">
        <p14:creationId xmlns:p14="http://schemas.microsoft.com/office/powerpoint/2010/main" val="3111343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panose="020F0502020204030204"/>
            </a:endParaRPr>
          </a:p>
          <a:p>
            <a:endParaRPr lang="sv-SE" dirty="0">
              <a:cs typeface="Calibri" panose="020F0502020204030204"/>
            </a:endParaRPr>
          </a:p>
        </p:txBody>
      </p:sp>
      <p:sp>
        <p:nvSpPr>
          <p:cNvPr id="4" name="Platshållare för bildnummer 3"/>
          <p:cNvSpPr>
            <a:spLocks noGrp="1"/>
          </p:cNvSpPr>
          <p:nvPr>
            <p:ph type="sldNum" sz="quarter" idx="5"/>
          </p:nvPr>
        </p:nvSpPr>
        <p:spPr/>
        <p:txBody>
          <a:bodyPr/>
          <a:lstStyle/>
          <a:p>
            <a:fld id="{D4A3239C-DB2D-430B-AE77-A39C61C62F4A}" type="slidenum">
              <a:rPr lang="sv-SE" smtClean="0"/>
              <a:t>10</a:t>
            </a:fld>
            <a:endParaRPr lang="sv-SE"/>
          </a:p>
        </p:txBody>
      </p:sp>
    </p:spTree>
    <p:extLst>
      <p:ext uri="{BB962C8B-B14F-4D97-AF65-F5344CB8AC3E}">
        <p14:creationId xmlns:p14="http://schemas.microsoft.com/office/powerpoint/2010/main" val="42052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a:solidFill>
                  <a:srgbClr val="000000"/>
                </a:solidFill>
                <a:latin typeface="Times New Roman" panose="02020603050405020304" pitchFamily="18" charset="0"/>
              </a:rPr>
              <a:t>Förebyggande insatser kan vara utbildning, validering, handledning/ coachning och andra kompetenshöjande insatser för arbetstagare. </a:t>
            </a:r>
          </a:p>
          <a:p>
            <a:endParaRPr lang="sv-SE" sz="1800" b="0" i="0" u="none" strike="noStrike" baseline="0">
              <a:solidFill>
                <a:srgbClr val="000000"/>
              </a:solidFill>
              <a:latin typeface="Times New Roman" panose="02020603050405020304" pitchFamily="18" charset="0"/>
            </a:endParaRPr>
          </a:p>
          <a:p>
            <a:r>
              <a:rPr lang="sv-SE" sz="1800" b="0" i="0" u="none" strike="noStrike" baseline="0">
                <a:solidFill>
                  <a:srgbClr val="000000"/>
                </a:solidFill>
                <a:latin typeface="Times New Roman" panose="02020603050405020304" pitchFamily="18" charset="0"/>
              </a:rPr>
              <a:t>Förebyggande insatser ska tillgodose </a:t>
            </a:r>
          </a:p>
          <a:p>
            <a:r>
              <a:rPr lang="sv-SE" sz="1800" b="1" i="0" u="none" strike="noStrike" baseline="0">
                <a:solidFill>
                  <a:srgbClr val="000000"/>
                </a:solidFill>
                <a:latin typeface="Times New Roman" panose="02020603050405020304" pitchFamily="18" charset="0"/>
              </a:rPr>
              <a:t>a) </a:t>
            </a:r>
            <a:r>
              <a:rPr lang="sv-SE" sz="1800" b="0" i="0" u="none" strike="noStrike" baseline="0">
                <a:solidFill>
                  <a:srgbClr val="000000"/>
                </a:solidFill>
                <a:latin typeface="Times New Roman" panose="02020603050405020304" pitchFamily="18" charset="0"/>
              </a:rPr>
              <a:t>arbetsgivarens kompetensförsörjningsbehov på kort- och/eller lång sikt, </a:t>
            </a:r>
          </a:p>
          <a:p>
            <a:r>
              <a:rPr lang="sv-SE" sz="1800" b="1" i="0" u="none" strike="noStrike" baseline="0">
                <a:solidFill>
                  <a:srgbClr val="000000"/>
                </a:solidFill>
                <a:latin typeface="Times New Roman" panose="02020603050405020304" pitchFamily="18" charset="0"/>
              </a:rPr>
              <a:t>b) </a:t>
            </a:r>
            <a:r>
              <a:rPr lang="sv-SE" sz="1800" b="0" i="0" u="none" strike="noStrike" baseline="0">
                <a:solidFill>
                  <a:srgbClr val="000000"/>
                </a:solidFill>
                <a:latin typeface="Times New Roman" panose="02020603050405020304" pitchFamily="18" charset="0"/>
              </a:rPr>
              <a:t>arbetstagarens behov av tidig omställning genom kompetensutveckling i syfte att öka anställningstryggheten hos arbetsgivaren, samt </a:t>
            </a:r>
          </a:p>
          <a:p>
            <a:r>
              <a:rPr lang="sv-SE" sz="1800" b="1" i="0" u="none" strike="noStrike" baseline="0">
                <a:solidFill>
                  <a:srgbClr val="000000"/>
                </a:solidFill>
                <a:latin typeface="Times New Roman" panose="02020603050405020304" pitchFamily="18" charset="0"/>
              </a:rPr>
              <a:t>c) </a:t>
            </a:r>
            <a:r>
              <a:rPr lang="sv-SE" sz="1800" b="0" i="0" u="none" strike="noStrike" baseline="0">
                <a:solidFill>
                  <a:srgbClr val="000000"/>
                </a:solidFill>
                <a:latin typeface="Times New Roman" panose="02020603050405020304" pitchFamily="18" charset="0"/>
              </a:rPr>
              <a:t>vara utöver det som normalt anses vara löpande kompetensutveckling inom ramen för arbetstagarens befintliga anställning. </a:t>
            </a:r>
          </a:p>
          <a:p>
            <a:endParaRPr lang="sv-SE"/>
          </a:p>
          <a:p>
            <a:endParaRPr lang="sv-SE"/>
          </a:p>
          <a:p>
            <a:r>
              <a:rPr lang="sv-SE"/>
              <a:t>Mer detaljer kommer 15 </a:t>
            </a:r>
            <a:r>
              <a:rPr lang="sv-SE" err="1"/>
              <a:t>sept</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78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Strategiskt stöd kan vara stöd i processen med:</a:t>
            </a:r>
          </a:p>
          <a:p>
            <a:pPr marL="171450" indent="-171450">
              <a:buFont typeface="Arial"/>
              <a:buChar char="•"/>
            </a:pPr>
            <a:r>
              <a:rPr lang="sv-SE"/>
              <a:t>behovs- och omvärldsanalys,</a:t>
            </a:r>
            <a:endParaRPr lang="sv-SE">
              <a:cs typeface="Calibri" panose="020F0502020204030204"/>
            </a:endParaRPr>
          </a:p>
          <a:p>
            <a:pPr marL="171450" indent="-171450">
              <a:buFont typeface="Arial"/>
              <a:buChar char="•"/>
            </a:pPr>
            <a:r>
              <a:rPr lang="sv-SE"/>
              <a:t>att konkretisera framtida kompetensbehov, </a:t>
            </a:r>
          </a:p>
          <a:p>
            <a:pPr marL="171450" indent="-171450">
              <a:buFont typeface="Arial"/>
              <a:buChar char="•"/>
            </a:pPr>
            <a:r>
              <a:rPr lang="sv-SE"/>
              <a:t>kompetensinventering, </a:t>
            </a:r>
            <a:endParaRPr lang="sv-SE">
              <a:cs typeface="Calibri" panose="020F0502020204030204"/>
            </a:endParaRPr>
          </a:p>
          <a:p>
            <a:pPr marL="171450" indent="-171450">
              <a:buFont typeface="Arial"/>
              <a:buChar char="•"/>
            </a:pPr>
            <a:r>
              <a:rPr lang="sv-SE"/>
              <a:t>framtagande av kompetensstrategi samt </a:t>
            </a:r>
            <a:endParaRPr lang="sv-SE">
              <a:cs typeface="Calibri" panose="020F0502020204030204"/>
            </a:endParaRPr>
          </a:p>
          <a:p>
            <a:pPr marL="171450" indent="-171450">
              <a:buFont typeface="Arial"/>
              <a:buChar char="•"/>
            </a:pPr>
            <a:r>
              <a:rPr lang="sv-SE"/>
              <a:t>att sätta mål och uppföljning av dessa.</a:t>
            </a:r>
            <a:endParaRPr lang="sv-SE">
              <a:cs typeface="Calibri" panose="020F0502020204030204"/>
            </a:endParaRPr>
          </a:p>
          <a:p>
            <a:pPr marL="171450" indent="-171450">
              <a:buFont typeface="Arial"/>
              <a:buChar char="•"/>
            </a:pPr>
            <a:endParaRPr lang="sv-SE">
              <a:cs typeface="Calibri" panose="020F0502020204030204"/>
            </a:endParaRPr>
          </a:p>
          <a:p>
            <a:pPr marL="171450" indent="-171450">
              <a:buFont typeface="Arial"/>
              <a:buChar char="•"/>
            </a:pPr>
            <a:r>
              <a:rPr lang="sv-SE">
                <a:cs typeface="Calibri" panose="020F0502020204030204"/>
              </a:rPr>
              <a:t>Mer info kommer när vi vet mer om detta</a:t>
            </a:r>
            <a:endParaRPr lang="sv-SE">
              <a:ea typeface="Calibri"/>
              <a:cs typeface="Calibri" panose="020F0502020204030204"/>
            </a:endParaRPr>
          </a:p>
          <a:p>
            <a:pPr marL="171450" indent="-171450">
              <a:buFont typeface="Arial"/>
              <a:buChar char="•"/>
            </a:pPr>
            <a:endParaRPr lang="sv-SE">
              <a:cs typeface="Calibri" panose="020F0502020204030204"/>
            </a:endParaRPr>
          </a:p>
          <a:p>
            <a:endParaRPr lang="sv-SE">
              <a:cs typeface="Calibri" panose="020F0502020204030204"/>
            </a:endParaRPr>
          </a:p>
          <a:p>
            <a:endParaRPr lang="sv-SE">
              <a:cs typeface="Calibri" panose="020F0502020204030204"/>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72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Se över: </a:t>
            </a:r>
            <a:r>
              <a:rPr lang="sv-SE" dirty="0"/>
              <a:t>Förtydliga att det inte är vi som genomför valideringen. Vi kan eventuellt stå för kostnaden validering. Ej för valideringsutbildningar.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7F473-F142-4FEC-8FDD-FAA650E9BB0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959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Karriär- och studierådgivning</a:t>
            </a:r>
          </a:p>
          <a:p>
            <a:pPr marL="0" marR="0" lvl="0" indent="0" algn="l" defTabSz="914400" rtl="0" eaLnBrk="1" fontAlgn="auto" latinLnBrk="0" hangingPunct="1">
              <a:lnSpc>
                <a:spcPct val="100000"/>
              </a:lnSpc>
              <a:spcBef>
                <a:spcPts val="1600"/>
              </a:spcBef>
              <a:spcAft>
                <a:spcPts val="0"/>
              </a:spcAft>
              <a:buClrTx/>
              <a:buSzTx/>
              <a:buFontTx/>
              <a:buNone/>
              <a:tabLst/>
              <a:defRPr/>
            </a:pPr>
            <a:r>
              <a:rPr lang="sv-SE" sz="1200" dirty="0">
                <a:solidFill>
                  <a:schemeClr val="bg1"/>
                </a:solidFill>
                <a:latin typeface="+mj-lt"/>
              </a:rPr>
              <a:t>Stödet kan bestå av inledande kartläggningssamtal, rådgivning, vägledning och validering och utformas i dialog mellan medarbetaren och Omställningsfonden. </a:t>
            </a:r>
            <a:br>
              <a:rPr lang="sv-SE" sz="1200" dirty="0">
                <a:solidFill>
                  <a:schemeClr val="bg1"/>
                </a:solidFill>
                <a:latin typeface="+mj-lt"/>
              </a:rPr>
            </a:br>
            <a:r>
              <a:rPr lang="sv-SE" sz="1200" dirty="0"/>
              <a:t>Förtydliga att det inte är vi som genomför valideringen. Vi kan eventuellt stå för kostnaden validering. Ej för valideringsutbildningar.</a:t>
            </a:r>
          </a:p>
          <a:p>
            <a:pPr>
              <a:spcBef>
                <a:spcPts val="1600"/>
              </a:spcBef>
            </a:pPr>
            <a:endParaRPr lang="sv-SE" sz="1200" dirty="0">
              <a:solidFill>
                <a:schemeClr val="bg1"/>
              </a:solidFill>
              <a:latin typeface="+mj-lt"/>
            </a:endParaRPr>
          </a:p>
          <a:p>
            <a:endParaRPr lang="sv-SE" sz="1200" b="0" i="0" u="none" strike="noStrike" baseline="0" dirty="0">
              <a:solidFill>
                <a:srgbClr val="211D1E"/>
              </a:solidFill>
              <a:latin typeface="Camphor Pro" panose="020B0504030404020204" pitchFamily="34" charset="0"/>
            </a:endParaRPr>
          </a:p>
          <a:p>
            <a:r>
              <a:rPr lang="sv-SE" sz="1200" b="1" i="0" u="none" strike="noStrike" baseline="0" dirty="0">
                <a:solidFill>
                  <a:srgbClr val="211D1E"/>
                </a:solidFill>
                <a:latin typeface="Calibri" panose="020F0502020204030204" pitchFamily="34" charset="0"/>
              </a:rPr>
              <a:t>Vem kan få stödet?</a:t>
            </a:r>
            <a:endParaRPr lang="sv-SE" sz="1200" b="0" i="0" u="none" strike="noStrike" baseline="0" dirty="0">
              <a:solidFill>
                <a:srgbClr val="211D1E"/>
              </a:solidFill>
              <a:latin typeface="Calibri" panose="020F0502020204030204" pitchFamily="34" charset="0"/>
            </a:endParaRPr>
          </a:p>
          <a:p>
            <a:r>
              <a:rPr lang="sv-SE" sz="1200" b="0" i="0" u="none" strike="noStrike" baseline="0" dirty="0">
                <a:solidFill>
                  <a:srgbClr val="211D1E"/>
                </a:solidFill>
                <a:latin typeface="Camphor Pro" panose="020B0504030404020204" pitchFamily="34" charset="0"/>
              </a:rPr>
              <a:t>Stödet kan ges till tillsvidare- eller tidsbegränsat anställda och som har jobbat, hos en eller flera arbetsgivare, i genomsnitt minst 16 timmar i veckan per månad, i sammanlagt minst 12 månader (under de senaste 24 månaderna) före din ansökan. Det krävs också att jobbet varit huvudsaklig sysselsättning under tiden. </a:t>
            </a:r>
          </a:p>
          <a:p>
            <a:endParaRPr lang="sv-SE" sz="1200" b="0" i="0" u="none" strike="noStrike" baseline="0" dirty="0">
              <a:solidFill>
                <a:srgbClr val="211D1E"/>
              </a:solidFill>
              <a:latin typeface="Camphor Pro" panose="020B0504030404020204" pitchFamily="34" charset="0"/>
            </a:endParaRPr>
          </a:p>
          <a:p>
            <a:r>
              <a:rPr lang="sv-SE" sz="1200" b="0" i="0" u="none" strike="noStrike" baseline="0" dirty="0">
                <a:solidFill>
                  <a:srgbClr val="211D1E"/>
                </a:solidFill>
                <a:latin typeface="Camphor Pro" panose="020B0504030404020204" pitchFamily="34" charset="0"/>
              </a:rPr>
              <a:t>Medarbetaren kan få stöd som längst under ett år efter det att ansökan har beviljats och </a:t>
            </a:r>
            <a:r>
              <a:rPr lang="sv-SE" sz="1800" b="0" i="0" u="none" strike="noStrike" baseline="0" dirty="0">
                <a:solidFill>
                  <a:srgbClr val="211D1E"/>
                </a:solidFill>
                <a:latin typeface="Camphor Pro Light" panose="020B0304030404020204" pitchFamily="34" charset="0"/>
              </a:rPr>
              <a:t>så länge hen är kvar i en anställning enligt LAS, Lagen om anställningsskydd.</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198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baseline="0" dirty="0">
                <a:solidFill>
                  <a:srgbClr val="18BAAA"/>
                </a:solidFill>
                <a:latin typeface="Camphor Pro" panose="020B0504030404020204" pitchFamily="34" charset="0"/>
              </a:rPr>
              <a:t>Studiestöd</a:t>
            </a:r>
            <a:endParaRPr lang="sv-SE" sz="1200" b="0" i="0" u="none" strike="noStrike" baseline="0" dirty="0">
              <a:solidFill>
                <a:srgbClr val="18BAAA"/>
              </a:solidFill>
              <a:latin typeface="Camphor Pro" panose="020B0504030404020204" pitchFamily="34" charset="0"/>
            </a:endParaRPr>
          </a:p>
          <a:p>
            <a:r>
              <a:rPr lang="sv-SE" sz="1200" b="0" i="0" u="none" strike="noStrike" baseline="0" dirty="0">
                <a:solidFill>
                  <a:srgbClr val="211D1E"/>
                </a:solidFill>
                <a:latin typeface="Camphor Pro" panose="020B0504030404020204" pitchFamily="34" charset="0"/>
              </a:rPr>
              <a:t>Det finns flera olika studiestöd. Ett av dessa är omställningsstudiestödet som är statligt finansierat och hanteras av CSN. Det kan ges för utbildningar som stärker medarbetarens framtida ställning på arbetsmarknaden, och som möter arbetsmarknadens behov. </a:t>
            </a:r>
          </a:p>
          <a:p>
            <a:endParaRPr lang="sv-SE" sz="1200" b="0" i="0" u="none" strike="noStrike" baseline="0" dirty="0">
              <a:solidFill>
                <a:srgbClr val="211D1E"/>
              </a:solidFill>
              <a:latin typeface="Camphor Pro" panose="020B0504030404020204" pitchFamily="34" charset="0"/>
            </a:endParaRPr>
          </a:p>
          <a:p>
            <a:r>
              <a:rPr lang="sv-SE" sz="1200" b="0" i="0" u="none" strike="noStrike" baseline="0" dirty="0">
                <a:solidFill>
                  <a:srgbClr val="211D1E"/>
                </a:solidFill>
                <a:latin typeface="Camphor Pro" panose="020B0504030404020204" pitchFamily="34" charset="0"/>
              </a:rPr>
              <a:t>Det är CSN som handlägger det nya omställningsstudiestödet, men när medarbetaren ansöker om omställningsstudiestödet kan vi på Omställningsfonden meddela CSN om vi anser att utbildningen faktiskt stärker ställningen på arbetsmarknaden. Mer information om Omställningsstudiestödet finns på vår hemsida, eller hos CSN.se.</a:t>
            </a:r>
          </a:p>
          <a:p>
            <a:endParaRPr lang="sv-SE" sz="1200" b="0" i="0" u="none" strike="noStrike" baseline="0" dirty="0">
              <a:solidFill>
                <a:srgbClr val="211D1E"/>
              </a:solidFill>
              <a:latin typeface="Camphor Pro" panose="020B0504030404020204" pitchFamily="34" charset="0"/>
            </a:endParaRPr>
          </a:p>
          <a:p>
            <a:r>
              <a:rPr lang="sv-SE" sz="1200" b="1" i="0" u="none" strike="noStrike" baseline="0" dirty="0">
                <a:solidFill>
                  <a:srgbClr val="211D1E"/>
                </a:solidFill>
                <a:latin typeface="Calibri" panose="020F0502020204030204" pitchFamily="34" charset="0"/>
              </a:rPr>
              <a:t>Kollektivavtalade studiestöd</a:t>
            </a:r>
            <a:endParaRPr lang="sv-SE" sz="1200" b="0" i="0" u="none" strike="noStrike" baseline="0" dirty="0">
              <a:solidFill>
                <a:srgbClr val="211D1E"/>
              </a:solidFill>
              <a:latin typeface="Calibri" panose="020F0502020204030204" pitchFamily="34" charset="0"/>
            </a:endParaRPr>
          </a:p>
          <a:p>
            <a:r>
              <a:rPr lang="sv-SE" sz="1200" b="0" i="0" u="none" strike="noStrike" baseline="0" dirty="0">
                <a:solidFill>
                  <a:srgbClr val="211D1E"/>
                </a:solidFill>
                <a:latin typeface="Camphor Pro" panose="020B0504030404020204" pitchFamily="34" charset="0"/>
              </a:rPr>
              <a:t>Utöver omställningsstudiestödet finns flera olika typer av kollektivavtalade studiestöd, som Omställningsfonden kan bevilja: kortvarigt-, kompletterande- och förlängt studiestöd. </a:t>
            </a:r>
          </a:p>
          <a:p>
            <a:r>
              <a:rPr lang="sv-SE" sz="1200" b="0" i="0" u="none" strike="noStrike" baseline="0" dirty="0">
                <a:solidFill>
                  <a:srgbClr val="211D1E"/>
                </a:solidFill>
                <a:latin typeface="Camphor Pro" panose="020B0504030404020204" pitchFamily="34" charset="0"/>
              </a:rPr>
              <a:t>Vilket stöd medarbetaren har rätt till, beror på flera olika faktorer, så som vilken anställningsform hen har och hur länge hen jobbat.</a:t>
            </a:r>
          </a:p>
          <a:p>
            <a:endParaRPr lang="sv-SE" sz="1200" b="0" i="0" u="none" strike="noStrike" baseline="0" dirty="0">
              <a:solidFill>
                <a:srgbClr val="211D1E"/>
              </a:solidFill>
              <a:latin typeface="Camphor Pro" panose="020B0504030404020204" pitchFamily="34" charset="0"/>
            </a:endParaRPr>
          </a:p>
          <a:p>
            <a:r>
              <a:rPr lang="sv-SE" sz="1200" b="1" i="0" u="none" strike="noStrike" baseline="0" dirty="0">
                <a:solidFill>
                  <a:srgbClr val="211D1E"/>
                </a:solidFill>
                <a:latin typeface="Camphor Pro" panose="020B0504030404020204" pitchFamily="34" charset="0"/>
              </a:rPr>
              <a:t>Kortvarigt studiestöd </a:t>
            </a:r>
            <a:r>
              <a:rPr lang="sv-SE" sz="1200" b="0" i="0" u="none" strike="noStrike" baseline="0" dirty="0">
                <a:solidFill>
                  <a:srgbClr val="211D1E"/>
                </a:solidFill>
                <a:latin typeface="Camphor Pro" panose="020B0504030404020204" pitchFamily="34" charset="0"/>
              </a:rPr>
              <a:t>ersätter del av inkomstbortfall vid utbildning som motsvarar längst en veckas heltidsstudier. Kortvarigt studiestöd kan ges till såväl tillsvidare- som tidsbegränsat anställda medarbetare, förutsatt att utbildningen stärker den framtida ställningen på arbetsmarknaden, och som möter arbetsmarknadens behov.</a:t>
            </a:r>
          </a:p>
          <a:p>
            <a:endParaRPr lang="sv-SE" sz="1200" b="0" i="0" u="none" strike="noStrike" baseline="0" dirty="0">
              <a:solidFill>
                <a:srgbClr val="211D1E"/>
              </a:solidFill>
              <a:latin typeface="Camphor Pro" panose="020B0504030404020204" pitchFamily="34" charset="0"/>
            </a:endParaRPr>
          </a:p>
          <a:p>
            <a:r>
              <a:rPr lang="sv-SE" sz="1200" b="1" i="0" u="none" strike="noStrike" baseline="0" dirty="0">
                <a:solidFill>
                  <a:srgbClr val="211D1E"/>
                </a:solidFill>
                <a:latin typeface="Camphor Pro" panose="020B0504030404020204" pitchFamily="34" charset="0"/>
              </a:rPr>
              <a:t>Kompletterande studiestöd </a:t>
            </a:r>
            <a:r>
              <a:rPr lang="sv-SE" sz="1800" b="0" i="0" u="none" strike="noStrike" baseline="0" dirty="0">
                <a:solidFill>
                  <a:srgbClr val="211D1E"/>
                </a:solidFill>
                <a:latin typeface="Camphor Pro" panose="020B0504030404020204" pitchFamily="34" charset="0"/>
              </a:rPr>
              <a:t>ersätter del av inkomstbortfall vid studier med beviljat omställningsstudiestöd och kan alltså ges för samma tid som omställningsstudiestöd utbetalas av CSN. </a:t>
            </a:r>
          </a:p>
          <a:p>
            <a:r>
              <a:rPr lang="sv-SE" sz="1800" b="0" i="1" u="none" strike="noStrike" baseline="0" dirty="0">
                <a:solidFill>
                  <a:srgbClr val="211D1E"/>
                </a:solidFill>
                <a:latin typeface="Camphor Pro" panose="020B0504030404020204" pitchFamily="34" charset="0"/>
              </a:rPr>
              <a:t>Tillsvidareanställda medarbetare kan få kompletterande studiestöd både under och efter anställning. Tidsbegränsat anställda kan däremot endast få stödet under anställning. </a:t>
            </a:r>
          </a:p>
          <a:p>
            <a:endParaRPr lang="sv-SE" sz="1800" b="0" i="0" u="none" strike="noStrike" baseline="0" dirty="0">
              <a:solidFill>
                <a:srgbClr val="211D1E"/>
              </a:solidFill>
              <a:latin typeface="Camphor Pro" panose="020B0504030404020204" pitchFamily="34" charset="0"/>
            </a:endParaRPr>
          </a:p>
          <a:p>
            <a:r>
              <a:rPr lang="sv-SE" sz="1200" b="1" i="0" u="none" strike="noStrike" baseline="0" dirty="0">
                <a:solidFill>
                  <a:srgbClr val="211D1E"/>
                </a:solidFill>
                <a:latin typeface="Camphor Pro" panose="020B0504030404020204" pitchFamily="34" charset="0"/>
              </a:rPr>
              <a:t>Förlängt studiestöd </a:t>
            </a:r>
            <a:r>
              <a:rPr lang="sv-SE" sz="1200" b="0" i="0" u="none" strike="noStrike" baseline="0" dirty="0">
                <a:solidFill>
                  <a:srgbClr val="211D1E"/>
                </a:solidFill>
                <a:latin typeface="Camphor Pro" panose="020B0504030404020204" pitchFamily="34" charset="0"/>
              </a:rPr>
              <a:t>ersätter del av inkomstbortfall vid längre studier och kan beviljas för </a:t>
            </a:r>
            <a:r>
              <a:rPr lang="sv-SE" sz="1200" b="0" i="1" u="none" strike="noStrike" baseline="0" dirty="0">
                <a:solidFill>
                  <a:srgbClr val="211D1E"/>
                </a:solidFill>
                <a:latin typeface="Camphor Pro" panose="020B0504030404020204" pitchFamily="34" charset="0"/>
              </a:rPr>
              <a:t>tillsvidareanställda medarbetare som förbrukat det kompletterande studiestödet och omställningsstudiestödet </a:t>
            </a:r>
            <a:r>
              <a:rPr lang="sv-SE" sz="1200" b="0" i="0" u="none" strike="noStrike" baseline="0" dirty="0">
                <a:solidFill>
                  <a:srgbClr val="211D1E"/>
                </a:solidFill>
                <a:latin typeface="Camphor Pro" panose="020B0504030404020204" pitchFamily="34" charset="0"/>
              </a:rPr>
              <a:t>och beräknas i kombination med CSN:s ordinarie studiemedel (lån och/eller bidrag).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211D1E"/>
                </a:solidFill>
                <a:latin typeface="Camphor Pro" panose="020B0504030404020204" pitchFamily="34" charset="0"/>
              </a:rPr>
              <a:t>Det förlängda studiestödet förutsätter att utbildningen, förutom att stärka medarbetarens framtida ställning på arbetsmarknaden, även ska stärka sektorns kompetensförsörjning.  </a:t>
            </a:r>
            <a:br>
              <a:rPr lang="sv-SE" sz="1200" b="0" i="0" u="none" strike="noStrike" baseline="0" dirty="0">
                <a:solidFill>
                  <a:srgbClr val="211D1E"/>
                </a:solidFill>
                <a:latin typeface="Camphor Pro" panose="020B0504030404020204" pitchFamily="34" charset="0"/>
              </a:rPr>
            </a:br>
            <a:r>
              <a:rPr kumimoji="0" lang="sv-SE" sz="1200" b="0" i="0" u="none" strike="noStrike" kern="1200" cap="none" spc="0" normalizeH="0" baseline="0" noProof="0" dirty="0">
                <a:ln>
                  <a:noFill/>
                </a:ln>
                <a:solidFill>
                  <a:srgbClr val="000000"/>
                </a:solidFill>
                <a:effectLst/>
                <a:uLnTx/>
                <a:uFillTx/>
                <a:latin typeface="Calibri"/>
                <a:ea typeface="+mn-ea"/>
                <a:cs typeface="+mn-cs"/>
              </a:rPr>
              <a:t>*Förlängt studiestöd gäller endast tillsvidareanställda.</a:t>
            </a:r>
          </a:p>
          <a:p>
            <a:endParaRPr lang="sv-SE" sz="1200" b="0" i="0" u="none" strike="noStrike" baseline="0" dirty="0">
              <a:solidFill>
                <a:srgbClr val="211D1E"/>
              </a:solidFill>
              <a:latin typeface="Camphor Pro" panose="020B0504030404020204" pitchFamily="34" charset="0"/>
            </a:endParaRPr>
          </a:p>
          <a:p>
            <a:r>
              <a:rPr lang="sv-SE" sz="1200" b="0" i="0" u="none" strike="noStrike" baseline="0" dirty="0">
                <a:solidFill>
                  <a:srgbClr val="211D1E"/>
                </a:solidFill>
                <a:latin typeface="Camphor Pro" panose="020B0504030404020204" pitchFamily="34" charset="0"/>
              </a:rPr>
              <a:t>Kompletterande- och förlängt studiestöd förutsätter att medarbetaren har beviljat omställningsstudiestöd.</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2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 år vid för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Calibri" panose="020F0502020204030204" pitchFamily="34" charset="0"/>
                <a:ea typeface="Times New Roman" panose="02020603050405020304" pitchFamily="18" charset="0"/>
              </a:rPr>
              <a:t>Tillgängliga verktyg:</a:t>
            </a:r>
            <a:br>
              <a:rPr lang="sv-SE" sz="1200" b="1" dirty="0">
                <a:effectLst/>
                <a:latin typeface="Calibri" panose="020F0502020204030204" pitchFamily="34" charset="0"/>
                <a:ea typeface="Times New Roman" panose="02020603050405020304" pitchFamily="18" charset="0"/>
              </a:rPr>
            </a:br>
            <a:r>
              <a:rPr lang="sv-SE" sz="1200" dirty="0" err="1">
                <a:effectLst/>
                <a:latin typeface="Calibri" panose="020F0502020204030204" pitchFamily="34" charset="0"/>
                <a:ea typeface="Times New Roman" panose="02020603050405020304" pitchFamily="18" charset="0"/>
              </a:rPr>
              <a:t>CoWrite</a:t>
            </a:r>
            <a:r>
              <a:rPr lang="sv-SE" sz="1200" dirty="0">
                <a:effectLst/>
                <a:latin typeface="Calibri" panose="020F0502020204030204" pitchFamily="34" charset="0"/>
                <a:ea typeface="Times New Roman" panose="02020603050405020304" pitchFamily="18" charset="0"/>
              </a:rPr>
              <a:t>, </a:t>
            </a:r>
            <a:r>
              <a:rPr lang="sv-SE" sz="1200" dirty="0" err="1">
                <a:effectLst/>
                <a:latin typeface="Calibri" panose="020F0502020204030204" pitchFamily="34" charset="0"/>
                <a:ea typeface="Times New Roman" panose="02020603050405020304" pitchFamily="18" charset="0"/>
              </a:rPr>
              <a:t>Diploma</a:t>
            </a:r>
            <a:r>
              <a:rPr lang="sv-SE" sz="1200" dirty="0">
                <a:effectLst/>
                <a:latin typeface="Calibri" panose="020F0502020204030204" pitchFamily="34" charset="0"/>
                <a:ea typeface="Times New Roman" panose="02020603050405020304" pitchFamily="18" charset="0"/>
              </a:rPr>
              <a:t>, JMT</a:t>
            </a:r>
            <a:endParaRPr lang="sv-SE" dirty="0"/>
          </a:p>
          <a:p>
            <a:r>
              <a:rPr lang="sv-SE" dirty="0"/>
              <a:t>stärkt stöd</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7F473-F142-4FEC-8FDD-FAA650E9BB0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08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0747" indent="-180747">
              <a:buFont typeface="Arial" pitchFamily="34" charset="0"/>
              <a:buChar char="•"/>
            </a:pPr>
            <a:r>
              <a:rPr lang="sv-SE" b="1" dirty="0">
                <a:latin typeface="Helvetica" pitchFamily="34" charset="0"/>
              </a:rPr>
              <a:t>Överenskommelse på grund av arbetsbrist</a:t>
            </a:r>
          </a:p>
          <a:p>
            <a:r>
              <a:rPr lang="sv-SE" dirty="0"/>
              <a:t>Om anställningen upphör genom en överenskommelse på grund av arbetsbrist förutsätts att det finns en konstaterad övertalighet, </a:t>
            </a:r>
            <a:br>
              <a:rPr lang="sv-SE" dirty="0"/>
            </a:br>
            <a:r>
              <a:rPr lang="sv-SE" dirty="0"/>
              <a:t>att arbetsgivaren kan undvika att säga upp en annan arbetstagare på grund av arbetsbrist och därmed att anställningen upphör på initiativ av arbetsgivaren.</a:t>
            </a:r>
          </a:p>
          <a:p>
            <a:endParaRPr lang="sv-SE" dirty="0">
              <a:latin typeface="Helvetica" pitchFamily="34" charset="0"/>
            </a:endParaRPr>
          </a:p>
          <a:p>
            <a:pPr marL="171450" indent="-171450">
              <a:buFont typeface="Arial" panose="020B0604020202020204" pitchFamily="34" charset="0"/>
              <a:buChar char="•"/>
            </a:pPr>
            <a:r>
              <a:rPr lang="sv-SE" b="1" dirty="0"/>
              <a:t>Omplacering till tidsbegränsad anställning – efterskydd om denna upphör</a:t>
            </a:r>
          </a:p>
          <a:p>
            <a:r>
              <a:rPr lang="sv-SE" dirty="0"/>
              <a:t>En tillsvidareanställd arbetstagare som kvalificerat sig för utökade insatser behåller det skyddet om arbetstagaren i samband med en övertalighetssituation omplaceras till en tidsbegränsad anställning. </a:t>
            </a:r>
          </a:p>
          <a:p>
            <a:r>
              <a:rPr lang="sv-SE" dirty="0"/>
              <a:t>Om den tidsbegränsade anställningen upphör kan arbetstagaren få utökade insatser.</a:t>
            </a:r>
            <a:endParaRPr lang="sv-SE" dirty="0">
              <a:latin typeface="Helvetica"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44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1" dirty="0"/>
              <a:t>Visas vid behov: </a:t>
            </a:r>
            <a:br>
              <a:rPr lang="sv-SE" sz="1200" dirty="0"/>
            </a:br>
            <a:r>
              <a:rPr lang="sv-SE" sz="1200" dirty="0"/>
              <a:t>Anställningen upphör genom en överenskommelse med arbetsgivaren, där grunden för denna överenskommelse är nedsatt arbetsförmåga </a:t>
            </a:r>
            <a:r>
              <a:rPr lang="sv-SE" sz="1200" dirty="0" err="1"/>
              <a:t>pga</a:t>
            </a:r>
            <a:r>
              <a:rPr lang="sv-SE" sz="1200" dirty="0"/>
              <a:t> sjukdom/skada.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2800" b="1" dirty="0"/>
              <a:t>Förutsätter att:</a:t>
            </a:r>
          </a:p>
          <a:p>
            <a:pPr lvl="1"/>
            <a:r>
              <a:rPr lang="sv-SE" dirty="0"/>
              <a:t>Arbetsgivaren har fullgjort sin rehabiliteringsskyldighet</a:t>
            </a:r>
          </a:p>
          <a:p>
            <a:pPr lvl="1"/>
            <a:r>
              <a:rPr lang="sv-SE" dirty="0"/>
              <a:t>Omplaceringsmöjligheter hos arbetsgivaren är uttömda</a:t>
            </a:r>
          </a:p>
          <a:p>
            <a:pPr lvl="1"/>
            <a:r>
              <a:rPr lang="sv-SE" sz="1200" dirty="0"/>
              <a:t>Framgår i överenskommelsen att arbetsgivaren och arbetstagaren är överens om att utökade insatser ska ingå. </a:t>
            </a:r>
            <a:endParaRPr lang="sv-SE" dirty="0"/>
          </a:p>
          <a:p>
            <a:pPr lvl="1"/>
            <a:endParaRPr lang="sv-SE" dirty="0"/>
          </a:p>
          <a:p>
            <a:pPr lvl="1"/>
            <a:r>
              <a:rPr lang="sv-SE" dirty="0"/>
              <a:t>Har inte rätt till ekonomiska förmåner via Omställningsfonden</a:t>
            </a:r>
          </a:p>
          <a:p>
            <a:pPr lvl="1"/>
            <a:r>
              <a:rPr lang="sv-SE" dirty="0"/>
              <a:t>Tackar arbetstagaren nej till erbjudandet och arbetsgivaren säger upp arbetstagaren på grund av personliga skäl,</a:t>
            </a:r>
            <a:br>
              <a:rPr lang="sv-SE" dirty="0"/>
            </a:br>
            <a:r>
              <a:rPr lang="sv-SE" dirty="0"/>
              <a:t> omfattas arbetstagaren </a:t>
            </a:r>
            <a:r>
              <a:rPr lang="sv-SE" u="sng" dirty="0"/>
              <a:t>endast</a:t>
            </a:r>
            <a:r>
              <a:rPr lang="sv-SE" dirty="0"/>
              <a:t> av omställningsstöd och </a:t>
            </a:r>
            <a:r>
              <a:rPr lang="sv-SE" dirty="0" err="1"/>
              <a:t>ev</a:t>
            </a:r>
            <a:r>
              <a:rPr lang="sv-SE" dirty="0"/>
              <a:t> förstärkt stöd d v s inte av utökade insatser.</a:t>
            </a:r>
          </a:p>
          <a:p>
            <a:pPr lvl="1"/>
            <a:endParaRPr lang="sv-SE" sz="1200" dirty="0">
              <a:latin typeface="+mj-lt"/>
            </a:endParaRPr>
          </a:p>
          <a:p>
            <a:pPr lvl="1"/>
            <a:r>
              <a:rPr lang="sv-SE" sz="1200" b="1" dirty="0">
                <a:latin typeface="+mj-lt"/>
              </a:rPr>
              <a:t>Läkarutlåtande eller läkarintyg behövs för att styrka den nedsatta arbetsförmågan och utesluter en återgång i ordinarie arbete (detta krävs för att säkerställa rätt bedömning hos A-kassan). </a:t>
            </a:r>
            <a:endParaRPr lang="sv-SE" b="1"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070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Visas vid behov: </a:t>
            </a:r>
            <a:br>
              <a:rPr lang="sv-SE" sz="1200" dirty="0"/>
            </a:br>
            <a:r>
              <a:rPr lang="sv-SE" sz="1200" dirty="0"/>
              <a:t>Anställningen upphör genom en överenskommelse med arbetsgivaren, där grunden för denna överenskommelse är nedsatt arbetsförmåga.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2800" b="1" dirty="0"/>
              <a:t>Förutsätter att:</a:t>
            </a:r>
          </a:p>
          <a:p>
            <a:pPr lvl="1"/>
            <a:r>
              <a:rPr lang="sv-SE" dirty="0"/>
              <a:t>Arbetsgivaren har fullgjort sin rehabiliteringsskyldighet</a:t>
            </a:r>
          </a:p>
          <a:p>
            <a:pPr lvl="1"/>
            <a:r>
              <a:rPr lang="sv-SE" dirty="0"/>
              <a:t>Omplaceringsmöjligheter hos arbetsgivaren är uttömda</a:t>
            </a:r>
          </a:p>
          <a:p>
            <a:pPr lvl="1"/>
            <a:r>
              <a:rPr lang="sv-SE" sz="1200" dirty="0"/>
              <a:t>Framgår i överenskommelsen att arbetsgivaren och arbetstagaren är överens om att aktiva insatser ska ingå. </a:t>
            </a:r>
            <a:endParaRPr lang="sv-SE" dirty="0"/>
          </a:p>
          <a:p>
            <a:pPr lvl="1"/>
            <a:endParaRPr lang="sv-SE" dirty="0"/>
          </a:p>
          <a:p>
            <a:pPr lvl="1"/>
            <a:r>
              <a:rPr lang="sv-SE" dirty="0"/>
              <a:t>Har inte rätt till ekonomiska förmåner via Omställningsfonden</a:t>
            </a:r>
          </a:p>
          <a:p>
            <a:pPr lvl="1"/>
            <a:r>
              <a:rPr lang="sv-SE" dirty="0"/>
              <a:t>Tackar arbetstagaren nej till erbjudandet </a:t>
            </a:r>
            <a:r>
              <a:rPr lang="sv-SE" u="sng" dirty="0"/>
              <a:t>och</a:t>
            </a:r>
            <a:r>
              <a:rPr lang="sv-SE" dirty="0"/>
              <a:t> arbetsgivaren </a:t>
            </a:r>
            <a:r>
              <a:rPr lang="sv-SE" u="sng" dirty="0"/>
              <a:t>säger upp arbetstagaren</a:t>
            </a:r>
            <a:r>
              <a:rPr lang="sv-SE" u="none" dirty="0"/>
              <a:t> </a:t>
            </a:r>
            <a:r>
              <a:rPr lang="sv-SE" dirty="0"/>
              <a:t>på grund av personliga skäl,</a:t>
            </a:r>
            <a:br>
              <a:rPr lang="sv-SE" dirty="0"/>
            </a:br>
            <a:r>
              <a:rPr lang="sv-SE" dirty="0"/>
              <a:t> omfattas arbetstagaren </a:t>
            </a:r>
            <a:r>
              <a:rPr lang="sv-SE" u="sng" dirty="0"/>
              <a:t>endast</a:t>
            </a:r>
            <a:r>
              <a:rPr lang="sv-SE" dirty="0"/>
              <a:t> av omställningsstöd och </a:t>
            </a:r>
            <a:r>
              <a:rPr lang="sv-SE" dirty="0" err="1"/>
              <a:t>ev</a:t>
            </a:r>
            <a:r>
              <a:rPr lang="sv-SE" dirty="0"/>
              <a:t> förstärkt stöd d v s inte av utökade insatser.</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8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Reflektion 2 och 2 eller 3 och 3.</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7F473-F142-4FEC-8FDD-FAA650E9BB0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038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Helvetica" pitchFamily="34" charset="0"/>
              </a:rPr>
              <a:t>Förutom villkoret ”Uppsagd på grund av arbetsbrist”, finns ytterligare två situationer då arbetstagare kan ha rätt att få stöd av Omställningsfonden.</a:t>
            </a:r>
          </a:p>
          <a:p>
            <a:endParaRPr lang="sv-SE" dirty="0">
              <a:latin typeface="Helvetica" pitchFamily="34" charset="0"/>
            </a:endParaRPr>
          </a:p>
          <a:p>
            <a:pPr marL="180747" indent="-180747">
              <a:buFont typeface="Arial" pitchFamily="34" charset="0"/>
              <a:buChar char="•"/>
            </a:pPr>
            <a:r>
              <a:rPr lang="sv-SE" b="1" dirty="0">
                <a:latin typeface="Helvetica" pitchFamily="34" charset="0"/>
              </a:rPr>
              <a:t>Överenskommelse på grund av arbetsbrist</a:t>
            </a:r>
          </a:p>
          <a:p>
            <a:r>
              <a:rPr lang="sv-SE" dirty="0"/>
              <a:t>Om anställningen upphör genom en överenskommelse på grund av arbetsbrist förutsätts att det finns en konstaterad övertalighet, </a:t>
            </a:r>
            <a:br>
              <a:rPr lang="sv-SE" dirty="0"/>
            </a:br>
            <a:r>
              <a:rPr lang="sv-SE" dirty="0"/>
              <a:t>att arbetsgivaren kan undvika att säga upp en annan arbetstagare på grund av arbetsbrist och därmed att anställningen upphör på initiativ av arbetsgivaren. </a:t>
            </a:r>
          </a:p>
          <a:p>
            <a:endParaRPr lang="sv-SE" dirty="0">
              <a:latin typeface="Helvetica" pitchFamily="34" charset="0"/>
            </a:endParaRPr>
          </a:p>
          <a:p>
            <a:pPr marL="180747" indent="-180747">
              <a:buFont typeface="Arial" pitchFamily="34" charset="0"/>
              <a:buChar char="•"/>
            </a:pPr>
            <a:r>
              <a:rPr lang="sv-SE" b="1" dirty="0">
                <a:latin typeface="Helvetica" pitchFamily="34" charset="0"/>
              </a:rPr>
              <a:t>Accepterar ny tjänst med minskad arbetstid – stöd inom ramen för anställningen :</a:t>
            </a:r>
          </a:p>
          <a:p>
            <a:r>
              <a:rPr lang="sv-SE" dirty="0"/>
              <a:t>Arbetstagare som i en övertalighetssituation accepterat omplacering till lägre sysselsättningsgrad har </a:t>
            </a:r>
            <a:r>
              <a:rPr lang="sv-SE" u="sng" dirty="0"/>
              <a:t>inte</a:t>
            </a:r>
            <a:r>
              <a:rPr lang="sv-SE" dirty="0"/>
              <a:t> rätt till aktiva insatser. </a:t>
            </a:r>
            <a:br>
              <a:rPr lang="sv-SE" dirty="0"/>
            </a:br>
            <a:r>
              <a:rPr lang="sv-SE" dirty="0"/>
              <a:t>Dock är arbetstagare som har accepterat en anställning med lägre sysselsättningsgrad fortfarande anställd och kan </a:t>
            </a:r>
            <a:r>
              <a:rPr lang="sv-SE" u="sng" dirty="0"/>
              <a:t>själv ansöka</a:t>
            </a:r>
            <a:r>
              <a:rPr lang="sv-SE" u="none" dirty="0"/>
              <a:t> </a:t>
            </a:r>
            <a:r>
              <a:rPr lang="sv-SE" dirty="0"/>
              <a:t>om stöd under anställning.</a:t>
            </a:r>
          </a:p>
          <a:p>
            <a:pPr defTabSz="947958">
              <a:defRPr/>
            </a:pPr>
            <a:endParaRPr lang="sv-SE" dirty="0">
              <a:latin typeface="Helvetica" pitchFamily="34" charset="0"/>
            </a:endParaRPr>
          </a:p>
          <a:p>
            <a:r>
              <a:rPr lang="sv-SE" b="0" dirty="0">
                <a:latin typeface="Helvetica" pitchFamily="34" charset="0"/>
              </a:rPr>
              <a:t>A-kasseutfyllnad kan ges inom en tidsram av ett år från dagen då den nya anställningen med lägre sysselsättningsgrad tillträddes.</a:t>
            </a:r>
          </a:p>
          <a:p>
            <a:endParaRPr lang="sv-SE" b="0" dirty="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Helvetica" pitchFamily="34" charset="0"/>
              </a:rPr>
              <a:t>Arbetstagare som accepterar ny tjänst med minskad arbetstid kan få ersättning i stället för a-kassa beräknad på arbetssökande del.</a:t>
            </a:r>
          </a:p>
          <a:p>
            <a:r>
              <a:rPr lang="sv-SE" b="0" dirty="0">
                <a:latin typeface="Helvetica" pitchFamily="34" charset="0"/>
              </a:rPr>
              <a:t>Ersättning istället för a-kassa betalas ut som längst under 43 arbetsdagar inom en tidsram av 180 kalenderdagar från den dagen då den nya anställningen med lägre sysselsättningsgrad tillträddes.</a:t>
            </a:r>
            <a:endParaRPr lang="sv-SE" b="1" dirty="0">
              <a:latin typeface="Helvetica"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019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5"/>
          </p:nvPr>
        </p:nvSpPr>
        <p:spPr/>
        <p:txBody>
          <a:bodyPr/>
          <a:lstStyle/>
          <a:p>
            <a:fld id="{D4A3239C-DB2D-430B-AE77-A39C61C62F4A}" type="slidenum">
              <a:rPr lang="sv-SE" smtClean="0"/>
              <a:t>23</a:t>
            </a:fld>
            <a:endParaRPr lang="sv-SE"/>
          </a:p>
        </p:txBody>
      </p:sp>
    </p:spTree>
    <p:extLst>
      <p:ext uri="{BB962C8B-B14F-4D97-AF65-F5344CB8AC3E}">
        <p14:creationId xmlns:p14="http://schemas.microsoft.com/office/powerpoint/2010/main" val="2970211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Segoe UI" panose="020B0502040204020203" pitchFamily="34" charset="0"/>
              </a:rPr>
              <a:t>.</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7F473-F142-4FEC-8FDD-FAA650E9BB0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475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7F473-F142-4FEC-8FDD-FAA650E9BB0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35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får du som presenterar gärna presentera någon typ av </a:t>
            </a:r>
            <a:r>
              <a:rPr lang="sv-SE" dirty="0" err="1"/>
              <a:t>case</a:t>
            </a:r>
            <a:r>
              <a:rPr lang="sv-SE" dirty="0"/>
              <a:t>/framgångsberättelse för att bekräfta vår vision. Lägg gärna in en bild från verkligheten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7F473-F142-4FEC-8FDD-FAA650E9BB0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47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länkas man vidare för att se filmen på vår hemsida. </a:t>
            </a:r>
          </a:p>
        </p:txBody>
      </p:sp>
      <p:sp>
        <p:nvSpPr>
          <p:cNvPr id="4" name="Platshållare för bildnummer 3"/>
          <p:cNvSpPr>
            <a:spLocks noGrp="1"/>
          </p:cNvSpPr>
          <p:nvPr>
            <p:ph type="sldNum" sz="quarter" idx="5"/>
          </p:nvPr>
        </p:nvSpPr>
        <p:spPr/>
        <p:txBody>
          <a:bodyPr/>
          <a:lstStyle/>
          <a:p>
            <a:fld id="{2537F473-F142-4FEC-8FDD-FAA650E9BB00}" type="slidenum">
              <a:rPr lang="sv-SE" smtClean="0"/>
              <a:t>5</a:t>
            </a:fld>
            <a:endParaRPr lang="sv-SE"/>
          </a:p>
        </p:txBody>
      </p:sp>
    </p:spTree>
    <p:extLst>
      <p:ext uri="{BB962C8B-B14F-4D97-AF65-F5344CB8AC3E}">
        <p14:creationId xmlns:p14="http://schemas.microsoft.com/office/powerpoint/2010/main" val="353451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Film från YouTube – blir lite sämre kvalitet. </a:t>
            </a:r>
          </a:p>
        </p:txBody>
      </p:sp>
      <p:sp>
        <p:nvSpPr>
          <p:cNvPr id="4" name="Platshållare för bildnummer 3"/>
          <p:cNvSpPr>
            <a:spLocks noGrp="1"/>
          </p:cNvSpPr>
          <p:nvPr>
            <p:ph type="sldNum" sz="quarter" idx="5"/>
          </p:nvPr>
        </p:nvSpPr>
        <p:spPr/>
        <p:txBody>
          <a:bodyPr/>
          <a:lstStyle/>
          <a:p>
            <a:fld id="{2537F473-F142-4FEC-8FDD-FAA650E9BB00}" type="slidenum">
              <a:rPr lang="sv-SE" smtClean="0"/>
              <a:t>6</a:t>
            </a:fld>
            <a:endParaRPr lang="sv-SE"/>
          </a:p>
        </p:txBody>
      </p:sp>
    </p:spTree>
    <p:extLst>
      <p:ext uri="{BB962C8B-B14F-4D97-AF65-F5344CB8AC3E}">
        <p14:creationId xmlns:p14="http://schemas.microsoft.com/office/powerpoint/2010/main" val="200217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21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Helvetica" pitchFamily="34" charset="0"/>
              </a:rPr>
              <a:t>Kollektivavtalsstiftelse</a:t>
            </a:r>
            <a:r>
              <a:rPr lang="sv-SE" dirty="0">
                <a:latin typeface="Helvetica" pitchFamily="34" charset="0"/>
              </a:rPr>
              <a:t> Omställningsfonden</a:t>
            </a:r>
            <a:r>
              <a:rPr lang="sv-SE" baseline="0" dirty="0">
                <a:latin typeface="Helvetica" pitchFamily="34" charset="0"/>
              </a:rPr>
              <a:t> är en kollektivavtalsstiftelse som funnits sedan 2012. Omställningsfondens verksamhet baseras på Kompetens- och omställningsavtalet, KOM-KR, sedan maj 2020.</a:t>
            </a:r>
          </a:p>
          <a:p>
            <a:endParaRPr lang="sv-SE" baseline="0" dirty="0">
              <a:latin typeface="Helvetica" pitchFamily="34" charset="0"/>
            </a:endParaRPr>
          </a:p>
          <a:p>
            <a:r>
              <a:rPr lang="sv-SE" baseline="0" dirty="0">
                <a:latin typeface="Helvetica" pitchFamily="34" charset="0"/>
              </a:rPr>
              <a:t>Parterna bakom omställningsavtalet och Omställningsfonden är </a:t>
            </a:r>
            <a:r>
              <a:rPr lang="sv-SE" b="1" baseline="0" dirty="0">
                <a:latin typeface="Helvetica" pitchFamily="34" charset="0"/>
              </a:rPr>
              <a:t>arbetsgivarorganisationerna SKR </a:t>
            </a:r>
            <a:r>
              <a:rPr lang="sv-SE" baseline="0" dirty="0">
                <a:latin typeface="Helvetica" pitchFamily="34" charset="0"/>
              </a:rPr>
              <a:t>(Sveriges kommuner och regioner) och </a:t>
            </a:r>
            <a:r>
              <a:rPr lang="sv-SE" b="1" baseline="0" dirty="0" err="1">
                <a:latin typeface="Helvetica" pitchFamily="34" charset="0"/>
              </a:rPr>
              <a:t>Sobona</a:t>
            </a:r>
            <a:r>
              <a:rPr lang="sv-SE" baseline="0" dirty="0">
                <a:latin typeface="Helvetica" pitchFamily="34" charset="0"/>
              </a:rPr>
              <a:t> samt </a:t>
            </a:r>
            <a:r>
              <a:rPr lang="sv-SE" b="1" baseline="0" dirty="0">
                <a:latin typeface="Helvetica" pitchFamily="34" charset="0"/>
              </a:rPr>
              <a:t>arbetstagarorganisationerna Kommunal, OFR </a:t>
            </a:r>
            <a:r>
              <a:rPr lang="sv-SE" b="0" baseline="0" dirty="0">
                <a:latin typeface="Helvetica" pitchFamily="34" charset="0"/>
              </a:rPr>
              <a:t>(Offentliganställdas förhandlingsråd – </a:t>
            </a:r>
            <a:r>
              <a:rPr lang="sv-SE" baseline="0" dirty="0">
                <a:latin typeface="Helvetica" pitchFamily="34" charset="0"/>
              </a:rPr>
              <a:t>bland annat lärarfacken, Vision, Vårdförbundet, Akademikerförbundet SSR) </a:t>
            </a:r>
            <a:r>
              <a:rPr lang="sv-SE" b="1" baseline="0" dirty="0">
                <a:latin typeface="Helvetica" pitchFamily="34" charset="0"/>
              </a:rPr>
              <a:t>och </a:t>
            </a:r>
            <a:r>
              <a:rPr lang="sv-SE" b="1" baseline="0" dirty="0" err="1">
                <a:latin typeface="Helvetica" pitchFamily="34" charset="0"/>
              </a:rPr>
              <a:t>AkademikerAlliansen</a:t>
            </a:r>
            <a:r>
              <a:rPr lang="sv-SE" b="1" baseline="0" dirty="0">
                <a:latin typeface="Helvetica" pitchFamily="34" charset="0"/>
              </a:rPr>
              <a:t> </a:t>
            </a:r>
            <a:r>
              <a:rPr lang="sv-SE" baseline="0" dirty="0">
                <a:latin typeface="Helvetica" pitchFamily="34" charset="0"/>
              </a:rPr>
              <a:t>(bland annat Jusek, DIK, Civilekonomerna, Sveriges ingenjörer).</a:t>
            </a:r>
          </a:p>
          <a:p>
            <a:endParaRPr lang="sv-SE" baseline="0" dirty="0">
              <a:latin typeface="Helvetica" pitchFamily="34" charset="0"/>
            </a:endParaRPr>
          </a:p>
          <a:p>
            <a:r>
              <a:rPr lang="sv-SE" baseline="0" dirty="0">
                <a:latin typeface="Helvetica" pitchFamily="34" charset="0"/>
              </a:rPr>
              <a:t>Omställningsfonden omfattar </a:t>
            </a:r>
            <a:r>
              <a:rPr lang="sv-SE" baseline="0">
                <a:latin typeface="Helvetica" pitchFamily="34" charset="0"/>
              </a:rPr>
              <a:t>cirka 1,3 </a:t>
            </a:r>
            <a:r>
              <a:rPr lang="sv-SE" baseline="0" dirty="0">
                <a:latin typeface="Helvetica" pitchFamily="34" charset="0"/>
              </a:rPr>
              <a:t>miljoner arbetstagare över hela Sverige. De är anställda i 290 kommuner, 21 regioner och ca 1100 kommunala företag anslutna till </a:t>
            </a:r>
            <a:r>
              <a:rPr lang="sv-SE" baseline="0" dirty="0" err="1">
                <a:latin typeface="Helvetica" pitchFamily="34" charset="0"/>
              </a:rPr>
              <a:t>Sobona</a:t>
            </a:r>
            <a:r>
              <a:rPr lang="sv-SE" baseline="0" dirty="0">
                <a:latin typeface="Helvetica" pitchFamily="34" charset="0"/>
              </a:rPr>
              <a:t>.</a:t>
            </a:r>
          </a:p>
          <a:p>
            <a:endParaRPr lang="sv-SE" baseline="0" dirty="0">
              <a:latin typeface="Helvetica" pitchFamily="34" charset="0"/>
            </a:endParaRPr>
          </a:p>
          <a:p>
            <a:r>
              <a:rPr lang="sv-SE" sz="1800" dirty="0" err="1">
                <a:solidFill>
                  <a:srgbClr val="242424"/>
                </a:solidFill>
                <a:effectLst/>
                <a:latin typeface="-apple-system"/>
              </a:rPr>
              <a:t>Sobona</a:t>
            </a:r>
            <a:r>
              <a:rPr lang="sv-SE" sz="1800" dirty="0">
                <a:solidFill>
                  <a:srgbClr val="242424"/>
                </a:solidFill>
                <a:effectLst/>
                <a:latin typeface="-apple-system"/>
              </a:rPr>
              <a:t>-företag: Från och med 1 oktober  2022 gäller samma avtal  för samtliga </a:t>
            </a:r>
            <a:r>
              <a:rPr lang="sv-SE" sz="1800" dirty="0" err="1">
                <a:solidFill>
                  <a:srgbClr val="242424"/>
                </a:solidFill>
                <a:effectLst/>
                <a:latin typeface="-apple-system"/>
              </a:rPr>
              <a:t>Sobonaföretag</a:t>
            </a:r>
            <a:r>
              <a:rPr lang="sv-SE" sz="1800" dirty="0">
                <a:solidFill>
                  <a:srgbClr val="242424"/>
                </a:solidFill>
                <a:effectLst/>
                <a:latin typeface="-apple-system"/>
              </a:rPr>
              <a:t>. Tidigare var det olika avtal beroende på om företaget tillhörde Omställningsfonden eller KFS-företagens Trygghetsfond.</a:t>
            </a: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37F473-F142-4FEC-8FDD-FAA650E9BB00}" type="slidenum">
              <a:rPr lang="sv-SE" smtClean="0"/>
              <a:t>9</a:t>
            </a:fld>
            <a:endParaRPr lang="sv-SE"/>
          </a:p>
        </p:txBody>
      </p:sp>
    </p:spTree>
    <p:extLst>
      <p:ext uri="{BB962C8B-B14F-4D97-AF65-F5344CB8AC3E}">
        <p14:creationId xmlns:p14="http://schemas.microsoft.com/office/powerpoint/2010/main" val="190355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F13702-4101-08B2-CE4B-25F740F5AB7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35F9907-7596-C804-A8B6-0FAB57E6C4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7B6594B-5BB9-78D7-B63A-86173CD48272}"/>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5" name="Platshållare för sidfot 4">
            <a:extLst>
              <a:ext uri="{FF2B5EF4-FFF2-40B4-BE49-F238E27FC236}">
                <a16:creationId xmlns:a16="http://schemas.microsoft.com/office/drawing/2014/main" id="{643CE842-3488-5D71-6DF4-CB12EF200DF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A589B91-5470-3950-81F9-32C7A1D12EB0}"/>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410237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261315-C8A2-05B7-23B0-77BC3DF34C67}"/>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3B59A9F-37DC-7E01-6B76-201E4DD0448F}"/>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7204D6D-5ED5-9B9C-857C-55E881833911}"/>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5" name="Platshållare för sidfot 4">
            <a:extLst>
              <a:ext uri="{FF2B5EF4-FFF2-40B4-BE49-F238E27FC236}">
                <a16:creationId xmlns:a16="http://schemas.microsoft.com/office/drawing/2014/main" id="{F5876D37-6CC2-2A10-5F46-176E5553353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DD3E9E-A2E6-C824-88AB-506D951348C1}"/>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545805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24989823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562440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2547395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8170900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0596695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9754811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1903501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792448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5717545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227909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2E49227-03E8-3180-2C9D-1498DF631D4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0725A33-D75A-33C1-E788-47DF768A83E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725EB4F-EEAF-DDDE-FDD7-B089FA73D661}"/>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5" name="Platshållare för sidfot 4">
            <a:extLst>
              <a:ext uri="{FF2B5EF4-FFF2-40B4-BE49-F238E27FC236}">
                <a16:creationId xmlns:a16="http://schemas.microsoft.com/office/drawing/2014/main" id="{E703E689-194B-F67E-4D8C-6C777D974A9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D4363D2-B040-1421-70BF-5A012A47FDC8}"/>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42885935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7456062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1367973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9587074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21587047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16208935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9265863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1163292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2181759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542484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327595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6770133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5627240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2886203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4015615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24356880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7665933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726352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19170973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5071664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33388062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2042619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3742837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28335834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942804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8136125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4217088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3694834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8982883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30940846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9909528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22468118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1284003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9487318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8849585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41192512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582665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9989296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23460000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349378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3500157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6332420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9890192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985031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5619388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5541921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32678375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673912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3787773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16865473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8267817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11956905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42857555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1877365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145554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37402308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9108192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1483385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437815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131930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383866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B0262F-2BBD-D1C7-883F-82EA658EC6B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5681898-5651-4088-0865-2663F7BBDF7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C94C190-4D83-3CCF-8A7B-D87C0382E615}"/>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5" name="Platshållare för sidfot 4">
            <a:extLst>
              <a:ext uri="{FF2B5EF4-FFF2-40B4-BE49-F238E27FC236}">
                <a16:creationId xmlns:a16="http://schemas.microsoft.com/office/drawing/2014/main" id="{D7D4030A-F6C7-EE97-D598-95D6BB17AE6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D3958A6-CE50-01D0-017C-3FDB73FF22FB}"/>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624871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2050764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976769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96464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2267201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190464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395053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3428469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092618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16756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104893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77E642-4C61-1BC5-BC3B-3F4CCBAB673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FB731707-51A6-CAA6-0833-27569E7F9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EEFC1EC-4FBD-5E86-0514-DB64BED76434}"/>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5" name="Platshållare för sidfot 4">
            <a:extLst>
              <a:ext uri="{FF2B5EF4-FFF2-40B4-BE49-F238E27FC236}">
                <a16:creationId xmlns:a16="http://schemas.microsoft.com/office/drawing/2014/main" id="{F27AFC89-184A-404F-4799-C86409F77DF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B104E76-C476-63D5-8C8E-9B6564E3DED3}"/>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649670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918632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4080759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2794597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4234167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3581794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972136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640442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4182421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829794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305046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BC55DD-D251-10F6-5A6D-00FA38BFFB9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0C5CC09-E635-CE10-36AB-2B92B526350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44454EE-E710-7044-FD65-29A16197EF9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941C736-A448-0C99-4FC9-761478C7EAEB}"/>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6" name="Platshållare för sidfot 5">
            <a:extLst>
              <a:ext uri="{FF2B5EF4-FFF2-40B4-BE49-F238E27FC236}">
                <a16:creationId xmlns:a16="http://schemas.microsoft.com/office/drawing/2014/main" id="{AE1CE99B-85BD-3824-134F-C358BE459E8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7B4340-3762-F241-A15B-3622529473A6}"/>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693322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61818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715529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613030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567957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114247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893202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3282550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604687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867342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56174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A1C3FB-DF04-4662-511B-6949ED94879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03FB23C-530B-93C7-2EF8-A328F2510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D185147-A5C1-366B-FB42-99E154DEA99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A24E529-EB2B-A23D-A931-AFE56D8EE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00A0076-D90D-F6EF-A409-8D64811446C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6437F41-849C-B2DB-C1D1-9E2216DC0416}"/>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8" name="Platshållare för sidfot 7">
            <a:extLst>
              <a:ext uri="{FF2B5EF4-FFF2-40B4-BE49-F238E27FC236}">
                <a16:creationId xmlns:a16="http://schemas.microsoft.com/office/drawing/2014/main" id="{5B452D82-6C03-E7CD-6EE3-6D1DACC7AB6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C742AADA-4E2E-A1B6-7A50-B090912136B7}"/>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23083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209311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3267033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979582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96398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108645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471492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775022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510595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4848721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884683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1DB36C-E7E2-A46B-B555-87E7A478F41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308F53A-0774-0064-B813-8DE6BD3AEBB8}"/>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4" name="Platshållare för sidfot 3">
            <a:extLst>
              <a:ext uri="{FF2B5EF4-FFF2-40B4-BE49-F238E27FC236}">
                <a16:creationId xmlns:a16="http://schemas.microsoft.com/office/drawing/2014/main" id="{BBC9CD66-64CE-DE4F-6628-6AD14F01F80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EE1B39F-6497-FA6C-9061-2A0DE7A10124}"/>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1205985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312515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791681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056576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42818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2196479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4157320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1043941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908045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4084652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336760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8546FD6-B225-F385-9FCD-4ED81D68C4BD}"/>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3" name="Platshållare för sidfot 2">
            <a:extLst>
              <a:ext uri="{FF2B5EF4-FFF2-40B4-BE49-F238E27FC236}">
                <a16:creationId xmlns:a16="http://schemas.microsoft.com/office/drawing/2014/main" id="{BE702DF4-3E10-0A1D-E04E-E499880F4EA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D385925-2B90-28F5-3AA9-E9C755614C62}"/>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6366963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7233360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1339094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230199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7347619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4250803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228662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30959526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837374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8155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113958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E12EF4-5452-210D-4B3C-AE85EC2A7EB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14B0BF7-F94E-958D-A436-C44883EE59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4AF05EC-B138-F8BD-5082-9D41BF23F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BEF7CEF-4CC9-2CFA-65C4-99233AEEC77E}"/>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6" name="Platshållare för sidfot 5">
            <a:extLst>
              <a:ext uri="{FF2B5EF4-FFF2-40B4-BE49-F238E27FC236}">
                <a16:creationId xmlns:a16="http://schemas.microsoft.com/office/drawing/2014/main" id="{531301B8-1EF8-6DB2-E5E4-FD716EA27B6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31D76C7-1B7A-7D14-12C7-64F6F1E7016E}"/>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32672761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29267212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3982923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6249525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1414095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38614857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7148129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380291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02584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368594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34288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686305-B03A-275C-ED7E-263A5E69A52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9DB076F-E39E-1E28-C078-7F4B8DC6E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D1CF558B-9220-1C58-01D1-9002D8831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1879BC5-8091-8704-485F-1534B985A71A}"/>
              </a:ext>
            </a:extLst>
          </p:cNvPr>
          <p:cNvSpPr>
            <a:spLocks noGrp="1"/>
          </p:cNvSpPr>
          <p:nvPr>
            <p:ph type="dt" sz="half" idx="10"/>
          </p:nvPr>
        </p:nvSpPr>
        <p:spPr/>
        <p:txBody>
          <a:bodyPr/>
          <a:lstStyle/>
          <a:p>
            <a:fld id="{E729C260-FBE8-4AD7-9D3F-ABC99745E486}" type="datetimeFigureOut">
              <a:rPr lang="sv-SE" smtClean="0"/>
              <a:t>2023-10-09</a:t>
            </a:fld>
            <a:endParaRPr lang="sv-SE"/>
          </a:p>
        </p:txBody>
      </p:sp>
      <p:sp>
        <p:nvSpPr>
          <p:cNvPr id="6" name="Platshållare för sidfot 5">
            <a:extLst>
              <a:ext uri="{FF2B5EF4-FFF2-40B4-BE49-F238E27FC236}">
                <a16:creationId xmlns:a16="http://schemas.microsoft.com/office/drawing/2014/main" id="{179E214D-1A3B-9CD0-2085-66ADA4CA4FF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3E972A0-1139-03F7-73E6-6D97C8619302}"/>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8333705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6162549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2274175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42251842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10048474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4163117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2072689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25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41392554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4721242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92482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image" Target="../media/image1.png"/><Relationship Id="rId2" Type="http://schemas.openxmlformats.org/officeDocument/2006/relationships/slideLayout" Target="../slideLayouts/slideLayout133.xml"/><Relationship Id="rId16" Type="http://schemas.openxmlformats.org/officeDocument/2006/relationships/theme" Target="../theme/theme1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image" Target="../media/image1.png"/><Relationship Id="rId2" Type="http://schemas.openxmlformats.org/officeDocument/2006/relationships/slideLayout" Target="../slideLayouts/slideLayout148.xml"/><Relationship Id="rId16" Type="http://schemas.openxmlformats.org/officeDocument/2006/relationships/theme" Target="../theme/theme1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1.png"/><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1.png"/><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1.png"/><Relationship Id="rId2" Type="http://schemas.openxmlformats.org/officeDocument/2006/relationships/slideLayout" Target="../slideLayouts/slideLayout88.xml"/><Relationship Id="rId16"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image" Target="../media/image1.png"/><Relationship Id="rId2" Type="http://schemas.openxmlformats.org/officeDocument/2006/relationships/slideLayout" Target="../slideLayouts/slideLayout103.xml"/><Relationship Id="rId16" Type="http://schemas.openxmlformats.org/officeDocument/2006/relationships/theme" Target="../theme/theme8.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1.png"/><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62BE269-4A05-20C7-7B26-C3DB6BC2E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AF89A73-8F00-9B97-933C-32CE77C70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EE3DEA3-C224-32AB-3337-0362A887D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9C260-FBE8-4AD7-9D3F-ABC99745E486}" type="datetimeFigureOut">
              <a:rPr lang="sv-SE" smtClean="0"/>
              <a:t>2023-10-09</a:t>
            </a:fld>
            <a:endParaRPr lang="sv-SE"/>
          </a:p>
        </p:txBody>
      </p:sp>
      <p:sp>
        <p:nvSpPr>
          <p:cNvPr id="5" name="Platshållare för sidfot 4">
            <a:extLst>
              <a:ext uri="{FF2B5EF4-FFF2-40B4-BE49-F238E27FC236}">
                <a16:creationId xmlns:a16="http://schemas.microsoft.com/office/drawing/2014/main" id="{A681177A-E6EA-F5F5-7F1E-7DA7BBD53F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B5EFC93-C445-6299-84D3-6DF88E21E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0E2C8-9EE2-4EFF-9B43-810D550EA325}" type="slidenum">
              <a:rPr lang="sv-SE" smtClean="0"/>
              <a:t>‹#›</a:t>
            </a:fld>
            <a:endParaRPr lang="sv-SE"/>
          </a:p>
        </p:txBody>
      </p:sp>
    </p:spTree>
    <p:extLst>
      <p:ext uri="{BB962C8B-B14F-4D97-AF65-F5344CB8AC3E}">
        <p14:creationId xmlns:p14="http://schemas.microsoft.com/office/powerpoint/2010/main" val="878898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45659516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39710740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2843178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417278689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317252656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14124971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410586009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422326679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124809235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72012084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54.xml"/><Relationship Id="rId6" Type="http://schemas.openxmlformats.org/officeDocument/2006/relationships/hyperlink" Target="https://www.omstallningsfonden.se/arbetsgivare/forebyggande-insatser/kriterier-for-beviljande-av-forebyggande-insatser/"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8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2.png"/><Relationship Id="rId3" Type="http://schemas.openxmlformats.org/officeDocument/2006/relationships/hyperlink" Target="mailto:anna.brummer@omstallningsfonden.se" TargetMode="External"/><Relationship Id="rId7" Type="http://schemas.openxmlformats.org/officeDocument/2006/relationships/image" Target="../media/image50.png"/><Relationship Id="rId12" Type="http://schemas.openxmlformats.org/officeDocument/2006/relationships/hyperlink" Target="https://www.facebook.com/Omstallningsfonden/posts/5314228488617957" TargetMode="External"/><Relationship Id="rId17" Type="http://schemas.openxmlformats.org/officeDocument/2006/relationships/image" Target="../media/image55.jpg"/><Relationship Id="rId2" Type="http://schemas.openxmlformats.org/officeDocument/2006/relationships/notesSlide" Target="../notesSlides/notesSlide22.xml"/><Relationship Id="rId16" Type="http://schemas.openxmlformats.org/officeDocument/2006/relationships/image" Target="../media/image54.jpg"/><Relationship Id="rId1" Type="http://schemas.openxmlformats.org/officeDocument/2006/relationships/slideLayout" Target="../slideLayouts/slideLayout131.xml"/><Relationship Id="rId6" Type="http://schemas.openxmlformats.org/officeDocument/2006/relationships/image" Target="../media/image49.png"/><Relationship Id="rId11" Type="http://schemas.openxmlformats.org/officeDocument/2006/relationships/hyperlink" Target="https://www.linkedin.com/company/3500476/admin/" TargetMode="External"/><Relationship Id="rId5" Type="http://schemas.openxmlformats.org/officeDocument/2006/relationships/image" Target="../media/image48.png"/><Relationship Id="rId15" Type="http://schemas.openxmlformats.org/officeDocument/2006/relationships/image" Target="../media/image53.jpg"/><Relationship Id="rId10" Type="http://schemas.openxmlformats.org/officeDocument/2006/relationships/hyperlink" Target="https://www.omstallningsfonden.se/om-oss/nyhetsbrev/" TargetMode="External"/><Relationship Id="rId4" Type="http://schemas.openxmlformats.org/officeDocument/2006/relationships/hyperlink" Target="mailto:info@omstallningsfonden.se" TargetMode="External"/><Relationship Id="rId9" Type="http://schemas.openxmlformats.org/officeDocument/2006/relationships/hyperlink" Target="https://www.omstallningsfonden.se/" TargetMode="External"/><Relationship Id="rId14" Type="http://schemas.openxmlformats.org/officeDocument/2006/relationships/hyperlink" Target="https://www.youtube.com/user/Omstallningsfonden/video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28.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hyperlink" Target="https://www.omstallningsfonden.se/privatperson/tips-och-inspiration/fran-elevassistent-till-tandskoterska/"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bqhEt4GWRRE?start=14&amp;feature=oembed" TargetMode="Externa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41716542-DDBA-A59E-BF84-CCDC9A41691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58469" t="-478" r="20836" b="27937"/>
          <a:stretch/>
        </p:blipFill>
        <p:spPr>
          <a:xfrm flipH="1">
            <a:off x="-180975" y="1095470"/>
            <a:ext cx="7086216" cy="5762530"/>
          </a:xfrm>
          <a:prstGeom prst="rect">
            <a:avLst/>
          </a:prstGeom>
        </p:spPr>
      </p:pic>
      <p:pic>
        <p:nvPicPr>
          <p:cNvPr id="9" name="Bildobjekt 8">
            <a:extLst>
              <a:ext uri="{FF2B5EF4-FFF2-40B4-BE49-F238E27FC236}">
                <a16:creationId xmlns:a16="http://schemas.microsoft.com/office/drawing/2014/main" id="{4FA1D01B-1C18-5F33-EA55-2C9063CA5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942" y="348792"/>
            <a:ext cx="2020846" cy="471340"/>
          </a:xfrm>
          <a:prstGeom prst="rect">
            <a:avLst/>
          </a:prstGeom>
        </p:spPr>
      </p:pic>
      <p:sp>
        <p:nvSpPr>
          <p:cNvPr id="6" name="Rubrik 2">
            <a:extLst>
              <a:ext uri="{FF2B5EF4-FFF2-40B4-BE49-F238E27FC236}">
                <a16:creationId xmlns:a16="http://schemas.microsoft.com/office/drawing/2014/main" id="{9E1C9A22-D339-801D-0A91-8374243ECE6B}"/>
              </a:ext>
            </a:extLst>
          </p:cNvPr>
          <p:cNvSpPr txBox="1">
            <a:spLocks/>
          </p:cNvSpPr>
          <p:nvPr/>
        </p:nvSpPr>
        <p:spPr>
          <a:xfrm>
            <a:off x="1481958" y="2626684"/>
            <a:ext cx="4662089" cy="1470025"/>
          </a:xfrm>
          <a:prstGeom prst="rect">
            <a:avLst/>
          </a:prstGeom>
        </p:spPr>
        <p:txBody>
          <a:bodyPr vert="horz" lIns="0" tIns="0" rIns="0" bIns="0" rtlCol="0" anchor="b" anchorCtr="0">
            <a:noAutofit/>
          </a:bodyPr>
          <a:lstStyle>
            <a:lvl1pPr algn="l" defTabSz="1219170" rtl="0" eaLnBrk="1" latinLnBrk="0" hangingPunct="1">
              <a:spcBef>
                <a:spcPct val="0"/>
              </a:spcBef>
              <a:buNone/>
              <a:defRPr sz="4267" b="1" kern="1200">
                <a:solidFill>
                  <a:schemeClr val="bg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chemeClr val="tx1"/>
                </a:solidFill>
                <a:effectLst/>
                <a:uLnTx/>
                <a:uFillTx/>
                <a:latin typeface="Calibri"/>
                <a:ea typeface="+mj-ea"/>
                <a:cs typeface="+mj-cs"/>
              </a:rPr>
              <a:t>Omställningsfonden </a:t>
            </a:r>
            <a:br>
              <a:rPr kumimoji="0" lang="sv-SE" sz="3200" b="1" i="0" u="none" strike="noStrike" kern="1200" cap="none" spc="0" normalizeH="0" baseline="0" noProof="0">
                <a:ln>
                  <a:noFill/>
                </a:ln>
                <a:solidFill>
                  <a:schemeClr val="tx1"/>
                </a:solidFill>
                <a:effectLst/>
                <a:uLnTx/>
                <a:uFillTx/>
                <a:latin typeface="Calibri"/>
                <a:ea typeface="+mj-ea"/>
                <a:cs typeface="+mj-cs"/>
              </a:rPr>
            </a:br>
            <a:r>
              <a:rPr kumimoji="0" lang="sv-SE" sz="3200" b="1" i="0" u="none" strike="noStrike" kern="1200" cap="none" spc="0" normalizeH="0" baseline="0" noProof="0">
                <a:ln>
                  <a:noFill/>
                </a:ln>
                <a:solidFill>
                  <a:schemeClr val="tx1"/>
                </a:solidFill>
                <a:effectLst/>
                <a:uLnTx/>
                <a:uFillTx/>
                <a:latin typeface="Calibri"/>
                <a:ea typeface="+mj-ea"/>
                <a:cs typeface="+mj-cs"/>
              </a:rPr>
              <a:t>och Kompetens- </a:t>
            </a:r>
            <a:r>
              <a:rPr kumimoji="0" lang="sv-SE" sz="3200" b="1" i="0" u="none" strike="noStrike" kern="1200" cap="none" spc="0" normalizeH="0" baseline="0" noProof="0" dirty="0">
                <a:ln>
                  <a:noFill/>
                </a:ln>
                <a:solidFill>
                  <a:schemeClr val="tx1"/>
                </a:solidFill>
                <a:effectLst/>
                <a:uLnTx/>
                <a:uFillTx/>
                <a:latin typeface="Calibri"/>
                <a:ea typeface="+mj-ea"/>
                <a:cs typeface="+mj-cs"/>
              </a:rPr>
              <a:t>och </a:t>
            </a:r>
            <a:br>
              <a:rPr kumimoji="0" lang="sv-SE" sz="3200" b="1" i="0" u="none" strike="noStrike" kern="1200" cap="none" spc="0" normalizeH="0" baseline="0" noProof="0" dirty="0">
                <a:ln>
                  <a:noFill/>
                </a:ln>
                <a:solidFill>
                  <a:schemeClr val="tx1"/>
                </a:solidFill>
                <a:effectLst/>
                <a:uLnTx/>
                <a:uFillTx/>
                <a:latin typeface="Calibri"/>
                <a:ea typeface="+mj-ea"/>
                <a:cs typeface="+mj-cs"/>
              </a:rPr>
            </a:br>
            <a:r>
              <a:rPr kumimoji="0" lang="sv-SE" sz="3200" b="1" i="0" u="none" strike="noStrike" kern="1200" cap="none" spc="0" normalizeH="0" baseline="0" noProof="0" dirty="0">
                <a:ln>
                  <a:noFill/>
                </a:ln>
                <a:solidFill>
                  <a:schemeClr val="tx1"/>
                </a:solidFill>
                <a:effectLst/>
                <a:uLnTx/>
                <a:uFillTx/>
                <a:latin typeface="Calibri"/>
                <a:ea typeface="+mj-ea"/>
                <a:cs typeface="+mj-cs"/>
              </a:rPr>
              <a:t>omställningsavtalet </a:t>
            </a:r>
            <a:br>
              <a:rPr kumimoji="0" lang="sv-SE" sz="3200" b="1" i="0" u="none" strike="noStrike" kern="1200" cap="none" spc="0" normalizeH="0" baseline="0" noProof="0" dirty="0">
                <a:ln>
                  <a:noFill/>
                </a:ln>
                <a:solidFill>
                  <a:schemeClr val="tx1"/>
                </a:solidFill>
                <a:effectLst/>
                <a:uLnTx/>
                <a:uFillTx/>
                <a:latin typeface="Calibri"/>
                <a:ea typeface="+mj-ea"/>
                <a:cs typeface="+mj-cs"/>
              </a:rPr>
            </a:br>
            <a:r>
              <a:rPr kumimoji="0" lang="sv-SE" sz="3200" b="1" i="0" u="none" strike="noStrike" kern="1200" cap="none" spc="0" normalizeH="0" baseline="0" noProof="0" dirty="0">
                <a:ln>
                  <a:noFill/>
                </a:ln>
                <a:solidFill>
                  <a:schemeClr val="tx1"/>
                </a:solidFill>
                <a:effectLst/>
                <a:uLnTx/>
                <a:uFillTx/>
                <a:latin typeface="Calibri"/>
                <a:ea typeface="+mj-ea"/>
                <a:cs typeface="+mj-cs"/>
              </a:rPr>
              <a:t>– KOM-KR</a:t>
            </a:r>
          </a:p>
        </p:txBody>
      </p:sp>
      <p:sp>
        <p:nvSpPr>
          <p:cNvPr id="7" name="Underrubrik 3">
            <a:extLst>
              <a:ext uri="{FF2B5EF4-FFF2-40B4-BE49-F238E27FC236}">
                <a16:creationId xmlns:a16="http://schemas.microsoft.com/office/drawing/2014/main" id="{2D32A496-26D2-2867-96D8-D4DDF400C4F4}"/>
              </a:ext>
            </a:extLst>
          </p:cNvPr>
          <p:cNvSpPr txBox="1">
            <a:spLocks/>
          </p:cNvSpPr>
          <p:nvPr/>
        </p:nvSpPr>
        <p:spPr>
          <a:xfrm>
            <a:off x="1481958" y="4617163"/>
            <a:ext cx="5657529" cy="1288149"/>
          </a:xfrm>
          <a:prstGeom prst="rect">
            <a:avLst/>
          </a:prstGeom>
        </p:spPr>
        <p:txBody>
          <a:bodyPr vert="horz" lIns="0" tIns="0" rIns="0" bIns="0" rtlCol="0">
            <a:normAutofit/>
          </a:bodyPr>
          <a:lstStyle>
            <a:lvl1pPr marL="0" indent="0" algn="l" defTabSz="1219170" rtl="0" eaLnBrk="1" latinLnBrk="0" hangingPunct="1">
              <a:spcBef>
                <a:spcPts val="1067"/>
              </a:spcBef>
              <a:buClr>
                <a:schemeClr val="accent1"/>
              </a:buClr>
              <a:buFont typeface="Arial" pitchFamily="34" charset="0"/>
              <a:buNone/>
              <a:defRPr sz="2933" kern="1200">
                <a:solidFill>
                  <a:schemeClr val="bg1"/>
                </a:solidFill>
                <a:latin typeface="+mn-lt"/>
                <a:ea typeface="+mn-ea"/>
                <a:cs typeface="+mn-cs"/>
              </a:defRPr>
            </a:lvl1pPr>
            <a:lvl2pPr marL="609585" indent="0" algn="ctr" defTabSz="1219170" rtl="0" eaLnBrk="1" latinLnBrk="0" hangingPunct="1">
              <a:spcBef>
                <a:spcPts val="1067"/>
              </a:spcBef>
              <a:buClr>
                <a:schemeClr val="accent1"/>
              </a:buClr>
              <a:buFont typeface="Arial" pitchFamily="34" charset="0"/>
              <a:buNone/>
              <a:defRPr sz="2400" kern="1200">
                <a:solidFill>
                  <a:schemeClr val="tx1">
                    <a:tint val="75000"/>
                  </a:schemeClr>
                </a:solidFill>
                <a:latin typeface="+mn-lt"/>
                <a:ea typeface="+mn-ea"/>
                <a:cs typeface="+mn-cs"/>
              </a:defRPr>
            </a:lvl2pPr>
            <a:lvl3pPr marL="1219170" indent="0" algn="ctr" defTabSz="1219170" rtl="0" eaLnBrk="1" latinLnBrk="0" hangingPunct="1">
              <a:spcBef>
                <a:spcPts val="1067"/>
              </a:spcBef>
              <a:buClr>
                <a:schemeClr val="accent1"/>
              </a:buClr>
              <a:buFont typeface="Arial" pitchFamily="34" charset="0"/>
              <a:buNone/>
              <a:defRPr sz="2133" kern="1200">
                <a:solidFill>
                  <a:schemeClr val="tx1">
                    <a:tint val="75000"/>
                  </a:schemeClr>
                </a:solidFill>
                <a:latin typeface="+mn-lt"/>
                <a:ea typeface="+mn-ea"/>
                <a:cs typeface="+mn-cs"/>
              </a:defRPr>
            </a:lvl3pPr>
            <a:lvl4pPr marL="1828754" indent="0" algn="ctr" defTabSz="1219170" rtl="0" eaLnBrk="1" latinLnBrk="0" hangingPunct="1">
              <a:spcBef>
                <a:spcPts val="1067"/>
              </a:spcBef>
              <a:buClr>
                <a:schemeClr val="accent1"/>
              </a:buClr>
              <a:buFont typeface="Arial" pitchFamily="34" charset="0"/>
              <a:buNone/>
              <a:tabLst/>
              <a:defRPr sz="2133" kern="12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itchFamily="34" charset="0"/>
              <a:buNone/>
              <a:defRPr sz="2133" kern="1200">
                <a:solidFill>
                  <a:schemeClr val="tx1">
                    <a:tint val="75000"/>
                  </a:schemeClr>
                </a:solidFill>
                <a:latin typeface="+mj-lt"/>
                <a:ea typeface="+mn-ea"/>
                <a:cs typeface="+mn-cs"/>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r>
              <a:rPr lang="sv-SE" sz="2400" b="1" dirty="0">
                <a:latin typeface="Calibri Light"/>
              </a:rPr>
              <a:t>Livslångt lärande för individ och organisation</a:t>
            </a:r>
          </a:p>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r>
              <a:rPr lang="sv-SE" sz="2400" b="1" dirty="0">
                <a:latin typeface="Calibri Light"/>
              </a:rPr>
              <a:t>Helsingborg  10 oktober 2023</a:t>
            </a:r>
            <a:endParaRPr kumimoji="0" lang="sv-SE" sz="2400" b="1" i="0" u="none" strike="noStrike" kern="1200" cap="none" spc="0" normalizeH="0" baseline="0" noProof="0" dirty="0">
              <a:ln>
                <a:noFill/>
              </a:ln>
              <a:effectLst/>
              <a:uLnTx/>
              <a:uFillTx/>
              <a:latin typeface="Calibri Light"/>
              <a:ea typeface="+mn-ea"/>
              <a:cs typeface="+mn-cs"/>
            </a:endParaRPr>
          </a:p>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endParaRPr kumimoji="0" lang="sv-SE" sz="2400" b="0" i="0" u="none" strike="noStrike" kern="1200" cap="none" spc="0" normalizeH="0" baseline="0" noProof="0" dirty="0">
              <a:ln>
                <a:noFill/>
              </a:ln>
              <a:solidFill>
                <a:schemeClr val="tx1"/>
              </a:solidFill>
              <a:effectLst/>
              <a:uLnTx/>
              <a:uFillTx/>
              <a:latin typeface="Calibri Light"/>
              <a:ea typeface="+mn-ea"/>
              <a:cs typeface="+mn-cs"/>
            </a:endParaRPr>
          </a:p>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endParaRPr kumimoji="0" lang="sv-SE" sz="2400" b="0" i="0" u="none" strike="noStrike" kern="1200" cap="none" spc="0" normalizeH="0" baseline="0" noProof="0" dirty="0">
              <a:ln>
                <a:noFill/>
              </a:ln>
              <a:solidFill>
                <a:schemeClr val="tx1"/>
              </a:solidFill>
              <a:effectLst/>
              <a:uLnTx/>
              <a:uFillTx/>
              <a:latin typeface="Calibri Light"/>
              <a:ea typeface="+mn-ea"/>
              <a:cs typeface="+mn-cs"/>
            </a:endParaRPr>
          </a:p>
        </p:txBody>
      </p:sp>
    </p:spTree>
    <p:extLst>
      <p:ext uri="{BB962C8B-B14F-4D97-AF65-F5344CB8AC3E}">
        <p14:creationId xmlns:p14="http://schemas.microsoft.com/office/powerpoint/2010/main" val="1231844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5492A16-C92A-42B6-9435-5E02BC38AF13}"/>
              </a:ext>
            </a:extLst>
          </p:cNvPr>
          <p:cNvSpPr>
            <a:spLocks noGrp="1"/>
          </p:cNvSpPr>
          <p:nvPr>
            <p:ph sz="half" idx="1"/>
          </p:nvPr>
        </p:nvSpPr>
        <p:spPr>
          <a:xfrm>
            <a:off x="626245" y="2025659"/>
            <a:ext cx="5858473" cy="3871860"/>
          </a:xfrm>
        </p:spPr>
        <p:txBody>
          <a:bodyPr vert="horz" lIns="144000" tIns="144000" rIns="108000" bIns="72000" rtlCol="0" anchor="t">
            <a:noAutofit/>
          </a:bodyPr>
          <a:lstStyle/>
          <a:p>
            <a:pPr marL="0" indent="0">
              <a:buNone/>
            </a:pPr>
            <a:r>
              <a:rPr lang="sv-SE" sz="2400" dirty="0"/>
              <a:t>Ingående saldo:  miljoner </a:t>
            </a:r>
          </a:p>
          <a:p>
            <a:pPr marL="0" indent="0">
              <a:buNone/>
            </a:pPr>
            <a:r>
              <a:rPr lang="sv-SE" sz="2400" dirty="0"/>
              <a:t>Reserverat belopp:  miljoner </a:t>
            </a:r>
          </a:p>
          <a:p>
            <a:pPr marL="0" indent="0">
              <a:buNone/>
            </a:pPr>
            <a:r>
              <a:rPr lang="sv-SE" sz="2400" dirty="0"/>
              <a:t>Disponibelt belopp:  miljoner </a:t>
            </a:r>
          </a:p>
          <a:p>
            <a:pPr marL="0" indent="0">
              <a:buNone/>
            </a:pPr>
            <a:endParaRPr lang="sv-SE" sz="2400" b="1" dirty="0"/>
          </a:p>
          <a:p>
            <a:pPr marL="0" indent="0">
              <a:buNone/>
            </a:pPr>
            <a:r>
              <a:rPr lang="sv-SE" sz="2400" dirty="0"/>
              <a:t>Sista datum för ansökan om förebyggande medel är </a:t>
            </a:r>
            <a:r>
              <a:rPr lang="sv-SE" sz="2400" b="1" dirty="0"/>
              <a:t>31 oktober 2023</a:t>
            </a:r>
          </a:p>
          <a:p>
            <a:pPr marL="0" indent="0">
              <a:buNone/>
            </a:pPr>
            <a:r>
              <a:rPr lang="sv-SE" sz="2400" dirty="0"/>
              <a:t>Utbildning/insats kan pågå efter den 31 oktober 2023</a:t>
            </a:r>
          </a:p>
        </p:txBody>
      </p:sp>
      <p:pic>
        <p:nvPicPr>
          <p:cNvPr id="13" name="Platshållare för bild 12">
            <a:extLst>
              <a:ext uri="{FF2B5EF4-FFF2-40B4-BE49-F238E27FC236}">
                <a16:creationId xmlns:a16="http://schemas.microsoft.com/office/drawing/2014/main" id="{41FF2B72-A81C-4A13-A609-82817FC331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198129" y="2089423"/>
            <a:ext cx="5383740" cy="3593647"/>
          </a:xfrm>
        </p:spPr>
      </p:pic>
      <p:sp>
        <p:nvSpPr>
          <p:cNvPr id="8" name="Rubrik 2">
            <a:extLst>
              <a:ext uri="{FF2B5EF4-FFF2-40B4-BE49-F238E27FC236}">
                <a16:creationId xmlns:a16="http://schemas.microsoft.com/office/drawing/2014/main" id="{1E46333E-320C-B615-C214-0A2AD5FA6F2B}"/>
              </a:ext>
            </a:extLst>
          </p:cNvPr>
          <p:cNvSpPr txBox="1">
            <a:spLocks/>
          </p:cNvSpPr>
          <p:nvPr/>
        </p:nvSpPr>
        <p:spPr>
          <a:xfrm>
            <a:off x="626245" y="824171"/>
            <a:ext cx="11258309"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dirty="0"/>
              <a:t>Medel till förebyggande insatser 2021-2023</a:t>
            </a:r>
          </a:p>
          <a:p>
            <a:r>
              <a:rPr lang="sv-SE" sz="2000" b="0" dirty="0"/>
              <a:t>Skåne</a:t>
            </a:r>
          </a:p>
          <a:p>
            <a:endParaRPr lang="sv-SE" sz="1800" dirty="0"/>
          </a:p>
        </p:txBody>
      </p:sp>
    </p:spTree>
    <p:extLst>
      <p:ext uri="{BB962C8B-B14F-4D97-AF65-F5344CB8AC3E}">
        <p14:creationId xmlns:p14="http://schemas.microsoft.com/office/powerpoint/2010/main" val="3459832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5492A16-C92A-42B6-9435-5E02BC38AF13}"/>
              </a:ext>
            </a:extLst>
          </p:cNvPr>
          <p:cNvSpPr>
            <a:spLocks noGrp="1"/>
          </p:cNvSpPr>
          <p:nvPr>
            <p:ph sz="half" idx="1"/>
          </p:nvPr>
        </p:nvSpPr>
        <p:spPr>
          <a:xfrm>
            <a:off x="862017" y="1869736"/>
            <a:ext cx="5729798" cy="2370171"/>
          </a:xfrm>
        </p:spPr>
        <p:txBody>
          <a:bodyPr>
            <a:normAutofit lnSpcReduction="10000"/>
          </a:bodyPr>
          <a:lstStyle/>
          <a:p>
            <a:pPr marL="0" indent="0">
              <a:buNone/>
            </a:pPr>
            <a:r>
              <a:rPr lang="sv-SE" sz="1800"/>
              <a:t>Förebyggande insatser ska stärka arbetsgivarens kompetensförsörjning </a:t>
            </a:r>
          </a:p>
          <a:p>
            <a:pPr marL="0" indent="0">
              <a:buNone/>
            </a:pPr>
            <a:r>
              <a:rPr lang="sv-SE" sz="1800"/>
              <a:t>Förebyggande insatser ska stärka arbetstagarens anställningstrygghet hos arbetsgivaren </a:t>
            </a:r>
          </a:p>
          <a:p>
            <a:pPr marL="0" indent="0">
              <a:buNone/>
            </a:pPr>
            <a:r>
              <a:rPr lang="sv-SE" sz="1800"/>
              <a:t>Samt vara utöver det som normalt anses vara löpande kompetensutveckling inom ramen för medarbetarens befintliga anställning</a:t>
            </a:r>
          </a:p>
        </p:txBody>
      </p:sp>
      <p:pic>
        <p:nvPicPr>
          <p:cNvPr id="13" name="Platshållare för bild 12">
            <a:extLst>
              <a:ext uri="{FF2B5EF4-FFF2-40B4-BE49-F238E27FC236}">
                <a16:creationId xmlns:a16="http://schemas.microsoft.com/office/drawing/2014/main" id="{41FF2B72-A81C-4A13-A609-82817FC331B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6820012" y="3054821"/>
            <a:ext cx="3897116" cy="2598077"/>
          </a:xfrm>
        </p:spPr>
      </p:pic>
      <p:sp>
        <p:nvSpPr>
          <p:cNvPr id="5" name="textruta 4">
            <a:extLst>
              <a:ext uri="{FF2B5EF4-FFF2-40B4-BE49-F238E27FC236}">
                <a16:creationId xmlns:a16="http://schemas.microsoft.com/office/drawing/2014/main" id="{D111BA0F-4C7C-CB03-060C-A2E83A5B0790}"/>
              </a:ext>
            </a:extLst>
          </p:cNvPr>
          <p:cNvSpPr txBox="1"/>
          <p:nvPr/>
        </p:nvSpPr>
        <p:spPr>
          <a:xfrm>
            <a:off x="520823" y="4480802"/>
            <a:ext cx="6060831"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Light"/>
                <a:ea typeface="+mn-ea"/>
                <a:cs typeface="+mn-cs"/>
              </a:rPr>
              <a:t>Medel för förebyggande insatser kan ersätta arbetsgivaren för: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a:ln>
                  <a:noFill/>
                </a:ln>
                <a:solidFill>
                  <a:srgbClr val="000000"/>
                </a:solidFill>
                <a:effectLst/>
                <a:uLnTx/>
                <a:uFillTx/>
                <a:latin typeface="Calibri Light"/>
                <a:ea typeface="+mn-ea"/>
                <a:cs typeface="+mn-cs"/>
              </a:rPr>
              <a:t>utbildningskostnader,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a:ln>
                  <a:noFill/>
                </a:ln>
                <a:solidFill>
                  <a:srgbClr val="000000"/>
                </a:solidFill>
                <a:effectLst/>
                <a:uLnTx/>
                <a:uFillTx/>
                <a:latin typeface="Calibri Light"/>
                <a:ea typeface="+mn-ea"/>
                <a:cs typeface="+mn-cs"/>
              </a:rPr>
              <a:t>merkostnader vid utbildning, t.ex. litteratur, resor, logi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a:ln>
                  <a:noFill/>
                </a:ln>
                <a:solidFill>
                  <a:srgbClr val="000000"/>
                </a:solidFill>
                <a:effectLst/>
                <a:uLnTx/>
                <a:uFillTx/>
                <a:latin typeface="Calibri Light"/>
                <a:ea typeface="+mn-ea"/>
                <a:cs typeface="+mn-cs"/>
              </a:rPr>
              <a:t>kostnader för handledning/coachning,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a:ln>
                  <a:noFill/>
                </a:ln>
                <a:solidFill>
                  <a:srgbClr val="000000"/>
                </a:solidFill>
                <a:effectLst/>
                <a:uLnTx/>
                <a:uFillTx/>
                <a:latin typeface="Calibri Light"/>
                <a:ea typeface="+mn-ea"/>
                <a:cs typeface="+mn-cs"/>
              </a:rPr>
              <a:t>kostnader för annan kompetenshöjande insats,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a:ln>
                  <a:noFill/>
                </a:ln>
                <a:solidFill>
                  <a:srgbClr val="000000"/>
                </a:solidFill>
                <a:effectLst/>
                <a:uLnTx/>
                <a:uFillTx/>
                <a:latin typeface="Calibri Light"/>
                <a:ea typeface="+mn-ea"/>
                <a:cs typeface="+mn-cs"/>
              </a:rPr>
              <a:t>kostnader för samordning av förebyggande insatser.</a:t>
            </a:r>
          </a:p>
        </p:txBody>
      </p:sp>
      <p:grpSp>
        <p:nvGrpSpPr>
          <p:cNvPr id="12" name="Grupp 11">
            <a:extLst>
              <a:ext uri="{FF2B5EF4-FFF2-40B4-BE49-F238E27FC236}">
                <a16:creationId xmlns:a16="http://schemas.microsoft.com/office/drawing/2014/main" id="{75665ABD-3FD1-FE63-FA04-23B42627ADFD}"/>
              </a:ext>
            </a:extLst>
          </p:cNvPr>
          <p:cNvGrpSpPr/>
          <p:nvPr/>
        </p:nvGrpSpPr>
        <p:grpSpPr>
          <a:xfrm>
            <a:off x="0" y="0"/>
            <a:ext cx="11493623" cy="2019739"/>
            <a:chOff x="0" y="0"/>
            <a:chExt cx="11493623" cy="2019739"/>
          </a:xfrm>
        </p:grpSpPr>
        <p:sp>
          <p:nvSpPr>
            <p:cNvPr id="7" name="Rektangel: ett hörn rundat 6">
              <a:extLst>
                <a:ext uri="{FF2B5EF4-FFF2-40B4-BE49-F238E27FC236}">
                  <a16:creationId xmlns:a16="http://schemas.microsoft.com/office/drawing/2014/main" id="{6D3FD55B-B100-EB67-91CB-4EE84EEDAB67}"/>
                </a:ext>
              </a:extLst>
            </p:cNvPr>
            <p:cNvSpPr/>
            <p:nvPr/>
          </p:nvSpPr>
          <p:spPr>
            <a:xfrm flipV="1">
              <a:off x="0" y="0"/>
              <a:ext cx="3256156" cy="830350"/>
            </a:xfrm>
            <a:prstGeom prst="round1Rect">
              <a:avLst>
                <a:gd name="adj" fmla="val 50000"/>
              </a:avLst>
            </a:prstGeom>
            <a:solidFill>
              <a:srgbClr val="90A6A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 name="textruta 9">
              <a:extLst>
                <a:ext uri="{FF2B5EF4-FFF2-40B4-BE49-F238E27FC236}">
                  <a16:creationId xmlns:a16="http://schemas.microsoft.com/office/drawing/2014/main" id="{D251FA04-39D2-0675-76AE-F2F6A1C5B1CF}"/>
                </a:ext>
              </a:extLst>
            </p:cNvPr>
            <p:cNvSpPr txBox="1"/>
            <p:nvPr/>
          </p:nvSpPr>
          <p:spPr>
            <a:xfrm>
              <a:off x="609598" y="220436"/>
              <a:ext cx="2690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Calibri Light"/>
                  <a:ea typeface="+mn-ea"/>
                  <a:cs typeface="+mn-cs"/>
                </a:rPr>
                <a:t>Arbetsgivare &amp; fack</a:t>
              </a:r>
            </a:p>
          </p:txBody>
        </p:sp>
        <p:sp>
          <p:nvSpPr>
            <p:cNvPr id="11" name="Rubrik 2">
              <a:extLst>
                <a:ext uri="{FF2B5EF4-FFF2-40B4-BE49-F238E27FC236}">
                  <a16:creationId xmlns:a16="http://schemas.microsoft.com/office/drawing/2014/main" id="{5810C8C8-C90E-6957-5A88-65A7B70D627E}"/>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Calibri"/>
                  <a:ea typeface="+mj-ea"/>
                  <a:cs typeface="+mj-cs"/>
                </a:rPr>
                <a:t>Förebyggande insatser</a:t>
              </a:r>
            </a:p>
          </p:txBody>
        </p:sp>
      </p:grpSp>
      <p:sp>
        <p:nvSpPr>
          <p:cNvPr id="2" name="textruta 1">
            <a:extLst>
              <a:ext uri="{FF2B5EF4-FFF2-40B4-BE49-F238E27FC236}">
                <a16:creationId xmlns:a16="http://schemas.microsoft.com/office/drawing/2014/main" id="{5AB894AC-9F97-BC85-BE09-6568300384D8}"/>
              </a:ext>
            </a:extLst>
          </p:cNvPr>
          <p:cNvSpPr txBox="1"/>
          <p:nvPr/>
        </p:nvSpPr>
        <p:spPr>
          <a:xfrm>
            <a:off x="6731236" y="1956084"/>
            <a:ext cx="378655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Light"/>
                <a:ea typeface="+mn-ea"/>
                <a:cs typeface="+mn-cs"/>
              </a:rPr>
              <a:t>Medel finansierar </a:t>
            </a:r>
            <a:r>
              <a:rPr kumimoji="0" lang="sv-SE" sz="1600" b="1" i="0" u="sng" strike="noStrike" kern="1200" cap="none" spc="0" normalizeH="0" baseline="0" noProof="0" dirty="0">
                <a:ln>
                  <a:noFill/>
                </a:ln>
                <a:solidFill>
                  <a:srgbClr val="000000"/>
                </a:solidFill>
                <a:effectLst/>
                <a:uLnTx/>
                <a:uFillTx/>
                <a:latin typeface="Calibri Light"/>
                <a:ea typeface="+mn-ea"/>
                <a:cs typeface="+mn-cs"/>
              </a:rPr>
              <a:t>inte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Calibri Light"/>
                <a:ea typeface="+mn-ea"/>
                <a:cs typeface="+mn-cs"/>
              </a:rPr>
              <a:t>Lönekostnader till deltagare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Calibri Light"/>
                <a:ea typeface="+mn-ea"/>
                <a:cs typeface="+mn-cs"/>
              </a:rPr>
              <a:t>Arbetsmiljöprojekt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Calibri Light"/>
                <a:ea typeface="+mn-ea"/>
                <a:cs typeface="+mn-cs"/>
              </a:rPr>
              <a:t>Hälsofrämjande insatser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Calibri Light"/>
              <a:ea typeface="+mn-ea"/>
              <a:cs typeface="+mn-cs"/>
            </a:endParaRPr>
          </a:p>
        </p:txBody>
      </p:sp>
      <p:pic>
        <p:nvPicPr>
          <p:cNvPr id="6" name="Platshållare för innehåll 4" descr="En bild som visar cirkel, Grafik, design, clipart&#10;&#10;Automatiskt genererad beskrivning">
            <a:extLst>
              <a:ext uri="{FF2B5EF4-FFF2-40B4-BE49-F238E27FC236}">
                <a16:creationId xmlns:a16="http://schemas.microsoft.com/office/drawing/2014/main" id="{01A6A594-8137-0F72-77A2-C89EFF33E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403" y="1917780"/>
            <a:ext cx="1399725" cy="1028079"/>
          </a:xfrm>
          <a:prstGeom prst="rect">
            <a:avLst/>
          </a:prstGeom>
        </p:spPr>
      </p:pic>
      <p:pic>
        <p:nvPicPr>
          <p:cNvPr id="9" name="Bildobjekt 8" descr="En bild som visar cirkel, symbol, Grafik&#10;&#10;Automatiskt genererad beskrivning">
            <a:extLst>
              <a:ext uri="{FF2B5EF4-FFF2-40B4-BE49-F238E27FC236}">
                <a16:creationId xmlns:a16="http://schemas.microsoft.com/office/drawing/2014/main" id="{04A7403E-5E60-4B3B-D43F-881354593C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2" y="2584019"/>
            <a:ext cx="633949" cy="633949"/>
          </a:xfrm>
          <a:prstGeom prst="rect">
            <a:avLst/>
          </a:prstGeom>
        </p:spPr>
      </p:pic>
      <p:pic>
        <p:nvPicPr>
          <p:cNvPr id="14" name="Bildobjekt 13" descr="En bild som visar cirkel, symbol, Grafik&#10;&#10;Automatiskt genererad beskrivning">
            <a:extLst>
              <a:ext uri="{FF2B5EF4-FFF2-40B4-BE49-F238E27FC236}">
                <a16:creationId xmlns:a16="http://schemas.microsoft.com/office/drawing/2014/main" id="{5356F6EC-4287-7030-C41A-866A31F661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052" y="3204139"/>
            <a:ext cx="633949" cy="633949"/>
          </a:xfrm>
          <a:prstGeom prst="rect">
            <a:avLst/>
          </a:prstGeom>
        </p:spPr>
      </p:pic>
      <p:pic>
        <p:nvPicPr>
          <p:cNvPr id="15" name="Bildobjekt 14" descr="En bild som visar cirkel, symbol, Grafik&#10;&#10;Automatiskt genererad beskrivning">
            <a:extLst>
              <a:ext uri="{FF2B5EF4-FFF2-40B4-BE49-F238E27FC236}">
                <a16:creationId xmlns:a16="http://schemas.microsoft.com/office/drawing/2014/main" id="{4EC717D8-A818-F8FD-E0D7-CC2ED5B22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2" y="1963899"/>
            <a:ext cx="633949" cy="633949"/>
          </a:xfrm>
          <a:prstGeom prst="rect">
            <a:avLst/>
          </a:prstGeom>
        </p:spPr>
      </p:pic>
      <p:sp>
        <p:nvSpPr>
          <p:cNvPr id="8" name="textruta 7">
            <a:extLst>
              <a:ext uri="{FF2B5EF4-FFF2-40B4-BE49-F238E27FC236}">
                <a16:creationId xmlns:a16="http://schemas.microsoft.com/office/drawing/2014/main" id="{6ABA6981-BCAC-5352-312D-82519DE2791C}"/>
              </a:ext>
            </a:extLst>
          </p:cNvPr>
          <p:cNvSpPr txBox="1"/>
          <p:nvPr/>
        </p:nvSpPr>
        <p:spPr>
          <a:xfrm>
            <a:off x="7385279" y="5826068"/>
            <a:ext cx="33318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22B2A6"/>
                </a:solidFill>
                <a:effectLst/>
                <a:uLnTx/>
                <a:uFillTx/>
                <a:latin typeface="Calibri Light"/>
                <a:ea typeface="+mn-ea"/>
                <a:cs typeface="+mn-cs"/>
              </a:rPr>
              <a:t>Läs mer om kriterierna för beviljande av förebyggande insatser </a:t>
            </a:r>
            <a:r>
              <a:rPr kumimoji="0" lang="sv-SE" sz="1600" b="1" i="0" u="none" strike="noStrike" kern="1200" cap="none" spc="0" normalizeH="0" baseline="0" noProof="0">
                <a:ln>
                  <a:noFill/>
                </a:ln>
                <a:solidFill>
                  <a:srgbClr val="000000"/>
                </a:solidFill>
                <a:effectLst/>
                <a:uLnTx/>
                <a:uFillTx/>
                <a:latin typeface="Calibri Light"/>
                <a:ea typeface="+mn-ea"/>
                <a:cs typeface="+mn-cs"/>
                <a:hlinkClick r:id="rId6">
                  <a:extLst>
                    <a:ext uri="{A12FA001-AC4F-418D-AE19-62706E023703}">
                      <ahyp:hlinkClr xmlns:ahyp="http://schemas.microsoft.com/office/drawing/2018/hyperlinkcolor" val="tx"/>
                    </a:ext>
                  </a:extLst>
                </a:hlinkClick>
              </a:rPr>
              <a:t>här</a:t>
            </a:r>
            <a:r>
              <a:rPr kumimoji="0" lang="sv-SE" sz="1600" b="1" i="0" u="none" strike="noStrike" kern="1200" cap="none" spc="0" normalizeH="0" baseline="0" noProof="0">
                <a:ln>
                  <a:noFill/>
                </a:ln>
                <a:solidFill>
                  <a:srgbClr val="000000"/>
                </a:solidFill>
                <a:effectLst/>
                <a:uLnTx/>
                <a:uFillTx/>
                <a:latin typeface="Calibri Light"/>
                <a:ea typeface="+mn-ea"/>
                <a:cs typeface="+mn-cs"/>
              </a:rPr>
              <a:t>!</a:t>
            </a:r>
            <a:br>
              <a:rPr kumimoji="0" lang="sv-SE" sz="1600" b="0" i="0" u="none" strike="noStrike" kern="1200" cap="none" spc="0" normalizeH="0" baseline="0" noProof="0">
                <a:ln>
                  <a:noFill/>
                </a:ln>
                <a:solidFill>
                  <a:srgbClr val="000000"/>
                </a:solidFill>
                <a:effectLst/>
                <a:uLnTx/>
                <a:uFillTx/>
                <a:latin typeface="Calibri Light"/>
                <a:ea typeface="+mn-ea"/>
                <a:cs typeface="+mn-cs"/>
              </a:rPr>
            </a:br>
            <a:r>
              <a:rPr kumimoji="0" lang="sv-SE" sz="1600" b="0" i="0" u="none" strike="noStrike" kern="1200" cap="none" spc="0" normalizeH="0" baseline="0" noProof="0">
                <a:ln>
                  <a:noFill/>
                </a:ln>
                <a:solidFill>
                  <a:srgbClr val="000000"/>
                </a:solidFill>
                <a:effectLst/>
                <a:uLnTx/>
                <a:uFillTx/>
                <a:latin typeface="Calibri Light"/>
                <a:ea typeface="+mn-ea"/>
                <a:cs typeface="+mn-cs"/>
              </a:rPr>
              <a:t> </a:t>
            </a:r>
          </a:p>
        </p:txBody>
      </p:sp>
      <p:pic>
        <p:nvPicPr>
          <p:cNvPr id="16" name="Bild 15" descr="Hand som pekar åt höger, handens utsida kontur">
            <a:extLst>
              <a:ext uri="{FF2B5EF4-FFF2-40B4-BE49-F238E27FC236}">
                <a16:creationId xmlns:a16="http://schemas.microsoft.com/office/drawing/2014/main" id="{EB9A5134-BFB7-95D6-9ED1-871BBB2D62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94636" y="5807214"/>
            <a:ext cx="600164" cy="600164"/>
          </a:xfrm>
          <a:prstGeom prst="rect">
            <a:avLst/>
          </a:prstGeom>
        </p:spPr>
      </p:pic>
      <p:sp>
        <p:nvSpPr>
          <p:cNvPr id="18" name="textruta 17">
            <a:extLst>
              <a:ext uri="{FF2B5EF4-FFF2-40B4-BE49-F238E27FC236}">
                <a16:creationId xmlns:a16="http://schemas.microsoft.com/office/drawing/2014/main" id="{A13A69FD-5210-21B8-1BF2-861E2CE9D872}"/>
              </a:ext>
            </a:extLst>
          </p:cNvPr>
          <p:cNvSpPr txBox="1"/>
          <p:nvPr/>
        </p:nvSpPr>
        <p:spPr>
          <a:xfrm rot="640396">
            <a:off x="4429094" y="788020"/>
            <a:ext cx="3944346" cy="5232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None/>
              <a:tabLst/>
              <a:defRPr/>
            </a:pPr>
            <a:r>
              <a:rPr kumimoji="0" lang="sv-SE" sz="2800" b="1" i="0" u="none" strike="noStrike" kern="1200" cap="none" spc="0" normalizeH="0" baseline="0" noProof="0" dirty="0">
                <a:ln>
                  <a:noFill/>
                </a:ln>
                <a:solidFill>
                  <a:srgbClr val="FF0000"/>
                </a:solidFill>
                <a:effectLst/>
                <a:uLnTx/>
                <a:uFillTx/>
                <a:latin typeface="Calibri Light"/>
                <a:ea typeface="+mn-ea"/>
                <a:cs typeface="+mn-cs"/>
              </a:rPr>
              <a:t>Alla anställningsformer!!!!</a:t>
            </a:r>
            <a:endParaRPr kumimoji="0" lang="sv-SE" sz="2800" b="1" i="0" u="none" strike="noStrike" kern="1200" cap="none" spc="0" normalizeH="0" baseline="0" noProof="0" dirty="0">
              <a:ln>
                <a:noFill/>
              </a:ln>
              <a:solidFill>
                <a:srgbClr val="FF0000"/>
              </a:solidFill>
              <a:effectLst/>
              <a:uLnTx/>
              <a:uFillTx/>
              <a:latin typeface="Calibri Light"/>
              <a:ea typeface="Calibri Light"/>
              <a:cs typeface="Calibri Light"/>
            </a:endParaRPr>
          </a:p>
        </p:txBody>
      </p:sp>
    </p:spTree>
    <p:extLst>
      <p:ext uri="{BB962C8B-B14F-4D97-AF65-F5344CB8AC3E}">
        <p14:creationId xmlns:p14="http://schemas.microsoft.com/office/powerpoint/2010/main" val="16671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5492A16-C92A-42B6-9435-5E02BC38AF13}"/>
              </a:ext>
            </a:extLst>
          </p:cNvPr>
          <p:cNvSpPr>
            <a:spLocks noGrp="1"/>
          </p:cNvSpPr>
          <p:nvPr>
            <p:ph sz="half" idx="1"/>
          </p:nvPr>
        </p:nvSpPr>
        <p:spPr>
          <a:xfrm>
            <a:off x="609598" y="2089269"/>
            <a:ext cx="4228683" cy="3871860"/>
          </a:xfrm>
        </p:spPr>
        <p:txBody>
          <a:bodyPr vert="horz" lIns="144000" tIns="144000" rIns="108000" bIns="72000" rtlCol="0" anchor="t">
            <a:normAutofit/>
          </a:bodyPr>
          <a:lstStyle/>
          <a:p>
            <a:pPr marL="0" indent="0">
              <a:buNone/>
            </a:pPr>
            <a:r>
              <a:rPr lang="sv-SE" sz="2200" dirty="0"/>
              <a:t>Omställningsfonden kan ge stöd i processen och vägledning till arbetsgivare vid arbete med strategisk kompetensförsörjning.</a:t>
            </a:r>
          </a:p>
        </p:txBody>
      </p:sp>
      <p:pic>
        <p:nvPicPr>
          <p:cNvPr id="13" name="Platshållare för bild 12">
            <a:extLst>
              <a:ext uri="{FF2B5EF4-FFF2-40B4-BE49-F238E27FC236}">
                <a16:creationId xmlns:a16="http://schemas.microsoft.com/office/drawing/2014/main" id="{41FF2B72-A81C-4A13-A609-82817FC331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198129" y="2089423"/>
            <a:ext cx="5383740" cy="3593647"/>
          </a:xfrm>
        </p:spPr>
      </p:pic>
      <p:sp>
        <p:nvSpPr>
          <p:cNvPr id="8" name="Rubrik 2">
            <a:extLst>
              <a:ext uri="{FF2B5EF4-FFF2-40B4-BE49-F238E27FC236}">
                <a16:creationId xmlns:a16="http://schemas.microsoft.com/office/drawing/2014/main" id="{1E46333E-320C-B615-C214-0A2AD5FA6F2B}"/>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Calibri"/>
                <a:ea typeface="+mj-ea"/>
                <a:cs typeface="+mj-cs"/>
              </a:rPr>
              <a:t>Strategisk kompetensförsörjning</a:t>
            </a:r>
          </a:p>
        </p:txBody>
      </p:sp>
      <p:sp>
        <p:nvSpPr>
          <p:cNvPr id="5" name="Rektangel: ett hörn rundat 4">
            <a:extLst>
              <a:ext uri="{FF2B5EF4-FFF2-40B4-BE49-F238E27FC236}">
                <a16:creationId xmlns:a16="http://schemas.microsoft.com/office/drawing/2014/main" id="{C5EA7F73-B726-40C7-FDDD-8BE5DAEFB062}"/>
              </a:ext>
            </a:extLst>
          </p:cNvPr>
          <p:cNvSpPr/>
          <p:nvPr/>
        </p:nvSpPr>
        <p:spPr>
          <a:xfrm flipV="1">
            <a:off x="-1" y="0"/>
            <a:ext cx="3513459" cy="830350"/>
          </a:xfrm>
          <a:prstGeom prst="round1Rect">
            <a:avLst>
              <a:gd name="adj" fmla="val 50000"/>
            </a:avLst>
          </a:prstGeom>
          <a:solidFill>
            <a:srgbClr val="90A6A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 name="textruta 6">
            <a:extLst>
              <a:ext uri="{FF2B5EF4-FFF2-40B4-BE49-F238E27FC236}">
                <a16:creationId xmlns:a16="http://schemas.microsoft.com/office/drawing/2014/main" id="{0B4416B5-5F01-99D7-81C9-EA814B936A0B}"/>
              </a:ext>
            </a:extLst>
          </p:cNvPr>
          <p:cNvSpPr txBox="1"/>
          <p:nvPr/>
        </p:nvSpPr>
        <p:spPr>
          <a:xfrm>
            <a:off x="609598" y="220436"/>
            <a:ext cx="2690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Calibri Light"/>
                <a:ea typeface="+mn-ea"/>
                <a:cs typeface="+mn-cs"/>
              </a:rPr>
              <a:t>Arbetsgivare &amp; fack</a:t>
            </a:r>
          </a:p>
        </p:txBody>
      </p:sp>
    </p:spTree>
    <p:extLst>
      <p:ext uri="{BB962C8B-B14F-4D97-AF65-F5344CB8AC3E}">
        <p14:creationId xmlns:p14="http://schemas.microsoft.com/office/powerpoint/2010/main" val="113980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extLst>
              <a:ext uri="{BEBA8EAE-BF5A-486C-A8C5-ECC9F3942E4B}">
                <a14:imgProps xmlns:a14="http://schemas.microsoft.com/office/drawing/2010/main">
                  <a14:imgLayer r:embed="rId4">
                    <a14:imgEffect>
                      <a14:brightnessContrast bright="2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FC2B6601-D312-9F95-8E8C-4083D77D235D}"/>
              </a:ext>
            </a:extLst>
          </p:cNvPr>
          <p:cNvSpPr txBox="1">
            <a:spLocks/>
          </p:cNvSpPr>
          <p:nvPr/>
        </p:nvSpPr>
        <p:spPr>
          <a:xfrm>
            <a:off x="609600" y="830350"/>
            <a:ext cx="10972800" cy="968953"/>
          </a:xfrm>
          <a:prstGeom prst="rect">
            <a:avLst/>
          </a:prstGeom>
        </p:spPr>
        <p:txBody>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Calibri"/>
                <a:ea typeface="+mj-ea"/>
                <a:cs typeface="+mj-cs"/>
              </a:rPr>
              <a:t>Stöd för medarbetare </a:t>
            </a:r>
          </a:p>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Calibri"/>
                <a:ea typeface="+mj-ea"/>
                <a:cs typeface="+mj-cs"/>
              </a:rPr>
              <a:t>under anställning</a:t>
            </a:r>
          </a:p>
        </p:txBody>
      </p:sp>
      <p:sp>
        <p:nvSpPr>
          <p:cNvPr id="7" name="Platshållare för innehåll 2">
            <a:extLst>
              <a:ext uri="{FF2B5EF4-FFF2-40B4-BE49-F238E27FC236}">
                <a16:creationId xmlns:a16="http://schemas.microsoft.com/office/drawing/2014/main" id="{395351FD-F063-759E-89D5-5FAAD5FF723C}"/>
              </a:ext>
            </a:extLst>
          </p:cNvPr>
          <p:cNvSpPr txBox="1">
            <a:spLocks/>
          </p:cNvSpPr>
          <p:nvPr/>
        </p:nvSpPr>
        <p:spPr>
          <a:xfrm>
            <a:off x="609600" y="2285008"/>
            <a:ext cx="5197455" cy="4149765"/>
          </a:xfrm>
          <a:prstGeom prst="roundRect">
            <a:avLst>
              <a:gd name="adj" fmla="val 2635"/>
            </a:avLst>
          </a:prstGeom>
        </p:spPr>
        <p:txBody>
          <a:bodyPr>
            <a:normAutofit/>
          </a:bodyPr>
          <a:lst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r>
              <a:rPr kumimoji="0" lang="sv-SE" sz="2400" b="0" i="0" u="none" strike="noStrike" kern="1200" cap="none" spc="0" normalizeH="0" baseline="0" noProof="0" dirty="0">
                <a:ln>
                  <a:noFill/>
                </a:ln>
                <a:solidFill>
                  <a:srgbClr val="000000"/>
                </a:solidFill>
                <a:effectLst/>
                <a:uLnTx/>
                <a:uFillTx/>
                <a:latin typeface="Calibri Light"/>
                <a:ea typeface="+mn-ea"/>
                <a:cs typeface="+mn-cs"/>
              </a:rPr>
              <a:t>Kan bestå av kartläggningssamtal, rådgivning, vägledning och validering. Det är också möjligt att söka fler olika typer av studiestöd. </a:t>
            </a:r>
          </a:p>
        </p:txBody>
      </p:sp>
    </p:spTree>
    <p:extLst>
      <p:ext uri="{BB962C8B-B14F-4D97-AF65-F5344CB8AC3E}">
        <p14:creationId xmlns:p14="http://schemas.microsoft.com/office/powerpoint/2010/main" val="2093170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0933B5-378A-5D0C-E106-5D911ED81258}"/>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4A34D7BE-603A-3DDE-DC37-1E61D278C2EB}"/>
              </a:ext>
            </a:extLst>
          </p:cNvPr>
          <p:cNvSpPr>
            <a:spLocks noGrp="1"/>
          </p:cNvSpPr>
          <p:nvPr>
            <p:ph type="subTitle" idx="1"/>
          </p:nvPr>
        </p:nvSpPr>
        <p:spPr/>
        <p:txBody>
          <a:bodyPr/>
          <a:lstStyle/>
          <a:p>
            <a:endParaRPr lang="sv-SE" dirty="0"/>
          </a:p>
        </p:txBody>
      </p:sp>
      <p:pic>
        <p:nvPicPr>
          <p:cNvPr id="5" name="Bildobjekt 4">
            <a:extLst>
              <a:ext uri="{FF2B5EF4-FFF2-40B4-BE49-F238E27FC236}">
                <a16:creationId xmlns:a16="http://schemas.microsoft.com/office/drawing/2014/main" id="{5907DCFB-A92B-23C0-4948-DC6C7F9E9E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8604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8D35B6D8-7BC5-165C-8390-B606EB2D39A4}"/>
              </a:ext>
            </a:extLst>
          </p:cNvPr>
          <p:cNvGrpSpPr/>
          <p:nvPr/>
        </p:nvGrpSpPr>
        <p:grpSpPr>
          <a:xfrm>
            <a:off x="7150436" y="1845289"/>
            <a:ext cx="3332032" cy="2457925"/>
            <a:chOff x="4539759" y="1845291"/>
            <a:chExt cx="3266002" cy="2457925"/>
          </a:xfrm>
        </p:grpSpPr>
        <p:sp>
          <p:nvSpPr>
            <p:cNvPr id="5" name="Rectangle 28">
              <a:extLst>
                <a:ext uri="{FF2B5EF4-FFF2-40B4-BE49-F238E27FC236}">
                  <a16:creationId xmlns:a16="http://schemas.microsoft.com/office/drawing/2014/main" id="{6263DB47-7410-4E01-BCC5-C18644833555}"/>
                </a:ext>
              </a:extLst>
            </p:cNvPr>
            <p:cNvSpPr/>
            <p:nvPr/>
          </p:nvSpPr>
          <p:spPr>
            <a:xfrm>
              <a:off x="4539759" y="1845291"/>
              <a:ext cx="3266002" cy="2457925"/>
            </a:xfrm>
            <a:prstGeom prst="rect">
              <a:avLst/>
            </a:prstGeom>
            <a:solidFill>
              <a:schemeClr val="accent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 name="textruta 16">
              <a:extLst>
                <a:ext uri="{FF2B5EF4-FFF2-40B4-BE49-F238E27FC236}">
                  <a16:creationId xmlns:a16="http://schemas.microsoft.com/office/drawing/2014/main" id="{27FD81E9-76E5-47A8-8D48-6DF9839AD795}"/>
                </a:ext>
              </a:extLst>
            </p:cNvPr>
            <p:cNvSpPr txBox="1"/>
            <p:nvPr/>
          </p:nvSpPr>
          <p:spPr>
            <a:xfrm>
              <a:off x="4657702" y="2058590"/>
              <a:ext cx="303011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Tillsvidareanställda och tidsbegränsat anställda inom: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rgbClr val="000000"/>
                </a:solidFill>
                <a:effectLst/>
                <a:uLnTx/>
                <a:uFillTx/>
                <a:latin typeface="Calibri"/>
                <a:ea typeface="+mn-ea"/>
                <a:cs typeface="+mn-cs"/>
              </a:endParaRP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Kommun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Region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Kommunalt företag </a:t>
              </a:r>
              <a:br>
                <a:rPr kumimoji="0" lang="sv-SE" sz="1800" b="0"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i </a:t>
              </a:r>
              <a:r>
                <a:rPr kumimoji="0" lang="sv-SE" sz="1800" b="0" i="0" u="none" strike="noStrike" kern="1200" cap="none" spc="0" normalizeH="0" baseline="0" noProof="0" dirty="0" err="1">
                  <a:ln>
                    <a:noFill/>
                  </a:ln>
                  <a:solidFill>
                    <a:srgbClr val="000000"/>
                  </a:solidFill>
                  <a:effectLst/>
                  <a:uLnTx/>
                  <a:uFillTx/>
                  <a:latin typeface="Calibri"/>
                  <a:ea typeface="+mn-ea"/>
                  <a:cs typeface="+mn-cs"/>
                </a:rPr>
                <a:t>Sobona</a:t>
              </a:r>
              <a:endParaRPr kumimoji="0" lang="sv-SE"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upp 11">
            <a:extLst>
              <a:ext uri="{FF2B5EF4-FFF2-40B4-BE49-F238E27FC236}">
                <a16:creationId xmlns:a16="http://schemas.microsoft.com/office/drawing/2014/main" id="{E4FAA373-82A0-FF69-14E8-6E0C24BAB3B5}"/>
              </a:ext>
            </a:extLst>
          </p:cNvPr>
          <p:cNvGrpSpPr/>
          <p:nvPr/>
        </p:nvGrpSpPr>
        <p:grpSpPr>
          <a:xfrm>
            <a:off x="6007223" y="4513799"/>
            <a:ext cx="4475245" cy="1716422"/>
            <a:chOff x="8027784" y="4401128"/>
            <a:chExt cx="2700944" cy="2055461"/>
          </a:xfrm>
        </p:grpSpPr>
        <p:sp>
          <p:nvSpPr>
            <p:cNvPr id="7" name="Rectangle 30">
              <a:extLst>
                <a:ext uri="{FF2B5EF4-FFF2-40B4-BE49-F238E27FC236}">
                  <a16:creationId xmlns:a16="http://schemas.microsoft.com/office/drawing/2014/main" id="{8E7DF831-67C9-43E5-BDCC-62C83998FD25}"/>
                </a:ext>
              </a:extLst>
            </p:cNvPr>
            <p:cNvSpPr/>
            <p:nvPr/>
          </p:nvSpPr>
          <p:spPr>
            <a:xfrm>
              <a:off x="8027784" y="4401128"/>
              <a:ext cx="2700944" cy="2055461"/>
            </a:xfrm>
            <a:prstGeom prst="rect">
              <a:avLst/>
            </a:prstGeom>
            <a:solidFill>
              <a:schemeClr val="accent1">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9" name="textruta 18">
              <a:extLst>
                <a:ext uri="{FF2B5EF4-FFF2-40B4-BE49-F238E27FC236}">
                  <a16:creationId xmlns:a16="http://schemas.microsoft.com/office/drawing/2014/main" id="{736C80D1-B189-46A9-BF83-27B6B5752952}"/>
                </a:ext>
              </a:extLst>
            </p:cNvPr>
            <p:cNvSpPr txBox="1"/>
            <p:nvPr/>
          </p:nvSpPr>
          <p:spPr>
            <a:xfrm>
              <a:off x="8132024" y="4710145"/>
              <a:ext cx="2218713" cy="143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Arbetat i genomsnitt:</a:t>
              </a:r>
              <a:br>
                <a:rPr kumimoji="0" lang="sv-SE" sz="1800" b="1"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Minst 16h/v eller tjänat minst 17 750 kr/mån i minst 12 mån under en </a:t>
              </a:r>
              <a:r>
                <a:rPr kumimoji="0" lang="sv-SE" sz="1800" b="0" i="0" u="none" strike="noStrike" kern="1200" cap="none" spc="0" normalizeH="0" baseline="0" noProof="0" dirty="0" err="1">
                  <a:ln>
                    <a:noFill/>
                  </a:ln>
                  <a:solidFill>
                    <a:srgbClr val="000000"/>
                  </a:solidFill>
                  <a:effectLst/>
                  <a:uLnTx/>
                  <a:uFillTx/>
                  <a:latin typeface="Calibri"/>
                  <a:ea typeface="+mn-ea"/>
                  <a:cs typeface="+mn-cs"/>
                </a:rPr>
                <a:t>ramtid</a:t>
              </a:r>
              <a:r>
                <a:rPr kumimoji="0" lang="sv-SE" sz="1800" b="0" i="0" u="none" strike="noStrike" kern="1200" cap="none" spc="0" normalizeH="0" baseline="0" noProof="0" dirty="0">
                  <a:ln>
                    <a:noFill/>
                  </a:ln>
                  <a:solidFill>
                    <a:srgbClr val="000000"/>
                  </a:solidFill>
                  <a:effectLst/>
                  <a:uLnTx/>
                  <a:uFillTx/>
                  <a:latin typeface="Calibri"/>
                  <a:ea typeface="+mn-ea"/>
                  <a:cs typeface="+mn-cs"/>
                </a:rPr>
                <a:t> av 24 mån.</a:t>
              </a:r>
            </a:p>
          </p:txBody>
        </p:sp>
      </p:grpSp>
      <p:grpSp>
        <p:nvGrpSpPr>
          <p:cNvPr id="2" name="Grupp 1">
            <a:extLst>
              <a:ext uri="{FF2B5EF4-FFF2-40B4-BE49-F238E27FC236}">
                <a16:creationId xmlns:a16="http://schemas.microsoft.com/office/drawing/2014/main" id="{71BD4A9F-76D1-E827-9645-F326278E756A}"/>
              </a:ext>
            </a:extLst>
          </p:cNvPr>
          <p:cNvGrpSpPr/>
          <p:nvPr/>
        </p:nvGrpSpPr>
        <p:grpSpPr>
          <a:xfrm>
            <a:off x="609598" y="1845289"/>
            <a:ext cx="6257251" cy="2457925"/>
            <a:chOff x="609600" y="1845289"/>
            <a:chExt cx="6740996" cy="4118398"/>
          </a:xfrm>
          <a:solidFill>
            <a:schemeClr val="accent1"/>
          </a:solidFill>
        </p:grpSpPr>
        <p:sp>
          <p:nvSpPr>
            <p:cNvPr id="4" name="Rectangle 27">
              <a:extLst>
                <a:ext uri="{FF2B5EF4-FFF2-40B4-BE49-F238E27FC236}">
                  <a16:creationId xmlns:a16="http://schemas.microsoft.com/office/drawing/2014/main" id="{79121F42-A02E-4E38-A6F9-6BDF9A9AFF2F}"/>
                </a:ext>
              </a:extLst>
            </p:cNvPr>
            <p:cNvSpPr/>
            <p:nvPr/>
          </p:nvSpPr>
          <p:spPr>
            <a:xfrm>
              <a:off x="609600" y="1845289"/>
              <a:ext cx="6740996" cy="4118398"/>
            </a:xfrm>
            <a:prstGeom prst="rect">
              <a:avLst/>
            </a:prstGeom>
            <a:solidFill>
              <a:schemeClr val="accent1">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p>
          </p:txBody>
        </p:sp>
        <p:sp>
          <p:nvSpPr>
            <p:cNvPr id="23" name="textruta 22">
              <a:extLst>
                <a:ext uri="{FF2B5EF4-FFF2-40B4-BE49-F238E27FC236}">
                  <a16:creationId xmlns:a16="http://schemas.microsoft.com/office/drawing/2014/main" id="{0766115B-1732-4AE5-8B31-BD6E9CEEFED0}"/>
                </a:ext>
              </a:extLst>
            </p:cNvPr>
            <p:cNvSpPr txBox="1"/>
            <p:nvPr/>
          </p:nvSpPr>
          <p:spPr>
            <a:xfrm>
              <a:off x="915111" y="2587017"/>
              <a:ext cx="5076936" cy="281914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Vad innebär stödet?</a:t>
              </a:r>
            </a:p>
            <a:p>
              <a:pPr marL="0" marR="0" lvl="0" indent="0" algn="l" defTabSz="914400" rtl="0" eaLnBrk="1" fontAlgn="auto" latinLnBrk="0" hangingPunct="1">
                <a:lnSpc>
                  <a:spcPct val="100000"/>
                </a:lnSpc>
                <a:spcBef>
                  <a:spcPts val="160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Kan bestå av inledande kartläggningssamtal, rådgivning, vägledning och validering och utformas i dialog mellan medarbetaren och Omställningsfonden.</a:t>
              </a:r>
            </a:p>
          </p:txBody>
        </p:sp>
      </p:grpSp>
      <p:grpSp>
        <p:nvGrpSpPr>
          <p:cNvPr id="8" name="Grupp 7">
            <a:extLst>
              <a:ext uri="{FF2B5EF4-FFF2-40B4-BE49-F238E27FC236}">
                <a16:creationId xmlns:a16="http://schemas.microsoft.com/office/drawing/2014/main" id="{0FC450D0-DE26-B9DC-7317-D8CABCE7F47A}"/>
              </a:ext>
            </a:extLst>
          </p:cNvPr>
          <p:cNvGrpSpPr/>
          <p:nvPr/>
        </p:nvGrpSpPr>
        <p:grpSpPr>
          <a:xfrm>
            <a:off x="609600" y="4513799"/>
            <a:ext cx="5142271" cy="1716422"/>
            <a:chOff x="4397338" y="4740167"/>
            <a:chExt cx="3728548" cy="1716422"/>
          </a:xfrm>
        </p:grpSpPr>
        <p:sp>
          <p:nvSpPr>
            <p:cNvPr id="9" name="Rectangle 30">
              <a:extLst>
                <a:ext uri="{FF2B5EF4-FFF2-40B4-BE49-F238E27FC236}">
                  <a16:creationId xmlns:a16="http://schemas.microsoft.com/office/drawing/2014/main" id="{C74BD250-7FC7-2B9E-53D9-D8FA3284C3DF}"/>
                </a:ext>
              </a:extLst>
            </p:cNvPr>
            <p:cNvSpPr/>
            <p:nvPr/>
          </p:nvSpPr>
          <p:spPr>
            <a:xfrm>
              <a:off x="4397338" y="4740167"/>
              <a:ext cx="3728548" cy="1716422"/>
            </a:xfrm>
            <a:prstGeom prst="rect">
              <a:avLst/>
            </a:prstGeom>
            <a:solidFill>
              <a:schemeClr val="accent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 name="textruta 9">
              <a:extLst>
                <a:ext uri="{FF2B5EF4-FFF2-40B4-BE49-F238E27FC236}">
                  <a16:creationId xmlns:a16="http://schemas.microsoft.com/office/drawing/2014/main" id="{9417ABBA-0D05-108D-AF36-74F8EC87D910}"/>
                </a:ext>
              </a:extLst>
            </p:cNvPr>
            <p:cNvSpPr txBox="1"/>
            <p:nvPr/>
          </p:nvSpPr>
          <p:spPr>
            <a:xfrm>
              <a:off x="4593893" y="5242063"/>
              <a:ext cx="307660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Medarbetaren </a:t>
              </a:r>
              <a:r>
                <a:rPr kumimoji="0" lang="sv-SE" sz="1800" b="1" i="0" u="none" strike="noStrike" kern="1200" cap="none" spc="0" normalizeH="0" baseline="0" noProof="0" dirty="0">
                  <a:ln>
                    <a:noFill/>
                  </a:ln>
                  <a:solidFill>
                    <a:srgbClr val="000000"/>
                  </a:solidFill>
                  <a:effectLst/>
                  <a:uLnTx/>
                  <a:uFillTx/>
                  <a:latin typeface="Calibri"/>
                  <a:ea typeface="+mn-ea"/>
                  <a:cs typeface="+mn-cs"/>
                </a:rPr>
                <a:t>ansöker själv </a:t>
              </a:r>
              <a:r>
                <a:rPr kumimoji="0" lang="sv-SE" sz="1800" b="0" i="0" u="none" strike="noStrike" kern="1200" cap="none" spc="0" normalizeH="0" baseline="0" noProof="0" dirty="0">
                  <a:ln>
                    <a:noFill/>
                  </a:ln>
                  <a:solidFill>
                    <a:srgbClr val="000000"/>
                  </a:solidFill>
                  <a:effectLst/>
                  <a:uLnTx/>
                  <a:uFillTx/>
                  <a:latin typeface="Calibri"/>
                  <a:ea typeface="+mn-ea"/>
                  <a:cs typeface="+mn-cs"/>
                </a:rPr>
                <a:t>till Omställningsfonden.</a:t>
              </a:r>
            </a:p>
          </p:txBody>
        </p:sp>
      </p:grpSp>
      <p:sp>
        <p:nvSpPr>
          <p:cNvPr id="15" name="textruta 14">
            <a:extLst>
              <a:ext uri="{FF2B5EF4-FFF2-40B4-BE49-F238E27FC236}">
                <a16:creationId xmlns:a16="http://schemas.microsoft.com/office/drawing/2014/main" id="{30891EF7-519E-313E-75A7-90C67A7E4262}"/>
              </a:ext>
            </a:extLst>
          </p:cNvPr>
          <p:cNvSpPr txBox="1"/>
          <p:nvPr/>
        </p:nvSpPr>
        <p:spPr>
          <a:xfrm>
            <a:off x="609598" y="220436"/>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Calibri Light"/>
                <a:ea typeface="+mn-ea"/>
                <a:cs typeface="+mn-cs"/>
              </a:rPr>
              <a:t>Omställningsstöd</a:t>
            </a:r>
          </a:p>
        </p:txBody>
      </p:sp>
      <p:grpSp>
        <p:nvGrpSpPr>
          <p:cNvPr id="13" name="Grupp 12">
            <a:extLst>
              <a:ext uri="{FF2B5EF4-FFF2-40B4-BE49-F238E27FC236}">
                <a16:creationId xmlns:a16="http://schemas.microsoft.com/office/drawing/2014/main" id="{24F07A39-54D0-C934-9407-881639E4AE28}"/>
              </a:ext>
            </a:extLst>
          </p:cNvPr>
          <p:cNvGrpSpPr/>
          <p:nvPr/>
        </p:nvGrpSpPr>
        <p:grpSpPr>
          <a:xfrm>
            <a:off x="-1" y="0"/>
            <a:ext cx="11493624" cy="2019739"/>
            <a:chOff x="-1" y="0"/>
            <a:chExt cx="11493624" cy="2019739"/>
          </a:xfrm>
        </p:grpSpPr>
        <p:sp>
          <p:nvSpPr>
            <p:cNvPr id="14" name="Rektangel: ett hörn rundat 13">
              <a:extLst>
                <a:ext uri="{FF2B5EF4-FFF2-40B4-BE49-F238E27FC236}">
                  <a16:creationId xmlns:a16="http://schemas.microsoft.com/office/drawing/2014/main" id="{FCD41ECF-2059-1702-0DA1-85175522A0FE}"/>
                </a:ext>
              </a:extLst>
            </p:cNvPr>
            <p:cNvSpPr/>
            <p:nvPr/>
          </p:nvSpPr>
          <p:spPr>
            <a:xfrm flipV="1">
              <a:off x="-1" y="0"/>
              <a:ext cx="3692770" cy="830350"/>
            </a:xfrm>
            <a:prstGeom prst="round1Rect">
              <a:avLst>
                <a:gd name="adj" fmla="val 50000"/>
              </a:avLst>
            </a:prstGeom>
            <a:solidFill>
              <a:srgbClr val="31287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4" name="textruta 23">
              <a:extLst>
                <a:ext uri="{FF2B5EF4-FFF2-40B4-BE49-F238E27FC236}">
                  <a16:creationId xmlns:a16="http://schemas.microsoft.com/office/drawing/2014/main" id="{BFB14AA4-D199-0B1A-62DD-B09449623B49}"/>
                </a:ext>
              </a:extLst>
            </p:cNvPr>
            <p:cNvSpPr txBox="1"/>
            <p:nvPr/>
          </p:nvSpPr>
          <p:spPr>
            <a:xfrm>
              <a:off x="609598" y="220436"/>
              <a:ext cx="2952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Calibri Light"/>
                  <a:ea typeface="+mn-ea"/>
                  <a:cs typeface="+mn-cs"/>
                </a:rPr>
                <a:t>Stöd under anställning</a:t>
              </a:r>
            </a:p>
          </p:txBody>
        </p:sp>
        <p:sp>
          <p:nvSpPr>
            <p:cNvPr id="25" name="Rubrik 2">
              <a:extLst>
                <a:ext uri="{FF2B5EF4-FFF2-40B4-BE49-F238E27FC236}">
                  <a16:creationId xmlns:a16="http://schemas.microsoft.com/office/drawing/2014/main" id="{EEF8301D-A08B-5ABD-2695-0D20D2A6CD17}"/>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Calibri"/>
                  <a:ea typeface="+mj-ea"/>
                  <a:cs typeface="+mj-cs"/>
                </a:rPr>
                <a:t>Karriär- och studierådgivning</a:t>
              </a:r>
            </a:p>
          </p:txBody>
        </p:sp>
      </p:grpSp>
    </p:spTree>
    <p:extLst>
      <p:ext uri="{BB962C8B-B14F-4D97-AF65-F5344CB8AC3E}">
        <p14:creationId xmlns:p14="http://schemas.microsoft.com/office/powerpoint/2010/main" val="2435185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8D35B6D8-7BC5-165C-8390-B606EB2D39A4}"/>
              </a:ext>
            </a:extLst>
          </p:cNvPr>
          <p:cNvGrpSpPr/>
          <p:nvPr/>
        </p:nvGrpSpPr>
        <p:grpSpPr>
          <a:xfrm>
            <a:off x="6886227" y="1845289"/>
            <a:ext cx="3596241" cy="2457925"/>
            <a:chOff x="4539759" y="1845291"/>
            <a:chExt cx="3266002" cy="2457925"/>
          </a:xfrm>
        </p:grpSpPr>
        <p:sp>
          <p:nvSpPr>
            <p:cNvPr id="5" name="Rectangle 28">
              <a:extLst>
                <a:ext uri="{FF2B5EF4-FFF2-40B4-BE49-F238E27FC236}">
                  <a16:creationId xmlns:a16="http://schemas.microsoft.com/office/drawing/2014/main" id="{6263DB47-7410-4E01-BCC5-C18644833555}"/>
                </a:ext>
              </a:extLst>
            </p:cNvPr>
            <p:cNvSpPr/>
            <p:nvPr/>
          </p:nvSpPr>
          <p:spPr>
            <a:xfrm>
              <a:off x="4539759" y="1845291"/>
              <a:ext cx="3266002" cy="2457925"/>
            </a:xfrm>
            <a:prstGeom prst="rect">
              <a:avLst/>
            </a:prstGeom>
            <a:solidFill>
              <a:srgbClr val="EBD113">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 name="textruta 16">
              <a:extLst>
                <a:ext uri="{FF2B5EF4-FFF2-40B4-BE49-F238E27FC236}">
                  <a16:creationId xmlns:a16="http://schemas.microsoft.com/office/drawing/2014/main" id="{27FD81E9-76E5-47A8-8D48-6DF9839AD795}"/>
                </a:ext>
              </a:extLst>
            </p:cNvPr>
            <p:cNvSpPr txBox="1"/>
            <p:nvPr/>
          </p:nvSpPr>
          <p:spPr>
            <a:xfrm>
              <a:off x="4657702" y="2058590"/>
              <a:ext cx="305621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Tillsvidareanställda och tidsbegränsat anställda* inom:</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Kommun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Region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Kommunalt företag </a:t>
              </a:r>
              <a:br>
                <a:rPr kumimoji="0" lang="sv-SE" sz="1800" b="0"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i Sobona</a:t>
              </a:r>
            </a:p>
            <a:p>
              <a:pPr marL="30162" marR="0" lvl="1"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upp 11">
            <a:extLst>
              <a:ext uri="{FF2B5EF4-FFF2-40B4-BE49-F238E27FC236}">
                <a16:creationId xmlns:a16="http://schemas.microsoft.com/office/drawing/2014/main" id="{E4FAA373-82A0-FF69-14E8-6E0C24BAB3B5}"/>
              </a:ext>
            </a:extLst>
          </p:cNvPr>
          <p:cNvGrpSpPr/>
          <p:nvPr/>
        </p:nvGrpSpPr>
        <p:grpSpPr>
          <a:xfrm>
            <a:off x="6007223" y="4513799"/>
            <a:ext cx="4475245" cy="1716422"/>
            <a:chOff x="8027784" y="4401128"/>
            <a:chExt cx="2700944" cy="2055461"/>
          </a:xfrm>
        </p:grpSpPr>
        <p:sp>
          <p:nvSpPr>
            <p:cNvPr id="7" name="Rectangle 30">
              <a:extLst>
                <a:ext uri="{FF2B5EF4-FFF2-40B4-BE49-F238E27FC236}">
                  <a16:creationId xmlns:a16="http://schemas.microsoft.com/office/drawing/2014/main" id="{8E7DF831-67C9-43E5-BDCC-62C83998FD25}"/>
                </a:ext>
              </a:extLst>
            </p:cNvPr>
            <p:cNvSpPr/>
            <p:nvPr/>
          </p:nvSpPr>
          <p:spPr>
            <a:xfrm>
              <a:off x="8027784" y="4401128"/>
              <a:ext cx="2700944" cy="2055461"/>
            </a:xfrm>
            <a:prstGeom prst="rect">
              <a:avLst/>
            </a:prstGeom>
            <a:solidFill>
              <a:srgbClr val="EBD113">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9" name="textruta 18">
              <a:extLst>
                <a:ext uri="{FF2B5EF4-FFF2-40B4-BE49-F238E27FC236}">
                  <a16:creationId xmlns:a16="http://schemas.microsoft.com/office/drawing/2014/main" id="{736C80D1-B189-46A9-BF83-27B6B5752952}"/>
                </a:ext>
              </a:extLst>
            </p:cNvPr>
            <p:cNvSpPr txBox="1"/>
            <p:nvPr/>
          </p:nvSpPr>
          <p:spPr>
            <a:xfrm>
              <a:off x="8132024" y="4710144"/>
              <a:ext cx="2218713" cy="143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Arbetat i genomsnitt:</a:t>
              </a:r>
              <a:br>
                <a:rPr kumimoji="0" lang="sv-SE" sz="1800" b="1"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Minst 16h/v under minst 8 av de senaste 14 åren, och minst 12 av de senaste 24 mån.</a:t>
              </a:r>
            </a:p>
          </p:txBody>
        </p:sp>
      </p:grpSp>
      <p:grpSp>
        <p:nvGrpSpPr>
          <p:cNvPr id="2" name="Grupp 1">
            <a:extLst>
              <a:ext uri="{FF2B5EF4-FFF2-40B4-BE49-F238E27FC236}">
                <a16:creationId xmlns:a16="http://schemas.microsoft.com/office/drawing/2014/main" id="{71BD4A9F-76D1-E827-9645-F326278E756A}"/>
              </a:ext>
            </a:extLst>
          </p:cNvPr>
          <p:cNvGrpSpPr/>
          <p:nvPr/>
        </p:nvGrpSpPr>
        <p:grpSpPr>
          <a:xfrm>
            <a:off x="609599" y="1845289"/>
            <a:ext cx="6021276" cy="2457925"/>
            <a:chOff x="609600" y="1845289"/>
            <a:chExt cx="6740996" cy="4118398"/>
          </a:xfrm>
          <a:solidFill>
            <a:srgbClr val="EBD113"/>
          </a:solidFill>
        </p:grpSpPr>
        <p:sp>
          <p:nvSpPr>
            <p:cNvPr id="4" name="Rectangle 27">
              <a:extLst>
                <a:ext uri="{FF2B5EF4-FFF2-40B4-BE49-F238E27FC236}">
                  <a16:creationId xmlns:a16="http://schemas.microsoft.com/office/drawing/2014/main" id="{79121F42-A02E-4E38-A6F9-6BDF9A9AFF2F}"/>
                </a:ext>
              </a:extLst>
            </p:cNvPr>
            <p:cNvSpPr/>
            <p:nvPr/>
          </p:nvSpPr>
          <p:spPr>
            <a:xfrm>
              <a:off x="609600" y="1845289"/>
              <a:ext cx="6740996" cy="4118398"/>
            </a:xfrm>
            <a:prstGeom prst="rect">
              <a:avLst/>
            </a:prstGeom>
            <a:solidFill>
              <a:srgbClr val="EBD113">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p>
          </p:txBody>
        </p:sp>
        <p:sp>
          <p:nvSpPr>
            <p:cNvPr id="23" name="textruta 22">
              <a:extLst>
                <a:ext uri="{FF2B5EF4-FFF2-40B4-BE49-F238E27FC236}">
                  <a16:creationId xmlns:a16="http://schemas.microsoft.com/office/drawing/2014/main" id="{0766115B-1732-4AE5-8B31-BD6E9CEEFED0}"/>
                </a:ext>
              </a:extLst>
            </p:cNvPr>
            <p:cNvSpPr txBox="1"/>
            <p:nvPr/>
          </p:nvSpPr>
          <p:spPr>
            <a:xfrm>
              <a:off x="915111" y="2587017"/>
              <a:ext cx="6321088" cy="281914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Omställningsstudiestödet</a:t>
              </a:r>
              <a:r>
                <a:rPr kumimoji="0" lang="sv-SE" sz="1800" b="0" i="0" u="none" strike="noStrike" kern="1200" cap="none" spc="0" normalizeH="0" baseline="0" noProof="0" dirty="0">
                  <a:ln>
                    <a:noFill/>
                  </a:ln>
                  <a:solidFill>
                    <a:srgbClr val="000000"/>
                  </a:solidFill>
                  <a:effectLst/>
                  <a:uLnTx/>
                  <a:uFillTx/>
                  <a:latin typeface="Calibri"/>
                  <a:ea typeface="+mn-ea"/>
                  <a:cs typeface="+mn-cs"/>
                </a:rPr>
                <a:t>: är statligt finansierat och hanteras av CSN. Omställningsfonden kan lämna yttrande.</a:t>
              </a:r>
            </a:p>
            <a:p>
              <a:pPr marL="0" marR="0" lvl="0" indent="0" algn="l" defTabSz="914400" rtl="0" eaLnBrk="1" fontAlgn="auto" latinLnBrk="0" hangingPunct="1">
                <a:lnSpc>
                  <a:spcPct val="100000"/>
                </a:lnSpc>
                <a:spcBef>
                  <a:spcPts val="160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Flera olika typer av kollektivavtalade studiestöd som Omställningsfonden kan bevilja: </a:t>
              </a:r>
              <a:br>
                <a:rPr kumimoji="0" lang="sv-SE" sz="1800" b="0" i="0" u="none" strike="noStrike" kern="1200" cap="none" spc="0" normalizeH="0" baseline="0" noProof="0" dirty="0">
                  <a:ln>
                    <a:noFill/>
                  </a:ln>
                  <a:solidFill>
                    <a:srgbClr val="000000"/>
                  </a:solidFill>
                  <a:effectLst/>
                  <a:uLnTx/>
                  <a:uFillTx/>
                  <a:latin typeface="Calibri"/>
                  <a:ea typeface="+mn-ea"/>
                  <a:cs typeface="+mn-cs"/>
                </a:rPr>
              </a:br>
              <a:r>
                <a:rPr kumimoji="0" lang="sv-SE" sz="1800" b="1" i="0" u="none" strike="noStrike" kern="1200" cap="none" spc="0" normalizeH="0" baseline="0" noProof="0" dirty="0">
                  <a:ln>
                    <a:noFill/>
                  </a:ln>
                  <a:solidFill>
                    <a:srgbClr val="000000"/>
                  </a:solidFill>
                  <a:effectLst/>
                  <a:uLnTx/>
                  <a:uFillTx/>
                  <a:latin typeface="Calibri"/>
                  <a:ea typeface="+mn-ea"/>
                  <a:cs typeface="+mn-cs"/>
                </a:rPr>
                <a:t>kortvarigt-, kompletterande- och förlängt studiestöd.</a:t>
              </a:r>
            </a:p>
          </p:txBody>
        </p:sp>
      </p:grpSp>
      <p:grpSp>
        <p:nvGrpSpPr>
          <p:cNvPr id="8" name="Grupp 7">
            <a:extLst>
              <a:ext uri="{FF2B5EF4-FFF2-40B4-BE49-F238E27FC236}">
                <a16:creationId xmlns:a16="http://schemas.microsoft.com/office/drawing/2014/main" id="{0FC450D0-DE26-B9DC-7317-D8CABCE7F47A}"/>
              </a:ext>
            </a:extLst>
          </p:cNvPr>
          <p:cNvGrpSpPr/>
          <p:nvPr/>
        </p:nvGrpSpPr>
        <p:grpSpPr>
          <a:xfrm>
            <a:off x="609600" y="4513799"/>
            <a:ext cx="5142271" cy="1716422"/>
            <a:chOff x="4397338" y="4740167"/>
            <a:chExt cx="3728548" cy="1716422"/>
          </a:xfrm>
        </p:grpSpPr>
        <p:sp>
          <p:nvSpPr>
            <p:cNvPr id="9" name="Rectangle 30">
              <a:extLst>
                <a:ext uri="{FF2B5EF4-FFF2-40B4-BE49-F238E27FC236}">
                  <a16:creationId xmlns:a16="http://schemas.microsoft.com/office/drawing/2014/main" id="{C74BD250-7FC7-2B9E-53D9-D8FA3284C3DF}"/>
                </a:ext>
              </a:extLst>
            </p:cNvPr>
            <p:cNvSpPr/>
            <p:nvPr/>
          </p:nvSpPr>
          <p:spPr>
            <a:xfrm>
              <a:off x="4397338" y="4740167"/>
              <a:ext cx="3728548" cy="1716422"/>
            </a:xfrm>
            <a:prstGeom prst="rect">
              <a:avLst/>
            </a:prstGeom>
            <a:solidFill>
              <a:srgbClr val="EBD113">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 name="textruta 9">
              <a:extLst>
                <a:ext uri="{FF2B5EF4-FFF2-40B4-BE49-F238E27FC236}">
                  <a16:creationId xmlns:a16="http://schemas.microsoft.com/office/drawing/2014/main" id="{9417ABBA-0D05-108D-AF36-74F8EC87D910}"/>
                </a:ext>
              </a:extLst>
            </p:cNvPr>
            <p:cNvSpPr txBox="1"/>
            <p:nvPr/>
          </p:nvSpPr>
          <p:spPr>
            <a:xfrm>
              <a:off x="4595205" y="4998213"/>
              <a:ext cx="348066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Medarbetaren ansöker själv om kollektivavtalade studiestöd till Omställningsfonden.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Omställningsstudiestöd ansöker medarbetaren om direkt till CSN.</a:t>
              </a:r>
            </a:p>
          </p:txBody>
        </p:sp>
      </p:grpSp>
      <p:sp>
        <p:nvSpPr>
          <p:cNvPr id="15" name="textruta 14">
            <a:extLst>
              <a:ext uri="{FF2B5EF4-FFF2-40B4-BE49-F238E27FC236}">
                <a16:creationId xmlns:a16="http://schemas.microsoft.com/office/drawing/2014/main" id="{30891EF7-519E-313E-75A7-90C67A7E4262}"/>
              </a:ext>
            </a:extLst>
          </p:cNvPr>
          <p:cNvSpPr txBox="1"/>
          <p:nvPr/>
        </p:nvSpPr>
        <p:spPr>
          <a:xfrm>
            <a:off x="609598" y="220436"/>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Calibri Light"/>
                <a:ea typeface="+mn-ea"/>
                <a:cs typeface="+mn-cs"/>
              </a:rPr>
              <a:t>Omställningsstöd</a:t>
            </a:r>
          </a:p>
        </p:txBody>
      </p:sp>
      <p:sp>
        <p:nvSpPr>
          <p:cNvPr id="25" name="Rubrik 2">
            <a:extLst>
              <a:ext uri="{FF2B5EF4-FFF2-40B4-BE49-F238E27FC236}">
                <a16:creationId xmlns:a16="http://schemas.microsoft.com/office/drawing/2014/main" id="{EEF8301D-A08B-5ABD-2695-0D20D2A6CD17}"/>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Calibri"/>
                <a:ea typeface="+mj-ea"/>
                <a:cs typeface="+mj-cs"/>
              </a:rPr>
              <a:t>Studiestöd</a:t>
            </a:r>
          </a:p>
        </p:txBody>
      </p:sp>
      <p:sp>
        <p:nvSpPr>
          <p:cNvPr id="16" name="Rektangel: ett hörn rundat 15">
            <a:extLst>
              <a:ext uri="{FF2B5EF4-FFF2-40B4-BE49-F238E27FC236}">
                <a16:creationId xmlns:a16="http://schemas.microsoft.com/office/drawing/2014/main" id="{D9D3A5F7-D800-1B97-4C58-2233EE038FFB}"/>
              </a:ext>
            </a:extLst>
          </p:cNvPr>
          <p:cNvSpPr/>
          <p:nvPr/>
        </p:nvSpPr>
        <p:spPr>
          <a:xfrm flipV="1">
            <a:off x="-1" y="0"/>
            <a:ext cx="3692770" cy="830350"/>
          </a:xfrm>
          <a:prstGeom prst="round1Rect">
            <a:avLst>
              <a:gd name="adj" fmla="val 50000"/>
            </a:avLst>
          </a:prstGeom>
          <a:solidFill>
            <a:srgbClr val="31287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8" name="textruta 17">
            <a:extLst>
              <a:ext uri="{FF2B5EF4-FFF2-40B4-BE49-F238E27FC236}">
                <a16:creationId xmlns:a16="http://schemas.microsoft.com/office/drawing/2014/main" id="{88E0AFEF-9562-257F-BFE1-CDC713DED46B}"/>
              </a:ext>
            </a:extLst>
          </p:cNvPr>
          <p:cNvSpPr txBox="1"/>
          <p:nvPr/>
        </p:nvSpPr>
        <p:spPr>
          <a:xfrm>
            <a:off x="609598" y="220436"/>
            <a:ext cx="2952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Calibri Light"/>
                <a:ea typeface="+mn-ea"/>
                <a:cs typeface="+mn-cs"/>
              </a:rPr>
              <a:t>Stöd under anställning</a:t>
            </a:r>
          </a:p>
        </p:txBody>
      </p:sp>
    </p:spTree>
    <p:extLst>
      <p:ext uri="{BB962C8B-B14F-4D97-AF65-F5344CB8AC3E}">
        <p14:creationId xmlns:p14="http://schemas.microsoft.com/office/powerpoint/2010/main" val="267283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1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01BA2124-729F-9D1F-0BD7-031D2CDBA570}"/>
              </a:ext>
            </a:extLst>
          </p:cNvPr>
          <p:cNvSpPr>
            <a:spLocks noGrp="1"/>
          </p:cNvSpPr>
          <p:nvPr>
            <p:ph type="sldNum" sz="quarter" idx="12"/>
          </p:nvPr>
        </p:nvSpPr>
        <p:spPr/>
        <p:txBody>
          <a:bodyPr/>
          <a:lstStyle/>
          <a:p>
            <a:fld id="{94DA6F32-A9B6-40E3-8F6A-B518FCF14CBD}" type="slidenum">
              <a:rPr lang="sv-SE" smtClean="0"/>
              <a:t>17</a:t>
            </a:fld>
            <a:endParaRPr lang="sv-SE"/>
          </a:p>
        </p:txBody>
      </p:sp>
      <p:sp>
        <p:nvSpPr>
          <p:cNvPr id="6" name="Rubrik 1">
            <a:extLst>
              <a:ext uri="{FF2B5EF4-FFF2-40B4-BE49-F238E27FC236}">
                <a16:creationId xmlns:a16="http://schemas.microsoft.com/office/drawing/2014/main" id="{FC2B6601-D312-9F95-8E8C-4083D77D235D}"/>
              </a:ext>
            </a:extLst>
          </p:cNvPr>
          <p:cNvSpPr txBox="1">
            <a:spLocks/>
          </p:cNvSpPr>
          <p:nvPr/>
        </p:nvSpPr>
        <p:spPr>
          <a:xfrm>
            <a:off x="609600" y="830350"/>
            <a:ext cx="10972800" cy="968953"/>
          </a:xfrm>
          <a:prstGeom prst="rect">
            <a:avLst/>
          </a:prstGeom>
        </p:spPr>
        <p:txBody>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Omställningsstöd </a:t>
            </a:r>
            <a:br>
              <a:rPr lang="sv-SE"/>
            </a:br>
            <a:r>
              <a:rPr lang="sv-SE"/>
              <a:t>– när anställningen tar slut</a:t>
            </a:r>
          </a:p>
        </p:txBody>
      </p:sp>
      <p:sp>
        <p:nvSpPr>
          <p:cNvPr id="7" name="Platshållare för innehåll 2">
            <a:extLst>
              <a:ext uri="{FF2B5EF4-FFF2-40B4-BE49-F238E27FC236}">
                <a16:creationId xmlns:a16="http://schemas.microsoft.com/office/drawing/2014/main" id="{395351FD-F063-759E-89D5-5FAAD5FF723C}"/>
              </a:ext>
            </a:extLst>
          </p:cNvPr>
          <p:cNvSpPr txBox="1">
            <a:spLocks/>
          </p:cNvSpPr>
          <p:nvPr/>
        </p:nvSpPr>
        <p:spPr>
          <a:xfrm>
            <a:off x="609600" y="2106588"/>
            <a:ext cx="5197455" cy="4149765"/>
          </a:xfrm>
          <a:prstGeom prst="roundRect">
            <a:avLst>
              <a:gd name="adj" fmla="val 2635"/>
            </a:avLst>
          </a:prstGeom>
        </p:spPr>
        <p:txBody>
          <a:bodyPr>
            <a:normAutofit/>
          </a:bodyPr>
          <a:lst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r>
              <a:rPr lang="sv-SE" sz="2400"/>
              <a:t>Olika typer av omställningsstöd i samband med att anställningen upphör på grund av arbetsbrist eller sjukdom, eller genom att en tidsbegränsad anställning löpt ut.</a:t>
            </a:r>
          </a:p>
        </p:txBody>
      </p:sp>
    </p:spTree>
    <p:extLst>
      <p:ext uri="{BB962C8B-B14F-4D97-AF65-F5344CB8AC3E}">
        <p14:creationId xmlns:p14="http://schemas.microsoft.com/office/powerpoint/2010/main" val="1552899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3CCB6F3E-5933-C41E-4667-0E2177DFC51C}"/>
              </a:ext>
            </a:extLst>
          </p:cNvPr>
          <p:cNvSpPr/>
          <p:nvPr/>
        </p:nvSpPr>
        <p:spPr>
          <a:xfrm>
            <a:off x="1" y="1799303"/>
            <a:ext cx="12191999" cy="4594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21">
            <a:extLst>
              <a:ext uri="{FF2B5EF4-FFF2-40B4-BE49-F238E27FC236}">
                <a16:creationId xmlns:a16="http://schemas.microsoft.com/office/drawing/2014/main" id="{AEC7C110-EB9A-76A5-D131-8627CA0AE34C}"/>
              </a:ext>
            </a:extLst>
          </p:cNvPr>
          <p:cNvGrpSpPr/>
          <p:nvPr/>
        </p:nvGrpSpPr>
        <p:grpSpPr>
          <a:xfrm>
            <a:off x="10248896" y="1360534"/>
            <a:ext cx="897202" cy="5269048"/>
            <a:chOff x="8754533" y="1249897"/>
            <a:chExt cx="1234980" cy="4592103"/>
          </a:xfrm>
          <a:solidFill>
            <a:schemeClr val="accent2"/>
          </a:solidFill>
        </p:grpSpPr>
        <p:sp>
          <p:nvSpPr>
            <p:cNvPr id="8" name="Rectangle: Rounded Corners 22">
              <a:extLst>
                <a:ext uri="{FF2B5EF4-FFF2-40B4-BE49-F238E27FC236}">
                  <a16:creationId xmlns:a16="http://schemas.microsoft.com/office/drawing/2014/main" id="{08BAE546-638B-D06E-6112-D47E0C017DCA}"/>
                </a:ext>
              </a:extLst>
            </p:cNvPr>
            <p:cNvSpPr/>
            <p:nvPr/>
          </p:nvSpPr>
          <p:spPr>
            <a:xfrm>
              <a:off x="8754533" y="1249897"/>
              <a:ext cx="160867" cy="459210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Rounded Corners 23">
              <a:extLst>
                <a:ext uri="{FF2B5EF4-FFF2-40B4-BE49-F238E27FC236}">
                  <a16:creationId xmlns:a16="http://schemas.microsoft.com/office/drawing/2014/main" id="{B0DA0342-E242-8706-A847-ACE990DB777C}"/>
                </a:ext>
              </a:extLst>
            </p:cNvPr>
            <p:cNvSpPr/>
            <p:nvPr/>
          </p:nvSpPr>
          <p:spPr>
            <a:xfrm>
              <a:off x="9828647" y="1249897"/>
              <a:ext cx="160866" cy="459210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Rounded Corners 24">
              <a:extLst>
                <a:ext uri="{FF2B5EF4-FFF2-40B4-BE49-F238E27FC236}">
                  <a16:creationId xmlns:a16="http://schemas.microsoft.com/office/drawing/2014/main" id="{6D27EC6F-67FF-22A5-3249-CCAA0B9B459A}"/>
                </a:ext>
              </a:extLst>
            </p:cNvPr>
            <p:cNvSpPr/>
            <p:nvPr/>
          </p:nvSpPr>
          <p:spPr>
            <a:xfrm rot="16200000">
              <a:off x="9313490" y="1977665"/>
              <a:ext cx="117069" cy="1031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25">
              <a:extLst>
                <a:ext uri="{FF2B5EF4-FFF2-40B4-BE49-F238E27FC236}">
                  <a16:creationId xmlns:a16="http://schemas.microsoft.com/office/drawing/2014/main" id="{242839ED-5DB0-46E6-014A-04E1E1B4B1A7}"/>
                </a:ext>
              </a:extLst>
            </p:cNvPr>
            <p:cNvSpPr/>
            <p:nvPr/>
          </p:nvSpPr>
          <p:spPr>
            <a:xfrm rot="16200000">
              <a:off x="9291977" y="2677532"/>
              <a:ext cx="117069" cy="1031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Rounded Corners 26">
              <a:extLst>
                <a:ext uri="{FF2B5EF4-FFF2-40B4-BE49-F238E27FC236}">
                  <a16:creationId xmlns:a16="http://schemas.microsoft.com/office/drawing/2014/main" id="{DF01115B-430F-251B-8452-F9E57B53FB4B}"/>
                </a:ext>
              </a:extLst>
            </p:cNvPr>
            <p:cNvSpPr/>
            <p:nvPr/>
          </p:nvSpPr>
          <p:spPr>
            <a:xfrm rot="16200000">
              <a:off x="9259327" y="3372801"/>
              <a:ext cx="117069" cy="1031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Rounded Corners 27">
              <a:extLst>
                <a:ext uri="{FF2B5EF4-FFF2-40B4-BE49-F238E27FC236}">
                  <a16:creationId xmlns:a16="http://schemas.microsoft.com/office/drawing/2014/main" id="{1A33B132-FCF4-87F6-8A78-DBD53292C067}"/>
                </a:ext>
              </a:extLst>
            </p:cNvPr>
            <p:cNvSpPr/>
            <p:nvPr/>
          </p:nvSpPr>
          <p:spPr>
            <a:xfrm rot="16200000">
              <a:off x="9313490" y="4114989"/>
              <a:ext cx="117069" cy="1031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Rounded Corners 28">
              <a:extLst>
                <a:ext uri="{FF2B5EF4-FFF2-40B4-BE49-F238E27FC236}">
                  <a16:creationId xmlns:a16="http://schemas.microsoft.com/office/drawing/2014/main" id="{4AE390B9-AD24-E3C3-8FA3-7E89C08B2884}"/>
                </a:ext>
              </a:extLst>
            </p:cNvPr>
            <p:cNvSpPr/>
            <p:nvPr/>
          </p:nvSpPr>
          <p:spPr>
            <a:xfrm rot="16200000">
              <a:off x="9313492" y="4779431"/>
              <a:ext cx="117069" cy="1031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31">
              <a:extLst>
                <a:ext uri="{FF2B5EF4-FFF2-40B4-BE49-F238E27FC236}">
                  <a16:creationId xmlns:a16="http://schemas.microsoft.com/office/drawing/2014/main" id="{BC6FAD1C-DE09-1931-EE34-4CCDDAD09698}"/>
                </a:ext>
              </a:extLst>
            </p:cNvPr>
            <p:cNvSpPr/>
            <p:nvPr/>
          </p:nvSpPr>
          <p:spPr>
            <a:xfrm rot="16200000">
              <a:off x="9313491" y="1262598"/>
              <a:ext cx="117069" cy="1031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6" name="Group 52">
            <a:extLst>
              <a:ext uri="{FF2B5EF4-FFF2-40B4-BE49-F238E27FC236}">
                <a16:creationId xmlns:a16="http://schemas.microsoft.com/office/drawing/2014/main" id="{66E63554-7912-2385-41C5-1D9470DA195E}"/>
              </a:ext>
            </a:extLst>
          </p:cNvPr>
          <p:cNvGrpSpPr/>
          <p:nvPr/>
        </p:nvGrpSpPr>
        <p:grpSpPr>
          <a:xfrm>
            <a:off x="10205189" y="434601"/>
            <a:ext cx="984616" cy="1260090"/>
            <a:chOff x="4375118" y="2717072"/>
            <a:chExt cx="1404653" cy="1797644"/>
          </a:xfrm>
          <a:solidFill>
            <a:schemeClr val="accent4"/>
          </a:solidFill>
        </p:grpSpPr>
        <p:sp>
          <p:nvSpPr>
            <p:cNvPr id="17" name="Freeform 37">
              <a:extLst>
                <a:ext uri="{FF2B5EF4-FFF2-40B4-BE49-F238E27FC236}">
                  <a16:creationId xmlns:a16="http://schemas.microsoft.com/office/drawing/2014/main" id="{643DEB8B-1F15-60A8-5A6D-8FCD85769946}"/>
                </a:ext>
              </a:extLst>
            </p:cNvPr>
            <p:cNvSpPr>
              <a:spLocks/>
            </p:cNvSpPr>
            <p:nvPr/>
          </p:nvSpPr>
          <p:spPr bwMode="auto">
            <a:xfrm>
              <a:off x="4910528" y="2769946"/>
              <a:ext cx="333842" cy="332783"/>
            </a:xfrm>
            <a:custGeom>
              <a:avLst/>
              <a:gdLst>
                <a:gd name="T0" fmla="*/ 38 w 120"/>
                <a:gd name="T1" fmla="*/ 116 h 120"/>
                <a:gd name="T2" fmla="*/ 63 w 120"/>
                <a:gd name="T3" fmla="*/ 120 h 120"/>
                <a:gd name="T4" fmla="*/ 85 w 120"/>
                <a:gd name="T5" fmla="*/ 115 h 120"/>
                <a:gd name="T6" fmla="*/ 105 w 120"/>
                <a:gd name="T7" fmla="*/ 100 h 120"/>
                <a:gd name="T8" fmla="*/ 120 w 120"/>
                <a:gd name="T9" fmla="*/ 60 h 120"/>
                <a:gd name="T10" fmla="*/ 109 w 120"/>
                <a:gd name="T11" fmla="*/ 26 h 120"/>
                <a:gd name="T12" fmla="*/ 57 w 120"/>
                <a:gd name="T13" fmla="*/ 1 h 120"/>
                <a:gd name="T14" fmla="*/ 30 w 120"/>
                <a:gd name="T15" fmla="*/ 8 h 120"/>
                <a:gd name="T16" fmla="*/ 6 w 120"/>
                <a:gd name="T17" fmla="*/ 34 h 120"/>
                <a:gd name="T18" fmla="*/ 0 w 120"/>
                <a:gd name="T19" fmla="*/ 61 h 120"/>
                <a:gd name="T20" fmla="*/ 6 w 120"/>
                <a:gd name="T21" fmla="*/ 87 h 120"/>
                <a:gd name="T22" fmla="*/ 38 w 120"/>
                <a:gd name="T23"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120">
                  <a:moveTo>
                    <a:pt x="38" y="116"/>
                  </a:moveTo>
                  <a:cubicBezTo>
                    <a:pt x="46" y="119"/>
                    <a:pt x="54" y="120"/>
                    <a:pt x="63" y="120"/>
                  </a:cubicBezTo>
                  <a:cubicBezTo>
                    <a:pt x="70" y="119"/>
                    <a:pt x="78" y="118"/>
                    <a:pt x="85" y="115"/>
                  </a:cubicBezTo>
                  <a:cubicBezTo>
                    <a:pt x="93" y="111"/>
                    <a:pt x="100" y="107"/>
                    <a:pt x="105" y="100"/>
                  </a:cubicBezTo>
                  <a:cubicBezTo>
                    <a:pt x="115" y="88"/>
                    <a:pt x="120" y="75"/>
                    <a:pt x="120" y="60"/>
                  </a:cubicBezTo>
                  <a:cubicBezTo>
                    <a:pt x="120" y="47"/>
                    <a:pt x="117" y="36"/>
                    <a:pt x="109" y="26"/>
                  </a:cubicBezTo>
                  <a:cubicBezTo>
                    <a:pt x="97" y="9"/>
                    <a:pt x="81" y="1"/>
                    <a:pt x="57" y="1"/>
                  </a:cubicBezTo>
                  <a:cubicBezTo>
                    <a:pt x="48" y="0"/>
                    <a:pt x="36" y="5"/>
                    <a:pt x="30" y="8"/>
                  </a:cubicBezTo>
                  <a:cubicBezTo>
                    <a:pt x="19" y="15"/>
                    <a:pt x="11" y="23"/>
                    <a:pt x="6" y="34"/>
                  </a:cubicBezTo>
                  <a:cubicBezTo>
                    <a:pt x="2" y="43"/>
                    <a:pt x="0" y="52"/>
                    <a:pt x="0" y="61"/>
                  </a:cubicBezTo>
                  <a:cubicBezTo>
                    <a:pt x="0" y="70"/>
                    <a:pt x="2" y="79"/>
                    <a:pt x="6" y="87"/>
                  </a:cubicBezTo>
                  <a:cubicBezTo>
                    <a:pt x="13" y="101"/>
                    <a:pt x="24" y="110"/>
                    <a:pt x="3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8" name="Freeform 38">
              <a:extLst>
                <a:ext uri="{FF2B5EF4-FFF2-40B4-BE49-F238E27FC236}">
                  <a16:creationId xmlns:a16="http://schemas.microsoft.com/office/drawing/2014/main" id="{D853B40E-0715-2316-55A1-7D4D16961090}"/>
                </a:ext>
              </a:extLst>
            </p:cNvPr>
            <p:cNvSpPr>
              <a:spLocks/>
            </p:cNvSpPr>
            <p:nvPr/>
          </p:nvSpPr>
          <p:spPr bwMode="auto">
            <a:xfrm>
              <a:off x="4375118" y="2717072"/>
              <a:ext cx="1404653" cy="1797644"/>
            </a:xfrm>
            <a:custGeom>
              <a:avLst/>
              <a:gdLst>
                <a:gd name="T0" fmla="*/ 493 w 504"/>
                <a:gd name="T1" fmla="*/ 9 h 651"/>
                <a:gd name="T2" fmla="*/ 467 w 504"/>
                <a:gd name="T3" fmla="*/ 2 h 651"/>
                <a:gd name="T4" fmla="*/ 456 w 504"/>
                <a:gd name="T5" fmla="*/ 9 h 651"/>
                <a:gd name="T6" fmla="*/ 323 w 504"/>
                <a:gd name="T7" fmla="*/ 142 h 651"/>
                <a:gd name="T8" fmla="*/ 318 w 504"/>
                <a:gd name="T9" fmla="*/ 148 h 651"/>
                <a:gd name="T10" fmla="*/ 311 w 504"/>
                <a:gd name="T11" fmla="*/ 148 h 651"/>
                <a:gd name="T12" fmla="*/ 187 w 504"/>
                <a:gd name="T13" fmla="*/ 148 h 651"/>
                <a:gd name="T14" fmla="*/ 181 w 504"/>
                <a:gd name="T15" fmla="*/ 142 h 651"/>
                <a:gd name="T16" fmla="*/ 48 w 504"/>
                <a:gd name="T17" fmla="*/ 9 h 651"/>
                <a:gd name="T18" fmla="*/ 37 w 504"/>
                <a:gd name="T19" fmla="*/ 2 h 651"/>
                <a:gd name="T20" fmla="*/ 11 w 504"/>
                <a:gd name="T21" fmla="*/ 9 h 651"/>
                <a:gd name="T22" fmla="*/ 11 w 504"/>
                <a:gd name="T23" fmla="*/ 47 h 651"/>
                <a:gd name="T24" fmla="*/ 102 w 504"/>
                <a:gd name="T25" fmla="*/ 137 h 651"/>
                <a:gd name="T26" fmla="*/ 126 w 504"/>
                <a:gd name="T27" fmla="*/ 162 h 651"/>
                <a:gd name="T28" fmla="*/ 128 w 504"/>
                <a:gd name="T29" fmla="*/ 163 h 651"/>
                <a:gd name="T30" fmla="*/ 173 w 504"/>
                <a:gd name="T31" fmla="*/ 209 h 651"/>
                <a:gd name="T32" fmla="*/ 173 w 504"/>
                <a:gd name="T33" fmla="*/ 252 h 651"/>
                <a:gd name="T34" fmla="*/ 173 w 504"/>
                <a:gd name="T35" fmla="*/ 395 h 651"/>
                <a:gd name="T36" fmla="*/ 116 w 504"/>
                <a:gd name="T37" fmla="*/ 605 h 651"/>
                <a:gd name="T38" fmla="*/ 116 w 504"/>
                <a:gd name="T39" fmla="*/ 606 h 651"/>
                <a:gd name="T40" fmla="*/ 115 w 504"/>
                <a:gd name="T41" fmla="*/ 618 h 651"/>
                <a:gd name="T42" fmla="*/ 115 w 504"/>
                <a:gd name="T43" fmla="*/ 620 h 651"/>
                <a:gd name="T44" fmla="*/ 115 w 504"/>
                <a:gd name="T45" fmla="*/ 621 h 651"/>
                <a:gd name="T46" fmla="*/ 115 w 504"/>
                <a:gd name="T47" fmla="*/ 623 h 651"/>
                <a:gd name="T48" fmla="*/ 116 w 504"/>
                <a:gd name="T49" fmla="*/ 624 h 651"/>
                <a:gd name="T50" fmla="*/ 116 w 504"/>
                <a:gd name="T51" fmla="*/ 626 h 651"/>
                <a:gd name="T52" fmla="*/ 141 w 504"/>
                <a:gd name="T53" fmla="*/ 650 h 651"/>
                <a:gd name="T54" fmla="*/ 149 w 504"/>
                <a:gd name="T55" fmla="*/ 651 h 651"/>
                <a:gd name="T56" fmla="*/ 156 w 504"/>
                <a:gd name="T57" fmla="*/ 651 h 651"/>
                <a:gd name="T58" fmla="*/ 177 w 504"/>
                <a:gd name="T59" fmla="*/ 640 h 651"/>
                <a:gd name="T60" fmla="*/ 185 w 504"/>
                <a:gd name="T61" fmla="*/ 626 h 651"/>
                <a:gd name="T62" fmla="*/ 185 w 504"/>
                <a:gd name="T63" fmla="*/ 625 h 651"/>
                <a:gd name="T64" fmla="*/ 185 w 504"/>
                <a:gd name="T65" fmla="*/ 624 h 651"/>
                <a:gd name="T66" fmla="*/ 248 w 504"/>
                <a:gd name="T67" fmla="*/ 396 h 651"/>
                <a:gd name="T68" fmla="*/ 256 w 504"/>
                <a:gd name="T69" fmla="*/ 396 h 651"/>
                <a:gd name="T70" fmla="*/ 319 w 504"/>
                <a:gd name="T71" fmla="*/ 624 h 651"/>
                <a:gd name="T72" fmla="*/ 319 w 504"/>
                <a:gd name="T73" fmla="*/ 625 h 651"/>
                <a:gd name="T74" fmla="*/ 319 w 504"/>
                <a:gd name="T75" fmla="*/ 626 h 651"/>
                <a:gd name="T76" fmla="*/ 327 w 504"/>
                <a:gd name="T77" fmla="*/ 640 h 651"/>
                <a:gd name="T78" fmla="*/ 348 w 504"/>
                <a:gd name="T79" fmla="*/ 651 h 651"/>
                <a:gd name="T80" fmla="*/ 355 w 504"/>
                <a:gd name="T81" fmla="*/ 651 h 651"/>
                <a:gd name="T82" fmla="*/ 363 w 504"/>
                <a:gd name="T83" fmla="*/ 650 h 651"/>
                <a:gd name="T84" fmla="*/ 388 w 504"/>
                <a:gd name="T85" fmla="*/ 626 h 651"/>
                <a:gd name="T86" fmla="*/ 388 w 504"/>
                <a:gd name="T87" fmla="*/ 624 h 651"/>
                <a:gd name="T88" fmla="*/ 389 w 504"/>
                <a:gd name="T89" fmla="*/ 623 h 651"/>
                <a:gd name="T90" fmla="*/ 389 w 504"/>
                <a:gd name="T91" fmla="*/ 621 h 651"/>
                <a:gd name="T92" fmla="*/ 389 w 504"/>
                <a:gd name="T93" fmla="*/ 620 h 651"/>
                <a:gd name="T94" fmla="*/ 389 w 504"/>
                <a:gd name="T95" fmla="*/ 618 h 651"/>
                <a:gd name="T96" fmla="*/ 388 w 504"/>
                <a:gd name="T97" fmla="*/ 606 h 651"/>
                <a:gd name="T98" fmla="*/ 388 w 504"/>
                <a:gd name="T99" fmla="*/ 605 h 651"/>
                <a:gd name="T100" fmla="*/ 331 w 504"/>
                <a:gd name="T101" fmla="*/ 395 h 651"/>
                <a:gd name="T102" fmla="*/ 331 w 504"/>
                <a:gd name="T103" fmla="*/ 209 h 651"/>
                <a:gd name="T104" fmla="*/ 376 w 504"/>
                <a:gd name="T105" fmla="*/ 163 h 651"/>
                <a:gd name="T106" fmla="*/ 378 w 504"/>
                <a:gd name="T107" fmla="*/ 162 h 651"/>
                <a:gd name="T108" fmla="*/ 403 w 504"/>
                <a:gd name="T109" fmla="*/ 137 h 651"/>
                <a:gd name="T110" fmla="*/ 493 w 504"/>
                <a:gd name="T111" fmla="*/ 47 h 651"/>
                <a:gd name="T112" fmla="*/ 493 w 504"/>
                <a:gd name="T113" fmla="*/ 9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4" h="651">
                  <a:moveTo>
                    <a:pt x="493" y="9"/>
                  </a:moveTo>
                  <a:cubicBezTo>
                    <a:pt x="486" y="2"/>
                    <a:pt x="477" y="0"/>
                    <a:pt x="467" y="2"/>
                  </a:cubicBezTo>
                  <a:cubicBezTo>
                    <a:pt x="462" y="4"/>
                    <a:pt x="459" y="6"/>
                    <a:pt x="456" y="9"/>
                  </a:cubicBezTo>
                  <a:cubicBezTo>
                    <a:pt x="411" y="54"/>
                    <a:pt x="367" y="98"/>
                    <a:pt x="323" y="142"/>
                  </a:cubicBezTo>
                  <a:cubicBezTo>
                    <a:pt x="321" y="144"/>
                    <a:pt x="319" y="146"/>
                    <a:pt x="318" y="148"/>
                  </a:cubicBezTo>
                  <a:cubicBezTo>
                    <a:pt x="315" y="148"/>
                    <a:pt x="313" y="148"/>
                    <a:pt x="311" y="148"/>
                  </a:cubicBezTo>
                  <a:cubicBezTo>
                    <a:pt x="269" y="148"/>
                    <a:pt x="228" y="148"/>
                    <a:pt x="187" y="148"/>
                  </a:cubicBezTo>
                  <a:cubicBezTo>
                    <a:pt x="185" y="146"/>
                    <a:pt x="183" y="144"/>
                    <a:pt x="181" y="142"/>
                  </a:cubicBezTo>
                  <a:cubicBezTo>
                    <a:pt x="137" y="98"/>
                    <a:pt x="93" y="54"/>
                    <a:pt x="48" y="9"/>
                  </a:cubicBezTo>
                  <a:cubicBezTo>
                    <a:pt x="45" y="6"/>
                    <a:pt x="42" y="4"/>
                    <a:pt x="37" y="2"/>
                  </a:cubicBezTo>
                  <a:cubicBezTo>
                    <a:pt x="27" y="0"/>
                    <a:pt x="19" y="2"/>
                    <a:pt x="11" y="9"/>
                  </a:cubicBezTo>
                  <a:cubicBezTo>
                    <a:pt x="1" y="19"/>
                    <a:pt x="0" y="37"/>
                    <a:pt x="11" y="47"/>
                  </a:cubicBezTo>
                  <a:cubicBezTo>
                    <a:pt x="42" y="77"/>
                    <a:pt x="72" y="107"/>
                    <a:pt x="102" y="137"/>
                  </a:cubicBezTo>
                  <a:cubicBezTo>
                    <a:pt x="110" y="145"/>
                    <a:pt x="118" y="153"/>
                    <a:pt x="126" y="162"/>
                  </a:cubicBezTo>
                  <a:cubicBezTo>
                    <a:pt x="127" y="163"/>
                    <a:pt x="128" y="163"/>
                    <a:pt x="128" y="163"/>
                  </a:cubicBezTo>
                  <a:cubicBezTo>
                    <a:pt x="173" y="209"/>
                    <a:pt x="173" y="209"/>
                    <a:pt x="173" y="209"/>
                  </a:cubicBezTo>
                  <a:cubicBezTo>
                    <a:pt x="173" y="230"/>
                    <a:pt x="173" y="249"/>
                    <a:pt x="173" y="252"/>
                  </a:cubicBezTo>
                  <a:cubicBezTo>
                    <a:pt x="173" y="300"/>
                    <a:pt x="173" y="348"/>
                    <a:pt x="173" y="395"/>
                  </a:cubicBezTo>
                  <a:cubicBezTo>
                    <a:pt x="154" y="465"/>
                    <a:pt x="135" y="535"/>
                    <a:pt x="116" y="605"/>
                  </a:cubicBezTo>
                  <a:cubicBezTo>
                    <a:pt x="116" y="605"/>
                    <a:pt x="116" y="606"/>
                    <a:pt x="116" y="606"/>
                  </a:cubicBezTo>
                  <a:cubicBezTo>
                    <a:pt x="115" y="610"/>
                    <a:pt x="115" y="614"/>
                    <a:pt x="115" y="618"/>
                  </a:cubicBezTo>
                  <a:cubicBezTo>
                    <a:pt x="115" y="619"/>
                    <a:pt x="115" y="619"/>
                    <a:pt x="115" y="620"/>
                  </a:cubicBezTo>
                  <a:cubicBezTo>
                    <a:pt x="115" y="620"/>
                    <a:pt x="115" y="620"/>
                    <a:pt x="115" y="621"/>
                  </a:cubicBezTo>
                  <a:cubicBezTo>
                    <a:pt x="115" y="622"/>
                    <a:pt x="115" y="622"/>
                    <a:pt x="115" y="623"/>
                  </a:cubicBezTo>
                  <a:cubicBezTo>
                    <a:pt x="116" y="624"/>
                    <a:pt x="116" y="624"/>
                    <a:pt x="116" y="624"/>
                  </a:cubicBezTo>
                  <a:cubicBezTo>
                    <a:pt x="116" y="625"/>
                    <a:pt x="116" y="625"/>
                    <a:pt x="116" y="626"/>
                  </a:cubicBezTo>
                  <a:cubicBezTo>
                    <a:pt x="120" y="638"/>
                    <a:pt x="129" y="647"/>
                    <a:pt x="141" y="650"/>
                  </a:cubicBezTo>
                  <a:cubicBezTo>
                    <a:pt x="144" y="651"/>
                    <a:pt x="146" y="651"/>
                    <a:pt x="149" y="651"/>
                  </a:cubicBezTo>
                  <a:cubicBezTo>
                    <a:pt x="149" y="651"/>
                    <a:pt x="149" y="651"/>
                    <a:pt x="156" y="651"/>
                  </a:cubicBezTo>
                  <a:cubicBezTo>
                    <a:pt x="164" y="650"/>
                    <a:pt x="171" y="646"/>
                    <a:pt x="177" y="640"/>
                  </a:cubicBezTo>
                  <a:cubicBezTo>
                    <a:pt x="180" y="635"/>
                    <a:pt x="183" y="631"/>
                    <a:pt x="185" y="626"/>
                  </a:cubicBezTo>
                  <a:cubicBezTo>
                    <a:pt x="185" y="625"/>
                    <a:pt x="185" y="625"/>
                    <a:pt x="185" y="625"/>
                  </a:cubicBezTo>
                  <a:cubicBezTo>
                    <a:pt x="185" y="624"/>
                    <a:pt x="185" y="624"/>
                    <a:pt x="185" y="624"/>
                  </a:cubicBezTo>
                  <a:cubicBezTo>
                    <a:pt x="194" y="590"/>
                    <a:pt x="220" y="496"/>
                    <a:pt x="248" y="396"/>
                  </a:cubicBezTo>
                  <a:cubicBezTo>
                    <a:pt x="251" y="396"/>
                    <a:pt x="254" y="396"/>
                    <a:pt x="256" y="396"/>
                  </a:cubicBezTo>
                  <a:cubicBezTo>
                    <a:pt x="284" y="496"/>
                    <a:pt x="310" y="590"/>
                    <a:pt x="319" y="624"/>
                  </a:cubicBezTo>
                  <a:cubicBezTo>
                    <a:pt x="319" y="625"/>
                    <a:pt x="319" y="625"/>
                    <a:pt x="319" y="625"/>
                  </a:cubicBezTo>
                  <a:cubicBezTo>
                    <a:pt x="319" y="625"/>
                    <a:pt x="319" y="625"/>
                    <a:pt x="319" y="626"/>
                  </a:cubicBezTo>
                  <a:cubicBezTo>
                    <a:pt x="321" y="631"/>
                    <a:pt x="323" y="635"/>
                    <a:pt x="327" y="640"/>
                  </a:cubicBezTo>
                  <a:cubicBezTo>
                    <a:pt x="332" y="646"/>
                    <a:pt x="340" y="650"/>
                    <a:pt x="348" y="651"/>
                  </a:cubicBezTo>
                  <a:cubicBezTo>
                    <a:pt x="355" y="651"/>
                    <a:pt x="355" y="651"/>
                    <a:pt x="355" y="651"/>
                  </a:cubicBezTo>
                  <a:cubicBezTo>
                    <a:pt x="358" y="651"/>
                    <a:pt x="360" y="651"/>
                    <a:pt x="363" y="650"/>
                  </a:cubicBezTo>
                  <a:cubicBezTo>
                    <a:pt x="375" y="647"/>
                    <a:pt x="384" y="638"/>
                    <a:pt x="388" y="626"/>
                  </a:cubicBezTo>
                  <a:cubicBezTo>
                    <a:pt x="388" y="625"/>
                    <a:pt x="388" y="625"/>
                    <a:pt x="388" y="624"/>
                  </a:cubicBezTo>
                  <a:cubicBezTo>
                    <a:pt x="388" y="624"/>
                    <a:pt x="388" y="624"/>
                    <a:pt x="389" y="623"/>
                  </a:cubicBezTo>
                  <a:cubicBezTo>
                    <a:pt x="389" y="622"/>
                    <a:pt x="389" y="622"/>
                    <a:pt x="389" y="621"/>
                  </a:cubicBezTo>
                  <a:cubicBezTo>
                    <a:pt x="389" y="620"/>
                    <a:pt x="389" y="620"/>
                    <a:pt x="389" y="620"/>
                  </a:cubicBezTo>
                  <a:cubicBezTo>
                    <a:pt x="389" y="619"/>
                    <a:pt x="389" y="619"/>
                    <a:pt x="389" y="618"/>
                  </a:cubicBezTo>
                  <a:cubicBezTo>
                    <a:pt x="389" y="614"/>
                    <a:pt x="389" y="610"/>
                    <a:pt x="388" y="606"/>
                  </a:cubicBezTo>
                  <a:cubicBezTo>
                    <a:pt x="388" y="606"/>
                    <a:pt x="388" y="605"/>
                    <a:pt x="388" y="605"/>
                  </a:cubicBezTo>
                  <a:cubicBezTo>
                    <a:pt x="369" y="535"/>
                    <a:pt x="350" y="465"/>
                    <a:pt x="331" y="395"/>
                  </a:cubicBezTo>
                  <a:cubicBezTo>
                    <a:pt x="331" y="359"/>
                    <a:pt x="331" y="270"/>
                    <a:pt x="331" y="209"/>
                  </a:cubicBezTo>
                  <a:cubicBezTo>
                    <a:pt x="376" y="163"/>
                    <a:pt x="376" y="163"/>
                    <a:pt x="376" y="163"/>
                  </a:cubicBezTo>
                  <a:cubicBezTo>
                    <a:pt x="377" y="163"/>
                    <a:pt x="377" y="163"/>
                    <a:pt x="378" y="162"/>
                  </a:cubicBezTo>
                  <a:cubicBezTo>
                    <a:pt x="386" y="153"/>
                    <a:pt x="394" y="145"/>
                    <a:pt x="403" y="137"/>
                  </a:cubicBezTo>
                  <a:cubicBezTo>
                    <a:pt x="433" y="107"/>
                    <a:pt x="463" y="77"/>
                    <a:pt x="493" y="47"/>
                  </a:cubicBezTo>
                  <a:cubicBezTo>
                    <a:pt x="504" y="37"/>
                    <a:pt x="503" y="19"/>
                    <a:pt x="49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20" name="Platshållare för innehåll 2">
            <a:extLst>
              <a:ext uri="{FF2B5EF4-FFF2-40B4-BE49-F238E27FC236}">
                <a16:creationId xmlns:a16="http://schemas.microsoft.com/office/drawing/2014/main" id="{8F68C24A-96EE-7E95-EE21-30F817CAFBA9}"/>
              </a:ext>
            </a:extLst>
          </p:cNvPr>
          <p:cNvSpPr txBox="1">
            <a:spLocks/>
          </p:cNvSpPr>
          <p:nvPr/>
        </p:nvSpPr>
        <p:spPr>
          <a:xfrm>
            <a:off x="609600" y="2882026"/>
            <a:ext cx="3544186" cy="3065118"/>
          </a:xfrm>
          <a:prstGeom prst="roundRect">
            <a:avLst>
              <a:gd name="adj" fmla="val 2635"/>
            </a:avLst>
          </a:prstGeom>
        </p:spPr>
        <p:txBody>
          <a:bodyPr numCol="1">
            <a:normAutofit fontScale="25000" lnSpcReduction="20000"/>
          </a:bodyPr>
          <a:lst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8000" b="0" i="0" u="none" strike="noStrike" kern="1200" cap="none" spc="0" normalizeH="0" baseline="0" noProof="0">
                <a:ln>
                  <a:noFill/>
                </a:ln>
                <a:solidFill>
                  <a:srgbClr val="FFFFFF"/>
                </a:solidFill>
                <a:effectLst/>
                <a:uLnTx/>
                <a:uFillTx/>
                <a:latin typeface="Calibri"/>
                <a:ea typeface="+mn-ea"/>
                <a:cs typeface="+mn-cs"/>
              </a:rPr>
              <a:t>Kartläggning</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8000" b="0" i="0" u="none" strike="noStrike" kern="1200" cap="none" spc="0" normalizeH="0" baseline="0" noProof="0">
                <a:ln>
                  <a:noFill/>
                </a:ln>
                <a:solidFill>
                  <a:srgbClr val="FFFFFF"/>
                </a:solidFill>
                <a:effectLst/>
                <a:uLnTx/>
                <a:uFillTx/>
                <a:latin typeface="Calibri"/>
                <a:ea typeface="+mn-ea"/>
                <a:cs typeface="+mn-cs"/>
              </a:rPr>
              <a:t>Rådgivning och vägledning</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8000" b="0" i="0" u="none" strike="noStrike" kern="1200" cap="none" spc="0" normalizeH="0" baseline="0" noProof="0">
                <a:ln>
                  <a:noFill/>
                </a:ln>
                <a:solidFill>
                  <a:srgbClr val="FFFFFF"/>
                </a:solidFill>
                <a:effectLst/>
                <a:uLnTx/>
                <a:uFillTx/>
                <a:latin typeface="Calibri"/>
                <a:ea typeface="+mn-ea"/>
                <a:cs typeface="+mn-cs"/>
              </a:rPr>
              <a:t>Validering</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8000" b="0" i="0" u="none" strike="noStrike" kern="1200" cap="none" spc="0" normalizeH="0" baseline="0" noProof="0">
                <a:ln>
                  <a:noFill/>
                </a:ln>
                <a:solidFill>
                  <a:srgbClr val="FFFFFF"/>
                </a:solidFill>
                <a:effectLst/>
                <a:uLnTx/>
                <a:uFillTx/>
                <a:latin typeface="Calibri"/>
                <a:ea typeface="+mn-ea"/>
                <a:cs typeface="+mn-cs"/>
              </a:rPr>
              <a:t>Cv och ansökningshandlingar</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8000" b="0" i="0" u="none" strike="noStrike" kern="1200" cap="none" spc="0" normalizeH="0" baseline="0" noProof="0">
                <a:ln>
                  <a:noFill/>
                </a:ln>
                <a:solidFill>
                  <a:srgbClr val="FFFFFF"/>
                </a:solidFill>
                <a:effectLst/>
                <a:uLnTx/>
                <a:uFillTx/>
                <a:latin typeface="Calibri"/>
                <a:ea typeface="+mn-ea"/>
                <a:cs typeface="+mn-cs"/>
              </a:rPr>
              <a:t>Intervjuträning</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8000" b="0" i="0" u="none" strike="noStrike" kern="1200" cap="none" spc="0" normalizeH="0" baseline="0" noProof="0">
                <a:ln>
                  <a:noFill/>
                </a:ln>
                <a:solidFill>
                  <a:srgbClr val="FFFFFF"/>
                </a:solidFill>
                <a:effectLst/>
                <a:uLnTx/>
                <a:uFillTx/>
                <a:latin typeface="Calibri"/>
                <a:ea typeface="+mn-ea"/>
                <a:cs typeface="+mn-cs"/>
              </a:rPr>
              <a:t>Starta eget-stöd</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8000" b="0" i="0" u="none" strike="noStrike" kern="1200" cap="none" spc="0" normalizeH="0" baseline="0" noProof="0">
                <a:ln>
                  <a:noFill/>
                </a:ln>
                <a:solidFill>
                  <a:srgbClr val="FFFFFF"/>
                </a:solidFill>
                <a:effectLst/>
                <a:uLnTx/>
                <a:uFillTx/>
                <a:latin typeface="Calibri"/>
                <a:ea typeface="+mn-ea"/>
                <a:cs typeface="+mn-cs"/>
              </a:rPr>
              <a:t>Gruppaktiviteter</a:t>
            </a:r>
          </a:p>
        </p:txBody>
      </p:sp>
      <p:sp>
        <p:nvSpPr>
          <p:cNvPr id="23" name="Oval 19">
            <a:extLst>
              <a:ext uri="{FF2B5EF4-FFF2-40B4-BE49-F238E27FC236}">
                <a16:creationId xmlns:a16="http://schemas.microsoft.com/office/drawing/2014/main" id="{C9C002CC-3994-9C90-555B-5915541061ED}"/>
              </a:ext>
            </a:extLst>
          </p:cNvPr>
          <p:cNvSpPr/>
          <p:nvPr/>
        </p:nvSpPr>
        <p:spPr>
          <a:xfrm>
            <a:off x="9370828" y="6470773"/>
            <a:ext cx="2618175" cy="263195"/>
          </a:xfrm>
          <a:prstGeom prst="ellipse">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 name="textruta 3">
            <a:extLst>
              <a:ext uri="{FF2B5EF4-FFF2-40B4-BE49-F238E27FC236}">
                <a16:creationId xmlns:a16="http://schemas.microsoft.com/office/drawing/2014/main" id="{B69CFDFC-91F5-6A9C-2599-95B9667ECEC7}"/>
              </a:ext>
            </a:extLst>
          </p:cNvPr>
          <p:cNvSpPr txBox="1"/>
          <p:nvPr/>
        </p:nvSpPr>
        <p:spPr>
          <a:xfrm>
            <a:off x="609600" y="2119127"/>
            <a:ext cx="44222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Calibri"/>
                <a:ea typeface="+mn-ea"/>
                <a:cs typeface="+mn-cs"/>
              </a:rPr>
              <a:t>Omställningsstöd </a:t>
            </a:r>
            <a:br>
              <a:rPr kumimoji="0" lang="sv-SE" sz="2000" b="1" i="0" u="none" strike="noStrike" kern="1200" cap="none" spc="0" normalizeH="0" baseline="0" noProof="0" dirty="0">
                <a:ln>
                  <a:noFill/>
                </a:ln>
                <a:solidFill>
                  <a:srgbClr val="FFFFFF"/>
                </a:solidFill>
                <a:effectLst/>
                <a:uLnTx/>
                <a:uFillTx/>
                <a:latin typeface="Calibri"/>
                <a:ea typeface="+mn-ea"/>
                <a:cs typeface="+mn-cs"/>
              </a:rPr>
            </a:br>
            <a:r>
              <a:rPr kumimoji="0" lang="sv-SE" sz="2000" b="1" i="0" u="none" strike="noStrike" kern="1200" cap="none" spc="0" normalizeH="0" baseline="0" noProof="0" dirty="0">
                <a:ln>
                  <a:noFill/>
                </a:ln>
                <a:solidFill>
                  <a:srgbClr val="FFFFFF"/>
                </a:solidFill>
                <a:effectLst/>
                <a:uLnTx/>
                <a:uFillTx/>
                <a:latin typeface="Calibri"/>
                <a:ea typeface="+mn-ea"/>
                <a:cs typeface="+mn-cs"/>
              </a:rPr>
              <a:t>– tillsvidare- och tidsbegränsat anställda</a:t>
            </a:r>
          </a:p>
        </p:txBody>
      </p:sp>
      <p:sp>
        <p:nvSpPr>
          <p:cNvPr id="21" name="textruta 20">
            <a:extLst>
              <a:ext uri="{FF2B5EF4-FFF2-40B4-BE49-F238E27FC236}">
                <a16:creationId xmlns:a16="http://schemas.microsoft.com/office/drawing/2014/main" id="{12A5E63D-366A-2454-F6BC-5169E53A2643}"/>
              </a:ext>
            </a:extLst>
          </p:cNvPr>
          <p:cNvSpPr txBox="1"/>
          <p:nvPr/>
        </p:nvSpPr>
        <p:spPr>
          <a:xfrm>
            <a:off x="5221429" y="2119127"/>
            <a:ext cx="3663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Calibri"/>
                <a:ea typeface="+mn-ea"/>
                <a:cs typeface="+mn-cs"/>
              </a:rPr>
              <a:t>Utökade insatser </a:t>
            </a:r>
            <a:br>
              <a:rPr kumimoji="0" lang="sv-SE" sz="2000" b="1" i="0" u="none" strike="noStrike" kern="1200" cap="none" spc="0" normalizeH="0" baseline="0" noProof="0" dirty="0">
                <a:ln>
                  <a:noFill/>
                </a:ln>
                <a:solidFill>
                  <a:srgbClr val="FFFFFF"/>
                </a:solidFill>
                <a:effectLst/>
                <a:uLnTx/>
                <a:uFillTx/>
                <a:latin typeface="Calibri"/>
                <a:ea typeface="+mn-ea"/>
                <a:cs typeface="+mn-cs"/>
              </a:rPr>
            </a:br>
            <a:r>
              <a:rPr kumimoji="0" lang="sv-SE" sz="2000" b="1" i="0" u="none" strike="noStrike" kern="1200" cap="none" spc="0" normalizeH="0" baseline="0" noProof="0" dirty="0">
                <a:ln>
                  <a:noFill/>
                </a:ln>
                <a:solidFill>
                  <a:srgbClr val="FFFFFF"/>
                </a:solidFill>
                <a:effectLst/>
                <a:uLnTx/>
                <a:uFillTx/>
                <a:latin typeface="Calibri"/>
                <a:ea typeface="+mn-ea"/>
                <a:cs typeface="+mn-cs"/>
              </a:rPr>
              <a:t>– tillsvidareanställda</a:t>
            </a:r>
          </a:p>
        </p:txBody>
      </p:sp>
      <p:sp>
        <p:nvSpPr>
          <p:cNvPr id="25" name="Platshållare för innehåll 2">
            <a:extLst>
              <a:ext uri="{FF2B5EF4-FFF2-40B4-BE49-F238E27FC236}">
                <a16:creationId xmlns:a16="http://schemas.microsoft.com/office/drawing/2014/main" id="{448E2EF0-FD05-1551-F4E8-10B72E1E649A}"/>
              </a:ext>
            </a:extLst>
          </p:cNvPr>
          <p:cNvSpPr txBox="1">
            <a:spLocks/>
          </p:cNvSpPr>
          <p:nvPr/>
        </p:nvSpPr>
        <p:spPr>
          <a:xfrm>
            <a:off x="5219926" y="2889114"/>
            <a:ext cx="4255959" cy="3065118"/>
          </a:xfrm>
          <a:prstGeom prst="roundRect">
            <a:avLst>
              <a:gd name="adj" fmla="val 2635"/>
            </a:avLst>
          </a:prstGeom>
        </p:spPr>
        <p:txBody>
          <a:bodyPr numCol="1">
            <a:normAutofit/>
          </a:bodyPr>
          <a:lstStyle>
            <a:defPPr>
              <a:defRPr lang="sv-SE"/>
            </a:defPPr>
            <a:lvl1pPr marL="234945" indent="-234945" defTabSz="1219170">
              <a:spcBef>
                <a:spcPts val="1067"/>
              </a:spcBef>
              <a:buClr>
                <a:schemeClr val="bg1"/>
              </a:buClr>
              <a:buFont typeface="Arial" pitchFamily="34" charset="0"/>
              <a:buChar char="•"/>
              <a:defRPr sz="8000">
                <a:solidFill>
                  <a:schemeClr val="bg1"/>
                </a:solidFill>
                <a:latin typeface="+mj-lt"/>
              </a:defRPr>
            </a:lvl1pPr>
            <a:lvl2pPr marL="596885" indent="-243411" defTabSz="1219170">
              <a:spcBef>
                <a:spcPts val="1067"/>
              </a:spcBef>
              <a:buClr>
                <a:schemeClr val="accent1"/>
              </a:buClr>
              <a:buFont typeface="Arial" pitchFamily="34" charset="0"/>
              <a:buChar char="•"/>
              <a:defRPr sz="2400"/>
            </a:lvl2pPr>
            <a:lvl3pPr marL="958827" indent="-243411" defTabSz="1219170">
              <a:spcBef>
                <a:spcPts val="1067"/>
              </a:spcBef>
              <a:buClr>
                <a:schemeClr val="accent1"/>
              </a:buClr>
              <a:buFont typeface="Arial" pitchFamily="34" charset="0"/>
              <a:buChar char="•"/>
              <a:defRPr sz="2133"/>
            </a:lvl3pPr>
            <a:lvl4pPr marL="1430831" indent="-234945" defTabSz="1219170">
              <a:spcBef>
                <a:spcPts val="1067"/>
              </a:spcBef>
              <a:buClr>
                <a:schemeClr val="accent1"/>
              </a:buClr>
              <a:buFont typeface="Arial" pitchFamily="34" charset="0"/>
              <a:buChar char="•"/>
              <a:tabLst/>
              <a:defRPr sz="2133"/>
            </a:lvl4pPr>
            <a:lvl5pPr marL="2743131" indent="-304792" defTabSz="1219170">
              <a:spcBef>
                <a:spcPct val="20000"/>
              </a:spcBef>
              <a:buClr>
                <a:schemeClr val="accent1"/>
              </a:buClr>
              <a:buFont typeface="Arial" pitchFamily="34" charset="0"/>
              <a:buChar char="•"/>
              <a:defRPr sz="2133">
                <a:latin typeface="+mj-lt"/>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2000" b="0" i="0" u="none" strike="noStrike" kern="1200" cap="none" spc="0" normalizeH="0" baseline="0" noProof="0">
                <a:ln>
                  <a:noFill/>
                </a:ln>
                <a:solidFill>
                  <a:srgbClr val="FFFFFF"/>
                </a:solidFill>
                <a:effectLst/>
                <a:uLnTx/>
                <a:uFillTx/>
                <a:latin typeface="Calibri"/>
                <a:ea typeface="+mn-ea"/>
                <a:cs typeface="+mn-cs"/>
              </a:rPr>
              <a:t>Kursavgifter och kurslitteratur</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2000" b="0" i="0" u="none" strike="noStrike" kern="1200" cap="none" spc="0" normalizeH="0" baseline="0" noProof="0">
                <a:ln>
                  <a:noFill/>
                </a:ln>
                <a:solidFill>
                  <a:srgbClr val="FFFFFF"/>
                </a:solidFill>
                <a:effectLst/>
                <a:uLnTx/>
                <a:uFillTx/>
                <a:latin typeface="Calibri"/>
                <a:ea typeface="+mn-ea"/>
                <a:cs typeface="+mn-cs"/>
              </a:rPr>
              <a:t>Näringsbidrag</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2000" b="0" i="0" u="none" strike="noStrike" kern="1200" cap="none" spc="0" normalizeH="0" baseline="0" noProof="0">
                <a:ln>
                  <a:noFill/>
                </a:ln>
                <a:solidFill>
                  <a:srgbClr val="FFFFFF"/>
                </a:solidFill>
                <a:effectLst/>
                <a:uLnTx/>
                <a:uFillTx/>
                <a:latin typeface="Calibri"/>
                <a:ea typeface="+mn-ea"/>
                <a:cs typeface="+mn-cs"/>
              </a:rPr>
              <a:t>Resor</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2000" b="0" i="0" u="none" strike="noStrike" kern="1200" cap="none" spc="0" normalizeH="0" baseline="0" noProof="0">
                <a:ln>
                  <a:noFill/>
                </a:ln>
                <a:solidFill>
                  <a:srgbClr val="FFFFFF"/>
                </a:solidFill>
                <a:effectLst/>
                <a:uLnTx/>
                <a:uFillTx/>
                <a:latin typeface="Calibri"/>
                <a:ea typeface="+mn-ea"/>
                <a:cs typeface="+mn-cs"/>
              </a:rPr>
              <a:t>Samtalsstöd</a:t>
            </a:r>
          </a:p>
          <a:p>
            <a:pPr marL="234945" marR="0" lvl="0" indent="-234945" algn="l" defTabSz="1219170" rtl="0" eaLnBrk="1" fontAlgn="auto" latinLnBrk="0" hangingPunct="1">
              <a:lnSpc>
                <a:spcPct val="100000"/>
              </a:lnSpc>
              <a:spcBef>
                <a:spcPts val="1067"/>
              </a:spcBef>
              <a:spcAft>
                <a:spcPts val="0"/>
              </a:spcAft>
              <a:buClr>
                <a:srgbClr val="FFFFFF"/>
              </a:buClr>
              <a:buSzTx/>
              <a:buFont typeface="Arial" pitchFamily="34" charset="0"/>
              <a:buChar char="•"/>
              <a:tabLst/>
              <a:defRPr/>
            </a:pPr>
            <a:r>
              <a:rPr kumimoji="0" lang="sv-SE" sz="2000" b="0" i="0" u="none" strike="noStrike" kern="1200" cap="none" spc="0" normalizeH="0" baseline="0" noProof="0">
                <a:ln>
                  <a:noFill/>
                </a:ln>
                <a:solidFill>
                  <a:srgbClr val="FFFFFF"/>
                </a:solidFill>
                <a:effectLst/>
                <a:uLnTx/>
                <a:uFillTx/>
                <a:latin typeface="Calibri"/>
                <a:ea typeface="+mn-ea"/>
                <a:cs typeface="+mn-cs"/>
              </a:rPr>
              <a:t>Praktik/arbetsträningsplats</a:t>
            </a:r>
          </a:p>
        </p:txBody>
      </p:sp>
      <p:sp>
        <p:nvSpPr>
          <p:cNvPr id="27" name="textruta 26">
            <a:extLst>
              <a:ext uri="{FF2B5EF4-FFF2-40B4-BE49-F238E27FC236}">
                <a16:creationId xmlns:a16="http://schemas.microsoft.com/office/drawing/2014/main" id="{0796481E-39E4-9C10-76E8-7A44B3E4A1DB}"/>
              </a:ext>
            </a:extLst>
          </p:cNvPr>
          <p:cNvSpPr txBox="1"/>
          <p:nvPr/>
        </p:nvSpPr>
        <p:spPr>
          <a:xfrm>
            <a:off x="710489" y="5719293"/>
            <a:ext cx="5783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Light"/>
                <a:ea typeface="+mn-ea"/>
                <a:cs typeface="+mn-cs"/>
              </a:rPr>
              <a:t>*Insatser och verktyg varierar beroende på vilket stöd du har rätt till. Individanpassas tillsammans med rådgivare.</a:t>
            </a:r>
          </a:p>
        </p:txBody>
      </p:sp>
      <p:grpSp>
        <p:nvGrpSpPr>
          <p:cNvPr id="31" name="Grupp 30">
            <a:extLst>
              <a:ext uri="{FF2B5EF4-FFF2-40B4-BE49-F238E27FC236}">
                <a16:creationId xmlns:a16="http://schemas.microsoft.com/office/drawing/2014/main" id="{6EA123AB-3B06-BB3A-7430-0205D5AC0D05}"/>
              </a:ext>
            </a:extLst>
          </p:cNvPr>
          <p:cNvGrpSpPr/>
          <p:nvPr/>
        </p:nvGrpSpPr>
        <p:grpSpPr>
          <a:xfrm>
            <a:off x="0" y="0"/>
            <a:ext cx="11493623" cy="2019739"/>
            <a:chOff x="0" y="0"/>
            <a:chExt cx="11493623" cy="2019739"/>
          </a:xfrm>
        </p:grpSpPr>
        <p:sp>
          <p:nvSpPr>
            <p:cNvPr id="32" name="Rektangel: ett hörn rundat 31">
              <a:extLst>
                <a:ext uri="{FF2B5EF4-FFF2-40B4-BE49-F238E27FC236}">
                  <a16:creationId xmlns:a16="http://schemas.microsoft.com/office/drawing/2014/main" id="{AC799251-C599-017E-D3E1-46111B6F1A44}"/>
                </a:ext>
              </a:extLst>
            </p:cNvPr>
            <p:cNvSpPr/>
            <p:nvPr/>
          </p:nvSpPr>
          <p:spPr>
            <a:xfrm flipV="1">
              <a:off x="0" y="0"/>
              <a:ext cx="3256156" cy="830350"/>
            </a:xfrm>
            <a:prstGeom prst="round1Rect">
              <a:avLst>
                <a:gd name="adj" fmla="val 50000"/>
              </a:avLst>
            </a:prstGeom>
            <a:solidFill>
              <a:srgbClr val="EA504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3" name="textruta 32">
              <a:extLst>
                <a:ext uri="{FF2B5EF4-FFF2-40B4-BE49-F238E27FC236}">
                  <a16:creationId xmlns:a16="http://schemas.microsoft.com/office/drawing/2014/main" id="{B3AE2A77-17CA-2CC4-8DB0-04831091605A}"/>
                </a:ext>
              </a:extLst>
            </p:cNvPr>
            <p:cNvSpPr txBox="1"/>
            <p:nvPr/>
          </p:nvSpPr>
          <p:spPr>
            <a:xfrm>
              <a:off x="609598" y="220436"/>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Calibri Light"/>
                  <a:ea typeface="+mn-ea"/>
                  <a:cs typeface="+mn-cs"/>
                </a:rPr>
                <a:t>Omställningsstöd</a:t>
              </a:r>
            </a:p>
          </p:txBody>
        </p:sp>
        <p:sp>
          <p:nvSpPr>
            <p:cNvPr id="34" name="Rubrik 2">
              <a:extLst>
                <a:ext uri="{FF2B5EF4-FFF2-40B4-BE49-F238E27FC236}">
                  <a16:creationId xmlns:a16="http://schemas.microsoft.com/office/drawing/2014/main" id="{DA347861-54BB-D407-3D95-7FBC33BE3A12}"/>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Calibri"/>
                  <a:ea typeface="+mj-ea"/>
                  <a:cs typeface="+mj-cs"/>
                </a:rPr>
                <a:t>Exempel på aktiva insatser – stöd i 1 år*</a:t>
              </a:r>
            </a:p>
          </p:txBody>
        </p:sp>
      </p:grpSp>
    </p:spTree>
    <p:extLst>
      <p:ext uri="{BB962C8B-B14F-4D97-AF65-F5344CB8AC3E}">
        <p14:creationId xmlns:p14="http://schemas.microsoft.com/office/powerpoint/2010/main" val="2688777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8D35B6D8-7BC5-165C-8390-B606EB2D39A4}"/>
              </a:ext>
            </a:extLst>
          </p:cNvPr>
          <p:cNvGrpSpPr/>
          <p:nvPr/>
        </p:nvGrpSpPr>
        <p:grpSpPr>
          <a:xfrm>
            <a:off x="7600838" y="1849380"/>
            <a:ext cx="3407940" cy="2457925"/>
            <a:chOff x="5299413" y="1845291"/>
            <a:chExt cx="2909284" cy="2457925"/>
          </a:xfrm>
        </p:grpSpPr>
        <p:sp>
          <p:nvSpPr>
            <p:cNvPr id="5" name="Rectangle 28">
              <a:extLst>
                <a:ext uri="{FF2B5EF4-FFF2-40B4-BE49-F238E27FC236}">
                  <a16:creationId xmlns:a16="http://schemas.microsoft.com/office/drawing/2014/main" id="{6263DB47-7410-4E01-BCC5-C18644833555}"/>
                </a:ext>
              </a:extLst>
            </p:cNvPr>
            <p:cNvSpPr/>
            <p:nvPr/>
          </p:nvSpPr>
          <p:spPr>
            <a:xfrm>
              <a:off x="5299413" y="1845291"/>
              <a:ext cx="2909284" cy="2457925"/>
            </a:xfrm>
            <a:prstGeom prst="rect">
              <a:avLst/>
            </a:prstGeom>
            <a:solidFill>
              <a:srgbClr val="31287C">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 name="textruta 16">
              <a:extLst>
                <a:ext uri="{FF2B5EF4-FFF2-40B4-BE49-F238E27FC236}">
                  <a16:creationId xmlns:a16="http://schemas.microsoft.com/office/drawing/2014/main" id="{27FD81E9-76E5-47A8-8D48-6DF9839AD795}"/>
                </a:ext>
              </a:extLst>
            </p:cNvPr>
            <p:cNvSpPr txBox="1"/>
            <p:nvPr/>
          </p:nvSpPr>
          <p:spPr>
            <a:xfrm>
              <a:off x="5443792" y="2113560"/>
              <a:ext cx="262196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Tillsvidareanställda inom: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rgbClr val="000000"/>
                </a:solidFill>
                <a:effectLst/>
                <a:uLnTx/>
                <a:uFillTx/>
                <a:latin typeface="Calibri"/>
                <a:ea typeface="+mn-ea"/>
                <a:cs typeface="+mn-cs"/>
              </a:endParaRP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Kommun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Region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Kommunalt företag </a:t>
              </a:r>
              <a:br>
                <a:rPr kumimoji="0" lang="sv-SE" sz="1800" b="0"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i </a:t>
              </a:r>
              <a:r>
                <a:rPr kumimoji="0" lang="sv-SE" sz="1800" b="0" i="0" u="none" strike="noStrike" kern="1200" cap="none" spc="0" normalizeH="0" baseline="0" noProof="0" dirty="0" err="1">
                  <a:ln>
                    <a:noFill/>
                  </a:ln>
                  <a:solidFill>
                    <a:srgbClr val="000000"/>
                  </a:solidFill>
                  <a:effectLst/>
                  <a:uLnTx/>
                  <a:uFillTx/>
                  <a:latin typeface="Calibri"/>
                  <a:ea typeface="+mn-ea"/>
                  <a:cs typeface="+mn-cs"/>
                </a:rPr>
                <a:t>Sobona</a:t>
              </a:r>
              <a:endParaRPr kumimoji="0" lang="sv-SE"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upp 11">
            <a:extLst>
              <a:ext uri="{FF2B5EF4-FFF2-40B4-BE49-F238E27FC236}">
                <a16:creationId xmlns:a16="http://schemas.microsoft.com/office/drawing/2014/main" id="{E4FAA373-82A0-FF69-14E8-6E0C24BAB3B5}"/>
              </a:ext>
            </a:extLst>
          </p:cNvPr>
          <p:cNvGrpSpPr/>
          <p:nvPr/>
        </p:nvGrpSpPr>
        <p:grpSpPr>
          <a:xfrm>
            <a:off x="6533533" y="4513798"/>
            <a:ext cx="4475245" cy="1716422"/>
            <a:chOff x="8345428" y="4401127"/>
            <a:chExt cx="2700944" cy="2055461"/>
          </a:xfrm>
        </p:grpSpPr>
        <p:sp>
          <p:nvSpPr>
            <p:cNvPr id="7" name="Rectangle 30">
              <a:extLst>
                <a:ext uri="{FF2B5EF4-FFF2-40B4-BE49-F238E27FC236}">
                  <a16:creationId xmlns:a16="http://schemas.microsoft.com/office/drawing/2014/main" id="{8E7DF831-67C9-43E5-BDCC-62C83998FD25}"/>
                </a:ext>
              </a:extLst>
            </p:cNvPr>
            <p:cNvSpPr/>
            <p:nvPr/>
          </p:nvSpPr>
          <p:spPr>
            <a:xfrm>
              <a:off x="8345428" y="4401127"/>
              <a:ext cx="2700944" cy="2055461"/>
            </a:xfrm>
            <a:prstGeom prst="rect">
              <a:avLst/>
            </a:prstGeom>
            <a:solidFill>
              <a:srgbClr val="31287C">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9" name="textruta 18">
              <a:extLst>
                <a:ext uri="{FF2B5EF4-FFF2-40B4-BE49-F238E27FC236}">
                  <a16:creationId xmlns:a16="http://schemas.microsoft.com/office/drawing/2014/main" id="{736C80D1-B189-46A9-BF83-27B6B5752952}"/>
                </a:ext>
              </a:extLst>
            </p:cNvPr>
            <p:cNvSpPr txBox="1"/>
            <p:nvPr/>
          </p:nvSpPr>
          <p:spPr>
            <a:xfrm>
              <a:off x="8406942" y="4670450"/>
              <a:ext cx="2218713" cy="143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Arbetat sammanhängande: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Minst 40 % </a:t>
              </a:r>
              <a:br>
                <a:rPr kumimoji="0" lang="sv-SE" sz="1800" b="0"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(1 år)</a:t>
              </a:r>
            </a:p>
          </p:txBody>
        </p:sp>
      </p:grpSp>
      <p:grpSp>
        <p:nvGrpSpPr>
          <p:cNvPr id="11" name="Grupp 10">
            <a:extLst>
              <a:ext uri="{FF2B5EF4-FFF2-40B4-BE49-F238E27FC236}">
                <a16:creationId xmlns:a16="http://schemas.microsoft.com/office/drawing/2014/main" id="{F02922C2-CDF5-FF6D-923D-3DE461C29B79}"/>
              </a:ext>
            </a:extLst>
          </p:cNvPr>
          <p:cNvGrpSpPr/>
          <p:nvPr/>
        </p:nvGrpSpPr>
        <p:grpSpPr>
          <a:xfrm>
            <a:off x="609600" y="4513799"/>
            <a:ext cx="2535208" cy="1716422"/>
            <a:chOff x="8511164" y="1845289"/>
            <a:chExt cx="2535208" cy="2164151"/>
          </a:xfrm>
        </p:grpSpPr>
        <p:sp>
          <p:nvSpPr>
            <p:cNvPr id="6" name="Rectangle 29">
              <a:extLst>
                <a:ext uri="{FF2B5EF4-FFF2-40B4-BE49-F238E27FC236}">
                  <a16:creationId xmlns:a16="http://schemas.microsoft.com/office/drawing/2014/main" id="{24B1E466-0419-437D-8566-23FD42833F6E}"/>
                </a:ext>
              </a:extLst>
            </p:cNvPr>
            <p:cNvSpPr/>
            <p:nvPr/>
          </p:nvSpPr>
          <p:spPr>
            <a:xfrm>
              <a:off x="8511164" y="1845289"/>
              <a:ext cx="2535208" cy="2164151"/>
            </a:xfrm>
            <a:prstGeom prst="rect">
              <a:avLst/>
            </a:prstGeom>
            <a:solidFill>
              <a:srgbClr val="31287C">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textruta 20">
              <a:extLst>
                <a:ext uri="{FF2B5EF4-FFF2-40B4-BE49-F238E27FC236}">
                  <a16:creationId xmlns:a16="http://schemas.microsoft.com/office/drawing/2014/main" id="{7296331C-0785-4B96-9B55-73657FA9B4EF}"/>
                </a:ext>
              </a:extLst>
            </p:cNvPr>
            <p:cNvSpPr txBox="1"/>
            <p:nvPr/>
          </p:nvSpPr>
          <p:spPr>
            <a:xfrm>
              <a:off x="8634938" y="2128852"/>
              <a:ext cx="2369471" cy="10568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Tillsvidareanställd: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Enligt HÖK/AB eller BÖK/BB</a:t>
              </a:r>
            </a:p>
          </p:txBody>
        </p:sp>
      </p:grpSp>
      <p:grpSp>
        <p:nvGrpSpPr>
          <p:cNvPr id="2" name="Grupp 1">
            <a:extLst>
              <a:ext uri="{FF2B5EF4-FFF2-40B4-BE49-F238E27FC236}">
                <a16:creationId xmlns:a16="http://schemas.microsoft.com/office/drawing/2014/main" id="{71BD4A9F-76D1-E827-9645-F326278E756A}"/>
              </a:ext>
            </a:extLst>
          </p:cNvPr>
          <p:cNvGrpSpPr/>
          <p:nvPr/>
        </p:nvGrpSpPr>
        <p:grpSpPr>
          <a:xfrm>
            <a:off x="609599" y="1845289"/>
            <a:ext cx="6813885" cy="2910567"/>
            <a:chOff x="609600" y="1845289"/>
            <a:chExt cx="4212396" cy="4876825"/>
          </a:xfrm>
          <a:solidFill>
            <a:schemeClr val="accent1"/>
          </a:solidFill>
        </p:grpSpPr>
        <p:sp>
          <p:nvSpPr>
            <p:cNvPr id="4" name="Rectangle 27">
              <a:extLst>
                <a:ext uri="{FF2B5EF4-FFF2-40B4-BE49-F238E27FC236}">
                  <a16:creationId xmlns:a16="http://schemas.microsoft.com/office/drawing/2014/main" id="{79121F42-A02E-4E38-A6F9-6BDF9A9AFF2F}"/>
                </a:ext>
              </a:extLst>
            </p:cNvPr>
            <p:cNvSpPr/>
            <p:nvPr/>
          </p:nvSpPr>
          <p:spPr>
            <a:xfrm>
              <a:off x="609600" y="1845289"/>
              <a:ext cx="4212396" cy="4125252"/>
            </a:xfrm>
            <a:prstGeom prst="rect">
              <a:avLst/>
            </a:prstGeom>
            <a:solidFill>
              <a:srgbClr val="31287C">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p>
          </p:txBody>
        </p:sp>
        <p:sp>
          <p:nvSpPr>
            <p:cNvPr id="23" name="textruta 22">
              <a:extLst>
                <a:ext uri="{FF2B5EF4-FFF2-40B4-BE49-F238E27FC236}">
                  <a16:creationId xmlns:a16="http://schemas.microsoft.com/office/drawing/2014/main" id="{0766115B-1732-4AE5-8B31-BD6E9CEEFED0}"/>
                </a:ext>
              </a:extLst>
            </p:cNvPr>
            <p:cNvSpPr txBox="1"/>
            <p:nvPr/>
          </p:nvSpPr>
          <p:spPr>
            <a:xfrm>
              <a:off x="719242" y="2287115"/>
              <a:ext cx="3940260" cy="4434999"/>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1600"/>
                </a:spcBef>
                <a:spcAft>
                  <a:spcPts val="0"/>
                </a:spcAft>
                <a:buClrTx/>
                <a:buSzTx/>
                <a:buFontTx/>
                <a:buAutoNum type="arabicPeriod"/>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Uppsagd pga. arbetsbrist, alternativt träffat en överenskommelse pga. arbetsbrist.</a:t>
              </a:r>
            </a:p>
            <a:p>
              <a:pPr marL="342900" marR="0" lvl="0" indent="-342900" algn="l" defTabSz="914400" rtl="0" eaLnBrk="1" fontAlgn="auto" latinLnBrk="0" hangingPunct="1">
                <a:lnSpc>
                  <a:spcPct val="100000"/>
                </a:lnSpc>
                <a:spcBef>
                  <a:spcPts val="1600"/>
                </a:spcBef>
                <a:spcAft>
                  <a:spcPts val="0"/>
                </a:spcAft>
                <a:buClrTx/>
                <a:buSzTx/>
                <a:buFontTx/>
                <a:buAutoNum type="arabicPeriod"/>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Omplacering till tidsbegränsad anställning vid övertalighet </a:t>
              </a:r>
              <a:br>
                <a:rPr kumimoji="0" lang="sv-SE" sz="1800" b="0"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 efterskydd om denna upphör</a:t>
              </a:r>
            </a:p>
            <a:p>
              <a:pPr marL="342900" marR="0" lvl="0" indent="-342900" algn="l" defTabSz="914400" rtl="0" eaLnBrk="1" fontAlgn="auto" latinLnBrk="0" hangingPunct="1">
                <a:lnSpc>
                  <a:spcPct val="100000"/>
                </a:lnSpc>
                <a:spcBef>
                  <a:spcPts val="1600"/>
                </a:spcBef>
                <a:spcAft>
                  <a:spcPts val="0"/>
                </a:spcAft>
                <a:buClrTx/>
                <a:buSzTx/>
                <a:buFontTx/>
                <a:buAutoNum type="arabicPeriod"/>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Anställningen har avslutats genom en överenskommelse om avslut pga. nedsatt arbetsförmåga.</a:t>
              </a:r>
            </a:p>
            <a:p>
              <a:pPr marL="0" marR="0" lvl="0" indent="0" algn="l" defTabSz="914400" rtl="0" eaLnBrk="1" fontAlgn="auto" latinLnBrk="0" hangingPunct="1">
                <a:lnSpc>
                  <a:spcPct val="100000"/>
                </a:lnSpc>
                <a:spcBef>
                  <a:spcPts val="160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8" name="Grupp 7">
            <a:extLst>
              <a:ext uri="{FF2B5EF4-FFF2-40B4-BE49-F238E27FC236}">
                <a16:creationId xmlns:a16="http://schemas.microsoft.com/office/drawing/2014/main" id="{0FC450D0-DE26-B9DC-7317-D8CABCE7F47A}"/>
              </a:ext>
            </a:extLst>
          </p:cNvPr>
          <p:cNvGrpSpPr/>
          <p:nvPr/>
        </p:nvGrpSpPr>
        <p:grpSpPr>
          <a:xfrm>
            <a:off x="3338717" y="4513798"/>
            <a:ext cx="3000906" cy="1716423"/>
            <a:chOff x="4397338" y="4740166"/>
            <a:chExt cx="3728548" cy="1716423"/>
          </a:xfrm>
        </p:grpSpPr>
        <p:sp>
          <p:nvSpPr>
            <p:cNvPr id="9" name="Rectangle 30">
              <a:extLst>
                <a:ext uri="{FF2B5EF4-FFF2-40B4-BE49-F238E27FC236}">
                  <a16:creationId xmlns:a16="http://schemas.microsoft.com/office/drawing/2014/main" id="{C74BD250-7FC7-2B9E-53D9-D8FA3284C3DF}"/>
                </a:ext>
              </a:extLst>
            </p:cNvPr>
            <p:cNvSpPr/>
            <p:nvPr/>
          </p:nvSpPr>
          <p:spPr>
            <a:xfrm>
              <a:off x="4397338" y="4740166"/>
              <a:ext cx="3728548" cy="1716423"/>
            </a:xfrm>
            <a:prstGeom prst="rect">
              <a:avLst/>
            </a:prstGeom>
            <a:solidFill>
              <a:srgbClr val="31287C">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 name="textruta 9">
              <a:extLst>
                <a:ext uri="{FF2B5EF4-FFF2-40B4-BE49-F238E27FC236}">
                  <a16:creationId xmlns:a16="http://schemas.microsoft.com/office/drawing/2014/main" id="{9417ABBA-0D05-108D-AF36-74F8EC87D910}"/>
                </a:ext>
              </a:extLst>
            </p:cNvPr>
            <p:cNvSpPr txBox="1"/>
            <p:nvPr/>
          </p:nvSpPr>
          <p:spPr>
            <a:xfrm>
              <a:off x="4550721" y="4965065"/>
              <a:ext cx="307660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Arbetsgivaren anmäler medarbetaren till Omställningsfonden.</a:t>
              </a:r>
            </a:p>
          </p:txBody>
        </p:sp>
      </p:grpSp>
      <p:grpSp>
        <p:nvGrpSpPr>
          <p:cNvPr id="13" name="Grupp 12">
            <a:extLst>
              <a:ext uri="{FF2B5EF4-FFF2-40B4-BE49-F238E27FC236}">
                <a16:creationId xmlns:a16="http://schemas.microsoft.com/office/drawing/2014/main" id="{24835AB7-BEE3-77E2-1D68-3127ACD6BE53}"/>
              </a:ext>
            </a:extLst>
          </p:cNvPr>
          <p:cNvGrpSpPr/>
          <p:nvPr/>
        </p:nvGrpSpPr>
        <p:grpSpPr>
          <a:xfrm>
            <a:off x="0" y="0"/>
            <a:ext cx="11493623" cy="2019739"/>
            <a:chOff x="0" y="0"/>
            <a:chExt cx="11493623" cy="2019739"/>
          </a:xfrm>
        </p:grpSpPr>
        <p:sp>
          <p:nvSpPr>
            <p:cNvPr id="15" name="Rektangel: ett hörn rundat 14">
              <a:extLst>
                <a:ext uri="{FF2B5EF4-FFF2-40B4-BE49-F238E27FC236}">
                  <a16:creationId xmlns:a16="http://schemas.microsoft.com/office/drawing/2014/main" id="{CB4F7BA4-9D1D-11B0-FE1A-445829F77DBC}"/>
                </a:ext>
              </a:extLst>
            </p:cNvPr>
            <p:cNvSpPr/>
            <p:nvPr/>
          </p:nvSpPr>
          <p:spPr>
            <a:xfrm flipV="1">
              <a:off x="0" y="0"/>
              <a:ext cx="3256156" cy="830350"/>
            </a:xfrm>
            <a:prstGeom prst="round1Rect">
              <a:avLst>
                <a:gd name="adj" fmla="val 50000"/>
              </a:avLst>
            </a:prstGeom>
            <a:solidFill>
              <a:srgbClr val="EA504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6" name="textruta 15">
              <a:extLst>
                <a:ext uri="{FF2B5EF4-FFF2-40B4-BE49-F238E27FC236}">
                  <a16:creationId xmlns:a16="http://schemas.microsoft.com/office/drawing/2014/main" id="{D2484131-C8E5-BC30-4338-740814FBCF72}"/>
                </a:ext>
              </a:extLst>
            </p:cNvPr>
            <p:cNvSpPr txBox="1"/>
            <p:nvPr/>
          </p:nvSpPr>
          <p:spPr>
            <a:xfrm>
              <a:off x="609598" y="220436"/>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Calibri Light"/>
                  <a:ea typeface="+mn-ea"/>
                  <a:cs typeface="+mn-cs"/>
                </a:rPr>
                <a:t>Omställningsstöd</a:t>
              </a:r>
            </a:p>
          </p:txBody>
        </p:sp>
        <p:sp>
          <p:nvSpPr>
            <p:cNvPr id="18" name="Rubrik 2">
              <a:extLst>
                <a:ext uri="{FF2B5EF4-FFF2-40B4-BE49-F238E27FC236}">
                  <a16:creationId xmlns:a16="http://schemas.microsoft.com/office/drawing/2014/main" id="{65FE4151-D2DF-0E32-D7C5-924EFEF4EBE4}"/>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Calibri"/>
                  <a:ea typeface="+mj-ea"/>
                  <a:cs typeface="+mj-cs"/>
                </a:rPr>
                <a:t>Utökade insatser</a:t>
              </a:r>
            </a:p>
          </p:txBody>
        </p:sp>
      </p:grpSp>
    </p:spTree>
    <p:extLst>
      <p:ext uri="{BB962C8B-B14F-4D97-AF65-F5344CB8AC3E}">
        <p14:creationId xmlns:p14="http://schemas.microsoft.com/office/powerpoint/2010/main" val="2848212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5" name="Rubrik 2">
            <a:extLst>
              <a:ext uri="{FF2B5EF4-FFF2-40B4-BE49-F238E27FC236}">
                <a16:creationId xmlns:a16="http://schemas.microsoft.com/office/drawing/2014/main" id="{2077EF94-C4ED-2DB3-9B38-4F7F796F4826}"/>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lang="sv-SE" dirty="0">
                <a:solidFill>
                  <a:srgbClr val="000000"/>
                </a:solidFill>
                <a:latin typeface="Calibri"/>
              </a:rPr>
              <a:t>Reflektion i mindre grupper</a:t>
            </a:r>
            <a:endParaRPr kumimoji="0" lang="sv-SE" sz="3200" b="1" i="0" u="none" strike="noStrike" kern="1200" cap="none" spc="0" normalizeH="0" baseline="0" noProof="0" dirty="0">
              <a:ln>
                <a:noFill/>
              </a:ln>
              <a:solidFill>
                <a:srgbClr val="000000"/>
              </a:solidFill>
              <a:effectLst/>
              <a:uLnTx/>
              <a:uFillTx/>
              <a:latin typeface="Calibri"/>
              <a:ea typeface="+mj-ea"/>
              <a:cs typeface="+mj-cs"/>
            </a:endParaRPr>
          </a:p>
        </p:txBody>
      </p:sp>
      <p:sp>
        <p:nvSpPr>
          <p:cNvPr id="16" name="textruta 15">
            <a:extLst>
              <a:ext uri="{FF2B5EF4-FFF2-40B4-BE49-F238E27FC236}">
                <a16:creationId xmlns:a16="http://schemas.microsoft.com/office/drawing/2014/main" id="{6A12847D-481C-1988-998A-AC0C7F399ED7}"/>
              </a:ext>
            </a:extLst>
          </p:cNvPr>
          <p:cNvSpPr txBox="1"/>
          <p:nvPr/>
        </p:nvSpPr>
        <p:spPr>
          <a:xfrm>
            <a:off x="520823" y="2321465"/>
            <a:ext cx="10843863" cy="1077218"/>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sv-SE" sz="3200" dirty="0">
                <a:solidFill>
                  <a:srgbClr val="000000"/>
                </a:solidFill>
                <a:latin typeface="Calibri"/>
              </a:rPr>
              <a:t>Vad bidrog till att du valde just det här seminariet?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sv-SE" sz="3200" dirty="0">
                <a:solidFill>
                  <a:srgbClr val="000000"/>
                </a:solidFill>
                <a:latin typeface="Calibri"/>
              </a:rPr>
              <a:t>Vad vet du om Omställningsfonden så här långt?</a:t>
            </a:r>
            <a:endParaRPr kumimoji="0" lang="sv-SE"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16459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Rektangel: diagonala rundade hörn 72">
            <a:extLst>
              <a:ext uri="{FF2B5EF4-FFF2-40B4-BE49-F238E27FC236}">
                <a16:creationId xmlns:a16="http://schemas.microsoft.com/office/drawing/2014/main" id="{95F5C1C7-F987-47F6-A706-B4C599EEF773}"/>
              </a:ext>
            </a:extLst>
          </p:cNvPr>
          <p:cNvSpPr/>
          <p:nvPr/>
        </p:nvSpPr>
        <p:spPr>
          <a:xfrm>
            <a:off x="1278255" y="1698199"/>
            <a:ext cx="4730507" cy="968953"/>
          </a:xfrm>
          <a:prstGeom prst="round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2" name="Rektangel: diagonala rundade hörn 71">
            <a:extLst>
              <a:ext uri="{FF2B5EF4-FFF2-40B4-BE49-F238E27FC236}">
                <a16:creationId xmlns:a16="http://schemas.microsoft.com/office/drawing/2014/main" id="{867DFFB9-CDE9-4CAF-B359-FCA6C8DBD7C3}"/>
              </a:ext>
            </a:extLst>
          </p:cNvPr>
          <p:cNvSpPr/>
          <p:nvPr/>
        </p:nvSpPr>
        <p:spPr>
          <a:xfrm>
            <a:off x="7236301" y="4482208"/>
            <a:ext cx="4230338" cy="1435457"/>
          </a:xfrm>
          <a:prstGeom prst="round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1" name="Rektangel: diagonala rundade hörn 70">
            <a:extLst>
              <a:ext uri="{FF2B5EF4-FFF2-40B4-BE49-F238E27FC236}">
                <a16:creationId xmlns:a16="http://schemas.microsoft.com/office/drawing/2014/main" id="{2A52377C-B253-40BC-9880-22E954CB6BF4}"/>
              </a:ext>
            </a:extLst>
          </p:cNvPr>
          <p:cNvSpPr/>
          <p:nvPr/>
        </p:nvSpPr>
        <p:spPr>
          <a:xfrm>
            <a:off x="7236301" y="2165285"/>
            <a:ext cx="4230338" cy="1778929"/>
          </a:xfrm>
          <a:prstGeom prst="round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70" name="Rektangel: diagonala rundade hörn 69">
            <a:extLst>
              <a:ext uri="{FF2B5EF4-FFF2-40B4-BE49-F238E27FC236}">
                <a16:creationId xmlns:a16="http://schemas.microsoft.com/office/drawing/2014/main" id="{D93DD55C-E088-46A0-B49E-1757154285D1}"/>
              </a:ext>
            </a:extLst>
          </p:cNvPr>
          <p:cNvSpPr/>
          <p:nvPr/>
        </p:nvSpPr>
        <p:spPr>
          <a:xfrm>
            <a:off x="1262703" y="2776505"/>
            <a:ext cx="4746060" cy="2246433"/>
          </a:xfrm>
          <a:prstGeom prst="round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5" name="textruta 44">
            <a:extLst>
              <a:ext uri="{FF2B5EF4-FFF2-40B4-BE49-F238E27FC236}">
                <a16:creationId xmlns:a16="http://schemas.microsoft.com/office/drawing/2014/main" id="{E1B88EEB-6BDA-4814-B479-358DACC75EF4}"/>
              </a:ext>
            </a:extLst>
          </p:cNvPr>
          <p:cNvSpPr txBox="1"/>
          <p:nvPr/>
        </p:nvSpPr>
        <p:spPr>
          <a:xfrm>
            <a:off x="1424627" y="2788972"/>
            <a:ext cx="4468869" cy="2169825"/>
          </a:xfrm>
          <a:prstGeom prst="rect">
            <a:avLst/>
          </a:prstGeom>
          <a:noFill/>
        </p:spPr>
        <p:txBody>
          <a:bodyPr wrap="square">
            <a:spAutoFit/>
          </a:bodyPr>
          <a:lstStyle/>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Arbetsgivaren har fullgjort sin rehabiliteringsskyldighet.</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a:ea typeface="+mn-ea"/>
              <a:cs typeface="+mn-cs"/>
            </a:endParaRP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Omplaceringsmöjligheter är uttömda.</a:t>
            </a:r>
          </a:p>
          <a:p>
            <a:pPr marL="30162" marR="0" lvl="1"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a:ea typeface="+mn-ea"/>
              <a:cs typeface="+mn-cs"/>
            </a:endParaRP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Calibri"/>
                <a:ea typeface="+mn-ea"/>
                <a:cs typeface="+mn-cs"/>
              </a:rPr>
              <a:t>Att det träffas en överenskommelse </a:t>
            </a:r>
            <a:br>
              <a:rPr kumimoji="0" lang="sv-SE" sz="1600" b="0" i="0" u="none" strike="noStrike" kern="1200" cap="none" spc="0" normalizeH="0" baseline="0" noProof="0" dirty="0">
                <a:ln>
                  <a:noFill/>
                </a:ln>
                <a:solidFill>
                  <a:srgbClr val="000000"/>
                </a:solidFill>
                <a:effectLst/>
                <a:uLnTx/>
                <a:uFillTx/>
                <a:latin typeface="Calibri"/>
                <a:ea typeface="+mn-ea"/>
                <a:cs typeface="+mn-cs"/>
              </a:rPr>
            </a:br>
            <a:r>
              <a:rPr kumimoji="0" lang="sv-SE" sz="1600" b="0" i="0" u="none" strike="noStrike" kern="1200" cap="none" spc="0" normalizeH="0" baseline="0" noProof="0" dirty="0">
                <a:ln>
                  <a:noFill/>
                </a:ln>
                <a:solidFill>
                  <a:srgbClr val="000000"/>
                </a:solidFill>
                <a:effectLst/>
                <a:uLnTx/>
                <a:uFillTx/>
                <a:latin typeface="Calibri"/>
                <a:ea typeface="+mn-ea"/>
                <a:cs typeface="+mn-cs"/>
              </a:rPr>
              <a:t>om att avsluta anställningen, på grund av nedsatt arbetsförmåga, och att det framgår </a:t>
            </a:r>
            <a:br>
              <a:rPr kumimoji="0" lang="sv-SE" sz="1600" b="0" i="0" u="none" strike="noStrike" kern="1200" cap="none" spc="0" normalizeH="0" baseline="0" noProof="0" dirty="0">
                <a:ln>
                  <a:noFill/>
                </a:ln>
                <a:solidFill>
                  <a:srgbClr val="000000"/>
                </a:solidFill>
                <a:effectLst/>
                <a:uLnTx/>
                <a:uFillTx/>
                <a:latin typeface="Calibri"/>
                <a:ea typeface="+mn-ea"/>
                <a:cs typeface="+mn-cs"/>
              </a:rPr>
            </a:br>
            <a:r>
              <a:rPr kumimoji="0" lang="sv-SE" sz="1600" b="0" i="0" u="none" strike="noStrike" kern="1200" cap="none" spc="0" normalizeH="0" baseline="0" noProof="0" dirty="0">
                <a:ln>
                  <a:noFill/>
                </a:ln>
                <a:solidFill>
                  <a:srgbClr val="000000"/>
                </a:solidFill>
                <a:effectLst/>
                <a:uLnTx/>
                <a:uFillTx/>
                <a:latin typeface="Calibri"/>
                <a:ea typeface="+mn-ea"/>
                <a:cs typeface="+mn-cs"/>
              </a:rPr>
              <a:t>att aktiva insatser ingår. </a:t>
            </a:r>
          </a:p>
        </p:txBody>
      </p:sp>
      <p:pic>
        <p:nvPicPr>
          <p:cNvPr id="50" name="Bildobjekt 49">
            <a:extLst>
              <a:ext uri="{FF2B5EF4-FFF2-40B4-BE49-F238E27FC236}">
                <a16:creationId xmlns:a16="http://schemas.microsoft.com/office/drawing/2014/main" id="{1E484335-1509-4FC5-861D-71ED5E2A4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82" y="2776505"/>
            <a:ext cx="695977" cy="687884"/>
          </a:xfrm>
          <a:prstGeom prst="rect">
            <a:avLst/>
          </a:prstGeom>
        </p:spPr>
      </p:pic>
      <p:pic>
        <p:nvPicPr>
          <p:cNvPr id="51" name="Bildobjekt 50">
            <a:extLst>
              <a:ext uri="{FF2B5EF4-FFF2-40B4-BE49-F238E27FC236}">
                <a16:creationId xmlns:a16="http://schemas.microsoft.com/office/drawing/2014/main" id="{3D96E190-C09D-4C5B-B121-B5940A8999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2683" y="4485324"/>
            <a:ext cx="1079092" cy="606847"/>
          </a:xfrm>
          <a:prstGeom prst="rect">
            <a:avLst/>
          </a:prstGeom>
        </p:spPr>
      </p:pic>
      <p:pic>
        <p:nvPicPr>
          <p:cNvPr id="53" name="Bildobjekt 52">
            <a:extLst>
              <a:ext uri="{FF2B5EF4-FFF2-40B4-BE49-F238E27FC236}">
                <a16:creationId xmlns:a16="http://schemas.microsoft.com/office/drawing/2014/main" id="{49A9FDB8-7ED8-4323-9C3A-4886E8472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982" y="1680065"/>
            <a:ext cx="695977" cy="741844"/>
          </a:xfrm>
          <a:prstGeom prst="rect">
            <a:avLst/>
          </a:prstGeom>
        </p:spPr>
      </p:pic>
      <p:pic>
        <p:nvPicPr>
          <p:cNvPr id="61" name="Bildobjekt 60">
            <a:extLst>
              <a:ext uri="{FF2B5EF4-FFF2-40B4-BE49-F238E27FC236}">
                <a16:creationId xmlns:a16="http://schemas.microsoft.com/office/drawing/2014/main" id="{C6DD9A0C-8F1B-426C-8530-7E926CE9F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8749" y="2174694"/>
            <a:ext cx="930500" cy="606848"/>
          </a:xfrm>
          <a:prstGeom prst="rect">
            <a:avLst/>
          </a:prstGeom>
        </p:spPr>
      </p:pic>
      <p:sp>
        <p:nvSpPr>
          <p:cNvPr id="63" name="textruta 62">
            <a:extLst>
              <a:ext uri="{FF2B5EF4-FFF2-40B4-BE49-F238E27FC236}">
                <a16:creationId xmlns:a16="http://schemas.microsoft.com/office/drawing/2014/main" id="{75977097-E4B3-463F-9084-35847E05F9CA}"/>
              </a:ext>
            </a:extLst>
          </p:cNvPr>
          <p:cNvSpPr txBox="1"/>
          <p:nvPr/>
        </p:nvSpPr>
        <p:spPr>
          <a:xfrm>
            <a:off x="1679642" y="1804446"/>
            <a:ext cx="3977985" cy="877163"/>
          </a:xfrm>
          <a:prstGeom prst="rect">
            <a:avLst/>
          </a:prstGeom>
          <a:noFill/>
        </p:spPr>
        <p:txBody>
          <a:bodyPr wrap="square">
            <a:spAutoFit/>
          </a:bodyPr>
          <a:lstStyle/>
          <a:p>
            <a:pPr marL="30162" marR="0" lvl="1"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Arbetsgivaren kontaktar Omställningsfonden för informationsinsatser.</a:t>
            </a:r>
          </a:p>
        </p:txBody>
      </p:sp>
      <p:sp>
        <p:nvSpPr>
          <p:cNvPr id="64" name="textruta 63">
            <a:extLst>
              <a:ext uri="{FF2B5EF4-FFF2-40B4-BE49-F238E27FC236}">
                <a16:creationId xmlns:a16="http://schemas.microsoft.com/office/drawing/2014/main" id="{6BEA40CF-93D6-40FE-84B2-B14354D4E804}"/>
              </a:ext>
            </a:extLst>
          </p:cNvPr>
          <p:cNvSpPr txBox="1"/>
          <p:nvPr/>
        </p:nvSpPr>
        <p:spPr>
          <a:xfrm>
            <a:off x="7405561" y="2311805"/>
            <a:ext cx="4007110" cy="152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000000"/>
                </a:solidFill>
                <a:effectLst/>
                <a:uLnTx/>
                <a:uFillTx/>
                <a:latin typeface="Calibri"/>
                <a:ea typeface="+mn-ea"/>
                <a:cs typeface="+mn-cs"/>
              </a:rPr>
              <a:t>Omställningsfonden informerar om:</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Omställningsstödet</a:t>
            </a:r>
            <a:endParaRPr kumimoji="0" lang="sv-SE" sz="1000" b="0" i="0" u="none" strike="noStrike" kern="1200" cap="none" spc="0" normalizeH="0" baseline="0" noProof="0" dirty="0">
              <a:ln>
                <a:noFill/>
              </a:ln>
              <a:solidFill>
                <a:srgbClr val="000000"/>
              </a:solidFill>
              <a:effectLst/>
              <a:uLnTx/>
              <a:uFillTx/>
              <a:latin typeface="Calibri"/>
              <a:ea typeface="+mn-ea"/>
              <a:cs typeface="+mn-cs"/>
            </a:endParaRP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Att ekonomiska förmåner inte ingår</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Vikten av att säkerställa SGI</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Vikten av att ha läkarintyg till a-kassan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5" name="Pil: sparr 64">
            <a:extLst>
              <a:ext uri="{FF2B5EF4-FFF2-40B4-BE49-F238E27FC236}">
                <a16:creationId xmlns:a16="http://schemas.microsoft.com/office/drawing/2014/main" id="{69FD333B-AA19-423F-994A-25EB7DCB5EA6}"/>
              </a:ext>
            </a:extLst>
          </p:cNvPr>
          <p:cNvSpPr/>
          <p:nvPr/>
        </p:nvSpPr>
        <p:spPr>
          <a:xfrm rot="5400000">
            <a:off x="9198113" y="1639390"/>
            <a:ext cx="407583" cy="49768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6" name="Pil: sparr 65">
            <a:extLst>
              <a:ext uri="{FF2B5EF4-FFF2-40B4-BE49-F238E27FC236}">
                <a16:creationId xmlns:a16="http://schemas.microsoft.com/office/drawing/2014/main" id="{89AE563D-1AE9-4DEB-8D0F-D86646DD688E}"/>
              </a:ext>
            </a:extLst>
          </p:cNvPr>
          <p:cNvSpPr/>
          <p:nvPr/>
        </p:nvSpPr>
        <p:spPr>
          <a:xfrm rot="5400000">
            <a:off x="9201654" y="3974318"/>
            <a:ext cx="407583" cy="49768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7" name="textruta 66">
            <a:extLst>
              <a:ext uri="{FF2B5EF4-FFF2-40B4-BE49-F238E27FC236}">
                <a16:creationId xmlns:a16="http://schemas.microsoft.com/office/drawing/2014/main" id="{CAFE286B-7962-4A51-976A-18224A391AD9}"/>
              </a:ext>
            </a:extLst>
          </p:cNvPr>
          <p:cNvSpPr txBox="1"/>
          <p:nvPr/>
        </p:nvSpPr>
        <p:spPr>
          <a:xfrm>
            <a:off x="7381611" y="4557364"/>
            <a:ext cx="3801041" cy="1292662"/>
          </a:xfrm>
          <a:prstGeom prst="rect">
            <a:avLst/>
          </a:prstGeom>
          <a:noFill/>
        </p:spPr>
        <p:txBody>
          <a:bodyPr wrap="square">
            <a:spAutoFit/>
          </a:bodyPr>
          <a:lstStyle/>
          <a:p>
            <a:pPr marL="315912"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Dialog med arbetstagaren/fackliga ombud inför överenskommelsen sker hos arbetsgivaren.</a:t>
            </a:r>
          </a:p>
          <a:p>
            <a:pPr marL="315912"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a:ea typeface="+mn-ea"/>
              <a:cs typeface="+mn-cs"/>
            </a:endParaRPr>
          </a:p>
          <a:p>
            <a:pPr marL="315912"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000000"/>
                </a:solidFill>
                <a:effectLst/>
                <a:uLnTx/>
                <a:uFillTx/>
                <a:latin typeface="Calibri"/>
                <a:ea typeface="+mn-ea"/>
                <a:cs typeface="+mn-cs"/>
              </a:rPr>
              <a:t>Överenskommelse erbjuds. </a:t>
            </a:r>
          </a:p>
        </p:txBody>
      </p:sp>
      <p:sp>
        <p:nvSpPr>
          <p:cNvPr id="19" name="Pil: sparr 18">
            <a:extLst>
              <a:ext uri="{FF2B5EF4-FFF2-40B4-BE49-F238E27FC236}">
                <a16:creationId xmlns:a16="http://schemas.microsoft.com/office/drawing/2014/main" id="{41789609-41D5-4D75-90D7-337A339A1704}"/>
              </a:ext>
            </a:extLst>
          </p:cNvPr>
          <p:cNvSpPr/>
          <p:nvPr/>
        </p:nvSpPr>
        <p:spPr>
          <a:xfrm rot="5400000">
            <a:off x="9264285" y="5947769"/>
            <a:ext cx="407583" cy="49768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2" name="Grupp 1">
            <a:extLst>
              <a:ext uri="{FF2B5EF4-FFF2-40B4-BE49-F238E27FC236}">
                <a16:creationId xmlns:a16="http://schemas.microsoft.com/office/drawing/2014/main" id="{3596D423-22CD-D673-EA28-31C1221655CA}"/>
              </a:ext>
            </a:extLst>
          </p:cNvPr>
          <p:cNvGrpSpPr/>
          <p:nvPr/>
        </p:nvGrpSpPr>
        <p:grpSpPr>
          <a:xfrm>
            <a:off x="520823" y="220436"/>
            <a:ext cx="10972800" cy="1799303"/>
            <a:chOff x="520823" y="220436"/>
            <a:chExt cx="10972800" cy="1799303"/>
          </a:xfrm>
        </p:grpSpPr>
        <p:sp>
          <p:nvSpPr>
            <p:cNvPr id="4" name="textruta 3">
              <a:extLst>
                <a:ext uri="{FF2B5EF4-FFF2-40B4-BE49-F238E27FC236}">
                  <a16:creationId xmlns:a16="http://schemas.microsoft.com/office/drawing/2014/main" id="{9E8EFEFB-1321-406A-2562-963E0C7FF917}"/>
                </a:ext>
              </a:extLst>
            </p:cNvPr>
            <p:cNvSpPr txBox="1"/>
            <p:nvPr/>
          </p:nvSpPr>
          <p:spPr>
            <a:xfrm>
              <a:off x="609598" y="220436"/>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FFFFFF"/>
                  </a:solidFill>
                  <a:effectLst/>
                  <a:uLnTx/>
                  <a:uFillTx/>
                  <a:latin typeface="Calibri Light"/>
                  <a:ea typeface="+mn-ea"/>
                  <a:cs typeface="+mn-cs"/>
                </a:rPr>
                <a:t>Omställningstöd</a:t>
              </a:r>
              <a:endParaRPr kumimoji="0" lang="sv-SE" sz="2400" b="1"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Rubrik 2">
              <a:extLst>
                <a:ext uri="{FF2B5EF4-FFF2-40B4-BE49-F238E27FC236}">
                  <a16:creationId xmlns:a16="http://schemas.microsoft.com/office/drawing/2014/main" id="{BFA85BC7-7D7A-5DCA-F10C-E759267E6F99}"/>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2400" b="1" i="0" u="none" strike="noStrike" kern="1200" cap="none" spc="0" normalizeH="0" baseline="0" noProof="0">
                  <a:ln>
                    <a:noFill/>
                  </a:ln>
                  <a:solidFill>
                    <a:srgbClr val="000000"/>
                  </a:solidFill>
                  <a:effectLst/>
                  <a:uLnTx/>
                  <a:uFillTx/>
                  <a:latin typeface="Calibri"/>
                  <a:ea typeface="+mj-ea"/>
                  <a:cs typeface="+mj-cs"/>
                </a:rPr>
                <a:t>Handlingsrutin vid överenskommelse om avslut på grund av nedsatt arbetsförmåga</a:t>
              </a:r>
            </a:p>
          </p:txBody>
        </p:sp>
      </p:grpSp>
      <p:sp>
        <p:nvSpPr>
          <p:cNvPr id="3" name="Rektangel: diagonala rundade hörn 2">
            <a:extLst>
              <a:ext uri="{FF2B5EF4-FFF2-40B4-BE49-F238E27FC236}">
                <a16:creationId xmlns:a16="http://schemas.microsoft.com/office/drawing/2014/main" id="{9CB578DD-FB55-91E5-4DD1-5E32D3ECFB12}"/>
              </a:ext>
            </a:extLst>
          </p:cNvPr>
          <p:cNvSpPr/>
          <p:nvPr/>
        </p:nvSpPr>
        <p:spPr>
          <a:xfrm>
            <a:off x="1278255" y="5132291"/>
            <a:ext cx="4730507" cy="1180827"/>
          </a:xfrm>
          <a:prstGeom prst="round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 name="textruta 5">
            <a:extLst>
              <a:ext uri="{FF2B5EF4-FFF2-40B4-BE49-F238E27FC236}">
                <a16:creationId xmlns:a16="http://schemas.microsoft.com/office/drawing/2014/main" id="{835D829E-F336-BD66-244E-88A1F6F07FA9}"/>
              </a:ext>
            </a:extLst>
          </p:cNvPr>
          <p:cNvSpPr txBox="1"/>
          <p:nvPr/>
        </p:nvSpPr>
        <p:spPr>
          <a:xfrm>
            <a:off x="1445443" y="5190771"/>
            <a:ext cx="43610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Calibri"/>
                <a:ea typeface="+mn-ea"/>
                <a:cs typeface="+mn-cs"/>
              </a:rPr>
              <a:t>Viktigt att tänka på: </a:t>
            </a:r>
            <a:br>
              <a:rPr kumimoji="0" lang="sv-SE" sz="1600" b="0" i="0" u="none" strike="noStrike" kern="1200" cap="none" spc="0" normalizeH="0" baseline="0" noProof="0" dirty="0">
                <a:ln>
                  <a:noFill/>
                </a:ln>
                <a:solidFill>
                  <a:srgbClr val="000000"/>
                </a:solidFill>
                <a:effectLst/>
                <a:uLnTx/>
                <a:uFillTx/>
                <a:latin typeface="Calibri"/>
                <a:ea typeface="+mn-ea"/>
                <a:cs typeface="+mn-cs"/>
              </a:rPr>
            </a:br>
            <a:r>
              <a:rPr kumimoji="0" lang="sv-SE" sz="1600" b="0" i="0" u="none" strike="noStrike" kern="1200" cap="none" spc="0" normalizeH="0" baseline="0" noProof="0" dirty="0">
                <a:ln>
                  <a:noFill/>
                </a:ln>
                <a:solidFill>
                  <a:srgbClr val="000000"/>
                </a:solidFill>
                <a:effectLst/>
                <a:uLnTx/>
                <a:uFillTx/>
                <a:latin typeface="Calibri"/>
                <a:ea typeface="+mn-ea"/>
                <a:cs typeface="+mn-cs"/>
              </a:rPr>
              <a:t>Informera medarbetaren om att hen behöver ett giltigt läkarutlåtande eller läkarintyg. Behöver vara daterat innan överenskommelsen signeras.</a:t>
            </a:r>
          </a:p>
        </p:txBody>
      </p:sp>
      <p:sp>
        <p:nvSpPr>
          <p:cNvPr id="8" name="Rektangel: ett hörn rundat 7">
            <a:extLst>
              <a:ext uri="{FF2B5EF4-FFF2-40B4-BE49-F238E27FC236}">
                <a16:creationId xmlns:a16="http://schemas.microsoft.com/office/drawing/2014/main" id="{0227E407-586A-CB85-1CCC-23A94AA6A91E}"/>
              </a:ext>
            </a:extLst>
          </p:cNvPr>
          <p:cNvSpPr/>
          <p:nvPr/>
        </p:nvSpPr>
        <p:spPr>
          <a:xfrm flipV="1">
            <a:off x="0" y="-11802"/>
            <a:ext cx="3256156" cy="830350"/>
          </a:xfrm>
          <a:prstGeom prst="round1Rect">
            <a:avLst>
              <a:gd name="adj" fmla="val 50000"/>
            </a:avLst>
          </a:prstGeom>
          <a:solidFill>
            <a:srgbClr val="EA504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 name="textruta 8">
            <a:extLst>
              <a:ext uri="{FF2B5EF4-FFF2-40B4-BE49-F238E27FC236}">
                <a16:creationId xmlns:a16="http://schemas.microsoft.com/office/drawing/2014/main" id="{F6E3ED08-4249-C30F-F909-AD4554648FBF}"/>
              </a:ext>
            </a:extLst>
          </p:cNvPr>
          <p:cNvSpPr txBox="1"/>
          <p:nvPr/>
        </p:nvSpPr>
        <p:spPr>
          <a:xfrm>
            <a:off x="609598" y="208634"/>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Calibri Light"/>
                <a:ea typeface="+mn-ea"/>
                <a:cs typeface="+mn-cs"/>
              </a:rPr>
              <a:t>Omställningsstöd</a:t>
            </a:r>
          </a:p>
        </p:txBody>
      </p:sp>
    </p:spTree>
    <p:extLst>
      <p:ext uri="{BB962C8B-B14F-4D97-AF65-F5344CB8AC3E}">
        <p14:creationId xmlns:p14="http://schemas.microsoft.com/office/powerpoint/2010/main" val="290649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ktangel: diagonala rundade hörn 25">
            <a:extLst>
              <a:ext uri="{FF2B5EF4-FFF2-40B4-BE49-F238E27FC236}">
                <a16:creationId xmlns:a16="http://schemas.microsoft.com/office/drawing/2014/main" id="{A1848931-2747-46C0-8502-A393764CFD28}"/>
              </a:ext>
            </a:extLst>
          </p:cNvPr>
          <p:cNvSpPr/>
          <p:nvPr/>
        </p:nvSpPr>
        <p:spPr>
          <a:xfrm>
            <a:off x="1474655" y="2370763"/>
            <a:ext cx="7558985" cy="3428001"/>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 name="textruta 10">
            <a:extLst>
              <a:ext uri="{FF2B5EF4-FFF2-40B4-BE49-F238E27FC236}">
                <a16:creationId xmlns:a16="http://schemas.microsoft.com/office/drawing/2014/main" id="{58CFDCF4-1352-45AE-97D1-17EBC15C2264}"/>
              </a:ext>
            </a:extLst>
          </p:cNvPr>
          <p:cNvSpPr txBox="1"/>
          <p:nvPr/>
        </p:nvSpPr>
        <p:spPr>
          <a:xfrm>
            <a:off x="3063246" y="2977159"/>
            <a:ext cx="5705526" cy="2277547"/>
          </a:xfrm>
          <a:prstGeom prst="rect">
            <a:avLst/>
          </a:prstGeom>
          <a:noFill/>
        </p:spPr>
        <p:txBody>
          <a:bodyPr wrap="square">
            <a:spAutoFit/>
          </a:bodyPr>
          <a:lstStyle/>
          <a:p>
            <a:pPr marL="30162" marR="0" lvl="1"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Calibri"/>
                <a:ea typeface="+mn-ea"/>
                <a:cs typeface="+mn-cs"/>
              </a:rPr>
              <a:t>Medarbetaren tackar ja:</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FFFFFF"/>
                </a:solidFill>
                <a:effectLst/>
                <a:uLnTx/>
                <a:uFillTx/>
                <a:latin typeface="Calibri"/>
                <a:ea typeface="+mn-ea"/>
                <a:cs typeface="+mn-cs"/>
              </a:rPr>
              <a:t>Avslut av anställningen genom en överenskommelse där omställning ingår. Grunden är nedsatt arbetsförmåga.</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FFFFFF"/>
              </a:solidFill>
              <a:effectLst/>
              <a:uLnTx/>
              <a:uFillTx/>
              <a:latin typeface="Calibri"/>
              <a:ea typeface="+mn-ea"/>
              <a:cs typeface="+mn-cs"/>
            </a:endParaRP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FFFFFF"/>
                </a:solidFill>
                <a:effectLst/>
                <a:uLnTx/>
                <a:uFillTx/>
                <a:latin typeface="Calibri"/>
                <a:ea typeface="+mn-ea"/>
                <a:cs typeface="+mn-cs"/>
              </a:rPr>
              <a:t>Arbetsgivaren anmäler medarbetaren till Omställningsfonden.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FFFFFF"/>
              </a:solidFill>
              <a:effectLst/>
              <a:uLnTx/>
              <a:uFillTx/>
              <a:latin typeface="Calibri"/>
              <a:ea typeface="+mn-ea"/>
              <a:cs typeface="+mn-cs"/>
            </a:endParaRP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srgbClr val="FFFFFF"/>
                </a:solidFill>
                <a:effectLst/>
                <a:uLnTx/>
                <a:uFillTx/>
                <a:latin typeface="Calibri"/>
                <a:ea typeface="+mn-ea"/>
                <a:cs typeface="+mn-cs"/>
              </a:rPr>
              <a:t>Vid godkänd anmälan kontaktar Omställningsfonden medarbetaren och arbetet startar. </a:t>
            </a:r>
          </a:p>
        </p:txBody>
      </p:sp>
      <p:pic>
        <p:nvPicPr>
          <p:cNvPr id="23" name="Bildobjekt 22">
            <a:extLst>
              <a:ext uri="{FF2B5EF4-FFF2-40B4-BE49-F238E27FC236}">
                <a16:creationId xmlns:a16="http://schemas.microsoft.com/office/drawing/2014/main" id="{4FF43C90-EF19-4A21-9570-C0A62AFD38F0}"/>
              </a:ext>
            </a:extLst>
          </p:cNvPr>
          <p:cNvPicPr>
            <a:picLocks noChangeAspect="1"/>
          </p:cNvPicPr>
          <p:nvPr/>
        </p:nvPicPr>
        <p:blipFill rotWithShape="1">
          <a:blip r:embed="rId3">
            <a:extLst>
              <a:ext uri="{28A0092B-C50C-407E-A947-70E740481C1C}">
                <a14:useLocalDpi xmlns:a14="http://schemas.microsoft.com/office/drawing/2010/main" val="0"/>
              </a:ext>
            </a:extLst>
          </a:blip>
          <a:srcRect l="9615" t="11109" r="10371" b="8877"/>
          <a:stretch/>
        </p:blipFill>
        <p:spPr>
          <a:xfrm>
            <a:off x="609600" y="3018461"/>
            <a:ext cx="2188779" cy="2194945"/>
          </a:xfrm>
          <a:prstGeom prst="ellipse">
            <a:avLst/>
          </a:prstGeom>
          <a:ln>
            <a:noFill/>
          </a:ln>
        </p:spPr>
      </p:pic>
      <p:grpSp>
        <p:nvGrpSpPr>
          <p:cNvPr id="2" name="Grupp 1">
            <a:extLst>
              <a:ext uri="{FF2B5EF4-FFF2-40B4-BE49-F238E27FC236}">
                <a16:creationId xmlns:a16="http://schemas.microsoft.com/office/drawing/2014/main" id="{C50437C6-CB70-F23E-90E1-0A1872AF1118}"/>
              </a:ext>
            </a:extLst>
          </p:cNvPr>
          <p:cNvGrpSpPr/>
          <p:nvPr/>
        </p:nvGrpSpPr>
        <p:grpSpPr>
          <a:xfrm>
            <a:off x="0" y="0"/>
            <a:ext cx="11493623" cy="2019739"/>
            <a:chOff x="0" y="0"/>
            <a:chExt cx="11493623" cy="2019739"/>
          </a:xfrm>
        </p:grpSpPr>
        <p:sp>
          <p:nvSpPr>
            <p:cNvPr id="3" name="Rektangel: ett hörn rundat 2">
              <a:extLst>
                <a:ext uri="{FF2B5EF4-FFF2-40B4-BE49-F238E27FC236}">
                  <a16:creationId xmlns:a16="http://schemas.microsoft.com/office/drawing/2014/main" id="{E210DE40-AC26-8E03-60FB-0A7FBBC51E62}"/>
                </a:ext>
              </a:extLst>
            </p:cNvPr>
            <p:cNvSpPr/>
            <p:nvPr/>
          </p:nvSpPr>
          <p:spPr>
            <a:xfrm flipV="1">
              <a:off x="0" y="0"/>
              <a:ext cx="3256156" cy="830350"/>
            </a:xfrm>
            <a:prstGeom prst="round1Rect">
              <a:avLst>
                <a:gd name="adj" fmla="val 50000"/>
              </a:avLst>
            </a:prstGeom>
            <a:solidFill>
              <a:srgbClr val="EA504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 name="textruta 3">
              <a:extLst>
                <a:ext uri="{FF2B5EF4-FFF2-40B4-BE49-F238E27FC236}">
                  <a16:creationId xmlns:a16="http://schemas.microsoft.com/office/drawing/2014/main" id="{B2D96B14-715D-2753-CF3B-B923D30EC635}"/>
                </a:ext>
              </a:extLst>
            </p:cNvPr>
            <p:cNvSpPr txBox="1"/>
            <p:nvPr/>
          </p:nvSpPr>
          <p:spPr>
            <a:xfrm>
              <a:off x="609598" y="220436"/>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Calibri Light"/>
                  <a:ea typeface="+mn-ea"/>
                  <a:cs typeface="+mn-cs"/>
                </a:rPr>
                <a:t>Omställningsstöd</a:t>
              </a:r>
            </a:p>
          </p:txBody>
        </p:sp>
        <p:sp>
          <p:nvSpPr>
            <p:cNvPr id="5" name="Rubrik 2">
              <a:extLst>
                <a:ext uri="{FF2B5EF4-FFF2-40B4-BE49-F238E27FC236}">
                  <a16:creationId xmlns:a16="http://schemas.microsoft.com/office/drawing/2014/main" id="{1B4C381C-1776-EA1C-4BEA-6B77F47775CE}"/>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2400" b="1" i="0" u="none" strike="noStrike" kern="1200" cap="none" spc="0" normalizeH="0" baseline="0" noProof="0" dirty="0">
                  <a:ln>
                    <a:noFill/>
                  </a:ln>
                  <a:solidFill>
                    <a:srgbClr val="000000"/>
                  </a:solidFill>
                  <a:effectLst/>
                  <a:uLnTx/>
                  <a:uFillTx/>
                  <a:latin typeface="Calibri"/>
                  <a:ea typeface="+mj-ea"/>
                  <a:cs typeface="+mj-cs"/>
                </a:rPr>
                <a:t>Handlingsrutin vid överenskommelse om avslut på grund av nedsatt arbetsförmåga</a:t>
              </a:r>
            </a:p>
          </p:txBody>
        </p:sp>
      </p:grpSp>
    </p:spTree>
    <p:extLst>
      <p:ext uri="{BB962C8B-B14F-4D97-AF65-F5344CB8AC3E}">
        <p14:creationId xmlns:p14="http://schemas.microsoft.com/office/powerpoint/2010/main" val="4131902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8D35B6D8-7BC5-165C-8390-B606EB2D39A4}"/>
              </a:ext>
            </a:extLst>
          </p:cNvPr>
          <p:cNvGrpSpPr/>
          <p:nvPr/>
        </p:nvGrpSpPr>
        <p:grpSpPr>
          <a:xfrm>
            <a:off x="4742800" y="1840709"/>
            <a:ext cx="3316000" cy="2457925"/>
            <a:chOff x="4892697" y="1845291"/>
            <a:chExt cx="3316000" cy="2457925"/>
          </a:xfrm>
        </p:grpSpPr>
        <p:sp>
          <p:nvSpPr>
            <p:cNvPr id="5" name="Rectangle 28">
              <a:extLst>
                <a:ext uri="{FF2B5EF4-FFF2-40B4-BE49-F238E27FC236}">
                  <a16:creationId xmlns:a16="http://schemas.microsoft.com/office/drawing/2014/main" id="{6263DB47-7410-4E01-BCC5-C18644833555}"/>
                </a:ext>
              </a:extLst>
            </p:cNvPr>
            <p:cNvSpPr/>
            <p:nvPr/>
          </p:nvSpPr>
          <p:spPr>
            <a:xfrm>
              <a:off x="4892697" y="1845291"/>
              <a:ext cx="3316000" cy="2457925"/>
            </a:xfrm>
            <a:prstGeom prst="rect">
              <a:avLst/>
            </a:prstGeom>
            <a:solidFill>
              <a:schemeClr val="accent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 name="textruta 16">
              <a:extLst>
                <a:ext uri="{FF2B5EF4-FFF2-40B4-BE49-F238E27FC236}">
                  <a16:creationId xmlns:a16="http://schemas.microsoft.com/office/drawing/2014/main" id="{27FD81E9-76E5-47A8-8D48-6DF9839AD795}"/>
                </a:ext>
              </a:extLst>
            </p:cNvPr>
            <p:cNvSpPr txBox="1"/>
            <p:nvPr/>
          </p:nvSpPr>
          <p:spPr>
            <a:xfrm>
              <a:off x="5035640" y="2113560"/>
              <a:ext cx="303011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Tillsvidareanställda och tidsbegränsat anställda inom: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rgbClr val="000000"/>
                </a:solidFill>
                <a:effectLst/>
                <a:uLnTx/>
                <a:uFillTx/>
                <a:latin typeface="Calibri"/>
                <a:ea typeface="+mn-ea"/>
                <a:cs typeface="+mn-cs"/>
              </a:endParaRP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Kommun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Region</a:t>
              </a:r>
            </a:p>
            <a:p>
              <a:pPr marL="373062"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Kommunalt företag </a:t>
              </a:r>
              <a:br>
                <a:rPr kumimoji="0" lang="sv-SE" sz="1800" b="0"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i </a:t>
              </a:r>
              <a:r>
                <a:rPr kumimoji="0" lang="sv-SE" sz="1800" b="0" i="0" u="none" strike="noStrike" kern="1200" cap="none" spc="0" normalizeH="0" baseline="0" noProof="0" dirty="0" err="1">
                  <a:ln>
                    <a:noFill/>
                  </a:ln>
                  <a:solidFill>
                    <a:srgbClr val="000000"/>
                  </a:solidFill>
                  <a:effectLst/>
                  <a:uLnTx/>
                  <a:uFillTx/>
                  <a:latin typeface="Calibri"/>
                  <a:ea typeface="+mn-ea"/>
                  <a:cs typeface="+mn-cs"/>
                </a:rPr>
                <a:t>Sobona</a:t>
              </a:r>
              <a:endParaRPr kumimoji="0" lang="sv-SE"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upp 11">
            <a:extLst>
              <a:ext uri="{FF2B5EF4-FFF2-40B4-BE49-F238E27FC236}">
                <a16:creationId xmlns:a16="http://schemas.microsoft.com/office/drawing/2014/main" id="{E4FAA373-82A0-FF69-14E8-6E0C24BAB3B5}"/>
              </a:ext>
            </a:extLst>
          </p:cNvPr>
          <p:cNvGrpSpPr/>
          <p:nvPr/>
        </p:nvGrpSpPr>
        <p:grpSpPr>
          <a:xfrm>
            <a:off x="6533533" y="4513798"/>
            <a:ext cx="4475245" cy="1716422"/>
            <a:chOff x="8345428" y="4401127"/>
            <a:chExt cx="2700944" cy="2055461"/>
          </a:xfrm>
        </p:grpSpPr>
        <p:sp>
          <p:nvSpPr>
            <p:cNvPr id="7" name="Rectangle 30">
              <a:extLst>
                <a:ext uri="{FF2B5EF4-FFF2-40B4-BE49-F238E27FC236}">
                  <a16:creationId xmlns:a16="http://schemas.microsoft.com/office/drawing/2014/main" id="{8E7DF831-67C9-43E5-BDCC-62C83998FD25}"/>
                </a:ext>
              </a:extLst>
            </p:cNvPr>
            <p:cNvSpPr/>
            <p:nvPr/>
          </p:nvSpPr>
          <p:spPr>
            <a:xfrm>
              <a:off x="8345428" y="4401127"/>
              <a:ext cx="2700944" cy="2055461"/>
            </a:xfrm>
            <a:prstGeom prst="rect">
              <a:avLst/>
            </a:prstGeom>
            <a:solidFill>
              <a:schemeClr val="accent1">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9" name="textruta 18">
              <a:extLst>
                <a:ext uri="{FF2B5EF4-FFF2-40B4-BE49-F238E27FC236}">
                  <a16:creationId xmlns:a16="http://schemas.microsoft.com/office/drawing/2014/main" id="{736C80D1-B189-46A9-BF83-27B6B5752952}"/>
                </a:ext>
              </a:extLst>
            </p:cNvPr>
            <p:cNvSpPr txBox="1"/>
            <p:nvPr/>
          </p:nvSpPr>
          <p:spPr>
            <a:xfrm>
              <a:off x="8406942" y="4670450"/>
              <a:ext cx="2218713" cy="143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Arbetat i genomsnitt:</a:t>
              </a:r>
              <a:br>
                <a:rPr kumimoji="0" lang="sv-SE" sz="1800" b="1" i="0" u="none" strike="noStrike" kern="1200" cap="none" spc="0" normalizeH="0" baseline="0" noProof="0" dirty="0">
                  <a:ln>
                    <a:noFill/>
                  </a:ln>
                  <a:solidFill>
                    <a:srgbClr val="000000"/>
                  </a:solidFill>
                  <a:effectLst/>
                  <a:uLnTx/>
                  <a:uFillTx/>
                  <a:latin typeface="Calibri"/>
                  <a:ea typeface="+mn-ea"/>
                  <a:cs typeface="+mn-cs"/>
                </a:rPr>
              </a:br>
              <a:r>
                <a:rPr kumimoji="0" lang="sv-SE" sz="1800" b="0" i="0" u="none" strike="noStrike" kern="1200" cap="none" spc="0" normalizeH="0" baseline="0" noProof="0" dirty="0">
                  <a:ln>
                    <a:noFill/>
                  </a:ln>
                  <a:solidFill>
                    <a:srgbClr val="000000"/>
                  </a:solidFill>
                  <a:effectLst/>
                  <a:uLnTx/>
                  <a:uFillTx/>
                  <a:latin typeface="Calibri"/>
                  <a:ea typeface="+mn-ea"/>
                  <a:cs typeface="+mn-cs"/>
                </a:rPr>
                <a:t>Minst 16h/v eller tjänat minst 17 750 kr/mån i minst 12 mån under en </a:t>
              </a:r>
              <a:r>
                <a:rPr kumimoji="0" lang="sv-SE" sz="1800" b="0" i="0" u="none" strike="noStrike" kern="1200" cap="none" spc="0" normalizeH="0" baseline="0" noProof="0" dirty="0" err="1">
                  <a:ln>
                    <a:noFill/>
                  </a:ln>
                  <a:solidFill>
                    <a:srgbClr val="000000"/>
                  </a:solidFill>
                  <a:effectLst/>
                  <a:uLnTx/>
                  <a:uFillTx/>
                  <a:latin typeface="Calibri"/>
                  <a:ea typeface="+mn-ea"/>
                  <a:cs typeface="+mn-cs"/>
                </a:rPr>
                <a:t>ramtid</a:t>
              </a:r>
              <a:r>
                <a:rPr kumimoji="0" lang="sv-SE" sz="1800" b="0" i="0" u="none" strike="noStrike" kern="1200" cap="none" spc="0" normalizeH="0" baseline="0" noProof="0" dirty="0">
                  <a:ln>
                    <a:noFill/>
                  </a:ln>
                  <a:solidFill>
                    <a:srgbClr val="000000"/>
                  </a:solidFill>
                  <a:effectLst/>
                  <a:uLnTx/>
                  <a:uFillTx/>
                  <a:latin typeface="Calibri"/>
                  <a:ea typeface="+mn-ea"/>
                  <a:cs typeface="+mn-cs"/>
                </a:rPr>
                <a:t> av 24 mån.</a:t>
              </a:r>
            </a:p>
          </p:txBody>
        </p:sp>
      </p:grpSp>
      <p:grpSp>
        <p:nvGrpSpPr>
          <p:cNvPr id="11" name="Grupp 10">
            <a:extLst>
              <a:ext uri="{FF2B5EF4-FFF2-40B4-BE49-F238E27FC236}">
                <a16:creationId xmlns:a16="http://schemas.microsoft.com/office/drawing/2014/main" id="{F02922C2-CDF5-FF6D-923D-3DE461C29B79}"/>
              </a:ext>
            </a:extLst>
          </p:cNvPr>
          <p:cNvGrpSpPr/>
          <p:nvPr/>
        </p:nvGrpSpPr>
        <p:grpSpPr>
          <a:xfrm>
            <a:off x="8307834" y="1840708"/>
            <a:ext cx="2700944" cy="2457925"/>
            <a:chOff x="8345428" y="1845289"/>
            <a:chExt cx="2700944" cy="2164151"/>
          </a:xfrm>
        </p:grpSpPr>
        <p:sp>
          <p:nvSpPr>
            <p:cNvPr id="6" name="Rectangle 29">
              <a:extLst>
                <a:ext uri="{FF2B5EF4-FFF2-40B4-BE49-F238E27FC236}">
                  <a16:creationId xmlns:a16="http://schemas.microsoft.com/office/drawing/2014/main" id="{24B1E466-0419-437D-8566-23FD42833F6E}"/>
                </a:ext>
              </a:extLst>
            </p:cNvPr>
            <p:cNvSpPr/>
            <p:nvPr/>
          </p:nvSpPr>
          <p:spPr>
            <a:xfrm>
              <a:off x="8345428" y="1845289"/>
              <a:ext cx="2700944" cy="2164151"/>
            </a:xfrm>
            <a:prstGeom prst="rect">
              <a:avLst/>
            </a:prstGeom>
            <a:solidFill>
              <a:schemeClr val="accent1">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textruta 20">
              <a:extLst>
                <a:ext uri="{FF2B5EF4-FFF2-40B4-BE49-F238E27FC236}">
                  <a16:creationId xmlns:a16="http://schemas.microsoft.com/office/drawing/2014/main" id="{7296331C-0785-4B96-9B55-73657FA9B4EF}"/>
                </a:ext>
              </a:extLst>
            </p:cNvPr>
            <p:cNvSpPr txBox="1"/>
            <p:nvPr/>
          </p:nvSpPr>
          <p:spPr>
            <a:xfrm>
              <a:off x="8511164" y="2081495"/>
              <a:ext cx="2369471" cy="154464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Calibri"/>
                  <a:ea typeface="+mn-ea"/>
                  <a:cs typeface="+mn-cs"/>
                </a:rPr>
                <a:t>Förstärkt stöd </a:t>
              </a:r>
              <a:r>
                <a:rPr kumimoji="0" lang="sv-SE" sz="1800" b="0" i="0" u="none" strike="noStrike" kern="1200" cap="none" spc="0" normalizeH="0" baseline="0" noProof="0" dirty="0">
                  <a:ln>
                    <a:noFill/>
                  </a:ln>
                  <a:solidFill>
                    <a:srgbClr val="000000"/>
                  </a:solidFill>
                  <a:effectLst/>
                  <a:uLnTx/>
                  <a:uFillTx/>
                  <a:latin typeface="Calibri"/>
                  <a:ea typeface="+mn-ea"/>
                  <a:cs typeface="+mn-cs"/>
                </a:rPr>
                <a:t>kan efter bedömning ges till arbetstagare som har </a:t>
              </a:r>
              <a:r>
                <a:rPr kumimoji="0" lang="sv-SE" sz="1800" b="1" i="0" u="none" strike="noStrike" kern="1200" cap="none" spc="0" normalizeH="0" baseline="0" noProof="0" dirty="0">
                  <a:ln>
                    <a:noFill/>
                  </a:ln>
                  <a:solidFill>
                    <a:srgbClr val="000000"/>
                  </a:solidFill>
                  <a:effectLst/>
                  <a:uLnTx/>
                  <a:uFillTx/>
                  <a:latin typeface="Calibri"/>
                  <a:ea typeface="+mn-ea"/>
                  <a:cs typeface="+mn-cs"/>
                </a:rPr>
                <a:t>särskilda behov </a:t>
              </a:r>
              <a:r>
                <a:rPr kumimoji="0" lang="sv-SE" sz="1800" b="0" i="0" u="none" strike="noStrike" kern="1200" cap="none" spc="0" normalizeH="0" baseline="0" noProof="0" dirty="0">
                  <a:ln>
                    <a:noFill/>
                  </a:ln>
                  <a:solidFill>
                    <a:srgbClr val="000000"/>
                  </a:solidFill>
                  <a:effectLst/>
                  <a:uLnTx/>
                  <a:uFillTx/>
                  <a:latin typeface="Calibri"/>
                  <a:ea typeface="+mn-ea"/>
                  <a:cs typeface="+mn-cs"/>
                </a:rPr>
                <a:t>av stöd till följd av </a:t>
              </a:r>
              <a:r>
                <a:rPr kumimoji="0" lang="sv-SE" sz="1800" b="1" i="0" u="none" strike="noStrike" kern="1200" cap="none" spc="0" normalizeH="0" baseline="0" noProof="0" dirty="0">
                  <a:ln>
                    <a:noFill/>
                  </a:ln>
                  <a:solidFill>
                    <a:srgbClr val="000000"/>
                  </a:solidFill>
                  <a:effectLst/>
                  <a:uLnTx/>
                  <a:uFillTx/>
                  <a:latin typeface="Calibri"/>
                  <a:ea typeface="+mn-ea"/>
                  <a:cs typeface="+mn-cs"/>
                </a:rPr>
                <a:t>sjukdom</a:t>
              </a:r>
              <a:r>
                <a:rPr kumimoji="0" lang="sv-SE" sz="1800" b="0" i="0" u="none" strike="noStrike" kern="1200" cap="none" spc="0" normalizeH="0" baseline="0" noProof="0" dirty="0">
                  <a:ln>
                    <a:noFill/>
                  </a:ln>
                  <a:solidFill>
                    <a:srgbClr val="000000"/>
                  </a:solidFill>
                  <a:effectLst/>
                  <a:uLnTx/>
                  <a:uFillTx/>
                  <a:latin typeface="Calibri"/>
                  <a:ea typeface="+mn-ea"/>
                  <a:cs typeface="+mn-cs"/>
                </a:rPr>
                <a:t>.</a:t>
              </a:r>
            </a:p>
          </p:txBody>
        </p:sp>
      </p:grpSp>
      <p:grpSp>
        <p:nvGrpSpPr>
          <p:cNvPr id="2" name="Grupp 1">
            <a:extLst>
              <a:ext uri="{FF2B5EF4-FFF2-40B4-BE49-F238E27FC236}">
                <a16:creationId xmlns:a16="http://schemas.microsoft.com/office/drawing/2014/main" id="{71BD4A9F-76D1-E827-9645-F326278E756A}"/>
              </a:ext>
            </a:extLst>
          </p:cNvPr>
          <p:cNvGrpSpPr/>
          <p:nvPr/>
        </p:nvGrpSpPr>
        <p:grpSpPr>
          <a:xfrm>
            <a:off x="609600" y="1845289"/>
            <a:ext cx="3884166" cy="2457925"/>
            <a:chOff x="609600" y="1845289"/>
            <a:chExt cx="3884166" cy="4118397"/>
          </a:xfrm>
          <a:solidFill>
            <a:schemeClr val="accent1"/>
          </a:solidFill>
        </p:grpSpPr>
        <p:sp>
          <p:nvSpPr>
            <p:cNvPr id="4" name="Rectangle 27">
              <a:extLst>
                <a:ext uri="{FF2B5EF4-FFF2-40B4-BE49-F238E27FC236}">
                  <a16:creationId xmlns:a16="http://schemas.microsoft.com/office/drawing/2014/main" id="{79121F42-A02E-4E38-A6F9-6BDF9A9AFF2F}"/>
                </a:ext>
              </a:extLst>
            </p:cNvPr>
            <p:cNvSpPr/>
            <p:nvPr/>
          </p:nvSpPr>
          <p:spPr>
            <a:xfrm>
              <a:off x="609600" y="1845289"/>
              <a:ext cx="3884166" cy="4118397"/>
            </a:xfrm>
            <a:prstGeom prst="rect">
              <a:avLst/>
            </a:prstGeom>
            <a:solidFill>
              <a:schemeClr val="accent1">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 </a:t>
              </a:r>
            </a:p>
          </p:txBody>
        </p:sp>
        <p:sp>
          <p:nvSpPr>
            <p:cNvPr id="23" name="textruta 22">
              <a:extLst>
                <a:ext uri="{FF2B5EF4-FFF2-40B4-BE49-F238E27FC236}">
                  <a16:creationId xmlns:a16="http://schemas.microsoft.com/office/drawing/2014/main" id="{0766115B-1732-4AE5-8B31-BD6E9CEEFED0}"/>
                </a:ext>
              </a:extLst>
            </p:cNvPr>
            <p:cNvSpPr txBox="1"/>
            <p:nvPr/>
          </p:nvSpPr>
          <p:spPr>
            <a:xfrm>
              <a:off x="719242" y="2490438"/>
              <a:ext cx="3697585" cy="281914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Inledande kartläggningssamtal, rådgivning, vägledning och validering.</a:t>
              </a:r>
            </a:p>
            <a:p>
              <a:pPr marL="0" marR="0" lvl="0" indent="0" algn="l" defTabSz="914400" rtl="0" eaLnBrk="1" fontAlgn="auto" latinLnBrk="0" hangingPunct="1">
                <a:lnSpc>
                  <a:spcPct val="100000"/>
                </a:lnSpc>
                <a:spcBef>
                  <a:spcPts val="160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Grunden till omställningsstöd för både </a:t>
              </a:r>
              <a:r>
                <a:rPr kumimoji="0" lang="sv-SE" sz="1800" b="1" i="0" u="none" strike="noStrike" kern="1200" cap="none" spc="0" normalizeH="0" baseline="0" noProof="0" dirty="0">
                  <a:ln>
                    <a:noFill/>
                  </a:ln>
                  <a:solidFill>
                    <a:srgbClr val="000000"/>
                  </a:solidFill>
                  <a:effectLst/>
                  <a:uLnTx/>
                  <a:uFillTx/>
                  <a:latin typeface="Calibri"/>
                  <a:ea typeface="+mn-ea"/>
                  <a:cs typeface="+mn-cs"/>
                </a:rPr>
                <a:t>tidsbegränsat anställda och tillsvidareanställda. </a:t>
              </a:r>
            </a:p>
          </p:txBody>
        </p:sp>
      </p:grpSp>
      <p:grpSp>
        <p:nvGrpSpPr>
          <p:cNvPr id="8" name="Grupp 7">
            <a:extLst>
              <a:ext uri="{FF2B5EF4-FFF2-40B4-BE49-F238E27FC236}">
                <a16:creationId xmlns:a16="http://schemas.microsoft.com/office/drawing/2014/main" id="{0FC450D0-DE26-B9DC-7317-D8CABCE7F47A}"/>
              </a:ext>
            </a:extLst>
          </p:cNvPr>
          <p:cNvGrpSpPr/>
          <p:nvPr/>
        </p:nvGrpSpPr>
        <p:grpSpPr>
          <a:xfrm>
            <a:off x="609600" y="4513799"/>
            <a:ext cx="5687959" cy="1716422"/>
            <a:chOff x="4397338" y="4740167"/>
            <a:chExt cx="3728548" cy="1716422"/>
          </a:xfrm>
        </p:grpSpPr>
        <p:sp>
          <p:nvSpPr>
            <p:cNvPr id="9" name="Rectangle 30">
              <a:extLst>
                <a:ext uri="{FF2B5EF4-FFF2-40B4-BE49-F238E27FC236}">
                  <a16:creationId xmlns:a16="http://schemas.microsoft.com/office/drawing/2014/main" id="{C74BD250-7FC7-2B9E-53D9-D8FA3284C3DF}"/>
                </a:ext>
              </a:extLst>
            </p:cNvPr>
            <p:cNvSpPr/>
            <p:nvPr/>
          </p:nvSpPr>
          <p:spPr>
            <a:xfrm>
              <a:off x="4397338" y="4740167"/>
              <a:ext cx="3728548" cy="1716422"/>
            </a:xfrm>
            <a:prstGeom prst="rect">
              <a:avLst/>
            </a:prstGeom>
            <a:solidFill>
              <a:schemeClr val="accent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 name="textruta 9">
              <a:extLst>
                <a:ext uri="{FF2B5EF4-FFF2-40B4-BE49-F238E27FC236}">
                  <a16:creationId xmlns:a16="http://schemas.microsoft.com/office/drawing/2014/main" id="{9417ABBA-0D05-108D-AF36-74F8EC87D910}"/>
                </a:ext>
              </a:extLst>
            </p:cNvPr>
            <p:cNvSpPr txBox="1"/>
            <p:nvPr/>
          </p:nvSpPr>
          <p:spPr>
            <a:xfrm>
              <a:off x="4469210" y="4965065"/>
              <a:ext cx="307660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a:ea typeface="+mn-ea"/>
                  <a:cs typeface="+mn-cs"/>
                </a:rPr>
                <a:t>Tidsbegränsat anställda och tillsvidare anställda som inte omfattas av utökade insatser </a:t>
              </a:r>
              <a:r>
                <a:rPr kumimoji="0" lang="sv-SE" sz="1800" b="1" i="0" u="none" strike="noStrike" kern="1200" cap="none" spc="0" normalizeH="0" baseline="0" noProof="0" dirty="0">
                  <a:ln>
                    <a:noFill/>
                  </a:ln>
                  <a:solidFill>
                    <a:srgbClr val="000000"/>
                  </a:solidFill>
                  <a:effectLst/>
                  <a:uLnTx/>
                  <a:uFillTx/>
                  <a:latin typeface="Calibri"/>
                  <a:ea typeface="+mn-ea"/>
                  <a:cs typeface="+mn-cs"/>
                </a:rPr>
                <a:t>ansöker själva </a:t>
              </a:r>
              <a:r>
                <a:rPr kumimoji="0" lang="sv-SE" sz="1800" b="0" i="0" u="none" strike="noStrike" kern="1200" cap="none" spc="0" normalizeH="0" baseline="0" noProof="0" dirty="0">
                  <a:ln>
                    <a:noFill/>
                  </a:ln>
                  <a:solidFill>
                    <a:srgbClr val="000000"/>
                  </a:solidFill>
                  <a:effectLst/>
                  <a:uLnTx/>
                  <a:uFillTx/>
                  <a:latin typeface="Calibri"/>
                  <a:ea typeface="+mn-ea"/>
                  <a:cs typeface="+mn-cs"/>
                </a:rPr>
                <a:t>till Omställningsfonden.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000000"/>
                </a:solidFill>
                <a:latin typeface="Calibri"/>
              </a:endParaRPr>
            </a:p>
          </p:txBody>
        </p:sp>
      </p:grpSp>
      <p:sp>
        <p:nvSpPr>
          <p:cNvPr id="15" name="textruta 14">
            <a:extLst>
              <a:ext uri="{FF2B5EF4-FFF2-40B4-BE49-F238E27FC236}">
                <a16:creationId xmlns:a16="http://schemas.microsoft.com/office/drawing/2014/main" id="{30891EF7-519E-313E-75A7-90C67A7E4262}"/>
              </a:ext>
            </a:extLst>
          </p:cNvPr>
          <p:cNvSpPr txBox="1"/>
          <p:nvPr/>
        </p:nvSpPr>
        <p:spPr>
          <a:xfrm>
            <a:off x="609598" y="220436"/>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Calibri Light"/>
                <a:ea typeface="+mn-ea"/>
                <a:cs typeface="+mn-cs"/>
              </a:rPr>
              <a:t>Omställningsstöd</a:t>
            </a:r>
          </a:p>
        </p:txBody>
      </p:sp>
      <p:grpSp>
        <p:nvGrpSpPr>
          <p:cNvPr id="16" name="Grupp 15">
            <a:extLst>
              <a:ext uri="{FF2B5EF4-FFF2-40B4-BE49-F238E27FC236}">
                <a16:creationId xmlns:a16="http://schemas.microsoft.com/office/drawing/2014/main" id="{436A2B60-7CF1-29A4-E214-298B3A72DC8D}"/>
              </a:ext>
            </a:extLst>
          </p:cNvPr>
          <p:cNvGrpSpPr/>
          <p:nvPr/>
        </p:nvGrpSpPr>
        <p:grpSpPr>
          <a:xfrm>
            <a:off x="0" y="0"/>
            <a:ext cx="11493623" cy="2019739"/>
            <a:chOff x="0" y="0"/>
            <a:chExt cx="11493623" cy="2019739"/>
          </a:xfrm>
        </p:grpSpPr>
        <p:sp>
          <p:nvSpPr>
            <p:cNvPr id="18" name="Rektangel: ett hörn rundat 17">
              <a:extLst>
                <a:ext uri="{FF2B5EF4-FFF2-40B4-BE49-F238E27FC236}">
                  <a16:creationId xmlns:a16="http://schemas.microsoft.com/office/drawing/2014/main" id="{DDFB8DB9-2BB1-76F9-630D-F9CB640F20A8}"/>
                </a:ext>
              </a:extLst>
            </p:cNvPr>
            <p:cNvSpPr/>
            <p:nvPr/>
          </p:nvSpPr>
          <p:spPr>
            <a:xfrm flipV="1">
              <a:off x="0" y="0"/>
              <a:ext cx="3256156" cy="830350"/>
            </a:xfrm>
            <a:prstGeom prst="round1Rect">
              <a:avLst>
                <a:gd name="adj" fmla="val 50000"/>
              </a:avLst>
            </a:prstGeom>
            <a:solidFill>
              <a:srgbClr val="EA504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0" name="textruta 19">
              <a:extLst>
                <a:ext uri="{FF2B5EF4-FFF2-40B4-BE49-F238E27FC236}">
                  <a16:creationId xmlns:a16="http://schemas.microsoft.com/office/drawing/2014/main" id="{B7ED8A30-22D7-5D5D-4660-4AE0B4390856}"/>
                </a:ext>
              </a:extLst>
            </p:cNvPr>
            <p:cNvSpPr txBox="1"/>
            <p:nvPr/>
          </p:nvSpPr>
          <p:spPr>
            <a:xfrm>
              <a:off x="609598" y="220436"/>
              <a:ext cx="2337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Calibri Light"/>
                  <a:ea typeface="+mn-ea"/>
                  <a:cs typeface="+mn-cs"/>
                </a:rPr>
                <a:t>Omställningsstöd</a:t>
              </a:r>
            </a:p>
          </p:txBody>
        </p:sp>
        <p:sp>
          <p:nvSpPr>
            <p:cNvPr id="22" name="Rubrik 2">
              <a:extLst>
                <a:ext uri="{FF2B5EF4-FFF2-40B4-BE49-F238E27FC236}">
                  <a16:creationId xmlns:a16="http://schemas.microsoft.com/office/drawing/2014/main" id="{A6D2D390-983C-A302-2A25-E0B3FB33F02A}"/>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Calibri"/>
                  <a:ea typeface="+mj-ea"/>
                  <a:cs typeface="+mj-cs"/>
                </a:rPr>
                <a:t>Omställningsstöd – villkor</a:t>
              </a:r>
            </a:p>
          </p:txBody>
        </p:sp>
      </p:grpSp>
    </p:spTree>
    <p:extLst>
      <p:ext uri="{BB962C8B-B14F-4D97-AF65-F5344CB8AC3E}">
        <p14:creationId xmlns:p14="http://schemas.microsoft.com/office/powerpoint/2010/main" val="107918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668083B-4AD6-75A0-E35F-7BD750879641}"/>
              </a:ext>
            </a:extLst>
          </p:cNvPr>
          <p:cNvPicPr>
            <a:picLocks noChangeAspect="1"/>
          </p:cNvPicPr>
          <p:nvPr/>
        </p:nvPicPr>
        <p:blipFill rotWithShape="1">
          <a:blip r:embed="rId3">
            <a:extLst>
              <a:ext uri="{28A0092B-C50C-407E-A947-70E740481C1C}">
                <a14:useLocalDpi xmlns:a14="http://schemas.microsoft.com/office/drawing/2010/main" val="0"/>
              </a:ext>
            </a:extLst>
          </a:blip>
          <a:srcRect l="15418" t="23732" r="1996" b="14280"/>
          <a:stretch/>
        </p:blipFill>
        <p:spPr>
          <a:xfrm>
            <a:off x="0" y="0"/>
            <a:ext cx="12192000" cy="6863520"/>
          </a:xfrm>
          <a:prstGeom prst="rect">
            <a:avLst/>
          </a:prstGeom>
        </p:spPr>
      </p:pic>
      <p:sp>
        <p:nvSpPr>
          <p:cNvPr id="16" name="Rektangel: rundade hörn 15">
            <a:extLst>
              <a:ext uri="{FF2B5EF4-FFF2-40B4-BE49-F238E27FC236}">
                <a16:creationId xmlns:a16="http://schemas.microsoft.com/office/drawing/2014/main" id="{F304F145-E692-FF98-D7CB-1307333FBF62}"/>
              </a:ext>
            </a:extLst>
          </p:cNvPr>
          <p:cNvSpPr/>
          <p:nvPr/>
        </p:nvSpPr>
        <p:spPr>
          <a:xfrm>
            <a:off x="538434" y="228766"/>
            <a:ext cx="6177677" cy="1930934"/>
          </a:xfrm>
          <a:prstGeom prst="roundRect">
            <a:avLst/>
          </a:prstGeom>
          <a:solidFill>
            <a:srgbClr val="22B2A6">
              <a:alpha val="9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Oval 14">
            <a:extLst>
              <a:ext uri="{FF2B5EF4-FFF2-40B4-BE49-F238E27FC236}">
                <a16:creationId xmlns:a16="http://schemas.microsoft.com/office/drawing/2014/main" id="{21F05285-6F64-4EA4-88A5-EE00E2B5AE68}"/>
              </a:ext>
            </a:extLst>
          </p:cNvPr>
          <p:cNvSpPr/>
          <p:nvPr/>
        </p:nvSpPr>
        <p:spPr>
          <a:xfrm>
            <a:off x="1578985" y="4350815"/>
            <a:ext cx="2210461" cy="2210462"/>
          </a:xfrm>
          <a:prstGeom prst="ellipse">
            <a:avLst/>
          </a:prstGeom>
          <a:solidFill>
            <a:srgbClr val="22B2A6">
              <a:alpha val="9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9">
            <a:extLst>
              <a:ext uri="{FF2B5EF4-FFF2-40B4-BE49-F238E27FC236}">
                <a16:creationId xmlns:a16="http://schemas.microsoft.com/office/drawing/2014/main" id="{25E3BE47-DD7B-4B2D-BA36-850ADEE728C3}"/>
              </a:ext>
            </a:extLst>
          </p:cNvPr>
          <p:cNvSpPr/>
          <p:nvPr/>
        </p:nvSpPr>
        <p:spPr>
          <a:xfrm>
            <a:off x="4990768" y="4353182"/>
            <a:ext cx="2210461" cy="2210462"/>
          </a:xfrm>
          <a:prstGeom prst="ellipse">
            <a:avLst/>
          </a:prstGeom>
          <a:solidFill>
            <a:srgbClr val="22B2A6">
              <a:alpha val="9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1">
            <a:extLst>
              <a:ext uri="{FF2B5EF4-FFF2-40B4-BE49-F238E27FC236}">
                <a16:creationId xmlns:a16="http://schemas.microsoft.com/office/drawing/2014/main" id="{918AF486-1D98-45AC-AC29-B1FFCD227AA3}"/>
              </a:ext>
            </a:extLst>
          </p:cNvPr>
          <p:cNvSpPr/>
          <p:nvPr/>
        </p:nvSpPr>
        <p:spPr>
          <a:xfrm>
            <a:off x="8377557" y="4350815"/>
            <a:ext cx="2210461" cy="2210462"/>
          </a:xfrm>
          <a:prstGeom prst="ellipse">
            <a:avLst/>
          </a:prstGeom>
          <a:solidFill>
            <a:srgbClr val="22B2A6">
              <a:alpha val="9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ruta 9">
            <a:extLst>
              <a:ext uri="{FF2B5EF4-FFF2-40B4-BE49-F238E27FC236}">
                <a16:creationId xmlns:a16="http://schemas.microsoft.com/office/drawing/2014/main" id="{C4F1FEFA-806F-4D74-814C-F90C236949ED}"/>
              </a:ext>
            </a:extLst>
          </p:cNvPr>
          <p:cNvSpPr txBox="1"/>
          <p:nvPr/>
        </p:nvSpPr>
        <p:spPr>
          <a:xfrm>
            <a:off x="1430302" y="4828129"/>
            <a:ext cx="2507828" cy="1323439"/>
          </a:xfrm>
          <a:prstGeom prst="rect">
            <a:avLst/>
          </a:prstGeom>
          <a:noFill/>
        </p:spPr>
        <p:txBody>
          <a:bodyPr wrap="square">
            <a:spAutoFit/>
          </a:bodyPr>
          <a:lstStyle/>
          <a:p>
            <a:pPr marL="357188" indent="-357188" algn="ctr"/>
            <a:r>
              <a:rPr lang="sv-SE" sz="2000" b="1">
                <a:solidFill>
                  <a:schemeClr val="bg1"/>
                </a:solidFill>
                <a:latin typeface="Calibri (Brödtext)"/>
              </a:rPr>
              <a:t>Ta vår hjälp i</a:t>
            </a:r>
          </a:p>
          <a:p>
            <a:pPr marL="357188" indent="-357188" algn="ctr"/>
            <a:r>
              <a:rPr lang="sv-SE" sz="2000" b="1">
                <a:solidFill>
                  <a:schemeClr val="bg1"/>
                </a:solidFill>
                <a:latin typeface="Calibri (Brödtext)"/>
              </a:rPr>
              <a:t>samband med</a:t>
            </a:r>
          </a:p>
          <a:p>
            <a:pPr marL="357188" indent="-357188" algn="ctr"/>
            <a:r>
              <a:rPr lang="sv-SE" sz="2000" b="1">
                <a:solidFill>
                  <a:schemeClr val="bg1"/>
                </a:solidFill>
                <a:latin typeface="Calibri (Brödtext)"/>
              </a:rPr>
              <a:t>omställning och</a:t>
            </a:r>
          </a:p>
          <a:p>
            <a:pPr marL="357188" indent="-357188" algn="ctr"/>
            <a:r>
              <a:rPr lang="sv-SE" sz="2000" b="1">
                <a:solidFill>
                  <a:schemeClr val="bg1"/>
                </a:solidFill>
                <a:latin typeface="Calibri (Brödtext)"/>
              </a:rPr>
              <a:t>förändringar</a:t>
            </a:r>
          </a:p>
        </p:txBody>
      </p:sp>
      <p:sp>
        <p:nvSpPr>
          <p:cNvPr id="13" name="textruta 12">
            <a:extLst>
              <a:ext uri="{FF2B5EF4-FFF2-40B4-BE49-F238E27FC236}">
                <a16:creationId xmlns:a16="http://schemas.microsoft.com/office/drawing/2014/main" id="{DFAD3229-D20E-41BD-952A-732A4DBB6F17}"/>
              </a:ext>
            </a:extLst>
          </p:cNvPr>
          <p:cNvSpPr txBox="1"/>
          <p:nvPr/>
        </p:nvSpPr>
        <p:spPr>
          <a:xfrm>
            <a:off x="8342931" y="4950582"/>
            <a:ext cx="2279715" cy="1015663"/>
          </a:xfrm>
          <a:prstGeom prst="rect">
            <a:avLst/>
          </a:prstGeom>
          <a:noFill/>
        </p:spPr>
        <p:txBody>
          <a:bodyPr wrap="square">
            <a:spAutoFit/>
          </a:bodyPr>
          <a:lstStyle/>
          <a:p>
            <a:pPr marL="357188" indent="-357188" algn="ctr"/>
            <a:r>
              <a:rPr lang="sv-SE" sz="2000" b="1">
                <a:solidFill>
                  <a:schemeClr val="bg1"/>
                </a:solidFill>
                <a:latin typeface="Calibri (Brödtext)"/>
              </a:rPr>
              <a:t>Partsneutrala och</a:t>
            </a:r>
          </a:p>
          <a:p>
            <a:pPr marL="357188" indent="-357188" algn="ctr"/>
            <a:r>
              <a:rPr lang="sv-SE" sz="2000" b="1">
                <a:solidFill>
                  <a:schemeClr val="bg1"/>
                </a:solidFill>
                <a:latin typeface="Calibri (Brödtext)"/>
              </a:rPr>
              <a:t>jobbar under</a:t>
            </a:r>
          </a:p>
          <a:p>
            <a:pPr marL="357188" indent="-357188" algn="ctr"/>
            <a:r>
              <a:rPr lang="sv-SE" sz="2000" b="1">
                <a:solidFill>
                  <a:schemeClr val="bg1"/>
                </a:solidFill>
                <a:latin typeface="Calibri (Brödtext)"/>
              </a:rPr>
              <a:t>sekretess</a:t>
            </a:r>
          </a:p>
        </p:txBody>
      </p:sp>
      <p:sp>
        <p:nvSpPr>
          <p:cNvPr id="15" name="textruta 14">
            <a:extLst>
              <a:ext uri="{FF2B5EF4-FFF2-40B4-BE49-F238E27FC236}">
                <a16:creationId xmlns:a16="http://schemas.microsoft.com/office/drawing/2014/main" id="{4B1B82B9-4E47-84A6-0A4A-63477F098BE3}"/>
              </a:ext>
            </a:extLst>
          </p:cNvPr>
          <p:cNvSpPr txBox="1"/>
          <p:nvPr/>
        </p:nvSpPr>
        <p:spPr>
          <a:xfrm>
            <a:off x="811594" y="905933"/>
            <a:ext cx="5701820" cy="1261884"/>
          </a:xfrm>
          <a:prstGeom prst="rect">
            <a:avLst/>
          </a:prstGeom>
          <a:noFill/>
        </p:spPr>
        <p:txBody>
          <a:bodyPr wrap="square" rtlCol="0">
            <a:spAutoFit/>
          </a:bodyPr>
          <a:lstStyle/>
          <a:p>
            <a:r>
              <a:rPr lang="sv-SE" sz="1500">
                <a:solidFill>
                  <a:schemeClr val="bg2"/>
                </a:solidFill>
                <a:latin typeface="Calibri" panose="020F0502020204030204" pitchFamily="34" charset="0"/>
                <a:cs typeface="Times New Roman" panose="02020603050405020304" pitchFamily="18" charset="0"/>
              </a:rPr>
              <a:t>Omställningsfonden öppnar möjligheter till framtidens arbetsliv för välfärdens medarbetare och arbetsgivare. Vi ger fler chansen till ett utvecklande arbetsliv genom kompetensutveckling och hjälper uppsagda till ny sysselsättning. </a:t>
            </a:r>
            <a:endParaRPr lang="sv-SE" sz="1500">
              <a:solidFill>
                <a:schemeClr val="bg2"/>
              </a:solidFill>
            </a:endParaRPr>
          </a:p>
          <a:p>
            <a:endParaRPr lang="sv-SE" sz="1600">
              <a:solidFill>
                <a:schemeClr val="bg2"/>
              </a:solidFill>
            </a:endParaRPr>
          </a:p>
        </p:txBody>
      </p:sp>
      <p:sp>
        <p:nvSpPr>
          <p:cNvPr id="17" name="textruta 16">
            <a:extLst>
              <a:ext uri="{FF2B5EF4-FFF2-40B4-BE49-F238E27FC236}">
                <a16:creationId xmlns:a16="http://schemas.microsoft.com/office/drawing/2014/main" id="{DE96AC8F-D6B8-F290-0113-50756F193686}"/>
              </a:ext>
            </a:extLst>
          </p:cNvPr>
          <p:cNvSpPr txBox="1"/>
          <p:nvPr/>
        </p:nvSpPr>
        <p:spPr>
          <a:xfrm>
            <a:off x="4885785" y="4796695"/>
            <a:ext cx="2420429" cy="1323439"/>
          </a:xfrm>
          <a:prstGeom prst="rect">
            <a:avLst/>
          </a:prstGeom>
          <a:noFill/>
        </p:spPr>
        <p:txBody>
          <a:bodyPr wrap="square">
            <a:spAutoFit/>
          </a:bodyPr>
          <a:lstStyle/>
          <a:p>
            <a:pPr algn="ctr"/>
            <a:r>
              <a:rPr lang="sv-SE" sz="2000" b="1">
                <a:solidFill>
                  <a:schemeClr val="bg1"/>
                </a:solidFill>
                <a:latin typeface="Calibri (Brödtext)"/>
              </a:rPr>
              <a:t>Utveckla organisation och medarbetare med stöd av oss</a:t>
            </a:r>
          </a:p>
        </p:txBody>
      </p:sp>
      <p:sp>
        <p:nvSpPr>
          <p:cNvPr id="19" name="Rubrik 2">
            <a:extLst>
              <a:ext uri="{FF2B5EF4-FFF2-40B4-BE49-F238E27FC236}">
                <a16:creationId xmlns:a16="http://schemas.microsoft.com/office/drawing/2014/main" id="{D8534021-99A2-5FFA-28AC-117B6D7689CB}"/>
              </a:ext>
            </a:extLst>
          </p:cNvPr>
          <p:cNvSpPr txBox="1">
            <a:spLocks/>
          </p:cNvSpPr>
          <p:nvPr/>
        </p:nvSpPr>
        <p:spPr>
          <a:xfrm>
            <a:off x="885684" y="394198"/>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solidFill>
                  <a:schemeClr val="bg1"/>
                </a:solidFill>
              </a:rPr>
              <a:t>Vi är er omställningsorganisation</a:t>
            </a:r>
            <a:endParaRPr lang="sv-SE" sz="3200">
              <a:solidFill>
                <a:schemeClr val="bg1"/>
              </a:solidFill>
            </a:endParaRPr>
          </a:p>
        </p:txBody>
      </p:sp>
    </p:spTree>
    <p:extLst>
      <p:ext uri="{BB962C8B-B14F-4D97-AF65-F5344CB8AC3E}">
        <p14:creationId xmlns:p14="http://schemas.microsoft.com/office/powerpoint/2010/main" val="3735476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8">
            <a:extLst>
              <a:ext uri="{FF2B5EF4-FFF2-40B4-BE49-F238E27FC236}">
                <a16:creationId xmlns:a16="http://schemas.microsoft.com/office/drawing/2014/main" id="{4DE8533C-B5E5-4F91-A381-FD0913A3E75A}"/>
              </a:ext>
            </a:extLst>
          </p:cNvPr>
          <p:cNvSpPr/>
          <p:nvPr/>
        </p:nvSpPr>
        <p:spPr>
          <a:xfrm>
            <a:off x="7758528" y="1867575"/>
            <a:ext cx="3381420" cy="4295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 name="Rubrik 3">
            <a:extLst>
              <a:ext uri="{FF2B5EF4-FFF2-40B4-BE49-F238E27FC236}">
                <a16:creationId xmlns:a16="http://schemas.microsoft.com/office/drawing/2014/main" id="{0031106C-B40C-4989-8682-9A4C11888812}"/>
              </a:ext>
            </a:extLst>
          </p:cNvPr>
          <p:cNvSpPr>
            <a:spLocks noGrp="1"/>
          </p:cNvSpPr>
          <p:nvPr>
            <p:ph type="title"/>
          </p:nvPr>
        </p:nvSpPr>
        <p:spPr>
          <a:xfrm>
            <a:off x="5075275" y="593806"/>
            <a:ext cx="2239921" cy="551883"/>
          </a:xfrm>
        </p:spPr>
        <p:txBody>
          <a:bodyPr/>
          <a:lstStyle/>
          <a:p>
            <a:r>
              <a:rPr lang="sv-SE" sz="3200"/>
              <a:t>Tack!</a:t>
            </a:r>
            <a:endParaRPr lang="sv-SE"/>
          </a:p>
        </p:txBody>
      </p:sp>
      <p:sp>
        <p:nvSpPr>
          <p:cNvPr id="6" name="Platshållare för text 5">
            <a:extLst>
              <a:ext uri="{FF2B5EF4-FFF2-40B4-BE49-F238E27FC236}">
                <a16:creationId xmlns:a16="http://schemas.microsoft.com/office/drawing/2014/main" id="{FC443855-3078-4CCF-99C7-8388FFB61A98}"/>
              </a:ext>
            </a:extLst>
          </p:cNvPr>
          <p:cNvSpPr>
            <a:spLocks noGrp="1"/>
          </p:cNvSpPr>
          <p:nvPr>
            <p:ph type="body" sz="quarter" idx="73"/>
          </p:nvPr>
        </p:nvSpPr>
        <p:spPr>
          <a:xfrm>
            <a:off x="2593040" y="1501596"/>
            <a:ext cx="3967557" cy="979197"/>
          </a:xfrm>
        </p:spPr>
        <p:txBody>
          <a:bodyPr/>
          <a:lstStyle/>
          <a:p>
            <a:r>
              <a:rPr lang="sv-SE" dirty="0" err="1"/>
              <a:t>Omställnings</a:t>
            </a:r>
            <a:r>
              <a:rPr lang="sv-SE" sz="1600" b="0" dirty="0" err="1">
                <a:solidFill>
                  <a:schemeClr val="tx1"/>
                </a:solidFill>
              </a:rPr>
              <a:t>ådgivare</a:t>
            </a:r>
            <a:br>
              <a:rPr lang="sv-SE" sz="1600" dirty="0">
                <a:solidFill>
                  <a:schemeClr val="tx1"/>
                </a:solidFill>
              </a:rPr>
            </a:br>
            <a:r>
              <a:rPr lang="sv-SE" sz="1600" b="0" dirty="0">
                <a:solidFill>
                  <a:schemeClr val="tx1"/>
                </a:solidFill>
              </a:rPr>
              <a:t>072 994 76 59</a:t>
            </a:r>
            <a:br>
              <a:rPr lang="sv-SE" sz="1600" b="0" dirty="0">
                <a:solidFill>
                  <a:schemeClr val="tx1"/>
                </a:solidFill>
              </a:rPr>
            </a:br>
            <a:r>
              <a:rPr lang="sv-SE" dirty="0">
                <a:solidFill>
                  <a:schemeClr val="accent1"/>
                </a:solidFill>
                <a:hlinkClick r:id="rId3">
                  <a:extLst>
                    <a:ext uri="{A12FA001-AC4F-418D-AE19-62706E023703}">
                      <ahyp:hlinkClr xmlns:ahyp="http://schemas.microsoft.com/office/drawing/2018/hyperlinkcolor" val="tx"/>
                    </a:ext>
                  </a:extLst>
                </a:hlinkClick>
              </a:rPr>
              <a:t>anna.brummer</a:t>
            </a:r>
            <a:r>
              <a:rPr lang="sv-SE" sz="1600" b="0" dirty="0">
                <a:solidFill>
                  <a:schemeClr val="accent1"/>
                </a:solidFill>
                <a:hlinkClick r:id="rId3">
                  <a:extLst>
                    <a:ext uri="{A12FA001-AC4F-418D-AE19-62706E023703}">
                      <ahyp:hlinkClr xmlns:ahyp="http://schemas.microsoft.com/office/drawing/2018/hyperlinkcolor" val="tx"/>
                    </a:ext>
                  </a:extLst>
                </a:hlinkClick>
              </a:rPr>
              <a:t>@omstallningsfonden.se</a:t>
            </a:r>
            <a:endParaRPr lang="sv-SE" dirty="0"/>
          </a:p>
        </p:txBody>
      </p:sp>
      <p:sp>
        <p:nvSpPr>
          <p:cNvPr id="7" name="Platshållare för text 6">
            <a:extLst>
              <a:ext uri="{FF2B5EF4-FFF2-40B4-BE49-F238E27FC236}">
                <a16:creationId xmlns:a16="http://schemas.microsoft.com/office/drawing/2014/main" id="{0FF13E68-7735-48A7-80AC-8813EBE70897}"/>
              </a:ext>
            </a:extLst>
          </p:cNvPr>
          <p:cNvSpPr>
            <a:spLocks noGrp="1"/>
          </p:cNvSpPr>
          <p:nvPr>
            <p:ph type="body" sz="quarter" idx="72"/>
          </p:nvPr>
        </p:nvSpPr>
        <p:spPr>
          <a:xfrm>
            <a:off x="2593040" y="1092766"/>
            <a:ext cx="3967557" cy="319598"/>
          </a:xfrm>
        </p:spPr>
        <p:txBody>
          <a:bodyPr/>
          <a:lstStyle/>
          <a:p>
            <a:r>
              <a:rPr lang="sv-SE" dirty="0"/>
              <a:t>Anna Brümmer</a:t>
            </a:r>
          </a:p>
        </p:txBody>
      </p:sp>
      <p:sp>
        <p:nvSpPr>
          <p:cNvPr id="8" name="Platshållare för text 7">
            <a:extLst>
              <a:ext uri="{FF2B5EF4-FFF2-40B4-BE49-F238E27FC236}">
                <a16:creationId xmlns:a16="http://schemas.microsoft.com/office/drawing/2014/main" id="{4B7FC0AB-CD75-4DEA-A316-F461410972D9}"/>
              </a:ext>
            </a:extLst>
          </p:cNvPr>
          <p:cNvSpPr>
            <a:spLocks noGrp="1"/>
          </p:cNvSpPr>
          <p:nvPr>
            <p:ph type="body" sz="quarter" idx="112"/>
          </p:nvPr>
        </p:nvSpPr>
        <p:spPr>
          <a:xfrm>
            <a:off x="2593040" y="5244157"/>
            <a:ext cx="3967557" cy="979197"/>
          </a:xfrm>
        </p:spPr>
        <p:txBody>
          <a:bodyPr>
            <a:normAutofit/>
          </a:bodyPr>
          <a:lstStyle/>
          <a:p>
            <a:r>
              <a:rPr lang="sv-SE" dirty="0"/>
              <a:t>Jobbsökarrådgivare</a:t>
            </a:r>
            <a:br>
              <a:rPr lang="sv-SE" dirty="0"/>
            </a:br>
            <a:r>
              <a:rPr lang="de-DE" dirty="0"/>
              <a:t>070 984 09 55</a:t>
            </a:r>
            <a:br>
              <a:rPr lang="sv-SE" dirty="0"/>
            </a:br>
            <a:r>
              <a:rPr lang="sv-SE" u="sng" dirty="0">
                <a:solidFill>
                  <a:schemeClr val="accent1"/>
                </a:solidFill>
              </a:rPr>
              <a:t>walid.alzafiri@omstallningsfonden.se </a:t>
            </a:r>
          </a:p>
          <a:p>
            <a:endParaRPr lang="sv-SE" dirty="0"/>
          </a:p>
        </p:txBody>
      </p:sp>
      <p:sp>
        <p:nvSpPr>
          <p:cNvPr id="9" name="Platshållare för text 8">
            <a:extLst>
              <a:ext uri="{FF2B5EF4-FFF2-40B4-BE49-F238E27FC236}">
                <a16:creationId xmlns:a16="http://schemas.microsoft.com/office/drawing/2014/main" id="{C837E806-4E62-404C-B5F1-0620E03592D6}"/>
              </a:ext>
            </a:extLst>
          </p:cNvPr>
          <p:cNvSpPr>
            <a:spLocks noGrp="1"/>
          </p:cNvSpPr>
          <p:nvPr>
            <p:ph type="body" sz="quarter" idx="113"/>
          </p:nvPr>
        </p:nvSpPr>
        <p:spPr>
          <a:xfrm>
            <a:off x="2593040" y="4859791"/>
            <a:ext cx="3967557" cy="319598"/>
          </a:xfrm>
        </p:spPr>
        <p:txBody>
          <a:bodyPr/>
          <a:lstStyle/>
          <a:p>
            <a:r>
              <a:rPr lang="sv-SE" dirty="0"/>
              <a:t>Walid </a:t>
            </a:r>
            <a:r>
              <a:rPr lang="sv-SE" dirty="0" err="1"/>
              <a:t>Alsafiri</a:t>
            </a:r>
            <a:endParaRPr lang="sv-SE" dirty="0"/>
          </a:p>
        </p:txBody>
      </p:sp>
      <p:sp>
        <p:nvSpPr>
          <p:cNvPr id="12" name="textruta 11">
            <a:extLst>
              <a:ext uri="{FF2B5EF4-FFF2-40B4-BE49-F238E27FC236}">
                <a16:creationId xmlns:a16="http://schemas.microsoft.com/office/drawing/2014/main" id="{9106B5DF-5F77-43BC-A245-6A61991692A3}"/>
              </a:ext>
            </a:extLst>
          </p:cNvPr>
          <p:cNvSpPr txBox="1"/>
          <p:nvPr/>
        </p:nvSpPr>
        <p:spPr>
          <a:xfrm>
            <a:off x="7804915" y="898622"/>
            <a:ext cx="329521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Calibri"/>
                <a:ea typeface="+mn-ea"/>
                <a:cs typeface="+mn-cs"/>
              </a:rPr>
              <a:t>Telefon växel: </a:t>
            </a:r>
            <a:r>
              <a:rPr kumimoji="0" lang="sv-SE" sz="2000" b="0" i="0" u="none" strike="noStrike" kern="1200" cap="none" spc="0" normalizeH="0" baseline="0" noProof="0" dirty="0">
                <a:ln>
                  <a:noFill/>
                </a:ln>
                <a:solidFill>
                  <a:srgbClr val="22B2A6"/>
                </a:solidFill>
                <a:effectLst/>
                <a:uLnTx/>
                <a:uFillTx/>
                <a:latin typeface="Calibri"/>
                <a:ea typeface="+mn-ea"/>
                <a:cs typeface="+mn-cs"/>
              </a:rPr>
              <a:t>08-452 79 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22B2A6"/>
                </a:solidFill>
                <a:effectLst/>
                <a:uLnTx/>
                <a:uFillTx/>
                <a:latin typeface="Calibri Light"/>
                <a:ea typeface="+mn-ea"/>
                <a:cs typeface="+mn-cs"/>
                <a:hlinkClick r:id="rId4">
                  <a:extLst>
                    <a:ext uri="{A12FA001-AC4F-418D-AE19-62706E023703}">
                      <ahyp:hlinkClr xmlns:ahyp="http://schemas.microsoft.com/office/drawing/2018/hyperlinkcolor" val="tx"/>
                    </a:ext>
                  </a:extLst>
                </a:hlinkClick>
              </a:rPr>
              <a:t>info@omstallningsfonden.se</a:t>
            </a:r>
            <a:endParaRPr kumimoji="0" lang="sv-SE" sz="2000" b="0" i="0" u="none" strike="noStrike" kern="1200" cap="none" spc="0" normalizeH="0" baseline="0" noProof="0" dirty="0">
              <a:ln>
                <a:noFill/>
              </a:ln>
              <a:solidFill>
                <a:srgbClr val="22B2A6"/>
              </a:solidFill>
              <a:effectLst/>
              <a:uLnTx/>
              <a:uFillTx/>
              <a:latin typeface="Calibri Light"/>
              <a:ea typeface="+mn-ea"/>
              <a:cs typeface="+mn-cs"/>
            </a:endParaRPr>
          </a:p>
        </p:txBody>
      </p:sp>
      <p:pic>
        <p:nvPicPr>
          <p:cNvPr id="18" name="Bildobjekt 17" descr="Logo-2C-128px-TM.png">
            <a:extLst>
              <a:ext uri="{FF2B5EF4-FFF2-40B4-BE49-F238E27FC236}">
                <a16:creationId xmlns:a16="http://schemas.microsoft.com/office/drawing/2014/main" id="{B543A8EE-B5BC-4804-ACB3-8370F52638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89724" y="3877380"/>
            <a:ext cx="562575" cy="504741"/>
          </a:xfrm>
          <a:prstGeom prst="rect">
            <a:avLst/>
          </a:prstGeom>
        </p:spPr>
      </p:pic>
      <p:pic>
        <p:nvPicPr>
          <p:cNvPr id="19" name="Bildobjekt 18" descr="FB-f.png">
            <a:extLst>
              <a:ext uri="{FF2B5EF4-FFF2-40B4-BE49-F238E27FC236}">
                <a16:creationId xmlns:a16="http://schemas.microsoft.com/office/drawing/2014/main" id="{5BF60342-A874-4911-B428-109D151854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12917" y="4674648"/>
            <a:ext cx="504741" cy="504741"/>
          </a:xfrm>
          <a:prstGeom prst="rect">
            <a:avLst/>
          </a:prstGeom>
        </p:spPr>
      </p:pic>
      <p:pic>
        <p:nvPicPr>
          <p:cNvPr id="20" name="Bildobjekt 19">
            <a:extLst>
              <a:ext uri="{FF2B5EF4-FFF2-40B4-BE49-F238E27FC236}">
                <a16:creationId xmlns:a16="http://schemas.microsoft.com/office/drawing/2014/main" id="{83BAF747-79BB-40C6-AF04-873F5C9E3B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9753" y="3226775"/>
            <a:ext cx="502309" cy="376581"/>
          </a:xfrm>
          <a:prstGeom prst="rect">
            <a:avLst/>
          </a:prstGeom>
        </p:spPr>
      </p:pic>
      <p:pic>
        <p:nvPicPr>
          <p:cNvPr id="21" name="Bildobjekt 20">
            <a:extLst>
              <a:ext uri="{FF2B5EF4-FFF2-40B4-BE49-F238E27FC236}">
                <a16:creationId xmlns:a16="http://schemas.microsoft.com/office/drawing/2014/main" id="{2EB6E4B6-7B81-4177-8B63-03D4EE6477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89725" y="2499988"/>
            <a:ext cx="510418" cy="510418"/>
          </a:xfrm>
          <a:prstGeom prst="rect">
            <a:avLst/>
          </a:prstGeom>
        </p:spPr>
      </p:pic>
      <p:sp>
        <p:nvSpPr>
          <p:cNvPr id="23" name="textruta 22">
            <a:extLst>
              <a:ext uri="{FF2B5EF4-FFF2-40B4-BE49-F238E27FC236}">
                <a16:creationId xmlns:a16="http://schemas.microsoft.com/office/drawing/2014/main" id="{5C120382-9C41-424B-8D4D-1F32792B9365}"/>
              </a:ext>
            </a:extLst>
          </p:cNvPr>
          <p:cNvSpPr txBox="1"/>
          <p:nvPr/>
        </p:nvSpPr>
        <p:spPr>
          <a:xfrm>
            <a:off x="8589493" y="2646599"/>
            <a:ext cx="2076081" cy="2975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30000" noProof="0" dirty="0">
                <a:ln>
                  <a:noFill/>
                </a:ln>
                <a:solidFill>
                  <a:srgbClr val="000000"/>
                </a:solidFill>
                <a:effectLst/>
                <a:uLnTx/>
                <a:uFillTx/>
                <a:latin typeface="Calibri"/>
                <a:ea typeface="+mn-ea"/>
                <a:cs typeface="+mn-cs"/>
                <a:hlinkClick r:id="rId9"/>
              </a:rPr>
              <a:t>omstallningsfonden.se</a:t>
            </a:r>
            <a:endParaRPr kumimoji="0" lang="en-GB" sz="2000" b="0" i="0" u="none" strike="noStrike" kern="1200" cap="none" spc="0" normalizeH="0" baseline="30000" noProof="0" dirty="0">
              <a:ln>
                <a:noFill/>
              </a:ln>
              <a:solidFill>
                <a:srgbClr val="000000"/>
              </a:solidFill>
              <a:effectLst/>
              <a:uLnTx/>
              <a:uFillTx/>
              <a:latin typeface="Calibri"/>
              <a:ea typeface="+mn-ea"/>
              <a:cs typeface="+mn-cs"/>
            </a:endParaRPr>
          </a:p>
        </p:txBody>
      </p:sp>
      <p:sp>
        <p:nvSpPr>
          <p:cNvPr id="24" name="textruta 23">
            <a:extLst>
              <a:ext uri="{FF2B5EF4-FFF2-40B4-BE49-F238E27FC236}">
                <a16:creationId xmlns:a16="http://schemas.microsoft.com/office/drawing/2014/main" id="{8D14584D-78C1-493B-AAA0-BC1DA26D79F9}"/>
              </a:ext>
            </a:extLst>
          </p:cNvPr>
          <p:cNvSpPr txBox="1"/>
          <p:nvPr/>
        </p:nvSpPr>
        <p:spPr>
          <a:xfrm>
            <a:off x="8622624" y="3225101"/>
            <a:ext cx="2076081" cy="5027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30000" noProof="0">
                <a:ln>
                  <a:noFill/>
                </a:ln>
                <a:solidFill>
                  <a:srgbClr val="000000"/>
                </a:solidFill>
                <a:effectLst/>
                <a:uLnTx/>
                <a:uFillTx/>
                <a:latin typeface="Calibri"/>
                <a:ea typeface="+mn-ea"/>
                <a:cs typeface="+mn-cs"/>
                <a:hlinkClick r:id="rId10"/>
              </a:rPr>
              <a:t>Anmäl dig till vårt nyhetsbrev på hemsidan</a:t>
            </a:r>
            <a:endParaRPr kumimoji="0" lang="sv-SE" sz="2000" b="0" i="0" u="none" strike="noStrike" kern="1200" cap="none" spc="0" normalizeH="0" baseline="30000" noProof="0">
              <a:ln>
                <a:noFill/>
              </a:ln>
              <a:solidFill>
                <a:srgbClr val="000000"/>
              </a:solidFill>
              <a:effectLst/>
              <a:uLnTx/>
              <a:uFillTx/>
              <a:latin typeface="Calibri"/>
              <a:ea typeface="+mn-ea"/>
              <a:cs typeface="+mn-cs"/>
            </a:endParaRPr>
          </a:p>
        </p:txBody>
      </p:sp>
      <p:sp>
        <p:nvSpPr>
          <p:cNvPr id="25" name="textruta 24">
            <a:extLst>
              <a:ext uri="{FF2B5EF4-FFF2-40B4-BE49-F238E27FC236}">
                <a16:creationId xmlns:a16="http://schemas.microsoft.com/office/drawing/2014/main" id="{B1D3416C-C7AE-4291-8B53-B6F0F2BCF078}"/>
              </a:ext>
            </a:extLst>
          </p:cNvPr>
          <p:cNvSpPr txBox="1"/>
          <p:nvPr/>
        </p:nvSpPr>
        <p:spPr>
          <a:xfrm>
            <a:off x="8622624" y="3918452"/>
            <a:ext cx="1794233" cy="5027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30000" noProof="0">
                <a:ln>
                  <a:noFill/>
                </a:ln>
                <a:solidFill>
                  <a:srgbClr val="000000"/>
                </a:solidFill>
                <a:effectLst/>
                <a:uLnTx/>
                <a:uFillTx/>
                <a:latin typeface="Calibri"/>
                <a:ea typeface="+mn-ea"/>
                <a:cs typeface="+mn-cs"/>
                <a:hlinkClick r:id="rId11"/>
              </a:rPr>
              <a:t>linkedin.com/company/omstallningsfonden</a:t>
            </a:r>
            <a:endParaRPr kumimoji="0" lang="en-GB" sz="2000" b="0" i="0" u="none" strike="noStrike" kern="1200" cap="none" spc="0" normalizeH="0" baseline="30000" noProof="0">
              <a:ln>
                <a:noFill/>
              </a:ln>
              <a:solidFill>
                <a:srgbClr val="000000"/>
              </a:solidFill>
              <a:effectLst/>
              <a:uLnTx/>
              <a:uFillTx/>
              <a:latin typeface="Calibri"/>
              <a:ea typeface="+mn-ea"/>
              <a:cs typeface="+mn-cs"/>
            </a:endParaRPr>
          </a:p>
        </p:txBody>
      </p:sp>
      <p:sp>
        <p:nvSpPr>
          <p:cNvPr id="26" name="textruta 25">
            <a:extLst>
              <a:ext uri="{FF2B5EF4-FFF2-40B4-BE49-F238E27FC236}">
                <a16:creationId xmlns:a16="http://schemas.microsoft.com/office/drawing/2014/main" id="{30AF6709-64F3-4D8F-A7C6-377B642C71A9}"/>
              </a:ext>
            </a:extLst>
          </p:cNvPr>
          <p:cNvSpPr txBox="1"/>
          <p:nvPr/>
        </p:nvSpPr>
        <p:spPr>
          <a:xfrm>
            <a:off x="8671016" y="4741455"/>
            <a:ext cx="2548626" cy="5027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30000" noProof="0">
                <a:ln>
                  <a:noFill/>
                </a:ln>
                <a:solidFill>
                  <a:srgbClr val="000000"/>
                </a:solidFill>
                <a:effectLst/>
                <a:uLnTx/>
                <a:uFillTx/>
                <a:latin typeface="Calibri"/>
                <a:ea typeface="+mn-ea"/>
                <a:cs typeface="+mn-cs"/>
                <a:hlinkClick r:id="rId12"/>
              </a:rPr>
              <a:t>facebook.com/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30000" noProof="0">
                <a:ln>
                  <a:noFill/>
                </a:ln>
                <a:solidFill>
                  <a:srgbClr val="000000"/>
                </a:solidFill>
                <a:effectLst/>
                <a:uLnTx/>
                <a:uFillTx/>
                <a:latin typeface="Calibri"/>
                <a:ea typeface="+mn-ea"/>
                <a:cs typeface="+mn-cs"/>
                <a:hlinkClick r:id="rId12"/>
              </a:rPr>
              <a:t>Omstallningsfonden</a:t>
            </a:r>
            <a:endParaRPr kumimoji="0" lang="en-GB" sz="2000" b="0" i="0" u="none" strike="noStrike" kern="1200" cap="none" spc="0" normalizeH="0" baseline="30000" noProof="0">
              <a:ln>
                <a:noFill/>
              </a:ln>
              <a:solidFill>
                <a:srgbClr val="000000"/>
              </a:solidFill>
              <a:effectLst/>
              <a:uLnTx/>
              <a:uFillTx/>
              <a:latin typeface="Calibri"/>
              <a:ea typeface="+mn-ea"/>
              <a:cs typeface="+mn-cs"/>
            </a:endParaRPr>
          </a:p>
        </p:txBody>
      </p:sp>
      <p:pic>
        <p:nvPicPr>
          <p:cNvPr id="2050" name="Picture 2" descr="YouTube (channel) - Wikipedia">
            <a:extLst>
              <a:ext uri="{FF2B5EF4-FFF2-40B4-BE49-F238E27FC236}">
                <a16:creationId xmlns:a16="http://schemas.microsoft.com/office/drawing/2014/main" id="{FF86949C-3EE4-4B20-B42B-0527128F12B1}"/>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912" t="21088" r="9966" b="23127"/>
          <a:stretch/>
        </p:blipFill>
        <p:spPr bwMode="auto">
          <a:xfrm>
            <a:off x="7937917" y="5421220"/>
            <a:ext cx="733099" cy="5104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ruta 28">
            <a:extLst>
              <a:ext uri="{FF2B5EF4-FFF2-40B4-BE49-F238E27FC236}">
                <a16:creationId xmlns:a16="http://schemas.microsoft.com/office/drawing/2014/main" id="{FCD0F96B-0524-4C19-BA95-06E5C110FA13}"/>
              </a:ext>
            </a:extLst>
          </p:cNvPr>
          <p:cNvSpPr txBox="1"/>
          <p:nvPr/>
        </p:nvSpPr>
        <p:spPr>
          <a:xfrm>
            <a:off x="8696661" y="5465494"/>
            <a:ext cx="2000836" cy="5027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30000" noProof="0">
                <a:ln>
                  <a:noFill/>
                </a:ln>
                <a:solidFill>
                  <a:srgbClr val="000000"/>
                </a:solidFill>
                <a:effectLst/>
                <a:uLnTx/>
                <a:uFillTx/>
                <a:latin typeface="Calibri"/>
                <a:ea typeface="+mn-ea"/>
                <a:cs typeface="+mn-cs"/>
                <a:hlinkClick r:id="rId14"/>
              </a:rPr>
              <a:t>youtube.com/</a:t>
            </a:r>
            <a:br>
              <a:rPr kumimoji="0" lang="en-GB" sz="2000" b="0" i="0" u="none" strike="noStrike" kern="1200" cap="none" spc="0" normalizeH="0" baseline="30000" noProof="0">
                <a:ln>
                  <a:noFill/>
                </a:ln>
                <a:solidFill>
                  <a:srgbClr val="000000"/>
                </a:solidFill>
                <a:effectLst/>
                <a:uLnTx/>
                <a:uFillTx/>
                <a:latin typeface="Calibri"/>
                <a:ea typeface="+mn-ea"/>
                <a:cs typeface="+mn-cs"/>
                <a:hlinkClick r:id="rId14"/>
              </a:rPr>
            </a:br>
            <a:r>
              <a:rPr kumimoji="0" lang="en-GB" sz="2000" b="0" i="0" u="none" strike="noStrike" kern="1200" cap="none" spc="0" normalizeH="0" baseline="30000" noProof="0">
                <a:ln>
                  <a:noFill/>
                </a:ln>
                <a:solidFill>
                  <a:srgbClr val="000000"/>
                </a:solidFill>
                <a:effectLst/>
                <a:uLnTx/>
                <a:uFillTx/>
                <a:latin typeface="Calibri"/>
                <a:ea typeface="+mn-ea"/>
                <a:cs typeface="+mn-cs"/>
                <a:hlinkClick r:id="rId14"/>
              </a:rPr>
              <a:t>Omstallningsfonden</a:t>
            </a:r>
            <a:endParaRPr kumimoji="0" lang="en-GB" sz="2000" b="0" i="0" u="none" strike="noStrike" kern="1200" cap="none" spc="0" normalizeH="0" baseline="30000" noProof="0">
              <a:ln>
                <a:noFill/>
              </a:ln>
              <a:solidFill>
                <a:srgbClr val="000000"/>
              </a:solidFill>
              <a:effectLst/>
              <a:uLnTx/>
              <a:uFillTx/>
              <a:latin typeface="Calibri"/>
              <a:ea typeface="+mn-ea"/>
              <a:cs typeface="+mn-cs"/>
            </a:endParaRPr>
          </a:p>
        </p:txBody>
      </p:sp>
      <p:sp>
        <p:nvSpPr>
          <p:cNvPr id="28" name="textruta 27">
            <a:extLst>
              <a:ext uri="{FF2B5EF4-FFF2-40B4-BE49-F238E27FC236}">
                <a16:creationId xmlns:a16="http://schemas.microsoft.com/office/drawing/2014/main" id="{AFB5154C-099A-4985-8065-23DD8F8CE703}"/>
              </a:ext>
            </a:extLst>
          </p:cNvPr>
          <p:cNvSpPr txBox="1"/>
          <p:nvPr/>
        </p:nvSpPr>
        <p:spPr>
          <a:xfrm>
            <a:off x="7913778" y="1953297"/>
            <a:ext cx="1514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000000"/>
                </a:solidFill>
                <a:effectLst/>
                <a:uLnTx/>
                <a:uFillTx/>
                <a:latin typeface="Calibri Light"/>
                <a:ea typeface="+mn-ea"/>
                <a:cs typeface="+mn-cs"/>
              </a:rPr>
              <a:t>Följ oss:</a:t>
            </a:r>
          </a:p>
        </p:txBody>
      </p:sp>
      <p:cxnSp>
        <p:nvCxnSpPr>
          <p:cNvPr id="5" name="Rak koppling 4">
            <a:extLst>
              <a:ext uri="{FF2B5EF4-FFF2-40B4-BE49-F238E27FC236}">
                <a16:creationId xmlns:a16="http://schemas.microsoft.com/office/drawing/2014/main" id="{10A4C533-6579-4C09-B2C4-D3D2C2D9A9C9}"/>
              </a:ext>
            </a:extLst>
          </p:cNvPr>
          <p:cNvCxnSpPr/>
          <p:nvPr/>
        </p:nvCxnSpPr>
        <p:spPr>
          <a:xfrm>
            <a:off x="7758528" y="945273"/>
            <a:ext cx="0" cy="70788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latshållare för bild 9">
            <a:extLst>
              <a:ext uri="{FF2B5EF4-FFF2-40B4-BE49-F238E27FC236}">
                <a16:creationId xmlns:a16="http://schemas.microsoft.com/office/drawing/2014/main" id="{C574929E-7CDA-7AAD-11C8-63CA47F6B921}"/>
              </a:ext>
            </a:extLst>
          </p:cNvPr>
          <p:cNvPicPr>
            <a:picLocks noGrp="1" noChangeAspect="1"/>
          </p:cNvPicPr>
          <p:nvPr>
            <p:ph type="pic" sz="quarter" idx="67"/>
          </p:nvPr>
        </p:nvPicPr>
        <p:blipFill>
          <a:blip r:embed="rId15">
            <a:extLst>
              <a:ext uri="{28A0092B-C50C-407E-A947-70E740481C1C}">
                <a14:useLocalDpi xmlns:a14="http://schemas.microsoft.com/office/drawing/2010/main" val="0"/>
              </a:ext>
            </a:extLst>
          </a:blip>
          <a:srcRect l="14205" r="14205"/>
          <a:stretch/>
        </p:blipFill>
        <p:spPr>
          <a:xfrm>
            <a:off x="565865" y="528222"/>
            <a:ext cx="1768283" cy="1768283"/>
          </a:xfrm>
        </p:spPr>
      </p:pic>
      <p:pic>
        <p:nvPicPr>
          <p:cNvPr id="14" name="Platshållare för bild 13">
            <a:extLst>
              <a:ext uri="{FF2B5EF4-FFF2-40B4-BE49-F238E27FC236}">
                <a16:creationId xmlns:a16="http://schemas.microsoft.com/office/drawing/2014/main" id="{1379FC19-1549-5E17-C4D2-B45FC184775F}"/>
              </a:ext>
            </a:extLst>
          </p:cNvPr>
          <p:cNvPicPr>
            <a:picLocks noGrp="1" noChangeAspect="1"/>
          </p:cNvPicPr>
          <p:nvPr>
            <p:ph type="pic" sz="quarter" idx="111"/>
          </p:nvPr>
        </p:nvPicPr>
        <p:blipFill>
          <a:blip r:embed="rId16">
            <a:extLst>
              <a:ext uri="{28A0092B-C50C-407E-A947-70E740481C1C}">
                <a14:useLocalDpi xmlns:a14="http://schemas.microsoft.com/office/drawing/2010/main" val="0"/>
              </a:ext>
            </a:extLst>
          </a:blip>
          <a:srcRect l="14205" r="14205"/>
          <a:stretch/>
        </p:blipFill>
        <p:spPr>
          <a:xfrm>
            <a:off x="565865" y="4471793"/>
            <a:ext cx="1768283" cy="1768283"/>
          </a:xfrm>
        </p:spPr>
      </p:pic>
      <p:sp>
        <p:nvSpPr>
          <p:cNvPr id="2" name="Platshållare för text 7">
            <a:extLst>
              <a:ext uri="{FF2B5EF4-FFF2-40B4-BE49-F238E27FC236}">
                <a16:creationId xmlns:a16="http://schemas.microsoft.com/office/drawing/2014/main" id="{7DC37488-9F8E-326B-1FEC-0F6823CFEFA6}"/>
              </a:ext>
            </a:extLst>
          </p:cNvPr>
          <p:cNvSpPr txBox="1">
            <a:spLocks/>
          </p:cNvSpPr>
          <p:nvPr/>
        </p:nvSpPr>
        <p:spPr>
          <a:xfrm>
            <a:off x="2529757" y="3269879"/>
            <a:ext cx="3967557" cy="979197"/>
          </a:xfrm>
          <a:prstGeom prst="rect">
            <a:avLst/>
          </a:prstGeom>
        </p:spPr>
        <p:txBody>
          <a:bodyPr vert="horz" lIns="108000" tIns="0" rIns="0" bIns="0" rtlCol="0">
            <a:normAutofit/>
          </a:bodyPr>
          <a:lstStyle>
            <a:lvl1pPr marL="0" indent="0" algn="l" defTabSz="1219170" rtl="0" eaLnBrk="1" latinLnBrk="0" hangingPunct="1">
              <a:spcBef>
                <a:spcPts val="1067"/>
              </a:spcBef>
              <a:buClr>
                <a:schemeClr val="accent1"/>
              </a:buClr>
              <a:buFont typeface="Arial" pitchFamily="34" charset="0"/>
              <a:buNone/>
              <a:defRPr sz="1600"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sv-SE" dirty="0"/>
              <a:t>Jobbsökarrådgivare</a:t>
            </a:r>
            <a:br>
              <a:rPr lang="sv-SE" dirty="0"/>
            </a:br>
            <a:r>
              <a:rPr lang="de-DE" dirty="0"/>
              <a:t>073 086 65 89</a:t>
            </a:r>
            <a:br>
              <a:rPr lang="sv-SE" dirty="0"/>
            </a:br>
            <a:r>
              <a:rPr lang="sv-SE" dirty="0"/>
              <a:t> </a:t>
            </a:r>
            <a:r>
              <a:rPr lang="sv-SE" u="sng" dirty="0">
                <a:solidFill>
                  <a:schemeClr val="accent1"/>
                </a:solidFill>
              </a:rPr>
              <a:t>mirjam.matesic@omstallningsfonden.se</a:t>
            </a:r>
            <a:endParaRPr lang="sv-SE" dirty="0"/>
          </a:p>
        </p:txBody>
      </p:sp>
      <p:sp>
        <p:nvSpPr>
          <p:cNvPr id="3" name="Platshållare för text 8">
            <a:extLst>
              <a:ext uri="{FF2B5EF4-FFF2-40B4-BE49-F238E27FC236}">
                <a16:creationId xmlns:a16="http://schemas.microsoft.com/office/drawing/2014/main" id="{75013105-70D4-BB79-0FC8-63F5674F427D}"/>
              </a:ext>
            </a:extLst>
          </p:cNvPr>
          <p:cNvSpPr txBox="1">
            <a:spLocks/>
          </p:cNvSpPr>
          <p:nvPr/>
        </p:nvSpPr>
        <p:spPr>
          <a:xfrm>
            <a:off x="2519729" y="2833981"/>
            <a:ext cx="3967557" cy="319598"/>
          </a:xfrm>
          <a:prstGeom prst="rect">
            <a:avLst/>
          </a:prstGeom>
        </p:spPr>
        <p:txBody>
          <a:bodyPr vert="horz" lIns="108000" tIns="0" rIns="0" bIns="0" rtlCol="0" anchor="t" anchorCtr="0">
            <a:normAutofit/>
          </a:bodyPr>
          <a:lstStyle>
            <a:lvl1pPr marL="0" indent="0" algn="l" defTabSz="1219170" rtl="0" eaLnBrk="1" latinLnBrk="0" hangingPunct="1">
              <a:lnSpc>
                <a:spcPct val="100000"/>
              </a:lnSpc>
              <a:spcBef>
                <a:spcPts val="0"/>
              </a:spcBef>
              <a:buClr>
                <a:schemeClr val="accent1"/>
              </a:buClr>
              <a:buFont typeface="Arial" pitchFamily="34" charset="0"/>
              <a:buNone/>
              <a:defRPr sz="2000" b="0" kern="1200" cap="none" baseline="0">
                <a:solidFill>
                  <a:schemeClr val="accent1"/>
                </a:solidFill>
                <a:latin typeface="+mj-lt"/>
                <a:ea typeface="+mn-ea"/>
                <a:cs typeface="+mn-cs"/>
              </a:defRPr>
            </a:lvl1pPr>
            <a:lvl2pPr marL="0" indent="0" algn="l" defTabSz="1219170" rtl="0" eaLnBrk="1" latinLnBrk="0" hangingPunct="1">
              <a:lnSpc>
                <a:spcPct val="100000"/>
              </a:lnSpc>
              <a:spcBef>
                <a:spcPts val="1067"/>
              </a:spcBef>
              <a:buClr>
                <a:schemeClr val="accent1"/>
              </a:buClr>
              <a:buFont typeface="Arial" pitchFamily="34" charset="0"/>
              <a:buNone/>
              <a:defRPr sz="11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1100"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1100"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1100"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sv-SE" dirty="0"/>
              <a:t>Mirjam Matesic</a:t>
            </a:r>
          </a:p>
        </p:txBody>
      </p:sp>
      <p:pic>
        <p:nvPicPr>
          <p:cNvPr id="11" name="Platshållare för bild 13">
            <a:extLst>
              <a:ext uri="{FF2B5EF4-FFF2-40B4-BE49-F238E27FC236}">
                <a16:creationId xmlns:a16="http://schemas.microsoft.com/office/drawing/2014/main" id="{ED78B99F-F5BE-ADE9-8F85-963377D154F5}"/>
              </a:ext>
            </a:extLst>
          </p:cNvPr>
          <p:cNvPicPr>
            <a:picLocks noChangeAspect="1"/>
          </p:cNvPicPr>
          <p:nvPr/>
        </p:nvPicPr>
        <p:blipFill>
          <a:blip r:embed="rId17">
            <a:extLst>
              <a:ext uri="{28A0092B-C50C-407E-A947-70E740481C1C}">
                <a14:useLocalDpi xmlns:a14="http://schemas.microsoft.com/office/drawing/2010/main" val="0"/>
              </a:ext>
            </a:extLst>
          </a:blip>
          <a:srcRect l="14205" r="14205"/>
          <a:stretch/>
        </p:blipFill>
        <p:spPr>
          <a:xfrm>
            <a:off x="565865" y="2544858"/>
            <a:ext cx="1768283" cy="1768283"/>
          </a:xfrm>
          <a:prstGeom prst="ellipse">
            <a:avLst/>
          </a:prstGeom>
          <a:solidFill>
            <a:schemeClr val="bg1">
              <a:lumMod val="95000"/>
            </a:schemeClr>
          </a:solidFill>
        </p:spPr>
      </p:pic>
    </p:spTree>
    <p:extLst>
      <p:ext uri="{BB962C8B-B14F-4D97-AF65-F5344CB8AC3E}">
        <p14:creationId xmlns:p14="http://schemas.microsoft.com/office/powerpoint/2010/main" val="37077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5" name="Rubrik 2">
            <a:extLst>
              <a:ext uri="{FF2B5EF4-FFF2-40B4-BE49-F238E27FC236}">
                <a16:creationId xmlns:a16="http://schemas.microsoft.com/office/drawing/2014/main" id="{2077EF94-C4ED-2DB3-9B38-4F7F796F4826}"/>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Calibri"/>
                <a:ea typeface="+mj-ea"/>
                <a:cs typeface="+mj-cs"/>
              </a:rPr>
              <a:t>Agenda</a:t>
            </a:r>
          </a:p>
        </p:txBody>
      </p:sp>
      <p:sp>
        <p:nvSpPr>
          <p:cNvPr id="16" name="textruta 15">
            <a:extLst>
              <a:ext uri="{FF2B5EF4-FFF2-40B4-BE49-F238E27FC236}">
                <a16:creationId xmlns:a16="http://schemas.microsoft.com/office/drawing/2014/main" id="{6A12847D-481C-1988-998A-AC0C7F399ED7}"/>
              </a:ext>
            </a:extLst>
          </p:cNvPr>
          <p:cNvSpPr txBox="1"/>
          <p:nvPr/>
        </p:nvSpPr>
        <p:spPr>
          <a:xfrm>
            <a:off x="520823" y="2321465"/>
            <a:ext cx="10843863"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srgbClr val="000000"/>
                </a:solidFill>
                <a:effectLst/>
                <a:uLnTx/>
                <a:uFillTx/>
                <a:latin typeface="Calibri"/>
                <a:ea typeface="+mn-ea"/>
                <a:cs typeface="+mn-cs"/>
              </a:rPr>
              <a:t>Om Omställningsfonden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srgbClr val="000000"/>
                </a:solidFill>
                <a:effectLst/>
                <a:uLnTx/>
                <a:uFillTx/>
                <a:latin typeface="Calibri"/>
                <a:ea typeface="+mn-ea"/>
                <a:cs typeface="+mn-cs"/>
              </a:rPr>
              <a:t>Förebyggande insatser &amp; strategisk kompetensförsörjning</a:t>
            </a:r>
          </a:p>
          <a:p>
            <a:pPr marL="457200" indent="-457200">
              <a:buFont typeface="Arial" panose="020B0604020202020204" pitchFamily="34" charset="0"/>
              <a:buChar char="•"/>
              <a:defRPr/>
            </a:pPr>
            <a:r>
              <a:rPr kumimoji="0" lang="sv-SE" sz="3200" b="0" i="0" u="none" strike="noStrike" kern="1200" cap="none" spc="0" normalizeH="0" baseline="0" noProof="0" dirty="0">
                <a:ln>
                  <a:noFill/>
                </a:ln>
                <a:solidFill>
                  <a:srgbClr val="000000"/>
                </a:solidFill>
                <a:effectLst/>
                <a:uLnTx/>
                <a:uFillTx/>
                <a:latin typeface="Calibri"/>
                <a:ea typeface="+mn-ea"/>
                <a:cs typeface="+mn-cs"/>
              </a:rPr>
              <a:t>Stöd under anställning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srgbClr val="000000"/>
                </a:solidFill>
                <a:effectLst/>
                <a:uLnTx/>
                <a:uFillTx/>
                <a:latin typeface="Calibri"/>
                <a:ea typeface="+mn-ea"/>
                <a:cs typeface="+mn-cs"/>
              </a:rPr>
              <a:t>Stöd </a:t>
            </a:r>
            <a:r>
              <a:rPr lang="sv-SE" sz="3200" dirty="0">
                <a:solidFill>
                  <a:srgbClr val="000000"/>
                </a:solidFill>
                <a:latin typeface="Calibri"/>
              </a:rPr>
              <a:t>efter anställning</a:t>
            </a:r>
            <a:endParaRPr kumimoji="0" lang="sv-SE"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5152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F0AA69F7-6F37-4753-8CEB-A1E0E46A5F98}"/>
              </a:ext>
            </a:extLst>
          </p:cNvPr>
          <p:cNvSpPr txBox="1"/>
          <p:nvPr/>
        </p:nvSpPr>
        <p:spPr>
          <a:xfrm>
            <a:off x="5944349" y="451268"/>
            <a:ext cx="5638051" cy="255454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dirty="0">
                <a:ln>
                  <a:noFill/>
                </a:ln>
                <a:solidFill>
                  <a:schemeClr val="accent1"/>
                </a:solidFill>
                <a:effectLst/>
                <a:uLnTx/>
                <a:uFillTx/>
                <a:latin typeface="Calibri Light"/>
                <a:ea typeface="+mn-ea"/>
                <a:cs typeface="+mn-cs"/>
              </a:rPr>
              <a:t>Vi öppnar möjligheter till fram­tidens arbetsliv för välfärdens medarbetare och arbetsgivare.</a:t>
            </a:r>
          </a:p>
        </p:txBody>
      </p:sp>
      <p:sp>
        <p:nvSpPr>
          <p:cNvPr id="6" name="Rektangel: ett hörn rundat 5">
            <a:extLst>
              <a:ext uri="{FF2B5EF4-FFF2-40B4-BE49-F238E27FC236}">
                <a16:creationId xmlns:a16="http://schemas.microsoft.com/office/drawing/2014/main" id="{2DC8971C-C8C5-CB88-CD4C-63869DD971E2}"/>
              </a:ext>
            </a:extLst>
          </p:cNvPr>
          <p:cNvSpPr/>
          <p:nvPr/>
        </p:nvSpPr>
        <p:spPr>
          <a:xfrm flipV="1">
            <a:off x="-10791" y="0"/>
            <a:ext cx="4220935" cy="830350"/>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 name="textruta 8">
            <a:extLst>
              <a:ext uri="{FF2B5EF4-FFF2-40B4-BE49-F238E27FC236}">
                <a16:creationId xmlns:a16="http://schemas.microsoft.com/office/drawing/2014/main" id="{F99F63DB-52FC-342E-879A-C94AAF7B9DB7}"/>
              </a:ext>
            </a:extLst>
          </p:cNvPr>
          <p:cNvSpPr txBox="1"/>
          <p:nvPr/>
        </p:nvSpPr>
        <p:spPr>
          <a:xfrm>
            <a:off x="609598" y="220436"/>
            <a:ext cx="3333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Calibri Light"/>
                <a:ea typeface="+mn-ea"/>
                <a:cs typeface="+mn-cs"/>
              </a:rPr>
              <a:t>Om Omställningsfonden</a:t>
            </a:r>
          </a:p>
        </p:txBody>
      </p:sp>
      <p:pic>
        <p:nvPicPr>
          <p:cNvPr id="5" name="Bildobjekt 4" descr="En bild som visar person, utomhus, klädsel, grupp&#10;&#10;Automatiskt genererad beskrivning">
            <a:extLst>
              <a:ext uri="{FF2B5EF4-FFF2-40B4-BE49-F238E27FC236}">
                <a16:creationId xmlns:a16="http://schemas.microsoft.com/office/drawing/2014/main" id="{23BB3FCE-D410-8B8C-AF29-D1C782397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8" y="3190156"/>
            <a:ext cx="10522894" cy="3309421"/>
          </a:xfrm>
          <a:prstGeom prst="rect">
            <a:avLst/>
          </a:prstGeom>
        </p:spPr>
      </p:pic>
      <p:pic>
        <p:nvPicPr>
          <p:cNvPr id="10" name="Bildobjekt 9" descr="En bild som visar cirkel, Grafik&#10;&#10;Automatiskt genererad beskrivning">
            <a:extLst>
              <a:ext uri="{FF2B5EF4-FFF2-40B4-BE49-F238E27FC236}">
                <a16:creationId xmlns:a16="http://schemas.microsoft.com/office/drawing/2014/main" id="{B8EBD59D-4DE8-649B-70BE-43C59CC0A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471" y="-196181"/>
            <a:ext cx="1861843" cy="1861843"/>
          </a:xfrm>
          <a:prstGeom prst="rect">
            <a:avLst/>
          </a:prstGeom>
        </p:spPr>
      </p:pic>
    </p:spTree>
    <p:extLst>
      <p:ext uri="{BB962C8B-B14F-4D97-AF65-F5344CB8AC3E}">
        <p14:creationId xmlns:p14="http://schemas.microsoft.com/office/powerpoint/2010/main" val="74901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24755BC-C43E-0884-1951-F867FF9460C3}"/>
              </a:ext>
            </a:extLst>
          </p:cNvPr>
          <p:cNvSpPr>
            <a:spLocks noGrp="1"/>
          </p:cNvSpPr>
          <p:nvPr>
            <p:ph type="sldNum" sz="quarter" idx="12"/>
          </p:nvPr>
        </p:nvSpPr>
        <p:spPr/>
        <p:txBody>
          <a:bodyPr/>
          <a:lstStyle/>
          <a:p>
            <a:fld id="{94DA6F32-A9B6-40E3-8F6A-B518FCF14CBD}" type="slidenum">
              <a:rPr lang="sv-SE" smtClean="0"/>
              <a:t>5</a:t>
            </a:fld>
            <a:endParaRPr lang="sv-SE"/>
          </a:p>
        </p:txBody>
      </p:sp>
      <p:pic>
        <p:nvPicPr>
          <p:cNvPr id="16" name="Bildobjekt 15" descr="En bild som visar Människoansikte, person, klädsel, vägg&#10;&#10;Automatiskt genererad beskrivning">
            <a:hlinkClick r:id="rId3"/>
            <a:extLst>
              <a:ext uri="{FF2B5EF4-FFF2-40B4-BE49-F238E27FC236}">
                <a16:creationId xmlns:a16="http://schemas.microsoft.com/office/drawing/2014/main" id="{6038E449-2AFF-A855-7959-E22B5281F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915" y="1646175"/>
            <a:ext cx="6702317" cy="3752262"/>
          </a:xfrm>
          <a:prstGeom prst="rect">
            <a:avLst/>
          </a:prstGeom>
        </p:spPr>
      </p:pic>
      <p:sp>
        <p:nvSpPr>
          <p:cNvPr id="17" name="textruta 16">
            <a:extLst>
              <a:ext uri="{FF2B5EF4-FFF2-40B4-BE49-F238E27FC236}">
                <a16:creationId xmlns:a16="http://schemas.microsoft.com/office/drawing/2014/main" id="{69C895DD-BDE0-A32A-6044-BBA8188769EF}"/>
              </a:ext>
            </a:extLst>
          </p:cNvPr>
          <p:cNvSpPr txBox="1"/>
          <p:nvPr/>
        </p:nvSpPr>
        <p:spPr>
          <a:xfrm>
            <a:off x="2423627" y="5529066"/>
            <a:ext cx="3240055" cy="369332"/>
          </a:xfrm>
          <a:prstGeom prst="rect">
            <a:avLst/>
          </a:prstGeom>
          <a:noFill/>
        </p:spPr>
        <p:txBody>
          <a:bodyPr wrap="square">
            <a:spAutoFit/>
          </a:bodyPr>
          <a:lstStyle/>
          <a:p>
            <a:r>
              <a:rPr lang="sv-SE" dirty="0">
                <a:solidFill>
                  <a:schemeClr val="accent1"/>
                </a:solidFill>
                <a:hlinkClick r:id="rId3"/>
              </a:rPr>
              <a:t>Se filmen på vår hemsida &gt;&gt;</a:t>
            </a:r>
            <a:endParaRPr lang="sv-SE" dirty="0">
              <a:solidFill>
                <a:schemeClr val="accent1"/>
              </a:solidFill>
            </a:endParaRPr>
          </a:p>
        </p:txBody>
      </p:sp>
      <p:pic>
        <p:nvPicPr>
          <p:cNvPr id="18" name="Bild 17" descr="Videokamera kontur">
            <a:extLst>
              <a:ext uri="{FF2B5EF4-FFF2-40B4-BE49-F238E27FC236}">
                <a16:creationId xmlns:a16="http://schemas.microsoft.com/office/drawing/2014/main" id="{0A0D869B-3A45-C6C9-C2A5-5085CB9CF4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3544" y="3764760"/>
            <a:ext cx="1633677" cy="1633677"/>
          </a:xfrm>
          <a:prstGeom prst="rect">
            <a:avLst/>
          </a:prstGeom>
        </p:spPr>
      </p:pic>
      <p:sp>
        <p:nvSpPr>
          <p:cNvPr id="19" name="textruta 18">
            <a:extLst>
              <a:ext uri="{FF2B5EF4-FFF2-40B4-BE49-F238E27FC236}">
                <a16:creationId xmlns:a16="http://schemas.microsoft.com/office/drawing/2014/main" id="{F4DDE12A-C359-A38F-650F-484836D9449A}"/>
              </a:ext>
            </a:extLst>
          </p:cNvPr>
          <p:cNvSpPr txBox="1"/>
          <p:nvPr/>
        </p:nvSpPr>
        <p:spPr>
          <a:xfrm>
            <a:off x="2423627" y="869215"/>
            <a:ext cx="5597589" cy="677108"/>
          </a:xfrm>
          <a:prstGeom prst="rect">
            <a:avLst/>
          </a:prstGeom>
          <a:noFill/>
        </p:spPr>
        <p:txBody>
          <a:bodyPr wrap="square" rtlCol="0">
            <a:spAutoFit/>
          </a:bodyPr>
          <a:lstStyle/>
          <a:p>
            <a:r>
              <a:rPr lang="sv-SE" sz="2000" dirty="0">
                <a:latin typeface="+mj-lt"/>
              </a:rPr>
              <a:t>Se intervjun ”Från elevassistent till tandsköterska” </a:t>
            </a:r>
            <a:r>
              <a:rPr lang="sv-SE" dirty="0"/>
              <a:t>med Linda Öberg på omstallningsfonden.se</a:t>
            </a:r>
            <a:endParaRPr lang="sv-SE" sz="2000" dirty="0"/>
          </a:p>
        </p:txBody>
      </p:sp>
    </p:spTree>
    <p:extLst>
      <p:ext uri="{BB962C8B-B14F-4D97-AF65-F5344CB8AC3E}">
        <p14:creationId xmlns:p14="http://schemas.microsoft.com/office/powerpoint/2010/main" val="942028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Från elevassistent till tandsköterska">
            <a:hlinkClick r:id="" action="ppaction://media"/>
            <a:extLst>
              <a:ext uri="{FF2B5EF4-FFF2-40B4-BE49-F238E27FC236}">
                <a16:creationId xmlns:a16="http://schemas.microsoft.com/office/drawing/2014/main" id="{77095B37-80D0-82FA-6ADB-19A59FE79A8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278553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 name="Grupp 61">
            <a:extLst>
              <a:ext uri="{FF2B5EF4-FFF2-40B4-BE49-F238E27FC236}">
                <a16:creationId xmlns:a16="http://schemas.microsoft.com/office/drawing/2014/main" id="{E34ABA74-2439-AF0E-00DB-786119EC255F}"/>
              </a:ext>
            </a:extLst>
          </p:cNvPr>
          <p:cNvGrpSpPr/>
          <p:nvPr/>
        </p:nvGrpSpPr>
        <p:grpSpPr>
          <a:xfrm>
            <a:off x="10009504" y="3977921"/>
            <a:ext cx="1976783" cy="1901447"/>
            <a:chOff x="5428284" y="6249064"/>
            <a:chExt cx="1976783" cy="1901447"/>
          </a:xfrm>
        </p:grpSpPr>
        <p:sp>
          <p:nvSpPr>
            <p:cNvPr id="63" name="Oval 11">
              <a:extLst>
                <a:ext uri="{FF2B5EF4-FFF2-40B4-BE49-F238E27FC236}">
                  <a16:creationId xmlns:a16="http://schemas.microsoft.com/office/drawing/2014/main" id="{DB96416E-128A-0580-DB79-5F027625759B}"/>
                </a:ext>
              </a:extLst>
            </p:cNvPr>
            <p:cNvSpPr/>
            <p:nvPr/>
          </p:nvSpPr>
          <p:spPr>
            <a:xfrm>
              <a:off x="5428284" y="6249064"/>
              <a:ext cx="1976783" cy="1901447"/>
            </a:xfrm>
            <a:prstGeom prst="ellipse">
              <a:avLst/>
            </a:prstGeom>
            <a:solidFill>
              <a:srgbClr val="EA5045">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4" name="textruta 63">
              <a:extLst>
                <a:ext uri="{FF2B5EF4-FFF2-40B4-BE49-F238E27FC236}">
                  <a16:creationId xmlns:a16="http://schemas.microsoft.com/office/drawing/2014/main" id="{B5E5EDD2-CEA2-A4C2-33D7-2E7A0579E79F}"/>
                </a:ext>
              </a:extLst>
            </p:cNvPr>
            <p:cNvSpPr txBox="1"/>
            <p:nvPr/>
          </p:nvSpPr>
          <p:spPr>
            <a:xfrm>
              <a:off x="5529230" y="6881855"/>
              <a:ext cx="17748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Brödtext)"/>
                  <a:ea typeface="+mn-ea"/>
                  <a:cs typeface="+mn-cs"/>
                </a:rPr>
                <a:t>Stöttar medarbetare till ny sysselsättning när anställningen tar slut</a:t>
              </a:r>
              <a:endParaRPr kumimoji="0" lang="en-US" sz="12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37" name="Grupp 36">
            <a:extLst>
              <a:ext uri="{FF2B5EF4-FFF2-40B4-BE49-F238E27FC236}">
                <a16:creationId xmlns:a16="http://schemas.microsoft.com/office/drawing/2014/main" id="{B1422987-038A-4264-529C-78E56BB9F39C}"/>
              </a:ext>
            </a:extLst>
          </p:cNvPr>
          <p:cNvGrpSpPr/>
          <p:nvPr/>
        </p:nvGrpSpPr>
        <p:grpSpPr>
          <a:xfrm>
            <a:off x="6013746" y="3974375"/>
            <a:ext cx="1976783" cy="1901447"/>
            <a:chOff x="5428284" y="6249064"/>
            <a:chExt cx="1976783" cy="1901447"/>
          </a:xfrm>
        </p:grpSpPr>
        <p:sp>
          <p:nvSpPr>
            <p:cNvPr id="33" name="Oval 11">
              <a:extLst>
                <a:ext uri="{FF2B5EF4-FFF2-40B4-BE49-F238E27FC236}">
                  <a16:creationId xmlns:a16="http://schemas.microsoft.com/office/drawing/2014/main" id="{EEDE9B0B-BC76-C66C-AFEA-5C88A51CF8D0}"/>
                </a:ext>
              </a:extLst>
            </p:cNvPr>
            <p:cNvSpPr/>
            <p:nvPr/>
          </p:nvSpPr>
          <p:spPr>
            <a:xfrm>
              <a:off x="5428284" y="6249064"/>
              <a:ext cx="1976783" cy="1901447"/>
            </a:xfrm>
            <a:prstGeom prst="ellipse">
              <a:avLst/>
            </a:prstGeom>
            <a:solidFill>
              <a:srgbClr val="31287C">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6" name="textruta 35">
              <a:extLst>
                <a:ext uri="{FF2B5EF4-FFF2-40B4-BE49-F238E27FC236}">
                  <a16:creationId xmlns:a16="http://schemas.microsoft.com/office/drawing/2014/main" id="{6FC1A97A-43EE-989D-B560-AE15EA924537}"/>
                </a:ext>
              </a:extLst>
            </p:cNvPr>
            <p:cNvSpPr txBox="1"/>
            <p:nvPr/>
          </p:nvSpPr>
          <p:spPr>
            <a:xfrm>
              <a:off x="5529230" y="6602445"/>
              <a:ext cx="177488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Brödtext)"/>
                  <a:ea typeface="+mn-ea"/>
                  <a:cs typeface="+mn-cs"/>
                </a:rPr>
                <a:t>Studiestöd:</a:t>
              </a:r>
              <a:br>
                <a:rPr kumimoji="0" lang="sv-SE" sz="1200" b="1" i="0" u="none" strike="noStrike" kern="1200" cap="none" spc="0" normalizeH="0" baseline="0" noProof="0">
                  <a:ln>
                    <a:noFill/>
                  </a:ln>
                  <a:solidFill>
                    <a:srgbClr val="FFFFFF"/>
                  </a:solidFill>
                  <a:effectLst/>
                  <a:uLnTx/>
                  <a:uFillTx/>
                  <a:latin typeface="Calibri (Brödtext)"/>
                  <a:ea typeface="+mn-ea"/>
                  <a:cs typeface="+mn-cs"/>
                </a:rPr>
              </a:br>
              <a:r>
                <a:rPr kumimoji="0" lang="sv-SE" sz="1200" b="1" i="0" u="none" strike="noStrike" kern="1200" cap="none" spc="0" normalizeH="0" baseline="0" noProof="0">
                  <a:ln>
                    <a:noFill/>
                  </a:ln>
                  <a:solidFill>
                    <a:srgbClr val="FFFFFF"/>
                  </a:solidFill>
                  <a:effectLst/>
                  <a:uLnTx/>
                  <a:uFillTx/>
                  <a:latin typeface="Calibri (Brödtext)"/>
                  <a:ea typeface="+mn-ea"/>
                  <a:cs typeface="+mn-cs"/>
                </a:rPr>
                <a:t>Omställningsstudiestöd, kortvarigt studiestöd, kompletterande studiestöd, förlängt studiestöd</a:t>
              </a:r>
              <a:endParaRPr kumimoji="0" lang="en-US" sz="1200" b="0" i="0" u="none" strike="noStrike" kern="1200" cap="none" spc="0" normalizeH="0" baseline="0" noProof="0">
                <a:ln>
                  <a:noFill/>
                </a:ln>
                <a:solidFill>
                  <a:srgbClr val="FFFFFF"/>
                </a:solidFill>
                <a:effectLst/>
                <a:uLnTx/>
                <a:uFillTx/>
                <a:latin typeface="Calibri Light"/>
                <a:ea typeface="+mn-ea"/>
                <a:cs typeface="+mn-cs"/>
              </a:endParaRPr>
            </a:p>
          </p:txBody>
        </p:sp>
      </p:grpSp>
      <p:grpSp>
        <p:nvGrpSpPr>
          <p:cNvPr id="38" name="Grupp 37">
            <a:extLst>
              <a:ext uri="{FF2B5EF4-FFF2-40B4-BE49-F238E27FC236}">
                <a16:creationId xmlns:a16="http://schemas.microsoft.com/office/drawing/2014/main" id="{9097E456-3C55-327F-1867-50EDD350BCC5}"/>
              </a:ext>
            </a:extLst>
          </p:cNvPr>
          <p:cNvGrpSpPr/>
          <p:nvPr/>
        </p:nvGrpSpPr>
        <p:grpSpPr>
          <a:xfrm>
            <a:off x="2008283" y="3977924"/>
            <a:ext cx="1976784" cy="1901447"/>
            <a:chOff x="5428284" y="6249064"/>
            <a:chExt cx="1976783" cy="1901447"/>
          </a:xfrm>
        </p:grpSpPr>
        <p:sp>
          <p:nvSpPr>
            <p:cNvPr id="39" name="Oval 11">
              <a:extLst>
                <a:ext uri="{FF2B5EF4-FFF2-40B4-BE49-F238E27FC236}">
                  <a16:creationId xmlns:a16="http://schemas.microsoft.com/office/drawing/2014/main" id="{6D8A926A-AFB2-AC62-31B3-FDB049E18E4E}"/>
                </a:ext>
              </a:extLst>
            </p:cNvPr>
            <p:cNvSpPr/>
            <p:nvPr/>
          </p:nvSpPr>
          <p:spPr>
            <a:xfrm>
              <a:off x="5428284" y="6249064"/>
              <a:ext cx="1976783" cy="1901447"/>
            </a:xfrm>
            <a:prstGeom prst="ellipse">
              <a:avLst/>
            </a:prstGeom>
            <a:solidFill>
              <a:srgbClr val="90A6AC">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0" name="textruta 39">
              <a:extLst>
                <a:ext uri="{FF2B5EF4-FFF2-40B4-BE49-F238E27FC236}">
                  <a16:creationId xmlns:a16="http://schemas.microsoft.com/office/drawing/2014/main" id="{93B5C194-1155-B865-492C-379C567D1AC9}"/>
                </a:ext>
              </a:extLst>
            </p:cNvPr>
            <p:cNvSpPr txBox="1"/>
            <p:nvPr/>
          </p:nvSpPr>
          <p:spPr>
            <a:xfrm>
              <a:off x="5529230" y="6876621"/>
              <a:ext cx="17748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Brödtext)"/>
                  <a:ea typeface="+mn-ea"/>
                  <a:cs typeface="+mn-cs"/>
                </a:rPr>
                <a:t>Stöd vid arbete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Brödtext)"/>
                  <a:ea typeface="+mn-ea"/>
                  <a:cs typeface="+mn-cs"/>
                </a:rPr>
                <a:t>med strategisk kompetensförsörjning</a:t>
              </a:r>
              <a:endParaRPr kumimoji="0" lang="en-US" sz="1200" b="0" i="0" u="none" strike="noStrike" kern="1200" cap="none" spc="0" normalizeH="0" baseline="0" noProof="0">
                <a:ln>
                  <a:noFill/>
                </a:ln>
                <a:solidFill>
                  <a:srgbClr val="FFFFFF"/>
                </a:solidFill>
                <a:effectLst/>
                <a:uLnTx/>
                <a:uFillTx/>
                <a:latin typeface="Calibri Light"/>
                <a:ea typeface="+mn-ea"/>
                <a:cs typeface="+mn-cs"/>
              </a:endParaRPr>
            </a:p>
          </p:txBody>
        </p:sp>
      </p:grpSp>
      <p:grpSp>
        <p:nvGrpSpPr>
          <p:cNvPr id="41" name="Grupp 40">
            <a:extLst>
              <a:ext uri="{FF2B5EF4-FFF2-40B4-BE49-F238E27FC236}">
                <a16:creationId xmlns:a16="http://schemas.microsoft.com/office/drawing/2014/main" id="{C36A7AD5-EC33-D869-9A34-5251AFBC4062}"/>
              </a:ext>
            </a:extLst>
          </p:cNvPr>
          <p:cNvGrpSpPr/>
          <p:nvPr/>
        </p:nvGrpSpPr>
        <p:grpSpPr>
          <a:xfrm>
            <a:off x="4191367" y="3977921"/>
            <a:ext cx="1976783" cy="1901447"/>
            <a:chOff x="5428284" y="6249064"/>
            <a:chExt cx="1976783" cy="1901447"/>
          </a:xfrm>
        </p:grpSpPr>
        <p:sp>
          <p:nvSpPr>
            <p:cNvPr id="42" name="Oval 11">
              <a:extLst>
                <a:ext uri="{FF2B5EF4-FFF2-40B4-BE49-F238E27FC236}">
                  <a16:creationId xmlns:a16="http://schemas.microsoft.com/office/drawing/2014/main" id="{9CEAB5A4-DF67-7437-7DCA-9B774EC8F0F4}"/>
                </a:ext>
              </a:extLst>
            </p:cNvPr>
            <p:cNvSpPr/>
            <p:nvPr/>
          </p:nvSpPr>
          <p:spPr>
            <a:xfrm>
              <a:off x="5428284" y="6249064"/>
              <a:ext cx="1976783" cy="1901447"/>
            </a:xfrm>
            <a:prstGeom prst="ellipse">
              <a:avLst/>
            </a:prstGeom>
            <a:solidFill>
              <a:srgbClr val="31287C">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3" name="textruta 42">
              <a:extLst>
                <a:ext uri="{FF2B5EF4-FFF2-40B4-BE49-F238E27FC236}">
                  <a16:creationId xmlns:a16="http://schemas.microsoft.com/office/drawing/2014/main" id="{C94D2CB0-F42C-45EF-FBBB-AC6C4BE640DC}"/>
                </a:ext>
              </a:extLst>
            </p:cNvPr>
            <p:cNvSpPr txBox="1"/>
            <p:nvPr/>
          </p:nvSpPr>
          <p:spPr>
            <a:xfrm>
              <a:off x="5529230" y="6971680"/>
              <a:ext cx="177488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Brödtext)"/>
                  <a:ea typeface="+mn-ea"/>
                  <a:cs typeface="+mn-cs"/>
                </a:rPr>
                <a:t>Individuell vägledning, </a:t>
              </a:r>
              <a:br>
                <a:rPr kumimoji="0" lang="sv-SE" sz="1200" b="1" i="0" u="none" strike="noStrike" kern="1200" cap="none" spc="0" normalizeH="0" baseline="0" noProof="0" dirty="0">
                  <a:ln>
                    <a:noFill/>
                  </a:ln>
                  <a:solidFill>
                    <a:srgbClr val="FFFFFF"/>
                  </a:solidFill>
                  <a:effectLst/>
                  <a:uLnTx/>
                  <a:uFillTx/>
                  <a:latin typeface="Calibri (Brödtext)"/>
                  <a:ea typeface="+mn-ea"/>
                  <a:cs typeface="+mn-cs"/>
                </a:rPr>
              </a:br>
              <a:r>
                <a:rPr kumimoji="0" lang="sv-SE" sz="1200" b="1" i="0" u="none" strike="noStrike" kern="1200" cap="none" spc="0" normalizeH="0" baseline="0" noProof="0" dirty="0">
                  <a:ln>
                    <a:noFill/>
                  </a:ln>
                  <a:solidFill>
                    <a:srgbClr val="FFFFFF"/>
                  </a:solidFill>
                  <a:effectLst/>
                  <a:uLnTx/>
                  <a:uFillTx/>
                  <a:latin typeface="Calibri (Brödtext)"/>
                  <a:ea typeface="+mn-ea"/>
                  <a:cs typeface="+mn-cs"/>
                </a:rPr>
                <a:t>rådgivning, validering</a:t>
              </a:r>
              <a:endParaRPr kumimoji="0" lang="en-US" sz="12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44" name="Grupp 43">
            <a:extLst>
              <a:ext uri="{FF2B5EF4-FFF2-40B4-BE49-F238E27FC236}">
                <a16:creationId xmlns:a16="http://schemas.microsoft.com/office/drawing/2014/main" id="{09BFB924-A30C-5597-B3F0-D76B69C8FF18}"/>
              </a:ext>
            </a:extLst>
          </p:cNvPr>
          <p:cNvGrpSpPr/>
          <p:nvPr/>
        </p:nvGrpSpPr>
        <p:grpSpPr>
          <a:xfrm>
            <a:off x="185904" y="3981472"/>
            <a:ext cx="1976784" cy="1901447"/>
            <a:chOff x="5428284" y="6249064"/>
            <a:chExt cx="1976783" cy="1901447"/>
          </a:xfrm>
        </p:grpSpPr>
        <p:sp>
          <p:nvSpPr>
            <p:cNvPr id="45" name="Oval 11">
              <a:extLst>
                <a:ext uri="{FF2B5EF4-FFF2-40B4-BE49-F238E27FC236}">
                  <a16:creationId xmlns:a16="http://schemas.microsoft.com/office/drawing/2014/main" id="{BFDC9E3E-94EF-BAEC-CB6D-71C34C7ACC5F}"/>
                </a:ext>
              </a:extLst>
            </p:cNvPr>
            <p:cNvSpPr/>
            <p:nvPr/>
          </p:nvSpPr>
          <p:spPr>
            <a:xfrm>
              <a:off x="5428284" y="6249064"/>
              <a:ext cx="1976783" cy="1901447"/>
            </a:xfrm>
            <a:prstGeom prst="ellipse">
              <a:avLst/>
            </a:prstGeom>
            <a:solidFill>
              <a:srgbClr val="90A6AC">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6" name="textruta 45">
              <a:extLst>
                <a:ext uri="{FF2B5EF4-FFF2-40B4-BE49-F238E27FC236}">
                  <a16:creationId xmlns:a16="http://schemas.microsoft.com/office/drawing/2014/main" id="{9249DDA8-1191-AFD6-A119-0923CC56589A}"/>
                </a:ext>
              </a:extLst>
            </p:cNvPr>
            <p:cNvSpPr txBox="1"/>
            <p:nvPr/>
          </p:nvSpPr>
          <p:spPr>
            <a:xfrm>
              <a:off x="5529230" y="6876621"/>
              <a:ext cx="17748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FFFFFF"/>
                  </a:solidFill>
                  <a:effectLst/>
                  <a:uLnTx/>
                  <a:uFillTx/>
                  <a:latin typeface="Calibri (Brödtext)"/>
                  <a:ea typeface="+mn-ea"/>
                  <a:cs typeface="+mn-cs"/>
                </a:rPr>
                <a:t>Förebyggande insatser för att utvecklas och ställa om</a:t>
              </a:r>
            </a:p>
          </p:txBody>
        </p:sp>
      </p:grpSp>
      <p:grpSp>
        <p:nvGrpSpPr>
          <p:cNvPr id="47" name="Grupp 46">
            <a:extLst>
              <a:ext uri="{FF2B5EF4-FFF2-40B4-BE49-F238E27FC236}">
                <a16:creationId xmlns:a16="http://schemas.microsoft.com/office/drawing/2014/main" id="{B0DCAC79-1BB8-5320-687D-A76B4500188B}"/>
              </a:ext>
            </a:extLst>
          </p:cNvPr>
          <p:cNvGrpSpPr/>
          <p:nvPr/>
        </p:nvGrpSpPr>
        <p:grpSpPr>
          <a:xfrm>
            <a:off x="8187125" y="3977921"/>
            <a:ext cx="1976783" cy="1901447"/>
            <a:chOff x="5428284" y="6249064"/>
            <a:chExt cx="1976783" cy="1901447"/>
          </a:xfrm>
        </p:grpSpPr>
        <p:sp>
          <p:nvSpPr>
            <p:cNvPr id="48" name="Oval 11">
              <a:extLst>
                <a:ext uri="{FF2B5EF4-FFF2-40B4-BE49-F238E27FC236}">
                  <a16:creationId xmlns:a16="http://schemas.microsoft.com/office/drawing/2014/main" id="{8BF290B8-868B-8B1F-E551-605EF241F873}"/>
                </a:ext>
              </a:extLst>
            </p:cNvPr>
            <p:cNvSpPr/>
            <p:nvPr/>
          </p:nvSpPr>
          <p:spPr>
            <a:xfrm>
              <a:off x="5428284" y="6249064"/>
              <a:ext cx="1976783" cy="1901447"/>
            </a:xfrm>
            <a:prstGeom prst="ellipse">
              <a:avLst/>
            </a:prstGeom>
            <a:solidFill>
              <a:srgbClr val="EA5045">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9" name="textruta 48">
              <a:extLst>
                <a:ext uri="{FF2B5EF4-FFF2-40B4-BE49-F238E27FC236}">
                  <a16:creationId xmlns:a16="http://schemas.microsoft.com/office/drawing/2014/main" id="{74618182-624B-AAAE-225A-3969A5CDD01F}"/>
                </a:ext>
              </a:extLst>
            </p:cNvPr>
            <p:cNvSpPr txBox="1"/>
            <p:nvPr/>
          </p:nvSpPr>
          <p:spPr>
            <a:xfrm>
              <a:off x="5529230" y="6968954"/>
              <a:ext cx="177488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Brödtext)"/>
                  <a:ea typeface="+mn-ea"/>
                  <a:cs typeface="+mn-cs"/>
                </a:rPr>
                <a:t>Stöttar organisationen genom omställningen</a:t>
              </a:r>
              <a:endParaRPr kumimoji="0" lang="en-US" sz="12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50" name="Grupp 49">
            <a:extLst>
              <a:ext uri="{FF2B5EF4-FFF2-40B4-BE49-F238E27FC236}">
                <a16:creationId xmlns:a16="http://schemas.microsoft.com/office/drawing/2014/main" id="{53EF6639-2A8E-2182-4D34-A3FFAD141143}"/>
              </a:ext>
            </a:extLst>
          </p:cNvPr>
          <p:cNvGrpSpPr/>
          <p:nvPr/>
        </p:nvGrpSpPr>
        <p:grpSpPr>
          <a:xfrm>
            <a:off x="4727861" y="1742477"/>
            <a:ext cx="2722101" cy="2618361"/>
            <a:chOff x="5428284" y="6249064"/>
            <a:chExt cx="1976783" cy="1901447"/>
          </a:xfrm>
          <a:solidFill>
            <a:srgbClr val="31287C"/>
          </a:solidFill>
        </p:grpSpPr>
        <p:sp>
          <p:nvSpPr>
            <p:cNvPr id="51" name="Oval 11">
              <a:extLst>
                <a:ext uri="{FF2B5EF4-FFF2-40B4-BE49-F238E27FC236}">
                  <a16:creationId xmlns:a16="http://schemas.microsoft.com/office/drawing/2014/main" id="{A816F729-D7A7-582D-5A3C-E4854D0871D0}"/>
                </a:ext>
              </a:extLst>
            </p:cNvPr>
            <p:cNvSpPr/>
            <p:nvPr/>
          </p:nvSpPr>
          <p:spPr>
            <a:xfrm>
              <a:off x="5428284" y="6249064"/>
              <a:ext cx="1976783" cy="1901447"/>
            </a:xfrm>
            <a:prstGeom prst="ellipse">
              <a:avLst/>
            </a:prstGeom>
            <a:grp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2" name="textruta 51">
              <a:extLst>
                <a:ext uri="{FF2B5EF4-FFF2-40B4-BE49-F238E27FC236}">
                  <a16:creationId xmlns:a16="http://schemas.microsoft.com/office/drawing/2014/main" id="{1AF377E1-254F-C51A-4BE3-5B0F3C207A86}"/>
                </a:ext>
              </a:extLst>
            </p:cNvPr>
            <p:cNvSpPr txBox="1"/>
            <p:nvPr/>
          </p:nvSpPr>
          <p:spPr>
            <a:xfrm>
              <a:off x="5529231" y="6719247"/>
              <a:ext cx="1774889" cy="96107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Calibri (Brödtext)"/>
                  <a:ea typeface="+mn-ea"/>
                  <a:cs typeface="+mn-cs"/>
                </a:rPr>
                <a:t>Karriär- och studierådgivning</a:t>
              </a:r>
              <a:br>
                <a:rPr kumimoji="0" lang="sv-SE" sz="2000" b="1" i="0" u="none" strike="noStrike" kern="1200" cap="none" spc="0" normalizeH="0" baseline="0" noProof="0" dirty="0">
                  <a:ln>
                    <a:noFill/>
                  </a:ln>
                  <a:solidFill>
                    <a:srgbClr val="000000"/>
                  </a:solidFill>
                  <a:effectLst/>
                  <a:uLnTx/>
                  <a:uFillTx/>
                  <a:latin typeface="Calibri (Brödtext)"/>
                  <a:ea typeface="+mn-ea"/>
                  <a:cs typeface="+mn-cs"/>
                </a:rPr>
              </a:br>
              <a:r>
                <a:rPr kumimoji="0" lang="sv-SE" sz="2000" b="1" i="0" u="none" strike="noStrike" kern="1200" cap="none" spc="0" normalizeH="0" baseline="0" noProof="0" dirty="0">
                  <a:ln>
                    <a:noFill/>
                  </a:ln>
                  <a:solidFill>
                    <a:srgbClr val="FFFFFF"/>
                  </a:solidFill>
                  <a:effectLst/>
                  <a:uLnTx/>
                  <a:uFillTx/>
                  <a:latin typeface="Calibri (Brödtext)"/>
                  <a:ea typeface="+mn-ea"/>
                  <a:cs typeface="+mn-cs"/>
                </a:rPr>
                <a:t>till medarbetare under anställning</a:t>
              </a:r>
              <a:endParaRPr kumimoji="0" lang="en-US" sz="20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56" name="Grupp 55">
            <a:extLst>
              <a:ext uri="{FF2B5EF4-FFF2-40B4-BE49-F238E27FC236}">
                <a16:creationId xmlns:a16="http://schemas.microsoft.com/office/drawing/2014/main" id="{FFB53709-685A-9D58-DC10-E87B3355587B}"/>
              </a:ext>
            </a:extLst>
          </p:cNvPr>
          <p:cNvGrpSpPr/>
          <p:nvPr/>
        </p:nvGrpSpPr>
        <p:grpSpPr>
          <a:xfrm>
            <a:off x="719826" y="1742477"/>
            <a:ext cx="2722101" cy="2618361"/>
            <a:chOff x="5428284" y="6249064"/>
            <a:chExt cx="1976783" cy="1901447"/>
          </a:xfrm>
        </p:grpSpPr>
        <p:sp>
          <p:nvSpPr>
            <p:cNvPr id="57" name="Oval 11">
              <a:extLst>
                <a:ext uri="{FF2B5EF4-FFF2-40B4-BE49-F238E27FC236}">
                  <a16:creationId xmlns:a16="http://schemas.microsoft.com/office/drawing/2014/main" id="{0094FCC0-8C1E-179B-C1FA-1C452206C07C}"/>
                </a:ext>
              </a:extLst>
            </p:cNvPr>
            <p:cNvSpPr/>
            <p:nvPr/>
          </p:nvSpPr>
          <p:spPr>
            <a:xfrm>
              <a:off x="5428284" y="6249064"/>
              <a:ext cx="1976783" cy="1901447"/>
            </a:xfrm>
            <a:prstGeom prst="ellipse">
              <a:avLst/>
            </a:prstGeom>
            <a:solidFill>
              <a:srgbClr val="90A6AC"/>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8" name="textruta 57">
              <a:extLst>
                <a:ext uri="{FF2B5EF4-FFF2-40B4-BE49-F238E27FC236}">
                  <a16:creationId xmlns:a16="http://schemas.microsoft.com/office/drawing/2014/main" id="{60EC20AB-390C-F8DE-45C1-2458B800C637}"/>
                </a:ext>
              </a:extLst>
            </p:cNvPr>
            <p:cNvSpPr txBox="1"/>
            <p:nvPr/>
          </p:nvSpPr>
          <p:spPr>
            <a:xfrm>
              <a:off x="5529231" y="6831001"/>
              <a:ext cx="1774889" cy="7375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FFFFFF"/>
                  </a:solidFill>
                  <a:effectLst/>
                  <a:uLnTx/>
                  <a:uFillTx/>
                  <a:latin typeface="Calibri (Brödtext)"/>
                  <a:ea typeface="+mn-ea"/>
                  <a:cs typeface="+mn-cs"/>
                </a:rPr>
                <a:t>Stöd till arbetsgivare och fackliga företrädare</a:t>
              </a:r>
              <a:endParaRPr kumimoji="0" lang="en-US" sz="2000" b="0" i="0" u="none" strike="noStrike" kern="1200" cap="none" spc="0" normalizeH="0" baseline="0" noProof="0">
                <a:ln>
                  <a:noFill/>
                </a:ln>
                <a:solidFill>
                  <a:srgbClr val="FFFFFF"/>
                </a:solidFill>
                <a:effectLst/>
                <a:uLnTx/>
                <a:uFillTx/>
                <a:latin typeface="Calibri Light"/>
                <a:ea typeface="+mn-ea"/>
                <a:cs typeface="+mn-cs"/>
              </a:endParaRPr>
            </a:p>
          </p:txBody>
        </p:sp>
      </p:grpSp>
      <p:grpSp>
        <p:nvGrpSpPr>
          <p:cNvPr id="59" name="Grupp 58">
            <a:extLst>
              <a:ext uri="{FF2B5EF4-FFF2-40B4-BE49-F238E27FC236}">
                <a16:creationId xmlns:a16="http://schemas.microsoft.com/office/drawing/2014/main" id="{FE4BE3F3-3EF4-DC2B-6ED4-38F48771E0C9}"/>
              </a:ext>
            </a:extLst>
          </p:cNvPr>
          <p:cNvGrpSpPr/>
          <p:nvPr/>
        </p:nvGrpSpPr>
        <p:grpSpPr>
          <a:xfrm>
            <a:off x="8742311" y="1742477"/>
            <a:ext cx="2722101" cy="2618361"/>
            <a:chOff x="5428284" y="6249064"/>
            <a:chExt cx="1976783" cy="1901447"/>
          </a:xfrm>
        </p:grpSpPr>
        <p:sp>
          <p:nvSpPr>
            <p:cNvPr id="60" name="Oval 11">
              <a:extLst>
                <a:ext uri="{FF2B5EF4-FFF2-40B4-BE49-F238E27FC236}">
                  <a16:creationId xmlns:a16="http://schemas.microsoft.com/office/drawing/2014/main" id="{429C6E96-9929-12D1-4155-77EDE672E0A2}"/>
                </a:ext>
              </a:extLst>
            </p:cNvPr>
            <p:cNvSpPr/>
            <p:nvPr/>
          </p:nvSpPr>
          <p:spPr>
            <a:xfrm>
              <a:off x="5428284" y="6249064"/>
              <a:ext cx="1976783" cy="1901447"/>
            </a:xfrm>
            <a:prstGeom prst="ellipse">
              <a:avLst/>
            </a:prstGeom>
            <a:solidFill>
              <a:srgbClr val="EA5045"/>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1" name="textruta 60">
              <a:extLst>
                <a:ext uri="{FF2B5EF4-FFF2-40B4-BE49-F238E27FC236}">
                  <a16:creationId xmlns:a16="http://schemas.microsoft.com/office/drawing/2014/main" id="{75F032A6-A330-2A4D-C9D1-BD8EAFE38649}"/>
                </a:ext>
              </a:extLst>
            </p:cNvPr>
            <p:cNvSpPr txBox="1"/>
            <p:nvPr/>
          </p:nvSpPr>
          <p:spPr>
            <a:xfrm>
              <a:off x="5521437" y="6670256"/>
              <a:ext cx="1774889" cy="11845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Calibri (Brödtext)"/>
                  <a:ea typeface="+mn-ea"/>
                  <a:cs typeface="+mn-cs"/>
                </a:rPr>
                <a:t>Omställningsstöd till medarbetare, arbetsgivare och fack under och genom omställning</a:t>
              </a:r>
              <a:endParaRPr kumimoji="0" lang="en-US" sz="20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65" name="Grupp 64">
            <a:extLst>
              <a:ext uri="{FF2B5EF4-FFF2-40B4-BE49-F238E27FC236}">
                <a16:creationId xmlns:a16="http://schemas.microsoft.com/office/drawing/2014/main" id="{463E05B6-23DC-FAB8-8674-18A2A1C76991}"/>
              </a:ext>
            </a:extLst>
          </p:cNvPr>
          <p:cNvGrpSpPr/>
          <p:nvPr/>
        </p:nvGrpSpPr>
        <p:grpSpPr>
          <a:xfrm>
            <a:off x="0" y="0"/>
            <a:ext cx="11582400" cy="2019739"/>
            <a:chOff x="0" y="0"/>
            <a:chExt cx="11582400" cy="2019739"/>
          </a:xfrm>
        </p:grpSpPr>
        <p:sp>
          <p:nvSpPr>
            <p:cNvPr id="66" name="Rektangel: ett hörn rundat 65">
              <a:extLst>
                <a:ext uri="{FF2B5EF4-FFF2-40B4-BE49-F238E27FC236}">
                  <a16:creationId xmlns:a16="http://schemas.microsoft.com/office/drawing/2014/main" id="{66B72851-1E73-5F13-23CD-232339958A19}"/>
                </a:ext>
              </a:extLst>
            </p:cNvPr>
            <p:cNvSpPr/>
            <p:nvPr/>
          </p:nvSpPr>
          <p:spPr>
            <a:xfrm flipV="1">
              <a:off x="0" y="0"/>
              <a:ext cx="4220935" cy="830350"/>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7" name="textruta 66">
              <a:extLst>
                <a:ext uri="{FF2B5EF4-FFF2-40B4-BE49-F238E27FC236}">
                  <a16:creationId xmlns:a16="http://schemas.microsoft.com/office/drawing/2014/main" id="{7A58D619-7FE3-7E96-DCB1-B999301112BC}"/>
                </a:ext>
              </a:extLst>
            </p:cNvPr>
            <p:cNvSpPr txBox="1"/>
            <p:nvPr/>
          </p:nvSpPr>
          <p:spPr>
            <a:xfrm>
              <a:off x="609598" y="220436"/>
              <a:ext cx="3333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Calibri Light"/>
                  <a:ea typeface="+mn-ea"/>
                  <a:cs typeface="+mn-cs"/>
                </a:rPr>
                <a:t>Om Omställningsfonden</a:t>
              </a:r>
            </a:p>
          </p:txBody>
        </p:sp>
        <p:sp>
          <p:nvSpPr>
            <p:cNvPr id="68" name="Rubrik 2">
              <a:extLst>
                <a:ext uri="{FF2B5EF4-FFF2-40B4-BE49-F238E27FC236}">
                  <a16:creationId xmlns:a16="http://schemas.microsoft.com/office/drawing/2014/main" id="{2AFEF201-2E06-2323-0AEE-B7982BEFA7CD}"/>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Calibri"/>
                  <a:ea typeface="+mj-ea"/>
                  <a:cs typeface="+mj-cs"/>
                </a:rPr>
                <a:t>Vi är er omställningsorganisation!</a:t>
              </a:r>
            </a:p>
          </p:txBody>
        </p:sp>
      </p:grpSp>
    </p:spTree>
    <p:extLst>
      <p:ext uri="{BB962C8B-B14F-4D97-AF65-F5344CB8AC3E}">
        <p14:creationId xmlns:p14="http://schemas.microsoft.com/office/powerpoint/2010/main" val="304230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Information om Omställningsfonden och KFS-företagens Trygghetsfond | Sobona">
            <a:extLst>
              <a:ext uri="{FF2B5EF4-FFF2-40B4-BE49-F238E27FC236}">
                <a16:creationId xmlns:a16="http://schemas.microsoft.com/office/drawing/2014/main" id="{3DFC2F25-288F-46C4-95CA-ECDD9C5382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750" y="2283411"/>
            <a:ext cx="2131888" cy="1119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ack-politiska gruppen bjöd in Kommunal. | Vänsterpartiet Norrköping">
            <a:extLst>
              <a:ext uri="{FF2B5EF4-FFF2-40B4-BE49-F238E27FC236}">
                <a16:creationId xmlns:a16="http://schemas.microsoft.com/office/drawing/2014/main" id="{B3E2E66D-2C73-4BB9-9AA3-1EDC23970F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684" b="27509"/>
          <a:stretch/>
        </p:blipFill>
        <p:spPr bwMode="auto">
          <a:xfrm>
            <a:off x="3302751" y="3792603"/>
            <a:ext cx="2131888" cy="4865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OFR | Offentliganställdas Förhandlingsråd">
            <a:extLst>
              <a:ext uri="{FF2B5EF4-FFF2-40B4-BE49-F238E27FC236}">
                <a16:creationId xmlns:a16="http://schemas.microsoft.com/office/drawing/2014/main" id="{A477CE88-2C85-4FB7-BA6A-0557A5CBF4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2940" y="3552848"/>
            <a:ext cx="1329733" cy="9689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Fysioterapeuterna beviljas inträde i AkademikerAlliansen – Fysioterapeuterna">
            <a:extLst>
              <a:ext uri="{FF2B5EF4-FFF2-40B4-BE49-F238E27FC236}">
                <a16:creationId xmlns:a16="http://schemas.microsoft.com/office/drawing/2014/main" id="{5AE66C26-22EA-4DBA-9A4E-607CC36F7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1614" y="4719370"/>
            <a:ext cx="2729462" cy="8027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24AB065A-19BB-4D8D-9F4F-5485455D57F8}"/>
              </a:ext>
            </a:extLst>
          </p:cNvPr>
          <p:cNvSpPr txBox="1"/>
          <p:nvPr/>
        </p:nvSpPr>
        <p:spPr>
          <a:xfrm>
            <a:off x="6553853" y="2293748"/>
            <a:ext cx="4381292" cy="2964914"/>
          </a:xfrm>
          <a:prstGeom prst="rect">
            <a:avLst/>
          </a:prstGeom>
          <a:noFill/>
        </p:spPr>
        <p:txBody>
          <a:bodyPr wrap="square">
            <a:spAutoFit/>
          </a:bodyPr>
          <a:lstStyle/>
          <a:p>
            <a:pPr marL="0" marR="0" lvl="0" indent="0" algn="l" defTabSz="914400" rtl="0" eaLnBrk="1" fontAlgn="auto" latinLnBrk="0" hangingPunct="1">
              <a:lnSpc>
                <a:spcPct val="100000"/>
              </a:lnSpc>
              <a:spcBef>
                <a:spcPts val="667"/>
              </a:spcBef>
              <a:spcAft>
                <a:spcPts val="0"/>
              </a:spcAft>
              <a:buClrTx/>
              <a:buSzTx/>
              <a:buFontTx/>
              <a:buNone/>
              <a:tabLst/>
              <a:defRPr/>
            </a:pPr>
            <a:r>
              <a:rPr kumimoji="0" lang="sv-SE" sz="2400" b="1" i="0" u="none" strike="noStrike" kern="1200" cap="none" spc="0" normalizeH="0" baseline="0" noProof="0" dirty="0">
                <a:ln>
                  <a:noFill/>
                </a:ln>
                <a:solidFill>
                  <a:srgbClr val="000000"/>
                </a:solidFill>
                <a:effectLst/>
                <a:uLnTx/>
                <a:uFillTx/>
                <a:latin typeface="Calibri (Brödtext)"/>
                <a:ea typeface="+mn-ea"/>
                <a:cs typeface="+mn-cs"/>
              </a:rPr>
              <a:t>Omfattar:</a:t>
            </a:r>
          </a:p>
          <a:p>
            <a:pPr marL="0" marR="0" lvl="0" indent="0" algn="l" defTabSz="914400" rtl="0" eaLnBrk="1" fontAlgn="auto" latinLnBrk="0" hangingPunct="1">
              <a:lnSpc>
                <a:spcPct val="100000"/>
              </a:lnSpc>
              <a:spcBef>
                <a:spcPts val="667"/>
              </a:spcBef>
              <a:spcAft>
                <a:spcPts val="0"/>
              </a:spcAft>
              <a:buClrTx/>
              <a:buSzTx/>
              <a:buFontTx/>
              <a:buNone/>
              <a:tabLst/>
              <a:defRPr/>
            </a:pPr>
            <a:endParaRPr kumimoji="0" lang="sv-SE" sz="500" b="0" i="0" u="none" strike="noStrike" kern="1200" cap="none" spc="0" normalizeH="0" baseline="0" noProof="0" dirty="0">
              <a:ln>
                <a:noFill/>
              </a:ln>
              <a:solidFill>
                <a:srgbClr val="000000"/>
              </a:solidFill>
              <a:effectLst/>
              <a:uLnTx/>
              <a:uFillTx/>
              <a:latin typeface="Calibri Light"/>
              <a:ea typeface="+mn-ea"/>
              <a:cs typeface="+mn-cs"/>
            </a:endParaRP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r>
              <a:rPr kumimoji="0" lang="sv-SE" sz="2400" b="1" i="0" u="none" strike="noStrike" kern="1200" cap="none" spc="0" normalizeH="0" baseline="0" noProof="0" dirty="0">
                <a:ln>
                  <a:noFill/>
                </a:ln>
                <a:solidFill>
                  <a:srgbClr val="22B2A6"/>
                </a:solidFill>
                <a:effectLst/>
                <a:uLnTx/>
                <a:uFillTx/>
                <a:latin typeface="Calibri"/>
                <a:ea typeface="+mn-ea"/>
                <a:cs typeface="+mn-cs"/>
              </a:rPr>
              <a:t>290</a:t>
            </a:r>
            <a:r>
              <a:rPr kumimoji="0" lang="sv-SE" sz="2400" b="0" i="0" u="none" strike="noStrike" kern="1200" cap="none" spc="0" normalizeH="0" baseline="0" noProof="0" dirty="0">
                <a:ln>
                  <a:noFill/>
                </a:ln>
                <a:solidFill>
                  <a:srgbClr val="000000"/>
                </a:solidFill>
                <a:effectLst/>
                <a:uLnTx/>
                <a:uFillTx/>
                <a:latin typeface="Calibri"/>
                <a:ea typeface="+mn-ea"/>
                <a:cs typeface="+mn-cs"/>
              </a:rPr>
              <a:t> kommuner</a:t>
            </a:r>
          </a:p>
          <a:p>
            <a:pPr marL="171450" marR="0" lvl="0" indent="-17145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endParaRPr kumimoji="0" lang="sv-SE" sz="500"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r>
              <a:rPr kumimoji="0" lang="sv-SE" sz="2400" b="1" i="0" u="none" strike="noStrike" kern="1200" cap="none" spc="0" normalizeH="0" baseline="0" noProof="0" dirty="0">
                <a:ln>
                  <a:noFill/>
                </a:ln>
                <a:solidFill>
                  <a:srgbClr val="22B2A6"/>
                </a:solidFill>
                <a:effectLst/>
                <a:uLnTx/>
                <a:uFillTx/>
                <a:latin typeface="Calibri"/>
                <a:ea typeface="+mn-ea"/>
                <a:cs typeface="+mn-cs"/>
              </a:rPr>
              <a:t>21</a:t>
            </a:r>
            <a:r>
              <a:rPr kumimoji="0" lang="sv-SE" sz="2400" b="0" i="0" u="none" strike="noStrike" kern="1200" cap="none" spc="0" normalizeH="0" baseline="0" noProof="0" dirty="0">
                <a:ln>
                  <a:noFill/>
                </a:ln>
                <a:solidFill>
                  <a:srgbClr val="000000"/>
                </a:solidFill>
                <a:effectLst/>
                <a:uLnTx/>
                <a:uFillTx/>
                <a:latin typeface="Calibri"/>
                <a:ea typeface="+mn-ea"/>
                <a:cs typeface="+mn-cs"/>
              </a:rPr>
              <a:t> regioner</a:t>
            </a:r>
          </a:p>
          <a:p>
            <a:pPr marL="171450" marR="0" lvl="0" indent="-17145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endParaRPr kumimoji="0" lang="sv-SE" sz="500"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r>
              <a:rPr kumimoji="0" lang="sv-SE" sz="2400" b="0" i="0" u="none" strike="noStrike" kern="1200" cap="none" spc="0" normalizeH="0" baseline="0" noProof="0" dirty="0">
                <a:ln>
                  <a:noFill/>
                </a:ln>
                <a:solidFill>
                  <a:srgbClr val="000000"/>
                </a:solidFill>
                <a:effectLst/>
                <a:uLnTx/>
                <a:uFillTx/>
                <a:latin typeface="Calibri"/>
                <a:ea typeface="+mn-ea"/>
                <a:cs typeface="+mn-cs"/>
              </a:rPr>
              <a:t>Ca</a:t>
            </a:r>
            <a:r>
              <a:rPr kumimoji="0" lang="sv-SE" sz="2400" b="1" i="0" u="none" strike="noStrike" kern="1200" cap="none" spc="0" normalizeH="0" baseline="0" noProof="0" dirty="0">
                <a:ln>
                  <a:noFill/>
                </a:ln>
                <a:solidFill>
                  <a:srgbClr val="22B2A6"/>
                </a:solidFill>
                <a:effectLst/>
                <a:uLnTx/>
                <a:uFillTx/>
                <a:latin typeface="Calibri"/>
                <a:ea typeface="+mn-ea"/>
                <a:cs typeface="+mn-cs"/>
              </a:rPr>
              <a:t> </a:t>
            </a:r>
            <a:r>
              <a:rPr lang="sv-SE" sz="2400" b="1" dirty="0">
                <a:solidFill>
                  <a:srgbClr val="22B2A6"/>
                </a:solidFill>
                <a:latin typeface="Calibri"/>
              </a:rPr>
              <a:t>1 100</a:t>
            </a:r>
            <a:r>
              <a:rPr kumimoji="0" lang="sv-SE" sz="2400" b="1" i="0" u="none" strike="noStrike" kern="1200" cap="none" spc="0" normalizeH="0" baseline="0" noProof="0" dirty="0">
                <a:ln>
                  <a:noFill/>
                </a:ln>
                <a:solidFill>
                  <a:srgbClr val="22B2A6"/>
                </a:solidFill>
                <a:effectLst/>
                <a:uLnTx/>
                <a:uFillTx/>
                <a:latin typeface="Calibri"/>
                <a:ea typeface="+mn-ea"/>
                <a:cs typeface="+mn-cs"/>
              </a:rPr>
              <a:t> </a:t>
            </a:r>
            <a:r>
              <a:rPr kumimoji="0" lang="sv-SE" sz="2400" b="0" i="0" u="none" strike="noStrike" kern="1200" cap="none" spc="0" normalizeH="0" baseline="0" noProof="0" dirty="0">
                <a:ln>
                  <a:noFill/>
                </a:ln>
                <a:solidFill>
                  <a:srgbClr val="000000"/>
                </a:solidFill>
                <a:effectLst/>
                <a:uLnTx/>
                <a:uFillTx/>
                <a:latin typeface="Calibri"/>
                <a:ea typeface="+mn-ea"/>
                <a:cs typeface="+mn-cs"/>
              </a:rPr>
              <a:t>kommunala företag</a:t>
            </a: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endParaRPr kumimoji="0" lang="sv-SE" sz="500"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r>
              <a:rPr kumimoji="0" lang="sv-SE" sz="2400" b="0" i="0" u="none" strike="noStrike" kern="1200" cap="none" spc="0" normalizeH="0" baseline="0" noProof="0" dirty="0">
                <a:ln>
                  <a:noFill/>
                </a:ln>
                <a:solidFill>
                  <a:srgbClr val="000000"/>
                </a:solidFill>
                <a:effectLst/>
                <a:uLnTx/>
                <a:uFillTx/>
                <a:latin typeface="Calibri"/>
                <a:ea typeface="+mn-ea"/>
                <a:cs typeface="+mn-cs"/>
              </a:rPr>
              <a:t>Ca </a:t>
            </a:r>
            <a:r>
              <a:rPr kumimoji="0" lang="sv-SE" sz="2400" b="1" i="0" u="none" strike="noStrike" kern="1200" cap="none" spc="0" normalizeH="0" baseline="0" noProof="0" dirty="0">
                <a:ln>
                  <a:noFill/>
                </a:ln>
                <a:solidFill>
                  <a:srgbClr val="22B2A6"/>
                </a:solidFill>
                <a:effectLst/>
                <a:uLnTx/>
                <a:uFillTx/>
                <a:latin typeface="Calibri"/>
                <a:ea typeface="+mn-ea"/>
                <a:cs typeface="+mn-cs"/>
              </a:rPr>
              <a:t>1,3</a:t>
            </a:r>
            <a:r>
              <a:rPr kumimoji="0" lang="sv-SE" sz="2400" b="0" i="0" u="none" strike="noStrike" kern="1200" cap="none" spc="0" normalizeH="0" baseline="0" noProof="0" dirty="0">
                <a:ln>
                  <a:noFill/>
                </a:ln>
                <a:solidFill>
                  <a:srgbClr val="000000"/>
                </a:solidFill>
                <a:effectLst/>
                <a:uLnTx/>
                <a:uFillTx/>
                <a:latin typeface="Calibri"/>
                <a:ea typeface="+mn-ea"/>
                <a:cs typeface="+mn-cs"/>
              </a:rPr>
              <a:t> miljoner arbetstagare</a:t>
            </a:r>
          </a:p>
        </p:txBody>
      </p:sp>
      <p:sp>
        <p:nvSpPr>
          <p:cNvPr id="13" name="Rectangle 14">
            <a:extLst>
              <a:ext uri="{FF2B5EF4-FFF2-40B4-BE49-F238E27FC236}">
                <a16:creationId xmlns:a16="http://schemas.microsoft.com/office/drawing/2014/main" id="{93E7CC93-9CD2-4EAB-A260-7ABAF6050779}"/>
              </a:ext>
            </a:extLst>
          </p:cNvPr>
          <p:cNvSpPr/>
          <p:nvPr/>
        </p:nvSpPr>
        <p:spPr>
          <a:xfrm>
            <a:off x="6237535" y="2101645"/>
            <a:ext cx="47180" cy="38110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Bildobjekt 14" descr="En bild som visar text&#10;&#10;Automatiskt genererad beskrivning">
            <a:extLst>
              <a:ext uri="{FF2B5EF4-FFF2-40B4-BE49-F238E27FC236}">
                <a16:creationId xmlns:a16="http://schemas.microsoft.com/office/drawing/2014/main" id="{A3B28932-D4A6-4623-B1BB-3C4FA54EB8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719" y="2390331"/>
            <a:ext cx="2134173" cy="880347"/>
          </a:xfrm>
          <a:prstGeom prst="rect">
            <a:avLst/>
          </a:prstGeom>
        </p:spPr>
      </p:pic>
      <p:sp>
        <p:nvSpPr>
          <p:cNvPr id="5" name="Rektangel: ett hörn rundat 4">
            <a:extLst>
              <a:ext uri="{FF2B5EF4-FFF2-40B4-BE49-F238E27FC236}">
                <a16:creationId xmlns:a16="http://schemas.microsoft.com/office/drawing/2014/main" id="{6E5B675C-F54A-A4DA-2DF8-6023BE939EA2}"/>
              </a:ext>
            </a:extLst>
          </p:cNvPr>
          <p:cNvSpPr/>
          <p:nvPr/>
        </p:nvSpPr>
        <p:spPr>
          <a:xfrm flipV="1">
            <a:off x="0" y="0"/>
            <a:ext cx="4220935" cy="830350"/>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CD1FBAF6-9EA0-353C-EBC4-DE1CCA7B99C5}"/>
              </a:ext>
            </a:extLst>
          </p:cNvPr>
          <p:cNvSpPr txBox="1"/>
          <p:nvPr/>
        </p:nvSpPr>
        <p:spPr>
          <a:xfrm>
            <a:off x="609598" y="220436"/>
            <a:ext cx="3333752" cy="461665"/>
          </a:xfrm>
          <a:prstGeom prst="rect">
            <a:avLst/>
          </a:prstGeom>
          <a:noFill/>
        </p:spPr>
        <p:txBody>
          <a:bodyPr wrap="square" rtlCol="0">
            <a:spAutoFit/>
          </a:bodyPr>
          <a:lstStyle/>
          <a:p>
            <a:r>
              <a:rPr lang="sv-SE" sz="2400" b="1">
                <a:solidFill>
                  <a:schemeClr val="bg1"/>
                </a:solidFill>
              </a:rPr>
              <a:t>Om Omställningsfonden</a:t>
            </a:r>
          </a:p>
        </p:txBody>
      </p:sp>
      <p:sp>
        <p:nvSpPr>
          <p:cNvPr id="19" name="Rubrik 2">
            <a:extLst>
              <a:ext uri="{FF2B5EF4-FFF2-40B4-BE49-F238E27FC236}">
                <a16:creationId xmlns:a16="http://schemas.microsoft.com/office/drawing/2014/main" id="{E3179A03-41AB-67C2-87DC-971D580DEBCD}"/>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Kollektivavtalsstiftelse</a:t>
            </a:r>
          </a:p>
        </p:txBody>
      </p:sp>
    </p:spTree>
    <p:extLst>
      <p:ext uri="{BB962C8B-B14F-4D97-AF65-F5344CB8AC3E}">
        <p14:creationId xmlns:p14="http://schemas.microsoft.com/office/powerpoint/2010/main" val="508364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FC2B6601-D312-9F95-8E8C-4083D77D235D}"/>
              </a:ext>
            </a:extLst>
          </p:cNvPr>
          <p:cNvSpPr txBox="1">
            <a:spLocks/>
          </p:cNvSpPr>
          <p:nvPr/>
        </p:nvSpPr>
        <p:spPr>
          <a:xfrm>
            <a:off x="609600" y="830350"/>
            <a:ext cx="10972800" cy="968953"/>
          </a:xfrm>
          <a:prstGeom prst="rect">
            <a:avLst/>
          </a:prstGeom>
        </p:spPr>
        <p:txBody>
          <a:bodyPr/>
          <a:lstStyle>
            <a:lvl1pPr algn="l" defTabSz="1219170" rtl="0" eaLnBrk="1" latinLnBrk="0" hangingPunct="1">
              <a:spcBef>
                <a:spcPct val="0"/>
              </a:spcBef>
              <a:buNone/>
              <a:defRPr sz="3200" b="1" kern="1200">
                <a:solidFill>
                  <a:schemeClr val="tx1"/>
                </a:solidFill>
                <a:latin typeface="+mj-lt"/>
                <a:ea typeface="+mj-ea"/>
                <a:cs typeface="+mj-cs"/>
              </a:defRPr>
            </a:lvl1pPr>
          </a:lstStyle>
          <a:p>
            <a:endParaRPr lang="sv-SE"/>
          </a:p>
        </p:txBody>
      </p:sp>
      <p:sp>
        <p:nvSpPr>
          <p:cNvPr id="7" name="Platshållare för innehåll 2">
            <a:extLst>
              <a:ext uri="{FF2B5EF4-FFF2-40B4-BE49-F238E27FC236}">
                <a16:creationId xmlns:a16="http://schemas.microsoft.com/office/drawing/2014/main" id="{395351FD-F063-759E-89D5-5FAAD5FF723C}"/>
              </a:ext>
            </a:extLst>
          </p:cNvPr>
          <p:cNvSpPr txBox="1">
            <a:spLocks/>
          </p:cNvSpPr>
          <p:nvPr/>
        </p:nvSpPr>
        <p:spPr>
          <a:xfrm>
            <a:off x="609600" y="2285008"/>
            <a:ext cx="5197455" cy="4149765"/>
          </a:xfrm>
          <a:prstGeom prst="roundRect">
            <a:avLst>
              <a:gd name="adj" fmla="val 2635"/>
            </a:avLst>
          </a:prstGeom>
        </p:spPr>
        <p:txBody>
          <a:bodyPr>
            <a:normAutofit/>
          </a:bodyPr>
          <a:lst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sv-SE" sz="2400"/>
              <a:t>Tillsammans arbetar vi för att ställa om både organisation och medarbetare för att möta framtida kompetensbehov.</a:t>
            </a:r>
          </a:p>
        </p:txBody>
      </p:sp>
      <p:sp>
        <p:nvSpPr>
          <p:cNvPr id="8" name="Rubrik 2">
            <a:extLst>
              <a:ext uri="{FF2B5EF4-FFF2-40B4-BE49-F238E27FC236}">
                <a16:creationId xmlns:a16="http://schemas.microsoft.com/office/drawing/2014/main" id="{722D5615-A44B-4D67-FFBF-9B0FE63A12F5}"/>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Stöd för arbetsgivare och fackliga företrädare</a:t>
            </a:r>
          </a:p>
        </p:txBody>
      </p:sp>
    </p:spTree>
    <p:extLst>
      <p:ext uri="{BB962C8B-B14F-4D97-AF65-F5344CB8AC3E}">
        <p14:creationId xmlns:p14="http://schemas.microsoft.com/office/powerpoint/2010/main" val="265499595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nya KOM-KR 1 okt 2022" id="{1555CE0F-ABF2-4496-8D4B-5C28B7FA1619}" vid="{F92E0FF9-10B1-46B7-92C3-BD216D3D733D}"/>
    </a:ext>
  </a:extLst>
</a:theme>
</file>

<file path=ppt/theme/theme10.xml><?xml version="1.0" encoding="utf-8"?>
<a:theme xmlns:a="http://schemas.openxmlformats.org/drawingml/2006/main" name="8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bona informationsmöte  2023" id="{6E310F5F-49B0-42B3-BA3E-3BDB9754B12B}" vid="{999740AA-B521-4675-8DE4-C247D85C0F9A}"/>
    </a:ext>
  </a:extLst>
</a:theme>
</file>

<file path=ppt/theme/theme11.xml><?xml version="1.0" encoding="utf-8"?>
<a:theme xmlns:a="http://schemas.openxmlformats.org/drawingml/2006/main" name="9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nya KOM-KR 1 okt 2022" id="{0F46A121-A10E-4574-9978-7E180D9874DD}" vid="{DC3491E0-6845-49BD-AFEA-1591772E5043}"/>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nya KOM-KR 1 okt 2022" id="{1555CE0F-ABF2-4496-8D4B-5C28B7FA1619}" vid="{E643EEB2-5BF8-412B-9776-EAF9968DE932}"/>
    </a:ext>
  </a:extLst>
</a:theme>
</file>

<file path=ppt/theme/theme3.xml><?xml version="1.0" encoding="utf-8"?>
<a:theme xmlns:a="http://schemas.openxmlformats.org/drawingml/2006/main" name="1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nya KOM-KR 1 okt 2022  -  Skrivskyddad" id="{1A868B34-989C-4249-B982-FBE8E85BC375}" vid="{DF714B05-C3C9-4D70-BCD2-189C558F2292}"/>
    </a:ext>
  </a:extLst>
</a:theme>
</file>

<file path=ppt/theme/theme4.xml><?xml version="1.0" encoding="utf-8"?>
<a:theme xmlns:a="http://schemas.openxmlformats.org/drawingml/2006/main" name="2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OM-KR - arbetsgivare och fack" id="{AF0BD97B-DA28-435C-BC83-21505C1DC1FC}" vid="{1FE7D3DF-BD64-4798-B093-4E375DD4C804}"/>
    </a:ext>
  </a:extLst>
</a:theme>
</file>

<file path=ppt/theme/theme5.xml><?xml version="1.0" encoding="utf-8"?>
<a:theme xmlns:a="http://schemas.openxmlformats.org/drawingml/2006/main" name="4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mställningsstöd_1 okt 2022" id="{F2BD8729-54EA-45EC-A781-E6B494CF4F86}" vid="{E2184FE0-3C02-4746-8949-6E64141A2474}"/>
    </a:ext>
  </a:extLst>
</a:theme>
</file>

<file path=ppt/theme/theme6.xml><?xml version="1.0" encoding="utf-8"?>
<a:theme xmlns:a="http://schemas.openxmlformats.org/drawingml/2006/main" name="3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mställningsstöd" id="{C547CBB1-B850-4B0E-8359-866A9AD6E95C}" vid="{5433520D-7A65-4344-9488-B807A88500D6}"/>
    </a:ext>
  </a:extLst>
</a:theme>
</file>

<file path=ppt/theme/theme7.xml><?xml version="1.0" encoding="utf-8"?>
<a:theme xmlns:a="http://schemas.openxmlformats.org/drawingml/2006/main" name="5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mställningsstöd_1 okt 2022" id="{F2BD8729-54EA-45EC-A781-E6B494CF4F86}" vid="{3F5848E0-8288-400E-B2D6-15D3EAE73FA1}"/>
    </a:ext>
  </a:extLst>
</a:theme>
</file>

<file path=ppt/theme/theme8.xml><?xml version="1.0" encoding="utf-8"?>
<a:theme xmlns:a="http://schemas.openxmlformats.org/drawingml/2006/main" name="6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63E4DF97-8452-4B40-A713-BF0ED75BF886}" vid="{FAF072DA-2AD3-431F-AF4F-0595DA5FE078}"/>
    </a:ext>
  </a:extLst>
</a:theme>
</file>

<file path=ppt/theme/theme9.xml><?xml version="1.0" encoding="utf-8"?>
<a:theme xmlns:a="http://schemas.openxmlformats.org/drawingml/2006/main" name="7_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A0D564-AD2E-4C4F-8EBA-A76CD4DD3505}" vid="{51537395-87BC-438A-94ED-F762ECFA6DD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232AB78E8C1841ABA4C84A35245BB3" ma:contentTypeVersion="0" ma:contentTypeDescription="Skapa ett nytt dokument." ma:contentTypeScope="" ma:versionID="2c77ab0adde868a942d8b9003e97fdc3">
  <xsd:schema xmlns:xsd="http://www.w3.org/2001/XMLSchema" xmlns:xs="http://www.w3.org/2001/XMLSchema" xmlns:p="http://schemas.microsoft.com/office/2006/metadata/properties" targetNamespace="http://schemas.microsoft.com/office/2006/metadata/properties" ma:root="true" ma:fieldsID="0b126e3af68aa67f44dd46f0e003436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8F697E-DF79-4786-845E-0EC1F8CC22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92E69C7-7902-430F-8A01-9A60F88C20CC}">
  <ds:schemaRefs>
    <ds:schemaRef ds:uri="http://schemas.microsoft.com/sharepoint/v3/contenttype/forms"/>
  </ds:schemaRefs>
</ds:datastoreItem>
</file>

<file path=customXml/itemProps3.xml><?xml version="1.0" encoding="utf-8"?>
<ds:datastoreItem xmlns:ds="http://schemas.openxmlformats.org/officeDocument/2006/customXml" ds:itemID="{8005F3C6-6813-4C08-8E11-22A2A3E11FBF}">
  <ds:schemaRefs>
    <ds:schemaRef ds:uri="http://schemas.microsoft.com/office/2006/metadata/properties"/>
    <ds:schemaRef ds:uri="http://schemas.microsoft.com/office/2006/documentManagement/types"/>
    <ds:schemaRef ds:uri="9fd10830-0ab4-4307-9925-7af679a55156"/>
    <ds:schemaRef ds:uri="http://purl.org/dc/dcmitype/"/>
    <ds:schemaRef ds:uri="http://www.w3.org/XML/1998/namespace"/>
    <ds:schemaRef ds:uri="http://schemas.microsoft.com/office/infopath/2007/PartnerControls"/>
    <ds:schemaRef ds:uri="http://purl.org/dc/elements/1.1/"/>
    <ds:schemaRef ds:uri="http://schemas.openxmlformats.org/package/2006/metadata/core-properties"/>
    <ds:schemaRef ds:uri="74a91d7e-774e-4fc5-9d54-2fa1899db91f"/>
    <ds:schemaRef ds:uri="http://purl.org/dc/terms/"/>
    <ds:schemaRef ds:uri="3b95d88e-77fb-4830-901a-ccf5a9d3c2a5"/>
  </ds:schemaRefs>
</ds:datastoreItem>
</file>

<file path=docProps/app.xml><?xml version="1.0" encoding="utf-8"?>
<Properties xmlns="http://schemas.openxmlformats.org/officeDocument/2006/extended-properties" xmlns:vt="http://schemas.openxmlformats.org/officeDocument/2006/docPropsVTypes">
  <Template>Presentation nya KOM-KR 1 okt 2022</Template>
  <TotalTime>9680</TotalTime>
  <Words>2495</Words>
  <Application>Microsoft Office PowerPoint</Application>
  <PresentationFormat>Bredbild</PresentationFormat>
  <Paragraphs>324</Paragraphs>
  <Slides>24</Slides>
  <Notes>22</Notes>
  <HiddenSlides>3</HiddenSlides>
  <MMClips>1</MMClips>
  <ScaleCrop>false</ScaleCrop>
  <HeadingPairs>
    <vt:vector size="6" baseType="variant">
      <vt:variant>
        <vt:lpstr>Använt teckensnitt</vt:lpstr>
      </vt:variant>
      <vt:variant>
        <vt:i4>10</vt:i4>
      </vt:variant>
      <vt:variant>
        <vt:lpstr>Tema</vt:lpstr>
      </vt:variant>
      <vt:variant>
        <vt:i4>11</vt:i4>
      </vt:variant>
      <vt:variant>
        <vt:lpstr>Bildrubriker</vt:lpstr>
      </vt:variant>
      <vt:variant>
        <vt:i4>24</vt:i4>
      </vt:variant>
    </vt:vector>
  </HeadingPairs>
  <TitlesOfParts>
    <vt:vector size="45" baseType="lpstr">
      <vt:lpstr>-apple-system</vt:lpstr>
      <vt:lpstr>Arial</vt:lpstr>
      <vt:lpstr>Calibri</vt:lpstr>
      <vt:lpstr>Calibri (Brödtext)</vt:lpstr>
      <vt:lpstr>Calibri Light</vt:lpstr>
      <vt:lpstr>Camphor Pro</vt:lpstr>
      <vt:lpstr>Camphor Pro Light</vt:lpstr>
      <vt:lpstr>Helvetica</vt:lpstr>
      <vt:lpstr>Segoe UI</vt:lpstr>
      <vt:lpstr>Times New Roman</vt:lpstr>
      <vt:lpstr>Office-tema</vt:lpstr>
      <vt:lpstr>Omställningsfonden</vt:lpstr>
      <vt:lpstr>1_Omställningsfonden</vt:lpstr>
      <vt:lpstr>2_Omställningsfonden</vt:lpstr>
      <vt:lpstr>4_Omställningsfonden</vt:lpstr>
      <vt:lpstr>3_Omställningsfonden</vt:lpstr>
      <vt:lpstr>5_Omställningsfonden</vt:lpstr>
      <vt:lpstr>6_Omställningsfonden</vt:lpstr>
      <vt:lpstr>7_Omställningsfonden</vt:lpstr>
      <vt:lpstr>8_Omställningsfonden</vt:lpstr>
      <vt:lpstr>9_Omställningsfonden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 Hansson</dc:creator>
  <cp:lastModifiedBy>Per Winberg</cp:lastModifiedBy>
  <cp:revision>12</cp:revision>
  <dcterms:created xsi:type="dcterms:W3CDTF">2022-10-23T07:40:32Z</dcterms:created>
  <dcterms:modified xsi:type="dcterms:W3CDTF">2023-10-09T07:35:31Z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0x010100BB232AB78E8C1841ABA4C84A35245BB3</vt:lpwstr>
  </property>
</Properties>
</file>