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2"/>
  </p:notesMasterIdLst>
  <p:sldIdLst>
    <p:sldId id="2076138149" r:id="rId5"/>
    <p:sldId id="670" r:id="rId6"/>
    <p:sldId id="2076138172" r:id="rId7"/>
    <p:sldId id="2076138179" r:id="rId8"/>
    <p:sldId id="1448943486" r:id="rId9"/>
    <p:sldId id="2076138152" r:id="rId10"/>
    <p:sldId id="2076138153" r:id="rId11"/>
    <p:sldId id="2076138180" r:id="rId12"/>
    <p:sldId id="2076138178" r:id="rId13"/>
    <p:sldId id="2076138170" r:id="rId14"/>
    <p:sldId id="2076138173" r:id="rId15"/>
    <p:sldId id="622" r:id="rId16"/>
    <p:sldId id="2076138175" r:id="rId17"/>
    <p:sldId id="2076138158" r:id="rId18"/>
    <p:sldId id="2076138186" r:id="rId19"/>
    <p:sldId id="2076138184" r:id="rId20"/>
    <p:sldId id="2076138185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9.958%" autoAdjust="0"/>
    <p:restoredTop sz="57.24%" autoAdjust="0"/>
  </p:normalViewPr>
  <p:slideViewPr>
    <p:cSldViewPr snapToGrid="0">
      <p:cViewPr varScale="1">
        <p:scale>
          <a:sx n="52" d="100"/>
          <a:sy n="52" d="100"/>
        </p:scale>
        <p:origin x="1642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theme" Target="theme/theme1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viewProps" Target="viewProps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presProps" Target="presProp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commentAuthors" Target="commentAuthor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notesMaster" Target="notesMasters/notesMaster1.xml"/><Relationship Id="rId27" Type="http://purl.oclc.org/ooxml/officeDocument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purl.oclc.org/ooxml/officeDocument/relationships/oleObject" Target="file:///C:\Users\Cnor1\Downloads\Arshjul-chefsstod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purl.oclc.org/ooxml/officeDocument/relationships/chartUserShapes" Target="../drawings/drawing1.xml"/></Relationships>
</file>

<file path=ppt/charts/chart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Aktiviteter</a:t>
            </a:r>
            <a:r>
              <a:rPr lang="sv-SE" baseline="0%"/>
              <a:t> över året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38382371099836149"/>
          <c:y val="0.26383393306470321"/>
          <c:w val="0.38114386461781125"/>
          <c:h val="0.584954149798420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C-4D6B-899C-608344C917EB}"/>
              </c:ext>
            </c:extLst>
          </c:dPt>
          <c:dPt>
            <c:idx val="1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C-4D6B-899C-608344C917EB}"/>
              </c:ext>
            </c:extLst>
          </c:dPt>
          <c:dPt>
            <c:idx val="2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9C-4D6B-899C-608344C917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9C-4D6B-899C-608344C917E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9C-4D6B-899C-608344C917E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9C-4D6B-899C-608344C917EB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9C-4D6B-899C-608344C917EB}"/>
              </c:ext>
            </c:extLst>
          </c:dPt>
          <c:dPt>
            <c:idx val="7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9C-4D6B-899C-608344C917EB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9C-4D6B-899C-608344C917EB}"/>
              </c:ext>
            </c:extLst>
          </c:dPt>
          <c:dPt>
            <c:idx val="9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9C-4D6B-899C-608344C917EB}"/>
              </c:ext>
            </c:extLst>
          </c:dPt>
          <c:dPt>
            <c:idx val="10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69C-4D6B-899C-608344C917EB}"/>
              </c:ext>
            </c:extLst>
          </c:dPt>
          <c:dPt>
            <c:idx val="11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9C-4D6B-899C-608344C917EB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9C-4D6B-899C-608344C917EB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9C-4D6B-899C-608344C917EB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69C-4D6B-899C-608344C917EB}"/>
              </c:ext>
            </c:extLst>
          </c:dPt>
          <c:dPt>
            <c:idx val="1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9C-4D6B-899C-608344C917EB}"/>
              </c:ext>
            </c:extLst>
          </c:dPt>
          <c:dPt>
            <c:idx val="1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9C-4D6B-899C-608344C917EB}"/>
              </c:ext>
            </c:extLst>
          </c:dPt>
          <c:dPt>
            <c:idx val="1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9C-4D6B-899C-608344C917EB}"/>
              </c:ext>
            </c:extLst>
          </c:dPt>
          <c:dPt>
            <c:idx val="18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9C-4D6B-899C-608344C917EB}"/>
              </c:ext>
            </c:extLst>
          </c:dPt>
          <c:dPt>
            <c:idx val="19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9C-4D6B-899C-608344C917EB}"/>
              </c:ext>
            </c:extLst>
          </c:dPt>
          <c:dPt>
            <c:idx val="20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9C-4D6B-899C-608344C917EB}"/>
              </c:ext>
            </c:extLst>
          </c:dPt>
          <c:dPt>
            <c:idx val="21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9C-4D6B-899C-608344C917EB}"/>
              </c:ext>
            </c:extLst>
          </c:dPt>
          <c:dPt>
            <c:idx val="22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9C-4D6B-899C-608344C917EB}"/>
              </c:ext>
            </c:extLst>
          </c:dPt>
          <c:dPt>
            <c:idx val="23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9C-4D6B-899C-608344C917EB}"/>
              </c:ext>
            </c:extLst>
          </c:dPt>
          <c:dPt>
            <c:idx val="2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9C-4D6B-899C-608344C917EB}"/>
              </c:ext>
            </c:extLst>
          </c:dPt>
          <c:dPt>
            <c:idx val="2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9C-4D6B-899C-608344C917EB}"/>
              </c:ext>
            </c:extLst>
          </c:dPt>
          <c:dPt>
            <c:idx val="2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9C-4D6B-899C-608344C917EB}"/>
              </c:ext>
            </c:extLst>
          </c:dPt>
          <c:dPt>
            <c:idx val="27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9C-4D6B-899C-608344C917EB}"/>
              </c:ext>
            </c:extLst>
          </c:dPt>
          <c:dPt>
            <c:idx val="28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9C-4D6B-899C-608344C917EB}"/>
              </c:ext>
            </c:extLst>
          </c:dPt>
          <c:dPt>
            <c:idx val="29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69C-4D6B-899C-608344C917EB}"/>
              </c:ext>
            </c:extLst>
          </c:dPt>
          <c:dPt>
            <c:idx val="30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69C-4D6B-899C-608344C917EB}"/>
              </c:ext>
            </c:extLst>
          </c:dPt>
          <c:dPt>
            <c:idx val="31"/>
            <c:bubble3D val="0"/>
            <c:spPr>
              <a:solidFill>
                <a:srgbClr val="99F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69C-4D6B-899C-608344C917EB}"/>
              </c:ext>
            </c:extLst>
          </c:dPt>
          <c:dPt>
            <c:idx val="32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69C-4D6B-899C-608344C917EB}"/>
              </c:ext>
            </c:extLst>
          </c:dPt>
          <c:dPt>
            <c:idx val="33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69C-4D6B-899C-608344C917EB}"/>
              </c:ext>
            </c:extLst>
          </c:dPt>
          <c:dPt>
            <c:idx val="34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69C-4D6B-899C-608344C917EB}"/>
              </c:ext>
            </c:extLst>
          </c:dPt>
          <c:dPt>
            <c:idx val="35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69C-4D6B-899C-608344C917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46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9C-4D6B-899C-608344C917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4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9C-4D6B-899C-608344C917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9C-4D6B-899C-608344C917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9C-4D6B-899C-608344C917E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69C-4D6B-899C-608344C917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1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9C-4D6B-899C-608344C917E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9C-4D6B-899C-608344C917E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69C-4D6B-899C-608344C917E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1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69C-4D6B-899C-608344C917E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69C-4D6B-899C-608344C917E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69C-4D6B-899C-608344C917E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15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69C-4D6B-899C-608344C917E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17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9C-4D6B-899C-608344C917E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69C-4D6B-899C-608344C917E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69C-4D6B-899C-608344C917EB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69C-4D6B-899C-608344C917E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69C-4D6B-899C-608344C917EB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69C-4D6B-899C-608344C917EB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69C-4D6B-899C-608344C917EB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-44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969C-4D6B-899C-608344C917EB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-3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969C-4D6B-899C-608344C917EB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-3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969C-4D6B-899C-608344C917EB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-26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969C-4D6B-899C-608344C917EB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19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969C-4D6B-899C-608344C917EB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13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969C-4D6B-899C-608344C917EB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-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969C-4D6B-899C-608344C917EB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-3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969C-4D6B-899C-608344C917EB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1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969C-4D6B-899C-608344C917EB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969C-4D6B-899C-608344C917E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969C-4D6B-899C-608344C917EB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18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2746198331795"/>
                      <c:h val="5.9938283116027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969C-4D6B-899C-608344C917EB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2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969C-4D6B-899C-608344C917EB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969C-4D6B-899C-608344C917EB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3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969C-4D6B-899C-608344C917EB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969C-4D6B-899C-608344C917EB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51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7-969C-4D6B-899C-608344C91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%">
                    <a:solidFill>
                      <a:schemeClr val="tx1">
                        <a:lumMod val="75%"/>
                        <a:lumOff val="25%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%"/>
                      <a:lumOff val="65%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Blad1!$AB$4:$AB$39</c:f>
              <c:strCache>
                <c:ptCount val="36"/>
                <c:pt idx="0">
                  <c:v>Planering av året</c:v>
                </c:pt>
                <c:pt idx="1">
                  <c:v>Budget</c:v>
                </c:pt>
                <c:pt idx="2">
                  <c:v>Rutiner</c:v>
                </c:pt>
                <c:pt idx="3">
                  <c:v>Värdegrund</c:v>
                </c:pt>
                <c:pt idx="5">
                  <c:v>Löneöversyn</c:v>
                </c:pt>
                <c:pt idx="6">
                  <c:v>OSA Skyddsrond</c:v>
                </c:pt>
                <c:pt idx="7">
                  <c:v>SAM</c:v>
                </c:pt>
                <c:pt idx="8">
                  <c:v>Bevakning</c:v>
                </c:pt>
                <c:pt idx="9">
                  <c:v>Utv.samtal</c:v>
                </c:pt>
                <c:pt idx="10">
                  <c:v>Mål VP</c:v>
                </c:pt>
                <c:pt idx="11">
                  <c:v>Uppföljning</c:v>
                </c:pt>
                <c:pt idx="12">
                  <c:v>Inför sommaren</c:v>
                </c:pt>
                <c:pt idx="13">
                  <c:v>Arbetsbelastning</c:v>
                </c:pt>
                <c:pt idx="15">
                  <c:v>Uppföljning VP</c:v>
                </c:pt>
                <c:pt idx="18">
                  <c:v>Sommar</c:v>
                </c:pt>
                <c:pt idx="21">
                  <c:v>Följa upp sommar</c:v>
                </c:pt>
                <c:pt idx="22">
                  <c:v>Planera hösten</c:v>
                </c:pt>
                <c:pt idx="23">
                  <c:v>Bevakning</c:v>
                </c:pt>
                <c:pt idx="24">
                  <c:v>Arbetsbelastning</c:v>
                </c:pt>
                <c:pt idx="25">
                  <c:v>Lönekriterier</c:v>
                </c:pt>
                <c:pt idx="26">
                  <c:v>Följa upp samtal</c:v>
                </c:pt>
                <c:pt idx="28">
                  <c:v>Prio arbuppgifter</c:v>
                </c:pt>
                <c:pt idx="29">
                  <c:v>Fysisk skyddsrond</c:v>
                </c:pt>
                <c:pt idx="30">
                  <c:v>Våld i nära rel.</c:v>
                </c:pt>
                <c:pt idx="31">
                  <c:v>Inventera behov</c:v>
                </c:pt>
                <c:pt idx="32">
                  <c:v>Budgetarbete</c:v>
                </c:pt>
                <c:pt idx="33">
                  <c:v>SAM</c:v>
                </c:pt>
                <c:pt idx="34">
                  <c:v>Uppföljning VP</c:v>
                </c:pt>
                <c:pt idx="35">
                  <c:v>JUL</c:v>
                </c:pt>
              </c:strCache>
            </c:strRef>
          </c:cat>
          <c:val>
            <c:numRef>
              <c:f>Blad1!$AC$4:$AC$39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69C-4D6B-899C-608344C9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style1.xml><?xml version="1.0" encoding="utf-8"?>
<cs:chartStyle xmlns:cs="http://schemas.microsoft.com/office/drawing/2012/chartStyle" xmlns:a="http://purl.oclc.org/ooxml/drawingml/main" id="25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%"/>
          <a:lumOff val="25%"/>
        </a:schemeClr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%"/>
            <a:lumOff val="50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6.png"/><Relationship Id="rId1" Type="http://purl.oclc.org/ooxml/officeDocument/relationships/image" Target="../media/image15.png"/><Relationship Id="rId4" Type="http://purl.oclc.org/ooxml/officeDocument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6.png"/><Relationship Id="rId1" Type="http://purl.oclc.org/ooxml/officeDocument/relationships/image" Target="../media/image15.png"/><Relationship Id="rId4" Type="http://purl.oclc.org/ooxml/officeDocument/relationships/image" Target="../media/image18.pn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rawings/drawing1.xml><?xml version="1.0" encoding="utf-8"?>
<c:userShapes xmlns:c="http://purl.oclc.org/ooxml/drawingml/chart">
  <cdr:relSizeAnchor xmlns:cdr="http://purl.oclc.org/ooxml/drawingml/chartDrawing">
    <cdr:from>
      <cdr:x>0.0618</cdr:x>
      <cdr:y>0.85807</cdr:y>
    </cdr:from>
    <cdr:to>
      <cdr:x>0.13228</cdr:x>
      <cdr:y>0.96624</cdr:y>
    </cdr:to>
    <cdr:sp macro="" textlink="">
      <cdr:nvSpPr>
        <cdr:cNvPr id="2" name="textruta 1">
          <a:extLst xmlns:a="http://purl.oclc.org/ooxml/drawingml/main">
            <a:ext uri="{FF2B5EF4-FFF2-40B4-BE49-F238E27FC236}">
              <a16:creationId xmlns:a16="http://schemas.microsoft.com/office/drawing/2014/main" id="{094DF2EC-C03D-4BA4-BB07-75B60CB26A94}"/>
            </a:ext>
          </a:extLst>
        </cdr:cNvPr>
        <cdr:cNvSpPr txBox="1"/>
      </cdr:nvSpPr>
      <cdr:spPr>
        <a:xfrm xmlns:a="http://purl.oclc.org/ooxml/drawingml/main">
          <a:off x="803507" y="7253697"/>
          <a:ext cx="916363" cy="914416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0.10967</cdr:x>
      <cdr:y>0.32261</cdr:y>
    </cdr:from>
    <cdr:to>
      <cdr:x>0.18015</cdr:x>
      <cdr:y>0.43078</cdr:y>
    </cdr:to>
    <cdr:sp macro="" textlink="">
      <cdr:nvSpPr>
        <cdr:cNvPr id="3" name="textruta 2">
          <a:extLst xmlns:a="http://purl.oclc.org/ooxml/drawingml/main">
            <a:ext uri="{FF2B5EF4-FFF2-40B4-BE49-F238E27FC236}">
              <a16:creationId xmlns:a16="http://schemas.microsoft.com/office/drawing/2014/main" id="{993BF7B5-56EE-9CF7-A180-838967714E9A}"/>
            </a:ext>
          </a:extLst>
        </cdr:cNvPr>
        <cdr:cNvSpPr txBox="1"/>
      </cdr:nvSpPr>
      <cdr:spPr>
        <a:xfrm xmlns:a="http://purl.oclc.org/ooxml/drawingml/main">
          <a:off x="1422785" y="2727222"/>
          <a:ext cx="914400" cy="914400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0.07329</cdr:x>
      <cdr:y>0.17463</cdr:y>
    </cdr:from>
    <cdr:to>
      <cdr:x>0.87386</cdr:x>
      <cdr:y>0.3042</cdr:y>
    </cdr:to>
    <cdr:sp macro="" textlink="">
      <cdr:nvSpPr>
        <cdr:cNvPr id="4" name="Rubrik 1">
          <a:extLst xmlns:a="http://purl.oclc.org/ooxml/drawingml/main">
            <a:ext uri="{FF2B5EF4-FFF2-40B4-BE49-F238E27FC236}">
              <a16:creationId xmlns:a16="http://schemas.microsoft.com/office/drawing/2014/main" id="{D3F71E8C-8DF4-42F0-8765-A1A765DE0FDC}"/>
            </a:ext>
          </a:extLst>
        </cdr:cNvPr>
        <cdr:cNvSpPr>
          <a:spLocks xmlns:a="http://purl.oclc.org/ooxml/drawingml/main" noGrp="1"/>
        </cdr:cNvSpPr>
      </cdr:nvSpPr>
      <cdr:spPr>
        <a:xfrm xmlns:a="http://purl.oclc.org/ooxml/drawingml/main">
          <a:off x="950800" y="1476203"/>
          <a:ext cx="10386500" cy="1095375"/>
        </a:xfrm>
        <a:prstGeom xmlns:a="http://purl.oclc.org/ooxml/drawingml/main" prst="rect">
          <a:avLst/>
        </a:prstGeom>
      </cdr:spPr>
      <cdr:txBody>
        <a:bodyPr xmlns:a="http://purl.oclc.org/ooxml/drawingml/main" vert="horz" lIns="91440" tIns="45720" rIns="91440" bIns="45720" rtlCol="0" anchor="ctr">
          <a:noAutofit/>
        </a:bodyPr>
        <a:lstStyle xmlns:a="http://purl.oclc.org/ooxml/drawingml/main">
          <a:lvl1pPr algn="l" defTabSz="914400" rtl="0" eaLnBrk="1" latinLnBrk="0" hangingPunct="1">
            <a:lnSpc>
              <a:spcPct val="90%"/>
            </a:lnSpc>
            <a:spcBef>
              <a:spcPct val="0%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purl.oclc.org/ooxml/drawingml/main">
          <a:r>
            <a:rPr lang="sv-SE" sz="2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Arbetsmiljöfrågor inklusive friskfaktorer och verksamhetsfrågor kan behandlas vid samma tillfälle </a:t>
          </a:r>
        </a:p>
        <a:p xmlns:a="http://purl.oclc.org/ooxml/drawingml/main">
          <a:endParaRPr lang="sv-SE" altLang="sv-SE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10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036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6053925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539826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535635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4228452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Fack</a:t>
            </a:r>
          </a:p>
          <a:p>
            <a:r>
              <a:rPr lang="sv-SE" dirty="0"/>
              <a:t>Ställ en fråga till åhörarna, be dem att diskutera med den/de som ställ er upp och prata med ngn du inte känner, utbyta erfarenheter. </a:t>
            </a:r>
          </a:p>
          <a:p>
            <a:endParaRPr lang="sv-SE" dirty="0"/>
          </a:p>
          <a:p>
            <a:r>
              <a:rPr lang="sv-SE" dirty="0" err="1"/>
              <a:t>Bikupefråga</a:t>
            </a:r>
            <a:r>
              <a:rPr lang="sv-SE" dirty="0"/>
              <a:t>:</a:t>
            </a:r>
          </a:p>
          <a:p>
            <a:r>
              <a:rPr lang="sv-SE" dirty="0"/>
              <a:t>Har ni en förhandlingskultur eller samverkanskultur hos er? Diskutera med närmaste granne en stund. </a:t>
            </a:r>
          </a:p>
          <a:p>
            <a:endParaRPr lang="sv-SE" dirty="0"/>
          </a:p>
          <a:p>
            <a:r>
              <a:rPr lang="sv-SE" dirty="0"/>
              <a:t>Följ upp diskussion. Be några berätta om vad de pratat om, ge exempel. osv.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602731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759045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2683358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0201642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99638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139922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918646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39108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664786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57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2023-11-16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purl.oclc.org/ooxml/officeDocument/relationships/image" Target="../media/image13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10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chart" Target="../charts/chart1.xml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Relationship Id="rId4" Type="http://purl.oclc.org/ooxml/officeDocument/relationships/hyperlink" Target="https://skr.se/skr/arbetsgivarekollektivavtal/kollektivavtal/ovrigakollektivavtal/samverkansavtal/chefsstod.28798.html" TargetMode="Externa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4.png"/><Relationship Id="rId7" Type="http://purl.oclc.org/ooxml/officeDocument/relationships/diagramColors" Target="../diagrams/colors2.xml"/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5" Type="http://purl.oclc.org/ooxml/officeDocument/relationships/image" Target="../media/image14.png"/><Relationship Id="rId4" Type="http://purl.oclc.org/ooxml/officeDocument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19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Relationship Id="rId5" Type="http://purl.oclc.org/ooxml/officeDocument/relationships/image" Target="../media/image21.png"/><Relationship Id="rId4" Type="http://purl.oclc.org/ooxml/officeDocument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2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4" Type="http://purl.oclc.org/ooxml/officeDocument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Relationship Id="rId4" Type="http://purl.oclc.org/ooxml/officeDocument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6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Relationship Id="rId5" Type="http://purl.oclc.org/ooxml/officeDocument/relationships/image" Target="../media/image8.jpeg"/><Relationship Id="rId4" Type="http://purl.oclc.org/ooxml/officeDocument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7.jpeg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5" Type="http://purl.oclc.org/ooxml/officeDocument/relationships/image" Target="../media/image10.jpeg"/><Relationship Id="rId4" Type="http://purl.oclc.org/ooxml/officeDocument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Relationship Id="rId4" Type="http://purl.oclc.org/ooxml/officeDocument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9.xml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640080" y="483004"/>
            <a:ext cx="6745458" cy="308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Samverkansavtal</a:t>
            </a:r>
            <a:endParaRPr lang="en-US" sz="46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för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framgångsrikt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arbete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friskfaktorer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5472809" y="3488925"/>
            <a:ext cx="6405683" cy="3768963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294618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Strukturen för samverkan ger en rättvis och transparent organisation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043758"/>
              </p:ext>
            </p:extLst>
          </p:nvPr>
        </p:nvGraphicFramePr>
        <p:xfrm>
          <a:off x="2063715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sp>
        <p:nvSpPr>
          <p:cNvPr id="2" name="Ellips 1"/>
          <p:cNvSpPr/>
          <p:nvPr/>
        </p:nvSpPr>
        <p:spPr>
          <a:xfrm>
            <a:off x="4153436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3073097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5228540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268298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335378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862728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898725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357" y="5888866"/>
            <a:ext cx="1402583" cy="817419"/>
          </a:xfrm>
          <a:prstGeom prst="rect">
            <a:avLst/>
          </a:prstGeom>
        </p:spPr>
      </p:pic>
      <p:sp>
        <p:nvSpPr>
          <p:cNvPr id="7" name="Pil: vänster-höger 6">
            <a:extLst>
              <a:ext uri="{FF2B5EF4-FFF2-40B4-BE49-F238E27FC236}">
                <a16:creationId xmlns:a16="http://schemas.microsoft.com/office/drawing/2014/main" id="{7F144FE7-99CB-FA7C-D0A6-A01A1C8DF443}"/>
              </a:ext>
            </a:extLst>
          </p:cNvPr>
          <p:cNvSpPr/>
          <p:nvPr/>
        </p:nvSpPr>
        <p:spPr>
          <a:xfrm rot="5400000">
            <a:off x="-534694" y="2502878"/>
            <a:ext cx="4039447" cy="2321784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1600" dirty="0">
                <a:solidFill>
                  <a:srgbClr val="000000"/>
                </a:solidFill>
              </a:rPr>
              <a:t>Information och </a:t>
            </a:r>
            <a:r>
              <a:rPr lang="sv-SE" altLang="sv-SE" sz="1600" dirty="0" err="1">
                <a:solidFill>
                  <a:srgbClr val="000000"/>
                </a:solidFill>
              </a:rPr>
              <a:t>kommunika-tion</a:t>
            </a:r>
            <a:r>
              <a:rPr lang="sv-SE" altLang="sv-SE" sz="1600" dirty="0">
                <a:solidFill>
                  <a:srgbClr val="000000"/>
                </a:solidFill>
              </a:rPr>
              <a:t> mellan olika samverkans-nivåer   </a:t>
            </a:r>
          </a:p>
        </p:txBody>
      </p:sp>
    </p:spTree>
    <p:extLst>
      <p:ext uri="{BB962C8B-B14F-4D97-AF65-F5344CB8AC3E}">
        <p14:creationId xmlns:p14="http://schemas.microsoft.com/office/powerpoint/2010/main" val="1281191170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0" indent="0" eaLnBrk="0" hangingPunct="0">
              <a:lnSpc>
                <a:spcPct val="100%"/>
              </a:lnSpc>
              <a:spcBef>
                <a:spcPts val="600"/>
              </a:spcBef>
              <a:buNone/>
              <a:defRPr/>
            </a:pPr>
            <a:endParaRPr lang="sv-SE" kern="0" dirty="0">
              <a:solidFill>
                <a:schemeClr val="bg2">
                  <a:lumMod val="75%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F062BDA-E484-4491-EADC-665AAA8B12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ea typeface="Calibri" panose="020F0502020204030204" pitchFamily="34" charset="0"/>
              </a:rPr>
              <a:t>Samverkansavtal</a:t>
            </a:r>
            <a:br>
              <a:rPr lang="sv-SE">
                <a:ea typeface="Calibri" panose="020F0502020204030204" pitchFamily="34" charset="0"/>
              </a:rPr>
            </a:br>
            <a:r>
              <a:rPr lang="sv-SE">
                <a:ea typeface="Calibri" panose="020F0502020204030204" pitchFamily="34" charset="0"/>
              </a:rPr>
              <a:t>- för framgångsrikt arbete med friskfaktorer</a:t>
            </a:r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554283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81071"/>
              </p:ext>
            </p:extLst>
          </p:nvPr>
        </p:nvGraphicFramePr>
        <p:xfrm>
          <a:off x="-292963" y="-527023"/>
          <a:ext cx="13001737" cy="8453507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6884B0EE-218C-469F-86D6-3D95F868CD02}"/>
              </a:ext>
            </a:extLst>
          </p:cNvPr>
          <p:cNvSpPr txBox="1"/>
          <p:nvPr/>
        </p:nvSpPr>
        <p:spPr>
          <a:xfrm>
            <a:off x="352095" y="5602265"/>
            <a:ext cx="268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Finns att ladda ner på SKR:s hemsida:</a:t>
            </a:r>
          </a:p>
          <a:p>
            <a:r>
              <a:rPr lang="sv-SE" sz="1200" dirty="0">
                <a:latin typeface="+mj-lt"/>
                <a:hlinkClick r:id="rId4"/>
              </a:rPr>
              <a:t>Chefstöd för arbetsplatsträffar och </a:t>
            </a:r>
          </a:p>
          <a:p>
            <a:r>
              <a:rPr lang="sv-SE" sz="1200" dirty="0">
                <a:latin typeface="+mj-lt"/>
                <a:hlinkClick r:id="rId4"/>
              </a:rPr>
              <a:t>samverkansgrupper</a:t>
            </a:r>
            <a:endParaRPr lang="sv-S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2787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schemeClr val="bg2">
                    <a:lumMod val="75%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attraktiv arbetsplats och en effektiv verksamhet</a:t>
            </a: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ea typeface="Calibri" panose="020F0502020204030204" pitchFamily="34" charset="0"/>
              </a:rPr>
              <a:t>Samverkansavtal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708117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7983341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b="1" kern="0" dirty="0">
                <a:solidFill>
                  <a:prstClr val="black"/>
                </a:solidFill>
                <a:cs typeface="Helvetica" panose="020B0604020202020204" pitchFamily="34" charset="0"/>
              </a:rPr>
              <a:t>5. Samverkansavtal tillsammans med friskfaktorer ger en attraktiv arbetsplats och en effektiv verksamhet</a:t>
            </a:r>
            <a:endParaRPr lang="sv-SE" sz="32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838200" y="556337"/>
            <a:ext cx="6797405" cy="165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/>
              <a:t>Har du själv erfarenhet av att arbete med friskfaktorer stärker samverkan?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246925A4-387B-F592-D072-CC19963C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207" y="2401330"/>
            <a:ext cx="6797405" cy="3719384"/>
          </a:xfrm>
        </p:spPr>
        <p:txBody>
          <a:bodyPr vert="horz" lIns="91440" tIns="45720" rIns="91440" bIns="45720" rtlCol="0">
            <a:normAutofit/>
          </a:bodyPr>
          <a:lstStyle/>
          <a:p>
            <a:pPr marL="857250" indent="-457200">
              <a:buFont typeface="+mj-lt"/>
              <a:buAutoNum type="arabicPeriod"/>
            </a:pPr>
            <a:r>
              <a:rPr lang="en-US" sz="2000" dirty="0" err="1"/>
              <a:t>Ägarskapet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hos </a:t>
            </a:r>
            <a:r>
              <a:rPr lang="en-US" sz="2000" dirty="0" err="1"/>
              <a:t>parterna</a:t>
            </a:r>
            <a:endParaRPr lang="en-US" sz="2000" dirty="0"/>
          </a:p>
          <a:p>
            <a:pPr marL="857250" indent="-457200">
              <a:buFont typeface="+mj-lt"/>
              <a:buAutoNum type="arabicPeriod"/>
            </a:pP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säkerställer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och former för </a:t>
            </a:r>
            <a:r>
              <a:rPr lang="en-US" sz="2000" dirty="0" err="1"/>
              <a:t>delaktighet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inflytande</a:t>
            </a:r>
            <a:r>
              <a:rPr lang="en-US" sz="2000" dirty="0"/>
              <a:t>, information och </a:t>
            </a:r>
            <a:r>
              <a:rPr lang="en-US" sz="2000" dirty="0" err="1"/>
              <a:t>återkoppling</a:t>
            </a:r>
            <a:endParaRPr lang="en-US" sz="2000" dirty="0"/>
          </a:p>
          <a:p>
            <a:pPr marL="85725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Strukturen</a:t>
            </a:r>
            <a:r>
              <a:rPr lang="en-US" sz="2000" dirty="0"/>
              <a:t> för </a:t>
            </a:r>
            <a:r>
              <a:rPr lang="en-US" sz="2000" dirty="0" err="1"/>
              <a:t>samverkan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rättvis</a:t>
            </a:r>
            <a:r>
              <a:rPr lang="en-US" sz="2000" dirty="0"/>
              <a:t> och transparent </a:t>
            </a:r>
            <a:r>
              <a:rPr lang="en-US" sz="2000" dirty="0" err="1"/>
              <a:t>organisation</a:t>
            </a:r>
            <a:endParaRPr lang="en-US" sz="2000" dirty="0"/>
          </a:p>
          <a:p>
            <a:pPr marL="85725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Arbetsmiljöfrågor</a:t>
            </a:r>
            <a:r>
              <a:rPr lang="en-US" sz="2000" dirty="0"/>
              <a:t> </a:t>
            </a:r>
            <a:r>
              <a:rPr lang="en-US" sz="2000" dirty="0" err="1"/>
              <a:t>inklusive</a:t>
            </a:r>
            <a:r>
              <a:rPr lang="en-US" sz="2000" dirty="0"/>
              <a:t> </a:t>
            </a:r>
            <a:r>
              <a:rPr lang="en-US" sz="2000" dirty="0" err="1"/>
              <a:t>friskfaktorer</a:t>
            </a:r>
            <a:r>
              <a:rPr lang="en-US" sz="2000" dirty="0"/>
              <a:t> och </a:t>
            </a:r>
            <a:r>
              <a:rPr lang="en-US" sz="2000" dirty="0" err="1"/>
              <a:t>verksamhetsfrågor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behandlas</a:t>
            </a:r>
            <a:r>
              <a:rPr lang="en-US" sz="2000" dirty="0"/>
              <a:t> vid </a:t>
            </a:r>
            <a:r>
              <a:rPr lang="en-US" sz="2000" dirty="0" err="1"/>
              <a:t>samma</a:t>
            </a:r>
            <a:r>
              <a:rPr lang="en-US" sz="2000" dirty="0"/>
              <a:t> </a:t>
            </a:r>
            <a:r>
              <a:rPr lang="en-US" sz="2000" dirty="0" err="1"/>
              <a:t>tillfälle</a:t>
            </a:r>
            <a:r>
              <a:rPr lang="en-US" sz="2000" dirty="0"/>
              <a:t> </a:t>
            </a:r>
          </a:p>
          <a:p>
            <a:pPr marL="85725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tillsammans</a:t>
            </a:r>
            <a:r>
              <a:rPr lang="en-US" sz="2000" dirty="0"/>
              <a:t> med </a:t>
            </a:r>
            <a:r>
              <a:rPr lang="en-US" sz="2000" dirty="0" err="1"/>
              <a:t>friskfaktorer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attraktiv</a:t>
            </a:r>
            <a:r>
              <a:rPr lang="en-US" sz="2000" dirty="0"/>
              <a:t> </a:t>
            </a:r>
            <a:r>
              <a:rPr lang="en-US" sz="2000" dirty="0" err="1"/>
              <a:t>arbetsplats</a:t>
            </a:r>
            <a:r>
              <a:rPr lang="en-US" sz="2000" dirty="0"/>
              <a:t> och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effektiv</a:t>
            </a:r>
            <a:r>
              <a:rPr lang="en-US" sz="2000" dirty="0"/>
              <a:t> </a:t>
            </a:r>
            <a:r>
              <a:rPr lang="en-US" sz="2000" dirty="0" err="1"/>
              <a:t>verksamhet</a:t>
            </a:r>
            <a:endParaRPr lang="en-US" sz="2000" dirty="0"/>
          </a:p>
          <a:p>
            <a:pPr marL="0"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831" y="0"/>
            <a:ext cx="2014348" cy="2014348"/>
          </a:xfrm>
          <a:prstGeom prst="rect">
            <a:avLst/>
          </a:prstGeom>
        </p:spPr>
      </p:pic>
      <p:pic>
        <p:nvPicPr>
          <p:cNvPr id="3" name="Platshållare för innehåll 16">
            <a:extLst>
              <a:ext uri="{FF2B5EF4-FFF2-40B4-BE49-F238E27FC236}">
                <a16:creationId xmlns:a16="http://schemas.microsoft.com/office/drawing/2014/main" id="{048771C9-276F-CDFA-6ED7-80CC1BD6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83" y="2207741"/>
            <a:ext cx="5721768" cy="35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3793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delaktighet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samt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inflytande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</a:t>
            </a:r>
            <a:r>
              <a:rPr lang="sv-S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attraktiv arbetsplats </a:t>
            </a: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och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effektiv verksamhet</a:t>
            </a:r>
            <a:endParaRPr lang="sv-SE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>
                <a:ea typeface="Calibri" panose="020F0502020204030204" pitchFamily="34" charset="0"/>
              </a:rPr>
              <a:t>Avslutningsvis</a:t>
            </a:r>
          </a:p>
          <a:p>
            <a:r>
              <a:rPr lang="sv-SE" dirty="0">
                <a:ea typeface="Calibri" panose="020F0502020204030204" pitchFamily="34" charset="0"/>
              </a:rPr>
              <a:t>”Symbios” mellan samverkan och friskfaktorer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550412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820FF5D-0160-FF71-835F-ACC38E269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.496%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A674A96-0DF5-CCA7-1749-544D30846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9741350" y="5414962"/>
            <a:ext cx="2177235" cy="128103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675FA63-7D4F-7E5E-0806-7BA043227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0848" y="2717006"/>
            <a:ext cx="1423988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00518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38" y="869368"/>
            <a:ext cx="11057664" cy="874980"/>
          </a:xfrm>
        </p:spPr>
        <p:txBody>
          <a:bodyPr vert="horz" lIns="91440" tIns="45720" rIns="91440" bIns="45720" rtlCol="0" anchor="b">
            <a:normAutofit fontScale="90%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partsråds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dirty="0" err="1"/>
              <a:t>S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tödteam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endParaRPr lang="en-US" sz="4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556324" y="3637649"/>
            <a:ext cx="484501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2193073"/>
            <a:ext cx="6903720" cy="39006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7DA13B-17CE-7DEB-3982-7303C1CDE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0E5A8AA-A1D1-18CC-3543-E52602479D2A}"/>
              </a:ext>
            </a:extLst>
          </p:cNvPr>
          <p:cNvSpPr txBox="1"/>
          <p:nvPr/>
        </p:nvSpPr>
        <p:spPr>
          <a:xfrm>
            <a:off x="669738" y="2562993"/>
            <a:ext cx="565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För </a:t>
            </a:r>
            <a:r>
              <a:rPr lang="en-US" sz="2400" dirty="0" err="1"/>
              <a:t>stöd</a:t>
            </a:r>
            <a:r>
              <a:rPr lang="en-US" sz="2400" dirty="0"/>
              <a:t>, </a:t>
            </a:r>
            <a:r>
              <a:rPr lang="en-US" sz="2400" dirty="0" err="1"/>
              <a:t>utveckling</a:t>
            </a:r>
            <a:r>
              <a:rPr lang="en-US" sz="2400" dirty="0"/>
              <a:t> och </a:t>
            </a:r>
            <a:br>
              <a:rPr lang="en-US" sz="2400" dirty="0"/>
            </a:br>
            <a:r>
              <a:rPr lang="en-US" sz="2400" dirty="0" err="1"/>
              <a:t>rådgivning</a:t>
            </a:r>
            <a:r>
              <a:rPr lang="en-US" sz="2400" dirty="0"/>
              <a:t> </a:t>
            </a:r>
            <a:r>
              <a:rPr lang="en-US" sz="2400" dirty="0" err="1"/>
              <a:t>när</a:t>
            </a:r>
            <a:r>
              <a:rPr lang="en-US" sz="2400" dirty="0"/>
              <a:t> </a:t>
            </a:r>
            <a:r>
              <a:rPr lang="en-US" sz="2400" dirty="0" err="1"/>
              <a:t>lokala</a:t>
            </a:r>
            <a:r>
              <a:rPr lang="en-US" sz="2400" dirty="0"/>
              <a:t> </a:t>
            </a:r>
            <a:r>
              <a:rPr lang="en-US" sz="2400" dirty="0" err="1"/>
              <a:t>parter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Vad är ett samverkansavtal?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2976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effectLst/>
              </a:rPr>
              <a:t>Samverkansavtal</a:t>
            </a:r>
            <a:br>
              <a:rPr lang="en-US" sz="3800">
                <a:effectLst/>
              </a:rPr>
            </a:br>
            <a:r>
              <a:rPr lang="en-US" sz="3800">
                <a:effectLst/>
              </a:rPr>
              <a:t>- för framgångsrikt arbete med friskfaktorer</a:t>
            </a:r>
            <a:r>
              <a:rPr lang="en-US" sz="380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8" y="4636008"/>
            <a:ext cx="4170759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Ägarskapet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hos </a:t>
            </a:r>
            <a:r>
              <a:rPr lang="en-US" sz="2400" dirty="0" err="1"/>
              <a:t>parterna</a:t>
            </a:r>
            <a:endParaRPr lang="en-US" sz="2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91F5EF-E6B6-FC4C-4F23-C8FC2806A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.18%" r="22.651%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22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200">
                <a:effectLst/>
                <a:ea typeface="Calibri" panose="020F0502020204030204" pitchFamily="34" charset="0"/>
              </a:rPr>
              <a:t>Samverkansavtal</a:t>
            </a:r>
            <a:br>
              <a:rPr lang="sv-SE" sz="4200">
                <a:effectLst/>
                <a:ea typeface="Calibri" panose="020F0502020204030204" pitchFamily="34" charset="0"/>
              </a:rPr>
            </a:br>
            <a:r>
              <a:rPr lang="sv-SE" sz="420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sz="420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latin typeface="Arial" panose="020B0604020202020204" pitchFamily="34" charset="0"/>
                <a:cs typeface="Arial" panose="020B0604020202020204" pitchFamily="34" charset="0"/>
              </a:rPr>
              <a:t>Ett samverkansavtal säkerställer struktur och former för delaktighet samt inflytande, information och återkoppling</a:t>
            </a:r>
          </a:p>
        </p:txBody>
      </p:sp>
    </p:spTree>
    <p:extLst>
      <p:ext uri="{BB962C8B-B14F-4D97-AF65-F5344CB8AC3E}">
        <p14:creationId xmlns:p14="http://schemas.microsoft.com/office/powerpoint/2010/main" val="28139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67527556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39096610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6707084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förhandlingskultur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hos er?</a:t>
            </a:r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>
                <a:effectLst/>
                <a:ea typeface="Calibri" panose="020F0502020204030204" pitchFamily="34" charset="0"/>
              </a:rPr>
              <a:t>Samverkansavtal</a:t>
            </a:r>
            <a:br>
              <a:rPr lang="sv-SE" sz="4400" dirty="0">
                <a:effectLst/>
                <a:ea typeface="Calibri" panose="020F0502020204030204" pitchFamily="34" charset="0"/>
              </a:rPr>
            </a:br>
            <a:r>
              <a:rPr lang="sv-SE" sz="4400" dirty="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481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8651DDE1-F395-49CD-9C25-7DF1AA1B0EA3}">
  <ds:schemaRefs>
    <ds:schemaRef ds:uri="1a6e3fa1-c333-471c-82e6-93548a95aedd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95175a-83d6-4cca-8e00-0d2518442864"/>
  </ds:schemaRefs>
</ds:datastoreItem>
</file>

<file path=customXml/itemProps3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17536</TotalTime>
  <Words>685</Words>
  <Application>Microsoft Office PowerPoint</Application>
  <PresentationFormat>Bredbild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Office-tema</vt:lpstr>
      <vt:lpstr>PowerPoint-presentation</vt:lpstr>
      <vt:lpstr>Välfärdens partsråds Stödteam för samverkan</vt:lpstr>
      <vt:lpstr>Vad är ett samverkansavtal?</vt:lpstr>
      <vt:lpstr>Samverkansavtal - för framgångsrikt arbete med friskfaktorer </vt:lpstr>
      <vt:lpstr>Samverkansavtal - för framgångsrikt arbete med friskfaktorer </vt:lpstr>
      <vt:lpstr>PowerPoint-presentation</vt:lpstr>
      <vt:lpstr>PowerPoint-presentation</vt:lpstr>
      <vt:lpstr>PowerPoint-presentation</vt:lpstr>
      <vt:lpstr>Samverkansavtal - för framgångsrikt arbete med friskfaktorer </vt:lpstr>
      <vt:lpstr>3. Strukturen för samverkan ger en rättvis och transparent organisation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Per Winberg</cp:lastModifiedBy>
  <cp:revision>1015</cp:revision>
  <cp:lastPrinted>2018-02-28T13:24:39Z</cp:lastPrinted>
  <dcterms:created xsi:type="dcterms:W3CDTF">2018-02-05T08:25:41Z</dcterms:created>
  <dcterms:modified xsi:type="dcterms:W3CDTF">2023-11-16T14:53:36Z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