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98" r:id="rId5"/>
  </p:sldMasterIdLst>
  <p:notesMasterIdLst>
    <p:notesMasterId r:id="rId28"/>
  </p:notesMasterIdLst>
  <p:handoutMasterIdLst>
    <p:handoutMasterId r:id="rId29"/>
  </p:handoutMasterIdLst>
  <p:sldIdLst>
    <p:sldId id="411" r:id="rId6"/>
    <p:sldId id="327" r:id="rId7"/>
    <p:sldId id="391" r:id="rId8"/>
    <p:sldId id="451" r:id="rId9"/>
    <p:sldId id="431" r:id="rId10"/>
    <p:sldId id="447" r:id="rId11"/>
    <p:sldId id="432" r:id="rId12"/>
    <p:sldId id="436" r:id="rId13"/>
    <p:sldId id="305" r:id="rId14"/>
    <p:sldId id="433" r:id="rId15"/>
    <p:sldId id="331" r:id="rId16"/>
    <p:sldId id="437" r:id="rId17"/>
    <p:sldId id="438" r:id="rId18"/>
    <p:sldId id="439" r:id="rId19"/>
    <p:sldId id="317" r:id="rId20"/>
    <p:sldId id="440" r:id="rId21"/>
    <p:sldId id="319" r:id="rId22"/>
    <p:sldId id="457" r:id="rId23"/>
    <p:sldId id="455" r:id="rId24"/>
    <p:sldId id="452" r:id="rId25"/>
    <p:sldId id="454" r:id="rId26"/>
    <p:sldId id="444" r:id="rId27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3">
          <p15:clr>
            <a:srgbClr val="A4A3A4"/>
          </p15:clr>
        </p15:guide>
        <p15:guide id="2" orient="horz" pos="487">
          <p15:clr>
            <a:srgbClr val="A4A3A4"/>
          </p15:clr>
        </p15:guide>
        <p15:guide id="3" orient="horz" pos="237">
          <p15:clr>
            <a:srgbClr val="A4A3A4"/>
          </p15:clr>
        </p15:guide>
        <p15:guide id="4" pos="4876">
          <p15:clr>
            <a:srgbClr val="A4A3A4"/>
          </p15:clr>
        </p15:guide>
        <p15:guide id="5" pos="2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orient="horz" pos="566">
          <p15:clr>
            <a:srgbClr val="A4A3A4"/>
          </p15:clr>
        </p15:guide>
        <p15:guide id="3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Mair" initials="M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513"/>
    <a:srgbClr val="EFCB65"/>
    <a:srgbClr val="F6F6F6"/>
    <a:srgbClr val="7AA4A0"/>
    <a:srgbClr val="21578A"/>
    <a:srgbClr val="678A90"/>
    <a:srgbClr val="84CAC6"/>
    <a:srgbClr val="6697CC"/>
    <a:srgbClr val="D73A36"/>
    <a:srgbClr val="006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llanmörkt format 3 - 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90578" autoAdjust="0"/>
  </p:normalViewPr>
  <p:slideViewPr>
    <p:cSldViewPr>
      <p:cViewPr varScale="1">
        <p:scale>
          <a:sx n="118" d="100"/>
          <a:sy n="118" d="100"/>
        </p:scale>
        <p:origin x="1146" y="90"/>
      </p:cViewPr>
      <p:guideLst>
        <p:guide orient="horz" pos="1083"/>
        <p:guide orient="horz" pos="487"/>
        <p:guide orient="horz" pos="237"/>
        <p:guide pos="4876"/>
        <p:guide pos="29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7"/>
        <p:guide orient="horz" pos="56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83C58-4F84-4584-971B-A4C68154DCD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1FE14FF-80D7-4D56-863E-87E4D7C83B23}">
      <dgm:prSet phldrT="[Text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sv-SE" dirty="0"/>
        </a:p>
      </dgm:t>
    </dgm:pt>
    <dgm:pt modelId="{1A4D9A7A-28DF-482B-8518-CFA87A90B16B}" type="parTrans" cxnId="{3D459B91-838F-4279-BA3C-0B75AFCD29E7}">
      <dgm:prSet/>
      <dgm:spPr/>
      <dgm:t>
        <a:bodyPr/>
        <a:lstStyle/>
        <a:p>
          <a:endParaRPr lang="sv-SE"/>
        </a:p>
      </dgm:t>
    </dgm:pt>
    <dgm:pt modelId="{1E0C2995-A6F1-4D17-B7B5-1617E01F2FB9}" type="sibTrans" cxnId="{3D459B91-838F-4279-BA3C-0B75AFCD29E7}">
      <dgm:prSet/>
      <dgm:spPr>
        <a:solidFill>
          <a:srgbClr val="547890"/>
        </a:solidFill>
      </dgm:spPr>
      <dgm:t>
        <a:bodyPr/>
        <a:lstStyle/>
        <a:p>
          <a:endParaRPr lang="sv-SE"/>
        </a:p>
      </dgm:t>
    </dgm:pt>
    <dgm:pt modelId="{08C9DDF4-391E-4536-9F30-D3DAFCAA8AA4}">
      <dgm:prSet phldrT="[Text]"/>
      <dgm:spPr>
        <a:solidFill>
          <a:schemeClr val="bg1"/>
        </a:solidFill>
      </dgm:spPr>
      <dgm:t>
        <a:bodyPr/>
        <a:lstStyle/>
        <a:p>
          <a:r>
            <a:rPr lang="sv-SE" dirty="0"/>
            <a:t> </a:t>
          </a:r>
        </a:p>
      </dgm:t>
    </dgm:pt>
    <dgm:pt modelId="{FA62AF33-AE64-4BC1-8398-6D49DDC3454D}" type="parTrans" cxnId="{5A1607A8-87CA-4F03-AF0D-DB046AD7A480}">
      <dgm:prSet/>
      <dgm:spPr/>
      <dgm:t>
        <a:bodyPr/>
        <a:lstStyle/>
        <a:p>
          <a:endParaRPr lang="sv-SE"/>
        </a:p>
      </dgm:t>
    </dgm:pt>
    <dgm:pt modelId="{E882A1B8-1EAF-421B-96F1-7B095A0A7826}" type="sibTrans" cxnId="{5A1607A8-87CA-4F03-AF0D-DB046AD7A480}">
      <dgm:prSet/>
      <dgm:spPr>
        <a:solidFill>
          <a:srgbClr val="F09978"/>
        </a:solidFill>
      </dgm:spPr>
      <dgm:t>
        <a:bodyPr/>
        <a:lstStyle/>
        <a:p>
          <a:endParaRPr lang="sv-SE"/>
        </a:p>
      </dgm:t>
    </dgm:pt>
    <dgm:pt modelId="{147C2901-D392-4698-AA21-3A2369F18845}">
      <dgm:prSet phldrT="[Text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sv-SE" dirty="0"/>
            <a:t> </a:t>
          </a:r>
        </a:p>
      </dgm:t>
    </dgm:pt>
    <dgm:pt modelId="{5CC799C7-E616-46E7-84DE-6711894CC53C}" type="parTrans" cxnId="{33C2B89D-E727-4A79-9C3D-7639230E3685}">
      <dgm:prSet/>
      <dgm:spPr/>
      <dgm:t>
        <a:bodyPr/>
        <a:lstStyle/>
        <a:p>
          <a:endParaRPr lang="sv-SE"/>
        </a:p>
      </dgm:t>
    </dgm:pt>
    <dgm:pt modelId="{37C4721D-1CE1-40BE-9D55-55FA341E070D}" type="sibTrans" cxnId="{33C2B89D-E727-4A79-9C3D-7639230E3685}">
      <dgm:prSet/>
      <dgm:spPr>
        <a:solidFill>
          <a:srgbClr val="F2B945"/>
        </a:solidFill>
      </dgm:spPr>
      <dgm:t>
        <a:bodyPr/>
        <a:lstStyle/>
        <a:p>
          <a:endParaRPr lang="sv-SE"/>
        </a:p>
      </dgm:t>
    </dgm:pt>
    <dgm:pt modelId="{D3A4AC52-7608-4FE6-9B9E-9A3644712617}">
      <dgm:prSet phldrT="[Text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sv-SE" dirty="0"/>
            <a:t> </a:t>
          </a:r>
        </a:p>
      </dgm:t>
    </dgm:pt>
    <dgm:pt modelId="{377B267D-9B2D-46D5-944C-3A0F4AC2B1CD}" type="parTrans" cxnId="{EC49C3D2-4C2B-45F3-AE8F-FDF8AFE24C27}">
      <dgm:prSet/>
      <dgm:spPr/>
      <dgm:t>
        <a:bodyPr/>
        <a:lstStyle/>
        <a:p>
          <a:endParaRPr lang="sv-SE"/>
        </a:p>
      </dgm:t>
    </dgm:pt>
    <dgm:pt modelId="{0D946FC7-5349-44D9-AA8B-50C311D03B33}" type="sibTrans" cxnId="{EC49C3D2-4C2B-45F3-AE8F-FDF8AFE24C27}">
      <dgm:prSet/>
      <dgm:spPr>
        <a:solidFill>
          <a:srgbClr val="7AA4A0"/>
        </a:solidFill>
        <a:ln>
          <a:solidFill>
            <a:srgbClr val="7AA4A0"/>
          </a:solidFill>
        </a:ln>
      </dgm:spPr>
      <dgm:t>
        <a:bodyPr/>
        <a:lstStyle/>
        <a:p>
          <a:endParaRPr lang="sv-SE"/>
        </a:p>
      </dgm:t>
    </dgm:pt>
    <dgm:pt modelId="{D4BC7BAF-4997-4751-A8EC-DE52F251216A}" type="pres">
      <dgm:prSet presAssocID="{FA283C58-4F84-4584-971B-A4C68154DCD3}" presName="cycle" presStyleCnt="0">
        <dgm:presLayoutVars>
          <dgm:dir/>
          <dgm:resizeHandles val="exact"/>
        </dgm:presLayoutVars>
      </dgm:prSet>
      <dgm:spPr/>
    </dgm:pt>
    <dgm:pt modelId="{369A19DA-4697-4B69-9F04-566FB1A4F905}" type="pres">
      <dgm:prSet presAssocID="{08C9DDF4-391E-4536-9F30-D3DAFCAA8AA4}" presName="dummy" presStyleCnt="0"/>
      <dgm:spPr/>
    </dgm:pt>
    <dgm:pt modelId="{F44EB08D-E1E6-4F9E-B454-50EC818A50E2}" type="pres">
      <dgm:prSet presAssocID="{08C9DDF4-391E-4536-9F30-D3DAFCAA8AA4}" presName="node" presStyleLbl="revTx" presStyleIdx="0" presStyleCnt="4" custFlipVert="1" custFlipHor="1" custScaleX="3701" custScaleY="19041">
        <dgm:presLayoutVars>
          <dgm:bulletEnabled val="1"/>
        </dgm:presLayoutVars>
      </dgm:prSet>
      <dgm:spPr/>
    </dgm:pt>
    <dgm:pt modelId="{458D11E8-A8A4-4D4C-BCB0-C50488BC030B}" type="pres">
      <dgm:prSet presAssocID="{E882A1B8-1EAF-421B-96F1-7B095A0A7826}" presName="sibTrans" presStyleLbl="node1" presStyleIdx="0" presStyleCnt="4" custAng="18647821"/>
      <dgm:spPr/>
    </dgm:pt>
    <dgm:pt modelId="{2711ADF3-BFF8-427E-993A-EF0264366A32}" type="pres">
      <dgm:prSet presAssocID="{147C2901-D392-4698-AA21-3A2369F18845}" presName="dummy" presStyleCnt="0"/>
      <dgm:spPr/>
    </dgm:pt>
    <dgm:pt modelId="{609C8394-E5D4-4EE9-AA73-244F84159F78}" type="pres">
      <dgm:prSet presAssocID="{147C2901-D392-4698-AA21-3A2369F18845}" presName="node" presStyleLbl="revTx" presStyleIdx="1" presStyleCnt="4" custFlipVert="0" custFlipHor="0" custScaleX="3701" custScaleY="7100">
        <dgm:presLayoutVars>
          <dgm:bulletEnabled val="1"/>
        </dgm:presLayoutVars>
      </dgm:prSet>
      <dgm:spPr/>
    </dgm:pt>
    <dgm:pt modelId="{064D7D78-0FEA-4C2D-B5B8-BC1F3D802A38}" type="pres">
      <dgm:prSet presAssocID="{37C4721D-1CE1-40BE-9D55-55FA341E070D}" presName="sibTrans" presStyleLbl="node1" presStyleIdx="1" presStyleCnt="4" custAng="18722702"/>
      <dgm:spPr/>
    </dgm:pt>
    <dgm:pt modelId="{EC3BFB0A-BED1-4584-9BBC-E4DEF1B1484A}" type="pres">
      <dgm:prSet presAssocID="{D3A4AC52-7608-4FE6-9B9E-9A3644712617}" presName="dummy" presStyleCnt="0"/>
      <dgm:spPr/>
    </dgm:pt>
    <dgm:pt modelId="{567F15E7-FDBF-4C6B-A58C-671DEE68C91A}" type="pres">
      <dgm:prSet presAssocID="{D3A4AC52-7608-4FE6-9B9E-9A3644712617}" presName="node" presStyleLbl="revTx" presStyleIdx="2" presStyleCnt="4" custFlipVert="0" custFlipHor="0" custScaleX="13388" custScaleY="4558">
        <dgm:presLayoutVars>
          <dgm:bulletEnabled val="1"/>
        </dgm:presLayoutVars>
      </dgm:prSet>
      <dgm:spPr/>
    </dgm:pt>
    <dgm:pt modelId="{2EC2E7A8-8059-4FDD-AA2D-4AC8F8B35290}" type="pres">
      <dgm:prSet presAssocID="{0D946FC7-5349-44D9-AA8B-50C311D03B33}" presName="sibTrans" presStyleLbl="node1" presStyleIdx="2" presStyleCnt="4" custAng="18746681"/>
      <dgm:spPr/>
    </dgm:pt>
    <dgm:pt modelId="{3E014870-E4D9-4D22-937C-DE6F97A755D4}" type="pres">
      <dgm:prSet presAssocID="{11FE14FF-80D7-4D56-863E-87E4D7C83B23}" presName="dummy" presStyleCnt="0"/>
      <dgm:spPr/>
    </dgm:pt>
    <dgm:pt modelId="{1B5B3746-842F-4FAE-B8FE-4A7281196BF1}" type="pres">
      <dgm:prSet presAssocID="{11FE14FF-80D7-4D56-863E-87E4D7C83B23}" presName="node" presStyleLbl="revTx" presStyleIdx="3" presStyleCnt="4" custFlipHor="1" custScaleX="13389" custScaleY="6020">
        <dgm:presLayoutVars>
          <dgm:bulletEnabled val="1"/>
        </dgm:presLayoutVars>
      </dgm:prSet>
      <dgm:spPr/>
    </dgm:pt>
    <dgm:pt modelId="{B3A20502-848F-48F6-AA8B-948C328ED159}" type="pres">
      <dgm:prSet presAssocID="{1E0C2995-A6F1-4D17-B7B5-1617E01F2FB9}" presName="sibTrans" presStyleLbl="node1" presStyleIdx="3" presStyleCnt="4" custAng="18625939" custScaleY="100002"/>
      <dgm:spPr/>
    </dgm:pt>
  </dgm:ptLst>
  <dgm:cxnLst>
    <dgm:cxn modelId="{7076515E-B48C-414A-BA89-5F9FD27A6DD5}" type="presOf" srcId="{D3A4AC52-7608-4FE6-9B9E-9A3644712617}" destId="{567F15E7-FDBF-4C6B-A58C-671DEE68C91A}" srcOrd="0" destOrd="0" presId="urn:microsoft.com/office/officeart/2005/8/layout/cycle1"/>
    <dgm:cxn modelId="{F6BABB85-6544-4650-8E78-79698C067A3F}" type="presOf" srcId="{08C9DDF4-391E-4536-9F30-D3DAFCAA8AA4}" destId="{F44EB08D-E1E6-4F9E-B454-50EC818A50E2}" srcOrd="0" destOrd="0" presId="urn:microsoft.com/office/officeart/2005/8/layout/cycle1"/>
    <dgm:cxn modelId="{24F2C685-56B6-44B3-A764-D74458FE02DF}" type="presOf" srcId="{0D946FC7-5349-44D9-AA8B-50C311D03B33}" destId="{2EC2E7A8-8059-4FDD-AA2D-4AC8F8B35290}" srcOrd="0" destOrd="0" presId="urn:microsoft.com/office/officeart/2005/8/layout/cycle1"/>
    <dgm:cxn modelId="{3D459B91-838F-4279-BA3C-0B75AFCD29E7}" srcId="{FA283C58-4F84-4584-971B-A4C68154DCD3}" destId="{11FE14FF-80D7-4D56-863E-87E4D7C83B23}" srcOrd="3" destOrd="0" parTransId="{1A4D9A7A-28DF-482B-8518-CFA87A90B16B}" sibTransId="{1E0C2995-A6F1-4D17-B7B5-1617E01F2FB9}"/>
    <dgm:cxn modelId="{B97A0A94-4999-4A25-8F97-A82BF4027732}" type="presOf" srcId="{1E0C2995-A6F1-4D17-B7B5-1617E01F2FB9}" destId="{B3A20502-848F-48F6-AA8B-948C328ED159}" srcOrd="0" destOrd="0" presId="urn:microsoft.com/office/officeart/2005/8/layout/cycle1"/>
    <dgm:cxn modelId="{33C2B89D-E727-4A79-9C3D-7639230E3685}" srcId="{FA283C58-4F84-4584-971B-A4C68154DCD3}" destId="{147C2901-D392-4698-AA21-3A2369F18845}" srcOrd="1" destOrd="0" parTransId="{5CC799C7-E616-46E7-84DE-6711894CC53C}" sibTransId="{37C4721D-1CE1-40BE-9D55-55FA341E070D}"/>
    <dgm:cxn modelId="{5A1607A8-87CA-4F03-AF0D-DB046AD7A480}" srcId="{FA283C58-4F84-4584-971B-A4C68154DCD3}" destId="{08C9DDF4-391E-4536-9F30-D3DAFCAA8AA4}" srcOrd="0" destOrd="0" parTransId="{FA62AF33-AE64-4BC1-8398-6D49DDC3454D}" sibTransId="{E882A1B8-1EAF-421B-96F1-7B095A0A7826}"/>
    <dgm:cxn modelId="{D77EBABE-87D0-4B8A-ADC2-A29E9173ED83}" type="presOf" srcId="{147C2901-D392-4698-AA21-3A2369F18845}" destId="{609C8394-E5D4-4EE9-AA73-244F84159F78}" srcOrd="0" destOrd="0" presId="urn:microsoft.com/office/officeart/2005/8/layout/cycle1"/>
    <dgm:cxn modelId="{EC49C3D2-4C2B-45F3-AE8F-FDF8AFE24C27}" srcId="{FA283C58-4F84-4584-971B-A4C68154DCD3}" destId="{D3A4AC52-7608-4FE6-9B9E-9A3644712617}" srcOrd="2" destOrd="0" parTransId="{377B267D-9B2D-46D5-944C-3A0F4AC2B1CD}" sibTransId="{0D946FC7-5349-44D9-AA8B-50C311D03B33}"/>
    <dgm:cxn modelId="{7C8D74DD-09B7-449D-B802-813896FCD7B1}" type="presOf" srcId="{E882A1B8-1EAF-421B-96F1-7B095A0A7826}" destId="{458D11E8-A8A4-4D4C-BCB0-C50488BC030B}" srcOrd="0" destOrd="0" presId="urn:microsoft.com/office/officeart/2005/8/layout/cycle1"/>
    <dgm:cxn modelId="{FE54AEED-0621-4946-A8B3-7E3128A6BC30}" type="presOf" srcId="{11FE14FF-80D7-4D56-863E-87E4D7C83B23}" destId="{1B5B3746-842F-4FAE-B8FE-4A7281196BF1}" srcOrd="0" destOrd="0" presId="urn:microsoft.com/office/officeart/2005/8/layout/cycle1"/>
    <dgm:cxn modelId="{0C5A1CEE-7348-4548-9282-9DB6F649B7B9}" type="presOf" srcId="{FA283C58-4F84-4584-971B-A4C68154DCD3}" destId="{D4BC7BAF-4997-4751-A8EC-DE52F251216A}" srcOrd="0" destOrd="0" presId="urn:microsoft.com/office/officeart/2005/8/layout/cycle1"/>
    <dgm:cxn modelId="{B55F7AEE-4C89-4953-A1F7-93C3510B14E7}" type="presOf" srcId="{37C4721D-1CE1-40BE-9D55-55FA341E070D}" destId="{064D7D78-0FEA-4C2D-B5B8-BC1F3D802A38}" srcOrd="0" destOrd="0" presId="urn:microsoft.com/office/officeart/2005/8/layout/cycle1"/>
    <dgm:cxn modelId="{7F94ACB1-883C-4C64-90BE-46E092E9B04C}" type="presParOf" srcId="{D4BC7BAF-4997-4751-A8EC-DE52F251216A}" destId="{369A19DA-4697-4B69-9F04-566FB1A4F905}" srcOrd="0" destOrd="0" presId="urn:microsoft.com/office/officeart/2005/8/layout/cycle1"/>
    <dgm:cxn modelId="{5376CF85-7C92-4D30-9A00-1C315BB60E51}" type="presParOf" srcId="{D4BC7BAF-4997-4751-A8EC-DE52F251216A}" destId="{F44EB08D-E1E6-4F9E-B454-50EC818A50E2}" srcOrd="1" destOrd="0" presId="urn:microsoft.com/office/officeart/2005/8/layout/cycle1"/>
    <dgm:cxn modelId="{3FE70B77-8DAF-4C9D-AB49-37B9E553D4AD}" type="presParOf" srcId="{D4BC7BAF-4997-4751-A8EC-DE52F251216A}" destId="{458D11E8-A8A4-4D4C-BCB0-C50488BC030B}" srcOrd="2" destOrd="0" presId="urn:microsoft.com/office/officeart/2005/8/layout/cycle1"/>
    <dgm:cxn modelId="{1BDFF238-50AD-4871-BE3D-0220C82792C9}" type="presParOf" srcId="{D4BC7BAF-4997-4751-A8EC-DE52F251216A}" destId="{2711ADF3-BFF8-427E-993A-EF0264366A32}" srcOrd="3" destOrd="0" presId="urn:microsoft.com/office/officeart/2005/8/layout/cycle1"/>
    <dgm:cxn modelId="{61CF5D69-7BAA-474B-9499-F5355F596C4A}" type="presParOf" srcId="{D4BC7BAF-4997-4751-A8EC-DE52F251216A}" destId="{609C8394-E5D4-4EE9-AA73-244F84159F78}" srcOrd="4" destOrd="0" presId="urn:microsoft.com/office/officeart/2005/8/layout/cycle1"/>
    <dgm:cxn modelId="{CD7257EA-0156-4727-9EEB-540994EFDFB3}" type="presParOf" srcId="{D4BC7BAF-4997-4751-A8EC-DE52F251216A}" destId="{064D7D78-0FEA-4C2D-B5B8-BC1F3D802A38}" srcOrd="5" destOrd="0" presId="urn:microsoft.com/office/officeart/2005/8/layout/cycle1"/>
    <dgm:cxn modelId="{7210F7F0-5752-4DB5-907B-D402BC376F4E}" type="presParOf" srcId="{D4BC7BAF-4997-4751-A8EC-DE52F251216A}" destId="{EC3BFB0A-BED1-4584-9BBC-E4DEF1B1484A}" srcOrd="6" destOrd="0" presId="urn:microsoft.com/office/officeart/2005/8/layout/cycle1"/>
    <dgm:cxn modelId="{5321F87B-3976-40A0-B745-10B382A12673}" type="presParOf" srcId="{D4BC7BAF-4997-4751-A8EC-DE52F251216A}" destId="{567F15E7-FDBF-4C6B-A58C-671DEE68C91A}" srcOrd="7" destOrd="0" presId="urn:microsoft.com/office/officeart/2005/8/layout/cycle1"/>
    <dgm:cxn modelId="{825E7C06-9208-4C36-9990-9100F4AC7D1D}" type="presParOf" srcId="{D4BC7BAF-4997-4751-A8EC-DE52F251216A}" destId="{2EC2E7A8-8059-4FDD-AA2D-4AC8F8B35290}" srcOrd="8" destOrd="0" presId="urn:microsoft.com/office/officeart/2005/8/layout/cycle1"/>
    <dgm:cxn modelId="{316F73AA-5A5D-4108-A418-EA815DFB8916}" type="presParOf" srcId="{D4BC7BAF-4997-4751-A8EC-DE52F251216A}" destId="{3E014870-E4D9-4D22-937C-DE6F97A755D4}" srcOrd="9" destOrd="0" presId="urn:microsoft.com/office/officeart/2005/8/layout/cycle1"/>
    <dgm:cxn modelId="{B58ADB05-BD38-46A4-AACF-FAF5940A1376}" type="presParOf" srcId="{D4BC7BAF-4997-4751-A8EC-DE52F251216A}" destId="{1B5B3746-842F-4FAE-B8FE-4A7281196BF1}" srcOrd="10" destOrd="0" presId="urn:microsoft.com/office/officeart/2005/8/layout/cycle1"/>
    <dgm:cxn modelId="{3861089B-32B7-463C-9C26-7ED79304E694}" type="presParOf" srcId="{D4BC7BAF-4997-4751-A8EC-DE52F251216A}" destId="{B3A20502-848F-48F6-AA8B-948C328ED159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EB08D-E1E6-4F9E-B454-50EC818A50E2}">
      <dsp:nvSpPr>
        <dsp:cNvPr id="0" name=""/>
        <dsp:cNvSpPr/>
      </dsp:nvSpPr>
      <dsp:spPr>
        <a:xfrm flipH="1" flipV="1">
          <a:off x="4073770" y="577734"/>
          <a:ext cx="45717" cy="235208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 </a:t>
          </a:r>
        </a:p>
      </dsp:txBody>
      <dsp:txXfrm rot="10800000">
        <a:off x="4073770" y="577734"/>
        <a:ext cx="45717" cy="235208"/>
      </dsp:txXfrm>
    </dsp:sp>
    <dsp:sp modelId="{458D11E8-A8A4-4D4C-BCB0-C50488BC030B}">
      <dsp:nvSpPr>
        <dsp:cNvPr id="0" name=""/>
        <dsp:cNvSpPr/>
      </dsp:nvSpPr>
      <dsp:spPr>
        <a:xfrm rot="18647821">
          <a:off x="1304063" y="31"/>
          <a:ext cx="3487873" cy="3487873"/>
        </a:xfrm>
        <a:prstGeom prst="circularArrow">
          <a:avLst>
            <a:gd name="adj1" fmla="val 6906"/>
            <a:gd name="adj2" fmla="val 465678"/>
            <a:gd name="adj3" fmla="val 2158542"/>
            <a:gd name="adj4" fmla="val 18975780"/>
            <a:gd name="adj5" fmla="val 8057"/>
          </a:avLst>
        </a:prstGeom>
        <a:solidFill>
          <a:srgbClr val="F099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C8394-E5D4-4EE9-AA73-244F84159F78}">
      <dsp:nvSpPr>
        <dsp:cNvPr id="0" name=""/>
        <dsp:cNvSpPr/>
      </dsp:nvSpPr>
      <dsp:spPr>
        <a:xfrm>
          <a:off x="4073770" y="2748744"/>
          <a:ext cx="45717" cy="87704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 </a:t>
          </a:r>
        </a:p>
      </dsp:txBody>
      <dsp:txXfrm>
        <a:off x="4073770" y="2748744"/>
        <a:ext cx="45717" cy="87704"/>
      </dsp:txXfrm>
    </dsp:sp>
    <dsp:sp modelId="{064D7D78-0FEA-4C2D-B5B8-BC1F3D802A38}">
      <dsp:nvSpPr>
        <dsp:cNvPr id="0" name=""/>
        <dsp:cNvSpPr/>
      </dsp:nvSpPr>
      <dsp:spPr>
        <a:xfrm rot="18722702">
          <a:off x="1304063" y="31"/>
          <a:ext cx="3487873" cy="3487873"/>
        </a:xfrm>
        <a:prstGeom prst="circularArrow">
          <a:avLst>
            <a:gd name="adj1" fmla="val 6906"/>
            <a:gd name="adj2" fmla="val 465678"/>
            <a:gd name="adj3" fmla="val 7540746"/>
            <a:gd name="adj4" fmla="val 2774145"/>
            <a:gd name="adj5" fmla="val 8057"/>
          </a:avLst>
        </a:prstGeom>
        <a:solidFill>
          <a:srgbClr val="F2B9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F15E7-FDBF-4C6B-A58C-671DEE68C91A}">
      <dsp:nvSpPr>
        <dsp:cNvPr id="0" name=""/>
        <dsp:cNvSpPr/>
      </dsp:nvSpPr>
      <dsp:spPr>
        <a:xfrm>
          <a:off x="1916681" y="2764445"/>
          <a:ext cx="165378" cy="56303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 </a:t>
          </a:r>
        </a:p>
      </dsp:txBody>
      <dsp:txXfrm>
        <a:off x="1916681" y="2764445"/>
        <a:ext cx="165378" cy="56303"/>
      </dsp:txXfrm>
    </dsp:sp>
    <dsp:sp modelId="{2EC2E7A8-8059-4FDD-AA2D-4AC8F8B35290}">
      <dsp:nvSpPr>
        <dsp:cNvPr id="0" name=""/>
        <dsp:cNvSpPr/>
      </dsp:nvSpPr>
      <dsp:spPr>
        <a:xfrm rot="18746681">
          <a:off x="1304063" y="31"/>
          <a:ext cx="3487873" cy="3487873"/>
        </a:xfrm>
        <a:prstGeom prst="circularArrow">
          <a:avLst>
            <a:gd name="adj1" fmla="val 6906"/>
            <a:gd name="adj2" fmla="val 465678"/>
            <a:gd name="adj3" fmla="val 12914492"/>
            <a:gd name="adj4" fmla="val 8191095"/>
            <a:gd name="adj5" fmla="val 8057"/>
          </a:avLst>
        </a:prstGeom>
        <a:solidFill>
          <a:srgbClr val="7AA4A0"/>
        </a:solidFill>
        <a:ln w="25400" cap="flat" cmpd="sng" algn="ctr">
          <a:solidFill>
            <a:srgbClr val="7AA4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B3746-842F-4FAE-B8FE-4A7281196BF1}">
      <dsp:nvSpPr>
        <dsp:cNvPr id="0" name=""/>
        <dsp:cNvSpPr/>
      </dsp:nvSpPr>
      <dsp:spPr>
        <a:xfrm flipH="1">
          <a:off x="1916675" y="658157"/>
          <a:ext cx="165390" cy="74363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 dirty="0"/>
        </a:p>
      </dsp:txBody>
      <dsp:txXfrm>
        <a:off x="1916675" y="658157"/>
        <a:ext cx="165390" cy="74363"/>
      </dsp:txXfrm>
    </dsp:sp>
    <dsp:sp modelId="{B3A20502-848F-48F6-AA8B-948C328ED159}">
      <dsp:nvSpPr>
        <dsp:cNvPr id="0" name=""/>
        <dsp:cNvSpPr/>
      </dsp:nvSpPr>
      <dsp:spPr>
        <a:xfrm rot="18625939">
          <a:off x="1304063" y="-3"/>
          <a:ext cx="3487873" cy="3487943"/>
        </a:xfrm>
        <a:prstGeom prst="circularArrow">
          <a:avLst>
            <a:gd name="adj1" fmla="val 6906"/>
            <a:gd name="adj2" fmla="val 465678"/>
            <a:gd name="adj3" fmla="val 18360178"/>
            <a:gd name="adj4" fmla="val 13624163"/>
            <a:gd name="adj5" fmla="val 8057"/>
          </a:avLst>
        </a:prstGeom>
        <a:solidFill>
          <a:srgbClr val="5478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543098" y="402085"/>
            <a:ext cx="164161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612961" y="402085"/>
            <a:ext cx="26408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78E0F-304E-4F07-9BB0-5E2AE8FD5F7A}" type="datetimeFigureOut">
              <a:rPr lang="sv-SE" smtClean="0"/>
              <a:t>2023-02-16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1D9BD-0C0D-4B88-87FC-E7048E578422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32" y="157367"/>
            <a:ext cx="695503" cy="74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835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043476" y="0"/>
            <a:ext cx="1902183" cy="3512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3512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39182-E888-4D48-A5FB-B76C12C60DE4}" type="datetimeFigureOut">
              <a:rPr lang="sv-SE" smtClean="0"/>
              <a:t>2023-02-16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13880-BC73-4D6C-9FFF-189582523954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6" y="116706"/>
            <a:ext cx="695503" cy="74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61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4EE5C-BA79-457F-B647-2835BA6C3097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70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6050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9933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099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69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295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873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295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6129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6244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173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8006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318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4831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137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9739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1144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6716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3927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29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CDD1-D879-4711-AFA7-646F7FDE12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664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361319"/>
            <a:ext cx="7283450" cy="7920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458479" y="1595907"/>
            <a:ext cx="8208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 baseline="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sz="2000" dirty="0"/>
              <a:t>Nivå tre</a:t>
            </a:r>
            <a:endParaRPr lang="sv-SE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97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366082"/>
            <a:ext cx="7283450" cy="7920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467544" y="1584000"/>
            <a:ext cx="8208000" cy="45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773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61963" y="361319"/>
            <a:ext cx="7308000" cy="7920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/>
              <a:t>Skriv rubrik  här</a:t>
            </a:r>
          </a:p>
        </p:txBody>
      </p:sp>
      <p:sp>
        <p:nvSpPr>
          <p:cNvPr id="6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467544" y="1584000"/>
            <a:ext cx="4104456" cy="4536000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572000" y="1584000"/>
            <a:ext cx="4104456" cy="45360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dirty="0" smtClean="0"/>
            </a:lvl1pPr>
            <a:lvl2pPr>
              <a:defRPr lang="sv-SE" sz="1800" dirty="0" smtClean="0"/>
            </a:lvl2pPr>
            <a:lvl3pPr>
              <a:defRPr lang="sv-SE" sz="1800" dirty="0" smtClean="0"/>
            </a:lvl3pPr>
            <a:lvl4pPr>
              <a:defRPr lang="sv-SE" dirty="0" smtClean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678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028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2756" y="363700"/>
            <a:ext cx="7308000" cy="7920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4591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77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462400"/>
            <a:ext cx="8229600" cy="810000"/>
          </a:xfrm>
        </p:spPr>
        <p:txBody>
          <a:bodyPr/>
          <a:lstStyle>
            <a:lvl1pPr algn="ctr">
              <a:defRPr sz="3200" b="0"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542400"/>
            <a:ext cx="6400800" cy="1753200"/>
          </a:xfrm>
        </p:spPr>
        <p:txBody>
          <a:bodyPr/>
          <a:lstStyle>
            <a:lvl1pPr marL="0" indent="0" algn="ctr">
              <a:buNone/>
              <a:defRPr>
                <a:solidFill>
                  <a:srgbClr val="326295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underrubrik här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A-logga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8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051720" y="361319"/>
            <a:ext cx="5688930" cy="7920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458479" y="1595907"/>
            <a:ext cx="8208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 baseline="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sz="2000" dirty="0"/>
              <a:t>Nivå tre</a:t>
            </a:r>
            <a:endParaRPr lang="sv-SE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A-logga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6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03648" y="366082"/>
            <a:ext cx="6337002" cy="536143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467544" y="1584000"/>
            <a:ext cx="8208000" cy="45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A-logga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4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75655" y="361319"/>
            <a:ext cx="6294307" cy="7920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/>
              <a:t>Skriv rubrik  här</a:t>
            </a:r>
          </a:p>
        </p:txBody>
      </p:sp>
      <p:sp>
        <p:nvSpPr>
          <p:cNvPr id="6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467544" y="1584000"/>
            <a:ext cx="4104456" cy="4536000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572000" y="1584000"/>
            <a:ext cx="4104456" cy="45360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dirty="0" smtClean="0"/>
            </a:lvl1pPr>
            <a:lvl2pPr>
              <a:defRPr lang="sv-SE" sz="1800" dirty="0" smtClean="0"/>
            </a:lvl2pPr>
            <a:lvl3pPr>
              <a:defRPr lang="sv-SE" sz="1800" dirty="0" smtClean="0"/>
            </a:lvl3pPr>
            <a:lvl4pPr>
              <a:defRPr lang="sv-SE" dirty="0" smtClean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A-logga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8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A-logga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439116" cy="7920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4" name="IA-logga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1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A-logga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2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462400"/>
            <a:ext cx="8229600" cy="810000"/>
          </a:xfrm>
        </p:spPr>
        <p:txBody>
          <a:bodyPr/>
          <a:lstStyle>
            <a:lvl1pPr algn="ctr">
              <a:defRPr sz="3200" b="0"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542400"/>
            <a:ext cx="6400800" cy="1753200"/>
          </a:xfrm>
        </p:spPr>
        <p:txBody>
          <a:bodyPr/>
          <a:lstStyle>
            <a:lvl1pPr marL="0" indent="0" algn="ctr">
              <a:buNone/>
              <a:defRPr>
                <a:solidFill>
                  <a:srgbClr val="326295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underrubrik här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28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1090464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619672" y="6525344"/>
            <a:ext cx="655272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44408" y="6525344"/>
            <a:ext cx="442392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4CDD1-D879-4711-AFA7-646F7FDE124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rubrik 6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075902" cy="4975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idx="1"/>
          </p:nvPr>
        </p:nvSpPr>
        <p:spPr>
          <a:xfrm>
            <a:off x="457200" y="1599875"/>
            <a:ext cx="8208000" cy="453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3" r:id="rId2"/>
    <p:sldLayoutId id="2147483696" r:id="rId3"/>
    <p:sldLayoutId id="2147483666" r:id="rId4"/>
    <p:sldLayoutId id="2147483692" r:id="rId5"/>
    <p:sldLayoutId id="2147483660" r:id="rId6"/>
    <p:sldLayoutId id="2147483695" r:id="rId7"/>
    <p:sldLayoutId id="2147483694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rgbClr val="326295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600"/>
        </a:spcBef>
        <a:buClrTx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600"/>
        </a:spcBef>
        <a:buClrTx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5113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spcBef>
          <a:spcPct val="20000"/>
        </a:spcBef>
        <a:buClrTx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44408" y="6525344"/>
            <a:ext cx="442392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4CDD1-D879-4711-AFA7-646F7FDE124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rubrik 6"/>
          <p:cNvSpPr>
            <a:spLocks noGrp="1"/>
          </p:cNvSpPr>
          <p:nvPr>
            <p:ph type="title"/>
          </p:nvPr>
        </p:nvSpPr>
        <p:spPr>
          <a:xfrm>
            <a:off x="459582" y="366081"/>
            <a:ext cx="7308000" cy="79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idx="1"/>
          </p:nvPr>
        </p:nvSpPr>
        <p:spPr>
          <a:xfrm>
            <a:off x="457200" y="1599875"/>
            <a:ext cx="8208000" cy="3989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pic>
        <p:nvPicPr>
          <p:cNvPr id="9" name="IA-logga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0" y="5733755"/>
            <a:ext cx="810090" cy="810090"/>
          </a:xfrm>
          <a:prstGeom prst="rect">
            <a:avLst/>
          </a:prstGeom>
        </p:spPr>
      </p:pic>
      <p:grpSp>
        <p:nvGrpSpPr>
          <p:cNvPr id="10" name="Footer"/>
          <p:cNvGrpSpPr/>
          <p:nvPr userDrawn="1"/>
        </p:nvGrpSpPr>
        <p:grpSpPr>
          <a:xfrm>
            <a:off x="-36000" y="5733755"/>
            <a:ext cx="9180000" cy="1124245"/>
            <a:chOff x="-36000" y="5319210"/>
            <a:chExt cx="9180000" cy="1124245"/>
          </a:xfrm>
        </p:grpSpPr>
        <p:pic>
          <p:nvPicPr>
            <p:cNvPr id="11" name="Bakgrund del 2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" t="75097" r="34363" b="8100"/>
            <a:stretch/>
          </p:blipFill>
          <p:spPr>
            <a:xfrm>
              <a:off x="5508000" y="5508000"/>
              <a:ext cx="3636000" cy="935455"/>
            </a:xfrm>
            <a:prstGeom prst="rect">
              <a:avLst/>
            </a:prstGeom>
          </p:spPr>
        </p:pic>
        <p:pic>
          <p:nvPicPr>
            <p:cNvPr id="12" name="Bakgrund del 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" t="75077" r="91" b="8121"/>
            <a:stretch/>
          </p:blipFill>
          <p:spPr>
            <a:xfrm>
              <a:off x="-36000" y="5508000"/>
              <a:ext cx="5544000" cy="935455"/>
            </a:xfrm>
            <a:prstGeom prst="rect">
              <a:avLst/>
            </a:prstGeom>
          </p:spPr>
        </p:pic>
        <p:pic>
          <p:nvPicPr>
            <p:cNvPr id="13" name="IA-logga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380" y="5319210"/>
              <a:ext cx="810090" cy="810090"/>
            </a:xfrm>
            <a:prstGeom prst="rect">
              <a:avLst/>
            </a:prstGeom>
          </p:spPr>
        </p:pic>
      </p:grp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2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rgbClr val="326295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600"/>
        </a:spcBef>
        <a:buClrTx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600"/>
        </a:spcBef>
        <a:buClrTx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5113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spcBef>
          <a:spcPct val="20000"/>
        </a:spcBef>
        <a:buClrTx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a-systemet.infocaption.com/portal/startsida?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13" Type="http://schemas.openxmlformats.org/officeDocument/2006/relationships/image" Target="../media/image15.tiff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tiff"/><Relationship Id="rId11" Type="http://schemas.openxmlformats.org/officeDocument/2006/relationships/image" Target="../media/image13.tiff"/><Relationship Id="rId5" Type="http://schemas.openxmlformats.org/officeDocument/2006/relationships/image" Target="../media/image7.png"/><Relationship Id="rId10" Type="http://schemas.openxmlformats.org/officeDocument/2006/relationships/image" Target="../media/image12.tiff"/><Relationship Id="rId4" Type="http://schemas.openxmlformats.org/officeDocument/2006/relationships/slide" Target="slide13.xml"/><Relationship Id="rId9" Type="http://schemas.openxmlformats.org/officeDocument/2006/relationships/image" Target="../media/image11.tiff"/><Relationship Id="rId14" Type="http://schemas.openxmlformats.org/officeDocument/2006/relationships/image" Target="../media/image1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13BE00F-54DB-4CD6-81C6-3A95023EA384}"/>
              </a:ext>
            </a:extLst>
          </p:cNvPr>
          <p:cNvSpPr/>
          <p:nvPr/>
        </p:nvSpPr>
        <p:spPr>
          <a:xfrm>
            <a:off x="0" y="1945255"/>
            <a:ext cx="9144000" cy="2247411"/>
          </a:xfrm>
          <a:prstGeom prst="rect">
            <a:avLst/>
          </a:prstGeom>
          <a:solidFill>
            <a:srgbClr val="547890"/>
          </a:solidFill>
          <a:ln>
            <a:solidFill>
              <a:srgbClr val="547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Dokumentrubrik"/>
          <p:cNvSpPr txBox="1">
            <a:spLocks/>
          </p:cNvSpPr>
          <p:nvPr/>
        </p:nvSpPr>
        <p:spPr>
          <a:xfrm>
            <a:off x="508803" y="1700808"/>
            <a:ext cx="8229600" cy="99295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000" dirty="0">
                <a:solidFill>
                  <a:schemeClr val="bg1"/>
                </a:solidFill>
              </a:rPr>
              <a:t>IA-systemet</a:t>
            </a:r>
          </a:p>
        </p:txBody>
      </p:sp>
      <p:sp>
        <p:nvSpPr>
          <p:cNvPr id="13" name="IA-systemet"/>
          <p:cNvSpPr txBox="1">
            <a:spLocks/>
          </p:cNvSpPr>
          <p:nvPr/>
        </p:nvSpPr>
        <p:spPr>
          <a:xfrm>
            <a:off x="451818" y="2693759"/>
            <a:ext cx="8229600" cy="3752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ts val="600"/>
              </a:spcBef>
            </a:pPr>
            <a:r>
              <a:rPr lang="sv-SE" sz="2000" dirty="0">
                <a:solidFill>
                  <a:schemeClr val="bg1"/>
                </a:solidFill>
              </a:rPr>
              <a:t>Tillsammans för ett tryggt och friskt arbetsliv</a:t>
            </a:r>
          </a:p>
          <a:p>
            <a:pPr lvl="0" algn="ctr">
              <a:spcBef>
                <a:spcPts val="600"/>
              </a:spcBef>
            </a:pPr>
            <a:endParaRPr lang="sv-SE" sz="14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pic>
        <p:nvPicPr>
          <p:cNvPr id="12" name="IA-logga">
            <a:extLst>
              <a:ext uri="{FF2B5EF4-FFF2-40B4-BE49-F238E27FC236}">
                <a16:creationId xmlns:a16="http://schemas.microsoft.com/office/drawing/2014/main" id="{446D9BC3-F025-44C2-83FE-8B98A2D47E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7" name="IA-systemet">
            <a:extLst>
              <a:ext uri="{FF2B5EF4-FFF2-40B4-BE49-F238E27FC236}">
                <a16:creationId xmlns:a16="http://schemas.microsoft.com/office/drawing/2014/main" id="{5B32843D-2539-4849-A036-7212487EF772}"/>
              </a:ext>
            </a:extLst>
          </p:cNvPr>
          <p:cNvSpPr txBox="1">
            <a:spLocks/>
          </p:cNvSpPr>
          <p:nvPr/>
        </p:nvSpPr>
        <p:spPr>
          <a:xfrm>
            <a:off x="451818" y="1988840"/>
            <a:ext cx="8229600" cy="231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ts val="600"/>
              </a:spcBef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8130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A-logg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40" name="Sidrubrik"/>
          <p:cNvSpPr txBox="1">
            <a:spLocks/>
          </p:cNvSpPr>
          <p:nvPr/>
        </p:nvSpPr>
        <p:spPr>
          <a:xfrm>
            <a:off x="1834046" y="461090"/>
            <a:ext cx="5475907" cy="592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Enkelt att rapportera via </a:t>
            </a:r>
            <a:r>
              <a:rPr lang="sv-SE" dirty="0" err="1"/>
              <a:t>app</a:t>
            </a:r>
            <a:endParaRPr lang="sv-SE" dirty="0"/>
          </a:p>
        </p:txBody>
      </p:sp>
      <p:sp>
        <p:nvSpPr>
          <p:cNvPr id="11" name="Sidrubrik">
            <a:extLst>
              <a:ext uri="{FF2B5EF4-FFF2-40B4-BE49-F238E27FC236}">
                <a16:creationId xmlns:a16="http://schemas.microsoft.com/office/drawing/2014/main" id="{40B32CD0-F4B2-429E-AA9A-0328DB702EA5}"/>
              </a:ext>
            </a:extLst>
          </p:cNvPr>
          <p:cNvSpPr txBox="1">
            <a:spLocks/>
          </p:cNvSpPr>
          <p:nvPr/>
        </p:nvSpPr>
        <p:spPr>
          <a:xfrm>
            <a:off x="395536" y="2348880"/>
            <a:ext cx="3059935" cy="26642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IOS &amp; Android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Går att använda </a:t>
            </a:r>
            <a:r>
              <a:rPr lang="sv-SE" sz="1400" dirty="0" err="1">
                <a:solidFill>
                  <a:schemeClr val="tx1"/>
                </a:solidFill>
              </a:rPr>
              <a:t>offline</a:t>
            </a:r>
            <a:endParaRPr lang="sv-SE" sz="1400" dirty="0">
              <a:solidFill>
                <a:schemeClr val="tx1"/>
              </a:solidFill>
            </a:endParaRPr>
          </a:p>
          <a:p>
            <a:endParaRPr lang="sv-S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De flesta händelsetyper kan rapporteras samt olika typer av checklistor</a:t>
            </a:r>
          </a:p>
          <a:p>
            <a:endParaRPr lang="sv-S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Använd </a:t>
            </a:r>
            <a:r>
              <a:rPr lang="sv-SE" sz="1400" dirty="0" err="1">
                <a:solidFill>
                  <a:schemeClr val="tx1"/>
                </a:solidFill>
              </a:rPr>
              <a:t>pushnotiser</a:t>
            </a:r>
            <a:r>
              <a:rPr lang="sv-SE" sz="1400" dirty="0">
                <a:solidFill>
                  <a:schemeClr val="tx1"/>
                </a:solidFill>
              </a:rPr>
              <a:t> för att nå ut med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0CBD9CF-3DBC-4D44-810A-289BDB816C93}"/>
              </a:ext>
            </a:extLst>
          </p:cNvPr>
          <p:cNvSpPr txBox="1"/>
          <p:nvPr/>
        </p:nvSpPr>
        <p:spPr>
          <a:xfrm>
            <a:off x="7740352" y="116632"/>
            <a:ext cx="1224136" cy="9091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B9CC2EFD-CE21-4932-92FA-9F64C088A312}"/>
              </a:ext>
            </a:extLst>
          </p:cNvPr>
          <p:cNvGrpSpPr/>
          <p:nvPr/>
        </p:nvGrpSpPr>
        <p:grpSpPr>
          <a:xfrm>
            <a:off x="4139952" y="1124744"/>
            <a:ext cx="2767962" cy="5500311"/>
            <a:chOff x="3604238" y="1690394"/>
            <a:chExt cx="2512077" cy="5006669"/>
          </a:xfrm>
        </p:grpSpPr>
        <p:pic>
          <p:nvPicPr>
            <p:cNvPr id="33" name="Bildobjekt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4238" y="1690394"/>
              <a:ext cx="2512077" cy="5006669"/>
            </a:xfrm>
            <a:prstGeom prst="rect">
              <a:avLst/>
            </a:prstGeom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A57FACE8-F94C-44CF-BBF4-0EC52BF136BE}"/>
                </a:ext>
              </a:extLst>
            </p:cNvPr>
            <p:cNvSpPr/>
            <p:nvPr/>
          </p:nvSpPr>
          <p:spPr>
            <a:xfrm>
              <a:off x="3851920" y="2370418"/>
              <a:ext cx="2014021" cy="3650869"/>
            </a:xfrm>
            <a:prstGeom prst="rect">
              <a:avLst/>
            </a:prstGeom>
            <a:solidFill>
              <a:srgbClr val="F3F3F8"/>
            </a:solidFill>
            <a:ln>
              <a:solidFill>
                <a:srgbClr val="F3F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28FC4BE5-2911-4B64-9528-5A2658383F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6"/>
            <a:stretch/>
          </p:blipFill>
          <p:spPr>
            <a:xfrm>
              <a:off x="3842419" y="1887030"/>
              <a:ext cx="2049112" cy="4134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72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6E844539-4352-4D89-9715-3C6CAFC2A3B3}"/>
              </a:ext>
            </a:extLst>
          </p:cNvPr>
          <p:cNvSpPr txBox="1"/>
          <p:nvPr/>
        </p:nvSpPr>
        <p:spPr>
          <a:xfrm>
            <a:off x="7812360" y="116632"/>
            <a:ext cx="1080120" cy="86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7" name="Sidrubrik">
            <a:extLst>
              <a:ext uri="{FF2B5EF4-FFF2-40B4-BE49-F238E27FC236}">
                <a16:creationId xmlns:a16="http://schemas.microsoft.com/office/drawing/2014/main" id="{381AE529-66D5-414F-B4BC-F02488684678}"/>
              </a:ext>
            </a:extLst>
          </p:cNvPr>
          <p:cNvSpPr txBox="1">
            <a:spLocks/>
          </p:cNvSpPr>
          <p:nvPr/>
        </p:nvSpPr>
        <p:spPr>
          <a:xfrm>
            <a:off x="2836276" y="461091"/>
            <a:ext cx="3471448" cy="471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Anmäl arbetsskada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2A76BCE-6CCE-49A4-AD1F-78161CD332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4"/>
          <a:stretch/>
        </p:blipFill>
        <p:spPr>
          <a:xfrm>
            <a:off x="544594" y="1373303"/>
            <a:ext cx="8347886" cy="5301208"/>
          </a:xfrm>
          <a:prstGeom prst="rect">
            <a:avLst/>
          </a:prstGeom>
        </p:spPr>
      </p:pic>
      <p:sp>
        <p:nvSpPr>
          <p:cNvPr id="9" name="Ellips 8">
            <a:extLst>
              <a:ext uri="{FF2B5EF4-FFF2-40B4-BE49-F238E27FC236}">
                <a16:creationId xmlns:a16="http://schemas.microsoft.com/office/drawing/2014/main" id="{5D240DC3-84A5-4EA0-BEEB-F1C4C64CD288}"/>
              </a:ext>
            </a:extLst>
          </p:cNvPr>
          <p:cNvSpPr/>
          <p:nvPr/>
        </p:nvSpPr>
        <p:spPr>
          <a:xfrm>
            <a:off x="3613542" y="1700808"/>
            <a:ext cx="936104" cy="432048"/>
          </a:xfrm>
          <a:prstGeom prst="ellipse">
            <a:avLst/>
          </a:prstGeom>
          <a:noFill/>
          <a:ln w="38100">
            <a:solidFill>
              <a:srgbClr val="F09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068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drubrik"/>
          <p:cNvSpPr>
            <a:spLocks noGrp="1"/>
          </p:cNvSpPr>
          <p:nvPr>
            <p:ph type="title"/>
          </p:nvPr>
        </p:nvSpPr>
        <p:spPr>
          <a:xfrm>
            <a:off x="2303747" y="482212"/>
            <a:ext cx="4536504" cy="567587"/>
          </a:xfrm>
        </p:spPr>
        <p:txBody>
          <a:bodyPr/>
          <a:lstStyle/>
          <a:p>
            <a:pPr algn="ctr"/>
            <a:r>
              <a:rPr lang="sv-SE" dirty="0"/>
              <a:t>IA-systemets olika delar</a:t>
            </a:r>
          </a:p>
        </p:txBody>
      </p:sp>
      <p:pic>
        <p:nvPicPr>
          <p:cNvPr id="9" name="IA-logg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8" name="Processteg">
            <a:hlinkClick r:id="" action="ppaction://noaction"/>
          </p:cNvPr>
          <p:cNvSpPr/>
          <p:nvPr/>
        </p:nvSpPr>
        <p:spPr>
          <a:xfrm>
            <a:off x="1691680" y="3693674"/>
            <a:ext cx="3312368" cy="512926"/>
          </a:xfrm>
          <a:prstGeom prst="roundRect">
            <a:avLst/>
          </a:prstGeom>
          <a:solidFill>
            <a:schemeClr val="bg1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7AA4A0"/>
                </a:solidFill>
              </a:rPr>
              <a:t>3. Handlingsplan &amp; rapporter </a:t>
            </a:r>
          </a:p>
        </p:txBody>
      </p:sp>
      <p:sp>
        <p:nvSpPr>
          <p:cNvPr id="13" name="Processteg">
            <a:hlinkClick r:id="" action="ppaction://noaction"/>
          </p:cNvPr>
          <p:cNvSpPr/>
          <p:nvPr/>
        </p:nvSpPr>
        <p:spPr>
          <a:xfrm>
            <a:off x="1691679" y="3067266"/>
            <a:ext cx="3312368" cy="486509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2. Riskhantering (checklistor) </a:t>
            </a:r>
          </a:p>
        </p:txBody>
      </p:sp>
      <p:sp>
        <p:nvSpPr>
          <p:cNvPr id="10" name="Processteg: Händelse"/>
          <p:cNvSpPr/>
          <p:nvPr/>
        </p:nvSpPr>
        <p:spPr>
          <a:xfrm>
            <a:off x="1691680" y="2420888"/>
            <a:ext cx="3312368" cy="512926"/>
          </a:xfrm>
          <a:prstGeom prst="roundRect">
            <a:avLst/>
          </a:prstGeom>
          <a:solidFill>
            <a:schemeClr val="bg1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7AA4A0"/>
                </a:solidFill>
              </a:rPr>
              <a:t>1. Händelsehantering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4A51B031-D0BF-4A32-AF13-D1DF36901235}"/>
              </a:ext>
            </a:extLst>
          </p:cNvPr>
          <p:cNvGrpSpPr/>
          <p:nvPr/>
        </p:nvGrpSpPr>
        <p:grpSpPr>
          <a:xfrm>
            <a:off x="5436096" y="2420888"/>
            <a:ext cx="1916218" cy="2797728"/>
            <a:chOff x="5587894" y="3236061"/>
            <a:chExt cx="1916218" cy="2797728"/>
          </a:xfrm>
        </p:grpSpPr>
        <p:pic>
          <p:nvPicPr>
            <p:cNvPr id="14" name="Bildobjekt 13" descr="En bild som visar text&#10;&#10;Automatiskt genererad beskrivning">
              <a:extLst>
                <a:ext uri="{FF2B5EF4-FFF2-40B4-BE49-F238E27FC236}">
                  <a16:creationId xmlns:a16="http://schemas.microsoft.com/office/drawing/2014/main" id="{74D50DA8-E72A-4119-9A90-3408D68A0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12"/>
            <a:stretch/>
          </p:blipFill>
          <p:spPr>
            <a:xfrm>
              <a:off x="5871892" y="3236061"/>
              <a:ext cx="1632220" cy="2797728"/>
            </a:xfrm>
            <a:prstGeom prst="rect">
              <a:avLst/>
            </a:prstGeom>
          </p:spPr>
        </p:pic>
        <p:sp>
          <p:nvSpPr>
            <p:cNvPr id="15" name="Flödesschema: Lagrade data 14">
              <a:extLst>
                <a:ext uri="{FF2B5EF4-FFF2-40B4-BE49-F238E27FC236}">
                  <a16:creationId xmlns:a16="http://schemas.microsoft.com/office/drawing/2014/main" id="{35058395-1E51-4A49-AB2B-93397131C1DE}"/>
                </a:ext>
              </a:extLst>
            </p:cNvPr>
            <p:cNvSpPr/>
            <p:nvPr/>
          </p:nvSpPr>
          <p:spPr>
            <a:xfrm>
              <a:off x="5587894" y="4920537"/>
              <a:ext cx="428748" cy="937155"/>
            </a:xfrm>
            <a:prstGeom prst="flowChartOnlineStorag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Måne 15">
              <a:extLst>
                <a:ext uri="{FF2B5EF4-FFF2-40B4-BE49-F238E27FC236}">
                  <a16:creationId xmlns:a16="http://schemas.microsoft.com/office/drawing/2014/main" id="{BE2C148F-8128-4FC9-8B74-835A80F8A4B9}"/>
                </a:ext>
              </a:extLst>
            </p:cNvPr>
            <p:cNvSpPr/>
            <p:nvPr/>
          </p:nvSpPr>
          <p:spPr>
            <a:xfrm rot="387800">
              <a:off x="5771309" y="5159800"/>
              <a:ext cx="356550" cy="661500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AFF80C9F-1CA1-40D2-9449-D614E9828B14}"/>
              </a:ext>
            </a:extLst>
          </p:cNvPr>
          <p:cNvSpPr txBox="1"/>
          <p:nvPr/>
        </p:nvSpPr>
        <p:spPr>
          <a:xfrm>
            <a:off x="7884368" y="188640"/>
            <a:ext cx="1080120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8578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A-logg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90" name="Sidrubrik"/>
          <p:cNvSpPr txBox="1">
            <a:spLocks/>
          </p:cNvSpPr>
          <p:nvPr/>
        </p:nvSpPr>
        <p:spPr>
          <a:xfrm>
            <a:off x="2827489" y="501269"/>
            <a:ext cx="3489019" cy="592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Riskhanteringstyper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165223F2-F5E2-435E-B22E-C903CE8A9943}"/>
              </a:ext>
            </a:extLst>
          </p:cNvPr>
          <p:cNvGrpSpPr/>
          <p:nvPr/>
        </p:nvGrpSpPr>
        <p:grpSpPr>
          <a:xfrm>
            <a:off x="755630" y="1978114"/>
            <a:ext cx="7632740" cy="1188812"/>
            <a:chOff x="552922" y="1975366"/>
            <a:chExt cx="7632740" cy="1188812"/>
          </a:xfrm>
        </p:grpSpPr>
        <p:sp>
          <p:nvSpPr>
            <p:cNvPr id="37" name="Händelsetyp"/>
            <p:cNvSpPr/>
            <p:nvPr/>
          </p:nvSpPr>
          <p:spPr>
            <a:xfrm>
              <a:off x="1286690" y="1989462"/>
              <a:ext cx="1289013" cy="471600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 err="1">
                  <a:solidFill>
                    <a:schemeClr val="bg1"/>
                  </a:solidFill>
                </a:rPr>
                <a:t>Arbetsmiljörond</a:t>
              </a:r>
              <a:endParaRPr lang="sv-SE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Händelsetyp"/>
            <p:cNvSpPr/>
            <p:nvPr/>
          </p:nvSpPr>
          <p:spPr>
            <a:xfrm>
              <a:off x="2772036" y="1975366"/>
              <a:ext cx="1427984" cy="471600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/>
                <a:t>Brandskyddsrond</a:t>
              </a:r>
            </a:p>
          </p:txBody>
        </p:sp>
        <p:sp>
          <p:nvSpPr>
            <p:cNvPr id="40" name="Händelsetyp"/>
            <p:cNvSpPr/>
            <p:nvPr/>
          </p:nvSpPr>
          <p:spPr>
            <a:xfrm>
              <a:off x="4396353" y="1988840"/>
              <a:ext cx="1323644" cy="471600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/>
                <a:t>Miljöbesiktning</a:t>
              </a:r>
              <a:endParaRPr lang="sv-SE" sz="1200" dirty="0"/>
            </a:p>
          </p:txBody>
        </p:sp>
        <p:sp>
          <p:nvSpPr>
            <p:cNvPr id="22" name="Händelsetyp"/>
            <p:cNvSpPr/>
            <p:nvPr/>
          </p:nvSpPr>
          <p:spPr>
            <a:xfrm>
              <a:off x="1914237" y="2692578"/>
              <a:ext cx="1282989" cy="471600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/>
                <a:t>Riskanalys</a:t>
              </a:r>
            </a:p>
          </p:txBody>
        </p:sp>
        <p:sp>
          <p:nvSpPr>
            <p:cNvPr id="43" name="Händelsetyp">
              <a:extLst>
                <a:ext uri="{FF2B5EF4-FFF2-40B4-BE49-F238E27FC236}">
                  <a16:creationId xmlns:a16="http://schemas.microsoft.com/office/drawing/2014/main" id="{E1C0DA7B-465A-40D8-A63B-F980D9CFE40A}"/>
                </a:ext>
              </a:extLst>
            </p:cNvPr>
            <p:cNvSpPr/>
            <p:nvPr/>
          </p:nvSpPr>
          <p:spPr>
            <a:xfrm>
              <a:off x="3330941" y="2692578"/>
              <a:ext cx="1533481" cy="471600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/>
                <a:t>Skyddsgruppsmöte</a:t>
              </a:r>
            </a:p>
          </p:txBody>
        </p:sp>
        <p:sp>
          <p:nvSpPr>
            <p:cNvPr id="21" name="Händelsetyp"/>
            <p:cNvSpPr/>
            <p:nvPr/>
          </p:nvSpPr>
          <p:spPr>
            <a:xfrm>
              <a:off x="552922" y="2692578"/>
              <a:ext cx="1227600" cy="471600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/>
                <a:t>Revision</a:t>
              </a:r>
              <a:endParaRPr lang="sv-SE" sz="1200" dirty="0"/>
            </a:p>
          </p:txBody>
        </p:sp>
        <p:sp>
          <p:nvSpPr>
            <p:cNvPr id="55" name="Händelsetyp">
              <a:extLst>
                <a:ext uri="{FF2B5EF4-FFF2-40B4-BE49-F238E27FC236}">
                  <a16:creationId xmlns:a16="http://schemas.microsoft.com/office/drawing/2014/main" id="{51AFF863-8FD0-444C-90D1-0A6532144483}"/>
                </a:ext>
              </a:extLst>
            </p:cNvPr>
            <p:cNvSpPr/>
            <p:nvPr/>
          </p:nvSpPr>
          <p:spPr>
            <a:xfrm>
              <a:off x="6359454" y="2692578"/>
              <a:ext cx="1826208" cy="471600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/>
                <a:t>med flera…</a:t>
              </a:r>
            </a:p>
          </p:txBody>
        </p:sp>
        <p:sp>
          <p:nvSpPr>
            <p:cNvPr id="56" name="Händelsetyp">
              <a:extLst>
                <a:ext uri="{FF2B5EF4-FFF2-40B4-BE49-F238E27FC236}">
                  <a16:creationId xmlns:a16="http://schemas.microsoft.com/office/drawing/2014/main" id="{9800B35F-4DD7-4631-8A2C-5B8DCBF1B877}"/>
                </a:ext>
              </a:extLst>
            </p:cNvPr>
            <p:cNvSpPr/>
            <p:nvPr/>
          </p:nvSpPr>
          <p:spPr>
            <a:xfrm>
              <a:off x="5916330" y="1975366"/>
              <a:ext cx="1579166" cy="471600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/>
                <a:t>Personlig checklista</a:t>
              </a:r>
            </a:p>
          </p:txBody>
        </p:sp>
        <p:sp>
          <p:nvSpPr>
            <p:cNvPr id="54" name="Händelsetyp">
              <a:extLst>
                <a:ext uri="{FF2B5EF4-FFF2-40B4-BE49-F238E27FC236}">
                  <a16:creationId xmlns:a16="http://schemas.microsoft.com/office/drawing/2014/main" id="{9C814C2E-CFEC-4116-8D7E-77B718D852ED}"/>
                </a:ext>
              </a:extLst>
            </p:cNvPr>
            <p:cNvSpPr/>
            <p:nvPr/>
          </p:nvSpPr>
          <p:spPr>
            <a:xfrm>
              <a:off x="4998137" y="2692578"/>
              <a:ext cx="1227600" cy="471600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/>
                <a:t>Skyddsrond</a:t>
              </a:r>
            </a:p>
          </p:txBody>
        </p:sp>
      </p:grp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66F29ECF-CEC3-454D-86E9-21F922E58C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57" y="3429109"/>
            <a:ext cx="2581886" cy="310236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E985AA4-C32B-413D-B593-4B9F4203BA36}"/>
              </a:ext>
            </a:extLst>
          </p:cNvPr>
          <p:cNvSpPr txBox="1"/>
          <p:nvPr/>
        </p:nvSpPr>
        <p:spPr>
          <a:xfrm>
            <a:off x="7698204" y="0"/>
            <a:ext cx="1338292" cy="980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3433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A-logg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54" name="Sidrubrik"/>
          <p:cNvSpPr txBox="1">
            <a:spLocks/>
          </p:cNvSpPr>
          <p:nvPr/>
        </p:nvSpPr>
        <p:spPr>
          <a:xfrm>
            <a:off x="2258143" y="485239"/>
            <a:ext cx="4627711" cy="592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Processen för riskhantering</a:t>
            </a:r>
          </a:p>
          <a:p>
            <a:endParaRPr lang="sv-SE" dirty="0"/>
          </a:p>
        </p:txBody>
      </p:sp>
      <p:sp>
        <p:nvSpPr>
          <p:cNvPr id="10" name="Pil: höger 9">
            <a:extLst>
              <a:ext uri="{FF2B5EF4-FFF2-40B4-BE49-F238E27FC236}">
                <a16:creationId xmlns:a16="http://schemas.microsoft.com/office/drawing/2014/main" id="{A9D6B02C-FA0B-4A89-9480-0DC68469AD76}"/>
              </a:ext>
            </a:extLst>
          </p:cNvPr>
          <p:cNvSpPr/>
          <p:nvPr/>
        </p:nvSpPr>
        <p:spPr>
          <a:xfrm>
            <a:off x="451818" y="1759083"/>
            <a:ext cx="2304016" cy="937675"/>
          </a:xfrm>
          <a:prstGeom prst="rightArrow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Skapa en mall eller checklista</a:t>
            </a:r>
          </a:p>
        </p:txBody>
      </p:sp>
      <p:sp>
        <p:nvSpPr>
          <p:cNvPr id="11" name="Pil: höger 10">
            <a:extLst>
              <a:ext uri="{FF2B5EF4-FFF2-40B4-BE49-F238E27FC236}">
                <a16:creationId xmlns:a16="http://schemas.microsoft.com/office/drawing/2014/main" id="{565A0A59-E403-43A1-A21A-106E47039EFF}"/>
              </a:ext>
            </a:extLst>
          </p:cNvPr>
          <p:cNvSpPr/>
          <p:nvPr/>
        </p:nvSpPr>
        <p:spPr>
          <a:xfrm>
            <a:off x="3294309" y="1759082"/>
            <a:ext cx="2699158" cy="937675"/>
          </a:xfrm>
          <a:prstGeom prst="rightArrow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Planera när riskhanteringen ska genomföras</a:t>
            </a:r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92CF30FF-03B3-4759-A013-6F60B29BE0A8}"/>
              </a:ext>
            </a:extLst>
          </p:cNvPr>
          <p:cNvSpPr/>
          <p:nvPr/>
        </p:nvSpPr>
        <p:spPr>
          <a:xfrm>
            <a:off x="6531942" y="1759082"/>
            <a:ext cx="2304016" cy="937675"/>
          </a:xfrm>
          <a:prstGeom prst="rightArrow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Genomför riskhanteringen</a:t>
            </a:r>
          </a:p>
        </p:txBody>
      </p:sp>
      <p:sp>
        <p:nvSpPr>
          <p:cNvPr id="13" name="Pil: höger 12">
            <a:extLst>
              <a:ext uri="{FF2B5EF4-FFF2-40B4-BE49-F238E27FC236}">
                <a16:creationId xmlns:a16="http://schemas.microsoft.com/office/drawing/2014/main" id="{2D833AAD-C6AF-4054-915C-97943A71F0D4}"/>
              </a:ext>
            </a:extLst>
          </p:cNvPr>
          <p:cNvSpPr/>
          <p:nvPr/>
        </p:nvSpPr>
        <p:spPr>
          <a:xfrm>
            <a:off x="3294309" y="4365104"/>
            <a:ext cx="2304016" cy="937675"/>
          </a:xfrm>
          <a:prstGeom prst="rightArrow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Följ upp</a:t>
            </a:r>
          </a:p>
        </p:txBody>
      </p:sp>
      <p:sp>
        <p:nvSpPr>
          <p:cNvPr id="14" name="Pil: höger 13">
            <a:extLst>
              <a:ext uri="{FF2B5EF4-FFF2-40B4-BE49-F238E27FC236}">
                <a16:creationId xmlns:a16="http://schemas.microsoft.com/office/drawing/2014/main" id="{6BDB47F0-1B0E-40F6-BC80-627BD32E0D2C}"/>
              </a:ext>
            </a:extLst>
          </p:cNvPr>
          <p:cNvSpPr/>
          <p:nvPr/>
        </p:nvSpPr>
        <p:spPr>
          <a:xfrm>
            <a:off x="451818" y="4365104"/>
            <a:ext cx="2304016" cy="937675"/>
          </a:xfrm>
          <a:prstGeom prst="rightArrow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Åtgärda de upptäckta bristerna</a:t>
            </a:r>
          </a:p>
        </p:txBody>
      </p:sp>
      <p:sp>
        <p:nvSpPr>
          <p:cNvPr id="15" name="Processteg: Händelse">
            <a:extLst>
              <a:ext uri="{FF2B5EF4-FFF2-40B4-BE49-F238E27FC236}">
                <a16:creationId xmlns:a16="http://schemas.microsoft.com/office/drawing/2014/main" id="{2BB0D9A3-38D9-4787-B1E7-BCDF847B61F9}"/>
              </a:ext>
            </a:extLst>
          </p:cNvPr>
          <p:cNvSpPr/>
          <p:nvPr/>
        </p:nvSpPr>
        <p:spPr>
          <a:xfrm>
            <a:off x="481791" y="2891183"/>
            <a:ext cx="1743918" cy="720000"/>
          </a:xfrm>
          <a:prstGeom prst="roundRect">
            <a:avLst/>
          </a:prstGeom>
          <a:noFill/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7AA4A0"/>
                </a:solidFill>
              </a:rPr>
              <a:t>Eller välj bland de hundratals som finns i IA</a:t>
            </a:r>
          </a:p>
        </p:txBody>
      </p:sp>
      <p:sp>
        <p:nvSpPr>
          <p:cNvPr id="18" name="Processteg: Händelse">
            <a:extLst>
              <a:ext uri="{FF2B5EF4-FFF2-40B4-BE49-F238E27FC236}">
                <a16:creationId xmlns:a16="http://schemas.microsoft.com/office/drawing/2014/main" id="{0C023547-507D-46CE-BB0E-63900E7DB002}"/>
              </a:ext>
            </a:extLst>
          </p:cNvPr>
          <p:cNvSpPr/>
          <p:nvPr/>
        </p:nvSpPr>
        <p:spPr>
          <a:xfrm>
            <a:off x="451818" y="5464536"/>
            <a:ext cx="1743918" cy="720000"/>
          </a:xfrm>
          <a:prstGeom prst="roundRect">
            <a:avLst/>
          </a:prstGeom>
          <a:noFill/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7AA4A0"/>
                </a:solidFill>
              </a:rPr>
              <a:t>Notiser till åtgärdsansvarig</a:t>
            </a:r>
          </a:p>
        </p:txBody>
      </p:sp>
      <p:sp>
        <p:nvSpPr>
          <p:cNvPr id="19" name="Processteg: Händelse">
            <a:extLst>
              <a:ext uri="{FF2B5EF4-FFF2-40B4-BE49-F238E27FC236}">
                <a16:creationId xmlns:a16="http://schemas.microsoft.com/office/drawing/2014/main" id="{9EE132E9-88D4-40EC-B0B2-0868E7009E59}"/>
              </a:ext>
            </a:extLst>
          </p:cNvPr>
          <p:cNvSpPr/>
          <p:nvPr/>
        </p:nvSpPr>
        <p:spPr>
          <a:xfrm>
            <a:off x="6560193" y="2891183"/>
            <a:ext cx="1743918" cy="720000"/>
          </a:xfrm>
          <a:prstGeom prst="roundRect">
            <a:avLst/>
          </a:prstGeom>
          <a:noFill/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7AA4A0"/>
                </a:solidFill>
              </a:rPr>
              <a:t>T.ex. via läsplatta eller telefon </a:t>
            </a:r>
          </a:p>
        </p:txBody>
      </p:sp>
      <p:sp>
        <p:nvSpPr>
          <p:cNvPr id="20" name="Processteg: Händelse">
            <a:extLst>
              <a:ext uri="{FF2B5EF4-FFF2-40B4-BE49-F238E27FC236}">
                <a16:creationId xmlns:a16="http://schemas.microsoft.com/office/drawing/2014/main" id="{761D5589-537A-4BD1-BB09-88037C32B77A}"/>
              </a:ext>
            </a:extLst>
          </p:cNvPr>
          <p:cNvSpPr/>
          <p:nvPr/>
        </p:nvSpPr>
        <p:spPr>
          <a:xfrm>
            <a:off x="3314588" y="5464536"/>
            <a:ext cx="1743918" cy="720000"/>
          </a:xfrm>
          <a:prstGeom prst="roundRect">
            <a:avLst/>
          </a:prstGeom>
          <a:noFill/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7AA4A0"/>
                </a:solidFill>
              </a:rPr>
              <a:t>Har riskerna minskat?</a:t>
            </a:r>
          </a:p>
        </p:txBody>
      </p:sp>
      <p:sp>
        <p:nvSpPr>
          <p:cNvPr id="21" name="Processteg: Händelse">
            <a:extLst>
              <a:ext uri="{FF2B5EF4-FFF2-40B4-BE49-F238E27FC236}">
                <a16:creationId xmlns:a16="http://schemas.microsoft.com/office/drawing/2014/main" id="{4B5E698C-9A51-4AD9-BB18-DD74531ACD48}"/>
              </a:ext>
            </a:extLst>
          </p:cNvPr>
          <p:cNvSpPr/>
          <p:nvPr/>
        </p:nvSpPr>
        <p:spPr>
          <a:xfrm>
            <a:off x="3700041" y="2891183"/>
            <a:ext cx="1743918" cy="720000"/>
          </a:xfrm>
          <a:prstGeom prst="roundRect">
            <a:avLst/>
          </a:prstGeom>
          <a:noFill/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7AA4A0"/>
                </a:solidFill>
              </a:rPr>
              <a:t>Kalenderbokningar går ut automatiskt</a:t>
            </a:r>
          </a:p>
        </p:txBody>
      </p:sp>
      <p:pic>
        <p:nvPicPr>
          <p:cNvPr id="26" name="Picture 3" descr="Q:\Försäkring\Affärsutveckling\IA-systemen\Presentations- och informationsmaterial\Bilder\Illustrationer Lena Forsman\13.Utredning_ny.png">
            <a:extLst>
              <a:ext uri="{FF2B5EF4-FFF2-40B4-BE49-F238E27FC236}">
                <a16:creationId xmlns:a16="http://schemas.microsoft.com/office/drawing/2014/main" id="{970A0239-5346-4058-AEA7-20093224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70" y="3223002"/>
            <a:ext cx="1113579" cy="133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Q:\Försäkring\Affärsutveckling\IA-systemen\Presentations- och informationsmaterial\Bilder\Illustrationer Lena Forsman\14.Atgard_ny.png">
            <a:extLst>
              <a:ext uri="{FF2B5EF4-FFF2-40B4-BE49-F238E27FC236}">
                <a16:creationId xmlns:a16="http://schemas.microsoft.com/office/drawing/2014/main" id="{E7AEDE28-B3A0-440F-A293-81518CF3D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28669"/>
            <a:ext cx="1136305" cy="125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Q:\Försäkring\Affärsutveckling\IA-systemen\Presentations- och informationsmaterial\Bilder\Illustrationer Lena Forsman\Overforing_hoger utan pling.png">
            <a:extLst>
              <a:ext uri="{FF2B5EF4-FFF2-40B4-BE49-F238E27FC236}">
                <a16:creationId xmlns:a16="http://schemas.microsoft.com/office/drawing/2014/main" id="{2C433437-E514-4FEE-A7F8-335FC43C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1" y="3207129"/>
            <a:ext cx="977223" cy="96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Q:\Försäkring\Affärsutveckling\IA-systemen\Presentations- och informationsmaterial\Bilder\Illustrationer Lena Forsman\Gladysbesked_hoger utan pling.png">
            <a:extLst>
              <a:ext uri="{FF2B5EF4-FFF2-40B4-BE49-F238E27FC236}">
                <a16:creationId xmlns:a16="http://schemas.microsoft.com/office/drawing/2014/main" id="{C49F6687-5819-4C3E-AF93-4765615B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01749" y="3390309"/>
            <a:ext cx="1136306" cy="8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p 21">
            <a:extLst>
              <a:ext uri="{FF2B5EF4-FFF2-40B4-BE49-F238E27FC236}">
                <a16:creationId xmlns:a16="http://schemas.microsoft.com/office/drawing/2014/main" id="{C25E9B84-6F19-4571-B50D-F6AB68ADE54F}"/>
              </a:ext>
            </a:extLst>
          </p:cNvPr>
          <p:cNvGrpSpPr/>
          <p:nvPr/>
        </p:nvGrpSpPr>
        <p:grpSpPr>
          <a:xfrm rot="2064369">
            <a:off x="5672648" y="4413272"/>
            <a:ext cx="928302" cy="864626"/>
            <a:chOff x="5285041" y="1083098"/>
            <a:chExt cx="601249" cy="585821"/>
          </a:xfrm>
        </p:grpSpPr>
        <p:pic>
          <p:nvPicPr>
            <p:cNvPr id="23" name="Bildobjekt 22" descr="En bild som visar text&#10;&#10;Automatiskt genererad beskrivning">
              <a:extLst>
                <a:ext uri="{FF2B5EF4-FFF2-40B4-BE49-F238E27FC236}">
                  <a16:creationId xmlns:a16="http://schemas.microsoft.com/office/drawing/2014/main" id="{039A9063-4094-459C-862F-0CA478E50C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2" r="60783" b="87966"/>
            <a:stretch/>
          </p:blipFill>
          <p:spPr>
            <a:xfrm>
              <a:off x="5285041" y="1083098"/>
              <a:ext cx="583103" cy="534844"/>
            </a:xfrm>
            <a:prstGeom prst="rect">
              <a:avLst/>
            </a:prstGeom>
          </p:spPr>
        </p:pic>
        <p:sp>
          <p:nvSpPr>
            <p:cNvPr id="24" name="Likbent triangel 23">
              <a:extLst>
                <a:ext uri="{FF2B5EF4-FFF2-40B4-BE49-F238E27FC236}">
                  <a16:creationId xmlns:a16="http://schemas.microsoft.com/office/drawing/2014/main" id="{0223CBFB-2F2F-47BC-9AC8-70EC10FA07B6}"/>
                </a:ext>
              </a:extLst>
            </p:cNvPr>
            <p:cNvSpPr/>
            <p:nvPr/>
          </p:nvSpPr>
          <p:spPr>
            <a:xfrm rot="17636601">
              <a:off x="5615881" y="1398510"/>
              <a:ext cx="281909" cy="25890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007BEB42-E18E-4AD6-B694-581AEE7B5C38}"/>
              </a:ext>
            </a:extLst>
          </p:cNvPr>
          <p:cNvSpPr txBox="1"/>
          <p:nvPr/>
        </p:nvSpPr>
        <p:spPr>
          <a:xfrm>
            <a:off x="7596336" y="188640"/>
            <a:ext cx="1301213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9361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A-logg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4" y="1770013"/>
            <a:ext cx="5616624" cy="4138565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1" y="1887241"/>
            <a:ext cx="2111497" cy="4157825"/>
          </a:xfrm>
          <a:prstGeom prst="rect">
            <a:avLst/>
          </a:prstGeom>
        </p:spPr>
      </p:pic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F365B83B-A07C-415F-8FFB-1148345DE784}"/>
              </a:ext>
            </a:extLst>
          </p:cNvPr>
          <p:cNvCxnSpPr>
            <a:cxnSpLocks/>
          </p:cNvCxnSpPr>
          <p:nvPr/>
        </p:nvCxnSpPr>
        <p:spPr>
          <a:xfrm>
            <a:off x="2843808" y="2348880"/>
            <a:ext cx="1080120" cy="0"/>
          </a:xfrm>
          <a:prstGeom prst="line">
            <a:avLst/>
          </a:prstGeom>
          <a:ln w="76200">
            <a:solidFill>
              <a:srgbClr val="F6F6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idrubrik">
            <a:extLst>
              <a:ext uri="{FF2B5EF4-FFF2-40B4-BE49-F238E27FC236}">
                <a16:creationId xmlns:a16="http://schemas.microsoft.com/office/drawing/2014/main" id="{0F7F67E1-8477-4CCF-B1F4-04DCDA2F8557}"/>
              </a:ext>
            </a:extLst>
          </p:cNvPr>
          <p:cNvSpPr txBox="1">
            <a:spLocks/>
          </p:cNvSpPr>
          <p:nvPr/>
        </p:nvSpPr>
        <p:spPr>
          <a:xfrm>
            <a:off x="2258144" y="461090"/>
            <a:ext cx="4627711" cy="592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Genomföra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C1E33E0-2961-445B-B89F-340C9481E193}"/>
              </a:ext>
            </a:extLst>
          </p:cNvPr>
          <p:cNvSpPr txBox="1"/>
          <p:nvPr/>
        </p:nvSpPr>
        <p:spPr>
          <a:xfrm>
            <a:off x="7812360" y="116632"/>
            <a:ext cx="1152128" cy="961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0714C50-2DFD-419E-A689-E7814153EE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2"/>
          <a:stretch/>
        </p:blipFill>
        <p:spPr>
          <a:xfrm>
            <a:off x="6670429" y="2183111"/>
            <a:ext cx="1790003" cy="331236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4ED1F20-4923-49B6-8E45-CBB0176718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" b="15392"/>
          <a:stretch/>
        </p:blipFill>
        <p:spPr>
          <a:xfrm>
            <a:off x="6651367" y="2276872"/>
            <a:ext cx="1809065" cy="3240360"/>
          </a:xfrm>
          <a:prstGeom prst="rect">
            <a:avLst/>
          </a:prstGeom>
        </p:spPr>
      </p:pic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0F80FA79-1CEB-4DDC-BF5F-5B63274383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t="1028" r="761" b="4008"/>
          <a:stretch/>
        </p:blipFill>
        <p:spPr>
          <a:xfrm>
            <a:off x="1036241" y="2348880"/>
            <a:ext cx="4461269" cy="32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87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drubrik"/>
          <p:cNvSpPr>
            <a:spLocks noGrp="1"/>
          </p:cNvSpPr>
          <p:nvPr>
            <p:ph type="title"/>
          </p:nvPr>
        </p:nvSpPr>
        <p:spPr>
          <a:xfrm>
            <a:off x="2357753" y="487691"/>
            <a:ext cx="4428491" cy="512926"/>
          </a:xfrm>
        </p:spPr>
        <p:txBody>
          <a:bodyPr/>
          <a:lstStyle/>
          <a:p>
            <a:pPr algn="ctr"/>
            <a:r>
              <a:rPr lang="sv-SE" dirty="0"/>
              <a:t>IA-systemets olika delar</a:t>
            </a:r>
          </a:p>
        </p:txBody>
      </p:sp>
      <p:pic>
        <p:nvPicPr>
          <p:cNvPr id="9" name="IA-logg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8" name="Processteg">
            <a:hlinkClick r:id="" action="ppaction://noaction"/>
          </p:cNvPr>
          <p:cNvSpPr/>
          <p:nvPr/>
        </p:nvSpPr>
        <p:spPr>
          <a:xfrm>
            <a:off x="1691680" y="3693674"/>
            <a:ext cx="3312368" cy="512926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3. Handlingsplan &amp; rapporter</a:t>
            </a:r>
          </a:p>
        </p:txBody>
      </p:sp>
      <p:sp>
        <p:nvSpPr>
          <p:cNvPr id="13" name="Processteg">
            <a:hlinkClick r:id="" action="ppaction://noaction"/>
          </p:cNvPr>
          <p:cNvSpPr/>
          <p:nvPr/>
        </p:nvSpPr>
        <p:spPr>
          <a:xfrm>
            <a:off x="1691679" y="3067266"/>
            <a:ext cx="3312368" cy="486509"/>
          </a:xfrm>
          <a:prstGeom prst="roundRect">
            <a:avLst/>
          </a:prstGeom>
          <a:solidFill>
            <a:schemeClr val="bg1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7AA4A0"/>
                </a:solidFill>
              </a:rPr>
              <a:t>2. Riskhantering (checklistor) </a:t>
            </a:r>
          </a:p>
        </p:txBody>
      </p:sp>
      <p:sp>
        <p:nvSpPr>
          <p:cNvPr id="10" name="Processteg: Händelse"/>
          <p:cNvSpPr/>
          <p:nvPr/>
        </p:nvSpPr>
        <p:spPr>
          <a:xfrm>
            <a:off x="1691680" y="2420888"/>
            <a:ext cx="3312368" cy="512926"/>
          </a:xfrm>
          <a:prstGeom prst="roundRect">
            <a:avLst/>
          </a:prstGeom>
          <a:solidFill>
            <a:schemeClr val="bg1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7AA4A0"/>
                </a:solidFill>
              </a:rPr>
              <a:t>1. Händelsehantering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8B91092F-FFCA-49EC-A6E4-8DD94F974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73918"/>
            <a:ext cx="2592288" cy="243951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BB1CBE9-A142-463E-B248-A2EF1FA70215}"/>
              </a:ext>
            </a:extLst>
          </p:cNvPr>
          <p:cNvSpPr txBox="1"/>
          <p:nvPr/>
        </p:nvSpPr>
        <p:spPr>
          <a:xfrm>
            <a:off x="7596336" y="0"/>
            <a:ext cx="1296144" cy="10006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7497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A-logg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28" name="Sidrubrik"/>
          <p:cNvSpPr txBox="1">
            <a:spLocks/>
          </p:cNvSpPr>
          <p:nvPr/>
        </p:nvSpPr>
        <p:spPr>
          <a:xfrm>
            <a:off x="3149841" y="501126"/>
            <a:ext cx="2844315" cy="592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Handlingsplan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2BD1E4E-5C4E-4B28-B1F4-5576BE709236}"/>
              </a:ext>
            </a:extLst>
          </p:cNvPr>
          <p:cNvSpPr txBox="1"/>
          <p:nvPr/>
        </p:nvSpPr>
        <p:spPr>
          <a:xfrm>
            <a:off x="7596336" y="116632"/>
            <a:ext cx="1368152" cy="976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189A524B-7EF6-4DBB-AE8C-24F58F46F2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6"/>
          <a:stretch/>
        </p:blipFill>
        <p:spPr>
          <a:xfrm>
            <a:off x="143506" y="2204864"/>
            <a:ext cx="8856984" cy="390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44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D5FC4FB5-6068-4097-B577-0E85C5590B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5" r="5204" b="6837"/>
          <a:stretch/>
        </p:blipFill>
        <p:spPr>
          <a:xfrm>
            <a:off x="451818" y="1761720"/>
            <a:ext cx="8668175" cy="4659326"/>
          </a:xfrm>
          <a:prstGeom prst="rect">
            <a:avLst/>
          </a:prstGeom>
        </p:spPr>
      </p:pic>
      <p:pic>
        <p:nvPicPr>
          <p:cNvPr id="9" name="IA-logg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24" name="Sidrubrik">
            <a:extLst>
              <a:ext uri="{FF2B5EF4-FFF2-40B4-BE49-F238E27FC236}">
                <a16:creationId xmlns:a16="http://schemas.microsoft.com/office/drawing/2014/main" id="{3AADB72A-8741-4C3A-ADC4-7C2763A7E356}"/>
              </a:ext>
            </a:extLst>
          </p:cNvPr>
          <p:cNvSpPr txBox="1">
            <a:spLocks/>
          </p:cNvSpPr>
          <p:nvPr/>
        </p:nvSpPr>
        <p:spPr>
          <a:xfrm>
            <a:off x="2374931" y="461091"/>
            <a:ext cx="4394138" cy="592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Rapporter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4E7460C-2537-4BB2-9CFD-B499940ECBE3}"/>
              </a:ext>
            </a:extLst>
          </p:cNvPr>
          <p:cNvSpPr txBox="1"/>
          <p:nvPr/>
        </p:nvSpPr>
        <p:spPr>
          <a:xfrm>
            <a:off x="7668344" y="188640"/>
            <a:ext cx="1224136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0" name="Pratbubbla: oval 9">
            <a:extLst>
              <a:ext uri="{FF2B5EF4-FFF2-40B4-BE49-F238E27FC236}">
                <a16:creationId xmlns:a16="http://schemas.microsoft.com/office/drawing/2014/main" id="{C0AA517B-6053-4AA4-996F-EEBCC7B0EF85}"/>
              </a:ext>
            </a:extLst>
          </p:cNvPr>
          <p:cNvSpPr/>
          <p:nvPr/>
        </p:nvSpPr>
        <p:spPr>
          <a:xfrm flipH="1">
            <a:off x="6726624" y="1556792"/>
            <a:ext cx="1877823" cy="931334"/>
          </a:xfrm>
          <a:prstGeom prst="wedgeEllipseCallout">
            <a:avLst>
              <a:gd name="adj1" fmla="val 23519"/>
              <a:gd name="adj2" fmla="val 57053"/>
            </a:avLst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/>
              <a:t>Välj format för diagrammen</a:t>
            </a:r>
          </a:p>
        </p:txBody>
      </p:sp>
      <p:sp>
        <p:nvSpPr>
          <p:cNvPr id="13" name="Pratbubbla: oval 12">
            <a:extLst>
              <a:ext uri="{FF2B5EF4-FFF2-40B4-BE49-F238E27FC236}">
                <a16:creationId xmlns:a16="http://schemas.microsoft.com/office/drawing/2014/main" id="{3ABDAE52-251D-47B0-B224-EF3E092FB588}"/>
              </a:ext>
            </a:extLst>
          </p:cNvPr>
          <p:cNvSpPr/>
          <p:nvPr/>
        </p:nvSpPr>
        <p:spPr>
          <a:xfrm flipH="1">
            <a:off x="3851920" y="2488126"/>
            <a:ext cx="2117158" cy="1084890"/>
          </a:xfrm>
          <a:prstGeom prst="wedgeEllipseCallout">
            <a:avLst>
              <a:gd name="adj1" fmla="val 46994"/>
              <a:gd name="adj2" fmla="val -49204"/>
            </a:avLst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/>
              <a:t>Välj att se för enhet, gruppering, eller bransch</a:t>
            </a:r>
          </a:p>
        </p:txBody>
      </p:sp>
      <p:sp>
        <p:nvSpPr>
          <p:cNvPr id="14" name="Pratbubbla: oval 13">
            <a:extLst>
              <a:ext uri="{FF2B5EF4-FFF2-40B4-BE49-F238E27FC236}">
                <a16:creationId xmlns:a16="http://schemas.microsoft.com/office/drawing/2014/main" id="{347CAE8C-B442-48F5-97E2-B891C766B57A}"/>
              </a:ext>
            </a:extLst>
          </p:cNvPr>
          <p:cNvSpPr/>
          <p:nvPr/>
        </p:nvSpPr>
        <p:spPr>
          <a:xfrm flipH="1">
            <a:off x="857237" y="5690481"/>
            <a:ext cx="2587678" cy="717502"/>
          </a:xfrm>
          <a:prstGeom prst="wedgeEllipseCallout">
            <a:avLst>
              <a:gd name="adj1" fmla="val -34667"/>
              <a:gd name="adj2" fmla="val -15594"/>
            </a:avLst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/>
              <a:t>Inspirationsrapporter publiceras löpande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657472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A-logg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4E7460C-2537-4BB2-9CFD-B499940ECBE3}"/>
              </a:ext>
            </a:extLst>
          </p:cNvPr>
          <p:cNvSpPr txBox="1"/>
          <p:nvPr/>
        </p:nvSpPr>
        <p:spPr>
          <a:xfrm>
            <a:off x="7638513" y="211025"/>
            <a:ext cx="1224136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7" name="Sidrubrik">
            <a:extLst>
              <a:ext uri="{FF2B5EF4-FFF2-40B4-BE49-F238E27FC236}">
                <a16:creationId xmlns:a16="http://schemas.microsoft.com/office/drawing/2014/main" id="{6128FCD3-1044-4D56-BE50-A1CB4FF3C815}"/>
              </a:ext>
            </a:extLst>
          </p:cNvPr>
          <p:cNvSpPr txBox="1">
            <a:spLocks/>
          </p:cNvSpPr>
          <p:nvPr/>
        </p:nvSpPr>
        <p:spPr>
          <a:xfrm>
            <a:off x="2374931" y="454822"/>
            <a:ext cx="4394138" cy="592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Rapporter fördjupning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330A9C83-4387-4E72-832A-9A6543C6638B}"/>
              </a:ext>
            </a:extLst>
          </p:cNvPr>
          <p:cNvGrpSpPr/>
          <p:nvPr/>
        </p:nvGrpSpPr>
        <p:grpSpPr>
          <a:xfrm>
            <a:off x="3683854" y="1091441"/>
            <a:ext cx="4608512" cy="5377046"/>
            <a:chOff x="2396634" y="1248912"/>
            <a:chExt cx="4608512" cy="5377046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BB7AC819-B1F0-4D23-8FF6-1A68B185B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634" y="1248912"/>
              <a:ext cx="4608512" cy="3120984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7DEABDB1-7556-44F9-8C9E-6B91E47F9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274" y="4369896"/>
              <a:ext cx="4600872" cy="2256062"/>
            </a:xfrm>
            <a:prstGeom prst="rect">
              <a:avLst/>
            </a:prstGeom>
          </p:spPr>
        </p:pic>
      </p:grp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3782A084-B00E-47EB-AC75-7C73CB6830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1589" r="1164" b="753"/>
          <a:stretch/>
        </p:blipFill>
        <p:spPr>
          <a:xfrm>
            <a:off x="1205983" y="4539175"/>
            <a:ext cx="4464497" cy="2234773"/>
          </a:xfrm>
          <a:prstGeom prst="rect">
            <a:avLst/>
          </a:prstGeom>
        </p:spPr>
      </p:pic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6590ED4E-9F51-4F2B-BAC4-53D5717A6C61}"/>
              </a:ext>
            </a:extLst>
          </p:cNvPr>
          <p:cNvCxnSpPr>
            <a:cxnSpLocks/>
          </p:cNvCxnSpPr>
          <p:nvPr/>
        </p:nvCxnSpPr>
        <p:spPr>
          <a:xfrm flipH="1">
            <a:off x="2639020" y="2482654"/>
            <a:ext cx="1598425" cy="2319944"/>
          </a:xfrm>
          <a:prstGeom prst="straightConnector1">
            <a:avLst/>
          </a:prstGeom>
          <a:ln w="38100">
            <a:solidFill>
              <a:srgbClr val="7AA4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3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A-logg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16DD253-9AEA-4B84-9394-1EF742F494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84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5C70AC86-62DC-4037-AC07-15F4B18B6E83}"/>
              </a:ext>
            </a:extLst>
          </p:cNvPr>
          <p:cNvSpPr txBox="1"/>
          <p:nvPr/>
        </p:nvSpPr>
        <p:spPr>
          <a:xfrm>
            <a:off x="7812360" y="116632"/>
            <a:ext cx="1152128" cy="86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2F955B5-8627-422C-864A-4FFEC8402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5133"/>
            <a:ext cx="810838" cy="573074"/>
          </a:xfrm>
          <a:prstGeom prst="rect">
            <a:avLst/>
          </a:prstGeom>
        </p:spPr>
      </p:pic>
      <p:sp>
        <p:nvSpPr>
          <p:cNvPr id="9" name="Sidrubrik">
            <a:extLst>
              <a:ext uri="{FF2B5EF4-FFF2-40B4-BE49-F238E27FC236}">
                <a16:creationId xmlns:a16="http://schemas.microsoft.com/office/drawing/2014/main" id="{8EE2E96E-E6B9-4B66-8C51-A47594B4FA69}"/>
              </a:ext>
            </a:extLst>
          </p:cNvPr>
          <p:cNvSpPr txBox="1">
            <a:spLocks/>
          </p:cNvSpPr>
          <p:nvPr/>
        </p:nvSpPr>
        <p:spPr>
          <a:xfrm>
            <a:off x="2374927" y="459544"/>
            <a:ext cx="4394138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Exempelrapport – Skadade kroppsdelar</a:t>
            </a:r>
          </a:p>
          <a:p>
            <a:endParaRPr lang="sv-SE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02EB7A7D-8D20-4DF2-B759-F9B5300450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t="1701" r="2527" b="1701"/>
          <a:stretch/>
        </p:blipFill>
        <p:spPr>
          <a:xfrm>
            <a:off x="323528" y="1484784"/>
            <a:ext cx="5112568" cy="4479583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F383C695-5A93-4D0D-A486-2BB7A9C59F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1501" r="3500" b="1501"/>
          <a:stretch/>
        </p:blipFill>
        <p:spPr>
          <a:xfrm>
            <a:off x="4788024" y="1879156"/>
            <a:ext cx="4176464" cy="3782092"/>
          </a:xfrm>
          <a:prstGeom prst="rect">
            <a:avLst/>
          </a:prstGeom>
        </p:spPr>
      </p:pic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0032D782-32E2-488B-8BDA-5C46A6D27B48}"/>
              </a:ext>
            </a:extLst>
          </p:cNvPr>
          <p:cNvCxnSpPr>
            <a:cxnSpLocks/>
          </p:cNvCxnSpPr>
          <p:nvPr/>
        </p:nvCxnSpPr>
        <p:spPr>
          <a:xfrm>
            <a:off x="4427984" y="3645024"/>
            <a:ext cx="1512168" cy="432048"/>
          </a:xfrm>
          <a:prstGeom prst="straightConnector1">
            <a:avLst/>
          </a:prstGeom>
          <a:ln w="38100">
            <a:solidFill>
              <a:srgbClr val="7AA4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272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drubrik">
            <a:extLst>
              <a:ext uri="{FF2B5EF4-FFF2-40B4-BE49-F238E27FC236}">
                <a16:creationId xmlns:a16="http://schemas.microsoft.com/office/drawing/2014/main" id="{D30CC183-9733-4D27-A947-1CEB130A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764" y="461091"/>
            <a:ext cx="4248472" cy="512926"/>
          </a:xfrm>
        </p:spPr>
        <p:txBody>
          <a:bodyPr/>
          <a:lstStyle/>
          <a:p>
            <a:pPr algn="ctr"/>
            <a:r>
              <a:rPr lang="sv-SE" dirty="0"/>
              <a:t>Hjälpguider där du är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71D45E6-2EEA-4EE9-A909-B3D2B5ACA9D4}"/>
              </a:ext>
            </a:extLst>
          </p:cNvPr>
          <p:cNvSpPr txBox="1"/>
          <p:nvPr/>
        </p:nvSpPr>
        <p:spPr>
          <a:xfrm>
            <a:off x="7452320" y="116632"/>
            <a:ext cx="1512168" cy="8652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CAEC1B4-E986-40E9-9DC7-B1567EDC79CA}"/>
              </a:ext>
            </a:extLst>
          </p:cNvPr>
          <p:cNvSpPr txBox="1"/>
          <p:nvPr/>
        </p:nvSpPr>
        <p:spPr>
          <a:xfrm>
            <a:off x="3311860" y="6172065"/>
            <a:ext cx="2520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u="sng" dirty="0">
                <a:hlinkClick r:id="rId3"/>
              </a:rPr>
              <a:t>Länk till Guideportalen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C377B4DB-4C7B-46AB-A2C0-7BD4FC60B758}"/>
              </a:ext>
            </a:extLst>
          </p:cNvPr>
          <p:cNvGrpSpPr/>
          <p:nvPr/>
        </p:nvGrpSpPr>
        <p:grpSpPr>
          <a:xfrm>
            <a:off x="3707904" y="1504898"/>
            <a:ext cx="4752528" cy="4176464"/>
            <a:chOff x="2699792" y="1184777"/>
            <a:chExt cx="5796644" cy="4836511"/>
          </a:xfrm>
        </p:grpSpPr>
        <p:pic>
          <p:nvPicPr>
            <p:cNvPr id="3" name="Bildobjekt 2" descr="En bild som visar text&#10;&#10;Automatiskt genererad beskrivning">
              <a:extLst>
                <a:ext uri="{FF2B5EF4-FFF2-40B4-BE49-F238E27FC236}">
                  <a16:creationId xmlns:a16="http://schemas.microsoft.com/office/drawing/2014/main" id="{825E8A04-23FF-4B4F-8422-42F99AF31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1184777"/>
              <a:ext cx="5702438" cy="4752032"/>
            </a:xfrm>
            <a:prstGeom prst="rect">
              <a:avLst/>
            </a:prstGeom>
          </p:spPr>
        </p:pic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A231DCC2-AF70-440C-A37D-B7542B424BE3}"/>
                </a:ext>
              </a:extLst>
            </p:cNvPr>
            <p:cNvSpPr/>
            <p:nvPr/>
          </p:nvSpPr>
          <p:spPr>
            <a:xfrm>
              <a:off x="7956376" y="5557382"/>
              <a:ext cx="540060" cy="463906"/>
            </a:xfrm>
            <a:prstGeom prst="ellipse">
              <a:avLst/>
            </a:prstGeom>
            <a:noFill/>
            <a:ln w="38100">
              <a:solidFill>
                <a:srgbClr val="F099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18" name="Sidrubrik">
            <a:extLst>
              <a:ext uri="{FF2B5EF4-FFF2-40B4-BE49-F238E27FC236}">
                <a16:creationId xmlns:a16="http://schemas.microsoft.com/office/drawing/2014/main" id="{4F468468-DC2D-40E5-8024-52FAB686182C}"/>
              </a:ext>
            </a:extLst>
          </p:cNvPr>
          <p:cNvSpPr txBox="1">
            <a:spLocks/>
          </p:cNvSpPr>
          <p:nvPr/>
        </p:nvSpPr>
        <p:spPr>
          <a:xfrm>
            <a:off x="395537" y="2348880"/>
            <a:ext cx="3024336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Fri tillgång till stöd, tips och fördjupning i guideportalen som nås via glödlampan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Visar relevanta guider där du är i systemet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Support via e-post för superanvändare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80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A-logga">
            <a:extLst>
              <a:ext uri="{FF2B5EF4-FFF2-40B4-BE49-F238E27FC236}">
                <a16:creationId xmlns:a16="http://schemas.microsoft.com/office/drawing/2014/main" id="{1D823A57-33D7-475E-AFE9-096B488118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3FC231D8-30A2-4AA1-987E-472784BC4A0E}"/>
              </a:ext>
            </a:extLst>
          </p:cNvPr>
          <p:cNvSpPr txBox="1">
            <a:spLocks/>
          </p:cNvSpPr>
          <p:nvPr/>
        </p:nvSpPr>
        <p:spPr>
          <a:xfrm>
            <a:off x="396393" y="1412776"/>
            <a:ext cx="349253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 err="1"/>
              <a:t>ontakt</a:t>
            </a: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0306823-E374-4FAE-B182-5FF7B877767B}"/>
              </a:ext>
            </a:extLst>
          </p:cNvPr>
          <p:cNvSpPr txBox="1"/>
          <p:nvPr/>
        </p:nvSpPr>
        <p:spPr>
          <a:xfrm>
            <a:off x="9827067" y="1196752"/>
            <a:ext cx="1296144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DE6A13-B5A4-4672-ABE4-9CBA2FDCB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53" y="188640"/>
            <a:ext cx="8512670" cy="630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FE0B94-BF2B-45B8-868B-C2317FBF3C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2276872"/>
            <a:ext cx="4032448" cy="4248472"/>
          </a:xfrm>
        </p:spPr>
        <p:txBody>
          <a:bodyPr/>
          <a:lstStyle/>
          <a:p>
            <a:r>
              <a:rPr lang="sv-SE" sz="1400" dirty="0"/>
              <a:t>Webbaserat system som funnits sen 1997. Servrar i Sverige</a:t>
            </a:r>
          </a:p>
          <a:p>
            <a:endParaRPr lang="sv-SE" sz="1400" dirty="0"/>
          </a:p>
          <a:p>
            <a:r>
              <a:rPr lang="sv-SE" sz="1400" dirty="0"/>
              <a:t>För rapportering och uppföljning av händelser och risker på arbetsplatser</a:t>
            </a:r>
          </a:p>
          <a:p>
            <a:endParaRPr lang="sv-SE" sz="1400" dirty="0"/>
          </a:p>
          <a:p>
            <a:r>
              <a:rPr lang="sv-SE" sz="1400" dirty="0"/>
              <a:t>Kostnadsfritt för företag/organisationer som har våra arbetsskadeförsäkringar (TFA,TFA-KL eller PSA)</a:t>
            </a:r>
          </a:p>
          <a:p>
            <a:r>
              <a:rPr lang="sv-SE" sz="1400" dirty="0" err="1"/>
              <a:t>Branschanpassat</a:t>
            </a:r>
            <a:endParaRPr lang="sv-SE" sz="1400" dirty="0"/>
          </a:p>
          <a:p>
            <a:r>
              <a:rPr lang="sv-SE" sz="1400" dirty="0"/>
              <a:t>Flera språk</a:t>
            </a:r>
          </a:p>
          <a:p>
            <a:r>
              <a:rPr lang="sv-SE" sz="1400" dirty="0"/>
              <a:t>Över 1,3 miljon arbetar på företag/organisationer som använder IA</a:t>
            </a:r>
          </a:p>
          <a:p>
            <a:r>
              <a:rPr lang="sv-SE" sz="1400" dirty="0"/>
              <a:t>GDPR</a:t>
            </a:r>
          </a:p>
          <a:p>
            <a:endParaRPr lang="sv-SE" sz="1400" dirty="0"/>
          </a:p>
          <a:p>
            <a:endParaRPr lang="sv-SE" sz="14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ED28268-5F16-49FE-95E7-176AED69FE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 r="45261"/>
          <a:stretch/>
        </p:blipFill>
        <p:spPr>
          <a:xfrm>
            <a:off x="4572001" y="0"/>
            <a:ext cx="4572000" cy="685800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EB340A7E-0B51-4816-BE5C-767AE673D637}"/>
              </a:ext>
            </a:extLst>
          </p:cNvPr>
          <p:cNvSpPr txBox="1">
            <a:spLocks/>
          </p:cNvSpPr>
          <p:nvPr/>
        </p:nvSpPr>
        <p:spPr>
          <a:xfrm>
            <a:off x="396393" y="1412776"/>
            <a:ext cx="349253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>
                <a:solidFill>
                  <a:srgbClr val="21578A"/>
                </a:solidFill>
              </a:rPr>
              <a:t>Systemstödet IA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345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27534" y="512902"/>
            <a:ext cx="5688930" cy="792000"/>
          </a:xfrm>
        </p:spPr>
        <p:txBody>
          <a:bodyPr/>
          <a:lstStyle/>
          <a:p>
            <a:pPr algn="ctr"/>
            <a:r>
              <a:rPr lang="sv-SE" dirty="0"/>
              <a:t>IA – Ett stöd i det systematiska arbetsmiljöarbetet (SAM-hjulet)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619672" y="2901887"/>
          <a:ext cx="6096000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rocessteg: Händelse">
            <a:extLst>
              <a:ext uri="{FF2B5EF4-FFF2-40B4-BE49-F238E27FC236}">
                <a16:creationId xmlns:a16="http://schemas.microsoft.com/office/drawing/2014/main" id="{A9E7AE78-275C-446C-936D-3516EFB5B8D9}"/>
              </a:ext>
            </a:extLst>
          </p:cNvPr>
          <p:cNvSpPr/>
          <p:nvPr/>
        </p:nvSpPr>
        <p:spPr>
          <a:xfrm>
            <a:off x="755021" y="3106725"/>
            <a:ext cx="2079568" cy="980130"/>
          </a:xfrm>
          <a:prstGeom prst="roundRect">
            <a:avLst/>
          </a:prstGeom>
          <a:solidFill>
            <a:srgbClr val="547890"/>
          </a:solidFill>
          <a:ln>
            <a:solidFill>
              <a:srgbClr val="547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Kontrollera att åtgärderna fick effekt</a:t>
            </a:r>
          </a:p>
        </p:txBody>
      </p:sp>
      <p:sp>
        <p:nvSpPr>
          <p:cNvPr id="17" name="Processteg: Händelse">
            <a:extLst>
              <a:ext uri="{FF2B5EF4-FFF2-40B4-BE49-F238E27FC236}">
                <a16:creationId xmlns:a16="http://schemas.microsoft.com/office/drawing/2014/main" id="{8B3496BA-C5D4-4814-A2ED-AC603E232BEE}"/>
              </a:ext>
            </a:extLst>
          </p:cNvPr>
          <p:cNvSpPr/>
          <p:nvPr/>
        </p:nvSpPr>
        <p:spPr>
          <a:xfrm>
            <a:off x="755021" y="5383482"/>
            <a:ext cx="2079568" cy="1077752"/>
          </a:xfrm>
          <a:prstGeom prst="roundRect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Gör en handlingsplan för hur, när</a:t>
            </a:r>
            <a:br>
              <a:rPr lang="sv-SE" sz="1400" dirty="0">
                <a:solidFill>
                  <a:schemeClr val="bg1"/>
                </a:solidFill>
              </a:rPr>
            </a:br>
            <a:r>
              <a:rPr lang="sv-SE" sz="1400" dirty="0">
                <a:solidFill>
                  <a:schemeClr val="bg1"/>
                </a:solidFill>
              </a:rPr>
              <a:t>och av vem riskerna ska åtgärdas</a:t>
            </a:r>
          </a:p>
        </p:txBody>
      </p:sp>
      <p:sp>
        <p:nvSpPr>
          <p:cNvPr id="18" name="Processteg: Händelse">
            <a:extLst>
              <a:ext uri="{FF2B5EF4-FFF2-40B4-BE49-F238E27FC236}">
                <a16:creationId xmlns:a16="http://schemas.microsoft.com/office/drawing/2014/main" id="{4FAFAC01-6365-45D7-AFAE-A457A63FD785}"/>
              </a:ext>
            </a:extLst>
          </p:cNvPr>
          <p:cNvSpPr/>
          <p:nvPr/>
        </p:nvSpPr>
        <p:spPr>
          <a:xfrm>
            <a:off x="6515918" y="5468002"/>
            <a:ext cx="1919716" cy="993232"/>
          </a:xfrm>
          <a:prstGeom prst="roundRect">
            <a:avLst/>
          </a:prstGeom>
          <a:solidFill>
            <a:srgbClr val="F2B945"/>
          </a:solidFill>
          <a:ln>
            <a:solidFill>
              <a:srgbClr val="F2B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Bedöm och prioritera riskerna</a:t>
            </a:r>
          </a:p>
        </p:txBody>
      </p:sp>
      <p:sp>
        <p:nvSpPr>
          <p:cNvPr id="19" name="Processteg: Händelse">
            <a:extLst>
              <a:ext uri="{FF2B5EF4-FFF2-40B4-BE49-F238E27FC236}">
                <a16:creationId xmlns:a16="http://schemas.microsoft.com/office/drawing/2014/main" id="{E7CA8A1D-3F9B-41C4-BE6C-BBFCE6B165B1}"/>
              </a:ext>
            </a:extLst>
          </p:cNvPr>
          <p:cNvSpPr/>
          <p:nvPr/>
        </p:nvSpPr>
        <p:spPr>
          <a:xfrm>
            <a:off x="6515918" y="3132200"/>
            <a:ext cx="1703692" cy="792000"/>
          </a:xfrm>
          <a:prstGeom prst="roundRect">
            <a:avLst/>
          </a:prstGeom>
          <a:solidFill>
            <a:srgbClr val="F09978"/>
          </a:solidFill>
          <a:ln>
            <a:solidFill>
              <a:srgbClr val="F09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Kartlägg riskerna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2BE97A2-F751-4E24-AAC1-C2E6885EAA36}"/>
              </a:ext>
            </a:extLst>
          </p:cNvPr>
          <p:cNvSpPr txBox="1"/>
          <p:nvPr/>
        </p:nvSpPr>
        <p:spPr>
          <a:xfrm>
            <a:off x="3077558" y="3600846"/>
            <a:ext cx="1050288" cy="307777"/>
          </a:xfrm>
          <a:prstGeom prst="rect">
            <a:avLst/>
          </a:prstGeom>
          <a:solidFill>
            <a:srgbClr val="547890"/>
          </a:solidFill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Kontrollera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D6C61B7-892A-4C53-B0A2-94353FD7A24F}"/>
              </a:ext>
            </a:extLst>
          </p:cNvPr>
          <p:cNvSpPr txBox="1"/>
          <p:nvPr/>
        </p:nvSpPr>
        <p:spPr>
          <a:xfrm>
            <a:off x="3244374" y="5527417"/>
            <a:ext cx="811441" cy="307777"/>
          </a:xfrm>
          <a:prstGeom prst="rect">
            <a:avLst/>
          </a:prstGeom>
          <a:solidFill>
            <a:srgbClr val="7AA4A0"/>
          </a:solidFill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Åtgärda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8E62A062-68BC-412A-B6AF-7DEBDAABCA31}"/>
              </a:ext>
            </a:extLst>
          </p:cNvPr>
          <p:cNvSpPr txBox="1"/>
          <p:nvPr/>
        </p:nvSpPr>
        <p:spPr>
          <a:xfrm>
            <a:off x="5222661" y="3600845"/>
            <a:ext cx="1050288" cy="307777"/>
          </a:xfrm>
          <a:prstGeom prst="rect">
            <a:avLst/>
          </a:prstGeom>
          <a:solidFill>
            <a:srgbClr val="F09978"/>
          </a:solidFill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Undersöka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A0EC357-13F4-4FB4-B741-797D117E73A8}"/>
              </a:ext>
            </a:extLst>
          </p:cNvPr>
          <p:cNvSpPr txBox="1"/>
          <p:nvPr/>
        </p:nvSpPr>
        <p:spPr>
          <a:xfrm>
            <a:off x="5092818" y="5495128"/>
            <a:ext cx="1180131" cy="307777"/>
          </a:xfrm>
          <a:prstGeom prst="rect">
            <a:avLst/>
          </a:prstGeom>
          <a:solidFill>
            <a:srgbClr val="F2B945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Riskbedöma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4" name="Processteg: Händelse">
            <a:extLst>
              <a:ext uri="{FF2B5EF4-FFF2-40B4-BE49-F238E27FC236}">
                <a16:creationId xmlns:a16="http://schemas.microsoft.com/office/drawing/2014/main" id="{680853CD-44EB-4997-A0B8-8DB772D3C785}"/>
              </a:ext>
            </a:extLst>
          </p:cNvPr>
          <p:cNvSpPr/>
          <p:nvPr/>
        </p:nvSpPr>
        <p:spPr>
          <a:xfrm>
            <a:off x="1754636" y="1728790"/>
            <a:ext cx="5634728" cy="980130"/>
          </a:xfrm>
          <a:prstGeom prst="roundRect">
            <a:avLst/>
          </a:prstGeom>
          <a:solidFill>
            <a:schemeClr val="bg1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7AA4A0"/>
                </a:solidFill>
              </a:rPr>
              <a:t>Systematiskt arbetsmiljöarbete är att ”undersöka, genomföra och följa upp verksamheten på ett sådant sätt att ohälsa och olycksfall i arbetet förebyggs och en tillfredsställande arbetsmiljö uppnås”*.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9719FB6-71E3-4A64-BDED-F67D84246A11}"/>
              </a:ext>
            </a:extLst>
          </p:cNvPr>
          <p:cNvSpPr txBox="1"/>
          <p:nvPr/>
        </p:nvSpPr>
        <p:spPr>
          <a:xfrm>
            <a:off x="107206" y="6525344"/>
            <a:ext cx="6408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>
                <a:solidFill>
                  <a:srgbClr val="7AA4A0"/>
                </a:solidFill>
              </a:rPr>
              <a:t>* Arbetsmiljöverkets definition i AFS 2001:1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602ABA8-E55C-48CF-AF82-3F5F1150C8D1}"/>
              </a:ext>
            </a:extLst>
          </p:cNvPr>
          <p:cNvSpPr txBox="1"/>
          <p:nvPr/>
        </p:nvSpPr>
        <p:spPr>
          <a:xfrm>
            <a:off x="7715672" y="188640"/>
            <a:ext cx="1248816" cy="79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769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A-logg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90" name="Sidrubrik"/>
          <p:cNvSpPr txBox="1">
            <a:spLocks/>
          </p:cNvSpPr>
          <p:nvPr/>
        </p:nvSpPr>
        <p:spPr>
          <a:xfrm>
            <a:off x="1619659" y="501269"/>
            <a:ext cx="5904680" cy="592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Händelser som kan rapporteras</a:t>
            </a:r>
          </a:p>
        </p:txBody>
      </p:sp>
      <p:sp>
        <p:nvSpPr>
          <p:cNvPr id="35" name="Rektangel: rundade hörn 34">
            <a:extLst>
              <a:ext uri="{FF2B5EF4-FFF2-40B4-BE49-F238E27FC236}">
                <a16:creationId xmlns:a16="http://schemas.microsoft.com/office/drawing/2014/main" id="{321167DF-EBCB-4564-8C33-278E2530B48A}"/>
              </a:ext>
            </a:extLst>
          </p:cNvPr>
          <p:cNvSpPr/>
          <p:nvPr/>
        </p:nvSpPr>
        <p:spPr>
          <a:xfrm>
            <a:off x="7481586" y="1772816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36" name="Rektangel: rundade hörn 35">
            <a:extLst>
              <a:ext uri="{FF2B5EF4-FFF2-40B4-BE49-F238E27FC236}">
                <a16:creationId xmlns:a16="http://schemas.microsoft.com/office/drawing/2014/main" id="{A2CB7073-EC1B-4370-ADFA-DA6E8565293F}"/>
              </a:ext>
            </a:extLst>
          </p:cNvPr>
          <p:cNvSpPr/>
          <p:nvPr/>
        </p:nvSpPr>
        <p:spPr>
          <a:xfrm>
            <a:off x="6049314" y="1774656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39" name="Rektangel: rundade hörn 38">
            <a:extLst>
              <a:ext uri="{FF2B5EF4-FFF2-40B4-BE49-F238E27FC236}">
                <a16:creationId xmlns:a16="http://schemas.microsoft.com/office/drawing/2014/main" id="{566A6771-F095-47CA-BB06-531A6C947AF2}"/>
              </a:ext>
            </a:extLst>
          </p:cNvPr>
          <p:cNvSpPr/>
          <p:nvPr/>
        </p:nvSpPr>
        <p:spPr>
          <a:xfrm>
            <a:off x="4617042" y="1789714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41" name="Rektangel: rundade hörn 40">
            <a:extLst>
              <a:ext uri="{FF2B5EF4-FFF2-40B4-BE49-F238E27FC236}">
                <a16:creationId xmlns:a16="http://schemas.microsoft.com/office/drawing/2014/main" id="{92126E4C-F496-4319-8E76-F78801865498}"/>
              </a:ext>
            </a:extLst>
          </p:cNvPr>
          <p:cNvSpPr/>
          <p:nvPr/>
        </p:nvSpPr>
        <p:spPr>
          <a:xfrm>
            <a:off x="323528" y="1772816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42" name="Rektangel: rundade hörn 41">
            <a:extLst>
              <a:ext uri="{FF2B5EF4-FFF2-40B4-BE49-F238E27FC236}">
                <a16:creationId xmlns:a16="http://schemas.microsoft.com/office/drawing/2014/main" id="{E806B223-24C5-416A-9C3E-95352E54835E}"/>
              </a:ext>
            </a:extLst>
          </p:cNvPr>
          <p:cNvSpPr/>
          <p:nvPr/>
        </p:nvSpPr>
        <p:spPr>
          <a:xfrm>
            <a:off x="1758458" y="1775954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44" name="Rektangel: rundade hörn 43">
            <a:extLst>
              <a:ext uri="{FF2B5EF4-FFF2-40B4-BE49-F238E27FC236}">
                <a16:creationId xmlns:a16="http://schemas.microsoft.com/office/drawing/2014/main" id="{7243F80A-A062-4B00-9EBB-E66117E88825}"/>
              </a:ext>
            </a:extLst>
          </p:cNvPr>
          <p:cNvSpPr/>
          <p:nvPr/>
        </p:nvSpPr>
        <p:spPr>
          <a:xfrm>
            <a:off x="3176728" y="1791010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37" name="Händelsetyp"/>
          <p:cNvSpPr/>
          <p:nvPr/>
        </p:nvSpPr>
        <p:spPr>
          <a:xfrm>
            <a:off x="395645" y="1883275"/>
            <a:ext cx="1227600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bg1"/>
                </a:solidFill>
              </a:rPr>
              <a:t>Olycksfall</a:t>
            </a:r>
          </a:p>
        </p:txBody>
      </p:sp>
      <p:sp>
        <p:nvSpPr>
          <p:cNvPr id="38" name="Händelsetyp"/>
          <p:cNvSpPr/>
          <p:nvPr/>
        </p:nvSpPr>
        <p:spPr>
          <a:xfrm>
            <a:off x="1832258" y="1869179"/>
            <a:ext cx="1227600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Tillbud</a:t>
            </a:r>
          </a:p>
        </p:txBody>
      </p:sp>
      <p:sp>
        <p:nvSpPr>
          <p:cNvPr id="40" name="Händelsetyp"/>
          <p:cNvSpPr/>
          <p:nvPr/>
        </p:nvSpPr>
        <p:spPr>
          <a:xfrm>
            <a:off x="3221040" y="1882653"/>
            <a:ext cx="1323644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Riskobservation</a:t>
            </a:r>
          </a:p>
        </p:txBody>
      </p:sp>
      <p:sp>
        <p:nvSpPr>
          <p:cNvPr id="22" name="Händelsetyp"/>
          <p:cNvSpPr/>
          <p:nvPr/>
        </p:nvSpPr>
        <p:spPr>
          <a:xfrm>
            <a:off x="6123113" y="1866744"/>
            <a:ext cx="1282989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Arbetssjukdom</a:t>
            </a:r>
          </a:p>
        </p:txBody>
      </p:sp>
      <p:sp>
        <p:nvSpPr>
          <p:cNvPr id="43" name="Händelsetyp">
            <a:extLst>
              <a:ext uri="{FF2B5EF4-FFF2-40B4-BE49-F238E27FC236}">
                <a16:creationId xmlns:a16="http://schemas.microsoft.com/office/drawing/2014/main" id="{E1C0DA7B-465A-40D8-A63B-F980D9CFE40A}"/>
              </a:ext>
            </a:extLst>
          </p:cNvPr>
          <p:cNvSpPr/>
          <p:nvPr/>
        </p:nvSpPr>
        <p:spPr>
          <a:xfrm>
            <a:off x="7555386" y="1866744"/>
            <a:ext cx="1227600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Kränkningar/ Diskriminering</a:t>
            </a:r>
          </a:p>
        </p:txBody>
      </p:sp>
      <p:sp>
        <p:nvSpPr>
          <p:cNvPr id="21" name="Händelsetyp"/>
          <p:cNvSpPr/>
          <p:nvPr/>
        </p:nvSpPr>
        <p:spPr>
          <a:xfrm>
            <a:off x="4693822" y="1882653"/>
            <a:ext cx="1227600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Färdolycksfall</a:t>
            </a:r>
          </a:p>
        </p:txBody>
      </p:sp>
      <p:sp>
        <p:nvSpPr>
          <p:cNvPr id="29" name="Processteg: Händelse">
            <a:hlinkClick r:id="rId4" action="ppaction://hlinksldjump"/>
            <a:extLst>
              <a:ext uri="{FF2B5EF4-FFF2-40B4-BE49-F238E27FC236}">
                <a16:creationId xmlns:a16="http://schemas.microsoft.com/office/drawing/2014/main" id="{5FD94B0E-59C7-43A3-B558-51198917D16B}"/>
              </a:ext>
            </a:extLst>
          </p:cNvPr>
          <p:cNvSpPr/>
          <p:nvPr/>
        </p:nvSpPr>
        <p:spPr>
          <a:xfrm>
            <a:off x="2434725" y="6292569"/>
            <a:ext cx="4263574" cy="3992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i="1" dirty="0">
                <a:solidFill>
                  <a:srgbClr val="7AA4A0"/>
                </a:solidFill>
              </a:rPr>
              <a:t>För vissa branscher finns fler händelsetyper</a:t>
            </a:r>
          </a:p>
          <a:p>
            <a:pPr algn="ctr"/>
            <a:endParaRPr lang="sv-SE" sz="1100" i="1" dirty="0">
              <a:solidFill>
                <a:srgbClr val="7AA4A0"/>
              </a:solidFill>
            </a:endParaRPr>
          </a:p>
          <a:p>
            <a:pPr algn="ctr"/>
            <a:r>
              <a:rPr lang="sv-SE" sz="1100" i="1" dirty="0">
                <a:solidFill>
                  <a:srgbClr val="7AA4A0"/>
                </a:solidFill>
              </a:rPr>
              <a:t>Börja med några händelsetyper och bygg på allt eftersom</a:t>
            </a:r>
          </a:p>
        </p:txBody>
      </p:sp>
      <p:sp>
        <p:nvSpPr>
          <p:cNvPr id="34" name="Rektangel: rundade hörn 33">
            <a:extLst>
              <a:ext uri="{FF2B5EF4-FFF2-40B4-BE49-F238E27FC236}">
                <a16:creationId xmlns:a16="http://schemas.microsoft.com/office/drawing/2014/main" id="{CFB1B928-28C6-46F8-B5A8-AF5582045D8C}"/>
              </a:ext>
            </a:extLst>
          </p:cNvPr>
          <p:cNvSpPr/>
          <p:nvPr/>
        </p:nvSpPr>
        <p:spPr>
          <a:xfrm>
            <a:off x="6057134" y="4298607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Rektangel: rundade hörn 45">
            <a:extLst>
              <a:ext uri="{FF2B5EF4-FFF2-40B4-BE49-F238E27FC236}">
                <a16:creationId xmlns:a16="http://schemas.microsoft.com/office/drawing/2014/main" id="{805D9F5F-A6BF-48FD-9C90-8EFD6C902172}"/>
              </a:ext>
            </a:extLst>
          </p:cNvPr>
          <p:cNvSpPr/>
          <p:nvPr/>
        </p:nvSpPr>
        <p:spPr>
          <a:xfrm>
            <a:off x="1774221" y="4335489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ktangel: rundade hörn 46">
            <a:extLst>
              <a:ext uri="{FF2B5EF4-FFF2-40B4-BE49-F238E27FC236}">
                <a16:creationId xmlns:a16="http://schemas.microsoft.com/office/drawing/2014/main" id="{C9DCCD23-6D32-44CF-B059-F4C687E37018}"/>
              </a:ext>
            </a:extLst>
          </p:cNvPr>
          <p:cNvSpPr/>
          <p:nvPr/>
        </p:nvSpPr>
        <p:spPr>
          <a:xfrm>
            <a:off x="7457672" y="5002560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ktangel: rundade hörn 47">
            <a:extLst>
              <a:ext uri="{FF2B5EF4-FFF2-40B4-BE49-F238E27FC236}">
                <a16:creationId xmlns:a16="http://schemas.microsoft.com/office/drawing/2014/main" id="{902322DE-EC35-467B-9B99-C2E86DAF5E93}"/>
              </a:ext>
            </a:extLst>
          </p:cNvPr>
          <p:cNvSpPr/>
          <p:nvPr/>
        </p:nvSpPr>
        <p:spPr>
          <a:xfrm>
            <a:off x="3198972" y="4335489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ktangel: rundade hörn 48">
            <a:extLst>
              <a:ext uri="{FF2B5EF4-FFF2-40B4-BE49-F238E27FC236}">
                <a16:creationId xmlns:a16="http://schemas.microsoft.com/office/drawing/2014/main" id="{C99F8B1F-0B13-463A-8E83-CC6AE4CB05EF}"/>
              </a:ext>
            </a:extLst>
          </p:cNvPr>
          <p:cNvSpPr/>
          <p:nvPr/>
        </p:nvSpPr>
        <p:spPr>
          <a:xfrm>
            <a:off x="4623468" y="4335489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Händelsetyp">
            <a:extLst>
              <a:ext uri="{FF2B5EF4-FFF2-40B4-BE49-F238E27FC236}">
                <a16:creationId xmlns:a16="http://schemas.microsoft.com/office/drawing/2014/main" id="{01A1C0C1-8B36-4E76-BB77-48F2CDFBACF9}"/>
              </a:ext>
            </a:extLst>
          </p:cNvPr>
          <p:cNvSpPr/>
          <p:nvPr/>
        </p:nvSpPr>
        <p:spPr>
          <a:xfrm>
            <a:off x="4693822" y="4437519"/>
            <a:ext cx="1227600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Förbättrings-förslag</a:t>
            </a:r>
          </a:p>
        </p:txBody>
      </p:sp>
      <p:sp>
        <p:nvSpPr>
          <p:cNvPr id="55" name="Händelsetyp">
            <a:extLst>
              <a:ext uri="{FF2B5EF4-FFF2-40B4-BE49-F238E27FC236}">
                <a16:creationId xmlns:a16="http://schemas.microsoft.com/office/drawing/2014/main" id="{51AFF863-8FD0-444C-90D1-0A6532144483}"/>
              </a:ext>
            </a:extLst>
          </p:cNvPr>
          <p:cNvSpPr/>
          <p:nvPr/>
        </p:nvSpPr>
        <p:spPr>
          <a:xfrm>
            <a:off x="3278831" y="4437519"/>
            <a:ext cx="1227600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Kvalitet</a:t>
            </a:r>
          </a:p>
        </p:txBody>
      </p:sp>
      <p:sp>
        <p:nvSpPr>
          <p:cNvPr id="56" name="Händelsetyp">
            <a:extLst>
              <a:ext uri="{FF2B5EF4-FFF2-40B4-BE49-F238E27FC236}">
                <a16:creationId xmlns:a16="http://schemas.microsoft.com/office/drawing/2014/main" id="{9800B35F-4DD7-4631-8A2C-5B8DCBF1B877}"/>
              </a:ext>
            </a:extLst>
          </p:cNvPr>
          <p:cNvSpPr/>
          <p:nvPr/>
        </p:nvSpPr>
        <p:spPr>
          <a:xfrm>
            <a:off x="1849371" y="4437519"/>
            <a:ext cx="1227600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Miljö</a:t>
            </a:r>
          </a:p>
        </p:txBody>
      </p:sp>
      <p:sp>
        <p:nvSpPr>
          <p:cNvPr id="57" name="Händelsetyp">
            <a:extLst>
              <a:ext uri="{FF2B5EF4-FFF2-40B4-BE49-F238E27FC236}">
                <a16:creationId xmlns:a16="http://schemas.microsoft.com/office/drawing/2014/main" id="{FD5AB019-7991-47A2-8BED-8EFAAE68C138}"/>
              </a:ext>
            </a:extLst>
          </p:cNvPr>
          <p:cNvSpPr/>
          <p:nvPr/>
        </p:nvSpPr>
        <p:spPr>
          <a:xfrm>
            <a:off x="6024023" y="4440240"/>
            <a:ext cx="1481167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/>
              <a:t>Säkerhets-observation</a:t>
            </a:r>
            <a:r>
              <a:rPr lang="sv-SE" sz="1200" dirty="0"/>
              <a:t> (BBS)</a:t>
            </a:r>
          </a:p>
        </p:txBody>
      </p:sp>
      <p:sp>
        <p:nvSpPr>
          <p:cNvPr id="58" name="Händelsetyp">
            <a:extLst>
              <a:ext uri="{FF2B5EF4-FFF2-40B4-BE49-F238E27FC236}">
                <a16:creationId xmlns:a16="http://schemas.microsoft.com/office/drawing/2014/main" id="{613C1357-8929-4C7D-BCCC-78A1145F307E}"/>
              </a:ext>
            </a:extLst>
          </p:cNvPr>
          <p:cNvSpPr/>
          <p:nvPr/>
        </p:nvSpPr>
        <p:spPr>
          <a:xfrm>
            <a:off x="7615625" y="4433569"/>
            <a:ext cx="1227600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Övrig avvikelse</a:t>
            </a:r>
          </a:p>
        </p:txBody>
      </p:sp>
      <p:sp>
        <p:nvSpPr>
          <p:cNvPr id="59" name="Rektangel: rundade hörn 58">
            <a:extLst>
              <a:ext uri="{FF2B5EF4-FFF2-40B4-BE49-F238E27FC236}">
                <a16:creationId xmlns:a16="http://schemas.microsoft.com/office/drawing/2014/main" id="{C806715C-1B2E-4A3C-8BF7-279F5960F458}"/>
              </a:ext>
            </a:extLst>
          </p:cNvPr>
          <p:cNvSpPr/>
          <p:nvPr/>
        </p:nvSpPr>
        <p:spPr>
          <a:xfrm>
            <a:off x="345140" y="4335489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dirty="0"/>
          </a:p>
        </p:txBody>
      </p:sp>
      <p:sp>
        <p:nvSpPr>
          <p:cNvPr id="54" name="Händelsetyp">
            <a:extLst>
              <a:ext uri="{FF2B5EF4-FFF2-40B4-BE49-F238E27FC236}">
                <a16:creationId xmlns:a16="http://schemas.microsoft.com/office/drawing/2014/main" id="{9C814C2E-CFEC-4116-8D7E-77B718D852ED}"/>
              </a:ext>
            </a:extLst>
          </p:cNvPr>
          <p:cNvSpPr/>
          <p:nvPr/>
        </p:nvSpPr>
        <p:spPr>
          <a:xfrm>
            <a:off x="414448" y="4438683"/>
            <a:ext cx="1227600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Egendom &amp; Säkerhet</a:t>
            </a:r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FF971364-AD50-4516-94E2-2881B9BB8C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72" y="2255662"/>
            <a:ext cx="1177915" cy="1188058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1C28001B-F2FC-4C50-9C87-EE0ED50C8A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82" y="2378432"/>
            <a:ext cx="943601" cy="996122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0C942EC7-8C38-4B80-A0C5-10DEB0E48A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07" y="2286653"/>
            <a:ext cx="1330537" cy="1185892"/>
          </a:xfrm>
          <a:prstGeom prst="rect">
            <a:avLst/>
          </a:prstGeom>
        </p:spPr>
      </p:pic>
      <p:pic>
        <p:nvPicPr>
          <p:cNvPr id="50" name="Bildobjekt 49">
            <a:extLst>
              <a:ext uri="{FF2B5EF4-FFF2-40B4-BE49-F238E27FC236}">
                <a16:creationId xmlns:a16="http://schemas.microsoft.com/office/drawing/2014/main" id="{90B360C9-8290-496F-B580-067D555686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2" y="2349640"/>
            <a:ext cx="1015521" cy="1040926"/>
          </a:xfrm>
          <a:prstGeom prst="rect">
            <a:avLst/>
          </a:prstGeom>
        </p:spPr>
      </p:pic>
      <p:pic>
        <p:nvPicPr>
          <p:cNvPr id="51" name="Bildobjekt 50">
            <a:extLst>
              <a:ext uri="{FF2B5EF4-FFF2-40B4-BE49-F238E27FC236}">
                <a16:creationId xmlns:a16="http://schemas.microsoft.com/office/drawing/2014/main" id="{DBE05291-EB46-48CB-98CA-58AF24C1F1D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42" y="2440326"/>
            <a:ext cx="1226249" cy="979450"/>
          </a:xfrm>
          <a:prstGeom prst="rect">
            <a:avLst/>
          </a:prstGeom>
        </p:spPr>
      </p:pic>
      <p:pic>
        <p:nvPicPr>
          <p:cNvPr id="52" name="Bildobjekt 51">
            <a:extLst>
              <a:ext uri="{FF2B5EF4-FFF2-40B4-BE49-F238E27FC236}">
                <a16:creationId xmlns:a16="http://schemas.microsoft.com/office/drawing/2014/main" id="{B181C8FF-03A8-48B7-B77D-76E47571B41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8799" y="4938480"/>
            <a:ext cx="591536" cy="997513"/>
          </a:xfrm>
          <a:prstGeom prst="rect">
            <a:avLst/>
          </a:prstGeom>
        </p:spPr>
      </p:pic>
      <p:pic>
        <p:nvPicPr>
          <p:cNvPr id="60" name="Bildobjekt 59">
            <a:extLst>
              <a:ext uri="{FF2B5EF4-FFF2-40B4-BE49-F238E27FC236}">
                <a16:creationId xmlns:a16="http://schemas.microsoft.com/office/drawing/2014/main" id="{2B942483-335E-4901-9165-797D13B2A51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4" y="5156701"/>
            <a:ext cx="1152705" cy="801444"/>
          </a:xfrm>
          <a:prstGeom prst="rect">
            <a:avLst/>
          </a:prstGeom>
        </p:spPr>
      </p:pic>
      <p:pic>
        <p:nvPicPr>
          <p:cNvPr id="61" name="Bildobjekt 60">
            <a:extLst>
              <a:ext uri="{FF2B5EF4-FFF2-40B4-BE49-F238E27FC236}">
                <a16:creationId xmlns:a16="http://schemas.microsoft.com/office/drawing/2014/main" id="{158564EA-5301-4CC7-B903-BD18543A6B2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84" y="4983191"/>
            <a:ext cx="1170232" cy="945025"/>
          </a:xfrm>
          <a:prstGeom prst="rect">
            <a:avLst/>
          </a:prstGeom>
        </p:spPr>
      </p:pic>
      <p:pic>
        <p:nvPicPr>
          <p:cNvPr id="62" name="Bildobjekt 61">
            <a:extLst>
              <a:ext uri="{FF2B5EF4-FFF2-40B4-BE49-F238E27FC236}">
                <a16:creationId xmlns:a16="http://schemas.microsoft.com/office/drawing/2014/main" id="{5BBEAC5B-FDB1-4108-AFBC-EE61F8C4103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11" y="5183850"/>
            <a:ext cx="699206" cy="776687"/>
          </a:xfrm>
          <a:prstGeom prst="rect">
            <a:avLst/>
          </a:prstGeom>
        </p:spPr>
      </p:pic>
      <p:pic>
        <p:nvPicPr>
          <p:cNvPr id="63" name="Bildobjekt 62">
            <a:extLst>
              <a:ext uri="{FF2B5EF4-FFF2-40B4-BE49-F238E27FC236}">
                <a16:creationId xmlns:a16="http://schemas.microsoft.com/office/drawing/2014/main" id="{482FF221-40BB-4BAF-A3C7-95F2E2B417D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34" y="5048031"/>
            <a:ext cx="1227600" cy="908024"/>
          </a:xfrm>
          <a:prstGeom prst="rect">
            <a:avLst/>
          </a:prstGeom>
        </p:spPr>
      </p:pic>
      <p:sp>
        <p:nvSpPr>
          <p:cNvPr id="64" name="textruta 63">
            <a:extLst>
              <a:ext uri="{FF2B5EF4-FFF2-40B4-BE49-F238E27FC236}">
                <a16:creationId xmlns:a16="http://schemas.microsoft.com/office/drawing/2014/main" id="{E4F82BEB-82AB-46A9-AF78-B8072875BF2F}"/>
              </a:ext>
            </a:extLst>
          </p:cNvPr>
          <p:cNvSpPr txBox="1"/>
          <p:nvPr/>
        </p:nvSpPr>
        <p:spPr>
          <a:xfrm>
            <a:off x="319748" y="3737662"/>
            <a:ext cx="8512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7AA4A0"/>
                </a:solidFill>
              </a:rPr>
              <a:t>Andra avvikelser som också kan rapporteras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EE633EC-F893-4AE0-9D79-056CBA1A574D}"/>
              </a:ext>
            </a:extLst>
          </p:cNvPr>
          <p:cNvSpPr txBox="1"/>
          <p:nvPr/>
        </p:nvSpPr>
        <p:spPr>
          <a:xfrm>
            <a:off x="7555386" y="188640"/>
            <a:ext cx="1375200" cy="842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382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drubrik">
            <a:extLst>
              <a:ext uri="{FF2B5EF4-FFF2-40B4-BE49-F238E27FC236}">
                <a16:creationId xmlns:a16="http://schemas.microsoft.com/office/drawing/2014/main" id="{286FD389-3C5E-4EB0-B11F-EDF6D83F41E3}"/>
              </a:ext>
            </a:extLst>
          </p:cNvPr>
          <p:cNvSpPr txBox="1">
            <a:spLocks/>
          </p:cNvSpPr>
          <p:nvPr/>
        </p:nvSpPr>
        <p:spPr>
          <a:xfrm>
            <a:off x="1619660" y="528221"/>
            <a:ext cx="5904680" cy="592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OSA - Organisatorisk och social arbetsmiljö   </a:t>
            </a:r>
          </a:p>
        </p:txBody>
      </p:sp>
      <p:sp>
        <p:nvSpPr>
          <p:cNvPr id="12" name="Processteg: Händelse">
            <a:hlinkClick r:id="rId3" action="ppaction://hlinksldjump"/>
            <a:extLst>
              <a:ext uri="{FF2B5EF4-FFF2-40B4-BE49-F238E27FC236}">
                <a16:creationId xmlns:a16="http://schemas.microsoft.com/office/drawing/2014/main" id="{497BD323-DFEA-4130-A382-D6FA7896412B}"/>
              </a:ext>
            </a:extLst>
          </p:cNvPr>
          <p:cNvSpPr/>
          <p:nvPr/>
        </p:nvSpPr>
        <p:spPr>
          <a:xfrm>
            <a:off x="1907476" y="5872649"/>
            <a:ext cx="5329048" cy="730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i="1" dirty="0">
                <a:solidFill>
                  <a:srgbClr val="7AA4A0"/>
                </a:solidFill>
              </a:rPr>
              <a:t>Tänk på att IA-systemet är ett verktyg som erbjuder stöd vid hanteringen. Det ersätter inte interna rutiner och  ansvar enligt arbetsmiljölagstiftningen och Arbetsmiljöverkets föreskrift AFS 2015:4.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EF79F41C-AE84-47C6-89A4-6846B0F923A6}"/>
              </a:ext>
            </a:extLst>
          </p:cNvPr>
          <p:cNvGrpSpPr/>
          <p:nvPr/>
        </p:nvGrpSpPr>
        <p:grpSpPr>
          <a:xfrm>
            <a:off x="143375" y="3555636"/>
            <a:ext cx="8857250" cy="868441"/>
            <a:chOff x="-105842" y="3129644"/>
            <a:chExt cx="8857250" cy="868441"/>
          </a:xfrm>
        </p:grpSpPr>
        <p:sp>
          <p:nvSpPr>
            <p:cNvPr id="17" name="Händelsetyp">
              <a:extLst>
                <a:ext uri="{FF2B5EF4-FFF2-40B4-BE49-F238E27FC236}">
                  <a16:creationId xmlns:a16="http://schemas.microsoft.com/office/drawing/2014/main" id="{C314A8CF-1826-40C5-97AB-B817C6960D04}"/>
                </a:ext>
              </a:extLst>
            </p:cNvPr>
            <p:cNvSpPr/>
            <p:nvPr/>
          </p:nvSpPr>
          <p:spPr>
            <a:xfrm>
              <a:off x="-105842" y="3129645"/>
              <a:ext cx="3041305" cy="868440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dirty="0"/>
                <a:t>Arbetstidens förläggning</a:t>
              </a:r>
            </a:p>
            <a:p>
              <a:pPr algn="ctr"/>
              <a:r>
                <a:rPr lang="sv-SE" sz="1200" dirty="0"/>
                <a:t>(hanteras i händelseflödet)</a:t>
              </a:r>
              <a:endParaRPr lang="sv-SE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Händelsetyp">
              <a:extLst>
                <a:ext uri="{FF2B5EF4-FFF2-40B4-BE49-F238E27FC236}">
                  <a16:creationId xmlns:a16="http://schemas.microsoft.com/office/drawing/2014/main" id="{1511ADBA-8EF9-40AF-94E9-08085A808DA2}"/>
                </a:ext>
              </a:extLst>
            </p:cNvPr>
            <p:cNvSpPr/>
            <p:nvPr/>
          </p:nvSpPr>
          <p:spPr>
            <a:xfrm>
              <a:off x="3068407" y="3129644"/>
              <a:ext cx="3041305" cy="868439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dirty="0"/>
                <a:t>Arbetsbelastning</a:t>
              </a:r>
            </a:p>
            <a:p>
              <a:pPr algn="ctr"/>
              <a:r>
                <a:rPr lang="sv-SE" sz="1200" dirty="0"/>
                <a:t>(hanteras i händelseflödet)</a:t>
              </a:r>
              <a:endParaRPr lang="sv-SE" sz="1100" dirty="0">
                <a:solidFill>
                  <a:schemeClr val="bg1"/>
                </a:solidFill>
              </a:endParaRPr>
            </a:p>
          </p:txBody>
        </p:sp>
        <p:sp>
          <p:nvSpPr>
            <p:cNvPr id="19" name="Händelsetyp">
              <a:extLst>
                <a:ext uri="{FF2B5EF4-FFF2-40B4-BE49-F238E27FC236}">
                  <a16:creationId xmlns:a16="http://schemas.microsoft.com/office/drawing/2014/main" id="{E56B12BB-710E-4B89-9D75-A8F07C69A93E}"/>
                </a:ext>
              </a:extLst>
            </p:cNvPr>
            <p:cNvSpPr/>
            <p:nvPr/>
          </p:nvSpPr>
          <p:spPr>
            <a:xfrm>
              <a:off x="6242657" y="3129645"/>
              <a:ext cx="2508751" cy="868439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dirty="0"/>
                <a:t>Kränkningar/Diskriminering </a:t>
              </a:r>
            </a:p>
            <a:p>
              <a:pPr algn="ctr"/>
              <a:r>
                <a:rPr lang="sv-SE" sz="1200" dirty="0"/>
                <a:t>(egen händelsetyp)</a:t>
              </a:r>
              <a:endParaRPr lang="sv-SE" sz="1100" dirty="0"/>
            </a:p>
          </p:txBody>
        </p:sp>
      </p:grpSp>
      <p:sp>
        <p:nvSpPr>
          <p:cNvPr id="14" name="Processteg">
            <a:hlinkClick r:id="" action="ppaction://noaction"/>
            <a:extLst>
              <a:ext uri="{FF2B5EF4-FFF2-40B4-BE49-F238E27FC236}">
                <a16:creationId xmlns:a16="http://schemas.microsoft.com/office/drawing/2014/main" id="{E88A8213-1348-4A46-8B75-4A7430AFF731}"/>
              </a:ext>
            </a:extLst>
          </p:cNvPr>
          <p:cNvSpPr/>
          <p:nvPr/>
        </p:nvSpPr>
        <p:spPr>
          <a:xfrm>
            <a:off x="2663787" y="3023924"/>
            <a:ext cx="3816426" cy="368952"/>
          </a:xfrm>
          <a:prstGeom prst="roundRect">
            <a:avLst/>
          </a:prstGeom>
          <a:solidFill>
            <a:schemeClr val="bg1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7AA4A0"/>
                </a:solidFill>
              </a:rPr>
              <a:t>Arbetsmiljöverket har delat in OSA i tre delar: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0EECDB3-7695-4D6D-AAAD-89317972B6F5}"/>
              </a:ext>
            </a:extLst>
          </p:cNvPr>
          <p:cNvSpPr txBox="1"/>
          <p:nvPr/>
        </p:nvSpPr>
        <p:spPr>
          <a:xfrm>
            <a:off x="7740352" y="0"/>
            <a:ext cx="1152128" cy="10527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187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A-logg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49" name="Sidrubrik"/>
          <p:cNvSpPr txBox="1">
            <a:spLocks/>
          </p:cNvSpPr>
          <p:nvPr/>
        </p:nvSpPr>
        <p:spPr>
          <a:xfrm>
            <a:off x="1802225" y="490642"/>
            <a:ext cx="5539547" cy="592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Processen för händelsehantering</a:t>
            </a:r>
          </a:p>
        </p:txBody>
      </p:sp>
      <p:sp>
        <p:nvSpPr>
          <p:cNvPr id="2" name="Pil: höger 1">
            <a:extLst>
              <a:ext uri="{FF2B5EF4-FFF2-40B4-BE49-F238E27FC236}">
                <a16:creationId xmlns:a16="http://schemas.microsoft.com/office/drawing/2014/main" id="{BAAA0A4F-7936-453B-AEB1-5083F4373556}"/>
              </a:ext>
            </a:extLst>
          </p:cNvPr>
          <p:cNvSpPr/>
          <p:nvPr/>
        </p:nvSpPr>
        <p:spPr>
          <a:xfrm>
            <a:off x="4644008" y="2913805"/>
            <a:ext cx="2104316" cy="526307"/>
          </a:xfrm>
          <a:prstGeom prst="rightArrow">
            <a:avLst/>
          </a:prstGeom>
          <a:solidFill>
            <a:srgbClr val="F09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Mail till händelseansvarig</a:t>
            </a:r>
          </a:p>
        </p:txBody>
      </p:sp>
      <p:sp>
        <p:nvSpPr>
          <p:cNvPr id="29" name="Pil: höger 28">
            <a:extLst>
              <a:ext uri="{FF2B5EF4-FFF2-40B4-BE49-F238E27FC236}">
                <a16:creationId xmlns:a16="http://schemas.microsoft.com/office/drawing/2014/main" id="{AEBB5BD5-A8E9-4F63-9FDA-83BA466B67DC}"/>
              </a:ext>
            </a:extLst>
          </p:cNvPr>
          <p:cNvSpPr/>
          <p:nvPr/>
        </p:nvSpPr>
        <p:spPr>
          <a:xfrm>
            <a:off x="323768" y="1759083"/>
            <a:ext cx="2304016" cy="937675"/>
          </a:xfrm>
          <a:prstGeom prst="rightArrow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Något händer</a:t>
            </a:r>
          </a:p>
        </p:txBody>
      </p:sp>
      <p:sp>
        <p:nvSpPr>
          <p:cNvPr id="30" name="Pil: höger 29">
            <a:extLst>
              <a:ext uri="{FF2B5EF4-FFF2-40B4-BE49-F238E27FC236}">
                <a16:creationId xmlns:a16="http://schemas.microsoft.com/office/drawing/2014/main" id="{E729DF70-280A-42A8-ACB9-9319AE811638}"/>
              </a:ext>
            </a:extLst>
          </p:cNvPr>
          <p:cNvSpPr/>
          <p:nvPr/>
        </p:nvSpPr>
        <p:spPr>
          <a:xfrm>
            <a:off x="2767636" y="1759082"/>
            <a:ext cx="2164404" cy="937675"/>
          </a:xfrm>
          <a:prstGeom prst="rightArrow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Rapportera</a:t>
            </a:r>
          </a:p>
        </p:txBody>
      </p:sp>
      <p:sp>
        <p:nvSpPr>
          <p:cNvPr id="31" name="Pil: höger 30">
            <a:extLst>
              <a:ext uri="{FF2B5EF4-FFF2-40B4-BE49-F238E27FC236}">
                <a16:creationId xmlns:a16="http://schemas.microsoft.com/office/drawing/2014/main" id="{2CB7E8FB-3ED1-446B-BC29-56C7467EB10C}"/>
              </a:ext>
            </a:extLst>
          </p:cNvPr>
          <p:cNvSpPr/>
          <p:nvPr/>
        </p:nvSpPr>
        <p:spPr>
          <a:xfrm>
            <a:off x="6516456" y="1759082"/>
            <a:ext cx="2304016" cy="937675"/>
          </a:xfrm>
          <a:prstGeom prst="rightArrow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Bekräfta &amp; </a:t>
            </a:r>
          </a:p>
          <a:p>
            <a:pPr algn="ctr"/>
            <a:r>
              <a:rPr lang="sv-SE" sz="1400" dirty="0"/>
              <a:t>komplettera</a:t>
            </a:r>
          </a:p>
        </p:txBody>
      </p:sp>
      <p:sp>
        <p:nvSpPr>
          <p:cNvPr id="32" name="Pil: höger 31">
            <a:extLst>
              <a:ext uri="{FF2B5EF4-FFF2-40B4-BE49-F238E27FC236}">
                <a16:creationId xmlns:a16="http://schemas.microsoft.com/office/drawing/2014/main" id="{538FB210-B027-47C3-832E-8A119080DD8D}"/>
              </a:ext>
            </a:extLst>
          </p:cNvPr>
          <p:cNvSpPr/>
          <p:nvPr/>
        </p:nvSpPr>
        <p:spPr>
          <a:xfrm>
            <a:off x="3204088" y="4344354"/>
            <a:ext cx="2304016" cy="937675"/>
          </a:xfrm>
          <a:prstGeom prst="rightArrow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Åtgärda</a:t>
            </a:r>
          </a:p>
        </p:txBody>
      </p:sp>
      <p:sp>
        <p:nvSpPr>
          <p:cNvPr id="33" name="Pil: höger 32">
            <a:extLst>
              <a:ext uri="{FF2B5EF4-FFF2-40B4-BE49-F238E27FC236}">
                <a16:creationId xmlns:a16="http://schemas.microsoft.com/office/drawing/2014/main" id="{6C287638-2613-4C7D-83DB-5544AA234C01}"/>
              </a:ext>
            </a:extLst>
          </p:cNvPr>
          <p:cNvSpPr/>
          <p:nvPr/>
        </p:nvSpPr>
        <p:spPr>
          <a:xfrm>
            <a:off x="323768" y="4344356"/>
            <a:ext cx="2304016" cy="937675"/>
          </a:xfrm>
          <a:prstGeom prst="rightArrow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Riskvärdera &amp; </a:t>
            </a:r>
          </a:p>
          <a:p>
            <a:pPr algn="ctr"/>
            <a:r>
              <a:rPr lang="sv-SE" sz="1400" dirty="0"/>
              <a:t>utreda</a:t>
            </a:r>
          </a:p>
        </p:txBody>
      </p:sp>
      <p:sp>
        <p:nvSpPr>
          <p:cNvPr id="40" name="Pil: höger 39">
            <a:extLst>
              <a:ext uri="{FF2B5EF4-FFF2-40B4-BE49-F238E27FC236}">
                <a16:creationId xmlns:a16="http://schemas.microsoft.com/office/drawing/2014/main" id="{ECB8CAA4-F912-4865-803E-1708D8E85423}"/>
              </a:ext>
            </a:extLst>
          </p:cNvPr>
          <p:cNvSpPr/>
          <p:nvPr/>
        </p:nvSpPr>
        <p:spPr>
          <a:xfrm>
            <a:off x="6038046" y="4344354"/>
            <a:ext cx="2304016" cy="937675"/>
          </a:xfrm>
          <a:prstGeom prst="rightArrow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Riskvärdera &amp; </a:t>
            </a:r>
          </a:p>
          <a:p>
            <a:pPr algn="ctr"/>
            <a:r>
              <a:rPr lang="sv-SE" sz="1400" dirty="0"/>
              <a:t>följa upp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479ED901-8A72-4B4F-A41E-9B81DEB82F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5" y="2344021"/>
            <a:ext cx="1662737" cy="1568531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8C09E802-8AA4-40A4-B90F-AEDFE60CEB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06" y="2513646"/>
            <a:ext cx="1329020" cy="1295864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226C384A-4D74-4366-96CB-10E428AC1C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02" y="2572790"/>
            <a:ext cx="1610924" cy="1177576"/>
          </a:xfrm>
          <a:prstGeom prst="rect">
            <a:avLst/>
          </a:prstGeom>
        </p:spPr>
      </p:pic>
      <p:pic>
        <p:nvPicPr>
          <p:cNvPr id="27" name="Bildobjekt 26">
            <a:hlinkClick r:id="" action="ppaction://noaction"/>
            <a:extLst>
              <a:ext uri="{FF2B5EF4-FFF2-40B4-BE49-F238E27FC236}">
                <a16:creationId xmlns:a16="http://schemas.microsoft.com/office/drawing/2014/main" id="{0B0337B4-7AC9-4389-A864-49FEA6F14B8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79" y="5405024"/>
            <a:ext cx="1870492" cy="1307554"/>
          </a:xfrm>
          <a:prstGeom prst="rect">
            <a:avLst/>
          </a:prstGeom>
        </p:spPr>
      </p:pic>
      <p:pic>
        <p:nvPicPr>
          <p:cNvPr id="28" name="Bildobjekt 27">
            <a:hlinkClick r:id="" action="ppaction://noaction"/>
            <a:extLst>
              <a:ext uri="{FF2B5EF4-FFF2-40B4-BE49-F238E27FC236}">
                <a16:creationId xmlns:a16="http://schemas.microsoft.com/office/drawing/2014/main" id="{85701FF0-5F66-44D7-A628-9A19ACF17C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2" y="4813191"/>
            <a:ext cx="927005" cy="1113877"/>
          </a:xfrm>
          <a:prstGeom prst="rect">
            <a:avLst/>
          </a:prstGeom>
        </p:spPr>
      </p:pic>
      <p:pic>
        <p:nvPicPr>
          <p:cNvPr id="34" name="Bildobjekt 33">
            <a:hlinkClick r:id="" action="ppaction://noaction"/>
            <a:extLst>
              <a:ext uri="{FF2B5EF4-FFF2-40B4-BE49-F238E27FC236}">
                <a16:creationId xmlns:a16="http://schemas.microsoft.com/office/drawing/2014/main" id="{D503AA0C-DF4E-4528-BF93-EC0A1673C14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08" y="4981542"/>
            <a:ext cx="1566176" cy="1731036"/>
          </a:xfrm>
          <a:prstGeom prst="rect">
            <a:avLst/>
          </a:prstGeom>
        </p:spPr>
      </p:pic>
      <p:pic>
        <p:nvPicPr>
          <p:cNvPr id="35" name="Bildobjekt 34">
            <a:hlinkClick r:id="" action="ppaction://noaction"/>
            <a:extLst>
              <a:ext uri="{FF2B5EF4-FFF2-40B4-BE49-F238E27FC236}">
                <a16:creationId xmlns:a16="http://schemas.microsoft.com/office/drawing/2014/main" id="{CA0596D8-0214-497E-A3ED-5E7CDD0EEBA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41" y="5057091"/>
            <a:ext cx="1628116" cy="1637851"/>
          </a:xfrm>
          <a:prstGeom prst="rect">
            <a:avLst/>
          </a:prstGeom>
        </p:spPr>
      </p:pic>
      <p:grpSp>
        <p:nvGrpSpPr>
          <p:cNvPr id="19" name="Grupp 18">
            <a:extLst>
              <a:ext uri="{FF2B5EF4-FFF2-40B4-BE49-F238E27FC236}">
                <a16:creationId xmlns:a16="http://schemas.microsoft.com/office/drawing/2014/main" id="{E4C86077-BE8F-4372-93DC-AF1E375E45C1}"/>
              </a:ext>
            </a:extLst>
          </p:cNvPr>
          <p:cNvGrpSpPr/>
          <p:nvPr/>
        </p:nvGrpSpPr>
        <p:grpSpPr>
          <a:xfrm rot="2064369">
            <a:off x="8362500" y="4399705"/>
            <a:ext cx="928302" cy="864626"/>
            <a:chOff x="5285041" y="1083098"/>
            <a:chExt cx="601249" cy="585821"/>
          </a:xfrm>
        </p:grpSpPr>
        <p:pic>
          <p:nvPicPr>
            <p:cNvPr id="20" name="Bildobjekt 19" descr="En bild som visar text&#10;&#10;Automatiskt genererad beskrivning">
              <a:extLst>
                <a:ext uri="{FF2B5EF4-FFF2-40B4-BE49-F238E27FC236}">
                  <a16:creationId xmlns:a16="http://schemas.microsoft.com/office/drawing/2014/main" id="{A5DB0A90-7220-47CC-91A3-AAA11E2DB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2" r="60783" b="87966"/>
            <a:stretch/>
          </p:blipFill>
          <p:spPr>
            <a:xfrm>
              <a:off x="5285041" y="1083098"/>
              <a:ext cx="583103" cy="534844"/>
            </a:xfrm>
            <a:prstGeom prst="rect">
              <a:avLst/>
            </a:prstGeom>
          </p:spPr>
        </p:pic>
        <p:sp>
          <p:nvSpPr>
            <p:cNvPr id="21" name="Likbent triangel 20">
              <a:extLst>
                <a:ext uri="{FF2B5EF4-FFF2-40B4-BE49-F238E27FC236}">
                  <a16:creationId xmlns:a16="http://schemas.microsoft.com/office/drawing/2014/main" id="{F2DC4686-6F1D-44F5-B115-4897FA3A8C96}"/>
                </a:ext>
              </a:extLst>
            </p:cNvPr>
            <p:cNvSpPr/>
            <p:nvPr/>
          </p:nvSpPr>
          <p:spPr>
            <a:xfrm rot="17636601">
              <a:off x="5615881" y="1398510"/>
              <a:ext cx="281909" cy="25890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" name="textruta 2">
            <a:extLst>
              <a:ext uri="{FF2B5EF4-FFF2-40B4-BE49-F238E27FC236}">
                <a16:creationId xmlns:a16="http://schemas.microsoft.com/office/drawing/2014/main" id="{916ED4B8-EBA9-430D-BF61-CD0CA2D7CFDA}"/>
              </a:ext>
            </a:extLst>
          </p:cNvPr>
          <p:cNvSpPr txBox="1"/>
          <p:nvPr/>
        </p:nvSpPr>
        <p:spPr>
          <a:xfrm>
            <a:off x="7740352" y="116632"/>
            <a:ext cx="1188831" cy="937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845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9D15826C-05A1-4FC0-8401-3F7762FB9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88" y="1875698"/>
            <a:ext cx="5256822" cy="4471074"/>
          </a:xfrm>
          <a:prstGeom prst="rect">
            <a:avLst/>
          </a:prstGeom>
        </p:spPr>
      </p:pic>
      <p:sp>
        <p:nvSpPr>
          <p:cNvPr id="6" name="Sidrubrik">
            <a:extLst>
              <a:ext uri="{FF2B5EF4-FFF2-40B4-BE49-F238E27FC236}">
                <a16:creationId xmlns:a16="http://schemas.microsoft.com/office/drawing/2014/main" id="{3AAEDEC5-F05A-4B65-A55F-E2DA2DF7BBE1}"/>
              </a:ext>
            </a:extLst>
          </p:cNvPr>
          <p:cNvSpPr txBox="1">
            <a:spLocks/>
          </p:cNvSpPr>
          <p:nvPr/>
        </p:nvSpPr>
        <p:spPr>
          <a:xfrm>
            <a:off x="1766443" y="446961"/>
            <a:ext cx="5611112" cy="8777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Startsidan –</a:t>
            </a:r>
          </a:p>
          <a:p>
            <a:pPr algn="ctr"/>
            <a:r>
              <a:rPr lang="sv-SE" dirty="0"/>
              <a:t>Snabb och lättillgänglig överblick</a:t>
            </a:r>
          </a:p>
        </p:txBody>
      </p:sp>
      <p:sp>
        <p:nvSpPr>
          <p:cNvPr id="16" name="Pratbubbla: oval 15">
            <a:extLst>
              <a:ext uri="{FF2B5EF4-FFF2-40B4-BE49-F238E27FC236}">
                <a16:creationId xmlns:a16="http://schemas.microsoft.com/office/drawing/2014/main" id="{52900244-E25F-47C1-A59C-98B1E0F0D792}"/>
              </a:ext>
            </a:extLst>
          </p:cNvPr>
          <p:cNvSpPr/>
          <p:nvPr/>
        </p:nvSpPr>
        <p:spPr>
          <a:xfrm flipH="1">
            <a:off x="6791439" y="3046114"/>
            <a:ext cx="1507034" cy="617556"/>
          </a:xfrm>
          <a:prstGeom prst="wedgeEllipseCallout">
            <a:avLst>
              <a:gd name="adj1" fmla="val 49906"/>
              <a:gd name="adj2" fmla="val -47845"/>
            </a:avLst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Minskar olyckorna?</a:t>
            </a:r>
          </a:p>
        </p:txBody>
      </p:sp>
      <p:sp>
        <p:nvSpPr>
          <p:cNvPr id="17" name="Pratbubbla: oval 16">
            <a:extLst>
              <a:ext uri="{FF2B5EF4-FFF2-40B4-BE49-F238E27FC236}">
                <a16:creationId xmlns:a16="http://schemas.microsoft.com/office/drawing/2014/main" id="{C706AA6E-41BC-4CCA-84F7-58F741B705D2}"/>
              </a:ext>
            </a:extLst>
          </p:cNvPr>
          <p:cNvSpPr/>
          <p:nvPr/>
        </p:nvSpPr>
        <p:spPr>
          <a:xfrm flipH="1">
            <a:off x="6881404" y="4365104"/>
            <a:ext cx="1437517" cy="756614"/>
          </a:xfrm>
          <a:prstGeom prst="wedgeEllipseCallout">
            <a:avLst>
              <a:gd name="adj1" fmla="val 53357"/>
              <a:gd name="adj2" fmla="val -43048"/>
            </a:avLst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1400" dirty="0">
                <a:solidFill>
                  <a:srgbClr val="FFFFFF"/>
                </a:solidFill>
              </a:rPr>
              <a:t>Minskar riskerna?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5DA5B6C-1BFE-401E-AA93-92B920C14F8A}"/>
              </a:ext>
            </a:extLst>
          </p:cNvPr>
          <p:cNvSpPr/>
          <p:nvPr/>
        </p:nvSpPr>
        <p:spPr>
          <a:xfrm>
            <a:off x="4608153" y="2549769"/>
            <a:ext cx="144016" cy="8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DD4F2E41-F496-4501-8C51-D510D91CE42F}"/>
              </a:ext>
            </a:extLst>
          </p:cNvPr>
          <p:cNvCxnSpPr>
            <a:cxnSpLocks/>
          </p:cNvCxnSpPr>
          <p:nvPr/>
        </p:nvCxnSpPr>
        <p:spPr>
          <a:xfrm>
            <a:off x="3642011" y="2992424"/>
            <a:ext cx="0" cy="12285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308B376F-36E5-4314-90FC-115E6F7D5A3E}"/>
              </a:ext>
            </a:extLst>
          </p:cNvPr>
          <p:cNvCxnSpPr>
            <a:cxnSpLocks/>
          </p:cNvCxnSpPr>
          <p:nvPr/>
        </p:nvCxnSpPr>
        <p:spPr>
          <a:xfrm>
            <a:off x="4755630" y="2503718"/>
            <a:ext cx="0" cy="12285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atbubbla: oval 18">
            <a:extLst>
              <a:ext uri="{FF2B5EF4-FFF2-40B4-BE49-F238E27FC236}">
                <a16:creationId xmlns:a16="http://schemas.microsoft.com/office/drawing/2014/main" id="{6F24D163-6EA0-47B4-806B-56456413793E}"/>
              </a:ext>
            </a:extLst>
          </p:cNvPr>
          <p:cNvSpPr/>
          <p:nvPr/>
        </p:nvSpPr>
        <p:spPr>
          <a:xfrm flipH="1">
            <a:off x="424116" y="2636913"/>
            <a:ext cx="1723057" cy="892518"/>
          </a:xfrm>
          <a:prstGeom prst="wedgeEllipseCallout">
            <a:avLst>
              <a:gd name="adj1" fmla="val -54765"/>
              <a:gd name="adj2" fmla="val -34982"/>
            </a:avLst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Hur fort tar vi hand om risker?</a:t>
            </a:r>
          </a:p>
        </p:txBody>
      </p:sp>
      <p:sp>
        <p:nvSpPr>
          <p:cNvPr id="20" name="Pratbubbla: oval 19">
            <a:extLst>
              <a:ext uri="{FF2B5EF4-FFF2-40B4-BE49-F238E27FC236}">
                <a16:creationId xmlns:a16="http://schemas.microsoft.com/office/drawing/2014/main" id="{BE292EB3-2B0D-494D-90B6-FD0D70E25690}"/>
              </a:ext>
            </a:extLst>
          </p:cNvPr>
          <p:cNvSpPr/>
          <p:nvPr/>
        </p:nvSpPr>
        <p:spPr>
          <a:xfrm flipH="1">
            <a:off x="395536" y="3850893"/>
            <a:ext cx="1723057" cy="892518"/>
          </a:xfrm>
          <a:prstGeom prst="wedgeEllipseCallout">
            <a:avLst>
              <a:gd name="adj1" fmla="val -54765"/>
              <a:gd name="adj2" fmla="val -34982"/>
            </a:avLst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Hur mycket och vad rapporteras?</a:t>
            </a:r>
          </a:p>
        </p:txBody>
      </p:sp>
      <p:sp>
        <p:nvSpPr>
          <p:cNvPr id="21" name="Pratbubbla: oval 20">
            <a:extLst>
              <a:ext uri="{FF2B5EF4-FFF2-40B4-BE49-F238E27FC236}">
                <a16:creationId xmlns:a16="http://schemas.microsoft.com/office/drawing/2014/main" id="{0431B5DB-625A-4B11-805F-7B679572BA63}"/>
              </a:ext>
            </a:extLst>
          </p:cNvPr>
          <p:cNvSpPr/>
          <p:nvPr/>
        </p:nvSpPr>
        <p:spPr>
          <a:xfrm flipH="1">
            <a:off x="572242" y="5445224"/>
            <a:ext cx="1578837" cy="792088"/>
          </a:xfrm>
          <a:prstGeom prst="wedgeEllipseCallout">
            <a:avLst>
              <a:gd name="adj1" fmla="val -54765"/>
              <a:gd name="adj2" fmla="val -34982"/>
            </a:avLst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Vad ska jag göra?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88A1A46A-5AC0-40A3-91A3-7FF92527A5F7}"/>
              </a:ext>
            </a:extLst>
          </p:cNvPr>
          <p:cNvSpPr txBox="1"/>
          <p:nvPr/>
        </p:nvSpPr>
        <p:spPr>
          <a:xfrm>
            <a:off x="7524328" y="188640"/>
            <a:ext cx="1368152" cy="79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963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4FF25F3C-B025-4833-862E-C25710AED0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1"/>
          <a:stretch/>
        </p:blipFill>
        <p:spPr>
          <a:xfrm>
            <a:off x="1229274" y="1548554"/>
            <a:ext cx="6685448" cy="5024590"/>
          </a:xfrm>
          <a:prstGeom prst="rect">
            <a:avLst/>
          </a:prstGeom>
        </p:spPr>
      </p:pic>
      <p:pic>
        <p:nvPicPr>
          <p:cNvPr id="9" name="IA-logg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35" name="Sidrubrik"/>
          <p:cNvSpPr txBox="1">
            <a:spLocks/>
          </p:cNvSpPr>
          <p:nvPr/>
        </p:nvSpPr>
        <p:spPr>
          <a:xfrm>
            <a:off x="1834044" y="474011"/>
            <a:ext cx="5475907" cy="592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Rapportera via webbformulär 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288CDAA6-541C-4D93-9065-2257B5DA257E}"/>
              </a:ext>
            </a:extLst>
          </p:cNvPr>
          <p:cNvSpPr/>
          <p:nvPr/>
        </p:nvSpPr>
        <p:spPr>
          <a:xfrm>
            <a:off x="1691680" y="1807412"/>
            <a:ext cx="648072" cy="288032"/>
          </a:xfrm>
          <a:prstGeom prst="ellipse">
            <a:avLst/>
          </a:prstGeom>
          <a:noFill/>
          <a:ln w="38100">
            <a:solidFill>
              <a:srgbClr val="F09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Processteg: Händelse">
            <a:extLst>
              <a:ext uri="{FF2B5EF4-FFF2-40B4-BE49-F238E27FC236}">
                <a16:creationId xmlns:a16="http://schemas.microsoft.com/office/drawing/2014/main" id="{88C05B3F-E63D-4CFD-872D-C32C4B8177D1}"/>
              </a:ext>
            </a:extLst>
          </p:cNvPr>
          <p:cNvSpPr/>
          <p:nvPr/>
        </p:nvSpPr>
        <p:spPr>
          <a:xfrm>
            <a:off x="7100291" y="2503704"/>
            <a:ext cx="1814713" cy="1477572"/>
          </a:xfrm>
          <a:prstGeom prst="roundRect">
            <a:avLst/>
          </a:prstGeom>
          <a:solidFill>
            <a:srgbClr val="F09978"/>
          </a:solidFill>
          <a:ln>
            <a:solidFill>
              <a:srgbClr val="F09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Medarbetarna rapporterar in via ett och samma rapporteringskonto och har inget personligt </a:t>
            </a:r>
            <a:r>
              <a:rPr lang="sv-SE" sz="1400" dirty="0" err="1"/>
              <a:t>inlogg</a:t>
            </a:r>
            <a:endParaRPr lang="sv-SE" sz="14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49B9A24-5FA1-44A1-8113-C207637C5957}"/>
              </a:ext>
            </a:extLst>
          </p:cNvPr>
          <p:cNvSpPr txBox="1"/>
          <p:nvPr/>
        </p:nvSpPr>
        <p:spPr>
          <a:xfrm>
            <a:off x="7740352" y="188640"/>
            <a:ext cx="1296144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57924"/>
      </p:ext>
    </p:extLst>
  </p:cSld>
  <p:clrMapOvr>
    <a:masterClrMapping/>
  </p:clrMapOvr>
</p:sld>
</file>

<file path=ppt/theme/theme1.xml><?xml version="1.0" encoding="utf-8"?>
<a:theme xmlns:a="http://schemas.openxmlformats.org/drawingml/2006/main" name="IA-mall_logga_uppe_SE">
  <a:themeElements>
    <a:clrScheme name="IA färger_Powerpoint">
      <a:dk1>
        <a:srgbClr val="000000"/>
      </a:dk1>
      <a:lt1>
        <a:srgbClr val="FFFFFF"/>
      </a:lt1>
      <a:dk2>
        <a:srgbClr val="C3D7D6"/>
      </a:dk2>
      <a:lt2>
        <a:srgbClr val="AAAAAA"/>
      </a:lt2>
      <a:accent1>
        <a:srgbClr val="21578A"/>
      </a:accent1>
      <a:accent2>
        <a:srgbClr val="84CAC6"/>
      </a:accent2>
      <a:accent3>
        <a:srgbClr val="006871"/>
      </a:accent3>
      <a:accent4>
        <a:srgbClr val="3BABA1"/>
      </a:accent4>
      <a:accent5>
        <a:srgbClr val="FF9E71"/>
      </a:accent5>
      <a:accent6>
        <a:srgbClr val="EFCB65"/>
      </a:accent6>
      <a:hlink>
        <a:srgbClr val="21578A"/>
      </a:hlink>
      <a:folHlink>
        <a:srgbClr val="604A7B"/>
      </a:folHlink>
    </a:clrScheme>
    <a:fontScheme name="AFA Försäkr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A_ppt_mall">
  <a:themeElements>
    <a:clrScheme name="IA färger_Powerpoint">
      <a:dk1>
        <a:srgbClr val="000000"/>
      </a:dk1>
      <a:lt1>
        <a:srgbClr val="FFFFFF"/>
      </a:lt1>
      <a:dk2>
        <a:srgbClr val="C3D7D6"/>
      </a:dk2>
      <a:lt2>
        <a:srgbClr val="AAAAAA"/>
      </a:lt2>
      <a:accent1>
        <a:srgbClr val="21578A"/>
      </a:accent1>
      <a:accent2>
        <a:srgbClr val="84CAC6"/>
      </a:accent2>
      <a:accent3>
        <a:srgbClr val="006871"/>
      </a:accent3>
      <a:accent4>
        <a:srgbClr val="3BABA1"/>
      </a:accent4>
      <a:accent5>
        <a:srgbClr val="FF9E71"/>
      </a:accent5>
      <a:accent6>
        <a:srgbClr val="EFCB65"/>
      </a:accent6>
      <a:hlink>
        <a:srgbClr val="21578A"/>
      </a:hlink>
      <a:folHlink>
        <a:srgbClr val="604A7B"/>
      </a:folHlink>
    </a:clrScheme>
    <a:fontScheme name="AFA Försäkr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329FF39889D440AE5A2CBEEFA1A0AD" ma:contentTypeVersion="8" ma:contentTypeDescription="Skapa ett nytt dokument." ma:contentTypeScope="" ma:versionID="dfe0124427fff5acca85b05d34a12e6e">
  <xsd:schema xmlns:xsd="http://www.w3.org/2001/XMLSchema" xmlns:xs="http://www.w3.org/2001/XMLSchema" xmlns:p="http://schemas.microsoft.com/office/2006/metadata/properties" xmlns:ns2="1d7214b8-3480-4113-afb9-68f8faa94344" xmlns:ns3="0b6bc5de-d8b7-4e26-84ed-202a73534a7c" targetNamespace="http://schemas.microsoft.com/office/2006/metadata/properties" ma:root="true" ma:fieldsID="c62c9016412d30c8e96bbdafd0ec03b9" ns2:_="" ns3:_="">
    <xsd:import namespace="1d7214b8-3480-4113-afb9-68f8faa94344"/>
    <xsd:import namespace="0b6bc5de-d8b7-4e26-84ed-202a73534a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214b8-3480-4113-afb9-68f8faa943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bc5de-d8b7-4e26-84ed-202a73534a7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79D328-5007-470B-B308-AE909EA1A1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40907-8578-45A1-BF73-823FCB4B300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d7214b8-3480-4113-afb9-68f8faa94344"/>
    <ds:schemaRef ds:uri="0b6bc5de-d8b7-4e26-84ed-202a73534a7c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3D612A-BA09-4643-996C-B6DFEECA4F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7214b8-3480-4113-afb9-68f8faa94344"/>
    <ds:schemaRef ds:uri="0b6bc5de-d8b7-4e26-84ed-202a73534a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IA-mall_logga_uppe_SE</Template>
  <TotalTime>20488</TotalTime>
  <Words>523</Words>
  <Application>Microsoft Office PowerPoint</Application>
  <PresentationFormat>Bildspel på skärmen (4:3)</PresentationFormat>
  <Paragraphs>147</Paragraphs>
  <Slides>22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22</vt:i4>
      </vt:variant>
    </vt:vector>
  </HeadingPairs>
  <TitlesOfParts>
    <vt:vector size="26" baseType="lpstr">
      <vt:lpstr>Arial</vt:lpstr>
      <vt:lpstr>Calibri</vt:lpstr>
      <vt:lpstr>IA-mall_logga_uppe_SE</vt:lpstr>
      <vt:lpstr>IA_ppt_mall</vt:lpstr>
      <vt:lpstr>PowerPoint-presentation</vt:lpstr>
      <vt:lpstr>PowerPoint-presentation</vt:lpstr>
      <vt:lpstr>PowerPoint-presentation</vt:lpstr>
      <vt:lpstr>IA – Ett stöd i det systematiska arbetsmiljöarbetet (SAM-hjulet)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IA-systemets olika delar</vt:lpstr>
      <vt:lpstr>PowerPoint-presentation</vt:lpstr>
      <vt:lpstr>PowerPoint-presentation</vt:lpstr>
      <vt:lpstr>PowerPoint-presentation</vt:lpstr>
      <vt:lpstr>IA-systemets olika delar</vt:lpstr>
      <vt:lpstr>PowerPoint-presentation</vt:lpstr>
      <vt:lpstr>PowerPoint-presentation</vt:lpstr>
      <vt:lpstr>PowerPoint-presentation</vt:lpstr>
      <vt:lpstr>PowerPoint-presentation</vt:lpstr>
      <vt:lpstr>Hjälpguider där du är</vt:lpstr>
      <vt:lpstr>PowerPoint-presentation</vt:lpstr>
    </vt:vector>
  </TitlesOfParts>
  <Company>AFA Försäkring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Lina Alshammar</dc:creator>
  <cp:lastModifiedBy>Godeau Louise</cp:lastModifiedBy>
  <cp:revision>205</cp:revision>
  <cp:lastPrinted>2017-02-02T11:42:34Z</cp:lastPrinted>
  <dcterms:created xsi:type="dcterms:W3CDTF">2018-11-28T13:58:30Z</dcterms:created>
  <dcterms:modified xsi:type="dcterms:W3CDTF">2023-02-16T11:53:03Z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0x0101006E329FF39889D440AE5A2CBEEFA1A0AD</vt:lpwstr>
  </property>
</Properties>
</file>