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6" r:id="rId6"/>
    <p:sldMasterId id="2147483692" r:id="rId7"/>
    <p:sldMasterId id="2147483708" r:id="rId8"/>
    <p:sldMasterId id="2147483724" r:id="rId9"/>
    <p:sldMasterId id="2147483740" r:id="rId10"/>
    <p:sldMasterId id="2147483756" r:id="rId11"/>
    <p:sldMasterId id="2147483772" r:id="rId12"/>
    <p:sldMasterId id="2147483788" r:id="rId13"/>
    <p:sldMasterId id="2147483804" r:id="rId14"/>
  </p:sldMasterIdLst>
  <p:notesMasterIdLst>
    <p:notesMasterId r:id="rId29"/>
  </p:notesMasterIdLst>
  <p:sldIdLst>
    <p:sldId id="256" r:id="rId15"/>
    <p:sldId id="887" r:id="rId16"/>
    <p:sldId id="901" r:id="rId17"/>
    <p:sldId id="890" r:id="rId18"/>
    <p:sldId id="542" r:id="rId19"/>
    <p:sldId id="580" r:id="rId20"/>
    <p:sldId id="860" r:id="rId21"/>
    <p:sldId id="923" r:id="rId22"/>
    <p:sldId id="585" r:id="rId23"/>
    <p:sldId id="898" r:id="rId24"/>
    <p:sldId id="884" r:id="rId25"/>
    <p:sldId id="885" r:id="rId26"/>
    <p:sldId id="922" r:id="rId27"/>
    <p:sldId id="921"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593A11-08AF-AF09-71B6-9713C4F9AEDA}" name="Ellen Borell" initials="EB" userId="S::ellen.borell@omstallningsfonden.se::ef9f2874-9d28-4d93-9806-fe44837ff43a" providerId="AD"/>
  <p188:author id="{B5983431-D640-6479-7922-47ABD3EE2892}" name="Liselott Klinth" initials="LK" userId="S::liselott.klinth@omstallningsfonden.se::33b954cc-f21c-4c2d-9ccb-e72268ce7e60" providerId="AD"/>
  <p188:author id="{A1157475-B75E-283E-697C-F7E047AD1DFE}" name="Johanna Eliasson" initials="JE" userId="S::Johanna.Eliasson@omstallningsfonden.se::dc2cda09-51fc-49c0-9925-655c706f41d9" providerId="AD"/>
  <p188:author id="{B5FC9BC8-740A-EDC3-01DF-90633B3061A7}" name="Susann Locksenius" initials="SL" userId="S::susann.locksenius@omstallningsfonden.se::f5d4073a-67f4-41e5-99e9-2592a9b722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45"/>
    <a:srgbClr val="31287C"/>
    <a:srgbClr val="90A6AC"/>
    <a:srgbClr val="EBD113"/>
    <a:srgbClr val="22B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F0278-C77C-4869-924F-99F588440A79}" v="169" dt="2023-10-31T10:50:49.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85" autoAdjust="0"/>
  </p:normalViewPr>
  <p:slideViewPr>
    <p:cSldViewPr snapToGrid="0">
      <p:cViewPr varScale="1">
        <p:scale>
          <a:sx n="68" d="100"/>
          <a:sy n="68" d="100"/>
        </p:scale>
        <p:origin x="11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4C3A5-ED1C-4B9A-B968-86DE3288448E}" type="datetimeFigureOut">
              <a:rPr lang="sv-SE" smtClean="0"/>
              <a:t>2023-10-31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7F473-F142-4FEC-8FDD-FAA650E9BB00}" type="slidenum">
              <a:rPr lang="sv-SE" smtClean="0"/>
              <a:t>‹#›</a:t>
            </a:fld>
            <a:endParaRPr lang="sv-SE"/>
          </a:p>
        </p:txBody>
      </p:sp>
    </p:spTree>
    <p:extLst>
      <p:ext uri="{BB962C8B-B14F-4D97-AF65-F5344CB8AC3E}">
        <p14:creationId xmlns:p14="http://schemas.microsoft.com/office/powerpoint/2010/main" val="308677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537F473-F142-4FEC-8FDD-FAA650E9BB00}" type="slidenum">
              <a:rPr lang="sv-SE" smtClean="0"/>
              <a:t>1</a:t>
            </a:fld>
            <a:endParaRPr lang="sv-SE"/>
          </a:p>
        </p:txBody>
      </p:sp>
    </p:spTree>
    <p:extLst>
      <p:ext uri="{BB962C8B-B14F-4D97-AF65-F5344CB8AC3E}">
        <p14:creationId xmlns:p14="http://schemas.microsoft.com/office/powerpoint/2010/main" val="311134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Karriär- och studierådgivning</a:t>
            </a:r>
          </a:p>
          <a:p>
            <a:pPr marL="0" marR="0" lvl="0" indent="0" algn="l" defTabSz="914400" rtl="0" eaLnBrk="1" fontAlgn="auto" latinLnBrk="0" hangingPunct="1">
              <a:lnSpc>
                <a:spcPct val="100000"/>
              </a:lnSpc>
              <a:spcBef>
                <a:spcPts val="1600"/>
              </a:spcBef>
              <a:spcAft>
                <a:spcPts val="0"/>
              </a:spcAft>
              <a:buClrTx/>
              <a:buSzTx/>
              <a:buFontTx/>
              <a:buNone/>
              <a:tabLst/>
              <a:defRPr/>
            </a:pPr>
            <a:r>
              <a:rPr lang="sv-SE" sz="1200" dirty="0">
                <a:solidFill>
                  <a:schemeClr val="bg1"/>
                </a:solidFill>
                <a:latin typeface="+mj-lt"/>
              </a:rPr>
              <a:t>Stödet kan bestå av inledande kartläggningssamtal, rådgivning, vägledning och validering och utformas i dialog mellan medarbetaren och Omställningsfonden. </a:t>
            </a:r>
            <a:br>
              <a:rPr lang="sv-SE" sz="1200" dirty="0">
                <a:solidFill>
                  <a:schemeClr val="bg1"/>
                </a:solidFill>
                <a:latin typeface="+mj-lt"/>
              </a:rPr>
            </a:br>
            <a:r>
              <a:rPr lang="sv-SE" sz="1200" dirty="0"/>
              <a:t>Förtydliga att det inte är vi som genomför valideringen. Vi kan eventuellt stå för kostnaden validering. Ej för valideringsutbildningar.</a:t>
            </a:r>
          </a:p>
          <a:p>
            <a:pPr>
              <a:spcBef>
                <a:spcPts val="1600"/>
              </a:spcBef>
            </a:pPr>
            <a:endParaRPr lang="sv-SE" sz="1200" dirty="0">
              <a:solidFill>
                <a:schemeClr val="bg1"/>
              </a:solidFill>
              <a:latin typeface="+mj-lt"/>
            </a:endParaRP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libri" panose="020F0502020204030204" pitchFamily="34" charset="0"/>
              </a:rPr>
              <a:t>Vem kan få stödet?</a:t>
            </a:r>
            <a:endParaRPr lang="sv-SE" sz="1200" b="0" i="0" u="none" strike="noStrike" baseline="0" dirty="0">
              <a:solidFill>
                <a:srgbClr val="211D1E"/>
              </a:solidFill>
              <a:latin typeface="Calibri" panose="020F0502020204030204" pitchFamily="34" charset="0"/>
            </a:endParaRPr>
          </a:p>
          <a:p>
            <a:r>
              <a:rPr lang="sv-SE" sz="1200" b="0" i="0" u="none" strike="noStrike" baseline="0" dirty="0">
                <a:solidFill>
                  <a:srgbClr val="211D1E"/>
                </a:solidFill>
                <a:latin typeface="Camphor Pro" panose="020B0504030404020204" pitchFamily="34" charset="0"/>
              </a:rPr>
              <a:t>Stödet kan ges till tillsvidare- eller tidsbegränsat anställda och som har jobbat, hos en eller flera arbetsgivare, i genomsnitt minst 16 timmar i veckan per månad, i sammanlagt minst 12 månader (under de senaste 24 månaderna) före din ansökan. Det krävs också att jobbet varit huvudsaklig sysselsättning under tiden. </a:t>
            </a:r>
          </a:p>
          <a:p>
            <a:endParaRPr lang="sv-SE" sz="1200" b="0" i="0" u="none" strike="noStrike" baseline="0" dirty="0">
              <a:solidFill>
                <a:srgbClr val="211D1E"/>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Medarbetaren kan få stöd som längst under ett år efter det att ansökan har beviljats och </a:t>
            </a:r>
            <a:r>
              <a:rPr lang="sv-SE" sz="1800" b="0" i="0" u="none" strike="noStrike" baseline="0" dirty="0">
                <a:solidFill>
                  <a:srgbClr val="211D1E"/>
                </a:solidFill>
                <a:latin typeface="Camphor Pro Light" panose="020B0304030404020204" pitchFamily="34" charset="0"/>
              </a:rPr>
              <a:t>så länge hen är kvar i en anställning enligt LAS, Lagen om anställningsskydd.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9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baseline="0" dirty="0">
                <a:solidFill>
                  <a:srgbClr val="18BAAA"/>
                </a:solidFill>
                <a:latin typeface="Camphor Pro" panose="020B0504030404020204" pitchFamily="34" charset="0"/>
              </a:rPr>
              <a:t>Studiestöd</a:t>
            </a:r>
            <a:endParaRPr lang="sv-SE" sz="1200" b="0" i="0" u="none" strike="noStrike" baseline="0" dirty="0">
              <a:solidFill>
                <a:srgbClr val="18BAAA"/>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Det finns flera olika studiestöd. Ett av dessa är omställningsstudiestödet som är statligt finansierat och hanteras av CSN. Det kan ges för utbildningar som stärker medarbetarens framtida ställning på arbetsmarknaden, och som möter arbetsmarknadens behov. </a:t>
            </a:r>
          </a:p>
          <a:p>
            <a:endParaRPr lang="sv-SE" sz="1200" b="0" i="0" u="none" strike="noStrike" baseline="0" dirty="0">
              <a:solidFill>
                <a:srgbClr val="211D1E"/>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Det är CSN som handlägger det nya omställningsstudiestödet, men när medarbetaren ansöker om omställningsstudiestödet kan vi på Omställningsfonden meddela CSN om vi anser att utbildningen faktiskt stärker ställningen på arbetsmarknaden. Mer information om Omställningsstudiestödet finns på vår hemsida, eller hos CSN.se.</a:t>
            </a: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libri" panose="020F0502020204030204" pitchFamily="34" charset="0"/>
              </a:rPr>
              <a:t>Kollektivavtalade studiestöd</a:t>
            </a:r>
            <a:endParaRPr lang="sv-SE" sz="1200" b="0" i="0" u="none" strike="noStrike" baseline="0" dirty="0">
              <a:solidFill>
                <a:srgbClr val="211D1E"/>
              </a:solidFill>
              <a:latin typeface="Calibri" panose="020F0502020204030204" pitchFamily="34" charset="0"/>
            </a:endParaRPr>
          </a:p>
          <a:p>
            <a:r>
              <a:rPr lang="sv-SE" sz="1200" b="0" i="0" u="none" strike="noStrike" baseline="0" dirty="0">
                <a:solidFill>
                  <a:srgbClr val="211D1E"/>
                </a:solidFill>
                <a:latin typeface="Camphor Pro" panose="020B0504030404020204" pitchFamily="34" charset="0"/>
              </a:rPr>
              <a:t>Utöver omställningsstudiestödet finns flera olika typer av kollektivavtalade studiestöd, som Omställningsfonden kan bevilja: kortvarigt-, kompletterande- och förlängt studiestöd. </a:t>
            </a:r>
          </a:p>
          <a:p>
            <a:r>
              <a:rPr lang="sv-SE" sz="1200" b="0" i="0" u="none" strike="noStrike" baseline="0" dirty="0">
                <a:solidFill>
                  <a:srgbClr val="211D1E"/>
                </a:solidFill>
                <a:latin typeface="Camphor Pro" panose="020B0504030404020204" pitchFamily="34" charset="0"/>
              </a:rPr>
              <a:t>Vilket stöd medarbetaren har rätt till, beror på flera olika faktorer, så som vilken anställningsform hen har och hur länge hen jobbat.</a:t>
            </a: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mphor Pro" panose="020B0504030404020204" pitchFamily="34" charset="0"/>
              </a:rPr>
              <a:t>Kortvarigt studiestöd </a:t>
            </a:r>
            <a:r>
              <a:rPr lang="sv-SE" sz="1200" b="0" i="0" u="none" strike="noStrike" baseline="0" dirty="0">
                <a:solidFill>
                  <a:srgbClr val="211D1E"/>
                </a:solidFill>
                <a:latin typeface="Camphor Pro" panose="020B0504030404020204" pitchFamily="34" charset="0"/>
              </a:rPr>
              <a:t>ersätter del av inkomstbortfall vid utbildning som motsvarar längst en veckas heltidsstudier. Kortvarigt studiestöd kan ges till såväl tillsvidare- som tidsbegränsat anställda medarbetare, förutsatt att utbildningen stärker den framtida ställningen på arbetsmarknaden, och som möter arbetsmarknadens behov.</a:t>
            </a: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mphor Pro" panose="020B0504030404020204" pitchFamily="34" charset="0"/>
              </a:rPr>
              <a:t>Kompletterande studiestöd </a:t>
            </a:r>
            <a:r>
              <a:rPr lang="sv-SE" sz="1800" b="0" i="0" u="none" strike="noStrike" baseline="0" dirty="0">
                <a:solidFill>
                  <a:srgbClr val="211D1E"/>
                </a:solidFill>
                <a:latin typeface="Camphor Pro" panose="020B0504030404020204" pitchFamily="34" charset="0"/>
              </a:rPr>
              <a:t>ersätter del av inkomstbortfall vid studier med beviljat omställningsstudiestöd och kan alltså ges för samma tid som omställningsstudiestöd utbetalas av CSN. </a:t>
            </a:r>
          </a:p>
          <a:p>
            <a:r>
              <a:rPr lang="sv-SE" sz="1800" b="0" i="1" u="none" strike="noStrike" baseline="0" dirty="0">
                <a:solidFill>
                  <a:srgbClr val="211D1E"/>
                </a:solidFill>
                <a:latin typeface="Camphor Pro" panose="020B0504030404020204" pitchFamily="34" charset="0"/>
              </a:rPr>
              <a:t>Tillsvidareanställda medarbetare kan få kompletterande studiestöd både under och efter anställning. Tidsbegränsat anställda kan däremot endast få stödet under anställning. </a:t>
            </a:r>
          </a:p>
          <a:p>
            <a:endParaRPr lang="sv-SE" sz="18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mphor Pro" panose="020B0504030404020204" pitchFamily="34" charset="0"/>
              </a:rPr>
              <a:t>Förlängt studiestöd </a:t>
            </a:r>
            <a:r>
              <a:rPr lang="sv-SE" sz="1200" b="0" i="0" u="none" strike="noStrike" baseline="0" dirty="0">
                <a:solidFill>
                  <a:srgbClr val="211D1E"/>
                </a:solidFill>
                <a:latin typeface="Camphor Pro" panose="020B0504030404020204" pitchFamily="34" charset="0"/>
              </a:rPr>
              <a:t>ersätter del av inkomstbortfall vid längre studier och kan beviljas för </a:t>
            </a:r>
            <a:r>
              <a:rPr lang="sv-SE" sz="1200" b="0" i="1" u="none" strike="noStrike" baseline="0" dirty="0">
                <a:solidFill>
                  <a:srgbClr val="211D1E"/>
                </a:solidFill>
                <a:latin typeface="Camphor Pro" panose="020B0504030404020204" pitchFamily="34" charset="0"/>
              </a:rPr>
              <a:t>tillsvidareanställda medarbetare som förbrukat det kompletterande studiestödet och omställningsstudiestödet </a:t>
            </a:r>
            <a:r>
              <a:rPr lang="sv-SE" sz="1200" b="0" i="0" u="none" strike="noStrike" baseline="0" dirty="0">
                <a:solidFill>
                  <a:srgbClr val="211D1E"/>
                </a:solidFill>
                <a:latin typeface="Camphor Pro" panose="020B0504030404020204" pitchFamily="34" charset="0"/>
              </a:rPr>
              <a:t>och beräknas i kombination med CSN:s ordinarie studiemedel (lån och/eller bidrag).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211D1E"/>
                </a:solidFill>
                <a:latin typeface="Camphor Pro" panose="020B0504030404020204" pitchFamily="34" charset="0"/>
              </a:rPr>
              <a:t>Det förlängda studiestödet förutsätter att utbildningen, förutom att stärka medarbetarens framtida ställning på arbetsmarknaden, även ska stärka sektorns kompetensförsörjning.  </a:t>
            </a:r>
            <a:br>
              <a:rPr lang="sv-SE" sz="1200" b="0" i="0" u="none" strike="noStrike" baseline="0" dirty="0">
                <a:solidFill>
                  <a:srgbClr val="211D1E"/>
                </a:solidFill>
                <a:latin typeface="Camphor Pro" panose="020B0504030404020204" pitchFamily="34" charset="0"/>
              </a:rPr>
            </a:br>
            <a:r>
              <a:rPr kumimoji="0" lang="sv-SE" sz="1200" b="0" i="0" u="none" strike="noStrike" kern="1200" cap="none" spc="0" normalizeH="0" baseline="0" noProof="0" dirty="0">
                <a:ln>
                  <a:noFill/>
                </a:ln>
                <a:solidFill>
                  <a:srgbClr val="000000"/>
                </a:solidFill>
                <a:effectLst/>
                <a:uLnTx/>
                <a:uFillTx/>
                <a:latin typeface="Calibri"/>
                <a:ea typeface="+mn-ea"/>
                <a:cs typeface="+mn-cs"/>
              </a:rPr>
              <a:t>*Förlängt studiestöd gäller endast tillsvidareanställda.</a:t>
            </a:r>
          </a:p>
          <a:p>
            <a:endParaRPr lang="sv-SE" sz="1200" b="0" i="0" u="none" strike="noStrike" baseline="0" dirty="0">
              <a:solidFill>
                <a:srgbClr val="211D1E"/>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Kompletterande- och förlängt studiestöd förutsätter att medarbetaren har beviljat omställningsstudiestöd.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2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får du som presenterar gärna presentera någon typ av </a:t>
            </a:r>
            <a:r>
              <a:rPr lang="sv-SE" dirty="0" err="1"/>
              <a:t>case</a:t>
            </a:r>
            <a:r>
              <a:rPr lang="sv-SE" dirty="0"/>
              <a:t>/framgångsberättelse för att bekräfta vår vision. Lägg gärna in en bild från verkligheten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7F473-F142-4FEC-8FDD-FAA650E9BB0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01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Segoe UI" panose="020B0502040204020203" pitchFamily="34" charset="0"/>
              </a:rPr>
              <a:t>Glöm inte att justera, beroende på presentatör.</a:t>
            </a:r>
            <a:endParaRPr lang="sv-SE"/>
          </a:p>
        </p:txBody>
      </p:sp>
      <p:sp>
        <p:nvSpPr>
          <p:cNvPr id="4" name="Platshållare för bildnummer 3"/>
          <p:cNvSpPr>
            <a:spLocks noGrp="1"/>
          </p:cNvSpPr>
          <p:nvPr>
            <p:ph type="sldNum" sz="quarter" idx="5"/>
          </p:nvPr>
        </p:nvSpPr>
        <p:spPr/>
        <p:txBody>
          <a:bodyPr/>
          <a:lstStyle/>
          <a:p>
            <a:fld id="{2537F473-F142-4FEC-8FDD-FAA650E9BB00}" type="slidenum">
              <a:rPr lang="sv-SE" smtClean="0"/>
              <a:t>14</a:t>
            </a:fld>
            <a:endParaRPr lang="sv-SE"/>
          </a:p>
        </p:txBody>
      </p:sp>
    </p:spTree>
    <p:extLst>
      <p:ext uri="{BB962C8B-B14F-4D97-AF65-F5344CB8AC3E}">
        <p14:creationId xmlns:p14="http://schemas.microsoft.com/office/powerpoint/2010/main" val="229147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7F473-F142-4FEC-8FDD-FAA650E9BB0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5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får du som presenterar gärna presentera någon typ av </a:t>
            </a:r>
            <a:r>
              <a:rPr lang="sv-SE" dirty="0" err="1"/>
              <a:t>case</a:t>
            </a:r>
            <a:r>
              <a:rPr lang="sv-SE" dirty="0"/>
              <a:t>/framgångsberättelse för att bekräfta vår vision. Lägg gärna in en bild från verkligheten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7F473-F142-4FEC-8FDD-FAA650E9BB0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7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21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Helvetica" pitchFamily="34" charset="0"/>
              </a:rPr>
              <a:t>Kollektivavtalsstiftelse</a:t>
            </a:r>
            <a:r>
              <a:rPr lang="sv-SE" dirty="0">
                <a:latin typeface="Helvetica" pitchFamily="34" charset="0"/>
              </a:rPr>
              <a:t> Omställningsfonden</a:t>
            </a:r>
            <a:r>
              <a:rPr lang="sv-SE" baseline="0" dirty="0">
                <a:latin typeface="Helvetica" pitchFamily="34" charset="0"/>
              </a:rPr>
              <a:t> är en kollektivavtalsstiftelse som funnits sedan 2012. Omställningsfondens verksamhet baseras på Kompetens- och omställningsavtalet, KOM-KR, sedan maj 2020.</a:t>
            </a:r>
          </a:p>
          <a:p>
            <a:endParaRPr lang="sv-SE" baseline="0" dirty="0">
              <a:latin typeface="Helvetica" pitchFamily="34" charset="0"/>
            </a:endParaRPr>
          </a:p>
          <a:p>
            <a:r>
              <a:rPr lang="sv-SE" baseline="0" dirty="0">
                <a:latin typeface="Helvetica" pitchFamily="34" charset="0"/>
              </a:rPr>
              <a:t>Parterna bakom omställningsavtalet och Omställningsfonden är </a:t>
            </a:r>
            <a:r>
              <a:rPr lang="sv-SE" b="1" baseline="0" dirty="0">
                <a:latin typeface="Helvetica" pitchFamily="34" charset="0"/>
              </a:rPr>
              <a:t>arbetsgivarorganisationerna SKR </a:t>
            </a:r>
            <a:r>
              <a:rPr lang="sv-SE" baseline="0" dirty="0">
                <a:latin typeface="Helvetica" pitchFamily="34" charset="0"/>
              </a:rPr>
              <a:t>(Sveriges kommuner och regioner) och </a:t>
            </a:r>
            <a:r>
              <a:rPr lang="sv-SE" b="1" baseline="0" dirty="0" err="1">
                <a:latin typeface="Helvetica" pitchFamily="34" charset="0"/>
              </a:rPr>
              <a:t>Sobona</a:t>
            </a:r>
            <a:r>
              <a:rPr lang="sv-SE" baseline="0" dirty="0">
                <a:latin typeface="Helvetica" pitchFamily="34" charset="0"/>
              </a:rPr>
              <a:t> samt </a:t>
            </a:r>
            <a:r>
              <a:rPr lang="sv-SE" b="1" baseline="0" dirty="0">
                <a:latin typeface="Helvetica" pitchFamily="34" charset="0"/>
              </a:rPr>
              <a:t>arbetstagarorganisationerna Kommunal, OFR </a:t>
            </a:r>
            <a:r>
              <a:rPr lang="sv-SE" b="0" baseline="0" dirty="0">
                <a:latin typeface="Helvetica" pitchFamily="34" charset="0"/>
              </a:rPr>
              <a:t>(Offentliganställdas förhandlingsråd – </a:t>
            </a:r>
            <a:r>
              <a:rPr lang="sv-SE" baseline="0" dirty="0">
                <a:latin typeface="Helvetica" pitchFamily="34" charset="0"/>
              </a:rPr>
              <a:t>bland annat lärarfacken, Vision, Vårdförbundet, Akademikerförbundet SSR) </a:t>
            </a:r>
            <a:r>
              <a:rPr lang="sv-SE" b="1" baseline="0" dirty="0">
                <a:latin typeface="Helvetica" pitchFamily="34" charset="0"/>
              </a:rPr>
              <a:t>och </a:t>
            </a:r>
            <a:r>
              <a:rPr lang="sv-SE" b="1" baseline="0" dirty="0" err="1">
                <a:latin typeface="Helvetica" pitchFamily="34" charset="0"/>
              </a:rPr>
              <a:t>AkademikerAlliansen</a:t>
            </a:r>
            <a:r>
              <a:rPr lang="sv-SE" b="1" baseline="0" dirty="0">
                <a:latin typeface="Helvetica" pitchFamily="34" charset="0"/>
              </a:rPr>
              <a:t> </a:t>
            </a:r>
            <a:r>
              <a:rPr lang="sv-SE" baseline="0" dirty="0">
                <a:latin typeface="Helvetica" pitchFamily="34" charset="0"/>
              </a:rPr>
              <a:t>(bland annat Jusek, DIK, Civilekonomerna, Sveriges ingenjörer).</a:t>
            </a:r>
          </a:p>
          <a:p>
            <a:endParaRPr lang="sv-SE" baseline="0" dirty="0">
              <a:latin typeface="Helvetica" pitchFamily="34" charset="0"/>
            </a:endParaRPr>
          </a:p>
          <a:p>
            <a:r>
              <a:rPr lang="sv-SE" baseline="0" dirty="0">
                <a:latin typeface="Helvetica" pitchFamily="34" charset="0"/>
              </a:rPr>
              <a:t>Omställningsfonden omfattar </a:t>
            </a:r>
            <a:r>
              <a:rPr lang="sv-SE" baseline="0">
                <a:latin typeface="Helvetica" pitchFamily="34" charset="0"/>
              </a:rPr>
              <a:t>cirka 1,3 </a:t>
            </a:r>
            <a:r>
              <a:rPr lang="sv-SE" baseline="0" dirty="0">
                <a:latin typeface="Helvetica" pitchFamily="34" charset="0"/>
              </a:rPr>
              <a:t>miljoner arbetstagare över hela Sverige. De är anställda i 290 kommuner, 21 regioner och ca 1100 kommunala företag anslutna till </a:t>
            </a:r>
            <a:r>
              <a:rPr lang="sv-SE" baseline="0" dirty="0" err="1">
                <a:latin typeface="Helvetica" pitchFamily="34" charset="0"/>
              </a:rPr>
              <a:t>Sobona</a:t>
            </a:r>
            <a:r>
              <a:rPr lang="sv-SE" baseline="0" dirty="0">
                <a:latin typeface="Helvetica" pitchFamily="34" charset="0"/>
              </a:rPr>
              <a:t>.</a:t>
            </a:r>
          </a:p>
          <a:p>
            <a:endParaRPr lang="sv-SE" baseline="0" dirty="0">
              <a:latin typeface="Helvetica" pitchFamily="34" charset="0"/>
            </a:endParaRPr>
          </a:p>
          <a:p>
            <a:r>
              <a:rPr lang="sv-SE" sz="1800" dirty="0" err="1">
                <a:solidFill>
                  <a:srgbClr val="242424"/>
                </a:solidFill>
                <a:effectLst/>
                <a:latin typeface="-apple-system"/>
              </a:rPr>
              <a:t>Sobona</a:t>
            </a:r>
            <a:r>
              <a:rPr lang="sv-SE" sz="1800" dirty="0">
                <a:solidFill>
                  <a:srgbClr val="242424"/>
                </a:solidFill>
                <a:effectLst/>
                <a:latin typeface="-apple-system"/>
              </a:rPr>
              <a:t>-företag: Från och med 1 oktober  2022 gäller samma avtal  för samtliga </a:t>
            </a:r>
            <a:r>
              <a:rPr lang="sv-SE" sz="1800" dirty="0" err="1">
                <a:solidFill>
                  <a:srgbClr val="242424"/>
                </a:solidFill>
                <a:effectLst/>
                <a:latin typeface="-apple-system"/>
              </a:rPr>
              <a:t>Sobonaföretag</a:t>
            </a:r>
            <a:r>
              <a:rPr lang="sv-SE" sz="1800" dirty="0">
                <a:solidFill>
                  <a:srgbClr val="242424"/>
                </a:solidFill>
                <a:effectLst/>
                <a:latin typeface="-apple-system"/>
              </a:rPr>
              <a:t>. Tidigare var det olika avtal beroende på om företaget tillhörde Omställningsfonden eller KFS-företagens Trygghetsfond.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5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537F473-F142-4FEC-8FDD-FAA650E9BB00}" type="slidenum">
              <a:rPr lang="sv-SE" smtClean="0"/>
              <a:t>6</a:t>
            </a:fld>
            <a:endParaRPr lang="sv-SE"/>
          </a:p>
        </p:txBody>
      </p:sp>
    </p:spTree>
    <p:extLst>
      <p:ext uri="{BB962C8B-B14F-4D97-AF65-F5344CB8AC3E}">
        <p14:creationId xmlns:p14="http://schemas.microsoft.com/office/powerpoint/2010/main" val="19035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Förebyggande insatser kan vara utbildning, validering, handledning/ coachning och andra kompetenshöjande insatser för arbetstagare. </a:t>
            </a:r>
          </a:p>
          <a:p>
            <a:endParaRPr lang="sv-SE" sz="1800" b="0" i="0" u="none" strike="noStrike" baseline="0">
              <a:solidFill>
                <a:srgbClr val="000000"/>
              </a:solidFill>
              <a:latin typeface="Times New Roman" panose="02020603050405020304" pitchFamily="18" charset="0"/>
            </a:endParaRPr>
          </a:p>
          <a:p>
            <a:r>
              <a:rPr lang="sv-SE" sz="1800" b="0" i="0" u="none" strike="noStrike" baseline="0">
                <a:solidFill>
                  <a:srgbClr val="000000"/>
                </a:solidFill>
                <a:latin typeface="Times New Roman" panose="02020603050405020304" pitchFamily="18" charset="0"/>
              </a:rPr>
              <a:t>Förebyggande insatser ska tillgodose </a:t>
            </a:r>
          </a:p>
          <a:p>
            <a:r>
              <a:rPr lang="sv-SE" sz="1800" b="1" i="0" u="none" strike="noStrike" baseline="0">
                <a:solidFill>
                  <a:srgbClr val="000000"/>
                </a:solidFill>
                <a:latin typeface="Times New Roman" panose="02020603050405020304" pitchFamily="18" charset="0"/>
              </a:rPr>
              <a:t>a) </a:t>
            </a:r>
            <a:r>
              <a:rPr lang="sv-SE" sz="1800" b="0" i="0" u="none" strike="noStrike" baseline="0">
                <a:solidFill>
                  <a:srgbClr val="000000"/>
                </a:solidFill>
                <a:latin typeface="Times New Roman" panose="02020603050405020304" pitchFamily="18" charset="0"/>
              </a:rPr>
              <a:t>arbetsgivarens kompetensförsörjningsbehov på kort- och/eller lång sikt, </a:t>
            </a:r>
          </a:p>
          <a:p>
            <a:r>
              <a:rPr lang="sv-SE" sz="1800" b="1" i="0" u="none" strike="noStrike" baseline="0">
                <a:solidFill>
                  <a:srgbClr val="000000"/>
                </a:solidFill>
                <a:latin typeface="Times New Roman" panose="02020603050405020304" pitchFamily="18" charset="0"/>
              </a:rPr>
              <a:t>b) </a:t>
            </a:r>
            <a:r>
              <a:rPr lang="sv-SE" sz="1800" b="0" i="0" u="none" strike="noStrike" baseline="0">
                <a:solidFill>
                  <a:srgbClr val="000000"/>
                </a:solidFill>
                <a:latin typeface="Times New Roman" panose="02020603050405020304" pitchFamily="18" charset="0"/>
              </a:rPr>
              <a:t>arbetstagarens behov av tidig omställning genom kompetensutveckling i syfte att öka anställningstryggheten hos arbetsgivaren, samt </a:t>
            </a:r>
          </a:p>
          <a:p>
            <a:r>
              <a:rPr lang="sv-SE" sz="1800" b="1" i="0" u="none" strike="noStrike" baseline="0">
                <a:solidFill>
                  <a:srgbClr val="000000"/>
                </a:solidFill>
                <a:latin typeface="Times New Roman" panose="02020603050405020304" pitchFamily="18" charset="0"/>
              </a:rPr>
              <a:t>c) </a:t>
            </a:r>
            <a:r>
              <a:rPr lang="sv-SE" sz="1800" b="0" i="0" u="none" strike="noStrike" baseline="0">
                <a:solidFill>
                  <a:srgbClr val="000000"/>
                </a:solidFill>
                <a:latin typeface="Times New Roman" panose="02020603050405020304" pitchFamily="18" charset="0"/>
              </a:rPr>
              <a:t>vara utöver det som normalt anses vara löpande kompetensutveckling inom ramen för arbetstagarens befintliga anställning. </a:t>
            </a:r>
          </a:p>
          <a:p>
            <a:endParaRPr lang="sv-SE"/>
          </a:p>
          <a:p>
            <a:endParaRPr lang="sv-SE"/>
          </a:p>
          <a:p>
            <a:r>
              <a:rPr lang="sv-SE"/>
              <a:t>Mer detaljer kommer 15 </a:t>
            </a:r>
            <a:r>
              <a:rPr lang="sv-SE" err="1"/>
              <a:t>sept</a:t>
            </a: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7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Strategiskt stöd kan vara stöd i processen med:</a:t>
            </a:r>
          </a:p>
          <a:p>
            <a:pPr marL="171450" indent="-171450">
              <a:buFont typeface="Arial"/>
              <a:buChar char="•"/>
            </a:pPr>
            <a:r>
              <a:rPr lang="sv-SE"/>
              <a:t>behovs- och omvärldsanalys,</a:t>
            </a:r>
            <a:endParaRPr lang="sv-SE">
              <a:cs typeface="Calibri" panose="020F0502020204030204"/>
            </a:endParaRPr>
          </a:p>
          <a:p>
            <a:pPr marL="171450" indent="-171450">
              <a:buFont typeface="Arial"/>
              <a:buChar char="•"/>
            </a:pPr>
            <a:r>
              <a:rPr lang="sv-SE"/>
              <a:t>att konkretisera framtida kompetensbehov, </a:t>
            </a:r>
          </a:p>
          <a:p>
            <a:pPr marL="171450" indent="-171450">
              <a:buFont typeface="Arial"/>
              <a:buChar char="•"/>
            </a:pPr>
            <a:r>
              <a:rPr lang="sv-SE"/>
              <a:t>kompetensinventering, </a:t>
            </a:r>
            <a:endParaRPr lang="sv-SE">
              <a:cs typeface="Calibri" panose="020F0502020204030204"/>
            </a:endParaRPr>
          </a:p>
          <a:p>
            <a:pPr marL="171450" indent="-171450">
              <a:buFont typeface="Arial"/>
              <a:buChar char="•"/>
            </a:pPr>
            <a:r>
              <a:rPr lang="sv-SE"/>
              <a:t>framtagande av kompetensstrategi samt </a:t>
            </a:r>
            <a:endParaRPr lang="sv-SE">
              <a:cs typeface="Calibri" panose="020F0502020204030204"/>
            </a:endParaRPr>
          </a:p>
          <a:p>
            <a:pPr marL="171450" indent="-171450">
              <a:buFont typeface="Arial"/>
              <a:buChar char="•"/>
            </a:pPr>
            <a:r>
              <a:rPr lang="sv-SE"/>
              <a:t>att sätta mål och uppföljning av dessa.</a:t>
            </a:r>
            <a:endParaRPr lang="sv-SE">
              <a:cs typeface="Calibri" panose="020F0502020204030204"/>
            </a:endParaRPr>
          </a:p>
          <a:p>
            <a:pPr marL="171450" indent="-171450">
              <a:buFont typeface="Arial"/>
              <a:buChar char="•"/>
            </a:pPr>
            <a:endParaRPr lang="sv-SE">
              <a:cs typeface="Calibri" panose="020F0502020204030204"/>
            </a:endParaRPr>
          </a:p>
          <a:p>
            <a:pPr marL="171450" indent="-171450">
              <a:buFont typeface="Arial"/>
              <a:buChar char="•"/>
            </a:pPr>
            <a:r>
              <a:rPr lang="sv-SE">
                <a:cs typeface="Calibri" panose="020F0502020204030204"/>
              </a:rPr>
              <a:t>Mer info kommer när vi vet mer om detta</a:t>
            </a:r>
            <a:endParaRPr lang="sv-SE">
              <a:ea typeface="Calibri"/>
              <a:cs typeface="Calibri" panose="020F0502020204030204"/>
            </a:endParaRPr>
          </a:p>
          <a:p>
            <a:pPr marL="171450" indent="-171450">
              <a:buFont typeface="Arial"/>
              <a:buChar char="•"/>
            </a:pPr>
            <a:endParaRPr lang="sv-SE">
              <a:cs typeface="Calibri" panose="020F0502020204030204"/>
            </a:endParaRPr>
          </a:p>
          <a:p>
            <a:endParaRPr lang="sv-SE">
              <a:cs typeface="Calibri" panose="020F0502020204030204"/>
            </a:endParaRPr>
          </a:p>
          <a:p>
            <a:endParaRPr lang="sv-SE">
              <a:cs typeface="Calibri" panose="020F0502020204030204"/>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72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Se över: </a:t>
            </a:r>
            <a:r>
              <a:rPr lang="sv-SE" dirty="0"/>
              <a:t>Förtydliga att det inte är vi som genomför valideringen. Vi kan eventuellt stå för kostnaden validering. Ej för valideringsutbildningar.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7F473-F142-4FEC-8FDD-FAA650E9BB0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95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F13702-4101-08B2-CE4B-25F740F5AB7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35F9907-7596-C804-A8B6-0FAB57E6C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7B6594B-5BB9-78D7-B63A-86173CD48272}"/>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5" name="Platshållare för sidfot 4">
            <a:extLst>
              <a:ext uri="{FF2B5EF4-FFF2-40B4-BE49-F238E27FC236}">
                <a16:creationId xmlns:a16="http://schemas.microsoft.com/office/drawing/2014/main" id="{643CE842-3488-5D71-6DF4-CB12EF200D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589B91-5470-3950-81F9-32C7A1D12EB0}"/>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410237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61315-C8A2-05B7-23B0-77BC3DF34C6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3B59A9F-37DC-7E01-6B76-201E4DD0448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204D6D-5ED5-9B9C-857C-55E881833911}"/>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5" name="Platshållare för sidfot 4">
            <a:extLst>
              <a:ext uri="{FF2B5EF4-FFF2-40B4-BE49-F238E27FC236}">
                <a16:creationId xmlns:a16="http://schemas.microsoft.com/office/drawing/2014/main" id="{F5876D37-6CC2-2A10-5F46-176E555335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DD3E9E-A2E6-C824-88AB-506D951348C1}"/>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545805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4989823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562440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2547395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8170900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0596695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9754811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19035018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792448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571754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227909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2E49227-03E8-3180-2C9D-1498DF631D4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725A33-D75A-33C1-E788-47DF768A83E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25EB4F-EEAF-DDDE-FDD7-B089FA73D661}"/>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5" name="Platshållare för sidfot 4">
            <a:extLst>
              <a:ext uri="{FF2B5EF4-FFF2-40B4-BE49-F238E27FC236}">
                <a16:creationId xmlns:a16="http://schemas.microsoft.com/office/drawing/2014/main" id="{E703E689-194B-F67E-4D8C-6C777D974A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4363D2-B040-1421-70BF-5A012A47FDC8}"/>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42885935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7456062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3679739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587074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2158704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6208935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9265863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1163292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2181759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542484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32759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6770133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5627240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2886203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4015615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4356880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7665933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7263528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9170973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5071664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3338806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204261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3742837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8335834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942804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8136125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4217088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3694834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8982883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0940846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9909528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2468118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1284003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9487318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8849585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1192512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582665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9989296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2346000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3493781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3500157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6332420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9890192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9850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5619388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5541921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2678375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6739122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3787773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16865473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8267817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1956905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2857555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877365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4555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7402308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9108192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1483385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43781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13193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38386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B0262F-2BBD-D1C7-883F-82EA658EC6B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681898-5651-4088-0865-2663F7BBDF7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4C190-4D83-3CCF-8A7B-D87C0382E615}"/>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5" name="Platshållare för sidfot 4">
            <a:extLst>
              <a:ext uri="{FF2B5EF4-FFF2-40B4-BE49-F238E27FC236}">
                <a16:creationId xmlns:a16="http://schemas.microsoft.com/office/drawing/2014/main" id="{D7D4030A-F6C7-EE97-D598-95D6BB17AE6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3958A6-CE50-01D0-017C-3FDB73FF22FB}"/>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62487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05076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976769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6464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2267201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90464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395053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3428469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092618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16756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10489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77E642-4C61-1BC5-BC3B-3F4CCBAB673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731707-51A6-CAA6-0833-27569E7F9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EEFC1EC-4FBD-5E86-0514-DB64BED76434}"/>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5" name="Platshållare för sidfot 4">
            <a:extLst>
              <a:ext uri="{FF2B5EF4-FFF2-40B4-BE49-F238E27FC236}">
                <a16:creationId xmlns:a16="http://schemas.microsoft.com/office/drawing/2014/main" id="{F27AFC89-184A-404F-4799-C86409F77D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104E76-C476-63D5-8C8E-9B6564E3DED3}"/>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649670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918632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4080759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79459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4234167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3581794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972136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640442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182421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829794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305046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BC55DD-D251-10F6-5A6D-00FA38BFFB9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0C5CC09-E635-CE10-36AB-2B92B526350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44454EE-E710-7044-FD65-29A16197EF9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941C736-A448-0C99-4FC9-761478C7EAEB}"/>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6" name="Platshållare för sidfot 5">
            <a:extLst>
              <a:ext uri="{FF2B5EF4-FFF2-40B4-BE49-F238E27FC236}">
                <a16:creationId xmlns:a16="http://schemas.microsoft.com/office/drawing/2014/main" id="{AE1CE99B-85BD-3824-134F-C358BE459E8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7B4340-3762-F241-A15B-3622529473A6}"/>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693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61818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715529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613030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567957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114247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893202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282550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604687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867342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56174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A1C3FB-DF04-4662-511B-6949ED94879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3FB23C-530B-93C7-2EF8-A328F2510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D185147-A5C1-366B-FB42-99E154DEA99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A24E529-EB2B-A23D-A931-AFE56D8EE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00A0076-D90D-F6EF-A409-8D64811446C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6437F41-849C-B2DB-C1D1-9E2216DC0416}"/>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8" name="Platshållare för sidfot 7">
            <a:extLst>
              <a:ext uri="{FF2B5EF4-FFF2-40B4-BE49-F238E27FC236}">
                <a16:creationId xmlns:a16="http://schemas.microsoft.com/office/drawing/2014/main" id="{5B452D82-6C03-E7CD-6EE3-6D1DACC7AB6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742AADA-4E2E-A1B6-7A50-B090912136B7}"/>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23083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209311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3267033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79582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96398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08645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471492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775022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510595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484872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88468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DB36C-E7E2-A46B-B555-87E7A478F41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308F53A-0774-0064-B813-8DE6BD3AEBB8}"/>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4" name="Platshållare för sidfot 3">
            <a:extLst>
              <a:ext uri="{FF2B5EF4-FFF2-40B4-BE49-F238E27FC236}">
                <a16:creationId xmlns:a16="http://schemas.microsoft.com/office/drawing/2014/main" id="{BBC9CD66-64CE-DE4F-6628-6AD14F01F80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EE1B39F-6497-FA6C-9061-2A0DE7A10124}"/>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1205985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312515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791681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056576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42818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219647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4157320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043941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080458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40846521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336760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8546FD6-B225-F385-9FCD-4ED81D68C4BD}"/>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3" name="Platshållare för sidfot 2">
            <a:extLst>
              <a:ext uri="{FF2B5EF4-FFF2-40B4-BE49-F238E27FC236}">
                <a16:creationId xmlns:a16="http://schemas.microsoft.com/office/drawing/2014/main" id="{BE702DF4-3E10-0A1D-E04E-E499880F4EA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D385925-2B90-28F5-3AA9-E9C755614C62}"/>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6366963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7233360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1339094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230199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734761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425080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228662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0959526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837374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8155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113958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12EF4-5452-210D-4B3C-AE85EC2A7EB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14B0BF7-F94E-958D-A436-C44883EE5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4AF05EC-B138-F8BD-5082-9D41BF23F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BEF7CEF-4CC9-2CFA-65C4-99233AEEC77E}"/>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6" name="Platshållare för sidfot 5">
            <a:extLst>
              <a:ext uri="{FF2B5EF4-FFF2-40B4-BE49-F238E27FC236}">
                <a16:creationId xmlns:a16="http://schemas.microsoft.com/office/drawing/2014/main" id="{531301B8-1EF8-6DB2-E5E4-FD716EA27B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1D76C7-1B7A-7D14-12C7-64F6F1E7016E}"/>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3267276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9267212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3982923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624952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41409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38614857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7148129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380291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02584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3685947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34288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686305-B03A-275C-ED7E-263A5E69A52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9DB076F-E39E-1E28-C078-7F4B8DC6E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1CF558B-9220-1C58-01D1-9002D8831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879BC5-8091-8704-485F-1534B985A71A}"/>
              </a:ext>
            </a:extLst>
          </p:cNvPr>
          <p:cNvSpPr>
            <a:spLocks noGrp="1"/>
          </p:cNvSpPr>
          <p:nvPr>
            <p:ph type="dt" sz="half" idx="10"/>
          </p:nvPr>
        </p:nvSpPr>
        <p:spPr/>
        <p:txBody>
          <a:bodyPr/>
          <a:lstStyle/>
          <a:p>
            <a:fld id="{E729C260-FBE8-4AD7-9D3F-ABC99745E486}" type="datetimeFigureOut">
              <a:rPr lang="sv-SE" smtClean="0"/>
              <a:t>2023-10-31</a:t>
            </a:fld>
            <a:endParaRPr lang="sv-SE"/>
          </a:p>
        </p:txBody>
      </p:sp>
      <p:sp>
        <p:nvSpPr>
          <p:cNvPr id="6" name="Platshållare för sidfot 5">
            <a:extLst>
              <a:ext uri="{FF2B5EF4-FFF2-40B4-BE49-F238E27FC236}">
                <a16:creationId xmlns:a16="http://schemas.microsoft.com/office/drawing/2014/main" id="{179E214D-1A3B-9CD0-2085-66ADA4CA4F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3E972A0-1139-03F7-73E6-6D97C8619302}"/>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8333705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616254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22741752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42251842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1004847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4163117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2072689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250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1392554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4721242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92482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image" Target="../media/image1.png"/><Relationship Id="rId2" Type="http://schemas.openxmlformats.org/officeDocument/2006/relationships/slideLayout" Target="../slideLayouts/slideLayout133.xml"/><Relationship Id="rId16"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image" Target="../media/image1.png"/><Relationship Id="rId2" Type="http://schemas.openxmlformats.org/officeDocument/2006/relationships/slideLayout" Target="../slideLayouts/slideLayout148.xml"/><Relationship Id="rId16" Type="http://schemas.openxmlformats.org/officeDocument/2006/relationships/theme" Target="../theme/theme11.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1.png"/><Relationship Id="rId2"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image" Target="../media/image1.png"/><Relationship Id="rId2" Type="http://schemas.openxmlformats.org/officeDocument/2006/relationships/slideLayout" Target="../slideLayouts/slideLayout88.xml"/><Relationship Id="rId16"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png"/><Relationship Id="rId2" Type="http://schemas.openxmlformats.org/officeDocument/2006/relationships/slideLayout" Target="../slideLayouts/slideLayout103.xml"/><Relationship Id="rId16" Type="http://schemas.openxmlformats.org/officeDocument/2006/relationships/theme" Target="../theme/theme8.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image" Target="../media/image1.png"/><Relationship Id="rId2" Type="http://schemas.openxmlformats.org/officeDocument/2006/relationships/slideLayout" Target="../slideLayouts/slideLayout118.xml"/><Relationship Id="rId16" Type="http://schemas.openxmlformats.org/officeDocument/2006/relationships/theme" Target="../theme/theme9.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2BE269-4A05-20C7-7B26-C3DB6BC2E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AF89A73-8F00-9B97-933C-32CE77C70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E3DEA3-C224-32AB-3337-0362A887D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9C260-FBE8-4AD7-9D3F-ABC99745E486}" type="datetimeFigureOut">
              <a:rPr lang="sv-SE" smtClean="0"/>
              <a:t>2023-10-31</a:t>
            </a:fld>
            <a:endParaRPr lang="sv-SE"/>
          </a:p>
        </p:txBody>
      </p:sp>
      <p:sp>
        <p:nvSpPr>
          <p:cNvPr id="5" name="Platshållare för sidfot 4">
            <a:extLst>
              <a:ext uri="{FF2B5EF4-FFF2-40B4-BE49-F238E27FC236}">
                <a16:creationId xmlns:a16="http://schemas.microsoft.com/office/drawing/2014/main" id="{A681177A-E6EA-F5F5-7F1E-7DA7BBD53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B5EFC93-C445-6299-84D3-6DF88E21E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0E2C8-9EE2-4EFF-9B43-810D550EA325}" type="slidenum">
              <a:rPr lang="sv-SE" smtClean="0"/>
              <a:t>‹#›</a:t>
            </a:fld>
            <a:endParaRPr lang="sv-SE"/>
          </a:p>
        </p:txBody>
      </p:sp>
    </p:spTree>
    <p:extLst>
      <p:ext uri="{BB962C8B-B14F-4D97-AF65-F5344CB8AC3E}">
        <p14:creationId xmlns:p14="http://schemas.microsoft.com/office/powerpoint/2010/main" val="87889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5659516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3971074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284317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17278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31725265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4124971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10586009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2232667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2480923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72012084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3" Type="http://schemas.openxmlformats.org/officeDocument/2006/relationships/hyperlink" Target="mailto:henrik.gustavsson@omstallningsfonden.se" TargetMode="External"/><Relationship Id="rId7" Type="http://schemas.openxmlformats.org/officeDocument/2006/relationships/image" Target="../media/image39.png"/><Relationship Id="rId12" Type="http://schemas.openxmlformats.org/officeDocument/2006/relationships/hyperlink" Target="https://www.linkedin.com/company/3500476/admin/" TargetMode="External"/><Relationship Id="rId2" Type="http://schemas.openxmlformats.org/officeDocument/2006/relationships/notesSlide" Target="../notesSlides/notesSlide13.xml"/><Relationship Id="rId16" Type="http://schemas.openxmlformats.org/officeDocument/2006/relationships/image" Target="../media/image44.jpg"/><Relationship Id="rId1" Type="http://schemas.openxmlformats.org/officeDocument/2006/relationships/slideLayout" Target="../slideLayouts/slideLayout26.xml"/><Relationship Id="rId6" Type="http://schemas.openxmlformats.org/officeDocument/2006/relationships/image" Target="../media/image38.png"/><Relationship Id="rId11" Type="http://schemas.openxmlformats.org/officeDocument/2006/relationships/hyperlink" Target="https://www.omstallningsfonden.se/om-oss/nyhetsbrev/" TargetMode="External"/><Relationship Id="rId5" Type="http://schemas.openxmlformats.org/officeDocument/2006/relationships/hyperlink" Target="mailto:info@omstallningsfonden.se" TargetMode="External"/><Relationship Id="rId15" Type="http://schemas.openxmlformats.org/officeDocument/2006/relationships/image" Target="../media/image43.jpg"/><Relationship Id="rId10" Type="http://schemas.openxmlformats.org/officeDocument/2006/relationships/hyperlink" Target="https://www.omstallningsfonden.se/" TargetMode="External"/><Relationship Id="rId4" Type="http://schemas.openxmlformats.org/officeDocument/2006/relationships/hyperlink" Target="mailto:niclas.osterberg@omstallningsfonden.se" TargetMode="External"/><Relationship Id="rId9" Type="http://schemas.openxmlformats.org/officeDocument/2006/relationships/image" Target="../media/image41.png"/><Relationship Id="rId14" Type="http://schemas.openxmlformats.org/officeDocument/2006/relationships/hyperlink" Target="https://www.youtube.com/user/Omstallningsfonden/video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54.xml"/><Relationship Id="rId6" Type="http://schemas.openxmlformats.org/officeDocument/2006/relationships/hyperlink" Target="https://www.omstallningsfonden.se/arbetsgivare/farebyggande-insatser/kriterier-far-beviljande-av-farebyggande-insatser/"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www.omstallningsfonden.se/arbetsgivare/farebyggande-insatser/" TargetMode="External"/><Relationship Id="rId2" Type="http://schemas.openxmlformats.org/officeDocument/2006/relationships/notesSlide" Target="../notesSlides/notesSlide8.xml"/><Relationship Id="rId1" Type="http://schemas.openxmlformats.org/officeDocument/2006/relationships/slideLayout" Target="../slideLayouts/slideLayout124.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Bildobjekt 19">
            <a:extLst>
              <a:ext uri="{FF2B5EF4-FFF2-40B4-BE49-F238E27FC236}">
                <a16:creationId xmlns:a16="http://schemas.microsoft.com/office/drawing/2014/main" id="{41716542-DDBA-A59E-BF84-CCDC9A41691B}"/>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58469" t="-478" r="20836" b="27937"/>
          <a:stretch/>
        </p:blipFill>
        <p:spPr>
          <a:xfrm flipH="1">
            <a:off x="-180975" y="1095470"/>
            <a:ext cx="7086216" cy="5762530"/>
          </a:xfrm>
          <a:prstGeom prst="rect">
            <a:avLst/>
          </a:prstGeom>
        </p:spPr>
      </p:pic>
      <p:pic>
        <p:nvPicPr>
          <p:cNvPr id="9" name="Bildobjekt 8">
            <a:extLst>
              <a:ext uri="{FF2B5EF4-FFF2-40B4-BE49-F238E27FC236}">
                <a16:creationId xmlns:a16="http://schemas.microsoft.com/office/drawing/2014/main" id="{4FA1D01B-1C18-5F33-EA55-2C9063CA5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42" y="348792"/>
            <a:ext cx="2020846" cy="471340"/>
          </a:xfrm>
          <a:prstGeom prst="rect">
            <a:avLst/>
          </a:prstGeom>
        </p:spPr>
      </p:pic>
      <p:sp>
        <p:nvSpPr>
          <p:cNvPr id="6" name="Rubrik 2">
            <a:extLst>
              <a:ext uri="{FF2B5EF4-FFF2-40B4-BE49-F238E27FC236}">
                <a16:creationId xmlns:a16="http://schemas.microsoft.com/office/drawing/2014/main" id="{9E1C9A22-D339-801D-0A91-8374243ECE6B}"/>
              </a:ext>
            </a:extLst>
          </p:cNvPr>
          <p:cNvSpPr txBox="1">
            <a:spLocks/>
          </p:cNvSpPr>
          <p:nvPr/>
        </p:nvSpPr>
        <p:spPr>
          <a:xfrm>
            <a:off x="1246903" y="442881"/>
            <a:ext cx="10080899" cy="2816685"/>
          </a:xfrm>
          <a:prstGeom prst="rect">
            <a:avLst/>
          </a:prstGeom>
        </p:spPr>
        <p:txBody>
          <a:bodyPr vert="horz" lIns="0" tIns="0" rIns="0" bIns="0" rtlCol="0" anchor="b" anchorCtr="0">
            <a:noAutofit/>
          </a:bodyPr>
          <a:lstStyle>
            <a:lvl1pPr algn="l" defTabSz="1219170" rtl="0" eaLnBrk="1" latinLnBrk="0" hangingPunct="1">
              <a:spcBef>
                <a:spcPct val="0"/>
              </a:spcBef>
              <a:buNone/>
              <a:defRPr sz="4267" b="1" kern="1200">
                <a:solidFill>
                  <a:schemeClr val="bg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4800" b="1" i="0" u="none" strike="noStrike" kern="1200" cap="none" spc="0" normalizeH="0" baseline="0" noProof="0" dirty="0">
                <a:ln>
                  <a:solidFill>
                    <a:schemeClr val="bg1"/>
                  </a:solidFill>
                </a:ln>
                <a:solidFill>
                  <a:schemeClr val="tx1"/>
                </a:solidFill>
                <a:effectLst/>
                <a:uLnTx/>
                <a:uFillTx/>
                <a:latin typeface="Calibri"/>
                <a:ea typeface="+mj-ea"/>
                <a:cs typeface="+mj-cs"/>
              </a:rPr>
              <a:t>Omställningsfonden </a:t>
            </a:r>
            <a:br>
              <a:rPr kumimoji="0" lang="sv-SE" sz="4800" b="1" i="0" u="none" strike="noStrike" kern="1200" cap="none" spc="0" normalizeH="0" baseline="0" noProof="0" dirty="0">
                <a:ln>
                  <a:solidFill>
                    <a:schemeClr val="bg1"/>
                  </a:solidFill>
                </a:ln>
                <a:solidFill>
                  <a:schemeClr val="tx1"/>
                </a:solidFill>
                <a:effectLst/>
                <a:uLnTx/>
                <a:uFillTx/>
                <a:latin typeface="Calibri"/>
                <a:ea typeface="+mj-ea"/>
                <a:cs typeface="+mj-cs"/>
              </a:rPr>
            </a:br>
            <a:r>
              <a:rPr kumimoji="0" lang="sv-SE" sz="4800" b="1" i="0" u="none" strike="noStrike" kern="1200" cap="none" spc="0" normalizeH="0" baseline="0" noProof="0" dirty="0">
                <a:ln>
                  <a:solidFill>
                    <a:schemeClr val="bg1"/>
                  </a:solidFill>
                </a:ln>
                <a:solidFill>
                  <a:schemeClr val="tx1"/>
                </a:solidFill>
                <a:effectLst/>
                <a:uLnTx/>
                <a:uFillTx/>
                <a:latin typeface="Calibri"/>
                <a:ea typeface="+mj-ea"/>
                <a:cs typeface="+mj-cs"/>
              </a:rPr>
              <a:t>Kompetens- och omställningsavtalet </a:t>
            </a:r>
            <a:br>
              <a:rPr kumimoji="0" lang="sv-SE" sz="4800" b="1" i="0" u="none" strike="noStrike" kern="1200" cap="none" spc="0" normalizeH="0" baseline="0" noProof="0" dirty="0">
                <a:ln>
                  <a:solidFill>
                    <a:schemeClr val="bg1"/>
                  </a:solidFill>
                </a:ln>
                <a:solidFill>
                  <a:schemeClr val="tx1"/>
                </a:solidFill>
                <a:effectLst/>
                <a:uLnTx/>
                <a:uFillTx/>
                <a:latin typeface="Calibri"/>
                <a:ea typeface="+mj-ea"/>
                <a:cs typeface="+mj-cs"/>
              </a:rPr>
            </a:br>
            <a:r>
              <a:rPr kumimoji="0" lang="sv-SE" sz="4800" b="1" i="0" u="none" strike="noStrike" kern="1200" cap="none" spc="0" normalizeH="0" baseline="0" noProof="0" dirty="0">
                <a:ln>
                  <a:solidFill>
                    <a:schemeClr val="bg1"/>
                  </a:solidFill>
                </a:ln>
                <a:solidFill>
                  <a:schemeClr val="tx1"/>
                </a:solidFill>
                <a:effectLst/>
                <a:uLnTx/>
                <a:uFillTx/>
                <a:latin typeface="Calibri"/>
                <a:ea typeface="+mj-ea"/>
                <a:cs typeface="+mj-cs"/>
              </a:rPr>
              <a:t>– KOM-KR</a:t>
            </a:r>
          </a:p>
        </p:txBody>
      </p:sp>
      <p:sp>
        <p:nvSpPr>
          <p:cNvPr id="7" name="Underrubrik 3">
            <a:extLst>
              <a:ext uri="{FF2B5EF4-FFF2-40B4-BE49-F238E27FC236}">
                <a16:creationId xmlns:a16="http://schemas.microsoft.com/office/drawing/2014/main" id="{2D32A496-26D2-2867-96D8-D4DDF400C4F4}"/>
              </a:ext>
            </a:extLst>
          </p:cNvPr>
          <p:cNvSpPr txBox="1">
            <a:spLocks/>
          </p:cNvSpPr>
          <p:nvPr/>
        </p:nvSpPr>
        <p:spPr>
          <a:xfrm>
            <a:off x="1246902" y="3534904"/>
            <a:ext cx="10209991" cy="2367081"/>
          </a:xfrm>
          <a:prstGeom prst="rect">
            <a:avLst/>
          </a:prstGeom>
        </p:spPr>
        <p:txBody>
          <a:bodyPr vert="horz" lIns="0" tIns="0" rIns="0" bIns="0" rtlCol="0">
            <a:normAutofit fontScale="85000" lnSpcReduction="20000"/>
          </a:bodyPr>
          <a:lstStyle>
            <a:lvl1pPr marL="0" indent="0" algn="l" defTabSz="1219170" rtl="0" eaLnBrk="1" latinLnBrk="0" hangingPunct="1">
              <a:spcBef>
                <a:spcPts val="1067"/>
              </a:spcBef>
              <a:buClr>
                <a:schemeClr val="accent1"/>
              </a:buClr>
              <a:buFont typeface="Arial" pitchFamily="34" charset="0"/>
              <a:buNone/>
              <a:defRPr sz="2933" kern="1200">
                <a:solidFill>
                  <a:schemeClr val="bg1"/>
                </a:solidFill>
                <a:latin typeface="+mn-lt"/>
                <a:ea typeface="+mn-ea"/>
                <a:cs typeface="+mn-cs"/>
              </a:defRPr>
            </a:lvl1pPr>
            <a:lvl2pPr marL="609585" indent="0" algn="ctr" defTabSz="1219170" rtl="0" eaLnBrk="1" latinLnBrk="0" hangingPunct="1">
              <a:spcBef>
                <a:spcPts val="1067"/>
              </a:spcBef>
              <a:buClr>
                <a:schemeClr val="accent1"/>
              </a:buClr>
              <a:buFont typeface="Arial" pitchFamily="34" charset="0"/>
              <a:buNone/>
              <a:defRPr sz="2400" kern="1200">
                <a:solidFill>
                  <a:schemeClr val="tx1">
                    <a:tint val="75000"/>
                  </a:schemeClr>
                </a:solidFill>
                <a:latin typeface="+mn-lt"/>
                <a:ea typeface="+mn-ea"/>
                <a:cs typeface="+mn-cs"/>
              </a:defRPr>
            </a:lvl2pPr>
            <a:lvl3pPr marL="1219170" indent="0" algn="ctr" defTabSz="1219170" rtl="0" eaLnBrk="1" latinLnBrk="0" hangingPunct="1">
              <a:spcBef>
                <a:spcPts val="1067"/>
              </a:spcBef>
              <a:buClr>
                <a:schemeClr val="accent1"/>
              </a:buClr>
              <a:buFont typeface="Arial" pitchFamily="34" charset="0"/>
              <a:buNone/>
              <a:defRPr sz="2133" kern="1200">
                <a:solidFill>
                  <a:schemeClr val="tx1">
                    <a:tint val="75000"/>
                  </a:schemeClr>
                </a:solidFill>
                <a:latin typeface="+mn-lt"/>
                <a:ea typeface="+mn-ea"/>
                <a:cs typeface="+mn-cs"/>
              </a:defRPr>
            </a:lvl3pPr>
            <a:lvl4pPr marL="1828754" indent="0" algn="ctr" defTabSz="1219170" rtl="0" eaLnBrk="1" latinLnBrk="0" hangingPunct="1">
              <a:spcBef>
                <a:spcPts val="1067"/>
              </a:spcBef>
              <a:buClr>
                <a:schemeClr val="accent1"/>
              </a:buClr>
              <a:buFont typeface="Arial" pitchFamily="34" charset="0"/>
              <a:buNone/>
              <a:tabLst/>
              <a:defRPr sz="2133"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itchFamily="34" charset="0"/>
              <a:buNone/>
              <a:defRPr sz="2133" kern="1200">
                <a:solidFill>
                  <a:schemeClr val="tx1">
                    <a:tint val="75000"/>
                  </a:schemeClr>
                </a:solidFill>
                <a:latin typeface="+mj-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22B2A6"/>
              </a:buClr>
              <a:buSzTx/>
              <a:buFont typeface="Arial" pitchFamily="34" charset="0"/>
              <a:buNone/>
              <a:tabLst/>
              <a:defRPr/>
            </a:pPr>
            <a:r>
              <a:rPr lang="sv-SE" sz="4300" b="1" dirty="0">
                <a:ln>
                  <a:solidFill>
                    <a:schemeClr val="bg1"/>
                  </a:solidFill>
                </a:ln>
                <a:solidFill>
                  <a:schemeClr val="tx1"/>
                </a:solidFill>
                <a:latin typeface="Calibri (Brödtext)"/>
              </a:rPr>
              <a:t>Livslångt lärande för individ och organisation</a:t>
            </a:r>
          </a:p>
          <a:p>
            <a:pPr marL="0" marR="0" lvl="0" indent="0" algn="l" defTabSz="1219170" rtl="0" eaLnBrk="1" fontAlgn="auto" latinLnBrk="0" hangingPunct="1">
              <a:lnSpc>
                <a:spcPct val="100000"/>
              </a:lnSpc>
              <a:spcBef>
                <a:spcPts val="0"/>
              </a:spcBef>
              <a:spcAft>
                <a:spcPts val="0"/>
              </a:spcAft>
              <a:buClr>
                <a:srgbClr val="22B2A6"/>
              </a:buClr>
              <a:buSzTx/>
              <a:buFont typeface="Arial" pitchFamily="34" charset="0"/>
              <a:buNone/>
              <a:tabLst/>
              <a:defRPr/>
            </a:pPr>
            <a:r>
              <a:rPr kumimoji="0" lang="sv-SE" sz="4300" b="1" i="0" u="none" strike="noStrike" kern="1200" cap="none" spc="0" normalizeH="0" baseline="0" noProof="0" dirty="0">
                <a:ln>
                  <a:solidFill>
                    <a:schemeClr val="bg1"/>
                  </a:solidFill>
                </a:ln>
                <a:solidFill>
                  <a:schemeClr val="tx1"/>
                </a:solidFill>
                <a:effectLst/>
                <a:uLnTx/>
                <a:uFillTx/>
                <a:latin typeface="Calibri (Brödtext)"/>
              </a:rPr>
              <a:t>Jönköping 8 november 2023</a:t>
            </a:r>
          </a:p>
          <a:p>
            <a:pPr marL="0" marR="0" lvl="0" indent="0" algn="l" defTabSz="1219170" rtl="0" eaLnBrk="1" fontAlgn="auto" latinLnBrk="0" hangingPunct="1">
              <a:lnSpc>
                <a:spcPct val="100000"/>
              </a:lnSpc>
              <a:spcBef>
                <a:spcPts val="0"/>
              </a:spcBef>
              <a:spcAft>
                <a:spcPts val="0"/>
              </a:spcAft>
              <a:buClr>
                <a:srgbClr val="22B2A6"/>
              </a:buClr>
              <a:buSzTx/>
              <a:buFont typeface="Arial" pitchFamily="34" charset="0"/>
              <a:buNone/>
              <a:tabLst/>
              <a:defRPr/>
            </a:pPr>
            <a:endParaRPr kumimoji="0" lang="sv-SE" sz="4300" b="1" i="0" u="none" strike="noStrike" kern="1200" cap="none" spc="0" normalizeH="0" baseline="0" noProof="0" dirty="0">
              <a:ln>
                <a:solidFill>
                  <a:schemeClr val="bg1"/>
                </a:solidFill>
              </a:ln>
              <a:solidFill>
                <a:schemeClr val="tx1"/>
              </a:solidFill>
              <a:effectLst/>
              <a:uLnTx/>
              <a:uFillTx/>
              <a:latin typeface="Calibri (Brödtext)"/>
            </a:endParaRPr>
          </a:p>
          <a:p>
            <a:pPr marL="0" marR="0" lvl="0" indent="0" algn="l" defTabSz="1219170" rtl="0" eaLnBrk="1" fontAlgn="auto" latinLnBrk="0" hangingPunct="1">
              <a:lnSpc>
                <a:spcPct val="100000"/>
              </a:lnSpc>
              <a:spcBef>
                <a:spcPts val="0"/>
              </a:spcBef>
              <a:spcAft>
                <a:spcPts val="0"/>
              </a:spcAft>
              <a:buClr>
                <a:srgbClr val="22B2A6"/>
              </a:buClr>
              <a:buSzTx/>
              <a:buFont typeface="Arial" pitchFamily="34" charset="0"/>
              <a:buNone/>
              <a:tabLst/>
              <a:defRPr/>
            </a:pPr>
            <a:r>
              <a:rPr lang="sv-SE" sz="4300" b="1" dirty="0">
                <a:ln>
                  <a:solidFill>
                    <a:schemeClr val="bg1"/>
                  </a:solidFill>
                </a:ln>
                <a:solidFill>
                  <a:schemeClr val="tx1"/>
                </a:solidFill>
                <a:latin typeface="Calibri (Brödtext)"/>
              </a:rPr>
              <a:t>Henrik Gustavsson – Rådgivare, Jönköpings län</a:t>
            </a:r>
            <a:br>
              <a:rPr lang="sv-SE" sz="4300" b="1" dirty="0">
                <a:ln>
                  <a:solidFill>
                    <a:schemeClr val="bg1"/>
                  </a:solidFill>
                </a:ln>
                <a:solidFill>
                  <a:schemeClr val="tx1"/>
                </a:solidFill>
                <a:latin typeface="Calibri (Brödtext)"/>
              </a:rPr>
            </a:br>
            <a:r>
              <a:rPr lang="sv-SE" sz="4300" b="1" dirty="0">
                <a:ln>
                  <a:solidFill>
                    <a:schemeClr val="bg1"/>
                  </a:solidFill>
                </a:ln>
                <a:solidFill>
                  <a:schemeClr val="tx1"/>
                </a:solidFill>
                <a:latin typeface="Calibri (Brödtext)"/>
              </a:rPr>
              <a:t>Niclas Österberg – Rådgivare, Jönköpings län</a:t>
            </a:r>
            <a:endParaRPr kumimoji="0" lang="sv-SE" sz="4300" b="1" i="0" u="none" strike="noStrike" kern="1200" cap="none" spc="0" normalizeH="0" baseline="0" noProof="0" dirty="0">
              <a:ln>
                <a:solidFill>
                  <a:schemeClr val="bg1"/>
                </a:solidFill>
              </a:ln>
              <a:solidFill>
                <a:schemeClr val="tx1"/>
              </a:solidFill>
              <a:effectLst/>
              <a:uLnTx/>
              <a:uFillTx/>
              <a:latin typeface="Calibri (Brödtext)"/>
            </a:endParaRPr>
          </a:p>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endParaRPr kumimoji="0" lang="sv-SE" sz="2400" b="0" i="0" u="none" strike="noStrike" kern="1200" cap="none" spc="0" normalizeH="0" baseline="0" noProof="0" dirty="0">
              <a:ln>
                <a:noFill/>
              </a:ln>
              <a:solidFill>
                <a:schemeClr val="tx1"/>
              </a:solidFill>
              <a:effectLst/>
              <a:uLnTx/>
              <a:uFillTx/>
              <a:latin typeface="Calibri Light"/>
              <a:ea typeface="+mn-ea"/>
              <a:cs typeface="+mn-cs"/>
            </a:endParaRPr>
          </a:p>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endParaRPr kumimoji="0" lang="sv-SE" sz="2400" b="0" i="0" u="none" strike="noStrike" kern="1200" cap="none" spc="0" normalizeH="0" baseline="0" noProof="0" dirty="0">
              <a:ln>
                <a:noFill/>
              </a:ln>
              <a:solidFill>
                <a:schemeClr val="tx1"/>
              </a:solidFill>
              <a:effectLst/>
              <a:uLnTx/>
              <a:uFillTx/>
              <a:latin typeface="Calibri Light"/>
              <a:ea typeface="+mn-ea"/>
              <a:cs typeface="+mn-cs"/>
            </a:endParaRPr>
          </a:p>
        </p:txBody>
      </p:sp>
    </p:spTree>
    <p:extLst>
      <p:ext uri="{BB962C8B-B14F-4D97-AF65-F5344CB8AC3E}">
        <p14:creationId xmlns:p14="http://schemas.microsoft.com/office/powerpoint/2010/main" val="123184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0933B5-378A-5D0C-E106-5D911ED81258}"/>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4A34D7BE-603A-3DDE-DC37-1E61D278C2EB}"/>
              </a:ext>
            </a:extLst>
          </p:cNvPr>
          <p:cNvSpPr>
            <a:spLocks noGrp="1"/>
          </p:cNvSpPr>
          <p:nvPr>
            <p:ph type="subTitle" idx="1"/>
          </p:nvPr>
        </p:nvSpPr>
        <p:spPr/>
        <p:txBody>
          <a:bodyPr/>
          <a:lstStyle/>
          <a:p>
            <a:endParaRPr lang="sv-SE" dirty="0"/>
          </a:p>
        </p:txBody>
      </p:sp>
      <p:pic>
        <p:nvPicPr>
          <p:cNvPr id="5" name="Bildobjekt 4">
            <a:extLst>
              <a:ext uri="{FF2B5EF4-FFF2-40B4-BE49-F238E27FC236}">
                <a16:creationId xmlns:a16="http://schemas.microsoft.com/office/drawing/2014/main" id="{5907DCFB-A92B-23C0-4948-DC6C7F9E9EB4}"/>
              </a:ext>
            </a:extLst>
          </p:cNvPr>
          <p:cNvPicPr>
            <a:picLocks noChangeAspect="1"/>
          </p:cNvPicPr>
          <p:nvPr/>
        </p:nvPicPr>
        <p:blipFill rotWithShape="1">
          <a:blip r:embed="rId2"/>
          <a:srcRect t="5691" b="5366"/>
          <a:stretch/>
        </p:blipFill>
        <p:spPr>
          <a:xfrm>
            <a:off x="0" y="345688"/>
            <a:ext cx="12192000" cy="6099717"/>
          </a:xfrm>
          <a:prstGeom prst="rect">
            <a:avLst/>
          </a:prstGeom>
        </p:spPr>
      </p:pic>
    </p:spTree>
    <p:extLst>
      <p:ext uri="{BB962C8B-B14F-4D97-AF65-F5344CB8AC3E}">
        <p14:creationId xmlns:p14="http://schemas.microsoft.com/office/powerpoint/2010/main" val="393860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8D35B6D8-7BC5-165C-8390-B606EB2D39A4}"/>
              </a:ext>
            </a:extLst>
          </p:cNvPr>
          <p:cNvGrpSpPr/>
          <p:nvPr/>
        </p:nvGrpSpPr>
        <p:grpSpPr>
          <a:xfrm>
            <a:off x="7150436" y="1845289"/>
            <a:ext cx="3332032" cy="2457925"/>
            <a:chOff x="4539759" y="1845291"/>
            <a:chExt cx="3266002" cy="2457925"/>
          </a:xfrm>
        </p:grpSpPr>
        <p:sp>
          <p:nvSpPr>
            <p:cNvPr id="5" name="Rectangle 28">
              <a:extLst>
                <a:ext uri="{FF2B5EF4-FFF2-40B4-BE49-F238E27FC236}">
                  <a16:creationId xmlns:a16="http://schemas.microsoft.com/office/drawing/2014/main" id="{6263DB47-7410-4E01-BCC5-C18644833555}"/>
                </a:ext>
              </a:extLst>
            </p:cNvPr>
            <p:cNvSpPr/>
            <p:nvPr/>
          </p:nvSpPr>
          <p:spPr>
            <a:xfrm>
              <a:off x="4539759" y="1845291"/>
              <a:ext cx="3266002" cy="2457925"/>
            </a:xfrm>
            <a:prstGeom prst="rect">
              <a:avLst/>
            </a:prstGeom>
            <a:solidFill>
              <a:schemeClr val="accent1">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7" name="textruta 16">
              <a:extLst>
                <a:ext uri="{FF2B5EF4-FFF2-40B4-BE49-F238E27FC236}">
                  <a16:creationId xmlns:a16="http://schemas.microsoft.com/office/drawing/2014/main" id="{27FD81E9-76E5-47A8-8D48-6DF9839AD795}"/>
                </a:ext>
              </a:extLst>
            </p:cNvPr>
            <p:cNvSpPr txBox="1"/>
            <p:nvPr/>
          </p:nvSpPr>
          <p:spPr>
            <a:xfrm>
              <a:off x="4657702" y="2058590"/>
              <a:ext cx="303011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Tillsvidareanställda och tidsbegränsat anställda inom: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a:ea typeface="+mn-ea"/>
                <a:cs typeface="+mn-cs"/>
              </a:endParaRP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Region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Kommunalt företag </a:t>
              </a:r>
              <a:br>
                <a:rPr kumimoji="0" lang="sv-SE" sz="1800" b="0"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i </a:t>
              </a:r>
              <a:r>
                <a:rPr kumimoji="0" lang="sv-SE" sz="1800" b="0" i="0" u="none" strike="noStrike" kern="1200" cap="none" spc="0" normalizeH="0" baseline="0" noProof="0" dirty="0" err="1">
                  <a:ln>
                    <a:noFill/>
                  </a:ln>
                  <a:solidFill>
                    <a:srgbClr val="000000"/>
                  </a:solidFill>
                  <a:effectLst/>
                  <a:uLnTx/>
                  <a:uFillTx/>
                  <a:latin typeface="Calibri"/>
                  <a:ea typeface="+mn-ea"/>
                  <a:cs typeface="+mn-cs"/>
                </a:rPr>
                <a:t>Sobona</a:t>
              </a: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2" name="Grupp 11">
            <a:extLst>
              <a:ext uri="{FF2B5EF4-FFF2-40B4-BE49-F238E27FC236}">
                <a16:creationId xmlns:a16="http://schemas.microsoft.com/office/drawing/2014/main" id="{E4FAA373-82A0-FF69-14E8-6E0C24BAB3B5}"/>
              </a:ext>
            </a:extLst>
          </p:cNvPr>
          <p:cNvGrpSpPr/>
          <p:nvPr/>
        </p:nvGrpSpPr>
        <p:grpSpPr>
          <a:xfrm>
            <a:off x="6007223" y="4513799"/>
            <a:ext cx="4475245" cy="1716422"/>
            <a:chOff x="8027784" y="4401128"/>
            <a:chExt cx="2700944" cy="2055461"/>
          </a:xfrm>
        </p:grpSpPr>
        <p:sp>
          <p:nvSpPr>
            <p:cNvPr id="7" name="Rectangle 30">
              <a:extLst>
                <a:ext uri="{FF2B5EF4-FFF2-40B4-BE49-F238E27FC236}">
                  <a16:creationId xmlns:a16="http://schemas.microsoft.com/office/drawing/2014/main" id="{8E7DF831-67C9-43E5-BDCC-62C83998FD25}"/>
                </a:ext>
              </a:extLst>
            </p:cNvPr>
            <p:cNvSpPr/>
            <p:nvPr/>
          </p:nvSpPr>
          <p:spPr>
            <a:xfrm>
              <a:off x="8027784" y="4401128"/>
              <a:ext cx="2700944" cy="2055461"/>
            </a:xfrm>
            <a:prstGeom prst="rect">
              <a:avLst/>
            </a:prstGeom>
            <a:solidFill>
              <a:schemeClr val="accent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textruta 18">
              <a:extLst>
                <a:ext uri="{FF2B5EF4-FFF2-40B4-BE49-F238E27FC236}">
                  <a16:creationId xmlns:a16="http://schemas.microsoft.com/office/drawing/2014/main" id="{736C80D1-B189-46A9-BF83-27B6B5752952}"/>
                </a:ext>
              </a:extLst>
            </p:cNvPr>
            <p:cNvSpPr txBox="1"/>
            <p:nvPr/>
          </p:nvSpPr>
          <p:spPr>
            <a:xfrm>
              <a:off x="8132024" y="4710145"/>
              <a:ext cx="2218713" cy="143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Arbetat i genomsnitt:</a:t>
              </a:r>
              <a:br>
                <a:rPr kumimoji="0" lang="sv-SE" sz="1800" b="1"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Minst 16h/v eller tjänat minst 17 750 kr/mån i minst 12 mån under en </a:t>
              </a:r>
              <a:r>
                <a:rPr kumimoji="0" lang="sv-SE" sz="1800" b="0" i="0" u="none" strike="noStrike" kern="1200" cap="none" spc="0" normalizeH="0" baseline="0" noProof="0" dirty="0" err="1">
                  <a:ln>
                    <a:noFill/>
                  </a:ln>
                  <a:solidFill>
                    <a:srgbClr val="000000"/>
                  </a:solidFill>
                  <a:effectLst/>
                  <a:uLnTx/>
                  <a:uFillTx/>
                  <a:latin typeface="Calibri"/>
                  <a:ea typeface="+mn-ea"/>
                  <a:cs typeface="+mn-cs"/>
                </a:rPr>
                <a:t>ramtid</a:t>
              </a:r>
              <a:r>
                <a:rPr kumimoji="0" lang="sv-SE" sz="1800" b="0" i="0" u="none" strike="noStrike" kern="1200" cap="none" spc="0" normalizeH="0" baseline="0" noProof="0" dirty="0">
                  <a:ln>
                    <a:noFill/>
                  </a:ln>
                  <a:solidFill>
                    <a:srgbClr val="000000"/>
                  </a:solidFill>
                  <a:effectLst/>
                  <a:uLnTx/>
                  <a:uFillTx/>
                  <a:latin typeface="Calibri"/>
                  <a:ea typeface="+mn-ea"/>
                  <a:cs typeface="+mn-cs"/>
                </a:rPr>
                <a:t> av 24 mån.</a:t>
              </a:r>
            </a:p>
          </p:txBody>
        </p:sp>
      </p:grpSp>
      <p:grpSp>
        <p:nvGrpSpPr>
          <p:cNvPr id="2" name="Grupp 1">
            <a:extLst>
              <a:ext uri="{FF2B5EF4-FFF2-40B4-BE49-F238E27FC236}">
                <a16:creationId xmlns:a16="http://schemas.microsoft.com/office/drawing/2014/main" id="{71BD4A9F-76D1-E827-9645-F326278E756A}"/>
              </a:ext>
            </a:extLst>
          </p:cNvPr>
          <p:cNvGrpSpPr/>
          <p:nvPr/>
        </p:nvGrpSpPr>
        <p:grpSpPr>
          <a:xfrm>
            <a:off x="609598" y="1845289"/>
            <a:ext cx="6257251" cy="2457925"/>
            <a:chOff x="609600" y="1845289"/>
            <a:chExt cx="6740996" cy="4118398"/>
          </a:xfrm>
          <a:solidFill>
            <a:schemeClr val="accent1"/>
          </a:solidFill>
        </p:grpSpPr>
        <p:sp>
          <p:nvSpPr>
            <p:cNvPr id="4" name="Rectangle 27">
              <a:extLst>
                <a:ext uri="{FF2B5EF4-FFF2-40B4-BE49-F238E27FC236}">
                  <a16:creationId xmlns:a16="http://schemas.microsoft.com/office/drawing/2014/main" id="{79121F42-A02E-4E38-A6F9-6BDF9A9AFF2F}"/>
                </a:ext>
              </a:extLst>
            </p:cNvPr>
            <p:cNvSpPr/>
            <p:nvPr/>
          </p:nvSpPr>
          <p:spPr>
            <a:xfrm>
              <a:off x="609600" y="1845289"/>
              <a:ext cx="6740996" cy="4118398"/>
            </a:xfrm>
            <a:prstGeom prst="rect">
              <a:avLst/>
            </a:prstGeom>
            <a:solidFill>
              <a:schemeClr val="accent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a:ea typeface="+mn-ea"/>
                  <a:cs typeface="+mn-cs"/>
                </a:rPr>
                <a:t> </a:t>
              </a:r>
            </a:p>
          </p:txBody>
        </p:sp>
        <p:sp>
          <p:nvSpPr>
            <p:cNvPr id="23" name="textruta 22">
              <a:extLst>
                <a:ext uri="{FF2B5EF4-FFF2-40B4-BE49-F238E27FC236}">
                  <a16:creationId xmlns:a16="http://schemas.microsoft.com/office/drawing/2014/main" id="{0766115B-1732-4AE5-8B31-BD6E9CEEFED0}"/>
                </a:ext>
              </a:extLst>
            </p:cNvPr>
            <p:cNvSpPr txBox="1"/>
            <p:nvPr/>
          </p:nvSpPr>
          <p:spPr>
            <a:xfrm>
              <a:off x="915111" y="2587017"/>
              <a:ext cx="5076936" cy="281914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160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Vad innebär stödet?</a:t>
              </a:r>
            </a:p>
            <a:p>
              <a:pPr marL="0" marR="0" lvl="0" indent="0" algn="l" defTabSz="914400" rtl="0" eaLnBrk="1" fontAlgn="auto" latinLnBrk="0" hangingPunct="1">
                <a:lnSpc>
                  <a:spcPct val="100000"/>
                </a:lnSpc>
                <a:spcBef>
                  <a:spcPts val="160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Kan bestå av inledande kartläggningssamtal, rådgivning, vägledning och validering och utformas i dialog mellan medarbetaren och Omställningsfonden.</a:t>
              </a:r>
            </a:p>
          </p:txBody>
        </p:sp>
      </p:grpSp>
      <p:grpSp>
        <p:nvGrpSpPr>
          <p:cNvPr id="8" name="Grupp 7">
            <a:extLst>
              <a:ext uri="{FF2B5EF4-FFF2-40B4-BE49-F238E27FC236}">
                <a16:creationId xmlns:a16="http://schemas.microsoft.com/office/drawing/2014/main" id="{0FC450D0-DE26-B9DC-7317-D8CABCE7F47A}"/>
              </a:ext>
            </a:extLst>
          </p:cNvPr>
          <p:cNvGrpSpPr/>
          <p:nvPr/>
        </p:nvGrpSpPr>
        <p:grpSpPr>
          <a:xfrm>
            <a:off x="609600" y="4513799"/>
            <a:ext cx="5142271" cy="1716422"/>
            <a:chOff x="4397338" y="4740167"/>
            <a:chExt cx="3728548" cy="1716422"/>
          </a:xfrm>
        </p:grpSpPr>
        <p:sp>
          <p:nvSpPr>
            <p:cNvPr id="9" name="Rectangle 30">
              <a:extLst>
                <a:ext uri="{FF2B5EF4-FFF2-40B4-BE49-F238E27FC236}">
                  <a16:creationId xmlns:a16="http://schemas.microsoft.com/office/drawing/2014/main" id="{C74BD250-7FC7-2B9E-53D9-D8FA3284C3DF}"/>
                </a:ext>
              </a:extLst>
            </p:cNvPr>
            <p:cNvSpPr/>
            <p:nvPr/>
          </p:nvSpPr>
          <p:spPr>
            <a:xfrm>
              <a:off x="4397338" y="4740167"/>
              <a:ext cx="3728548" cy="1716422"/>
            </a:xfrm>
            <a:prstGeom prst="rect">
              <a:avLst/>
            </a:prstGeom>
            <a:solidFill>
              <a:schemeClr val="accent1">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textruta 9">
              <a:extLst>
                <a:ext uri="{FF2B5EF4-FFF2-40B4-BE49-F238E27FC236}">
                  <a16:creationId xmlns:a16="http://schemas.microsoft.com/office/drawing/2014/main" id="{9417ABBA-0D05-108D-AF36-74F8EC87D910}"/>
                </a:ext>
              </a:extLst>
            </p:cNvPr>
            <p:cNvSpPr txBox="1"/>
            <p:nvPr/>
          </p:nvSpPr>
          <p:spPr>
            <a:xfrm>
              <a:off x="4593893" y="5242063"/>
              <a:ext cx="30766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Medarbetaren </a:t>
              </a:r>
              <a:r>
                <a:rPr kumimoji="0" lang="sv-SE" sz="1800" b="1" i="0" u="none" strike="noStrike" kern="1200" cap="none" spc="0" normalizeH="0" baseline="0" noProof="0" dirty="0">
                  <a:ln>
                    <a:noFill/>
                  </a:ln>
                  <a:solidFill>
                    <a:srgbClr val="000000"/>
                  </a:solidFill>
                  <a:effectLst/>
                  <a:uLnTx/>
                  <a:uFillTx/>
                  <a:latin typeface="Calibri"/>
                  <a:ea typeface="+mn-ea"/>
                  <a:cs typeface="+mn-cs"/>
                </a:rPr>
                <a:t>ansöker själv </a:t>
              </a:r>
              <a:r>
                <a:rPr kumimoji="0" lang="sv-SE" sz="1800" b="0" i="0" u="none" strike="noStrike" kern="1200" cap="none" spc="0" normalizeH="0" baseline="0" noProof="0" dirty="0">
                  <a:ln>
                    <a:noFill/>
                  </a:ln>
                  <a:solidFill>
                    <a:srgbClr val="000000"/>
                  </a:solidFill>
                  <a:effectLst/>
                  <a:uLnTx/>
                  <a:uFillTx/>
                  <a:latin typeface="Calibri"/>
                  <a:ea typeface="+mn-ea"/>
                  <a:cs typeface="+mn-cs"/>
                </a:rPr>
                <a:t>till Omställningsfonden.</a:t>
              </a:r>
            </a:p>
          </p:txBody>
        </p:sp>
      </p:grpSp>
      <p:sp>
        <p:nvSpPr>
          <p:cNvPr id="15" name="textruta 14">
            <a:extLst>
              <a:ext uri="{FF2B5EF4-FFF2-40B4-BE49-F238E27FC236}">
                <a16:creationId xmlns:a16="http://schemas.microsoft.com/office/drawing/2014/main" id="{30891EF7-519E-313E-75A7-90C67A7E4262}"/>
              </a:ext>
            </a:extLst>
          </p:cNvPr>
          <p:cNvSpPr txBox="1"/>
          <p:nvPr/>
        </p:nvSpPr>
        <p:spPr>
          <a:xfrm>
            <a:off x="609598" y="220436"/>
            <a:ext cx="2337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Omställningsstöd</a:t>
            </a:r>
          </a:p>
        </p:txBody>
      </p:sp>
      <p:grpSp>
        <p:nvGrpSpPr>
          <p:cNvPr id="13" name="Grupp 12">
            <a:extLst>
              <a:ext uri="{FF2B5EF4-FFF2-40B4-BE49-F238E27FC236}">
                <a16:creationId xmlns:a16="http://schemas.microsoft.com/office/drawing/2014/main" id="{24F07A39-54D0-C934-9407-881639E4AE28}"/>
              </a:ext>
            </a:extLst>
          </p:cNvPr>
          <p:cNvGrpSpPr/>
          <p:nvPr/>
        </p:nvGrpSpPr>
        <p:grpSpPr>
          <a:xfrm>
            <a:off x="-1" y="0"/>
            <a:ext cx="11493624" cy="2019739"/>
            <a:chOff x="-1" y="0"/>
            <a:chExt cx="11493624" cy="2019739"/>
          </a:xfrm>
        </p:grpSpPr>
        <p:sp>
          <p:nvSpPr>
            <p:cNvPr id="14" name="Rektangel: ett hörn rundat 13">
              <a:extLst>
                <a:ext uri="{FF2B5EF4-FFF2-40B4-BE49-F238E27FC236}">
                  <a16:creationId xmlns:a16="http://schemas.microsoft.com/office/drawing/2014/main" id="{FCD41ECF-2059-1702-0DA1-85175522A0FE}"/>
                </a:ext>
              </a:extLst>
            </p:cNvPr>
            <p:cNvSpPr/>
            <p:nvPr/>
          </p:nvSpPr>
          <p:spPr>
            <a:xfrm flipV="1">
              <a:off x="-1" y="0"/>
              <a:ext cx="3692770" cy="830350"/>
            </a:xfrm>
            <a:prstGeom prst="round1Rect">
              <a:avLst>
                <a:gd name="adj" fmla="val 50000"/>
              </a:avLst>
            </a:prstGeom>
            <a:solidFill>
              <a:srgbClr val="31287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24" name="textruta 23">
              <a:extLst>
                <a:ext uri="{FF2B5EF4-FFF2-40B4-BE49-F238E27FC236}">
                  <a16:creationId xmlns:a16="http://schemas.microsoft.com/office/drawing/2014/main" id="{BFB14AA4-D199-0B1A-62DD-B09449623B49}"/>
                </a:ext>
              </a:extLst>
            </p:cNvPr>
            <p:cNvSpPr txBox="1"/>
            <p:nvPr/>
          </p:nvSpPr>
          <p:spPr>
            <a:xfrm>
              <a:off x="609598" y="220436"/>
              <a:ext cx="29525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Stöd under anställning</a:t>
              </a:r>
            </a:p>
          </p:txBody>
        </p:sp>
        <p:sp>
          <p:nvSpPr>
            <p:cNvPr id="25" name="Rubrik 2">
              <a:extLst>
                <a:ext uri="{FF2B5EF4-FFF2-40B4-BE49-F238E27FC236}">
                  <a16:creationId xmlns:a16="http://schemas.microsoft.com/office/drawing/2014/main" id="{EEF8301D-A08B-5ABD-2695-0D20D2A6CD17}"/>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alibri"/>
                  <a:ea typeface="+mj-ea"/>
                  <a:cs typeface="+mj-cs"/>
                </a:rPr>
                <a:t>Karriär- och studierådgivning</a:t>
              </a:r>
            </a:p>
          </p:txBody>
        </p:sp>
      </p:grpSp>
    </p:spTree>
    <p:extLst>
      <p:ext uri="{BB962C8B-B14F-4D97-AF65-F5344CB8AC3E}">
        <p14:creationId xmlns:p14="http://schemas.microsoft.com/office/powerpoint/2010/main" val="243518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8D35B6D8-7BC5-165C-8390-B606EB2D39A4}"/>
              </a:ext>
            </a:extLst>
          </p:cNvPr>
          <p:cNvGrpSpPr/>
          <p:nvPr/>
        </p:nvGrpSpPr>
        <p:grpSpPr>
          <a:xfrm>
            <a:off x="6886227" y="1845289"/>
            <a:ext cx="3596241" cy="2457925"/>
            <a:chOff x="4539759" y="1845291"/>
            <a:chExt cx="3266002" cy="2457925"/>
          </a:xfrm>
        </p:grpSpPr>
        <p:sp>
          <p:nvSpPr>
            <p:cNvPr id="5" name="Rectangle 28">
              <a:extLst>
                <a:ext uri="{FF2B5EF4-FFF2-40B4-BE49-F238E27FC236}">
                  <a16:creationId xmlns:a16="http://schemas.microsoft.com/office/drawing/2014/main" id="{6263DB47-7410-4E01-BCC5-C18644833555}"/>
                </a:ext>
              </a:extLst>
            </p:cNvPr>
            <p:cNvSpPr/>
            <p:nvPr/>
          </p:nvSpPr>
          <p:spPr>
            <a:xfrm>
              <a:off x="4539759" y="1845291"/>
              <a:ext cx="3266002" cy="2457925"/>
            </a:xfrm>
            <a:prstGeom prst="rect">
              <a:avLst/>
            </a:prstGeom>
            <a:solidFill>
              <a:srgbClr val="EBD113">
                <a:alpha val="3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7" name="textruta 16">
              <a:extLst>
                <a:ext uri="{FF2B5EF4-FFF2-40B4-BE49-F238E27FC236}">
                  <a16:creationId xmlns:a16="http://schemas.microsoft.com/office/drawing/2014/main" id="{27FD81E9-76E5-47A8-8D48-6DF9839AD795}"/>
                </a:ext>
              </a:extLst>
            </p:cNvPr>
            <p:cNvSpPr txBox="1"/>
            <p:nvPr/>
          </p:nvSpPr>
          <p:spPr>
            <a:xfrm>
              <a:off x="4657702" y="2058590"/>
              <a:ext cx="305621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Tillsvidareanställda och tidsbegränsat anställda* inom:</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Region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Kommunalt företag </a:t>
              </a:r>
              <a:br>
                <a:rPr kumimoji="0" lang="sv-SE" sz="1800" b="0"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i Sobona</a:t>
              </a:r>
            </a:p>
            <a:p>
              <a:pPr marL="30162" marR="0" lvl="1"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2" name="Grupp 11">
            <a:extLst>
              <a:ext uri="{FF2B5EF4-FFF2-40B4-BE49-F238E27FC236}">
                <a16:creationId xmlns:a16="http://schemas.microsoft.com/office/drawing/2014/main" id="{E4FAA373-82A0-FF69-14E8-6E0C24BAB3B5}"/>
              </a:ext>
            </a:extLst>
          </p:cNvPr>
          <p:cNvGrpSpPr/>
          <p:nvPr/>
        </p:nvGrpSpPr>
        <p:grpSpPr>
          <a:xfrm>
            <a:off x="6007223" y="4513799"/>
            <a:ext cx="4475245" cy="1716422"/>
            <a:chOff x="8027784" y="4401128"/>
            <a:chExt cx="2700944" cy="2055461"/>
          </a:xfrm>
        </p:grpSpPr>
        <p:sp>
          <p:nvSpPr>
            <p:cNvPr id="7" name="Rectangle 30">
              <a:extLst>
                <a:ext uri="{FF2B5EF4-FFF2-40B4-BE49-F238E27FC236}">
                  <a16:creationId xmlns:a16="http://schemas.microsoft.com/office/drawing/2014/main" id="{8E7DF831-67C9-43E5-BDCC-62C83998FD25}"/>
                </a:ext>
              </a:extLst>
            </p:cNvPr>
            <p:cNvSpPr/>
            <p:nvPr/>
          </p:nvSpPr>
          <p:spPr>
            <a:xfrm>
              <a:off x="8027784" y="4401128"/>
              <a:ext cx="2700944" cy="2055461"/>
            </a:xfrm>
            <a:prstGeom prst="rect">
              <a:avLst/>
            </a:prstGeom>
            <a:solidFill>
              <a:srgbClr val="EBD113">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textruta 18">
              <a:extLst>
                <a:ext uri="{FF2B5EF4-FFF2-40B4-BE49-F238E27FC236}">
                  <a16:creationId xmlns:a16="http://schemas.microsoft.com/office/drawing/2014/main" id="{736C80D1-B189-46A9-BF83-27B6B5752952}"/>
                </a:ext>
              </a:extLst>
            </p:cNvPr>
            <p:cNvSpPr txBox="1"/>
            <p:nvPr/>
          </p:nvSpPr>
          <p:spPr>
            <a:xfrm>
              <a:off x="8132024" y="4710144"/>
              <a:ext cx="2218713" cy="143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Arbetat i genomsnitt:</a:t>
              </a:r>
              <a:br>
                <a:rPr kumimoji="0" lang="sv-SE" sz="1800" b="1"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Minst 16h/v under minst 8 av de senaste 14 åren, och minst 12 av de senaste 24 mån.</a:t>
              </a:r>
            </a:p>
          </p:txBody>
        </p:sp>
      </p:grpSp>
      <p:grpSp>
        <p:nvGrpSpPr>
          <p:cNvPr id="2" name="Grupp 1">
            <a:extLst>
              <a:ext uri="{FF2B5EF4-FFF2-40B4-BE49-F238E27FC236}">
                <a16:creationId xmlns:a16="http://schemas.microsoft.com/office/drawing/2014/main" id="{71BD4A9F-76D1-E827-9645-F326278E756A}"/>
              </a:ext>
            </a:extLst>
          </p:cNvPr>
          <p:cNvGrpSpPr/>
          <p:nvPr/>
        </p:nvGrpSpPr>
        <p:grpSpPr>
          <a:xfrm>
            <a:off x="609599" y="1845289"/>
            <a:ext cx="6021276" cy="2457925"/>
            <a:chOff x="609600" y="1845289"/>
            <a:chExt cx="6740996" cy="4118398"/>
          </a:xfrm>
          <a:solidFill>
            <a:srgbClr val="EBD113"/>
          </a:solidFill>
        </p:grpSpPr>
        <p:sp>
          <p:nvSpPr>
            <p:cNvPr id="4" name="Rectangle 27">
              <a:extLst>
                <a:ext uri="{FF2B5EF4-FFF2-40B4-BE49-F238E27FC236}">
                  <a16:creationId xmlns:a16="http://schemas.microsoft.com/office/drawing/2014/main" id="{79121F42-A02E-4E38-A6F9-6BDF9A9AFF2F}"/>
                </a:ext>
              </a:extLst>
            </p:cNvPr>
            <p:cNvSpPr/>
            <p:nvPr/>
          </p:nvSpPr>
          <p:spPr>
            <a:xfrm>
              <a:off x="609600" y="1845289"/>
              <a:ext cx="6740996" cy="4118398"/>
            </a:xfrm>
            <a:prstGeom prst="rect">
              <a:avLst/>
            </a:prstGeom>
            <a:solidFill>
              <a:srgbClr val="EBD113">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a:ea typeface="+mn-ea"/>
                  <a:cs typeface="+mn-cs"/>
                </a:rPr>
                <a:t> </a:t>
              </a:r>
            </a:p>
          </p:txBody>
        </p:sp>
        <p:sp>
          <p:nvSpPr>
            <p:cNvPr id="23" name="textruta 22">
              <a:extLst>
                <a:ext uri="{FF2B5EF4-FFF2-40B4-BE49-F238E27FC236}">
                  <a16:creationId xmlns:a16="http://schemas.microsoft.com/office/drawing/2014/main" id="{0766115B-1732-4AE5-8B31-BD6E9CEEFED0}"/>
                </a:ext>
              </a:extLst>
            </p:cNvPr>
            <p:cNvSpPr txBox="1"/>
            <p:nvPr/>
          </p:nvSpPr>
          <p:spPr>
            <a:xfrm>
              <a:off x="915111" y="2587017"/>
              <a:ext cx="6321088" cy="281914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160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Omställningsstudiestödet</a:t>
              </a:r>
              <a:r>
                <a:rPr kumimoji="0" lang="sv-SE" sz="1800" b="0" i="0" u="none" strike="noStrike" kern="1200" cap="none" spc="0" normalizeH="0" baseline="0" noProof="0" dirty="0">
                  <a:ln>
                    <a:noFill/>
                  </a:ln>
                  <a:solidFill>
                    <a:srgbClr val="000000"/>
                  </a:solidFill>
                  <a:effectLst/>
                  <a:uLnTx/>
                  <a:uFillTx/>
                  <a:latin typeface="Calibri"/>
                  <a:ea typeface="+mn-ea"/>
                  <a:cs typeface="+mn-cs"/>
                </a:rPr>
                <a:t>: är statligt finansierat och hanteras av CSN. Omställningsfonden kan lämna yttrande.</a:t>
              </a:r>
            </a:p>
            <a:p>
              <a:pPr marL="0" marR="0" lvl="0" indent="0" algn="l" defTabSz="914400" rtl="0" eaLnBrk="1" fontAlgn="auto" latinLnBrk="0" hangingPunct="1">
                <a:lnSpc>
                  <a:spcPct val="100000"/>
                </a:lnSpc>
                <a:spcBef>
                  <a:spcPts val="160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Flera olika typer av kollektivavtalade studiestöd som Omställningsfonden kan bevilja: </a:t>
              </a:r>
              <a:br>
                <a:rPr kumimoji="0" lang="sv-SE" sz="1800" b="0" i="0" u="none" strike="noStrike" kern="1200" cap="none" spc="0" normalizeH="0" baseline="0" noProof="0" dirty="0">
                  <a:ln>
                    <a:noFill/>
                  </a:ln>
                  <a:solidFill>
                    <a:srgbClr val="000000"/>
                  </a:solidFill>
                  <a:effectLst/>
                  <a:uLnTx/>
                  <a:uFillTx/>
                  <a:latin typeface="Calibri"/>
                  <a:ea typeface="+mn-ea"/>
                  <a:cs typeface="+mn-cs"/>
                </a:rPr>
              </a:br>
              <a:r>
                <a:rPr kumimoji="0" lang="sv-SE" sz="1800" b="1" i="0" u="none" strike="noStrike" kern="1200" cap="none" spc="0" normalizeH="0" baseline="0" noProof="0" dirty="0">
                  <a:ln>
                    <a:noFill/>
                  </a:ln>
                  <a:solidFill>
                    <a:srgbClr val="000000"/>
                  </a:solidFill>
                  <a:effectLst/>
                  <a:uLnTx/>
                  <a:uFillTx/>
                  <a:latin typeface="Calibri"/>
                  <a:ea typeface="+mn-ea"/>
                  <a:cs typeface="+mn-cs"/>
                </a:rPr>
                <a:t>kortvarigt-, kompletterande- och förlängt studiestöd.</a:t>
              </a:r>
            </a:p>
          </p:txBody>
        </p:sp>
      </p:grpSp>
      <p:grpSp>
        <p:nvGrpSpPr>
          <p:cNvPr id="8" name="Grupp 7">
            <a:extLst>
              <a:ext uri="{FF2B5EF4-FFF2-40B4-BE49-F238E27FC236}">
                <a16:creationId xmlns:a16="http://schemas.microsoft.com/office/drawing/2014/main" id="{0FC450D0-DE26-B9DC-7317-D8CABCE7F47A}"/>
              </a:ext>
            </a:extLst>
          </p:cNvPr>
          <p:cNvGrpSpPr/>
          <p:nvPr/>
        </p:nvGrpSpPr>
        <p:grpSpPr>
          <a:xfrm>
            <a:off x="609600" y="4513799"/>
            <a:ext cx="5142271" cy="1716422"/>
            <a:chOff x="4397338" y="4740167"/>
            <a:chExt cx="3728548" cy="1716422"/>
          </a:xfrm>
        </p:grpSpPr>
        <p:sp>
          <p:nvSpPr>
            <p:cNvPr id="9" name="Rectangle 30">
              <a:extLst>
                <a:ext uri="{FF2B5EF4-FFF2-40B4-BE49-F238E27FC236}">
                  <a16:creationId xmlns:a16="http://schemas.microsoft.com/office/drawing/2014/main" id="{C74BD250-7FC7-2B9E-53D9-D8FA3284C3DF}"/>
                </a:ext>
              </a:extLst>
            </p:cNvPr>
            <p:cNvSpPr/>
            <p:nvPr/>
          </p:nvSpPr>
          <p:spPr>
            <a:xfrm>
              <a:off x="4397338" y="4740167"/>
              <a:ext cx="3728548" cy="1716422"/>
            </a:xfrm>
            <a:prstGeom prst="rect">
              <a:avLst/>
            </a:prstGeom>
            <a:solidFill>
              <a:srgbClr val="EBD113">
                <a:alpha val="3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textruta 9">
              <a:extLst>
                <a:ext uri="{FF2B5EF4-FFF2-40B4-BE49-F238E27FC236}">
                  <a16:creationId xmlns:a16="http://schemas.microsoft.com/office/drawing/2014/main" id="{9417ABBA-0D05-108D-AF36-74F8EC87D910}"/>
                </a:ext>
              </a:extLst>
            </p:cNvPr>
            <p:cNvSpPr txBox="1"/>
            <p:nvPr/>
          </p:nvSpPr>
          <p:spPr>
            <a:xfrm>
              <a:off x="4595205" y="4998213"/>
              <a:ext cx="348066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Medarbetaren ansöker själv om kollektivavtalade studiestöd till Omställningsfonden.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Omställningsstudiestöd ansöker medarbetaren om direkt till CSN.</a:t>
              </a:r>
            </a:p>
          </p:txBody>
        </p:sp>
      </p:grpSp>
      <p:sp>
        <p:nvSpPr>
          <p:cNvPr id="15" name="textruta 14">
            <a:extLst>
              <a:ext uri="{FF2B5EF4-FFF2-40B4-BE49-F238E27FC236}">
                <a16:creationId xmlns:a16="http://schemas.microsoft.com/office/drawing/2014/main" id="{30891EF7-519E-313E-75A7-90C67A7E4262}"/>
              </a:ext>
            </a:extLst>
          </p:cNvPr>
          <p:cNvSpPr txBox="1"/>
          <p:nvPr/>
        </p:nvSpPr>
        <p:spPr>
          <a:xfrm>
            <a:off x="609598" y="220436"/>
            <a:ext cx="2337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Omställningsstöd</a:t>
            </a:r>
          </a:p>
        </p:txBody>
      </p:sp>
      <p:sp>
        <p:nvSpPr>
          <p:cNvPr id="25" name="Rubrik 2">
            <a:extLst>
              <a:ext uri="{FF2B5EF4-FFF2-40B4-BE49-F238E27FC236}">
                <a16:creationId xmlns:a16="http://schemas.microsoft.com/office/drawing/2014/main" id="{EEF8301D-A08B-5ABD-2695-0D20D2A6CD17}"/>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alibri"/>
                <a:ea typeface="+mj-ea"/>
                <a:cs typeface="+mj-cs"/>
              </a:rPr>
              <a:t>Studiestöd</a:t>
            </a:r>
          </a:p>
        </p:txBody>
      </p:sp>
      <p:sp>
        <p:nvSpPr>
          <p:cNvPr id="16" name="Rektangel: ett hörn rundat 15">
            <a:extLst>
              <a:ext uri="{FF2B5EF4-FFF2-40B4-BE49-F238E27FC236}">
                <a16:creationId xmlns:a16="http://schemas.microsoft.com/office/drawing/2014/main" id="{D9D3A5F7-D800-1B97-4C58-2233EE038FFB}"/>
              </a:ext>
            </a:extLst>
          </p:cNvPr>
          <p:cNvSpPr/>
          <p:nvPr/>
        </p:nvSpPr>
        <p:spPr>
          <a:xfrm flipV="1">
            <a:off x="-1" y="0"/>
            <a:ext cx="3692770" cy="830350"/>
          </a:xfrm>
          <a:prstGeom prst="round1Rect">
            <a:avLst>
              <a:gd name="adj" fmla="val 50000"/>
            </a:avLst>
          </a:prstGeom>
          <a:solidFill>
            <a:srgbClr val="31287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8" name="textruta 17">
            <a:extLst>
              <a:ext uri="{FF2B5EF4-FFF2-40B4-BE49-F238E27FC236}">
                <a16:creationId xmlns:a16="http://schemas.microsoft.com/office/drawing/2014/main" id="{88E0AFEF-9562-257F-BFE1-CDC713DED46B}"/>
              </a:ext>
            </a:extLst>
          </p:cNvPr>
          <p:cNvSpPr txBox="1"/>
          <p:nvPr/>
        </p:nvSpPr>
        <p:spPr>
          <a:xfrm>
            <a:off x="609598" y="220436"/>
            <a:ext cx="29525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Stöd under anställning</a:t>
            </a:r>
          </a:p>
        </p:txBody>
      </p:sp>
    </p:spTree>
    <p:extLst>
      <p:ext uri="{BB962C8B-B14F-4D97-AF65-F5344CB8AC3E}">
        <p14:creationId xmlns:p14="http://schemas.microsoft.com/office/powerpoint/2010/main" val="267283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0AA69F7-6F37-4753-8CEB-A1E0E46A5F98}"/>
              </a:ext>
            </a:extLst>
          </p:cNvPr>
          <p:cNvSpPr txBox="1"/>
          <p:nvPr/>
        </p:nvSpPr>
        <p:spPr>
          <a:xfrm>
            <a:off x="747881" y="3560989"/>
            <a:ext cx="10834519" cy="193899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sz="4000" dirty="0">
                <a:latin typeface="+mj-lt"/>
              </a:rPr>
              <a:t>Tilda </a:t>
            </a:r>
            <a:r>
              <a:rPr lang="sv-SE" sz="4000" dirty="0" err="1">
                <a:latin typeface="+mj-lt"/>
              </a:rPr>
              <a:t>Zerat</a:t>
            </a:r>
            <a:r>
              <a:rPr lang="sv-SE" sz="4000" dirty="0">
                <a:latin typeface="+mj-lt"/>
              </a:rPr>
              <a:t> </a:t>
            </a:r>
            <a:r>
              <a:rPr lang="sv-SE" sz="4000" dirty="0" err="1">
                <a:latin typeface="+mj-lt"/>
              </a:rPr>
              <a:t>Dorji</a:t>
            </a:r>
            <a:r>
              <a:rPr lang="sv-SE" sz="4000" dirty="0">
                <a:latin typeface="+mj-lt"/>
              </a:rPr>
              <a:t>, HR-strateg </a:t>
            </a:r>
          </a:p>
          <a:p>
            <a:pPr marL="0" marR="0" lvl="0" indent="0" defTabSz="914400" rtl="0" eaLnBrk="1" fontAlgn="auto" latinLnBrk="0" hangingPunct="1">
              <a:lnSpc>
                <a:spcPct val="100000"/>
              </a:lnSpc>
              <a:spcBef>
                <a:spcPts val="0"/>
              </a:spcBef>
              <a:spcAft>
                <a:spcPts val="0"/>
              </a:spcAft>
              <a:buClrTx/>
              <a:buSzTx/>
              <a:buFontTx/>
              <a:buNone/>
              <a:tabLst/>
              <a:defRPr/>
            </a:pPr>
            <a:r>
              <a:rPr lang="sv-SE" sz="4000" b="0" i="0" dirty="0">
                <a:effectLst/>
                <a:latin typeface="+mj-lt"/>
              </a:rPr>
              <a:t>inriktning lönebildning och </a:t>
            </a:r>
          </a:p>
          <a:p>
            <a:pPr marL="0" marR="0" lvl="0" indent="0" defTabSz="914400" rtl="0" eaLnBrk="1" fontAlgn="auto" latinLnBrk="0" hangingPunct="1">
              <a:lnSpc>
                <a:spcPct val="100000"/>
              </a:lnSpc>
              <a:spcBef>
                <a:spcPts val="0"/>
              </a:spcBef>
              <a:spcAft>
                <a:spcPts val="0"/>
              </a:spcAft>
              <a:buClrTx/>
              <a:buSzTx/>
              <a:buFontTx/>
              <a:buNone/>
              <a:tabLst/>
              <a:defRPr/>
            </a:pPr>
            <a:r>
              <a:rPr lang="sv-SE" sz="4000" b="0" i="0" dirty="0">
                <a:effectLst/>
                <a:latin typeface="+mj-lt"/>
              </a:rPr>
              <a:t>kompetensförsörjning </a:t>
            </a:r>
            <a:endParaRPr kumimoji="0" lang="sv-SE" sz="4000" b="0" i="0" u="none" strike="noStrike" kern="1200" cap="none" spc="0" normalizeH="0" baseline="0" noProof="0" dirty="0">
              <a:ln>
                <a:noFill/>
              </a:ln>
              <a:solidFill>
                <a:schemeClr val="accent1"/>
              </a:solidFill>
              <a:effectLst/>
              <a:uLnTx/>
              <a:uFillTx/>
              <a:latin typeface="Calibri Light"/>
              <a:ea typeface="+mn-ea"/>
              <a:cs typeface="+mn-cs"/>
            </a:endParaRPr>
          </a:p>
        </p:txBody>
      </p:sp>
      <p:sp>
        <p:nvSpPr>
          <p:cNvPr id="6" name="Rektangel: ett hörn rundat 5">
            <a:extLst>
              <a:ext uri="{FF2B5EF4-FFF2-40B4-BE49-F238E27FC236}">
                <a16:creationId xmlns:a16="http://schemas.microsoft.com/office/drawing/2014/main" id="{2DC8971C-C8C5-CB88-CD4C-63869DD971E2}"/>
              </a:ext>
            </a:extLst>
          </p:cNvPr>
          <p:cNvSpPr/>
          <p:nvPr/>
        </p:nvSpPr>
        <p:spPr>
          <a:xfrm flipV="1">
            <a:off x="-10791"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9" name="textruta 8">
            <a:extLst>
              <a:ext uri="{FF2B5EF4-FFF2-40B4-BE49-F238E27FC236}">
                <a16:creationId xmlns:a16="http://schemas.microsoft.com/office/drawing/2014/main" id="{F99F63DB-52FC-342E-879A-C94AAF7B9DB7}"/>
              </a:ext>
            </a:extLst>
          </p:cNvPr>
          <p:cNvSpPr txBox="1"/>
          <p:nvPr/>
        </p:nvSpPr>
        <p:spPr>
          <a:xfrm>
            <a:off x="609598" y="220436"/>
            <a:ext cx="33337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FFFFFF"/>
                </a:solidFill>
                <a:effectLst/>
                <a:uLnTx/>
                <a:uFillTx/>
                <a:latin typeface="Calibri Light"/>
                <a:ea typeface="+mn-ea"/>
                <a:cs typeface="+mn-cs"/>
              </a:rPr>
              <a:t>Om Omställningsfonden</a:t>
            </a:r>
          </a:p>
        </p:txBody>
      </p:sp>
      <p:sp>
        <p:nvSpPr>
          <p:cNvPr id="11" name="Rubrik 2">
            <a:extLst>
              <a:ext uri="{FF2B5EF4-FFF2-40B4-BE49-F238E27FC236}">
                <a16:creationId xmlns:a16="http://schemas.microsoft.com/office/drawing/2014/main" id="{2BB7565B-6C15-F864-A92A-AB24B2D2A82E}"/>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sv-SE" sz="3200" i="0" dirty="0">
                <a:effectLst/>
                <a:latin typeface="+mj-lt"/>
              </a:rPr>
              <a:t>Jönköpings kommun</a:t>
            </a:r>
            <a:endParaRPr kumimoji="0" lang="sv-SE" sz="3200" i="0" u="none" strike="noStrike" kern="1200" cap="none" spc="0" normalizeH="0" baseline="0" noProof="0" dirty="0">
              <a:ln>
                <a:noFill/>
              </a:ln>
              <a:solidFill>
                <a:srgbClr val="000000"/>
              </a:solidFill>
              <a:effectLst/>
              <a:uLnTx/>
              <a:uFillTx/>
              <a:latin typeface="Calibri"/>
              <a:ea typeface="+mj-ea"/>
              <a:cs typeface="+mj-cs"/>
            </a:endParaRPr>
          </a:p>
        </p:txBody>
      </p:sp>
      <p:pic>
        <p:nvPicPr>
          <p:cNvPr id="12" name="Bildobjekt 11" descr="En bild som visar Människoansikte, text, glasögon, leende&#10;&#10;Automatiskt genererad beskrivning">
            <a:extLst>
              <a:ext uri="{FF2B5EF4-FFF2-40B4-BE49-F238E27FC236}">
                <a16:creationId xmlns:a16="http://schemas.microsoft.com/office/drawing/2014/main" id="{047C598E-4329-84F2-C654-731D951BA27D}"/>
              </a:ext>
            </a:extLst>
          </p:cNvPr>
          <p:cNvPicPr>
            <a:picLocks noChangeAspect="1"/>
          </p:cNvPicPr>
          <p:nvPr/>
        </p:nvPicPr>
        <p:blipFill rotWithShape="1">
          <a:blip r:embed="rId3">
            <a:extLst>
              <a:ext uri="{28A0092B-C50C-407E-A947-70E740481C1C}">
                <a14:useLocalDpi xmlns:a14="http://schemas.microsoft.com/office/drawing/2010/main" val="0"/>
              </a:ext>
            </a:extLst>
          </a:blip>
          <a:srcRect l="34607" t="17887" r="34499" b="18536"/>
          <a:stretch/>
        </p:blipFill>
        <p:spPr>
          <a:xfrm>
            <a:off x="8184994" y="682101"/>
            <a:ext cx="2118733" cy="4360127"/>
          </a:xfrm>
          <a:prstGeom prst="rect">
            <a:avLst/>
          </a:prstGeom>
        </p:spPr>
      </p:pic>
    </p:spTree>
    <p:extLst>
      <p:ext uri="{BB962C8B-B14F-4D97-AF65-F5344CB8AC3E}">
        <p14:creationId xmlns:p14="http://schemas.microsoft.com/office/powerpoint/2010/main" val="342171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8">
            <a:extLst>
              <a:ext uri="{FF2B5EF4-FFF2-40B4-BE49-F238E27FC236}">
                <a16:creationId xmlns:a16="http://schemas.microsoft.com/office/drawing/2014/main" id="{4DE8533C-B5E5-4F91-A381-FD0913A3E75A}"/>
              </a:ext>
            </a:extLst>
          </p:cNvPr>
          <p:cNvSpPr/>
          <p:nvPr/>
        </p:nvSpPr>
        <p:spPr>
          <a:xfrm>
            <a:off x="7758528" y="1867575"/>
            <a:ext cx="3381420" cy="429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0031106C-B40C-4989-8682-9A4C11888812}"/>
              </a:ext>
            </a:extLst>
          </p:cNvPr>
          <p:cNvSpPr>
            <a:spLocks noGrp="1"/>
          </p:cNvSpPr>
          <p:nvPr>
            <p:ph type="title"/>
          </p:nvPr>
        </p:nvSpPr>
        <p:spPr/>
        <p:txBody>
          <a:bodyPr/>
          <a:lstStyle/>
          <a:p>
            <a:r>
              <a:rPr lang="sv-SE" sz="3200" dirty="0"/>
              <a:t>Frågor eller andra funderingar?</a:t>
            </a:r>
            <a:endParaRPr lang="sv-SE" dirty="0"/>
          </a:p>
        </p:txBody>
      </p:sp>
      <p:sp>
        <p:nvSpPr>
          <p:cNvPr id="6" name="Platshållare för text 5">
            <a:extLst>
              <a:ext uri="{FF2B5EF4-FFF2-40B4-BE49-F238E27FC236}">
                <a16:creationId xmlns:a16="http://schemas.microsoft.com/office/drawing/2014/main" id="{FC443855-3078-4CCF-99C7-8388FFB61A98}"/>
              </a:ext>
            </a:extLst>
          </p:cNvPr>
          <p:cNvSpPr>
            <a:spLocks noGrp="1"/>
          </p:cNvSpPr>
          <p:nvPr>
            <p:ph type="body" sz="quarter" idx="73"/>
          </p:nvPr>
        </p:nvSpPr>
        <p:spPr/>
        <p:txBody>
          <a:bodyPr/>
          <a:lstStyle/>
          <a:p>
            <a:r>
              <a:rPr lang="sv-SE" sz="1600" b="0" dirty="0">
                <a:solidFill>
                  <a:schemeClr val="tx1"/>
                </a:solidFill>
              </a:rPr>
              <a:t>Rådgivare – Jönköpings län </a:t>
            </a:r>
            <a:br>
              <a:rPr lang="sv-SE" sz="1600" dirty="0">
                <a:solidFill>
                  <a:schemeClr val="tx1"/>
                </a:solidFill>
              </a:rPr>
            </a:br>
            <a:r>
              <a:rPr lang="sv-SE" sz="1600" b="0" dirty="0">
                <a:solidFill>
                  <a:schemeClr val="tx1"/>
                </a:solidFill>
              </a:rPr>
              <a:t>072-564 79 51</a:t>
            </a:r>
          </a:p>
          <a:p>
            <a:r>
              <a:rPr lang="sv-SE" dirty="0">
                <a:solidFill>
                  <a:schemeClr val="accent1"/>
                </a:solidFill>
                <a:hlinkClick r:id="rId3"/>
              </a:rPr>
              <a:t>h</a:t>
            </a:r>
            <a:r>
              <a:rPr lang="sv-SE" sz="1600" b="0" dirty="0">
                <a:solidFill>
                  <a:schemeClr val="accent1"/>
                </a:solidFill>
                <a:hlinkClick r:id="rId3"/>
              </a:rPr>
              <a:t>enrik.gustavsson@omstallningsfonden.se</a:t>
            </a:r>
            <a:endParaRPr lang="sv-SE" dirty="0"/>
          </a:p>
        </p:txBody>
      </p:sp>
      <p:sp>
        <p:nvSpPr>
          <p:cNvPr id="7" name="Platshållare för text 6">
            <a:extLst>
              <a:ext uri="{FF2B5EF4-FFF2-40B4-BE49-F238E27FC236}">
                <a16:creationId xmlns:a16="http://schemas.microsoft.com/office/drawing/2014/main" id="{0FF13E68-7735-48A7-80AC-8813EBE70897}"/>
              </a:ext>
            </a:extLst>
          </p:cNvPr>
          <p:cNvSpPr>
            <a:spLocks noGrp="1"/>
          </p:cNvSpPr>
          <p:nvPr>
            <p:ph type="body" sz="quarter" idx="72"/>
          </p:nvPr>
        </p:nvSpPr>
        <p:spPr/>
        <p:txBody>
          <a:bodyPr/>
          <a:lstStyle/>
          <a:p>
            <a:r>
              <a:rPr lang="sv-SE" dirty="0"/>
              <a:t>Henrik Gustavsson</a:t>
            </a:r>
          </a:p>
        </p:txBody>
      </p:sp>
      <p:sp>
        <p:nvSpPr>
          <p:cNvPr id="8" name="Platshållare för text 7">
            <a:extLst>
              <a:ext uri="{FF2B5EF4-FFF2-40B4-BE49-F238E27FC236}">
                <a16:creationId xmlns:a16="http://schemas.microsoft.com/office/drawing/2014/main" id="{4B7FC0AB-CD75-4DEA-A316-F461410972D9}"/>
              </a:ext>
            </a:extLst>
          </p:cNvPr>
          <p:cNvSpPr>
            <a:spLocks noGrp="1"/>
          </p:cNvSpPr>
          <p:nvPr>
            <p:ph type="body" sz="quarter" idx="112"/>
          </p:nvPr>
        </p:nvSpPr>
        <p:spPr/>
        <p:txBody>
          <a:bodyPr/>
          <a:lstStyle/>
          <a:p>
            <a:r>
              <a:rPr lang="sv-SE"/>
              <a:t>Rådgivare </a:t>
            </a:r>
            <a:r>
              <a:rPr lang="sv-SE" dirty="0"/>
              <a:t>– Jönköpings län </a:t>
            </a:r>
            <a:br>
              <a:rPr lang="sv-SE" dirty="0"/>
            </a:br>
            <a:r>
              <a:rPr lang="sv-SE" dirty="0"/>
              <a:t>073-035 27 48</a:t>
            </a:r>
            <a:br>
              <a:rPr lang="sv-SE" dirty="0"/>
            </a:br>
            <a:r>
              <a:rPr lang="sv-SE" dirty="0">
                <a:hlinkClick r:id="rId4"/>
              </a:rPr>
              <a:t>niclas.osterberg@omstallningsfonden.se</a:t>
            </a:r>
            <a:r>
              <a:rPr lang="sv-SE" dirty="0"/>
              <a:t> </a:t>
            </a:r>
          </a:p>
        </p:txBody>
      </p:sp>
      <p:sp>
        <p:nvSpPr>
          <p:cNvPr id="12" name="textruta 11">
            <a:extLst>
              <a:ext uri="{FF2B5EF4-FFF2-40B4-BE49-F238E27FC236}">
                <a16:creationId xmlns:a16="http://schemas.microsoft.com/office/drawing/2014/main" id="{9106B5DF-5F77-43BC-A245-6A61991692A3}"/>
              </a:ext>
            </a:extLst>
          </p:cNvPr>
          <p:cNvSpPr txBox="1"/>
          <p:nvPr/>
        </p:nvSpPr>
        <p:spPr>
          <a:xfrm>
            <a:off x="7804915" y="898622"/>
            <a:ext cx="3295210" cy="707886"/>
          </a:xfrm>
          <a:prstGeom prst="rect">
            <a:avLst/>
          </a:prstGeom>
          <a:noFill/>
        </p:spPr>
        <p:txBody>
          <a:bodyPr wrap="square">
            <a:spAutoFit/>
          </a:bodyPr>
          <a:lstStyle/>
          <a:p>
            <a:r>
              <a:rPr lang="sv-SE" sz="2000" dirty="0">
                <a:latin typeface="+mj-lt"/>
              </a:rPr>
              <a:t>Telefon växel: </a:t>
            </a:r>
            <a:r>
              <a:rPr lang="sv-SE" sz="2000" dirty="0">
                <a:solidFill>
                  <a:srgbClr val="22B2A6"/>
                </a:solidFill>
                <a:latin typeface="+mj-lt"/>
              </a:rPr>
              <a:t>08-452 79 98</a:t>
            </a:r>
          </a:p>
          <a:p>
            <a:r>
              <a:rPr lang="sv-SE" sz="2000" b="0" dirty="0">
                <a:solidFill>
                  <a:schemeClr val="accent1"/>
                </a:solidFill>
                <a:hlinkClick r:id="rId5">
                  <a:extLst>
                    <a:ext uri="{A12FA001-AC4F-418D-AE19-62706E023703}">
                      <ahyp:hlinkClr xmlns:ahyp="http://schemas.microsoft.com/office/drawing/2018/hyperlinkcolor" val="tx"/>
                    </a:ext>
                  </a:extLst>
                </a:hlinkClick>
              </a:rPr>
              <a:t>info@omstallningsfonden.se</a:t>
            </a:r>
            <a:endParaRPr lang="sv-SE" sz="2000" dirty="0">
              <a:solidFill>
                <a:schemeClr val="accent1"/>
              </a:solidFill>
            </a:endParaRPr>
          </a:p>
        </p:txBody>
      </p:sp>
      <p:pic>
        <p:nvPicPr>
          <p:cNvPr id="18" name="Bildobjekt 17" descr="Logo-2C-128px-TM.png">
            <a:extLst>
              <a:ext uri="{FF2B5EF4-FFF2-40B4-BE49-F238E27FC236}">
                <a16:creationId xmlns:a16="http://schemas.microsoft.com/office/drawing/2014/main" id="{B543A8EE-B5BC-4804-ACB3-8370F52638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89724" y="3877380"/>
            <a:ext cx="562575" cy="504741"/>
          </a:xfrm>
          <a:prstGeom prst="rect">
            <a:avLst/>
          </a:prstGeom>
        </p:spPr>
      </p:pic>
      <p:pic>
        <p:nvPicPr>
          <p:cNvPr id="19" name="Bildobjekt 18" descr="FB-f.png">
            <a:extLst>
              <a:ext uri="{FF2B5EF4-FFF2-40B4-BE49-F238E27FC236}">
                <a16:creationId xmlns:a16="http://schemas.microsoft.com/office/drawing/2014/main" id="{5BF60342-A874-4911-B428-109D151854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2917" y="4674648"/>
            <a:ext cx="504741" cy="504741"/>
          </a:xfrm>
          <a:prstGeom prst="rect">
            <a:avLst/>
          </a:prstGeom>
        </p:spPr>
      </p:pic>
      <p:pic>
        <p:nvPicPr>
          <p:cNvPr id="20" name="Bildobjekt 19">
            <a:extLst>
              <a:ext uri="{FF2B5EF4-FFF2-40B4-BE49-F238E27FC236}">
                <a16:creationId xmlns:a16="http://schemas.microsoft.com/office/drawing/2014/main" id="{83BAF747-79BB-40C6-AF04-873F5C9E3B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99753" y="3226775"/>
            <a:ext cx="502309" cy="376581"/>
          </a:xfrm>
          <a:prstGeom prst="rect">
            <a:avLst/>
          </a:prstGeom>
        </p:spPr>
      </p:pic>
      <p:pic>
        <p:nvPicPr>
          <p:cNvPr id="21" name="Bildobjekt 20">
            <a:extLst>
              <a:ext uri="{FF2B5EF4-FFF2-40B4-BE49-F238E27FC236}">
                <a16:creationId xmlns:a16="http://schemas.microsoft.com/office/drawing/2014/main" id="{2EB6E4B6-7B81-4177-8B63-03D4EE6477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89725" y="2499988"/>
            <a:ext cx="510418" cy="510418"/>
          </a:xfrm>
          <a:prstGeom prst="rect">
            <a:avLst/>
          </a:prstGeom>
        </p:spPr>
      </p:pic>
      <p:sp>
        <p:nvSpPr>
          <p:cNvPr id="23" name="textruta 22">
            <a:extLst>
              <a:ext uri="{FF2B5EF4-FFF2-40B4-BE49-F238E27FC236}">
                <a16:creationId xmlns:a16="http://schemas.microsoft.com/office/drawing/2014/main" id="{5C120382-9C41-424B-8D4D-1F32792B9365}"/>
              </a:ext>
            </a:extLst>
          </p:cNvPr>
          <p:cNvSpPr txBox="1"/>
          <p:nvPr/>
        </p:nvSpPr>
        <p:spPr>
          <a:xfrm>
            <a:off x="8589493" y="2646599"/>
            <a:ext cx="2076081" cy="297517"/>
          </a:xfrm>
          <a:prstGeom prst="rect">
            <a:avLst/>
          </a:prstGeom>
          <a:noFill/>
        </p:spPr>
        <p:txBody>
          <a:bodyPr wrap="square">
            <a:spAutoFit/>
          </a:bodyPr>
          <a:lstStyle/>
          <a:p>
            <a:r>
              <a:rPr lang="en-GB" sz="2000" baseline="30000" dirty="0">
                <a:latin typeface="+mj-lt"/>
                <a:hlinkClick r:id="rId10"/>
              </a:rPr>
              <a:t>omstallningsfonden.se</a:t>
            </a:r>
            <a:endParaRPr lang="en-GB" sz="2000" baseline="30000" dirty="0">
              <a:latin typeface="+mj-lt"/>
            </a:endParaRPr>
          </a:p>
        </p:txBody>
      </p:sp>
      <p:sp>
        <p:nvSpPr>
          <p:cNvPr id="24" name="textruta 23">
            <a:extLst>
              <a:ext uri="{FF2B5EF4-FFF2-40B4-BE49-F238E27FC236}">
                <a16:creationId xmlns:a16="http://schemas.microsoft.com/office/drawing/2014/main" id="{8D14584D-78C1-493B-AAA0-BC1DA26D79F9}"/>
              </a:ext>
            </a:extLst>
          </p:cNvPr>
          <p:cNvSpPr txBox="1"/>
          <p:nvPr/>
        </p:nvSpPr>
        <p:spPr>
          <a:xfrm>
            <a:off x="8622624" y="3225101"/>
            <a:ext cx="2076081" cy="502702"/>
          </a:xfrm>
          <a:prstGeom prst="rect">
            <a:avLst/>
          </a:prstGeom>
          <a:noFill/>
        </p:spPr>
        <p:txBody>
          <a:bodyPr wrap="square">
            <a:spAutoFit/>
          </a:bodyPr>
          <a:lstStyle/>
          <a:p>
            <a:r>
              <a:rPr lang="sv-SE" sz="2000" baseline="30000">
                <a:latin typeface="+mj-lt"/>
                <a:hlinkClick r:id="rId11"/>
              </a:rPr>
              <a:t>Anmäl dig till vårt nyhetsbrev på hemsidan</a:t>
            </a:r>
            <a:endParaRPr lang="sv-SE" sz="2000" baseline="30000">
              <a:latin typeface="+mj-lt"/>
            </a:endParaRPr>
          </a:p>
        </p:txBody>
      </p:sp>
      <p:sp>
        <p:nvSpPr>
          <p:cNvPr id="25" name="textruta 24">
            <a:extLst>
              <a:ext uri="{FF2B5EF4-FFF2-40B4-BE49-F238E27FC236}">
                <a16:creationId xmlns:a16="http://schemas.microsoft.com/office/drawing/2014/main" id="{B1D3416C-C7AE-4291-8B53-B6F0F2BCF078}"/>
              </a:ext>
            </a:extLst>
          </p:cNvPr>
          <p:cNvSpPr txBox="1"/>
          <p:nvPr/>
        </p:nvSpPr>
        <p:spPr>
          <a:xfrm>
            <a:off x="8622624" y="3918452"/>
            <a:ext cx="1794233" cy="502702"/>
          </a:xfrm>
          <a:prstGeom prst="rect">
            <a:avLst/>
          </a:prstGeom>
          <a:noFill/>
        </p:spPr>
        <p:txBody>
          <a:bodyPr wrap="square">
            <a:spAutoFit/>
          </a:bodyPr>
          <a:lstStyle/>
          <a:p>
            <a:r>
              <a:rPr lang="en-GB" sz="2000" baseline="30000">
                <a:latin typeface="+mj-lt"/>
                <a:hlinkClick r:id="rId12"/>
              </a:rPr>
              <a:t>linkedin.com/company/omstallningsfonden</a:t>
            </a:r>
            <a:endParaRPr lang="en-GB" sz="2000" baseline="30000">
              <a:latin typeface="+mj-lt"/>
            </a:endParaRPr>
          </a:p>
        </p:txBody>
      </p:sp>
      <p:sp>
        <p:nvSpPr>
          <p:cNvPr id="26" name="textruta 25">
            <a:extLst>
              <a:ext uri="{FF2B5EF4-FFF2-40B4-BE49-F238E27FC236}">
                <a16:creationId xmlns:a16="http://schemas.microsoft.com/office/drawing/2014/main" id="{30AF6709-64F3-4D8F-A7C6-377B642C71A9}"/>
              </a:ext>
            </a:extLst>
          </p:cNvPr>
          <p:cNvSpPr txBox="1"/>
          <p:nvPr/>
        </p:nvSpPr>
        <p:spPr>
          <a:xfrm>
            <a:off x="8671016" y="4741455"/>
            <a:ext cx="2548626" cy="502702"/>
          </a:xfrm>
          <a:prstGeom prst="rect">
            <a:avLst/>
          </a:prstGeom>
          <a:noFill/>
        </p:spPr>
        <p:txBody>
          <a:bodyPr wrap="square">
            <a:spAutoFit/>
          </a:bodyPr>
          <a:lstStyle/>
          <a:p>
            <a:r>
              <a:rPr lang="en-GB" sz="2000" baseline="30000">
                <a:latin typeface="+mj-lt"/>
                <a:hlinkClick r:id="" action="ppaction://noaction"/>
              </a:rPr>
              <a:t>facebook.com/</a:t>
            </a:r>
          </a:p>
          <a:p>
            <a:r>
              <a:rPr lang="en-GB" sz="2000" baseline="30000">
                <a:latin typeface="+mj-lt"/>
                <a:hlinkClick r:id="" action="ppaction://noaction"/>
              </a:rPr>
              <a:t>Omstallningsfonden</a:t>
            </a:r>
            <a:endParaRPr lang="en-GB" sz="2000" baseline="30000">
              <a:latin typeface="+mj-lt"/>
            </a:endParaRPr>
          </a:p>
        </p:txBody>
      </p:sp>
      <p:pic>
        <p:nvPicPr>
          <p:cNvPr id="2050" name="Picture 2" descr="YouTube (channel) - Wikipedia">
            <a:extLst>
              <a:ext uri="{FF2B5EF4-FFF2-40B4-BE49-F238E27FC236}">
                <a16:creationId xmlns:a16="http://schemas.microsoft.com/office/drawing/2014/main" id="{FF86949C-3EE4-4B20-B42B-0527128F12B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912" t="21088" r="9966" b="23127"/>
          <a:stretch/>
        </p:blipFill>
        <p:spPr bwMode="auto">
          <a:xfrm>
            <a:off x="7937917" y="5421220"/>
            <a:ext cx="733099" cy="5104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ruta 28">
            <a:extLst>
              <a:ext uri="{FF2B5EF4-FFF2-40B4-BE49-F238E27FC236}">
                <a16:creationId xmlns:a16="http://schemas.microsoft.com/office/drawing/2014/main" id="{FCD0F96B-0524-4C19-BA95-06E5C110FA13}"/>
              </a:ext>
            </a:extLst>
          </p:cNvPr>
          <p:cNvSpPr txBox="1"/>
          <p:nvPr/>
        </p:nvSpPr>
        <p:spPr>
          <a:xfrm>
            <a:off x="8696661" y="5465494"/>
            <a:ext cx="2000836" cy="502702"/>
          </a:xfrm>
          <a:prstGeom prst="rect">
            <a:avLst/>
          </a:prstGeom>
          <a:noFill/>
        </p:spPr>
        <p:txBody>
          <a:bodyPr wrap="square">
            <a:spAutoFit/>
          </a:bodyPr>
          <a:lstStyle/>
          <a:p>
            <a:r>
              <a:rPr lang="en-GB" sz="2000" baseline="30000">
                <a:latin typeface="+mj-lt"/>
                <a:hlinkClick r:id="rId14"/>
              </a:rPr>
              <a:t>youtube.com/</a:t>
            </a:r>
            <a:br>
              <a:rPr lang="en-GB" sz="2000" baseline="30000">
                <a:latin typeface="+mj-lt"/>
                <a:hlinkClick r:id="rId14"/>
              </a:rPr>
            </a:br>
            <a:r>
              <a:rPr lang="en-GB" sz="2000" baseline="30000">
                <a:latin typeface="+mj-lt"/>
                <a:hlinkClick r:id="rId14"/>
              </a:rPr>
              <a:t>Omstallningsfonden</a:t>
            </a:r>
            <a:endParaRPr lang="en-GB" sz="2000" baseline="30000">
              <a:latin typeface="+mj-lt"/>
            </a:endParaRPr>
          </a:p>
        </p:txBody>
      </p:sp>
      <p:sp>
        <p:nvSpPr>
          <p:cNvPr id="28" name="textruta 27">
            <a:extLst>
              <a:ext uri="{FF2B5EF4-FFF2-40B4-BE49-F238E27FC236}">
                <a16:creationId xmlns:a16="http://schemas.microsoft.com/office/drawing/2014/main" id="{AFB5154C-099A-4985-8065-23DD8F8CE703}"/>
              </a:ext>
            </a:extLst>
          </p:cNvPr>
          <p:cNvSpPr txBox="1"/>
          <p:nvPr/>
        </p:nvSpPr>
        <p:spPr>
          <a:xfrm>
            <a:off x="7913778" y="1953297"/>
            <a:ext cx="1514475" cy="400110"/>
          </a:xfrm>
          <a:prstGeom prst="rect">
            <a:avLst/>
          </a:prstGeom>
          <a:noFill/>
        </p:spPr>
        <p:txBody>
          <a:bodyPr wrap="square" rtlCol="0">
            <a:spAutoFit/>
          </a:bodyPr>
          <a:lstStyle/>
          <a:p>
            <a:r>
              <a:rPr lang="sv-SE" sz="2000" b="1"/>
              <a:t>Följ oss:</a:t>
            </a:r>
          </a:p>
        </p:txBody>
      </p:sp>
      <p:cxnSp>
        <p:nvCxnSpPr>
          <p:cNvPr id="5" name="Rak koppling 4">
            <a:extLst>
              <a:ext uri="{FF2B5EF4-FFF2-40B4-BE49-F238E27FC236}">
                <a16:creationId xmlns:a16="http://schemas.microsoft.com/office/drawing/2014/main" id="{10A4C533-6579-4C09-B2C4-D3D2C2D9A9C9}"/>
              </a:ext>
            </a:extLst>
          </p:cNvPr>
          <p:cNvCxnSpPr/>
          <p:nvPr/>
        </p:nvCxnSpPr>
        <p:spPr>
          <a:xfrm>
            <a:off x="7758528" y="945273"/>
            <a:ext cx="0" cy="70788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Platshållare för text 9">
            <a:extLst>
              <a:ext uri="{FF2B5EF4-FFF2-40B4-BE49-F238E27FC236}">
                <a16:creationId xmlns:a16="http://schemas.microsoft.com/office/drawing/2014/main" id="{6BE4BECF-EFAE-A5B4-051E-F1DCD3C110EB}"/>
              </a:ext>
            </a:extLst>
          </p:cNvPr>
          <p:cNvSpPr>
            <a:spLocks noGrp="1"/>
          </p:cNvSpPr>
          <p:nvPr>
            <p:ph type="body" sz="quarter" idx="113"/>
          </p:nvPr>
        </p:nvSpPr>
        <p:spPr/>
        <p:txBody>
          <a:bodyPr/>
          <a:lstStyle/>
          <a:p>
            <a:r>
              <a:rPr lang="sv-SE" dirty="0"/>
              <a:t>Niclas Österberg</a:t>
            </a:r>
          </a:p>
        </p:txBody>
      </p:sp>
      <p:pic>
        <p:nvPicPr>
          <p:cNvPr id="16" name="Platshållare för bild 15" descr="En bild som visar Människoansikte, person, klädsel, leende&#10;&#10;Automatiskt genererad beskrivning">
            <a:extLst>
              <a:ext uri="{FF2B5EF4-FFF2-40B4-BE49-F238E27FC236}">
                <a16:creationId xmlns:a16="http://schemas.microsoft.com/office/drawing/2014/main" id="{9DBE3418-4A3A-EC46-0177-D2FCF551A0C2}"/>
              </a:ext>
            </a:extLst>
          </p:cNvPr>
          <p:cNvPicPr>
            <a:picLocks noGrp="1" noChangeAspect="1"/>
          </p:cNvPicPr>
          <p:nvPr>
            <p:ph type="pic" sz="quarter" idx="67"/>
          </p:nvPr>
        </p:nvPicPr>
        <p:blipFill>
          <a:blip r:embed="rId15">
            <a:extLst>
              <a:ext uri="{28A0092B-C50C-407E-A947-70E740481C1C}">
                <a14:useLocalDpi xmlns:a14="http://schemas.microsoft.com/office/drawing/2010/main" val="0"/>
              </a:ext>
            </a:extLst>
          </a:blip>
          <a:srcRect l="14205" r="14205"/>
          <a:stretch>
            <a:fillRect/>
          </a:stretch>
        </p:blipFill>
        <p:spPr>
          <a:ln>
            <a:solidFill>
              <a:schemeClr val="tx1"/>
            </a:solidFill>
          </a:ln>
          <a:effectLst>
            <a:outerShdw blurRad="50800" dist="38100" dir="2700000" algn="tl" rotWithShape="0">
              <a:prstClr val="black">
                <a:alpha val="40000"/>
              </a:prstClr>
            </a:outerShdw>
          </a:effectLst>
        </p:spPr>
      </p:pic>
      <p:pic>
        <p:nvPicPr>
          <p:cNvPr id="31" name="Platshållare för bild 30">
            <a:extLst>
              <a:ext uri="{FF2B5EF4-FFF2-40B4-BE49-F238E27FC236}">
                <a16:creationId xmlns:a16="http://schemas.microsoft.com/office/drawing/2014/main" id="{4592D383-0179-A63E-28CA-C753823F7D87}"/>
              </a:ext>
            </a:extLst>
          </p:cNvPr>
          <p:cNvPicPr>
            <a:picLocks noGrp="1" noChangeAspect="1"/>
          </p:cNvPicPr>
          <p:nvPr>
            <p:ph type="pic" sz="quarter" idx="111"/>
          </p:nvPr>
        </p:nvPicPr>
        <p:blipFill>
          <a:blip r:embed="rId16">
            <a:extLst>
              <a:ext uri="{28A0092B-C50C-407E-A947-70E740481C1C}">
                <a14:useLocalDpi xmlns:a14="http://schemas.microsoft.com/office/drawing/2010/main" val="0"/>
              </a:ext>
            </a:extLst>
          </a:blip>
          <a:srcRect l="14205" r="14205"/>
          <a:stretch>
            <a:fillRect/>
          </a:stretch>
        </p:blipFill>
        <p:spPr>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977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5" name="Rubrik 2">
            <a:extLst>
              <a:ext uri="{FF2B5EF4-FFF2-40B4-BE49-F238E27FC236}">
                <a16:creationId xmlns:a16="http://schemas.microsoft.com/office/drawing/2014/main" id="{2077EF94-C4ED-2DB3-9B38-4F7F796F4826}"/>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alibri"/>
                <a:ea typeface="+mj-ea"/>
                <a:cs typeface="+mj-cs"/>
              </a:rPr>
              <a:t>Agenda</a:t>
            </a:r>
          </a:p>
        </p:txBody>
      </p:sp>
      <p:sp>
        <p:nvSpPr>
          <p:cNvPr id="16" name="textruta 15">
            <a:extLst>
              <a:ext uri="{FF2B5EF4-FFF2-40B4-BE49-F238E27FC236}">
                <a16:creationId xmlns:a16="http://schemas.microsoft.com/office/drawing/2014/main" id="{6A12847D-481C-1988-998A-AC0C7F399ED7}"/>
              </a:ext>
            </a:extLst>
          </p:cNvPr>
          <p:cNvSpPr txBox="1"/>
          <p:nvPr/>
        </p:nvSpPr>
        <p:spPr>
          <a:xfrm>
            <a:off x="520823" y="2321465"/>
            <a:ext cx="10843863" cy="353943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3200" b="0" i="0" u="none" strike="noStrike" kern="1200" cap="none" spc="0" normalizeH="0" baseline="0" noProof="0" dirty="0">
                <a:ln>
                  <a:noFill/>
                </a:ln>
                <a:solidFill>
                  <a:srgbClr val="000000"/>
                </a:solidFill>
                <a:effectLst/>
                <a:uLnTx/>
                <a:uFillTx/>
                <a:latin typeface="Calibri"/>
                <a:ea typeface="+mn-ea"/>
                <a:cs typeface="+mn-cs"/>
              </a:rPr>
              <a:t>Om Omställningsfonden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3200" b="0" i="0" u="none" strike="noStrike" kern="1200" cap="none" spc="0" normalizeH="0" baseline="0" noProof="0" dirty="0">
                <a:ln>
                  <a:noFill/>
                </a:ln>
                <a:solidFill>
                  <a:srgbClr val="000000"/>
                </a:solidFill>
                <a:effectLst/>
                <a:uLnTx/>
                <a:uFillTx/>
                <a:latin typeface="Calibri"/>
                <a:ea typeface="+mn-ea"/>
                <a:cs typeface="+mn-cs"/>
              </a:rPr>
              <a:t>Förebyggande insatser &amp; strategisk kompetensförsörjning</a:t>
            </a:r>
          </a:p>
          <a:p>
            <a:pPr marL="457200" indent="-457200">
              <a:buFont typeface="Arial" panose="020B0604020202020204" pitchFamily="34" charset="0"/>
              <a:buChar char="•"/>
              <a:defRPr/>
            </a:pPr>
            <a:r>
              <a:rPr kumimoji="0" lang="sv-SE" sz="3200" b="0" i="0" u="none" strike="noStrike" kern="1200" cap="none" spc="0" normalizeH="0" baseline="0" noProof="0" dirty="0">
                <a:ln>
                  <a:noFill/>
                </a:ln>
                <a:solidFill>
                  <a:srgbClr val="000000"/>
                </a:solidFill>
                <a:effectLst/>
                <a:uLnTx/>
                <a:uFillTx/>
                <a:latin typeface="Calibri"/>
                <a:ea typeface="+mn-ea"/>
                <a:cs typeface="+mn-cs"/>
              </a:rPr>
              <a:t>Stöd under anställning</a:t>
            </a:r>
            <a:endParaRPr lang="sv-SE" sz="3200" dirty="0">
              <a:solidFill>
                <a:srgbClr val="000000"/>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3200" b="0" i="0" u="none" strike="noStrike" kern="1200" cap="none" spc="0" normalizeH="0" baseline="0" noProof="0" dirty="0">
                <a:ln>
                  <a:noFill/>
                </a:ln>
                <a:effectLst/>
                <a:uLnTx/>
                <a:uFillTx/>
                <a:latin typeface="+mj-lt"/>
                <a:ea typeface="+mn-ea"/>
                <a:cs typeface="+mn-cs"/>
              </a:rPr>
              <a:t>Praktisk</a:t>
            </a:r>
            <a:r>
              <a:rPr lang="sv-SE" sz="3200" dirty="0">
                <a:latin typeface="+mj-lt"/>
              </a:rPr>
              <a:t> exempel Jönköpings kommun </a:t>
            </a:r>
            <a:br>
              <a:rPr lang="sv-SE" sz="3200" dirty="0">
                <a:latin typeface="+mj-lt"/>
              </a:rPr>
            </a:br>
            <a:r>
              <a:rPr lang="sv-SE" sz="3200" dirty="0">
                <a:latin typeface="+mj-lt"/>
              </a:rPr>
              <a:t>– Tilda </a:t>
            </a:r>
            <a:r>
              <a:rPr lang="sv-SE" sz="3200" dirty="0" err="1">
                <a:latin typeface="+mj-lt"/>
              </a:rPr>
              <a:t>Zerat</a:t>
            </a:r>
            <a:r>
              <a:rPr lang="sv-SE" sz="3200" dirty="0">
                <a:latin typeface="+mj-lt"/>
              </a:rPr>
              <a:t> </a:t>
            </a:r>
            <a:r>
              <a:rPr lang="sv-SE" sz="3200" dirty="0" err="1">
                <a:latin typeface="+mj-lt"/>
              </a:rPr>
              <a:t>Dorji</a:t>
            </a:r>
            <a:r>
              <a:rPr lang="sv-SE" sz="3200" dirty="0">
                <a:latin typeface="+mj-lt"/>
              </a:rPr>
              <a:t>, HR-strateg </a:t>
            </a:r>
            <a:r>
              <a:rPr lang="sv-SE" sz="3200" b="0" i="0" dirty="0">
                <a:effectLst/>
                <a:latin typeface="+mj-lt"/>
              </a:rPr>
              <a:t>inriktning lönebildning och kompetensförsörjning, Jönköpings kommun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3200" u="none" strike="noStrike" kern="1200" cap="none" spc="0" normalizeH="0" baseline="0" noProof="0" dirty="0" err="1">
                <a:ln>
                  <a:noFill/>
                </a:ln>
                <a:uLnTx/>
                <a:uFillTx/>
                <a:latin typeface="+mj-lt"/>
                <a:ea typeface="+mn-ea"/>
                <a:cs typeface="+mn-cs"/>
              </a:rPr>
              <a:t>Avsluit</a:t>
            </a:r>
            <a:r>
              <a:rPr kumimoji="0" lang="sv-SE" sz="3200" u="none" strike="noStrike" kern="1200" cap="none" spc="0" normalizeH="0" baseline="0" noProof="0" dirty="0">
                <a:ln>
                  <a:noFill/>
                </a:ln>
                <a:uLnTx/>
                <a:uFillTx/>
                <a:latin typeface="+mj-lt"/>
                <a:ea typeface="+mn-ea"/>
                <a:cs typeface="+mn-cs"/>
              </a:rPr>
              <a:t> – frågor/funderingar</a:t>
            </a:r>
          </a:p>
        </p:txBody>
      </p:sp>
    </p:spTree>
    <p:extLst>
      <p:ext uri="{BB962C8B-B14F-4D97-AF65-F5344CB8AC3E}">
        <p14:creationId xmlns:p14="http://schemas.microsoft.com/office/powerpoint/2010/main" val="415152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0AA69F7-6F37-4753-8CEB-A1E0E46A5F98}"/>
              </a:ext>
            </a:extLst>
          </p:cNvPr>
          <p:cNvSpPr txBox="1"/>
          <p:nvPr/>
        </p:nvSpPr>
        <p:spPr>
          <a:xfrm>
            <a:off x="5944349" y="451268"/>
            <a:ext cx="5638051" cy="255454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chemeClr val="accent1"/>
                </a:solidFill>
                <a:effectLst/>
                <a:uLnTx/>
                <a:uFillTx/>
                <a:latin typeface="Calibri Light"/>
                <a:ea typeface="+mn-ea"/>
                <a:cs typeface="+mn-cs"/>
              </a:rPr>
              <a:t>Vi öppnar möjligheter till fram­tidens arbetsliv för välfärdens medarbetare och arbetsgivare.</a:t>
            </a:r>
          </a:p>
        </p:txBody>
      </p:sp>
      <p:sp>
        <p:nvSpPr>
          <p:cNvPr id="6" name="Rektangel: ett hörn rundat 5">
            <a:extLst>
              <a:ext uri="{FF2B5EF4-FFF2-40B4-BE49-F238E27FC236}">
                <a16:creationId xmlns:a16="http://schemas.microsoft.com/office/drawing/2014/main" id="{2DC8971C-C8C5-CB88-CD4C-63869DD971E2}"/>
              </a:ext>
            </a:extLst>
          </p:cNvPr>
          <p:cNvSpPr/>
          <p:nvPr/>
        </p:nvSpPr>
        <p:spPr>
          <a:xfrm flipV="1">
            <a:off x="-10791"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9" name="textruta 8">
            <a:extLst>
              <a:ext uri="{FF2B5EF4-FFF2-40B4-BE49-F238E27FC236}">
                <a16:creationId xmlns:a16="http://schemas.microsoft.com/office/drawing/2014/main" id="{F99F63DB-52FC-342E-879A-C94AAF7B9DB7}"/>
              </a:ext>
            </a:extLst>
          </p:cNvPr>
          <p:cNvSpPr txBox="1"/>
          <p:nvPr/>
        </p:nvSpPr>
        <p:spPr>
          <a:xfrm>
            <a:off x="609598" y="220436"/>
            <a:ext cx="33337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FFFFFF"/>
                </a:solidFill>
                <a:effectLst/>
                <a:uLnTx/>
                <a:uFillTx/>
                <a:latin typeface="Calibri Light"/>
                <a:ea typeface="+mn-ea"/>
                <a:cs typeface="+mn-cs"/>
              </a:rPr>
              <a:t>Om Omställningsfonden</a:t>
            </a:r>
          </a:p>
        </p:txBody>
      </p:sp>
      <p:sp>
        <p:nvSpPr>
          <p:cNvPr id="11" name="Rubrik 2">
            <a:extLst>
              <a:ext uri="{FF2B5EF4-FFF2-40B4-BE49-F238E27FC236}">
                <a16:creationId xmlns:a16="http://schemas.microsoft.com/office/drawing/2014/main" id="{2BB7565B-6C15-F864-A92A-AB24B2D2A82E}"/>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Calibri"/>
                <a:ea typeface="+mj-ea"/>
                <a:cs typeface="+mj-cs"/>
              </a:rPr>
              <a:t>Vår vision</a:t>
            </a:r>
          </a:p>
        </p:txBody>
      </p:sp>
      <p:pic>
        <p:nvPicPr>
          <p:cNvPr id="5" name="Bildobjekt 4" descr="En bild som visar person, utomhus, klädsel, grupp&#10;&#10;Automatiskt genererad beskrivning">
            <a:extLst>
              <a:ext uri="{FF2B5EF4-FFF2-40B4-BE49-F238E27FC236}">
                <a16:creationId xmlns:a16="http://schemas.microsoft.com/office/drawing/2014/main" id="{23BB3FCE-D410-8B8C-AF29-D1C782397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8" y="3190156"/>
            <a:ext cx="10522894" cy="3309421"/>
          </a:xfrm>
          <a:prstGeom prst="rect">
            <a:avLst/>
          </a:prstGeom>
          <a:ln>
            <a:solidFill>
              <a:schemeClr val="tx1"/>
            </a:solidFill>
          </a:ln>
          <a:effectLst>
            <a:outerShdw blurRad="50800" dist="38100" dir="2700000" algn="tl" rotWithShape="0">
              <a:prstClr val="black">
                <a:alpha val="40000"/>
              </a:prstClr>
            </a:outerShdw>
          </a:effectLst>
        </p:spPr>
      </p:pic>
      <p:pic>
        <p:nvPicPr>
          <p:cNvPr id="10" name="Bildobjekt 9" descr="En bild som visar cirkel, Grafik&#10;&#10;Automatiskt genererad beskrivning">
            <a:extLst>
              <a:ext uri="{FF2B5EF4-FFF2-40B4-BE49-F238E27FC236}">
                <a16:creationId xmlns:a16="http://schemas.microsoft.com/office/drawing/2014/main" id="{B8EBD59D-4DE8-649B-70BE-43C59CC0A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471" y="-196181"/>
            <a:ext cx="1861843" cy="1861843"/>
          </a:xfrm>
          <a:prstGeom prst="rect">
            <a:avLst/>
          </a:prstGeom>
        </p:spPr>
      </p:pic>
    </p:spTree>
    <p:extLst>
      <p:ext uri="{BB962C8B-B14F-4D97-AF65-F5344CB8AC3E}">
        <p14:creationId xmlns:p14="http://schemas.microsoft.com/office/powerpoint/2010/main" val="7490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 name="Grupp 61">
            <a:extLst>
              <a:ext uri="{FF2B5EF4-FFF2-40B4-BE49-F238E27FC236}">
                <a16:creationId xmlns:a16="http://schemas.microsoft.com/office/drawing/2014/main" id="{E34ABA74-2439-AF0E-00DB-786119EC255F}"/>
              </a:ext>
            </a:extLst>
          </p:cNvPr>
          <p:cNvGrpSpPr/>
          <p:nvPr/>
        </p:nvGrpSpPr>
        <p:grpSpPr>
          <a:xfrm>
            <a:off x="10009504" y="3977921"/>
            <a:ext cx="1976783" cy="1901447"/>
            <a:chOff x="5428284" y="6249064"/>
            <a:chExt cx="1976783" cy="1901447"/>
          </a:xfrm>
        </p:grpSpPr>
        <p:sp>
          <p:nvSpPr>
            <p:cNvPr id="63" name="Oval 11">
              <a:extLst>
                <a:ext uri="{FF2B5EF4-FFF2-40B4-BE49-F238E27FC236}">
                  <a16:creationId xmlns:a16="http://schemas.microsoft.com/office/drawing/2014/main" id="{DB96416E-128A-0580-DB79-5F027625759B}"/>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4" name="textruta 63">
              <a:extLst>
                <a:ext uri="{FF2B5EF4-FFF2-40B4-BE49-F238E27FC236}">
                  <a16:creationId xmlns:a16="http://schemas.microsoft.com/office/drawing/2014/main" id="{B5E5EDD2-CEA2-A4C2-33D7-2E7A0579E79F}"/>
                </a:ext>
              </a:extLst>
            </p:cNvPr>
            <p:cNvSpPr txBox="1"/>
            <p:nvPr/>
          </p:nvSpPr>
          <p:spPr>
            <a:xfrm>
              <a:off x="5529230" y="6881855"/>
              <a:ext cx="17748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Calibri (Brödtext)"/>
                  <a:ea typeface="+mn-ea"/>
                  <a:cs typeface="+mn-cs"/>
                </a:rPr>
                <a:t>Stöttar medarbetare till ny sysselsättning när anställningen tar slut</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37" name="Grupp 36">
            <a:extLst>
              <a:ext uri="{FF2B5EF4-FFF2-40B4-BE49-F238E27FC236}">
                <a16:creationId xmlns:a16="http://schemas.microsoft.com/office/drawing/2014/main" id="{B1422987-038A-4264-529C-78E56BB9F39C}"/>
              </a:ext>
            </a:extLst>
          </p:cNvPr>
          <p:cNvGrpSpPr/>
          <p:nvPr/>
        </p:nvGrpSpPr>
        <p:grpSpPr>
          <a:xfrm>
            <a:off x="6013746" y="3974375"/>
            <a:ext cx="1976783" cy="1901447"/>
            <a:chOff x="5428284" y="6249064"/>
            <a:chExt cx="1976783" cy="1901447"/>
          </a:xfrm>
        </p:grpSpPr>
        <p:sp>
          <p:nvSpPr>
            <p:cNvPr id="33" name="Oval 11">
              <a:extLst>
                <a:ext uri="{FF2B5EF4-FFF2-40B4-BE49-F238E27FC236}">
                  <a16:creationId xmlns:a16="http://schemas.microsoft.com/office/drawing/2014/main" id="{EEDE9B0B-BC76-C66C-AFEA-5C88A51CF8D0}"/>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6" name="textruta 35">
              <a:extLst>
                <a:ext uri="{FF2B5EF4-FFF2-40B4-BE49-F238E27FC236}">
                  <a16:creationId xmlns:a16="http://schemas.microsoft.com/office/drawing/2014/main" id="{6FC1A97A-43EE-989D-B560-AE15EA924537}"/>
                </a:ext>
              </a:extLst>
            </p:cNvPr>
            <p:cNvSpPr txBox="1"/>
            <p:nvPr/>
          </p:nvSpPr>
          <p:spPr>
            <a:xfrm>
              <a:off x="5529230" y="6602445"/>
              <a:ext cx="177488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Calibri (Brödtext)"/>
                  <a:ea typeface="+mn-ea"/>
                  <a:cs typeface="+mn-cs"/>
                </a:rPr>
                <a:t>Studiestöd:</a:t>
              </a:r>
              <a:br>
                <a:rPr kumimoji="0" lang="sv-SE" sz="1200" b="1" i="0" u="none" strike="noStrike" kern="1200" cap="none" spc="0" normalizeH="0" baseline="0" noProof="0">
                  <a:ln>
                    <a:noFill/>
                  </a:ln>
                  <a:solidFill>
                    <a:srgbClr val="FFFFFF"/>
                  </a:solidFill>
                  <a:effectLst/>
                  <a:uLnTx/>
                  <a:uFillTx/>
                  <a:latin typeface="Calibri (Brödtext)"/>
                  <a:ea typeface="+mn-ea"/>
                  <a:cs typeface="+mn-cs"/>
                </a:rPr>
              </a:br>
              <a:r>
                <a:rPr kumimoji="0" lang="sv-SE" sz="1200" b="1" i="0" u="none" strike="noStrike" kern="1200" cap="none" spc="0" normalizeH="0" baseline="0" noProof="0">
                  <a:ln>
                    <a:noFill/>
                  </a:ln>
                  <a:solidFill>
                    <a:srgbClr val="FFFFFF"/>
                  </a:solidFill>
                  <a:effectLst/>
                  <a:uLnTx/>
                  <a:uFillTx/>
                  <a:latin typeface="Calibri (Brödtext)"/>
                  <a:ea typeface="+mn-ea"/>
                  <a:cs typeface="+mn-cs"/>
                </a:rPr>
                <a:t>Omställningsstudiestöd, kortvarigt studiestöd, kompletterande studiestöd, förlängt studiestöd</a:t>
              </a:r>
              <a:endParaRPr kumimoji="0" lang="en-US" sz="1200" b="0" i="0" u="none" strike="noStrike" kern="1200" cap="none" spc="0" normalizeH="0" baseline="0" noProof="0">
                <a:ln>
                  <a:noFill/>
                </a:ln>
                <a:solidFill>
                  <a:srgbClr val="FFFFFF"/>
                </a:solidFill>
                <a:effectLst/>
                <a:uLnTx/>
                <a:uFillTx/>
                <a:latin typeface="Calibri Light"/>
                <a:ea typeface="+mn-ea"/>
                <a:cs typeface="+mn-cs"/>
              </a:endParaRPr>
            </a:p>
          </p:txBody>
        </p:sp>
      </p:grpSp>
      <p:grpSp>
        <p:nvGrpSpPr>
          <p:cNvPr id="38" name="Grupp 37">
            <a:extLst>
              <a:ext uri="{FF2B5EF4-FFF2-40B4-BE49-F238E27FC236}">
                <a16:creationId xmlns:a16="http://schemas.microsoft.com/office/drawing/2014/main" id="{9097E456-3C55-327F-1867-50EDD350BCC5}"/>
              </a:ext>
            </a:extLst>
          </p:cNvPr>
          <p:cNvGrpSpPr/>
          <p:nvPr/>
        </p:nvGrpSpPr>
        <p:grpSpPr>
          <a:xfrm>
            <a:off x="2008283" y="3977924"/>
            <a:ext cx="1976784" cy="1901447"/>
            <a:chOff x="5428284" y="6249064"/>
            <a:chExt cx="1976783" cy="1901447"/>
          </a:xfrm>
        </p:grpSpPr>
        <p:sp>
          <p:nvSpPr>
            <p:cNvPr id="39" name="Oval 11">
              <a:extLst>
                <a:ext uri="{FF2B5EF4-FFF2-40B4-BE49-F238E27FC236}">
                  <a16:creationId xmlns:a16="http://schemas.microsoft.com/office/drawing/2014/main" id="{6D8A926A-AFB2-AC62-31B3-FDB049E18E4E}"/>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0" name="textruta 39">
              <a:extLst>
                <a:ext uri="{FF2B5EF4-FFF2-40B4-BE49-F238E27FC236}">
                  <a16:creationId xmlns:a16="http://schemas.microsoft.com/office/drawing/2014/main" id="{93B5C194-1155-B865-492C-379C567D1AC9}"/>
                </a:ext>
              </a:extLst>
            </p:cNvPr>
            <p:cNvSpPr txBox="1"/>
            <p:nvPr/>
          </p:nvSpPr>
          <p:spPr>
            <a:xfrm>
              <a:off x="5529230" y="6876621"/>
              <a:ext cx="17748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Calibri (Brödtext)"/>
                  <a:ea typeface="+mn-ea"/>
                  <a:cs typeface="+mn-cs"/>
                </a:rPr>
                <a:t>Stöd vid arbete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Calibri (Brödtext)"/>
                  <a:ea typeface="+mn-ea"/>
                  <a:cs typeface="+mn-cs"/>
                </a:rPr>
                <a:t>med strategisk kompetensförsörjning</a:t>
              </a:r>
              <a:endParaRPr kumimoji="0" lang="en-US" sz="1200" b="0" i="0" u="none" strike="noStrike" kern="1200" cap="none" spc="0" normalizeH="0" baseline="0" noProof="0">
                <a:ln>
                  <a:noFill/>
                </a:ln>
                <a:solidFill>
                  <a:srgbClr val="FFFFFF"/>
                </a:solidFill>
                <a:effectLst/>
                <a:uLnTx/>
                <a:uFillTx/>
                <a:latin typeface="Calibri Light"/>
                <a:ea typeface="+mn-ea"/>
                <a:cs typeface="+mn-cs"/>
              </a:endParaRPr>
            </a:p>
          </p:txBody>
        </p:sp>
      </p:grpSp>
      <p:grpSp>
        <p:nvGrpSpPr>
          <p:cNvPr id="41" name="Grupp 40">
            <a:extLst>
              <a:ext uri="{FF2B5EF4-FFF2-40B4-BE49-F238E27FC236}">
                <a16:creationId xmlns:a16="http://schemas.microsoft.com/office/drawing/2014/main" id="{C36A7AD5-EC33-D869-9A34-5251AFBC4062}"/>
              </a:ext>
            </a:extLst>
          </p:cNvPr>
          <p:cNvGrpSpPr/>
          <p:nvPr/>
        </p:nvGrpSpPr>
        <p:grpSpPr>
          <a:xfrm>
            <a:off x="4191367" y="3977921"/>
            <a:ext cx="1976783" cy="1901447"/>
            <a:chOff x="5428284" y="6249064"/>
            <a:chExt cx="1976783" cy="1901447"/>
          </a:xfrm>
        </p:grpSpPr>
        <p:sp>
          <p:nvSpPr>
            <p:cNvPr id="42" name="Oval 11">
              <a:extLst>
                <a:ext uri="{FF2B5EF4-FFF2-40B4-BE49-F238E27FC236}">
                  <a16:creationId xmlns:a16="http://schemas.microsoft.com/office/drawing/2014/main" id="{9CEAB5A4-DF67-7437-7DCA-9B774EC8F0F4}"/>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3" name="textruta 42">
              <a:extLst>
                <a:ext uri="{FF2B5EF4-FFF2-40B4-BE49-F238E27FC236}">
                  <a16:creationId xmlns:a16="http://schemas.microsoft.com/office/drawing/2014/main" id="{C94D2CB0-F42C-45EF-FBBB-AC6C4BE640DC}"/>
                </a:ext>
              </a:extLst>
            </p:cNvPr>
            <p:cNvSpPr txBox="1"/>
            <p:nvPr/>
          </p:nvSpPr>
          <p:spPr>
            <a:xfrm>
              <a:off x="5529230" y="6971680"/>
              <a:ext cx="17748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Calibri (Brödtext)"/>
                  <a:ea typeface="+mn-ea"/>
                  <a:cs typeface="+mn-cs"/>
                </a:rPr>
                <a:t>Individuell vägledning, </a:t>
              </a:r>
              <a:br>
                <a:rPr kumimoji="0" lang="sv-SE" sz="1200" b="1" i="0" u="none" strike="noStrike" kern="1200" cap="none" spc="0" normalizeH="0" baseline="0" noProof="0" dirty="0">
                  <a:ln>
                    <a:noFill/>
                  </a:ln>
                  <a:solidFill>
                    <a:srgbClr val="FFFFFF"/>
                  </a:solidFill>
                  <a:effectLst/>
                  <a:uLnTx/>
                  <a:uFillTx/>
                  <a:latin typeface="Calibri (Brödtext)"/>
                  <a:ea typeface="+mn-ea"/>
                  <a:cs typeface="+mn-cs"/>
                </a:rPr>
              </a:br>
              <a:r>
                <a:rPr kumimoji="0" lang="sv-SE" sz="1200" b="1" i="0" u="none" strike="noStrike" kern="1200" cap="none" spc="0" normalizeH="0" baseline="0" noProof="0" dirty="0">
                  <a:ln>
                    <a:noFill/>
                  </a:ln>
                  <a:solidFill>
                    <a:srgbClr val="FFFFFF"/>
                  </a:solidFill>
                  <a:effectLst/>
                  <a:uLnTx/>
                  <a:uFillTx/>
                  <a:latin typeface="Calibri (Brödtext)"/>
                  <a:ea typeface="+mn-ea"/>
                  <a:cs typeface="+mn-cs"/>
                </a:rPr>
                <a:t>rådgivning, validering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4" name="Grupp 43">
            <a:extLst>
              <a:ext uri="{FF2B5EF4-FFF2-40B4-BE49-F238E27FC236}">
                <a16:creationId xmlns:a16="http://schemas.microsoft.com/office/drawing/2014/main" id="{09BFB924-A30C-5597-B3F0-D76B69C8FF18}"/>
              </a:ext>
            </a:extLst>
          </p:cNvPr>
          <p:cNvGrpSpPr/>
          <p:nvPr/>
        </p:nvGrpSpPr>
        <p:grpSpPr>
          <a:xfrm>
            <a:off x="185904" y="3981472"/>
            <a:ext cx="1976784" cy="1901447"/>
            <a:chOff x="5428284" y="6249064"/>
            <a:chExt cx="1976783" cy="1901447"/>
          </a:xfrm>
        </p:grpSpPr>
        <p:sp>
          <p:nvSpPr>
            <p:cNvPr id="45" name="Oval 11">
              <a:extLst>
                <a:ext uri="{FF2B5EF4-FFF2-40B4-BE49-F238E27FC236}">
                  <a16:creationId xmlns:a16="http://schemas.microsoft.com/office/drawing/2014/main" id="{BFDC9E3E-94EF-BAEC-CB6D-71C34C7ACC5F}"/>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6" name="textruta 45">
              <a:extLst>
                <a:ext uri="{FF2B5EF4-FFF2-40B4-BE49-F238E27FC236}">
                  <a16:creationId xmlns:a16="http://schemas.microsoft.com/office/drawing/2014/main" id="{9249DDA8-1191-AFD6-A119-0923CC56589A}"/>
                </a:ext>
              </a:extLst>
            </p:cNvPr>
            <p:cNvSpPr txBox="1"/>
            <p:nvPr/>
          </p:nvSpPr>
          <p:spPr>
            <a:xfrm>
              <a:off x="5529230" y="6876621"/>
              <a:ext cx="17748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Calibri (Brödtext)"/>
                  <a:ea typeface="+mn-ea"/>
                  <a:cs typeface="+mn-cs"/>
                </a:rPr>
                <a:t>Förebyggande insatser för att utvecklas och ställa om</a:t>
              </a:r>
            </a:p>
          </p:txBody>
        </p:sp>
      </p:grpSp>
      <p:grpSp>
        <p:nvGrpSpPr>
          <p:cNvPr id="47" name="Grupp 46">
            <a:extLst>
              <a:ext uri="{FF2B5EF4-FFF2-40B4-BE49-F238E27FC236}">
                <a16:creationId xmlns:a16="http://schemas.microsoft.com/office/drawing/2014/main" id="{B0DCAC79-1BB8-5320-687D-A76B4500188B}"/>
              </a:ext>
            </a:extLst>
          </p:cNvPr>
          <p:cNvGrpSpPr/>
          <p:nvPr/>
        </p:nvGrpSpPr>
        <p:grpSpPr>
          <a:xfrm>
            <a:off x="8187125" y="3977921"/>
            <a:ext cx="1976783" cy="1901447"/>
            <a:chOff x="5428284" y="6249064"/>
            <a:chExt cx="1976783" cy="1901447"/>
          </a:xfrm>
        </p:grpSpPr>
        <p:sp>
          <p:nvSpPr>
            <p:cNvPr id="48" name="Oval 11">
              <a:extLst>
                <a:ext uri="{FF2B5EF4-FFF2-40B4-BE49-F238E27FC236}">
                  <a16:creationId xmlns:a16="http://schemas.microsoft.com/office/drawing/2014/main" id="{8BF290B8-868B-8B1F-E551-605EF241F873}"/>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9" name="textruta 48">
              <a:extLst>
                <a:ext uri="{FF2B5EF4-FFF2-40B4-BE49-F238E27FC236}">
                  <a16:creationId xmlns:a16="http://schemas.microsoft.com/office/drawing/2014/main" id="{74618182-624B-AAAE-225A-3969A5CDD01F}"/>
                </a:ext>
              </a:extLst>
            </p:cNvPr>
            <p:cNvSpPr txBox="1"/>
            <p:nvPr/>
          </p:nvSpPr>
          <p:spPr>
            <a:xfrm>
              <a:off x="5529230" y="6968954"/>
              <a:ext cx="17748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Calibri (Brödtext)"/>
                  <a:ea typeface="+mn-ea"/>
                  <a:cs typeface="+mn-cs"/>
                </a:rPr>
                <a:t>Stöttar organisationen genom omställningen</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50" name="Grupp 49">
            <a:extLst>
              <a:ext uri="{FF2B5EF4-FFF2-40B4-BE49-F238E27FC236}">
                <a16:creationId xmlns:a16="http://schemas.microsoft.com/office/drawing/2014/main" id="{53EF6639-2A8E-2182-4D34-A3FFAD141143}"/>
              </a:ext>
            </a:extLst>
          </p:cNvPr>
          <p:cNvGrpSpPr/>
          <p:nvPr/>
        </p:nvGrpSpPr>
        <p:grpSpPr>
          <a:xfrm>
            <a:off x="4727861" y="1742477"/>
            <a:ext cx="2722101" cy="2618361"/>
            <a:chOff x="5428284" y="6249064"/>
            <a:chExt cx="1976783" cy="1901447"/>
          </a:xfrm>
          <a:solidFill>
            <a:srgbClr val="31287C"/>
          </a:solidFill>
        </p:grpSpPr>
        <p:sp>
          <p:nvSpPr>
            <p:cNvPr id="51" name="Oval 11">
              <a:extLst>
                <a:ext uri="{FF2B5EF4-FFF2-40B4-BE49-F238E27FC236}">
                  <a16:creationId xmlns:a16="http://schemas.microsoft.com/office/drawing/2014/main" id="{A816F729-D7A7-582D-5A3C-E4854D0871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textruta 51">
              <a:extLst>
                <a:ext uri="{FF2B5EF4-FFF2-40B4-BE49-F238E27FC236}">
                  <a16:creationId xmlns:a16="http://schemas.microsoft.com/office/drawing/2014/main" id="{1AF377E1-254F-C51A-4BE3-5B0F3C207A86}"/>
                </a:ext>
              </a:extLst>
            </p:cNvPr>
            <p:cNvSpPr txBox="1"/>
            <p:nvPr/>
          </p:nvSpPr>
          <p:spPr>
            <a:xfrm>
              <a:off x="5529231" y="6719247"/>
              <a:ext cx="1774889" cy="96107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FF"/>
                  </a:solidFill>
                  <a:effectLst/>
                  <a:uLnTx/>
                  <a:uFillTx/>
                  <a:latin typeface="Calibri (Brödtext)"/>
                  <a:ea typeface="+mn-ea"/>
                  <a:cs typeface="+mn-cs"/>
                </a:rPr>
                <a:t>Karriär- och studierådgivning</a:t>
              </a:r>
              <a:br>
                <a:rPr kumimoji="0" lang="sv-SE" sz="2000" b="1" i="0" u="none" strike="noStrike" kern="1200" cap="none" spc="0" normalizeH="0" baseline="0" noProof="0" dirty="0">
                  <a:ln>
                    <a:noFill/>
                  </a:ln>
                  <a:solidFill>
                    <a:srgbClr val="000000"/>
                  </a:solidFill>
                  <a:effectLst/>
                  <a:uLnTx/>
                  <a:uFillTx/>
                  <a:latin typeface="Calibri (Brödtext)"/>
                  <a:ea typeface="+mn-ea"/>
                  <a:cs typeface="+mn-cs"/>
                </a:rPr>
              </a:br>
              <a:r>
                <a:rPr kumimoji="0" lang="sv-SE" sz="2000" b="1" i="0" u="none" strike="noStrike" kern="1200" cap="none" spc="0" normalizeH="0" baseline="0" noProof="0" dirty="0">
                  <a:ln>
                    <a:noFill/>
                  </a:ln>
                  <a:solidFill>
                    <a:srgbClr val="FFFFFF"/>
                  </a:solidFill>
                  <a:effectLst/>
                  <a:uLnTx/>
                  <a:uFillTx/>
                  <a:latin typeface="Calibri (Brödtext)"/>
                  <a:ea typeface="+mn-ea"/>
                  <a:cs typeface="+mn-cs"/>
                </a:rPr>
                <a:t>till medarbetare under anställning</a:t>
              </a:r>
              <a:endParaRPr kumimoji="0" lang="en-US" sz="20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56" name="Grupp 55">
            <a:extLst>
              <a:ext uri="{FF2B5EF4-FFF2-40B4-BE49-F238E27FC236}">
                <a16:creationId xmlns:a16="http://schemas.microsoft.com/office/drawing/2014/main" id="{FFB53709-685A-9D58-DC10-E87B3355587B}"/>
              </a:ext>
            </a:extLst>
          </p:cNvPr>
          <p:cNvGrpSpPr/>
          <p:nvPr/>
        </p:nvGrpSpPr>
        <p:grpSpPr>
          <a:xfrm>
            <a:off x="719826" y="1742477"/>
            <a:ext cx="2722101" cy="2618361"/>
            <a:chOff x="5428284" y="6249064"/>
            <a:chExt cx="1976783" cy="1901447"/>
          </a:xfrm>
        </p:grpSpPr>
        <p:sp>
          <p:nvSpPr>
            <p:cNvPr id="57" name="Oval 11">
              <a:extLst>
                <a:ext uri="{FF2B5EF4-FFF2-40B4-BE49-F238E27FC236}">
                  <a16:creationId xmlns:a16="http://schemas.microsoft.com/office/drawing/2014/main" id="{0094FCC0-8C1E-179B-C1FA-1C452206C07C}"/>
                </a:ext>
              </a:extLst>
            </p:cNvPr>
            <p:cNvSpPr/>
            <p:nvPr/>
          </p:nvSpPr>
          <p:spPr>
            <a:xfrm>
              <a:off x="5428284" y="6249064"/>
              <a:ext cx="1976783" cy="1901447"/>
            </a:xfrm>
            <a:prstGeom prst="ellipse">
              <a:avLst/>
            </a:prstGeom>
            <a:solidFill>
              <a:srgbClr val="90A6AC"/>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8" name="textruta 57">
              <a:extLst>
                <a:ext uri="{FF2B5EF4-FFF2-40B4-BE49-F238E27FC236}">
                  <a16:creationId xmlns:a16="http://schemas.microsoft.com/office/drawing/2014/main" id="{60EC20AB-390C-F8DE-45C1-2458B800C637}"/>
                </a:ext>
              </a:extLst>
            </p:cNvPr>
            <p:cNvSpPr txBox="1"/>
            <p:nvPr/>
          </p:nvSpPr>
          <p:spPr>
            <a:xfrm>
              <a:off x="5529231" y="6831001"/>
              <a:ext cx="1774889" cy="7375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FFFFF"/>
                  </a:solidFill>
                  <a:effectLst/>
                  <a:uLnTx/>
                  <a:uFillTx/>
                  <a:latin typeface="Calibri (Brödtext)"/>
                  <a:ea typeface="+mn-ea"/>
                  <a:cs typeface="+mn-cs"/>
                </a:rPr>
                <a:t>Stöd till arbetsgivare och fackliga företrädare</a:t>
              </a:r>
              <a:endParaRPr kumimoji="0" lang="en-US" sz="2000" b="0" i="0" u="none" strike="noStrike" kern="1200" cap="none" spc="0" normalizeH="0" baseline="0" noProof="0">
                <a:ln>
                  <a:noFill/>
                </a:ln>
                <a:solidFill>
                  <a:srgbClr val="FFFFFF"/>
                </a:solidFill>
                <a:effectLst/>
                <a:uLnTx/>
                <a:uFillTx/>
                <a:latin typeface="Calibri Light"/>
                <a:ea typeface="+mn-ea"/>
                <a:cs typeface="+mn-cs"/>
              </a:endParaRPr>
            </a:p>
          </p:txBody>
        </p:sp>
      </p:grpSp>
      <p:grpSp>
        <p:nvGrpSpPr>
          <p:cNvPr id="59" name="Grupp 58">
            <a:extLst>
              <a:ext uri="{FF2B5EF4-FFF2-40B4-BE49-F238E27FC236}">
                <a16:creationId xmlns:a16="http://schemas.microsoft.com/office/drawing/2014/main" id="{FE4BE3F3-3EF4-DC2B-6ED4-38F48771E0C9}"/>
              </a:ext>
            </a:extLst>
          </p:cNvPr>
          <p:cNvGrpSpPr/>
          <p:nvPr/>
        </p:nvGrpSpPr>
        <p:grpSpPr>
          <a:xfrm>
            <a:off x="8742311" y="1742477"/>
            <a:ext cx="2722101" cy="2618361"/>
            <a:chOff x="5428284" y="6249064"/>
            <a:chExt cx="1976783" cy="1901447"/>
          </a:xfrm>
        </p:grpSpPr>
        <p:sp>
          <p:nvSpPr>
            <p:cNvPr id="60" name="Oval 11">
              <a:extLst>
                <a:ext uri="{FF2B5EF4-FFF2-40B4-BE49-F238E27FC236}">
                  <a16:creationId xmlns:a16="http://schemas.microsoft.com/office/drawing/2014/main" id="{429C6E96-9929-12D1-4155-77EDE672E0A2}"/>
                </a:ext>
              </a:extLst>
            </p:cNvPr>
            <p:cNvSpPr/>
            <p:nvPr/>
          </p:nvSpPr>
          <p:spPr>
            <a:xfrm>
              <a:off x="5428284" y="6249064"/>
              <a:ext cx="1976783" cy="1901447"/>
            </a:xfrm>
            <a:prstGeom prst="ellipse">
              <a:avLst/>
            </a:prstGeom>
            <a:solidFill>
              <a:srgbClr val="EA5045"/>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1" name="textruta 60">
              <a:extLst>
                <a:ext uri="{FF2B5EF4-FFF2-40B4-BE49-F238E27FC236}">
                  <a16:creationId xmlns:a16="http://schemas.microsoft.com/office/drawing/2014/main" id="{75F032A6-A330-2A4D-C9D1-BD8EAFE38649}"/>
                </a:ext>
              </a:extLst>
            </p:cNvPr>
            <p:cNvSpPr txBox="1"/>
            <p:nvPr/>
          </p:nvSpPr>
          <p:spPr>
            <a:xfrm>
              <a:off x="5521437" y="6670256"/>
              <a:ext cx="1774889" cy="11845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FF"/>
                  </a:solidFill>
                  <a:effectLst/>
                  <a:uLnTx/>
                  <a:uFillTx/>
                  <a:latin typeface="Calibri (Brödtext)"/>
                  <a:ea typeface="+mn-ea"/>
                  <a:cs typeface="+mn-cs"/>
                </a:rPr>
                <a:t>Omställningsstöd till medarbetare, arbetsgivare och fack under och genom omställning</a:t>
              </a:r>
              <a:endParaRPr kumimoji="0" lang="en-US" sz="20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65" name="Grupp 64">
            <a:extLst>
              <a:ext uri="{FF2B5EF4-FFF2-40B4-BE49-F238E27FC236}">
                <a16:creationId xmlns:a16="http://schemas.microsoft.com/office/drawing/2014/main" id="{463E05B6-23DC-FAB8-8674-18A2A1C76991}"/>
              </a:ext>
            </a:extLst>
          </p:cNvPr>
          <p:cNvGrpSpPr/>
          <p:nvPr/>
        </p:nvGrpSpPr>
        <p:grpSpPr>
          <a:xfrm>
            <a:off x="0" y="0"/>
            <a:ext cx="11582400" cy="2019739"/>
            <a:chOff x="0" y="0"/>
            <a:chExt cx="11582400" cy="2019739"/>
          </a:xfrm>
        </p:grpSpPr>
        <p:sp>
          <p:nvSpPr>
            <p:cNvPr id="66" name="Rektangel: ett hörn rundat 65">
              <a:extLst>
                <a:ext uri="{FF2B5EF4-FFF2-40B4-BE49-F238E27FC236}">
                  <a16:creationId xmlns:a16="http://schemas.microsoft.com/office/drawing/2014/main" id="{66B72851-1E73-5F13-23CD-232339958A19}"/>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7" name="textruta 66">
              <a:extLst>
                <a:ext uri="{FF2B5EF4-FFF2-40B4-BE49-F238E27FC236}">
                  <a16:creationId xmlns:a16="http://schemas.microsoft.com/office/drawing/2014/main" id="{7A58D619-7FE3-7E96-DCB1-B999301112BC}"/>
                </a:ext>
              </a:extLst>
            </p:cNvPr>
            <p:cNvSpPr txBox="1"/>
            <p:nvPr/>
          </p:nvSpPr>
          <p:spPr>
            <a:xfrm>
              <a:off x="609598" y="220436"/>
              <a:ext cx="33337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FFFFFF"/>
                  </a:solidFill>
                  <a:effectLst/>
                  <a:uLnTx/>
                  <a:uFillTx/>
                  <a:latin typeface="Calibri Light"/>
                  <a:ea typeface="+mn-ea"/>
                  <a:cs typeface="+mn-cs"/>
                </a:rPr>
                <a:t>Om Omställningsfonden</a:t>
              </a:r>
            </a:p>
          </p:txBody>
        </p:sp>
        <p:sp>
          <p:nvSpPr>
            <p:cNvPr id="68" name="Rubrik 2">
              <a:extLst>
                <a:ext uri="{FF2B5EF4-FFF2-40B4-BE49-F238E27FC236}">
                  <a16:creationId xmlns:a16="http://schemas.microsoft.com/office/drawing/2014/main" id="{2AFEF201-2E06-2323-0AEE-B7982BEFA7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Calibri"/>
                  <a:ea typeface="+mj-ea"/>
                  <a:cs typeface="+mj-cs"/>
                </a:rPr>
                <a:t>Vi är er omställningsorganisation!</a:t>
              </a:r>
            </a:p>
          </p:txBody>
        </p:sp>
      </p:grpSp>
    </p:spTree>
    <p:extLst>
      <p:ext uri="{BB962C8B-B14F-4D97-AF65-F5344CB8AC3E}">
        <p14:creationId xmlns:p14="http://schemas.microsoft.com/office/powerpoint/2010/main" val="304230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Information om Omställningsfonden och KFS-företagens Trygghetsfond | Sobona">
            <a:extLst>
              <a:ext uri="{FF2B5EF4-FFF2-40B4-BE49-F238E27FC236}">
                <a16:creationId xmlns:a16="http://schemas.microsoft.com/office/drawing/2014/main" id="{3DFC2F25-288F-46C4-95CA-ECDD9C5382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750" y="2283411"/>
            <a:ext cx="2131888" cy="1119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ck-politiska gruppen bjöd in Kommunal. | Vänsterpartiet Norrköping">
            <a:extLst>
              <a:ext uri="{FF2B5EF4-FFF2-40B4-BE49-F238E27FC236}">
                <a16:creationId xmlns:a16="http://schemas.microsoft.com/office/drawing/2014/main" id="{B3E2E66D-2C73-4BB9-9AA3-1EDC23970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684" b="27509"/>
          <a:stretch/>
        </p:blipFill>
        <p:spPr bwMode="auto">
          <a:xfrm>
            <a:off x="3302751" y="3792603"/>
            <a:ext cx="2131888" cy="4865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FR | Offentliganställdas Förhandlingsråd">
            <a:extLst>
              <a:ext uri="{FF2B5EF4-FFF2-40B4-BE49-F238E27FC236}">
                <a16:creationId xmlns:a16="http://schemas.microsoft.com/office/drawing/2014/main" id="{A477CE88-2C85-4FB7-BA6A-0557A5CBF4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940" y="3552848"/>
            <a:ext cx="1329733" cy="9689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Fysioterapeuterna beviljas inträde i AkademikerAlliansen – Fysioterapeuterna">
            <a:extLst>
              <a:ext uri="{FF2B5EF4-FFF2-40B4-BE49-F238E27FC236}">
                <a16:creationId xmlns:a16="http://schemas.microsoft.com/office/drawing/2014/main" id="{5AE66C26-22EA-4DBA-9A4E-607CC36F78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1614" y="4719370"/>
            <a:ext cx="2729462" cy="8027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1">
            <a:extLst>
              <a:ext uri="{FF2B5EF4-FFF2-40B4-BE49-F238E27FC236}">
                <a16:creationId xmlns:a16="http://schemas.microsoft.com/office/drawing/2014/main" id="{24AB065A-19BB-4D8D-9F4F-5485455D57F8}"/>
              </a:ext>
            </a:extLst>
          </p:cNvPr>
          <p:cNvSpPr txBox="1"/>
          <p:nvPr/>
        </p:nvSpPr>
        <p:spPr>
          <a:xfrm>
            <a:off x="6553853" y="2293748"/>
            <a:ext cx="4381292" cy="2964914"/>
          </a:xfrm>
          <a:prstGeom prst="rect">
            <a:avLst/>
          </a:prstGeom>
          <a:noFill/>
        </p:spPr>
        <p:txBody>
          <a:bodyPr wrap="square">
            <a:spAutoFit/>
          </a:bodyPr>
          <a:lstStyle/>
          <a:p>
            <a:pPr marL="0" marR="0" lvl="0" indent="0" algn="l" defTabSz="914400" rtl="0" eaLnBrk="1" fontAlgn="auto" latinLnBrk="0" hangingPunct="1">
              <a:lnSpc>
                <a:spcPct val="100000"/>
              </a:lnSpc>
              <a:spcBef>
                <a:spcPts val="667"/>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Calibri (Brödtext)"/>
                <a:ea typeface="+mn-ea"/>
                <a:cs typeface="+mn-cs"/>
              </a:rPr>
              <a:t>Omfattar:</a:t>
            </a:r>
          </a:p>
          <a:p>
            <a:pPr marL="0" marR="0" lvl="0" indent="0" algn="l" defTabSz="914400" rtl="0" eaLnBrk="1" fontAlgn="auto" latinLnBrk="0" hangingPunct="1">
              <a:lnSpc>
                <a:spcPct val="100000"/>
              </a:lnSpc>
              <a:spcBef>
                <a:spcPts val="667"/>
              </a:spcBef>
              <a:spcAft>
                <a:spcPts val="0"/>
              </a:spcAft>
              <a:buClrTx/>
              <a:buSzTx/>
              <a:buFontTx/>
              <a:buNone/>
              <a:tabLst/>
              <a:defRPr/>
            </a:pPr>
            <a:endParaRPr kumimoji="0" lang="sv-SE" sz="500" b="0" i="0" u="none" strike="noStrike" kern="1200" cap="none" spc="0" normalizeH="0" baseline="0" noProof="0" dirty="0">
              <a:ln>
                <a:noFill/>
              </a:ln>
              <a:solidFill>
                <a:srgbClr val="000000"/>
              </a:solidFill>
              <a:effectLst/>
              <a:uLnTx/>
              <a:uFillTx/>
              <a:latin typeface="Calibri Light"/>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1" i="0" u="none" strike="noStrike" kern="1200" cap="none" spc="0" normalizeH="0" baseline="0" noProof="0" dirty="0">
                <a:ln>
                  <a:noFill/>
                </a:ln>
                <a:solidFill>
                  <a:srgbClr val="22B2A6"/>
                </a:solidFill>
                <a:effectLst/>
                <a:uLnTx/>
                <a:uFillTx/>
                <a:latin typeface="Calibri"/>
                <a:ea typeface="+mn-ea"/>
                <a:cs typeface="+mn-cs"/>
              </a:rPr>
              <a:t>290</a:t>
            </a:r>
            <a:r>
              <a:rPr kumimoji="0" lang="sv-SE" sz="2400" b="0" i="0" u="none" strike="noStrike" kern="1200" cap="none" spc="0" normalizeH="0" baseline="0" noProof="0" dirty="0">
                <a:ln>
                  <a:noFill/>
                </a:ln>
                <a:solidFill>
                  <a:srgbClr val="000000"/>
                </a:solidFill>
                <a:effectLst/>
                <a:uLnTx/>
                <a:uFillTx/>
                <a:latin typeface="Calibri"/>
                <a:ea typeface="+mn-ea"/>
                <a:cs typeface="+mn-cs"/>
              </a:rPr>
              <a:t> kommuner</a:t>
            </a:r>
          </a:p>
          <a:p>
            <a:pPr marL="171450" marR="0" lvl="0" indent="-17145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endParaRPr kumimoji="0" lang="sv-SE" sz="5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1" i="0" u="none" strike="noStrike" kern="1200" cap="none" spc="0" normalizeH="0" baseline="0" noProof="0" dirty="0">
                <a:ln>
                  <a:noFill/>
                </a:ln>
                <a:solidFill>
                  <a:srgbClr val="22B2A6"/>
                </a:solidFill>
                <a:effectLst/>
                <a:uLnTx/>
                <a:uFillTx/>
                <a:latin typeface="Calibri"/>
                <a:ea typeface="+mn-ea"/>
                <a:cs typeface="+mn-cs"/>
              </a:rPr>
              <a:t>21</a:t>
            </a:r>
            <a:r>
              <a:rPr kumimoji="0" lang="sv-SE" sz="2400" b="0" i="0" u="none" strike="noStrike" kern="1200" cap="none" spc="0" normalizeH="0" baseline="0" noProof="0" dirty="0">
                <a:ln>
                  <a:noFill/>
                </a:ln>
                <a:solidFill>
                  <a:srgbClr val="000000"/>
                </a:solidFill>
                <a:effectLst/>
                <a:uLnTx/>
                <a:uFillTx/>
                <a:latin typeface="Calibri"/>
                <a:ea typeface="+mn-ea"/>
                <a:cs typeface="+mn-cs"/>
              </a:rPr>
              <a:t> regioner</a:t>
            </a:r>
          </a:p>
          <a:p>
            <a:pPr marL="171450" marR="0" lvl="0" indent="-17145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endParaRPr kumimoji="0" lang="sv-SE" sz="5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a:ea typeface="+mn-ea"/>
                <a:cs typeface="+mn-cs"/>
              </a:rPr>
              <a:t>Ca</a:t>
            </a:r>
            <a:r>
              <a:rPr kumimoji="0" lang="sv-SE" sz="2400" b="1" i="0" u="none" strike="noStrike" kern="1200" cap="none" spc="0" normalizeH="0" baseline="0" noProof="0" dirty="0">
                <a:ln>
                  <a:noFill/>
                </a:ln>
                <a:solidFill>
                  <a:srgbClr val="22B2A6"/>
                </a:solidFill>
                <a:effectLst/>
                <a:uLnTx/>
                <a:uFillTx/>
                <a:latin typeface="Calibri"/>
                <a:ea typeface="+mn-ea"/>
                <a:cs typeface="+mn-cs"/>
              </a:rPr>
              <a:t> </a:t>
            </a:r>
            <a:r>
              <a:rPr lang="sv-SE" sz="2400" b="1" dirty="0">
                <a:solidFill>
                  <a:srgbClr val="22B2A6"/>
                </a:solidFill>
                <a:latin typeface="Calibri"/>
              </a:rPr>
              <a:t>1 100</a:t>
            </a:r>
            <a:r>
              <a:rPr kumimoji="0" lang="sv-SE" sz="2400" b="1" i="0" u="none" strike="noStrike" kern="1200" cap="none" spc="0" normalizeH="0" baseline="0" noProof="0" dirty="0">
                <a:ln>
                  <a:noFill/>
                </a:ln>
                <a:solidFill>
                  <a:srgbClr val="22B2A6"/>
                </a:solidFill>
                <a:effectLst/>
                <a:uLnTx/>
                <a:uFillTx/>
                <a:latin typeface="Calibri"/>
                <a:ea typeface="+mn-ea"/>
                <a:cs typeface="+mn-cs"/>
              </a:rPr>
              <a:t> </a:t>
            </a:r>
            <a:r>
              <a:rPr kumimoji="0" lang="sv-SE" sz="2400" b="0" i="0" u="none" strike="noStrike" kern="1200" cap="none" spc="0" normalizeH="0" baseline="0" noProof="0" dirty="0">
                <a:ln>
                  <a:noFill/>
                </a:ln>
                <a:solidFill>
                  <a:srgbClr val="000000"/>
                </a:solidFill>
                <a:effectLst/>
                <a:uLnTx/>
                <a:uFillTx/>
                <a:latin typeface="Calibri"/>
                <a:ea typeface="+mn-ea"/>
                <a:cs typeface="+mn-cs"/>
              </a:rPr>
              <a:t>kommunala företag</a:t>
            </a: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endParaRPr kumimoji="0" lang="sv-SE" sz="5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a:ea typeface="+mn-ea"/>
                <a:cs typeface="+mn-cs"/>
              </a:rPr>
              <a:t>Ca </a:t>
            </a:r>
            <a:r>
              <a:rPr kumimoji="0" lang="sv-SE" sz="2400" b="1" i="0" u="none" strike="noStrike" kern="1200" cap="none" spc="0" normalizeH="0" baseline="0" noProof="0" dirty="0">
                <a:ln>
                  <a:noFill/>
                </a:ln>
                <a:solidFill>
                  <a:srgbClr val="22B2A6"/>
                </a:solidFill>
                <a:effectLst/>
                <a:uLnTx/>
                <a:uFillTx/>
                <a:latin typeface="Calibri"/>
                <a:ea typeface="+mn-ea"/>
                <a:cs typeface="+mn-cs"/>
              </a:rPr>
              <a:t>1,3</a:t>
            </a:r>
            <a:r>
              <a:rPr kumimoji="0" lang="sv-SE" sz="2400" b="0" i="0" u="none" strike="noStrike" kern="1200" cap="none" spc="0" normalizeH="0" baseline="0" noProof="0" dirty="0">
                <a:ln>
                  <a:noFill/>
                </a:ln>
                <a:solidFill>
                  <a:srgbClr val="000000"/>
                </a:solidFill>
                <a:effectLst/>
                <a:uLnTx/>
                <a:uFillTx/>
                <a:latin typeface="Calibri"/>
                <a:ea typeface="+mn-ea"/>
                <a:cs typeface="+mn-cs"/>
              </a:rPr>
              <a:t> miljoner arbetstagare</a:t>
            </a:r>
          </a:p>
        </p:txBody>
      </p:sp>
      <p:sp>
        <p:nvSpPr>
          <p:cNvPr id="13" name="Rectangle 14">
            <a:extLst>
              <a:ext uri="{FF2B5EF4-FFF2-40B4-BE49-F238E27FC236}">
                <a16:creationId xmlns:a16="http://schemas.microsoft.com/office/drawing/2014/main" id="{93E7CC93-9CD2-4EAB-A260-7ABAF6050779}"/>
              </a:ext>
            </a:extLst>
          </p:cNvPr>
          <p:cNvSpPr/>
          <p:nvPr/>
        </p:nvSpPr>
        <p:spPr>
          <a:xfrm>
            <a:off x="6237535" y="2101645"/>
            <a:ext cx="47180" cy="3811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537B8E87-8612-44BD-8F25-6BC68AB609EB}"/>
              </a:ext>
            </a:extLst>
          </p:cNvPr>
          <p:cNvSpPr txBox="1"/>
          <p:nvPr/>
        </p:nvSpPr>
        <p:spPr>
          <a:xfrm>
            <a:off x="558140" y="1539524"/>
            <a:ext cx="1203474" cy="461665"/>
          </a:xfrm>
          <a:prstGeom prst="rect">
            <a:avLst/>
          </a:prstGeom>
          <a:noFill/>
        </p:spPr>
        <p:txBody>
          <a:bodyPr wrap="square">
            <a:spAutoFit/>
          </a:bodyPr>
          <a:lstStyle/>
          <a:p>
            <a:pPr marL="0" marR="0" lvl="2" indent="0" algn="l" defTabSz="914400" rtl="0" eaLnBrk="1" fontAlgn="auto" latinLnBrk="0" hangingPunct="1">
              <a:lnSpc>
                <a:spcPct val="100000"/>
              </a:lnSpc>
              <a:spcBef>
                <a:spcPts val="667"/>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Calibri"/>
                <a:ea typeface="+mn-ea"/>
                <a:cs typeface="+mn-cs"/>
              </a:rPr>
              <a:t>Parter:</a:t>
            </a:r>
          </a:p>
        </p:txBody>
      </p:sp>
      <p:pic>
        <p:nvPicPr>
          <p:cNvPr id="15" name="Bildobjekt 14" descr="En bild som visar text&#10;&#10;Automatiskt genererad beskrivning">
            <a:extLst>
              <a:ext uri="{FF2B5EF4-FFF2-40B4-BE49-F238E27FC236}">
                <a16:creationId xmlns:a16="http://schemas.microsoft.com/office/drawing/2014/main" id="{A3B28932-D4A6-4623-B1BB-3C4FA54EB8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719" y="2390331"/>
            <a:ext cx="2134173" cy="880347"/>
          </a:xfrm>
          <a:prstGeom prst="rect">
            <a:avLst/>
          </a:prstGeom>
        </p:spPr>
      </p:pic>
      <p:sp>
        <p:nvSpPr>
          <p:cNvPr id="5" name="Rektangel: ett hörn rundat 4">
            <a:extLst>
              <a:ext uri="{FF2B5EF4-FFF2-40B4-BE49-F238E27FC236}">
                <a16:creationId xmlns:a16="http://schemas.microsoft.com/office/drawing/2014/main" id="{6E5B675C-F54A-A4DA-2DF8-6023BE939EA2}"/>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CD1FBAF6-9EA0-353C-EBC4-DE1CCA7B99C5}"/>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19" name="Rubrik 2">
            <a:extLst>
              <a:ext uri="{FF2B5EF4-FFF2-40B4-BE49-F238E27FC236}">
                <a16:creationId xmlns:a16="http://schemas.microsoft.com/office/drawing/2014/main" id="{E3179A03-41AB-67C2-87DC-971D580DEB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Kollektivavtalsstiftelse</a:t>
            </a:r>
          </a:p>
        </p:txBody>
      </p:sp>
    </p:spTree>
    <p:extLst>
      <p:ext uri="{BB962C8B-B14F-4D97-AF65-F5344CB8AC3E}">
        <p14:creationId xmlns:p14="http://schemas.microsoft.com/office/powerpoint/2010/main" val="50836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C2B6601-D312-9F95-8E8C-4083D77D235D}"/>
              </a:ext>
            </a:extLst>
          </p:cNvPr>
          <p:cNvSpPr txBox="1">
            <a:spLocks/>
          </p:cNvSpPr>
          <p:nvPr/>
        </p:nvSpPr>
        <p:spPr>
          <a:xfrm>
            <a:off x="609600" y="830350"/>
            <a:ext cx="10972800" cy="968953"/>
          </a:xfrm>
          <a:prstGeom prst="rect">
            <a:avLst/>
          </a:prstGeom>
        </p:spPr>
        <p:txBody>
          <a:bodyPr/>
          <a:lstStyle>
            <a:lvl1pPr algn="l" defTabSz="1219170" rtl="0" eaLnBrk="1" latinLnBrk="0" hangingPunct="1">
              <a:spcBef>
                <a:spcPct val="0"/>
              </a:spcBef>
              <a:buNone/>
              <a:defRPr sz="3200" b="1" kern="1200">
                <a:solidFill>
                  <a:schemeClr val="tx1"/>
                </a:solidFill>
                <a:latin typeface="+mj-lt"/>
                <a:ea typeface="+mj-ea"/>
                <a:cs typeface="+mj-cs"/>
              </a:defRPr>
            </a:lvl1pPr>
          </a:lstStyle>
          <a:p>
            <a:endParaRPr lang="sv-SE"/>
          </a:p>
        </p:txBody>
      </p:sp>
      <p:sp>
        <p:nvSpPr>
          <p:cNvPr id="7" name="Platshållare för innehåll 2">
            <a:extLst>
              <a:ext uri="{FF2B5EF4-FFF2-40B4-BE49-F238E27FC236}">
                <a16:creationId xmlns:a16="http://schemas.microsoft.com/office/drawing/2014/main" id="{395351FD-F063-759E-89D5-5FAAD5FF723C}"/>
              </a:ext>
            </a:extLst>
          </p:cNvPr>
          <p:cNvSpPr txBox="1">
            <a:spLocks/>
          </p:cNvSpPr>
          <p:nvPr/>
        </p:nvSpPr>
        <p:spPr>
          <a:xfrm>
            <a:off x="609600" y="2285008"/>
            <a:ext cx="5197455" cy="4149765"/>
          </a:xfrm>
          <a:prstGeom prst="roundRect">
            <a:avLst>
              <a:gd name="adj" fmla="val 2635"/>
            </a:avLst>
          </a:prstGeom>
        </p:spPr>
        <p:txBody>
          <a:bodyPr>
            <a:normAutofit/>
          </a:bodyPr>
          <a:lst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sz="2400"/>
              <a:t>Tillsammans arbetar vi för att ställa om både organisation och medarbetare för att möta framtida kompetensbehov.</a:t>
            </a:r>
          </a:p>
        </p:txBody>
      </p:sp>
      <p:sp>
        <p:nvSpPr>
          <p:cNvPr id="8" name="Rubrik 2">
            <a:extLst>
              <a:ext uri="{FF2B5EF4-FFF2-40B4-BE49-F238E27FC236}">
                <a16:creationId xmlns:a16="http://schemas.microsoft.com/office/drawing/2014/main" id="{722D5615-A44B-4D67-FFBF-9B0FE63A12F5}"/>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Stöd för arbetsgivare och fackliga företrädare</a:t>
            </a:r>
          </a:p>
        </p:txBody>
      </p:sp>
    </p:spTree>
    <p:extLst>
      <p:ext uri="{BB962C8B-B14F-4D97-AF65-F5344CB8AC3E}">
        <p14:creationId xmlns:p14="http://schemas.microsoft.com/office/powerpoint/2010/main" val="265499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492A16-C92A-42B6-9435-5E02BC38AF13}"/>
              </a:ext>
            </a:extLst>
          </p:cNvPr>
          <p:cNvSpPr>
            <a:spLocks noGrp="1"/>
          </p:cNvSpPr>
          <p:nvPr>
            <p:ph sz="half" idx="1"/>
          </p:nvPr>
        </p:nvSpPr>
        <p:spPr>
          <a:xfrm>
            <a:off x="862017" y="1869736"/>
            <a:ext cx="5729798" cy="2370171"/>
          </a:xfrm>
        </p:spPr>
        <p:txBody>
          <a:bodyPr>
            <a:normAutofit lnSpcReduction="10000"/>
          </a:bodyPr>
          <a:lstStyle/>
          <a:p>
            <a:pPr marL="0" indent="0">
              <a:buNone/>
            </a:pPr>
            <a:r>
              <a:rPr lang="sv-SE" sz="1800" dirty="0"/>
              <a:t>Förebyggande insatser ska stärka arbetsgivarens kompetensförsörjning </a:t>
            </a:r>
          </a:p>
          <a:p>
            <a:pPr marL="0" indent="0">
              <a:buNone/>
            </a:pPr>
            <a:r>
              <a:rPr lang="sv-SE" sz="1800" dirty="0"/>
              <a:t>Förebyggande insatser ska stärka arbetstagarens anställningstrygghet hos arbetsgivaren </a:t>
            </a:r>
          </a:p>
          <a:p>
            <a:pPr marL="0" indent="0">
              <a:buNone/>
            </a:pPr>
            <a:r>
              <a:rPr lang="sv-SE" sz="1800" dirty="0"/>
              <a:t>Samt vara utöver det som normalt anses vara löpande kompetensutveckling inom ramen för medarbetarens befintliga anställning</a:t>
            </a:r>
          </a:p>
        </p:txBody>
      </p:sp>
      <p:pic>
        <p:nvPicPr>
          <p:cNvPr id="13" name="Platshållare för bild 12">
            <a:extLst>
              <a:ext uri="{FF2B5EF4-FFF2-40B4-BE49-F238E27FC236}">
                <a16:creationId xmlns:a16="http://schemas.microsoft.com/office/drawing/2014/main" id="{41FF2B72-A81C-4A13-A609-82817FC331B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6820012" y="3054821"/>
            <a:ext cx="3897116" cy="2598077"/>
          </a:xfrm>
          <a:ln>
            <a:solidFill>
              <a:schemeClr val="tx1"/>
            </a:solidFill>
          </a:ln>
          <a:effectLst>
            <a:outerShdw blurRad="50800" dist="38100" dir="2700000" algn="tl" rotWithShape="0">
              <a:prstClr val="black">
                <a:alpha val="40000"/>
              </a:prstClr>
            </a:outerShdw>
          </a:effectLst>
        </p:spPr>
      </p:pic>
      <p:sp>
        <p:nvSpPr>
          <p:cNvPr id="5" name="textruta 4">
            <a:extLst>
              <a:ext uri="{FF2B5EF4-FFF2-40B4-BE49-F238E27FC236}">
                <a16:creationId xmlns:a16="http://schemas.microsoft.com/office/drawing/2014/main" id="{D111BA0F-4C7C-CB03-060C-A2E83A5B0790}"/>
              </a:ext>
            </a:extLst>
          </p:cNvPr>
          <p:cNvSpPr txBox="1"/>
          <p:nvPr/>
        </p:nvSpPr>
        <p:spPr>
          <a:xfrm>
            <a:off x="520823" y="4480802"/>
            <a:ext cx="606083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Light"/>
                <a:ea typeface="+mn-ea"/>
                <a:cs typeface="+mn-cs"/>
              </a:rPr>
              <a:t>Medel för förebyggande insatser kan ersätta arbetsgivaren för: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Calibri Light"/>
                <a:ea typeface="+mn-ea"/>
                <a:cs typeface="+mn-cs"/>
              </a:rPr>
              <a:t>utbildningskostnader,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Calibri Light"/>
                <a:ea typeface="+mn-ea"/>
                <a:cs typeface="+mn-cs"/>
              </a:rPr>
              <a:t>merkostnader vid utbildning, t.ex. litteratur, resor, logi m.m.,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Calibri Light"/>
                <a:ea typeface="+mn-ea"/>
                <a:cs typeface="+mn-cs"/>
              </a:rPr>
              <a:t>kostnader för handledning/coachning,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Calibri Light"/>
                <a:ea typeface="+mn-ea"/>
                <a:cs typeface="+mn-cs"/>
              </a:rPr>
              <a:t>kostnader för annan kompetenshöjande insats,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Calibri Light"/>
                <a:ea typeface="+mn-ea"/>
                <a:cs typeface="+mn-cs"/>
              </a:rPr>
              <a:t>kostnader för samordning av förebyggande insatser.</a:t>
            </a:r>
          </a:p>
        </p:txBody>
      </p:sp>
      <p:grpSp>
        <p:nvGrpSpPr>
          <p:cNvPr id="12" name="Grupp 11">
            <a:extLst>
              <a:ext uri="{FF2B5EF4-FFF2-40B4-BE49-F238E27FC236}">
                <a16:creationId xmlns:a16="http://schemas.microsoft.com/office/drawing/2014/main" id="{75665ABD-3FD1-FE63-FA04-23B42627ADFD}"/>
              </a:ext>
            </a:extLst>
          </p:cNvPr>
          <p:cNvGrpSpPr/>
          <p:nvPr/>
        </p:nvGrpSpPr>
        <p:grpSpPr>
          <a:xfrm>
            <a:off x="0" y="0"/>
            <a:ext cx="11493623" cy="2019739"/>
            <a:chOff x="0" y="0"/>
            <a:chExt cx="11493623" cy="2019739"/>
          </a:xfrm>
        </p:grpSpPr>
        <p:sp>
          <p:nvSpPr>
            <p:cNvPr id="7" name="Rektangel: ett hörn rundat 6">
              <a:extLst>
                <a:ext uri="{FF2B5EF4-FFF2-40B4-BE49-F238E27FC236}">
                  <a16:creationId xmlns:a16="http://schemas.microsoft.com/office/drawing/2014/main" id="{6D3FD55B-B100-EB67-91CB-4EE84EEDAB67}"/>
                </a:ext>
              </a:extLst>
            </p:cNvPr>
            <p:cNvSpPr/>
            <p:nvPr/>
          </p:nvSpPr>
          <p:spPr>
            <a:xfrm flipV="1">
              <a:off x="0" y="0"/>
              <a:ext cx="3256156" cy="830350"/>
            </a:xfrm>
            <a:prstGeom prst="round1Rect">
              <a:avLst>
                <a:gd name="adj" fmla="val 50000"/>
              </a:avLst>
            </a:prstGeom>
            <a:solidFill>
              <a:srgbClr val="90A6A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textruta 9">
              <a:extLst>
                <a:ext uri="{FF2B5EF4-FFF2-40B4-BE49-F238E27FC236}">
                  <a16:creationId xmlns:a16="http://schemas.microsoft.com/office/drawing/2014/main" id="{D251FA04-39D2-0675-76AE-F2F6A1C5B1CF}"/>
                </a:ext>
              </a:extLst>
            </p:cNvPr>
            <p:cNvSpPr txBox="1"/>
            <p:nvPr/>
          </p:nvSpPr>
          <p:spPr>
            <a:xfrm>
              <a:off x="609598" y="220436"/>
              <a:ext cx="26905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FFFFFF"/>
                  </a:solidFill>
                  <a:effectLst/>
                  <a:uLnTx/>
                  <a:uFillTx/>
                  <a:latin typeface="Calibri Light"/>
                  <a:ea typeface="+mn-ea"/>
                  <a:cs typeface="+mn-cs"/>
                </a:rPr>
                <a:t>Arbetsgivare &amp; fack</a:t>
              </a:r>
            </a:p>
          </p:txBody>
        </p:sp>
        <p:sp>
          <p:nvSpPr>
            <p:cNvPr id="11" name="Rubrik 2">
              <a:extLst>
                <a:ext uri="{FF2B5EF4-FFF2-40B4-BE49-F238E27FC236}">
                  <a16:creationId xmlns:a16="http://schemas.microsoft.com/office/drawing/2014/main" id="{5810C8C8-C90E-6957-5A88-65A7B70D627E}"/>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Calibri"/>
                  <a:ea typeface="+mj-ea"/>
                  <a:cs typeface="+mj-cs"/>
                </a:rPr>
                <a:t>Förebyggande insatser</a:t>
              </a:r>
            </a:p>
          </p:txBody>
        </p:sp>
      </p:grpSp>
      <p:sp>
        <p:nvSpPr>
          <p:cNvPr id="2" name="textruta 1">
            <a:extLst>
              <a:ext uri="{FF2B5EF4-FFF2-40B4-BE49-F238E27FC236}">
                <a16:creationId xmlns:a16="http://schemas.microsoft.com/office/drawing/2014/main" id="{5AB894AC-9F97-BC85-BE09-6568300384D8}"/>
              </a:ext>
            </a:extLst>
          </p:cNvPr>
          <p:cNvSpPr txBox="1"/>
          <p:nvPr/>
        </p:nvSpPr>
        <p:spPr>
          <a:xfrm>
            <a:off x="6731236" y="1956084"/>
            <a:ext cx="378655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Calibri Light"/>
                <a:ea typeface="+mn-ea"/>
                <a:cs typeface="+mn-cs"/>
              </a:rPr>
              <a:t>Medel finansierar inte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Calibri Light"/>
                <a:ea typeface="+mn-ea"/>
                <a:cs typeface="+mn-cs"/>
              </a:rPr>
              <a:t>Lönekostnader till deltagare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Calibri Light"/>
                <a:ea typeface="+mn-ea"/>
                <a:cs typeface="+mn-cs"/>
              </a:rPr>
              <a:t>Arbetsmiljöprojekt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Calibri Light"/>
                <a:ea typeface="+mn-ea"/>
                <a:cs typeface="+mn-cs"/>
              </a:rPr>
              <a:t>Hälsofrämjande insatser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6" name="Platshållare för innehåll 4" descr="En bild som visar cirkel, Grafik, design, clipart&#10;&#10;Automatiskt genererad beskrivning">
            <a:extLst>
              <a:ext uri="{FF2B5EF4-FFF2-40B4-BE49-F238E27FC236}">
                <a16:creationId xmlns:a16="http://schemas.microsoft.com/office/drawing/2014/main" id="{01A6A594-8137-0F72-77A2-C89EFF33E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403" y="1917780"/>
            <a:ext cx="1399725" cy="1028079"/>
          </a:xfrm>
          <a:prstGeom prst="rect">
            <a:avLst/>
          </a:prstGeom>
        </p:spPr>
      </p:pic>
      <p:pic>
        <p:nvPicPr>
          <p:cNvPr id="9" name="Bildobjekt 8" descr="En bild som visar cirkel, symbol, Grafik&#10;&#10;Automatiskt genererad beskrivning">
            <a:extLst>
              <a:ext uri="{FF2B5EF4-FFF2-40B4-BE49-F238E27FC236}">
                <a16:creationId xmlns:a16="http://schemas.microsoft.com/office/drawing/2014/main" id="{04A7403E-5E60-4B3B-D43F-881354593C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02" y="2584019"/>
            <a:ext cx="633949" cy="633949"/>
          </a:xfrm>
          <a:prstGeom prst="rect">
            <a:avLst/>
          </a:prstGeom>
        </p:spPr>
      </p:pic>
      <p:pic>
        <p:nvPicPr>
          <p:cNvPr id="14" name="Bildobjekt 13" descr="En bild som visar cirkel, symbol, Grafik&#10;&#10;Automatiskt genererad beskrivning">
            <a:extLst>
              <a:ext uri="{FF2B5EF4-FFF2-40B4-BE49-F238E27FC236}">
                <a16:creationId xmlns:a16="http://schemas.microsoft.com/office/drawing/2014/main" id="{5356F6EC-4287-7030-C41A-866A31F66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052" y="3204139"/>
            <a:ext cx="633949" cy="633949"/>
          </a:xfrm>
          <a:prstGeom prst="rect">
            <a:avLst/>
          </a:prstGeom>
        </p:spPr>
      </p:pic>
      <p:pic>
        <p:nvPicPr>
          <p:cNvPr id="15" name="Bildobjekt 14" descr="En bild som visar cirkel, symbol, Grafik&#10;&#10;Automatiskt genererad beskrivning">
            <a:extLst>
              <a:ext uri="{FF2B5EF4-FFF2-40B4-BE49-F238E27FC236}">
                <a16:creationId xmlns:a16="http://schemas.microsoft.com/office/drawing/2014/main" id="{4EC717D8-A818-F8FD-E0D7-CC2ED5B22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02" y="1963899"/>
            <a:ext cx="633949" cy="633949"/>
          </a:xfrm>
          <a:prstGeom prst="rect">
            <a:avLst/>
          </a:prstGeom>
        </p:spPr>
      </p:pic>
      <p:sp>
        <p:nvSpPr>
          <p:cNvPr id="8" name="textruta 7">
            <a:extLst>
              <a:ext uri="{FF2B5EF4-FFF2-40B4-BE49-F238E27FC236}">
                <a16:creationId xmlns:a16="http://schemas.microsoft.com/office/drawing/2014/main" id="{6ABA6981-BCAC-5352-312D-82519DE2791C}"/>
              </a:ext>
            </a:extLst>
          </p:cNvPr>
          <p:cNvSpPr txBox="1"/>
          <p:nvPr/>
        </p:nvSpPr>
        <p:spPr>
          <a:xfrm>
            <a:off x="7385279" y="5826068"/>
            <a:ext cx="33318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2B2A6"/>
                </a:solidFill>
                <a:effectLst/>
                <a:uLnTx/>
                <a:uFillTx/>
                <a:latin typeface="Calibri Light"/>
                <a:ea typeface="+mn-ea"/>
                <a:cs typeface="+mn-cs"/>
              </a:rPr>
              <a:t>Läs mer om kriterierna för beviljande av förebyggande insatser </a:t>
            </a:r>
            <a:r>
              <a:rPr kumimoji="0" lang="sv-SE" sz="1600" b="1" i="0" u="none" strike="noStrike" kern="1200" cap="none" spc="0" normalizeH="0" baseline="0" noProof="0" dirty="0">
                <a:ln>
                  <a:noFill/>
                </a:ln>
                <a:solidFill>
                  <a:srgbClr val="000000"/>
                </a:solidFill>
                <a:effectLst/>
                <a:uLnTx/>
                <a:uFillTx/>
                <a:latin typeface="Calibri Light"/>
                <a:ea typeface="+mn-ea"/>
                <a:cs typeface="+mn-cs"/>
                <a:hlinkClick r:id="rId6"/>
              </a:rPr>
              <a:t>här</a:t>
            </a:r>
            <a:br>
              <a:rPr kumimoji="0" lang="sv-SE" sz="1600" b="0" i="0" u="none" strike="noStrike" kern="1200" cap="none" spc="0" normalizeH="0" baseline="0" noProof="0" dirty="0">
                <a:ln>
                  <a:noFill/>
                </a:ln>
                <a:solidFill>
                  <a:srgbClr val="000000"/>
                </a:solidFill>
                <a:effectLst/>
                <a:uLnTx/>
                <a:uFillTx/>
                <a:latin typeface="Calibri Light"/>
                <a:ea typeface="+mn-ea"/>
                <a:cs typeface="+mn-cs"/>
              </a:rPr>
            </a:br>
            <a:r>
              <a:rPr kumimoji="0" lang="sv-SE" sz="1600" b="0" i="0" u="none" strike="noStrike" kern="1200" cap="none" spc="0" normalizeH="0" baseline="0" noProof="0" dirty="0">
                <a:ln>
                  <a:noFill/>
                </a:ln>
                <a:solidFill>
                  <a:srgbClr val="000000"/>
                </a:solidFill>
                <a:effectLst/>
                <a:uLnTx/>
                <a:uFillTx/>
                <a:latin typeface="Calibri Light"/>
                <a:ea typeface="+mn-ea"/>
                <a:cs typeface="+mn-cs"/>
              </a:rPr>
              <a:t> </a:t>
            </a:r>
          </a:p>
        </p:txBody>
      </p:sp>
      <p:pic>
        <p:nvPicPr>
          <p:cNvPr id="16" name="Bild 15" descr="Hand som pekar åt höger, handens utsida kontur">
            <a:extLst>
              <a:ext uri="{FF2B5EF4-FFF2-40B4-BE49-F238E27FC236}">
                <a16:creationId xmlns:a16="http://schemas.microsoft.com/office/drawing/2014/main" id="{EB9A5134-BFB7-95D6-9ED1-871BBB2D62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94636" y="5807214"/>
            <a:ext cx="600164" cy="600164"/>
          </a:xfrm>
          <a:prstGeom prst="rect">
            <a:avLst/>
          </a:prstGeom>
        </p:spPr>
      </p:pic>
      <p:sp>
        <p:nvSpPr>
          <p:cNvPr id="18" name="textruta 17">
            <a:extLst>
              <a:ext uri="{FF2B5EF4-FFF2-40B4-BE49-F238E27FC236}">
                <a16:creationId xmlns:a16="http://schemas.microsoft.com/office/drawing/2014/main" id="{A13A69FD-5210-21B8-1BF2-861E2CE9D872}"/>
              </a:ext>
            </a:extLst>
          </p:cNvPr>
          <p:cNvSpPr txBox="1"/>
          <p:nvPr/>
        </p:nvSpPr>
        <p:spPr>
          <a:xfrm rot="640396">
            <a:off x="4429094" y="788020"/>
            <a:ext cx="3944346"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None/>
              <a:tabLst/>
              <a:defRPr/>
            </a:pPr>
            <a:r>
              <a:rPr kumimoji="0" lang="sv-SE" sz="2800" b="1" i="0" u="none" strike="noStrike" kern="1200" cap="none" spc="0" normalizeH="0" baseline="0" noProof="0" dirty="0">
                <a:ln>
                  <a:noFill/>
                </a:ln>
                <a:solidFill>
                  <a:srgbClr val="FF0000"/>
                </a:solidFill>
                <a:effectLst/>
                <a:uLnTx/>
                <a:uFillTx/>
                <a:latin typeface="Calibri Light"/>
                <a:ea typeface="+mn-ea"/>
                <a:cs typeface="+mn-cs"/>
              </a:rPr>
              <a:t>Alla anställningsformer!!!!</a:t>
            </a:r>
            <a:endParaRPr kumimoji="0" lang="sv-SE" sz="2800" b="1" i="0" u="none" strike="noStrike" kern="1200" cap="none" spc="0" normalizeH="0" baseline="0" noProof="0" dirty="0">
              <a:ln>
                <a:noFill/>
              </a:ln>
              <a:solidFill>
                <a:srgbClr val="FF0000"/>
              </a:solidFill>
              <a:effectLst/>
              <a:uLnTx/>
              <a:uFillTx/>
              <a:latin typeface="Calibri Light"/>
              <a:ea typeface="Calibri Light"/>
              <a:cs typeface="Calibri Light"/>
            </a:endParaRPr>
          </a:p>
        </p:txBody>
      </p:sp>
    </p:spTree>
    <p:extLst>
      <p:ext uri="{BB962C8B-B14F-4D97-AF65-F5344CB8AC3E}">
        <p14:creationId xmlns:p14="http://schemas.microsoft.com/office/powerpoint/2010/main" val="16671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492A16-C92A-42B6-9435-5E02BC38AF13}"/>
              </a:ext>
            </a:extLst>
          </p:cNvPr>
          <p:cNvSpPr>
            <a:spLocks noGrp="1"/>
          </p:cNvSpPr>
          <p:nvPr>
            <p:ph sz="half" idx="1"/>
          </p:nvPr>
        </p:nvSpPr>
        <p:spPr>
          <a:xfrm>
            <a:off x="609598" y="2089269"/>
            <a:ext cx="4464207" cy="3717945"/>
          </a:xfrm>
        </p:spPr>
        <p:txBody>
          <a:bodyPr vert="horz" lIns="144000" tIns="144000" rIns="108000" bIns="72000" rtlCol="0" anchor="t">
            <a:normAutofit lnSpcReduction="10000"/>
          </a:bodyPr>
          <a:lstStyle/>
          <a:p>
            <a:pPr marL="0" indent="0">
              <a:buNone/>
            </a:pPr>
            <a:r>
              <a:rPr lang="sv-SE" sz="2200" dirty="0"/>
              <a:t>Omställningsfonden kan ge stöd i processen och vägledning till arbetsgivare vid arbete med strategisk kompetensförsörjning.</a:t>
            </a:r>
          </a:p>
          <a:p>
            <a:pPr marL="0" indent="0">
              <a:buNone/>
            </a:pPr>
            <a:endParaRPr lang="sv-SE" sz="2200" dirty="0"/>
          </a:p>
          <a:p>
            <a:pPr marL="0" indent="0">
              <a:buNone/>
            </a:pPr>
            <a:endParaRPr lang="sv-SE" sz="2200" dirty="0"/>
          </a:p>
          <a:p>
            <a:pPr marL="0" indent="0">
              <a:buNone/>
            </a:pPr>
            <a:endParaRPr lang="sv-SE" sz="2200" dirty="0"/>
          </a:p>
          <a:p>
            <a:pPr marL="0" indent="0">
              <a:buNone/>
            </a:pPr>
            <a:r>
              <a:rPr lang="sv-SE" sz="2200" dirty="0">
                <a:hlinkClick r:id="rId3"/>
              </a:rPr>
              <a:t>https://www.omstallningsfonden.se/arbetsgivare/farebyggande-insatser/</a:t>
            </a:r>
            <a:r>
              <a:rPr lang="sv-SE" sz="2200" dirty="0"/>
              <a:t> </a:t>
            </a:r>
          </a:p>
        </p:txBody>
      </p:sp>
      <p:pic>
        <p:nvPicPr>
          <p:cNvPr id="13" name="Platshållare för bild 12">
            <a:extLst>
              <a:ext uri="{FF2B5EF4-FFF2-40B4-BE49-F238E27FC236}">
                <a16:creationId xmlns:a16="http://schemas.microsoft.com/office/drawing/2014/main" id="{41FF2B72-A81C-4A13-A609-82817FC331B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6198129" y="2089423"/>
            <a:ext cx="5383740" cy="3593647"/>
          </a:xfrm>
          <a:ln>
            <a:solidFill>
              <a:schemeClr val="tx1"/>
            </a:solidFill>
          </a:ln>
          <a:effectLst>
            <a:outerShdw blurRad="50800" dist="38100" dir="2700000" algn="tl" rotWithShape="0">
              <a:prstClr val="black">
                <a:alpha val="40000"/>
              </a:prstClr>
            </a:outerShdw>
          </a:effectLst>
        </p:spPr>
      </p:pic>
      <p:sp>
        <p:nvSpPr>
          <p:cNvPr id="8" name="Rubrik 2">
            <a:extLst>
              <a:ext uri="{FF2B5EF4-FFF2-40B4-BE49-F238E27FC236}">
                <a16:creationId xmlns:a16="http://schemas.microsoft.com/office/drawing/2014/main" id="{1E46333E-320C-B615-C214-0A2AD5FA6F2B}"/>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Calibri"/>
                <a:ea typeface="+mj-ea"/>
                <a:cs typeface="+mj-cs"/>
              </a:rPr>
              <a:t>Strategisk kompetensförsörjning</a:t>
            </a:r>
          </a:p>
        </p:txBody>
      </p:sp>
      <p:sp>
        <p:nvSpPr>
          <p:cNvPr id="5" name="Rektangel: ett hörn rundat 4">
            <a:extLst>
              <a:ext uri="{FF2B5EF4-FFF2-40B4-BE49-F238E27FC236}">
                <a16:creationId xmlns:a16="http://schemas.microsoft.com/office/drawing/2014/main" id="{C5EA7F73-B726-40C7-FDDD-8BE5DAEFB062}"/>
              </a:ext>
            </a:extLst>
          </p:cNvPr>
          <p:cNvSpPr/>
          <p:nvPr/>
        </p:nvSpPr>
        <p:spPr>
          <a:xfrm flipV="1">
            <a:off x="-1" y="0"/>
            <a:ext cx="3513459" cy="830350"/>
          </a:xfrm>
          <a:prstGeom prst="round1Rect">
            <a:avLst>
              <a:gd name="adj" fmla="val 50000"/>
            </a:avLst>
          </a:prstGeom>
          <a:solidFill>
            <a:srgbClr val="90A6A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textruta 6">
            <a:extLst>
              <a:ext uri="{FF2B5EF4-FFF2-40B4-BE49-F238E27FC236}">
                <a16:creationId xmlns:a16="http://schemas.microsoft.com/office/drawing/2014/main" id="{0B4416B5-5F01-99D7-81C9-EA814B936A0B}"/>
              </a:ext>
            </a:extLst>
          </p:cNvPr>
          <p:cNvSpPr txBox="1"/>
          <p:nvPr/>
        </p:nvSpPr>
        <p:spPr>
          <a:xfrm>
            <a:off x="609598" y="220436"/>
            <a:ext cx="26905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FFFFFF"/>
                </a:solidFill>
                <a:effectLst/>
                <a:uLnTx/>
                <a:uFillTx/>
                <a:latin typeface="Calibri Light"/>
                <a:ea typeface="+mn-ea"/>
                <a:cs typeface="+mn-cs"/>
              </a:rPr>
              <a:t>Arbetsgivare &amp; fack</a:t>
            </a:r>
          </a:p>
        </p:txBody>
      </p:sp>
    </p:spTree>
    <p:extLst>
      <p:ext uri="{BB962C8B-B14F-4D97-AF65-F5344CB8AC3E}">
        <p14:creationId xmlns:p14="http://schemas.microsoft.com/office/powerpoint/2010/main" val="17254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C2B6601-D312-9F95-8E8C-4083D77D235D}"/>
              </a:ext>
            </a:extLst>
          </p:cNvPr>
          <p:cNvSpPr txBox="1">
            <a:spLocks/>
          </p:cNvSpPr>
          <p:nvPr/>
        </p:nvSpPr>
        <p:spPr>
          <a:xfrm>
            <a:off x="609600" y="830350"/>
            <a:ext cx="10972800" cy="968953"/>
          </a:xfrm>
          <a:prstGeom prst="rect">
            <a:avLst/>
          </a:prstGeom>
        </p:spPr>
        <p:txBody>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alibri"/>
                <a:ea typeface="+mj-ea"/>
                <a:cs typeface="+mj-cs"/>
              </a:rPr>
              <a:t>Stöd för medarbetare </a:t>
            </a:r>
          </a:p>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alibri"/>
                <a:ea typeface="+mj-ea"/>
                <a:cs typeface="+mj-cs"/>
              </a:rPr>
              <a:t>under anställning</a:t>
            </a:r>
          </a:p>
        </p:txBody>
      </p:sp>
      <p:sp>
        <p:nvSpPr>
          <p:cNvPr id="7" name="Platshållare för innehåll 2">
            <a:extLst>
              <a:ext uri="{FF2B5EF4-FFF2-40B4-BE49-F238E27FC236}">
                <a16:creationId xmlns:a16="http://schemas.microsoft.com/office/drawing/2014/main" id="{395351FD-F063-759E-89D5-5FAAD5FF723C}"/>
              </a:ext>
            </a:extLst>
          </p:cNvPr>
          <p:cNvSpPr txBox="1">
            <a:spLocks/>
          </p:cNvSpPr>
          <p:nvPr/>
        </p:nvSpPr>
        <p:spPr>
          <a:xfrm>
            <a:off x="609600" y="2285008"/>
            <a:ext cx="5197455" cy="4149765"/>
          </a:xfrm>
          <a:prstGeom prst="roundRect">
            <a:avLst>
              <a:gd name="adj" fmla="val 2635"/>
            </a:avLst>
          </a:prstGeom>
        </p:spPr>
        <p:txBody>
          <a:bodyPr>
            <a:normAutofit/>
          </a:bodyPr>
          <a:lst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r>
              <a:rPr kumimoji="0" lang="sv-SE" sz="2400" b="0" i="0" u="none" strike="noStrike" kern="1200" cap="none" spc="0" normalizeH="0" baseline="0" noProof="0" dirty="0">
                <a:ln>
                  <a:noFill/>
                </a:ln>
                <a:solidFill>
                  <a:srgbClr val="000000"/>
                </a:solidFill>
                <a:effectLst/>
                <a:uLnTx/>
                <a:uFillTx/>
                <a:latin typeface="Calibri Light"/>
                <a:ea typeface="+mn-ea"/>
                <a:cs typeface="+mn-cs"/>
              </a:rPr>
              <a:t>Kan bestå av kartläggningssamtal, rådgivning, vägledning och validering. Det är också möjligt att söka fler olika typer av studiestöd. </a:t>
            </a:r>
          </a:p>
        </p:txBody>
      </p:sp>
    </p:spTree>
    <p:extLst>
      <p:ext uri="{BB962C8B-B14F-4D97-AF65-F5344CB8AC3E}">
        <p14:creationId xmlns:p14="http://schemas.microsoft.com/office/powerpoint/2010/main" val="20931709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ya KOM-KR 1 okt 2022" id="{1555CE0F-ABF2-4496-8D4B-5C28B7FA1619}" vid="{F92E0FF9-10B1-46B7-92C3-BD216D3D733D}"/>
    </a:ext>
  </a:extLst>
</a:theme>
</file>

<file path=ppt/theme/theme10.xml><?xml version="1.0" encoding="utf-8"?>
<a:theme xmlns:a="http://schemas.openxmlformats.org/drawingml/2006/main" name="8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bona informationsmöte  2023" id="{6E310F5F-49B0-42B3-BA3E-3BDB9754B12B}" vid="{999740AA-B521-4675-8DE4-C247D85C0F9A}"/>
    </a:ext>
  </a:extLst>
</a:theme>
</file>

<file path=ppt/theme/theme11.xml><?xml version="1.0" encoding="utf-8"?>
<a:theme xmlns:a="http://schemas.openxmlformats.org/drawingml/2006/main" name="9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nya KOM-KR 1 okt 2022" id="{0F46A121-A10E-4574-9978-7E180D9874DD}" vid="{DC3491E0-6845-49BD-AFEA-1591772E5043}"/>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nya KOM-KR 1 okt 2022" id="{1555CE0F-ABF2-4496-8D4B-5C28B7FA1619}" vid="{E643EEB2-5BF8-412B-9776-EAF9968DE932}"/>
    </a:ext>
  </a:extLst>
</a:theme>
</file>

<file path=ppt/theme/theme3.xml><?xml version="1.0" encoding="utf-8"?>
<a:theme xmlns:a="http://schemas.openxmlformats.org/drawingml/2006/main" name="1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nya KOM-KR 1 okt 2022  -  Skrivskyddad" id="{1A868B34-989C-4249-B982-FBE8E85BC375}" vid="{DF714B05-C3C9-4D70-BCD2-189C558F2292}"/>
    </a:ext>
  </a:extLst>
</a:theme>
</file>

<file path=ppt/theme/theme4.xml><?xml version="1.0" encoding="utf-8"?>
<a:theme xmlns:a="http://schemas.openxmlformats.org/drawingml/2006/main" name="2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M-KR - arbetsgivare och fack" id="{AF0BD97B-DA28-435C-BC83-21505C1DC1FC}" vid="{1FE7D3DF-BD64-4798-B093-4E375DD4C804}"/>
    </a:ext>
  </a:extLst>
</a:theme>
</file>

<file path=ppt/theme/theme5.xml><?xml version="1.0" encoding="utf-8"?>
<a:theme xmlns:a="http://schemas.openxmlformats.org/drawingml/2006/main" name="4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mställningsstöd_1 okt 2022" id="{F2BD8729-54EA-45EC-A781-E6B494CF4F86}" vid="{E2184FE0-3C02-4746-8949-6E64141A2474}"/>
    </a:ext>
  </a:extLst>
</a:theme>
</file>

<file path=ppt/theme/theme6.xml><?xml version="1.0" encoding="utf-8"?>
<a:theme xmlns:a="http://schemas.openxmlformats.org/drawingml/2006/main" name="3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mställningsstöd" id="{C547CBB1-B850-4B0E-8359-866A9AD6E95C}" vid="{5433520D-7A65-4344-9488-B807A88500D6}"/>
    </a:ext>
  </a:extLst>
</a:theme>
</file>

<file path=ppt/theme/theme7.xml><?xml version="1.0" encoding="utf-8"?>
<a:theme xmlns:a="http://schemas.openxmlformats.org/drawingml/2006/main" name="5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mställningsstöd_1 okt 2022" id="{F2BD8729-54EA-45EC-A781-E6B494CF4F86}" vid="{3F5848E0-8288-400E-B2D6-15D3EAE73FA1}"/>
    </a:ext>
  </a:extLst>
</a:theme>
</file>

<file path=ppt/theme/theme8.xml><?xml version="1.0" encoding="utf-8"?>
<a:theme xmlns:a="http://schemas.openxmlformats.org/drawingml/2006/main" name="6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3E4DF97-8452-4B40-A713-BF0ED75BF886}" vid="{FAF072DA-2AD3-431F-AF4F-0595DA5FE078}"/>
    </a:ext>
  </a:extLst>
</a:theme>
</file>

<file path=ppt/theme/theme9.xml><?xml version="1.0" encoding="utf-8"?>
<a:theme xmlns:a="http://schemas.openxmlformats.org/drawingml/2006/main" name="7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A0D564-AD2E-4C4F-8EBA-A76CD4DD3505}" vid="{51537395-87BC-438A-94ED-F762ECFA6D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232AB78E8C1841ABA4C84A35245BB3" ma:contentTypeVersion="0" ma:contentTypeDescription="Skapa ett nytt dokument." ma:contentTypeScope="" ma:versionID="2c77ab0adde868a942d8b9003e97fdc3">
  <xsd:schema xmlns:xsd="http://www.w3.org/2001/XMLSchema" xmlns:xs="http://www.w3.org/2001/XMLSchema" xmlns:p="http://schemas.microsoft.com/office/2006/metadata/properties" targetNamespace="http://schemas.microsoft.com/office/2006/metadata/properties" ma:root="true" ma:fieldsID="0b126e3af68aa67f44dd46f0e003436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2E69C7-7902-430F-8A01-9A60F88C20CC}">
  <ds:schemaRefs>
    <ds:schemaRef ds:uri="http://schemas.microsoft.com/sharepoint/v3/contenttype/forms"/>
  </ds:schemaRefs>
</ds:datastoreItem>
</file>

<file path=customXml/itemProps2.xml><?xml version="1.0" encoding="utf-8"?>
<ds:datastoreItem xmlns:ds="http://schemas.openxmlformats.org/officeDocument/2006/customXml" ds:itemID="{8005F3C6-6813-4C08-8E11-22A2A3E11FBF}">
  <ds:schemaRefs>
    <ds:schemaRef ds:uri="http://schemas.microsoft.com/office/2006/metadata/properties"/>
    <ds:schemaRef ds:uri="http://schemas.microsoft.com/office/2006/documentManagement/types"/>
    <ds:schemaRef ds:uri="9fd10830-0ab4-4307-9925-7af679a55156"/>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74a91d7e-774e-4fc5-9d54-2fa1899db91f"/>
    <ds:schemaRef ds:uri="http://purl.org/dc/terms/"/>
    <ds:schemaRef ds:uri="3b95d88e-77fb-4830-901a-ccf5a9d3c2a5"/>
  </ds:schemaRefs>
</ds:datastoreItem>
</file>

<file path=customXml/itemProps3.xml><?xml version="1.0" encoding="utf-8"?>
<ds:datastoreItem xmlns:ds="http://schemas.openxmlformats.org/officeDocument/2006/customXml" ds:itemID="{278F697E-DF79-4786-845E-0EC1F8CC2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 nya KOM-KR 1 okt 2022</Template>
  <TotalTime>1607</TotalTime>
  <Words>1437</Words>
  <Application>Microsoft Office PowerPoint</Application>
  <PresentationFormat>Bredbild</PresentationFormat>
  <Paragraphs>181</Paragraphs>
  <Slides>14</Slides>
  <Notes>13</Notes>
  <HiddenSlides>0</HiddenSlides>
  <MMClips>0</MMClips>
  <ScaleCrop>false</ScaleCrop>
  <HeadingPairs>
    <vt:vector size="6" baseType="variant">
      <vt:variant>
        <vt:lpstr>Använt teckensnitt</vt:lpstr>
      </vt:variant>
      <vt:variant>
        <vt:i4>10</vt:i4>
      </vt:variant>
      <vt:variant>
        <vt:lpstr>Tema</vt:lpstr>
      </vt:variant>
      <vt:variant>
        <vt:i4>11</vt:i4>
      </vt:variant>
      <vt:variant>
        <vt:lpstr>Bildrubriker</vt:lpstr>
      </vt:variant>
      <vt:variant>
        <vt:i4>14</vt:i4>
      </vt:variant>
    </vt:vector>
  </HeadingPairs>
  <TitlesOfParts>
    <vt:vector size="35" baseType="lpstr">
      <vt:lpstr>-apple-system</vt:lpstr>
      <vt:lpstr>Arial</vt:lpstr>
      <vt:lpstr>Calibri</vt:lpstr>
      <vt:lpstr>Calibri (Brödtext)</vt:lpstr>
      <vt:lpstr>Calibri Light</vt:lpstr>
      <vt:lpstr>Camphor Pro</vt:lpstr>
      <vt:lpstr>Camphor Pro Light</vt:lpstr>
      <vt:lpstr>Helvetica</vt:lpstr>
      <vt:lpstr>Segoe UI</vt:lpstr>
      <vt:lpstr>Times New Roman</vt:lpstr>
      <vt:lpstr>Office-tema</vt:lpstr>
      <vt:lpstr>Omställningsfonden</vt:lpstr>
      <vt:lpstr>1_Omställningsfonden</vt:lpstr>
      <vt:lpstr>2_Omställningsfonden</vt:lpstr>
      <vt:lpstr>4_Omställningsfonden</vt:lpstr>
      <vt:lpstr>3_Omställningsfonden</vt:lpstr>
      <vt:lpstr>5_Omställningsfonden</vt:lpstr>
      <vt:lpstr>6_Omställningsfonden</vt:lpstr>
      <vt:lpstr>7_Omställningsfonden</vt:lpstr>
      <vt:lpstr>8_Omställningsfonden</vt:lpstr>
      <vt:lpstr>9_Omställningsfonden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Frågor eller andra funderingar?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Hansson</dc:creator>
  <cp:lastModifiedBy>Per Winberg</cp:lastModifiedBy>
  <cp:revision>9</cp:revision>
  <dcterms:created xsi:type="dcterms:W3CDTF">2022-10-23T07:40:32Z</dcterms:created>
  <dcterms:modified xsi:type="dcterms:W3CDTF">2023-10-31T12:22:47Z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0x010100BB232AB78E8C1841ABA4C84A35245BB3</vt:lpwstr>
  </property>
</Properties>
</file>