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568" r:id="rId5"/>
    <p:sldId id="2142534526" r:id="rId6"/>
    <p:sldId id="806" r:id="rId7"/>
    <p:sldId id="2142534467" r:id="rId8"/>
    <p:sldId id="2142534468" r:id="rId9"/>
    <p:sldId id="2142534485" r:id="rId10"/>
    <p:sldId id="447" r:id="rId11"/>
    <p:sldId id="372" r:id="rId12"/>
    <p:sldId id="2142534551" r:id="rId13"/>
    <p:sldId id="2142534552" r:id="rId14"/>
    <p:sldId id="2142534553" r:id="rId15"/>
    <p:sldId id="2142534493" r:id="rId16"/>
    <p:sldId id="2142534494" r:id="rId17"/>
    <p:sldId id="2142534555" r:id="rId18"/>
    <p:sldId id="2142534556" r:id="rId19"/>
    <p:sldId id="2142534495" r:id="rId20"/>
    <p:sldId id="2142534496" r:id="rId21"/>
    <p:sldId id="2142534554" r:id="rId22"/>
    <p:sldId id="2142534500" r:id="rId23"/>
    <p:sldId id="2142534501" r:id="rId24"/>
    <p:sldId id="2142534502" r:id="rId25"/>
    <p:sldId id="2142534503" r:id="rId26"/>
    <p:sldId id="2142534504" r:id="rId27"/>
    <p:sldId id="2142534505" r:id="rId28"/>
    <p:sldId id="2142534557" r:id="rId29"/>
    <p:sldId id="434" r:id="rId30"/>
    <p:sldId id="430" r:id="rId31"/>
    <p:sldId id="435" r:id="rId32"/>
    <p:sldId id="431" r:id="rId33"/>
    <p:sldId id="433" r:id="rId34"/>
    <p:sldId id="2142534517" r:id="rId35"/>
    <p:sldId id="2142534544" r:id="rId36"/>
    <p:sldId id="2142534545" r:id="rId37"/>
    <p:sldId id="335" r:id="rId38"/>
    <p:sldId id="336" r:id="rId39"/>
    <p:sldId id="762" r:id="rId40"/>
  </p:sldIdLst>
  <p:sldSz cx="12192000" cy="6858000"/>
  <p:notesSz cx="6797675" cy="9926638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1449FD-E416-7775-7A4D-DEE812E8B889}" name="Annelie Lindvall" initials="AL" userId="S::Annelie.Lindvall@afaforsakring.se::f22dc1bc-0d84-4608-b7a7-9c063e787c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4A90B-45EF-4D49-AE66-29FB28595223}" v="1" dt="2026-02-12T09:02:59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0" autoAdjust="0"/>
    <p:restoredTop sz="90511" autoAdjust="0"/>
  </p:normalViewPr>
  <p:slideViewPr>
    <p:cSldViewPr snapToGrid="0">
      <p:cViewPr varScale="1">
        <p:scale>
          <a:sx n="90" d="100"/>
          <a:sy n="90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6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 Zarrabi" userId="3c5a3a07-513b-419c-bb23-1084aec5f85a" providerId="ADAL" clId="{BB5198FC-8B9F-4712-92E2-F7F2BA2F56B8}"/>
    <pc:docChg chg="custSel addSld delSld modSld">
      <pc:chgData name="Lise Zarrabi" userId="3c5a3a07-513b-419c-bb23-1084aec5f85a" providerId="ADAL" clId="{BB5198FC-8B9F-4712-92E2-F7F2BA2F56B8}" dt="2026-02-05T09:57:44.170" v="77" actId="47"/>
      <pc:docMkLst>
        <pc:docMk/>
      </pc:docMkLst>
      <pc:sldChg chg="addSp delSp modSp mod">
        <pc:chgData name="Lise Zarrabi" userId="3c5a3a07-513b-419c-bb23-1084aec5f85a" providerId="ADAL" clId="{BB5198FC-8B9F-4712-92E2-F7F2BA2F56B8}" dt="2026-01-13T14:48:28.426" v="5" actId="20577"/>
        <pc:sldMkLst>
          <pc:docMk/>
          <pc:sldMk cId="2186760243" sldId="2142534468"/>
        </pc:sldMkLst>
        <pc:spChg chg="add mod">
          <ac:chgData name="Lise Zarrabi" userId="3c5a3a07-513b-419c-bb23-1084aec5f85a" providerId="ADAL" clId="{BB5198FC-8B9F-4712-92E2-F7F2BA2F56B8}" dt="2026-01-13T14:48:22.419" v="3" actId="1076"/>
          <ac:spMkLst>
            <pc:docMk/>
            <pc:sldMk cId="2186760243" sldId="2142534468"/>
            <ac:spMk id="3" creationId="{054B1AE4-FDEE-7C40-7DDD-1EFE43817D5D}"/>
          </ac:spMkLst>
        </pc:spChg>
        <pc:spChg chg="mod">
          <ac:chgData name="Lise Zarrabi" userId="3c5a3a07-513b-419c-bb23-1084aec5f85a" providerId="ADAL" clId="{BB5198FC-8B9F-4712-92E2-F7F2BA2F56B8}" dt="2026-01-13T14:48:28.426" v="5" actId="20577"/>
          <ac:spMkLst>
            <pc:docMk/>
            <pc:sldMk cId="2186760243" sldId="2142534468"/>
            <ac:spMk id="16" creationId="{2609B9D7-392E-61AC-E403-BCC4FD9AB00D}"/>
          </ac:spMkLst>
        </pc:spChg>
      </pc:sldChg>
      <pc:sldChg chg="modNotesTx">
        <pc:chgData name="Lise Zarrabi" userId="3c5a3a07-513b-419c-bb23-1084aec5f85a" providerId="ADAL" clId="{BB5198FC-8B9F-4712-92E2-F7F2BA2F56B8}" dt="2026-01-13T14:50:35.260" v="29" actId="6549"/>
        <pc:sldMkLst>
          <pc:docMk/>
          <pc:sldMk cId="776104361" sldId="2142534495"/>
        </pc:sldMkLst>
      </pc:sldChg>
      <pc:sldChg chg="modNotesTx">
        <pc:chgData name="Lise Zarrabi" userId="3c5a3a07-513b-419c-bb23-1084aec5f85a" providerId="ADAL" clId="{BB5198FC-8B9F-4712-92E2-F7F2BA2F56B8}" dt="2026-01-13T14:50:27.812" v="28" actId="6549"/>
        <pc:sldMkLst>
          <pc:docMk/>
          <pc:sldMk cId="3974340551" sldId="2142534496"/>
        </pc:sldMkLst>
      </pc:sldChg>
      <pc:sldChg chg="modNotesTx">
        <pc:chgData name="Lise Zarrabi" userId="3c5a3a07-513b-419c-bb23-1084aec5f85a" providerId="ADAL" clId="{BB5198FC-8B9F-4712-92E2-F7F2BA2F56B8}" dt="2026-01-13T14:50:13.984" v="26" actId="6549"/>
        <pc:sldMkLst>
          <pc:docMk/>
          <pc:sldMk cId="2536623297" sldId="2142534500"/>
        </pc:sldMkLst>
      </pc:sldChg>
      <pc:sldChg chg="modNotesTx">
        <pc:chgData name="Lise Zarrabi" userId="3c5a3a07-513b-419c-bb23-1084aec5f85a" providerId="ADAL" clId="{BB5198FC-8B9F-4712-92E2-F7F2BA2F56B8}" dt="2026-01-13T14:50:08.088" v="25" actId="6549"/>
        <pc:sldMkLst>
          <pc:docMk/>
          <pc:sldMk cId="3545802645" sldId="2142534501"/>
        </pc:sldMkLst>
      </pc:sldChg>
      <pc:sldChg chg="modNotesTx">
        <pc:chgData name="Lise Zarrabi" userId="3c5a3a07-513b-419c-bb23-1084aec5f85a" providerId="ADAL" clId="{BB5198FC-8B9F-4712-92E2-F7F2BA2F56B8}" dt="2026-01-13T14:50:00.729" v="24" actId="6549"/>
        <pc:sldMkLst>
          <pc:docMk/>
          <pc:sldMk cId="4033077736" sldId="2142534502"/>
        </pc:sldMkLst>
      </pc:sldChg>
      <pc:sldChg chg="modNotesTx">
        <pc:chgData name="Lise Zarrabi" userId="3c5a3a07-513b-419c-bb23-1084aec5f85a" providerId="ADAL" clId="{BB5198FC-8B9F-4712-92E2-F7F2BA2F56B8}" dt="2026-01-13T14:51:01.884" v="32" actId="6549"/>
        <pc:sldMkLst>
          <pc:docMk/>
          <pc:sldMk cId="357653535" sldId="2142534552"/>
        </pc:sldMkLst>
      </pc:sldChg>
      <pc:sldChg chg="addSp delSp modSp mod delAnim modAnim">
        <pc:chgData name="Lise Zarrabi" userId="3c5a3a07-513b-419c-bb23-1084aec5f85a" providerId="ADAL" clId="{BB5198FC-8B9F-4712-92E2-F7F2BA2F56B8}" dt="2026-02-05T09:42:04.085" v="47"/>
        <pc:sldMkLst>
          <pc:docMk/>
          <pc:sldMk cId="3924267969" sldId="2142534553"/>
        </pc:sldMkLst>
        <pc:spChg chg="add mod">
          <ac:chgData name="Lise Zarrabi" userId="3c5a3a07-513b-419c-bb23-1084aec5f85a" providerId="ADAL" clId="{BB5198FC-8B9F-4712-92E2-F7F2BA2F56B8}" dt="2026-02-05T09:41:38.255" v="45" actId="14100"/>
          <ac:spMkLst>
            <pc:docMk/>
            <pc:sldMk cId="3924267969" sldId="2142534553"/>
            <ac:spMk id="4" creationId="{906E64FD-38EE-5C07-110F-731132949A9E}"/>
          </ac:spMkLst>
        </pc:spChg>
        <pc:picChg chg="add mod">
          <ac:chgData name="Lise Zarrabi" userId="3c5a3a07-513b-419c-bb23-1084aec5f85a" providerId="ADAL" clId="{BB5198FC-8B9F-4712-92E2-F7F2BA2F56B8}" dt="2026-02-05T09:38:32.427" v="39" actId="1076"/>
          <ac:picMkLst>
            <pc:docMk/>
            <pc:sldMk cId="3924267969" sldId="2142534553"/>
            <ac:picMk id="3" creationId="{9EEEAB95-9E93-9C6D-2B9E-9AB9AE5E0DB0}"/>
          </ac:picMkLst>
        </pc:picChg>
      </pc:sldChg>
      <pc:sldChg chg="modSp modNotesTx">
        <pc:chgData name="Lise Zarrabi" userId="3c5a3a07-513b-419c-bb23-1084aec5f85a" providerId="ADAL" clId="{BB5198FC-8B9F-4712-92E2-F7F2BA2F56B8}" dt="2026-01-13T14:50:20.828" v="27" actId="6549"/>
        <pc:sldMkLst>
          <pc:docMk/>
          <pc:sldMk cId="1179626978" sldId="2142534554"/>
        </pc:sldMkLst>
        <pc:spChg chg="mod">
          <ac:chgData name="Lise Zarrabi" userId="3c5a3a07-513b-419c-bb23-1084aec5f85a" providerId="ADAL" clId="{BB5198FC-8B9F-4712-92E2-F7F2BA2F56B8}" dt="2026-01-13T14:48:59.318" v="12" actId="20577"/>
          <ac:spMkLst>
            <pc:docMk/>
            <pc:sldMk cId="1179626978" sldId="2142534554"/>
            <ac:spMk id="2" creationId="{CA06010A-C917-2B5C-C0D5-88AC9B0AFC8C}"/>
          </ac:spMkLst>
        </pc:spChg>
        <pc:spChg chg="mod">
          <ac:chgData name="Lise Zarrabi" userId="3c5a3a07-513b-419c-bb23-1084aec5f85a" providerId="ADAL" clId="{BB5198FC-8B9F-4712-92E2-F7F2BA2F56B8}" dt="2026-01-13T14:49:14.546" v="23" actId="20577"/>
          <ac:spMkLst>
            <pc:docMk/>
            <pc:sldMk cId="1179626978" sldId="2142534554"/>
            <ac:spMk id="13" creationId="{8EC0BD8A-6E08-DE80-AD58-117BC85A88C4}"/>
          </ac:spMkLst>
        </pc:spChg>
      </pc:sldChg>
      <pc:sldChg chg="delSp modSp add mod">
        <pc:chgData name="Lise Zarrabi" userId="3c5a3a07-513b-419c-bb23-1084aec5f85a" providerId="ADAL" clId="{BB5198FC-8B9F-4712-92E2-F7F2BA2F56B8}" dt="2026-02-05T09:57:25.669" v="75" actId="113"/>
        <pc:sldMkLst>
          <pc:docMk/>
          <pc:sldMk cId="3763444715" sldId="2142534555"/>
        </pc:sldMkLst>
        <pc:graphicFrameChg chg="mod">
          <ac:chgData name="Lise Zarrabi" userId="3c5a3a07-513b-419c-bb23-1084aec5f85a" providerId="ADAL" clId="{BB5198FC-8B9F-4712-92E2-F7F2BA2F56B8}" dt="2026-02-05T09:57:25.669" v="75" actId="113"/>
          <ac:graphicFrameMkLst>
            <pc:docMk/>
            <pc:sldMk cId="3763444715" sldId="2142534555"/>
            <ac:graphicFrameMk id="6" creationId="{57B14037-F5B9-487C-9C5B-DCC455AE24CA}"/>
          </ac:graphicFrameMkLst>
        </pc:graphicFrameChg>
      </pc:sldChg>
      <pc:sldChg chg="modSp add mod">
        <pc:chgData name="Lise Zarrabi" userId="3c5a3a07-513b-419c-bb23-1084aec5f85a" providerId="ADAL" clId="{BB5198FC-8B9F-4712-92E2-F7F2BA2F56B8}" dt="2026-02-05T09:56:44.477" v="73"/>
        <pc:sldMkLst>
          <pc:docMk/>
          <pc:sldMk cId="286052204" sldId="2142534556"/>
        </pc:sldMkLst>
        <pc:graphicFrameChg chg="mod">
          <ac:chgData name="Lise Zarrabi" userId="3c5a3a07-513b-419c-bb23-1084aec5f85a" providerId="ADAL" clId="{BB5198FC-8B9F-4712-92E2-F7F2BA2F56B8}" dt="2026-02-05T09:56:44.477" v="73"/>
          <ac:graphicFrameMkLst>
            <pc:docMk/>
            <pc:sldMk cId="286052204" sldId="2142534556"/>
            <ac:graphicFrameMk id="5" creationId="{00000000-0008-0000-0100-000004000000}"/>
          </ac:graphicFrameMkLst>
        </pc:graphicFrameChg>
      </pc:sldChg>
    </pc:docChg>
  </pc:docChgLst>
  <pc:docChgLst>
    <pc:chgData name="Annelie Lindvall" userId="f22dc1bc-0d84-4608-b7a7-9c063e787c52" providerId="ADAL" clId="{DAC5819A-C2D9-4187-8B15-443C4BE257CA}"/>
    <pc:docChg chg="addSld delSld modSld">
      <pc:chgData name="Annelie Lindvall" userId="f22dc1bc-0d84-4608-b7a7-9c063e787c52" providerId="ADAL" clId="{DAC5819A-C2D9-4187-8B15-443C4BE257CA}" dt="2026-02-12T09:03:09.672" v="1" actId="47"/>
      <pc:docMkLst>
        <pc:docMk/>
      </pc:docMkLst>
      <pc:sldChg chg="add">
        <pc:chgData name="Annelie Lindvall" userId="f22dc1bc-0d84-4608-b7a7-9c063e787c52" providerId="ADAL" clId="{DAC5819A-C2D9-4187-8B15-443C4BE257CA}" dt="2026-02-12T09:02:59.466" v="0"/>
        <pc:sldMkLst>
          <pc:docMk/>
          <pc:sldMk cId="3984178759" sldId="430"/>
        </pc:sldMkLst>
      </pc:sldChg>
      <pc:sldChg chg="add">
        <pc:chgData name="Annelie Lindvall" userId="f22dc1bc-0d84-4608-b7a7-9c063e787c52" providerId="ADAL" clId="{DAC5819A-C2D9-4187-8B15-443C4BE257CA}" dt="2026-02-12T09:02:59.466" v="0"/>
        <pc:sldMkLst>
          <pc:docMk/>
          <pc:sldMk cId="3408907353" sldId="431"/>
        </pc:sldMkLst>
      </pc:sldChg>
      <pc:sldChg chg="add">
        <pc:chgData name="Annelie Lindvall" userId="f22dc1bc-0d84-4608-b7a7-9c063e787c52" providerId="ADAL" clId="{DAC5819A-C2D9-4187-8B15-443C4BE257CA}" dt="2026-02-12T09:02:59.466" v="0"/>
        <pc:sldMkLst>
          <pc:docMk/>
          <pc:sldMk cId="467483981" sldId="433"/>
        </pc:sldMkLst>
      </pc:sldChg>
      <pc:sldChg chg="add">
        <pc:chgData name="Annelie Lindvall" userId="f22dc1bc-0d84-4608-b7a7-9c063e787c52" providerId="ADAL" clId="{DAC5819A-C2D9-4187-8B15-443C4BE257CA}" dt="2026-02-12T09:02:59.466" v="0"/>
        <pc:sldMkLst>
          <pc:docMk/>
          <pc:sldMk cId="1828086794" sldId="434"/>
        </pc:sldMkLst>
      </pc:sldChg>
      <pc:sldChg chg="add">
        <pc:chgData name="Annelie Lindvall" userId="f22dc1bc-0d84-4608-b7a7-9c063e787c52" providerId="ADAL" clId="{DAC5819A-C2D9-4187-8B15-443C4BE257CA}" dt="2026-02-12T09:02:59.466" v="0"/>
        <pc:sldMkLst>
          <pc:docMk/>
          <pc:sldMk cId="2423285647" sldId="435"/>
        </pc:sldMkLst>
      </pc:sldChg>
      <pc:sldChg chg="del">
        <pc:chgData name="Annelie Lindvall" userId="f22dc1bc-0d84-4608-b7a7-9c063e787c52" providerId="ADAL" clId="{DAC5819A-C2D9-4187-8B15-443C4BE257CA}" dt="2026-02-12T09:03:09.672" v="1" actId="47"/>
        <pc:sldMkLst>
          <pc:docMk/>
          <pc:sldMk cId="213500294" sldId="2142534532"/>
        </pc:sldMkLst>
      </pc:sldChg>
      <pc:sldChg chg="del">
        <pc:chgData name="Annelie Lindvall" userId="f22dc1bc-0d84-4608-b7a7-9c063e787c52" providerId="ADAL" clId="{DAC5819A-C2D9-4187-8B15-443C4BE257CA}" dt="2026-02-12T09:03:09.672" v="1" actId="47"/>
        <pc:sldMkLst>
          <pc:docMk/>
          <pc:sldMk cId="3012642473" sldId="2142534533"/>
        </pc:sldMkLst>
      </pc:sldChg>
      <pc:sldChg chg="del">
        <pc:chgData name="Annelie Lindvall" userId="f22dc1bc-0d84-4608-b7a7-9c063e787c52" providerId="ADAL" clId="{DAC5819A-C2D9-4187-8B15-443C4BE257CA}" dt="2026-02-12T09:03:09.672" v="1" actId="47"/>
        <pc:sldMkLst>
          <pc:docMk/>
          <pc:sldMk cId="604830556" sldId="2142534534"/>
        </pc:sldMkLst>
      </pc:sldChg>
      <pc:sldChg chg="del">
        <pc:chgData name="Annelie Lindvall" userId="f22dc1bc-0d84-4608-b7a7-9c063e787c52" providerId="ADAL" clId="{DAC5819A-C2D9-4187-8B15-443C4BE257CA}" dt="2026-02-12T09:03:09.672" v="1" actId="47"/>
        <pc:sldMkLst>
          <pc:docMk/>
          <pc:sldMk cId="4198062054" sldId="2142534535"/>
        </pc:sldMkLst>
      </pc:sldChg>
      <pc:sldChg chg="del">
        <pc:chgData name="Annelie Lindvall" userId="f22dc1bc-0d84-4608-b7a7-9c063e787c52" providerId="ADAL" clId="{DAC5819A-C2D9-4187-8B15-443C4BE257CA}" dt="2026-02-12T09:03:09.672" v="1" actId="47"/>
        <pc:sldMkLst>
          <pc:docMk/>
          <pc:sldMk cId="4001176929" sldId="2142534536"/>
        </pc:sldMkLst>
      </pc:sldChg>
      <pc:sldChg chg="del">
        <pc:chgData name="Annelie Lindvall" userId="f22dc1bc-0d84-4608-b7a7-9c063e787c52" providerId="ADAL" clId="{DAC5819A-C2D9-4187-8B15-443C4BE257CA}" dt="2026-02-12T09:03:09.672" v="1" actId="47"/>
        <pc:sldMkLst>
          <pc:docMk/>
          <pc:sldMk cId="3607504762" sldId="2142534537"/>
        </pc:sldMkLst>
      </pc:sldChg>
      <pc:sldChg chg="del">
        <pc:chgData name="Annelie Lindvall" userId="f22dc1bc-0d84-4608-b7a7-9c063e787c52" providerId="ADAL" clId="{DAC5819A-C2D9-4187-8B15-443C4BE257CA}" dt="2026-02-12T09:03:09.672" v="1" actId="47"/>
        <pc:sldMkLst>
          <pc:docMk/>
          <pc:sldMk cId="2714150698" sldId="2142534538"/>
        </pc:sldMkLst>
      </pc:sldChg>
      <pc:sldChg chg="del">
        <pc:chgData name="Annelie Lindvall" userId="f22dc1bc-0d84-4608-b7a7-9c063e787c52" providerId="ADAL" clId="{DAC5819A-C2D9-4187-8B15-443C4BE257CA}" dt="2026-02-12T09:03:09.672" v="1" actId="47"/>
        <pc:sldMkLst>
          <pc:docMk/>
          <pc:sldMk cId="749340701" sldId="2142534539"/>
        </pc:sldMkLst>
      </pc:sldChg>
      <pc:sldChg chg="add">
        <pc:chgData name="Annelie Lindvall" userId="f22dc1bc-0d84-4608-b7a7-9c063e787c52" providerId="ADAL" clId="{DAC5819A-C2D9-4187-8B15-443C4BE257CA}" dt="2026-02-12T09:02:59.466" v="0"/>
        <pc:sldMkLst>
          <pc:docMk/>
          <pc:sldMk cId="2389893731" sldId="21425345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05750510164233E-2"/>
          <c:y val="0.13667758744022501"/>
          <c:w val="0.73209264107187122"/>
          <c:h val="0.79586106651108302"/>
        </c:manualLayout>
      </c:layout>
      <c:lineChart>
        <c:grouping val="standard"/>
        <c:varyColors val="0"/>
        <c:ser>
          <c:idx val="0"/>
          <c:order val="0"/>
          <c:tx>
            <c:strRef>
              <c:f>Anmäldaaskador!$C$4</c:f>
              <c:strCache>
                <c:ptCount val="1"/>
                <c:pt idx="0">
                  <c:v>Försäkringskassan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1047865459249691E-2"/>
                  <c:y val="-4.362050662985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15-4334-A2CD-63E96235D249}"/>
                </c:ext>
              </c:extLst>
            </c:dLbl>
            <c:dLbl>
              <c:idx val="1"/>
              <c:layout>
                <c:manualLayout>
                  <c:x val="-1.8973695558430374E-2"/>
                  <c:y val="-2.6172303977915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15-4334-A2CD-63E96235D249}"/>
                </c:ext>
              </c:extLst>
            </c:dLbl>
            <c:dLbl>
              <c:idx val="2"/>
              <c:layout>
                <c:manualLayout>
                  <c:x val="-2.0698576972833119E-2"/>
                  <c:y val="-2.90803377532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15-4334-A2CD-63E96235D249}"/>
                </c:ext>
              </c:extLst>
            </c:dLbl>
            <c:dLbl>
              <c:idx val="3"/>
              <c:layout>
                <c:manualLayout>
                  <c:x val="-1.034928848641656E-2"/>
                  <c:y val="-2.03562364272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15-4334-A2CD-63E96235D249}"/>
                </c:ext>
              </c:extLst>
            </c:dLbl>
            <c:dLbl>
              <c:idx val="4"/>
              <c:layout>
                <c:manualLayout>
                  <c:x val="-1.7248814144027663E-2"/>
                  <c:y val="-2.61723039779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15-4334-A2CD-63E96235D249}"/>
                </c:ext>
              </c:extLst>
            </c:dLbl>
            <c:dLbl>
              <c:idx val="5"/>
              <c:layout>
                <c:manualLayout>
                  <c:x val="-2.0698576972833119E-2"/>
                  <c:y val="-3.1988371528563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15-4334-A2CD-63E96235D249}"/>
                </c:ext>
              </c:extLst>
            </c:dLbl>
            <c:dLbl>
              <c:idx val="6"/>
              <c:layout>
                <c:manualLayout>
                  <c:x val="-2.9014056594705597E-2"/>
                  <c:y val="-7.9990941637673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15-4334-A2CD-63E96235D249}"/>
                </c:ext>
              </c:extLst>
            </c:dLbl>
            <c:dLbl>
              <c:idx val="7"/>
              <c:layout>
                <c:manualLayout>
                  <c:x val="-2.932298404484698E-2"/>
                  <c:y val="-2.90803377532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15-4334-A2CD-63E96235D249}"/>
                </c:ext>
              </c:extLst>
            </c:dLbl>
            <c:dLbl>
              <c:idx val="8"/>
              <c:layout>
                <c:manualLayout>
                  <c:x val="-3.622246889378164E-2"/>
                  <c:y val="-7.108238332792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15-4334-A2CD-63E96235D249}"/>
                </c:ext>
              </c:extLst>
            </c:dLbl>
            <c:dLbl>
              <c:idx val="9"/>
              <c:layout>
                <c:manualLayout>
                  <c:x val="-2.2423458387235942E-2"/>
                  <c:y val="-3.48964053038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15-4334-A2CD-63E96235D249}"/>
                </c:ext>
              </c:extLst>
            </c:dLbl>
            <c:dLbl>
              <c:idx val="10"/>
              <c:layout>
                <c:manualLayout>
                  <c:x val="-2.4148339801638764E-2"/>
                  <c:y val="-2.617230397791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15-4334-A2CD-63E96235D249}"/>
                </c:ext>
              </c:extLst>
            </c:dLbl>
            <c:dLbl>
              <c:idx val="11"/>
              <c:layout>
                <c:manualLayout>
                  <c:x val="-2.5873221216041398E-2"/>
                  <c:y val="-2.9080337753239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15-4334-A2CD-63E96235D249}"/>
                </c:ext>
              </c:extLst>
            </c:dLbl>
            <c:dLbl>
              <c:idx val="12"/>
              <c:layout>
                <c:manualLayout>
                  <c:x val="-1.8973695558430485E-2"/>
                  <c:y val="-2.326427020259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15-4334-A2CD-63E96235D249}"/>
                </c:ext>
              </c:extLst>
            </c:dLbl>
            <c:dLbl>
              <c:idx val="13"/>
              <c:layout>
                <c:manualLayout>
                  <c:x val="-1.7248814144027597E-2"/>
                  <c:y val="-3.4896405303887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15-4334-A2CD-63E96235D249}"/>
                </c:ext>
              </c:extLst>
            </c:dLbl>
            <c:dLbl>
              <c:idx val="14"/>
              <c:layout>
                <c:manualLayout>
                  <c:x val="-2.8991190868435022E-2"/>
                  <c:y val="-3.085514305236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15-4334-A2CD-63E96235D249}"/>
                </c:ext>
              </c:extLst>
            </c:dLbl>
            <c:dLbl>
              <c:idx val="15"/>
              <c:layout>
                <c:manualLayout>
                  <c:x val="-2.1560857184460252E-2"/>
                  <c:y val="-3.278048981942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15-4334-A2CD-63E96235D249}"/>
                </c:ext>
              </c:extLst>
            </c:dLbl>
            <c:dLbl>
              <c:idx val="16"/>
              <c:layout>
                <c:manualLayout>
                  <c:x val="-3.1032045418297311E-2"/>
                  <c:y val="-2.735414845225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815-4334-A2CD-63E96235D249}"/>
                </c:ext>
              </c:extLst>
            </c:dLbl>
            <c:dLbl>
              <c:idx val="17"/>
              <c:layout>
                <c:manualLayout>
                  <c:x val="-1.6926570228162172E-2"/>
                  <c:y val="-2.7354148452256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15-4334-A2CD-63E96235D249}"/>
                </c:ext>
              </c:extLst>
            </c:dLbl>
            <c:dLbl>
              <c:idx val="19"/>
              <c:layout>
                <c:manualLayout>
                  <c:x val="-2.3032786520362582E-2"/>
                  <c:y val="-2.254727382154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815-4334-A2CD-63E96235D249}"/>
                </c:ext>
              </c:extLst>
            </c:dLbl>
            <c:dLbl>
              <c:idx val="20"/>
              <c:layout>
                <c:manualLayout>
                  <c:x val="-1.4657227785685279E-2"/>
                  <c:y val="-3.0063031762066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815-4334-A2CD-63E96235D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Anmäldaaskador!$D$4:$Y$4</c:f>
              <c:numCache>
                <c:formatCode>General</c:formatCode>
                <c:ptCount val="22"/>
                <c:pt idx="0">
                  <c:v>122876</c:v>
                </c:pt>
                <c:pt idx="1">
                  <c:v>116953</c:v>
                </c:pt>
                <c:pt idx="2">
                  <c:v>109168</c:v>
                </c:pt>
                <c:pt idx="3">
                  <c:v>109865</c:v>
                </c:pt>
                <c:pt idx="4">
                  <c:v>108164</c:v>
                </c:pt>
                <c:pt idx="5">
                  <c:v>101099</c:v>
                </c:pt>
                <c:pt idx="6">
                  <c:v>106540</c:v>
                </c:pt>
                <c:pt idx="7">
                  <c:v>111714</c:v>
                </c:pt>
                <c:pt idx="8">
                  <c:v>115779</c:v>
                </c:pt>
                <c:pt idx="9">
                  <c:v>124255</c:v>
                </c:pt>
                <c:pt idx="10">
                  <c:v>121647</c:v>
                </c:pt>
                <c:pt idx="11">
                  <c:v>125736</c:v>
                </c:pt>
                <c:pt idx="12">
                  <c:v>129473</c:v>
                </c:pt>
                <c:pt idx="13">
                  <c:v>128367</c:v>
                </c:pt>
                <c:pt idx="14">
                  <c:v>126580</c:v>
                </c:pt>
                <c:pt idx="15">
                  <c:v>141173</c:v>
                </c:pt>
                <c:pt idx="16">
                  <c:v>137474</c:v>
                </c:pt>
                <c:pt idx="17">
                  <c:v>161735</c:v>
                </c:pt>
                <c:pt idx="18">
                  <c:v>147208</c:v>
                </c:pt>
                <c:pt idx="19">
                  <c:v>165616</c:v>
                </c:pt>
                <c:pt idx="20">
                  <c:v>173594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815-4334-A2CD-63E96235D249}"/>
            </c:ext>
          </c:extLst>
        </c:ser>
        <c:ser>
          <c:idx val="1"/>
          <c:order val="1"/>
          <c:tx>
            <c:strRef>
              <c:f>Anmäldaaskador!$C$5</c:f>
              <c:strCache>
                <c:ptCount val="1"/>
                <c:pt idx="0">
                  <c:v>Afa Försäkring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598102630444172E-2"/>
                  <c:y val="-3.7804439079211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815-4334-A2CD-63E96235D249}"/>
                </c:ext>
              </c:extLst>
            </c:dLbl>
            <c:dLbl>
              <c:idx val="1"/>
              <c:layout>
                <c:manualLayout>
                  <c:x val="-1.8973695558430374E-2"/>
                  <c:y val="-3.198837152856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815-4334-A2CD-63E96235D249}"/>
                </c:ext>
              </c:extLst>
            </c:dLbl>
            <c:dLbl>
              <c:idx val="2"/>
              <c:layout>
                <c:manualLayout>
                  <c:x val="-2.242345838723591E-2"/>
                  <c:y val="-3.4896405303887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815-4334-A2CD-63E96235D249}"/>
                </c:ext>
              </c:extLst>
            </c:dLbl>
            <c:dLbl>
              <c:idx val="3"/>
              <c:layout>
                <c:manualLayout>
                  <c:x val="-1.8973695558430356E-2"/>
                  <c:y val="-3.48964053038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815-4334-A2CD-63E96235D249}"/>
                </c:ext>
              </c:extLst>
            </c:dLbl>
            <c:dLbl>
              <c:idx val="4"/>
              <c:layout>
                <c:manualLayout>
                  <c:x val="-2.242345838723591E-2"/>
                  <c:y val="-3.198837152856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815-4334-A2CD-63E96235D249}"/>
                </c:ext>
              </c:extLst>
            </c:dLbl>
            <c:dLbl>
              <c:idx val="5"/>
              <c:layout>
                <c:manualLayout>
                  <c:x val="-3.104786545924974E-2"/>
                  <c:y val="-3.48964053038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815-4334-A2CD-63E96235D249}"/>
                </c:ext>
              </c:extLst>
            </c:dLbl>
            <c:dLbl>
              <c:idx val="6"/>
              <c:layout>
                <c:manualLayout>
                  <c:x val="-2.932298404484698E-2"/>
                  <c:y val="-3.48964053038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815-4334-A2CD-63E96235D249}"/>
                </c:ext>
              </c:extLst>
            </c:dLbl>
            <c:dLbl>
              <c:idx val="7"/>
              <c:layout>
                <c:manualLayout>
                  <c:x val="-3.104786545924974E-2"/>
                  <c:y val="-2.908033775323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815-4334-A2CD-63E96235D249}"/>
                </c:ext>
              </c:extLst>
            </c:dLbl>
            <c:dLbl>
              <c:idx val="8"/>
              <c:layout>
                <c:manualLayout>
                  <c:x val="-3.6222509702458022E-2"/>
                  <c:y val="-4.071247285453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815-4334-A2CD-63E96235D249}"/>
                </c:ext>
              </c:extLst>
            </c:dLbl>
            <c:dLbl>
              <c:idx val="9"/>
              <c:layout>
                <c:manualLayout>
                  <c:x val="-3.7947391116860782E-2"/>
                  <c:y val="-3.1988371528563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815-4334-A2CD-63E96235D249}"/>
                </c:ext>
              </c:extLst>
            </c:dLbl>
            <c:dLbl>
              <c:idx val="10"/>
              <c:layout>
                <c:manualLayout>
                  <c:x val="-3.6222509702458022E-2"/>
                  <c:y val="-2.90803377532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815-4334-A2CD-63E96235D249}"/>
                </c:ext>
              </c:extLst>
            </c:dLbl>
            <c:dLbl>
              <c:idx val="11"/>
              <c:layout>
                <c:manualLayout>
                  <c:x val="-3.4497628288055325E-2"/>
                  <c:y val="-3.1988371528563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815-4334-A2CD-63E96235D249}"/>
                </c:ext>
              </c:extLst>
            </c:dLbl>
            <c:dLbl>
              <c:idx val="12"/>
              <c:layout>
                <c:manualLayout>
                  <c:x val="-2.7598102630444283E-2"/>
                  <c:y val="-3.48964053038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815-4334-A2CD-63E96235D249}"/>
                </c:ext>
              </c:extLst>
            </c:dLbl>
            <c:dLbl>
              <c:idx val="13"/>
              <c:layout>
                <c:manualLayout>
                  <c:x val="-2.4148339801638639E-2"/>
                  <c:y val="-3.4896405303887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815-4334-A2CD-63E96235D249}"/>
                </c:ext>
              </c:extLst>
            </c:dLbl>
            <c:dLbl>
              <c:idx val="14"/>
              <c:layout>
                <c:manualLayout>
                  <c:x val="-2.4199480472739905E-2"/>
                  <c:y val="-2.990544829189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815-4334-A2CD-63E96235D249}"/>
                </c:ext>
              </c:extLst>
            </c:dLbl>
            <c:dLbl>
              <c:idx val="15"/>
              <c:layout>
                <c:manualLayout>
                  <c:x val="-1.5663860733008277E-2"/>
                  <c:y val="-3.3546118396839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815-4334-A2CD-63E96235D249}"/>
                </c:ext>
              </c:extLst>
            </c:dLbl>
            <c:dLbl>
              <c:idx val="16"/>
              <c:layout>
                <c:manualLayout>
                  <c:x val="-2.2492430502229242E-2"/>
                  <c:y val="-2.3937734994665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815-4334-A2CD-63E96235D249}"/>
                </c:ext>
              </c:extLst>
            </c:dLbl>
            <c:dLbl>
              <c:idx val="17"/>
              <c:layout>
                <c:manualLayout>
                  <c:x val="-1.1409553794361763E-2"/>
                  <c:y val="-2.6894348622052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815-4334-A2CD-63E96235D249}"/>
                </c:ext>
              </c:extLst>
            </c:dLbl>
            <c:dLbl>
              <c:idx val="18"/>
              <c:layout>
                <c:manualLayout>
                  <c:x val="-1.0482384092161342E-2"/>
                  <c:y val="-3.074203456248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815-4334-A2CD-63E96235D249}"/>
                </c:ext>
              </c:extLst>
            </c:dLbl>
            <c:dLbl>
              <c:idx val="19"/>
              <c:layout>
                <c:manualLayout>
                  <c:x val="-1.8561649385241279E-2"/>
                  <c:y val="2.0827529401973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815-4334-A2CD-63E96235D249}"/>
                </c:ext>
              </c:extLst>
            </c:dLbl>
            <c:dLbl>
              <c:idx val="20"/>
              <c:layout>
                <c:manualLayout>
                  <c:x val="-1.8561649385241279E-2"/>
                  <c:y val="-3.6448176453453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815-4334-A2CD-63E96235D2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Anmäldaaskador!$D$5:$Y$5</c:f>
              <c:numCache>
                <c:formatCode>General</c:formatCode>
                <c:ptCount val="22"/>
                <c:pt idx="0">
                  <c:v>58054</c:v>
                </c:pt>
                <c:pt idx="1">
                  <c:v>55320</c:v>
                </c:pt>
                <c:pt idx="2">
                  <c:v>51646</c:v>
                </c:pt>
                <c:pt idx="3">
                  <c:v>50431</c:v>
                </c:pt>
                <c:pt idx="4">
                  <c:v>50413</c:v>
                </c:pt>
                <c:pt idx="5">
                  <c:v>48141</c:v>
                </c:pt>
                <c:pt idx="6">
                  <c:v>52615</c:v>
                </c:pt>
                <c:pt idx="7">
                  <c:v>59136</c:v>
                </c:pt>
                <c:pt idx="8">
                  <c:v>64886</c:v>
                </c:pt>
                <c:pt idx="9" formatCode="#,##0">
                  <c:v>75850</c:v>
                </c:pt>
                <c:pt idx="10">
                  <c:v>80026</c:v>
                </c:pt>
                <c:pt idx="11">
                  <c:v>84447</c:v>
                </c:pt>
                <c:pt idx="12">
                  <c:v>85268</c:v>
                </c:pt>
                <c:pt idx="13">
                  <c:v>86374</c:v>
                </c:pt>
                <c:pt idx="14" formatCode="#,##0">
                  <c:v>86267</c:v>
                </c:pt>
                <c:pt idx="15">
                  <c:v>91093</c:v>
                </c:pt>
                <c:pt idx="16">
                  <c:v>90044</c:v>
                </c:pt>
                <c:pt idx="17">
                  <c:v>93481</c:v>
                </c:pt>
                <c:pt idx="18" formatCode="#,##0">
                  <c:v>92957</c:v>
                </c:pt>
                <c:pt idx="19" formatCode="#,##0">
                  <c:v>98528</c:v>
                </c:pt>
                <c:pt idx="20">
                  <c:v>102953</c:v>
                </c:pt>
                <c:pt idx="21">
                  <c:v>105667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2815-4334-A2CD-63E96235D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09208"/>
        <c:axId val="688011832"/>
      </c:lineChart>
      <c:catAx>
        <c:axId val="6880092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8011832"/>
        <c:crosses val="autoZero"/>
        <c:auto val="1"/>
        <c:lblAlgn val="ctr"/>
        <c:lblOffset val="100"/>
        <c:noMultiLvlLbl val="0"/>
      </c:catAx>
      <c:valAx>
        <c:axId val="68801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800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940909515924661E-2"/>
          <c:y val="8.2798341796060534E-2"/>
          <c:w val="0.7545060184547786"/>
          <c:h val="0.76526793253087755"/>
        </c:manualLayout>
      </c:layout>
      <c:lineChart>
        <c:grouping val="standard"/>
        <c:varyColors val="0"/>
        <c:ser>
          <c:idx val="0"/>
          <c:order val="0"/>
          <c:tx>
            <c:strRef>
              <c:f>'Ersatta skador'!$Q$8</c:f>
              <c:strCache>
                <c:ptCount val="1"/>
                <c:pt idx="0">
                  <c:v>Försäkringskassan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2"/>
              <c:layout>
                <c:manualLayout>
                  <c:x val="-2.5437509149143445E-2"/>
                  <c:y val="-5.428664716315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1C-458C-8A6D-DF8D2F10E4B2}"/>
                </c:ext>
              </c:extLst>
            </c:dLbl>
            <c:dLbl>
              <c:idx val="3"/>
              <c:layout>
                <c:manualLayout>
                  <c:x val="-2.2049102196666007E-2"/>
                  <c:y val="-5.6721550408344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1C-458C-8A6D-DF8D2F10E4B2}"/>
                </c:ext>
              </c:extLst>
            </c:dLbl>
            <c:dLbl>
              <c:idx val="4"/>
              <c:layout>
                <c:manualLayout>
                  <c:x val="-2.2049102196665987E-2"/>
                  <c:y val="-5.6721550408344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1C-458C-8A6D-DF8D2F10E4B2}"/>
                </c:ext>
              </c:extLst>
            </c:dLbl>
            <c:dLbl>
              <c:idx val="5"/>
              <c:layout>
                <c:manualLayout>
                  <c:x val="-2.317857118082518E-2"/>
                  <c:y val="-6.1591356898723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1C-458C-8A6D-DF8D2F10E4B2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769084975255829E-2"/>
                      <c:h val="7.51122231216424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A1C-458C-8A6D-DF8D2F10E4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840000"/>
              <a:lstStyle/>
              <a:p>
                <a:pPr>
                  <a:defRPr sz="800" b="0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'Ersatta skador'!$Q$9:$Q$28</c:f>
              <c:numCache>
                <c:formatCode>General</c:formatCode>
                <c:ptCount val="20"/>
                <c:pt idx="0">
                  <c:v>11000</c:v>
                </c:pt>
                <c:pt idx="1">
                  <c:v>10910</c:v>
                </c:pt>
                <c:pt idx="2">
                  <c:v>6752</c:v>
                </c:pt>
                <c:pt idx="3">
                  <c:v>6782</c:v>
                </c:pt>
                <c:pt idx="4">
                  <c:v>6328</c:v>
                </c:pt>
                <c:pt idx="5">
                  <c:v>6492</c:v>
                </c:pt>
                <c:pt idx="6">
                  <c:v>6483</c:v>
                </c:pt>
                <c:pt idx="7">
                  <c:v>6477</c:v>
                </c:pt>
                <c:pt idx="8">
                  <c:v>5674</c:v>
                </c:pt>
                <c:pt idx="9">
                  <c:v>5003</c:v>
                </c:pt>
                <c:pt idx="10">
                  <c:v>4817</c:v>
                </c:pt>
                <c:pt idx="11">
                  <c:v>4933</c:v>
                </c:pt>
                <c:pt idx="12">
                  <c:v>5217</c:v>
                </c:pt>
                <c:pt idx="13">
                  <c:v>4431</c:v>
                </c:pt>
                <c:pt idx="14">
                  <c:v>4463</c:v>
                </c:pt>
                <c:pt idx="15">
                  <c:v>3847</c:v>
                </c:pt>
                <c:pt idx="16">
                  <c:v>4159</c:v>
                </c:pt>
                <c:pt idx="17">
                  <c:v>3899</c:v>
                </c:pt>
                <c:pt idx="18">
                  <c:v>4101</c:v>
                </c:pt>
                <c:pt idx="19">
                  <c:v>4753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A1C-458C-8A6D-DF8D2F10E4B2}"/>
            </c:ext>
          </c:extLst>
        </c:ser>
        <c:ser>
          <c:idx val="1"/>
          <c:order val="1"/>
          <c:tx>
            <c:strRef>
              <c:f>'Ersatta skador'!$R$8</c:f>
              <c:strCache>
                <c:ptCount val="1"/>
                <c:pt idx="0">
                  <c:v>Afa Försäkring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780000"/>
              <a:lstStyle/>
              <a:p>
                <a:pPr>
                  <a:defRPr sz="900" b="0"/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'Ersatta skador'!$R$9:$R$28</c:f>
              <c:numCache>
                <c:formatCode>General</c:formatCode>
                <c:ptCount val="20"/>
                <c:pt idx="0">
                  <c:v>36408</c:v>
                </c:pt>
                <c:pt idx="1">
                  <c:v>32034</c:v>
                </c:pt>
                <c:pt idx="2">
                  <c:v>28132</c:v>
                </c:pt>
                <c:pt idx="3">
                  <c:v>28355</c:v>
                </c:pt>
                <c:pt idx="4">
                  <c:v>27853</c:v>
                </c:pt>
                <c:pt idx="5">
                  <c:v>28265</c:v>
                </c:pt>
                <c:pt idx="6">
                  <c:v>35273</c:v>
                </c:pt>
                <c:pt idx="7">
                  <c:v>49917</c:v>
                </c:pt>
                <c:pt idx="8">
                  <c:v>51910</c:v>
                </c:pt>
                <c:pt idx="9">
                  <c:v>55157</c:v>
                </c:pt>
                <c:pt idx="10">
                  <c:v>55268</c:v>
                </c:pt>
                <c:pt idx="11">
                  <c:v>61991</c:v>
                </c:pt>
                <c:pt idx="12" formatCode="#,##0">
                  <c:v>63918</c:v>
                </c:pt>
                <c:pt idx="13" formatCode="#,##0">
                  <c:v>65022</c:v>
                </c:pt>
                <c:pt idx="14" formatCode="#,##0">
                  <c:v>64164</c:v>
                </c:pt>
                <c:pt idx="15" formatCode="#,##0">
                  <c:v>59602</c:v>
                </c:pt>
                <c:pt idx="16" formatCode="#,##0">
                  <c:v>59487</c:v>
                </c:pt>
                <c:pt idx="17" formatCode="#,##0">
                  <c:v>63077</c:v>
                </c:pt>
                <c:pt idx="18" formatCode="#,##0">
                  <c:v>65510</c:v>
                </c:pt>
                <c:pt idx="19" formatCode="#,##0">
                  <c:v>70577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EA1C-458C-8A6D-DF8D2F10E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41472"/>
        <c:axId val="41643008"/>
      </c:lineChart>
      <c:catAx>
        <c:axId val="41641472"/>
        <c:scaling>
          <c:orientation val="minMax"/>
        </c:scaling>
        <c:delete val="0"/>
        <c:axPos val="b"/>
        <c:majorTickMark val="out"/>
        <c:minorTickMark val="none"/>
        <c:tickLblPos val="nextTo"/>
        <c:crossAx val="41643008"/>
        <c:crosses val="autoZero"/>
        <c:auto val="1"/>
        <c:lblAlgn val="ctr"/>
        <c:lblOffset val="100"/>
        <c:noMultiLvlLbl val="0"/>
      </c:catAx>
      <c:valAx>
        <c:axId val="4164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6414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06048768319903E-2"/>
          <c:y val="2.9383060886245278E-2"/>
          <c:w val="0.9719879024633602"/>
          <c:h val="0.784409099704697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aldrig hört talas 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Blad1!$B$2:$B$13</c:f>
              <c:numCache>
                <c:formatCode>0%</c:formatCode>
                <c:ptCount val="12"/>
                <c:pt idx="0">
                  <c:v>0.21</c:v>
                </c:pt>
                <c:pt idx="1">
                  <c:v>0.22</c:v>
                </c:pt>
                <c:pt idx="2">
                  <c:v>0.25</c:v>
                </c:pt>
                <c:pt idx="3">
                  <c:v>0.25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</c:v>
                </c:pt>
                <c:pt idx="8">
                  <c:v>0.09</c:v>
                </c:pt>
                <c:pt idx="9" formatCode="0\ %">
                  <c:v>9.4227780952013507E-2</c:v>
                </c:pt>
                <c:pt idx="10">
                  <c:v>0.05</c:v>
                </c:pt>
                <c:pt idx="1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F-48D2-9239-707E0C210C4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känner knappt till något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Blad1!$C$2:$C$13</c:f>
              <c:numCache>
                <c:formatCode>0%</c:formatCode>
                <c:ptCount val="12"/>
                <c:pt idx="0">
                  <c:v>0.31</c:v>
                </c:pt>
                <c:pt idx="1">
                  <c:v>0.32</c:v>
                </c:pt>
                <c:pt idx="2">
                  <c:v>0.31</c:v>
                </c:pt>
                <c:pt idx="3">
                  <c:v>0.31</c:v>
                </c:pt>
                <c:pt idx="4">
                  <c:v>0.24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0.23</c:v>
                </c:pt>
                <c:pt idx="9" formatCode="0\ %">
                  <c:v>0.21</c:v>
                </c:pt>
                <c:pt idx="10">
                  <c:v>0.16</c:v>
                </c:pt>
                <c:pt idx="1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4F-48D2-9239-707E0C210C4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känner till lite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Blad1!$D$2:$D$13</c:f>
              <c:numCache>
                <c:formatCode>0%</c:formatCode>
                <c:ptCount val="12"/>
                <c:pt idx="0">
                  <c:v>0.33</c:v>
                </c:pt>
                <c:pt idx="1">
                  <c:v>0.3</c:v>
                </c:pt>
                <c:pt idx="2">
                  <c:v>0.28000000000000003</c:v>
                </c:pt>
                <c:pt idx="3">
                  <c:v>0.28999999999999998</c:v>
                </c:pt>
                <c:pt idx="4">
                  <c:v>0.37</c:v>
                </c:pt>
                <c:pt idx="5">
                  <c:v>0.32</c:v>
                </c:pt>
                <c:pt idx="6">
                  <c:v>0.34</c:v>
                </c:pt>
                <c:pt idx="7">
                  <c:v>0.38</c:v>
                </c:pt>
                <c:pt idx="8">
                  <c:v>0.35</c:v>
                </c:pt>
                <c:pt idx="9" formatCode="0\ %">
                  <c:v>0.35</c:v>
                </c:pt>
                <c:pt idx="10">
                  <c:v>0.38</c:v>
                </c:pt>
                <c:pt idx="1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4F-48D2-9239-707E0C210C4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känner till ganska bra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Blad1!$E$2:$E$13</c:f>
              <c:numCache>
                <c:formatCode>0%</c:formatCode>
                <c:ptCount val="12"/>
                <c:pt idx="0">
                  <c:v>0.12</c:v>
                </c:pt>
                <c:pt idx="1">
                  <c:v>0.11</c:v>
                </c:pt>
                <c:pt idx="2">
                  <c:v>0.12</c:v>
                </c:pt>
                <c:pt idx="3">
                  <c:v>0.12</c:v>
                </c:pt>
                <c:pt idx="4">
                  <c:v>0.19</c:v>
                </c:pt>
                <c:pt idx="5">
                  <c:v>0.21</c:v>
                </c:pt>
                <c:pt idx="6">
                  <c:v>0.2</c:v>
                </c:pt>
                <c:pt idx="7">
                  <c:v>0.21</c:v>
                </c:pt>
                <c:pt idx="8">
                  <c:v>0.24</c:v>
                </c:pt>
                <c:pt idx="9" formatCode="0\ %">
                  <c:v>0.27</c:v>
                </c:pt>
                <c:pt idx="10">
                  <c:v>0.32</c:v>
                </c:pt>
                <c:pt idx="1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4F-48D2-9239-707E0C210C4A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känner till mycket bra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4F-48D2-9239-707E0C210C4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4F-48D2-9239-707E0C210C4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4F-48D2-9239-707E0C210C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4F-48D2-9239-707E0C210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Blad1!$F$2:$F$13</c:f>
              <c:numCache>
                <c:formatCode>0%</c:formatCode>
                <c:ptCount val="12"/>
                <c:pt idx="0">
                  <c:v>0.03</c:v>
                </c:pt>
                <c:pt idx="1">
                  <c:v>0.05</c:v>
                </c:pt>
                <c:pt idx="2">
                  <c:v>0.04</c:v>
                </c:pt>
                <c:pt idx="3">
                  <c:v>0.03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5.9999999999999942E-2</c:v>
                </c:pt>
                <c:pt idx="7">
                  <c:v>6.0000000000000026E-2</c:v>
                </c:pt>
                <c:pt idx="8">
                  <c:v>9.000000000000008E-2</c:v>
                </c:pt>
                <c:pt idx="9" formatCode="0\ %">
                  <c:v>7.6876235543888394E-2</c:v>
                </c:pt>
                <c:pt idx="10">
                  <c:v>0.08</c:v>
                </c:pt>
                <c:pt idx="1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4F-48D2-9239-707E0C210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716146376"/>
        <c:axId val="716141336"/>
      </c:barChart>
      <c:catAx>
        <c:axId val="71614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6141336"/>
        <c:crosses val="autoZero"/>
        <c:auto val="1"/>
        <c:lblAlgn val="ctr"/>
        <c:lblOffset val="100"/>
        <c:noMultiLvlLbl val="0"/>
      </c:catAx>
      <c:valAx>
        <c:axId val="71614133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71614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06048768319903E-2"/>
          <c:y val="2.9383060886245278E-2"/>
          <c:w val="0.9719879024633602"/>
          <c:h val="0.784409099704697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aldrig hört talas 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Blad1!$B$2:$B$13</c:f>
              <c:numCache>
                <c:formatCode>0%</c:formatCode>
                <c:ptCount val="12"/>
                <c:pt idx="0">
                  <c:v>0.21</c:v>
                </c:pt>
                <c:pt idx="1">
                  <c:v>0.22</c:v>
                </c:pt>
                <c:pt idx="2">
                  <c:v>0.25</c:v>
                </c:pt>
                <c:pt idx="3">
                  <c:v>0.25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</c:v>
                </c:pt>
                <c:pt idx="8">
                  <c:v>0.09</c:v>
                </c:pt>
                <c:pt idx="9" formatCode="0\ %">
                  <c:v>9.4227780952013507E-2</c:v>
                </c:pt>
                <c:pt idx="10">
                  <c:v>0.05</c:v>
                </c:pt>
                <c:pt idx="1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F-48D2-9239-707E0C210C4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känner knappt till något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Blad1!$C$2:$C$13</c:f>
              <c:numCache>
                <c:formatCode>0%</c:formatCode>
                <c:ptCount val="12"/>
                <c:pt idx="0">
                  <c:v>0.31</c:v>
                </c:pt>
                <c:pt idx="1">
                  <c:v>0.32</c:v>
                </c:pt>
                <c:pt idx="2">
                  <c:v>0.31</c:v>
                </c:pt>
                <c:pt idx="3">
                  <c:v>0.31</c:v>
                </c:pt>
                <c:pt idx="4">
                  <c:v>0.24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0.23</c:v>
                </c:pt>
                <c:pt idx="9" formatCode="0\ %">
                  <c:v>0.21</c:v>
                </c:pt>
                <c:pt idx="10">
                  <c:v>0.16</c:v>
                </c:pt>
                <c:pt idx="1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4F-48D2-9239-707E0C210C4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känner till lite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Blad1!$D$2:$D$13</c:f>
              <c:numCache>
                <c:formatCode>0%</c:formatCode>
                <c:ptCount val="12"/>
                <c:pt idx="0">
                  <c:v>0.33</c:v>
                </c:pt>
                <c:pt idx="1">
                  <c:v>0.3</c:v>
                </c:pt>
                <c:pt idx="2">
                  <c:v>0.28000000000000003</c:v>
                </c:pt>
                <c:pt idx="3">
                  <c:v>0.28999999999999998</c:v>
                </c:pt>
                <c:pt idx="4">
                  <c:v>0.37</c:v>
                </c:pt>
                <c:pt idx="5">
                  <c:v>0.32</c:v>
                </c:pt>
                <c:pt idx="6">
                  <c:v>0.34</c:v>
                </c:pt>
                <c:pt idx="7">
                  <c:v>0.38</c:v>
                </c:pt>
                <c:pt idx="8">
                  <c:v>0.35</c:v>
                </c:pt>
                <c:pt idx="9" formatCode="0\ %">
                  <c:v>0.35</c:v>
                </c:pt>
                <c:pt idx="10">
                  <c:v>0.38</c:v>
                </c:pt>
                <c:pt idx="1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4F-48D2-9239-707E0C210C4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känner till ganska bra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Blad1!$E$2:$E$13</c:f>
              <c:numCache>
                <c:formatCode>0%</c:formatCode>
                <c:ptCount val="12"/>
                <c:pt idx="0">
                  <c:v>0.12</c:v>
                </c:pt>
                <c:pt idx="1">
                  <c:v>0.11</c:v>
                </c:pt>
                <c:pt idx="2">
                  <c:v>0.12</c:v>
                </c:pt>
                <c:pt idx="3">
                  <c:v>0.12</c:v>
                </c:pt>
                <c:pt idx="4">
                  <c:v>0.19</c:v>
                </c:pt>
                <c:pt idx="5">
                  <c:v>0.21</c:v>
                </c:pt>
                <c:pt idx="6">
                  <c:v>0.2</c:v>
                </c:pt>
                <c:pt idx="7">
                  <c:v>0.21</c:v>
                </c:pt>
                <c:pt idx="8">
                  <c:v>0.24</c:v>
                </c:pt>
                <c:pt idx="9" formatCode="0\ %">
                  <c:v>0.27</c:v>
                </c:pt>
                <c:pt idx="10">
                  <c:v>0.32</c:v>
                </c:pt>
                <c:pt idx="1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4F-48D2-9239-707E0C210C4A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känner till mycket bra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4F-48D2-9239-707E0C210C4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4F-48D2-9239-707E0C210C4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4F-48D2-9239-707E0C210C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4F-48D2-9239-707E0C210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Blad1!$A$2:$A$13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Blad1!$F$2:$F$13</c:f>
              <c:numCache>
                <c:formatCode>0%</c:formatCode>
                <c:ptCount val="12"/>
                <c:pt idx="0">
                  <c:v>0.03</c:v>
                </c:pt>
                <c:pt idx="1">
                  <c:v>0.05</c:v>
                </c:pt>
                <c:pt idx="2">
                  <c:v>0.04</c:v>
                </c:pt>
                <c:pt idx="3">
                  <c:v>0.03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5.9999999999999942E-2</c:v>
                </c:pt>
                <c:pt idx="7">
                  <c:v>6.0000000000000026E-2</c:v>
                </c:pt>
                <c:pt idx="8">
                  <c:v>9.000000000000008E-2</c:v>
                </c:pt>
                <c:pt idx="9" formatCode="0\ %">
                  <c:v>7.6876235543888394E-2</c:v>
                </c:pt>
                <c:pt idx="10">
                  <c:v>0.08</c:v>
                </c:pt>
                <c:pt idx="1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4F-48D2-9239-707E0C210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716146376"/>
        <c:axId val="716141336"/>
      </c:barChart>
      <c:catAx>
        <c:axId val="71614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6141336"/>
        <c:crosses val="autoZero"/>
        <c:auto val="1"/>
        <c:lblAlgn val="ctr"/>
        <c:lblOffset val="100"/>
        <c:noMultiLvlLbl val="0"/>
      </c:catAx>
      <c:valAx>
        <c:axId val="71614133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71614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06048768319903E-2"/>
          <c:y val="2.9461976230069142E-2"/>
          <c:w val="0.9719879024633602"/>
          <c:h val="0.772454423039813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aldrig hört talas 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KR-sektorn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0%</c:formatCode>
                <c:ptCount val="2"/>
                <c:pt idx="0">
                  <c:v>0.02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B-42F9-B7DD-A99C313567A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känner knappt till något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KR-sektorn</c:v>
                </c:pt>
                <c:pt idx="1">
                  <c:v>Övriga</c:v>
                </c:pt>
              </c:strCache>
            </c:strRef>
          </c:cat>
          <c:val>
            <c:numRef>
              <c:f>Blad1!$C$2:$C$3</c:f>
              <c:numCache>
                <c:formatCode>0%</c:formatCode>
                <c:ptCount val="2"/>
                <c:pt idx="0">
                  <c:v>0.16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EB-42F9-B7DD-A99C313567A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känner till lite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F2C-4860-9855-327DC55DA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KR-sektorn</c:v>
                </c:pt>
                <c:pt idx="1">
                  <c:v>Övriga</c:v>
                </c:pt>
              </c:strCache>
            </c:strRef>
          </c:cat>
          <c:val>
            <c:numRef>
              <c:f>Blad1!$D$2:$D$3</c:f>
              <c:numCache>
                <c:formatCode>0%</c:formatCode>
                <c:ptCount val="2"/>
                <c:pt idx="0">
                  <c:v>0.37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EB-42F9-B7DD-A99C313567A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känner till ganska bra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36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F2C-4860-9855-327DC55DA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KR-sektorn</c:v>
                </c:pt>
                <c:pt idx="1">
                  <c:v>Övriga</c:v>
                </c:pt>
              </c:strCache>
            </c:strRef>
          </c:cat>
          <c:val>
            <c:numRef>
              <c:f>Blad1!$E$2:$E$3</c:f>
              <c:numCache>
                <c:formatCode>0%</c:formatCode>
                <c:ptCount val="2"/>
                <c:pt idx="0">
                  <c:v>0.37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EB-42F9-B7DD-A99C313567A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känner till mycket bra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KR-sektorn</c:v>
                </c:pt>
                <c:pt idx="1">
                  <c:v>Övriga</c:v>
                </c:pt>
              </c:strCache>
            </c:strRef>
          </c:cat>
          <c:val>
            <c:numRef>
              <c:f>Blad1!$F$2:$F$3</c:f>
              <c:numCache>
                <c:formatCode>0%</c:formatCode>
                <c:ptCount val="2"/>
                <c:pt idx="0">
                  <c:v>0.09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EB-42F9-B7DD-A99C31356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0447648"/>
        <c:axId val="760448632"/>
      </c:barChart>
      <c:catAx>
        <c:axId val="76044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60448632"/>
        <c:crosses val="autoZero"/>
        <c:auto val="1"/>
        <c:lblAlgn val="ctr"/>
        <c:lblOffset val="100"/>
        <c:noMultiLvlLbl val="0"/>
      </c:catAx>
      <c:valAx>
        <c:axId val="7604486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044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0.06762</cdr:x>
      <cdr:y>0.94557</cdr:y>
    </cdr:from>
    <cdr:to>
      <cdr:x>1</cdr:x>
      <cdr:y>0.99712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3ACA341D-1BFE-49A5-B01D-8FFFB9704957}"/>
            </a:ext>
          </a:extLst>
        </cdr:cNvPr>
        <cdr:cNvSpPr txBox="1"/>
      </cdr:nvSpPr>
      <cdr:spPr>
        <a:xfrm xmlns:a="http://schemas.openxmlformats.org/drawingml/2006/main">
          <a:off x="820267" y="4793441"/>
          <a:ext cx="11310267" cy="2613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800" b="1" dirty="0"/>
            <a:t>2004       2005       2006      2007       2008      2009      2010     2011       2012       2013      2014      2015      2016     2017       2018      2019       2020     2021      2022       2023      2024     2025	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0.06061</cdr:x>
      <cdr:y>0.86481</cdr:y>
    </cdr:from>
    <cdr:to>
      <cdr:x>0.84336</cdr:x>
      <cdr:y>0.95975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681520" y="4123832"/>
          <a:ext cx="8801457" cy="45271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/>
            <a:t>2006  2007   2008     2009    2010     2011    2012    2013    2014    2015    2016    2017     2018    2019     2020    2021    2022    2023    2024    2025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0.91021</cdr:x>
      <cdr:y>0</cdr:y>
    </cdr:from>
    <cdr:to>
      <cdr:x>0.98787</cdr:x>
      <cdr:y>0.91063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17C5061-46AE-2428-DB0A-C091DE909F70}"/>
            </a:ext>
          </a:extLst>
        </cdr:cNvPr>
        <cdr:cNvSpPr txBox="1"/>
      </cdr:nvSpPr>
      <cdr:spPr>
        <a:xfrm xmlns:a="http://schemas.openxmlformats.org/drawingml/2006/main">
          <a:off x="8899751" y="0"/>
          <a:ext cx="759279" cy="42714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tIns="0" rIns="0" bIns="0" rtlCol="0" anchor="ctr" anchorCtr="0">
          <a:noAutofit/>
        </a:bodyPr>
        <a:lstStyle xmlns:a="http://schemas.openxmlformats.org/drawingml/2006/main"/>
        <a:p xmlns:a="http://schemas.openxmlformats.org/drawingml/2006/main">
          <a:pPr algn="ctr"/>
          <a:endParaRPr lang="sv-SE" sz="900" b="1" kern="12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06:08:37.0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9647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BBD63-6469-4EB1-AF31-C3B5F00B0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A7B074D-CBD2-E8D8-61C6-8C6A48374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DA677CA-9A27-A5CE-9C28-FB8C22126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7D995A-FED6-2583-B9EE-F8DA6087E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1715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E28D8-5A9E-0B92-45C2-90E769C69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B2CBF7B-122C-16E5-1B4E-F3C8F15FB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539C67A-2494-6B78-FF33-43BB8F09E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9F67AD8-89B7-4825-7681-748950F8B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504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2083A-B0A0-68D1-823F-14ABBEE9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0104418-D6BD-02EF-5BB0-D0EBB44CB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D8CEF89-1E93-5943-EF11-F8FA7546A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4D5EC83-D874-292B-85C6-583C63E9E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074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392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DF5EC-7E6C-5114-14F2-0B9F5A355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BC7AF6A-0CC5-D451-0C05-AC2215316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FAFAF-4B23-4F96-B3EA-714A457C154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EA9B631-83C2-A12C-D657-D8B0BCCF3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7563"/>
            <a:ext cx="7156450" cy="40259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DB6059E-65D4-0167-AC26-E49528926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911" y="5117694"/>
            <a:ext cx="4938488" cy="48489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0995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5ED7B-81E8-122B-F859-B306A5CF9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62ECB70-B6DF-4293-BAD9-5A2AC8BB1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4C0DA5F-0DD0-0DD4-1628-2D0D2CB19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7AA1DAF-4A3C-60C4-BCFD-7BB5169CD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3613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340FC-D776-0B00-0277-9DF16FADC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4E6E219-D155-FC65-4DE9-2C1507506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340A93E-BA47-8A7B-F31B-8F439BEBC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320DEF-D975-571C-D4DF-AFB162434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567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D6547-1684-B84E-0F61-11489920B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05E858B-F115-478F-4169-EE8530B4A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92799E8-0AA2-FD60-AAEB-A02EBC09E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CE23E6F-C207-A8A1-35A0-64A2526AF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474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883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3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456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21636-9C34-6354-E5D8-A9327C339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4184CBF-2E93-2E57-9D28-6E8AABE62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1329C70-E783-EB68-2744-0E95F2EC8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5ECD8E-D1D6-EBA6-94A0-AAAFBFEE2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13880-BC73-4D6C-9FFF-1895825239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5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08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71FC5-BADF-91F2-217D-BA48F8FDB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102991B-F502-E898-64AC-239E04590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134916C-D6F7-6AED-F7F5-11F017145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5B21A8-3908-E60B-BD34-93C6BBA21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53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3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120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65EE-E9F0-5476-8CC2-C1EF3ECCB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9770297-A878-7EE8-1D8E-23DB5652A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FACD163-4FE2-1B92-E09C-3FFF677C1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BAB8CC-7228-B751-B5E5-990CF53C7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190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337B5-8669-F50E-D15E-C2EB921A5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7F6429A-F6BC-68B0-CF1F-B014F024E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079554C-F36B-37CC-0751-A56E31F58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59E05A-0CD2-1A61-B9B5-58425823F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6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358506" y="2022248"/>
            <a:ext cx="3474988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58506" y="2022248"/>
            <a:ext cx="3474988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946224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med klockslag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86269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75170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Punktlista 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sju</a:t>
            </a:r>
          </a:p>
          <a:p>
            <a:pPr lvl="7"/>
            <a:r>
              <a:rPr lang="sv-SE"/>
              <a:t>Nivå åtta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  <p:sldLayoutId id="2147483694" r:id="rId30"/>
    <p:sldLayoutId id="2147483695" r:id="rId31"/>
    <p:sldLayoutId id="2147483697" r:id="rId32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utbildningsteamet@afaforsakring.s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6A5EBBC-236A-4DC6-BD57-AE7AE7FD67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BD3276F-3B6C-46AE-945F-97CC3ABF014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50FB0F-4693-4715-9B78-D248505D7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86538FB9-7F2C-433F-9A0B-E1A3FFF2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77414"/>
            <a:ext cx="6118209" cy="1027907"/>
          </a:xfrm>
        </p:spPr>
        <p:txBody>
          <a:bodyPr/>
          <a:lstStyle/>
          <a:p>
            <a:pPr algn="ctr"/>
            <a:br>
              <a:rPr lang="sv-SE" sz="3600"/>
            </a:br>
            <a:br>
              <a:rPr lang="sv-SE" sz="3600"/>
            </a:br>
            <a:br>
              <a:rPr lang="sv-SE" sz="3600"/>
            </a:br>
            <a:br>
              <a:rPr lang="sv-SE" sz="3600"/>
            </a:br>
            <a:r>
              <a:rPr lang="sv-SE" sz="8000"/>
              <a:t>Välkomna!</a:t>
            </a:r>
          </a:p>
        </p:txBody>
      </p:sp>
    </p:spTree>
    <p:extLst>
      <p:ext uri="{BB962C8B-B14F-4D97-AF65-F5344CB8AC3E}">
        <p14:creationId xmlns:p14="http://schemas.microsoft.com/office/powerpoint/2010/main" val="102977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AB171-6183-3045-D2F8-E69F21D48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CE587ED-10B3-21E5-D30F-482403DC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347545"/>
            <a:ext cx="10815637" cy="102790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Viktigt att tänka på, Afa Försäkrings rehabiliteringsstöd…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54F4323F-0054-3061-72B6-CF6D51FDF734}"/>
              </a:ext>
            </a:extLst>
          </p:cNvPr>
          <p:cNvSpPr txBox="1">
            <a:spLocks/>
          </p:cNvSpPr>
          <p:nvPr/>
        </p:nvSpPr>
        <p:spPr>
          <a:xfrm>
            <a:off x="766763" y="1375452"/>
            <a:ext cx="8208000" cy="4536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vert="horz" lIns="0" tIns="0" rIns="0" bIns="0" rtlCol="0">
            <a:noAutofit/>
          </a:bodyPr>
          <a:lstStyle>
            <a:lvl1pPr marL="216000" indent="-228605" defTabSz="914418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 marL="540000" indent="-288000" defTabSz="91441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dirty="0">
                <a:solidFill>
                  <a:schemeClr val="accent1"/>
                </a:solidFill>
              </a:defRPr>
            </a:lvl2pPr>
            <a:lvl3pPr marL="828000" indent="-228605" defTabSz="91441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>
                <a:solidFill>
                  <a:schemeClr val="accent1"/>
                </a:solidFill>
              </a:defRPr>
            </a:lvl3pPr>
            <a:lvl4pPr marL="1080000" indent="-228605" defTabSz="91441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>
                <a:solidFill>
                  <a:schemeClr val="accent1"/>
                </a:solidFill>
              </a:defRPr>
            </a:lvl4pPr>
            <a:lvl5pPr marL="1332000" indent="-228605" defTabSz="91441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5pPr>
            <a:lvl6pPr marL="1584000" indent="-228605" defTabSz="91441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>
                <a:solidFill>
                  <a:schemeClr val="accent1"/>
                </a:solidFill>
              </a:defRPr>
            </a:lvl6pPr>
            <a:lvl7pPr marL="1836000" indent="-228605" defTabSz="91441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7pPr>
            <a:lvl8pPr marL="2088000" indent="-228605" defTabSz="91441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>
                <a:solidFill>
                  <a:schemeClr val="accent1"/>
                </a:solidFill>
              </a:defRPr>
            </a:lvl8pPr>
            <a:lvl9pPr marL="2340000" indent="-228605" defTabSz="914418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9pPr>
          </a:lstStyle>
          <a:p>
            <a:r>
              <a:rPr lang="sv-SE">
                <a:sym typeface="Arial"/>
              </a:rPr>
              <a:t>Ansök senast 6 månader från rehabiliteringens startdatum</a:t>
            </a:r>
          </a:p>
          <a:p>
            <a:r>
              <a:rPr lang="sv-SE">
                <a:sym typeface="Arial"/>
              </a:rPr>
              <a:t>Samtyckesbilagan är obligatorisk </a:t>
            </a:r>
          </a:p>
          <a:p>
            <a:r>
              <a:rPr lang="sv-SE">
                <a:sym typeface="Arial"/>
              </a:rPr>
              <a:t>Beskriv orsak och syfte så utförligt som möjligt - ju mer komplett ansökan desto kortare handläggningstid</a:t>
            </a:r>
          </a:p>
          <a:p>
            <a:r>
              <a:rPr lang="sv-SE">
                <a:sym typeface="Arial"/>
              </a:rPr>
              <a:t>Beviljat ärende - 3 år att inkomma med fakturor</a:t>
            </a:r>
          </a:p>
        </p:txBody>
      </p:sp>
    </p:spTree>
    <p:extLst>
      <p:ext uri="{BB962C8B-B14F-4D97-AF65-F5344CB8AC3E}">
        <p14:creationId xmlns:p14="http://schemas.microsoft.com/office/powerpoint/2010/main" val="3576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>
            <a:extLst>
              <a:ext uri="{FF2B5EF4-FFF2-40B4-BE49-F238E27FC236}">
                <a16:creationId xmlns:a16="http://schemas.microsoft.com/office/drawing/2014/main" id="{834DA212-8AAB-6760-F82B-F825E27EA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77" y="511514"/>
            <a:ext cx="10125264" cy="92405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C784271E-7B1D-CA2B-619A-D4A814DE8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906" y="1546223"/>
            <a:ext cx="2724530" cy="2276793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DE626EDA-FC6C-028B-4B18-B2147FF03EAD}"/>
              </a:ext>
            </a:extLst>
          </p:cNvPr>
          <p:cNvSpPr txBox="1"/>
          <p:nvPr/>
        </p:nvSpPr>
        <p:spPr>
          <a:xfrm>
            <a:off x="301658" y="179109"/>
            <a:ext cx="3629320" cy="4430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/>
              <a:t>www.afaforsakring.se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30891F35-B251-E28A-D69F-A09E904BAF90}"/>
              </a:ext>
            </a:extLst>
          </p:cNvPr>
          <p:cNvSpPr/>
          <p:nvPr/>
        </p:nvSpPr>
        <p:spPr>
          <a:xfrm>
            <a:off x="5228039" y="499958"/>
            <a:ext cx="669304" cy="537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F1A66425-17D1-2E64-0ECB-9D0B604A3787}"/>
              </a:ext>
            </a:extLst>
          </p:cNvPr>
          <p:cNvSpPr/>
          <p:nvPr/>
        </p:nvSpPr>
        <p:spPr>
          <a:xfrm>
            <a:off x="2856321" y="1037287"/>
            <a:ext cx="669304" cy="3982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AA12D6C7-335A-1ECA-3A81-8ECF4AAD46FF}"/>
              </a:ext>
            </a:extLst>
          </p:cNvPr>
          <p:cNvSpPr/>
          <p:nvPr/>
        </p:nvSpPr>
        <p:spPr>
          <a:xfrm flipV="1">
            <a:off x="2780906" y="2684730"/>
            <a:ext cx="2724530" cy="4355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Människoansikte, skärmbild, person&#10;&#10;AI-genererat innehåll kan vara felaktigt.">
            <a:extLst>
              <a:ext uri="{FF2B5EF4-FFF2-40B4-BE49-F238E27FC236}">
                <a16:creationId xmlns:a16="http://schemas.microsoft.com/office/drawing/2014/main" id="{9EEEAB95-9E93-9C6D-2B9E-9AB9AE5E0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904" y="1568446"/>
            <a:ext cx="5096269" cy="521649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06E64FD-38EE-5C07-110F-731132949A9E}"/>
              </a:ext>
            </a:extLst>
          </p:cNvPr>
          <p:cNvSpPr/>
          <p:nvPr/>
        </p:nvSpPr>
        <p:spPr>
          <a:xfrm>
            <a:off x="2780906" y="5514975"/>
            <a:ext cx="4905769" cy="12699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2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87966-7ECC-07C2-5D12-CA483AB51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943E262A-B2B9-1834-C680-5A49CA637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br>
              <a:rPr lang="sv-SE"/>
            </a:br>
            <a:br>
              <a:rPr lang="sv-SE"/>
            </a:br>
            <a:br>
              <a:rPr lang="sv-SE"/>
            </a:br>
            <a:r>
              <a:rPr lang="sv-SE">
                <a:solidFill>
                  <a:schemeClr val="bg1">
                    <a:lumMod val="95000"/>
                  </a:schemeClr>
                </a:solidFill>
              </a:rPr>
              <a:t>Arbetsskadeförsäkring </a:t>
            </a:r>
            <a:br>
              <a:rPr lang="sv-SE"/>
            </a:br>
            <a:endParaRPr lang="sv-SE"/>
          </a:p>
        </p:txBody>
      </p:sp>
      <p:sp>
        <p:nvSpPr>
          <p:cNvPr id="3" name="Platshållare för bildnummer 2" hidden="1">
            <a:extLst>
              <a:ext uri="{FF2B5EF4-FFF2-40B4-BE49-F238E27FC236}">
                <a16:creationId xmlns:a16="http://schemas.microsoft.com/office/drawing/2014/main" id="{970A9948-3C53-0244-9044-7298DE7F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EC027-EC6B-7E2A-0CB7-B726BC01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968476B0-91C5-AF3F-3983-950110DE7608}"/>
              </a:ext>
            </a:extLst>
          </p:cNvPr>
          <p:cNvSpPr/>
          <p:nvPr/>
        </p:nvSpPr>
        <p:spPr>
          <a:xfrm>
            <a:off x="1064382" y="2102333"/>
            <a:ext cx="7018649" cy="215660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sv-SE" b="1">
                <a:solidFill>
                  <a:schemeClr val="accent1"/>
                </a:solidFill>
              </a:rPr>
              <a:t>                                             Olycksfall i arbete</a:t>
            </a:r>
          </a:p>
          <a:p>
            <a:pPr algn="just">
              <a:lnSpc>
                <a:spcPct val="150000"/>
              </a:lnSpc>
            </a:pPr>
            <a:r>
              <a:rPr lang="sv-SE" b="1">
                <a:solidFill>
                  <a:schemeClr val="accent1"/>
                </a:solidFill>
              </a:rPr>
              <a:t>                                             Färdolycksfall</a:t>
            </a:r>
          </a:p>
          <a:p>
            <a:pPr algn="just">
              <a:lnSpc>
                <a:spcPct val="150000"/>
              </a:lnSpc>
            </a:pPr>
            <a:r>
              <a:rPr lang="sv-SE" b="1">
                <a:solidFill>
                  <a:schemeClr val="accent1"/>
                </a:solidFill>
              </a:rPr>
              <a:t>                                             Smitta</a:t>
            </a:r>
          </a:p>
          <a:p>
            <a:pPr algn="just"/>
            <a:endParaRPr lang="sv-SE" b="1">
              <a:solidFill>
                <a:schemeClr val="accent1"/>
              </a:solidFill>
            </a:endParaRPr>
          </a:p>
          <a:p>
            <a:pPr algn="just"/>
            <a:r>
              <a:rPr lang="sv-SE" b="1">
                <a:solidFill>
                  <a:schemeClr val="accent1"/>
                </a:solidFill>
              </a:rPr>
              <a:t>                                             Arbetssjukdom</a:t>
            </a:r>
          </a:p>
        </p:txBody>
      </p:sp>
      <p:pic>
        <p:nvPicPr>
          <p:cNvPr id="7" name="Picture 9" descr="fklogo">
            <a:extLst>
              <a:ext uri="{FF2B5EF4-FFF2-40B4-BE49-F238E27FC236}">
                <a16:creationId xmlns:a16="http://schemas.microsoft.com/office/drawing/2014/main" id="{B739A158-48B3-8E50-155E-69F45594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32" y="855074"/>
            <a:ext cx="2374029" cy="41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12CC954-EF35-46E2-3C1D-92D5E35DF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031" y="680500"/>
            <a:ext cx="685800" cy="571500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0118A816-8CBC-03F6-D782-0677AD9A7CFE}"/>
              </a:ext>
            </a:extLst>
          </p:cNvPr>
          <p:cNvSpPr/>
          <p:nvPr/>
        </p:nvSpPr>
        <p:spPr>
          <a:xfrm>
            <a:off x="1075631" y="1362399"/>
            <a:ext cx="3275631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B55E55A-728B-8A89-FA1B-FDA12331E518}"/>
              </a:ext>
            </a:extLst>
          </p:cNvPr>
          <p:cNvSpPr txBox="1"/>
          <p:nvPr/>
        </p:nvSpPr>
        <p:spPr>
          <a:xfrm>
            <a:off x="1224574" y="1322533"/>
            <a:ext cx="2731058" cy="3911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br>
              <a:rPr lang="sv-SE" b="1">
                <a:solidFill>
                  <a:schemeClr val="accent3"/>
                </a:solidFill>
                <a:latin typeface="+mj-lt"/>
              </a:rPr>
            </a:br>
            <a:r>
              <a:rPr lang="sv-SE" b="1">
                <a:solidFill>
                  <a:schemeClr val="accent3"/>
                </a:solidFill>
                <a:latin typeface="+mj-lt"/>
              </a:rPr>
              <a:t>Lag – </a:t>
            </a:r>
          </a:p>
          <a:p>
            <a:r>
              <a:rPr lang="sv-SE" b="1">
                <a:solidFill>
                  <a:schemeClr val="accent3"/>
                </a:solidFill>
                <a:latin typeface="+mj-lt"/>
              </a:rPr>
              <a:t>Socialförsäkringsbalken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2773817-C891-53F6-1C40-F8D76AC1467F}"/>
              </a:ext>
            </a:extLst>
          </p:cNvPr>
          <p:cNvSpPr/>
          <p:nvPr/>
        </p:nvSpPr>
        <p:spPr>
          <a:xfrm>
            <a:off x="4988572" y="1374024"/>
            <a:ext cx="3094459" cy="61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B4D206FD-453E-946D-C3E6-6BB1E9243165}"/>
              </a:ext>
            </a:extLst>
          </p:cNvPr>
          <p:cNvSpPr txBox="1"/>
          <p:nvPr/>
        </p:nvSpPr>
        <p:spPr>
          <a:xfrm>
            <a:off x="5019131" y="1291145"/>
            <a:ext cx="3033339" cy="539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br>
              <a:rPr lang="sv-SE" b="1">
                <a:solidFill>
                  <a:schemeClr val="accent3"/>
                </a:solidFill>
                <a:latin typeface="+mj-lt"/>
              </a:rPr>
            </a:br>
            <a:r>
              <a:rPr lang="sv-SE" b="1">
                <a:solidFill>
                  <a:schemeClr val="accent3"/>
                </a:solidFill>
                <a:latin typeface="+mj-lt"/>
              </a:rPr>
              <a:t>Avtal – Trygghetsförsäkring</a:t>
            </a:r>
            <a:br>
              <a:rPr lang="sv-SE" b="1">
                <a:solidFill>
                  <a:schemeClr val="accent3"/>
                </a:solidFill>
                <a:latin typeface="+mj-lt"/>
              </a:rPr>
            </a:br>
            <a:r>
              <a:rPr lang="sv-SE" b="1">
                <a:solidFill>
                  <a:schemeClr val="accent3"/>
                </a:solidFill>
                <a:latin typeface="+mj-lt"/>
              </a:rPr>
              <a:t>vid arbetsskada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50FD824-7289-0BA3-1C63-850B86C10828}"/>
              </a:ext>
            </a:extLst>
          </p:cNvPr>
          <p:cNvSpPr/>
          <p:nvPr/>
        </p:nvSpPr>
        <p:spPr>
          <a:xfrm>
            <a:off x="2024028" y="2113958"/>
            <a:ext cx="7018649" cy="215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F756C968-F323-7DF2-DB46-662ECD3D1F24}"/>
              </a:ext>
            </a:extLst>
          </p:cNvPr>
          <p:cNvCxnSpPr>
            <a:cxnSpLocks/>
          </p:cNvCxnSpPr>
          <p:nvPr/>
        </p:nvCxnSpPr>
        <p:spPr>
          <a:xfrm>
            <a:off x="3665416" y="3618547"/>
            <a:ext cx="21968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>
            <a:extLst>
              <a:ext uri="{FF2B5EF4-FFF2-40B4-BE49-F238E27FC236}">
                <a16:creationId xmlns:a16="http://schemas.microsoft.com/office/drawing/2014/main" id="{AA039488-724B-6E82-6398-B48E9A94BBE8}"/>
              </a:ext>
            </a:extLst>
          </p:cNvPr>
          <p:cNvSpPr/>
          <p:nvPr/>
        </p:nvSpPr>
        <p:spPr>
          <a:xfrm>
            <a:off x="1064382" y="4594731"/>
            <a:ext cx="3286881" cy="2027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Tandvårdskostnader</a:t>
            </a:r>
          </a:p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Särskilda hjälpmedel</a:t>
            </a:r>
          </a:p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Sjukvård utomlands</a:t>
            </a:r>
          </a:p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Livränta</a:t>
            </a:r>
          </a:p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Begravningshjälp</a:t>
            </a:r>
          </a:p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Efterlevandelivränta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4E26661-D9F2-A9DB-00B0-44F3D4A5146D}"/>
              </a:ext>
            </a:extLst>
          </p:cNvPr>
          <p:cNvSpPr/>
          <p:nvPr/>
        </p:nvSpPr>
        <p:spPr>
          <a:xfrm>
            <a:off x="4988572" y="4594730"/>
            <a:ext cx="3137350" cy="2027741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32" lvl="1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</a:rPr>
              <a:t>Inkomstförlust</a:t>
            </a:r>
          </a:p>
          <a:p>
            <a:pPr marL="742932" lvl="1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</a:rPr>
              <a:t>Merkostnader</a:t>
            </a:r>
          </a:p>
          <a:p>
            <a:pPr marL="742932" lvl="1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</a:rPr>
              <a:t>Sveda och värk</a:t>
            </a:r>
          </a:p>
          <a:p>
            <a:pPr marL="742932" lvl="1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</a:rPr>
              <a:t>Bestående besvär</a:t>
            </a:r>
          </a:p>
          <a:p>
            <a:pPr marL="742932" lvl="1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</a:rPr>
              <a:t>Framtida merkostnader</a:t>
            </a:r>
          </a:p>
          <a:p>
            <a:pPr marL="742932" lvl="1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</a:rPr>
              <a:t>Framtida inkomstförlust</a:t>
            </a:r>
          </a:p>
          <a:p>
            <a:pPr marL="742932" lvl="1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</a:rPr>
              <a:t>Ersättning vid dödsfall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69AD43E7-5AAC-EC8E-23D0-823B541C747B}"/>
              </a:ext>
            </a:extLst>
          </p:cNvPr>
          <p:cNvSpPr txBox="1"/>
          <p:nvPr/>
        </p:nvSpPr>
        <p:spPr>
          <a:xfrm>
            <a:off x="1252603" y="3554881"/>
            <a:ext cx="2224593" cy="8777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rPr>
              <a:t>Måste </a:t>
            </a: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rPr>
              <a:t>som regel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rPr>
              <a:t> vara godkänd av Försäkringskassan</a:t>
            </a:r>
          </a:p>
          <a:p>
            <a:endParaRPr lang="sv-SE" sz="900" b="1">
              <a:solidFill>
                <a:schemeClr val="accent3"/>
              </a:solidFill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8D4F4AA-31E2-58B0-01B6-018C840E3E2D}"/>
              </a:ext>
            </a:extLst>
          </p:cNvPr>
          <p:cNvSpPr txBox="1"/>
          <p:nvPr/>
        </p:nvSpPr>
        <p:spPr>
          <a:xfrm>
            <a:off x="6353298" y="2582659"/>
            <a:ext cx="1542343" cy="60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Kan prövas av 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</a:br>
            <a:r>
              <a:rPr kumimoji="0" lang="sv-SE" sz="1200" b="0" i="0" u="none" strike="noStrike" kern="1200" cap="none" spc="0" normalizeH="0" baseline="0" noProof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Afa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Försäkring</a:t>
            </a:r>
            <a:r>
              <a:rPr kumimoji="0" lang="sv-SE" sz="1200" b="0" i="0" u="none" strike="noStrike" kern="1200" cap="none" spc="0" normalizeH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direkt</a:t>
            </a:r>
            <a:endParaRPr lang="sv-SE" sz="12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8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  <p:bldP spid="15" grpId="0"/>
      <p:bldP spid="17" grpId="0" animBg="1"/>
      <p:bldP spid="22" grpId="0"/>
      <p:bldP spid="27" grpId="0" animBg="1"/>
      <p:bldP spid="28" grpId="0" animBg="1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7D10102-0D6E-E51A-D744-65B5EAFB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443281"/>
            <a:ext cx="684213" cy="1825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E123C97-9624-9A6E-EBFF-F48FFBC9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</p:spPr>
        <p:txBody>
          <a:bodyPr anchor="t">
            <a:normAutofit/>
          </a:bodyPr>
          <a:lstStyle/>
          <a:p>
            <a:r>
              <a:rPr lang="sv-SE" dirty="0"/>
              <a:t>Antal anmälda arbetsskador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0467AF0-07CC-0FFE-574C-596DCD414E5D}"/>
              </a:ext>
            </a:extLst>
          </p:cNvPr>
          <p:cNvSpPr txBox="1"/>
          <p:nvPr/>
        </p:nvSpPr>
        <p:spPr>
          <a:xfrm>
            <a:off x="492162" y="6148339"/>
            <a:ext cx="317645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sv-SE" sz="1400" dirty="0">
                <a:solidFill>
                  <a:schemeClr val="accent1"/>
                </a:solidFill>
              </a:rPr>
              <a:t>Källa:</a:t>
            </a:r>
            <a:br>
              <a:rPr lang="sv-SE" sz="1400" dirty="0">
                <a:solidFill>
                  <a:schemeClr val="accent1"/>
                </a:solidFill>
              </a:rPr>
            </a:br>
            <a:r>
              <a:rPr lang="sv-SE" sz="1400" dirty="0">
                <a:solidFill>
                  <a:schemeClr val="accent1"/>
                </a:solidFill>
              </a:rPr>
              <a:t>Aktuariefunktionen, Afa Försäkring</a:t>
            </a:r>
            <a:br>
              <a:rPr lang="sv-SE" sz="1400" dirty="0">
                <a:solidFill>
                  <a:schemeClr val="accent1"/>
                </a:solidFill>
              </a:rPr>
            </a:br>
            <a:r>
              <a:rPr lang="sv-SE" sz="1400" dirty="0">
                <a:solidFill>
                  <a:schemeClr val="accent1"/>
                </a:solidFill>
              </a:rPr>
              <a:t>Arbetsmiljöverket, officiell statistik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B14037-F5B9-487C-9C5B-DCC455AE2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058470"/>
              </p:ext>
            </p:extLst>
          </p:nvPr>
        </p:nvGraphicFramePr>
        <p:xfrm>
          <a:off x="30733" y="894325"/>
          <a:ext cx="12130534" cy="506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2E338430-3479-059E-090E-655D85AD4678}"/>
              </a:ext>
            </a:extLst>
          </p:cNvPr>
          <p:cNvSpPr txBox="1"/>
          <p:nvPr/>
        </p:nvSpPr>
        <p:spPr>
          <a:xfrm>
            <a:off x="9479280" y="1937472"/>
            <a:ext cx="48768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sv-SE" sz="20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344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C5F60-621C-205E-A183-A487BD5C1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57F7809-D48D-3091-4145-2C014F75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6443281"/>
            <a:ext cx="684213" cy="1825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7259925-26E9-304A-EC16-79D0BF09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</p:spPr>
        <p:txBody>
          <a:bodyPr anchor="t">
            <a:normAutofit/>
          </a:bodyPr>
          <a:lstStyle/>
          <a:p>
            <a:r>
              <a:rPr lang="sv-SE" dirty="0"/>
              <a:t>Antal ersatta arbetsskador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1677BA2-D2E6-4AF0-E6D7-3145CB156C1B}"/>
              </a:ext>
            </a:extLst>
          </p:cNvPr>
          <p:cNvSpPr txBox="1"/>
          <p:nvPr/>
        </p:nvSpPr>
        <p:spPr>
          <a:xfrm>
            <a:off x="492162" y="6148339"/>
            <a:ext cx="317645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sv-SE" sz="1400" dirty="0">
                <a:solidFill>
                  <a:schemeClr val="accent1"/>
                </a:solidFill>
              </a:rPr>
              <a:t>Källa:</a:t>
            </a:r>
            <a:br>
              <a:rPr lang="sv-SE" sz="1400" dirty="0">
                <a:solidFill>
                  <a:schemeClr val="accent1"/>
                </a:solidFill>
              </a:rPr>
            </a:br>
            <a:r>
              <a:rPr lang="sv-SE" sz="1400" dirty="0">
                <a:solidFill>
                  <a:schemeClr val="accent1"/>
                </a:solidFill>
              </a:rPr>
              <a:t>Aktuariefunktionen, Afa Försäkring</a:t>
            </a:r>
            <a:br>
              <a:rPr lang="sv-SE" sz="1400" dirty="0">
                <a:solidFill>
                  <a:schemeClr val="accent1"/>
                </a:solidFill>
              </a:rPr>
            </a:br>
            <a:r>
              <a:rPr lang="sv-SE" sz="1400" dirty="0">
                <a:solidFill>
                  <a:schemeClr val="accent1"/>
                </a:solidFill>
              </a:rPr>
              <a:t>Försäkringskassan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803700"/>
              </p:ext>
            </p:extLst>
          </p:nvPr>
        </p:nvGraphicFramePr>
        <p:xfrm>
          <a:off x="431840" y="830424"/>
          <a:ext cx="11244222" cy="521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05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FEF7F-F25E-06A8-2D10-3BF3DA02C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69C399F-D0DF-D217-1A54-DF6F632BEC34}"/>
              </a:ext>
            </a:extLst>
          </p:cNvPr>
          <p:cNvSpPr/>
          <p:nvPr/>
        </p:nvSpPr>
        <p:spPr>
          <a:xfrm>
            <a:off x="7261933" y="1374024"/>
            <a:ext cx="821097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0D63890-F83E-41BF-9420-A36EA3514553}"/>
              </a:ext>
            </a:extLst>
          </p:cNvPr>
          <p:cNvSpPr/>
          <p:nvPr/>
        </p:nvSpPr>
        <p:spPr>
          <a:xfrm>
            <a:off x="2024028" y="2113958"/>
            <a:ext cx="7018649" cy="215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F5D4C58-004E-BE3F-3289-6A33CC09F19D}"/>
              </a:ext>
            </a:extLst>
          </p:cNvPr>
          <p:cNvSpPr/>
          <p:nvPr/>
        </p:nvSpPr>
        <p:spPr>
          <a:xfrm>
            <a:off x="7180741" y="2414725"/>
            <a:ext cx="3304800" cy="1855835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600" b="1">
                <a:solidFill>
                  <a:srgbClr val="003CD2"/>
                </a:solidFill>
              </a:rPr>
              <a:t>Ingen prövning hos Försäkringskassan </a:t>
            </a:r>
            <a:br>
              <a:rPr lang="sv-SE" sz="1600" b="1">
                <a:solidFill>
                  <a:srgbClr val="003CD2"/>
                </a:solidFill>
              </a:rPr>
            </a:br>
            <a:r>
              <a:rPr lang="sv-SE" sz="1600" b="1">
                <a:solidFill>
                  <a:srgbClr val="003CD2"/>
                </a:solidFill>
              </a:rPr>
              <a:t>= </a:t>
            </a:r>
            <a:br>
              <a:rPr lang="sv-SE" sz="1600" b="1">
                <a:solidFill>
                  <a:srgbClr val="003CD2"/>
                </a:solidFill>
              </a:rPr>
            </a:br>
            <a:r>
              <a:rPr lang="sv-SE" sz="1600" b="1">
                <a:solidFill>
                  <a:srgbClr val="003CD2"/>
                </a:solidFill>
              </a:rPr>
              <a:t>ingen prövning/ersättning från </a:t>
            </a:r>
          </a:p>
          <a:p>
            <a:pPr lvl="0" algn="ctr"/>
            <a:r>
              <a:rPr lang="sv-SE" sz="1600" b="1">
                <a:solidFill>
                  <a:srgbClr val="003CD2"/>
                </a:solidFill>
              </a:rPr>
              <a:t>Afa Försäkring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D0C15FA2-FDA8-7C0D-5CF4-3C61C329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094" y="680500"/>
            <a:ext cx="685800" cy="571500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C00B7A21-4922-0EBF-0890-D87A609287C0}"/>
              </a:ext>
            </a:extLst>
          </p:cNvPr>
          <p:cNvSpPr/>
          <p:nvPr/>
        </p:nvSpPr>
        <p:spPr>
          <a:xfrm>
            <a:off x="7164092" y="1268412"/>
            <a:ext cx="3304800" cy="765179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sv-SE" sz="1600" b="1">
                <a:solidFill>
                  <a:schemeClr val="accent3"/>
                </a:solidFill>
              </a:rPr>
              <a:t>Avtal - Trygghetsförsäkring vid arbetsskada 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0F751BA-65F4-7B3B-8D6D-5E73577D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784" y="4184731"/>
            <a:ext cx="2891488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</a:t>
            </a:r>
            <a:r>
              <a:rPr kumimoji="0" lang="sv-SE" sz="180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Conny 45 år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Förslitningsbesvär axlar</a:t>
            </a:r>
          </a:p>
          <a:p>
            <a:pPr marL="285750" marR="0" lvl="0" indent="-28575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35 000/månad</a:t>
            </a:r>
          </a:p>
          <a:p>
            <a:pPr marL="285750" marR="0" lvl="0" indent="-28575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Sjukskriven av och till kortare perioder</a:t>
            </a:r>
          </a:p>
          <a:p>
            <a:pPr marL="285750" marR="0" lvl="0" indent="-28575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Återkommande kostnader för läkarbesök och läkemedel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F30A485-151B-14E4-7EE6-3723F0A157DA}"/>
              </a:ext>
            </a:extLst>
          </p:cNvPr>
          <p:cNvSpPr/>
          <p:nvPr/>
        </p:nvSpPr>
        <p:spPr>
          <a:xfrm>
            <a:off x="887103" y="1268413"/>
            <a:ext cx="3304800" cy="765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sv-SE" sz="1600" b="1">
                <a:solidFill>
                  <a:schemeClr val="tx1"/>
                </a:solidFill>
                <a:latin typeface="Arial"/>
              </a:rPr>
              <a:t>Lag - Socialförsäkringsbalken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AA542CB-5583-4FFC-B88E-AF2AE075B624}"/>
              </a:ext>
            </a:extLst>
          </p:cNvPr>
          <p:cNvSpPr/>
          <p:nvPr/>
        </p:nvSpPr>
        <p:spPr>
          <a:xfrm>
            <a:off x="887103" y="2402925"/>
            <a:ext cx="3304800" cy="39016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Tandvårdskostnader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Särskilda hjälpmedel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Sjukvård utomlands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Livränta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Begravningshjälp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Efterlevandelivränta</a:t>
            </a:r>
          </a:p>
          <a:p>
            <a:pPr>
              <a:lnSpc>
                <a:spcPct val="150000"/>
              </a:lnSpc>
            </a:pPr>
            <a:endParaRPr lang="sv-SE" sz="16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v-SE" sz="1600" b="1">
                <a:solidFill>
                  <a:schemeClr val="tx1"/>
                </a:solidFill>
              </a:rPr>
              <a:t>Ingen ersättning = </a:t>
            </a:r>
          </a:p>
          <a:p>
            <a:pPr algn="ctr">
              <a:lnSpc>
                <a:spcPct val="150000"/>
              </a:lnSpc>
            </a:pPr>
            <a:r>
              <a:rPr lang="sv-SE" sz="1600" b="1">
                <a:solidFill>
                  <a:schemeClr val="tx1"/>
                </a:solidFill>
              </a:rPr>
              <a:t>Ingen prövning!</a:t>
            </a:r>
          </a:p>
        </p:txBody>
      </p:sp>
      <p:pic>
        <p:nvPicPr>
          <p:cNvPr id="5" name="Picture 9" descr="fklogo">
            <a:extLst>
              <a:ext uri="{FF2B5EF4-FFF2-40B4-BE49-F238E27FC236}">
                <a16:creationId xmlns:a16="http://schemas.microsoft.com/office/drawing/2014/main" id="{E7CB5A5C-7AF6-AE8E-8156-2087A52FC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5" y="855074"/>
            <a:ext cx="2374029" cy="41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1956399-5C59-90B5-1449-9C5C223C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909109"/>
            <a:ext cx="2353139" cy="32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1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81A5-7192-9867-28ED-FFDF54538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68106815-8ADC-E977-F5D1-968B3BF8A60B}"/>
              </a:ext>
            </a:extLst>
          </p:cNvPr>
          <p:cNvSpPr/>
          <p:nvPr/>
        </p:nvSpPr>
        <p:spPr>
          <a:xfrm>
            <a:off x="7261933" y="1374024"/>
            <a:ext cx="821097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53C3B45-3D88-0DE8-D50D-A0227CA23275}"/>
              </a:ext>
            </a:extLst>
          </p:cNvPr>
          <p:cNvSpPr/>
          <p:nvPr/>
        </p:nvSpPr>
        <p:spPr>
          <a:xfrm>
            <a:off x="2024028" y="2113958"/>
            <a:ext cx="7018649" cy="215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03E63E2-11DC-D906-E2C8-769D7EC092FC}"/>
              </a:ext>
            </a:extLst>
          </p:cNvPr>
          <p:cNvSpPr/>
          <p:nvPr/>
        </p:nvSpPr>
        <p:spPr>
          <a:xfrm>
            <a:off x="7180741" y="2414725"/>
            <a:ext cx="3304800" cy="1855835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600" b="1">
                <a:solidFill>
                  <a:srgbClr val="003CD2"/>
                </a:solidFill>
              </a:rPr>
              <a:t>Om försäkringskassan godkänner arbetsskada:</a:t>
            </a:r>
          </a:p>
          <a:p>
            <a:pPr lvl="0" algn="ctr"/>
            <a:endParaRPr lang="sv-SE" sz="1600" b="1">
              <a:solidFill>
                <a:srgbClr val="003CD2"/>
              </a:solidFill>
            </a:endParaRPr>
          </a:p>
          <a:p>
            <a:pPr lvl="0" algn="ctr"/>
            <a:r>
              <a:rPr lang="sv-SE" sz="1600" b="1">
                <a:solidFill>
                  <a:srgbClr val="003CD2"/>
                </a:solidFill>
              </a:rPr>
              <a:t>Inkomstförlust</a:t>
            </a:r>
            <a:br>
              <a:rPr lang="sv-SE" sz="1600" b="1">
                <a:solidFill>
                  <a:srgbClr val="003CD2"/>
                </a:solidFill>
              </a:rPr>
            </a:br>
            <a:r>
              <a:rPr lang="sv-SE" sz="1600" b="1">
                <a:solidFill>
                  <a:srgbClr val="003CD2"/>
                </a:solidFill>
              </a:rPr>
              <a:t>Merkostnader</a:t>
            </a:r>
            <a:br>
              <a:rPr lang="sv-SE" sz="1600" b="1">
                <a:solidFill>
                  <a:srgbClr val="003CD2"/>
                </a:solidFill>
              </a:rPr>
            </a:br>
            <a:r>
              <a:rPr lang="sv-SE" sz="1600" b="1">
                <a:solidFill>
                  <a:srgbClr val="003CD2"/>
                </a:solidFill>
              </a:rPr>
              <a:t>Sveda och värk</a:t>
            </a:r>
            <a:br>
              <a:rPr lang="sv-SE" sz="1600" b="1">
                <a:solidFill>
                  <a:srgbClr val="003CD2"/>
                </a:solidFill>
              </a:rPr>
            </a:br>
            <a:r>
              <a:rPr lang="sv-SE" sz="1600" b="1">
                <a:solidFill>
                  <a:srgbClr val="003CD2"/>
                </a:solidFill>
              </a:rPr>
              <a:t>Bestående besvär 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ACF8EE82-F255-BCA4-FF3C-489B8327B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094" y="680500"/>
            <a:ext cx="685800" cy="571500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1C6C47EA-D32A-D151-48B1-47F8599D2CA0}"/>
              </a:ext>
            </a:extLst>
          </p:cNvPr>
          <p:cNvSpPr/>
          <p:nvPr/>
        </p:nvSpPr>
        <p:spPr>
          <a:xfrm>
            <a:off x="7164092" y="1268412"/>
            <a:ext cx="3304800" cy="765179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sv-SE" sz="1600" b="1">
                <a:solidFill>
                  <a:schemeClr val="accent3"/>
                </a:solidFill>
              </a:rPr>
              <a:t>Avtal - Trygghetsförsäkring vid arbetsskada 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E118D9AB-FF29-6FDF-A8DD-39118E6CA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783" y="4133360"/>
            <a:ext cx="3408513" cy="28315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</a:t>
            </a:r>
            <a:r>
              <a:rPr lang="sv-SE" sz="1800">
                <a:solidFill>
                  <a:srgbClr val="020678"/>
                </a:solidFill>
                <a:latin typeface="Arial"/>
              </a:rPr>
              <a:t>S</a:t>
            </a:r>
            <a:r>
              <a:rPr kumimoji="0" lang="sv-SE" sz="1800" i="0" u="none" strike="noStrike" kern="1200" cap="none" spc="0" normalizeH="0" baseline="0" noProof="0" err="1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onny</a:t>
            </a:r>
            <a:r>
              <a:rPr kumimoji="0" lang="sv-SE" sz="180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45 år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Förslitningsbesvär handleder</a:t>
            </a:r>
          </a:p>
          <a:p>
            <a:pPr marL="285750" marR="0" lvl="0" indent="-28575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35 000/månad</a:t>
            </a:r>
          </a:p>
          <a:p>
            <a:pPr marL="285750" marR="0" lvl="0" indent="-28575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Sjukskriven av och till kortare perioder</a:t>
            </a:r>
          </a:p>
          <a:p>
            <a:pPr marL="285750" marR="0" lvl="0" indent="-28575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Återkommande kostnader för läkarbesök och läkemedel</a:t>
            </a:r>
          </a:p>
          <a:p>
            <a:pPr marL="285750" marR="0" lvl="0" indent="-28575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b="0">
                <a:solidFill>
                  <a:srgbClr val="020678"/>
                </a:solidFill>
              </a:rPr>
              <a:t>Kostnad för handledsskydd</a:t>
            </a:r>
          </a:p>
          <a:p>
            <a:pPr marL="285750" marR="0" lvl="0" indent="-28575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b="0">
                <a:solidFill>
                  <a:srgbClr val="020678"/>
                </a:solidFill>
              </a:rPr>
              <a:t>Bestående värk och svaghet 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557FFBC-9175-714B-7B3E-BF7E6E16E7C4}"/>
              </a:ext>
            </a:extLst>
          </p:cNvPr>
          <p:cNvSpPr/>
          <p:nvPr/>
        </p:nvSpPr>
        <p:spPr>
          <a:xfrm>
            <a:off x="887103" y="1268413"/>
            <a:ext cx="3304800" cy="765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sv-SE" sz="1600" b="1">
                <a:solidFill>
                  <a:schemeClr val="tx1"/>
                </a:solidFill>
                <a:latin typeface="Arial"/>
              </a:rPr>
              <a:t>Lag - Socialförsäkringsbalken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816B67-E623-B4F5-6A49-E86B6AD93ED3}"/>
              </a:ext>
            </a:extLst>
          </p:cNvPr>
          <p:cNvSpPr/>
          <p:nvPr/>
        </p:nvSpPr>
        <p:spPr>
          <a:xfrm>
            <a:off x="887103" y="2402925"/>
            <a:ext cx="3304800" cy="39016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Tandvårdskostnader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Särskilda hjälpmedel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Sjukvård utomlands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Livränta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Begravningshjälp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tx1"/>
                </a:solidFill>
              </a:rPr>
              <a:t>Efterlevandelivränta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60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v-SE" sz="1600" b="1">
                <a:solidFill>
                  <a:schemeClr val="tx1"/>
                </a:solidFill>
              </a:rPr>
              <a:t>Handledsskydd = </a:t>
            </a:r>
          </a:p>
          <a:p>
            <a:pPr algn="ctr">
              <a:lnSpc>
                <a:spcPct val="150000"/>
              </a:lnSpc>
            </a:pPr>
            <a:r>
              <a:rPr lang="sv-SE" sz="1600" b="1">
                <a:solidFill>
                  <a:schemeClr val="tx1"/>
                </a:solidFill>
              </a:rPr>
              <a:t>Särskilt hjälpmedel =</a:t>
            </a:r>
            <a:br>
              <a:rPr lang="sv-SE" sz="1600" b="1">
                <a:solidFill>
                  <a:schemeClr val="tx1"/>
                </a:solidFill>
              </a:rPr>
            </a:br>
            <a:r>
              <a:rPr lang="sv-SE" sz="1600" b="1">
                <a:solidFill>
                  <a:schemeClr val="tx1"/>
                </a:solidFill>
              </a:rPr>
              <a:t>Prövning av arbetsskada</a:t>
            </a:r>
          </a:p>
        </p:txBody>
      </p:sp>
      <p:pic>
        <p:nvPicPr>
          <p:cNvPr id="5" name="Picture 9" descr="fklogo">
            <a:extLst>
              <a:ext uri="{FF2B5EF4-FFF2-40B4-BE49-F238E27FC236}">
                <a16:creationId xmlns:a16="http://schemas.microsoft.com/office/drawing/2014/main" id="{04A97799-0853-DD58-84CB-FBF38213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5" y="855074"/>
            <a:ext cx="2374029" cy="41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D714FB4-6175-306B-D182-E46E8B25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9450" y="893852"/>
            <a:ext cx="2332590" cy="324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3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2D1E3-039B-EDE5-63B1-B5BF3F08E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E4AAB24-7890-D2B5-D9CD-8D6DC9A2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0" u="none" strike="noStrike" dirty="0">
                <a:solidFill>
                  <a:srgbClr val="020678"/>
                </a:solidFill>
                <a:effectLst/>
              </a:rPr>
              <a:t>Om man inte är nöjd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131862C8-42FF-B36E-AFE2-2199935A1448}"/>
              </a:ext>
            </a:extLst>
          </p:cNvPr>
          <p:cNvSpPr txBox="1">
            <a:spLocks/>
          </p:cNvSpPr>
          <p:nvPr/>
        </p:nvSpPr>
        <p:spPr>
          <a:xfrm>
            <a:off x="184533" y="1589388"/>
            <a:ext cx="3180990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6000" b="1" dirty="0"/>
              <a:t>1 </a:t>
            </a:r>
            <a:br>
              <a:rPr lang="sv-SE" b="1" dirty="0"/>
            </a:br>
            <a:r>
              <a:rPr lang="sv-SE" sz="3000" b="1" dirty="0">
                <a:solidFill>
                  <a:schemeClr val="accent3"/>
                </a:solidFill>
              </a:rPr>
              <a:t>Kontakta </a:t>
            </a:r>
            <a:br>
              <a:rPr lang="sv-SE" sz="3000" b="1" dirty="0">
                <a:solidFill>
                  <a:schemeClr val="accent3"/>
                </a:solidFill>
              </a:rPr>
            </a:br>
            <a:r>
              <a:rPr lang="sv-SE" sz="3000" b="1" dirty="0">
                <a:solidFill>
                  <a:schemeClr val="accent3"/>
                </a:solidFill>
              </a:rPr>
              <a:t>handläggaren</a:t>
            </a:r>
            <a:br>
              <a:rPr lang="sv-SE" b="1" dirty="0"/>
            </a:br>
            <a:br>
              <a:rPr lang="sv-SE" dirty="0"/>
            </a:br>
            <a:r>
              <a:rPr lang="sv-SE" dirty="0"/>
              <a:t>Inom 2 månader tas slutlig ställning</a:t>
            </a:r>
            <a:br>
              <a:rPr lang="sv-SE" dirty="0"/>
            </a:br>
            <a:br>
              <a:rPr lang="sv-SE" dirty="0"/>
            </a:br>
            <a:r>
              <a:rPr lang="sv-SE" dirty="0"/>
              <a:t>Begär förtydligande och </a:t>
            </a:r>
            <a:br>
              <a:rPr lang="sv-SE" dirty="0"/>
            </a:br>
            <a:r>
              <a:rPr lang="sv-SE" dirty="0"/>
              <a:t>red ut missförstånd m.m.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Slutlig ställning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8EC0BD8A-6E08-DE80-AD58-117BC85A88C4}"/>
              </a:ext>
            </a:extLst>
          </p:cNvPr>
          <p:cNvSpPr txBox="1">
            <a:spLocks/>
          </p:cNvSpPr>
          <p:nvPr/>
        </p:nvSpPr>
        <p:spPr>
          <a:xfrm>
            <a:off x="8705438" y="1602216"/>
            <a:ext cx="3771569" cy="4653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6000" b="1" dirty="0"/>
              <a:t>3</a:t>
            </a:r>
            <a:br>
              <a:rPr lang="sv-SE" sz="6000" b="1" dirty="0"/>
            </a:br>
            <a:r>
              <a:rPr lang="sv-SE" sz="3000" b="1" dirty="0">
                <a:solidFill>
                  <a:schemeClr val="accent3"/>
                </a:solidFill>
              </a:rPr>
              <a:t>Begär </a:t>
            </a:r>
            <a:br>
              <a:rPr lang="sv-SE" sz="3000" b="1" dirty="0">
                <a:solidFill>
                  <a:schemeClr val="accent3"/>
                </a:solidFill>
              </a:rPr>
            </a:br>
            <a:r>
              <a:rPr lang="sv-SE" sz="3000" b="1" dirty="0">
                <a:solidFill>
                  <a:schemeClr val="accent3"/>
                </a:solidFill>
              </a:rPr>
              <a:t>skiljedom</a:t>
            </a:r>
            <a:br>
              <a:rPr lang="sv-SE" b="1" dirty="0"/>
            </a:br>
            <a:br>
              <a:rPr lang="sv-SE" b="1" dirty="0"/>
            </a:br>
            <a:r>
              <a:rPr lang="sv-SE" sz="2000" dirty="0"/>
              <a:t>Kostnad 2368 kr. </a:t>
            </a:r>
            <a:br>
              <a:rPr lang="sv-SE" sz="2000" dirty="0"/>
            </a:br>
            <a:r>
              <a:rPr lang="sv-SE" sz="2000" dirty="0"/>
              <a:t>Prövning i skiljenämnd. </a:t>
            </a:r>
            <a:br>
              <a:rPr lang="sv-SE" sz="2000" dirty="0"/>
            </a:br>
            <a:r>
              <a:rPr lang="sv-SE" sz="2000" dirty="0"/>
              <a:t>Vid bifall får man tillbaka kostnaden</a:t>
            </a:r>
            <a:br>
              <a:rPr lang="sv-SE" sz="2000" dirty="0"/>
            </a:br>
            <a:br>
              <a:rPr lang="sv-SE" sz="2000" dirty="0"/>
            </a:br>
            <a:endParaRPr lang="sv-SE" sz="2000" dirty="0"/>
          </a:p>
          <a:p>
            <a:endParaRPr lang="sv-SE" dirty="0"/>
          </a:p>
          <a:p>
            <a:r>
              <a:rPr lang="sv-SE" dirty="0"/>
              <a:t>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A51E6090-86C6-52A5-E2DA-858A6C6642B0}"/>
                  </a:ext>
                </a:extLst>
              </p14:cNvPr>
              <p14:cNvContentPartPr/>
              <p14:nvPr/>
            </p14:nvContentPartPr>
            <p14:xfrm>
              <a:off x="-316275" y="4948001"/>
              <a:ext cx="360" cy="3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323D88E5-EC83-9241-436E-CF7BF1762F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79275" y="4885001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CA06010A-C917-2B5C-C0D5-88AC9B0AFC8C}"/>
              </a:ext>
            </a:extLst>
          </p:cNvPr>
          <p:cNvSpPr txBox="1">
            <a:spLocks/>
          </p:cNvSpPr>
          <p:nvPr/>
        </p:nvSpPr>
        <p:spPr>
          <a:xfrm>
            <a:off x="3865972" y="1602216"/>
            <a:ext cx="4173623" cy="4653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6000" b="1" dirty="0"/>
              <a:t>2</a:t>
            </a:r>
            <a:br>
              <a:rPr lang="sv-SE" sz="6000" b="1" dirty="0"/>
            </a:br>
            <a:r>
              <a:rPr lang="sv-SE" sz="3000" b="1" dirty="0">
                <a:solidFill>
                  <a:schemeClr val="accent3"/>
                </a:solidFill>
              </a:rPr>
              <a:t>Omprövnings-</a:t>
            </a:r>
            <a:br>
              <a:rPr lang="sv-SE" sz="3000" b="1" dirty="0">
                <a:solidFill>
                  <a:schemeClr val="accent3"/>
                </a:solidFill>
              </a:rPr>
            </a:br>
            <a:r>
              <a:rPr lang="sv-SE" sz="3000" b="1" dirty="0">
                <a:solidFill>
                  <a:schemeClr val="accent3"/>
                </a:solidFill>
              </a:rPr>
              <a:t>avdelning</a:t>
            </a:r>
            <a:br>
              <a:rPr lang="sv-SE" b="1" dirty="0"/>
            </a:br>
            <a:br>
              <a:rPr lang="sv-SE" b="1" dirty="0"/>
            </a:br>
            <a:r>
              <a:rPr lang="sv-SE" dirty="0"/>
              <a:t>Kostnadsfri prövning av </a:t>
            </a:r>
            <a:br>
              <a:rPr lang="sv-SE" dirty="0"/>
            </a:br>
            <a:r>
              <a:rPr lang="sv-SE" dirty="0"/>
              <a:t>handläggare på om-prövningsavdelningen</a:t>
            </a:r>
            <a:br>
              <a:rPr lang="sv-SE" dirty="0"/>
            </a:br>
            <a:r>
              <a:rPr lang="sv-SE" dirty="0"/>
              <a:t>begäran inom 6 månader</a:t>
            </a:r>
            <a:br>
              <a:rPr lang="sv-SE" dirty="0"/>
            </a:br>
            <a:br>
              <a:rPr lang="sv-SE" dirty="0"/>
            </a:br>
            <a:endParaRPr lang="sv-SE" sz="2000" dirty="0"/>
          </a:p>
          <a:p>
            <a:endParaRPr lang="sv-SE" dirty="0"/>
          </a:p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962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BAD3D-1B3A-0977-EA51-75B63F0AB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6A53B64-00C3-C017-6E73-4B734442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Begär omprövning digitalt via Mina sidor - Nyhet</a:t>
            </a:r>
          </a:p>
        </p:txBody>
      </p:sp>
      <p:pic>
        <p:nvPicPr>
          <p:cNvPr id="1026" name="Picture 2" descr="afa &#10;FÖRSÄKRING &#10;Mina sidor &gt; Ärende Arbetsskadeförsäkring &#10;Ärende Arbetsskadeförsäkring &#10;Tillbaka till Mina sidor &#10;På denna sida hanterar du allt som har med ditt ärende att göra &#10;Logga ut &#10;+ Skicka dokument &#10;+ Lägg till kostnad &#10;Begär omprövning &#10;Ärendeuppgifter &#10;Ärendedatum &#10;O &#10;2024-10-08 &#10;Händelser &#10;Datum &#10;Kontakt och support &#10;Kundtjänst - Frågor om ditt &#10;ärende: &#10;0771-88 oo 99 &#10;Öppet vardagar 08:00 -17:00 &#10;Kontakta oss Ø &#10;Ecegor &amp; svar Ø &#10;Ärendenummer &#10;009-177-429-9 &#10;Händelse &#10;Anmälan har mottagits &#10;Försäkringstyp &#10;Arbetsskadeförsäkring &#10;Status &#10;Avslutat O &#10;Visa &gt; &#10;afa &#10;Så behandlar vi dina personuppgifter Ø Allmänna villkor Ø &#10;02023 Afa Försäkring &#10;Juridisk information &#10;Mina inställningar för kakor ">
            <a:extLst>
              <a:ext uri="{FF2B5EF4-FFF2-40B4-BE49-F238E27FC236}">
                <a16:creationId xmlns:a16="http://schemas.microsoft.com/office/drawing/2014/main" id="{D2651D09-42F0-5CF6-AD78-C000161C8863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15" y="1342737"/>
            <a:ext cx="3852915" cy="44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FA6815DD-DCE6-0EBE-DB0F-74BAAFF11B55}"/>
              </a:ext>
            </a:extLst>
          </p:cNvPr>
          <p:cNvSpPr/>
          <p:nvPr/>
        </p:nvSpPr>
        <p:spPr>
          <a:xfrm>
            <a:off x="4301040" y="2374533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66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2B4C0B9-6B2D-5603-1B7F-129F0435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</a:t>
            </a:r>
            <a:r>
              <a:rPr lang="sv-SE"/>
              <a:t>för dagen</a:t>
            </a:r>
          </a:p>
        </p:txBody>
      </p:sp>
      <p:sp>
        <p:nvSpPr>
          <p:cNvPr id="2" name="Rulle: lodrät 1">
            <a:extLst>
              <a:ext uri="{FF2B5EF4-FFF2-40B4-BE49-F238E27FC236}">
                <a16:creationId xmlns:a16="http://schemas.microsoft.com/office/drawing/2014/main" id="{F7FEC014-FE36-7729-5F1C-6272E0521574}"/>
              </a:ext>
            </a:extLst>
          </p:cNvPr>
          <p:cNvSpPr/>
          <p:nvPr/>
        </p:nvSpPr>
        <p:spPr>
          <a:xfrm>
            <a:off x="1297858" y="1120877"/>
            <a:ext cx="6410632" cy="5624052"/>
          </a:xfrm>
          <a:prstGeom prst="verticalScroll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tx1"/>
                </a:solidFill>
              </a:rPr>
              <a:t>Repetera och fräscha upp kunskaper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tx1"/>
                </a:solidFill>
              </a:rPr>
              <a:t>Ställa frågor och få 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tx1"/>
                </a:solidFill>
              </a:rPr>
              <a:t>Utbyta erfarenheter och få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tx1"/>
                </a:solidFill>
              </a:rPr>
              <a:t>Få inspiration</a:t>
            </a:r>
          </a:p>
        </p:txBody>
      </p:sp>
    </p:spTree>
    <p:extLst>
      <p:ext uri="{BB962C8B-B14F-4D97-AF65-F5344CB8AC3E}">
        <p14:creationId xmlns:p14="http://schemas.microsoft.com/office/powerpoint/2010/main" val="3563359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E813B-63E1-0808-833B-25C88D165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702CBB2-897A-E542-D0DC-2CCC993D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Sidan ”Begär omprövning” öppnas…..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F9EE3D4-D6D9-28D7-0354-4DB522CE59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8470" y="4236333"/>
            <a:ext cx="7262555" cy="2011584"/>
          </a:xfrm>
        </p:spPr>
        <p:txBody>
          <a:bodyPr/>
          <a:lstStyle/>
          <a:p>
            <a:r>
              <a:rPr lang="sv-SE"/>
              <a:t>Vad vill du ha omprövat? </a:t>
            </a:r>
          </a:p>
          <a:p>
            <a:r>
              <a:rPr lang="sv-SE"/>
              <a:t>Hur vill du att beslutet ska ändras? </a:t>
            </a:r>
          </a:p>
          <a:p>
            <a:r>
              <a:rPr lang="sv-SE"/>
              <a:t>Vilka skäl har du för ändring av beslutet?</a:t>
            </a:r>
          </a:p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D455030-F80F-9D0C-6123-8A46F9B31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996337"/>
            <a:ext cx="2962532" cy="5494820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0945CE88-7D80-0982-CE3A-E00CAE08314A}"/>
              </a:ext>
            </a:extLst>
          </p:cNvPr>
          <p:cNvSpPr/>
          <p:nvPr/>
        </p:nvSpPr>
        <p:spPr>
          <a:xfrm>
            <a:off x="1484008" y="6207919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8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ECE20-21B9-6D4F-D34B-987FCFE64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AB2BD5-8990-64CF-0FE1-5502EC5D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Synpunkter på handläggning/bemötande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9BC6A3-8FA9-3024-FFB3-CFB32F1F0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" y="1286751"/>
            <a:ext cx="7131417" cy="545493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DAC433C3-8A5A-8943-7540-26BC16B46758}"/>
              </a:ext>
            </a:extLst>
          </p:cNvPr>
          <p:cNvSpPr/>
          <p:nvPr/>
        </p:nvSpPr>
        <p:spPr>
          <a:xfrm>
            <a:off x="3108960" y="1170433"/>
            <a:ext cx="886968" cy="6126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FD5A9C0D-3E9C-89A4-CD85-158ED869C8D5}"/>
              </a:ext>
            </a:extLst>
          </p:cNvPr>
          <p:cNvSpPr/>
          <p:nvPr/>
        </p:nvSpPr>
        <p:spPr>
          <a:xfrm>
            <a:off x="5815584" y="5824729"/>
            <a:ext cx="2082596" cy="832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9EB968F-D011-55C3-5BDB-E47BF60AD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188" y="365317"/>
            <a:ext cx="4030128" cy="64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663E0-2D7C-6482-068C-565440007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BB11A91-1E0B-7071-E288-631D7E8E7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br>
              <a:rPr lang="sv-SE"/>
            </a:br>
            <a:br>
              <a:rPr lang="sv-SE"/>
            </a:br>
            <a:br>
              <a:rPr lang="sv-SE"/>
            </a:br>
            <a:r>
              <a:rPr lang="sv-SE">
                <a:solidFill>
                  <a:schemeClr val="bg1">
                    <a:lumMod val="95000"/>
                  </a:schemeClr>
                </a:solidFill>
              </a:rPr>
              <a:t>Försäkring vid dödsfall </a:t>
            </a:r>
            <a:br>
              <a:rPr lang="sv-SE"/>
            </a:br>
            <a:endParaRPr lang="sv-SE"/>
          </a:p>
        </p:txBody>
      </p:sp>
      <p:sp>
        <p:nvSpPr>
          <p:cNvPr id="3" name="Platshållare för bildnummer 2" hidden="1">
            <a:extLst>
              <a:ext uri="{FF2B5EF4-FFF2-40B4-BE49-F238E27FC236}">
                <a16:creationId xmlns:a16="http://schemas.microsoft.com/office/drawing/2014/main" id="{D2DAAA62-4AB0-9672-CC08-B7FDF543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029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5D535-C23E-3E25-C7DD-DEEF04C6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E6E5173-763A-A86A-728A-119DD0B9FCCF}"/>
              </a:ext>
            </a:extLst>
          </p:cNvPr>
          <p:cNvSpPr/>
          <p:nvPr/>
        </p:nvSpPr>
        <p:spPr>
          <a:xfrm>
            <a:off x="825055" y="1771722"/>
            <a:ext cx="2921122" cy="765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sv-SE" sz="1400" b="1">
                <a:solidFill>
                  <a:srgbClr val="005541"/>
                </a:solidFill>
                <a:latin typeface="Arial"/>
              </a:rPr>
              <a:t>  </a:t>
            </a:r>
            <a:r>
              <a:rPr lang="sv-SE" sz="2000" b="1">
                <a:solidFill>
                  <a:srgbClr val="005541"/>
                </a:solidFill>
                <a:latin typeface="Arial"/>
              </a:rPr>
              <a:t>Begravningshjälp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55EC76A-3F21-55F6-86A2-645BA2360190}"/>
              </a:ext>
            </a:extLst>
          </p:cNvPr>
          <p:cNvSpPr/>
          <p:nvPr/>
        </p:nvSpPr>
        <p:spPr>
          <a:xfrm>
            <a:off x="846249" y="2859237"/>
            <a:ext cx="9052927" cy="246339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>
              <a:spcBef>
                <a:spcPct val="50000"/>
              </a:spcBef>
            </a:pPr>
            <a:br>
              <a:rPr lang="sv-SE" sz="2000">
                <a:solidFill>
                  <a:schemeClr val="accent3"/>
                </a:solidFill>
              </a:rPr>
            </a:br>
            <a:r>
              <a:rPr lang="sv-SE" sz="2000">
                <a:solidFill>
                  <a:schemeClr val="accent3"/>
                </a:solidFill>
              </a:rPr>
              <a:t>							</a:t>
            </a:r>
            <a:br>
              <a:rPr lang="sv-SE" sz="2000" b="1">
                <a:solidFill>
                  <a:schemeClr val="accent3"/>
                </a:solidFill>
              </a:rPr>
            </a:br>
            <a:endParaRPr lang="sv-SE" sz="2000" b="1">
              <a:solidFill>
                <a:schemeClr val="accent3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A5C17D58-233C-7143-9EAB-9046EBF95B68}"/>
              </a:ext>
            </a:extLst>
          </p:cNvPr>
          <p:cNvSpPr/>
          <p:nvPr/>
        </p:nvSpPr>
        <p:spPr>
          <a:xfrm>
            <a:off x="3912151" y="1771722"/>
            <a:ext cx="2921122" cy="765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sv-SE" sz="2000" b="1">
                <a:solidFill>
                  <a:srgbClr val="005541"/>
                </a:solidFill>
                <a:latin typeface="Arial"/>
              </a:rPr>
              <a:t>  Barnbelopp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2317C84-E8E9-51A3-A99C-09F13A6F125B}"/>
              </a:ext>
            </a:extLst>
          </p:cNvPr>
          <p:cNvSpPr/>
          <p:nvPr/>
        </p:nvSpPr>
        <p:spPr>
          <a:xfrm>
            <a:off x="6985262" y="1771723"/>
            <a:ext cx="2921122" cy="765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sv-SE" sz="2000" b="1">
                <a:solidFill>
                  <a:srgbClr val="005541"/>
                </a:solidFill>
                <a:latin typeface="Arial"/>
              </a:rPr>
              <a:t>  Grundbelopp</a:t>
            </a:r>
          </a:p>
        </p:txBody>
      </p:sp>
      <p:pic>
        <p:nvPicPr>
          <p:cNvPr id="20" name="Picture 2" descr="http://www.kpa.se/Global/bildbank/m-logotyper/kpa-pension.jpg">
            <a:extLst>
              <a:ext uri="{FF2B5EF4-FFF2-40B4-BE49-F238E27FC236}">
                <a16:creationId xmlns:a16="http://schemas.microsoft.com/office/drawing/2014/main" id="{32E9040F-7EA2-D480-E16B-A8FC5CF5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060" y="326274"/>
            <a:ext cx="1499386" cy="6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ubrik 3">
            <a:extLst>
              <a:ext uri="{FF2B5EF4-FFF2-40B4-BE49-F238E27FC236}">
                <a16:creationId xmlns:a16="http://schemas.microsoft.com/office/drawing/2014/main" id="{61E9583C-96FE-FCC0-3C42-95FC45B73267}"/>
              </a:ext>
            </a:extLst>
          </p:cNvPr>
          <p:cNvSpPr txBox="1">
            <a:spLocks/>
          </p:cNvSpPr>
          <p:nvPr/>
        </p:nvSpPr>
        <p:spPr>
          <a:xfrm>
            <a:off x="766764" y="421481"/>
            <a:ext cx="6516906" cy="531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solidFill>
                  <a:schemeClr val="accent1"/>
                </a:solidFill>
              </a:rPr>
              <a:t>Tjänstegrupplivförsäkring TGL-KL</a:t>
            </a:r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3C08CE7-EF11-AA45-7C02-3B5F2FDCD246}"/>
              </a:ext>
            </a:extLst>
          </p:cNvPr>
          <p:cNvSpPr/>
          <p:nvPr/>
        </p:nvSpPr>
        <p:spPr>
          <a:xfrm>
            <a:off x="846249" y="3174575"/>
            <a:ext cx="2519119" cy="30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sv-SE" sz="1400" b="1">
                <a:solidFill>
                  <a:schemeClr val="accent3"/>
                </a:solidFill>
                <a:latin typeface="Arial"/>
              </a:rPr>
              <a:t>  </a:t>
            </a:r>
            <a:r>
              <a:rPr lang="sv-SE" sz="2000" b="1">
                <a:solidFill>
                  <a:schemeClr val="accent3"/>
                </a:solidFill>
                <a:latin typeface="Arial"/>
              </a:rPr>
              <a:t>Dödsbo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62CF73F-04C5-D20E-C20D-C9898296255C}"/>
              </a:ext>
            </a:extLst>
          </p:cNvPr>
          <p:cNvSpPr/>
          <p:nvPr/>
        </p:nvSpPr>
        <p:spPr>
          <a:xfrm>
            <a:off x="3960214" y="3213411"/>
            <a:ext cx="2519119" cy="302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sv-SE" sz="2000" b="1">
                <a:solidFill>
                  <a:schemeClr val="accent3"/>
                </a:solidFill>
                <a:latin typeface="Arial"/>
              </a:rPr>
              <a:t>Barn &lt; 20 år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193511F-95F9-37B8-2F72-76FCCD7D97BA}"/>
              </a:ext>
            </a:extLst>
          </p:cNvPr>
          <p:cNvSpPr/>
          <p:nvPr/>
        </p:nvSpPr>
        <p:spPr>
          <a:xfrm>
            <a:off x="6963261" y="3141342"/>
            <a:ext cx="2965123" cy="141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spcBef>
                <a:spcPct val="50000"/>
              </a:spcBef>
              <a:defRPr/>
            </a:pPr>
            <a:r>
              <a:rPr lang="sv-SE" sz="2000" b="1">
                <a:solidFill>
                  <a:schemeClr val="accent3"/>
                </a:solidFill>
                <a:latin typeface="Arial"/>
              </a:rPr>
              <a:t>  Make/maka/</a:t>
            </a:r>
            <a:r>
              <a:rPr lang="sv-SE" sz="2000" b="1" err="1">
                <a:solidFill>
                  <a:schemeClr val="accent3"/>
                </a:solidFill>
                <a:latin typeface="Arial"/>
              </a:rPr>
              <a:t>reg.partner</a:t>
            </a:r>
            <a:endParaRPr lang="sv-SE" sz="2000" b="1">
              <a:solidFill>
                <a:schemeClr val="accent3"/>
              </a:solidFill>
              <a:latin typeface="Arial"/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sv-SE" sz="2000" b="1">
                <a:solidFill>
                  <a:schemeClr val="accent3"/>
                </a:solidFill>
                <a:latin typeface="Arial"/>
              </a:rPr>
              <a:t>Sambo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sv-SE" sz="2000" b="1">
                <a:solidFill>
                  <a:schemeClr val="accent3"/>
                </a:solidFill>
                <a:latin typeface="Arial"/>
              </a:rPr>
              <a:t>Barn</a:t>
            </a:r>
          </a:p>
          <a:p>
            <a:pPr defTabSz="914400">
              <a:spcBef>
                <a:spcPct val="50000"/>
              </a:spcBef>
              <a:defRPr/>
            </a:pPr>
            <a:endParaRPr lang="sv-SE" sz="2000" b="1">
              <a:solidFill>
                <a:schemeClr val="accent3"/>
              </a:solidFill>
              <a:latin typeface="Arial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73AC4EF-2F54-DA65-D425-DD1759329B12}"/>
              </a:ext>
            </a:extLst>
          </p:cNvPr>
          <p:cNvSpPr txBox="1"/>
          <p:nvPr/>
        </p:nvSpPr>
        <p:spPr>
          <a:xfrm>
            <a:off x="7007262" y="2859237"/>
            <a:ext cx="2921122" cy="2463390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sv-SE" sz="2800" b="1">
                <a:solidFill>
                  <a:schemeClr val="accent3"/>
                </a:solidFill>
              </a:rPr>
              <a:t>Särskilt förmånstagar-förordnande</a:t>
            </a:r>
          </a:p>
        </p:txBody>
      </p:sp>
    </p:spTree>
    <p:extLst>
      <p:ext uri="{BB962C8B-B14F-4D97-AF65-F5344CB8AC3E}">
        <p14:creationId xmlns:p14="http://schemas.microsoft.com/office/powerpoint/2010/main" val="666390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E74F5-75E3-DF50-B632-22AB5B9E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DD3C84DF-BE37-CB9C-7281-4EF865BCF06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 rot="21025022">
            <a:off x="1032585" y="1277167"/>
            <a:ext cx="3457333" cy="4893197"/>
          </a:xfrm>
          <a:effectLst>
            <a:outerShdw blurRad="228600" dist="368300" dir="7320000" sx="104000" sy="104000" algn="tr" rotWithShape="0">
              <a:schemeClr val="bg1">
                <a:lumMod val="65000"/>
                <a:alpha val="88000"/>
              </a:schemeClr>
            </a:outerShdw>
          </a:effectLst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82C94FB3-CDB2-AB96-33F2-22C959D8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594201"/>
            <a:ext cx="9985375" cy="1027907"/>
          </a:xfrm>
        </p:spPr>
        <p:txBody>
          <a:bodyPr/>
          <a:lstStyle/>
          <a:p>
            <a:r>
              <a:rPr lang="sv-SE" dirty="0"/>
              <a:t>Särskilt förmånstagarförordnande – KPA Pension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621A5F9-694D-21D9-5064-6C2FB414DDE9}"/>
              </a:ext>
            </a:extLst>
          </p:cNvPr>
          <p:cNvSpPr txBox="1"/>
          <p:nvPr/>
        </p:nvSpPr>
        <p:spPr>
          <a:xfrm>
            <a:off x="5862320" y="1432560"/>
            <a:ext cx="4389120" cy="4978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sv-SE" sz="1600" b="1" dirty="0"/>
              <a:t>Alternativ 1: </a:t>
            </a:r>
            <a:r>
              <a:rPr lang="sv-SE" sz="1600" dirty="0"/>
              <a:t>Här anger du om sambo ska få grundbeloppet. Sambon ska anges.</a:t>
            </a:r>
          </a:p>
          <a:p>
            <a:endParaRPr lang="sv-SE" sz="1600" b="1" dirty="0"/>
          </a:p>
          <a:p>
            <a:r>
              <a:rPr lang="sv-SE" sz="1600" b="1" dirty="0"/>
              <a:t>Alternativ 2: </a:t>
            </a:r>
            <a:r>
              <a:rPr lang="sv-SE" sz="1600" dirty="0"/>
              <a:t>Här anger du om arvsberättigade barn ska få grundbeloppet.</a:t>
            </a:r>
          </a:p>
          <a:p>
            <a:endParaRPr lang="sv-SE" sz="1600" b="1" dirty="0"/>
          </a:p>
          <a:p>
            <a:r>
              <a:rPr lang="sv-SE" sz="1600" b="1" dirty="0"/>
              <a:t>Alternativ 3: </a:t>
            </a:r>
            <a:r>
              <a:rPr lang="sv-SE" sz="1600" dirty="0"/>
              <a:t> Här anger du om flera förmånstagare ska få dela på grundbeloppet.</a:t>
            </a:r>
          </a:p>
          <a:p>
            <a:endParaRPr lang="sv-SE" sz="1600" b="1" dirty="0"/>
          </a:p>
          <a:p>
            <a:r>
              <a:rPr lang="sv-SE" sz="1600" b="1" dirty="0"/>
              <a:t>Alternativ 4: </a:t>
            </a:r>
            <a:r>
              <a:rPr lang="sv-SE" sz="1600" dirty="0"/>
              <a:t>Här kan du ange turordningen för de som ska få grundbeloppet</a:t>
            </a:r>
          </a:p>
          <a:p>
            <a:endParaRPr lang="sv-SE" sz="1600" b="1" dirty="0"/>
          </a:p>
          <a:p>
            <a:r>
              <a:rPr lang="sv-SE" sz="1600" b="1" dirty="0"/>
              <a:t>Alternativ 5: </a:t>
            </a:r>
            <a:r>
              <a:rPr lang="sv-SE" sz="1600" dirty="0"/>
              <a:t>Här ”nollställer” du eventuella tidigare förmånstagar-förordnanden och återställer till standardförordnande</a:t>
            </a: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292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BB11F-FD0A-7CCA-2C1F-943E3D320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4CD8557-1F2D-428B-31AC-608E273B9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>
            <a:norm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Kännedomsundersökning  </a:t>
            </a:r>
          </a:p>
        </p:txBody>
      </p:sp>
    </p:spTree>
    <p:extLst>
      <p:ext uri="{BB962C8B-B14F-4D97-AF65-F5344CB8AC3E}">
        <p14:creationId xmlns:p14="http://schemas.microsoft.com/office/powerpoint/2010/main" val="2389893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3FCC76C-9FA8-6FAA-DC9F-AF38AA27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 och genomförande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6FF95D00-FAA8-4384-4369-0BB174616FEA}"/>
              </a:ext>
            </a:extLst>
          </p:cNvPr>
          <p:cNvGrpSpPr/>
          <p:nvPr/>
        </p:nvGrpSpPr>
        <p:grpSpPr>
          <a:xfrm>
            <a:off x="6487845" y="3244533"/>
            <a:ext cx="1800200" cy="1592485"/>
            <a:chOff x="3419872" y="3933056"/>
            <a:chExt cx="1800200" cy="1592485"/>
          </a:xfrm>
        </p:grpSpPr>
        <p:sp>
          <p:nvSpPr>
            <p:cNvPr id="6" name="Pratbubbla: rektangel 5">
              <a:extLst>
                <a:ext uri="{FF2B5EF4-FFF2-40B4-BE49-F238E27FC236}">
                  <a16:creationId xmlns:a16="http://schemas.microsoft.com/office/drawing/2014/main" id="{2FDD1B80-1751-1CD2-CA72-4B5E1E7933B8}"/>
                </a:ext>
              </a:extLst>
            </p:cNvPr>
            <p:cNvSpPr/>
            <p:nvPr/>
          </p:nvSpPr>
          <p:spPr>
            <a:xfrm>
              <a:off x="3419872" y="3933056"/>
              <a:ext cx="1800200" cy="1592485"/>
            </a:xfrm>
            <a:prstGeom prst="wedgeRectCallout">
              <a:avLst>
                <a:gd name="adj1" fmla="val -15486"/>
                <a:gd name="adj2" fmla="val 1898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4800"/>
                <a:t>1 029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42EECD20-BC99-8022-A8D9-41120C9CA5A2}"/>
                </a:ext>
              </a:extLst>
            </p:cNvPr>
            <p:cNvSpPr/>
            <p:nvPr/>
          </p:nvSpPr>
          <p:spPr>
            <a:xfrm>
              <a:off x="3419872" y="3988402"/>
              <a:ext cx="1800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antal intervjuer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E9999C26-6DF9-A608-C7B5-1DE41E6AEA2C}"/>
              </a:ext>
            </a:extLst>
          </p:cNvPr>
          <p:cNvGrpSpPr/>
          <p:nvPr/>
        </p:nvGrpSpPr>
        <p:grpSpPr>
          <a:xfrm>
            <a:off x="6349916" y="1414896"/>
            <a:ext cx="1938129" cy="1620000"/>
            <a:chOff x="892516" y="1958939"/>
            <a:chExt cx="1938129" cy="1620000"/>
          </a:xfrm>
        </p:grpSpPr>
        <p:sp>
          <p:nvSpPr>
            <p:cNvPr id="9" name="Pratbubbla: rektangel 8">
              <a:extLst>
                <a:ext uri="{FF2B5EF4-FFF2-40B4-BE49-F238E27FC236}">
                  <a16:creationId xmlns:a16="http://schemas.microsoft.com/office/drawing/2014/main" id="{67307978-B131-BF7B-1FE5-E7CD2E7CF69B}"/>
                </a:ext>
              </a:extLst>
            </p:cNvPr>
            <p:cNvSpPr/>
            <p:nvPr/>
          </p:nvSpPr>
          <p:spPr>
            <a:xfrm>
              <a:off x="1030445" y="1958939"/>
              <a:ext cx="1800200" cy="1620000"/>
            </a:xfrm>
            <a:prstGeom prst="wedgeRectCallout">
              <a:avLst>
                <a:gd name="adj1" fmla="val -16021"/>
                <a:gd name="adj2" fmla="val 2865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600" err="1"/>
                <a:t>Novus</a:t>
              </a:r>
              <a:endParaRPr lang="sv-SE" sz="3200"/>
            </a:p>
            <a:p>
              <a:pPr algn="ctr"/>
              <a:r>
                <a:rPr lang="sv-SE" sz="1000"/>
                <a:t>Group International AB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82C56B6-2468-16C1-6812-59AAB4B221FB}"/>
                </a:ext>
              </a:extLst>
            </p:cNvPr>
            <p:cNvSpPr/>
            <p:nvPr/>
          </p:nvSpPr>
          <p:spPr>
            <a:xfrm>
              <a:off x="892516" y="1988840"/>
              <a:ext cx="180727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samarbete med</a:t>
              </a:r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904D85F-3D08-A8BA-194F-68C3895588BE}"/>
              </a:ext>
            </a:extLst>
          </p:cNvPr>
          <p:cNvGrpSpPr/>
          <p:nvPr/>
        </p:nvGrpSpPr>
        <p:grpSpPr>
          <a:xfrm>
            <a:off x="8529751" y="1402773"/>
            <a:ext cx="1800200" cy="1620000"/>
            <a:chOff x="3743908" y="1548482"/>
            <a:chExt cx="1800200" cy="1620000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4D9823FB-46DF-6CEF-91CE-0F7E19BB54BB}"/>
                </a:ext>
              </a:extLst>
            </p:cNvPr>
            <p:cNvGrpSpPr/>
            <p:nvPr/>
          </p:nvGrpSpPr>
          <p:grpSpPr>
            <a:xfrm>
              <a:off x="3743908" y="1548482"/>
              <a:ext cx="1800200" cy="1620000"/>
              <a:chOff x="3743908" y="1548482"/>
              <a:chExt cx="1800200" cy="1620000"/>
            </a:xfrm>
          </p:grpSpPr>
          <p:sp>
            <p:nvSpPr>
              <p:cNvPr id="20" name="Pratbubbla: rektangel 19">
                <a:extLst>
                  <a:ext uri="{FF2B5EF4-FFF2-40B4-BE49-F238E27FC236}">
                    <a16:creationId xmlns:a16="http://schemas.microsoft.com/office/drawing/2014/main" id="{8D7C0B1B-D68E-E741-B5A5-B33AC57C6331}"/>
                  </a:ext>
                </a:extLst>
              </p:cNvPr>
              <p:cNvSpPr/>
              <p:nvPr/>
            </p:nvSpPr>
            <p:spPr>
              <a:xfrm>
                <a:off x="3743908" y="1548482"/>
                <a:ext cx="1800200" cy="1620000"/>
              </a:xfrm>
              <a:prstGeom prst="wedgeRectCallout">
                <a:avLst>
                  <a:gd name="adj1" fmla="val -20298"/>
                  <a:gd name="adj2" fmla="val 3651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000" dirty="0"/>
              </a:p>
              <a:p>
                <a:pPr algn="ctr"/>
                <a:r>
                  <a:rPr lang="sv-SE" sz="1600" dirty="0" err="1"/>
                  <a:t>Förvärsarbetare</a:t>
                </a:r>
                <a:endParaRPr lang="sv-SE" sz="1600" dirty="0"/>
              </a:p>
              <a:p>
                <a:pPr algn="ctr"/>
                <a:endParaRPr lang="sv-SE" sz="2800" dirty="0"/>
              </a:p>
              <a:p>
                <a:pPr algn="ctr"/>
                <a:r>
                  <a:rPr lang="sv-SE" sz="2800" dirty="0"/>
                  <a:t>20-65 år</a:t>
                </a:r>
              </a:p>
            </p:txBody>
          </p:sp>
          <p:pic>
            <p:nvPicPr>
              <p:cNvPr id="21" name="Bild 20" descr="Barn">
                <a:extLst>
                  <a:ext uri="{FF2B5EF4-FFF2-40B4-BE49-F238E27FC236}">
                    <a16:creationId xmlns:a16="http://schemas.microsoft.com/office/drawing/2014/main" id="{A9533CE4-3F88-7B21-E1DD-FDE6FC8B4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19972" y="2121823"/>
                <a:ext cx="648072" cy="648072"/>
              </a:xfrm>
              <a:prstGeom prst="rect">
                <a:avLst/>
              </a:prstGeom>
            </p:spPr>
          </p:pic>
        </p:grp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C2A112D-2FCC-A69A-961B-13D955142863}"/>
                </a:ext>
              </a:extLst>
            </p:cNvPr>
            <p:cNvSpPr/>
            <p:nvPr/>
          </p:nvSpPr>
          <p:spPr>
            <a:xfrm>
              <a:off x="3743908" y="1628800"/>
              <a:ext cx="1800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målgrupp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B14089FF-1037-05CE-DB01-D41F503E5C8C}"/>
              </a:ext>
            </a:extLst>
          </p:cNvPr>
          <p:cNvGrpSpPr/>
          <p:nvPr/>
        </p:nvGrpSpPr>
        <p:grpSpPr>
          <a:xfrm>
            <a:off x="8529751" y="3222290"/>
            <a:ext cx="1800200" cy="1620000"/>
            <a:chOff x="7020272" y="3941062"/>
            <a:chExt cx="1800200" cy="1620000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99BFFF43-0318-23A0-9C33-3E767AEEB507}"/>
                </a:ext>
              </a:extLst>
            </p:cNvPr>
            <p:cNvGrpSpPr/>
            <p:nvPr/>
          </p:nvGrpSpPr>
          <p:grpSpPr>
            <a:xfrm>
              <a:off x="7020272" y="3941062"/>
              <a:ext cx="1800200" cy="1620000"/>
              <a:chOff x="6084168" y="4513273"/>
              <a:chExt cx="1800200" cy="1620000"/>
            </a:xfrm>
          </p:grpSpPr>
          <p:sp>
            <p:nvSpPr>
              <p:cNvPr id="28" name="Pratbubbla: rektangel 27">
                <a:extLst>
                  <a:ext uri="{FF2B5EF4-FFF2-40B4-BE49-F238E27FC236}">
                    <a16:creationId xmlns:a16="http://schemas.microsoft.com/office/drawing/2014/main" id="{AB71A68D-0EF4-99D0-FCF8-0439C72C2478}"/>
                  </a:ext>
                </a:extLst>
              </p:cNvPr>
              <p:cNvSpPr/>
              <p:nvPr/>
            </p:nvSpPr>
            <p:spPr>
              <a:xfrm>
                <a:off x="6084168" y="4513273"/>
                <a:ext cx="1800200" cy="1620000"/>
              </a:xfrm>
              <a:prstGeom prst="wedgeRectCallout">
                <a:avLst>
                  <a:gd name="adj1" fmla="val -18160"/>
                  <a:gd name="adj2" fmla="val 4376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4000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9ED4F8C-4007-8495-1503-113DB1654DD3}"/>
                  </a:ext>
                </a:extLst>
              </p:cNvPr>
              <p:cNvSpPr/>
              <p:nvPr/>
            </p:nvSpPr>
            <p:spPr>
              <a:xfrm>
                <a:off x="6084168" y="4575990"/>
                <a:ext cx="18002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v-SE" sz="120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könsfördelning</a:t>
                </a:r>
              </a:p>
            </p:txBody>
          </p:sp>
        </p:grpSp>
        <p:pic>
          <p:nvPicPr>
            <p:cNvPr id="24" name="Bild 23" descr="Man">
              <a:extLst>
                <a:ext uri="{FF2B5EF4-FFF2-40B4-BE49-F238E27FC236}">
                  <a16:creationId xmlns:a16="http://schemas.microsoft.com/office/drawing/2014/main" id="{A27D9BF0-8422-3BE4-66CA-47050E17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84368" y="4349829"/>
              <a:ext cx="720080" cy="720080"/>
            </a:xfrm>
            <a:prstGeom prst="rect">
              <a:avLst/>
            </a:prstGeom>
          </p:spPr>
        </p:pic>
        <p:pic>
          <p:nvPicPr>
            <p:cNvPr id="25" name="Bild 24" descr="Kvinna">
              <a:extLst>
                <a:ext uri="{FF2B5EF4-FFF2-40B4-BE49-F238E27FC236}">
                  <a16:creationId xmlns:a16="http://schemas.microsoft.com/office/drawing/2014/main" id="{93BF6936-90E6-124B-289F-B356F5864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36296" y="4334910"/>
              <a:ext cx="720080" cy="720080"/>
            </a:xfrm>
            <a:prstGeom prst="rect">
              <a:avLst/>
            </a:prstGeom>
          </p:spPr>
        </p:pic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76C89942-9DBB-03DC-3BA9-8002558102B5}"/>
                </a:ext>
              </a:extLst>
            </p:cNvPr>
            <p:cNvSpPr txBox="1"/>
            <p:nvPr/>
          </p:nvSpPr>
          <p:spPr>
            <a:xfrm>
              <a:off x="7222745" y="504416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>
                  <a:solidFill>
                    <a:schemeClr val="bg1"/>
                  </a:solidFill>
                </a:rPr>
                <a:t>52%</a:t>
              </a:r>
            </a:p>
          </p:txBody>
        </p:sp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A60B86E2-8E52-B7C2-D18C-A8ED80B956C2}"/>
                </a:ext>
              </a:extLst>
            </p:cNvPr>
            <p:cNvSpPr txBox="1"/>
            <p:nvPr/>
          </p:nvSpPr>
          <p:spPr>
            <a:xfrm>
              <a:off x="7931599" y="504416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>
                  <a:solidFill>
                    <a:schemeClr val="bg1"/>
                  </a:solidFill>
                </a:rPr>
                <a:t>47%</a:t>
              </a:r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AE1DBCD4-B139-4428-C6F0-B54D30146D5C}"/>
              </a:ext>
            </a:extLst>
          </p:cNvPr>
          <p:cNvGrpSpPr/>
          <p:nvPr/>
        </p:nvGrpSpPr>
        <p:grpSpPr>
          <a:xfrm>
            <a:off x="5704155" y="4380655"/>
            <a:ext cx="1283891" cy="1172420"/>
            <a:chOff x="3419872" y="3933055"/>
            <a:chExt cx="1800200" cy="1616013"/>
          </a:xfrm>
        </p:grpSpPr>
        <p:sp>
          <p:nvSpPr>
            <p:cNvPr id="41" name="Pratbubbla: rektangel 40">
              <a:extLst>
                <a:ext uri="{FF2B5EF4-FFF2-40B4-BE49-F238E27FC236}">
                  <a16:creationId xmlns:a16="http://schemas.microsoft.com/office/drawing/2014/main" id="{F3C184BB-BC17-50DA-A5DF-BE228D38FC82}"/>
                </a:ext>
              </a:extLst>
            </p:cNvPr>
            <p:cNvSpPr/>
            <p:nvPr/>
          </p:nvSpPr>
          <p:spPr>
            <a:xfrm>
              <a:off x="3419872" y="3933055"/>
              <a:ext cx="1790717" cy="1616013"/>
            </a:xfrm>
            <a:prstGeom prst="wedgeRectCallout">
              <a:avLst>
                <a:gd name="adj1" fmla="val -15486"/>
                <a:gd name="adj2" fmla="val 189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4800">
                  <a:solidFill>
                    <a:schemeClr val="accent1"/>
                  </a:solidFill>
                </a:rPr>
                <a:t>312</a:t>
              </a: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C98F7258-D5CB-7E54-565B-A7FA23CF8F43}"/>
                </a:ext>
              </a:extLst>
            </p:cNvPr>
            <p:cNvSpPr/>
            <p:nvPr/>
          </p:nvSpPr>
          <p:spPr>
            <a:xfrm>
              <a:off x="3419872" y="3988402"/>
              <a:ext cx="1800200" cy="336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>
                  <a:solidFill>
                    <a:schemeClr val="accent1"/>
                  </a:solidFill>
                </a:rPr>
                <a:t>KR-sektorn</a:t>
              </a: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31B5251C-D319-27E1-5CEC-D47FB9BC1D29}"/>
              </a:ext>
            </a:extLst>
          </p:cNvPr>
          <p:cNvSpPr txBox="1"/>
          <p:nvPr/>
        </p:nvSpPr>
        <p:spPr>
          <a:xfrm>
            <a:off x="766763" y="1402773"/>
            <a:ext cx="4381925" cy="343424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bg1"/>
                </a:solidFill>
              </a:rPr>
              <a:t>Görs en gång/år, senast november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chemeClr val="bg1"/>
                </a:solidFill>
              </a:rPr>
              <a:t>Syfte: se förändringar över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7476A01-C228-5849-E16F-6717F533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Kännedom om kollektivavtalad försäkring 2013-2025</a:t>
            </a:r>
          </a:p>
        </p:txBody>
      </p:sp>
      <p:graphicFrame>
        <p:nvGraphicFramePr>
          <p:cNvPr id="17" name="Platshållare för innehåll 6">
            <a:extLst>
              <a:ext uri="{FF2B5EF4-FFF2-40B4-BE49-F238E27FC236}">
                <a16:creationId xmlns:a16="http://schemas.microsoft.com/office/drawing/2014/main" id="{46E87892-ADDC-0E68-4CFD-ABE4179A2B46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66763" y="1696656"/>
          <a:ext cx="9777669" cy="469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178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C87A7-0D51-7966-72CF-9A979A602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3F0CD67-71E8-D71E-EEDD-AA32E9F9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Kännedom om kollektivavtalad försäkring 2013-2025</a:t>
            </a:r>
          </a:p>
        </p:txBody>
      </p:sp>
      <p:graphicFrame>
        <p:nvGraphicFramePr>
          <p:cNvPr id="17" name="Platshållare för innehåll 6">
            <a:extLst>
              <a:ext uri="{FF2B5EF4-FFF2-40B4-BE49-F238E27FC236}">
                <a16:creationId xmlns:a16="http://schemas.microsoft.com/office/drawing/2014/main" id="{9F2A45EB-D4EC-ED29-790A-9A381F54A4B3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66763" y="1696656"/>
          <a:ext cx="9777669" cy="469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Vänster hakparentes 17">
            <a:extLst>
              <a:ext uri="{FF2B5EF4-FFF2-40B4-BE49-F238E27FC236}">
                <a16:creationId xmlns:a16="http://schemas.microsoft.com/office/drawing/2014/main" id="{CCDA2B86-184A-5A96-1C2B-D8F8310D9605}"/>
              </a:ext>
            </a:extLst>
          </p:cNvPr>
          <p:cNvSpPr/>
          <p:nvPr/>
        </p:nvSpPr>
        <p:spPr>
          <a:xfrm rot="10800000">
            <a:off x="10403910" y="4716000"/>
            <a:ext cx="267341" cy="756000"/>
          </a:xfrm>
          <a:prstGeom prst="lef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0000"/>
              </a:solidFill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55884DE-C7DD-00BC-B96C-CB4F836DAAA8}"/>
              </a:ext>
            </a:extLst>
          </p:cNvPr>
          <p:cNvSpPr txBox="1"/>
          <p:nvPr/>
        </p:nvSpPr>
        <p:spPr>
          <a:xfrm>
            <a:off x="10650248" y="4678990"/>
            <a:ext cx="1006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>
                <a:solidFill>
                  <a:schemeClr val="accent4"/>
                </a:solidFill>
              </a:rPr>
              <a:t>23%</a:t>
            </a:r>
          </a:p>
          <a:p>
            <a:pPr algn="ctr"/>
            <a:r>
              <a:rPr lang="sv-SE">
                <a:solidFill>
                  <a:schemeClr val="accent4"/>
                </a:solidFill>
              </a:rPr>
              <a:t>(21%)</a:t>
            </a:r>
          </a:p>
        </p:txBody>
      </p:sp>
      <p:sp>
        <p:nvSpPr>
          <p:cNvPr id="20" name="Vänster hakparentes 19">
            <a:extLst>
              <a:ext uri="{FF2B5EF4-FFF2-40B4-BE49-F238E27FC236}">
                <a16:creationId xmlns:a16="http://schemas.microsoft.com/office/drawing/2014/main" id="{ECCAB31B-A6EE-00A0-4AE0-C9AC9CE6481F}"/>
              </a:ext>
            </a:extLst>
          </p:cNvPr>
          <p:cNvSpPr/>
          <p:nvPr/>
        </p:nvSpPr>
        <p:spPr>
          <a:xfrm rot="10800000">
            <a:off x="10403908" y="1872000"/>
            <a:ext cx="267341" cy="1440000"/>
          </a:xfrm>
          <a:prstGeom prst="lef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0000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63A6B0D-B42A-AC07-3E8E-56EFC0081A79}"/>
              </a:ext>
            </a:extLst>
          </p:cNvPr>
          <p:cNvSpPr txBox="1"/>
          <p:nvPr/>
        </p:nvSpPr>
        <p:spPr>
          <a:xfrm>
            <a:off x="10650247" y="2206795"/>
            <a:ext cx="10062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accent4"/>
                </a:solidFill>
              </a:rPr>
              <a:t>42%</a:t>
            </a:r>
            <a:br>
              <a:rPr lang="sv-SE" sz="3200" b="1" dirty="0">
                <a:solidFill>
                  <a:schemeClr val="accent4"/>
                </a:solidFill>
              </a:rPr>
            </a:br>
            <a:r>
              <a:rPr lang="sv-SE" dirty="0">
                <a:solidFill>
                  <a:schemeClr val="accent4"/>
                </a:solidFill>
              </a:rPr>
              <a:t>(40%)</a:t>
            </a:r>
          </a:p>
        </p:txBody>
      </p:sp>
    </p:spTree>
    <p:extLst>
      <p:ext uri="{BB962C8B-B14F-4D97-AF65-F5344CB8AC3E}">
        <p14:creationId xmlns:p14="http://schemas.microsoft.com/office/powerpoint/2010/main" val="2423285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85177059-B739-4BD9-95F8-982292062A61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66763" y="1645603"/>
          <a:ext cx="9974262" cy="474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ubrik 3">
            <a:extLst>
              <a:ext uri="{FF2B5EF4-FFF2-40B4-BE49-F238E27FC236}">
                <a16:creationId xmlns:a16="http://schemas.microsoft.com/office/drawing/2014/main" id="{87476A01-C228-5849-E16F-6717F533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KR-sektorn jämfört med övriga!</a:t>
            </a:r>
          </a:p>
        </p:txBody>
      </p:sp>
      <p:sp>
        <p:nvSpPr>
          <p:cNvPr id="9" name="Höger hakparentes 8">
            <a:extLst>
              <a:ext uri="{FF2B5EF4-FFF2-40B4-BE49-F238E27FC236}">
                <a16:creationId xmlns:a16="http://schemas.microsoft.com/office/drawing/2014/main" id="{411E67D9-2B37-4E60-A5EF-255775E762DF}"/>
              </a:ext>
            </a:extLst>
          </p:cNvPr>
          <p:cNvSpPr/>
          <p:nvPr/>
        </p:nvSpPr>
        <p:spPr>
          <a:xfrm>
            <a:off x="4365938" y="4821137"/>
            <a:ext cx="270456" cy="612000"/>
          </a:xfrm>
          <a:prstGeom prst="righ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hakparentes 10">
            <a:extLst>
              <a:ext uri="{FF2B5EF4-FFF2-40B4-BE49-F238E27FC236}">
                <a16:creationId xmlns:a16="http://schemas.microsoft.com/office/drawing/2014/main" id="{546E810E-2E37-4FA3-9AF5-411265EED1DD}"/>
              </a:ext>
            </a:extLst>
          </p:cNvPr>
          <p:cNvSpPr/>
          <p:nvPr/>
        </p:nvSpPr>
        <p:spPr>
          <a:xfrm>
            <a:off x="4365938" y="1809718"/>
            <a:ext cx="270456" cy="2952000"/>
          </a:xfrm>
          <a:prstGeom prst="righ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BE9D913-411E-4FC1-BEA5-7B87F5D23C57}"/>
              </a:ext>
            </a:extLst>
          </p:cNvPr>
          <p:cNvSpPr txBox="1"/>
          <p:nvPr/>
        </p:nvSpPr>
        <p:spPr>
          <a:xfrm>
            <a:off x="4712769" y="4821136"/>
            <a:ext cx="1283335" cy="61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4000" b="1">
                <a:solidFill>
                  <a:schemeClr val="accent4"/>
                </a:solidFill>
              </a:rPr>
              <a:t>18%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74557B9-5396-4BF2-B22F-B144CE6A5338}"/>
              </a:ext>
            </a:extLst>
          </p:cNvPr>
          <p:cNvSpPr txBox="1"/>
          <p:nvPr/>
        </p:nvSpPr>
        <p:spPr>
          <a:xfrm>
            <a:off x="4675710" y="2972617"/>
            <a:ext cx="1283335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4000" b="1" dirty="0">
                <a:solidFill>
                  <a:schemeClr val="accent4"/>
                </a:solidFill>
              </a:rPr>
              <a:t>82%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53AFE92-36C4-4340-8A08-FAFAB9028F56}"/>
              </a:ext>
            </a:extLst>
          </p:cNvPr>
          <p:cNvSpPr txBox="1"/>
          <p:nvPr/>
        </p:nvSpPr>
        <p:spPr>
          <a:xfrm>
            <a:off x="5017775" y="2075385"/>
            <a:ext cx="1283335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sv-SE" sz="4000" b="1" dirty="0">
              <a:solidFill>
                <a:schemeClr val="accent4"/>
              </a:solidFill>
            </a:endParaRPr>
          </a:p>
        </p:txBody>
      </p:sp>
      <p:sp>
        <p:nvSpPr>
          <p:cNvPr id="2" name="Höger hakparentes 1">
            <a:extLst>
              <a:ext uri="{FF2B5EF4-FFF2-40B4-BE49-F238E27FC236}">
                <a16:creationId xmlns:a16="http://schemas.microsoft.com/office/drawing/2014/main" id="{7E4EDABD-F31D-E9FB-2C70-412034D216F1}"/>
              </a:ext>
            </a:extLst>
          </p:cNvPr>
          <p:cNvSpPr/>
          <p:nvPr/>
        </p:nvSpPr>
        <p:spPr>
          <a:xfrm>
            <a:off x="9235118" y="4572017"/>
            <a:ext cx="270456" cy="861119"/>
          </a:xfrm>
          <a:prstGeom prst="righ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Höger hakparentes 4">
            <a:extLst>
              <a:ext uri="{FF2B5EF4-FFF2-40B4-BE49-F238E27FC236}">
                <a16:creationId xmlns:a16="http://schemas.microsoft.com/office/drawing/2014/main" id="{61535EEA-2E3C-F8E6-D8BA-D932CC60BAD9}"/>
              </a:ext>
            </a:extLst>
          </p:cNvPr>
          <p:cNvSpPr/>
          <p:nvPr/>
        </p:nvSpPr>
        <p:spPr>
          <a:xfrm>
            <a:off x="9235118" y="1817998"/>
            <a:ext cx="270456" cy="2682000"/>
          </a:xfrm>
          <a:prstGeom prst="righ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F9B780E-0396-00E9-E1C7-B89EFCFEE6D8}"/>
              </a:ext>
            </a:extLst>
          </p:cNvPr>
          <p:cNvSpPr txBox="1"/>
          <p:nvPr/>
        </p:nvSpPr>
        <p:spPr>
          <a:xfrm>
            <a:off x="9588399" y="4595833"/>
            <a:ext cx="1283335" cy="83730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4000" b="1">
                <a:solidFill>
                  <a:schemeClr val="accent4"/>
                </a:solidFill>
              </a:rPr>
              <a:t>25%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5E9EAF7-4EE0-7AE7-4A1A-C756DBFA14D7}"/>
              </a:ext>
            </a:extLst>
          </p:cNvPr>
          <p:cNvSpPr txBox="1"/>
          <p:nvPr/>
        </p:nvSpPr>
        <p:spPr>
          <a:xfrm>
            <a:off x="9588399" y="2972617"/>
            <a:ext cx="1283335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4000" b="1" dirty="0">
                <a:solidFill>
                  <a:schemeClr val="accent4"/>
                </a:solidFill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340890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36C1-5EFD-6B39-E2DE-CC86CCFC3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8314C57-CAEB-3F86-83B8-24721BF83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>
            <a:normAutofit/>
          </a:bodyPr>
          <a:lstStyle/>
          <a:p>
            <a:r>
              <a:rPr lang="sv-SE">
                <a:solidFill>
                  <a:schemeClr val="bg1">
                    <a:lumMod val="95000"/>
                  </a:schemeClr>
                </a:solidFill>
              </a:rPr>
              <a:t>Efterlängtad nyhet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E7333C2-0B94-C943-460E-AF22F098DD23}"/>
              </a:ext>
            </a:extLst>
          </p:cNvPr>
          <p:cNvSpPr txBox="1"/>
          <p:nvPr/>
        </p:nvSpPr>
        <p:spPr>
          <a:xfrm>
            <a:off x="107004" y="68094"/>
            <a:ext cx="2256817" cy="3307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1200"/>
              <a:t>www.afaforsakring.se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0AC683-C512-8467-6293-496618D26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00" y="0"/>
            <a:ext cx="7135200" cy="6858000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33CE60BD-421E-543E-42EE-1FE37C6CE9AA}"/>
              </a:ext>
            </a:extLst>
          </p:cNvPr>
          <p:cNvSpPr/>
          <p:nvPr/>
        </p:nvSpPr>
        <p:spPr>
          <a:xfrm>
            <a:off x="3376671" y="68094"/>
            <a:ext cx="767443" cy="330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A30A9AE-483C-63DF-32D1-727E77051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400" y="-3624"/>
            <a:ext cx="7131432" cy="6858000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2FAB5632-4540-202F-2614-CF1DB57BE687}"/>
              </a:ext>
            </a:extLst>
          </p:cNvPr>
          <p:cNvSpPr/>
          <p:nvPr/>
        </p:nvSpPr>
        <p:spPr>
          <a:xfrm>
            <a:off x="3376671" y="64470"/>
            <a:ext cx="767443" cy="330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8D2C50AC-B852-4E76-27E3-CB4DDB59475D}"/>
              </a:ext>
            </a:extLst>
          </p:cNvPr>
          <p:cNvSpPr/>
          <p:nvPr/>
        </p:nvSpPr>
        <p:spPr>
          <a:xfrm>
            <a:off x="7538357" y="448417"/>
            <a:ext cx="996042" cy="4081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58E5BA7-215D-D365-991A-3F0B4080E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168" y="3624"/>
            <a:ext cx="7134987" cy="6858000"/>
          </a:xfrm>
          <a:prstGeom prst="rect">
            <a:avLst/>
          </a:prstGeom>
        </p:spPr>
      </p:pic>
      <p:sp>
        <p:nvSpPr>
          <p:cNvPr id="13" name="Ellips 12">
            <a:extLst>
              <a:ext uri="{FF2B5EF4-FFF2-40B4-BE49-F238E27FC236}">
                <a16:creationId xmlns:a16="http://schemas.microsoft.com/office/drawing/2014/main" id="{FB573A20-FCC9-7316-B086-4C52595C5D77}"/>
              </a:ext>
            </a:extLst>
          </p:cNvPr>
          <p:cNvSpPr/>
          <p:nvPr/>
        </p:nvSpPr>
        <p:spPr>
          <a:xfrm>
            <a:off x="3566834" y="68094"/>
            <a:ext cx="767443" cy="330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7CE28740-41EF-1C4C-4EFD-FF73C537FD79}"/>
              </a:ext>
            </a:extLst>
          </p:cNvPr>
          <p:cNvSpPr/>
          <p:nvPr/>
        </p:nvSpPr>
        <p:spPr>
          <a:xfrm>
            <a:off x="8605161" y="427679"/>
            <a:ext cx="996042" cy="4081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2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349B5DE-B6D3-7C39-BB82-4504C7B23D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728452"/>
            <a:ext cx="5329236" cy="4389437"/>
          </a:xfrm>
        </p:spPr>
        <p:txBody>
          <a:bodyPr/>
          <a:lstStyle/>
          <a:p>
            <a:r>
              <a:rPr lang="sv-SE" dirty="0"/>
              <a:t>Fler inom KR-sektorn svarar felaktigt att försäkringarna endast gäller om man är medlem i facket.</a:t>
            </a:r>
          </a:p>
          <a:p>
            <a:pPr lvl="1"/>
            <a:r>
              <a:rPr lang="sv-SE" sz="1800" dirty="0"/>
              <a:t>36 % jämfört med 29 % i övriga sektorer. </a:t>
            </a:r>
          </a:p>
          <a:p>
            <a:pPr lvl="1"/>
            <a:endParaRPr lang="sv-SE" sz="1800" dirty="0"/>
          </a:p>
          <a:p>
            <a:pPr lvl="1"/>
            <a:endParaRPr lang="sv-SE" sz="1800" dirty="0"/>
          </a:p>
          <a:p>
            <a:r>
              <a:rPr lang="sv-SE" dirty="0"/>
              <a:t>Fler inom KR-sektorn känner till att man själv ansvarar för att ansöka om ersättning.</a:t>
            </a:r>
          </a:p>
          <a:p>
            <a:pPr lvl="1"/>
            <a:r>
              <a:rPr lang="sv-SE" sz="1800" dirty="0"/>
              <a:t>61 % jämfört med 53 % i övriga sektorer. </a:t>
            </a:r>
          </a:p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857D83E-6276-3D62-3883-2D90D02367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728452"/>
            <a:ext cx="5327651" cy="4389437"/>
          </a:xfrm>
        </p:spPr>
        <p:txBody>
          <a:bodyPr/>
          <a:lstStyle/>
          <a:p>
            <a:r>
              <a:rPr lang="sv-SE" dirty="0"/>
              <a:t>Kännedomen är fortsatt högre i äldre åldersgrupper. </a:t>
            </a:r>
          </a:p>
          <a:p>
            <a:endParaRPr lang="sv-SE" dirty="0"/>
          </a:p>
          <a:p>
            <a:r>
              <a:rPr lang="sv-SE" dirty="0"/>
              <a:t>Nästan sex av tio uppger att de har fått information om försäkringarna från sitt fackförbund.</a:t>
            </a:r>
          </a:p>
          <a:p>
            <a:endParaRPr lang="sv-SE" dirty="0"/>
          </a:p>
          <a:p>
            <a:r>
              <a:rPr lang="sv-SE" dirty="0"/>
              <a:t>Ungefär </a:t>
            </a:r>
            <a:r>
              <a:rPr lang="sv-SE"/>
              <a:t>2 av 10 svarar </a:t>
            </a:r>
            <a:r>
              <a:rPr lang="sv-SE" dirty="0"/>
              <a:t>att de fått information från sin arbetsgivare.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F6002FE-E158-8828-9B17-C7845312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andra observationer</a:t>
            </a:r>
            <a:endParaRPr lang="sv-SE" dirty="0">
              <a:solidFill>
                <a:srgbClr val="FFC000"/>
              </a:solidFill>
            </a:endParaRPr>
          </a:p>
        </p:txBody>
      </p:sp>
      <p:sp>
        <p:nvSpPr>
          <p:cNvPr id="3" name="Stjärna: 5 punkter 2">
            <a:extLst>
              <a:ext uri="{FF2B5EF4-FFF2-40B4-BE49-F238E27FC236}">
                <a16:creationId xmlns:a16="http://schemas.microsoft.com/office/drawing/2014/main" id="{C2E1831E-92D7-E819-0E4E-4E7780E98C07}"/>
              </a:ext>
            </a:extLst>
          </p:cNvPr>
          <p:cNvSpPr/>
          <p:nvPr/>
        </p:nvSpPr>
        <p:spPr>
          <a:xfrm rot="1053183">
            <a:off x="4844449" y="4646242"/>
            <a:ext cx="1991930" cy="1788804"/>
          </a:xfrm>
          <a:prstGeom prst="star5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0A0A7-1A6D-56A5-F5A1-F8DB34CE5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194FCBAD-ADFB-5B4E-0895-D0EC90998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>
            <a:normAutofit/>
          </a:bodyPr>
          <a:lstStyle/>
          <a:p>
            <a:r>
              <a:rPr lang="sv-SE">
                <a:solidFill>
                  <a:schemeClr val="bg1">
                    <a:lumMod val="95000"/>
                  </a:schemeClr>
                </a:solidFill>
              </a:rPr>
              <a:t>Inspiration från andra och varandra!  </a:t>
            </a:r>
          </a:p>
        </p:txBody>
      </p:sp>
    </p:spTree>
    <p:extLst>
      <p:ext uri="{BB962C8B-B14F-4D97-AF65-F5344CB8AC3E}">
        <p14:creationId xmlns:p14="http://schemas.microsoft.com/office/powerpoint/2010/main" val="4244118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DFFB-C949-0288-8FBC-34877EA54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15D73C5C-6A6A-AE0A-AF0F-5AD3246F6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6663" y="1592263"/>
            <a:ext cx="4389437" cy="4389437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DFFC245-4AF7-6F33-63B9-58DB98CFB7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>
            <a:normAutofit/>
          </a:bodyPr>
          <a:lstStyle/>
          <a:p>
            <a:r>
              <a:rPr lang="sv-SE"/>
              <a:t>Som försäkringsinformatör behöver du inte vara expert! </a:t>
            </a:r>
          </a:p>
          <a:p>
            <a:r>
              <a:rPr lang="sv-SE"/>
              <a:t>Du är informatör för alla – oavsett om du är utsedd av arbetsgivare eller fack.</a:t>
            </a:r>
          </a:p>
          <a:p>
            <a:r>
              <a:rPr lang="sv-SE"/>
              <a:t>Informera om försäkringarna regelbundet – större chans att fånga de som behöver det.</a:t>
            </a:r>
          </a:p>
          <a:p>
            <a:r>
              <a:rPr lang="sv-SE"/>
              <a:t>Samarbeta i organisationen! Att vara försäkringsinformatör är inget ensamarbete.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37109BE-EAA5-99B4-DB9B-656751AB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</p:spPr>
        <p:txBody>
          <a:bodyPr anchor="t">
            <a:normAutofit/>
          </a:bodyPr>
          <a:lstStyle/>
          <a:p>
            <a:r>
              <a:rPr lang="sv-SE"/>
              <a:t>Tänk på att:</a:t>
            </a:r>
          </a:p>
        </p:txBody>
      </p:sp>
    </p:spTree>
    <p:extLst>
      <p:ext uri="{BB962C8B-B14F-4D97-AF65-F5344CB8AC3E}">
        <p14:creationId xmlns:p14="http://schemas.microsoft.com/office/powerpoint/2010/main" val="34424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34327-C66B-DB2D-0D66-7CEE70B6A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176F6B4-F1EE-BAD2-F069-755EF4C1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Framgångsformel</a:t>
            </a:r>
          </a:p>
        </p:txBody>
      </p:sp>
      <p:sp>
        <p:nvSpPr>
          <p:cNvPr id="5" name="Rektangel med rundade hörn 21">
            <a:extLst>
              <a:ext uri="{FF2B5EF4-FFF2-40B4-BE49-F238E27FC236}">
                <a16:creationId xmlns:a16="http://schemas.microsoft.com/office/drawing/2014/main" id="{CC600D32-D08C-FFE8-B4CD-5FCAF7080ABA}"/>
              </a:ext>
            </a:extLst>
          </p:cNvPr>
          <p:cNvSpPr/>
          <p:nvPr/>
        </p:nvSpPr>
        <p:spPr>
          <a:xfrm>
            <a:off x="1320826" y="2575967"/>
            <a:ext cx="1788740" cy="1524322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72000" tIns="36000" rIns="72000" bIns="36000" rtlCol="0" anchor="ctr"/>
          <a:lstStyle/>
          <a:p>
            <a:pPr algn="ctr" defTabSz="914400">
              <a:defRPr/>
            </a:pPr>
            <a:r>
              <a:rPr lang="sv-SE" b="1" kern="0">
                <a:solidFill>
                  <a:schemeClr val="accent1"/>
                </a:solidFill>
              </a:rPr>
              <a:t>Kännedom på förhand</a:t>
            </a:r>
          </a:p>
        </p:txBody>
      </p:sp>
      <p:sp>
        <p:nvSpPr>
          <p:cNvPr id="6" name="Rektangel med rundade hörn 23">
            <a:extLst>
              <a:ext uri="{FF2B5EF4-FFF2-40B4-BE49-F238E27FC236}">
                <a16:creationId xmlns:a16="http://schemas.microsoft.com/office/drawing/2014/main" id="{7B7DEAA5-37A0-6120-6DA7-029EA73E52E8}"/>
              </a:ext>
            </a:extLst>
          </p:cNvPr>
          <p:cNvSpPr/>
          <p:nvPr/>
        </p:nvSpPr>
        <p:spPr>
          <a:xfrm>
            <a:off x="4401146" y="2575967"/>
            <a:ext cx="1788740" cy="1524322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72000" tIns="36000" rIns="72000" bIns="36000" rtlCol="0" anchor="ctr"/>
          <a:lstStyle/>
          <a:p>
            <a:pPr algn="ctr" defTabSz="914400">
              <a:defRPr/>
            </a:pPr>
            <a:r>
              <a:rPr lang="sv-SE" b="1" kern="0">
                <a:solidFill>
                  <a:schemeClr val="accent1"/>
                </a:solidFill>
              </a:rPr>
              <a:t>Information när något händer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10FE7FB-59C6-0F8A-C3A9-837694650531}"/>
              </a:ext>
            </a:extLst>
          </p:cNvPr>
          <p:cNvSpPr txBox="1"/>
          <p:nvPr/>
        </p:nvSpPr>
        <p:spPr>
          <a:xfrm>
            <a:off x="6452766" y="288092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8800" b="1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9D1BE73-F11D-9DEF-0AF6-1320CB0D0A28}"/>
              </a:ext>
            </a:extLst>
          </p:cNvPr>
          <p:cNvSpPr txBox="1"/>
          <p:nvPr/>
        </p:nvSpPr>
        <p:spPr>
          <a:xfrm>
            <a:off x="3298156" y="288092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8800" b="1">
                <a:solidFill>
                  <a:schemeClr val="accent1"/>
                </a:solidFill>
              </a:rPr>
              <a:t>+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6E10B392-C932-909C-A23E-A456A59C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046" y="2438159"/>
            <a:ext cx="1509315" cy="150965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917439C9-62F2-613F-9EB8-1E2A50CAAA6A}"/>
              </a:ext>
            </a:extLst>
          </p:cNvPr>
          <p:cNvSpPr txBox="1"/>
          <p:nvPr/>
        </p:nvSpPr>
        <p:spPr>
          <a:xfrm>
            <a:off x="5295516" y="3960589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sv-SE" b="1" kern="0">
                <a:solidFill>
                  <a:schemeClr val="accent1"/>
                </a:solidFill>
              </a:rPr>
              <a:t>Anmälan!</a:t>
            </a:r>
          </a:p>
        </p:txBody>
      </p:sp>
    </p:spTree>
    <p:extLst>
      <p:ext uri="{BB962C8B-B14F-4D97-AF65-F5344CB8AC3E}">
        <p14:creationId xmlns:p14="http://schemas.microsoft.com/office/powerpoint/2010/main" val="1715120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283B6B0-9F0A-0AF7-2732-EF16F47121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194049"/>
            <a:ext cx="7378615" cy="789990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Strategiskt utvalda personer granskar organisationens rutiner och hittar förbättringsåtgärder med hjälp av ett dialogmaterial.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CED823-2E15-DE8D-FA62-01125E65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 Rättvik började det med ett arbetsmöte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371CB6F-3AF4-A53D-9642-4796688C5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" t="27437" r="885" b="6463"/>
          <a:stretch/>
        </p:blipFill>
        <p:spPr>
          <a:xfrm>
            <a:off x="949183" y="1573507"/>
            <a:ext cx="10293634" cy="48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d 8">
            <a:extLst>
              <a:ext uri="{FF2B5EF4-FFF2-40B4-BE49-F238E27FC236}">
                <a16:creationId xmlns:a16="http://schemas.microsoft.com/office/drawing/2014/main" id="{BD4F6549-963C-8B13-4B9B-0D9721530EEE}"/>
              </a:ext>
            </a:extLst>
          </p:cNvPr>
          <p:cNvSpPr/>
          <p:nvPr/>
        </p:nvSpPr>
        <p:spPr>
          <a:xfrm rot="16200000">
            <a:off x="5033241" y="187653"/>
            <a:ext cx="893152" cy="9426108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4568" tIns="47284" rIns="94568" bIns="47284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423AEF6-B7E6-45D5-56B4-4234B61AC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r>
              <a:rPr lang="sv-SE"/>
              <a:t>Genomföra arbetsmötet</a:t>
            </a:r>
          </a:p>
          <a:p>
            <a:r>
              <a:rPr lang="sv-SE"/>
              <a:t>Dokumentera</a:t>
            </a:r>
          </a:p>
          <a:p>
            <a:r>
              <a:rPr lang="sv-SE"/>
              <a:t>Sammanställa och leverera åtgärdslista</a:t>
            </a:r>
          </a:p>
          <a:p>
            <a:r>
              <a:rPr lang="sv-SE"/>
              <a:t>Stötta er i åtgärdslistans aktiviteter under cirka två år efter arbetsmötet</a:t>
            </a:r>
          </a:p>
          <a:p>
            <a:r>
              <a:rPr lang="sv-SE"/>
              <a:t>Kontakta </a:t>
            </a:r>
            <a:r>
              <a:rPr lang="sv-SE">
                <a:hlinkClick r:id="rId3"/>
              </a:rPr>
              <a:t>utbildningsteamet@afaforsakring.se</a:t>
            </a:r>
            <a:r>
              <a:rPr lang="sv-SE"/>
              <a:t> om ni vill veta mer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FB08AB0-AC20-2EF1-ED5E-2258BD5B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</p:spPr>
        <p:txBody>
          <a:bodyPr/>
          <a:lstStyle/>
          <a:p>
            <a:r>
              <a:rPr lang="sv-SE"/>
              <a:t>Afa Försäkrings stöd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BADB5D-C784-3F1D-AB57-A48B1990C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36" y="4294568"/>
            <a:ext cx="677256" cy="139251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DEC629F-5886-CA59-6691-EBC2CAD9D42E}"/>
              </a:ext>
            </a:extLst>
          </p:cNvPr>
          <p:cNvSpPr txBox="1"/>
          <p:nvPr/>
        </p:nvSpPr>
        <p:spPr>
          <a:xfrm>
            <a:off x="8900878" y="445413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år</a:t>
            </a:r>
          </a:p>
        </p:txBody>
      </p:sp>
    </p:spTree>
    <p:extLst>
      <p:ext uri="{BB962C8B-B14F-4D97-AF65-F5344CB8AC3E}">
        <p14:creationId xmlns:p14="http://schemas.microsoft.com/office/powerpoint/2010/main" val="42094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503940A-F198-D288-FDF0-96B2E0DC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4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8CA1-5405-BF8B-8BDC-05C72F17D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9D6F063-9857-1770-7F5E-2A96E4EA6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br>
              <a:rPr lang="sv-SE"/>
            </a:br>
            <a:br>
              <a:rPr lang="sv-SE"/>
            </a:br>
            <a:br>
              <a:rPr lang="sv-SE"/>
            </a:br>
            <a:r>
              <a:rPr lang="sv-SE">
                <a:solidFill>
                  <a:schemeClr val="bg1">
                    <a:lumMod val="95000"/>
                  </a:schemeClr>
                </a:solidFill>
              </a:rPr>
              <a:t>Sjukförsäkring</a:t>
            </a:r>
            <a:endParaRPr lang="sv-SE"/>
          </a:p>
        </p:txBody>
      </p:sp>
      <p:sp>
        <p:nvSpPr>
          <p:cNvPr id="3" name="Platshållare för bildnummer 2" hidden="1">
            <a:extLst>
              <a:ext uri="{FF2B5EF4-FFF2-40B4-BE49-F238E27FC236}">
                <a16:creationId xmlns:a16="http://schemas.microsoft.com/office/drawing/2014/main" id="{99553F41-EC5A-5001-E4C7-CBE2D1DD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228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2D345-01C8-C077-2FF4-2D972246B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ktangel 40">
            <a:extLst>
              <a:ext uri="{FF2B5EF4-FFF2-40B4-BE49-F238E27FC236}">
                <a16:creationId xmlns:a16="http://schemas.microsoft.com/office/drawing/2014/main" id="{1B56A525-5E1F-2AFC-C56F-87AE043D64E7}"/>
              </a:ext>
            </a:extLst>
          </p:cNvPr>
          <p:cNvSpPr/>
          <p:nvPr/>
        </p:nvSpPr>
        <p:spPr>
          <a:xfrm>
            <a:off x="3196991" y="3600489"/>
            <a:ext cx="2713344" cy="1908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Sjukpenning</a:t>
            </a:r>
            <a:b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(t o m dag 364)</a:t>
            </a:r>
            <a:b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ca 80 %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1E0CA82-827B-2B6C-5EE4-3E1F8770F001}"/>
              </a:ext>
            </a:extLst>
          </p:cNvPr>
          <p:cNvSpPr/>
          <p:nvPr/>
        </p:nvSpPr>
        <p:spPr>
          <a:xfrm>
            <a:off x="1894071" y="3606680"/>
            <a:ext cx="1189238" cy="1901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Sjuklön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enligt lag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80 %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EC5E90D-1E20-A5F2-E250-7945EBC8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516906" cy="531853"/>
          </a:xfrm>
        </p:spPr>
        <p:txBody>
          <a:bodyPr/>
          <a:lstStyle/>
          <a:p>
            <a:r>
              <a:rPr lang="sv-SE"/>
              <a:t>Ersättningar vid sjukdom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565AED8-84AF-3602-5158-BFBECA0C031D}"/>
              </a:ext>
            </a:extLst>
          </p:cNvPr>
          <p:cNvSpPr txBox="1"/>
          <p:nvPr/>
        </p:nvSpPr>
        <p:spPr>
          <a:xfrm>
            <a:off x="267689" y="5951174"/>
            <a:ext cx="697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Dag   </a:t>
            </a:r>
            <a:endParaRPr kumimoji="0" lang="sv-SE" sz="1100" b="1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4301B8F9-7F21-E1EE-444A-E3B38F0B1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2704" y="2963575"/>
            <a:ext cx="3415662" cy="0"/>
          </a:xfrm>
          <a:prstGeom prst="line">
            <a:avLst/>
          </a:prstGeom>
          <a:noFill/>
          <a:ln w="28575">
            <a:solidFill>
              <a:schemeClr val="accent4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286E1F83-A2A7-7608-1680-6E4FA8E39380}"/>
              </a:ext>
            </a:extLst>
          </p:cNvPr>
          <p:cNvSpPr txBox="1"/>
          <p:nvPr/>
        </p:nvSpPr>
        <p:spPr>
          <a:xfrm>
            <a:off x="9384098" y="2497170"/>
            <a:ext cx="197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Över strecket: inkomstdelar över Försäkringskassans tak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A2CCFEA-C600-C802-E05F-2571BE85A0D5}"/>
              </a:ext>
            </a:extLst>
          </p:cNvPr>
          <p:cNvSpPr txBox="1"/>
          <p:nvPr/>
        </p:nvSpPr>
        <p:spPr>
          <a:xfrm>
            <a:off x="810045" y="1282383"/>
            <a:ext cx="435219" cy="3055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Lön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55AEB3A8-88BE-05B3-CD2F-D5FFD14086C7}"/>
              </a:ext>
            </a:extLst>
          </p:cNvPr>
          <p:cNvCxnSpPr>
            <a:cxnSpLocks/>
          </p:cNvCxnSpPr>
          <p:nvPr/>
        </p:nvCxnSpPr>
        <p:spPr>
          <a:xfrm>
            <a:off x="808149" y="5717185"/>
            <a:ext cx="8689534" cy="0"/>
          </a:xfrm>
          <a:prstGeom prst="straightConnector1">
            <a:avLst/>
          </a:prstGeom>
          <a:ln w="85725">
            <a:solidFill>
              <a:schemeClr val="accent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ruta 32">
            <a:extLst>
              <a:ext uri="{FF2B5EF4-FFF2-40B4-BE49-F238E27FC236}">
                <a16:creationId xmlns:a16="http://schemas.microsoft.com/office/drawing/2014/main" id="{B6BD5C0E-8B9D-A6A3-0357-3287F6490417}"/>
              </a:ext>
            </a:extLst>
          </p:cNvPr>
          <p:cNvSpPr txBox="1"/>
          <p:nvPr/>
        </p:nvSpPr>
        <p:spPr>
          <a:xfrm>
            <a:off x="1341577" y="1068521"/>
            <a:ext cx="559964" cy="5833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Karens-</a:t>
            </a:r>
            <a:b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avdrag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1787DC5-0A71-9292-4FD6-6F3F5D74986B}"/>
              </a:ext>
            </a:extLst>
          </p:cNvPr>
          <p:cNvSpPr/>
          <p:nvPr/>
        </p:nvSpPr>
        <p:spPr>
          <a:xfrm>
            <a:off x="808149" y="1600153"/>
            <a:ext cx="451983" cy="3907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1CE3DD6-706A-1A1A-DD9E-CD73CD4C45E8}"/>
              </a:ext>
            </a:extLst>
          </p:cNvPr>
          <p:cNvSpPr/>
          <p:nvPr/>
        </p:nvSpPr>
        <p:spPr>
          <a:xfrm>
            <a:off x="1355181" y="1600213"/>
            <a:ext cx="441458" cy="3907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FC0C6520-038C-B86E-770C-0AB9514F8119}"/>
              </a:ext>
            </a:extLst>
          </p:cNvPr>
          <p:cNvSpPr/>
          <p:nvPr/>
        </p:nvSpPr>
        <p:spPr>
          <a:xfrm>
            <a:off x="5968646" y="3780555"/>
            <a:ext cx="1726192" cy="1727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Sjukpenning</a:t>
            </a:r>
            <a:b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(fr o m dag 365)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ca 75 %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1656BCAD-6056-23CB-5CFC-556A287B175F}"/>
              </a:ext>
            </a:extLst>
          </p:cNvPr>
          <p:cNvSpPr/>
          <p:nvPr/>
        </p:nvSpPr>
        <p:spPr>
          <a:xfrm>
            <a:off x="7727355" y="4032382"/>
            <a:ext cx="1813112" cy="1475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Sjukersättning/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Aktivitetsersättning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C0BA8BE-D790-FB90-15DE-967F36CDD8B4}"/>
              </a:ext>
            </a:extLst>
          </p:cNvPr>
          <p:cNvSpPr/>
          <p:nvPr/>
        </p:nvSpPr>
        <p:spPr>
          <a:xfrm>
            <a:off x="1896755" y="2038627"/>
            <a:ext cx="1186554" cy="634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Sjuklön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enligt lag 80 %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D9EA6E7-E68F-AF6B-43CD-99870106DB81}"/>
              </a:ext>
            </a:extLst>
          </p:cNvPr>
          <p:cNvSpPr/>
          <p:nvPr/>
        </p:nvSpPr>
        <p:spPr>
          <a:xfrm>
            <a:off x="3196991" y="1887466"/>
            <a:ext cx="1189238" cy="786811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Sjuklön AB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90 %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CB2F0D0-8844-338E-36A7-45722D647E85}"/>
              </a:ext>
            </a:extLst>
          </p:cNvPr>
          <p:cNvSpPr/>
          <p:nvPr/>
        </p:nvSpPr>
        <p:spPr>
          <a:xfrm>
            <a:off x="4499911" y="2023726"/>
            <a:ext cx="1410424" cy="634924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Sjuklön AB </a:t>
            </a:r>
            <a:b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80 %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5D6CBF01-F26E-DFB3-49FE-F81CDC4AC561}"/>
              </a:ext>
            </a:extLst>
          </p:cNvPr>
          <p:cNvSpPr/>
          <p:nvPr/>
        </p:nvSpPr>
        <p:spPr>
          <a:xfrm>
            <a:off x="5964604" y="2095574"/>
            <a:ext cx="1726191" cy="563076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Sjuklön AB </a:t>
            </a:r>
            <a:b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75 %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3693B30E-CBF5-F75D-8551-D857E05A781E}"/>
              </a:ext>
            </a:extLst>
          </p:cNvPr>
          <p:cNvSpPr/>
          <p:nvPr/>
        </p:nvSpPr>
        <p:spPr>
          <a:xfrm>
            <a:off x="7727355" y="3033966"/>
            <a:ext cx="1628993" cy="5665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7DCD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Månadsersättning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7DCD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AGS-KL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9470CAC1-AA42-FC9B-D748-2E5B0D9A672E}"/>
              </a:ext>
            </a:extLst>
          </p:cNvPr>
          <p:cNvSpPr/>
          <p:nvPr/>
        </p:nvSpPr>
        <p:spPr>
          <a:xfrm>
            <a:off x="4499910" y="2981996"/>
            <a:ext cx="1340451" cy="498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7DCD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Dagsersättning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7DCD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AGS-KL 10 %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5C08ED5C-82F3-1398-6522-A02329510A8C}"/>
              </a:ext>
            </a:extLst>
          </p:cNvPr>
          <p:cNvSpPr/>
          <p:nvPr/>
        </p:nvSpPr>
        <p:spPr>
          <a:xfrm>
            <a:off x="3198542" y="2981996"/>
            <a:ext cx="1187686" cy="498479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Sjuklön AB  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10 %</a:t>
            </a:r>
          </a:p>
        </p:txBody>
      </p:sp>
      <p:sp>
        <p:nvSpPr>
          <p:cNvPr id="37" name="Line 21">
            <a:extLst>
              <a:ext uri="{FF2B5EF4-FFF2-40B4-BE49-F238E27FC236}">
                <a16:creationId xmlns:a16="http://schemas.microsoft.com/office/drawing/2014/main" id="{72B56DD5-BE8C-849E-5A11-55B7F074B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045" y="2845673"/>
            <a:ext cx="6828791" cy="7727"/>
          </a:xfrm>
          <a:prstGeom prst="line">
            <a:avLst/>
          </a:prstGeom>
          <a:noFill/>
          <a:ln w="28575">
            <a:solidFill>
              <a:schemeClr val="accent4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058C9B84-52C3-AC68-1787-E744774889D2}"/>
              </a:ext>
            </a:extLst>
          </p:cNvPr>
          <p:cNvCxnSpPr>
            <a:cxnSpLocks/>
          </p:cNvCxnSpPr>
          <p:nvPr/>
        </p:nvCxnSpPr>
        <p:spPr>
          <a:xfrm>
            <a:off x="4487746" y="2981996"/>
            <a:ext cx="0" cy="3063776"/>
          </a:xfrm>
          <a:prstGeom prst="straightConnector1">
            <a:avLst/>
          </a:prstGeom>
          <a:ln w="47625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6CF244DD-2AC3-6406-C963-54AACA95BDDE}"/>
              </a:ext>
            </a:extLst>
          </p:cNvPr>
          <p:cNvCxnSpPr>
            <a:cxnSpLocks/>
          </p:cNvCxnSpPr>
          <p:nvPr/>
        </p:nvCxnSpPr>
        <p:spPr>
          <a:xfrm>
            <a:off x="5817542" y="3118260"/>
            <a:ext cx="0" cy="2927512"/>
          </a:xfrm>
          <a:prstGeom prst="straightConnector1">
            <a:avLst/>
          </a:prstGeom>
          <a:ln w="47625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9C5F7785-927E-76C6-A323-7AEAE465AC25}"/>
              </a:ext>
            </a:extLst>
          </p:cNvPr>
          <p:cNvSpPr txBox="1"/>
          <p:nvPr/>
        </p:nvSpPr>
        <p:spPr>
          <a:xfrm>
            <a:off x="51011" y="2666366"/>
            <a:ext cx="70637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PBB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101285E-9FE6-7E49-BAFA-91EB8098C104}"/>
              </a:ext>
            </a:extLst>
          </p:cNvPr>
          <p:cNvSpPr txBox="1"/>
          <p:nvPr/>
        </p:nvSpPr>
        <p:spPr>
          <a:xfrm>
            <a:off x="11271385" y="2810208"/>
            <a:ext cx="70637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7,5 PBB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1EDAD44-6CE1-9626-7051-D89057319602}"/>
              </a:ext>
            </a:extLst>
          </p:cNvPr>
          <p:cNvSpPr txBox="1"/>
          <p:nvPr/>
        </p:nvSpPr>
        <p:spPr>
          <a:xfrm>
            <a:off x="4477124" y="5978943"/>
            <a:ext cx="134041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   -   360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     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48DD4D7-42D8-88B0-9F2A-719159A01FA3}"/>
              </a:ext>
            </a:extLst>
          </p:cNvPr>
          <p:cNvSpPr txBox="1"/>
          <p:nvPr/>
        </p:nvSpPr>
        <p:spPr>
          <a:xfrm>
            <a:off x="5964604" y="5978943"/>
            <a:ext cx="172619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365 -                     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     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F94CF83-DB59-D0D3-0D9F-40E5F5387EF9}"/>
              </a:ext>
            </a:extLst>
          </p:cNvPr>
          <p:cNvSpPr/>
          <p:nvPr/>
        </p:nvSpPr>
        <p:spPr>
          <a:xfrm>
            <a:off x="7732704" y="2243685"/>
            <a:ext cx="1628993" cy="5665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7DCD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Månadsersättning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7DCD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AGS-KL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3098D63-AF75-48D9-5C41-A41919870558}"/>
              </a:ext>
            </a:extLst>
          </p:cNvPr>
          <p:cNvSpPr txBox="1"/>
          <p:nvPr/>
        </p:nvSpPr>
        <p:spPr>
          <a:xfrm>
            <a:off x="3196991" y="5978943"/>
            <a:ext cx="127859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  -   90  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     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27ED1AA-F5BD-B550-2E06-C8A042281288}"/>
              </a:ext>
            </a:extLst>
          </p:cNvPr>
          <p:cNvSpPr txBox="1"/>
          <p:nvPr/>
        </p:nvSpPr>
        <p:spPr>
          <a:xfrm>
            <a:off x="1901541" y="5978943"/>
            <a:ext cx="118176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2 - 14  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     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A434AF6-8478-C12E-6873-F8C5B2DD37C9}"/>
              </a:ext>
            </a:extLst>
          </p:cNvPr>
          <p:cNvSpPr txBox="1"/>
          <p:nvPr/>
        </p:nvSpPr>
        <p:spPr>
          <a:xfrm>
            <a:off x="1370463" y="5978943"/>
            <a:ext cx="42617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 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     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609B9D7-392E-61AC-E403-BCC4FD9AB00D}"/>
              </a:ext>
            </a:extLst>
          </p:cNvPr>
          <p:cNvSpPr txBox="1"/>
          <p:nvPr/>
        </p:nvSpPr>
        <p:spPr>
          <a:xfrm>
            <a:off x="8169660" y="5950187"/>
            <a:ext cx="154862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Längst till 67 år  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     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Pratbubbla: nedåtpil 16">
            <a:extLst>
              <a:ext uri="{FF2B5EF4-FFF2-40B4-BE49-F238E27FC236}">
                <a16:creationId xmlns:a16="http://schemas.microsoft.com/office/drawing/2014/main" id="{0B047883-914E-BAF3-CF91-B9BE7C6A57B3}"/>
              </a:ext>
            </a:extLst>
          </p:cNvPr>
          <p:cNvSpPr/>
          <p:nvPr/>
        </p:nvSpPr>
        <p:spPr>
          <a:xfrm>
            <a:off x="8098672" y="1151546"/>
            <a:ext cx="914400" cy="914400"/>
          </a:xfrm>
          <a:prstGeom prst="downArrowCallou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Pensions-avsättning</a:t>
            </a:r>
            <a:endParaRPr kumimoji="0" lang="sv-SE" sz="1100" b="0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1994B6E4-7E4D-0F95-6AEB-F2A01F5B642C}"/>
              </a:ext>
            </a:extLst>
          </p:cNvPr>
          <p:cNvCxnSpPr>
            <a:cxnSpLocks/>
          </p:cNvCxnSpPr>
          <p:nvPr/>
        </p:nvCxnSpPr>
        <p:spPr>
          <a:xfrm>
            <a:off x="5910335" y="3600489"/>
            <a:ext cx="0" cy="2927512"/>
          </a:xfrm>
          <a:prstGeom prst="straightConnector1">
            <a:avLst/>
          </a:prstGeom>
          <a:ln w="47625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A100C901-8381-91A4-7542-463CA79AD51A}"/>
              </a:ext>
            </a:extLst>
          </p:cNvPr>
          <p:cNvSpPr txBox="1"/>
          <p:nvPr/>
        </p:nvSpPr>
        <p:spPr>
          <a:xfrm>
            <a:off x="5249477" y="6535012"/>
            <a:ext cx="1181768" cy="2547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364 </a:t>
            </a: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     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ruta 19">
            <a:extLst>
              <a:ext uri="{FF2B5EF4-FFF2-40B4-BE49-F238E27FC236}">
                <a16:creationId xmlns:a16="http://schemas.microsoft.com/office/drawing/2014/main" id="{054B1AE4-FDEE-7C40-7DDD-1EFE43817D5D}"/>
              </a:ext>
            </a:extLst>
          </p:cNvPr>
          <p:cNvSpPr txBox="1"/>
          <p:nvPr/>
        </p:nvSpPr>
        <p:spPr>
          <a:xfrm>
            <a:off x="9232946" y="1111624"/>
            <a:ext cx="2744818" cy="8580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sv-SE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Prisbasbelopp (PBB) 2026: 59 </a:t>
            </a:r>
            <a:r>
              <a:rPr lang="sv-SE" sz="1200" b="1" dirty="0">
                <a:solidFill>
                  <a:srgbClr val="020678"/>
                </a:solidFill>
                <a:latin typeface="Arial"/>
              </a:rPr>
              <a:t>2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kr</a:t>
            </a:r>
            <a:b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10 PBB = Lön 49 </a:t>
            </a:r>
            <a:r>
              <a:rPr lang="sv-SE" sz="1200" b="1" dirty="0">
                <a:solidFill>
                  <a:srgbClr val="020678"/>
                </a:solidFill>
                <a:latin typeface="Arial"/>
              </a:rPr>
              <a:t>333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kr/mån</a:t>
            </a:r>
            <a:b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7,5 PBB = Lön 37 </a:t>
            </a:r>
            <a:r>
              <a:rPr lang="sv-SE" sz="1200" b="1" dirty="0">
                <a:solidFill>
                  <a:srgbClr val="020678"/>
                </a:solidFill>
                <a:latin typeface="Arial"/>
              </a:rPr>
              <a:t>000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kr/mån</a:t>
            </a:r>
            <a:b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7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3" grpId="0"/>
      <p:bldP spid="38" grpId="0" animBg="1"/>
      <p:bldP spid="42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1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3252-585B-2D62-DF84-B3551DE54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E7069C5-3332-2D7E-F0DF-1EF4F8D80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br>
              <a:rPr lang="sv-SE"/>
            </a:br>
            <a:br>
              <a:rPr lang="sv-SE"/>
            </a:br>
            <a:br>
              <a:rPr lang="sv-SE"/>
            </a:br>
            <a:r>
              <a:rPr lang="sv-SE">
                <a:solidFill>
                  <a:schemeClr val="bg1">
                    <a:lumMod val="95000"/>
                  </a:schemeClr>
                </a:solidFill>
              </a:rPr>
              <a:t>Rehabiliteringsstöd</a:t>
            </a:r>
            <a:endParaRPr lang="sv-SE"/>
          </a:p>
        </p:txBody>
      </p:sp>
      <p:sp>
        <p:nvSpPr>
          <p:cNvPr id="3" name="Platshållare för bildnummer 2" hidden="1">
            <a:extLst>
              <a:ext uri="{FF2B5EF4-FFF2-40B4-BE49-F238E27FC236}">
                <a16:creationId xmlns:a16="http://schemas.microsoft.com/office/drawing/2014/main" id="{CC2B89C6-784A-3FDE-FDA3-7B3B00CC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32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5D646DC-7D99-450C-BAF0-4460B95F0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40574" y="3598925"/>
            <a:ext cx="4535488" cy="2777989"/>
          </a:xfrm>
          <a:prstGeom prst="rect">
            <a:avLst/>
          </a:prstGeom>
          <a:noFill/>
        </p:spPr>
      </p:pic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4B3B767C-95B9-438B-80B4-B9927EAED64F}"/>
              </a:ext>
            </a:extLst>
          </p:cNvPr>
          <p:cNvSpPr txBox="1">
            <a:spLocks/>
          </p:cNvSpPr>
          <p:nvPr/>
        </p:nvSpPr>
        <p:spPr>
          <a:xfrm>
            <a:off x="766764" y="1592263"/>
            <a:ext cx="6498560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Arbetslivsinriktad rehabilitering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Tidig insats för att förebygga arbetsoförmåga och förhindra en sjukskrivning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000" dirty="0"/>
              <a:t>Eller för en insats som stöd för återgång i arbete för att förkorta en sjukskrivning</a:t>
            </a:r>
          </a:p>
          <a:p>
            <a:pPr marL="252000" lvl="1" indent="0">
              <a:buFont typeface="Arial" panose="020B0604020202020204" pitchFamily="34" charset="0"/>
              <a:buNone/>
            </a:pPr>
            <a:endParaRPr lang="sv-S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Ekonomiskt stöd till arbetsgivare, ersätter upp till 50% av kostnaden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Gäller anställda som har sjukförsäkring AGS-KL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Digital ansökan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45720D8-BA8F-474D-9071-6D6226F4D135}"/>
              </a:ext>
            </a:extLst>
          </p:cNvPr>
          <p:cNvSpPr txBox="1">
            <a:spLocks/>
          </p:cNvSpPr>
          <p:nvPr/>
        </p:nvSpPr>
        <p:spPr>
          <a:xfrm>
            <a:off x="766764" y="421481"/>
            <a:ext cx="8063200" cy="132419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v-SE" b="1" kern="1200" spc="-40" baseline="0" dirty="0">
                <a:latin typeface="+mj-lt"/>
                <a:ea typeface="+mj-ea"/>
                <a:cs typeface="+mj-cs"/>
              </a:rPr>
              <a:t>Arbetsgivare ansöker om  rehabiliteringsstöd</a:t>
            </a:r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6012C9D0-48E1-4AC1-A501-B776DD3A09A4}"/>
              </a:ext>
            </a:extLst>
          </p:cNvPr>
          <p:cNvSpPr txBox="1">
            <a:spLocks/>
          </p:cNvSpPr>
          <p:nvPr/>
        </p:nvSpPr>
        <p:spPr>
          <a:xfrm>
            <a:off x="515938" y="4856163"/>
            <a:ext cx="7503176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7813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F23028E-3B7E-4D0B-A432-683D2EC53F9C}"/>
              </a:ext>
            </a:extLst>
          </p:cNvPr>
          <p:cNvSpPr txBox="1">
            <a:spLocks/>
          </p:cNvSpPr>
          <p:nvPr/>
        </p:nvSpPr>
        <p:spPr>
          <a:xfrm>
            <a:off x="766764" y="1592263"/>
            <a:ext cx="5329236" cy="4389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Samtalsstöd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Beroendebehandlingar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Stresshanteringskurser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Livsstilsförändringskurser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Omskolning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BED96D2-7568-4DF7-9B63-322AC8345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60405" y="2505075"/>
            <a:ext cx="3931444" cy="3931444"/>
          </a:xfrm>
          <a:prstGeom prst="rect">
            <a:avLst/>
          </a:prstGeom>
          <a:noFill/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95450FD-34AA-4B48-ABF9-A9C6DC03E272}"/>
              </a:ext>
            </a:extLst>
          </p:cNvPr>
          <p:cNvSpPr txBox="1">
            <a:spLocks/>
          </p:cNvSpPr>
          <p:nvPr/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v-SE" b="1" kern="1200" spc="-40" baseline="0">
                <a:latin typeface="+mj-lt"/>
                <a:ea typeface="+mj-ea"/>
                <a:cs typeface="+mj-cs"/>
              </a:rPr>
              <a:t>Vad kan arbetsgivare söka ersättning för?</a:t>
            </a:r>
          </a:p>
        </p:txBody>
      </p:sp>
    </p:spTree>
    <p:extLst>
      <p:ext uri="{BB962C8B-B14F-4D97-AF65-F5344CB8AC3E}">
        <p14:creationId xmlns:p14="http://schemas.microsoft.com/office/powerpoint/2010/main" val="292059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AA777-9EE8-6EAF-61B2-BF44C9725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>
            <a:extLst>
              <a:ext uri="{FF2B5EF4-FFF2-40B4-BE49-F238E27FC236}">
                <a16:creationId xmlns:a16="http://schemas.microsoft.com/office/drawing/2014/main" id="{5DAB8D57-B897-986A-15A1-BE22C57F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249922"/>
            <a:ext cx="9985375" cy="102790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Ansökan</a:t>
            </a:r>
            <a:r>
              <a:rPr lang="en-US" dirty="0"/>
              <a:t> </a:t>
            </a:r>
            <a:r>
              <a:rPr lang="en-US" dirty="0" err="1"/>
              <a:t>hittar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Afa </a:t>
            </a:r>
            <a:r>
              <a:rPr lang="en-US" dirty="0" err="1"/>
              <a:t>Försäkrings</a:t>
            </a:r>
            <a:r>
              <a:rPr lang="en-US" dirty="0"/>
              <a:t> </a:t>
            </a:r>
            <a:r>
              <a:rPr lang="en-US" dirty="0" err="1"/>
              <a:t>hemsida</a:t>
            </a:r>
            <a:endParaRPr lang="en-US" dirty="0"/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A7C01B39-4340-9DD5-5D0D-D75400898BA0}"/>
              </a:ext>
            </a:extLst>
          </p:cNvPr>
          <p:cNvSpPr txBox="1">
            <a:spLocks/>
          </p:cNvSpPr>
          <p:nvPr/>
        </p:nvSpPr>
        <p:spPr>
          <a:xfrm>
            <a:off x="515938" y="4856163"/>
            <a:ext cx="7503176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4595" indent="-45720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225581D-3C1E-F028-9615-79F0E05A68CA}"/>
              </a:ext>
            </a:extLst>
          </p:cNvPr>
          <p:cNvSpPr/>
          <p:nvPr/>
        </p:nvSpPr>
        <p:spPr>
          <a:xfrm>
            <a:off x="2379058" y="4774301"/>
            <a:ext cx="1909721" cy="849664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20E19EE-E3D4-8C9A-BC06-7C3E4D3B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9" y="1052879"/>
            <a:ext cx="8416244" cy="5623965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7338C3DE-DED5-8C01-FB2F-C21E010B2FF7}"/>
              </a:ext>
            </a:extLst>
          </p:cNvPr>
          <p:cNvSpPr/>
          <p:nvPr/>
        </p:nvSpPr>
        <p:spPr>
          <a:xfrm>
            <a:off x="2027207" y="990195"/>
            <a:ext cx="1545538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E5A8E910-3F86-1EF4-1FB2-E45BE54A4D8A}"/>
              </a:ext>
            </a:extLst>
          </p:cNvPr>
          <p:cNvSpPr/>
          <p:nvPr/>
        </p:nvSpPr>
        <p:spPr>
          <a:xfrm>
            <a:off x="3977627" y="1316588"/>
            <a:ext cx="1545538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3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.pptx" id="{1BD2BDD3-AB21-4D3E-9152-A89E68B14F9B}" vid="{CFBE7B77-13BC-49A7-BF7E-4FE5E2D6EA60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9246395283BB44B3152AEE2380DE5C" ma:contentTypeVersion="11" ma:contentTypeDescription="Skapa ett nytt dokument." ma:contentTypeScope="" ma:versionID="929c0dbe3fb4ebf2fbeefed0fd13b026">
  <xsd:schema xmlns:xsd="http://www.w3.org/2001/XMLSchema" xmlns:xs="http://www.w3.org/2001/XMLSchema" xmlns:p="http://schemas.microsoft.com/office/2006/metadata/properties" xmlns:ns2="c605fd71-3812-4fba-96f1-937f863a85b8" xmlns:ns3="df83c4cd-2d6d-4803-b80e-2fb5aff18513" targetNamespace="http://schemas.microsoft.com/office/2006/metadata/properties" ma:root="true" ma:fieldsID="4d815797e5b0aaca8377e3c83ac63b44" ns2:_="" ns3:_="">
    <xsd:import namespace="c605fd71-3812-4fba-96f1-937f863a85b8"/>
    <xsd:import namespace="df83c4cd-2d6d-4803-b80e-2fb5aff18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fd71-3812-4fba-96f1-937f863a8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3c4cd-2d6d-4803-b80e-2fb5aff18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df83c4cd-2d6d-4803-b80e-2fb5aff18513"/>
    <ds:schemaRef ds:uri="c605fd71-3812-4fba-96f1-937f863a85b8"/>
  </ds:schemaRefs>
</ds:datastoreItem>
</file>

<file path=customXml/itemProps2.xml><?xml version="1.0" encoding="utf-8"?>
<ds:datastoreItem xmlns:ds="http://schemas.openxmlformats.org/officeDocument/2006/customXml" ds:itemID="{0466A3C8-9093-44DB-8564-30B0BA4BF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05fd71-3812-4fba-96f1-937f863a85b8"/>
    <ds:schemaRef ds:uri="df83c4cd-2d6d-4803-b80e-2fb5aff18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1780</TotalTime>
  <Words>1135</Words>
  <Application>Microsoft Office PowerPoint</Application>
  <PresentationFormat>Bredbild</PresentationFormat>
  <Paragraphs>273</Paragraphs>
  <Slides>36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0" baseType="lpstr">
      <vt:lpstr>Arial</vt:lpstr>
      <vt:lpstr>Roboto</vt:lpstr>
      <vt:lpstr>Times New Roman</vt:lpstr>
      <vt:lpstr>Afa Försäkring</vt:lpstr>
      <vt:lpstr>    Välkomna!</vt:lpstr>
      <vt:lpstr>Mål för dagen</vt:lpstr>
      <vt:lpstr>Efterlängtad nyhet</vt:lpstr>
      <vt:lpstr>   Sjukförsäkring</vt:lpstr>
      <vt:lpstr>Ersättningar vid sjukdom</vt:lpstr>
      <vt:lpstr>   Rehabiliteringsstöd</vt:lpstr>
      <vt:lpstr>PowerPoint-presentation</vt:lpstr>
      <vt:lpstr>PowerPoint-presentation</vt:lpstr>
      <vt:lpstr>Ansökan hittar ni på Afa Försäkrings hemsida</vt:lpstr>
      <vt:lpstr>Viktigt att tänka på, Afa Försäkrings rehabiliteringsstöd…</vt:lpstr>
      <vt:lpstr>PowerPoint-presentation</vt:lpstr>
      <vt:lpstr>   Arbetsskadeförsäkring  </vt:lpstr>
      <vt:lpstr>PowerPoint-presentation</vt:lpstr>
      <vt:lpstr>Antal anmälda arbetsskador</vt:lpstr>
      <vt:lpstr>Antal ersatta arbetsskador</vt:lpstr>
      <vt:lpstr>PowerPoint-presentation</vt:lpstr>
      <vt:lpstr>PowerPoint-presentation</vt:lpstr>
      <vt:lpstr>Om man inte är nöjd</vt:lpstr>
      <vt:lpstr>Begär omprövning digitalt via Mina sidor - Nyhet</vt:lpstr>
      <vt:lpstr>Sidan ”Begär omprövning” öppnas…..</vt:lpstr>
      <vt:lpstr>Synpunkter på handläggning/bemötande</vt:lpstr>
      <vt:lpstr>   Försäkring vid dödsfall  </vt:lpstr>
      <vt:lpstr>PowerPoint-presentation</vt:lpstr>
      <vt:lpstr>Särskilt förmånstagarförordnande – KPA Pension </vt:lpstr>
      <vt:lpstr>Kännedomsundersökning  </vt:lpstr>
      <vt:lpstr>Bakgrund och genomförande</vt:lpstr>
      <vt:lpstr>Kännedom om kollektivavtalad försäkring 2013-2025</vt:lpstr>
      <vt:lpstr>Kännedom om kollektivavtalad försäkring 2013-2025</vt:lpstr>
      <vt:lpstr>KR-sektorn jämfört med övriga!</vt:lpstr>
      <vt:lpstr>Några andra observationer</vt:lpstr>
      <vt:lpstr>Inspiration från andra och varandra!  </vt:lpstr>
      <vt:lpstr>Tänk på att:</vt:lpstr>
      <vt:lpstr>Framgångsformel</vt:lpstr>
      <vt:lpstr>I Rättvik började det med ett arbetsmöte</vt:lpstr>
      <vt:lpstr>Afa Försäkrings stöd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Arbetsskadeförsäkring enligt lag och avtal</dc:title>
  <dc:creator>Lise Zarrabi</dc:creator>
  <cp:lastModifiedBy>Annelie Lindvall</cp:lastModifiedBy>
  <cp:revision>1</cp:revision>
  <cp:lastPrinted>2025-07-07T06:27:51Z</cp:lastPrinted>
  <dcterms:created xsi:type="dcterms:W3CDTF">2023-04-11T11:46:32Z</dcterms:created>
  <dcterms:modified xsi:type="dcterms:W3CDTF">2026-02-12T09:03:10Z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0x010100AC9246395283BB44B3152AEE2380DE5C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