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076138149" r:id="rId5"/>
    <p:sldId id="670" r:id="rId6"/>
    <p:sldId id="2076138397" r:id="rId7"/>
    <p:sldId id="2076138401" r:id="rId8"/>
    <p:sldId id="324" r:id="rId9"/>
    <p:sldId id="2076138152" r:id="rId10"/>
    <p:sldId id="2076138153" r:id="rId11"/>
    <p:sldId id="2076138180" r:id="rId12"/>
    <p:sldId id="2076138179" r:id="rId13"/>
    <p:sldId id="2076138170" r:id="rId14"/>
    <p:sldId id="2076138158" r:id="rId15"/>
    <p:sldId id="281" r:id="rId16"/>
    <p:sldId id="2076138396" r:id="rId17"/>
    <p:sldId id="2076138372" r:id="rId18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93296810-A885-4BE3-A3E7-6D5BEEA58F3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BF1E9"/>
          </a:solidFill>
        </a:fill>
      </a:tcStyle>
    </a:wholeTbl>
    <a:band1H>
      <a:tcStyle>
        <a:tcBdr/>
        <a:fill>
          <a:solidFill>
            <a:srgbClr val="D5E3C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5E3C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70AD4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784" autoAdjust="0"/>
  </p:normalViewPr>
  <p:slideViewPr>
    <p:cSldViewPr snapToGrid="0">
      <p:cViewPr varScale="1">
        <p:scale>
          <a:sx n="39" d="100"/>
          <a:sy n="39" d="100"/>
        </p:scale>
        <p:origin x="16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28F4C-662E-4599-A7BC-2DFA552A1BD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7BCAA24-FBE3-4DA9-BB8E-C8DD3C5649EC}">
      <dgm:prSet phldrT="[Text]"/>
      <dgm:spPr/>
      <dgm:t>
        <a:bodyPr/>
        <a:lstStyle/>
        <a:p>
          <a:r>
            <a:rPr lang="sv-SE"/>
            <a:t>MBL</a:t>
          </a:r>
        </a:p>
      </dgm:t>
    </dgm:pt>
    <dgm:pt modelId="{FE25226E-819F-4715-B331-8891B31163F1}" type="parTrans" cxnId="{E7EDA286-79E9-4F2C-84F8-2D6D9C6D0F84}">
      <dgm:prSet/>
      <dgm:spPr/>
      <dgm:t>
        <a:bodyPr/>
        <a:lstStyle/>
        <a:p>
          <a:endParaRPr lang="sv-SE"/>
        </a:p>
      </dgm:t>
    </dgm:pt>
    <dgm:pt modelId="{2FC5C3A1-344D-47C7-92F2-09840215B896}" type="sibTrans" cxnId="{E7EDA286-79E9-4F2C-84F8-2D6D9C6D0F84}">
      <dgm:prSet/>
      <dgm:spPr/>
      <dgm:t>
        <a:bodyPr/>
        <a:lstStyle/>
        <a:p>
          <a:endParaRPr lang="sv-SE"/>
        </a:p>
      </dgm:t>
    </dgm:pt>
    <dgm:pt modelId="{F1AD32BA-651E-4904-9521-AC597369196E}">
      <dgm:prSet phldrT="[Text]"/>
      <dgm:spPr/>
      <dgm:t>
        <a:bodyPr/>
        <a:lstStyle/>
        <a:p>
          <a:r>
            <a:rPr lang="sv-SE"/>
            <a:t>Medbestämmandelagen</a:t>
          </a:r>
        </a:p>
      </dgm:t>
    </dgm:pt>
    <dgm:pt modelId="{DF152F1B-7E3C-4320-955B-D166DB3F96AE}" type="parTrans" cxnId="{2DAFD82D-238A-4800-8023-8A2E772190EB}">
      <dgm:prSet/>
      <dgm:spPr/>
      <dgm:t>
        <a:bodyPr/>
        <a:lstStyle/>
        <a:p>
          <a:endParaRPr lang="sv-SE"/>
        </a:p>
      </dgm:t>
    </dgm:pt>
    <dgm:pt modelId="{7B7B0D67-9449-432D-A084-E09CF1EA6F86}" type="sibTrans" cxnId="{2DAFD82D-238A-4800-8023-8A2E772190EB}">
      <dgm:prSet/>
      <dgm:spPr/>
      <dgm:t>
        <a:bodyPr/>
        <a:lstStyle/>
        <a:p>
          <a:endParaRPr lang="sv-SE"/>
        </a:p>
      </dgm:t>
    </dgm:pt>
    <dgm:pt modelId="{9DA0445A-ED13-4010-B594-EE8C0943E7CF}">
      <dgm:prSet phldrT="[Text]"/>
      <dgm:spPr/>
      <dgm:t>
        <a:bodyPr/>
        <a:lstStyle/>
        <a:p>
          <a:r>
            <a:rPr lang="sv-SE"/>
            <a:t>AML</a:t>
          </a:r>
        </a:p>
      </dgm:t>
    </dgm:pt>
    <dgm:pt modelId="{EE68ABF3-8936-469F-95EE-953C71923553}" type="parTrans" cxnId="{B90D4B52-C999-44A9-9D7D-85C223F99045}">
      <dgm:prSet/>
      <dgm:spPr/>
      <dgm:t>
        <a:bodyPr/>
        <a:lstStyle/>
        <a:p>
          <a:endParaRPr lang="sv-SE"/>
        </a:p>
      </dgm:t>
    </dgm:pt>
    <dgm:pt modelId="{6B8D21A2-C927-4327-9E35-7F3A0D0130FF}" type="sibTrans" cxnId="{B90D4B52-C999-44A9-9D7D-85C223F99045}">
      <dgm:prSet/>
      <dgm:spPr/>
      <dgm:t>
        <a:bodyPr/>
        <a:lstStyle/>
        <a:p>
          <a:endParaRPr lang="sv-SE"/>
        </a:p>
      </dgm:t>
    </dgm:pt>
    <dgm:pt modelId="{46026147-CC6C-4CBA-8DBD-C6C62BECB753}">
      <dgm:prSet phldrT="[Text]"/>
      <dgm:spPr/>
      <dgm:t>
        <a:bodyPr/>
        <a:lstStyle/>
        <a:p>
          <a:r>
            <a:rPr lang="sv-SE"/>
            <a:t>Arbetsmiljölagen</a:t>
          </a:r>
        </a:p>
      </dgm:t>
    </dgm:pt>
    <dgm:pt modelId="{7B5F0991-0591-4A74-8A51-C48C6ED70EA2}" type="parTrans" cxnId="{4F8740F5-E278-42D2-B310-6A0CAD16CF53}">
      <dgm:prSet/>
      <dgm:spPr/>
      <dgm:t>
        <a:bodyPr/>
        <a:lstStyle/>
        <a:p>
          <a:endParaRPr lang="sv-SE"/>
        </a:p>
      </dgm:t>
    </dgm:pt>
    <dgm:pt modelId="{8E6C2406-4899-4721-925A-1DFB25CC4501}" type="sibTrans" cxnId="{4F8740F5-E278-42D2-B310-6A0CAD16CF53}">
      <dgm:prSet/>
      <dgm:spPr/>
      <dgm:t>
        <a:bodyPr/>
        <a:lstStyle/>
        <a:p>
          <a:endParaRPr lang="sv-SE"/>
        </a:p>
      </dgm:t>
    </dgm:pt>
    <dgm:pt modelId="{38255307-9B62-4F69-BB3F-4FEC6573A1EE}">
      <dgm:prSet phldrT="[Text]"/>
      <dgm:spPr/>
      <dgm:t>
        <a:bodyPr/>
        <a:lstStyle/>
        <a:p>
          <a:r>
            <a:rPr lang="sv-SE"/>
            <a:t>FML</a:t>
          </a:r>
        </a:p>
      </dgm:t>
    </dgm:pt>
    <dgm:pt modelId="{E211DA84-3A30-47D3-B103-14E898EB6BFB}" type="parTrans" cxnId="{8A533C35-86FD-4229-A4CB-808776284143}">
      <dgm:prSet/>
      <dgm:spPr/>
      <dgm:t>
        <a:bodyPr/>
        <a:lstStyle/>
        <a:p>
          <a:endParaRPr lang="sv-SE"/>
        </a:p>
      </dgm:t>
    </dgm:pt>
    <dgm:pt modelId="{C337CA2D-9CCF-4979-91C7-AFD76E33891E}" type="sibTrans" cxnId="{8A533C35-86FD-4229-A4CB-808776284143}">
      <dgm:prSet/>
      <dgm:spPr/>
      <dgm:t>
        <a:bodyPr/>
        <a:lstStyle/>
        <a:p>
          <a:endParaRPr lang="sv-SE"/>
        </a:p>
      </dgm:t>
    </dgm:pt>
    <dgm:pt modelId="{E3DFBA3E-2F93-4844-990C-758C2EE0B03E}">
      <dgm:prSet phldrT="[Text]"/>
      <dgm:spPr/>
      <dgm:t>
        <a:bodyPr/>
        <a:lstStyle/>
        <a:p>
          <a:r>
            <a:rPr lang="sv-SE"/>
            <a:t>Förtroendemannalagen</a:t>
          </a:r>
        </a:p>
      </dgm:t>
    </dgm:pt>
    <dgm:pt modelId="{9B017D7A-CDDB-458B-80FB-72BB886333C4}" type="parTrans" cxnId="{61663BD3-511F-4824-8839-CEFF712ACD6A}">
      <dgm:prSet/>
      <dgm:spPr/>
      <dgm:t>
        <a:bodyPr/>
        <a:lstStyle/>
        <a:p>
          <a:endParaRPr lang="sv-SE"/>
        </a:p>
      </dgm:t>
    </dgm:pt>
    <dgm:pt modelId="{DECD05E1-E780-46B9-AD1A-5638D2397C3F}" type="sibTrans" cxnId="{61663BD3-511F-4824-8839-CEFF712ACD6A}">
      <dgm:prSet/>
      <dgm:spPr/>
      <dgm:t>
        <a:bodyPr/>
        <a:lstStyle/>
        <a:p>
          <a:endParaRPr lang="sv-SE"/>
        </a:p>
      </dgm:t>
    </dgm:pt>
    <dgm:pt modelId="{FA64DAD7-7089-4F1A-943E-57C1BA158419}" type="pres">
      <dgm:prSet presAssocID="{E1328F4C-662E-4599-A7BC-2DFA552A1BD7}" presName="Name0" presStyleCnt="0">
        <dgm:presLayoutVars>
          <dgm:dir/>
          <dgm:animLvl val="lvl"/>
          <dgm:resizeHandles val="exact"/>
        </dgm:presLayoutVars>
      </dgm:prSet>
      <dgm:spPr/>
    </dgm:pt>
    <dgm:pt modelId="{2ACEE36D-8CFE-4DF6-9B88-E7911362D5A7}" type="pres">
      <dgm:prSet presAssocID="{17BCAA24-FBE3-4DA9-BB8E-C8DD3C5649EC}" presName="linNode" presStyleCnt="0"/>
      <dgm:spPr/>
    </dgm:pt>
    <dgm:pt modelId="{0B55C7BC-77E1-42F8-B6B1-12259137172F}" type="pres">
      <dgm:prSet presAssocID="{17BCAA24-FBE3-4DA9-BB8E-C8DD3C5649E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A909232-2284-449C-BE9E-F716C8B3386B}" type="pres">
      <dgm:prSet presAssocID="{17BCAA24-FBE3-4DA9-BB8E-C8DD3C5649EC}" presName="descendantText" presStyleLbl="alignAccFollowNode1" presStyleIdx="0" presStyleCnt="3">
        <dgm:presLayoutVars>
          <dgm:bulletEnabled val="1"/>
        </dgm:presLayoutVars>
      </dgm:prSet>
      <dgm:spPr/>
    </dgm:pt>
    <dgm:pt modelId="{AA6DAA11-16D2-488B-BE50-7FE90EBFD892}" type="pres">
      <dgm:prSet presAssocID="{2FC5C3A1-344D-47C7-92F2-09840215B896}" presName="sp" presStyleCnt="0"/>
      <dgm:spPr/>
    </dgm:pt>
    <dgm:pt modelId="{EAADA373-ECD3-4DCC-AC43-764BAB46ACB6}" type="pres">
      <dgm:prSet presAssocID="{9DA0445A-ED13-4010-B594-EE8C0943E7CF}" presName="linNode" presStyleCnt="0"/>
      <dgm:spPr/>
    </dgm:pt>
    <dgm:pt modelId="{08E75F63-AABB-4B70-8A40-FB954164733C}" type="pres">
      <dgm:prSet presAssocID="{9DA0445A-ED13-4010-B594-EE8C0943E7C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77F67D5-0CC3-4DD3-994F-59E5C5794148}" type="pres">
      <dgm:prSet presAssocID="{9DA0445A-ED13-4010-B594-EE8C0943E7CF}" presName="descendantText" presStyleLbl="alignAccFollowNode1" presStyleIdx="1" presStyleCnt="3">
        <dgm:presLayoutVars>
          <dgm:bulletEnabled val="1"/>
        </dgm:presLayoutVars>
      </dgm:prSet>
      <dgm:spPr/>
    </dgm:pt>
    <dgm:pt modelId="{158653A9-D744-4A2F-A6C6-90755B786DE5}" type="pres">
      <dgm:prSet presAssocID="{6B8D21A2-C927-4327-9E35-7F3A0D0130FF}" presName="sp" presStyleCnt="0"/>
      <dgm:spPr/>
    </dgm:pt>
    <dgm:pt modelId="{729DAE01-8ABA-426E-8C02-EB3670AED47A}" type="pres">
      <dgm:prSet presAssocID="{38255307-9B62-4F69-BB3F-4FEC6573A1EE}" presName="linNode" presStyleCnt="0"/>
      <dgm:spPr/>
    </dgm:pt>
    <dgm:pt modelId="{BC551E8E-BD6B-40C6-82BD-6080608CC270}" type="pres">
      <dgm:prSet presAssocID="{38255307-9B62-4F69-BB3F-4FEC6573A1E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7D2542B-BDD9-4B39-98A1-EF4F0E1D3C03}" type="pres">
      <dgm:prSet presAssocID="{38255307-9B62-4F69-BB3F-4FEC6573A1E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0C87508-7FDF-434F-9889-DC16F246B4CF}" type="presOf" srcId="{E1328F4C-662E-4599-A7BC-2DFA552A1BD7}" destId="{FA64DAD7-7089-4F1A-943E-57C1BA158419}" srcOrd="0" destOrd="0" presId="urn:microsoft.com/office/officeart/2005/8/layout/vList5"/>
    <dgm:cxn modelId="{E9C97718-298E-41ED-ABEE-906916E38416}" type="presOf" srcId="{F1AD32BA-651E-4904-9521-AC597369196E}" destId="{DA909232-2284-449C-BE9E-F716C8B3386B}" srcOrd="0" destOrd="0" presId="urn:microsoft.com/office/officeart/2005/8/layout/vList5"/>
    <dgm:cxn modelId="{F3C66625-675D-4B18-B19D-594FDE6BCAF2}" type="presOf" srcId="{38255307-9B62-4F69-BB3F-4FEC6573A1EE}" destId="{BC551E8E-BD6B-40C6-82BD-6080608CC270}" srcOrd="0" destOrd="0" presId="urn:microsoft.com/office/officeart/2005/8/layout/vList5"/>
    <dgm:cxn modelId="{2DAFD82D-238A-4800-8023-8A2E772190EB}" srcId="{17BCAA24-FBE3-4DA9-BB8E-C8DD3C5649EC}" destId="{F1AD32BA-651E-4904-9521-AC597369196E}" srcOrd="0" destOrd="0" parTransId="{DF152F1B-7E3C-4320-955B-D166DB3F96AE}" sibTransId="{7B7B0D67-9449-432D-A084-E09CF1EA6F86}"/>
    <dgm:cxn modelId="{8A533C35-86FD-4229-A4CB-808776284143}" srcId="{E1328F4C-662E-4599-A7BC-2DFA552A1BD7}" destId="{38255307-9B62-4F69-BB3F-4FEC6573A1EE}" srcOrd="2" destOrd="0" parTransId="{E211DA84-3A30-47D3-B103-14E898EB6BFB}" sibTransId="{C337CA2D-9CCF-4979-91C7-AFD76E33891E}"/>
    <dgm:cxn modelId="{70AEDB3A-B4FB-494C-AACB-115ECAC6E672}" type="presOf" srcId="{46026147-CC6C-4CBA-8DBD-C6C62BECB753}" destId="{D77F67D5-0CC3-4DD3-994F-59E5C5794148}" srcOrd="0" destOrd="0" presId="urn:microsoft.com/office/officeart/2005/8/layout/vList5"/>
    <dgm:cxn modelId="{B90D4B52-C999-44A9-9D7D-85C223F99045}" srcId="{E1328F4C-662E-4599-A7BC-2DFA552A1BD7}" destId="{9DA0445A-ED13-4010-B594-EE8C0943E7CF}" srcOrd="1" destOrd="0" parTransId="{EE68ABF3-8936-469F-95EE-953C71923553}" sibTransId="{6B8D21A2-C927-4327-9E35-7F3A0D0130FF}"/>
    <dgm:cxn modelId="{E7EDA286-79E9-4F2C-84F8-2D6D9C6D0F84}" srcId="{E1328F4C-662E-4599-A7BC-2DFA552A1BD7}" destId="{17BCAA24-FBE3-4DA9-BB8E-C8DD3C5649EC}" srcOrd="0" destOrd="0" parTransId="{FE25226E-819F-4715-B331-8891B31163F1}" sibTransId="{2FC5C3A1-344D-47C7-92F2-09840215B896}"/>
    <dgm:cxn modelId="{2968A1AC-E1AE-45B4-BEE5-98ECB635C887}" type="presOf" srcId="{9DA0445A-ED13-4010-B594-EE8C0943E7CF}" destId="{08E75F63-AABB-4B70-8A40-FB954164733C}" srcOrd="0" destOrd="0" presId="urn:microsoft.com/office/officeart/2005/8/layout/vList5"/>
    <dgm:cxn modelId="{731558BE-A0CE-46C6-8D81-48D92A8405D1}" type="presOf" srcId="{E3DFBA3E-2F93-4844-990C-758C2EE0B03E}" destId="{17D2542B-BDD9-4B39-98A1-EF4F0E1D3C03}" srcOrd="0" destOrd="0" presId="urn:microsoft.com/office/officeart/2005/8/layout/vList5"/>
    <dgm:cxn modelId="{532580CE-744D-40C0-AD5F-69F38D569AD1}" type="presOf" srcId="{17BCAA24-FBE3-4DA9-BB8E-C8DD3C5649EC}" destId="{0B55C7BC-77E1-42F8-B6B1-12259137172F}" srcOrd="0" destOrd="0" presId="urn:microsoft.com/office/officeart/2005/8/layout/vList5"/>
    <dgm:cxn modelId="{61663BD3-511F-4824-8839-CEFF712ACD6A}" srcId="{38255307-9B62-4F69-BB3F-4FEC6573A1EE}" destId="{E3DFBA3E-2F93-4844-990C-758C2EE0B03E}" srcOrd="0" destOrd="0" parTransId="{9B017D7A-CDDB-458B-80FB-72BB886333C4}" sibTransId="{DECD05E1-E780-46B9-AD1A-5638D2397C3F}"/>
    <dgm:cxn modelId="{4F8740F5-E278-42D2-B310-6A0CAD16CF53}" srcId="{9DA0445A-ED13-4010-B594-EE8C0943E7CF}" destId="{46026147-CC6C-4CBA-8DBD-C6C62BECB753}" srcOrd="0" destOrd="0" parTransId="{7B5F0991-0591-4A74-8A51-C48C6ED70EA2}" sibTransId="{8E6C2406-4899-4721-925A-1DFB25CC4501}"/>
    <dgm:cxn modelId="{FB16AC6A-F57C-4134-ABBB-034D5A90A811}" type="presParOf" srcId="{FA64DAD7-7089-4F1A-943E-57C1BA158419}" destId="{2ACEE36D-8CFE-4DF6-9B88-E7911362D5A7}" srcOrd="0" destOrd="0" presId="urn:microsoft.com/office/officeart/2005/8/layout/vList5"/>
    <dgm:cxn modelId="{740DC217-3077-4B65-A561-B0BF93927988}" type="presParOf" srcId="{2ACEE36D-8CFE-4DF6-9B88-E7911362D5A7}" destId="{0B55C7BC-77E1-42F8-B6B1-12259137172F}" srcOrd="0" destOrd="0" presId="urn:microsoft.com/office/officeart/2005/8/layout/vList5"/>
    <dgm:cxn modelId="{7D2837A3-A808-4A24-8548-BF9A01BE1843}" type="presParOf" srcId="{2ACEE36D-8CFE-4DF6-9B88-E7911362D5A7}" destId="{DA909232-2284-449C-BE9E-F716C8B3386B}" srcOrd="1" destOrd="0" presId="urn:microsoft.com/office/officeart/2005/8/layout/vList5"/>
    <dgm:cxn modelId="{82CEA714-B57D-4758-BABC-EE4295F7E4C2}" type="presParOf" srcId="{FA64DAD7-7089-4F1A-943E-57C1BA158419}" destId="{AA6DAA11-16D2-488B-BE50-7FE90EBFD892}" srcOrd="1" destOrd="0" presId="urn:microsoft.com/office/officeart/2005/8/layout/vList5"/>
    <dgm:cxn modelId="{E5F42EE3-9DBD-4A9D-9DED-323144BA3479}" type="presParOf" srcId="{FA64DAD7-7089-4F1A-943E-57C1BA158419}" destId="{EAADA373-ECD3-4DCC-AC43-764BAB46ACB6}" srcOrd="2" destOrd="0" presId="urn:microsoft.com/office/officeart/2005/8/layout/vList5"/>
    <dgm:cxn modelId="{1EE83650-9E13-4CCA-BF3C-2A3FD03AD6D0}" type="presParOf" srcId="{EAADA373-ECD3-4DCC-AC43-764BAB46ACB6}" destId="{08E75F63-AABB-4B70-8A40-FB954164733C}" srcOrd="0" destOrd="0" presId="urn:microsoft.com/office/officeart/2005/8/layout/vList5"/>
    <dgm:cxn modelId="{4C9ECDFD-BAE2-4977-AF51-18DEA3FD376F}" type="presParOf" srcId="{EAADA373-ECD3-4DCC-AC43-764BAB46ACB6}" destId="{D77F67D5-0CC3-4DD3-994F-59E5C5794148}" srcOrd="1" destOrd="0" presId="urn:microsoft.com/office/officeart/2005/8/layout/vList5"/>
    <dgm:cxn modelId="{BB07D73F-4A0F-4EB8-9C60-2FE0A1BD4099}" type="presParOf" srcId="{FA64DAD7-7089-4F1A-943E-57C1BA158419}" destId="{158653A9-D744-4A2F-A6C6-90755B786DE5}" srcOrd="3" destOrd="0" presId="urn:microsoft.com/office/officeart/2005/8/layout/vList5"/>
    <dgm:cxn modelId="{EEFC680F-40A1-4259-8C8D-C539AA267AF6}" type="presParOf" srcId="{FA64DAD7-7089-4F1A-943E-57C1BA158419}" destId="{729DAE01-8ABA-426E-8C02-EB3670AED47A}" srcOrd="4" destOrd="0" presId="urn:microsoft.com/office/officeart/2005/8/layout/vList5"/>
    <dgm:cxn modelId="{FD655929-B9EC-45E9-AFCA-62A157B34B89}" type="presParOf" srcId="{729DAE01-8ABA-426E-8C02-EB3670AED47A}" destId="{BC551E8E-BD6B-40C6-82BD-6080608CC270}" srcOrd="0" destOrd="0" presId="urn:microsoft.com/office/officeart/2005/8/layout/vList5"/>
    <dgm:cxn modelId="{AB8E8765-E565-46A0-A82E-7E0488E44AE1}" type="presParOf" srcId="{729DAE01-8ABA-426E-8C02-EB3670AED47A}" destId="{17D2542B-BDD9-4B39-98A1-EF4F0E1D3C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09232-2284-449C-BE9E-F716C8B3386B}">
      <dsp:nvSpPr>
        <dsp:cNvPr id="0" name=""/>
        <dsp:cNvSpPr/>
      </dsp:nvSpPr>
      <dsp:spPr>
        <a:xfrm rot="5400000">
          <a:off x="3032328" y="-1054984"/>
          <a:ext cx="949932" cy="33009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/>
            <a:t>Medbestämmandelagen</a:t>
          </a:r>
        </a:p>
      </dsp:txBody>
      <dsp:txXfrm rot="-5400000">
        <a:off x="1856803" y="166913"/>
        <a:ext cx="3254611" cy="857188"/>
      </dsp:txXfrm>
    </dsp:sp>
    <dsp:sp modelId="{0B55C7BC-77E1-42F8-B6B1-12259137172F}">
      <dsp:nvSpPr>
        <dsp:cNvPr id="0" name=""/>
        <dsp:cNvSpPr/>
      </dsp:nvSpPr>
      <dsp:spPr>
        <a:xfrm>
          <a:off x="0" y="1799"/>
          <a:ext cx="1856803" cy="11874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200" kern="1200"/>
            <a:t>MBL</a:t>
          </a:r>
        </a:p>
      </dsp:txBody>
      <dsp:txXfrm>
        <a:off x="57965" y="59764"/>
        <a:ext cx="1740873" cy="1071486"/>
      </dsp:txXfrm>
    </dsp:sp>
    <dsp:sp modelId="{D77F67D5-0CC3-4DD3-994F-59E5C5794148}">
      <dsp:nvSpPr>
        <dsp:cNvPr id="0" name=""/>
        <dsp:cNvSpPr/>
      </dsp:nvSpPr>
      <dsp:spPr>
        <a:xfrm rot="5400000">
          <a:off x="3032328" y="191802"/>
          <a:ext cx="949932" cy="33009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/>
            <a:t>Arbetsmiljölagen</a:t>
          </a:r>
        </a:p>
      </dsp:txBody>
      <dsp:txXfrm rot="-5400000">
        <a:off x="1856803" y="1413699"/>
        <a:ext cx="3254611" cy="857188"/>
      </dsp:txXfrm>
    </dsp:sp>
    <dsp:sp modelId="{08E75F63-AABB-4B70-8A40-FB954164733C}">
      <dsp:nvSpPr>
        <dsp:cNvPr id="0" name=""/>
        <dsp:cNvSpPr/>
      </dsp:nvSpPr>
      <dsp:spPr>
        <a:xfrm>
          <a:off x="0" y="1248585"/>
          <a:ext cx="1856803" cy="11874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200" kern="1200"/>
            <a:t>AML</a:t>
          </a:r>
        </a:p>
      </dsp:txBody>
      <dsp:txXfrm>
        <a:off x="57965" y="1306550"/>
        <a:ext cx="1740873" cy="1071486"/>
      </dsp:txXfrm>
    </dsp:sp>
    <dsp:sp modelId="{17D2542B-BDD9-4B39-98A1-EF4F0E1D3C03}">
      <dsp:nvSpPr>
        <dsp:cNvPr id="0" name=""/>
        <dsp:cNvSpPr/>
      </dsp:nvSpPr>
      <dsp:spPr>
        <a:xfrm rot="5400000">
          <a:off x="3032328" y="1438589"/>
          <a:ext cx="949932" cy="33009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/>
            <a:t>Förtroendemannalagen</a:t>
          </a:r>
        </a:p>
      </dsp:txBody>
      <dsp:txXfrm rot="-5400000">
        <a:off x="1856803" y="2660486"/>
        <a:ext cx="3254611" cy="857188"/>
      </dsp:txXfrm>
    </dsp:sp>
    <dsp:sp modelId="{BC551E8E-BD6B-40C6-82BD-6080608CC270}">
      <dsp:nvSpPr>
        <dsp:cNvPr id="0" name=""/>
        <dsp:cNvSpPr/>
      </dsp:nvSpPr>
      <dsp:spPr>
        <a:xfrm>
          <a:off x="0" y="2495372"/>
          <a:ext cx="1856803" cy="11874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200" kern="1200"/>
            <a:t>FML</a:t>
          </a:r>
        </a:p>
      </dsp:txBody>
      <dsp:txXfrm>
        <a:off x="57965" y="2553337"/>
        <a:ext cx="1740873" cy="1071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D4D27B8-274D-B3AA-874C-A123F75321B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945658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ABB6690-AAC2-1D46-EE8A-07B68A5AA80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50444" y="1"/>
            <a:ext cx="2945658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E41EA04-C325-403F-8F22-10A8CC6A908F}" type="datetime1">
              <a:rPr lang="sv-SE"/>
              <a:pPr lvl="0"/>
              <a:t>2025-09-08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7A82FEA2-DD5C-D35C-8D86-BE026FE5CC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1A2C1B8B-DBBF-A054-B475-A3FE7BBE65C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772" y="4777192"/>
            <a:ext cx="5438135" cy="39086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240BA81-84DF-AB4A-BECB-E38E637DC45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28583"/>
            <a:ext cx="2945658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5C2CB6C-483C-DA67-3BAA-0A918C9B82A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8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BE82C90-99F7-418E-BDF4-70C95DE35C42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59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1980536-0AB6-BAF4-4B82-FA114CB177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76DA9E5-F3D4-6B5F-AB50-CC860DF282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445AE5F-4B14-364B-4CFF-F5E826F21E10}"/>
              </a:ext>
            </a:extLst>
          </p:cNvPr>
          <p:cNvSpPr txBox="1"/>
          <p:nvPr/>
        </p:nvSpPr>
        <p:spPr>
          <a:xfrm>
            <a:off x="3850444" y="9428583"/>
            <a:ext cx="2945658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445CD6-7D1A-4CEF-9D23-F06874F9B9D4}" type="slidenum">
              <a:t>1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2879888-E3FF-E21A-861D-6FBD8775B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607CFC9-409F-27FF-9472-5376AD2C3F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28651" y="4777192"/>
            <a:ext cx="5489256" cy="4279181"/>
          </a:xfrm>
        </p:spPr>
        <p:txBody>
          <a:bodyPr/>
          <a:lstStyle/>
          <a:p>
            <a:pPr marL="171450" lvl="0" indent="-171450">
              <a:buSzPct val="100000"/>
              <a:buFont typeface="Arial" pitchFamily="34"/>
              <a:buChar char="•"/>
            </a:pPr>
            <a:endParaRPr lang="sv-SE" sz="1000" dirty="0">
              <a:latin typeface="Arial" pitchFamily="34"/>
              <a:cs typeface="Arial" pitchFamily="34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416901-98B9-3E6C-AF42-36B2DBCE7ABB}"/>
              </a:ext>
            </a:extLst>
          </p:cNvPr>
          <p:cNvSpPr txBox="1"/>
          <p:nvPr/>
        </p:nvSpPr>
        <p:spPr>
          <a:xfrm>
            <a:off x="3850444" y="9428583"/>
            <a:ext cx="2945658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C43BE2F-973E-448B-A74A-13E9D202E839}" type="slidenum">
              <a:t>10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F687F15-1B2C-6EFE-55B6-E84728A9E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3B76CC8-C478-EA51-0444-383BD0E0CD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5D36602-4006-1AE7-989E-375AEF03818B}"/>
              </a:ext>
            </a:extLst>
          </p:cNvPr>
          <p:cNvSpPr txBox="1"/>
          <p:nvPr/>
        </p:nvSpPr>
        <p:spPr>
          <a:xfrm>
            <a:off x="3850444" y="9428583"/>
            <a:ext cx="2945658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381364-A0A8-4D9B-97B6-51E82A546A21}" type="slidenum">
              <a:t>11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2E522-5C93-BF40-98CD-1781DF6C162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8833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CCF96-87A2-83F7-1D69-24A7AF43B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0272132-1A81-6606-2915-9DF3FA5AC9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204B8EB-51C3-20EC-FC9A-5A6D77F7F62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981A325-ABFE-4663-2E0C-4E56B2F2F306}"/>
              </a:ext>
            </a:extLst>
          </p:cNvPr>
          <p:cNvSpPr txBox="1"/>
          <p:nvPr/>
        </p:nvSpPr>
        <p:spPr>
          <a:xfrm>
            <a:off x="3850444" y="9428583"/>
            <a:ext cx="2945658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381364-A0A8-4D9B-97B6-51E82A546A21}" type="slidenum">
              <a:t>13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0828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F69E9C7-F38A-D5DF-F81C-F2B7E2C530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87BDAFC-8AED-6352-FB1C-DB3EF9FFEC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8CD384E-25B1-73E6-4C76-4EEF90E99C25}"/>
              </a:ext>
            </a:extLst>
          </p:cNvPr>
          <p:cNvSpPr txBox="1"/>
          <p:nvPr/>
        </p:nvSpPr>
        <p:spPr>
          <a:xfrm>
            <a:off x="3850444" y="9428583"/>
            <a:ext cx="2945658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421997D-4733-4429-9E6E-240A1D126617}" type="slidenum">
              <a:t>14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B58F3A3-387A-CD2A-3905-8A42CA7882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A32C410-A060-E961-BCC3-3C3D1951B8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D6D0F97-25BB-7EB4-2CDE-FE6104EC6DC4}"/>
              </a:ext>
            </a:extLst>
          </p:cNvPr>
          <p:cNvSpPr txBox="1"/>
          <p:nvPr/>
        </p:nvSpPr>
        <p:spPr>
          <a:xfrm>
            <a:off x="3850444" y="9428583"/>
            <a:ext cx="2945658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65D82D-1A30-4A0E-8605-4C66BF2E8D84}" type="slidenum">
              <a:t>2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BE82C90-99F7-418E-BDF4-70C95DE35C4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6696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BE82C90-99F7-418E-BDF4-70C95DE35C4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4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21030" y="4591050"/>
            <a:ext cx="5496878" cy="4888230"/>
          </a:xfrm>
        </p:spPr>
        <p:txBody>
          <a:bodyPr/>
          <a:lstStyle/>
          <a:p>
            <a:endParaRPr lang="sv-SE" sz="10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40EE211-AD54-20F3-E603-B8E5312BF4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A81B7ED-D343-4BEF-8004-488AAE2475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D07B75F-795E-8236-4F22-9D8FBFB76223}"/>
              </a:ext>
            </a:extLst>
          </p:cNvPr>
          <p:cNvSpPr txBox="1"/>
          <p:nvPr/>
        </p:nvSpPr>
        <p:spPr>
          <a:xfrm>
            <a:off x="3850444" y="9428583"/>
            <a:ext cx="2945658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F30FD0-BFBE-4A76-A1BE-4DAB96B2D22E}" type="slidenum">
              <a:t>6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F08F1A9-3588-03A8-9711-3AF336E63C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EE5ED72-32E1-9A64-B6B6-2BB5B5BF42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sv-SE" sz="10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2132CC4-95AE-A8DD-5A6C-B74BBCE53CB0}"/>
              </a:ext>
            </a:extLst>
          </p:cNvPr>
          <p:cNvSpPr txBox="1"/>
          <p:nvPr/>
        </p:nvSpPr>
        <p:spPr>
          <a:xfrm>
            <a:off x="3850444" y="9428583"/>
            <a:ext cx="2945658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858DE1-7773-4A06-9074-ECA332910285}" type="slidenum">
              <a:t>7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D2EF900-D170-A7CC-D5E3-5FAA4F8DB5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CFC1819-56A0-CE70-181C-BC363245D1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1377AC-8B88-7771-9A09-59895705779A}"/>
              </a:ext>
            </a:extLst>
          </p:cNvPr>
          <p:cNvSpPr txBox="1"/>
          <p:nvPr/>
        </p:nvSpPr>
        <p:spPr>
          <a:xfrm>
            <a:off x="3850444" y="9428583"/>
            <a:ext cx="2945658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D1FBEC-B33A-4337-B95B-C052CD162B95}" type="slidenum">
              <a:t>8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2DE1A17-1463-2EF4-FAB8-ABFD5437F8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5ACFA2E-D97D-C697-4BDC-019149113F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v-SE" dirty="0">
              <a:ea typeface="Calibri"/>
              <a:cs typeface="Calibri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17FCC04-E608-A6E6-6345-9B0D8AEE673C}"/>
              </a:ext>
            </a:extLst>
          </p:cNvPr>
          <p:cNvSpPr txBox="1"/>
          <p:nvPr/>
        </p:nvSpPr>
        <p:spPr>
          <a:xfrm>
            <a:off x="3850444" y="9428583"/>
            <a:ext cx="2945658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39FBFE-9CE8-45D7-BC09-F8AF2A58BE4D}" type="slidenum">
              <a:t>9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57C255-38E6-9A96-3F62-CA75938CCC8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F796937-F29C-5ECB-80F6-A7A9027C1C9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8E1ECD-F4BD-3C18-E0D7-378C820CC68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C9BA28-F84A-4318-A85E-EB8413B1AFAA}" type="datetime1">
              <a:rPr lang="sv-SE"/>
              <a:pPr lvl="0"/>
              <a:t>2025-09-08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FCC77A-88E7-7C86-D9B3-3ECE71CE34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461748-EADB-EAB4-9C98-E424D01B9B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7B483A-A3FB-44DB-9A34-1413F977CEE4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313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0455F0-9965-5F8F-FC1D-7FB4550185A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C410530-939D-2FC8-4D8A-FE3433D3857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8A3E6A-378B-173C-CB4A-C8AA1C7841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7112CB-C74B-49D6-8C75-18EF67DFD9C8}" type="datetime1">
              <a:rPr lang="sv-SE"/>
              <a:pPr lvl="0"/>
              <a:t>2025-09-08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A394DC-071C-01BB-4116-EA20F998F4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695123-A80A-FA09-8B6E-34358EFDA0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ED4EAC-F724-445D-85C0-D3C2B642B959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500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245C642-E2B9-D5D2-B2BF-DC799A234FC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3063D89-DC7A-2DB7-292C-76FB337E588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632BF7-6C70-A950-F707-41DCF52DB72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78CDC4-A6BA-41AB-8BE4-9378CF91AF1F}" type="datetime1">
              <a:rPr lang="sv-SE"/>
              <a:pPr lvl="0"/>
              <a:t>2025-09-08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D37B51-EEA5-F7CA-210C-89593B3DDF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6A644B-8E95-84D7-5A50-51D1BC2A4E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497230-7803-4A6E-A1DB-FA31FBBB91EC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9849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bild beige mönster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1ABBC49-21E0-373F-A6B4-8185757CE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4222" y="0"/>
            <a:ext cx="6097300" cy="6858000"/>
          </a:xfrm>
          <a:prstGeom prst="rect">
            <a:avLst/>
          </a:prstGeom>
        </p:spPr>
      </p:pic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8F44279F-F020-30BA-8603-D33C2549D7E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14409" y="376890"/>
            <a:ext cx="5327072" cy="610421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infoga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4E2-704C-4D37-BA3F-3A87B7C16133}" type="datetimeFigureOut">
              <a:rPr lang="sv-SE" smtClean="0"/>
              <a:t>2025-09-08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1E2-E97B-4976-AF53-1A9B1E45C5FA}" type="slidenum">
              <a:rPr lang="sv-SE" smtClean="0"/>
              <a:t>‹#›</a:t>
            </a:fld>
            <a:endParaRPr lang="sv-SE"/>
          </a:p>
        </p:txBody>
      </p:sp>
      <p:sp>
        <p:nvSpPr>
          <p:cNvPr id="2" name="Platshållare för innehåll 14">
            <a:extLst>
              <a:ext uri="{FF2B5EF4-FFF2-40B4-BE49-F238E27FC236}">
                <a16:creationId xmlns:a16="http://schemas.microsoft.com/office/drawing/2014/main" id="{9E0D6015-2C91-3996-DFEA-703314CF302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5021080" cy="3032539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 eller annat innehåll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8F8940FF-0670-FEE6-358B-76981A2F57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1798320"/>
            <a:ext cx="5021081" cy="1317249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801397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9D80E7-6C22-E831-0059-39BFD04327C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294387-2B75-AE07-EF92-ABB7E2B6F2A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D4DCBE-8ED7-96D0-7206-72549CDF32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FC373D-D69A-4C23-87CF-15F8C50AEAED}" type="datetime1">
              <a:rPr lang="sv-SE"/>
              <a:pPr lvl="0"/>
              <a:t>2025-09-08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EE78AE-D9E6-C7C7-3AAA-9052AE6AC8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A99E0B-AC1E-D7EA-49DE-4B815649E9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021A85-D61D-4E33-A3D7-906446BFC912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32716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0676C2-89B0-3A38-B00A-715EF45C30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EF5632-ADD2-5A4A-07CF-5E08D4A624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8132EF-3A83-415B-4235-FA1B7124407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AD8D12-CFED-4821-96C7-6C65D006BE44}" type="datetime1">
              <a:rPr lang="sv-SE"/>
              <a:pPr lvl="0"/>
              <a:t>2025-09-08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C74275-5411-133E-2352-ECB4711802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479766-B377-C2C2-58D3-97F572B087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1D8936-2F66-4B03-9226-DA8AFB32D461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21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5965BE-F833-7D4A-978B-E821ACCFAC9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742F99-5217-5262-BC50-5FA99B6D2C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0894AB7-4A0B-09B1-8D2A-AE05F3DA511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3B1BFE-9CDA-E318-7323-1F6EDD883A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87E5B1-19DC-48B6-BA60-8E2F69547856}" type="datetime1">
              <a:rPr lang="sv-SE"/>
              <a:pPr lvl="0"/>
              <a:t>2025-09-08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54DE51E-E712-54B9-3937-B3EE8871BA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A7D13F8-A546-3A52-065A-1544EF54FE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340890-8A0F-4FBD-9016-44B211B62255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393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DF09F6-2D57-4D2F-1C04-8FB21E14C4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BAE8D1-E652-6972-863E-0F86F7FF62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B125C3F-16E2-7E48-E48F-A56FA3F3D11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A594919-F107-4DC9-4A3D-58F74EAE8AF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DDE91D3-BDB6-6FC8-D1E5-C71C0318C56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7061BB5-6C73-5D32-C800-6BFA69EAC5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53FBAB-62E9-4AFC-B573-68CBA61E4405}" type="datetime1">
              <a:rPr lang="sv-SE"/>
              <a:pPr lvl="0"/>
              <a:t>2025-09-08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335B42F-1AB6-BC87-5613-7B31F63F76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058D012-8EBD-6074-9465-53E300B171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8C04E6-1027-4E18-AAAA-592096F40E22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217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BC137E-A965-10F2-9EEC-5F16D060E3D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0C002B1-B9C7-8A44-BAF4-7B311B3487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2F12F9-54EA-4D5C-82DE-D4050DE2BCD7}" type="datetime1">
              <a:rPr lang="sv-SE"/>
              <a:pPr lvl="0"/>
              <a:t>2025-09-08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B8BD7E-6B2F-3E0F-0B94-A090126A6F1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A2AAEAB-D5FA-8481-3142-9D3C1DEF76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7D3D7D-8BDD-43EE-91E8-20E34B105FA1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6158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C829DFE-ED34-8B73-44C8-93675635411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EEA956-86C9-47A8-ABC4-FBE54B7038B2}" type="datetime1">
              <a:rPr lang="sv-SE"/>
              <a:pPr lvl="0"/>
              <a:t>2025-09-08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2A77B1C-A357-E4E1-8FCB-B88255DB10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EFBE82D-1619-CC54-EEBB-343FD653B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D74D1B-C4A6-4BB4-B52E-651C34382423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06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BA54CD-C77D-AE54-3366-E72E40E4CA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038031-9BFC-51F3-96FE-73DA18A22C7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9A0110-8580-612A-C52D-A3A8157AA1D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8CE1C20-B779-BC75-3A5C-7F042FB8DDE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297804-5646-4013-9F50-9140617FA907}" type="datetime1">
              <a:rPr lang="sv-SE"/>
              <a:pPr lvl="0"/>
              <a:t>2025-09-08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3068D12-572B-0EFD-3DCC-3D37BF2874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9524820-1C76-1B5E-3060-896536D37B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93D1F7-22BF-4E7B-BDCC-3853A5615726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108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005272-6C51-7388-4E67-3835FC0499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26DB1AA-B598-E6D6-B1C5-44B79B724BB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FB6FE1-E978-37A1-A11C-1E28BCE9096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39CF43D-4E55-CD70-EBBD-B5F5D01ABF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4A802F-10FC-4C02-9FE3-B9033EBBC98C}" type="datetime1">
              <a:rPr lang="sv-SE"/>
              <a:pPr lvl="0"/>
              <a:t>2025-09-08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5BDA24A-1511-D6B5-AD70-E3EE631CAA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FA52681-28ED-9C19-AB25-1D77417A27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06685F-8465-4752-AE1B-12459BA575D7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680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A9BE5F1-0086-1CA8-319C-FA26F47644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D09553-5C7C-2818-0C99-19FC746A65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060058-1A95-F5C2-74E6-136C4C17F43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79F6413-C1DC-4452-992C-A1DCB5CD2FBD}" type="datetime1">
              <a:rPr lang="sv-SE"/>
              <a:pPr lvl="0"/>
              <a:t>2025-09-08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A786FF-C017-0CA4-1F81-28E918E3FE9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BF3241-6209-116B-D3C4-77FEF5DBD1A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66AB70D-1F5B-4D6F-A223-71C02040802A}" type="slidenum"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v-SE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v-SE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2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3.svg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7613789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11393AE-E769-2300-2B6A-A9FF567C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FFFFFF"/>
                </a:solidFill>
                <a:latin typeface="Calibri"/>
              </a:rPr>
              <a:t>Je</a:t>
            </a: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Rubrik 6">
            <a:extLst>
              <a:ext uri="{FF2B5EF4-FFF2-40B4-BE49-F238E27FC236}">
                <a16:creationId xmlns:a16="http://schemas.microsoft.com/office/drawing/2014/main" id="{FD44B6BC-2A97-A7C1-8810-335875687824}"/>
              </a:ext>
            </a:extLst>
          </p:cNvPr>
          <p:cNvSpPr txBox="1"/>
          <p:nvPr/>
        </p:nvSpPr>
        <p:spPr>
          <a:xfrm>
            <a:off x="640080" y="483004"/>
            <a:ext cx="6745455" cy="3082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6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Samverkansavtal</a:t>
            </a:r>
            <a:endParaRPr lang="en-US" sz="4600" b="0" i="0" u="none" strike="noStrike" kern="1200" cap="none" spc="0" baseline="0" dirty="0">
              <a:solidFill>
                <a:srgbClr val="000000"/>
              </a:solidFill>
              <a:uFillTx/>
              <a:latin typeface="Calibri Light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6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- för </a:t>
            </a:r>
            <a:r>
              <a:rPr lang="en-US" sz="46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framgångsrikt</a:t>
            </a:r>
            <a:r>
              <a:rPr lang="en-US" sz="46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</a:t>
            </a:r>
            <a:r>
              <a:rPr lang="en-US" sz="46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arbete</a:t>
            </a:r>
            <a:r>
              <a:rPr lang="en-US" sz="46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6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med </a:t>
            </a:r>
            <a:r>
              <a:rPr lang="en-US" sz="46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friskfaktorer</a:t>
            </a:r>
            <a:endParaRPr lang="en-US" sz="4600" b="0" i="0" u="none" strike="noStrike" kern="1200" cap="none" spc="0" baseline="0" dirty="0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4" name="sketch line">
            <a:extLst>
              <a:ext uri="{FF2B5EF4-FFF2-40B4-BE49-F238E27FC236}">
                <a16:creationId xmlns:a16="http://schemas.microsoft.com/office/drawing/2014/main" id="{B63158DB-808E-9AA4-ADE2-46119A2A8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758952" y="3870527"/>
            <a:ext cx="4243593" cy="18288"/>
          </a:xfrm>
          <a:prstGeom prst="rect">
            <a:avLst/>
          </a:prstGeom>
          <a:solidFill>
            <a:srgbClr val="ED7D31"/>
          </a:solidFill>
          <a:ln w="41276" cap="rnd">
            <a:solidFill>
              <a:srgbClr val="ED7D31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Bildobjekt 7">
            <a:extLst>
              <a:ext uri="{FF2B5EF4-FFF2-40B4-BE49-F238E27FC236}">
                <a16:creationId xmlns:a16="http://schemas.microsoft.com/office/drawing/2014/main" id="{DB81CB12-5844-D417-8752-88C7683361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973" b="1"/>
          <a:stretch>
            <a:fillRect/>
          </a:stretch>
        </p:blipFill>
        <p:spPr>
          <a:xfrm>
            <a:off x="5472812" y="3488920"/>
            <a:ext cx="6405682" cy="37689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AD5E315F-61FD-6C93-CA4B-003EDF1C0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4315937"/>
            <a:ext cx="4832732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200" dirty="0">
                <a:ea typeface="Calibri"/>
                <a:cs typeface="Calibri"/>
              </a:rPr>
              <a:t>Maja Todorovic, Akademikerförbundet SSR</a:t>
            </a:r>
            <a:endParaRPr lang="en-US" dirty="0"/>
          </a:p>
          <a:p>
            <a:pPr marL="0" indent="0">
              <a:buNone/>
            </a:pPr>
            <a:r>
              <a:rPr lang="sv-SE" sz="2200" dirty="0">
                <a:ea typeface="Calibri"/>
                <a:cs typeface="Calibri"/>
              </a:rPr>
              <a:t>Christin Granberg, SKR</a:t>
            </a:r>
          </a:p>
          <a:p>
            <a:pPr marL="0" indent="0">
              <a:buNone/>
            </a:pPr>
            <a:endParaRPr lang="sv-SE" sz="2200" dirty="0">
              <a:ea typeface="Calibri"/>
              <a:cs typeface="Calibri"/>
            </a:endParaRPr>
          </a:p>
          <a:p>
            <a:pPr marL="0" indent="0">
              <a:buNone/>
            </a:pPr>
            <a:endParaRPr lang="sv-SE" sz="2200" dirty="0">
              <a:ea typeface="Calibri"/>
              <a:cs typeface="Calibri"/>
            </a:endParaRPr>
          </a:p>
          <a:p>
            <a:endParaRPr lang="sv-SE" sz="2200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761379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DF7F65-BFD9-1DBF-F151-CA007D1872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9998" y="359999"/>
            <a:ext cx="10386495" cy="1095378"/>
          </a:xfrm>
        </p:spPr>
        <p:txBody>
          <a:bodyPr>
            <a:noAutofit/>
          </a:bodyPr>
          <a:lstStyle/>
          <a:p>
            <a:pPr lvl="0" hangingPunct="0">
              <a:lnSpc>
                <a:spcPct val="100000"/>
              </a:lnSpc>
              <a:spcBef>
                <a:spcPts val="600"/>
              </a:spcBef>
            </a:pPr>
            <a:r>
              <a:rPr lang="sv-SE" sz="3200" kern="0">
                <a:latin typeface="Arial" pitchFamily="34"/>
                <a:cs typeface="Arial" pitchFamily="34"/>
              </a:rPr>
              <a:t>Tydliga strukturer</a:t>
            </a:r>
          </a:p>
        </p:txBody>
      </p:sp>
      <p:grpSp>
        <p:nvGrpSpPr>
          <p:cNvPr id="3" name="Diagram 3">
            <a:extLst>
              <a:ext uri="{FF2B5EF4-FFF2-40B4-BE49-F238E27FC236}">
                <a16:creationId xmlns:a16="http://schemas.microsoft.com/office/drawing/2014/main" id="{DFC8A82D-ED6C-B5E9-3CD2-570B3669FD5A}"/>
              </a:ext>
            </a:extLst>
          </p:cNvPr>
          <p:cNvGrpSpPr/>
          <p:nvPr/>
        </p:nvGrpSpPr>
        <p:grpSpPr>
          <a:xfrm>
            <a:off x="2996168" y="1665789"/>
            <a:ext cx="5751174" cy="2971151"/>
            <a:chOff x="2996168" y="1665789"/>
            <a:chExt cx="5751174" cy="2971151"/>
          </a:xfrm>
        </p:grpSpPr>
        <p:sp>
          <p:nvSpPr>
            <p:cNvPr id="4" name="Frihandsfigur: Form 3">
              <a:extLst>
                <a:ext uri="{FF2B5EF4-FFF2-40B4-BE49-F238E27FC236}">
                  <a16:creationId xmlns:a16="http://schemas.microsoft.com/office/drawing/2014/main" id="{F6FE591D-E09C-B7A7-9064-77A45699F38D}"/>
                </a:ext>
              </a:extLst>
            </p:cNvPr>
            <p:cNvSpPr/>
            <p:nvPr/>
          </p:nvSpPr>
          <p:spPr>
            <a:xfrm>
              <a:off x="7824054" y="3235320"/>
              <a:ext cx="91440" cy="2989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440"/>
                <a:gd name="f4" fmla="val 298918"/>
                <a:gd name="f5" fmla="val 45720"/>
                <a:gd name="f6" fmla="*/ f0 1 91440"/>
                <a:gd name="f7" fmla="*/ f1 1 298918"/>
                <a:gd name="f8" fmla="+- f4 0 f2"/>
                <a:gd name="f9" fmla="+- f3 0 f2"/>
                <a:gd name="f10" fmla="*/ f9 1 91440"/>
                <a:gd name="f11" fmla="*/ f8 1 298918"/>
                <a:gd name="f12" fmla="*/ 0 1 f10"/>
                <a:gd name="f13" fmla="*/ 91440 1 f10"/>
                <a:gd name="f14" fmla="*/ 0 1 f11"/>
                <a:gd name="f15" fmla="*/ 298918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91440" h="298918">
                  <a:moveTo>
                    <a:pt x="f5" y="f2"/>
                  </a:moveTo>
                  <a:lnTo>
                    <a:pt x="f5" y="f4"/>
                  </a:lnTo>
                </a:path>
              </a:pathLst>
            </a:custGeom>
            <a:noFill/>
            <a:ln w="12701" cap="flat">
              <a:solidFill>
                <a:srgbClr val="528CC1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2A6A2CAC-46FA-04AF-C82E-251AA1DDED60}"/>
                </a:ext>
              </a:extLst>
            </p:cNvPr>
            <p:cNvSpPr/>
            <p:nvPr/>
          </p:nvSpPr>
          <p:spPr>
            <a:xfrm>
              <a:off x="6598566" y="2318442"/>
              <a:ext cx="1271208" cy="2989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1204"/>
                <a:gd name="f4" fmla="val 298918"/>
                <a:gd name="f5" fmla="val 203704"/>
                <a:gd name="f6" fmla="*/ f0 1 1271204"/>
                <a:gd name="f7" fmla="*/ f1 1 298918"/>
                <a:gd name="f8" fmla="+- f4 0 f2"/>
                <a:gd name="f9" fmla="+- f3 0 f2"/>
                <a:gd name="f10" fmla="*/ f9 1 1271204"/>
                <a:gd name="f11" fmla="*/ f8 1 298918"/>
                <a:gd name="f12" fmla="*/ 0 1 f10"/>
                <a:gd name="f13" fmla="*/ 1271204 1 f10"/>
                <a:gd name="f14" fmla="*/ 0 1 f11"/>
                <a:gd name="f15" fmla="*/ 298918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71204" h="298918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4"/>
                  </a:lnTo>
                </a:path>
              </a:pathLst>
            </a:custGeom>
            <a:noFill/>
            <a:ln w="12701" cap="flat">
              <a:solidFill>
                <a:srgbClr val="477BA9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46BFC149-0CE0-6F45-5185-51804304FC9E}"/>
                </a:ext>
              </a:extLst>
            </p:cNvPr>
            <p:cNvSpPr/>
            <p:nvPr/>
          </p:nvSpPr>
          <p:spPr>
            <a:xfrm>
              <a:off x="4568662" y="3270022"/>
              <a:ext cx="843186" cy="2989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3183"/>
                <a:gd name="f4" fmla="val 298918"/>
                <a:gd name="f5" fmla="val 203704"/>
                <a:gd name="f6" fmla="*/ f0 1 843183"/>
                <a:gd name="f7" fmla="*/ f1 1 298918"/>
                <a:gd name="f8" fmla="+- f4 0 f2"/>
                <a:gd name="f9" fmla="+- f3 0 f2"/>
                <a:gd name="f10" fmla="*/ f9 1 843183"/>
                <a:gd name="f11" fmla="*/ f8 1 298918"/>
                <a:gd name="f12" fmla="*/ 0 1 f10"/>
                <a:gd name="f13" fmla="*/ 843183 1 f10"/>
                <a:gd name="f14" fmla="*/ 0 1 f11"/>
                <a:gd name="f15" fmla="*/ 298918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43183" h="298918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4"/>
                  </a:lnTo>
                </a:path>
              </a:pathLst>
            </a:custGeom>
            <a:noFill/>
            <a:ln w="12701" cap="flat">
              <a:solidFill>
                <a:srgbClr val="528CC1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A591A82F-39B9-DDDA-CD14-805CA0B99ADD}"/>
                </a:ext>
              </a:extLst>
            </p:cNvPr>
            <p:cNvSpPr/>
            <p:nvPr/>
          </p:nvSpPr>
          <p:spPr>
            <a:xfrm>
              <a:off x="3725155" y="3270022"/>
              <a:ext cx="843506" cy="2989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3507"/>
                <a:gd name="f4" fmla="val 298918"/>
                <a:gd name="f5" fmla="val 203704"/>
                <a:gd name="f6" fmla="*/ f0 1 843507"/>
                <a:gd name="f7" fmla="*/ f1 1 298918"/>
                <a:gd name="f8" fmla="+- f4 0 f2"/>
                <a:gd name="f9" fmla="+- f3 0 f2"/>
                <a:gd name="f10" fmla="*/ f9 1 843507"/>
                <a:gd name="f11" fmla="*/ f8 1 298918"/>
                <a:gd name="f12" fmla="*/ 0 1 f10"/>
                <a:gd name="f13" fmla="*/ 843507 1 f10"/>
                <a:gd name="f14" fmla="*/ 0 1 f11"/>
                <a:gd name="f15" fmla="*/ 298918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43507" h="298918">
                  <a:moveTo>
                    <a:pt x="f3" y="f2"/>
                  </a:moveTo>
                  <a:lnTo>
                    <a:pt x="f3" y="f5"/>
                  </a:lnTo>
                  <a:lnTo>
                    <a:pt x="f2" y="f5"/>
                  </a:lnTo>
                  <a:lnTo>
                    <a:pt x="f2" y="f4"/>
                  </a:lnTo>
                </a:path>
              </a:pathLst>
            </a:custGeom>
            <a:noFill/>
            <a:ln w="12701" cap="flat">
              <a:solidFill>
                <a:srgbClr val="528CC1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C6A0EA6B-A454-FE84-880C-E5F7D410142A}"/>
                </a:ext>
              </a:extLst>
            </p:cNvPr>
            <p:cNvSpPr/>
            <p:nvPr/>
          </p:nvSpPr>
          <p:spPr>
            <a:xfrm>
              <a:off x="4568662" y="2318442"/>
              <a:ext cx="2029903" cy="2989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29902"/>
                <a:gd name="f4" fmla="val 298918"/>
                <a:gd name="f5" fmla="val 203704"/>
                <a:gd name="f6" fmla="*/ f0 1 2029902"/>
                <a:gd name="f7" fmla="*/ f1 1 298918"/>
                <a:gd name="f8" fmla="+- f4 0 f2"/>
                <a:gd name="f9" fmla="+- f3 0 f2"/>
                <a:gd name="f10" fmla="*/ f9 1 2029902"/>
                <a:gd name="f11" fmla="*/ f8 1 298918"/>
                <a:gd name="f12" fmla="*/ 0 1 f10"/>
                <a:gd name="f13" fmla="*/ 2029902 1 f10"/>
                <a:gd name="f14" fmla="*/ 0 1 f11"/>
                <a:gd name="f15" fmla="*/ 298918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29902" h="298918">
                  <a:moveTo>
                    <a:pt x="f3" y="f2"/>
                  </a:moveTo>
                  <a:lnTo>
                    <a:pt x="f3" y="f5"/>
                  </a:lnTo>
                  <a:lnTo>
                    <a:pt x="f2" y="f5"/>
                  </a:lnTo>
                  <a:lnTo>
                    <a:pt x="f2" y="f4"/>
                  </a:lnTo>
                </a:path>
              </a:pathLst>
            </a:custGeom>
            <a:noFill/>
            <a:ln w="12701" cap="flat">
              <a:solidFill>
                <a:srgbClr val="477BA9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DBB43D99-EE2A-3759-85B4-705794108A5B}"/>
                </a:ext>
              </a:extLst>
            </p:cNvPr>
            <p:cNvSpPr/>
            <p:nvPr/>
          </p:nvSpPr>
          <p:spPr>
            <a:xfrm>
              <a:off x="5933486" y="1665789"/>
              <a:ext cx="1330150" cy="652653"/>
            </a:xfrm>
            <a:custGeom>
              <a:avLst>
                <a:gd name="f1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216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A9D18E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0645F321-541F-368B-93A5-F0719491AD97}"/>
                </a:ext>
              </a:extLst>
            </p:cNvPr>
            <p:cNvSpPr/>
            <p:nvPr/>
          </p:nvSpPr>
          <p:spPr>
            <a:xfrm>
              <a:off x="6047686" y="1774283"/>
              <a:ext cx="1330150" cy="652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30150"/>
                <a:gd name="f7" fmla="val 652654"/>
                <a:gd name="f8" fmla="val 65265"/>
                <a:gd name="f9" fmla="val 29220"/>
                <a:gd name="f10" fmla="val 1264885"/>
                <a:gd name="f11" fmla="val 1300930"/>
                <a:gd name="f12" fmla="val 587389"/>
                <a:gd name="f13" fmla="val 623434"/>
                <a:gd name="f14" fmla="+- 0 0 -90"/>
                <a:gd name="f15" fmla="*/ f3 1 1330150"/>
                <a:gd name="f16" fmla="*/ f4 1 652654"/>
                <a:gd name="f17" fmla="+- f7 0 f5"/>
                <a:gd name="f18" fmla="+- f6 0 f5"/>
                <a:gd name="f19" fmla="*/ f14 f0 1"/>
                <a:gd name="f20" fmla="*/ f18 1 1330150"/>
                <a:gd name="f21" fmla="*/ f17 1 652654"/>
                <a:gd name="f22" fmla="*/ 0 f18 1"/>
                <a:gd name="f23" fmla="*/ 65265 f17 1"/>
                <a:gd name="f24" fmla="*/ 65265 f18 1"/>
                <a:gd name="f25" fmla="*/ 0 f17 1"/>
                <a:gd name="f26" fmla="*/ 1264885 f18 1"/>
                <a:gd name="f27" fmla="*/ 1330150 f18 1"/>
                <a:gd name="f28" fmla="*/ 587389 f17 1"/>
                <a:gd name="f29" fmla="*/ 652654 f17 1"/>
                <a:gd name="f30" fmla="*/ f19 1 f2"/>
                <a:gd name="f31" fmla="*/ f22 1 1330150"/>
                <a:gd name="f32" fmla="*/ f23 1 652654"/>
                <a:gd name="f33" fmla="*/ f24 1 1330150"/>
                <a:gd name="f34" fmla="*/ f25 1 652654"/>
                <a:gd name="f35" fmla="*/ f26 1 1330150"/>
                <a:gd name="f36" fmla="*/ f27 1 1330150"/>
                <a:gd name="f37" fmla="*/ f28 1 652654"/>
                <a:gd name="f38" fmla="*/ f29 1 65265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330150" h="65265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 cap="flat">
              <a:solidFill>
                <a:srgbClr val="5B9BD5"/>
              </a:solidFill>
              <a:prstDash val="solid"/>
              <a:miter/>
            </a:ln>
          </p:spPr>
          <p:txBody>
            <a:bodyPr vert="horz" wrap="square" lIns="64840" tIns="64840" rIns="64840" bIns="64840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Central</a:t>
              </a:r>
            </a:p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samverkansgrupp</a:t>
              </a:r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5458271B-7384-8D79-D73A-9DC42D2F48A8}"/>
                </a:ext>
              </a:extLst>
            </p:cNvPr>
            <p:cNvSpPr/>
            <p:nvPr/>
          </p:nvSpPr>
          <p:spPr>
            <a:xfrm>
              <a:off x="3876799" y="2617360"/>
              <a:ext cx="1383715" cy="652653"/>
            </a:xfrm>
            <a:custGeom>
              <a:avLst>
                <a:gd name="f1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216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A9D18E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74B1F018-1496-2FBC-120E-1CA4D7171E06}"/>
                </a:ext>
              </a:extLst>
            </p:cNvPr>
            <p:cNvSpPr/>
            <p:nvPr/>
          </p:nvSpPr>
          <p:spPr>
            <a:xfrm>
              <a:off x="3991008" y="2725853"/>
              <a:ext cx="1383715" cy="652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83719"/>
                <a:gd name="f7" fmla="val 652654"/>
                <a:gd name="f8" fmla="val 65265"/>
                <a:gd name="f9" fmla="val 29220"/>
                <a:gd name="f10" fmla="val 1318454"/>
                <a:gd name="f11" fmla="val 1354499"/>
                <a:gd name="f12" fmla="val 587389"/>
                <a:gd name="f13" fmla="val 623434"/>
                <a:gd name="f14" fmla="+- 0 0 -90"/>
                <a:gd name="f15" fmla="*/ f3 1 1383719"/>
                <a:gd name="f16" fmla="*/ f4 1 652654"/>
                <a:gd name="f17" fmla="+- f7 0 f5"/>
                <a:gd name="f18" fmla="+- f6 0 f5"/>
                <a:gd name="f19" fmla="*/ f14 f0 1"/>
                <a:gd name="f20" fmla="*/ f18 1 1383719"/>
                <a:gd name="f21" fmla="*/ f17 1 652654"/>
                <a:gd name="f22" fmla="*/ 0 f18 1"/>
                <a:gd name="f23" fmla="*/ 65265 f17 1"/>
                <a:gd name="f24" fmla="*/ 65265 f18 1"/>
                <a:gd name="f25" fmla="*/ 0 f17 1"/>
                <a:gd name="f26" fmla="*/ 1318454 f18 1"/>
                <a:gd name="f27" fmla="*/ 1383719 f18 1"/>
                <a:gd name="f28" fmla="*/ 587389 f17 1"/>
                <a:gd name="f29" fmla="*/ 652654 f17 1"/>
                <a:gd name="f30" fmla="*/ f19 1 f2"/>
                <a:gd name="f31" fmla="*/ f22 1 1383719"/>
                <a:gd name="f32" fmla="*/ f23 1 652654"/>
                <a:gd name="f33" fmla="*/ f24 1 1383719"/>
                <a:gd name="f34" fmla="*/ f25 1 652654"/>
                <a:gd name="f35" fmla="*/ f26 1 1383719"/>
                <a:gd name="f36" fmla="*/ f27 1 1383719"/>
                <a:gd name="f37" fmla="*/ f28 1 652654"/>
                <a:gd name="f38" fmla="*/ f29 1 65265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383719" h="65265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 cap="flat">
              <a:solidFill>
                <a:srgbClr val="5B9BD5"/>
              </a:solidFill>
              <a:prstDash val="solid"/>
              <a:miter/>
            </a:ln>
          </p:spPr>
          <p:txBody>
            <a:bodyPr vert="horz" wrap="square" lIns="64840" tIns="64840" rIns="64840" bIns="64840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Förvaltnings-samverkan</a:t>
              </a:r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615A8104-F6E5-A539-DCA6-D0C603393421}"/>
                </a:ext>
              </a:extLst>
            </p:cNvPr>
            <p:cNvSpPr/>
            <p:nvPr/>
          </p:nvSpPr>
          <p:spPr>
            <a:xfrm>
              <a:off x="2996168" y="3568939"/>
              <a:ext cx="1457965" cy="959516"/>
            </a:xfrm>
            <a:custGeom>
              <a:avLst>
                <a:gd name="f1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216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A9D18E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BF99999E-CEFB-E9FD-DC9F-655D30504BB2}"/>
                </a:ext>
              </a:extLst>
            </p:cNvPr>
            <p:cNvSpPr/>
            <p:nvPr/>
          </p:nvSpPr>
          <p:spPr>
            <a:xfrm>
              <a:off x="3110368" y="3677424"/>
              <a:ext cx="1457965" cy="9595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57967"/>
                <a:gd name="f7" fmla="val 959518"/>
                <a:gd name="f8" fmla="val 95952"/>
                <a:gd name="f9" fmla="val 42959"/>
                <a:gd name="f10" fmla="val 1362015"/>
                <a:gd name="f11" fmla="val 1415008"/>
                <a:gd name="f12" fmla="val 863566"/>
                <a:gd name="f13" fmla="val 916559"/>
                <a:gd name="f14" fmla="+- 0 0 -90"/>
                <a:gd name="f15" fmla="*/ f3 1 1457967"/>
                <a:gd name="f16" fmla="*/ f4 1 959518"/>
                <a:gd name="f17" fmla="+- f7 0 f5"/>
                <a:gd name="f18" fmla="+- f6 0 f5"/>
                <a:gd name="f19" fmla="*/ f14 f0 1"/>
                <a:gd name="f20" fmla="*/ f18 1 1457967"/>
                <a:gd name="f21" fmla="*/ f17 1 959518"/>
                <a:gd name="f22" fmla="*/ 0 f18 1"/>
                <a:gd name="f23" fmla="*/ 95952 f17 1"/>
                <a:gd name="f24" fmla="*/ 95952 f18 1"/>
                <a:gd name="f25" fmla="*/ 0 f17 1"/>
                <a:gd name="f26" fmla="*/ 1362015 f18 1"/>
                <a:gd name="f27" fmla="*/ 1457967 f18 1"/>
                <a:gd name="f28" fmla="*/ 863566 f17 1"/>
                <a:gd name="f29" fmla="*/ 959518 f17 1"/>
                <a:gd name="f30" fmla="*/ f19 1 f2"/>
                <a:gd name="f31" fmla="*/ f22 1 1457967"/>
                <a:gd name="f32" fmla="*/ f23 1 959518"/>
                <a:gd name="f33" fmla="*/ f24 1 1457967"/>
                <a:gd name="f34" fmla="*/ f25 1 959518"/>
                <a:gd name="f35" fmla="*/ f26 1 1457967"/>
                <a:gd name="f36" fmla="*/ f27 1 1457967"/>
                <a:gd name="f37" fmla="*/ f28 1 959518"/>
                <a:gd name="f38" fmla="*/ f29 1 959518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457967" h="95951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 cap="flat">
              <a:solidFill>
                <a:srgbClr val="5B9BD5"/>
              </a:solidFill>
              <a:prstDash val="solid"/>
              <a:miter/>
            </a:ln>
          </p:spPr>
          <p:txBody>
            <a:bodyPr vert="horz" wrap="square" lIns="73819" tIns="73819" rIns="73819" bIns="73819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Lokal samverkansgrupp</a:t>
              </a:r>
              <a:br>
                <a:rPr lang="sv-SE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sv-SE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Kan vara på avdelnings- och/eller enhetsnivå</a:t>
              </a:r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BD6EBC2A-F8FB-8DED-E46E-BF1BAE1B7217}"/>
                </a:ext>
              </a:extLst>
            </p:cNvPr>
            <p:cNvSpPr/>
            <p:nvPr/>
          </p:nvSpPr>
          <p:spPr>
            <a:xfrm>
              <a:off x="4682541" y="3568939"/>
              <a:ext cx="1458614" cy="924339"/>
            </a:xfrm>
            <a:custGeom>
              <a:avLst>
                <a:gd name="f1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216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A9D18E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36A21422-7CE1-2EEB-E38B-07106B435AB9}"/>
                </a:ext>
              </a:extLst>
            </p:cNvPr>
            <p:cNvSpPr/>
            <p:nvPr/>
          </p:nvSpPr>
          <p:spPr>
            <a:xfrm>
              <a:off x="4796741" y="3677424"/>
              <a:ext cx="1458614" cy="924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58615"/>
                <a:gd name="f7" fmla="val 924340"/>
                <a:gd name="f8" fmla="val 92434"/>
                <a:gd name="f9" fmla="val 41384"/>
                <a:gd name="f10" fmla="val 1366181"/>
                <a:gd name="f11" fmla="val 1417231"/>
                <a:gd name="f12" fmla="val 831906"/>
                <a:gd name="f13" fmla="val 882956"/>
                <a:gd name="f14" fmla="+- 0 0 -90"/>
                <a:gd name="f15" fmla="*/ f3 1 1458615"/>
                <a:gd name="f16" fmla="*/ f4 1 924340"/>
                <a:gd name="f17" fmla="+- f7 0 f5"/>
                <a:gd name="f18" fmla="+- f6 0 f5"/>
                <a:gd name="f19" fmla="*/ f14 f0 1"/>
                <a:gd name="f20" fmla="*/ f18 1 1458615"/>
                <a:gd name="f21" fmla="*/ f17 1 924340"/>
                <a:gd name="f22" fmla="*/ 0 f18 1"/>
                <a:gd name="f23" fmla="*/ 92434 f17 1"/>
                <a:gd name="f24" fmla="*/ 92434 f18 1"/>
                <a:gd name="f25" fmla="*/ 0 f17 1"/>
                <a:gd name="f26" fmla="*/ 1366181 f18 1"/>
                <a:gd name="f27" fmla="*/ 1458615 f18 1"/>
                <a:gd name="f28" fmla="*/ 831906 f17 1"/>
                <a:gd name="f29" fmla="*/ 924340 f17 1"/>
                <a:gd name="f30" fmla="*/ f19 1 f2"/>
                <a:gd name="f31" fmla="*/ f22 1 1458615"/>
                <a:gd name="f32" fmla="*/ f23 1 924340"/>
                <a:gd name="f33" fmla="*/ f24 1 1458615"/>
                <a:gd name="f34" fmla="*/ f25 1 924340"/>
                <a:gd name="f35" fmla="*/ f26 1 1458615"/>
                <a:gd name="f36" fmla="*/ f27 1 1458615"/>
                <a:gd name="f37" fmla="*/ f28 1 924340"/>
                <a:gd name="f38" fmla="*/ f29 1 92434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458615" h="92434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 cap="flat">
              <a:solidFill>
                <a:srgbClr val="5B9BD5"/>
              </a:solidFill>
              <a:prstDash val="solid"/>
              <a:miter/>
            </a:ln>
          </p:spPr>
          <p:txBody>
            <a:bodyPr vert="horz" wrap="square" lIns="72795" tIns="72795" rIns="72795" bIns="72795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Lokal samverkansgrupp</a:t>
              </a:r>
              <a:br>
                <a:rPr lang="sv-SE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sv-SE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Kan vara på avdelnings- och/eller enhetsnivå</a:t>
              </a:r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808991EE-41C9-4F89-0C63-E55C264AFDB8}"/>
                </a:ext>
              </a:extLst>
            </p:cNvPr>
            <p:cNvSpPr/>
            <p:nvPr/>
          </p:nvSpPr>
          <p:spPr>
            <a:xfrm>
              <a:off x="7156057" y="2617360"/>
              <a:ext cx="1427433" cy="617960"/>
            </a:xfrm>
            <a:custGeom>
              <a:avLst>
                <a:gd name="f1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216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A9D18E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9BDC8AD1-F67F-D086-F832-D0336D665B1A}"/>
                </a:ext>
              </a:extLst>
            </p:cNvPr>
            <p:cNvSpPr/>
            <p:nvPr/>
          </p:nvSpPr>
          <p:spPr>
            <a:xfrm>
              <a:off x="7270257" y="2725853"/>
              <a:ext cx="1427433" cy="617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7431"/>
                <a:gd name="f7" fmla="val 617958"/>
                <a:gd name="f8" fmla="val 61796"/>
                <a:gd name="f9" fmla="val 27667"/>
                <a:gd name="f10" fmla="val 1365635"/>
                <a:gd name="f11" fmla="val 1399764"/>
                <a:gd name="f12" fmla="val 556162"/>
                <a:gd name="f13" fmla="val 590291"/>
                <a:gd name="f14" fmla="+- 0 0 -90"/>
                <a:gd name="f15" fmla="*/ f3 1 1427431"/>
                <a:gd name="f16" fmla="*/ f4 1 617958"/>
                <a:gd name="f17" fmla="+- f7 0 f5"/>
                <a:gd name="f18" fmla="+- f6 0 f5"/>
                <a:gd name="f19" fmla="*/ f14 f0 1"/>
                <a:gd name="f20" fmla="*/ f18 1 1427431"/>
                <a:gd name="f21" fmla="*/ f17 1 617958"/>
                <a:gd name="f22" fmla="*/ 0 f18 1"/>
                <a:gd name="f23" fmla="*/ 61796 f17 1"/>
                <a:gd name="f24" fmla="*/ 61796 f18 1"/>
                <a:gd name="f25" fmla="*/ 0 f17 1"/>
                <a:gd name="f26" fmla="*/ 1365635 f18 1"/>
                <a:gd name="f27" fmla="*/ 1427431 f18 1"/>
                <a:gd name="f28" fmla="*/ 556162 f17 1"/>
                <a:gd name="f29" fmla="*/ 617958 f17 1"/>
                <a:gd name="f30" fmla="*/ f19 1 f2"/>
                <a:gd name="f31" fmla="*/ f22 1 1427431"/>
                <a:gd name="f32" fmla="*/ f23 1 617958"/>
                <a:gd name="f33" fmla="*/ f24 1 1427431"/>
                <a:gd name="f34" fmla="*/ f25 1 617958"/>
                <a:gd name="f35" fmla="*/ f26 1 1427431"/>
                <a:gd name="f36" fmla="*/ f27 1 1427431"/>
                <a:gd name="f37" fmla="*/ f28 1 617958"/>
                <a:gd name="f38" fmla="*/ f29 1 617958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427431" h="61795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 cap="flat">
              <a:solidFill>
                <a:srgbClr val="5B9BD5"/>
              </a:solidFill>
              <a:prstDash val="solid"/>
              <a:miter/>
            </a:ln>
          </p:spPr>
          <p:txBody>
            <a:bodyPr vert="horz" wrap="square" lIns="63815" tIns="63815" rIns="63815" bIns="63815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Förvaltnings-samverkan</a:t>
              </a:r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2535C891-5FC2-9E60-3A4A-EF468CD87957}"/>
                </a:ext>
              </a:extLst>
            </p:cNvPr>
            <p:cNvSpPr/>
            <p:nvPr/>
          </p:nvSpPr>
          <p:spPr>
            <a:xfrm>
              <a:off x="7106396" y="3534238"/>
              <a:ext cx="1526746" cy="919612"/>
            </a:xfrm>
            <a:custGeom>
              <a:avLst>
                <a:gd name="f1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216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A9D18E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2754A94E-8FA9-BBA0-2EB2-991917CDCE10}"/>
                </a:ext>
              </a:extLst>
            </p:cNvPr>
            <p:cNvSpPr/>
            <p:nvPr/>
          </p:nvSpPr>
          <p:spPr>
            <a:xfrm>
              <a:off x="7220596" y="3642731"/>
              <a:ext cx="1526746" cy="9196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6748"/>
                <a:gd name="f7" fmla="val 919615"/>
                <a:gd name="f8" fmla="val 91962"/>
                <a:gd name="f9" fmla="val 41173"/>
                <a:gd name="f10" fmla="val 1434787"/>
                <a:gd name="f11" fmla="val 1485576"/>
                <a:gd name="f12" fmla="val 1526749"/>
                <a:gd name="f13" fmla="val 337193"/>
                <a:gd name="f14" fmla="val 582423"/>
                <a:gd name="f15" fmla="val 827654"/>
                <a:gd name="f16" fmla="val 878443"/>
                <a:gd name="f17" fmla="val 1485575"/>
                <a:gd name="f18" fmla="val 919616"/>
                <a:gd name="f19" fmla="val 1434786"/>
                <a:gd name="f20" fmla="val 878442"/>
                <a:gd name="f21" fmla="val 827653"/>
                <a:gd name="f22" fmla="+- 0 0 -90"/>
                <a:gd name="f23" fmla="*/ f3 1 1526748"/>
                <a:gd name="f24" fmla="*/ f4 1 919615"/>
                <a:gd name="f25" fmla="+- f7 0 f5"/>
                <a:gd name="f26" fmla="+- f6 0 f5"/>
                <a:gd name="f27" fmla="*/ f22 f0 1"/>
                <a:gd name="f28" fmla="*/ f26 1 1526748"/>
                <a:gd name="f29" fmla="*/ f25 1 919615"/>
                <a:gd name="f30" fmla="*/ 0 f26 1"/>
                <a:gd name="f31" fmla="*/ 91962 f25 1"/>
                <a:gd name="f32" fmla="*/ 91962 f26 1"/>
                <a:gd name="f33" fmla="*/ 0 f25 1"/>
                <a:gd name="f34" fmla="*/ 1434787 f26 1"/>
                <a:gd name="f35" fmla="*/ 1526749 f26 1"/>
                <a:gd name="f36" fmla="*/ 1526748 f26 1"/>
                <a:gd name="f37" fmla="*/ 827654 f25 1"/>
                <a:gd name="f38" fmla="*/ 1434786 f26 1"/>
                <a:gd name="f39" fmla="*/ 919616 f25 1"/>
                <a:gd name="f40" fmla="*/ 919615 f25 1"/>
                <a:gd name="f41" fmla="*/ 827653 f25 1"/>
                <a:gd name="f42" fmla="*/ f27 1 f2"/>
                <a:gd name="f43" fmla="*/ f30 1 1526748"/>
                <a:gd name="f44" fmla="*/ f31 1 919615"/>
                <a:gd name="f45" fmla="*/ f32 1 1526748"/>
                <a:gd name="f46" fmla="*/ f33 1 919615"/>
                <a:gd name="f47" fmla="*/ f34 1 1526748"/>
                <a:gd name="f48" fmla="*/ f35 1 1526748"/>
                <a:gd name="f49" fmla="*/ f36 1 1526748"/>
                <a:gd name="f50" fmla="*/ f37 1 919615"/>
                <a:gd name="f51" fmla="*/ f38 1 1526748"/>
                <a:gd name="f52" fmla="*/ f39 1 919615"/>
                <a:gd name="f53" fmla="*/ f40 1 919615"/>
                <a:gd name="f54" fmla="*/ f41 1 919615"/>
                <a:gd name="f55" fmla="*/ f5 1 f28"/>
                <a:gd name="f56" fmla="*/ f6 1 f28"/>
                <a:gd name="f57" fmla="*/ f5 1 f29"/>
                <a:gd name="f58" fmla="*/ f7 1 f29"/>
                <a:gd name="f59" fmla="+- f42 0 f1"/>
                <a:gd name="f60" fmla="*/ f43 1 f28"/>
                <a:gd name="f61" fmla="*/ f44 1 f29"/>
                <a:gd name="f62" fmla="*/ f45 1 f28"/>
                <a:gd name="f63" fmla="*/ f46 1 f29"/>
                <a:gd name="f64" fmla="*/ f47 1 f28"/>
                <a:gd name="f65" fmla="*/ f48 1 f28"/>
                <a:gd name="f66" fmla="*/ f49 1 f28"/>
                <a:gd name="f67" fmla="*/ f50 1 f29"/>
                <a:gd name="f68" fmla="*/ f51 1 f28"/>
                <a:gd name="f69" fmla="*/ f52 1 f29"/>
                <a:gd name="f70" fmla="*/ f53 1 f29"/>
                <a:gd name="f71" fmla="*/ f54 1 f29"/>
                <a:gd name="f72" fmla="*/ f55 f23 1"/>
                <a:gd name="f73" fmla="*/ f56 f23 1"/>
                <a:gd name="f74" fmla="*/ f58 f24 1"/>
                <a:gd name="f75" fmla="*/ f57 f24 1"/>
                <a:gd name="f76" fmla="*/ f60 f23 1"/>
                <a:gd name="f77" fmla="*/ f61 f24 1"/>
                <a:gd name="f78" fmla="*/ f62 f23 1"/>
                <a:gd name="f79" fmla="*/ f63 f24 1"/>
                <a:gd name="f80" fmla="*/ f64 f23 1"/>
                <a:gd name="f81" fmla="*/ f65 f23 1"/>
                <a:gd name="f82" fmla="*/ f66 f23 1"/>
                <a:gd name="f83" fmla="*/ f67 f24 1"/>
                <a:gd name="f84" fmla="*/ f68 f23 1"/>
                <a:gd name="f85" fmla="*/ f69 f24 1"/>
                <a:gd name="f86" fmla="*/ f70 f24 1"/>
                <a:gd name="f87" fmla="*/ f7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76" y="f77"/>
                </a:cxn>
                <a:cxn ang="f59">
                  <a:pos x="f78" y="f79"/>
                </a:cxn>
                <a:cxn ang="f59">
                  <a:pos x="f80" y="f79"/>
                </a:cxn>
                <a:cxn ang="f59">
                  <a:pos x="f81" y="f77"/>
                </a:cxn>
                <a:cxn ang="f59">
                  <a:pos x="f82" y="f83"/>
                </a:cxn>
                <a:cxn ang="f59">
                  <a:pos x="f84" y="f85"/>
                </a:cxn>
                <a:cxn ang="f59">
                  <a:pos x="f78" y="f86"/>
                </a:cxn>
                <a:cxn ang="f59">
                  <a:pos x="f76" y="f87"/>
                </a:cxn>
                <a:cxn ang="f59">
                  <a:pos x="f76" y="f77"/>
                </a:cxn>
              </a:cxnLst>
              <a:rect l="f72" t="f75" r="f73" b="f74"/>
              <a:pathLst>
                <a:path w="1526748" h="91961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lnTo>
                    <a:pt x="f8" y="f7"/>
                  </a:lnTo>
                  <a:cubicBezTo>
                    <a:pt x="f9" y="f7"/>
                    <a:pt x="f5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 cap="flat">
              <a:solidFill>
                <a:srgbClr val="5B9BD5"/>
              </a:solidFill>
              <a:prstDash val="solid"/>
              <a:miter/>
            </a:ln>
          </p:spPr>
          <p:txBody>
            <a:bodyPr vert="horz" wrap="square" lIns="72658" tIns="72658" rIns="72658" bIns="72658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v-SE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Lokal samverkansgrupp</a:t>
              </a:r>
              <a:br>
                <a:rPr lang="sv-SE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sv-SE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Kan vara på avdelnings- och/eller enhetsnivå</a:t>
              </a:r>
            </a:p>
          </p:txBody>
        </p:sp>
      </p:grpSp>
      <p:sp>
        <p:nvSpPr>
          <p:cNvPr id="21" name="Ellips 1">
            <a:extLst>
              <a:ext uri="{FF2B5EF4-FFF2-40B4-BE49-F238E27FC236}">
                <a16:creationId xmlns:a16="http://schemas.microsoft.com/office/drawing/2014/main" id="{06D81015-B1E4-D126-63EA-F35C4DC995BB}"/>
              </a:ext>
            </a:extLst>
          </p:cNvPr>
          <p:cNvSpPr/>
          <p:nvPr/>
        </p:nvSpPr>
        <p:spPr>
          <a:xfrm>
            <a:off x="4153433" y="4817781"/>
            <a:ext cx="981635" cy="81741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A9D18E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APT</a:t>
            </a:r>
          </a:p>
        </p:txBody>
      </p:sp>
      <p:sp>
        <p:nvSpPr>
          <p:cNvPr id="22" name="Ellips 16">
            <a:extLst>
              <a:ext uri="{FF2B5EF4-FFF2-40B4-BE49-F238E27FC236}">
                <a16:creationId xmlns:a16="http://schemas.microsoft.com/office/drawing/2014/main" id="{AB7F3DE7-AB57-BC63-F010-7EA28B934C71}"/>
              </a:ext>
            </a:extLst>
          </p:cNvPr>
          <p:cNvSpPr/>
          <p:nvPr/>
        </p:nvSpPr>
        <p:spPr>
          <a:xfrm>
            <a:off x="3073097" y="4827995"/>
            <a:ext cx="981635" cy="81741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A9D18E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APT</a:t>
            </a:r>
          </a:p>
        </p:txBody>
      </p:sp>
      <p:sp>
        <p:nvSpPr>
          <p:cNvPr id="23" name="Ellips 17">
            <a:extLst>
              <a:ext uri="{FF2B5EF4-FFF2-40B4-BE49-F238E27FC236}">
                <a16:creationId xmlns:a16="http://schemas.microsoft.com/office/drawing/2014/main" id="{35BF4617-7122-1708-BEBE-5465B82A19C8}"/>
              </a:ext>
            </a:extLst>
          </p:cNvPr>
          <p:cNvSpPr/>
          <p:nvPr/>
        </p:nvSpPr>
        <p:spPr>
          <a:xfrm>
            <a:off x="5228539" y="4817781"/>
            <a:ext cx="981635" cy="81741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A9D18E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APT</a:t>
            </a:r>
          </a:p>
        </p:txBody>
      </p:sp>
      <p:sp>
        <p:nvSpPr>
          <p:cNvPr id="24" name="Ellips 18">
            <a:extLst>
              <a:ext uri="{FF2B5EF4-FFF2-40B4-BE49-F238E27FC236}">
                <a16:creationId xmlns:a16="http://schemas.microsoft.com/office/drawing/2014/main" id="{28639DF5-B64E-64CE-B881-A578A373EDC6}"/>
              </a:ext>
            </a:extLst>
          </p:cNvPr>
          <p:cNvSpPr/>
          <p:nvPr/>
        </p:nvSpPr>
        <p:spPr>
          <a:xfrm>
            <a:off x="6268294" y="4809378"/>
            <a:ext cx="981635" cy="81741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A9D18E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APT</a:t>
            </a:r>
          </a:p>
        </p:txBody>
      </p:sp>
      <p:sp>
        <p:nvSpPr>
          <p:cNvPr id="25" name="Ellips 19">
            <a:extLst>
              <a:ext uri="{FF2B5EF4-FFF2-40B4-BE49-F238E27FC236}">
                <a16:creationId xmlns:a16="http://schemas.microsoft.com/office/drawing/2014/main" id="{97A43314-BFB1-6752-C856-13D2D9AB4C5B}"/>
              </a:ext>
            </a:extLst>
          </p:cNvPr>
          <p:cNvSpPr/>
          <p:nvPr/>
        </p:nvSpPr>
        <p:spPr>
          <a:xfrm>
            <a:off x="7335380" y="4812002"/>
            <a:ext cx="981635" cy="81741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A9D18E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APT</a:t>
            </a:r>
          </a:p>
        </p:txBody>
      </p:sp>
      <p:sp>
        <p:nvSpPr>
          <p:cNvPr id="26" name="Höger klammerparentes 2">
            <a:extLst>
              <a:ext uri="{FF2B5EF4-FFF2-40B4-BE49-F238E27FC236}">
                <a16:creationId xmlns:a16="http://schemas.microsoft.com/office/drawing/2014/main" id="{5D58F0D5-5120-5760-1C59-6A7F272A0EB7}"/>
              </a:ext>
            </a:extLst>
          </p:cNvPr>
          <p:cNvSpPr/>
          <p:nvPr/>
        </p:nvSpPr>
        <p:spPr>
          <a:xfrm>
            <a:off x="8862730" y="1644045"/>
            <a:ext cx="506184" cy="299522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8333"/>
              <a:gd name="f11" fmla="val 50000"/>
              <a:gd name="f12" fmla="+- 0 0 -180"/>
              <a:gd name="f13" fmla="+- 0 0 -270"/>
              <a:gd name="f14" fmla="+- 0 0 -360"/>
              <a:gd name="f15" fmla="abs f4"/>
              <a:gd name="f16" fmla="abs f5"/>
              <a:gd name="f17" fmla="abs f6"/>
              <a:gd name="f18" fmla="+- 2700000 f1 0"/>
              <a:gd name="f19" fmla="*/ f12 f0 1"/>
              <a:gd name="f20" fmla="*/ f13 f0 1"/>
              <a:gd name="f21" fmla="*/ f14 f0 1"/>
              <a:gd name="f22" fmla="?: f15 f4 1"/>
              <a:gd name="f23" fmla="?: f16 f5 1"/>
              <a:gd name="f24" fmla="?: f17 f6 1"/>
              <a:gd name="f25" fmla="+- f18 0 f1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f1 0"/>
              <a:gd name="f34" fmla="+- f26 0 f1"/>
              <a:gd name="f35" fmla="+- f27 0 f1"/>
              <a:gd name="f36" fmla="+- f28 0 f1"/>
              <a:gd name="f37" fmla="min f30 f29"/>
              <a:gd name="f38" fmla="*/ f31 1 f24"/>
              <a:gd name="f39" fmla="*/ f32 1 f24"/>
              <a:gd name="f40" fmla="*/ f33 f8 1"/>
              <a:gd name="f41" fmla="val f38"/>
              <a:gd name="f42" fmla="val f39"/>
              <a:gd name="f43" fmla="*/ f40 1 f0"/>
              <a:gd name="f44" fmla="*/ f7 f37 1"/>
              <a:gd name="f45" fmla="+- f42 0 f7"/>
              <a:gd name="f46" fmla="+- f41 0 f7"/>
              <a:gd name="f47" fmla="+- 0 0 f43"/>
              <a:gd name="f48" fmla="*/ f41 f37 1"/>
              <a:gd name="f49" fmla="*/ f42 f37 1"/>
              <a:gd name="f50" fmla="*/ f46 1 2"/>
              <a:gd name="f51" fmla="min f46 f45"/>
              <a:gd name="f52" fmla="*/ f45 f11 1"/>
              <a:gd name="f53" fmla="+- 0 0 f47"/>
              <a:gd name="f54" fmla="+- f7 f50 0"/>
              <a:gd name="f55" fmla="*/ f51 f10 1"/>
              <a:gd name="f56" fmla="*/ f52 1 100000"/>
              <a:gd name="f57" fmla="*/ f53 f0 1"/>
              <a:gd name="f58" fmla="*/ f50 f37 1"/>
              <a:gd name="f59" fmla="*/ f55 1 100000"/>
              <a:gd name="f60" fmla="*/ f57 1 f8"/>
              <a:gd name="f61" fmla="*/ f54 f37 1"/>
              <a:gd name="f62" fmla="*/ f56 f37 1"/>
              <a:gd name="f63" fmla="+- f60 0 f1"/>
              <a:gd name="f64" fmla="+- f56 0 f59"/>
              <a:gd name="f65" fmla="+- f42 0 f59"/>
              <a:gd name="f66" fmla="*/ f59 f37 1"/>
              <a:gd name="f67" fmla="cos 1 f63"/>
              <a:gd name="f68" fmla="sin 1 f63"/>
              <a:gd name="f69" fmla="*/ f64 f37 1"/>
              <a:gd name="f70" fmla="*/ f65 f37 1"/>
              <a:gd name="f71" fmla="+- 0 0 f67"/>
              <a:gd name="f72" fmla="+- 0 0 f68"/>
              <a:gd name="f73" fmla="+- 0 0 f71"/>
              <a:gd name="f74" fmla="+- 0 0 f72"/>
              <a:gd name="f75" fmla="val f73"/>
              <a:gd name="f76" fmla="val f74"/>
              <a:gd name="f77" fmla="*/ f75 f50 1"/>
              <a:gd name="f78" fmla="*/ f76 f59 1"/>
              <a:gd name="f79" fmla="+- f7 f77 0"/>
              <a:gd name="f80" fmla="+- f59 0 f78"/>
              <a:gd name="f81" fmla="+- f42 f78 0"/>
              <a:gd name="f82" fmla="+- f81 0 f59"/>
              <a:gd name="f83" fmla="*/ f80 f37 1"/>
              <a:gd name="f84" fmla="*/ f79 f37 1"/>
              <a:gd name="f85" fmla="*/ f8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44" y="f44"/>
              </a:cxn>
              <a:cxn ang="f35">
                <a:pos x="f48" y="f62"/>
              </a:cxn>
              <a:cxn ang="f36">
                <a:pos x="f44" y="f49"/>
              </a:cxn>
            </a:cxnLst>
            <a:rect l="f44" t="f83" r="f84" b="f85"/>
            <a:pathLst>
              <a:path stroke="0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  <a:close/>
              </a:path>
              <a:path fill="none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</a:path>
            </a:pathLst>
          </a:custGeom>
          <a:noFill/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7" name="textruta 4">
            <a:extLst>
              <a:ext uri="{FF2B5EF4-FFF2-40B4-BE49-F238E27FC236}">
                <a16:creationId xmlns:a16="http://schemas.microsoft.com/office/drawing/2014/main" id="{BD6C2FAC-5283-881B-83BC-B35ADB134485}"/>
              </a:ext>
            </a:extLst>
          </p:cNvPr>
          <p:cNvSpPr txBox="1"/>
          <p:nvPr/>
        </p:nvSpPr>
        <p:spPr>
          <a:xfrm>
            <a:off x="9309314" y="3139958"/>
            <a:ext cx="208926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Partsförhållande</a:t>
            </a:r>
          </a:p>
        </p:txBody>
      </p:sp>
      <p:sp>
        <p:nvSpPr>
          <p:cNvPr id="28" name="Höger klammerparentes 13">
            <a:extLst>
              <a:ext uri="{FF2B5EF4-FFF2-40B4-BE49-F238E27FC236}">
                <a16:creationId xmlns:a16="http://schemas.microsoft.com/office/drawing/2014/main" id="{EACDE5C5-AC02-7559-34B9-DD8E5E4CBC14}"/>
              </a:ext>
            </a:extLst>
          </p:cNvPr>
          <p:cNvSpPr/>
          <p:nvPr/>
        </p:nvSpPr>
        <p:spPr>
          <a:xfrm>
            <a:off x="8898721" y="4838026"/>
            <a:ext cx="506184" cy="84547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8333"/>
              <a:gd name="f11" fmla="val 50000"/>
              <a:gd name="f12" fmla="+- 0 0 -180"/>
              <a:gd name="f13" fmla="+- 0 0 -270"/>
              <a:gd name="f14" fmla="+- 0 0 -360"/>
              <a:gd name="f15" fmla="abs f4"/>
              <a:gd name="f16" fmla="abs f5"/>
              <a:gd name="f17" fmla="abs f6"/>
              <a:gd name="f18" fmla="+- 2700000 f1 0"/>
              <a:gd name="f19" fmla="*/ f12 f0 1"/>
              <a:gd name="f20" fmla="*/ f13 f0 1"/>
              <a:gd name="f21" fmla="*/ f14 f0 1"/>
              <a:gd name="f22" fmla="?: f15 f4 1"/>
              <a:gd name="f23" fmla="?: f16 f5 1"/>
              <a:gd name="f24" fmla="?: f17 f6 1"/>
              <a:gd name="f25" fmla="+- f18 0 f1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f1 0"/>
              <a:gd name="f34" fmla="+- f26 0 f1"/>
              <a:gd name="f35" fmla="+- f27 0 f1"/>
              <a:gd name="f36" fmla="+- f28 0 f1"/>
              <a:gd name="f37" fmla="min f30 f29"/>
              <a:gd name="f38" fmla="*/ f31 1 f24"/>
              <a:gd name="f39" fmla="*/ f32 1 f24"/>
              <a:gd name="f40" fmla="*/ f33 f8 1"/>
              <a:gd name="f41" fmla="val f38"/>
              <a:gd name="f42" fmla="val f39"/>
              <a:gd name="f43" fmla="*/ f40 1 f0"/>
              <a:gd name="f44" fmla="*/ f7 f37 1"/>
              <a:gd name="f45" fmla="+- f42 0 f7"/>
              <a:gd name="f46" fmla="+- f41 0 f7"/>
              <a:gd name="f47" fmla="+- 0 0 f43"/>
              <a:gd name="f48" fmla="*/ f41 f37 1"/>
              <a:gd name="f49" fmla="*/ f42 f37 1"/>
              <a:gd name="f50" fmla="*/ f46 1 2"/>
              <a:gd name="f51" fmla="min f46 f45"/>
              <a:gd name="f52" fmla="*/ f45 f11 1"/>
              <a:gd name="f53" fmla="+- 0 0 f47"/>
              <a:gd name="f54" fmla="+- f7 f50 0"/>
              <a:gd name="f55" fmla="*/ f51 f10 1"/>
              <a:gd name="f56" fmla="*/ f52 1 100000"/>
              <a:gd name="f57" fmla="*/ f53 f0 1"/>
              <a:gd name="f58" fmla="*/ f50 f37 1"/>
              <a:gd name="f59" fmla="*/ f55 1 100000"/>
              <a:gd name="f60" fmla="*/ f57 1 f8"/>
              <a:gd name="f61" fmla="*/ f54 f37 1"/>
              <a:gd name="f62" fmla="*/ f56 f37 1"/>
              <a:gd name="f63" fmla="+- f60 0 f1"/>
              <a:gd name="f64" fmla="+- f56 0 f59"/>
              <a:gd name="f65" fmla="+- f42 0 f59"/>
              <a:gd name="f66" fmla="*/ f59 f37 1"/>
              <a:gd name="f67" fmla="cos 1 f63"/>
              <a:gd name="f68" fmla="sin 1 f63"/>
              <a:gd name="f69" fmla="*/ f64 f37 1"/>
              <a:gd name="f70" fmla="*/ f65 f37 1"/>
              <a:gd name="f71" fmla="+- 0 0 f67"/>
              <a:gd name="f72" fmla="+- 0 0 f68"/>
              <a:gd name="f73" fmla="+- 0 0 f71"/>
              <a:gd name="f74" fmla="+- 0 0 f72"/>
              <a:gd name="f75" fmla="val f73"/>
              <a:gd name="f76" fmla="val f74"/>
              <a:gd name="f77" fmla="*/ f75 f50 1"/>
              <a:gd name="f78" fmla="*/ f76 f59 1"/>
              <a:gd name="f79" fmla="+- f7 f77 0"/>
              <a:gd name="f80" fmla="+- f59 0 f78"/>
              <a:gd name="f81" fmla="+- f42 f78 0"/>
              <a:gd name="f82" fmla="+- f81 0 f59"/>
              <a:gd name="f83" fmla="*/ f80 f37 1"/>
              <a:gd name="f84" fmla="*/ f79 f37 1"/>
              <a:gd name="f85" fmla="*/ f8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44" y="f44"/>
              </a:cxn>
              <a:cxn ang="f35">
                <a:pos x="f48" y="f62"/>
              </a:cxn>
              <a:cxn ang="f36">
                <a:pos x="f44" y="f49"/>
              </a:cxn>
            </a:cxnLst>
            <a:rect l="f44" t="f83" r="f84" b="f85"/>
            <a:pathLst>
              <a:path stroke="0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  <a:close/>
              </a:path>
              <a:path fill="none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</a:path>
            </a:pathLst>
          </a:custGeom>
          <a:noFill/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textruta 14">
            <a:extLst>
              <a:ext uri="{FF2B5EF4-FFF2-40B4-BE49-F238E27FC236}">
                <a16:creationId xmlns:a16="http://schemas.microsoft.com/office/drawing/2014/main" id="{1896D93C-3295-2B55-4654-F736B56F864B}"/>
              </a:ext>
            </a:extLst>
          </p:cNvPr>
          <p:cNvSpPr txBox="1"/>
          <p:nvPr/>
        </p:nvSpPr>
        <p:spPr>
          <a:xfrm>
            <a:off x="9454795" y="4878159"/>
            <a:ext cx="208926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Alla medarbetare på arbetsplatsen</a:t>
            </a:r>
          </a:p>
        </p:txBody>
      </p:sp>
      <p:sp>
        <p:nvSpPr>
          <p:cNvPr id="30" name="textruta 15">
            <a:extLst>
              <a:ext uri="{FF2B5EF4-FFF2-40B4-BE49-F238E27FC236}">
                <a16:creationId xmlns:a16="http://schemas.microsoft.com/office/drawing/2014/main" id="{E4195537-50F5-E833-9094-D3DDD4F67A10}"/>
              </a:ext>
            </a:extLst>
          </p:cNvPr>
          <p:cNvSpPr txBox="1"/>
          <p:nvPr/>
        </p:nvSpPr>
        <p:spPr>
          <a:xfrm>
            <a:off x="9431542" y="5893143"/>
            <a:ext cx="2789962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Dialog mellan chef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och medarbetare</a:t>
            </a:r>
          </a:p>
        </p:txBody>
      </p:sp>
      <p:pic>
        <p:nvPicPr>
          <p:cNvPr id="31" name="Bildobjekt 5">
            <a:extLst>
              <a:ext uri="{FF2B5EF4-FFF2-40B4-BE49-F238E27FC236}">
                <a16:creationId xmlns:a16="http://schemas.microsoft.com/office/drawing/2014/main" id="{B8332FE5-7D3E-1E72-9718-99DC3DDE0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352" y="5888864"/>
            <a:ext cx="1402579" cy="8174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2" name="Pil: vänster-höger 6">
            <a:extLst>
              <a:ext uri="{FF2B5EF4-FFF2-40B4-BE49-F238E27FC236}">
                <a16:creationId xmlns:a16="http://schemas.microsoft.com/office/drawing/2014/main" id="{8EFAB721-6839-B50F-280A-9CDAA1CFCFA7}"/>
              </a:ext>
            </a:extLst>
          </p:cNvPr>
          <p:cNvSpPr/>
          <p:nvPr/>
        </p:nvSpPr>
        <p:spPr>
          <a:xfrm rot="5400013">
            <a:off x="-534696" y="2502887"/>
            <a:ext cx="4039444" cy="23217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2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0 0 f43"/>
              <a:gd name="f46" fmla="+- f40 f43 0"/>
              <a:gd name="f47" fmla="*/ f40 f26 1"/>
              <a:gd name="f48" fmla="*/ f41 f26 1"/>
              <a:gd name="f49" fmla="+- f29 0 f44"/>
              <a:gd name="f50" fmla="*/ f45 f44 1"/>
              <a:gd name="f51" fmla="*/ f45 f26 1"/>
              <a:gd name="f52" fmla="*/ f46 f26 1"/>
              <a:gd name="f53" fmla="*/ f44 f26 1"/>
              <a:gd name="f54" fmla="*/ f50 1 f36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5" y="f31"/>
              </a:cxn>
              <a:cxn ang="f24">
                <a:pos x="f48" y="f51"/>
              </a:cxn>
              <a:cxn ang="f24">
                <a:pos x="f53" y="f31"/>
              </a:cxn>
              <a:cxn ang="f25">
                <a:pos x="f53" y="f35"/>
              </a:cxn>
              <a:cxn ang="f25">
                <a:pos x="f48" y="f52"/>
              </a:cxn>
              <a:cxn ang="f25">
                <a:pos x="f55" y="f35"/>
              </a:cxn>
            </a:cxnLst>
            <a:rect l="f58" t="f51" r="f59" b="f52"/>
            <a:pathLst>
              <a:path>
                <a:moveTo>
                  <a:pt x="f31" y="f47"/>
                </a:moveTo>
                <a:lnTo>
                  <a:pt x="f53" y="f31"/>
                </a:lnTo>
                <a:lnTo>
                  <a:pt x="f53" y="f51"/>
                </a:lnTo>
                <a:lnTo>
                  <a:pt x="f55" y="f51"/>
                </a:lnTo>
                <a:lnTo>
                  <a:pt x="f55" y="f31"/>
                </a:lnTo>
                <a:lnTo>
                  <a:pt x="f34" y="f47"/>
                </a:lnTo>
                <a:lnTo>
                  <a:pt x="f55" y="f35"/>
                </a:lnTo>
                <a:lnTo>
                  <a:pt x="f55" y="f52"/>
                </a:lnTo>
                <a:lnTo>
                  <a:pt x="f53" y="f52"/>
                </a:lnTo>
                <a:lnTo>
                  <a:pt x="f53" y="f35"/>
                </a:lnTo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0000"/>
            </a:solidFill>
            <a:prstDash val="solid"/>
            <a:miter/>
          </a:ln>
        </p:spPr>
        <p:txBody>
          <a:bodyPr vert="vert270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Information och kommunika-tion mellan olika samverkans-nivåer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761379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16">
            <a:extLst>
              <a:ext uri="{FF2B5EF4-FFF2-40B4-BE49-F238E27FC236}">
                <a16:creationId xmlns:a16="http://schemas.microsoft.com/office/drawing/2014/main" id="{799611FD-7C29-8C08-7ABD-A41F72218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05859" y="2285396"/>
            <a:ext cx="6019330" cy="3783576"/>
          </a:xfrm>
        </p:spPr>
      </p:pic>
      <p:grpSp>
        <p:nvGrpSpPr>
          <p:cNvPr id="3" name="Platshållare för innehåll 2">
            <a:extLst>
              <a:ext uri="{FF2B5EF4-FFF2-40B4-BE49-F238E27FC236}">
                <a16:creationId xmlns:a16="http://schemas.microsoft.com/office/drawing/2014/main" id="{1F6BBE44-7BB7-7509-4621-34FD3A1F9255}"/>
              </a:ext>
            </a:extLst>
          </p:cNvPr>
          <p:cNvGrpSpPr/>
          <p:nvPr/>
        </p:nvGrpSpPr>
        <p:grpSpPr>
          <a:xfrm>
            <a:off x="648931" y="2439966"/>
            <a:ext cx="3505489" cy="3782278"/>
            <a:chOff x="648931" y="2439966"/>
            <a:chExt cx="3505489" cy="3782278"/>
          </a:xfrm>
        </p:grpSpPr>
        <p:sp>
          <p:nvSpPr>
            <p:cNvPr id="4" name="Frihandsfigur: Form 3">
              <a:extLst>
                <a:ext uri="{FF2B5EF4-FFF2-40B4-BE49-F238E27FC236}">
                  <a16:creationId xmlns:a16="http://schemas.microsoft.com/office/drawing/2014/main" id="{4D7B51BE-E76C-97A1-C659-4178DB432FD1}"/>
                </a:ext>
              </a:extLst>
            </p:cNvPr>
            <p:cNvSpPr/>
            <p:nvPr/>
          </p:nvSpPr>
          <p:spPr>
            <a:xfrm>
              <a:off x="648931" y="2439966"/>
              <a:ext cx="3505489" cy="796268"/>
            </a:xfrm>
            <a:custGeom>
              <a:avLst>
                <a:gd name="f1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216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70AD47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5" name="Rektangel 4" descr="Handskakning">
              <a:extLst>
                <a:ext uri="{FF2B5EF4-FFF2-40B4-BE49-F238E27FC236}">
                  <a16:creationId xmlns:a16="http://schemas.microsoft.com/office/drawing/2014/main" id="{0A302E91-4104-B4DF-096C-EA41B020A450}"/>
                </a:ext>
              </a:extLst>
            </p:cNvPr>
            <p:cNvSpPr/>
            <p:nvPr/>
          </p:nvSpPr>
          <p:spPr>
            <a:xfrm>
              <a:off x="889802" y="2619134"/>
              <a:ext cx="437942" cy="437942"/>
            </a:xfrm>
            <a:prstGeom prst="rect">
              <a:avLst/>
            </a:prstGeom>
            <a:blipFill>
              <a:blip r:embed="rId4">
                <a:alphaModFix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FB7D9634-C9B7-B0E7-05FF-E7B1B4AF7536}"/>
                </a:ext>
              </a:extLst>
            </p:cNvPr>
            <p:cNvSpPr/>
            <p:nvPr/>
          </p:nvSpPr>
          <p:spPr>
            <a:xfrm>
              <a:off x="1568616" y="2439966"/>
              <a:ext cx="2585804" cy="7962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85803"/>
                <a:gd name="f7" fmla="val 796268"/>
                <a:gd name="f8" fmla="+- 0 0 -90"/>
                <a:gd name="f9" fmla="*/ f3 1 2585803"/>
                <a:gd name="f10" fmla="*/ f4 1 796268"/>
                <a:gd name="f11" fmla="+- f7 0 f5"/>
                <a:gd name="f12" fmla="+- f6 0 f5"/>
                <a:gd name="f13" fmla="*/ f8 f0 1"/>
                <a:gd name="f14" fmla="*/ f12 1 2585803"/>
                <a:gd name="f15" fmla="*/ f11 1 796268"/>
                <a:gd name="f16" fmla="*/ 0 f12 1"/>
                <a:gd name="f17" fmla="*/ 0 f11 1"/>
                <a:gd name="f18" fmla="*/ 2585803 f12 1"/>
                <a:gd name="f19" fmla="*/ 796268 f11 1"/>
                <a:gd name="f20" fmla="*/ f13 1 f2"/>
                <a:gd name="f21" fmla="*/ f16 1 2585803"/>
                <a:gd name="f22" fmla="*/ f17 1 796268"/>
                <a:gd name="f23" fmla="*/ f18 1 2585803"/>
                <a:gd name="f24" fmla="*/ f19 1 796268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585803" h="796268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4271" tIns="84271" rIns="84271" bIns="84271" anchor="ctr" anchorCtr="0" compatLnSpc="1">
              <a:noAutofit/>
            </a:bodyPr>
            <a:lstStyle/>
            <a:p>
              <a:pPr marL="0" marR="0" lvl="0" indent="0" algn="l" defTabSz="71120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• Tillit och respekt </a:t>
              </a:r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32273510-485F-F888-1E52-3C821779A2E1}"/>
                </a:ext>
              </a:extLst>
            </p:cNvPr>
            <p:cNvSpPr/>
            <p:nvPr/>
          </p:nvSpPr>
          <p:spPr>
            <a:xfrm>
              <a:off x="648931" y="3435309"/>
              <a:ext cx="3505489" cy="796268"/>
            </a:xfrm>
            <a:custGeom>
              <a:avLst>
                <a:gd name="f1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216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70AD47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8" name="Rektangel 7" descr="Scales of Justice">
              <a:extLst>
                <a:ext uri="{FF2B5EF4-FFF2-40B4-BE49-F238E27FC236}">
                  <a16:creationId xmlns:a16="http://schemas.microsoft.com/office/drawing/2014/main" id="{CB371C3A-DA7E-66D9-C0F3-1C6C06118235}"/>
                </a:ext>
              </a:extLst>
            </p:cNvPr>
            <p:cNvSpPr/>
            <p:nvPr/>
          </p:nvSpPr>
          <p:spPr>
            <a:xfrm>
              <a:off x="889802" y="3614467"/>
              <a:ext cx="437942" cy="437942"/>
            </a:xfrm>
            <a:prstGeom prst="rect">
              <a:avLst/>
            </a:prstGeom>
            <a:blipFill>
              <a:blip r:embed="rId6">
                <a:alphaModFix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18331D38-31FF-8AE9-D937-077658316BFD}"/>
                </a:ext>
              </a:extLst>
            </p:cNvPr>
            <p:cNvSpPr/>
            <p:nvPr/>
          </p:nvSpPr>
          <p:spPr>
            <a:xfrm>
              <a:off x="1568616" y="3435309"/>
              <a:ext cx="2585804" cy="7962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85803"/>
                <a:gd name="f7" fmla="val 796268"/>
                <a:gd name="f8" fmla="+- 0 0 -90"/>
                <a:gd name="f9" fmla="*/ f3 1 2585803"/>
                <a:gd name="f10" fmla="*/ f4 1 796268"/>
                <a:gd name="f11" fmla="+- f7 0 f5"/>
                <a:gd name="f12" fmla="+- f6 0 f5"/>
                <a:gd name="f13" fmla="*/ f8 f0 1"/>
                <a:gd name="f14" fmla="*/ f12 1 2585803"/>
                <a:gd name="f15" fmla="*/ f11 1 796268"/>
                <a:gd name="f16" fmla="*/ 0 f12 1"/>
                <a:gd name="f17" fmla="*/ 0 f11 1"/>
                <a:gd name="f18" fmla="*/ 2585803 f12 1"/>
                <a:gd name="f19" fmla="*/ 796268 f11 1"/>
                <a:gd name="f20" fmla="*/ f13 1 f2"/>
                <a:gd name="f21" fmla="*/ f16 1 2585803"/>
                <a:gd name="f22" fmla="*/ f17 1 796268"/>
                <a:gd name="f23" fmla="*/ f18 1 2585803"/>
                <a:gd name="f24" fmla="*/ f19 1 796268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585803" h="796268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4271" tIns="84271" rIns="84271" bIns="84271" anchor="ctr" anchorCtr="0" compatLnSpc="1">
              <a:noAutofit/>
            </a:bodyPr>
            <a:lstStyle/>
            <a:p>
              <a:pPr marL="0" marR="0" lvl="0" indent="0" algn="l" defTabSz="71120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• Rättigheter och skyldigheter </a:t>
              </a:r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C819F172-8569-D42E-5819-B47BF9EF05EA}"/>
                </a:ext>
              </a:extLst>
            </p:cNvPr>
            <p:cNvSpPr/>
            <p:nvPr/>
          </p:nvSpPr>
          <p:spPr>
            <a:xfrm>
              <a:off x="648931" y="4430642"/>
              <a:ext cx="3505489" cy="796268"/>
            </a:xfrm>
            <a:custGeom>
              <a:avLst>
                <a:gd name="f1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216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70AD47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1" name="Rektangel 10" descr="Magnifying glass">
              <a:extLst>
                <a:ext uri="{FF2B5EF4-FFF2-40B4-BE49-F238E27FC236}">
                  <a16:creationId xmlns:a16="http://schemas.microsoft.com/office/drawing/2014/main" id="{E9B864C7-112A-3F38-02FB-B6C16178791C}"/>
                </a:ext>
              </a:extLst>
            </p:cNvPr>
            <p:cNvSpPr/>
            <p:nvPr/>
          </p:nvSpPr>
          <p:spPr>
            <a:xfrm>
              <a:off x="889802" y="4609801"/>
              <a:ext cx="437942" cy="437942"/>
            </a:xfrm>
            <a:prstGeom prst="rect">
              <a:avLst/>
            </a:prstGeom>
            <a:blipFill>
              <a:blip r:embed="rId8">
                <a:alphaModFix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E6D6172E-10F8-5A28-08AA-70A254631DC5}"/>
                </a:ext>
              </a:extLst>
            </p:cNvPr>
            <p:cNvSpPr/>
            <p:nvPr/>
          </p:nvSpPr>
          <p:spPr>
            <a:xfrm>
              <a:off x="1568616" y="4430642"/>
              <a:ext cx="2585804" cy="7962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85803"/>
                <a:gd name="f7" fmla="val 796268"/>
                <a:gd name="f8" fmla="+- 0 0 -90"/>
                <a:gd name="f9" fmla="*/ f3 1 2585803"/>
                <a:gd name="f10" fmla="*/ f4 1 796268"/>
                <a:gd name="f11" fmla="+- f7 0 f5"/>
                <a:gd name="f12" fmla="+- f6 0 f5"/>
                <a:gd name="f13" fmla="*/ f8 f0 1"/>
                <a:gd name="f14" fmla="*/ f12 1 2585803"/>
                <a:gd name="f15" fmla="*/ f11 1 796268"/>
                <a:gd name="f16" fmla="*/ 0 f12 1"/>
                <a:gd name="f17" fmla="*/ 0 f11 1"/>
                <a:gd name="f18" fmla="*/ 2585803 f12 1"/>
                <a:gd name="f19" fmla="*/ 796268 f11 1"/>
                <a:gd name="f20" fmla="*/ f13 1 f2"/>
                <a:gd name="f21" fmla="*/ f16 1 2585803"/>
                <a:gd name="f22" fmla="*/ f17 1 796268"/>
                <a:gd name="f23" fmla="*/ f18 1 2585803"/>
                <a:gd name="f24" fmla="*/ f19 1 796268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585803" h="796268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4271" tIns="84271" rIns="84271" bIns="84271" anchor="ctr" anchorCtr="0" compatLnSpc="1">
              <a:noAutofit/>
            </a:bodyPr>
            <a:lstStyle/>
            <a:p>
              <a:pPr marL="0" marR="0" lvl="0" indent="0" algn="l" defTabSz="71120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• Insyn och transparens som ökar förståelsen </a:t>
              </a:r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CAE61AC1-731F-1FC6-BD13-362509E68194}"/>
                </a:ext>
              </a:extLst>
            </p:cNvPr>
            <p:cNvSpPr/>
            <p:nvPr/>
          </p:nvSpPr>
          <p:spPr>
            <a:xfrm>
              <a:off x="648931" y="5425976"/>
              <a:ext cx="3505489" cy="796268"/>
            </a:xfrm>
            <a:custGeom>
              <a:avLst>
                <a:gd name="f1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216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70AD47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4" name="Rektangel 13" descr="Chatt">
              <a:extLst>
                <a:ext uri="{FF2B5EF4-FFF2-40B4-BE49-F238E27FC236}">
                  <a16:creationId xmlns:a16="http://schemas.microsoft.com/office/drawing/2014/main" id="{82799F22-5CDC-2419-2865-6375A42264A5}"/>
                </a:ext>
              </a:extLst>
            </p:cNvPr>
            <p:cNvSpPr/>
            <p:nvPr/>
          </p:nvSpPr>
          <p:spPr>
            <a:xfrm>
              <a:off x="889802" y="5605134"/>
              <a:ext cx="437942" cy="437942"/>
            </a:xfrm>
            <a:prstGeom prst="rect">
              <a:avLst/>
            </a:prstGeom>
            <a:blipFill>
              <a:blip r:embed="rId10">
                <a:alphaModFix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73F931E2-0DCB-02B1-34A5-79BE6D3BDF82}"/>
                </a:ext>
              </a:extLst>
            </p:cNvPr>
            <p:cNvSpPr/>
            <p:nvPr/>
          </p:nvSpPr>
          <p:spPr>
            <a:xfrm>
              <a:off x="1568616" y="5425976"/>
              <a:ext cx="2585804" cy="7962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85803"/>
                <a:gd name="f7" fmla="val 796268"/>
                <a:gd name="f8" fmla="+- 0 0 -90"/>
                <a:gd name="f9" fmla="*/ f3 1 2585803"/>
                <a:gd name="f10" fmla="*/ f4 1 796268"/>
                <a:gd name="f11" fmla="+- f7 0 f5"/>
                <a:gd name="f12" fmla="+- f6 0 f5"/>
                <a:gd name="f13" fmla="*/ f8 f0 1"/>
                <a:gd name="f14" fmla="*/ f12 1 2585803"/>
                <a:gd name="f15" fmla="*/ f11 1 796268"/>
                <a:gd name="f16" fmla="*/ 0 f12 1"/>
                <a:gd name="f17" fmla="*/ 0 f11 1"/>
                <a:gd name="f18" fmla="*/ 2585803 f12 1"/>
                <a:gd name="f19" fmla="*/ 796268 f11 1"/>
                <a:gd name="f20" fmla="*/ f13 1 f2"/>
                <a:gd name="f21" fmla="*/ f16 1 2585803"/>
                <a:gd name="f22" fmla="*/ f17 1 796268"/>
                <a:gd name="f23" fmla="*/ f18 1 2585803"/>
                <a:gd name="f24" fmla="*/ f19 1 796268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585803" h="796268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4271" tIns="84271" rIns="84271" bIns="84271" anchor="ctr" anchorCtr="0" compatLnSpc="1">
              <a:noAutofit/>
            </a:bodyPr>
            <a:lstStyle/>
            <a:p>
              <a:pPr marL="0" marR="0" lvl="0" indent="0" algn="l" defTabSz="71120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• </a:t>
              </a:r>
              <a:r>
                <a:rPr lang="en-US" sz="1600" b="0" i="0" u="none" strike="noStrike" kern="1200" cap="none" spc="0" baseline="0" err="1">
                  <a:solidFill>
                    <a:srgbClr val="FFFFFF"/>
                  </a:solidFill>
                  <a:uFillTx/>
                  <a:latin typeface="Calibri"/>
                </a:rPr>
                <a:t>Delaktighet</a:t>
              </a:r>
              <a:r>
                <a:rPr lang="en-US" sz="16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 och </a:t>
              </a:r>
              <a:r>
                <a:rPr lang="en-US" sz="1600" b="0" i="0" u="none" strike="noStrike" kern="1200" cap="none" spc="0" baseline="0" err="1">
                  <a:solidFill>
                    <a:srgbClr val="FFFFFF"/>
                  </a:solidFill>
                  <a:uFillTx/>
                  <a:latin typeface="Calibri"/>
                </a:rPr>
                <a:t>inflytande</a:t>
              </a:r>
              <a:r>
                <a:rPr lang="en-US" sz="16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 </a:t>
              </a:r>
              <a:r>
                <a:rPr lang="en-US" sz="1600" b="0" i="0" u="none" strike="noStrike" kern="1200" cap="none" spc="0" baseline="0" err="1">
                  <a:solidFill>
                    <a:srgbClr val="FFFFFF"/>
                  </a:solidFill>
                  <a:uFillTx/>
                  <a:latin typeface="Calibri"/>
                </a:rPr>
                <a:t>tidigt</a:t>
              </a:r>
              <a:r>
                <a:rPr lang="en-US" sz="16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 i </a:t>
              </a:r>
              <a:r>
                <a:rPr lang="en-US" sz="1600" b="0" i="0" u="none" strike="noStrike" kern="1200" cap="none" spc="0" baseline="0" err="1">
                  <a:solidFill>
                    <a:srgbClr val="FFFFFF"/>
                  </a:solidFill>
                  <a:uFillTx/>
                  <a:latin typeface="Calibri"/>
                </a:rPr>
                <a:t>processen</a:t>
              </a:r>
              <a:r>
                <a:rPr lang="en-US" sz="16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 </a:t>
              </a: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7EC2B190-4BEA-C5E4-09B1-D607819714C4}"/>
              </a:ext>
            </a:extLst>
          </p:cNvPr>
          <p:cNvSpPr txBox="1"/>
          <p:nvPr/>
        </p:nvSpPr>
        <p:spPr>
          <a:xfrm>
            <a:off x="648931" y="300078"/>
            <a:ext cx="9550474" cy="16223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 lnSpcReduction="10000"/>
          </a:bodyPr>
          <a:lstStyle/>
          <a:p>
            <a:pPr hangingPunct="0"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3200" kern="0">
                <a:solidFill>
                  <a:srgbClr val="000000"/>
                </a:solidFill>
                <a:latin typeface="Calibri Light"/>
                <a:cs typeface="Helvetica"/>
              </a:rPr>
              <a:t>Samverkansavtal</a:t>
            </a:r>
            <a:r>
              <a:rPr lang="sv-SE" sz="3200" i="0" u="none" strike="noStrike" kern="0" cap="none" spc="0" baseline="0">
                <a:solidFill>
                  <a:srgbClr val="000000"/>
                </a:solidFill>
                <a:uFillTx/>
                <a:latin typeface="Calibri Light"/>
                <a:cs typeface="Helvetica"/>
              </a:rPr>
              <a:t> och friskfaktorer </a:t>
            </a:r>
          </a:p>
          <a:p>
            <a:pPr hangingPunct="0"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3200" i="0" u="none" strike="noStrike" kern="0" cap="none" spc="0" baseline="0">
                <a:solidFill>
                  <a:srgbClr val="000000"/>
                </a:solidFill>
                <a:uFillTx/>
                <a:latin typeface="Calibri Light"/>
                <a:cs typeface="Helvetica"/>
              </a:rPr>
              <a:t>ger en attraktiv arbetsplats och verksamhet med kvalitet</a:t>
            </a:r>
          </a:p>
          <a:p>
            <a:pPr hangingPunct="0"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3200" kern="0">
                <a:solidFill>
                  <a:srgbClr val="000000"/>
                </a:solidFill>
                <a:latin typeface="Calibri Light"/>
                <a:cs typeface="Helvetica"/>
              </a:rPr>
              <a:t>= bättre välfärd</a:t>
            </a:r>
            <a:endParaRPr lang="sv-S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CA0A4D-7F27-226B-EAAA-12F754FD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6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Samverkansavtal och friskfaktorer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495C2C-0E47-C53F-6411-FAA7C46F2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Stärker</a:t>
            </a:r>
            <a:r>
              <a:rPr lang="en-US" sz="2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varandra</a:t>
            </a:r>
            <a:endParaRPr lang="en-US" sz="24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 </a:t>
            </a:r>
            <a:r>
              <a:rPr lang="en-US" sz="24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en-US" sz="2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</a:t>
            </a:r>
            <a:r>
              <a:rPr lang="en-US" sz="2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alla</a:t>
            </a:r>
            <a:r>
              <a:rPr lang="en-US" sz="2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24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organisationen</a:t>
            </a:r>
            <a:endParaRPr lang="en-US" sz="24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Tillsammans</a:t>
            </a:r>
            <a:r>
              <a:rPr lang="en-US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för </a:t>
            </a:r>
            <a:r>
              <a:rPr lang="en-US" sz="24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hållbart</a:t>
            </a:r>
            <a:r>
              <a:rPr lang="en-US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arbetsliv</a:t>
            </a:r>
            <a:r>
              <a:rPr lang="en-US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och </a:t>
            </a:r>
            <a:r>
              <a:rPr lang="en-US" sz="24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bättre</a:t>
            </a:r>
            <a:r>
              <a:rPr lang="en-US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välfärd</a:t>
            </a:r>
            <a:endParaRPr lang="en-US" sz="24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DFBCB970-1E44-65BB-2833-F544B31D712A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4" r="1890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028802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2CBE16-60D0-1A24-E907-41A3DE759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74F1F1-5183-7759-0B85-08D9203A4DC5}"/>
              </a:ext>
            </a:extLst>
          </p:cNvPr>
          <p:cNvSpPr txBox="1"/>
          <p:nvPr/>
        </p:nvSpPr>
        <p:spPr>
          <a:xfrm>
            <a:off x="612648" y="365125"/>
            <a:ext cx="5295015" cy="2063808"/>
          </a:xfrm>
          <a:prstGeom prst="rect">
            <a:avLst/>
          </a:prstGeom>
        </p:spPr>
        <p:txBody>
          <a:bodyPr vert="horz" lIns="91440" tIns="45720" rIns="91440" bIns="45720" rtlCol="0" anchor="b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400">
                <a:latin typeface="+mj-lt"/>
                <a:ea typeface="+mj-ea"/>
                <a:cs typeface="+mj-cs"/>
              </a:rPr>
              <a:t>Har </a:t>
            </a:r>
            <a:r>
              <a:rPr lang="en-US" sz="3400" err="1">
                <a:latin typeface="+mj-lt"/>
                <a:ea typeface="+mj-ea"/>
                <a:cs typeface="+mj-cs"/>
              </a:rPr>
              <a:t>ni</a:t>
            </a:r>
            <a:r>
              <a:rPr lang="en-US" sz="3400">
                <a:latin typeface="+mj-lt"/>
                <a:ea typeface="+mj-ea"/>
                <a:cs typeface="+mj-cs"/>
              </a:rPr>
              <a:t> </a:t>
            </a:r>
            <a:r>
              <a:rPr lang="en-US" sz="3400" err="1">
                <a:latin typeface="+mj-lt"/>
                <a:ea typeface="+mj-ea"/>
                <a:cs typeface="+mj-cs"/>
              </a:rPr>
              <a:t>exempel</a:t>
            </a:r>
            <a:r>
              <a:rPr lang="en-US" sz="3400">
                <a:latin typeface="+mj-lt"/>
                <a:ea typeface="+mj-ea"/>
                <a:cs typeface="+mj-cs"/>
              </a:rPr>
              <a:t> </a:t>
            </a:r>
            <a:r>
              <a:rPr lang="en-US" sz="3400" err="1">
                <a:latin typeface="+mj-lt"/>
                <a:ea typeface="+mj-ea"/>
                <a:cs typeface="+mj-cs"/>
              </a:rPr>
              <a:t>på</a:t>
            </a:r>
            <a:r>
              <a:rPr lang="en-US" sz="3400">
                <a:latin typeface="+mj-lt"/>
                <a:ea typeface="+mj-ea"/>
                <a:cs typeface="+mj-cs"/>
              </a:rPr>
              <a:t> </a:t>
            </a:r>
            <a:r>
              <a:rPr lang="en-US" sz="3400" err="1">
                <a:latin typeface="+mj-lt"/>
                <a:ea typeface="+mj-ea"/>
                <a:cs typeface="+mj-cs"/>
              </a:rPr>
              <a:t>synergieffekter</a:t>
            </a:r>
            <a:r>
              <a:rPr lang="en-US" sz="3400">
                <a:latin typeface="+mj-lt"/>
                <a:ea typeface="+mj-ea"/>
                <a:cs typeface="+mj-cs"/>
              </a:rPr>
              <a:t> </a:t>
            </a:r>
            <a:r>
              <a:rPr lang="en-US" sz="3400" err="1">
                <a:latin typeface="+mj-lt"/>
                <a:ea typeface="+mj-ea"/>
                <a:cs typeface="+mj-cs"/>
              </a:rPr>
              <a:t>mellan</a:t>
            </a:r>
            <a:r>
              <a:rPr lang="en-US" sz="3400">
                <a:latin typeface="+mj-lt"/>
                <a:ea typeface="+mj-ea"/>
                <a:cs typeface="+mj-cs"/>
              </a:rPr>
              <a:t> </a:t>
            </a:r>
            <a:r>
              <a:rPr lang="en-US" sz="3400" err="1">
                <a:latin typeface="+mj-lt"/>
                <a:ea typeface="+mj-ea"/>
                <a:cs typeface="+mj-cs"/>
              </a:rPr>
              <a:t>samverkansavtal</a:t>
            </a:r>
            <a:r>
              <a:rPr lang="en-US" sz="3400">
                <a:latin typeface="+mj-lt"/>
                <a:ea typeface="+mj-ea"/>
                <a:cs typeface="+mj-cs"/>
              </a:rPr>
              <a:t> </a:t>
            </a:r>
            <a:r>
              <a:rPr lang="en-US" sz="3400" err="1">
                <a:latin typeface="+mj-lt"/>
                <a:ea typeface="+mj-ea"/>
                <a:cs typeface="+mj-cs"/>
              </a:rPr>
              <a:t>och</a:t>
            </a:r>
            <a:r>
              <a:rPr lang="en-US" sz="3400">
                <a:latin typeface="+mj-lt"/>
                <a:ea typeface="+mj-ea"/>
                <a:cs typeface="+mj-cs"/>
              </a:rPr>
              <a:t> </a:t>
            </a:r>
            <a:r>
              <a:rPr lang="en-US" sz="3400" err="1">
                <a:latin typeface="+mj-lt"/>
                <a:ea typeface="+mj-ea"/>
                <a:cs typeface="+mj-cs"/>
              </a:rPr>
              <a:t>arbetet</a:t>
            </a:r>
            <a:r>
              <a:rPr lang="en-US" sz="3400">
                <a:latin typeface="+mj-lt"/>
                <a:ea typeface="+mj-ea"/>
                <a:cs typeface="+mj-cs"/>
              </a:rPr>
              <a:t> med </a:t>
            </a:r>
            <a:r>
              <a:rPr lang="en-US" sz="3400" err="1">
                <a:latin typeface="+mj-lt"/>
                <a:ea typeface="+mj-ea"/>
                <a:cs typeface="+mj-cs"/>
              </a:rPr>
              <a:t>friskfaktorer</a:t>
            </a:r>
            <a:r>
              <a:rPr lang="en-US" sz="3400">
                <a:latin typeface="+mj-lt"/>
                <a:ea typeface="+mj-ea"/>
                <a:cs typeface="+mj-cs"/>
              </a:rPr>
              <a:t>?</a:t>
            </a:r>
            <a:endParaRPr lang="en-US" sz="3400" i="0" u="none" strike="noStrike" cap="none" spc="0" baseline="0"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Bild 3" descr="Bikupa kontur">
            <a:extLst>
              <a:ext uri="{FF2B5EF4-FFF2-40B4-BE49-F238E27FC236}">
                <a16:creationId xmlns:a16="http://schemas.microsoft.com/office/drawing/2014/main" id="{E84E19B7-A6F2-604D-8E54-0986050BD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711" y="3026477"/>
            <a:ext cx="3345356" cy="3345356"/>
          </a:xfrm>
          <a:prstGeom prst="rect">
            <a:avLst/>
          </a:prstGeom>
          <a:noFill/>
        </p:spPr>
      </p:pic>
      <p:pic>
        <p:nvPicPr>
          <p:cNvPr id="2" name="Platshållare för innehåll 16">
            <a:extLst>
              <a:ext uri="{FF2B5EF4-FFF2-40B4-BE49-F238E27FC236}">
                <a16:creationId xmlns:a16="http://schemas.microsoft.com/office/drawing/2014/main" id="{D5CFDEC2-48DC-3C00-4FFA-2E54DE154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905" y="3621128"/>
            <a:ext cx="4376120" cy="2750705"/>
          </a:xfrm>
          <a:prstGeom prst="rect">
            <a:avLst/>
          </a:prstGeom>
        </p:spPr>
      </p:pic>
      <p:grpSp>
        <p:nvGrpSpPr>
          <p:cNvPr id="3" name="Platshållare för innehåll 2">
            <a:extLst>
              <a:ext uri="{FF2B5EF4-FFF2-40B4-BE49-F238E27FC236}">
                <a16:creationId xmlns:a16="http://schemas.microsoft.com/office/drawing/2014/main" id="{FBEF9F62-538B-8994-5FED-72C1BD89C85F}"/>
              </a:ext>
            </a:extLst>
          </p:cNvPr>
          <p:cNvGrpSpPr/>
          <p:nvPr/>
        </p:nvGrpSpPr>
        <p:grpSpPr>
          <a:xfrm>
            <a:off x="6501320" y="400035"/>
            <a:ext cx="2603605" cy="2809182"/>
            <a:chOff x="648931" y="2439966"/>
            <a:chExt cx="3505489" cy="3782278"/>
          </a:xfrm>
        </p:grpSpPr>
        <p:sp>
          <p:nvSpPr>
            <p:cNvPr id="4" name="Frihandsfigur: Form 3">
              <a:extLst>
                <a:ext uri="{FF2B5EF4-FFF2-40B4-BE49-F238E27FC236}">
                  <a16:creationId xmlns:a16="http://schemas.microsoft.com/office/drawing/2014/main" id="{2A04F049-0706-B5A7-F253-0EA18ECC1DC2}"/>
                </a:ext>
              </a:extLst>
            </p:cNvPr>
            <p:cNvSpPr/>
            <p:nvPr/>
          </p:nvSpPr>
          <p:spPr>
            <a:xfrm>
              <a:off x="648931" y="2439966"/>
              <a:ext cx="3505489" cy="796268"/>
            </a:xfrm>
            <a:custGeom>
              <a:avLst>
                <a:gd name="f1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216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70AD47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5" name="Rektangel 4" descr="Handskakning">
              <a:extLst>
                <a:ext uri="{FF2B5EF4-FFF2-40B4-BE49-F238E27FC236}">
                  <a16:creationId xmlns:a16="http://schemas.microsoft.com/office/drawing/2014/main" id="{3C136749-B889-65F5-B366-8766B716433F}"/>
                </a:ext>
              </a:extLst>
            </p:cNvPr>
            <p:cNvSpPr/>
            <p:nvPr/>
          </p:nvSpPr>
          <p:spPr>
            <a:xfrm>
              <a:off x="889802" y="2619134"/>
              <a:ext cx="437942" cy="437942"/>
            </a:xfrm>
            <a:prstGeom prst="rect">
              <a:avLst/>
            </a:prstGeom>
            <a:blipFill>
              <a:blip r:embed="rId6">
                <a:alphaModFix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FB113D3B-265C-2FAE-45B3-A79A6EF4DFD9}"/>
                </a:ext>
              </a:extLst>
            </p:cNvPr>
            <p:cNvSpPr/>
            <p:nvPr/>
          </p:nvSpPr>
          <p:spPr>
            <a:xfrm>
              <a:off x="1568616" y="2439966"/>
              <a:ext cx="2585803" cy="7962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85803"/>
                <a:gd name="f7" fmla="val 796268"/>
                <a:gd name="f8" fmla="+- 0 0 -90"/>
                <a:gd name="f9" fmla="*/ f3 1 2585803"/>
                <a:gd name="f10" fmla="*/ f4 1 796268"/>
                <a:gd name="f11" fmla="+- f7 0 f5"/>
                <a:gd name="f12" fmla="+- f6 0 f5"/>
                <a:gd name="f13" fmla="*/ f8 f0 1"/>
                <a:gd name="f14" fmla="*/ f12 1 2585803"/>
                <a:gd name="f15" fmla="*/ f11 1 796268"/>
                <a:gd name="f16" fmla="*/ 0 f12 1"/>
                <a:gd name="f17" fmla="*/ 0 f11 1"/>
                <a:gd name="f18" fmla="*/ 2585803 f12 1"/>
                <a:gd name="f19" fmla="*/ 796268 f11 1"/>
                <a:gd name="f20" fmla="*/ f13 1 f2"/>
                <a:gd name="f21" fmla="*/ f16 1 2585803"/>
                <a:gd name="f22" fmla="*/ f17 1 796268"/>
                <a:gd name="f23" fmla="*/ f18 1 2585803"/>
                <a:gd name="f24" fmla="*/ f19 1 796268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585803" h="796268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4271" tIns="84271" rIns="84271" bIns="84271" anchor="ctr" anchorCtr="0" compatLnSpc="1">
              <a:noAutofit/>
            </a:bodyPr>
            <a:lstStyle/>
            <a:p>
              <a:pPr defTabSz="526289">
                <a:spcAft>
                  <a:spcPts val="518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84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• Tillit och respekt </a:t>
              </a:r>
              <a:endPara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7F513128-1A7B-80AC-0FAD-3D9807FF5A88}"/>
                </a:ext>
              </a:extLst>
            </p:cNvPr>
            <p:cNvSpPr/>
            <p:nvPr/>
          </p:nvSpPr>
          <p:spPr>
            <a:xfrm>
              <a:off x="648931" y="3435309"/>
              <a:ext cx="3505489" cy="796268"/>
            </a:xfrm>
            <a:custGeom>
              <a:avLst>
                <a:gd name="f1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216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70AD47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8" name="Rektangel 7" descr="Scales of Justice">
              <a:extLst>
                <a:ext uri="{FF2B5EF4-FFF2-40B4-BE49-F238E27FC236}">
                  <a16:creationId xmlns:a16="http://schemas.microsoft.com/office/drawing/2014/main" id="{91D2FC2B-3613-93F6-8B13-E98F9738B934}"/>
                </a:ext>
              </a:extLst>
            </p:cNvPr>
            <p:cNvSpPr/>
            <p:nvPr/>
          </p:nvSpPr>
          <p:spPr>
            <a:xfrm>
              <a:off x="889802" y="3614467"/>
              <a:ext cx="437942" cy="437942"/>
            </a:xfrm>
            <a:prstGeom prst="rect">
              <a:avLst/>
            </a:prstGeom>
            <a:blipFill>
              <a:blip r:embed="rId8">
                <a:alphaModFix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9FBCA4F7-121B-5D86-56DC-E89467F9D1D4}"/>
                </a:ext>
              </a:extLst>
            </p:cNvPr>
            <p:cNvSpPr/>
            <p:nvPr/>
          </p:nvSpPr>
          <p:spPr>
            <a:xfrm>
              <a:off x="1568616" y="3435309"/>
              <a:ext cx="2585804" cy="7962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85803"/>
                <a:gd name="f7" fmla="val 796268"/>
                <a:gd name="f8" fmla="+- 0 0 -90"/>
                <a:gd name="f9" fmla="*/ f3 1 2585803"/>
                <a:gd name="f10" fmla="*/ f4 1 796268"/>
                <a:gd name="f11" fmla="+- f7 0 f5"/>
                <a:gd name="f12" fmla="+- f6 0 f5"/>
                <a:gd name="f13" fmla="*/ f8 f0 1"/>
                <a:gd name="f14" fmla="*/ f12 1 2585803"/>
                <a:gd name="f15" fmla="*/ f11 1 796268"/>
                <a:gd name="f16" fmla="*/ 0 f12 1"/>
                <a:gd name="f17" fmla="*/ 0 f11 1"/>
                <a:gd name="f18" fmla="*/ 2585803 f12 1"/>
                <a:gd name="f19" fmla="*/ 796268 f11 1"/>
                <a:gd name="f20" fmla="*/ f13 1 f2"/>
                <a:gd name="f21" fmla="*/ f16 1 2585803"/>
                <a:gd name="f22" fmla="*/ f17 1 796268"/>
                <a:gd name="f23" fmla="*/ f18 1 2585803"/>
                <a:gd name="f24" fmla="*/ f19 1 796268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585803" h="796268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4271" tIns="84271" rIns="84271" bIns="84271" anchor="ctr" anchorCtr="0" compatLnSpc="1">
              <a:noAutofit/>
            </a:bodyPr>
            <a:lstStyle/>
            <a:p>
              <a:pPr defTabSz="526289">
                <a:spcAft>
                  <a:spcPts val="518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84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• </a:t>
              </a:r>
              <a:r>
                <a:rPr lang="en-US" sz="1184" kern="1200" err="1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Rättigheter</a:t>
              </a:r>
              <a:r>
                <a:rPr lang="en-US" sz="1184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 och </a:t>
              </a:r>
              <a:r>
                <a:rPr lang="en-US" sz="1184" kern="1200" err="1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skyldigheter</a:t>
              </a:r>
              <a:r>
                <a:rPr lang="en-US" sz="1184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 </a:t>
              </a:r>
              <a:endPara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BB95F10A-D05F-A1B2-EF1A-7D6E60047638}"/>
                </a:ext>
              </a:extLst>
            </p:cNvPr>
            <p:cNvSpPr/>
            <p:nvPr/>
          </p:nvSpPr>
          <p:spPr>
            <a:xfrm>
              <a:off x="648931" y="4430642"/>
              <a:ext cx="3505489" cy="796268"/>
            </a:xfrm>
            <a:custGeom>
              <a:avLst>
                <a:gd name="f1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216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70AD47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1" name="Rektangel 10" descr="Magnifying glass">
              <a:extLst>
                <a:ext uri="{FF2B5EF4-FFF2-40B4-BE49-F238E27FC236}">
                  <a16:creationId xmlns:a16="http://schemas.microsoft.com/office/drawing/2014/main" id="{32B7153C-EAA9-21C3-B768-CDC6CB33EBFC}"/>
                </a:ext>
              </a:extLst>
            </p:cNvPr>
            <p:cNvSpPr/>
            <p:nvPr/>
          </p:nvSpPr>
          <p:spPr>
            <a:xfrm>
              <a:off x="889802" y="4609801"/>
              <a:ext cx="437942" cy="437942"/>
            </a:xfrm>
            <a:prstGeom prst="rect">
              <a:avLst/>
            </a:prstGeom>
            <a:blipFill>
              <a:blip r:embed="rId10">
                <a:alphaModFix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5EF6659E-8739-2D45-BA94-46188373EA22}"/>
                </a:ext>
              </a:extLst>
            </p:cNvPr>
            <p:cNvSpPr/>
            <p:nvPr/>
          </p:nvSpPr>
          <p:spPr>
            <a:xfrm>
              <a:off x="1568616" y="4430642"/>
              <a:ext cx="2585804" cy="7962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85803"/>
                <a:gd name="f7" fmla="val 796268"/>
                <a:gd name="f8" fmla="+- 0 0 -90"/>
                <a:gd name="f9" fmla="*/ f3 1 2585803"/>
                <a:gd name="f10" fmla="*/ f4 1 796268"/>
                <a:gd name="f11" fmla="+- f7 0 f5"/>
                <a:gd name="f12" fmla="+- f6 0 f5"/>
                <a:gd name="f13" fmla="*/ f8 f0 1"/>
                <a:gd name="f14" fmla="*/ f12 1 2585803"/>
                <a:gd name="f15" fmla="*/ f11 1 796268"/>
                <a:gd name="f16" fmla="*/ 0 f12 1"/>
                <a:gd name="f17" fmla="*/ 0 f11 1"/>
                <a:gd name="f18" fmla="*/ 2585803 f12 1"/>
                <a:gd name="f19" fmla="*/ 796268 f11 1"/>
                <a:gd name="f20" fmla="*/ f13 1 f2"/>
                <a:gd name="f21" fmla="*/ f16 1 2585803"/>
                <a:gd name="f22" fmla="*/ f17 1 796268"/>
                <a:gd name="f23" fmla="*/ f18 1 2585803"/>
                <a:gd name="f24" fmla="*/ f19 1 796268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585803" h="796268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4271" tIns="84271" rIns="84271" bIns="84271" anchor="ctr" anchorCtr="0" compatLnSpc="1">
              <a:noAutofit/>
            </a:bodyPr>
            <a:lstStyle/>
            <a:p>
              <a:pPr defTabSz="526289">
                <a:spcAft>
                  <a:spcPts val="518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84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• Insyn och transparens som ökar förståelsen </a:t>
              </a:r>
              <a:endPara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680396A1-0D58-1378-0DD1-EE1AFD097245}"/>
                </a:ext>
              </a:extLst>
            </p:cNvPr>
            <p:cNvSpPr/>
            <p:nvPr/>
          </p:nvSpPr>
          <p:spPr>
            <a:xfrm>
              <a:off x="648931" y="5425976"/>
              <a:ext cx="3505489" cy="796268"/>
            </a:xfrm>
            <a:custGeom>
              <a:avLst>
                <a:gd name="f1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216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70AD47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4" name="Rektangel 13" descr="Chatt">
              <a:extLst>
                <a:ext uri="{FF2B5EF4-FFF2-40B4-BE49-F238E27FC236}">
                  <a16:creationId xmlns:a16="http://schemas.microsoft.com/office/drawing/2014/main" id="{9BDC4AE9-84BE-8DA8-7FDF-47E6967B92C7}"/>
                </a:ext>
              </a:extLst>
            </p:cNvPr>
            <p:cNvSpPr/>
            <p:nvPr/>
          </p:nvSpPr>
          <p:spPr>
            <a:xfrm>
              <a:off x="889802" y="5605134"/>
              <a:ext cx="437942" cy="437942"/>
            </a:xfrm>
            <a:prstGeom prst="rect">
              <a:avLst/>
            </a:prstGeom>
            <a:blipFill>
              <a:blip r:embed="rId12">
                <a:alphaModFix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5C8D6D22-A9E1-156F-7842-879421B7923E}"/>
                </a:ext>
              </a:extLst>
            </p:cNvPr>
            <p:cNvSpPr/>
            <p:nvPr/>
          </p:nvSpPr>
          <p:spPr>
            <a:xfrm>
              <a:off x="1568616" y="5425976"/>
              <a:ext cx="2585804" cy="7962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85803"/>
                <a:gd name="f7" fmla="val 796268"/>
                <a:gd name="f8" fmla="+- 0 0 -90"/>
                <a:gd name="f9" fmla="*/ f3 1 2585803"/>
                <a:gd name="f10" fmla="*/ f4 1 796268"/>
                <a:gd name="f11" fmla="+- f7 0 f5"/>
                <a:gd name="f12" fmla="+- f6 0 f5"/>
                <a:gd name="f13" fmla="*/ f8 f0 1"/>
                <a:gd name="f14" fmla="*/ f12 1 2585803"/>
                <a:gd name="f15" fmla="*/ f11 1 796268"/>
                <a:gd name="f16" fmla="*/ 0 f12 1"/>
                <a:gd name="f17" fmla="*/ 0 f11 1"/>
                <a:gd name="f18" fmla="*/ 2585803 f12 1"/>
                <a:gd name="f19" fmla="*/ 796268 f11 1"/>
                <a:gd name="f20" fmla="*/ f13 1 f2"/>
                <a:gd name="f21" fmla="*/ f16 1 2585803"/>
                <a:gd name="f22" fmla="*/ f17 1 796268"/>
                <a:gd name="f23" fmla="*/ f18 1 2585803"/>
                <a:gd name="f24" fmla="*/ f19 1 796268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585803" h="796268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4271" tIns="84271" rIns="84271" bIns="84271" anchor="ctr" anchorCtr="0" compatLnSpc="1">
              <a:noAutofit/>
            </a:bodyPr>
            <a:lstStyle/>
            <a:p>
              <a:pPr defTabSz="526289">
                <a:spcAft>
                  <a:spcPts val="518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84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• </a:t>
              </a:r>
              <a:r>
                <a:rPr lang="en-US" sz="1184" kern="1200" err="1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Delaktighet</a:t>
              </a:r>
              <a:r>
                <a:rPr lang="en-US" sz="1184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 och </a:t>
              </a:r>
              <a:r>
                <a:rPr lang="en-US" sz="1184" kern="1200" err="1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inflytande</a:t>
              </a:r>
              <a:r>
                <a:rPr lang="en-US" sz="1184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1184" kern="1200" err="1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tidigt</a:t>
              </a:r>
              <a:r>
                <a:rPr lang="en-US" sz="1184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 i </a:t>
              </a:r>
              <a:r>
                <a:rPr lang="en-US" sz="1184" kern="1200" err="1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processen</a:t>
              </a:r>
              <a:r>
                <a:rPr lang="en-US" sz="1184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 </a:t>
              </a:r>
              <a:endPara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353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76138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4330A60F-35B0-2DB4-751D-DF5C8A19A57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29368"/>
            <a:ext cx="10515600" cy="435133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sv-SE" sz="7200"/>
              <a:t>TACK för oss!</a:t>
            </a:r>
          </a:p>
        </p:txBody>
      </p:sp>
      <p:pic>
        <p:nvPicPr>
          <p:cNvPr id="3" name="Platshållare för innehåll 3">
            <a:extLst>
              <a:ext uri="{FF2B5EF4-FFF2-40B4-BE49-F238E27FC236}">
                <a16:creationId xmlns:a16="http://schemas.microsoft.com/office/drawing/2014/main" id="{7BA35B3D-8630-EA0D-D4B3-84B196ABA2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1536"/>
          <a:stretch>
            <a:fillRect/>
          </a:stretch>
        </p:blipFill>
        <p:spPr>
          <a:xfrm>
            <a:off x="2514170" y="2583554"/>
            <a:ext cx="7225744" cy="23868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Bildobjekt 4">
            <a:extLst>
              <a:ext uri="{FF2B5EF4-FFF2-40B4-BE49-F238E27FC236}">
                <a16:creationId xmlns:a16="http://schemas.microsoft.com/office/drawing/2014/main" id="{6C9DAB31-F4C6-F7BC-6A77-1FE27E7EB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490" y="5423919"/>
            <a:ext cx="1743605" cy="12558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ildobjekt 5">
            <a:extLst>
              <a:ext uri="{FF2B5EF4-FFF2-40B4-BE49-F238E27FC236}">
                <a16:creationId xmlns:a16="http://schemas.microsoft.com/office/drawing/2014/main" id="{26FB640B-86CF-F187-21AF-93C9F0D03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725" y="5508656"/>
            <a:ext cx="1743605" cy="10644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Bildobjekt 6">
            <a:extLst>
              <a:ext uri="{FF2B5EF4-FFF2-40B4-BE49-F238E27FC236}">
                <a16:creationId xmlns:a16="http://schemas.microsoft.com/office/drawing/2014/main" id="{E4AE2E29-6471-6835-FAB9-9B0E4934D7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9670" y="5311676"/>
            <a:ext cx="1743605" cy="155511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279E4313-C7D2-8CEB-FEFD-60838FBD3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chemeClr val="bg1"/>
          </a:solidFill>
          <a:ln cap="flat">
            <a:solidFill>
              <a:schemeClr val="bg1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E9F72B65-F04D-441B-630C-EA979082F9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9733" y="1326562"/>
            <a:ext cx="11057665" cy="874980"/>
          </a:xfrm>
        </p:spPr>
        <p:txBody>
          <a:bodyPr anchor="b">
            <a:noAutofit/>
          </a:bodyPr>
          <a:lstStyle/>
          <a:p>
            <a:pPr lvl="0"/>
            <a:r>
              <a:rPr lang="en-US" sz="4000" err="1"/>
              <a:t>Välfärdens</a:t>
            </a:r>
            <a:r>
              <a:rPr lang="en-US" sz="4000"/>
              <a:t> </a:t>
            </a:r>
            <a:r>
              <a:rPr lang="en-US" sz="4000" err="1"/>
              <a:t>partsråds</a:t>
            </a:r>
            <a:r>
              <a:rPr lang="en-US" sz="4000"/>
              <a:t> </a:t>
            </a:r>
            <a:br>
              <a:rPr lang="en-US" sz="4000"/>
            </a:br>
            <a:r>
              <a:rPr lang="en-US" sz="4000" err="1"/>
              <a:t>stödteam</a:t>
            </a:r>
            <a:r>
              <a:rPr lang="en-US" sz="4000"/>
              <a:t> för </a:t>
            </a:r>
            <a:r>
              <a:rPr lang="en-US" sz="4000" err="1"/>
              <a:t>samverkan</a:t>
            </a:r>
            <a:endParaRPr lang="en-US" sz="4000"/>
          </a:p>
        </p:txBody>
      </p:sp>
      <p:sp>
        <p:nvSpPr>
          <p:cNvPr id="4" name="sketch line">
            <a:extLst>
              <a:ext uri="{FF2B5EF4-FFF2-40B4-BE49-F238E27FC236}">
                <a16:creationId xmlns:a16="http://schemas.microsoft.com/office/drawing/2014/main" id="{03A2189D-D772-ADED-43FF-E51A37288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643280" y="2573752"/>
            <a:ext cx="3255099" cy="18288"/>
          </a:xfrm>
          <a:prstGeom prst="rect">
            <a:avLst/>
          </a:prstGeom>
          <a:solidFill>
            <a:srgbClr val="ED7D31"/>
          </a:solidFill>
          <a:ln w="38103" cap="rnd">
            <a:solidFill>
              <a:srgbClr val="ED7D31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864D6F0-E5D9-D53B-FF07-3A5DA38A4AF6}"/>
              </a:ext>
            </a:extLst>
          </p:cNvPr>
          <p:cNvSpPr txBox="1"/>
          <p:nvPr/>
        </p:nvSpPr>
        <p:spPr>
          <a:xfrm>
            <a:off x="7475018" y="4419414"/>
            <a:ext cx="4845012" cy="34107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Bildobjekt 2">
            <a:extLst>
              <a:ext uri="{FF2B5EF4-FFF2-40B4-BE49-F238E27FC236}">
                <a16:creationId xmlns:a16="http://schemas.microsoft.com/office/drawing/2014/main" id="{C99B08D7-0B3F-98A5-0300-A389B632D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571" y="-215158"/>
            <a:ext cx="2983296" cy="16840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ruta 4">
            <a:extLst>
              <a:ext uri="{FF2B5EF4-FFF2-40B4-BE49-F238E27FC236}">
                <a16:creationId xmlns:a16="http://schemas.microsoft.com/office/drawing/2014/main" id="{410EF637-34A2-B983-9E28-7FC4870C9905}"/>
              </a:ext>
            </a:extLst>
          </p:cNvPr>
          <p:cNvSpPr txBox="1"/>
          <p:nvPr/>
        </p:nvSpPr>
        <p:spPr>
          <a:xfrm>
            <a:off x="5690932" y="3181353"/>
            <a:ext cx="5539453" cy="33239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err="1">
                <a:solidFill>
                  <a:srgbClr val="000000"/>
                </a:solidFill>
                <a:latin typeface="Calibri"/>
              </a:rPr>
              <a:t>S</a:t>
            </a:r>
            <a:r>
              <a:rPr lang="en-US" sz="2400" b="0" i="0" u="none" strike="noStrike" kern="1200" cap="none" spc="0" baseline="0" err="1">
                <a:solidFill>
                  <a:srgbClr val="000000"/>
                </a:solidFill>
                <a:uFillTx/>
                <a:latin typeface="Calibri"/>
              </a:rPr>
              <a:t>töd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2400" b="0" i="0" u="none" strike="noStrike" kern="1200" cap="none" spc="0" baseline="0" err="1">
                <a:solidFill>
                  <a:srgbClr val="000000"/>
                </a:solidFill>
                <a:uFillTx/>
                <a:latin typeface="Calibri"/>
              </a:rPr>
              <a:t>utveckling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och </a:t>
            </a:r>
            <a:b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en-US" sz="2400" b="0" i="0" u="none" strike="noStrike" kern="1200" cap="none" spc="0" baseline="0" err="1">
                <a:solidFill>
                  <a:srgbClr val="000000"/>
                </a:solidFill>
                <a:uFillTx/>
                <a:latin typeface="Calibri"/>
              </a:rPr>
              <a:t>rådgivning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err="1">
                <a:solidFill>
                  <a:srgbClr val="000000"/>
                </a:solidFill>
                <a:uFillTx/>
                <a:latin typeface="Calibri"/>
              </a:rPr>
              <a:t>när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err="1">
                <a:solidFill>
                  <a:srgbClr val="000000"/>
                </a:solidFill>
                <a:uFillTx/>
                <a:latin typeface="Calibri"/>
              </a:rPr>
              <a:t>lokala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err="1">
                <a:solidFill>
                  <a:srgbClr val="000000"/>
                </a:solidFill>
                <a:uFillTx/>
                <a:latin typeface="Calibri"/>
              </a:rPr>
              <a:t>parter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Vill </a:t>
            </a:r>
            <a:r>
              <a:rPr lang="en-US" sz="2400" b="0" i="0" u="none" strike="noStrike" kern="1200" cap="none" spc="0" baseline="0" err="1">
                <a:solidFill>
                  <a:srgbClr val="000000"/>
                </a:solidFill>
                <a:uFillTx/>
                <a:latin typeface="Calibri"/>
              </a:rPr>
              <a:t>utveckla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sin </a:t>
            </a:r>
            <a:r>
              <a:rPr lang="en-US" sz="2400" b="0" i="0" u="none" strike="noStrike" kern="1200" cap="none" spc="0" baseline="0" err="1">
                <a:solidFill>
                  <a:srgbClr val="000000"/>
                </a:solidFill>
                <a:uFillTx/>
                <a:latin typeface="Calibri"/>
              </a:rPr>
              <a:t>struktu</a:t>
            </a:r>
            <a:r>
              <a:rPr lang="en-US" sz="2400" b="0" i="0" u="none" strike="noStrike" kern="0" cap="none" spc="0" baseline="0" err="1">
                <a:solidFill>
                  <a:srgbClr val="000000"/>
                </a:solidFill>
                <a:uFillTx/>
                <a:latin typeface="Calibri"/>
              </a:rPr>
              <a:t>r</a:t>
            </a:r>
            <a:r>
              <a:rPr lang="en-US" sz="2400" kern="0">
                <a:solidFill>
                  <a:srgbClr val="000000"/>
                </a:solidFill>
                <a:latin typeface="Calibri"/>
              </a:rPr>
              <a:t>/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process för </a:t>
            </a:r>
            <a:r>
              <a:rPr lang="en-US" sz="2400" b="0" i="0" u="none" strike="noStrike" kern="1200" cap="none" spc="0" baseline="0" err="1">
                <a:solidFill>
                  <a:srgbClr val="000000"/>
                </a:solidFill>
                <a:uFillTx/>
                <a:latin typeface="Calibri"/>
              </a:rPr>
              <a:t>samverkan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Ska </a:t>
            </a:r>
            <a:r>
              <a:rPr lang="en-US" sz="2400" b="0" i="0" u="none" strike="noStrike" kern="0" cap="none" spc="0" baseline="0" err="1">
                <a:solidFill>
                  <a:srgbClr val="000000"/>
                </a:solidFill>
                <a:uFillTx/>
                <a:latin typeface="Calibri"/>
              </a:rPr>
              <a:t>teckna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err="1">
                <a:solidFill>
                  <a:srgbClr val="000000"/>
                </a:solidFill>
                <a:uFillTx/>
                <a:latin typeface="Calibri"/>
              </a:rPr>
              <a:t>samverkansavtal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err="1">
                <a:solidFill>
                  <a:srgbClr val="000000"/>
                </a:solidFill>
                <a:uFillTx/>
                <a:latin typeface="Calibri"/>
              </a:rPr>
              <a:t>eller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err="1">
                <a:solidFill>
                  <a:srgbClr val="000000"/>
                </a:solidFill>
                <a:uFillTx/>
                <a:latin typeface="Calibri"/>
              </a:rPr>
              <a:t>revidera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err="1">
                <a:solidFill>
                  <a:srgbClr val="000000"/>
                </a:solidFill>
                <a:uFillTx/>
                <a:latin typeface="Calibri"/>
              </a:rPr>
              <a:t>ett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err="1">
                <a:solidFill>
                  <a:srgbClr val="000000"/>
                </a:solidFill>
                <a:uFillTx/>
                <a:latin typeface="Calibri"/>
              </a:rPr>
              <a:t>befintligt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>
                <a:solidFill>
                  <a:srgbClr val="000000"/>
                </a:solidFill>
                <a:latin typeface="Calibri"/>
              </a:rPr>
              <a:t>H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ar </a:t>
            </a:r>
            <a:r>
              <a:rPr lang="en-US" sz="2400" b="0" i="0" u="none" strike="noStrike" kern="1200" cap="none" spc="0" baseline="0" err="1">
                <a:solidFill>
                  <a:srgbClr val="000000"/>
                </a:solidFill>
                <a:uFillTx/>
                <a:latin typeface="Calibri"/>
              </a:rPr>
              <a:t>en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err="1">
                <a:solidFill>
                  <a:srgbClr val="000000"/>
                </a:solidFill>
                <a:uFillTx/>
                <a:latin typeface="Calibri"/>
              </a:rPr>
              <a:t>ansträngd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relation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52B769DE-C17D-1E19-FE03-C5A5E89EEC01}"/>
              </a:ext>
            </a:extLst>
          </p:cNvPr>
          <p:cNvSpPr txBox="1">
            <a:spLocks/>
          </p:cNvSpPr>
          <p:nvPr/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v-SE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Nytt stöd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98CD1771-A1CC-C63C-4A40-5E78B66E795B}"/>
              </a:ext>
            </a:extLst>
          </p:cNvPr>
          <p:cNvSpPr txBox="1">
            <a:spLocks/>
          </p:cNvSpPr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v-SE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>
                <a:solidFill>
                  <a:schemeClr val="tx1"/>
                </a:solidFill>
                <a:latin typeface="+mn-lt"/>
              </a:rPr>
              <a:t>K</a:t>
            </a:r>
            <a:r>
              <a:rPr lang="en-US" sz="2200">
                <a:solidFill>
                  <a:schemeClr val="tx1"/>
                </a:solidFill>
                <a:effectLst/>
                <a:latin typeface="+mn-lt"/>
              </a:rPr>
              <a:t>unskap om sambandet mellan samverkansavtalet och friskfaktorer.  </a:t>
            </a:r>
          </a:p>
          <a:p>
            <a:pPr marL="342900" lvl="0"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>
                <a:solidFill>
                  <a:schemeClr val="tx1"/>
                </a:solidFill>
                <a:latin typeface="+mn-lt"/>
              </a:rPr>
              <a:t>S</a:t>
            </a:r>
            <a:r>
              <a:rPr lang="en-US" sz="2200">
                <a:solidFill>
                  <a:schemeClr val="tx1"/>
                </a:solidFill>
                <a:effectLst/>
                <a:latin typeface="+mn-lt"/>
              </a:rPr>
              <a:t>töd 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för</a:t>
            </a:r>
            <a:r>
              <a:rPr lang="en-US" sz="2200">
                <a:solidFill>
                  <a:schemeClr val="tx1"/>
                </a:solidFill>
                <a:effectLst/>
                <a:latin typeface="+mn-lt"/>
              </a:rPr>
              <a:t> att jobba med friskfaktorer i samverkan. </a:t>
            </a:r>
          </a:p>
          <a:p>
            <a:pPr marL="342900" lvl="0"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>
                <a:solidFill>
                  <a:schemeClr val="tx1"/>
                </a:solidFill>
                <a:latin typeface="+mn-lt"/>
              </a:rPr>
              <a:t>S</a:t>
            </a:r>
            <a:r>
              <a:rPr lang="en-US" sz="2200">
                <a:solidFill>
                  <a:schemeClr val="tx1"/>
                </a:solidFill>
                <a:effectLst/>
                <a:latin typeface="+mn-lt"/>
              </a:rPr>
              <a:t>kapa synergieffekter mellan samverkan och arbetet med friskfaktorer.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2CCAB61-7E5B-B8A8-DECB-C2782C579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8" y="1593422"/>
            <a:ext cx="5458968" cy="3671156"/>
          </a:xfrm>
          <a:prstGeom prst="rect">
            <a:avLst/>
          </a:prstGeom>
        </p:spPr>
      </p:pic>
      <p:pic>
        <p:nvPicPr>
          <p:cNvPr id="16" name="Bildobjekt 15" descr="En bild som visar skärmbild, svart och vit, stygn&#10;&#10;AI-genererat innehåll kan vara felaktigt.">
            <a:extLst>
              <a:ext uri="{FF2B5EF4-FFF2-40B4-BE49-F238E27FC236}">
                <a16:creationId xmlns:a16="http://schemas.microsoft.com/office/drawing/2014/main" id="{D1274FFF-CCC8-CD16-4CA7-30D8B64C2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59" y="5880099"/>
            <a:ext cx="727075" cy="7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0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A9E295-562B-67C3-6438-D487C218F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021" y="358672"/>
            <a:ext cx="10515600" cy="1325559"/>
          </a:xfrm>
          <a:ln>
            <a:noFill/>
          </a:ln>
        </p:spPr>
        <p:txBody>
          <a:bodyPr>
            <a:normAutofit/>
          </a:bodyPr>
          <a:lstStyle/>
          <a:p>
            <a:r>
              <a:rPr lang="sv-SE" sz="4000">
                <a:solidFill>
                  <a:srgbClr val="FFFFFF"/>
                </a:solidFill>
              </a:rPr>
              <a:t>Vad är ett samverkansavtal?</a:t>
            </a:r>
            <a:br>
              <a:rPr lang="sv-SE" sz="4000">
                <a:ea typeface="Calibri Light"/>
                <a:cs typeface="Calibri Light"/>
              </a:rPr>
            </a:br>
            <a:endParaRPr lang="sv-SE" sz="200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537A2D7-3293-2B43-F206-5FEA204B8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0208" y="1513262"/>
            <a:ext cx="5157782" cy="823910"/>
          </a:xfrm>
        </p:spPr>
        <p:txBody>
          <a:bodyPr>
            <a:normAutofit/>
          </a:bodyPr>
          <a:lstStyle/>
          <a:p>
            <a:r>
              <a:rPr lang="sv-SE" b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Rättslig grund</a:t>
            </a:r>
            <a:endParaRPr lang="en-US" b="0">
              <a:solidFill>
                <a:srgbClr val="FFFFFF"/>
              </a:solidFill>
              <a:latin typeface="Calibri Light"/>
              <a:ea typeface="Calibri Light"/>
              <a:cs typeface="Calibri Light"/>
            </a:endParaRP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50604906-7541-8074-6988-AC05B5F8C7AE}"/>
              </a:ext>
            </a:extLst>
          </p:cNvPr>
          <p:cNvGraphicFramePr>
            <a:graphicFrameLocks noGrp="1"/>
          </p:cNvGraphicFramePr>
          <p:nvPr>
            <p:ph idx="2"/>
          </p:nvPr>
        </p:nvGraphicFramePr>
        <p:xfrm>
          <a:off x="64912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8909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S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Samverkan är extra viktigt </a:t>
            </a:r>
            <a:endParaRPr lang="sv-SE">
              <a:solidFill>
                <a:schemeClr val="tx1"/>
              </a:solidFill>
              <a:latin typeface="Calibri" panose="020F0502020204030204" pitchFamily="34" charset="0"/>
              <a:ea typeface="Calibri Light"/>
              <a:cs typeface="Calibri" panose="020F050202020403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200" b="1">
              <a:ea typeface="Calibri"/>
              <a:cs typeface="Calibri"/>
            </a:endParaRPr>
          </a:p>
          <a:p>
            <a:r>
              <a:rPr lang="sv-SE" sz="2200"/>
              <a:t>förändra verksamheten</a:t>
            </a:r>
            <a:endParaRPr lang="sv-SE" sz="2200">
              <a:ea typeface="Calibri"/>
              <a:cs typeface="Calibri"/>
            </a:endParaRPr>
          </a:p>
          <a:p>
            <a:r>
              <a:rPr lang="sv-SE" sz="2200"/>
              <a:t>ta tillvara olika kompetenser</a:t>
            </a:r>
            <a:endParaRPr lang="sv-SE" sz="2200">
              <a:ea typeface="Calibri"/>
              <a:cs typeface="Calibri"/>
            </a:endParaRPr>
          </a:p>
          <a:p>
            <a:r>
              <a:rPr lang="sv-SE" sz="2200"/>
              <a:t>skapa kreativa lösningar</a:t>
            </a:r>
            <a:endParaRPr lang="sv-SE" sz="2200">
              <a:ea typeface="Calibri"/>
              <a:cs typeface="Calibri"/>
            </a:endParaRPr>
          </a:p>
          <a:p>
            <a:r>
              <a:rPr lang="sv-SE" sz="2200">
                <a:ea typeface="Calibri"/>
                <a:cs typeface="Calibri"/>
              </a:rPr>
              <a:t>ta gemensamt ansvar</a:t>
            </a:r>
          </a:p>
          <a:p>
            <a:r>
              <a:rPr lang="sv-SE" sz="2200">
                <a:ea typeface="Calibri"/>
                <a:cs typeface="Calibri"/>
              </a:rPr>
              <a:t>skapa ett hållbart arbetsliv </a:t>
            </a:r>
          </a:p>
          <a:p>
            <a:endParaRPr lang="sv-SE" sz="2200">
              <a:ea typeface="Calibri"/>
              <a:cs typeface="Calibri"/>
            </a:endParaRPr>
          </a:p>
          <a:p>
            <a:pPr marL="0" indent="0">
              <a:buNone/>
            </a:pPr>
            <a:endParaRPr lang="sv-SE" sz="2200">
              <a:ea typeface="Calibri"/>
              <a:cs typeface="Calibri"/>
            </a:endParaRPr>
          </a:p>
          <a:p>
            <a:pPr marL="0" indent="0">
              <a:buNone/>
            </a:pPr>
            <a:endParaRPr lang="sv-SE" sz="2200">
              <a:ea typeface="Calibri"/>
              <a:cs typeface="Calibri"/>
            </a:endParaRPr>
          </a:p>
          <a:p>
            <a:pPr marL="0" indent="0">
              <a:buNone/>
            </a:pPr>
            <a:endParaRPr lang="sv-SE" sz="2200">
              <a:ea typeface="Calibri"/>
              <a:cs typeface="Calibri"/>
            </a:endParaRPr>
          </a:p>
          <a:p>
            <a:endParaRPr lang="sv-SE" sz="2200">
              <a:ea typeface="Calibri"/>
              <a:cs typeface="Calibri"/>
            </a:endParaRPr>
          </a:p>
        </p:txBody>
      </p:sp>
      <p:pic>
        <p:nvPicPr>
          <p:cNvPr id="8" name="Bildobjekt 7" descr="En bild som visar text, person, bärbar dator, sitter&#10;&#10;Automatiskt genererad beskrivning">
            <a:extLst>
              <a:ext uri="{FF2B5EF4-FFF2-40B4-BE49-F238E27FC236}">
                <a16:creationId xmlns:a16="http://schemas.microsoft.com/office/drawing/2014/main" id="{D9FD9CB5-CEAA-4B53-8355-889616F495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6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4192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761378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4" descr="En bild som visar pennteckning&#10;&#10;Automatiskt genererad beskrivning">
            <a:extLst>
              <a:ext uri="{FF2B5EF4-FFF2-40B4-BE49-F238E27FC236}">
                <a16:creationId xmlns:a16="http://schemas.microsoft.com/office/drawing/2014/main" id="{584D93B3-F9E9-CD31-9215-FDAA15865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815" y="2649117"/>
            <a:ext cx="1381877" cy="116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Bildobjekt 9" descr="En bild som visar pennteckning, clipart&#10;&#10;Automatiskt genererad beskrivning">
            <a:extLst>
              <a:ext uri="{FF2B5EF4-FFF2-40B4-BE49-F238E27FC236}">
                <a16:creationId xmlns:a16="http://schemas.microsoft.com/office/drawing/2014/main" id="{4FE0F2F3-A307-5C13-5615-5E63D5268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472" y="2694590"/>
            <a:ext cx="2140171" cy="11731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il: höger 11">
            <a:extLst>
              <a:ext uri="{FF2B5EF4-FFF2-40B4-BE49-F238E27FC236}">
                <a16:creationId xmlns:a16="http://schemas.microsoft.com/office/drawing/2014/main" id="{5D4BC956-546E-3777-F35C-AF86274A4C4F}"/>
              </a:ext>
            </a:extLst>
          </p:cNvPr>
          <p:cNvSpPr/>
          <p:nvPr/>
        </p:nvSpPr>
        <p:spPr>
          <a:xfrm>
            <a:off x="979029" y="3747192"/>
            <a:ext cx="4685138" cy="1403485"/>
          </a:xfrm>
          <a:custGeom>
            <a:avLst>
              <a:gd name="f0" fmla="val 1836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D9D9D9"/>
          </a:solidFill>
          <a:ln w="12701" cap="flat">
            <a:solidFill>
              <a:srgbClr val="A9D18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Arbetsgivaren driver processen</a:t>
            </a:r>
          </a:p>
        </p:txBody>
      </p:sp>
      <p:sp>
        <p:nvSpPr>
          <p:cNvPr id="5" name="textruta 14">
            <a:extLst>
              <a:ext uri="{FF2B5EF4-FFF2-40B4-BE49-F238E27FC236}">
                <a16:creationId xmlns:a16="http://schemas.microsoft.com/office/drawing/2014/main" id="{5952C65C-B5B5-950A-4CF2-BADB7BD74A0C}"/>
              </a:ext>
            </a:extLst>
          </p:cNvPr>
          <p:cNvSpPr txBox="1"/>
          <p:nvPr/>
        </p:nvSpPr>
        <p:spPr>
          <a:xfrm>
            <a:off x="5866305" y="4077611"/>
            <a:ext cx="3647669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Förhandlar med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arbetstagarorganisationen</a:t>
            </a:r>
          </a:p>
        </p:txBody>
      </p:sp>
      <p:sp>
        <p:nvSpPr>
          <p:cNvPr id="6" name="Tankebubbla: moln 15">
            <a:extLst>
              <a:ext uri="{FF2B5EF4-FFF2-40B4-BE49-F238E27FC236}">
                <a16:creationId xmlns:a16="http://schemas.microsoft.com/office/drawing/2014/main" id="{F037344E-AB7F-F20C-3795-5895A132060C}"/>
              </a:ext>
            </a:extLst>
          </p:cNvPr>
          <p:cNvSpPr/>
          <p:nvPr/>
        </p:nvSpPr>
        <p:spPr>
          <a:xfrm>
            <a:off x="7232364" y="1133069"/>
            <a:ext cx="3156234" cy="1216581"/>
          </a:xfrm>
          <a:custGeom>
            <a:avLst>
              <a:gd name="f0" fmla="val 7916"/>
              <a:gd name="f1" fmla="val 269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2147483647"/>
              <a:gd name="f11" fmla="val 1930"/>
              <a:gd name="f12" fmla="val 7160"/>
              <a:gd name="f13" fmla="val 1530"/>
              <a:gd name="f14" fmla="val 4490"/>
              <a:gd name="f15" fmla="val 3400"/>
              <a:gd name="f16" fmla="val 1970"/>
              <a:gd name="f17" fmla="val 5270"/>
              <a:gd name="f18" fmla="val 5860"/>
              <a:gd name="f19" fmla="val 1950"/>
              <a:gd name="f20" fmla="val 6470"/>
              <a:gd name="f21" fmla="val 2210"/>
              <a:gd name="f22" fmla="val 6970"/>
              <a:gd name="f23" fmla="val 2600"/>
              <a:gd name="f24" fmla="val 7450"/>
              <a:gd name="f25" fmla="val 1390"/>
              <a:gd name="f26" fmla="val 8340"/>
              <a:gd name="f27" fmla="val 650"/>
              <a:gd name="f28" fmla="val 9340"/>
              <a:gd name="f29" fmla="val 10004"/>
              <a:gd name="f30" fmla="val 690"/>
              <a:gd name="f31" fmla="val 10710"/>
              <a:gd name="f32" fmla="val 1050"/>
              <a:gd name="f33" fmla="val 11210"/>
              <a:gd name="f34" fmla="val 1700"/>
              <a:gd name="f35" fmla="val 11570"/>
              <a:gd name="f36" fmla="val 630"/>
              <a:gd name="f37" fmla="val 12330"/>
              <a:gd name="f38" fmla="val 13150"/>
              <a:gd name="f39" fmla="val 13840"/>
              <a:gd name="f40" fmla="val 14470"/>
              <a:gd name="f41" fmla="val 460"/>
              <a:gd name="f42" fmla="val 14870"/>
              <a:gd name="f43" fmla="val 1160"/>
              <a:gd name="f44" fmla="val 15330"/>
              <a:gd name="f45" fmla="val 440"/>
              <a:gd name="f46" fmla="val 16020"/>
              <a:gd name="f47" fmla="val 16740"/>
              <a:gd name="f48" fmla="val 17910"/>
              <a:gd name="f49" fmla="val 18900"/>
              <a:gd name="f50" fmla="val 1130"/>
              <a:gd name="f51" fmla="val 19110"/>
              <a:gd name="f52" fmla="val 2710"/>
              <a:gd name="f53" fmla="val 20240"/>
              <a:gd name="f54" fmla="val 3150"/>
              <a:gd name="f55" fmla="val 21060"/>
              <a:gd name="f56" fmla="val 4580"/>
              <a:gd name="f57" fmla="val 6220"/>
              <a:gd name="f58" fmla="val 6720"/>
              <a:gd name="f59" fmla="val 21000"/>
              <a:gd name="f60" fmla="val 7200"/>
              <a:gd name="f61" fmla="val 20830"/>
              <a:gd name="f62" fmla="val 7660"/>
              <a:gd name="f63" fmla="val 21310"/>
              <a:gd name="f64" fmla="val 8460"/>
              <a:gd name="f65" fmla="val 9450"/>
              <a:gd name="f66" fmla="val 10460"/>
              <a:gd name="f67" fmla="val 12750"/>
              <a:gd name="f68" fmla="val 20310"/>
              <a:gd name="f69" fmla="val 14680"/>
              <a:gd name="f70" fmla="val 18650"/>
              <a:gd name="f71" fmla="val 15010"/>
              <a:gd name="f72" fmla="val 17200"/>
              <a:gd name="f73" fmla="val 17370"/>
              <a:gd name="f74" fmla="val 18920"/>
              <a:gd name="f75" fmla="val 15770"/>
              <a:gd name="f76" fmla="val 15220"/>
              <a:gd name="f77" fmla="val 14700"/>
              <a:gd name="f78" fmla="val 18710"/>
              <a:gd name="f79" fmla="val 14240"/>
              <a:gd name="f80" fmla="val 18310"/>
              <a:gd name="f81" fmla="val 13820"/>
              <a:gd name="f82" fmla="val 12490"/>
              <a:gd name="f83" fmla="val 11000"/>
              <a:gd name="f84" fmla="val 9890"/>
              <a:gd name="f85" fmla="val 8840"/>
              <a:gd name="f86" fmla="val 20790"/>
              <a:gd name="f87" fmla="val 8210"/>
              <a:gd name="f88" fmla="val 19510"/>
              <a:gd name="f89" fmla="val 7620"/>
              <a:gd name="f90" fmla="val 20000"/>
              <a:gd name="f91" fmla="val 7930"/>
              <a:gd name="f92" fmla="val 20290"/>
              <a:gd name="f93" fmla="val 6240"/>
              <a:gd name="f94" fmla="val 4850"/>
              <a:gd name="f95" fmla="val 3570"/>
              <a:gd name="f96" fmla="val 19280"/>
              <a:gd name="f97" fmla="val 2900"/>
              <a:gd name="f98" fmla="val 17640"/>
              <a:gd name="f99" fmla="val 1300"/>
              <a:gd name="f100" fmla="val 17600"/>
              <a:gd name="f101" fmla="val 480"/>
              <a:gd name="f102" fmla="val 16300"/>
              <a:gd name="f103" fmla="val 14660"/>
              <a:gd name="f104" fmla="val 13900"/>
              <a:gd name="f105" fmla="val 13210"/>
              <a:gd name="f106" fmla="val 1070"/>
              <a:gd name="f107" fmla="val 12640"/>
              <a:gd name="f108" fmla="val 380"/>
              <a:gd name="f109" fmla="val 12160"/>
              <a:gd name="f110" fmla="val 10120"/>
              <a:gd name="f111" fmla="val 8590"/>
              <a:gd name="f112" fmla="val 840"/>
              <a:gd name="f113" fmla="val 7330"/>
              <a:gd name="f114" fmla="val 7410"/>
              <a:gd name="f115" fmla="val 2040"/>
              <a:gd name="f116" fmla="val 7690"/>
              <a:gd name="f117" fmla="val 2090"/>
              <a:gd name="f118" fmla="val 7920"/>
              <a:gd name="f119" fmla="val 2790"/>
              <a:gd name="f120" fmla="val 7480"/>
              <a:gd name="f121" fmla="val 3050"/>
              <a:gd name="f122" fmla="val 7670"/>
              <a:gd name="f123" fmla="val 3310"/>
              <a:gd name="f124" fmla="val 11130"/>
              <a:gd name="f125" fmla="val 1910"/>
              <a:gd name="f126" fmla="val 11080"/>
              <a:gd name="f127" fmla="val 2160"/>
              <a:gd name="f128" fmla="val 11030"/>
              <a:gd name="f129" fmla="val 2400"/>
              <a:gd name="f130" fmla="val 14720"/>
              <a:gd name="f131" fmla="val 1400"/>
              <a:gd name="f132" fmla="val 14640"/>
              <a:gd name="f133" fmla="val 1720"/>
              <a:gd name="f134" fmla="val 14540"/>
              <a:gd name="f135" fmla="val 2010"/>
              <a:gd name="f136" fmla="val 19130"/>
              <a:gd name="f137" fmla="val 2890"/>
              <a:gd name="f138" fmla="val 19230"/>
              <a:gd name="f139" fmla="val 3290"/>
              <a:gd name="f140" fmla="val 19190"/>
              <a:gd name="f141" fmla="val 3380"/>
              <a:gd name="f142" fmla="val 20660"/>
              <a:gd name="f143" fmla="val 8170"/>
              <a:gd name="f144" fmla="val 20430"/>
              <a:gd name="f145" fmla="val 8620"/>
              <a:gd name="f146" fmla="val 20110"/>
              <a:gd name="f147" fmla="val 8990"/>
              <a:gd name="f148" fmla="val 18660"/>
              <a:gd name="f149" fmla="val 18740"/>
              <a:gd name="f150" fmla="val 14200"/>
              <a:gd name="f151" fmla="val 18280"/>
              <a:gd name="f152" fmla="val 12200"/>
              <a:gd name="f153" fmla="val 17000"/>
              <a:gd name="f154" fmla="val 11450"/>
              <a:gd name="f155" fmla="val 14320"/>
              <a:gd name="f156" fmla="val 17980"/>
              <a:gd name="f157" fmla="val 14350"/>
              <a:gd name="f158" fmla="val 17680"/>
              <a:gd name="f159" fmla="val 14370"/>
              <a:gd name="f160" fmla="val 17360"/>
              <a:gd name="f161" fmla="val 8220"/>
              <a:gd name="f162" fmla="val 8060"/>
              <a:gd name="f163" fmla="val 19250"/>
              <a:gd name="f164" fmla="val 7960"/>
              <a:gd name="f165" fmla="val 18950"/>
              <a:gd name="f166" fmla="val 7860"/>
              <a:gd name="f167" fmla="val 18640"/>
              <a:gd name="f168" fmla="val 3090"/>
              <a:gd name="f169" fmla="val 3280"/>
              <a:gd name="f170" fmla="val 17540"/>
              <a:gd name="f171" fmla="val 3460"/>
              <a:gd name="f172" fmla="val 17450"/>
              <a:gd name="f173" fmla="val 12900"/>
              <a:gd name="f174" fmla="val 1780"/>
              <a:gd name="f175" fmla="val 13130"/>
              <a:gd name="f176" fmla="val 2330"/>
              <a:gd name="f177" fmla="val 13040"/>
              <a:gd name="f178" fmla="*/ 1800 1800 1"/>
              <a:gd name="f179" fmla="+- 0 0 23592960"/>
              <a:gd name="f180" fmla="val 1800"/>
              <a:gd name="f181" fmla="*/ 1200 1200 1"/>
              <a:gd name="f182" fmla="val 1200"/>
              <a:gd name="f183" fmla="*/ 700 700 1"/>
              <a:gd name="f184" fmla="val 700"/>
              <a:gd name="f185" fmla="val -2147483647"/>
              <a:gd name="f186" fmla="+- 0 0 -270"/>
              <a:gd name="f187" fmla="+- 0 0 180"/>
              <a:gd name="f188" fmla="+- 0 0 -90"/>
              <a:gd name="f189" fmla="+- 0 0 0"/>
              <a:gd name="f190" fmla="+- 0 0 -212"/>
              <a:gd name="f191" fmla="*/ f5 1 21600"/>
              <a:gd name="f192" fmla="*/ f6 1 21600"/>
              <a:gd name="f193" fmla="val f7"/>
              <a:gd name="f194" fmla="val f8"/>
              <a:gd name="f195" fmla="*/ 0 f9 1"/>
              <a:gd name="f196" fmla="*/ f7 f2 1"/>
              <a:gd name="f197" fmla="*/ f179 f2 1"/>
              <a:gd name="f198" fmla="pin -2147483647 f0 2147483647"/>
              <a:gd name="f199" fmla="pin -2147483647 f1 2147483647"/>
              <a:gd name="f200" fmla="*/ f186 f2 1"/>
              <a:gd name="f201" fmla="*/ f187 f2 1"/>
              <a:gd name="f202" fmla="*/ f188 f2 1"/>
              <a:gd name="f203" fmla="*/ f189 f2 1"/>
              <a:gd name="f204" fmla="*/ f190 f2 1"/>
              <a:gd name="f205" fmla="+- f194 0 f193"/>
              <a:gd name="f206" fmla="val f198"/>
              <a:gd name="f207" fmla="val f199"/>
              <a:gd name="f208" fmla="*/ f195 1 f4"/>
              <a:gd name="f209" fmla="*/ f196 1 f4"/>
              <a:gd name="f210" fmla="*/ f197 1 f4"/>
              <a:gd name="f211" fmla="*/ f198 f191 1"/>
              <a:gd name="f212" fmla="*/ f199 f192 1"/>
              <a:gd name="f213" fmla="*/ f200 1 f4"/>
              <a:gd name="f214" fmla="*/ f201 1 f4"/>
              <a:gd name="f215" fmla="*/ f202 1 f4"/>
              <a:gd name="f216" fmla="*/ f203 1 f4"/>
              <a:gd name="f217" fmla="*/ f204 1 f4"/>
              <a:gd name="f218" fmla="*/ f205 1 21600"/>
              <a:gd name="f219" fmla="+- f206 0 10800"/>
              <a:gd name="f220" fmla="+- f207 0 10800"/>
              <a:gd name="f221" fmla="+- 0 0 f208"/>
              <a:gd name="f222" fmla="+- f209 0 f3"/>
              <a:gd name="f223" fmla="+- f210 0 f3"/>
              <a:gd name="f224" fmla="+- f213 0 f3"/>
              <a:gd name="f225" fmla="+- f214 0 f3"/>
              <a:gd name="f226" fmla="+- f215 0 f3"/>
              <a:gd name="f227" fmla="+- f216 0 f3"/>
              <a:gd name="f228" fmla="*/ f206 f191 1"/>
              <a:gd name="f229" fmla="*/ f207 f192 1"/>
              <a:gd name="f230" fmla="+- f217 0 f3"/>
              <a:gd name="f231" fmla="*/ 3000 f218 1"/>
              <a:gd name="f232" fmla="*/ 17110 f218 1"/>
              <a:gd name="f233" fmla="*/ 17330 f218 1"/>
              <a:gd name="f234" fmla="*/ 3320 f218 1"/>
              <a:gd name="f235" fmla="*/ 0 f218 1"/>
              <a:gd name="f236" fmla="*/ 10800 f218 1"/>
              <a:gd name="f237" fmla="*/ 21600 f218 1"/>
              <a:gd name="f238" fmla="+- 0 0 f220"/>
              <a:gd name="f239" fmla="+- 0 0 f219"/>
              <a:gd name="f240" fmla="*/ f221 f2 1"/>
              <a:gd name="f241" fmla="+- f223 0 f222"/>
              <a:gd name="f242" fmla="+- 0 0 f238"/>
              <a:gd name="f243" fmla="+- 0 0 f239"/>
              <a:gd name="f244" fmla="*/ f240 1 f9"/>
              <a:gd name="f245" fmla="*/ f235 1 f218"/>
              <a:gd name="f246" fmla="*/ f236 1 f218"/>
              <a:gd name="f247" fmla="*/ f237 1 f218"/>
              <a:gd name="f248" fmla="*/ f231 1 f218"/>
              <a:gd name="f249" fmla="*/ f232 1 f218"/>
              <a:gd name="f250" fmla="*/ f234 1 f218"/>
              <a:gd name="f251" fmla="*/ f233 1 f218"/>
              <a:gd name="f252" fmla="+- 0 0 f242"/>
              <a:gd name="f253" fmla="+- 0 0 f243"/>
              <a:gd name="f254" fmla="+- f244 0 f3"/>
              <a:gd name="f255" fmla="*/ f248 f191 1"/>
              <a:gd name="f256" fmla="*/ f249 f191 1"/>
              <a:gd name="f257" fmla="*/ f251 f192 1"/>
              <a:gd name="f258" fmla="*/ f250 f192 1"/>
              <a:gd name="f259" fmla="*/ f245 f191 1"/>
              <a:gd name="f260" fmla="*/ f246 f192 1"/>
              <a:gd name="f261" fmla="*/ f246 f191 1"/>
              <a:gd name="f262" fmla="*/ f247 f192 1"/>
              <a:gd name="f263" fmla="*/ f247 f191 1"/>
              <a:gd name="f264" fmla="*/ f245 f192 1"/>
              <a:gd name="f265" fmla="at2 f252 f253"/>
              <a:gd name="f266" fmla="+- f254 f3 0"/>
              <a:gd name="f267" fmla="+- f265 f3 0"/>
              <a:gd name="f268" fmla="*/ f266 f9 1"/>
              <a:gd name="f269" fmla="*/ f267 f9 1"/>
              <a:gd name="f270" fmla="*/ f268 1 f2"/>
              <a:gd name="f271" fmla="*/ f269 1 f2"/>
              <a:gd name="f272" fmla="+- 0 0 f270"/>
              <a:gd name="f273" fmla="+- 0 0 f271"/>
              <a:gd name="f274" fmla="+- 0 0 f272"/>
              <a:gd name="f275" fmla="val f273"/>
              <a:gd name="f276" fmla="*/ f274 f2 1"/>
              <a:gd name="f277" fmla="+- 0 0 f275"/>
              <a:gd name="f278" fmla="*/ f276 1 f9"/>
              <a:gd name="f279" fmla="*/ f277 f2 1"/>
              <a:gd name="f280" fmla="+- f278 0 f3"/>
              <a:gd name="f281" fmla="*/ f279 1 f9"/>
              <a:gd name="f282" fmla="cos 1 f280"/>
              <a:gd name="f283" fmla="sin 1 f280"/>
              <a:gd name="f284" fmla="+- f281 0 f3"/>
              <a:gd name="f285" fmla="+- 0 0 f282"/>
              <a:gd name="f286" fmla="+- 0 0 f283"/>
              <a:gd name="f287" fmla="+- 0 0 f285"/>
              <a:gd name="f288" fmla="+- 0 0 f286"/>
              <a:gd name="f289" fmla="+- f284 f3 0"/>
              <a:gd name="f290" fmla="val f287"/>
              <a:gd name="f291" fmla="val f288"/>
              <a:gd name="f292" fmla="*/ f289 f9 1"/>
              <a:gd name="f293" fmla="+- 0 0 f290"/>
              <a:gd name="f294" fmla="+- 0 0 f291"/>
              <a:gd name="f295" fmla="*/ f292 1 f2"/>
              <a:gd name="f296" fmla="*/ 1800 f293 1"/>
              <a:gd name="f297" fmla="*/ 1800 f294 1"/>
              <a:gd name="f298" fmla="*/ 1200 f293 1"/>
              <a:gd name="f299" fmla="*/ 1200 f294 1"/>
              <a:gd name="f300" fmla="*/ 700 f293 1"/>
              <a:gd name="f301" fmla="*/ 700 f294 1"/>
              <a:gd name="f302" fmla="+- 0 0 f295"/>
              <a:gd name="f303" fmla="*/ f296 f296 1"/>
              <a:gd name="f304" fmla="*/ f297 f297 1"/>
              <a:gd name="f305" fmla="*/ f298 f298 1"/>
              <a:gd name="f306" fmla="*/ f299 f299 1"/>
              <a:gd name="f307" fmla="*/ f300 f300 1"/>
              <a:gd name="f308" fmla="*/ f301 f301 1"/>
              <a:gd name="f309" fmla="+- 0 0 f302"/>
              <a:gd name="f310" fmla="+- f303 f304 0"/>
              <a:gd name="f311" fmla="+- f305 f306 0"/>
              <a:gd name="f312" fmla="+- f307 f308 0"/>
              <a:gd name="f313" fmla="*/ f309 f2 1"/>
              <a:gd name="f314" fmla="sqrt f310"/>
              <a:gd name="f315" fmla="sqrt f311"/>
              <a:gd name="f316" fmla="sqrt f312"/>
              <a:gd name="f317" fmla="*/ f313 1 f9"/>
              <a:gd name="f318" fmla="*/ f178 1 f314"/>
              <a:gd name="f319" fmla="*/ f181 1 f315"/>
              <a:gd name="f320" fmla="*/ f183 1 f316"/>
              <a:gd name="f321" fmla="+- f317 0 f3"/>
              <a:gd name="f322" fmla="*/ f293 f318 1"/>
              <a:gd name="f323" fmla="*/ f294 f318 1"/>
              <a:gd name="f324" fmla="*/ f293 f319 1"/>
              <a:gd name="f325" fmla="*/ f294 f319 1"/>
              <a:gd name="f326" fmla="*/ f293 f320 1"/>
              <a:gd name="f327" fmla="*/ f294 f320 1"/>
              <a:gd name="f328" fmla="sin 1 f321"/>
              <a:gd name="f329" fmla="cos 1 f321"/>
              <a:gd name="f330" fmla="+- f206 0 f326"/>
              <a:gd name="f331" fmla="+- f207 0 f327"/>
              <a:gd name="f332" fmla="+- 0 0 f328"/>
              <a:gd name="f333" fmla="+- 0 0 f329"/>
              <a:gd name="f334" fmla="+- 0 0 f332"/>
              <a:gd name="f335" fmla="+- 0 0 f333"/>
              <a:gd name="f336" fmla="val f334"/>
              <a:gd name="f337" fmla="val f335"/>
              <a:gd name="f338" fmla="+- 0 0 f336"/>
              <a:gd name="f339" fmla="+- 0 0 f337"/>
              <a:gd name="f340" fmla="*/ 10800 f338 1"/>
              <a:gd name="f341" fmla="*/ 10800 f339 1"/>
              <a:gd name="f342" fmla="+- f340 10800 0"/>
              <a:gd name="f343" fmla="+- f341 10800 0"/>
              <a:gd name="f344" fmla="*/ f340 1 12"/>
              <a:gd name="f345" fmla="*/ f341 1 12"/>
              <a:gd name="f346" fmla="+- f206 0 f342"/>
              <a:gd name="f347" fmla="+- f207 0 f343"/>
              <a:gd name="f348" fmla="*/ f346 1 3"/>
              <a:gd name="f349" fmla="*/ f347 1 3"/>
              <a:gd name="f350" fmla="*/ f346 2 1"/>
              <a:gd name="f351" fmla="*/ f347 2 1"/>
              <a:gd name="f352" fmla="*/ f350 1 3"/>
              <a:gd name="f353" fmla="*/ f351 1 3"/>
              <a:gd name="f354" fmla="+- f348 f342 0"/>
              <a:gd name="f355" fmla="+- f349 f343 0"/>
              <a:gd name="f356" fmla="+- f354 0 f344"/>
              <a:gd name="f357" fmla="+- f355 0 f345"/>
              <a:gd name="f358" fmla="+- f352 f342 0"/>
              <a:gd name="f359" fmla="+- f353 f343 0"/>
              <a:gd name="f360" fmla="+- f356 0 f322"/>
              <a:gd name="f361" fmla="+- f357 0 f323"/>
              <a:gd name="f362" fmla="+- f358 0 f324"/>
              <a:gd name="f363" fmla="+- f359 0 f325"/>
            </a:gdLst>
            <a:ahLst>
              <a:ahXY gdRefX="f0" minX="f185" maxX="f10" gdRefY="f1" minY="f185" maxY="f10">
                <a:pos x="f211" y="f21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4">
                <a:pos x="f259" y="f260"/>
              </a:cxn>
              <a:cxn ang="f225">
                <a:pos x="f261" y="f262"/>
              </a:cxn>
              <a:cxn ang="f226">
                <a:pos x="f263" y="f260"/>
              </a:cxn>
              <a:cxn ang="f227">
                <a:pos x="f261" y="f264"/>
              </a:cxn>
              <a:cxn ang="f230">
                <a:pos x="f228" y="f229"/>
              </a:cxn>
            </a:cxnLst>
            <a:rect l="f255" t="f258" r="f256" b="f257"/>
            <a:pathLst>
              <a:path w="21600" h="21600">
                <a:moveTo>
                  <a:pt x="f11" y="f12"/>
                </a:moveTo>
                <a:cubicBezTo>
                  <a:pt x="f13" y="f14"/>
                  <a:pt x="f15" y="f16"/>
                  <a:pt x="f17" y="f16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7"/>
                  <a:pt x="f38" y="f7"/>
                </a:cubicBezTo>
                <a:cubicBezTo>
                  <a:pt x="f39" y="f7"/>
                  <a:pt x="f40" y="f41"/>
                  <a:pt x="f42" y="f43"/>
                </a:cubicBezTo>
                <a:cubicBezTo>
                  <a:pt x="f44" y="f45"/>
                  <a:pt x="f46" y="f7"/>
                  <a:pt x="f47" y="f7"/>
                </a:cubicBezTo>
                <a:cubicBezTo>
                  <a:pt x="f48" y="f7"/>
                  <a:pt x="f49" y="f50"/>
                  <a:pt x="f51" y="f52"/>
                </a:cubicBezTo>
                <a:cubicBezTo>
                  <a:pt x="f53" y="f54"/>
                  <a:pt x="f55" y="f56"/>
                  <a:pt x="f55" y="f57"/>
                </a:cubicBezTo>
                <a:cubicBezTo>
                  <a:pt x="f55" y="f58"/>
                  <a:pt x="f59" y="f60"/>
                  <a:pt x="f61" y="f62"/>
                </a:cubicBezTo>
                <a:cubicBezTo>
                  <a:pt x="f63" y="f64"/>
                  <a:pt x="f8" y="f65"/>
                  <a:pt x="f8" y="f66"/>
                </a:cubicBezTo>
                <a:cubicBezTo>
                  <a:pt x="f8" y="f67"/>
                  <a:pt x="f68" y="f69"/>
                  <a:pt x="f70" y="f71"/>
                </a:cubicBezTo>
                <a:cubicBezTo>
                  <a:pt x="f70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cubicBezTo>
                  <a:pt x="f81" y="f53"/>
                  <a:pt x="f82" y="f8"/>
                  <a:pt x="f83" y="f8"/>
                </a:cubicBezTo>
                <a:cubicBezTo>
                  <a:pt x="f84" y="f8"/>
                  <a:pt x="f85" y="f86"/>
                  <a:pt x="f87" y="f88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1" y="f103"/>
                </a:cubicBezTo>
                <a:cubicBezTo>
                  <a:pt x="f101" y="f104"/>
                  <a:pt x="f30" y="f105"/>
                  <a:pt x="f106" y="f107"/>
                </a:cubicBezTo>
                <a:cubicBezTo>
                  <a:pt x="f108" y="f109"/>
                  <a:pt x="f7" y="f33"/>
                  <a:pt x="f7" y="f110"/>
                </a:cubicBezTo>
                <a:cubicBezTo>
                  <a:pt x="f7" y="f111"/>
                  <a:pt x="f112" y="f113"/>
                  <a:pt x="f11" y="f12"/>
                </a:cubicBezTo>
                <a:close/>
              </a:path>
              <a:path w="21600" h="21600" fill="none">
                <a:moveTo>
                  <a:pt x="f11" y="f12"/>
                </a:moveTo>
                <a:cubicBezTo>
                  <a:pt x="f19" y="f114"/>
                  <a:pt x="f115" y="f116"/>
                  <a:pt x="f117" y="f118"/>
                </a:cubicBezTo>
              </a:path>
              <a:path w="21600" h="21600" fill="none">
                <a:moveTo>
                  <a:pt x="f22" y="f23"/>
                </a:moveTo>
                <a:cubicBezTo>
                  <a:pt x="f60" y="f119"/>
                  <a:pt x="f120" y="f121"/>
                  <a:pt x="f122" y="f123"/>
                </a:cubicBezTo>
              </a:path>
              <a:path w="21600" h="21600" fill="none">
                <a:moveTo>
                  <a:pt x="f33" y="f34"/>
                </a:moveTo>
                <a:cubicBezTo>
                  <a:pt x="f124" y="f125"/>
                  <a:pt x="f126" y="f127"/>
                  <a:pt x="f128" y="f129"/>
                </a:cubicBezTo>
              </a:path>
              <a:path w="21600" h="21600" fill="none">
                <a:moveTo>
                  <a:pt x="f42" y="f43"/>
                </a:moveTo>
                <a:cubicBezTo>
                  <a:pt x="f130" y="f131"/>
                  <a:pt x="f132" y="f133"/>
                  <a:pt x="f134" y="f135"/>
                </a:cubicBezTo>
              </a:path>
              <a:path w="21600" h="21600" fill="none">
                <a:moveTo>
                  <a:pt x="f51" y="f52"/>
                </a:moveTo>
                <a:cubicBezTo>
                  <a:pt x="f136" y="f137"/>
                  <a:pt x="f138" y="f139"/>
                  <a:pt x="f140" y="f141"/>
                </a:cubicBezTo>
              </a:path>
              <a:path w="21600" h="21600" fill="none">
                <a:moveTo>
                  <a:pt x="f61" y="f62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148" y="f71"/>
                </a:moveTo>
                <a:cubicBezTo>
                  <a:pt x="f149" y="f150"/>
                  <a:pt x="f151" y="f152"/>
                  <a:pt x="f153" y="f154"/>
                </a:cubicBezTo>
              </a:path>
              <a:path w="21600" h="21600" fill="none">
                <a:moveTo>
                  <a:pt x="f79" y="f80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161" y="f88"/>
                </a:moveTo>
                <a:cubicBezTo>
                  <a:pt x="f162" y="f163"/>
                  <a:pt x="f164" y="f165"/>
                  <a:pt x="f166" y="f167"/>
                </a:cubicBezTo>
              </a:path>
              <a:path w="21600" h="21600" fill="none">
                <a:moveTo>
                  <a:pt x="f97" y="f98"/>
                </a:moveTo>
                <a:cubicBezTo>
                  <a:pt x="f168" y="f100"/>
                  <a:pt x="f169" y="f170"/>
                  <a:pt x="f171" y="f172"/>
                </a:cubicBezTo>
              </a:path>
              <a:path w="21600" h="21600" fill="none">
                <a:moveTo>
                  <a:pt x="f106" y="f107"/>
                </a:moveTo>
                <a:cubicBezTo>
                  <a:pt x="f131" y="f173"/>
                  <a:pt x="f174" y="f175"/>
                  <a:pt x="f176" y="f177"/>
                </a:cubicBezTo>
              </a:path>
              <a:path w="21600" h="21600">
                <a:moveTo>
                  <a:pt x="f360" y="f361"/>
                </a:moveTo>
                <a:arcTo wR="f180" hR="f180" stAng="f222" swAng="f241"/>
                <a:close/>
              </a:path>
              <a:path w="21600" h="21600">
                <a:moveTo>
                  <a:pt x="f362" y="f363"/>
                </a:moveTo>
                <a:arcTo wR="f182" hR="f182" stAng="f222" swAng="f241"/>
                <a:close/>
              </a:path>
              <a:path w="21600" h="21600">
                <a:moveTo>
                  <a:pt x="f330" y="f331"/>
                </a:moveTo>
                <a:arcTo wR="f184" hR="f184" stAng="f222" swAng="f241"/>
                <a:close/>
              </a:path>
            </a:pathLst>
          </a:custGeom>
          <a:solidFill>
            <a:srgbClr val="BDD7EE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 verkar inte ha beaktat att…</a:t>
            </a:r>
          </a:p>
        </p:txBody>
      </p:sp>
      <p:sp>
        <p:nvSpPr>
          <p:cNvPr id="7" name="Tankebubbla: moln 16">
            <a:extLst>
              <a:ext uri="{FF2B5EF4-FFF2-40B4-BE49-F238E27FC236}">
                <a16:creationId xmlns:a16="http://schemas.microsoft.com/office/drawing/2014/main" id="{DD0316EF-23A1-6875-A9D6-82892E5742B7}"/>
              </a:ext>
            </a:extLst>
          </p:cNvPr>
          <p:cNvSpPr/>
          <p:nvPr/>
        </p:nvSpPr>
        <p:spPr>
          <a:xfrm>
            <a:off x="4051304" y="961418"/>
            <a:ext cx="2767184" cy="1403485"/>
          </a:xfrm>
          <a:custGeom>
            <a:avLst>
              <a:gd name="f0" fmla="val 16667"/>
              <a:gd name="f1" fmla="val 2722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2147483647"/>
              <a:gd name="f11" fmla="val 1930"/>
              <a:gd name="f12" fmla="val 7160"/>
              <a:gd name="f13" fmla="val 1530"/>
              <a:gd name="f14" fmla="val 4490"/>
              <a:gd name="f15" fmla="val 3400"/>
              <a:gd name="f16" fmla="val 1970"/>
              <a:gd name="f17" fmla="val 5270"/>
              <a:gd name="f18" fmla="val 5860"/>
              <a:gd name="f19" fmla="val 1950"/>
              <a:gd name="f20" fmla="val 6470"/>
              <a:gd name="f21" fmla="val 2210"/>
              <a:gd name="f22" fmla="val 6970"/>
              <a:gd name="f23" fmla="val 2600"/>
              <a:gd name="f24" fmla="val 7450"/>
              <a:gd name="f25" fmla="val 1390"/>
              <a:gd name="f26" fmla="val 8340"/>
              <a:gd name="f27" fmla="val 650"/>
              <a:gd name="f28" fmla="val 9340"/>
              <a:gd name="f29" fmla="val 10004"/>
              <a:gd name="f30" fmla="val 690"/>
              <a:gd name="f31" fmla="val 10710"/>
              <a:gd name="f32" fmla="val 1050"/>
              <a:gd name="f33" fmla="val 11210"/>
              <a:gd name="f34" fmla="val 1700"/>
              <a:gd name="f35" fmla="val 11570"/>
              <a:gd name="f36" fmla="val 630"/>
              <a:gd name="f37" fmla="val 12330"/>
              <a:gd name="f38" fmla="val 13150"/>
              <a:gd name="f39" fmla="val 13840"/>
              <a:gd name="f40" fmla="val 14470"/>
              <a:gd name="f41" fmla="val 460"/>
              <a:gd name="f42" fmla="val 14870"/>
              <a:gd name="f43" fmla="val 1160"/>
              <a:gd name="f44" fmla="val 15330"/>
              <a:gd name="f45" fmla="val 440"/>
              <a:gd name="f46" fmla="val 16020"/>
              <a:gd name="f47" fmla="val 16740"/>
              <a:gd name="f48" fmla="val 17910"/>
              <a:gd name="f49" fmla="val 18900"/>
              <a:gd name="f50" fmla="val 1130"/>
              <a:gd name="f51" fmla="val 19110"/>
              <a:gd name="f52" fmla="val 2710"/>
              <a:gd name="f53" fmla="val 20240"/>
              <a:gd name="f54" fmla="val 3150"/>
              <a:gd name="f55" fmla="val 21060"/>
              <a:gd name="f56" fmla="val 4580"/>
              <a:gd name="f57" fmla="val 6220"/>
              <a:gd name="f58" fmla="val 6720"/>
              <a:gd name="f59" fmla="val 21000"/>
              <a:gd name="f60" fmla="val 7200"/>
              <a:gd name="f61" fmla="val 20830"/>
              <a:gd name="f62" fmla="val 7660"/>
              <a:gd name="f63" fmla="val 21310"/>
              <a:gd name="f64" fmla="val 8460"/>
              <a:gd name="f65" fmla="val 9450"/>
              <a:gd name="f66" fmla="val 10460"/>
              <a:gd name="f67" fmla="val 12750"/>
              <a:gd name="f68" fmla="val 20310"/>
              <a:gd name="f69" fmla="val 14680"/>
              <a:gd name="f70" fmla="val 18650"/>
              <a:gd name="f71" fmla="val 15010"/>
              <a:gd name="f72" fmla="val 17200"/>
              <a:gd name="f73" fmla="val 17370"/>
              <a:gd name="f74" fmla="val 18920"/>
              <a:gd name="f75" fmla="val 15770"/>
              <a:gd name="f76" fmla="val 15220"/>
              <a:gd name="f77" fmla="val 14700"/>
              <a:gd name="f78" fmla="val 18710"/>
              <a:gd name="f79" fmla="val 14240"/>
              <a:gd name="f80" fmla="val 18310"/>
              <a:gd name="f81" fmla="val 13820"/>
              <a:gd name="f82" fmla="val 12490"/>
              <a:gd name="f83" fmla="val 11000"/>
              <a:gd name="f84" fmla="val 9890"/>
              <a:gd name="f85" fmla="val 8840"/>
              <a:gd name="f86" fmla="val 20790"/>
              <a:gd name="f87" fmla="val 8210"/>
              <a:gd name="f88" fmla="val 19510"/>
              <a:gd name="f89" fmla="val 7620"/>
              <a:gd name="f90" fmla="val 20000"/>
              <a:gd name="f91" fmla="val 7930"/>
              <a:gd name="f92" fmla="val 20290"/>
              <a:gd name="f93" fmla="val 6240"/>
              <a:gd name="f94" fmla="val 4850"/>
              <a:gd name="f95" fmla="val 3570"/>
              <a:gd name="f96" fmla="val 19280"/>
              <a:gd name="f97" fmla="val 2900"/>
              <a:gd name="f98" fmla="val 17640"/>
              <a:gd name="f99" fmla="val 1300"/>
              <a:gd name="f100" fmla="val 17600"/>
              <a:gd name="f101" fmla="val 480"/>
              <a:gd name="f102" fmla="val 16300"/>
              <a:gd name="f103" fmla="val 14660"/>
              <a:gd name="f104" fmla="val 13900"/>
              <a:gd name="f105" fmla="val 13210"/>
              <a:gd name="f106" fmla="val 1070"/>
              <a:gd name="f107" fmla="val 12640"/>
              <a:gd name="f108" fmla="val 380"/>
              <a:gd name="f109" fmla="val 12160"/>
              <a:gd name="f110" fmla="val 10120"/>
              <a:gd name="f111" fmla="val 8590"/>
              <a:gd name="f112" fmla="val 840"/>
              <a:gd name="f113" fmla="val 7330"/>
              <a:gd name="f114" fmla="val 7410"/>
              <a:gd name="f115" fmla="val 2040"/>
              <a:gd name="f116" fmla="val 7690"/>
              <a:gd name="f117" fmla="val 2090"/>
              <a:gd name="f118" fmla="val 7920"/>
              <a:gd name="f119" fmla="val 2790"/>
              <a:gd name="f120" fmla="val 7480"/>
              <a:gd name="f121" fmla="val 3050"/>
              <a:gd name="f122" fmla="val 7670"/>
              <a:gd name="f123" fmla="val 3310"/>
              <a:gd name="f124" fmla="val 11130"/>
              <a:gd name="f125" fmla="val 1910"/>
              <a:gd name="f126" fmla="val 11080"/>
              <a:gd name="f127" fmla="val 2160"/>
              <a:gd name="f128" fmla="val 11030"/>
              <a:gd name="f129" fmla="val 2400"/>
              <a:gd name="f130" fmla="val 14720"/>
              <a:gd name="f131" fmla="val 1400"/>
              <a:gd name="f132" fmla="val 14640"/>
              <a:gd name="f133" fmla="val 1720"/>
              <a:gd name="f134" fmla="val 14540"/>
              <a:gd name="f135" fmla="val 2010"/>
              <a:gd name="f136" fmla="val 19130"/>
              <a:gd name="f137" fmla="val 2890"/>
              <a:gd name="f138" fmla="val 19230"/>
              <a:gd name="f139" fmla="val 3290"/>
              <a:gd name="f140" fmla="val 19190"/>
              <a:gd name="f141" fmla="val 3380"/>
              <a:gd name="f142" fmla="val 20660"/>
              <a:gd name="f143" fmla="val 8170"/>
              <a:gd name="f144" fmla="val 20430"/>
              <a:gd name="f145" fmla="val 8620"/>
              <a:gd name="f146" fmla="val 20110"/>
              <a:gd name="f147" fmla="val 8990"/>
              <a:gd name="f148" fmla="val 18660"/>
              <a:gd name="f149" fmla="val 18740"/>
              <a:gd name="f150" fmla="val 14200"/>
              <a:gd name="f151" fmla="val 18280"/>
              <a:gd name="f152" fmla="val 12200"/>
              <a:gd name="f153" fmla="val 17000"/>
              <a:gd name="f154" fmla="val 11450"/>
              <a:gd name="f155" fmla="val 14320"/>
              <a:gd name="f156" fmla="val 17980"/>
              <a:gd name="f157" fmla="val 14350"/>
              <a:gd name="f158" fmla="val 17680"/>
              <a:gd name="f159" fmla="val 14370"/>
              <a:gd name="f160" fmla="val 17360"/>
              <a:gd name="f161" fmla="val 8220"/>
              <a:gd name="f162" fmla="val 8060"/>
              <a:gd name="f163" fmla="val 19250"/>
              <a:gd name="f164" fmla="val 7960"/>
              <a:gd name="f165" fmla="val 18950"/>
              <a:gd name="f166" fmla="val 7860"/>
              <a:gd name="f167" fmla="val 18640"/>
              <a:gd name="f168" fmla="val 3090"/>
              <a:gd name="f169" fmla="val 3280"/>
              <a:gd name="f170" fmla="val 17540"/>
              <a:gd name="f171" fmla="val 3460"/>
              <a:gd name="f172" fmla="val 17450"/>
              <a:gd name="f173" fmla="val 12900"/>
              <a:gd name="f174" fmla="val 1780"/>
              <a:gd name="f175" fmla="val 13130"/>
              <a:gd name="f176" fmla="val 2330"/>
              <a:gd name="f177" fmla="val 13040"/>
              <a:gd name="f178" fmla="*/ 1800 1800 1"/>
              <a:gd name="f179" fmla="+- 0 0 23592960"/>
              <a:gd name="f180" fmla="val 1800"/>
              <a:gd name="f181" fmla="*/ 1200 1200 1"/>
              <a:gd name="f182" fmla="val 1200"/>
              <a:gd name="f183" fmla="*/ 700 700 1"/>
              <a:gd name="f184" fmla="val 700"/>
              <a:gd name="f185" fmla="val -2147483647"/>
              <a:gd name="f186" fmla="+- 0 0 -270"/>
              <a:gd name="f187" fmla="+- 0 0 180"/>
              <a:gd name="f188" fmla="+- 0 0 -90"/>
              <a:gd name="f189" fmla="+- 0 0 0"/>
              <a:gd name="f190" fmla="+- 0 0 -212"/>
              <a:gd name="f191" fmla="*/ f5 1 21600"/>
              <a:gd name="f192" fmla="*/ f6 1 21600"/>
              <a:gd name="f193" fmla="val f7"/>
              <a:gd name="f194" fmla="val f8"/>
              <a:gd name="f195" fmla="*/ 0 f9 1"/>
              <a:gd name="f196" fmla="*/ f7 f2 1"/>
              <a:gd name="f197" fmla="*/ f179 f2 1"/>
              <a:gd name="f198" fmla="pin -2147483647 f0 2147483647"/>
              <a:gd name="f199" fmla="pin -2147483647 f1 2147483647"/>
              <a:gd name="f200" fmla="*/ f186 f2 1"/>
              <a:gd name="f201" fmla="*/ f187 f2 1"/>
              <a:gd name="f202" fmla="*/ f188 f2 1"/>
              <a:gd name="f203" fmla="*/ f189 f2 1"/>
              <a:gd name="f204" fmla="*/ f190 f2 1"/>
              <a:gd name="f205" fmla="+- f194 0 f193"/>
              <a:gd name="f206" fmla="val f198"/>
              <a:gd name="f207" fmla="val f199"/>
              <a:gd name="f208" fmla="*/ f195 1 f4"/>
              <a:gd name="f209" fmla="*/ f196 1 f4"/>
              <a:gd name="f210" fmla="*/ f197 1 f4"/>
              <a:gd name="f211" fmla="*/ f198 f191 1"/>
              <a:gd name="f212" fmla="*/ f199 f192 1"/>
              <a:gd name="f213" fmla="*/ f200 1 f4"/>
              <a:gd name="f214" fmla="*/ f201 1 f4"/>
              <a:gd name="f215" fmla="*/ f202 1 f4"/>
              <a:gd name="f216" fmla="*/ f203 1 f4"/>
              <a:gd name="f217" fmla="*/ f204 1 f4"/>
              <a:gd name="f218" fmla="*/ f205 1 21600"/>
              <a:gd name="f219" fmla="+- f206 0 10800"/>
              <a:gd name="f220" fmla="+- f207 0 10800"/>
              <a:gd name="f221" fmla="+- 0 0 f208"/>
              <a:gd name="f222" fmla="+- f209 0 f3"/>
              <a:gd name="f223" fmla="+- f210 0 f3"/>
              <a:gd name="f224" fmla="+- f213 0 f3"/>
              <a:gd name="f225" fmla="+- f214 0 f3"/>
              <a:gd name="f226" fmla="+- f215 0 f3"/>
              <a:gd name="f227" fmla="+- f216 0 f3"/>
              <a:gd name="f228" fmla="*/ f206 f191 1"/>
              <a:gd name="f229" fmla="*/ f207 f192 1"/>
              <a:gd name="f230" fmla="+- f217 0 f3"/>
              <a:gd name="f231" fmla="*/ 3000 f218 1"/>
              <a:gd name="f232" fmla="*/ 17110 f218 1"/>
              <a:gd name="f233" fmla="*/ 17330 f218 1"/>
              <a:gd name="f234" fmla="*/ 3320 f218 1"/>
              <a:gd name="f235" fmla="*/ 0 f218 1"/>
              <a:gd name="f236" fmla="*/ 10800 f218 1"/>
              <a:gd name="f237" fmla="*/ 21600 f218 1"/>
              <a:gd name="f238" fmla="+- 0 0 f220"/>
              <a:gd name="f239" fmla="+- 0 0 f219"/>
              <a:gd name="f240" fmla="*/ f221 f2 1"/>
              <a:gd name="f241" fmla="+- f223 0 f222"/>
              <a:gd name="f242" fmla="+- 0 0 f238"/>
              <a:gd name="f243" fmla="+- 0 0 f239"/>
              <a:gd name="f244" fmla="*/ f240 1 f9"/>
              <a:gd name="f245" fmla="*/ f235 1 f218"/>
              <a:gd name="f246" fmla="*/ f236 1 f218"/>
              <a:gd name="f247" fmla="*/ f237 1 f218"/>
              <a:gd name="f248" fmla="*/ f231 1 f218"/>
              <a:gd name="f249" fmla="*/ f232 1 f218"/>
              <a:gd name="f250" fmla="*/ f234 1 f218"/>
              <a:gd name="f251" fmla="*/ f233 1 f218"/>
              <a:gd name="f252" fmla="+- 0 0 f242"/>
              <a:gd name="f253" fmla="+- 0 0 f243"/>
              <a:gd name="f254" fmla="+- f244 0 f3"/>
              <a:gd name="f255" fmla="*/ f248 f191 1"/>
              <a:gd name="f256" fmla="*/ f249 f191 1"/>
              <a:gd name="f257" fmla="*/ f251 f192 1"/>
              <a:gd name="f258" fmla="*/ f250 f192 1"/>
              <a:gd name="f259" fmla="*/ f245 f191 1"/>
              <a:gd name="f260" fmla="*/ f246 f192 1"/>
              <a:gd name="f261" fmla="*/ f246 f191 1"/>
              <a:gd name="f262" fmla="*/ f247 f192 1"/>
              <a:gd name="f263" fmla="*/ f247 f191 1"/>
              <a:gd name="f264" fmla="*/ f245 f192 1"/>
              <a:gd name="f265" fmla="at2 f252 f253"/>
              <a:gd name="f266" fmla="+- f254 f3 0"/>
              <a:gd name="f267" fmla="+- f265 f3 0"/>
              <a:gd name="f268" fmla="*/ f266 f9 1"/>
              <a:gd name="f269" fmla="*/ f267 f9 1"/>
              <a:gd name="f270" fmla="*/ f268 1 f2"/>
              <a:gd name="f271" fmla="*/ f269 1 f2"/>
              <a:gd name="f272" fmla="+- 0 0 f270"/>
              <a:gd name="f273" fmla="+- 0 0 f271"/>
              <a:gd name="f274" fmla="+- 0 0 f272"/>
              <a:gd name="f275" fmla="val f273"/>
              <a:gd name="f276" fmla="*/ f274 f2 1"/>
              <a:gd name="f277" fmla="+- 0 0 f275"/>
              <a:gd name="f278" fmla="*/ f276 1 f9"/>
              <a:gd name="f279" fmla="*/ f277 f2 1"/>
              <a:gd name="f280" fmla="+- f278 0 f3"/>
              <a:gd name="f281" fmla="*/ f279 1 f9"/>
              <a:gd name="f282" fmla="cos 1 f280"/>
              <a:gd name="f283" fmla="sin 1 f280"/>
              <a:gd name="f284" fmla="+- f281 0 f3"/>
              <a:gd name="f285" fmla="+- 0 0 f282"/>
              <a:gd name="f286" fmla="+- 0 0 f283"/>
              <a:gd name="f287" fmla="+- 0 0 f285"/>
              <a:gd name="f288" fmla="+- 0 0 f286"/>
              <a:gd name="f289" fmla="+- f284 f3 0"/>
              <a:gd name="f290" fmla="val f287"/>
              <a:gd name="f291" fmla="val f288"/>
              <a:gd name="f292" fmla="*/ f289 f9 1"/>
              <a:gd name="f293" fmla="+- 0 0 f290"/>
              <a:gd name="f294" fmla="+- 0 0 f291"/>
              <a:gd name="f295" fmla="*/ f292 1 f2"/>
              <a:gd name="f296" fmla="*/ 1800 f293 1"/>
              <a:gd name="f297" fmla="*/ 1800 f294 1"/>
              <a:gd name="f298" fmla="*/ 1200 f293 1"/>
              <a:gd name="f299" fmla="*/ 1200 f294 1"/>
              <a:gd name="f300" fmla="*/ 700 f293 1"/>
              <a:gd name="f301" fmla="*/ 700 f294 1"/>
              <a:gd name="f302" fmla="+- 0 0 f295"/>
              <a:gd name="f303" fmla="*/ f296 f296 1"/>
              <a:gd name="f304" fmla="*/ f297 f297 1"/>
              <a:gd name="f305" fmla="*/ f298 f298 1"/>
              <a:gd name="f306" fmla="*/ f299 f299 1"/>
              <a:gd name="f307" fmla="*/ f300 f300 1"/>
              <a:gd name="f308" fmla="*/ f301 f301 1"/>
              <a:gd name="f309" fmla="+- 0 0 f302"/>
              <a:gd name="f310" fmla="+- f303 f304 0"/>
              <a:gd name="f311" fmla="+- f305 f306 0"/>
              <a:gd name="f312" fmla="+- f307 f308 0"/>
              <a:gd name="f313" fmla="*/ f309 f2 1"/>
              <a:gd name="f314" fmla="sqrt f310"/>
              <a:gd name="f315" fmla="sqrt f311"/>
              <a:gd name="f316" fmla="sqrt f312"/>
              <a:gd name="f317" fmla="*/ f313 1 f9"/>
              <a:gd name="f318" fmla="*/ f178 1 f314"/>
              <a:gd name="f319" fmla="*/ f181 1 f315"/>
              <a:gd name="f320" fmla="*/ f183 1 f316"/>
              <a:gd name="f321" fmla="+- f317 0 f3"/>
              <a:gd name="f322" fmla="*/ f293 f318 1"/>
              <a:gd name="f323" fmla="*/ f294 f318 1"/>
              <a:gd name="f324" fmla="*/ f293 f319 1"/>
              <a:gd name="f325" fmla="*/ f294 f319 1"/>
              <a:gd name="f326" fmla="*/ f293 f320 1"/>
              <a:gd name="f327" fmla="*/ f294 f320 1"/>
              <a:gd name="f328" fmla="sin 1 f321"/>
              <a:gd name="f329" fmla="cos 1 f321"/>
              <a:gd name="f330" fmla="+- f206 0 f326"/>
              <a:gd name="f331" fmla="+- f207 0 f327"/>
              <a:gd name="f332" fmla="+- 0 0 f328"/>
              <a:gd name="f333" fmla="+- 0 0 f329"/>
              <a:gd name="f334" fmla="+- 0 0 f332"/>
              <a:gd name="f335" fmla="+- 0 0 f333"/>
              <a:gd name="f336" fmla="val f334"/>
              <a:gd name="f337" fmla="val f335"/>
              <a:gd name="f338" fmla="+- 0 0 f336"/>
              <a:gd name="f339" fmla="+- 0 0 f337"/>
              <a:gd name="f340" fmla="*/ 10800 f338 1"/>
              <a:gd name="f341" fmla="*/ 10800 f339 1"/>
              <a:gd name="f342" fmla="+- f340 10800 0"/>
              <a:gd name="f343" fmla="+- f341 10800 0"/>
              <a:gd name="f344" fmla="*/ f340 1 12"/>
              <a:gd name="f345" fmla="*/ f341 1 12"/>
              <a:gd name="f346" fmla="+- f206 0 f342"/>
              <a:gd name="f347" fmla="+- f207 0 f343"/>
              <a:gd name="f348" fmla="*/ f346 1 3"/>
              <a:gd name="f349" fmla="*/ f347 1 3"/>
              <a:gd name="f350" fmla="*/ f346 2 1"/>
              <a:gd name="f351" fmla="*/ f347 2 1"/>
              <a:gd name="f352" fmla="*/ f350 1 3"/>
              <a:gd name="f353" fmla="*/ f351 1 3"/>
              <a:gd name="f354" fmla="+- f348 f342 0"/>
              <a:gd name="f355" fmla="+- f349 f343 0"/>
              <a:gd name="f356" fmla="+- f354 0 f344"/>
              <a:gd name="f357" fmla="+- f355 0 f345"/>
              <a:gd name="f358" fmla="+- f352 f342 0"/>
              <a:gd name="f359" fmla="+- f353 f343 0"/>
              <a:gd name="f360" fmla="+- f356 0 f322"/>
              <a:gd name="f361" fmla="+- f357 0 f323"/>
              <a:gd name="f362" fmla="+- f358 0 f324"/>
              <a:gd name="f363" fmla="+- f359 0 f325"/>
            </a:gdLst>
            <a:ahLst>
              <a:ahXY gdRefX="f0" minX="f185" maxX="f10" gdRefY="f1" minY="f185" maxY="f10">
                <a:pos x="f211" y="f21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4">
                <a:pos x="f259" y="f260"/>
              </a:cxn>
              <a:cxn ang="f225">
                <a:pos x="f261" y="f262"/>
              </a:cxn>
              <a:cxn ang="f226">
                <a:pos x="f263" y="f260"/>
              </a:cxn>
              <a:cxn ang="f227">
                <a:pos x="f261" y="f264"/>
              </a:cxn>
              <a:cxn ang="f230">
                <a:pos x="f228" y="f229"/>
              </a:cxn>
            </a:cxnLst>
            <a:rect l="f255" t="f258" r="f256" b="f257"/>
            <a:pathLst>
              <a:path w="21600" h="21600">
                <a:moveTo>
                  <a:pt x="f11" y="f12"/>
                </a:moveTo>
                <a:cubicBezTo>
                  <a:pt x="f13" y="f14"/>
                  <a:pt x="f15" y="f16"/>
                  <a:pt x="f17" y="f16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7"/>
                  <a:pt x="f38" y="f7"/>
                </a:cubicBezTo>
                <a:cubicBezTo>
                  <a:pt x="f39" y="f7"/>
                  <a:pt x="f40" y="f41"/>
                  <a:pt x="f42" y="f43"/>
                </a:cubicBezTo>
                <a:cubicBezTo>
                  <a:pt x="f44" y="f45"/>
                  <a:pt x="f46" y="f7"/>
                  <a:pt x="f47" y="f7"/>
                </a:cubicBezTo>
                <a:cubicBezTo>
                  <a:pt x="f48" y="f7"/>
                  <a:pt x="f49" y="f50"/>
                  <a:pt x="f51" y="f52"/>
                </a:cubicBezTo>
                <a:cubicBezTo>
                  <a:pt x="f53" y="f54"/>
                  <a:pt x="f55" y="f56"/>
                  <a:pt x="f55" y="f57"/>
                </a:cubicBezTo>
                <a:cubicBezTo>
                  <a:pt x="f55" y="f58"/>
                  <a:pt x="f59" y="f60"/>
                  <a:pt x="f61" y="f62"/>
                </a:cubicBezTo>
                <a:cubicBezTo>
                  <a:pt x="f63" y="f64"/>
                  <a:pt x="f8" y="f65"/>
                  <a:pt x="f8" y="f66"/>
                </a:cubicBezTo>
                <a:cubicBezTo>
                  <a:pt x="f8" y="f67"/>
                  <a:pt x="f68" y="f69"/>
                  <a:pt x="f70" y="f71"/>
                </a:cubicBezTo>
                <a:cubicBezTo>
                  <a:pt x="f70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cubicBezTo>
                  <a:pt x="f81" y="f53"/>
                  <a:pt x="f82" y="f8"/>
                  <a:pt x="f83" y="f8"/>
                </a:cubicBezTo>
                <a:cubicBezTo>
                  <a:pt x="f84" y="f8"/>
                  <a:pt x="f85" y="f86"/>
                  <a:pt x="f87" y="f88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1" y="f103"/>
                </a:cubicBezTo>
                <a:cubicBezTo>
                  <a:pt x="f101" y="f104"/>
                  <a:pt x="f30" y="f105"/>
                  <a:pt x="f106" y="f107"/>
                </a:cubicBezTo>
                <a:cubicBezTo>
                  <a:pt x="f108" y="f109"/>
                  <a:pt x="f7" y="f33"/>
                  <a:pt x="f7" y="f110"/>
                </a:cubicBezTo>
                <a:cubicBezTo>
                  <a:pt x="f7" y="f111"/>
                  <a:pt x="f112" y="f113"/>
                  <a:pt x="f11" y="f12"/>
                </a:cubicBezTo>
                <a:close/>
              </a:path>
              <a:path w="21600" h="21600" fill="none">
                <a:moveTo>
                  <a:pt x="f11" y="f12"/>
                </a:moveTo>
                <a:cubicBezTo>
                  <a:pt x="f19" y="f114"/>
                  <a:pt x="f115" y="f116"/>
                  <a:pt x="f117" y="f118"/>
                </a:cubicBezTo>
              </a:path>
              <a:path w="21600" h="21600" fill="none">
                <a:moveTo>
                  <a:pt x="f22" y="f23"/>
                </a:moveTo>
                <a:cubicBezTo>
                  <a:pt x="f60" y="f119"/>
                  <a:pt x="f120" y="f121"/>
                  <a:pt x="f122" y="f123"/>
                </a:cubicBezTo>
              </a:path>
              <a:path w="21600" h="21600" fill="none">
                <a:moveTo>
                  <a:pt x="f33" y="f34"/>
                </a:moveTo>
                <a:cubicBezTo>
                  <a:pt x="f124" y="f125"/>
                  <a:pt x="f126" y="f127"/>
                  <a:pt x="f128" y="f129"/>
                </a:cubicBezTo>
              </a:path>
              <a:path w="21600" h="21600" fill="none">
                <a:moveTo>
                  <a:pt x="f42" y="f43"/>
                </a:moveTo>
                <a:cubicBezTo>
                  <a:pt x="f130" y="f131"/>
                  <a:pt x="f132" y="f133"/>
                  <a:pt x="f134" y="f135"/>
                </a:cubicBezTo>
              </a:path>
              <a:path w="21600" h="21600" fill="none">
                <a:moveTo>
                  <a:pt x="f51" y="f52"/>
                </a:moveTo>
                <a:cubicBezTo>
                  <a:pt x="f136" y="f137"/>
                  <a:pt x="f138" y="f139"/>
                  <a:pt x="f140" y="f141"/>
                </a:cubicBezTo>
              </a:path>
              <a:path w="21600" h="21600" fill="none">
                <a:moveTo>
                  <a:pt x="f61" y="f62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148" y="f71"/>
                </a:moveTo>
                <a:cubicBezTo>
                  <a:pt x="f149" y="f150"/>
                  <a:pt x="f151" y="f152"/>
                  <a:pt x="f153" y="f154"/>
                </a:cubicBezTo>
              </a:path>
              <a:path w="21600" h="21600" fill="none">
                <a:moveTo>
                  <a:pt x="f79" y="f80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161" y="f88"/>
                </a:moveTo>
                <a:cubicBezTo>
                  <a:pt x="f162" y="f163"/>
                  <a:pt x="f164" y="f165"/>
                  <a:pt x="f166" y="f167"/>
                </a:cubicBezTo>
              </a:path>
              <a:path w="21600" h="21600" fill="none">
                <a:moveTo>
                  <a:pt x="f97" y="f98"/>
                </a:moveTo>
                <a:cubicBezTo>
                  <a:pt x="f168" y="f100"/>
                  <a:pt x="f169" y="f170"/>
                  <a:pt x="f171" y="f172"/>
                </a:cubicBezTo>
              </a:path>
              <a:path w="21600" h="21600" fill="none">
                <a:moveTo>
                  <a:pt x="f106" y="f107"/>
                </a:moveTo>
                <a:cubicBezTo>
                  <a:pt x="f131" y="f173"/>
                  <a:pt x="f174" y="f175"/>
                  <a:pt x="f176" y="f177"/>
                </a:cubicBezTo>
              </a:path>
              <a:path w="21600" h="21600">
                <a:moveTo>
                  <a:pt x="f360" y="f361"/>
                </a:moveTo>
                <a:arcTo wR="f180" hR="f180" stAng="f222" swAng="f241"/>
                <a:close/>
              </a:path>
              <a:path w="21600" h="21600">
                <a:moveTo>
                  <a:pt x="f362" y="f363"/>
                </a:moveTo>
                <a:arcTo wR="f182" hR="f182" stAng="f222" swAng="f241"/>
                <a:close/>
              </a:path>
              <a:path w="21600" h="21600">
                <a:moveTo>
                  <a:pt x="f330" y="f331"/>
                </a:moveTo>
                <a:arcTo wR="f184" hR="f184" stAng="f222" swAng="f241"/>
                <a:close/>
              </a:path>
            </a:pathLst>
          </a:custGeom>
          <a:solidFill>
            <a:srgbClr val="BDD7EE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Hmm…det här var inte riktigt vad vi tänkt oss.</a:t>
            </a:r>
          </a:p>
        </p:txBody>
      </p:sp>
      <p:sp>
        <p:nvSpPr>
          <p:cNvPr id="8" name="Tankebubbla: moln 17">
            <a:extLst>
              <a:ext uri="{FF2B5EF4-FFF2-40B4-BE49-F238E27FC236}">
                <a16:creationId xmlns:a16="http://schemas.microsoft.com/office/drawing/2014/main" id="{EBA13A70-34E2-91E3-2663-0FCA93C537BC}"/>
              </a:ext>
            </a:extLst>
          </p:cNvPr>
          <p:cNvSpPr/>
          <p:nvPr/>
        </p:nvSpPr>
        <p:spPr>
          <a:xfrm>
            <a:off x="979029" y="1370722"/>
            <a:ext cx="2862081" cy="1162760"/>
          </a:xfrm>
          <a:custGeom>
            <a:avLst>
              <a:gd name="f0" fmla="val 7427"/>
              <a:gd name="f1" fmla="val 25415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2147483647"/>
              <a:gd name="f11" fmla="val 1930"/>
              <a:gd name="f12" fmla="val 7160"/>
              <a:gd name="f13" fmla="val 1530"/>
              <a:gd name="f14" fmla="val 4490"/>
              <a:gd name="f15" fmla="val 3400"/>
              <a:gd name="f16" fmla="val 1970"/>
              <a:gd name="f17" fmla="val 5270"/>
              <a:gd name="f18" fmla="val 5860"/>
              <a:gd name="f19" fmla="val 1950"/>
              <a:gd name="f20" fmla="val 6470"/>
              <a:gd name="f21" fmla="val 2210"/>
              <a:gd name="f22" fmla="val 6970"/>
              <a:gd name="f23" fmla="val 2600"/>
              <a:gd name="f24" fmla="val 7450"/>
              <a:gd name="f25" fmla="val 1390"/>
              <a:gd name="f26" fmla="val 8340"/>
              <a:gd name="f27" fmla="val 650"/>
              <a:gd name="f28" fmla="val 9340"/>
              <a:gd name="f29" fmla="val 10004"/>
              <a:gd name="f30" fmla="val 690"/>
              <a:gd name="f31" fmla="val 10710"/>
              <a:gd name="f32" fmla="val 1050"/>
              <a:gd name="f33" fmla="val 11210"/>
              <a:gd name="f34" fmla="val 1700"/>
              <a:gd name="f35" fmla="val 11570"/>
              <a:gd name="f36" fmla="val 630"/>
              <a:gd name="f37" fmla="val 12330"/>
              <a:gd name="f38" fmla="val 13150"/>
              <a:gd name="f39" fmla="val 13840"/>
              <a:gd name="f40" fmla="val 14470"/>
              <a:gd name="f41" fmla="val 460"/>
              <a:gd name="f42" fmla="val 14870"/>
              <a:gd name="f43" fmla="val 1160"/>
              <a:gd name="f44" fmla="val 15330"/>
              <a:gd name="f45" fmla="val 440"/>
              <a:gd name="f46" fmla="val 16020"/>
              <a:gd name="f47" fmla="val 16740"/>
              <a:gd name="f48" fmla="val 17910"/>
              <a:gd name="f49" fmla="val 18900"/>
              <a:gd name="f50" fmla="val 1130"/>
              <a:gd name="f51" fmla="val 19110"/>
              <a:gd name="f52" fmla="val 2710"/>
              <a:gd name="f53" fmla="val 20240"/>
              <a:gd name="f54" fmla="val 3150"/>
              <a:gd name="f55" fmla="val 21060"/>
              <a:gd name="f56" fmla="val 4580"/>
              <a:gd name="f57" fmla="val 6220"/>
              <a:gd name="f58" fmla="val 6720"/>
              <a:gd name="f59" fmla="val 21000"/>
              <a:gd name="f60" fmla="val 7200"/>
              <a:gd name="f61" fmla="val 20830"/>
              <a:gd name="f62" fmla="val 7660"/>
              <a:gd name="f63" fmla="val 21310"/>
              <a:gd name="f64" fmla="val 8460"/>
              <a:gd name="f65" fmla="val 9450"/>
              <a:gd name="f66" fmla="val 10460"/>
              <a:gd name="f67" fmla="val 12750"/>
              <a:gd name="f68" fmla="val 20310"/>
              <a:gd name="f69" fmla="val 14680"/>
              <a:gd name="f70" fmla="val 18650"/>
              <a:gd name="f71" fmla="val 15010"/>
              <a:gd name="f72" fmla="val 17200"/>
              <a:gd name="f73" fmla="val 17370"/>
              <a:gd name="f74" fmla="val 18920"/>
              <a:gd name="f75" fmla="val 15770"/>
              <a:gd name="f76" fmla="val 15220"/>
              <a:gd name="f77" fmla="val 14700"/>
              <a:gd name="f78" fmla="val 18710"/>
              <a:gd name="f79" fmla="val 14240"/>
              <a:gd name="f80" fmla="val 18310"/>
              <a:gd name="f81" fmla="val 13820"/>
              <a:gd name="f82" fmla="val 12490"/>
              <a:gd name="f83" fmla="val 11000"/>
              <a:gd name="f84" fmla="val 9890"/>
              <a:gd name="f85" fmla="val 8840"/>
              <a:gd name="f86" fmla="val 20790"/>
              <a:gd name="f87" fmla="val 8210"/>
              <a:gd name="f88" fmla="val 19510"/>
              <a:gd name="f89" fmla="val 7620"/>
              <a:gd name="f90" fmla="val 20000"/>
              <a:gd name="f91" fmla="val 7930"/>
              <a:gd name="f92" fmla="val 20290"/>
              <a:gd name="f93" fmla="val 6240"/>
              <a:gd name="f94" fmla="val 4850"/>
              <a:gd name="f95" fmla="val 3570"/>
              <a:gd name="f96" fmla="val 19280"/>
              <a:gd name="f97" fmla="val 2900"/>
              <a:gd name="f98" fmla="val 17640"/>
              <a:gd name="f99" fmla="val 1300"/>
              <a:gd name="f100" fmla="val 17600"/>
              <a:gd name="f101" fmla="val 480"/>
              <a:gd name="f102" fmla="val 16300"/>
              <a:gd name="f103" fmla="val 14660"/>
              <a:gd name="f104" fmla="val 13900"/>
              <a:gd name="f105" fmla="val 13210"/>
              <a:gd name="f106" fmla="val 1070"/>
              <a:gd name="f107" fmla="val 12640"/>
              <a:gd name="f108" fmla="val 380"/>
              <a:gd name="f109" fmla="val 12160"/>
              <a:gd name="f110" fmla="val 10120"/>
              <a:gd name="f111" fmla="val 8590"/>
              <a:gd name="f112" fmla="val 840"/>
              <a:gd name="f113" fmla="val 7330"/>
              <a:gd name="f114" fmla="val 7410"/>
              <a:gd name="f115" fmla="val 2040"/>
              <a:gd name="f116" fmla="val 7690"/>
              <a:gd name="f117" fmla="val 2090"/>
              <a:gd name="f118" fmla="val 7920"/>
              <a:gd name="f119" fmla="val 2790"/>
              <a:gd name="f120" fmla="val 7480"/>
              <a:gd name="f121" fmla="val 3050"/>
              <a:gd name="f122" fmla="val 7670"/>
              <a:gd name="f123" fmla="val 3310"/>
              <a:gd name="f124" fmla="val 11130"/>
              <a:gd name="f125" fmla="val 1910"/>
              <a:gd name="f126" fmla="val 11080"/>
              <a:gd name="f127" fmla="val 2160"/>
              <a:gd name="f128" fmla="val 11030"/>
              <a:gd name="f129" fmla="val 2400"/>
              <a:gd name="f130" fmla="val 14720"/>
              <a:gd name="f131" fmla="val 1400"/>
              <a:gd name="f132" fmla="val 14640"/>
              <a:gd name="f133" fmla="val 1720"/>
              <a:gd name="f134" fmla="val 14540"/>
              <a:gd name="f135" fmla="val 2010"/>
              <a:gd name="f136" fmla="val 19130"/>
              <a:gd name="f137" fmla="val 2890"/>
              <a:gd name="f138" fmla="val 19230"/>
              <a:gd name="f139" fmla="val 3290"/>
              <a:gd name="f140" fmla="val 19190"/>
              <a:gd name="f141" fmla="val 3380"/>
              <a:gd name="f142" fmla="val 20660"/>
              <a:gd name="f143" fmla="val 8170"/>
              <a:gd name="f144" fmla="val 20430"/>
              <a:gd name="f145" fmla="val 8620"/>
              <a:gd name="f146" fmla="val 20110"/>
              <a:gd name="f147" fmla="val 8990"/>
              <a:gd name="f148" fmla="val 18660"/>
              <a:gd name="f149" fmla="val 18740"/>
              <a:gd name="f150" fmla="val 14200"/>
              <a:gd name="f151" fmla="val 18280"/>
              <a:gd name="f152" fmla="val 12200"/>
              <a:gd name="f153" fmla="val 17000"/>
              <a:gd name="f154" fmla="val 11450"/>
              <a:gd name="f155" fmla="val 14320"/>
              <a:gd name="f156" fmla="val 17980"/>
              <a:gd name="f157" fmla="val 14350"/>
              <a:gd name="f158" fmla="val 17680"/>
              <a:gd name="f159" fmla="val 14370"/>
              <a:gd name="f160" fmla="val 17360"/>
              <a:gd name="f161" fmla="val 8220"/>
              <a:gd name="f162" fmla="val 8060"/>
              <a:gd name="f163" fmla="val 19250"/>
              <a:gd name="f164" fmla="val 7960"/>
              <a:gd name="f165" fmla="val 18950"/>
              <a:gd name="f166" fmla="val 7860"/>
              <a:gd name="f167" fmla="val 18640"/>
              <a:gd name="f168" fmla="val 3090"/>
              <a:gd name="f169" fmla="val 3280"/>
              <a:gd name="f170" fmla="val 17540"/>
              <a:gd name="f171" fmla="val 3460"/>
              <a:gd name="f172" fmla="val 17450"/>
              <a:gd name="f173" fmla="val 12900"/>
              <a:gd name="f174" fmla="val 1780"/>
              <a:gd name="f175" fmla="val 13130"/>
              <a:gd name="f176" fmla="val 2330"/>
              <a:gd name="f177" fmla="val 13040"/>
              <a:gd name="f178" fmla="*/ 1800 1800 1"/>
              <a:gd name="f179" fmla="+- 0 0 23592960"/>
              <a:gd name="f180" fmla="val 1800"/>
              <a:gd name="f181" fmla="*/ 1200 1200 1"/>
              <a:gd name="f182" fmla="val 1200"/>
              <a:gd name="f183" fmla="*/ 700 700 1"/>
              <a:gd name="f184" fmla="val 700"/>
              <a:gd name="f185" fmla="val -2147483647"/>
              <a:gd name="f186" fmla="+- 0 0 -270"/>
              <a:gd name="f187" fmla="+- 0 0 180"/>
              <a:gd name="f188" fmla="+- 0 0 -90"/>
              <a:gd name="f189" fmla="+- 0 0 0"/>
              <a:gd name="f190" fmla="+- 0 0 -212"/>
              <a:gd name="f191" fmla="*/ f5 1 21600"/>
              <a:gd name="f192" fmla="*/ f6 1 21600"/>
              <a:gd name="f193" fmla="val f7"/>
              <a:gd name="f194" fmla="val f8"/>
              <a:gd name="f195" fmla="*/ 0 f9 1"/>
              <a:gd name="f196" fmla="*/ f7 f2 1"/>
              <a:gd name="f197" fmla="*/ f179 f2 1"/>
              <a:gd name="f198" fmla="pin -2147483647 f0 2147483647"/>
              <a:gd name="f199" fmla="pin -2147483647 f1 2147483647"/>
              <a:gd name="f200" fmla="*/ f186 f2 1"/>
              <a:gd name="f201" fmla="*/ f187 f2 1"/>
              <a:gd name="f202" fmla="*/ f188 f2 1"/>
              <a:gd name="f203" fmla="*/ f189 f2 1"/>
              <a:gd name="f204" fmla="*/ f190 f2 1"/>
              <a:gd name="f205" fmla="+- f194 0 f193"/>
              <a:gd name="f206" fmla="val f198"/>
              <a:gd name="f207" fmla="val f199"/>
              <a:gd name="f208" fmla="*/ f195 1 f4"/>
              <a:gd name="f209" fmla="*/ f196 1 f4"/>
              <a:gd name="f210" fmla="*/ f197 1 f4"/>
              <a:gd name="f211" fmla="*/ f198 f191 1"/>
              <a:gd name="f212" fmla="*/ f199 f192 1"/>
              <a:gd name="f213" fmla="*/ f200 1 f4"/>
              <a:gd name="f214" fmla="*/ f201 1 f4"/>
              <a:gd name="f215" fmla="*/ f202 1 f4"/>
              <a:gd name="f216" fmla="*/ f203 1 f4"/>
              <a:gd name="f217" fmla="*/ f204 1 f4"/>
              <a:gd name="f218" fmla="*/ f205 1 21600"/>
              <a:gd name="f219" fmla="+- f206 0 10800"/>
              <a:gd name="f220" fmla="+- f207 0 10800"/>
              <a:gd name="f221" fmla="+- 0 0 f208"/>
              <a:gd name="f222" fmla="+- f209 0 f3"/>
              <a:gd name="f223" fmla="+- f210 0 f3"/>
              <a:gd name="f224" fmla="+- f213 0 f3"/>
              <a:gd name="f225" fmla="+- f214 0 f3"/>
              <a:gd name="f226" fmla="+- f215 0 f3"/>
              <a:gd name="f227" fmla="+- f216 0 f3"/>
              <a:gd name="f228" fmla="*/ f206 f191 1"/>
              <a:gd name="f229" fmla="*/ f207 f192 1"/>
              <a:gd name="f230" fmla="+- f217 0 f3"/>
              <a:gd name="f231" fmla="*/ 3000 f218 1"/>
              <a:gd name="f232" fmla="*/ 17110 f218 1"/>
              <a:gd name="f233" fmla="*/ 17330 f218 1"/>
              <a:gd name="f234" fmla="*/ 3320 f218 1"/>
              <a:gd name="f235" fmla="*/ 0 f218 1"/>
              <a:gd name="f236" fmla="*/ 10800 f218 1"/>
              <a:gd name="f237" fmla="*/ 21600 f218 1"/>
              <a:gd name="f238" fmla="+- 0 0 f220"/>
              <a:gd name="f239" fmla="+- 0 0 f219"/>
              <a:gd name="f240" fmla="*/ f221 f2 1"/>
              <a:gd name="f241" fmla="+- f223 0 f222"/>
              <a:gd name="f242" fmla="+- 0 0 f238"/>
              <a:gd name="f243" fmla="+- 0 0 f239"/>
              <a:gd name="f244" fmla="*/ f240 1 f9"/>
              <a:gd name="f245" fmla="*/ f235 1 f218"/>
              <a:gd name="f246" fmla="*/ f236 1 f218"/>
              <a:gd name="f247" fmla="*/ f237 1 f218"/>
              <a:gd name="f248" fmla="*/ f231 1 f218"/>
              <a:gd name="f249" fmla="*/ f232 1 f218"/>
              <a:gd name="f250" fmla="*/ f234 1 f218"/>
              <a:gd name="f251" fmla="*/ f233 1 f218"/>
              <a:gd name="f252" fmla="+- 0 0 f242"/>
              <a:gd name="f253" fmla="+- 0 0 f243"/>
              <a:gd name="f254" fmla="+- f244 0 f3"/>
              <a:gd name="f255" fmla="*/ f248 f191 1"/>
              <a:gd name="f256" fmla="*/ f249 f191 1"/>
              <a:gd name="f257" fmla="*/ f251 f192 1"/>
              <a:gd name="f258" fmla="*/ f250 f192 1"/>
              <a:gd name="f259" fmla="*/ f245 f191 1"/>
              <a:gd name="f260" fmla="*/ f246 f192 1"/>
              <a:gd name="f261" fmla="*/ f246 f191 1"/>
              <a:gd name="f262" fmla="*/ f247 f192 1"/>
              <a:gd name="f263" fmla="*/ f247 f191 1"/>
              <a:gd name="f264" fmla="*/ f245 f192 1"/>
              <a:gd name="f265" fmla="at2 f252 f253"/>
              <a:gd name="f266" fmla="+- f254 f3 0"/>
              <a:gd name="f267" fmla="+- f265 f3 0"/>
              <a:gd name="f268" fmla="*/ f266 f9 1"/>
              <a:gd name="f269" fmla="*/ f267 f9 1"/>
              <a:gd name="f270" fmla="*/ f268 1 f2"/>
              <a:gd name="f271" fmla="*/ f269 1 f2"/>
              <a:gd name="f272" fmla="+- 0 0 f270"/>
              <a:gd name="f273" fmla="+- 0 0 f271"/>
              <a:gd name="f274" fmla="+- 0 0 f272"/>
              <a:gd name="f275" fmla="val f273"/>
              <a:gd name="f276" fmla="*/ f274 f2 1"/>
              <a:gd name="f277" fmla="+- 0 0 f275"/>
              <a:gd name="f278" fmla="*/ f276 1 f9"/>
              <a:gd name="f279" fmla="*/ f277 f2 1"/>
              <a:gd name="f280" fmla="+- f278 0 f3"/>
              <a:gd name="f281" fmla="*/ f279 1 f9"/>
              <a:gd name="f282" fmla="cos 1 f280"/>
              <a:gd name="f283" fmla="sin 1 f280"/>
              <a:gd name="f284" fmla="+- f281 0 f3"/>
              <a:gd name="f285" fmla="+- 0 0 f282"/>
              <a:gd name="f286" fmla="+- 0 0 f283"/>
              <a:gd name="f287" fmla="+- 0 0 f285"/>
              <a:gd name="f288" fmla="+- 0 0 f286"/>
              <a:gd name="f289" fmla="+- f284 f3 0"/>
              <a:gd name="f290" fmla="val f287"/>
              <a:gd name="f291" fmla="val f288"/>
              <a:gd name="f292" fmla="*/ f289 f9 1"/>
              <a:gd name="f293" fmla="+- 0 0 f290"/>
              <a:gd name="f294" fmla="+- 0 0 f291"/>
              <a:gd name="f295" fmla="*/ f292 1 f2"/>
              <a:gd name="f296" fmla="*/ 1800 f293 1"/>
              <a:gd name="f297" fmla="*/ 1800 f294 1"/>
              <a:gd name="f298" fmla="*/ 1200 f293 1"/>
              <a:gd name="f299" fmla="*/ 1200 f294 1"/>
              <a:gd name="f300" fmla="*/ 700 f293 1"/>
              <a:gd name="f301" fmla="*/ 700 f294 1"/>
              <a:gd name="f302" fmla="+- 0 0 f295"/>
              <a:gd name="f303" fmla="*/ f296 f296 1"/>
              <a:gd name="f304" fmla="*/ f297 f297 1"/>
              <a:gd name="f305" fmla="*/ f298 f298 1"/>
              <a:gd name="f306" fmla="*/ f299 f299 1"/>
              <a:gd name="f307" fmla="*/ f300 f300 1"/>
              <a:gd name="f308" fmla="*/ f301 f301 1"/>
              <a:gd name="f309" fmla="+- 0 0 f302"/>
              <a:gd name="f310" fmla="+- f303 f304 0"/>
              <a:gd name="f311" fmla="+- f305 f306 0"/>
              <a:gd name="f312" fmla="+- f307 f308 0"/>
              <a:gd name="f313" fmla="*/ f309 f2 1"/>
              <a:gd name="f314" fmla="sqrt f310"/>
              <a:gd name="f315" fmla="sqrt f311"/>
              <a:gd name="f316" fmla="sqrt f312"/>
              <a:gd name="f317" fmla="*/ f313 1 f9"/>
              <a:gd name="f318" fmla="*/ f178 1 f314"/>
              <a:gd name="f319" fmla="*/ f181 1 f315"/>
              <a:gd name="f320" fmla="*/ f183 1 f316"/>
              <a:gd name="f321" fmla="+- f317 0 f3"/>
              <a:gd name="f322" fmla="*/ f293 f318 1"/>
              <a:gd name="f323" fmla="*/ f294 f318 1"/>
              <a:gd name="f324" fmla="*/ f293 f319 1"/>
              <a:gd name="f325" fmla="*/ f294 f319 1"/>
              <a:gd name="f326" fmla="*/ f293 f320 1"/>
              <a:gd name="f327" fmla="*/ f294 f320 1"/>
              <a:gd name="f328" fmla="sin 1 f321"/>
              <a:gd name="f329" fmla="cos 1 f321"/>
              <a:gd name="f330" fmla="+- f206 0 f326"/>
              <a:gd name="f331" fmla="+- f207 0 f327"/>
              <a:gd name="f332" fmla="+- 0 0 f328"/>
              <a:gd name="f333" fmla="+- 0 0 f329"/>
              <a:gd name="f334" fmla="+- 0 0 f332"/>
              <a:gd name="f335" fmla="+- 0 0 f333"/>
              <a:gd name="f336" fmla="val f334"/>
              <a:gd name="f337" fmla="val f335"/>
              <a:gd name="f338" fmla="+- 0 0 f336"/>
              <a:gd name="f339" fmla="+- 0 0 f337"/>
              <a:gd name="f340" fmla="*/ 10800 f338 1"/>
              <a:gd name="f341" fmla="*/ 10800 f339 1"/>
              <a:gd name="f342" fmla="+- f340 10800 0"/>
              <a:gd name="f343" fmla="+- f341 10800 0"/>
              <a:gd name="f344" fmla="*/ f340 1 12"/>
              <a:gd name="f345" fmla="*/ f341 1 12"/>
              <a:gd name="f346" fmla="+- f206 0 f342"/>
              <a:gd name="f347" fmla="+- f207 0 f343"/>
              <a:gd name="f348" fmla="*/ f346 1 3"/>
              <a:gd name="f349" fmla="*/ f347 1 3"/>
              <a:gd name="f350" fmla="*/ f346 2 1"/>
              <a:gd name="f351" fmla="*/ f347 2 1"/>
              <a:gd name="f352" fmla="*/ f350 1 3"/>
              <a:gd name="f353" fmla="*/ f351 1 3"/>
              <a:gd name="f354" fmla="+- f348 f342 0"/>
              <a:gd name="f355" fmla="+- f349 f343 0"/>
              <a:gd name="f356" fmla="+- f354 0 f344"/>
              <a:gd name="f357" fmla="+- f355 0 f345"/>
              <a:gd name="f358" fmla="+- f352 f342 0"/>
              <a:gd name="f359" fmla="+- f353 f343 0"/>
              <a:gd name="f360" fmla="+- f356 0 f322"/>
              <a:gd name="f361" fmla="+- f357 0 f323"/>
              <a:gd name="f362" fmla="+- f358 0 f324"/>
              <a:gd name="f363" fmla="+- f359 0 f325"/>
            </a:gdLst>
            <a:ahLst>
              <a:ahXY gdRefX="f0" minX="f185" maxX="f10" gdRefY="f1" minY="f185" maxY="f10">
                <a:pos x="f211" y="f21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4">
                <a:pos x="f259" y="f260"/>
              </a:cxn>
              <a:cxn ang="f225">
                <a:pos x="f261" y="f262"/>
              </a:cxn>
              <a:cxn ang="f226">
                <a:pos x="f263" y="f260"/>
              </a:cxn>
              <a:cxn ang="f227">
                <a:pos x="f261" y="f264"/>
              </a:cxn>
              <a:cxn ang="f230">
                <a:pos x="f228" y="f229"/>
              </a:cxn>
            </a:cxnLst>
            <a:rect l="f255" t="f258" r="f256" b="f257"/>
            <a:pathLst>
              <a:path w="21600" h="21600">
                <a:moveTo>
                  <a:pt x="f11" y="f12"/>
                </a:moveTo>
                <a:cubicBezTo>
                  <a:pt x="f13" y="f14"/>
                  <a:pt x="f15" y="f16"/>
                  <a:pt x="f17" y="f16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7"/>
                  <a:pt x="f38" y="f7"/>
                </a:cubicBezTo>
                <a:cubicBezTo>
                  <a:pt x="f39" y="f7"/>
                  <a:pt x="f40" y="f41"/>
                  <a:pt x="f42" y="f43"/>
                </a:cubicBezTo>
                <a:cubicBezTo>
                  <a:pt x="f44" y="f45"/>
                  <a:pt x="f46" y="f7"/>
                  <a:pt x="f47" y="f7"/>
                </a:cubicBezTo>
                <a:cubicBezTo>
                  <a:pt x="f48" y="f7"/>
                  <a:pt x="f49" y="f50"/>
                  <a:pt x="f51" y="f52"/>
                </a:cubicBezTo>
                <a:cubicBezTo>
                  <a:pt x="f53" y="f54"/>
                  <a:pt x="f55" y="f56"/>
                  <a:pt x="f55" y="f57"/>
                </a:cubicBezTo>
                <a:cubicBezTo>
                  <a:pt x="f55" y="f58"/>
                  <a:pt x="f59" y="f60"/>
                  <a:pt x="f61" y="f62"/>
                </a:cubicBezTo>
                <a:cubicBezTo>
                  <a:pt x="f63" y="f64"/>
                  <a:pt x="f8" y="f65"/>
                  <a:pt x="f8" y="f66"/>
                </a:cubicBezTo>
                <a:cubicBezTo>
                  <a:pt x="f8" y="f67"/>
                  <a:pt x="f68" y="f69"/>
                  <a:pt x="f70" y="f71"/>
                </a:cubicBezTo>
                <a:cubicBezTo>
                  <a:pt x="f70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cubicBezTo>
                  <a:pt x="f81" y="f53"/>
                  <a:pt x="f82" y="f8"/>
                  <a:pt x="f83" y="f8"/>
                </a:cubicBezTo>
                <a:cubicBezTo>
                  <a:pt x="f84" y="f8"/>
                  <a:pt x="f85" y="f86"/>
                  <a:pt x="f87" y="f88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1" y="f103"/>
                </a:cubicBezTo>
                <a:cubicBezTo>
                  <a:pt x="f101" y="f104"/>
                  <a:pt x="f30" y="f105"/>
                  <a:pt x="f106" y="f107"/>
                </a:cubicBezTo>
                <a:cubicBezTo>
                  <a:pt x="f108" y="f109"/>
                  <a:pt x="f7" y="f33"/>
                  <a:pt x="f7" y="f110"/>
                </a:cubicBezTo>
                <a:cubicBezTo>
                  <a:pt x="f7" y="f111"/>
                  <a:pt x="f112" y="f113"/>
                  <a:pt x="f11" y="f12"/>
                </a:cubicBezTo>
                <a:close/>
              </a:path>
              <a:path w="21600" h="21600" fill="none">
                <a:moveTo>
                  <a:pt x="f11" y="f12"/>
                </a:moveTo>
                <a:cubicBezTo>
                  <a:pt x="f19" y="f114"/>
                  <a:pt x="f115" y="f116"/>
                  <a:pt x="f117" y="f118"/>
                </a:cubicBezTo>
              </a:path>
              <a:path w="21600" h="21600" fill="none">
                <a:moveTo>
                  <a:pt x="f22" y="f23"/>
                </a:moveTo>
                <a:cubicBezTo>
                  <a:pt x="f60" y="f119"/>
                  <a:pt x="f120" y="f121"/>
                  <a:pt x="f122" y="f123"/>
                </a:cubicBezTo>
              </a:path>
              <a:path w="21600" h="21600" fill="none">
                <a:moveTo>
                  <a:pt x="f33" y="f34"/>
                </a:moveTo>
                <a:cubicBezTo>
                  <a:pt x="f124" y="f125"/>
                  <a:pt x="f126" y="f127"/>
                  <a:pt x="f128" y="f129"/>
                </a:cubicBezTo>
              </a:path>
              <a:path w="21600" h="21600" fill="none">
                <a:moveTo>
                  <a:pt x="f42" y="f43"/>
                </a:moveTo>
                <a:cubicBezTo>
                  <a:pt x="f130" y="f131"/>
                  <a:pt x="f132" y="f133"/>
                  <a:pt x="f134" y="f135"/>
                </a:cubicBezTo>
              </a:path>
              <a:path w="21600" h="21600" fill="none">
                <a:moveTo>
                  <a:pt x="f51" y="f52"/>
                </a:moveTo>
                <a:cubicBezTo>
                  <a:pt x="f136" y="f137"/>
                  <a:pt x="f138" y="f139"/>
                  <a:pt x="f140" y="f141"/>
                </a:cubicBezTo>
              </a:path>
              <a:path w="21600" h="21600" fill="none">
                <a:moveTo>
                  <a:pt x="f61" y="f62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148" y="f71"/>
                </a:moveTo>
                <a:cubicBezTo>
                  <a:pt x="f149" y="f150"/>
                  <a:pt x="f151" y="f152"/>
                  <a:pt x="f153" y="f154"/>
                </a:cubicBezTo>
              </a:path>
              <a:path w="21600" h="21600" fill="none">
                <a:moveTo>
                  <a:pt x="f79" y="f80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161" y="f88"/>
                </a:moveTo>
                <a:cubicBezTo>
                  <a:pt x="f162" y="f163"/>
                  <a:pt x="f164" y="f165"/>
                  <a:pt x="f166" y="f167"/>
                </a:cubicBezTo>
              </a:path>
              <a:path w="21600" h="21600" fill="none">
                <a:moveTo>
                  <a:pt x="f97" y="f98"/>
                </a:moveTo>
                <a:cubicBezTo>
                  <a:pt x="f168" y="f100"/>
                  <a:pt x="f169" y="f170"/>
                  <a:pt x="f171" y="f172"/>
                </a:cubicBezTo>
              </a:path>
              <a:path w="21600" h="21600" fill="none">
                <a:moveTo>
                  <a:pt x="f106" y="f107"/>
                </a:moveTo>
                <a:cubicBezTo>
                  <a:pt x="f131" y="f173"/>
                  <a:pt x="f174" y="f175"/>
                  <a:pt x="f176" y="f177"/>
                </a:cubicBezTo>
              </a:path>
              <a:path w="21600" h="21600">
                <a:moveTo>
                  <a:pt x="f360" y="f361"/>
                </a:moveTo>
                <a:arcTo wR="f180" hR="f180" stAng="f222" swAng="f241"/>
                <a:close/>
              </a:path>
              <a:path w="21600" h="21600">
                <a:moveTo>
                  <a:pt x="f362" y="f363"/>
                </a:moveTo>
                <a:arcTo wR="f182" hR="f182" stAng="f222" swAng="f241"/>
                <a:close/>
              </a:path>
              <a:path w="21600" h="21600">
                <a:moveTo>
                  <a:pt x="f330" y="f331"/>
                </a:moveTo>
                <a:arcTo wR="f184" hR="f184" stAng="f222" swAng="f241"/>
                <a:close/>
              </a:path>
            </a:pathLst>
          </a:custGeom>
          <a:solidFill>
            <a:srgbClr val="BDD7EE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Det här är problemet jag måste lösa.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4752ACF0-CB50-2085-B60E-3E4D764BDD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42718" y="5121142"/>
            <a:ext cx="1703216" cy="12165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ankebubbla: moln 19">
            <a:extLst>
              <a:ext uri="{FF2B5EF4-FFF2-40B4-BE49-F238E27FC236}">
                <a16:creationId xmlns:a16="http://schemas.microsoft.com/office/drawing/2014/main" id="{9E9ECE6E-E753-B141-61C8-D72A40851EA3}"/>
              </a:ext>
            </a:extLst>
          </p:cNvPr>
          <p:cNvSpPr/>
          <p:nvPr/>
        </p:nvSpPr>
        <p:spPr>
          <a:xfrm>
            <a:off x="5321295" y="5281418"/>
            <a:ext cx="3139272" cy="1216581"/>
          </a:xfrm>
          <a:custGeom>
            <a:avLst>
              <a:gd name="f0" fmla="val 25649"/>
              <a:gd name="f1" fmla="val 9564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2147483647"/>
              <a:gd name="f11" fmla="val 1930"/>
              <a:gd name="f12" fmla="val 7160"/>
              <a:gd name="f13" fmla="val 1530"/>
              <a:gd name="f14" fmla="val 4490"/>
              <a:gd name="f15" fmla="val 3400"/>
              <a:gd name="f16" fmla="val 1970"/>
              <a:gd name="f17" fmla="val 5270"/>
              <a:gd name="f18" fmla="val 5860"/>
              <a:gd name="f19" fmla="val 1950"/>
              <a:gd name="f20" fmla="val 6470"/>
              <a:gd name="f21" fmla="val 2210"/>
              <a:gd name="f22" fmla="val 6970"/>
              <a:gd name="f23" fmla="val 2600"/>
              <a:gd name="f24" fmla="val 7450"/>
              <a:gd name="f25" fmla="val 1390"/>
              <a:gd name="f26" fmla="val 8340"/>
              <a:gd name="f27" fmla="val 650"/>
              <a:gd name="f28" fmla="val 9340"/>
              <a:gd name="f29" fmla="val 10004"/>
              <a:gd name="f30" fmla="val 690"/>
              <a:gd name="f31" fmla="val 10710"/>
              <a:gd name="f32" fmla="val 1050"/>
              <a:gd name="f33" fmla="val 11210"/>
              <a:gd name="f34" fmla="val 1700"/>
              <a:gd name="f35" fmla="val 11570"/>
              <a:gd name="f36" fmla="val 630"/>
              <a:gd name="f37" fmla="val 12330"/>
              <a:gd name="f38" fmla="val 13150"/>
              <a:gd name="f39" fmla="val 13840"/>
              <a:gd name="f40" fmla="val 14470"/>
              <a:gd name="f41" fmla="val 460"/>
              <a:gd name="f42" fmla="val 14870"/>
              <a:gd name="f43" fmla="val 1160"/>
              <a:gd name="f44" fmla="val 15330"/>
              <a:gd name="f45" fmla="val 440"/>
              <a:gd name="f46" fmla="val 16020"/>
              <a:gd name="f47" fmla="val 16740"/>
              <a:gd name="f48" fmla="val 17910"/>
              <a:gd name="f49" fmla="val 18900"/>
              <a:gd name="f50" fmla="val 1130"/>
              <a:gd name="f51" fmla="val 19110"/>
              <a:gd name="f52" fmla="val 2710"/>
              <a:gd name="f53" fmla="val 20240"/>
              <a:gd name="f54" fmla="val 3150"/>
              <a:gd name="f55" fmla="val 21060"/>
              <a:gd name="f56" fmla="val 4580"/>
              <a:gd name="f57" fmla="val 6220"/>
              <a:gd name="f58" fmla="val 6720"/>
              <a:gd name="f59" fmla="val 21000"/>
              <a:gd name="f60" fmla="val 7200"/>
              <a:gd name="f61" fmla="val 20830"/>
              <a:gd name="f62" fmla="val 7660"/>
              <a:gd name="f63" fmla="val 21310"/>
              <a:gd name="f64" fmla="val 8460"/>
              <a:gd name="f65" fmla="val 9450"/>
              <a:gd name="f66" fmla="val 10460"/>
              <a:gd name="f67" fmla="val 12750"/>
              <a:gd name="f68" fmla="val 20310"/>
              <a:gd name="f69" fmla="val 14680"/>
              <a:gd name="f70" fmla="val 18650"/>
              <a:gd name="f71" fmla="val 15010"/>
              <a:gd name="f72" fmla="val 17200"/>
              <a:gd name="f73" fmla="val 17370"/>
              <a:gd name="f74" fmla="val 18920"/>
              <a:gd name="f75" fmla="val 15770"/>
              <a:gd name="f76" fmla="val 15220"/>
              <a:gd name="f77" fmla="val 14700"/>
              <a:gd name="f78" fmla="val 18710"/>
              <a:gd name="f79" fmla="val 14240"/>
              <a:gd name="f80" fmla="val 18310"/>
              <a:gd name="f81" fmla="val 13820"/>
              <a:gd name="f82" fmla="val 12490"/>
              <a:gd name="f83" fmla="val 11000"/>
              <a:gd name="f84" fmla="val 9890"/>
              <a:gd name="f85" fmla="val 8840"/>
              <a:gd name="f86" fmla="val 20790"/>
              <a:gd name="f87" fmla="val 8210"/>
              <a:gd name="f88" fmla="val 19510"/>
              <a:gd name="f89" fmla="val 7620"/>
              <a:gd name="f90" fmla="val 20000"/>
              <a:gd name="f91" fmla="val 7930"/>
              <a:gd name="f92" fmla="val 20290"/>
              <a:gd name="f93" fmla="val 6240"/>
              <a:gd name="f94" fmla="val 4850"/>
              <a:gd name="f95" fmla="val 3570"/>
              <a:gd name="f96" fmla="val 19280"/>
              <a:gd name="f97" fmla="val 2900"/>
              <a:gd name="f98" fmla="val 17640"/>
              <a:gd name="f99" fmla="val 1300"/>
              <a:gd name="f100" fmla="val 17600"/>
              <a:gd name="f101" fmla="val 480"/>
              <a:gd name="f102" fmla="val 16300"/>
              <a:gd name="f103" fmla="val 14660"/>
              <a:gd name="f104" fmla="val 13900"/>
              <a:gd name="f105" fmla="val 13210"/>
              <a:gd name="f106" fmla="val 1070"/>
              <a:gd name="f107" fmla="val 12640"/>
              <a:gd name="f108" fmla="val 380"/>
              <a:gd name="f109" fmla="val 12160"/>
              <a:gd name="f110" fmla="val 10120"/>
              <a:gd name="f111" fmla="val 8590"/>
              <a:gd name="f112" fmla="val 840"/>
              <a:gd name="f113" fmla="val 7330"/>
              <a:gd name="f114" fmla="val 7410"/>
              <a:gd name="f115" fmla="val 2040"/>
              <a:gd name="f116" fmla="val 7690"/>
              <a:gd name="f117" fmla="val 2090"/>
              <a:gd name="f118" fmla="val 7920"/>
              <a:gd name="f119" fmla="val 2790"/>
              <a:gd name="f120" fmla="val 7480"/>
              <a:gd name="f121" fmla="val 3050"/>
              <a:gd name="f122" fmla="val 7670"/>
              <a:gd name="f123" fmla="val 3310"/>
              <a:gd name="f124" fmla="val 11130"/>
              <a:gd name="f125" fmla="val 1910"/>
              <a:gd name="f126" fmla="val 11080"/>
              <a:gd name="f127" fmla="val 2160"/>
              <a:gd name="f128" fmla="val 11030"/>
              <a:gd name="f129" fmla="val 2400"/>
              <a:gd name="f130" fmla="val 14720"/>
              <a:gd name="f131" fmla="val 1400"/>
              <a:gd name="f132" fmla="val 14640"/>
              <a:gd name="f133" fmla="val 1720"/>
              <a:gd name="f134" fmla="val 14540"/>
              <a:gd name="f135" fmla="val 2010"/>
              <a:gd name="f136" fmla="val 19130"/>
              <a:gd name="f137" fmla="val 2890"/>
              <a:gd name="f138" fmla="val 19230"/>
              <a:gd name="f139" fmla="val 3290"/>
              <a:gd name="f140" fmla="val 19190"/>
              <a:gd name="f141" fmla="val 3380"/>
              <a:gd name="f142" fmla="val 20660"/>
              <a:gd name="f143" fmla="val 8170"/>
              <a:gd name="f144" fmla="val 20430"/>
              <a:gd name="f145" fmla="val 8620"/>
              <a:gd name="f146" fmla="val 20110"/>
              <a:gd name="f147" fmla="val 8990"/>
              <a:gd name="f148" fmla="val 18660"/>
              <a:gd name="f149" fmla="val 18740"/>
              <a:gd name="f150" fmla="val 14200"/>
              <a:gd name="f151" fmla="val 18280"/>
              <a:gd name="f152" fmla="val 12200"/>
              <a:gd name="f153" fmla="val 17000"/>
              <a:gd name="f154" fmla="val 11450"/>
              <a:gd name="f155" fmla="val 14320"/>
              <a:gd name="f156" fmla="val 17980"/>
              <a:gd name="f157" fmla="val 14350"/>
              <a:gd name="f158" fmla="val 17680"/>
              <a:gd name="f159" fmla="val 14370"/>
              <a:gd name="f160" fmla="val 17360"/>
              <a:gd name="f161" fmla="val 8220"/>
              <a:gd name="f162" fmla="val 8060"/>
              <a:gd name="f163" fmla="val 19250"/>
              <a:gd name="f164" fmla="val 7960"/>
              <a:gd name="f165" fmla="val 18950"/>
              <a:gd name="f166" fmla="val 7860"/>
              <a:gd name="f167" fmla="val 18640"/>
              <a:gd name="f168" fmla="val 3090"/>
              <a:gd name="f169" fmla="val 3280"/>
              <a:gd name="f170" fmla="val 17540"/>
              <a:gd name="f171" fmla="val 3460"/>
              <a:gd name="f172" fmla="val 17450"/>
              <a:gd name="f173" fmla="val 12900"/>
              <a:gd name="f174" fmla="val 1780"/>
              <a:gd name="f175" fmla="val 13130"/>
              <a:gd name="f176" fmla="val 2330"/>
              <a:gd name="f177" fmla="val 13040"/>
              <a:gd name="f178" fmla="*/ 1800 1800 1"/>
              <a:gd name="f179" fmla="+- 0 0 23592960"/>
              <a:gd name="f180" fmla="val 1800"/>
              <a:gd name="f181" fmla="*/ 1200 1200 1"/>
              <a:gd name="f182" fmla="val 1200"/>
              <a:gd name="f183" fmla="*/ 700 700 1"/>
              <a:gd name="f184" fmla="val 700"/>
              <a:gd name="f185" fmla="val -2147483647"/>
              <a:gd name="f186" fmla="+- 0 0 -270"/>
              <a:gd name="f187" fmla="+- 0 0 180"/>
              <a:gd name="f188" fmla="+- 0 0 -90"/>
              <a:gd name="f189" fmla="+- 0 0 0"/>
              <a:gd name="f190" fmla="+- 0 0 -212"/>
              <a:gd name="f191" fmla="*/ f5 1 21600"/>
              <a:gd name="f192" fmla="*/ f6 1 21600"/>
              <a:gd name="f193" fmla="val f7"/>
              <a:gd name="f194" fmla="val f8"/>
              <a:gd name="f195" fmla="*/ 0 f9 1"/>
              <a:gd name="f196" fmla="*/ f7 f2 1"/>
              <a:gd name="f197" fmla="*/ f179 f2 1"/>
              <a:gd name="f198" fmla="pin -2147483647 f0 2147483647"/>
              <a:gd name="f199" fmla="pin -2147483647 f1 2147483647"/>
              <a:gd name="f200" fmla="*/ f186 f2 1"/>
              <a:gd name="f201" fmla="*/ f187 f2 1"/>
              <a:gd name="f202" fmla="*/ f188 f2 1"/>
              <a:gd name="f203" fmla="*/ f189 f2 1"/>
              <a:gd name="f204" fmla="*/ f190 f2 1"/>
              <a:gd name="f205" fmla="+- f194 0 f193"/>
              <a:gd name="f206" fmla="val f198"/>
              <a:gd name="f207" fmla="val f199"/>
              <a:gd name="f208" fmla="*/ f195 1 f4"/>
              <a:gd name="f209" fmla="*/ f196 1 f4"/>
              <a:gd name="f210" fmla="*/ f197 1 f4"/>
              <a:gd name="f211" fmla="*/ f198 f191 1"/>
              <a:gd name="f212" fmla="*/ f199 f192 1"/>
              <a:gd name="f213" fmla="*/ f200 1 f4"/>
              <a:gd name="f214" fmla="*/ f201 1 f4"/>
              <a:gd name="f215" fmla="*/ f202 1 f4"/>
              <a:gd name="f216" fmla="*/ f203 1 f4"/>
              <a:gd name="f217" fmla="*/ f204 1 f4"/>
              <a:gd name="f218" fmla="*/ f205 1 21600"/>
              <a:gd name="f219" fmla="+- f206 0 10800"/>
              <a:gd name="f220" fmla="+- f207 0 10800"/>
              <a:gd name="f221" fmla="+- 0 0 f208"/>
              <a:gd name="f222" fmla="+- f209 0 f3"/>
              <a:gd name="f223" fmla="+- f210 0 f3"/>
              <a:gd name="f224" fmla="+- f213 0 f3"/>
              <a:gd name="f225" fmla="+- f214 0 f3"/>
              <a:gd name="f226" fmla="+- f215 0 f3"/>
              <a:gd name="f227" fmla="+- f216 0 f3"/>
              <a:gd name="f228" fmla="*/ f206 f191 1"/>
              <a:gd name="f229" fmla="*/ f207 f192 1"/>
              <a:gd name="f230" fmla="+- f217 0 f3"/>
              <a:gd name="f231" fmla="*/ 3000 f218 1"/>
              <a:gd name="f232" fmla="*/ 17110 f218 1"/>
              <a:gd name="f233" fmla="*/ 17330 f218 1"/>
              <a:gd name="f234" fmla="*/ 3320 f218 1"/>
              <a:gd name="f235" fmla="*/ 0 f218 1"/>
              <a:gd name="f236" fmla="*/ 10800 f218 1"/>
              <a:gd name="f237" fmla="*/ 21600 f218 1"/>
              <a:gd name="f238" fmla="+- 0 0 f220"/>
              <a:gd name="f239" fmla="+- 0 0 f219"/>
              <a:gd name="f240" fmla="*/ f221 f2 1"/>
              <a:gd name="f241" fmla="+- f223 0 f222"/>
              <a:gd name="f242" fmla="+- 0 0 f238"/>
              <a:gd name="f243" fmla="+- 0 0 f239"/>
              <a:gd name="f244" fmla="*/ f240 1 f9"/>
              <a:gd name="f245" fmla="*/ f235 1 f218"/>
              <a:gd name="f246" fmla="*/ f236 1 f218"/>
              <a:gd name="f247" fmla="*/ f237 1 f218"/>
              <a:gd name="f248" fmla="*/ f231 1 f218"/>
              <a:gd name="f249" fmla="*/ f232 1 f218"/>
              <a:gd name="f250" fmla="*/ f234 1 f218"/>
              <a:gd name="f251" fmla="*/ f233 1 f218"/>
              <a:gd name="f252" fmla="+- 0 0 f242"/>
              <a:gd name="f253" fmla="+- 0 0 f243"/>
              <a:gd name="f254" fmla="+- f244 0 f3"/>
              <a:gd name="f255" fmla="*/ f248 f191 1"/>
              <a:gd name="f256" fmla="*/ f249 f191 1"/>
              <a:gd name="f257" fmla="*/ f251 f192 1"/>
              <a:gd name="f258" fmla="*/ f250 f192 1"/>
              <a:gd name="f259" fmla="*/ f245 f191 1"/>
              <a:gd name="f260" fmla="*/ f246 f192 1"/>
              <a:gd name="f261" fmla="*/ f246 f191 1"/>
              <a:gd name="f262" fmla="*/ f247 f192 1"/>
              <a:gd name="f263" fmla="*/ f247 f191 1"/>
              <a:gd name="f264" fmla="*/ f245 f192 1"/>
              <a:gd name="f265" fmla="at2 f252 f253"/>
              <a:gd name="f266" fmla="+- f254 f3 0"/>
              <a:gd name="f267" fmla="+- f265 f3 0"/>
              <a:gd name="f268" fmla="*/ f266 f9 1"/>
              <a:gd name="f269" fmla="*/ f267 f9 1"/>
              <a:gd name="f270" fmla="*/ f268 1 f2"/>
              <a:gd name="f271" fmla="*/ f269 1 f2"/>
              <a:gd name="f272" fmla="+- 0 0 f270"/>
              <a:gd name="f273" fmla="+- 0 0 f271"/>
              <a:gd name="f274" fmla="+- 0 0 f272"/>
              <a:gd name="f275" fmla="val f273"/>
              <a:gd name="f276" fmla="*/ f274 f2 1"/>
              <a:gd name="f277" fmla="+- 0 0 f275"/>
              <a:gd name="f278" fmla="*/ f276 1 f9"/>
              <a:gd name="f279" fmla="*/ f277 f2 1"/>
              <a:gd name="f280" fmla="+- f278 0 f3"/>
              <a:gd name="f281" fmla="*/ f279 1 f9"/>
              <a:gd name="f282" fmla="cos 1 f280"/>
              <a:gd name="f283" fmla="sin 1 f280"/>
              <a:gd name="f284" fmla="+- f281 0 f3"/>
              <a:gd name="f285" fmla="+- 0 0 f282"/>
              <a:gd name="f286" fmla="+- 0 0 f283"/>
              <a:gd name="f287" fmla="+- 0 0 f285"/>
              <a:gd name="f288" fmla="+- 0 0 f286"/>
              <a:gd name="f289" fmla="+- f284 f3 0"/>
              <a:gd name="f290" fmla="val f287"/>
              <a:gd name="f291" fmla="val f288"/>
              <a:gd name="f292" fmla="*/ f289 f9 1"/>
              <a:gd name="f293" fmla="+- 0 0 f290"/>
              <a:gd name="f294" fmla="+- 0 0 f291"/>
              <a:gd name="f295" fmla="*/ f292 1 f2"/>
              <a:gd name="f296" fmla="*/ 1800 f293 1"/>
              <a:gd name="f297" fmla="*/ 1800 f294 1"/>
              <a:gd name="f298" fmla="*/ 1200 f293 1"/>
              <a:gd name="f299" fmla="*/ 1200 f294 1"/>
              <a:gd name="f300" fmla="*/ 700 f293 1"/>
              <a:gd name="f301" fmla="*/ 700 f294 1"/>
              <a:gd name="f302" fmla="+- 0 0 f295"/>
              <a:gd name="f303" fmla="*/ f296 f296 1"/>
              <a:gd name="f304" fmla="*/ f297 f297 1"/>
              <a:gd name="f305" fmla="*/ f298 f298 1"/>
              <a:gd name="f306" fmla="*/ f299 f299 1"/>
              <a:gd name="f307" fmla="*/ f300 f300 1"/>
              <a:gd name="f308" fmla="*/ f301 f301 1"/>
              <a:gd name="f309" fmla="+- 0 0 f302"/>
              <a:gd name="f310" fmla="+- f303 f304 0"/>
              <a:gd name="f311" fmla="+- f305 f306 0"/>
              <a:gd name="f312" fmla="+- f307 f308 0"/>
              <a:gd name="f313" fmla="*/ f309 f2 1"/>
              <a:gd name="f314" fmla="sqrt f310"/>
              <a:gd name="f315" fmla="sqrt f311"/>
              <a:gd name="f316" fmla="sqrt f312"/>
              <a:gd name="f317" fmla="*/ f313 1 f9"/>
              <a:gd name="f318" fmla="*/ f178 1 f314"/>
              <a:gd name="f319" fmla="*/ f181 1 f315"/>
              <a:gd name="f320" fmla="*/ f183 1 f316"/>
              <a:gd name="f321" fmla="+- f317 0 f3"/>
              <a:gd name="f322" fmla="*/ f293 f318 1"/>
              <a:gd name="f323" fmla="*/ f294 f318 1"/>
              <a:gd name="f324" fmla="*/ f293 f319 1"/>
              <a:gd name="f325" fmla="*/ f294 f319 1"/>
              <a:gd name="f326" fmla="*/ f293 f320 1"/>
              <a:gd name="f327" fmla="*/ f294 f320 1"/>
              <a:gd name="f328" fmla="sin 1 f321"/>
              <a:gd name="f329" fmla="cos 1 f321"/>
              <a:gd name="f330" fmla="+- f206 0 f326"/>
              <a:gd name="f331" fmla="+- f207 0 f327"/>
              <a:gd name="f332" fmla="+- 0 0 f328"/>
              <a:gd name="f333" fmla="+- 0 0 f329"/>
              <a:gd name="f334" fmla="+- 0 0 f332"/>
              <a:gd name="f335" fmla="+- 0 0 f333"/>
              <a:gd name="f336" fmla="val f334"/>
              <a:gd name="f337" fmla="val f335"/>
              <a:gd name="f338" fmla="+- 0 0 f336"/>
              <a:gd name="f339" fmla="+- 0 0 f337"/>
              <a:gd name="f340" fmla="*/ 10800 f338 1"/>
              <a:gd name="f341" fmla="*/ 10800 f339 1"/>
              <a:gd name="f342" fmla="+- f340 10800 0"/>
              <a:gd name="f343" fmla="+- f341 10800 0"/>
              <a:gd name="f344" fmla="*/ f340 1 12"/>
              <a:gd name="f345" fmla="*/ f341 1 12"/>
              <a:gd name="f346" fmla="+- f206 0 f342"/>
              <a:gd name="f347" fmla="+- f207 0 f343"/>
              <a:gd name="f348" fmla="*/ f346 1 3"/>
              <a:gd name="f349" fmla="*/ f347 1 3"/>
              <a:gd name="f350" fmla="*/ f346 2 1"/>
              <a:gd name="f351" fmla="*/ f347 2 1"/>
              <a:gd name="f352" fmla="*/ f350 1 3"/>
              <a:gd name="f353" fmla="*/ f351 1 3"/>
              <a:gd name="f354" fmla="+- f348 f342 0"/>
              <a:gd name="f355" fmla="+- f349 f343 0"/>
              <a:gd name="f356" fmla="+- f354 0 f344"/>
              <a:gd name="f357" fmla="+- f355 0 f345"/>
              <a:gd name="f358" fmla="+- f352 f342 0"/>
              <a:gd name="f359" fmla="+- f353 f343 0"/>
              <a:gd name="f360" fmla="+- f356 0 f322"/>
              <a:gd name="f361" fmla="+- f357 0 f323"/>
              <a:gd name="f362" fmla="+- f358 0 f324"/>
              <a:gd name="f363" fmla="+- f359 0 f325"/>
            </a:gdLst>
            <a:ahLst>
              <a:ahXY gdRefX="f0" minX="f185" maxX="f10" gdRefY="f1" minY="f185" maxY="f10">
                <a:pos x="f211" y="f21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4">
                <a:pos x="f259" y="f260"/>
              </a:cxn>
              <a:cxn ang="f225">
                <a:pos x="f261" y="f262"/>
              </a:cxn>
              <a:cxn ang="f226">
                <a:pos x="f263" y="f260"/>
              </a:cxn>
              <a:cxn ang="f227">
                <a:pos x="f261" y="f264"/>
              </a:cxn>
              <a:cxn ang="f230">
                <a:pos x="f228" y="f229"/>
              </a:cxn>
            </a:cxnLst>
            <a:rect l="f255" t="f258" r="f256" b="f257"/>
            <a:pathLst>
              <a:path w="21600" h="21600">
                <a:moveTo>
                  <a:pt x="f11" y="f12"/>
                </a:moveTo>
                <a:cubicBezTo>
                  <a:pt x="f13" y="f14"/>
                  <a:pt x="f15" y="f16"/>
                  <a:pt x="f17" y="f16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7"/>
                  <a:pt x="f38" y="f7"/>
                </a:cubicBezTo>
                <a:cubicBezTo>
                  <a:pt x="f39" y="f7"/>
                  <a:pt x="f40" y="f41"/>
                  <a:pt x="f42" y="f43"/>
                </a:cubicBezTo>
                <a:cubicBezTo>
                  <a:pt x="f44" y="f45"/>
                  <a:pt x="f46" y="f7"/>
                  <a:pt x="f47" y="f7"/>
                </a:cubicBezTo>
                <a:cubicBezTo>
                  <a:pt x="f48" y="f7"/>
                  <a:pt x="f49" y="f50"/>
                  <a:pt x="f51" y="f52"/>
                </a:cubicBezTo>
                <a:cubicBezTo>
                  <a:pt x="f53" y="f54"/>
                  <a:pt x="f55" y="f56"/>
                  <a:pt x="f55" y="f57"/>
                </a:cubicBezTo>
                <a:cubicBezTo>
                  <a:pt x="f55" y="f58"/>
                  <a:pt x="f59" y="f60"/>
                  <a:pt x="f61" y="f62"/>
                </a:cubicBezTo>
                <a:cubicBezTo>
                  <a:pt x="f63" y="f64"/>
                  <a:pt x="f8" y="f65"/>
                  <a:pt x="f8" y="f66"/>
                </a:cubicBezTo>
                <a:cubicBezTo>
                  <a:pt x="f8" y="f67"/>
                  <a:pt x="f68" y="f69"/>
                  <a:pt x="f70" y="f71"/>
                </a:cubicBezTo>
                <a:cubicBezTo>
                  <a:pt x="f70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cubicBezTo>
                  <a:pt x="f81" y="f53"/>
                  <a:pt x="f82" y="f8"/>
                  <a:pt x="f83" y="f8"/>
                </a:cubicBezTo>
                <a:cubicBezTo>
                  <a:pt x="f84" y="f8"/>
                  <a:pt x="f85" y="f86"/>
                  <a:pt x="f87" y="f88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1" y="f103"/>
                </a:cubicBezTo>
                <a:cubicBezTo>
                  <a:pt x="f101" y="f104"/>
                  <a:pt x="f30" y="f105"/>
                  <a:pt x="f106" y="f107"/>
                </a:cubicBezTo>
                <a:cubicBezTo>
                  <a:pt x="f108" y="f109"/>
                  <a:pt x="f7" y="f33"/>
                  <a:pt x="f7" y="f110"/>
                </a:cubicBezTo>
                <a:cubicBezTo>
                  <a:pt x="f7" y="f111"/>
                  <a:pt x="f112" y="f113"/>
                  <a:pt x="f11" y="f12"/>
                </a:cubicBezTo>
                <a:close/>
              </a:path>
              <a:path w="21600" h="21600" fill="none">
                <a:moveTo>
                  <a:pt x="f11" y="f12"/>
                </a:moveTo>
                <a:cubicBezTo>
                  <a:pt x="f19" y="f114"/>
                  <a:pt x="f115" y="f116"/>
                  <a:pt x="f117" y="f118"/>
                </a:cubicBezTo>
              </a:path>
              <a:path w="21600" h="21600" fill="none">
                <a:moveTo>
                  <a:pt x="f22" y="f23"/>
                </a:moveTo>
                <a:cubicBezTo>
                  <a:pt x="f60" y="f119"/>
                  <a:pt x="f120" y="f121"/>
                  <a:pt x="f122" y="f123"/>
                </a:cubicBezTo>
              </a:path>
              <a:path w="21600" h="21600" fill="none">
                <a:moveTo>
                  <a:pt x="f33" y="f34"/>
                </a:moveTo>
                <a:cubicBezTo>
                  <a:pt x="f124" y="f125"/>
                  <a:pt x="f126" y="f127"/>
                  <a:pt x="f128" y="f129"/>
                </a:cubicBezTo>
              </a:path>
              <a:path w="21600" h="21600" fill="none">
                <a:moveTo>
                  <a:pt x="f42" y="f43"/>
                </a:moveTo>
                <a:cubicBezTo>
                  <a:pt x="f130" y="f131"/>
                  <a:pt x="f132" y="f133"/>
                  <a:pt x="f134" y="f135"/>
                </a:cubicBezTo>
              </a:path>
              <a:path w="21600" h="21600" fill="none">
                <a:moveTo>
                  <a:pt x="f51" y="f52"/>
                </a:moveTo>
                <a:cubicBezTo>
                  <a:pt x="f136" y="f137"/>
                  <a:pt x="f138" y="f139"/>
                  <a:pt x="f140" y="f141"/>
                </a:cubicBezTo>
              </a:path>
              <a:path w="21600" h="21600" fill="none">
                <a:moveTo>
                  <a:pt x="f61" y="f62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148" y="f71"/>
                </a:moveTo>
                <a:cubicBezTo>
                  <a:pt x="f149" y="f150"/>
                  <a:pt x="f151" y="f152"/>
                  <a:pt x="f153" y="f154"/>
                </a:cubicBezTo>
              </a:path>
              <a:path w="21600" h="21600" fill="none">
                <a:moveTo>
                  <a:pt x="f79" y="f80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161" y="f88"/>
                </a:moveTo>
                <a:cubicBezTo>
                  <a:pt x="f162" y="f163"/>
                  <a:pt x="f164" y="f165"/>
                  <a:pt x="f166" y="f167"/>
                </a:cubicBezTo>
              </a:path>
              <a:path w="21600" h="21600" fill="none">
                <a:moveTo>
                  <a:pt x="f97" y="f98"/>
                </a:moveTo>
                <a:cubicBezTo>
                  <a:pt x="f168" y="f100"/>
                  <a:pt x="f169" y="f170"/>
                  <a:pt x="f171" y="f172"/>
                </a:cubicBezTo>
              </a:path>
              <a:path w="21600" h="21600" fill="none">
                <a:moveTo>
                  <a:pt x="f106" y="f107"/>
                </a:moveTo>
                <a:cubicBezTo>
                  <a:pt x="f131" y="f173"/>
                  <a:pt x="f174" y="f175"/>
                  <a:pt x="f176" y="f177"/>
                </a:cubicBezTo>
              </a:path>
              <a:path w="21600" h="21600">
                <a:moveTo>
                  <a:pt x="f360" y="f361"/>
                </a:moveTo>
                <a:arcTo wR="f180" hR="f180" stAng="f222" swAng="f241"/>
                <a:close/>
              </a:path>
              <a:path w="21600" h="21600">
                <a:moveTo>
                  <a:pt x="f362" y="f363"/>
                </a:moveTo>
                <a:arcTo wR="f182" hR="f182" stAng="f222" swAng="f241"/>
                <a:close/>
              </a:path>
              <a:path w="21600" h="21600">
                <a:moveTo>
                  <a:pt x="f330" y="f331"/>
                </a:moveTo>
                <a:arcTo wR="f184" hR="f184" stAng="f222" swAng="f241"/>
                <a:close/>
              </a:path>
            </a:pathLst>
          </a:custGeom>
          <a:solidFill>
            <a:srgbClr val="BDD7EE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Jag förstår inte riktigt vad beslutet innebär på min arbetsplats…</a:t>
            </a:r>
          </a:p>
        </p:txBody>
      </p:sp>
      <p:sp>
        <p:nvSpPr>
          <p:cNvPr id="11" name="Ellips 21">
            <a:extLst>
              <a:ext uri="{FF2B5EF4-FFF2-40B4-BE49-F238E27FC236}">
                <a16:creationId xmlns:a16="http://schemas.microsoft.com/office/drawing/2014/main" id="{DED2AE11-8BDE-7D7B-A7DB-D6575E873430}"/>
              </a:ext>
            </a:extLst>
          </p:cNvPr>
          <p:cNvSpPr/>
          <p:nvPr/>
        </p:nvSpPr>
        <p:spPr>
          <a:xfrm>
            <a:off x="9541142" y="3747192"/>
            <a:ext cx="1404792" cy="112473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D9D9D9"/>
          </a:solidFill>
          <a:ln w="12701" cap="flat">
            <a:solidFill>
              <a:srgbClr val="A9D18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Beslut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2FB3BB58-E94B-20CA-48D1-3AD399E404F3}"/>
              </a:ext>
            </a:extLst>
          </p:cNvPr>
          <p:cNvSpPr txBox="1"/>
          <p:nvPr/>
        </p:nvSpPr>
        <p:spPr>
          <a:xfrm>
            <a:off x="899998" y="359999"/>
            <a:ext cx="10515600" cy="1325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44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Förhandling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761378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 descr="En bild som visar pennteckning, clipart&#10;&#10;Automatiskt genererad beskrivning">
            <a:extLst>
              <a:ext uri="{FF2B5EF4-FFF2-40B4-BE49-F238E27FC236}">
                <a16:creationId xmlns:a16="http://schemas.microsoft.com/office/drawing/2014/main" id="{19AB467A-7914-BF8E-BABD-CDFB47A4B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520" y="1673845"/>
            <a:ext cx="1908316" cy="10460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Bildobjekt 11">
            <a:extLst>
              <a:ext uri="{FF2B5EF4-FFF2-40B4-BE49-F238E27FC236}">
                <a16:creationId xmlns:a16="http://schemas.microsoft.com/office/drawing/2014/main" id="{E211FD80-4A9B-18BA-AE80-DCA427866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161" y="4800261"/>
            <a:ext cx="3273387" cy="18412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ruta 13">
            <a:extLst>
              <a:ext uri="{FF2B5EF4-FFF2-40B4-BE49-F238E27FC236}">
                <a16:creationId xmlns:a16="http://schemas.microsoft.com/office/drawing/2014/main" id="{8DF66760-4E3E-7339-C717-41ACD96705A5}"/>
              </a:ext>
            </a:extLst>
          </p:cNvPr>
          <p:cNvSpPr txBox="1"/>
          <p:nvPr/>
        </p:nvSpPr>
        <p:spPr>
          <a:xfrm>
            <a:off x="4494861" y="2511628"/>
            <a:ext cx="129529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Samverkansgrupp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80E6834F-4752-8B56-FD85-F0FD25F2268F}"/>
              </a:ext>
            </a:extLst>
          </p:cNvPr>
          <p:cNvSpPr/>
          <p:nvPr/>
        </p:nvSpPr>
        <p:spPr>
          <a:xfrm>
            <a:off x="590455" y="1653846"/>
            <a:ext cx="2075706" cy="1066045"/>
          </a:xfrm>
          <a:custGeom>
            <a:avLst>
              <a:gd name="f0" fmla="val 25821"/>
              <a:gd name="f1" fmla="val 1146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val f8"/>
              <a:gd name="f21" fmla="val f9"/>
              <a:gd name="f22" fmla="+- 0 0 f12"/>
              <a:gd name="f23" fmla="+- 3590 0 f8"/>
              <a:gd name="f24" fmla="+- 0 0 f3"/>
              <a:gd name="f25" fmla="+- 21600 0 f15"/>
              <a:gd name="f26" fmla="+- 18010 0 f9"/>
              <a:gd name="f27" fmla="pin -2147483647 f0 2147483647"/>
              <a:gd name="f28" fmla="pin -2147483647 f1 2147483647"/>
              <a:gd name="f29" fmla="*/ f17 f2 1"/>
              <a:gd name="f30" fmla="+- f21 0 f20"/>
              <a:gd name="f31" fmla="val f27"/>
              <a:gd name="f32" fmla="val f28"/>
              <a:gd name="f33" fmla="abs f22"/>
              <a:gd name="f34" fmla="abs f23"/>
              <a:gd name="f35" fmla="?: f22 f24 f3"/>
              <a:gd name="f36" fmla="?: f22 f3 f24"/>
              <a:gd name="f37" fmla="?: f22 f4 f3"/>
              <a:gd name="f38" fmla="?: f22 f3 f4"/>
              <a:gd name="f39" fmla="abs f25"/>
              <a:gd name="f40" fmla="?: f23 f24 f3"/>
              <a:gd name="f41" fmla="?: f23 f3 f24"/>
              <a:gd name="f42" fmla="?: f25 0 f2"/>
              <a:gd name="f43" fmla="?: f25 f2 0"/>
              <a:gd name="f44" fmla="abs f26"/>
              <a:gd name="f45" fmla="?: f25 f24 f3"/>
              <a:gd name="f46" fmla="?: f25 f3 f24"/>
              <a:gd name="f47" fmla="?: f25 f4 f3"/>
              <a:gd name="f48" fmla="?: f25 f3 f4"/>
              <a:gd name="f49" fmla="?: f26 f24 f3"/>
              <a:gd name="f50" fmla="?: f26 f3 f24"/>
              <a:gd name="f51" fmla="?: f22 0 f2"/>
              <a:gd name="f52" fmla="?: f22 f2 0"/>
              <a:gd name="f53" fmla="*/ f27 f18 1"/>
              <a:gd name="f54" fmla="*/ f28 f19 1"/>
              <a:gd name="f55" fmla="*/ f29 1 f5"/>
              <a:gd name="f56" fmla="*/ f30 1 21600"/>
              <a:gd name="f57" fmla="+- f31 0 10800"/>
              <a:gd name="f58" fmla="+- f32 0 10800"/>
              <a:gd name="f59" fmla="+- f32 0 21600"/>
              <a:gd name="f60" fmla="+- f31 0 21600"/>
              <a:gd name="f61" fmla="?: f22 f38 f37"/>
              <a:gd name="f62" fmla="?: f22 f37 f38"/>
              <a:gd name="f63" fmla="?: f23 f36 f35"/>
              <a:gd name="f64" fmla="?: f23 f43 f42"/>
              <a:gd name="f65" fmla="?: f23 f42 f43"/>
              <a:gd name="f66" fmla="?: f25 f40 f41"/>
              <a:gd name="f67" fmla="?: f25 f48 f47"/>
              <a:gd name="f68" fmla="?: f25 f47 f48"/>
              <a:gd name="f69" fmla="?: f26 f46 f45"/>
              <a:gd name="f70" fmla="?: f26 f52 f51"/>
              <a:gd name="f71" fmla="?: f26 f51 f52"/>
              <a:gd name="f72" fmla="?: f22 f49 f50"/>
              <a:gd name="f73" fmla="*/ f31 f18 1"/>
              <a:gd name="f74" fmla="*/ f32 f19 1"/>
              <a:gd name="f75" fmla="+- f55 0 f3"/>
              <a:gd name="f76" fmla="*/ 800 f56 1"/>
              <a:gd name="f77" fmla="*/ 20800 f56 1"/>
              <a:gd name="f78" fmla="abs f57"/>
              <a:gd name="f79" fmla="abs f58"/>
              <a:gd name="f80" fmla="?: f23 f62 f61"/>
              <a:gd name="f81" fmla="?: f25 f64 f65"/>
              <a:gd name="f82" fmla="?: f26 f68 f67"/>
              <a:gd name="f83" fmla="?: f22 f70 f71"/>
              <a:gd name="f84" fmla="+- f78 0 f79"/>
              <a:gd name="f85" fmla="+- f79 0 f78"/>
              <a:gd name="f86" fmla="*/ f76 1 f56"/>
              <a:gd name="f87" fmla="*/ f77 1 f56"/>
              <a:gd name="f88" fmla="?: f58 f10 f84"/>
              <a:gd name="f89" fmla="?: f58 f84 f10"/>
              <a:gd name="f90" fmla="?: f57 f10 f85"/>
              <a:gd name="f91" fmla="?: f57 f85 f10"/>
              <a:gd name="f92" fmla="*/ f86 f18 1"/>
              <a:gd name="f93" fmla="*/ f87 f18 1"/>
              <a:gd name="f94" fmla="*/ f87 f19 1"/>
              <a:gd name="f95" fmla="*/ f86 f19 1"/>
              <a:gd name="f96" fmla="?: f31 f10 f88"/>
              <a:gd name="f97" fmla="?: f31 f10 f89"/>
              <a:gd name="f98" fmla="?: f59 f90 f10"/>
              <a:gd name="f99" fmla="?: f59 f91 f10"/>
              <a:gd name="f100" fmla="?: f60 f89 f10"/>
              <a:gd name="f101" fmla="?: f60 f88 f10"/>
              <a:gd name="f102" fmla="?: f32 f10 f91"/>
              <a:gd name="f103" fmla="?: f32 f10 f90"/>
              <a:gd name="f104" fmla="?: f96 f31 0"/>
              <a:gd name="f105" fmla="?: f96 f32 6280"/>
              <a:gd name="f106" fmla="?: f97 f31 0"/>
              <a:gd name="f107" fmla="?: f97 f32 15320"/>
              <a:gd name="f108" fmla="?: f98 f31 6280"/>
              <a:gd name="f109" fmla="?: f98 f32 21600"/>
              <a:gd name="f110" fmla="?: f99 f31 15320"/>
              <a:gd name="f111" fmla="?: f99 f32 21600"/>
              <a:gd name="f112" fmla="?: f100 f31 21600"/>
              <a:gd name="f113" fmla="?: f100 f32 15320"/>
              <a:gd name="f114" fmla="?: f101 f31 21600"/>
              <a:gd name="f115" fmla="?: f101 f32 6280"/>
              <a:gd name="f116" fmla="?: f102 f31 15320"/>
              <a:gd name="f117" fmla="?: f102 f32 0"/>
              <a:gd name="f118" fmla="?: f103 f31 6280"/>
              <a:gd name="f119" fmla="?: f103 f32 0"/>
            </a:gdLst>
            <a:ahLst>
              <a:ahXY gdRefX="f0" minX="f16" maxX="f11" gdRefY="f1" minY="f16" maxY="f11">
                <a:pos x="f53" y="f5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92" t="f95" r="f93" b="f94"/>
            <a:pathLst>
              <a:path w="21600" h="21600">
                <a:moveTo>
                  <a:pt x="f12" y="f8"/>
                </a:moveTo>
                <a:arcTo wR="f33" hR="f34" stAng="f80" swAng="f63"/>
                <a:lnTo>
                  <a:pt x="f104" y="f105"/>
                </a:lnTo>
                <a:lnTo>
                  <a:pt x="f8" y="f13"/>
                </a:lnTo>
                <a:lnTo>
                  <a:pt x="f8" y="f14"/>
                </a:lnTo>
                <a:lnTo>
                  <a:pt x="f106" y="f107"/>
                </a:lnTo>
                <a:lnTo>
                  <a:pt x="f8" y="f15"/>
                </a:lnTo>
                <a:arcTo wR="f34" hR="f39" stAng="f81" swAng="f66"/>
                <a:lnTo>
                  <a:pt x="f108" y="f109"/>
                </a:lnTo>
                <a:lnTo>
                  <a:pt x="f13" y="f9"/>
                </a:lnTo>
                <a:lnTo>
                  <a:pt x="f14" y="f9"/>
                </a:lnTo>
                <a:lnTo>
                  <a:pt x="f110" y="f111"/>
                </a:lnTo>
                <a:lnTo>
                  <a:pt x="f15" y="f9"/>
                </a:lnTo>
                <a:arcTo wR="f39" hR="f44" stAng="f82" swAng="f69"/>
                <a:lnTo>
                  <a:pt x="f112" y="f113"/>
                </a:lnTo>
                <a:lnTo>
                  <a:pt x="f9" y="f14"/>
                </a:lnTo>
                <a:lnTo>
                  <a:pt x="f9" y="f13"/>
                </a:lnTo>
                <a:lnTo>
                  <a:pt x="f114" y="f115"/>
                </a:lnTo>
                <a:lnTo>
                  <a:pt x="f9" y="f12"/>
                </a:lnTo>
                <a:arcTo wR="f44" hR="f33" stAng="f83" swAng="f72"/>
                <a:lnTo>
                  <a:pt x="f116" y="f117"/>
                </a:lnTo>
                <a:lnTo>
                  <a:pt x="f14" y="f8"/>
                </a:lnTo>
                <a:lnTo>
                  <a:pt x="f13" y="f8"/>
                </a:lnTo>
                <a:lnTo>
                  <a:pt x="f118" y="f119"/>
                </a:lnTo>
                <a:close/>
              </a:path>
            </a:pathLst>
          </a:custGeom>
          <a:solidFill>
            <a:srgbClr val="BDD7EE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357" tIns="45674" rIns="91357" bIns="45674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Vad vill vi ta upp? </a:t>
            </a:r>
            <a:r>
              <a:rPr lang="sv-SE" sz="1600">
                <a:solidFill>
                  <a:srgbClr val="000000"/>
                </a:solidFill>
                <a:latin typeface="Arial" pitchFamily="34"/>
              </a:rPr>
              <a:t>V</a:t>
            </a: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ad är bra? Hur får vi det att fungera..?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42EDEFBD-4A4D-04D8-C37F-97CF2DF005CA}"/>
              </a:ext>
            </a:extLst>
          </p:cNvPr>
          <p:cNvSpPr/>
          <p:nvPr/>
        </p:nvSpPr>
        <p:spPr>
          <a:xfrm>
            <a:off x="5874855" y="890963"/>
            <a:ext cx="1726917" cy="651327"/>
          </a:xfrm>
          <a:custGeom>
            <a:avLst>
              <a:gd name="f0" fmla="val -3707"/>
              <a:gd name="f1" fmla="val 22567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val f8"/>
              <a:gd name="f21" fmla="val f9"/>
              <a:gd name="f22" fmla="+- 0 0 f12"/>
              <a:gd name="f23" fmla="+- 3590 0 f8"/>
              <a:gd name="f24" fmla="+- 0 0 f3"/>
              <a:gd name="f25" fmla="+- 21600 0 f15"/>
              <a:gd name="f26" fmla="+- 18010 0 f9"/>
              <a:gd name="f27" fmla="pin -2147483647 f0 2147483647"/>
              <a:gd name="f28" fmla="pin -2147483647 f1 2147483647"/>
              <a:gd name="f29" fmla="*/ f17 f2 1"/>
              <a:gd name="f30" fmla="+- f21 0 f20"/>
              <a:gd name="f31" fmla="val f27"/>
              <a:gd name="f32" fmla="val f28"/>
              <a:gd name="f33" fmla="abs f22"/>
              <a:gd name="f34" fmla="abs f23"/>
              <a:gd name="f35" fmla="?: f22 f24 f3"/>
              <a:gd name="f36" fmla="?: f22 f3 f24"/>
              <a:gd name="f37" fmla="?: f22 f4 f3"/>
              <a:gd name="f38" fmla="?: f22 f3 f4"/>
              <a:gd name="f39" fmla="abs f25"/>
              <a:gd name="f40" fmla="?: f23 f24 f3"/>
              <a:gd name="f41" fmla="?: f23 f3 f24"/>
              <a:gd name="f42" fmla="?: f25 0 f2"/>
              <a:gd name="f43" fmla="?: f25 f2 0"/>
              <a:gd name="f44" fmla="abs f26"/>
              <a:gd name="f45" fmla="?: f25 f24 f3"/>
              <a:gd name="f46" fmla="?: f25 f3 f24"/>
              <a:gd name="f47" fmla="?: f25 f4 f3"/>
              <a:gd name="f48" fmla="?: f25 f3 f4"/>
              <a:gd name="f49" fmla="?: f26 f24 f3"/>
              <a:gd name="f50" fmla="?: f26 f3 f24"/>
              <a:gd name="f51" fmla="?: f22 0 f2"/>
              <a:gd name="f52" fmla="?: f22 f2 0"/>
              <a:gd name="f53" fmla="*/ f27 f18 1"/>
              <a:gd name="f54" fmla="*/ f28 f19 1"/>
              <a:gd name="f55" fmla="*/ f29 1 f5"/>
              <a:gd name="f56" fmla="*/ f30 1 21600"/>
              <a:gd name="f57" fmla="+- f31 0 10800"/>
              <a:gd name="f58" fmla="+- f32 0 10800"/>
              <a:gd name="f59" fmla="+- f32 0 21600"/>
              <a:gd name="f60" fmla="+- f31 0 21600"/>
              <a:gd name="f61" fmla="?: f22 f38 f37"/>
              <a:gd name="f62" fmla="?: f22 f37 f38"/>
              <a:gd name="f63" fmla="?: f23 f36 f35"/>
              <a:gd name="f64" fmla="?: f23 f43 f42"/>
              <a:gd name="f65" fmla="?: f23 f42 f43"/>
              <a:gd name="f66" fmla="?: f25 f40 f41"/>
              <a:gd name="f67" fmla="?: f25 f48 f47"/>
              <a:gd name="f68" fmla="?: f25 f47 f48"/>
              <a:gd name="f69" fmla="?: f26 f46 f45"/>
              <a:gd name="f70" fmla="?: f26 f52 f51"/>
              <a:gd name="f71" fmla="?: f26 f51 f52"/>
              <a:gd name="f72" fmla="?: f22 f49 f50"/>
              <a:gd name="f73" fmla="*/ f31 f18 1"/>
              <a:gd name="f74" fmla="*/ f32 f19 1"/>
              <a:gd name="f75" fmla="+- f55 0 f3"/>
              <a:gd name="f76" fmla="*/ 800 f56 1"/>
              <a:gd name="f77" fmla="*/ 20800 f56 1"/>
              <a:gd name="f78" fmla="abs f57"/>
              <a:gd name="f79" fmla="abs f58"/>
              <a:gd name="f80" fmla="?: f23 f62 f61"/>
              <a:gd name="f81" fmla="?: f25 f64 f65"/>
              <a:gd name="f82" fmla="?: f26 f68 f67"/>
              <a:gd name="f83" fmla="?: f22 f70 f71"/>
              <a:gd name="f84" fmla="+- f78 0 f79"/>
              <a:gd name="f85" fmla="+- f79 0 f78"/>
              <a:gd name="f86" fmla="*/ f76 1 f56"/>
              <a:gd name="f87" fmla="*/ f77 1 f56"/>
              <a:gd name="f88" fmla="?: f58 f10 f84"/>
              <a:gd name="f89" fmla="?: f58 f84 f10"/>
              <a:gd name="f90" fmla="?: f57 f10 f85"/>
              <a:gd name="f91" fmla="?: f57 f85 f10"/>
              <a:gd name="f92" fmla="*/ f86 f18 1"/>
              <a:gd name="f93" fmla="*/ f87 f18 1"/>
              <a:gd name="f94" fmla="*/ f87 f19 1"/>
              <a:gd name="f95" fmla="*/ f86 f19 1"/>
              <a:gd name="f96" fmla="?: f31 f10 f88"/>
              <a:gd name="f97" fmla="?: f31 f10 f89"/>
              <a:gd name="f98" fmla="?: f59 f90 f10"/>
              <a:gd name="f99" fmla="?: f59 f91 f10"/>
              <a:gd name="f100" fmla="?: f60 f89 f10"/>
              <a:gd name="f101" fmla="?: f60 f88 f10"/>
              <a:gd name="f102" fmla="?: f32 f10 f91"/>
              <a:gd name="f103" fmla="?: f32 f10 f90"/>
              <a:gd name="f104" fmla="?: f96 f31 0"/>
              <a:gd name="f105" fmla="?: f96 f32 6280"/>
              <a:gd name="f106" fmla="?: f97 f31 0"/>
              <a:gd name="f107" fmla="?: f97 f32 15320"/>
              <a:gd name="f108" fmla="?: f98 f31 6280"/>
              <a:gd name="f109" fmla="?: f98 f32 21600"/>
              <a:gd name="f110" fmla="?: f99 f31 15320"/>
              <a:gd name="f111" fmla="?: f99 f32 21600"/>
              <a:gd name="f112" fmla="?: f100 f31 21600"/>
              <a:gd name="f113" fmla="?: f100 f32 15320"/>
              <a:gd name="f114" fmla="?: f101 f31 21600"/>
              <a:gd name="f115" fmla="?: f101 f32 6280"/>
              <a:gd name="f116" fmla="?: f102 f31 15320"/>
              <a:gd name="f117" fmla="?: f102 f32 0"/>
              <a:gd name="f118" fmla="?: f103 f31 6280"/>
              <a:gd name="f119" fmla="?: f103 f32 0"/>
            </a:gdLst>
            <a:ahLst>
              <a:ahXY gdRefX="f0" minX="f16" maxX="f11" gdRefY="f1" minY="f16" maxY="f11">
                <a:pos x="f53" y="f5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92" t="f95" r="f93" b="f94"/>
            <a:pathLst>
              <a:path w="21600" h="21600">
                <a:moveTo>
                  <a:pt x="f12" y="f8"/>
                </a:moveTo>
                <a:arcTo wR="f33" hR="f34" stAng="f80" swAng="f63"/>
                <a:lnTo>
                  <a:pt x="f104" y="f105"/>
                </a:lnTo>
                <a:lnTo>
                  <a:pt x="f8" y="f13"/>
                </a:lnTo>
                <a:lnTo>
                  <a:pt x="f8" y="f14"/>
                </a:lnTo>
                <a:lnTo>
                  <a:pt x="f106" y="f107"/>
                </a:lnTo>
                <a:lnTo>
                  <a:pt x="f8" y="f15"/>
                </a:lnTo>
                <a:arcTo wR="f34" hR="f39" stAng="f81" swAng="f66"/>
                <a:lnTo>
                  <a:pt x="f108" y="f109"/>
                </a:lnTo>
                <a:lnTo>
                  <a:pt x="f13" y="f9"/>
                </a:lnTo>
                <a:lnTo>
                  <a:pt x="f14" y="f9"/>
                </a:lnTo>
                <a:lnTo>
                  <a:pt x="f110" y="f111"/>
                </a:lnTo>
                <a:lnTo>
                  <a:pt x="f15" y="f9"/>
                </a:lnTo>
                <a:arcTo wR="f39" hR="f44" stAng="f82" swAng="f69"/>
                <a:lnTo>
                  <a:pt x="f112" y="f113"/>
                </a:lnTo>
                <a:lnTo>
                  <a:pt x="f9" y="f14"/>
                </a:lnTo>
                <a:lnTo>
                  <a:pt x="f9" y="f13"/>
                </a:lnTo>
                <a:lnTo>
                  <a:pt x="f114" y="f115"/>
                </a:lnTo>
                <a:lnTo>
                  <a:pt x="f9" y="f12"/>
                </a:lnTo>
                <a:arcTo wR="f44" hR="f33" stAng="f83" swAng="f72"/>
                <a:lnTo>
                  <a:pt x="f116" y="f117"/>
                </a:lnTo>
                <a:lnTo>
                  <a:pt x="f14" y="f8"/>
                </a:lnTo>
                <a:lnTo>
                  <a:pt x="f13" y="f8"/>
                </a:lnTo>
                <a:lnTo>
                  <a:pt x="f118" y="f119"/>
                </a:lnTo>
                <a:close/>
              </a:path>
            </a:pathLst>
          </a:custGeom>
          <a:solidFill>
            <a:srgbClr val="BDD7EE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357" tIns="45674" rIns="91357" bIns="45674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Vad är kärnan i problemet?</a:t>
            </a:r>
          </a:p>
        </p:txBody>
      </p:sp>
      <p:sp>
        <p:nvSpPr>
          <p:cNvPr id="7" name="Ellips 22">
            <a:extLst>
              <a:ext uri="{FF2B5EF4-FFF2-40B4-BE49-F238E27FC236}">
                <a16:creationId xmlns:a16="http://schemas.microsoft.com/office/drawing/2014/main" id="{9C05EDDE-E98D-DE76-7071-7AF4D94A8D74}"/>
              </a:ext>
            </a:extLst>
          </p:cNvPr>
          <p:cNvSpPr/>
          <p:nvPr/>
        </p:nvSpPr>
        <p:spPr>
          <a:xfrm>
            <a:off x="8864897" y="3744312"/>
            <a:ext cx="1650702" cy="120868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E7E6E6"/>
          </a:solidFill>
          <a:ln w="12701" cap="flat">
            <a:solidFill>
              <a:srgbClr val="A9D18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Beslut</a:t>
            </a:r>
          </a:p>
        </p:txBody>
      </p:sp>
      <p:pic>
        <p:nvPicPr>
          <p:cNvPr id="8" name="Bildobjekt 23">
            <a:extLst>
              <a:ext uri="{FF2B5EF4-FFF2-40B4-BE49-F238E27FC236}">
                <a16:creationId xmlns:a16="http://schemas.microsoft.com/office/drawing/2014/main" id="{D27ABC29-FD49-C050-A318-20CC93C90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539" y="561944"/>
            <a:ext cx="3784546" cy="31261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Pil: vänsterböjd 4">
            <a:extLst>
              <a:ext uri="{FF2B5EF4-FFF2-40B4-BE49-F238E27FC236}">
                <a16:creationId xmlns:a16="http://schemas.microsoft.com/office/drawing/2014/main" id="{A1241B4B-2678-EECC-ADDF-C481F2B54FB3}"/>
              </a:ext>
            </a:extLst>
          </p:cNvPr>
          <p:cNvSpPr/>
          <p:nvPr/>
        </p:nvSpPr>
        <p:spPr>
          <a:xfrm rot="10799991">
            <a:off x="1753115" y="2871216"/>
            <a:ext cx="731520" cy="241226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25000"/>
              <a:gd name="f11" fmla="val 50000"/>
              <a:gd name="f12" fmla="+- 0 0 -270"/>
              <a:gd name="f13" fmla="+- 0 0 -90"/>
              <a:gd name="f14" fmla="+- 0 0 -180"/>
              <a:gd name="f15" fmla="abs f4"/>
              <a:gd name="f16" fmla="abs f5"/>
              <a:gd name="f17" fmla="abs f6"/>
              <a:gd name="f18" fmla="*/ f12 f0 1"/>
              <a:gd name="f19" fmla="*/ f13 f0 1"/>
              <a:gd name="f20" fmla="*/ f14 f0 1"/>
              <a:gd name="f21" fmla="?: f15 f4 1"/>
              <a:gd name="f22" fmla="?: f16 f5 1"/>
              <a:gd name="f23" fmla="?: f17 f6 1"/>
              <a:gd name="f24" fmla="*/ f18 1 f3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+- f24 0 f1"/>
              <a:gd name="f32" fmla="+- f25 0 f1"/>
              <a:gd name="f33" fmla="+- f26 0 f1"/>
              <a:gd name="f34" fmla="min f28 f27"/>
              <a:gd name="f35" fmla="*/ f29 1 f23"/>
              <a:gd name="f36" fmla="*/ f30 1 f23"/>
              <a:gd name="f37" fmla="val f35"/>
              <a:gd name="f38" fmla="val f36"/>
              <a:gd name="f39" fmla="*/ f7 f34 1"/>
              <a:gd name="f40" fmla="+- f38 0 f7"/>
              <a:gd name="f41" fmla="+- f37 0 f7"/>
              <a:gd name="f42" fmla="*/ f37 f34 1"/>
              <a:gd name="f43" fmla="*/ f38 f34 1"/>
              <a:gd name="f44" fmla="*/ f40 1 2"/>
              <a:gd name="f45" fmla="min f41 f40"/>
              <a:gd name="f46" fmla="*/ f41 f41 1"/>
              <a:gd name="f47" fmla="*/ f41 f34 1"/>
              <a:gd name="f48" fmla="*/ f45 f10 1"/>
              <a:gd name="f49" fmla="*/ f45 f11 1"/>
              <a:gd name="f50" fmla="*/ f48 1 100000"/>
              <a:gd name="f51" fmla="*/ f49 1 100000"/>
              <a:gd name="f52" fmla="+- f50 f51 0"/>
              <a:gd name="f53" fmla="*/ f50 f50 1"/>
              <a:gd name="f54" fmla="+- f51 0 f50"/>
              <a:gd name="f55" fmla="*/ f51 1 2"/>
              <a:gd name="f56" fmla="+- f7 f50 0"/>
              <a:gd name="f57" fmla="+- 0 0 f50"/>
              <a:gd name="f58" fmla="*/ f50 1 2"/>
              <a:gd name="f59" fmla="*/ f52 1 4"/>
              <a:gd name="f60" fmla="+- f46 0 f53"/>
              <a:gd name="f61" fmla="*/ f54 1 2"/>
              <a:gd name="f62" fmla="+- f38 0 f55"/>
              <a:gd name="f63" fmla="+- 0 0 f58"/>
              <a:gd name="f64" fmla="+- 0 0 f57"/>
              <a:gd name="f65" fmla="*/ f56 f34 1"/>
              <a:gd name="f66" fmla="*/ f58 f34 1"/>
              <a:gd name="f67" fmla="+- f44 0 f59"/>
              <a:gd name="f68" fmla="sqrt f60"/>
              <a:gd name="f69" fmla="+- 0 0 f63"/>
              <a:gd name="f70" fmla="*/ f62 f34 1"/>
              <a:gd name="f71" fmla="*/ f67 2 1"/>
              <a:gd name="f72" fmla="+- f67 f50 0"/>
              <a:gd name="f73" fmla="*/ f68 f67 1"/>
              <a:gd name="f74" fmla="*/ f67 f34 1"/>
              <a:gd name="f75" fmla="*/ f71 f71 1"/>
              <a:gd name="f76" fmla="*/ f73 1 f41"/>
              <a:gd name="f77" fmla="+- f67 f72 0"/>
              <a:gd name="f78" fmla="*/ f72 f34 1"/>
              <a:gd name="f79" fmla="+- f75 0 f53"/>
              <a:gd name="f80" fmla="+- f67 f76 0"/>
              <a:gd name="f81" fmla="+- f72 f76 0"/>
              <a:gd name="f82" fmla="+- 0 0 f76"/>
              <a:gd name="f83" fmla="*/ f77 1 2"/>
              <a:gd name="f84" fmla="sqrt f79"/>
              <a:gd name="f85" fmla="+- f80 0 f61"/>
              <a:gd name="f86" fmla="+- f81 f61 0"/>
              <a:gd name="f87" fmla="+- 0 0 f82"/>
              <a:gd name="f88" fmla="*/ f80 f34 1"/>
              <a:gd name="f89" fmla="*/ f83 f34 1"/>
              <a:gd name="f90" fmla="*/ f84 f41 1"/>
              <a:gd name="f91" fmla="at2 f64 f87"/>
              <a:gd name="f92" fmla="*/ f85 f34 1"/>
              <a:gd name="f93" fmla="*/ f86 f34 1"/>
              <a:gd name="f94" fmla="+- f91 f1 0"/>
              <a:gd name="f95" fmla="*/ f90 1 f71"/>
              <a:gd name="f96" fmla="*/ f94 f8 1"/>
              <a:gd name="f97" fmla="+- 0 0 f95"/>
              <a:gd name="f98" fmla="*/ f96 1 f0"/>
              <a:gd name="f99" fmla="+- 0 0 f97"/>
              <a:gd name="f100" fmla="+- 0 0 f98"/>
              <a:gd name="f101" fmla="at2 f99 f69"/>
              <a:gd name="f102" fmla="val f100"/>
              <a:gd name="f103" fmla="+- f101 f1 0"/>
              <a:gd name="f104" fmla="+- 0 0 f102"/>
              <a:gd name="f105" fmla="*/ f103 f8 1"/>
              <a:gd name="f106" fmla="*/ f104 f0 1"/>
              <a:gd name="f107" fmla="*/ f105 1 f0"/>
              <a:gd name="f108" fmla="*/ f106 1 f8"/>
              <a:gd name="f109" fmla="+- 0 0 f107"/>
              <a:gd name="f110" fmla="+- f108 0 f1"/>
              <a:gd name="f111" fmla="val f109"/>
              <a:gd name="f112" fmla="+- 0 0 f111"/>
              <a:gd name="f113" fmla="*/ f112 f0 1"/>
              <a:gd name="f114" fmla="*/ f113 1 f8"/>
              <a:gd name="f115" fmla="+- f114 0 f1"/>
              <a:gd name="f116" fmla="+- f115 0 f110"/>
              <a:gd name="f117" fmla="+- f110 f115 0"/>
              <a:gd name="f118" fmla="+- 0 0 f11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9" y="f66"/>
              </a:cxn>
              <a:cxn ang="f31">
                <a:pos x="f65" y="f92"/>
              </a:cxn>
              <a:cxn ang="f32">
                <a:pos x="f39" y="f70"/>
              </a:cxn>
              <a:cxn ang="f33">
                <a:pos x="f65" y="f93"/>
              </a:cxn>
              <a:cxn ang="f32">
                <a:pos x="f42" y="f89"/>
              </a:cxn>
            </a:cxnLst>
            <a:rect l="f39" t="f39" r="f42" b="f43"/>
            <a:pathLst>
              <a:path stroke="0">
                <a:moveTo>
                  <a:pt x="f39" y="f70"/>
                </a:moveTo>
                <a:lnTo>
                  <a:pt x="f65" y="f92"/>
                </a:lnTo>
                <a:lnTo>
                  <a:pt x="f65" y="f88"/>
                </a:lnTo>
                <a:arcTo wR="f47" hR="f74" stAng="f110" swAng="f116"/>
                <a:arcTo wR="f47" hR="f74" stAng="f118" swAng="f117"/>
                <a:lnTo>
                  <a:pt x="f65" y="f93"/>
                </a:lnTo>
                <a:close/>
              </a:path>
              <a:path stroke="0">
                <a:moveTo>
                  <a:pt x="f42" y="f78"/>
                </a:moveTo>
                <a:arcTo wR="f47" hR="f74" stAng="f7" swAng="f9"/>
                <a:lnTo>
                  <a:pt x="f39" y="f39"/>
                </a:lnTo>
                <a:arcTo wR="f47" hR="f74" stAng="f2" swAng="f1"/>
                <a:close/>
              </a:path>
              <a:path fill="none">
                <a:moveTo>
                  <a:pt x="f42" y="f78"/>
                </a:moveTo>
                <a:arcTo wR="f47" hR="f74" stAng="f7" swAng="f9"/>
                <a:lnTo>
                  <a:pt x="f39" y="f39"/>
                </a:lnTo>
                <a:arcTo wR="f47" hR="f74" stAng="f2" swAng="f1"/>
                <a:lnTo>
                  <a:pt x="f42" y="f78"/>
                </a:lnTo>
                <a:arcTo wR="f47" hR="f74" stAng="f7" swAng="f110"/>
                <a:lnTo>
                  <a:pt x="f65" y="f93"/>
                </a:lnTo>
                <a:lnTo>
                  <a:pt x="f39" y="f70"/>
                </a:lnTo>
                <a:lnTo>
                  <a:pt x="f65" y="f92"/>
                </a:lnTo>
                <a:lnTo>
                  <a:pt x="f65" y="f88"/>
                </a:lnTo>
                <a:arcTo wR="f47" hR="f74" stAng="f110" swAng="f116"/>
              </a:path>
            </a:pathLst>
          </a:custGeom>
          <a:solidFill>
            <a:srgbClr val="7F7F7F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il: vänsterböjd 26">
            <a:extLst>
              <a:ext uri="{FF2B5EF4-FFF2-40B4-BE49-F238E27FC236}">
                <a16:creationId xmlns:a16="http://schemas.microsoft.com/office/drawing/2014/main" id="{4ACF7042-952E-E9AF-A462-D7AA08E5AAAB}"/>
              </a:ext>
            </a:extLst>
          </p:cNvPr>
          <p:cNvSpPr/>
          <p:nvPr/>
        </p:nvSpPr>
        <p:spPr>
          <a:xfrm>
            <a:off x="5696629" y="2867896"/>
            <a:ext cx="731520" cy="241226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25000"/>
              <a:gd name="f11" fmla="val 50000"/>
              <a:gd name="f12" fmla="+- 0 0 -270"/>
              <a:gd name="f13" fmla="+- 0 0 -90"/>
              <a:gd name="f14" fmla="+- 0 0 -180"/>
              <a:gd name="f15" fmla="abs f4"/>
              <a:gd name="f16" fmla="abs f5"/>
              <a:gd name="f17" fmla="abs f6"/>
              <a:gd name="f18" fmla="*/ f12 f0 1"/>
              <a:gd name="f19" fmla="*/ f13 f0 1"/>
              <a:gd name="f20" fmla="*/ f14 f0 1"/>
              <a:gd name="f21" fmla="?: f15 f4 1"/>
              <a:gd name="f22" fmla="?: f16 f5 1"/>
              <a:gd name="f23" fmla="?: f17 f6 1"/>
              <a:gd name="f24" fmla="*/ f18 1 f3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+- f24 0 f1"/>
              <a:gd name="f32" fmla="+- f25 0 f1"/>
              <a:gd name="f33" fmla="+- f26 0 f1"/>
              <a:gd name="f34" fmla="min f28 f27"/>
              <a:gd name="f35" fmla="*/ f29 1 f23"/>
              <a:gd name="f36" fmla="*/ f30 1 f23"/>
              <a:gd name="f37" fmla="val f35"/>
              <a:gd name="f38" fmla="val f36"/>
              <a:gd name="f39" fmla="*/ f7 f34 1"/>
              <a:gd name="f40" fmla="+- f38 0 f7"/>
              <a:gd name="f41" fmla="+- f37 0 f7"/>
              <a:gd name="f42" fmla="*/ f37 f34 1"/>
              <a:gd name="f43" fmla="*/ f38 f34 1"/>
              <a:gd name="f44" fmla="*/ f40 1 2"/>
              <a:gd name="f45" fmla="min f41 f40"/>
              <a:gd name="f46" fmla="*/ f41 f41 1"/>
              <a:gd name="f47" fmla="*/ f41 f34 1"/>
              <a:gd name="f48" fmla="*/ f45 f10 1"/>
              <a:gd name="f49" fmla="*/ f45 f11 1"/>
              <a:gd name="f50" fmla="*/ f48 1 100000"/>
              <a:gd name="f51" fmla="*/ f49 1 100000"/>
              <a:gd name="f52" fmla="+- f50 f51 0"/>
              <a:gd name="f53" fmla="*/ f50 f50 1"/>
              <a:gd name="f54" fmla="+- f51 0 f50"/>
              <a:gd name="f55" fmla="*/ f51 1 2"/>
              <a:gd name="f56" fmla="+- f7 f50 0"/>
              <a:gd name="f57" fmla="+- 0 0 f50"/>
              <a:gd name="f58" fmla="*/ f50 1 2"/>
              <a:gd name="f59" fmla="*/ f52 1 4"/>
              <a:gd name="f60" fmla="+- f46 0 f53"/>
              <a:gd name="f61" fmla="*/ f54 1 2"/>
              <a:gd name="f62" fmla="+- f38 0 f55"/>
              <a:gd name="f63" fmla="+- 0 0 f58"/>
              <a:gd name="f64" fmla="+- 0 0 f57"/>
              <a:gd name="f65" fmla="*/ f56 f34 1"/>
              <a:gd name="f66" fmla="*/ f58 f34 1"/>
              <a:gd name="f67" fmla="+- f44 0 f59"/>
              <a:gd name="f68" fmla="sqrt f60"/>
              <a:gd name="f69" fmla="+- 0 0 f63"/>
              <a:gd name="f70" fmla="*/ f62 f34 1"/>
              <a:gd name="f71" fmla="*/ f67 2 1"/>
              <a:gd name="f72" fmla="+- f67 f50 0"/>
              <a:gd name="f73" fmla="*/ f68 f67 1"/>
              <a:gd name="f74" fmla="*/ f67 f34 1"/>
              <a:gd name="f75" fmla="*/ f71 f71 1"/>
              <a:gd name="f76" fmla="*/ f73 1 f41"/>
              <a:gd name="f77" fmla="+- f67 f72 0"/>
              <a:gd name="f78" fmla="*/ f72 f34 1"/>
              <a:gd name="f79" fmla="+- f75 0 f53"/>
              <a:gd name="f80" fmla="+- f67 f76 0"/>
              <a:gd name="f81" fmla="+- f72 f76 0"/>
              <a:gd name="f82" fmla="+- 0 0 f76"/>
              <a:gd name="f83" fmla="*/ f77 1 2"/>
              <a:gd name="f84" fmla="sqrt f79"/>
              <a:gd name="f85" fmla="+- f80 0 f61"/>
              <a:gd name="f86" fmla="+- f81 f61 0"/>
              <a:gd name="f87" fmla="+- 0 0 f82"/>
              <a:gd name="f88" fmla="*/ f80 f34 1"/>
              <a:gd name="f89" fmla="*/ f83 f34 1"/>
              <a:gd name="f90" fmla="*/ f84 f41 1"/>
              <a:gd name="f91" fmla="at2 f64 f87"/>
              <a:gd name="f92" fmla="*/ f85 f34 1"/>
              <a:gd name="f93" fmla="*/ f86 f34 1"/>
              <a:gd name="f94" fmla="+- f91 f1 0"/>
              <a:gd name="f95" fmla="*/ f90 1 f71"/>
              <a:gd name="f96" fmla="*/ f94 f8 1"/>
              <a:gd name="f97" fmla="+- 0 0 f95"/>
              <a:gd name="f98" fmla="*/ f96 1 f0"/>
              <a:gd name="f99" fmla="+- 0 0 f97"/>
              <a:gd name="f100" fmla="+- 0 0 f98"/>
              <a:gd name="f101" fmla="at2 f99 f69"/>
              <a:gd name="f102" fmla="val f100"/>
              <a:gd name="f103" fmla="+- f101 f1 0"/>
              <a:gd name="f104" fmla="+- 0 0 f102"/>
              <a:gd name="f105" fmla="*/ f103 f8 1"/>
              <a:gd name="f106" fmla="*/ f104 f0 1"/>
              <a:gd name="f107" fmla="*/ f105 1 f0"/>
              <a:gd name="f108" fmla="*/ f106 1 f8"/>
              <a:gd name="f109" fmla="+- 0 0 f107"/>
              <a:gd name="f110" fmla="+- f108 0 f1"/>
              <a:gd name="f111" fmla="val f109"/>
              <a:gd name="f112" fmla="+- 0 0 f111"/>
              <a:gd name="f113" fmla="*/ f112 f0 1"/>
              <a:gd name="f114" fmla="*/ f113 1 f8"/>
              <a:gd name="f115" fmla="+- f114 0 f1"/>
              <a:gd name="f116" fmla="+- f115 0 f110"/>
              <a:gd name="f117" fmla="+- f110 f115 0"/>
              <a:gd name="f118" fmla="+- 0 0 f11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9" y="f66"/>
              </a:cxn>
              <a:cxn ang="f31">
                <a:pos x="f65" y="f92"/>
              </a:cxn>
              <a:cxn ang="f32">
                <a:pos x="f39" y="f70"/>
              </a:cxn>
              <a:cxn ang="f33">
                <a:pos x="f65" y="f93"/>
              </a:cxn>
              <a:cxn ang="f32">
                <a:pos x="f42" y="f89"/>
              </a:cxn>
            </a:cxnLst>
            <a:rect l="f39" t="f39" r="f42" b="f43"/>
            <a:pathLst>
              <a:path stroke="0">
                <a:moveTo>
                  <a:pt x="f39" y="f70"/>
                </a:moveTo>
                <a:lnTo>
                  <a:pt x="f65" y="f92"/>
                </a:lnTo>
                <a:lnTo>
                  <a:pt x="f65" y="f88"/>
                </a:lnTo>
                <a:arcTo wR="f47" hR="f74" stAng="f110" swAng="f116"/>
                <a:arcTo wR="f47" hR="f74" stAng="f118" swAng="f117"/>
                <a:lnTo>
                  <a:pt x="f65" y="f93"/>
                </a:lnTo>
                <a:close/>
              </a:path>
              <a:path stroke="0">
                <a:moveTo>
                  <a:pt x="f42" y="f78"/>
                </a:moveTo>
                <a:arcTo wR="f47" hR="f74" stAng="f7" swAng="f9"/>
                <a:lnTo>
                  <a:pt x="f39" y="f39"/>
                </a:lnTo>
                <a:arcTo wR="f47" hR="f74" stAng="f2" swAng="f1"/>
                <a:close/>
              </a:path>
              <a:path fill="none">
                <a:moveTo>
                  <a:pt x="f42" y="f78"/>
                </a:moveTo>
                <a:arcTo wR="f47" hR="f74" stAng="f7" swAng="f9"/>
                <a:lnTo>
                  <a:pt x="f39" y="f39"/>
                </a:lnTo>
                <a:arcTo wR="f47" hR="f74" stAng="f2" swAng="f1"/>
                <a:lnTo>
                  <a:pt x="f42" y="f78"/>
                </a:lnTo>
                <a:arcTo wR="f47" hR="f74" stAng="f7" swAng="f110"/>
                <a:lnTo>
                  <a:pt x="f65" y="f93"/>
                </a:lnTo>
                <a:lnTo>
                  <a:pt x="f39" y="f70"/>
                </a:lnTo>
                <a:lnTo>
                  <a:pt x="f65" y="f92"/>
                </a:lnTo>
                <a:lnTo>
                  <a:pt x="f65" y="f88"/>
                </a:lnTo>
                <a:arcTo wR="f47" hR="f74" stAng="f110" swAng="f116"/>
              </a:path>
            </a:pathLst>
          </a:custGeom>
          <a:solidFill>
            <a:srgbClr val="7F7F7F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il: höger 5">
            <a:extLst>
              <a:ext uri="{FF2B5EF4-FFF2-40B4-BE49-F238E27FC236}">
                <a16:creationId xmlns:a16="http://schemas.microsoft.com/office/drawing/2014/main" id="{EC46FA89-6D73-767F-C807-EAB6CA8D733F}"/>
              </a:ext>
            </a:extLst>
          </p:cNvPr>
          <p:cNvSpPr/>
          <p:nvPr/>
        </p:nvSpPr>
        <p:spPr>
          <a:xfrm>
            <a:off x="7088081" y="3999905"/>
            <a:ext cx="1360078" cy="646243"/>
          </a:xfrm>
          <a:custGeom>
            <a:avLst>
              <a:gd name="f0" fmla="val 16468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7F7F7F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Ellips 6">
            <a:extLst>
              <a:ext uri="{FF2B5EF4-FFF2-40B4-BE49-F238E27FC236}">
                <a16:creationId xmlns:a16="http://schemas.microsoft.com/office/drawing/2014/main" id="{CEB2A85C-6505-BA11-0A22-29BA13F00CB1}"/>
              </a:ext>
            </a:extLst>
          </p:cNvPr>
          <p:cNvSpPr/>
          <p:nvPr/>
        </p:nvSpPr>
        <p:spPr>
          <a:xfrm>
            <a:off x="2687815" y="3392679"/>
            <a:ext cx="3273387" cy="118914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E7E6E6"/>
          </a:solidFill>
          <a:ln w="12701" cap="flat">
            <a:solidFill>
              <a:srgbClr val="7BA37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Att samverka</a:t>
            </a:r>
            <a:r>
              <a:rPr lang="sv-SE">
                <a:solidFill>
                  <a:srgbClr val="000000"/>
                </a:solidFill>
                <a:latin typeface="Calibri"/>
              </a:rPr>
              <a:t> är </a:t>
            </a: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bättre för både verksamheten och arbetsmiljön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64C582D4-F591-B99E-1854-97C57E906F63}"/>
              </a:ext>
            </a:extLst>
          </p:cNvPr>
          <p:cNvSpPr txBox="1"/>
          <p:nvPr/>
        </p:nvSpPr>
        <p:spPr>
          <a:xfrm>
            <a:off x="5961202" y="5637778"/>
            <a:ext cx="2903695" cy="92324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357" tIns="45674" rIns="91357" bIns="45674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Arbetsplatsträff, APT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Dialog medarbetare och chef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– medarbetarsamtal</a:t>
            </a: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62D7A7FC-03AE-B247-521D-F0FBC7CCC865}"/>
              </a:ext>
            </a:extLst>
          </p:cNvPr>
          <p:cNvSpPr/>
          <p:nvPr/>
        </p:nvSpPr>
        <p:spPr>
          <a:xfrm>
            <a:off x="6447443" y="2167356"/>
            <a:ext cx="1658456" cy="772805"/>
          </a:xfrm>
          <a:custGeom>
            <a:avLst>
              <a:gd name="f0" fmla="val -2196"/>
              <a:gd name="f1" fmla="val 3565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val f8"/>
              <a:gd name="f21" fmla="val f9"/>
              <a:gd name="f22" fmla="+- 0 0 f12"/>
              <a:gd name="f23" fmla="+- 3590 0 f8"/>
              <a:gd name="f24" fmla="+- 0 0 f3"/>
              <a:gd name="f25" fmla="+- 21600 0 f15"/>
              <a:gd name="f26" fmla="+- 18010 0 f9"/>
              <a:gd name="f27" fmla="pin -2147483647 f0 2147483647"/>
              <a:gd name="f28" fmla="pin -2147483647 f1 2147483647"/>
              <a:gd name="f29" fmla="*/ f17 f2 1"/>
              <a:gd name="f30" fmla="+- f21 0 f20"/>
              <a:gd name="f31" fmla="val f27"/>
              <a:gd name="f32" fmla="val f28"/>
              <a:gd name="f33" fmla="abs f22"/>
              <a:gd name="f34" fmla="abs f23"/>
              <a:gd name="f35" fmla="?: f22 f24 f3"/>
              <a:gd name="f36" fmla="?: f22 f3 f24"/>
              <a:gd name="f37" fmla="?: f22 f4 f3"/>
              <a:gd name="f38" fmla="?: f22 f3 f4"/>
              <a:gd name="f39" fmla="abs f25"/>
              <a:gd name="f40" fmla="?: f23 f24 f3"/>
              <a:gd name="f41" fmla="?: f23 f3 f24"/>
              <a:gd name="f42" fmla="?: f25 0 f2"/>
              <a:gd name="f43" fmla="?: f25 f2 0"/>
              <a:gd name="f44" fmla="abs f26"/>
              <a:gd name="f45" fmla="?: f25 f24 f3"/>
              <a:gd name="f46" fmla="?: f25 f3 f24"/>
              <a:gd name="f47" fmla="?: f25 f4 f3"/>
              <a:gd name="f48" fmla="?: f25 f3 f4"/>
              <a:gd name="f49" fmla="?: f26 f24 f3"/>
              <a:gd name="f50" fmla="?: f26 f3 f24"/>
              <a:gd name="f51" fmla="?: f22 0 f2"/>
              <a:gd name="f52" fmla="?: f22 f2 0"/>
              <a:gd name="f53" fmla="*/ f27 f18 1"/>
              <a:gd name="f54" fmla="*/ f28 f19 1"/>
              <a:gd name="f55" fmla="*/ f29 1 f5"/>
              <a:gd name="f56" fmla="*/ f30 1 21600"/>
              <a:gd name="f57" fmla="+- f31 0 10800"/>
              <a:gd name="f58" fmla="+- f32 0 10800"/>
              <a:gd name="f59" fmla="+- f32 0 21600"/>
              <a:gd name="f60" fmla="+- f31 0 21600"/>
              <a:gd name="f61" fmla="?: f22 f38 f37"/>
              <a:gd name="f62" fmla="?: f22 f37 f38"/>
              <a:gd name="f63" fmla="?: f23 f36 f35"/>
              <a:gd name="f64" fmla="?: f23 f43 f42"/>
              <a:gd name="f65" fmla="?: f23 f42 f43"/>
              <a:gd name="f66" fmla="?: f25 f40 f41"/>
              <a:gd name="f67" fmla="?: f25 f48 f47"/>
              <a:gd name="f68" fmla="?: f25 f47 f48"/>
              <a:gd name="f69" fmla="?: f26 f46 f45"/>
              <a:gd name="f70" fmla="?: f26 f52 f51"/>
              <a:gd name="f71" fmla="?: f26 f51 f52"/>
              <a:gd name="f72" fmla="?: f22 f49 f50"/>
              <a:gd name="f73" fmla="*/ f31 f18 1"/>
              <a:gd name="f74" fmla="*/ f32 f19 1"/>
              <a:gd name="f75" fmla="+- f55 0 f3"/>
              <a:gd name="f76" fmla="*/ 800 f56 1"/>
              <a:gd name="f77" fmla="*/ 20800 f56 1"/>
              <a:gd name="f78" fmla="abs f57"/>
              <a:gd name="f79" fmla="abs f58"/>
              <a:gd name="f80" fmla="?: f23 f62 f61"/>
              <a:gd name="f81" fmla="?: f25 f64 f65"/>
              <a:gd name="f82" fmla="?: f26 f68 f67"/>
              <a:gd name="f83" fmla="?: f22 f70 f71"/>
              <a:gd name="f84" fmla="+- f78 0 f79"/>
              <a:gd name="f85" fmla="+- f79 0 f78"/>
              <a:gd name="f86" fmla="*/ f76 1 f56"/>
              <a:gd name="f87" fmla="*/ f77 1 f56"/>
              <a:gd name="f88" fmla="?: f58 f10 f84"/>
              <a:gd name="f89" fmla="?: f58 f84 f10"/>
              <a:gd name="f90" fmla="?: f57 f10 f85"/>
              <a:gd name="f91" fmla="?: f57 f85 f10"/>
              <a:gd name="f92" fmla="*/ f86 f18 1"/>
              <a:gd name="f93" fmla="*/ f87 f18 1"/>
              <a:gd name="f94" fmla="*/ f87 f19 1"/>
              <a:gd name="f95" fmla="*/ f86 f19 1"/>
              <a:gd name="f96" fmla="?: f31 f10 f88"/>
              <a:gd name="f97" fmla="?: f31 f10 f89"/>
              <a:gd name="f98" fmla="?: f59 f90 f10"/>
              <a:gd name="f99" fmla="?: f59 f91 f10"/>
              <a:gd name="f100" fmla="?: f60 f89 f10"/>
              <a:gd name="f101" fmla="?: f60 f88 f10"/>
              <a:gd name="f102" fmla="?: f32 f10 f91"/>
              <a:gd name="f103" fmla="?: f32 f10 f90"/>
              <a:gd name="f104" fmla="?: f96 f31 0"/>
              <a:gd name="f105" fmla="?: f96 f32 6280"/>
              <a:gd name="f106" fmla="?: f97 f31 0"/>
              <a:gd name="f107" fmla="?: f97 f32 15320"/>
              <a:gd name="f108" fmla="?: f98 f31 6280"/>
              <a:gd name="f109" fmla="?: f98 f32 21600"/>
              <a:gd name="f110" fmla="?: f99 f31 15320"/>
              <a:gd name="f111" fmla="?: f99 f32 21600"/>
              <a:gd name="f112" fmla="?: f100 f31 21600"/>
              <a:gd name="f113" fmla="?: f100 f32 15320"/>
              <a:gd name="f114" fmla="?: f101 f31 21600"/>
              <a:gd name="f115" fmla="?: f101 f32 6280"/>
              <a:gd name="f116" fmla="?: f102 f31 15320"/>
              <a:gd name="f117" fmla="?: f102 f32 0"/>
              <a:gd name="f118" fmla="?: f103 f31 6280"/>
              <a:gd name="f119" fmla="?: f103 f32 0"/>
            </a:gdLst>
            <a:ahLst>
              <a:ahXY gdRefX="f0" minX="f16" maxX="f11" gdRefY="f1" minY="f16" maxY="f11">
                <a:pos x="f53" y="f5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92" t="f95" r="f93" b="f94"/>
            <a:pathLst>
              <a:path w="21600" h="21600">
                <a:moveTo>
                  <a:pt x="f12" y="f8"/>
                </a:moveTo>
                <a:arcTo wR="f33" hR="f34" stAng="f80" swAng="f63"/>
                <a:lnTo>
                  <a:pt x="f104" y="f105"/>
                </a:lnTo>
                <a:lnTo>
                  <a:pt x="f8" y="f13"/>
                </a:lnTo>
                <a:lnTo>
                  <a:pt x="f8" y="f14"/>
                </a:lnTo>
                <a:lnTo>
                  <a:pt x="f106" y="f107"/>
                </a:lnTo>
                <a:lnTo>
                  <a:pt x="f8" y="f15"/>
                </a:lnTo>
                <a:arcTo wR="f34" hR="f39" stAng="f81" swAng="f66"/>
                <a:lnTo>
                  <a:pt x="f108" y="f109"/>
                </a:lnTo>
                <a:lnTo>
                  <a:pt x="f13" y="f9"/>
                </a:lnTo>
                <a:lnTo>
                  <a:pt x="f14" y="f9"/>
                </a:lnTo>
                <a:lnTo>
                  <a:pt x="f110" y="f111"/>
                </a:lnTo>
                <a:lnTo>
                  <a:pt x="f15" y="f9"/>
                </a:lnTo>
                <a:arcTo wR="f39" hR="f44" stAng="f82" swAng="f69"/>
                <a:lnTo>
                  <a:pt x="f112" y="f113"/>
                </a:lnTo>
                <a:lnTo>
                  <a:pt x="f9" y="f14"/>
                </a:lnTo>
                <a:lnTo>
                  <a:pt x="f9" y="f13"/>
                </a:lnTo>
                <a:lnTo>
                  <a:pt x="f114" y="f115"/>
                </a:lnTo>
                <a:lnTo>
                  <a:pt x="f9" y="f12"/>
                </a:lnTo>
                <a:arcTo wR="f44" hR="f33" stAng="f83" swAng="f72"/>
                <a:lnTo>
                  <a:pt x="f116" y="f117"/>
                </a:lnTo>
                <a:lnTo>
                  <a:pt x="f14" y="f8"/>
                </a:lnTo>
                <a:lnTo>
                  <a:pt x="f13" y="f8"/>
                </a:lnTo>
                <a:lnTo>
                  <a:pt x="f118" y="f119"/>
                </a:lnTo>
                <a:close/>
              </a:path>
            </a:pathLst>
          </a:custGeom>
          <a:solidFill>
            <a:srgbClr val="BDD7EE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357" tIns="45674" rIns="91357" bIns="45674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Skulle vi kunna väga in att …?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D8B9F473-7B0D-7E42-1306-B3A4BE448707}"/>
              </a:ext>
            </a:extLst>
          </p:cNvPr>
          <p:cNvSpPr txBox="1"/>
          <p:nvPr/>
        </p:nvSpPr>
        <p:spPr>
          <a:xfrm>
            <a:off x="899998" y="359999"/>
            <a:ext cx="10515600" cy="1325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44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Samverkan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761379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6C99C1F0-718E-6E0F-53B3-B0BE7D93D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ubrik 6">
            <a:extLst>
              <a:ext uri="{FF2B5EF4-FFF2-40B4-BE49-F238E27FC236}">
                <a16:creationId xmlns:a16="http://schemas.microsoft.com/office/drawing/2014/main" id="{193BEFEB-BD19-2888-B17C-2906A3DF9082}"/>
              </a:ext>
            </a:extLst>
          </p:cNvPr>
          <p:cNvSpPr txBox="1"/>
          <p:nvPr/>
        </p:nvSpPr>
        <p:spPr>
          <a:xfrm>
            <a:off x="4853991" y="320040"/>
            <a:ext cx="6707087" cy="3892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Har ni en förhandlingskultur 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eller samverkanskultur hos er?</a:t>
            </a:r>
          </a:p>
        </p:txBody>
      </p:sp>
      <p:pic>
        <p:nvPicPr>
          <p:cNvPr id="4" name="Bild 3" descr="Bikupa kontur">
            <a:extLst>
              <a:ext uri="{FF2B5EF4-FFF2-40B4-BE49-F238E27FC236}">
                <a16:creationId xmlns:a16="http://schemas.microsoft.com/office/drawing/2014/main" id="{395B6C2A-018F-0709-FE35-C2EF85D34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040" y="1226246"/>
            <a:ext cx="4087368" cy="408736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ketch line">
            <a:extLst>
              <a:ext uri="{FF2B5EF4-FFF2-40B4-BE49-F238E27FC236}">
                <a16:creationId xmlns:a16="http://schemas.microsoft.com/office/drawing/2014/main" id="{327DBD7D-3042-5C0F-521E-906B89172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4853982" y="4409264"/>
            <a:ext cx="4243593" cy="27432"/>
          </a:xfrm>
          <a:prstGeom prst="rect">
            <a:avLst/>
          </a:prstGeom>
          <a:solidFill>
            <a:srgbClr val="ED7D31"/>
          </a:solidFill>
          <a:ln w="41276" cap="rnd">
            <a:solidFill>
              <a:srgbClr val="ED7D31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761379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>
            <a:extLst>
              <a:ext uri="{FF2B5EF4-FFF2-40B4-BE49-F238E27FC236}">
                <a16:creationId xmlns:a16="http://schemas.microsoft.com/office/drawing/2014/main" id="{55780EA0-782D-38F3-5FE9-5D9E73AA8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21A89289-1A82-8F24-F889-124AE9A6C3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97759" y="554034"/>
            <a:ext cx="6251112" cy="1783080"/>
          </a:xfrm>
        </p:spPr>
        <p:txBody>
          <a:bodyPr anchor="b">
            <a:normAutofit/>
          </a:bodyPr>
          <a:lstStyle/>
          <a:p>
            <a:pPr lvl="0"/>
            <a:r>
              <a:rPr lang="en-US" err="1"/>
              <a:t>Arbeta</a:t>
            </a:r>
            <a:r>
              <a:rPr lang="en-US"/>
              <a:t> i </a:t>
            </a:r>
            <a:r>
              <a:rPr lang="en-US" err="1"/>
              <a:t>samverkan</a:t>
            </a:r>
            <a:endParaRPr lang="en-US"/>
          </a:p>
        </p:txBody>
      </p:sp>
      <p:pic>
        <p:nvPicPr>
          <p:cNvPr id="4" name="Bildobjekt 5" descr="En bild som visar klädsel, person, person, Människoansikte&#10;&#10;Automatiskt genererad beskrivning">
            <a:extLst>
              <a:ext uri="{FF2B5EF4-FFF2-40B4-BE49-F238E27FC236}">
                <a16:creationId xmlns:a16="http://schemas.microsoft.com/office/drawing/2014/main" id="{59F32CEB-BEFC-BF35-C0F2-1603B1062F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1709"/>
          <a:stretch>
            <a:fillRect/>
          </a:stretch>
        </p:blipFill>
        <p:spPr>
          <a:xfrm>
            <a:off x="0" y="9"/>
            <a:ext cx="4657340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ketchy line">
            <a:extLst>
              <a:ext uri="{FF2B5EF4-FFF2-40B4-BE49-F238E27FC236}">
                <a16:creationId xmlns:a16="http://schemas.microsoft.com/office/drawing/2014/main" id="{9682BFAE-53D7-8B4F-4DFD-8836C312C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5297759" y="2374943"/>
            <a:ext cx="4243593" cy="18288"/>
          </a:xfrm>
          <a:prstGeom prst="rect">
            <a:avLst/>
          </a:prstGeom>
          <a:solidFill>
            <a:srgbClr val="ED7D31"/>
          </a:solidFill>
          <a:ln w="44448" cap="rnd">
            <a:solidFill>
              <a:srgbClr val="ED7D31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0952795-BE44-5F12-90E8-DB21F7929D2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97759" y="2706624"/>
            <a:ext cx="6251112" cy="34838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514350" indent="-514350">
              <a:buAutoNum type="arabicPeriod"/>
            </a:pPr>
            <a:endParaRPr lang="sv-SE">
              <a:solidFill>
                <a:srgbClr val="AFABAB"/>
              </a:solidFill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r>
              <a:rPr lang="sv-SE">
                <a:solidFill>
                  <a:schemeClr val="tx1"/>
                </a:solidFill>
                <a:latin typeface="Arial"/>
                <a:cs typeface="Arial"/>
              </a:rPr>
              <a:t>Parternas gemensamma ansvar </a:t>
            </a:r>
            <a:endParaRPr lang="en-US">
              <a:solidFill>
                <a:schemeClr val="tx1"/>
              </a:solidFill>
              <a:latin typeface="Arial"/>
              <a:cs typeface="Arial"/>
            </a:endParaRPr>
          </a:p>
          <a:p>
            <a:pPr marL="514350" indent="-514350">
              <a:buFont typeface="Arial" pitchFamily="34"/>
              <a:buAutoNum type="arabicPeriod"/>
            </a:pPr>
            <a:r>
              <a:rPr lang="sv-SE">
                <a:solidFill>
                  <a:schemeClr val="tx1"/>
                </a:solidFill>
                <a:latin typeface="Arial"/>
                <a:cs typeface="Arial"/>
              </a:rPr>
              <a:t>Tydliga strukturer</a:t>
            </a:r>
          </a:p>
          <a:p>
            <a:pPr marL="514350" indent="-514350">
              <a:buAutoNum type="arabicPeriod"/>
            </a:pPr>
            <a:r>
              <a:rPr lang="sv-SE">
                <a:solidFill>
                  <a:schemeClr val="tx1"/>
                </a:solidFill>
                <a:latin typeface="Arial"/>
                <a:cs typeface="Arial"/>
              </a:rPr>
              <a:t>Främjar friskfaktorer</a:t>
            </a:r>
            <a:endParaRPr lang="en-US">
              <a:solidFill>
                <a:schemeClr val="tx1"/>
              </a:solidFill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Bättre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välfärd</a:t>
            </a:r>
            <a:endParaRPr lang="sv-SE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ACCCBE384EBA34CB9B27C6F44476E5D" ma:contentTypeVersion="7" ma:contentTypeDescription="Skapa ett nytt dokument." ma:contentTypeScope="" ma:versionID="461eb816801f7f9036eeb895efb7d416">
  <xsd:schema xmlns:xsd="http://www.w3.org/2001/XMLSchema" xmlns:xs="http://www.w3.org/2001/XMLSchema" xmlns:p="http://schemas.microsoft.com/office/2006/metadata/properties" xmlns:ns2="f43663fb-c0e4-4fd9-8548-8aba064b6e3d" xmlns:ns3="a6b6ed22-4c1a-4752-a7b0-f4482322604a" targetNamespace="http://schemas.microsoft.com/office/2006/metadata/properties" ma:root="true" ma:fieldsID="14fbaa7f42bc8c2e131b6b9005295821" ns2:_="" ns3:_="">
    <xsd:import namespace="f43663fb-c0e4-4fd9-8548-8aba064b6e3d"/>
    <xsd:import namespace="a6b6ed22-4c1a-4752-a7b0-f448232260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Kommentarertillfile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663fb-c0e4-4fd9-8548-8aba064b6e3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6ed22-4c1a-4752-a7b0-f448232260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Kommentarertillfiler" ma:index="13" nillable="true" ma:displayName="Kommentarer till filer" ma:format="Dropdown" ma:internalName="Kommentarertillfiler">
      <xsd:simpleType>
        <xsd:restriction base="dms:Text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ommentarertillfiler xmlns="a6b6ed22-4c1a-4752-a7b0-f4482322604a" xsi:nil="true"/>
  </documentManagement>
</p:properties>
</file>

<file path=customXml/itemProps1.xml><?xml version="1.0" encoding="utf-8"?>
<ds:datastoreItem xmlns:ds="http://schemas.openxmlformats.org/officeDocument/2006/customXml" ds:itemID="{2F8E351D-FDAB-4F70-B6D6-A2955308EE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471799-92B2-4A1B-95F9-2C790298F54B}">
  <ds:schemaRefs>
    <ds:schemaRef ds:uri="a6b6ed22-4c1a-4752-a7b0-f4482322604a"/>
    <ds:schemaRef ds:uri="f43663fb-c0e4-4fd9-8548-8aba064b6e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C79A6E0-348E-485A-BF88-6F3181E693A1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a6b6ed22-4c1a-4752-a7b0-f4482322604a"/>
    <ds:schemaRef ds:uri="http://schemas.openxmlformats.org/package/2006/metadata/core-properties"/>
    <ds:schemaRef ds:uri="f43663fb-c0e4-4fd9-8548-8aba064b6e3d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7d4b8963-dacf-4722-a0a7-0d57c755f778}" enabled="0" method="" siteId="{7d4b8963-dacf-4722-a0a7-0d57c755f77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401</Words>
  <Application>Microsoft Office PowerPoint</Application>
  <PresentationFormat>Bredbild</PresentationFormat>
  <Paragraphs>110</Paragraphs>
  <Slides>14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Office tema</vt:lpstr>
      <vt:lpstr>PowerPoint-presentation</vt:lpstr>
      <vt:lpstr>Välfärdens partsråds  stödteam för samverkan</vt:lpstr>
      <vt:lpstr>PowerPoint-presentation</vt:lpstr>
      <vt:lpstr>Vad är ett samverkansavtal? </vt:lpstr>
      <vt:lpstr>Samverkan är extra viktigt </vt:lpstr>
      <vt:lpstr>PowerPoint-presentation</vt:lpstr>
      <vt:lpstr>PowerPoint-presentation</vt:lpstr>
      <vt:lpstr>PowerPoint-presentation</vt:lpstr>
      <vt:lpstr>Arbeta i samverkan</vt:lpstr>
      <vt:lpstr>Tydliga strukturer</vt:lpstr>
      <vt:lpstr>PowerPoint-presentation</vt:lpstr>
      <vt:lpstr>Samverkansavtal och friskfaktorer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Avtal om samverkan och arbetsmiljö</dc:title>
  <dc:creator>Hedberg Jeanette</dc:creator>
  <cp:lastModifiedBy>Granberg Christin</cp:lastModifiedBy>
  <cp:revision>14</cp:revision>
  <cp:lastPrinted>2025-02-24T16:24:42Z</cp:lastPrinted>
  <dcterms:created xsi:type="dcterms:W3CDTF">2018-02-05T08:25:41Z</dcterms:created>
  <dcterms:modified xsi:type="dcterms:W3CDTF">2025-09-08T13:42:23Z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0x0101009ACCCBE384EBA34CB9B27C6F44476E5D</vt:lpwstr>
  </property>
</Properties>
</file>