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  <p:sldMasterId id="2147483718" r:id="rId5"/>
  </p:sldMasterIdLst>
  <p:notesMasterIdLst>
    <p:notesMasterId r:id="rId12"/>
  </p:notesMasterIdLst>
  <p:sldIdLst>
    <p:sldId id="256" r:id="rId6"/>
    <p:sldId id="552" r:id="rId7"/>
    <p:sldId id="749" r:id="rId8"/>
    <p:sldId id="562" r:id="rId9"/>
    <p:sldId id="732" r:id="rId10"/>
    <p:sldId id="259" r:id="rId11"/>
  </p:sldIdLst>
  <p:sldSz cx="12192000" cy="6858000"/>
  <p:notesSz cx="7023100" cy="9309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7436" autoAdjust="0"/>
  </p:normalViewPr>
  <p:slideViewPr>
    <p:cSldViewPr snapToGrid="0">
      <p:cViewPr varScale="1">
        <p:scale>
          <a:sx n="69" d="100"/>
          <a:sy n="69" d="100"/>
        </p:scale>
        <p:origin x="492" y="32"/>
      </p:cViewPr>
      <p:guideLst/>
    </p:cSldViewPr>
  </p:slideViewPr>
  <p:outlineViewPr>
    <p:cViewPr>
      <p:scale>
        <a:sx n="33" d="100"/>
        <a:sy n="33" d="100"/>
      </p:scale>
      <p:origin x="0" y="-72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"/>
    </p:cViewPr>
  </p:sorterViewPr>
  <p:notesViewPr>
    <p:cSldViewPr snapToGrid="0">
      <p:cViewPr varScale="1">
        <p:scale>
          <a:sx n="121" d="100"/>
          <a:sy n="121" d="100"/>
        </p:scale>
        <p:origin x="75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F41155F3-B793-4260-97D9-3D60E0425137}" type="datetimeFigureOut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56494552-F5DF-4F92-8D0D-21A5BE4ECA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98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94552-F5DF-4F92-8D0D-21A5BE4ECA1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59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Sammanfatta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926DF-B69B-4B63-B8C8-9AB98E81709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71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73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D01A-914C-4176-93FD-96CD4014E3FA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3429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B174F1FC-A1D6-9C6D-C2DC-B3290A07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52" y="3423545"/>
            <a:ext cx="2946658" cy="3434455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E1272D6-6D03-8776-8D04-AFCBDEC9A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00640" y="3495571"/>
            <a:ext cx="3362429" cy="3362429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3ABDE4B1-A66D-9B4F-4DBA-873F3D4468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43216" y="3202589"/>
            <a:ext cx="3655411" cy="3655411"/>
          </a:xfrm>
          <a:prstGeom prst="rect">
            <a:avLst/>
          </a:prstGeom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1761D380-576E-B19A-A9A2-DFBB9FABB7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4676" y="3469592"/>
            <a:ext cx="3440337" cy="3388408"/>
          </a:xfrm>
          <a:prstGeom prst="rect">
            <a:avLst/>
          </a:prstGeom>
        </p:spPr>
      </p:pic>
      <p:pic>
        <p:nvPicPr>
          <p:cNvPr id="16" name="Bild 15">
            <a:extLst>
              <a:ext uri="{FF2B5EF4-FFF2-40B4-BE49-F238E27FC236}">
                <a16:creationId xmlns:a16="http://schemas.microsoft.com/office/drawing/2014/main" id="{52D2F521-4B99-B592-3F3A-59C9A2800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536666" y="3065376"/>
            <a:ext cx="3792624" cy="379262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3437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0C505B6D-DCA3-F716-A31F-E3BB5178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9014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1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pic>
        <p:nvPicPr>
          <p:cNvPr id="7" name="Bild 7">
            <a:extLst>
              <a:ext uri="{FF2B5EF4-FFF2-40B4-BE49-F238E27FC236}">
                <a16:creationId xmlns:a16="http://schemas.microsoft.com/office/drawing/2014/main" id="{E0C485C3-4B7D-7AE3-6B1B-77B9AA4B9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5ABFBE99-FA42-3741-1B22-17277E2DED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098" y="1025014"/>
            <a:ext cx="5832987" cy="583298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4804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58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F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561EC68-D0DA-ECBE-D304-353CF8B845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625" y="1714500"/>
            <a:ext cx="56673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8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597616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84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 utan bil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53741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 sz="1600"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237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d klockslag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 dirty="0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 sz="1600"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126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FD1D6-3599-43EA-8B12-737B3175E54F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6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306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90595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00404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05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05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D5FFF-0982-4F60-B11A-5B95979346A7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49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112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31557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delar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EBED-85AA-4BD9-B035-B03FED668B08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8" name="Bild 9">
            <a:extLst>
              <a:ext uri="{FF2B5EF4-FFF2-40B4-BE49-F238E27FC236}">
                <a16:creationId xmlns:a16="http://schemas.microsoft.com/office/drawing/2014/main" id="{A7D800CA-F1F6-2CE2-8955-C06127803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83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16163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8454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75918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20453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730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523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F1D7-0842-401B-B3B9-D3D0BE42F9E7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2026-01-15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6322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4358506" y="2024166"/>
            <a:ext cx="3474988" cy="2809666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1950872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927" y="2022248"/>
            <a:ext cx="3470146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713095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3856349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1779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4B53-02C0-451B-B6F4-1C4534E8625F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D64E-9ACB-424D-BCAE-E1C1E3562A96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EB193-77AA-443D-AA71-992342AB6449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65BD-764C-4DFD-BF7C-5E35A914F2DB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2026-01-15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 dirty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423172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1091017" y="409901"/>
            <a:ext cx="588221" cy="4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9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80992289-B2FD-4049-824A-234411691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3" y="6356350"/>
            <a:ext cx="965582" cy="4032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3AE7FF09-5CCC-4FAB-8408-8005BA4A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390861" y="6356350"/>
            <a:ext cx="965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3D15158-3283-47A7-8A1B-F511AF8DBAA5}" type="datetime1">
              <a:rPr lang="sv-SE" smtClean="0"/>
              <a:t>2026-01-15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© SKR &amp; Sobona 2023 02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Punktlista nivå ett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  <a:p>
            <a:pPr lvl="8"/>
            <a:r>
              <a:rPr lang="sv-SE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443281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2026-01-15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443281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443281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1426" y="409576"/>
            <a:ext cx="587402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8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8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>
          <p15:clr>
            <a:srgbClr val="FF0000"/>
          </p15:clr>
        </p15:guide>
        <p15:guide id="2" pos="1494">
          <p15:clr>
            <a:srgbClr val="FF0000"/>
          </p15:clr>
        </p15:guide>
        <p15:guide id="3" pos="1655">
          <p15:clr>
            <a:srgbClr val="FF0000"/>
          </p15:clr>
        </p15:guide>
        <p15:guide id="4" pos="2667">
          <p15:clr>
            <a:srgbClr val="FF0000"/>
          </p15:clr>
        </p15:guide>
        <p15:guide id="5" pos="2828">
          <p15:clr>
            <a:srgbClr val="FF0000"/>
          </p15:clr>
        </p15:guide>
        <p15:guide id="6" pos="3840">
          <p15:clr>
            <a:srgbClr val="FF0000"/>
          </p15:clr>
        </p15:guide>
        <p15:guide id="7" pos="4001">
          <p15:clr>
            <a:srgbClr val="FF0000"/>
          </p15:clr>
        </p15:guide>
        <p15:guide id="8" pos="5012">
          <p15:clr>
            <a:srgbClr val="FF0000"/>
          </p15:clr>
        </p15:guide>
        <p15:guide id="9" pos="5173">
          <p15:clr>
            <a:srgbClr val="FF0000"/>
          </p15:clr>
        </p15:guide>
        <p15:guide id="10" pos="6185">
          <p15:clr>
            <a:srgbClr val="FF0000"/>
          </p15:clr>
        </p15:guide>
        <p15:guide id="11" pos="6346">
          <p15:clr>
            <a:srgbClr val="FF0000"/>
          </p15:clr>
        </p15:guide>
        <p15:guide id="12" pos="7357">
          <p15:clr>
            <a:srgbClr val="FF0000"/>
          </p15:clr>
        </p15:guide>
        <p15:guide id="13" orient="horz" pos="483">
          <p15:clr>
            <a:srgbClr val="FF0000"/>
          </p15:clr>
        </p15:guide>
        <p15:guide id="14" orient="horz" pos="4147">
          <p15:clr>
            <a:srgbClr val="FF0000"/>
          </p15:clr>
        </p15:guide>
        <p15:guide id="15" pos="6935">
          <p15:clr>
            <a:srgbClr val="547EBF"/>
          </p15:clr>
        </p15:guide>
        <p15:guide id="16" pos="6773">
          <p15:clr>
            <a:srgbClr val="547EBF"/>
          </p15:clr>
        </p15:guide>
        <p15:guide id="17" orient="horz" pos="3768">
          <p15:clr>
            <a:srgbClr val="FF0000"/>
          </p15:clr>
        </p15:guide>
        <p15:guide id="18" orient="horz" pos="913">
          <p15:clr>
            <a:srgbClr val="FF0000"/>
          </p15:clr>
        </p15:guide>
        <p15:guide id="19" orient="horz" pos="1003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aforsakring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faforsakring.se/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C9223E4-DA9D-60CD-6769-07056FB5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11C6E4C-00B0-EDE4-7580-0B18C43B8C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E83873BB-6C24-8619-7E39-4CBA9E2D6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23" y="1257826"/>
            <a:ext cx="7189787" cy="2733675"/>
          </a:xfrm>
        </p:spPr>
        <p:txBody>
          <a:bodyPr/>
          <a:lstStyle/>
          <a:p>
            <a:r>
              <a:rPr lang="sv-SE" dirty="0"/>
              <a:t>Kollektivavtalade försäkringsförmåner </a:t>
            </a:r>
            <a:br>
              <a:rPr lang="sv-SE"/>
            </a:br>
            <a:r>
              <a:rPr lang="sv-SE"/>
              <a:t>via </a:t>
            </a:r>
            <a:r>
              <a:rPr lang="sv-SE" dirty="0"/>
              <a:t>din anställning</a:t>
            </a:r>
          </a:p>
        </p:txBody>
      </p:sp>
    </p:spTree>
    <p:extLst>
      <p:ext uri="{BB962C8B-B14F-4D97-AF65-F5344CB8AC3E}">
        <p14:creationId xmlns:p14="http://schemas.microsoft.com/office/powerpoint/2010/main" val="92229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F68A807-4370-478E-9635-45402230A6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Gäller oavsett diagnos</a:t>
            </a:r>
          </a:p>
          <a:p>
            <a:r>
              <a:rPr lang="sv-SE" dirty="0"/>
              <a:t>10% ersättning från sjukdag 15 eller 91</a:t>
            </a:r>
          </a:p>
          <a:p>
            <a:r>
              <a:rPr lang="sv-SE" dirty="0"/>
              <a:t>~ 15% ersättning vid sjukersättning </a:t>
            </a:r>
          </a:p>
          <a:p>
            <a:r>
              <a:rPr lang="sv-SE" dirty="0"/>
              <a:t>Efterskydd</a:t>
            </a:r>
          </a:p>
          <a:p>
            <a:r>
              <a:rPr lang="sv-SE" dirty="0"/>
              <a:t>Gäller som längst till 67 år</a:t>
            </a:r>
          </a:p>
          <a:p>
            <a:r>
              <a:rPr lang="sv-SE" dirty="0"/>
              <a:t>Det blir aldrig för sent att anmäla</a:t>
            </a:r>
          </a:p>
          <a:p>
            <a:endParaRPr lang="sv-SE" dirty="0"/>
          </a:p>
          <a:p>
            <a:r>
              <a:rPr lang="sv-SE" dirty="0"/>
              <a:t>Du anmäler själv till Afa Försäkring på </a:t>
            </a:r>
            <a:r>
              <a:rPr lang="sv-SE" dirty="0">
                <a:hlinkClick r:id="rId3"/>
              </a:rPr>
              <a:t>www.afaforsakring.se</a:t>
            </a:r>
            <a:endParaRPr lang="sv-SE" dirty="0"/>
          </a:p>
          <a:p>
            <a:pPr marL="342900" indent="-342900"/>
            <a:endParaRPr lang="sv-SE" dirty="0"/>
          </a:p>
          <a:p>
            <a:endParaRPr lang="sv-SE" dirty="0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C02B422-ED09-4DE5-B5B6-2AD59615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sjukförsäkring (AGS-KL)</a:t>
            </a:r>
            <a:br>
              <a:rPr lang="sv-SE" dirty="0"/>
            </a:b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E59672-3095-4A74-8518-6C3918B82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26" y="2175337"/>
            <a:ext cx="4019339" cy="36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858352-C5B5-41FE-9BB1-6D2FC8BC2F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2A9B38F-2651-40DE-A072-DA83AFE1B04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3CAA117-DD41-4B64-8754-940FD1F9F4F6}"/>
              </a:ext>
            </a:extLst>
          </p:cNvPr>
          <p:cNvSpPr txBox="1"/>
          <p:nvPr/>
        </p:nvSpPr>
        <p:spPr>
          <a:xfrm>
            <a:off x="766762" y="1468847"/>
            <a:ext cx="7361238" cy="40010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 defTabSz="914363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Gäller direkt från första arbetsdagen</a:t>
            </a:r>
          </a:p>
          <a:p>
            <a:pPr marL="342900" indent="-342900" defTabSz="914363">
              <a:buFont typeface="Arial" panose="020B0604020202020204" pitchFamily="34" charset="0"/>
              <a:buChar char="•"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Ingen åldersgräns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Gäller vid olycksfall i arbetet, färdolycksfall, smitta och arbetssjukdom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206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 lämna ersättning för inkomstförlust, kostnader, sveda och värk</a:t>
            </a:r>
            <a:r>
              <a:rPr lang="sv-SE" sz="2000" dirty="0">
                <a:solidFill>
                  <a:srgbClr val="020678"/>
                </a:solidFill>
                <a:latin typeface="Arial"/>
              </a:rPr>
              <a:t> och bestående besvär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20678"/>
                </a:solidFill>
                <a:latin typeface="Arial"/>
              </a:rPr>
              <a:t>Anmälan ska göras inom 10 år</a:t>
            </a:r>
          </a:p>
          <a:p>
            <a:pPr marL="342900" marR="0" lvl="0" indent="-342900" algn="l" defTabSz="914363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accent1"/>
                </a:solidFill>
              </a:rPr>
              <a:t>Du anmäler själv till </a:t>
            </a:r>
            <a:r>
              <a:rPr lang="sv-SE" sz="2000" dirty="0" err="1">
                <a:solidFill>
                  <a:schemeClr val="accent1"/>
                </a:solidFill>
              </a:rPr>
              <a:t>Afa</a:t>
            </a:r>
            <a:r>
              <a:rPr lang="sv-SE" sz="2000" dirty="0">
                <a:solidFill>
                  <a:schemeClr val="accent1"/>
                </a:solidFill>
              </a:rPr>
              <a:t> Försäkring på </a:t>
            </a:r>
            <a:r>
              <a:rPr lang="sv-SE" sz="2000" dirty="0">
                <a:hlinkClick r:id="rId2"/>
              </a:rPr>
              <a:t>www.afaforsakring.se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206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ubrik 7">
            <a:extLst>
              <a:ext uri="{FF2B5EF4-FFF2-40B4-BE49-F238E27FC236}">
                <a16:creationId xmlns:a16="http://schemas.microsoft.com/office/drawing/2014/main" id="{58292097-2765-474F-A293-1516A8E4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04664"/>
            <a:ext cx="9985375" cy="1027907"/>
          </a:xfrm>
        </p:spPr>
        <p:txBody>
          <a:bodyPr/>
          <a:lstStyle/>
          <a:p>
            <a:r>
              <a:rPr lang="sv-SE" dirty="0"/>
              <a:t>Översikt arbetsskadeförsäkring (TFA-KL)</a:t>
            </a:r>
            <a:br>
              <a:rPr lang="sv-SE" dirty="0"/>
            </a:b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D88A771-9C00-451E-9EBB-25E959BCF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016" y="1758462"/>
            <a:ext cx="3792011" cy="34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ADF2FC-A5FC-437E-BD8A-AE0C57B0FF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580" y="1324409"/>
            <a:ext cx="9985376" cy="438943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KPA Pension administrerar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Från första anställningsdagen – längst till 67 år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Ersättning till efterlevande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Begravningshjälp, </a:t>
            </a:r>
            <a:r>
              <a:rPr lang="sv-SE" dirty="0" err="1"/>
              <a:t>barnbelopp</a:t>
            </a:r>
            <a:r>
              <a:rPr lang="sv-SE" dirty="0"/>
              <a:t>, grundbelopp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Förmånstagare enligt villkor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Anhöriga ansöker – Arbetsgivaren/KPA hjälper till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Efterskydd upp till två år efter avslutad anställning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6FE222C-27B3-4BCD-9EC6-50CA92B3587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94A6F976-4E54-4E44-AC9C-52F0D2342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 försäkring vid dödsfall (TGL-KL)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2827FB-6778-4FB7-BB05-C766AB9D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32" y="1800225"/>
            <a:ext cx="3783330" cy="3783330"/>
          </a:xfrm>
          <a:prstGeom prst="rect">
            <a:avLst/>
          </a:prstGeom>
        </p:spPr>
      </p:pic>
      <p:pic>
        <p:nvPicPr>
          <p:cNvPr id="6" name="Picture 2" descr="http://www.kpa.se/Global/bildbank/m-logotyper/kpa-pension.jpg">
            <a:extLst>
              <a:ext uri="{FF2B5EF4-FFF2-40B4-BE49-F238E27FC236}">
                <a16:creationId xmlns:a16="http://schemas.microsoft.com/office/drawing/2014/main" id="{D86F3ED6-422F-476C-8708-0185A9E28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60" y="326274"/>
            <a:ext cx="1499386" cy="6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6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C17ABF-7635-43A2-A378-63341FBE8CC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991849" y="6204746"/>
            <a:ext cx="684213" cy="18256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F02C86-9C7F-461C-BEE9-B0D89ECF40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2100263"/>
            <a:ext cx="9985376" cy="4389437"/>
          </a:xfrm>
        </p:spPr>
        <p:txBody>
          <a:bodyPr/>
          <a:lstStyle/>
          <a:p>
            <a:r>
              <a:rPr lang="sv-SE" dirty="0"/>
              <a:t>Kontakta mig, jag är försäkringsinformatör!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sz="2000" dirty="0" err="1"/>
              <a:t>Afa</a:t>
            </a:r>
            <a:r>
              <a:rPr lang="sv-SE" sz="2000" dirty="0"/>
              <a:t> Försäkrings Kundcenter: 0771- 88 00 99</a:t>
            </a:r>
          </a:p>
          <a:p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B6B46AF-7A14-47E5-A03B-97F11EB8D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312790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503940A-F198-D288-FDF0-96B2E0DC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717237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- Sobona.potx" id="{D072F530-BD13-47B8-BC51-9AD5BFE679EB}" vid="{D020A670-C945-438A-A209-B7B355847DF0}"/>
    </a:ext>
  </a:extLst>
</a:theme>
</file>

<file path=ppt/theme/theme2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spAutoFit/>
      </a:bodyPr>
      <a:lstStyle>
        <a:defPPr algn="l"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" id="{6ABB0E64-4249-4F52-B1EB-59CB9FD8077D}" vid="{3CD6F669-CE39-4797-9791-F43EF4A0F92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9B8323D-C087-4CF7-94EA-ACC968CA79DB}">
  <we:reference id="33491e4f-5d38-4c24-85cb-c5144f8a0d2f" version="1.0.0.0" store="\\p17dp01\deployment$\Sources\Microsoft\Office Add-In\TemplateExtender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9246395283BB44B3152AEE2380DE5C" ma:contentTypeVersion="10" ma:contentTypeDescription="Create a new document." ma:contentTypeScope="" ma:versionID="67a5ec565681523680f158994f3a2eed">
  <xsd:schema xmlns:xsd="http://www.w3.org/2001/XMLSchema" xmlns:xs="http://www.w3.org/2001/XMLSchema" xmlns:p="http://schemas.microsoft.com/office/2006/metadata/properties" xmlns:ns2="c605fd71-3812-4fba-96f1-937f863a85b8" xmlns:ns3="df83c4cd-2d6d-4803-b80e-2fb5aff18513" targetNamespace="http://schemas.microsoft.com/office/2006/metadata/properties" ma:root="true" ma:fieldsID="083fd8160ea23e0e16a0c7f4ac572141" ns2:_="" ns3:_="">
    <xsd:import namespace="c605fd71-3812-4fba-96f1-937f863a85b8"/>
    <xsd:import namespace="df83c4cd-2d6d-4803-b80e-2fb5aff18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fd71-3812-4fba-96f1-937f863a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3c4cd-2d6d-4803-b80e-2fb5aff1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2E9F51-B493-46BD-BA13-982F0723803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83c4cd-2d6d-4803-b80e-2fb5aff18513"/>
    <ds:schemaRef ds:uri="http://schemas.openxmlformats.org/package/2006/metadata/core-properties"/>
    <ds:schemaRef ds:uri="c605fd71-3812-4fba-96f1-937f863a85b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2A78B6-C235-4846-A22E-7D9F9710DF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5C845-C7D5-4CBD-9C3F-88AC23A61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05fd71-3812-4fba-96f1-937f863a85b8"/>
    <ds:schemaRef ds:uri="df83c4cd-2d6d-4803-b80e-2fb5aff18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 - Sobona</Template>
  <TotalTime>16493</TotalTime>
  <Words>183</Words>
  <Application>Microsoft Office PowerPoint</Application>
  <PresentationFormat>Bredbild</PresentationFormat>
  <Paragraphs>49</Paragraphs>
  <Slides>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SKL PPT Vit</vt:lpstr>
      <vt:lpstr>Afa Försäkring</vt:lpstr>
      <vt:lpstr>Kollektivavtalade försäkringsförmåner  via din anställning</vt:lpstr>
      <vt:lpstr>Översikt sjukförsäkring (AGS-KL) </vt:lpstr>
      <vt:lpstr>Översikt arbetsskadeförsäkring (TFA-KL) </vt:lpstr>
      <vt:lpstr>Översikt försäkring vid dödsfall (TGL-KL)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Grundkurs pensioner</dc:title>
  <dc:creator>Gillhög Niklas</dc:creator>
  <cp:lastModifiedBy>Lise Zarrabi</cp:lastModifiedBy>
  <cp:revision>90</cp:revision>
  <cp:lastPrinted>2023-08-10T07:12:20Z</cp:lastPrinted>
  <dcterms:created xsi:type="dcterms:W3CDTF">2023-02-20T12:38:29Z</dcterms:created>
  <dcterms:modified xsi:type="dcterms:W3CDTF">2026-01-15T08:03:36Z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0x010100AC9246395283BB44B3152AEE2380DE5C</vt:lpwstr>
  </property>
</Properties>
</file>