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3"/>
  </p:notesMasterIdLst>
  <p:sldIdLst>
    <p:sldId id="2076138149" r:id="rId5"/>
    <p:sldId id="670" r:id="rId6"/>
    <p:sldId id="2076138179" r:id="rId7"/>
    <p:sldId id="1448943486" r:id="rId8"/>
    <p:sldId id="2076138172" r:id="rId9"/>
    <p:sldId id="2076138152" r:id="rId10"/>
    <p:sldId id="2076138153" r:id="rId11"/>
    <p:sldId id="2076138180" r:id="rId12"/>
    <p:sldId id="2076138178" r:id="rId13"/>
    <p:sldId id="2076138170" r:id="rId14"/>
    <p:sldId id="2076138173" r:id="rId15"/>
    <p:sldId id="622" r:id="rId16"/>
    <p:sldId id="2076138175" r:id="rId17"/>
    <p:sldId id="2076138158" r:id="rId18"/>
    <p:sldId id="2076138182" r:id="rId19"/>
    <p:sldId id="2076138184" r:id="rId20"/>
    <p:sldId id="659" r:id="rId21"/>
    <p:sldId id="2076138183" r:id="rId2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%"/>
            </a:schemeClr>
          </a:solidFill>
        </a:fill>
      </a:tcStyle>
    </a:wholeTbl>
    <a:band1H>
      <a:tcStyle>
        <a:tcBdr/>
        <a:fill>
          <a:solidFill>
            <a:schemeClr val="accent6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9.958%" autoAdjust="0"/>
    <p:restoredTop sz="57.24%" autoAdjust="0"/>
  </p:normalViewPr>
  <p:slideViewPr>
    <p:cSldViewPr snapToGrid="0">
      <p:cViewPr varScale="1">
        <p:scale>
          <a:sx n="49" d="100"/>
          <a:sy n="49" d="100"/>
        </p:scale>
        <p:origin x="1699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viewProps" Target="viewProps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presProps" Target="presProps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commentAuthors" Target="commentAuthor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notesMaster" Target="notesMasters/notesMaster1.xml"/><Relationship Id="rId28" Type="http://purl.oclc.org/ooxml/officeDocument/relationships/tableStyles" Target="tableStyles.xml"/><Relationship Id="rId10" Type="http://purl.oclc.org/ooxml/officeDocument/relationships/slide" Target="slides/slide6.xml"/><Relationship Id="rId19" Type="http://purl.oclc.org/ooxml/officeDocument/relationships/slide" Target="slides/slide15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purl.oclc.org/ooxml/officeDocument/relationships/oleObject" Target="file:///C:\Users\Cnor1\Downloads\Arshjul-chefsstod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purl.oclc.org/ooxml/officeDocument/relationships/chartUserShapes" Target="../drawings/drawing1.xml"/></Relationships>
</file>

<file path=ppt/charts/chart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Aktiviteter</a:t>
            </a:r>
            <a:r>
              <a:rPr lang="sv-SE" baseline="0%"/>
              <a:t> över året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38382371099836149"/>
          <c:y val="0.26383393306470321"/>
          <c:w val="0.38114386461781125"/>
          <c:h val="0.584954149798420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C-4D6B-899C-608344C917EB}"/>
              </c:ext>
            </c:extLst>
          </c:dPt>
          <c:dPt>
            <c:idx val="1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C-4D6B-899C-608344C917EB}"/>
              </c:ext>
            </c:extLst>
          </c:dPt>
          <c:dPt>
            <c:idx val="2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9C-4D6B-899C-608344C917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9C-4D6B-899C-608344C917E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9C-4D6B-899C-608344C917E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9C-4D6B-899C-608344C917EB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9C-4D6B-899C-608344C917EB}"/>
              </c:ext>
            </c:extLst>
          </c:dPt>
          <c:dPt>
            <c:idx val="7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9C-4D6B-899C-608344C917EB}"/>
              </c:ext>
            </c:extLst>
          </c:dPt>
          <c:dPt>
            <c:idx val="8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9C-4D6B-899C-608344C917EB}"/>
              </c:ext>
            </c:extLst>
          </c:dPt>
          <c:dPt>
            <c:idx val="9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69C-4D6B-899C-608344C917EB}"/>
              </c:ext>
            </c:extLst>
          </c:dPt>
          <c:dPt>
            <c:idx val="10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69C-4D6B-899C-608344C917EB}"/>
              </c:ext>
            </c:extLst>
          </c:dPt>
          <c:dPt>
            <c:idx val="11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69C-4D6B-899C-608344C917EB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69C-4D6B-899C-608344C917EB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69C-4D6B-899C-608344C917EB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69C-4D6B-899C-608344C917EB}"/>
              </c:ext>
            </c:extLst>
          </c:dPt>
          <c:dPt>
            <c:idx val="1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9C-4D6B-899C-608344C917EB}"/>
              </c:ext>
            </c:extLst>
          </c:dPt>
          <c:dPt>
            <c:idx val="1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9C-4D6B-899C-608344C917EB}"/>
              </c:ext>
            </c:extLst>
          </c:dPt>
          <c:dPt>
            <c:idx val="1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9C-4D6B-899C-608344C917EB}"/>
              </c:ext>
            </c:extLst>
          </c:dPt>
          <c:dPt>
            <c:idx val="18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9C-4D6B-899C-608344C917EB}"/>
              </c:ext>
            </c:extLst>
          </c:dPt>
          <c:dPt>
            <c:idx val="19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9C-4D6B-899C-608344C917EB}"/>
              </c:ext>
            </c:extLst>
          </c:dPt>
          <c:dPt>
            <c:idx val="20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9C-4D6B-899C-608344C917EB}"/>
              </c:ext>
            </c:extLst>
          </c:dPt>
          <c:dPt>
            <c:idx val="21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9C-4D6B-899C-608344C917EB}"/>
              </c:ext>
            </c:extLst>
          </c:dPt>
          <c:dPt>
            <c:idx val="22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9C-4D6B-899C-608344C917EB}"/>
              </c:ext>
            </c:extLst>
          </c:dPt>
          <c:dPt>
            <c:idx val="23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9C-4D6B-899C-608344C917EB}"/>
              </c:ext>
            </c:extLst>
          </c:dPt>
          <c:dPt>
            <c:idx val="2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9C-4D6B-899C-608344C917EB}"/>
              </c:ext>
            </c:extLst>
          </c:dPt>
          <c:dPt>
            <c:idx val="2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9C-4D6B-899C-608344C917EB}"/>
              </c:ext>
            </c:extLst>
          </c:dPt>
          <c:dPt>
            <c:idx val="2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9C-4D6B-899C-608344C917EB}"/>
              </c:ext>
            </c:extLst>
          </c:dPt>
          <c:dPt>
            <c:idx val="27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9C-4D6B-899C-608344C917EB}"/>
              </c:ext>
            </c:extLst>
          </c:dPt>
          <c:dPt>
            <c:idx val="28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9C-4D6B-899C-608344C917EB}"/>
              </c:ext>
            </c:extLst>
          </c:dPt>
          <c:dPt>
            <c:idx val="29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69C-4D6B-899C-608344C917EB}"/>
              </c:ext>
            </c:extLst>
          </c:dPt>
          <c:dPt>
            <c:idx val="30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69C-4D6B-899C-608344C917EB}"/>
              </c:ext>
            </c:extLst>
          </c:dPt>
          <c:dPt>
            <c:idx val="31"/>
            <c:bubble3D val="0"/>
            <c:spPr>
              <a:solidFill>
                <a:srgbClr val="99FF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69C-4D6B-899C-608344C917EB}"/>
              </c:ext>
            </c:extLst>
          </c:dPt>
          <c:dPt>
            <c:idx val="32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69C-4D6B-899C-608344C917EB}"/>
              </c:ext>
            </c:extLst>
          </c:dPt>
          <c:dPt>
            <c:idx val="33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969C-4D6B-899C-608344C917EB}"/>
              </c:ext>
            </c:extLst>
          </c:dPt>
          <c:dPt>
            <c:idx val="34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969C-4D6B-899C-608344C917EB}"/>
              </c:ext>
            </c:extLst>
          </c:dPt>
          <c:dPt>
            <c:idx val="35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969C-4D6B-899C-608344C917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46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9C-4D6B-899C-608344C917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4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9C-4D6B-899C-608344C917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9C-4D6B-899C-608344C917E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9C-4D6B-899C-608344C917E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25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69C-4D6B-899C-608344C917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1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9C-4D6B-899C-608344C917E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69C-4D6B-899C-608344C917E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6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69C-4D6B-899C-608344C917E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1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69C-4D6B-899C-608344C917E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3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69C-4D6B-899C-608344C917E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9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69C-4D6B-899C-608344C917E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15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69C-4D6B-899C-608344C917E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17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9C-4D6B-899C-608344C917E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25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69C-4D6B-899C-608344C917E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69C-4D6B-899C-608344C917EB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69C-4D6B-899C-608344C917E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969C-4D6B-899C-608344C917EB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50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969C-4D6B-899C-608344C917EB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-50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69C-4D6B-899C-608344C917EB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-44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969C-4D6B-899C-608344C917EB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-3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969C-4D6B-899C-608344C917EB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-33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969C-4D6B-899C-608344C917EB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-26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969C-4D6B-899C-608344C917EB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-19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969C-4D6B-899C-608344C917EB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13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969C-4D6B-899C-608344C917EB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-9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969C-4D6B-899C-608344C917EB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-3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969C-4D6B-899C-608344C917EB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1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969C-4D6B-899C-608344C917EB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969C-4D6B-899C-608344C917EB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969C-4D6B-899C-608344C917EB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18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2746198331795"/>
                      <c:h val="5.9938283116027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D-969C-4D6B-899C-608344C917EB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2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969C-4D6B-899C-608344C917EB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969C-4D6B-899C-608344C917EB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36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969C-4D6B-899C-608344C917EB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969C-4D6B-899C-608344C917EB}"/>
                </c:ext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51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7-969C-4D6B-899C-608344C91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%">
                    <a:solidFill>
                      <a:schemeClr val="tx1">
                        <a:lumMod val="75%"/>
                        <a:lumOff val="25%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%"/>
                      <a:lumOff val="65%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Blad1!$AB$4:$AB$39</c:f>
              <c:strCache>
                <c:ptCount val="36"/>
                <c:pt idx="0">
                  <c:v>Planering av året</c:v>
                </c:pt>
                <c:pt idx="1">
                  <c:v>Budget</c:v>
                </c:pt>
                <c:pt idx="2">
                  <c:v>Rutiner</c:v>
                </c:pt>
                <c:pt idx="3">
                  <c:v>Värdegrund</c:v>
                </c:pt>
                <c:pt idx="5">
                  <c:v>Löneöversyn</c:v>
                </c:pt>
                <c:pt idx="6">
                  <c:v>OSA Skyddsrond</c:v>
                </c:pt>
                <c:pt idx="7">
                  <c:v>SAM</c:v>
                </c:pt>
                <c:pt idx="8">
                  <c:v>Bevakning</c:v>
                </c:pt>
                <c:pt idx="9">
                  <c:v>Utv.samtal</c:v>
                </c:pt>
                <c:pt idx="10">
                  <c:v>Mål VP</c:v>
                </c:pt>
                <c:pt idx="11">
                  <c:v>Uppföljning</c:v>
                </c:pt>
                <c:pt idx="12">
                  <c:v>Inför sommaren</c:v>
                </c:pt>
                <c:pt idx="13">
                  <c:v>Arbetsbelastning</c:v>
                </c:pt>
                <c:pt idx="15">
                  <c:v>Uppföljning VP</c:v>
                </c:pt>
                <c:pt idx="18">
                  <c:v>Sommar</c:v>
                </c:pt>
                <c:pt idx="21">
                  <c:v>Följa upp sommar</c:v>
                </c:pt>
                <c:pt idx="22">
                  <c:v>Planera hösten</c:v>
                </c:pt>
                <c:pt idx="23">
                  <c:v>Bevakning</c:v>
                </c:pt>
                <c:pt idx="24">
                  <c:v>Arbetsbelastning</c:v>
                </c:pt>
                <c:pt idx="25">
                  <c:v>Lönekriterier</c:v>
                </c:pt>
                <c:pt idx="26">
                  <c:v>Följa upp samtal</c:v>
                </c:pt>
                <c:pt idx="28">
                  <c:v>Prio arbuppgifter</c:v>
                </c:pt>
                <c:pt idx="29">
                  <c:v>Fysisk skyddsrond</c:v>
                </c:pt>
                <c:pt idx="30">
                  <c:v>Våld i nära rel.</c:v>
                </c:pt>
                <c:pt idx="31">
                  <c:v>Inventera behov</c:v>
                </c:pt>
                <c:pt idx="32">
                  <c:v>Budgetarbete</c:v>
                </c:pt>
                <c:pt idx="33">
                  <c:v>SAM</c:v>
                </c:pt>
                <c:pt idx="34">
                  <c:v>Uppföljning VP</c:v>
                </c:pt>
                <c:pt idx="35">
                  <c:v>JUL</c:v>
                </c:pt>
              </c:strCache>
            </c:strRef>
          </c:cat>
          <c:val>
            <c:numRef>
              <c:f>Blad1!$AC$4:$AC$39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969C-4D6B-899C-608344C9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style1.xml><?xml version="1.0" encoding="utf-8"?>
<cs:chartStyle xmlns:cs="http://schemas.microsoft.com/office/drawing/2012/chartStyle" xmlns:a="http://purl.oclc.org/ooxml/drawingml/main" id="25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%"/>
          <a:lumOff val="25%"/>
        </a:schemeClr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%"/>
            <a:lumOff val="50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7.png"/><Relationship Id="rId1" Type="http://purl.oclc.org/ooxml/officeDocument/relationships/image" Target="../media/image16.png"/><Relationship Id="rId4" Type="http://purl.oclc.org/ooxml/officeDocument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7.png"/><Relationship Id="rId1" Type="http://purl.oclc.org/ooxml/officeDocument/relationships/image" Target="../media/image16.png"/><Relationship Id="rId4" Type="http://purl.oclc.org/ooxml/officeDocument/relationships/image" Target="../media/image19.png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%"/>
        <a:alpha val="4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purl.oclc.org/ooxml/officeDocument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purl.oclc.org/ooxml/officeDocument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purl.oclc.org/ooxml/officeDocument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purl.oclc.org/ooxml/officeDocument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8"/>
        <a:ext cx="1472878" cy="865745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purl.oclc.org/ooxml/officeDocument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purl.oclc.org/ooxml/officeDocument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purl.oclc.org/ooxml/officeDocument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purl.oclc.org/ooxml/officeDocument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rawings/drawing1.xml><?xml version="1.0" encoding="utf-8"?>
<c:userShapes xmlns:c="http://purl.oclc.org/ooxml/drawingml/chart">
  <cdr:relSizeAnchor xmlns:cdr="http://purl.oclc.org/ooxml/drawingml/chartDrawing">
    <cdr:from>
      <cdr:x>0.0618</cdr:x>
      <cdr:y>0.85807</cdr:y>
    </cdr:from>
    <cdr:to>
      <cdr:x>0.13228</cdr:x>
      <cdr:y>0.96624</cdr:y>
    </cdr:to>
    <cdr:sp macro="" textlink="">
      <cdr:nvSpPr>
        <cdr:cNvPr id="2" name="textruta 1">
          <a:extLst xmlns:a="http://purl.oclc.org/ooxml/drawingml/main">
            <a:ext uri="{FF2B5EF4-FFF2-40B4-BE49-F238E27FC236}">
              <a16:creationId xmlns:a16="http://schemas.microsoft.com/office/drawing/2014/main" id="{094DF2EC-C03D-4BA4-BB07-75B60CB26A94}"/>
            </a:ext>
          </a:extLst>
        </cdr:cNvPr>
        <cdr:cNvSpPr txBox="1"/>
      </cdr:nvSpPr>
      <cdr:spPr>
        <a:xfrm xmlns:a="http://purl.oclc.org/ooxml/drawingml/main">
          <a:off x="803507" y="7253697"/>
          <a:ext cx="916363" cy="914416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none" rtlCol="0"/>
        <a:lstStyle xmlns:a="http://purl.oclc.org/ooxml/drawingml/main"/>
        <a:p xmlns:a="http://purl.oclc.org/ooxml/drawingml/main">
          <a:endParaRPr lang="sv-SE" sz="1100" dirty="0"/>
        </a:p>
      </cdr:txBody>
    </cdr:sp>
  </cdr:relSizeAnchor>
  <cdr:relSizeAnchor xmlns:cdr="http://purl.oclc.org/ooxml/drawingml/chartDrawing">
    <cdr:from>
      <cdr:x>0.10967</cdr:x>
      <cdr:y>0.32261</cdr:y>
    </cdr:from>
    <cdr:to>
      <cdr:x>0.18015</cdr:x>
      <cdr:y>0.43078</cdr:y>
    </cdr:to>
    <cdr:sp macro="" textlink="">
      <cdr:nvSpPr>
        <cdr:cNvPr id="3" name="textruta 2">
          <a:extLst xmlns:a="http://purl.oclc.org/ooxml/drawingml/main">
            <a:ext uri="{FF2B5EF4-FFF2-40B4-BE49-F238E27FC236}">
              <a16:creationId xmlns:a16="http://schemas.microsoft.com/office/drawing/2014/main" id="{993BF7B5-56EE-9CF7-A180-838967714E9A}"/>
            </a:ext>
          </a:extLst>
        </cdr:cNvPr>
        <cdr:cNvSpPr txBox="1"/>
      </cdr:nvSpPr>
      <cdr:spPr>
        <a:xfrm xmlns:a="http://purl.oclc.org/ooxml/drawingml/main">
          <a:off x="1422785" y="2727222"/>
          <a:ext cx="914400" cy="914400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none" rtlCol="0"/>
        <a:lstStyle xmlns:a="http://purl.oclc.org/ooxml/drawingml/main"/>
        <a:p xmlns:a="http://purl.oclc.org/ooxml/drawingml/main">
          <a:endParaRPr lang="sv-SE" sz="1100" dirty="0"/>
        </a:p>
      </cdr:txBody>
    </cdr:sp>
  </cdr:relSizeAnchor>
  <cdr:relSizeAnchor xmlns:cdr="http://purl.oclc.org/ooxml/drawingml/chartDrawing">
    <cdr:from>
      <cdr:x>0.07329</cdr:x>
      <cdr:y>0.17463</cdr:y>
    </cdr:from>
    <cdr:to>
      <cdr:x>0.87386</cdr:x>
      <cdr:y>0.3042</cdr:y>
    </cdr:to>
    <cdr:sp macro="" textlink="">
      <cdr:nvSpPr>
        <cdr:cNvPr id="4" name="Rubrik 1">
          <a:extLst xmlns:a="http://purl.oclc.org/ooxml/drawingml/main">
            <a:ext uri="{FF2B5EF4-FFF2-40B4-BE49-F238E27FC236}">
              <a16:creationId xmlns:a16="http://schemas.microsoft.com/office/drawing/2014/main" id="{D3F71E8C-8DF4-42F0-8765-A1A765DE0FDC}"/>
            </a:ext>
          </a:extLst>
        </cdr:cNvPr>
        <cdr:cNvSpPr>
          <a:spLocks xmlns:a="http://purl.oclc.org/ooxml/drawingml/main" noGrp="1"/>
        </cdr:cNvSpPr>
      </cdr:nvSpPr>
      <cdr:spPr>
        <a:xfrm xmlns:a="http://purl.oclc.org/ooxml/drawingml/main">
          <a:off x="950800" y="1476203"/>
          <a:ext cx="10386500" cy="1095375"/>
        </a:xfrm>
        <a:prstGeom xmlns:a="http://purl.oclc.org/ooxml/drawingml/main" prst="rect">
          <a:avLst/>
        </a:prstGeom>
      </cdr:spPr>
      <cdr:txBody>
        <a:bodyPr xmlns:a="http://purl.oclc.org/ooxml/drawingml/main" vert="horz" lIns="91440" tIns="45720" rIns="91440" bIns="45720" rtlCol="0" anchor="ctr">
          <a:noAutofit/>
        </a:bodyPr>
        <a:lstStyle xmlns:a="http://purl.oclc.org/ooxml/drawingml/main">
          <a:lvl1pPr algn="l" defTabSz="914400" rtl="0" eaLnBrk="1" latinLnBrk="0" hangingPunct="1">
            <a:lnSpc>
              <a:spcPct val="90%"/>
            </a:lnSpc>
            <a:spcBef>
              <a:spcPct val="0%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purl.oclc.org/ooxml/drawingml/main">
          <a:r>
            <a:rPr lang="sv-SE" sz="2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Arbetsmiljöfrågor inklusive friskfaktorer och verksamhetsfrågor kan behandlas vid samma tillfälle </a:t>
          </a:r>
        </a:p>
        <a:p xmlns:a="http://purl.oclc.org/ooxml/drawingml/main">
          <a:endParaRPr lang="sv-SE" altLang="sv-SE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610708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10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1036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6053925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539826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535635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4228452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602731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759045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938633"/>
      </p:ext>
    </p:extLst>
  </p:cSld>
  <p:clrMapOvr>
    <a:masterClrMapping/>
  </p:clrMapOvr>
</p:notes>
</file>

<file path=ppt/notesSlides/notesSlide1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001549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99638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139922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0201642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7918646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39108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664786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57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purl.oclc.org/ooxml/officeDocument/relationships/image" Target="../media/image14.png"/><Relationship Id="rId3" Type="http://purl.oclc.org/ooxml/officeDocument/relationships/diagramData" Target="../diagrams/data1.xml"/><Relationship Id="rId7" Type="http://schemas.microsoft.com/office/2007/relationships/diagramDrawing" Target="../diagrams/drawing1.xml"/><Relationship Id="rId2" Type="http://purl.oclc.org/ooxml/officeDocument/relationships/notesSlide" Target="../notesSlides/notesSlide10.xml"/><Relationship Id="rId1" Type="http://purl.oclc.org/ooxml/officeDocument/relationships/slideLayout" Target="../slideLayouts/slideLayout6.xml"/><Relationship Id="rId6" Type="http://purl.oclc.org/ooxml/officeDocument/relationships/diagramColors" Target="../diagrams/colors1.xml"/><Relationship Id="rId5" Type="http://purl.oclc.org/ooxml/officeDocument/relationships/diagramQuickStyle" Target="../diagrams/quickStyle1.xml"/><Relationship Id="rId4" Type="http://purl.oclc.org/ooxml/officeDocument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1.xml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chart" Target="../charts/chart1.xml"/><Relationship Id="rId2" Type="http://purl.oclc.org/ooxml/officeDocument/relationships/notesSlide" Target="../notesSlides/notesSlide12.xml"/><Relationship Id="rId1" Type="http://purl.oclc.org/ooxml/officeDocument/relationships/slideLayout" Target="../slideLayouts/slideLayout2.xml"/><Relationship Id="rId4" Type="http://purl.oclc.org/ooxml/officeDocument/relationships/hyperlink" Target="https://skr.se/skr/arbetsgivarekollektivavtal/kollektivavtal/ovrigakollektivavtal/samverkansavtal/chefsstod.28798.html" TargetMode="Externa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15.png"/><Relationship Id="rId7" Type="http://purl.oclc.org/ooxml/officeDocument/relationships/diagramColors" Target="../diagrams/colors2.xml"/><Relationship Id="rId2" Type="http://purl.oclc.org/ooxml/officeDocument/relationships/notesSlide" Target="../notesSlides/notesSlide14.xml"/><Relationship Id="rId1" Type="http://purl.oclc.org/ooxml/officeDocument/relationships/slideLayout" Target="../slideLayouts/slideLayout2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Relationship Id="rId4" Type="http://purl.oclc.org/ooxml/officeDocument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6.xml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2.xml"/><Relationship Id="rId4" Type="http://purl.oclc.org/ooxml/officeDocument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8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Relationship Id="rId4" Type="http://purl.oclc.org/ooxml/officeDocument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7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2.xml"/><Relationship Id="rId5" Type="http://purl.oclc.org/ooxml/officeDocument/relationships/image" Target="../media/image9.jpeg"/><Relationship Id="rId4" Type="http://purl.oclc.org/ooxml/officeDocument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8.jpeg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5" Type="http://purl.oclc.org/ooxml/officeDocument/relationships/image" Target="../media/image11.jpeg"/><Relationship Id="rId4" Type="http://purl.oclc.org/ooxml/officeDocument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2.xml"/><Relationship Id="rId4" Type="http://purl.oclc.org/ooxml/officeDocument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9.xml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640080" y="483004"/>
            <a:ext cx="6745458" cy="3082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Samverkansavtal</a:t>
            </a:r>
            <a:endParaRPr lang="en-US" sz="46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för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framgångsrikt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arbete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friskfaktorer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73%" b="0.001%"/>
          <a:stretch/>
        </p:blipFill>
        <p:spPr>
          <a:xfrm>
            <a:off x="5472809" y="3488925"/>
            <a:ext cx="6405683" cy="3768963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294618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pPr eaLnBrk="0" hangingPunct="0">
              <a:lnSpc>
                <a:spcPct val="100%"/>
              </a:lnSpc>
              <a:spcBef>
                <a:spcPts val="600"/>
              </a:spcBef>
              <a:defRPr/>
            </a:pPr>
            <a:r>
              <a:rPr lang="sv-SE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Strukturen för samverkan ger en rättvis och transparent organisation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043758"/>
              </p:ext>
            </p:extLst>
          </p:nvPr>
        </p:nvGraphicFramePr>
        <p:xfrm>
          <a:off x="2063715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sp>
        <p:nvSpPr>
          <p:cNvPr id="2" name="Ellips 1"/>
          <p:cNvSpPr/>
          <p:nvPr/>
        </p:nvSpPr>
        <p:spPr>
          <a:xfrm>
            <a:off x="4153436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3073097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5228540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268298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335378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862728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898725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357" y="5888866"/>
            <a:ext cx="1402583" cy="817419"/>
          </a:xfrm>
          <a:prstGeom prst="rect">
            <a:avLst/>
          </a:prstGeom>
        </p:spPr>
      </p:pic>
      <p:sp>
        <p:nvSpPr>
          <p:cNvPr id="7" name="Pil: vänster-höger 6">
            <a:extLst>
              <a:ext uri="{FF2B5EF4-FFF2-40B4-BE49-F238E27FC236}">
                <a16:creationId xmlns:a16="http://schemas.microsoft.com/office/drawing/2014/main" id="{7F144FE7-99CB-FA7C-D0A6-A01A1C8DF443}"/>
              </a:ext>
            </a:extLst>
          </p:cNvPr>
          <p:cNvSpPr/>
          <p:nvPr/>
        </p:nvSpPr>
        <p:spPr>
          <a:xfrm rot="5400000">
            <a:off x="-534694" y="2502878"/>
            <a:ext cx="4039447" cy="2321784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1600" dirty="0">
                <a:solidFill>
                  <a:srgbClr val="000000"/>
                </a:solidFill>
              </a:rPr>
              <a:t>Information och </a:t>
            </a:r>
            <a:r>
              <a:rPr lang="sv-SE" altLang="sv-SE" sz="1600" dirty="0" err="1">
                <a:solidFill>
                  <a:srgbClr val="000000"/>
                </a:solidFill>
              </a:rPr>
              <a:t>kommunika-tion</a:t>
            </a:r>
            <a:r>
              <a:rPr lang="sv-SE" altLang="sv-SE" sz="1600" dirty="0">
                <a:solidFill>
                  <a:srgbClr val="000000"/>
                </a:solidFill>
              </a:rPr>
              <a:t> mellan olika samverkans-nivåer   </a:t>
            </a:r>
          </a:p>
        </p:txBody>
      </p:sp>
    </p:spTree>
    <p:extLst>
      <p:ext uri="{BB962C8B-B14F-4D97-AF65-F5344CB8AC3E}">
        <p14:creationId xmlns:p14="http://schemas.microsoft.com/office/powerpoint/2010/main" val="1281191170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0" indent="0" eaLnBrk="0" hangingPunct="0">
              <a:lnSpc>
                <a:spcPct val="100%"/>
              </a:lnSpc>
              <a:spcBef>
                <a:spcPts val="600"/>
              </a:spcBef>
              <a:buNone/>
              <a:defRPr/>
            </a:pPr>
            <a:endParaRPr lang="sv-SE" kern="0" dirty="0">
              <a:solidFill>
                <a:schemeClr val="bg2">
                  <a:lumMod val="75%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F062BDA-E484-4491-EADC-665AAA8B12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ea typeface="Calibri" panose="020F0502020204030204" pitchFamily="34" charset="0"/>
              </a:rPr>
              <a:t>Samverkansavtal</a:t>
            </a:r>
            <a:br>
              <a:rPr lang="sv-SE">
                <a:ea typeface="Calibri" panose="020F0502020204030204" pitchFamily="34" charset="0"/>
              </a:rPr>
            </a:br>
            <a:r>
              <a:rPr lang="sv-SE">
                <a:ea typeface="Calibri" panose="020F0502020204030204" pitchFamily="34" charset="0"/>
              </a:rPr>
              <a:t>- för framgångsrikt arbete med friskfaktorer</a:t>
            </a:r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2554283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81071"/>
              </p:ext>
            </p:extLst>
          </p:nvPr>
        </p:nvGraphicFramePr>
        <p:xfrm>
          <a:off x="-292963" y="-527023"/>
          <a:ext cx="13001737" cy="8453507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6884B0EE-218C-469F-86D6-3D95F868CD02}"/>
              </a:ext>
            </a:extLst>
          </p:cNvPr>
          <p:cNvSpPr txBox="1"/>
          <p:nvPr/>
        </p:nvSpPr>
        <p:spPr>
          <a:xfrm>
            <a:off x="352095" y="5602265"/>
            <a:ext cx="268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Finns att ladda ner på SKR:s hemsida:</a:t>
            </a:r>
          </a:p>
          <a:p>
            <a:r>
              <a:rPr lang="sv-SE" sz="1200" dirty="0">
                <a:latin typeface="+mj-lt"/>
                <a:hlinkClick r:id="rId4"/>
              </a:rPr>
              <a:t>Chefstöd för arbetsplatsträffar och </a:t>
            </a:r>
          </a:p>
          <a:p>
            <a:r>
              <a:rPr lang="sv-SE" sz="1200" dirty="0">
                <a:latin typeface="+mj-lt"/>
                <a:hlinkClick r:id="rId4"/>
              </a:rPr>
              <a:t>samverkansgrupper</a:t>
            </a:r>
            <a:endParaRPr lang="sv-S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2787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solidFill>
                  <a:schemeClr val="bg2">
                    <a:lumMod val="75%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Samverkansavtal tillsammans med friskfaktorer ger en attraktiv arbetsplats och en effektiv verksamhet</a:t>
            </a: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83651A6-A7C4-D338-C020-78AFF5D1E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ea typeface="Calibri" panose="020F0502020204030204" pitchFamily="34" charset="0"/>
              </a:rPr>
              <a:t>Samverkansavtal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- för framgångsrikt arbete med friskfaktorer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708117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7983341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00%"/>
              </a:lnSpc>
              <a:spcBef>
                <a:spcPts val="600"/>
              </a:spcBef>
              <a:defRPr/>
            </a:pPr>
            <a:r>
              <a:rPr lang="sv-SE" sz="3200" b="1" kern="0" dirty="0">
                <a:solidFill>
                  <a:prstClr val="black"/>
                </a:solidFill>
                <a:cs typeface="Helvetica" panose="020B0604020202020204" pitchFamily="34" charset="0"/>
              </a:rPr>
              <a:t>5. Samverkansavtal tillsammans med friskfaktorer ger en attraktiv arbetsplats och en effektiv verksamhet</a:t>
            </a:r>
            <a:endParaRPr lang="sv-SE" sz="3200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8EF7A87-383C-99E5-E391-E377E4A18C89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8BD2D59-C21D-577F-786F-68703B663EA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D0A885-24F3-6B2B-1272-20BC85C19A8D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410D33F-9A1D-4A35-C584-B811C509B5BD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7B9B790-8A53-BC83-221B-AFAF01F119AE}"/>
              </a:ext>
            </a:extLst>
          </p:cNvPr>
          <p:cNvCxnSpPr>
            <a:cxnSpLocks/>
          </p:cNvCxnSpPr>
          <p:nvPr/>
        </p:nvCxnSpPr>
        <p:spPr>
          <a:xfrm flipV="1">
            <a:off x="4426857" y="4013200"/>
            <a:ext cx="3413276" cy="157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630935" y="640080"/>
            <a:ext cx="6301493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du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själv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erfarenhet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arbete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friskfaktorer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stärker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246925A4-387B-F592-D072-CC19963C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844292" cy="3900234"/>
          </a:xfrm>
        </p:spPr>
        <p:txBody>
          <a:bodyPr vert="horz" lIns="91440" tIns="45720" rIns="91440" bIns="45720" rtlCol="0" anchor="t">
            <a:normAutofit fontScale="85%" lnSpcReduction="20%"/>
          </a:bodyPr>
          <a:lstStyle/>
          <a:p>
            <a:pPr marL="628650" indent="-342900">
              <a:lnSpc>
                <a:spcPct val="150%"/>
              </a:lnSpc>
              <a:buFont typeface="+mj-lt"/>
              <a:buAutoNum type="arabicPeriod"/>
            </a:pPr>
            <a:r>
              <a:rPr lang="en-US" sz="2000" dirty="0" err="1"/>
              <a:t>Ägarskapet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hos </a:t>
            </a:r>
            <a:r>
              <a:rPr lang="en-US" sz="2000" dirty="0" err="1"/>
              <a:t>parterna</a:t>
            </a:r>
            <a:endParaRPr lang="en-US" sz="2000" dirty="0"/>
          </a:p>
          <a:p>
            <a:pPr marL="628650" indent="-342900">
              <a:lnSpc>
                <a:spcPct val="150%"/>
              </a:lnSpc>
              <a:buFont typeface="+mj-lt"/>
              <a:buAutoNum type="arabicPeriod"/>
            </a:pP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samverkansavtal</a:t>
            </a:r>
            <a:r>
              <a:rPr lang="en-US" sz="2000" dirty="0"/>
              <a:t> </a:t>
            </a:r>
            <a:r>
              <a:rPr lang="en-US" sz="2000" dirty="0" err="1"/>
              <a:t>säkerställer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och former för </a:t>
            </a:r>
            <a:r>
              <a:rPr lang="en-US" sz="2000" dirty="0" err="1"/>
              <a:t>delaktighet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inflytande</a:t>
            </a:r>
            <a:r>
              <a:rPr lang="en-US" sz="2000" dirty="0"/>
              <a:t>, information och </a:t>
            </a:r>
            <a:r>
              <a:rPr lang="en-US" sz="2000" dirty="0" err="1"/>
              <a:t>återkoppling</a:t>
            </a:r>
            <a:endParaRPr lang="en-US" sz="2000" dirty="0"/>
          </a:p>
          <a:p>
            <a:pPr marL="628650" indent="-342900">
              <a:lnSpc>
                <a:spcPct val="15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Strukturen</a:t>
            </a:r>
            <a:r>
              <a:rPr lang="en-US" sz="2000" dirty="0"/>
              <a:t> för </a:t>
            </a:r>
            <a:r>
              <a:rPr lang="en-US" sz="2000" dirty="0" err="1"/>
              <a:t>samverkan</a:t>
            </a:r>
            <a:r>
              <a:rPr lang="en-US" sz="2000" dirty="0"/>
              <a:t> ger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rättvis</a:t>
            </a:r>
            <a:r>
              <a:rPr lang="en-US" sz="2000" dirty="0"/>
              <a:t> och transparent </a:t>
            </a:r>
            <a:r>
              <a:rPr lang="en-US" sz="2000" dirty="0" err="1"/>
              <a:t>organisation</a:t>
            </a:r>
            <a:endParaRPr lang="en-US" sz="2000" dirty="0"/>
          </a:p>
          <a:p>
            <a:pPr marL="628650" indent="-342900">
              <a:lnSpc>
                <a:spcPct val="15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000" dirty="0"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  <a:endParaRPr lang="en-US" sz="2000" dirty="0"/>
          </a:p>
          <a:p>
            <a:pPr marL="628650" indent="-342900">
              <a:lnSpc>
                <a:spcPct val="15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Samverkansavtal</a:t>
            </a:r>
            <a:r>
              <a:rPr lang="en-US" sz="2000" dirty="0"/>
              <a:t> </a:t>
            </a:r>
            <a:r>
              <a:rPr lang="en-US" sz="2000" dirty="0" err="1"/>
              <a:t>tillsammans</a:t>
            </a:r>
            <a:r>
              <a:rPr lang="en-US" sz="2000" dirty="0"/>
              <a:t> med </a:t>
            </a:r>
            <a:r>
              <a:rPr lang="en-US" sz="2000" dirty="0" err="1"/>
              <a:t>friskfaktorer</a:t>
            </a:r>
            <a:r>
              <a:rPr lang="en-US" sz="2000" dirty="0"/>
              <a:t> ger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attraktiv</a:t>
            </a:r>
            <a:r>
              <a:rPr lang="en-US" sz="2000" dirty="0"/>
              <a:t> </a:t>
            </a:r>
            <a:r>
              <a:rPr lang="en-US" sz="2000" dirty="0" err="1"/>
              <a:t>arbetsplats</a:t>
            </a:r>
            <a:r>
              <a:rPr lang="en-US" sz="2000" dirty="0"/>
              <a:t> och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effektiv</a:t>
            </a:r>
            <a:r>
              <a:rPr lang="en-US" sz="2000" dirty="0"/>
              <a:t> </a:t>
            </a:r>
            <a:r>
              <a:rPr lang="en-US" sz="2000" dirty="0" err="1"/>
              <a:t>verksamhet</a:t>
            </a:r>
            <a:endParaRPr lang="en-US" sz="2000" dirty="0"/>
          </a:p>
          <a:p>
            <a:pPr marL="0"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7816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delaktighet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 samt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inflytande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</a:t>
            </a:r>
            <a:r>
              <a:rPr lang="sv-S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Samverkansavtal tillsammans med friskfaktorer ger en </a:t>
            </a:r>
            <a:r>
              <a:rPr lang="sv-SE" kern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attraktiv arbetsplats </a:t>
            </a: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och en </a:t>
            </a:r>
            <a:r>
              <a:rPr lang="sv-SE" kern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effektiv verksamhet</a:t>
            </a:r>
            <a:endParaRPr lang="sv-SE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83651A6-A7C4-D338-C020-78AFF5D1E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>
                <a:ea typeface="Calibri" panose="020F0502020204030204" pitchFamily="34" charset="0"/>
              </a:rPr>
              <a:t>Avslutningsvis</a:t>
            </a:r>
          </a:p>
          <a:p>
            <a:r>
              <a:rPr lang="sv-SE" dirty="0">
                <a:ea typeface="Calibri" panose="020F0502020204030204" pitchFamily="34" charset="0"/>
              </a:rPr>
              <a:t>”Symbios” mellan samverkan och friskfaktorer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550412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8E26F0-973D-D65D-D7EC-3D690DC67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55" y="4631862"/>
            <a:ext cx="1964055" cy="196405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591538-A186-4105-8B50-87FCE74DD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5" y="2046682"/>
            <a:ext cx="5582125" cy="4125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E61A886-BA40-25B5-E7B7-C63335EB92C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ea typeface="Calibri" panose="020F0502020204030204" pitchFamily="34" charset="0"/>
              </a:rPr>
              <a:t>Vill du veta mer om samverkansavtalet?</a:t>
            </a:r>
            <a:endParaRPr lang="sv-SE" dirty="0"/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F0FBAD42-15BB-3543-B3D9-94E42F3DF39D}"/>
              </a:ext>
            </a:extLst>
          </p:cNvPr>
          <p:cNvSpPr/>
          <p:nvPr/>
        </p:nvSpPr>
        <p:spPr>
          <a:xfrm>
            <a:off x="7850909" y="2419927"/>
            <a:ext cx="3827216" cy="2211935"/>
          </a:xfrm>
          <a:prstGeom prst="wedgeEllipseCallout">
            <a:avLst>
              <a:gd name="adj1" fmla="val -87307"/>
              <a:gd name="adj2" fmla="val 7662"/>
            </a:avLst>
          </a:prstGeom>
          <a:solidFill>
            <a:schemeClr val="accent2">
              <a:lumMod val="40%"/>
              <a:lumOff val="60%"/>
            </a:schemeClr>
          </a:solidFill>
          <a:ln>
            <a:solidFill>
              <a:schemeClr val="accent2">
                <a:lumMod val="20%"/>
                <a:lumOff val="80%"/>
              </a:schemeClr>
            </a:solidFill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I oktober lanserar vi ett nytt partsgemensamt processtöd på SKR:s hemsida.</a:t>
            </a:r>
          </a:p>
        </p:txBody>
      </p:sp>
    </p:spTree>
    <p:extLst>
      <p:ext uri="{BB962C8B-B14F-4D97-AF65-F5344CB8AC3E}">
        <p14:creationId xmlns:p14="http://schemas.microsoft.com/office/powerpoint/2010/main" val="2674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640079" y="483004"/>
            <a:ext cx="7259911" cy="3082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Samverkansavtal</a:t>
            </a:r>
            <a:endParaRPr lang="en-US" sz="51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för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framgångsrikt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arbete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friskfaktorer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8580474" y="296093"/>
            <a:ext cx="3298018" cy="2961038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73%" b="0.001%"/>
          <a:stretch/>
        </p:blipFill>
        <p:spPr>
          <a:xfrm>
            <a:off x="5146159" y="2993038"/>
            <a:ext cx="6827732" cy="401728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531247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38" y="869368"/>
            <a:ext cx="11057664" cy="874980"/>
          </a:xfrm>
        </p:spPr>
        <p:txBody>
          <a:bodyPr vert="horz" lIns="91440" tIns="45720" rIns="91440" bIns="45720" rtlCol="0" anchor="b">
            <a:normAutofit fontScale="90%"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partsråds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dirty="0" err="1"/>
              <a:t>S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tödteam</a:t>
            </a: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endParaRPr lang="en-US" sz="4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556324" y="3637649"/>
            <a:ext cx="484501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vill</a:t>
            </a:r>
            <a:r>
              <a:rPr lang="en-US" sz="2200" dirty="0"/>
              <a:t> </a:t>
            </a:r>
            <a:r>
              <a:rPr lang="en-US" sz="2200" dirty="0" err="1"/>
              <a:t>utveckla</a:t>
            </a:r>
            <a:r>
              <a:rPr lang="en-US" sz="2200" dirty="0"/>
              <a:t> sin </a:t>
            </a:r>
            <a:r>
              <a:rPr lang="en-US" sz="2200" dirty="0" err="1"/>
              <a:t>samverkansprocess</a:t>
            </a:r>
            <a:r>
              <a:rPr lang="en-US" sz="2200" dirty="0"/>
              <a:t> och </a:t>
            </a:r>
            <a:r>
              <a:rPr lang="en-US" sz="2200" dirty="0" err="1"/>
              <a:t>samverkansorganisation</a:t>
            </a:r>
            <a:r>
              <a:rPr lang="en-US" sz="2200" dirty="0"/>
              <a:t>,</a:t>
            </a:r>
          </a:p>
          <a:p>
            <a:r>
              <a:rPr lang="en-US" sz="2200" dirty="0"/>
              <a:t>ska </a:t>
            </a:r>
            <a:r>
              <a:rPr lang="en-US" sz="2200" dirty="0" err="1"/>
              <a:t>skriva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r>
              <a:rPr lang="en-US" sz="2200" dirty="0"/>
              <a:t> </a:t>
            </a:r>
            <a:r>
              <a:rPr lang="en-US" sz="2200" dirty="0" err="1"/>
              <a:t>samverkansavtal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revidera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befintligt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ansträngd</a:t>
            </a:r>
            <a:r>
              <a:rPr lang="en-US" sz="2200" dirty="0"/>
              <a:t> relation.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53D060-BF2A-9BE2-BF22-52DF9043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2193073"/>
            <a:ext cx="6903720" cy="390060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7DA13B-17CE-7DEB-3982-7303C1CDE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15739"/>
            <a:ext cx="5657485" cy="31936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0E5A8AA-A1D1-18CC-3543-E52602479D2A}"/>
              </a:ext>
            </a:extLst>
          </p:cNvPr>
          <p:cNvSpPr txBox="1"/>
          <p:nvPr/>
        </p:nvSpPr>
        <p:spPr>
          <a:xfrm>
            <a:off x="669738" y="2562993"/>
            <a:ext cx="565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För </a:t>
            </a:r>
            <a:r>
              <a:rPr lang="en-US" sz="2400" dirty="0" err="1"/>
              <a:t>stöd</a:t>
            </a:r>
            <a:r>
              <a:rPr lang="en-US" sz="2400" dirty="0"/>
              <a:t>, </a:t>
            </a:r>
            <a:r>
              <a:rPr lang="en-US" sz="2400" dirty="0" err="1"/>
              <a:t>utveckling</a:t>
            </a:r>
            <a:r>
              <a:rPr lang="en-US" sz="2400" dirty="0"/>
              <a:t> och </a:t>
            </a:r>
            <a:br>
              <a:rPr lang="en-US" sz="2400" dirty="0"/>
            </a:br>
            <a:r>
              <a:rPr lang="en-US" sz="2400" dirty="0" err="1"/>
              <a:t>rådgivning</a:t>
            </a:r>
            <a:r>
              <a:rPr lang="en-US" sz="2400" dirty="0"/>
              <a:t> </a:t>
            </a:r>
            <a:r>
              <a:rPr lang="en-US" sz="2400" dirty="0" err="1"/>
              <a:t>när</a:t>
            </a:r>
            <a:r>
              <a:rPr lang="en-US" sz="2400" dirty="0"/>
              <a:t> </a:t>
            </a:r>
            <a:r>
              <a:rPr lang="en-US" sz="2400" dirty="0" err="1"/>
              <a:t>lokala</a:t>
            </a:r>
            <a:r>
              <a:rPr lang="en-US" sz="2400" dirty="0"/>
              <a:t> </a:t>
            </a:r>
            <a:r>
              <a:rPr lang="en-US" sz="2400" dirty="0" err="1"/>
              <a:t>parter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effectLst/>
              </a:rPr>
              <a:t>Samverkansavtal</a:t>
            </a:r>
            <a:br>
              <a:rPr lang="en-US" sz="3800">
                <a:effectLst/>
              </a:rPr>
            </a:br>
            <a:r>
              <a:rPr lang="en-US" sz="3800">
                <a:effectLst/>
              </a:rPr>
              <a:t>- för framgångsrikt arbete med friskfaktorer</a:t>
            </a:r>
            <a:r>
              <a:rPr lang="en-US" sz="380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8" y="4636008"/>
            <a:ext cx="4170759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Ägarskapet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hos </a:t>
            </a:r>
            <a:r>
              <a:rPr lang="en-US" sz="2400" dirty="0" err="1"/>
              <a:t>parterna</a:t>
            </a:r>
            <a:endParaRPr lang="en-US" sz="2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91F5EF-E6B6-FC4C-4F23-C8FC2806A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.18%" r="22.651%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22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200">
                <a:effectLst/>
                <a:ea typeface="Calibri" panose="020F0502020204030204" pitchFamily="34" charset="0"/>
              </a:rPr>
              <a:t>Samverkansavtal</a:t>
            </a:r>
            <a:br>
              <a:rPr lang="sv-SE" sz="4200">
                <a:effectLst/>
                <a:ea typeface="Calibri" panose="020F0502020204030204" pitchFamily="34" charset="0"/>
              </a:rPr>
            </a:br>
            <a:r>
              <a:rPr lang="sv-SE" sz="4200">
                <a:effectLst/>
                <a:ea typeface="Calibri" panose="020F0502020204030204" pitchFamily="34" charset="0"/>
              </a:rPr>
              <a:t>- för framgångsrikt arbete med friskfaktorer</a:t>
            </a:r>
            <a:r>
              <a:rPr lang="sv-SE" sz="4200"/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2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200" kern="0" dirty="0">
                <a:latin typeface="Arial" panose="020B0604020202020204" pitchFamily="34" charset="0"/>
                <a:cs typeface="Arial" panose="020B0604020202020204" pitchFamily="34" charset="0"/>
              </a:rPr>
              <a:t>Ett samverkansavtal säkerställer struktur och former för delaktighet samt inflytande, information och återkoppling</a:t>
            </a:r>
          </a:p>
        </p:txBody>
      </p:sp>
    </p:spTree>
    <p:extLst>
      <p:ext uri="{BB962C8B-B14F-4D97-AF65-F5344CB8AC3E}">
        <p14:creationId xmlns:p14="http://schemas.microsoft.com/office/powerpoint/2010/main" val="28139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Vad är ett samverkansavtal?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9810B21-290A-9113-12C3-49553557FDA5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D8E3CE7-53F6-2C9B-E6A0-07B53020E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0.7%" b="3.393%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%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4E4868BF-9078-1D91-F515-046B2D1D4953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376A7696-BE79-EC8D-6BD1-51AEC06D77B7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23FFB91-FD11-E2C3-6F2E-50DAACEFD702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§</a:t>
              </a:r>
              <a:endParaRPr lang="sv-SE" sz="7200" dirty="0">
                <a:solidFill>
                  <a:schemeClr val="tx1">
                    <a:lumMod val="85%"/>
                    <a:lumOff val="15%"/>
                  </a:schemeClr>
                </a:solidFill>
              </a:endParaRPr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597F333A-C84F-446B-2378-CF161072BBDB}"/>
              </a:ext>
            </a:extLst>
          </p:cNvPr>
          <p:cNvSpPr/>
          <p:nvPr/>
        </p:nvSpPr>
        <p:spPr>
          <a:xfrm>
            <a:off x="2828992" y="4787900"/>
            <a:ext cx="968308" cy="186293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 FML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20F684-E06D-A5A4-E3CF-A40E83C45E04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§</a:t>
            </a:r>
            <a:endParaRPr lang="sv-SE" sz="7200" dirty="0">
              <a:solidFill>
                <a:schemeClr val="tx1">
                  <a:lumMod val="85%"/>
                  <a:lumOff val="15%"/>
                </a:schemeClr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CD37852-ADF1-52A9-3A85-B557CD6B98D0}"/>
              </a:ext>
            </a:extLst>
          </p:cNvPr>
          <p:cNvSpPr/>
          <p:nvPr/>
        </p:nvSpPr>
        <p:spPr>
          <a:xfrm>
            <a:off x="3940165" y="4740406"/>
            <a:ext cx="7781935" cy="2308094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chemeClr val="tx1">
                    <a:lumMod val="85%"/>
                    <a:lumOff val="15%"/>
                  </a:schemeClr>
                </a:solidFill>
              </a:rPr>
              <a:t>Dialog från idé till beslut</a:t>
            </a:r>
          </a:p>
        </p:txBody>
      </p:sp>
    </p:spTree>
    <p:extLst>
      <p:ext uri="{BB962C8B-B14F-4D97-AF65-F5344CB8AC3E}">
        <p14:creationId xmlns:p14="http://schemas.microsoft.com/office/powerpoint/2010/main" val="2976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66306" y="4077607"/>
            <a:ext cx="36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Förhandlar med </a:t>
            </a:r>
          </a:p>
          <a:p>
            <a:r>
              <a:rPr lang="sv-SE" sz="2400" dirty="0"/>
              <a:t>arbetstagarorganisationen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232367" y="1133072"/>
            <a:ext cx="3156233" cy="1216581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051301" y="961414"/>
            <a:ext cx="2767184" cy="1403481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- </a:t>
            </a:r>
            <a:r>
              <a:rPr lang="sv-SE" altLang="sv-SE" sz="1600" dirty="0" err="1">
                <a:solidFill>
                  <a:schemeClr val="tx1"/>
                </a:solidFill>
              </a:rPr>
              <a:t>Hmm</a:t>
            </a:r>
            <a:r>
              <a:rPr lang="sv-SE" altLang="sv-SE" sz="16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862085" cy="1162761"/>
          </a:xfrm>
          <a:prstGeom prst="cloudCallout">
            <a:avLst>
              <a:gd name="adj1" fmla="val -15618"/>
              <a:gd name="adj2" fmla="val 67660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2" y="5121141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5321300" y="5281419"/>
            <a:ext cx="3139276" cy="1216581"/>
          </a:xfrm>
          <a:prstGeom prst="cloudCallout">
            <a:avLst>
              <a:gd name="adj1" fmla="val 68747"/>
              <a:gd name="adj2" fmla="val -5721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9541143" y="3747191"/>
            <a:ext cx="1404792" cy="1124726"/>
          </a:xfrm>
          <a:prstGeom prst="ellipse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67527556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1" y="1673842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2" y="4800262"/>
            <a:ext cx="3273387" cy="184128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494862" y="2511629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5" y="1610633"/>
            <a:ext cx="2075702" cy="942353"/>
          </a:xfrm>
          <a:prstGeom prst="wedgeRoundRectCallout">
            <a:avLst>
              <a:gd name="adj1" fmla="val 69540"/>
              <a:gd name="adj2" fmla="val 3056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vill vi ta upp, vad är bra? Hur får vi det att fungera..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54" y="890961"/>
            <a:ext cx="1726915" cy="651326"/>
          </a:xfrm>
          <a:prstGeom prst="wedgeRoundRectCallout">
            <a:avLst>
              <a:gd name="adj1" fmla="val -67161"/>
              <a:gd name="adj2" fmla="val 54479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är kärnan i problemet?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864902" y="3744314"/>
            <a:ext cx="1650698" cy="1208685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360083" cy="646246"/>
          </a:xfrm>
          <a:prstGeom prst="righ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687817" y="3316832"/>
            <a:ext cx="3273387" cy="1189144"/>
          </a:xfrm>
          <a:prstGeom prst="ellipse">
            <a:avLst/>
          </a:prstGeom>
          <a:solidFill>
            <a:schemeClr val="bg2"/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samverka- bättre för både verksamhet och min arbetsmiljö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04" y="5637776"/>
            <a:ext cx="2903698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 – medarbetarsamtal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943B7A8-ABBD-48FE-1764-D494062A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44" y="2167355"/>
            <a:ext cx="1658452" cy="772803"/>
          </a:xfrm>
          <a:prstGeom prst="wedgeRoundRectCallout">
            <a:avLst>
              <a:gd name="adj1" fmla="val -60167"/>
              <a:gd name="adj2" fmla="val -33494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Skulle vi kunna väga in att …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57285C36-F867-C5AB-397F-64032BFCEB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439096610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4853988" y="320041"/>
            <a:ext cx="6707084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förhandlingskultur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hos er?</a:t>
            </a:r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497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>
                <a:effectLst/>
                <a:ea typeface="Calibri" panose="020F0502020204030204" pitchFamily="34" charset="0"/>
              </a:rPr>
              <a:t>Samverkansavtal</a:t>
            </a:r>
            <a:br>
              <a:rPr lang="sv-SE" sz="4400" dirty="0">
                <a:effectLst/>
                <a:ea typeface="Calibri" panose="020F0502020204030204" pitchFamily="34" charset="0"/>
              </a:rPr>
            </a:br>
            <a:r>
              <a:rPr lang="sv-SE" sz="4400" dirty="0">
                <a:effectLst/>
                <a:ea typeface="Calibri" panose="020F0502020204030204" pitchFamily="34" charset="0"/>
              </a:rPr>
              <a:t>- för framgångsrikt arbete med friskfaktorer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481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t xmlns="1a6e3fa1-c333-471c-82e6-93548a95aedd" xsi:nil="true"/>
    <TaxCatchAll xmlns="6395175a-83d6-4cca-8e00-0d2518442864" xsi:nil="true"/>
    <lcf76f155ced4ddcb4097134ff3c332f xmlns="1a6e3fa1-c333-471c-82e6-93548a95ae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551543DB3FA47B7DB2D7F90BA707C" ma:contentTypeVersion="17" ma:contentTypeDescription="Skapa ett nytt dokument." ma:contentTypeScope="" ma:versionID="4109dfb8805ba370b8442939da634fcd">
  <xsd:schema xmlns:xsd="http://www.w3.org/2001/XMLSchema" xmlns:xs="http://www.w3.org/2001/XMLSchema" xmlns:p="http://schemas.microsoft.com/office/2006/metadata/properties" xmlns:ns2="1a6e3fa1-c333-471c-82e6-93548a95aedd" xmlns:ns3="6395175a-83d6-4cca-8e00-0d2518442864" targetNamespace="http://schemas.microsoft.com/office/2006/metadata/properties" ma:root="true" ma:fieldsID="b81136560279e6a54745a3a95bcaecb4" ns2:_="" ns3:_="">
    <xsd:import namespace="1a6e3fa1-c333-471c-82e6-93548a95aedd"/>
    <xsd:import namespace="6395175a-83d6-4cca-8e00-0d251844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t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3fa1-c333-471c-82e6-93548a95a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t" ma:index="20" nillable="true" ma:displayName="dt" ma:format="DateTime" ma:internalName="dt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5175a-83d6-4cca-8e00-0d251844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afb843-5cf9-4927-ab6f-d94dd58f7248}" ma:internalName="TaxCatchAll" ma:showField="CatchAllData" ma:web="6395175a-83d6-4cca-8e00-0d251844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purl.oclc.org/ooxml/officeDocument/customXml" ds:itemID="{DD57C49F-28C0-46BC-A8D1-B2D2012922B6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8651DDE1-F395-49CD-9C25-7DF1AA1B0EA3}">
  <ds:schemaRefs>
    <ds:schemaRef ds:uri="1a6e3fa1-c333-471c-82e6-93548a95aedd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95175a-83d6-4cca-8e00-0d2518442864"/>
  </ds:schemaRefs>
</ds:datastoreItem>
</file>

<file path=customXml/itemProps3.xml><?xml version="1.0" encoding="utf-8"?>
<ds:datastoreItem xmlns:ds="http://purl.oclc.org/ooxml/officeDocument/customXml" ds:itemID="{414DE7D1-8993-4F4F-8738-32B391CD7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e3fa1-c333-471c-82e6-93548a95aedd"/>
    <ds:schemaRef ds:uri="6395175a-83d6-4cca-8e00-0d2518442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/>
  <TotalTime>17496</TotalTime>
  <Words>648</Words>
  <Application>Microsoft Office PowerPoint</Application>
  <PresentationFormat>Bredbild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Office-tema</vt:lpstr>
      <vt:lpstr>PowerPoint-presentation</vt:lpstr>
      <vt:lpstr>Välfärdens partsråds Stödteam för samverkan</vt:lpstr>
      <vt:lpstr>Samverkansavtal - för framgångsrikt arbete med friskfaktorer </vt:lpstr>
      <vt:lpstr>Samverkansavtal - för framgångsrikt arbete med friskfaktorer </vt:lpstr>
      <vt:lpstr>Vad är ett samverkansavtal?</vt:lpstr>
      <vt:lpstr>PowerPoint-presentation</vt:lpstr>
      <vt:lpstr>PowerPoint-presentation</vt:lpstr>
      <vt:lpstr>PowerPoint-presentation</vt:lpstr>
      <vt:lpstr>Samverkansavtal - för framgångsrikt arbete med friskfaktorer </vt:lpstr>
      <vt:lpstr>3. Strukturen för samverkan ger en rättvis och transparent organisation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Per Winberg</cp:lastModifiedBy>
  <cp:revision>1013</cp:revision>
  <cp:lastPrinted>2018-02-28T13:24:39Z</cp:lastPrinted>
  <dcterms:created xsi:type="dcterms:W3CDTF">2018-02-05T08:25:41Z</dcterms:created>
  <dcterms:modified xsi:type="dcterms:W3CDTF">2023-08-30T08:29:07Z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0x010100BB1551543DB3FA47B7DB2D7F90BA707C</vt:lpwstr>
  </property>
</Properties>
</file>